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52.xml" ContentType="application/vnd.openxmlformats-officedocument.presentationml.slide+xml"/>
  <Override PartName="/ppt/slides/slide49.xml" ContentType="application/vnd.openxmlformats-officedocument.presentationml.slide+xml"/>
  <Override PartName="/ppt/slides/slide33.xml" ContentType="application/vnd.openxmlformats-officedocument.presentationml.slide+xml"/>
  <Default Extension="bin" ContentType="application/vnd.openxmlformats-officedocument.presentationml.printerSettings"/>
  <Override PartName="/customXml/itemProps1.xml" ContentType="application/vnd.openxmlformats-officedocument.customXmlProperties+xml"/>
  <Override PartName="/ppt/notesSlides/notesSlide13.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commentAuthors.xml" ContentType="application/vnd.openxmlformats-officedocument.presentationml.commentAuthors+xml"/>
  <Override PartName="/ppt/slides/slide56.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slides/slide61.xml" ContentType="application/vnd.openxmlformats-officedocument.presentationml.slide+xml"/>
  <Override PartName="/ppt/theme/theme1.xml" ContentType="application/vnd.openxmlformats-officedocument.theme+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65.xml" ContentType="application/vnd.openxmlformats-officedocument.presentationml.slide+xml"/>
  <Override PartName="/ppt/slides/slide46.xml" ContentType="application/vnd.openxmlformats-officedocument.presentationml.slide+xml"/>
  <Override PartName="/ppt/embeddings/Microsoft_Equation2.bin" ContentType="application/vnd.openxmlformats-officedocument.oleObject"/>
  <Override PartName="/ppt/notesSlides/notesSlide8.xml" ContentType="application/vnd.openxmlformats-officedocument.presentationml.notesSlide+xml"/>
  <Override PartName="/ppt/embeddings/oleObject2.bin" ContentType="application/vnd.openxmlformats-officedocument.oleObject"/>
  <Override PartName="/ppt/slideLayouts/slideLayout9.xml" ContentType="application/vnd.openxmlformats-officedocument.presentationml.slideLayout+xml"/>
  <Override PartName="/ppt/slides/slide34.xml" ContentType="application/vnd.openxmlformats-officedocument.presentationml.slide+xml"/>
  <Override PartName="/ppt/slides/slide53.xml" ContentType="application/vnd.openxmlformats-officedocument.presentationml.slide+xml"/>
  <Override PartName="/ppt/slides/slide15.xml" ContentType="application/vnd.openxmlformats-officedocument.presentationml.slide+xml"/>
  <Override PartName="/ppt/slides/slide20.xml" ContentType="application/vnd.openxmlformats-officedocument.presentationml.slide+xml"/>
  <Override PartName="/customXml/itemProps2.xml" ContentType="application/vnd.openxmlformats-officedocument.customXmlProperties+xml"/>
  <Override PartName="/ppt/presProps.xml" ContentType="application/vnd.openxmlformats-officedocument.presentationml.presProps+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57.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slides/slide62.xml" ContentType="application/vnd.openxmlformats-officedocument.presentationml.slide+xml"/>
  <Override PartName="/ppt/theme/theme2.xml" ContentType="application/vnd.openxmlformats-officedocument.theme+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docProps/core.xml" ContentType="application/vnd.openxmlformats-package.core-properties+xml"/>
  <Override PartName="/ppt/notesSlides/notesSlide7.xml" ContentType="application/vnd.openxmlformats-officedocument.presentationml.notesSlide+xml"/>
  <Default Extension="jpeg" ContentType="image/jpeg"/>
  <Default Extension="vml" ContentType="application/vnd.openxmlformats-officedocument.vmlDrawing"/>
  <Override PartName="/ppt/slides/slide8.xml" ContentType="application/vnd.openxmlformats-officedocument.presentationml.slide+xml"/>
  <Override PartName="/ppt/slides/slide12.xml" ContentType="application/vnd.openxmlformats-officedocument.presentationml.slide+xml"/>
  <Override PartName="/ppt/slideLayouts/slideLayout6.xml" ContentType="application/vnd.openxmlformats-officedocument.presentationml.slideLayout+xml"/>
  <Override PartName="/ppt/slides/slide28.xml" ContentType="application/vnd.openxmlformats-officedocument.presentationml.slide+xml"/>
  <Override PartName="/ppt/slides/slide50.xml" ContentType="application/vnd.openxmlformats-officedocument.presentationml.slide+xml"/>
  <Override PartName="/ppt/slides/slide66.xml" ContentType="application/vnd.openxmlformats-officedocument.presentationml.slide+xml"/>
  <Override PartName="/ppt/slides/slide47.xml" ContentType="application/vnd.openxmlformats-officedocument.presentationml.slide+xml"/>
  <Override PartName="/ppt/slides/slide31.xml" ContentType="application/vnd.openxmlformats-officedocument.presentationml.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rels" ContentType="application/vnd.openxmlformats-package.relationships+xml"/>
  <Override PartName="/ppt/slides/slide16.xml" ContentType="application/vnd.openxmlformats-officedocument.presentationml.slide+xml"/>
  <Override PartName="/ppt/slides/slide35.xml" ContentType="application/vnd.openxmlformats-officedocument.presentationml.slide+xml"/>
  <Override PartName="/ppt/slides/slide54.xml" ContentType="application/vnd.openxmlformats-officedocument.presentationml.slide+xml"/>
  <Override PartName="/ppt/slides/slide1.xml" ContentType="application/vnd.openxmlformats-officedocument.presentationml.slide+xml"/>
  <Override PartName="/ppt/slides/slide21.xml" ContentType="application/vnd.openxmlformats-officedocument.presentationml.slide+xml"/>
  <Override PartName="/ppt/slides/slide40.xml" ContentType="application/vnd.openxmlformats-officedocument.presentationml.slide+xml"/>
  <Override PartName="/customXml/itemProps3.xml" ContentType="application/vnd.openxmlformats-officedocument.customXmlProperties+xml"/>
  <Override PartName="/ppt/notesSlides/notesSlide4.xml" ContentType="application/vnd.openxmlformats-officedocument.presentationml.notesSlide+xml"/>
  <Override PartName="/ppt/slides/slide39.xml" ContentType="application/vnd.openxmlformats-officedocument.presentationml.slide+xml"/>
  <Override PartName="/ppt/slides/slide58.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slides/slide63.xml" ContentType="application/vnd.openxmlformats-officedocument.presentationml.slide+xml"/>
  <Override PartName="/ppt/slideLayouts/slideLayout12.xml" ContentType="application/vnd.openxmlformats-officedocument.presentationml.slideLayout+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slides/slide51.xml" ContentType="application/vnd.openxmlformats-officedocument.presentationml.slide+xml"/>
  <Override PartName="/ppt/slides/slide48.xml" ContentType="application/vnd.openxmlformats-officedocument.presentationml.slide+xml"/>
  <Override PartName="/ppt/notesSlides/notesSlide10.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viewProps.xml" ContentType="application/vnd.openxmlformats-officedocument.presentationml.viewProps+xml"/>
  <Override PartName="/ppt/slides/slide29.xml" ContentType="application/vnd.openxmlformats-officedocument.presentationml.slide+xml"/>
  <Override PartName="/docProps/app.xml" ContentType="application/vnd.openxmlformats-officedocument.extended-properties+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slides/slide55.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slides/slide22.xml" ContentType="application/vnd.openxmlformats-officedocument.presentationml.slide+xml"/>
  <Override PartName="/ppt/slides/slide41.xml" ContentType="application/vnd.openxmlformats-officedocument.presentationml.slide+xml"/>
  <Override PartName="/ppt/slides/slide60.xml" ContentType="application/vnd.openxmlformats-officedocument.presentationml.slide+xml"/>
  <Override PartName="/ppt/notesSlides/notesSlide5.xml" ContentType="application/vnd.openxmlformats-officedocument.presentationml.notesSlide+xml"/>
  <Override PartName="/ppt/slides/slide59.xml" ContentType="application/vnd.openxmlformats-officedocument.presentationml.slide+xml"/>
  <Default Extension="pict" ContentType="image/pict"/>
  <Override PartName="/ppt/slides/slide6.xml" ContentType="application/vnd.openxmlformats-officedocument.presentationml.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slides/slide45.xml" ContentType="application/vnd.openxmlformats-officedocument.presentationml.slide+xml"/>
  <Override PartName="/ppt/slides/slide64.xml" ContentType="application/vnd.openxmlformats-officedocument.presentationml.slide+xml"/>
  <Override PartName="/ppt/embeddings/Microsoft_Equation1.bin" ContentType="application/vnd.openxmlformats-officedocument.oleObject"/>
  <Override PartName="/ppt/embeddings/oleObject1.bin" ContentType="application/vnd.openxmlformats-officedocument.oleObject"/>
  <Default Extension="pdf" ContentType="application/pdf"/>
  <Override PartName="/ppt/slideLayouts/slideLayout13.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rstSlideNum="0" strictFirstAndLastChars="0" saveSubsetFonts="1" autoCompressPictures="0">
  <p:sldMasterIdLst>
    <p:sldMasterId r:id="rId4"/>
  </p:sldMasterIdLst>
  <p:notesMasterIdLst>
    <p:notesMasterId r:id="rId71"/>
  </p:notesMasterIdLst>
  <p:handoutMasterIdLst>
    <p:handoutMasterId r:id="rId72"/>
  </p:handoutMasterIdLst>
  <p:sldIdLst>
    <p:sldId id="3403" r:id="rId5"/>
    <p:sldId id="3404" r:id="rId6"/>
    <p:sldId id="3366" r:id="rId7"/>
    <p:sldId id="3337" r:id="rId8"/>
    <p:sldId id="3338" r:id="rId9"/>
    <p:sldId id="3417" r:id="rId10"/>
    <p:sldId id="3339" r:id="rId11"/>
    <p:sldId id="3340" r:id="rId12"/>
    <p:sldId id="3342" r:id="rId13"/>
    <p:sldId id="3345" r:id="rId14"/>
    <p:sldId id="3348" r:id="rId15"/>
    <p:sldId id="3435" r:id="rId16"/>
    <p:sldId id="3444" r:id="rId17"/>
    <p:sldId id="3411" r:id="rId18"/>
    <p:sldId id="3351" r:id="rId19"/>
    <p:sldId id="3352" r:id="rId20"/>
    <p:sldId id="3353" r:id="rId21"/>
    <p:sldId id="3436" r:id="rId22"/>
    <p:sldId id="3354" r:id="rId23"/>
    <p:sldId id="3368" r:id="rId24"/>
    <p:sldId id="3424" r:id="rId25"/>
    <p:sldId id="3355" r:id="rId26"/>
    <p:sldId id="3425" r:id="rId27"/>
    <p:sldId id="3412" r:id="rId28"/>
    <p:sldId id="3413" r:id="rId29"/>
    <p:sldId id="3414" r:id="rId30"/>
    <p:sldId id="3426" r:id="rId31"/>
    <p:sldId id="3358" r:id="rId32"/>
    <p:sldId id="3359" r:id="rId33"/>
    <p:sldId id="3360" r:id="rId34"/>
    <p:sldId id="3361" r:id="rId35"/>
    <p:sldId id="3283" r:id="rId36"/>
    <p:sldId id="3438" r:id="rId37"/>
    <p:sldId id="3362" r:id="rId38"/>
    <p:sldId id="3363" r:id="rId39"/>
    <p:sldId id="3428" r:id="rId40"/>
    <p:sldId id="3429" r:id="rId41"/>
    <p:sldId id="3418" r:id="rId42"/>
    <p:sldId id="3446" r:id="rId43"/>
    <p:sldId id="3445" r:id="rId44"/>
    <p:sldId id="3371" r:id="rId45"/>
    <p:sldId id="3402" r:id="rId46"/>
    <p:sldId id="3372" r:id="rId47"/>
    <p:sldId id="3419" r:id="rId48"/>
    <p:sldId id="3420" r:id="rId49"/>
    <p:sldId id="3375" r:id="rId50"/>
    <p:sldId id="3421" r:id="rId51"/>
    <p:sldId id="3422" r:id="rId52"/>
    <p:sldId id="3423" r:id="rId53"/>
    <p:sldId id="3377" r:id="rId54"/>
    <p:sldId id="3277" r:id="rId55"/>
    <p:sldId id="3434" r:id="rId56"/>
    <p:sldId id="3431" r:id="rId57"/>
    <p:sldId id="3432" r:id="rId58"/>
    <p:sldId id="3433" r:id="rId59"/>
    <p:sldId id="3365" r:id="rId60"/>
    <p:sldId id="3364" r:id="rId61"/>
    <p:sldId id="3284" r:id="rId62"/>
    <p:sldId id="3285" r:id="rId63"/>
    <p:sldId id="3427" r:id="rId64"/>
    <p:sldId id="2602" r:id="rId65"/>
    <p:sldId id="3406" r:id="rId66"/>
    <p:sldId id="3408" r:id="rId67"/>
    <p:sldId id="3409" r:id="rId68"/>
    <p:sldId id="3410" r:id="rId69"/>
    <p:sldId id="3405" r:id="rId70"/>
  </p:sldIdLst>
  <p:sldSz cx="9144000" cy="6858000" type="screen4x3"/>
  <p:notesSz cx="6858000" cy="9144000"/>
  <p:defaultTextStyle>
    <a:defPPr>
      <a:defRPr lang="fr-FR"/>
    </a:defPPr>
    <a:lvl1pPr algn="l" rtl="0" eaLnBrk="0" fontAlgn="base" hangingPunct="0">
      <a:spcBef>
        <a:spcPct val="0"/>
      </a:spcBef>
      <a:spcAft>
        <a:spcPct val="0"/>
      </a:spcAft>
      <a:defRPr sz="2000" kern="1200">
        <a:solidFill>
          <a:schemeClr val="tx1"/>
        </a:solidFill>
        <a:latin typeface="Tahoma" charset="0"/>
        <a:ea typeface="+mn-ea"/>
        <a:cs typeface="+mn-cs"/>
      </a:defRPr>
    </a:lvl1pPr>
    <a:lvl2pPr marL="457200" algn="l" rtl="0" eaLnBrk="0" fontAlgn="base" hangingPunct="0">
      <a:spcBef>
        <a:spcPct val="0"/>
      </a:spcBef>
      <a:spcAft>
        <a:spcPct val="0"/>
      </a:spcAft>
      <a:defRPr sz="2000" kern="1200">
        <a:solidFill>
          <a:schemeClr val="tx1"/>
        </a:solidFill>
        <a:latin typeface="Tahoma" charset="0"/>
        <a:ea typeface="+mn-ea"/>
        <a:cs typeface="+mn-cs"/>
      </a:defRPr>
    </a:lvl2pPr>
    <a:lvl3pPr marL="914400" algn="l" rtl="0" eaLnBrk="0" fontAlgn="base" hangingPunct="0">
      <a:spcBef>
        <a:spcPct val="0"/>
      </a:spcBef>
      <a:spcAft>
        <a:spcPct val="0"/>
      </a:spcAft>
      <a:defRPr sz="2000" kern="1200">
        <a:solidFill>
          <a:schemeClr val="tx1"/>
        </a:solidFill>
        <a:latin typeface="Tahoma" charset="0"/>
        <a:ea typeface="+mn-ea"/>
        <a:cs typeface="+mn-cs"/>
      </a:defRPr>
    </a:lvl3pPr>
    <a:lvl4pPr marL="1371600" algn="l" rtl="0" eaLnBrk="0" fontAlgn="base" hangingPunct="0">
      <a:spcBef>
        <a:spcPct val="0"/>
      </a:spcBef>
      <a:spcAft>
        <a:spcPct val="0"/>
      </a:spcAft>
      <a:defRPr sz="2000" kern="1200">
        <a:solidFill>
          <a:schemeClr val="tx1"/>
        </a:solidFill>
        <a:latin typeface="Tahoma" charset="0"/>
        <a:ea typeface="+mn-ea"/>
        <a:cs typeface="+mn-cs"/>
      </a:defRPr>
    </a:lvl4pPr>
    <a:lvl5pPr marL="1828800" algn="l" rtl="0" eaLnBrk="0" fontAlgn="base" hangingPunct="0">
      <a:spcBef>
        <a:spcPct val="0"/>
      </a:spcBef>
      <a:spcAft>
        <a:spcPct val="0"/>
      </a:spcAft>
      <a:defRPr sz="2000" kern="1200">
        <a:solidFill>
          <a:schemeClr val="tx1"/>
        </a:solidFill>
        <a:latin typeface="Tahoma" charset="0"/>
        <a:ea typeface="+mn-ea"/>
        <a:cs typeface="+mn-cs"/>
      </a:defRPr>
    </a:lvl5pPr>
    <a:lvl6pPr marL="2286000" algn="l" defTabSz="457200" rtl="0" eaLnBrk="1" latinLnBrk="0" hangingPunct="1">
      <a:defRPr sz="2000" kern="1200">
        <a:solidFill>
          <a:schemeClr val="tx1"/>
        </a:solidFill>
        <a:latin typeface="Tahoma" charset="0"/>
        <a:ea typeface="+mn-ea"/>
        <a:cs typeface="+mn-cs"/>
      </a:defRPr>
    </a:lvl6pPr>
    <a:lvl7pPr marL="2743200" algn="l" defTabSz="457200" rtl="0" eaLnBrk="1" latinLnBrk="0" hangingPunct="1">
      <a:defRPr sz="2000" kern="1200">
        <a:solidFill>
          <a:schemeClr val="tx1"/>
        </a:solidFill>
        <a:latin typeface="Tahoma" charset="0"/>
        <a:ea typeface="+mn-ea"/>
        <a:cs typeface="+mn-cs"/>
      </a:defRPr>
    </a:lvl7pPr>
    <a:lvl8pPr marL="3200400" algn="l" defTabSz="457200" rtl="0" eaLnBrk="1" latinLnBrk="0" hangingPunct="1">
      <a:defRPr sz="2000" kern="1200">
        <a:solidFill>
          <a:schemeClr val="tx1"/>
        </a:solidFill>
        <a:latin typeface="Tahoma" charset="0"/>
        <a:ea typeface="+mn-ea"/>
        <a:cs typeface="+mn-cs"/>
      </a:defRPr>
    </a:lvl8pPr>
    <a:lvl9pPr marL="3657600" algn="l" defTabSz="457200" rtl="0" eaLnBrk="1" latinLnBrk="0" hangingPunct="1">
      <a:defRPr sz="2000" kern="1200">
        <a:solidFill>
          <a:schemeClr val="tx1"/>
        </a:solidFill>
        <a:latin typeface="Tahoma"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De Roeck Albert" initials="DA" lastIdx="1"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hiddenSlides="1"/>
  <p:clrMru>
    <a:srgbClr val="B00000"/>
    <a:srgbClr val="0000FF"/>
    <a:srgbClr val="FF0000"/>
    <a:srgbClr val="4BC995"/>
    <a:srgbClr val="7D1E33"/>
    <a:srgbClr val="34913D"/>
    <a:srgbClr val="62090D"/>
    <a:srgbClr val="FF00FF"/>
    <a:srgbClr val="B4D9D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showOutlineIcons="0">
    <p:restoredLeft sz="16523" autoAdjust="0"/>
    <p:restoredTop sz="93357" autoAdjust="0"/>
  </p:normalViewPr>
  <p:slideViewPr>
    <p:cSldViewPr>
      <p:cViewPr>
        <p:scale>
          <a:sx n="100" d="100"/>
          <a:sy n="100" d="100"/>
        </p:scale>
        <p:origin x="-544"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216"/>
    </p:cViewPr>
  </p:sorterViewPr>
  <p:notesViewPr>
    <p:cSldViewPr>
      <p:cViewPr varScale="1">
        <p:scale>
          <a:sx n="77" d="100"/>
          <a:sy n="77" d="100"/>
        </p:scale>
        <p:origin x="-2312"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slide" Target="slides/slide61.xml"/><Relationship Id="rId66" Type="http://schemas.openxmlformats.org/officeDocument/2006/relationships/slide" Target="slides/slide62.xml"/><Relationship Id="rId67" Type="http://schemas.openxmlformats.org/officeDocument/2006/relationships/slide" Target="slides/slide63.xml"/><Relationship Id="rId68" Type="http://schemas.openxmlformats.org/officeDocument/2006/relationships/slide" Target="slides/slide64.xml"/><Relationship Id="rId69" Type="http://schemas.openxmlformats.org/officeDocument/2006/relationships/slide" Target="slides/slide6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70" Type="http://schemas.openxmlformats.org/officeDocument/2006/relationships/slide" Target="slides/slide66.xml"/><Relationship Id="rId71" Type="http://schemas.openxmlformats.org/officeDocument/2006/relationships/notesMaster" Target="notesMasters/notesMaster1.xml"/><Relationship Id="rId72" Type="http://schemas.openxmlformats.org/officeDocument/2006/relationships/handoutMaster" Target="handoutMasters/handoutMaster1.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73" Type="http://schemas.openxmlformats.org/officeDocument/2006/relationships/printerSettings" Target="printerSettings/printerSettings1.bin"/><Relationship Id="rId74" Type="http://schemas.openxmlformats.org/officeDocument/2006/relationships/commentAuthors" Target="commentAuthors.xml"/><Relationship Id="rId75" Type="http://schemas.openxmlformats.org/officeDocument/2006/relationships/presProps" Target="presProps.xml"/><Relationship Id="rId76" Type="http://schemas.openxmlformats.org/officeDocument/2006/relationships/viewProps" Target="viewProps.xml"/><Relationship Id="rId77" Type="http://schemas.openxmlformats.org/officeDocument/2006/relationships/theme" Target="theme/theme1.xml"/><Relationship Id="rId78" Type="http://schemas.openxmlformats.org/officeDocument/2006/relationships/tableStyles" Target="tableStyles.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8.pict"/><Relationship Id="rId2" Type="http://schemas.openxmlformats.org/officeDocument/2006/relationships/image" Target="../media/image49.png"/><Relationship Id="rId3" Type="http://schemas.openxmlformats.org/officeDocument/2006/relationships/image" Target="../media/image50.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charset="0"/>
              </a:defRPr>
            </a:lvl1pPr>
          </a:lstStyle>
          <a:p>
            <a:pPr>
              <a:defRPr/>
            </a:pPr>
            <a:endParaRPr lang="en-GB"/>
          </a:p>
        </p:txBody>
      </p:sp>
      <p:sp>
        <p:nvSpPr>
          <p:cNvPr id="81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charset="0"/>
              </a:defRPr>
            </a:lvl1pPr>
          </a:lstStyle>
          <a:p>
            <a:pPr>
              <a:defRPr/>
            </a:pPr>
            <a:endParaRPr lang="en-GB"/>
          </a:p>
        </p:txBody>
      </p:sp>
      <p:sp>
        <p:nvSpPr>
          <p:cNvPr id="81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charset="0"/>
              </a:defRPr>
            </a:lvl1pPr>
          </a:lstStyle>
          <a:p>
            <a:pPr>
              <a:defRPr/>
            </a:pPr>
            <a:endParaRPr lang="en-GB"/>
          </a:p>
        </p:txBody>
      </p:sp>
      <p:sp>
        <p:nvSpPr>
          <p:cNvPr id="81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pPr>
              <a:defRPr/>
            </a:pPr>
            <a:fld id="{43220B03-83F8-3440-80C4-DD6AE2783643}" type="slidenum">
              <a:rPr lang="en-GB"/>
              <a:pPr>
                <a:defRPr/>
              </a:pPr>
              <a:t>‹#›</a:t>
            </a:fld>
            <a:endParaRPr lang="en-GB"/>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charset="0"/>
              </a:defRPr>
            </a:lvl1pPr>
          </a:lstStyle>
          <a:p>
            <a:pPr>
              <a:defRPr/>
            </a:pPr>
            <a:endParaRPr lang="en-GB"/>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charset="0"/>
              </a:defRPr>
            </a:lvl1pPr>
          </a:lstStyle>
          <a:p>
            <a:pPr>
              <a:defRPr/>
            </a:pPr>
            <a:endParaRPr lang="en-GB"/>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charset="0"/>
              </a:defRPr>
            </a:lvl1pPr>
          </a:lstStyle>
          <a:p>
            <a:pPr>
              <a:defRPr/>
            </a:pPr>
            <a:endParaRPr lang="en-GB"/>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pPr>
              <a:defRPr/>
            </a:pPr>
            <a:fld id="{1FB0F8AD-805F-F448-BEF0-A7851DD6B041}" type="slidenum">
              <a:rPr lang="en-GB"/>
              <a:pPr>
                <a:defRPr/>
              </a:pPr>
              <a:t>‹#›</a:t>
            </a:fld>
            <a:endParaRPr lang="en-GB"/>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3C88D5B5-AA02-0340-B0CF-91CABEF416F7}" type="slidenum">
              <a:rPr lang="fr-FR"/>
              <a:pPr/>
              <a:t>0</a:t>
            </a:fld>
            <a:endParaRPr lang="fr-FR"/>
          </a:p>
        </p:txBody>
      </p:sp>
      <p:sp>
        <p:nvSpPr>
          <p:cNvPr id="19459" name="Rectangle 1026"/>
          <p:cNvSpPr>
            <a:spLocks noGrp="1" noRot="1" noChangeAspect="1" noChangeArrowheads="1"/>
          </p:cNvSpPr>
          <p:nvPr>
            <p:ph type="sldImg"/>
          </p:nvPr>
        </p:nvSpPr>
        <p:spPr>
          <a:xfrm>
            <a:off x="1143000" y="684213"/>
            <a:ext cx="4572000" cy="3429000"/>
          </a:xfrm>
          <a:solidFill>
            <a:srgbClr val="FFFFFF"/>
          </a:solidFill>
          <a:ln/>
        </p:spPr>
      </p:sp>
      <p:sp>
        <p:nvSpPr>
          <p:cNvPr id="19460" name="Rectangle 1027"/>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3EC4FF67-B5FA-2543-91C6-DF13F835AD17}" type="slidenum">
              <a:rPr lang="fr-FR"/>
              <a:pPr/>
              <a:t>27</a:t>
            </a:fld>
            <a:endParaRPr lang="fr-FR"/>
          </a:p>
        </p:txBody>
      </p:sp>
      <p:sp>
        <p:nvSpPr>
          <p:cNvPr id="44035" name="Rectangle 2"/>
          <p:cNvSpPr>
            <a:spLocks noGrp="1" noRot="1" noChangeAspect="1" noChangeArrowheads="1"/>
          </p:cNvSpPr>
          <p:nvPr>
            <p:ph type="sldImg"/>
          </p:nvPr>
        </p:nvSpPr>
        <p:spPr>
          <a:xfrm>
            <a:off x="1143000" y="684213"/>
            <a:ext cx="4572000" cy="3429000"/>
          </a:xfrm>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0CFD6FD2-A88C-1646-9D09-D10FF154890B}" type="slidenum">
              <a:rPr lang="fr-FR"/>
              <a:pPr/>
              <a:t>37</a:t>
            </a:fld>
            <a:endParaRPr lang="fr-FR"/>
          </a:p>
        </p:txBody>
      </p:sp>
      <p:sp>
        <p:nvSpPr>
          <p:cNvPr id="64515"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64516" name="Rectangle 3"/>
          <p:cNvSpPr>
            <a:spLocks noGrp="1" noChangeArrowheads="1"/>
          </p:cNvSpPr>
          <p:nvPr>
            <p:ph type="body" idx="1"/>
          </p:nvPr>
        </p:nvSpPr>
        <p:spPr>
          <a:xfrm>
            <a:off x="915042" y="4343695"/>
            <a:ext cx="5027916" cy="4113916"/>
          </a:xfrm>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7CAEEC4B-7020-EC45-946F-913C253A58E9}" type="slidenum">
              <a:rPr lang="fr-FR"/>
              <a:pPr/>
              <a:t>40</a:t>
            </a:fld>
            <a:endParaRPr lang="fr-FR"/>
          </a:p>
        </p:txBody>
      </p:sp>
      <p:sp>
        <p:nvSpPr>
          <p:cNvPr id="99331" name="Rectangle 2"/>
          <p:cNvSpPr>
            <a:spLocks noGrp="1" noRot="1" noChangeAspect="1" noChangeArrowheads="1"/>
          </p:cNvSpPr>
          <p:nvPr>
            <p:ph type="sldImg"/>
          </p:nvPr>
        </p:nvSpPr>
        <p:spPr>
          <a:xfrm>
            <a:off x="1143000" y="684213"/>
            <a:ext cx="4572000" cy="3429000"/>
          </a:xfrm>
          <a:solidFill>
            <a:srgbClr val="FFFFFF"/>
          </a:solidFill>
          <a:ln/>
        </p:spPr>
      </p:sp>
      <p:sp>
        <p:nvSpPr>
          <p:cNvPr id="9933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a:lstStyle/>
          <a:p>
            <a:endParaRPr lang="en-GB"/>
          </a:p>
        </p:txBody>
      </p:sp>
      <p:sp>
        <p:nvSpPr>
          <p:cNvPr id="4" name="Slide Number Placeholder 3"/>
          <p:cNvSpPr>
            <a:spLocks noGrp="1"/>
          </p:cNvSpPr>
          <p:nvPr>
            <p:ph type="sldNum" sz="quarter" idx="5"/>
          </p:nvPr>
        </p:nvSpPr>
        <p:spPr/>
        <p:txBody>
          <a:bodyPr/>
          <a:lstStyle/>
          <a:p>
            <a:fld id="{CF525E45-C31D-2F41-A1D2-6CEB148D3004}" type="slidenum">
              <a:rPr lang="en-US"/>
              <a:pPr/>
              <a:t>57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pPr>
              <a:defRPr/>
            </a:pPr>
            <a:fld id="{1FB0F8AD-805F-F448-BEF0-A7851DD6B041}" type="slidenum">
              <a:rPr lang="en-GB" smtClean="0"/>
              <a:pPr>
                <a:defRPr/>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D2C31F48-436D-6043-8D8F-C38930DB9430}" type="slidenum">
              <a:rPr lang="fr-FR"/>
              <a:pPr/>
              <a:t>3</a:t>
            </a:fld>
            <a:endParaRPr lang="fr-FR"/>
          </a:p>
        </p:txBody>
      </p:sp>
      <p:sp>
        <p:nvSpPr>
          <p:cNvPr id="23555" name="Rectangle 2"/>
          <p:cNvSpPr>
            <a:spLocks noGrp="1" noRot="1" noChangeAspect="1" noChangeArrowheads="1"/>
          </p:cNvSpPr>
          <p:nvPr>
            <p:ph type="sldImg"/>
          </p:nvPr>
        </p:nvSpPr>
        <p:spPr>
          <a:xfrm>
            <a:off x="1143000" y="684213"/>
            <a:ext cx="4572000" cy="3429000"/>
          </a:xfrm>
          <a:solidFill>
            <a:srgbClr val="FFFFFF"/>
          </a:solidFill>
          <a:ln/>
        </p:spPr>
      </p:sp>
      <p:sp>
        <p:nvSpPr>
          <p:cNvPr id="2355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F4C48DB1-D7CC-C946-9BB9-454460340D5B}" type="slidenum">
              <a:rPr lang="fr-FR"/>
              <a:pPr/>
              <a:t>7</a:t>
            </a:fld>
            <a:endParaRPr lang="fr-FR"/>
          </a:p>
        </p:txBody>
      </p:sp>
      <p:sp>
        <p:nvSpPr>
          <p:cNvPr id="59395" name="Rectangle 7"/>
          <p:cNvSpPr txBox="1">
            <a:spLocks noGrp="1" noChangeArrowheads="1"/>
          </p:cNvSpPr>
          <p:nvPr/>
        </p:nvSpPr>
        <p:spPr bwMode="auto">
          <a:xfrm>
            <a:off x="3886522" y="8685917"/>
            <a:ext cx="2971478" cy="458083"/>
          </a:xfrm>
          <a:prstGeom prst="rect">
            <a:avLst/>
          </a:prstGeom>
          <a:noFill/>
          <a:ln w="9525">
            <a:noFill/>
            <a:miter lim="800000"/>
            <a:headEnd/>
            <a:tailEnd/>
          </a:ln>
        </p:spPr>
        <p:txBody>
          <a:bodyPr anchor="b">
            <a:prstTxWarp prst="textNoShape">
              <a:avLst/>
            </a:prstTxWarp>
          </a:bodyPr>
          <a:lstStyle/>
          <a:p>
            <a:pPr algn="r"/>
            <a:fld id="{AF563013-C178-7948-AAE6-70E8265E7670}" type="slidenum">
              <a:rPr lang="fr-FR" sz="1200">
                <a:solidFill>
                  <a:schemeClr val="tx1"/>
                </a:solidFill>
                <a:latin typeface="Times New Roman" charset="0"/>
              </a:rPr>
              <a:pPr algn="r"/>
              <a:t>7</a:t>
            </a:fld>
            <a:endParaRPr lang="fr-FR" sz="1200">
              <a:solidFill>
                <a:schemeClr val="tx1"/>
              </a:solidFill>
              <a:latin typeface="Times New Roman" charset="0"/>
            </a:endParaRPr>
          </a:p>
        </p:txBody>
      </p:sp>
      <p:sp>
        <p:nvSpPr>
          <p:cNvPr id="59396" name="Rectangle 2"/>
          <p:cNvSpPr>
            <a:spLocks noGrp="1" noRot="1" noChangeAspect="1" noChangeArrowheads="1" noTextEdit="1"/>
          </p:cNvSpPr>
          <p:nvPr>
            <p:ph type="sldImg"/>
          </p:nvPr>
        </p:nvSpPr>
        <p:spPr>
          <a:xfrm>
            <a:off x="1143000" y="684213"/>
            <a:ext cx="4572000" cy="3429000"/>
          </a:xfrm>
          <a:solidFill>
            <a:srgbClr val="FFFFFF"/>
          </a:solidFill>
          <a:ln/>
        </p:spPr>
      </p:sp>
      <p:sp>
        <p:nvSpPr>
          <p:cNvPr id="59397" name="Rectangle 3"/>
          <p:cNvSpPr>
            <a:spLocks noGrp="1" noChangeArrowheads="1"/>
          </p:cNvSpPr>
          <p:nvPr>
            <p:ph type="body" idx="1"/>
          </p:nvPr>
        </p:nvSpPr>
        <p:spPr>
          <a:noFill/>
          <a:ln>
            <a:solidFill>
              <a:srgbClr val="000000"/>
            </a:solidFill>
          </a:ln>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A778C822-C8B8-7A4A-B818-979F395706A9}" type="slidenum">
              <a:rPr lang="fr-FR"/>
              <a:pPr/>
              <a:t>11</a:t>
            </a:fld>
            <a:endParaRPr lang="fr-FR"/>
          </a:p>
        </p:txBody>
      </p:sp>
      <p:sp>
        <p:nvSpPr>
          <p:cNvPr id="40963" name="Rectangle 2"/>
          <p:cNvSpPr>
            <a:spLocks noGrp="1" noRot="1" noChangeAspect="1" noChangeArrowheads="1"/>
          </p:cNvSpPr>
          <p:nvPr>
            <p:ph type="sldImg"/>
          </p:nvPr>
        </p:nvSpPr>
        <p:spPr>
          <a:xfrm>
            <a:off x="1143000" y="684213"/>
            <a:ext cx="4572000" cy="3429000"/>
          </a:xfrm>
          <a:solidFill>
            <a:srgbClr val="FFFFFF"/>
          </a:solidFill>
          <a:ln/>
        </p:spPr>
      </p:sp>
      <p:sp>
        <p:nvSpPr>
          <p:cNvPr id="40964"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F0897192-CA11-FE46-983A-A35545427DA2}" type="slidenum">
              <a:rPr lang="fr-FR"/>
              <a:pPr/>
              <a:t>12</a:t>
            </a:fld>
            <a:endParaRPr lang="fr-FR"/>
          </a:p>
        </p:txBody>
      </p:sp>
      <p:sp>
        <p:nvSpPr>
          <p:cNvPr id="70659" name="Rectangle 2"/>
          <p:cNvSpPr>
            <a:spLocks noGrp="1" noRot="1" noChangeAspect="1" noChangeArrowheads="1"/>
          </p:cNvSpPr>
          <p:nvPr>
            <p:ph type="sldImg"/>
          </p:nvPr>
        </p:nvSpPr>
        <p:spPr>
          <a:xfrm>
            <a:off x="1143000" y="684213"/>
            <a:ext cx="4572000" cy="3429000"/>
          </a:xfrm>
          <a:solidFill>
            <a:srgbClr val="FFFFFF"/>
          </a:solidFill>
          <a:ln/>
        </p:spPr>
      </p:sp>
      <p:sp>
        <p:nvSpPr>
          <p:cNvPr id="7066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E63D4FAB-A795-E647-8340-6652E70B6B4D}" type="slidenum">
              <a:rPr lang="fr-FR"/>
              <a:pPr/>
              <a:t>15</a:t>
            </a:fld>
            <a:endParaRPr lang="fr-FR"/>
          </a:p>
        </p:txBody>
      </p:sp>
      <p:sp>
        <p:nvSpPr>
          <p:cNvPr id="97283" name="Rectangle 2"/>
          <p:cNvSpPr>
            <a:spLocks noGrp="1" noRot="1" noChangeAspect="1" noChangeArrowheads="1"/>
          </p:cNvSpPr>
          <p:nvPr>
            <p:ph type="sldImg"/>
          </p:nvPr>
        </p:nvSpPr>
        <p:spPr>
          <a:xfrm>
            <a:off x="1143000" y="684213"/>
            <a:ext cx="4572000" cy="3429000"/>
          </a:xfrm>
          <a:solidFill>
            <a:srgbClr val="FFFFFF"/>
          </a:solidFill>
          <a:ln/>
        </p:spPr>
      </p:sp>
      <p:sp>
        <p:nvSpPr>
          <p:cNvPr id="9728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5A531D5A-E1F8-0F48-A02C-A0CE8CDEF598}" type="slidenum">
              <a:rPr lang="fr-FR"/>
              <a:pPr/>
              <a:t>16</a:t>
            </a:fld>
            <a:endParaRPr lang="fr-FR"/>
          </a:p>
        </p:txBody>
      </p:sp>
      <p:sp>
        <p:nvSpPr>
          <p:cNvPr id="101379" name="Rectangle 2"/>
          <p:cNvSpPr>
            <a:spLocks noGrp="1" noRot="1" noChangeAspect="1" noChangeArrowheads="1"/>
          </p:cNvSpPr>
          <p:nvPr>
            <p:ph type="sldImg"/>
          </p:nvPr>
        </p:nvSpPr>
        <p:spPr>
          <a:xfrm>
            <a:off x="1143000" y="684213"/>
            <a:ext cx="4572000" cy="3429000"/>
          </a:xfrm>
          <a:solidFill>
            <a:srgbClr val="FFFFFF"/>
          </a:solidFill>
          <a:ln/>
        </p:spPr>
      </p:sp>
      <p:sp>
        <p:nvSpPr>
          <p:cNvPr id="101380"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3F5091F1-4DB8-B54C-AEB5-91D36FA51283}" type="slidenum">
              <a:rPr lang="fr-FR"/>
              <a:pPr/>
              <a:t>18</a:t>
            </a:fld>
            <a:endParaRPr lang="fr-FR"/>
          </a:p>
        </p:txBody>
      </p:sp>
      <p:sp>
        <p:nvSpPr>
          <p:cNvPr id="23555" name="Rectangle 2"/>
          <p:cNvSpPr>
            <a:spLocks noGrp="1" noRot="1" noChangeAspect="1" noChangeArrowheads="1"/>
          </p:cNvSpPr>
          <p:nvPr>
            <p:ph type="sldImg"/>
          </p:nvPr>
        </p:nvSpPr>
        <p:spPr>
          <a:solidFill>
            <a:srgbClr val="FFFFFF"/>
          </a:solidFill>
          <a:ln/>
        </p:spPr>
      </p:sp>
      <p:sp>
        <p:nvSpPr>
          <p:cNvPr id="2355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10"/>
          <p:cNvSpPr>
            <a:spLocks noGrp="1" noChangeArrowheads="1"/>
          </p:cNvSpPr>
          <p:nvPr>
            <p:ph type="dt" sz="half" idx="10"/>
          </p:nvPr>
        </p:nvSpPr>
        <p:spPr>
          <a:xfrm>
            <a:off x="3508375" y="6519863"/>
            <a:ext cx="1917700" cy="244475"/>
          </a:xfrm>
          <a:prstGeom prst="rect">
            <a:avLst/>
          </a:prstGeom>
          <a:ln/>
        </p:spPr>
        <p:txBody>
          <a:bodyPr/>
          <a:lstStyle>
            <a:lvl1pPr>
              <a:defRPr/>
            </a:lvl1pPr>
          </a:lstStyle>
          <a:p>
            <a:pPr>
              <a:defRPr/>
            </a:pPr>
            <a:endParaRPr lang="en-US"/>
          </a:p>
        </p:txBody>
      </p:sp>
      <p:sp>
        <p:nvSpPr>
          <p:cNvPr id="5" name="Rectangle 11"/>
          <p:cNvSpPr>
            <a:spLocks noGrp="1" noChangeArrowheads="1"/>
          </p:cNvSpPr>
          <p:nvPr>
            <p:ph type="ftr" sz="quarter" idx="11"/>
          </p:nvPr>
        </p:nvSpPr>
        <p:spPr>
          <a:xfrm>
            <a:off x="3028950" y="6324600"/>
            <a:ext cx="2914650" cy="271463"/>
          </a:xfrm>
          <a:prstGeom prst="rect">
            <a:avLst/>
          </a:prstGeom>
          <a:ln/>
        </p:spPr>
        <p:txBody>
          <a:bodyPr/>
          <a:lstStyle>
            <a:lvl1pPr>
              <a:defRPr/>
            </a:lvl1pPr>
          </a:lstStyle>
          <a:p>
            <a:endParaRPr lang="en-US"/>
          </a:p>
        </p:txBody>
      </p:sp>
      <p:sp>
        <p:nvSpPr>
          <p:cNvPr id="6" name="Rectangle 12"/>
          <p:cNvSpPr>
            <a:spLocks noGrp="1" noChangeArrowheads="1"/>
          </p:cNvSpPr>
          <p:nvPr>
            <p:ph type="sldNum" sz="quarter" idx="12"/>
          </p:nvPr>
        </p:nvSpPr>
        <p:spPr>
          <a:xfrm>
            <a:off x="6997700" y="6281738"/>
            <a:ext cx="1917700" cy="542925"/>
          </a:xfrm>
          <a:prstGeom prst="rect">
            <a:avLst/>
          </a:prstGeom>
          <a:ln/>
        </p:spPr>
        <p:txBody>
          <a:bodyPr/>
          <a:lstStyle>
            <a:lvl1pPr>
              <a:defRPr/>
            </a:lvl1pPr>
          </a:lstStyle>
          <a:p>
            <a:pPr>
              <a:defRPr/>
            </a:pPr>
            <a:fld id="{B896647C-0FAB-E141-BC73-54E24A8E242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1371600" y="390525"/>
            <a:ext cx="7239000" cy="904875"/>
          </a:xfrm>
          <a:prstGeom prst="rect">
            <a:avLst/>
          </a:prstGeom>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10"/>
          <p:cNvSpPr>
            <a:spLocks noGrp="1" noChangeArrowheads="1"/>
          </p:cNvSpPr>
          <p:nvPr>
            <p:ph type="dt" sz="half" idx="10"/>
          </p:nvPr>
        </p:nvSpPr>
        <p:spPr>
          <a:xfrm>
            <a:off x="3508375" y="6519863"/>
            <a:ext cx="1917700" cy="244475"/>
          </a:xfrm>
          <a:prstGeom prst="rect">
            <a:avLst/>
          </a:prstGeom>
          <a:ln/>
        </p:spPr>
        <p:txBody>
          <a:bodyPr/>
          <a:lstStyle>
            <a:lvl1pPr>
              <a:defRPr/>
            </a:lvl1pPr>
          </a:lstStyle>
          <a:p>
            <a:pPr>
              <a:defRPr/>
            </a:pPr>
            <a:endParaRPr lang="en-US"/>
          </a:p>
        </p:txBody>
      </p:sp>
      <p:sp>
        <p:nvSpPr>
          <p:cNvPr id="5" name="Rectangle 11"/>
          <p:cNvSpPr>
            <a:spLocks noGrp="1" noChangeArrowheads="1"/>
          </p:cNvSpPr>
          <p:nvPr>
            <p:ph type="ftr" sz="quarter" idx="11"/>
          </p:nvPr>
        </p:nvSpPr>
        <p:spPr>
          <a:xfrm>
            <a:off x="3028950" y="6324600"/>
            <a:ext cx="2914650" cy="271463"/>
          </a:xfrm>
          <a:prstGeom prst="rect">
            <a:avLst/>
          </a:prstGeom>
          <a:ln/>
        </p:spPr>
        <p:txBody>
          <a:bodyPr/>
          <a:lstStyle>
            <a:lvl1pPr>
              <a:defRPr/>
            </a:lvl1pPr>
          </a:lstStyle>
          <a:p>
            <a:endParaRPr lang="en-US"/>
          </a:p>
        </p:txBody>
      </p:sp>
      <p:sp>
        <p:nvSpPr>
          <p:cNvPr id="6" name="Rectangle 12"/>
          <p:cNvSpPr>
            <a:spLocks noGrp="1" noChangeArrowheads="1"/>
          </p:cNvSpPr>
          <p:nvPr>
            <p:ph type="sldNum" sz="quarter" idx="12"/>
          </p:nvPr>
        </p:nvSpPr>
        <p:spPr>
          <a:xfrm>
            <a:off x="6997700" y="6281738"/>
            <a:ext cx="1917700" cy="542925"/>
          </a:xfrm>
          <a:prstGeom prst="rect">
            <a:avLst/>
          </a:prstGeom>
          <a:ln/>
        </p:spPr>
        <p:txBody>
          <a:bodyPr/>
          <a:lstStyle>
            <a:lvl1pPr>
              <a:defRPr/>
            </a:lvl1pPr>
          </a:lstStyle>
          <a:p>
            <a:pPr>
              <a:defRPr/>
            </a:pPr>
            <a:fld id="{CA484006-A360-C34A-8354-4005F39584F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05600" y="0"/>
            <a:ext cx="2133600" cy="6172200"/>
          </a:xfrm>
          <a:prstGeom prst="rect">
            <a:avLst/>
          </a:prstGeo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304800" y="0"/>
            <a:ext cx="6248400" cy="61722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10"/>
          <p:cNvSpPr>
            <a:spLocks noGrp="1" noChangeArrowheads="1"/>
          </p:cNvSpPr>
          <p:nvPr>
            <p:ph type="dt" sz="half" idx="10"/>
          </p:nvPr>
        </p:nvSpPr>
        <p:spPr>
          <a:xfrm>
            <a:off x="3508375" y="6519863"/>
            <a:ext cx="1917700" cy="244475"/>
          </a:xfrm>
          <a:prstGeom prst="rect">
            <a:avLst/>
          </a:prstGeom>
          <a:ln/>
        </p:spPr>
        <p:txBody>
          <a:bodyPr/>
          <a:lstStyle>
            <a:lvl1pPr>
              <a:defRPr/>
            </a:lvl1pPr>
          </a:lstStyle>
          <a:p>
            <a:pPr>
              <a:defRPr/>
            </a:pPr>
            <a:endParaRPr lang="en-US"/>
          </a:p>
        </p:txBody>
      </p:sp>
      <p:sp>
        <p:nvSpPr>
          <p:cNvPr id="5" name="Rectangle 11"/>
          <p:cNvSpPr>
            <a:spLocks noGrp="1" noChangeArrowheads="1"/>
          </p:cNvSpPr>
          <p:nvPr>
            <p:ph type="ftr" sz="quarter" idx="11"/>
          </p:nvPr>
        </p:nvSpPr>
        <p:spPr>
          <a:xfrm>
            <a:off x="3028950" y="6324600"/>
            <a:ext cx="2914650" cy="271463"/>
          </a:xfrm>
          <a:prstGeom prst="rect">
            <a:avLst/>
          </a:prstGeom>
          <a:ln/>
        </p:spPr>
        <p:txBody>
          <a:bodyPr/>
          <a:lstStyle>
            <a:lvl1pPr>
              <a:defRPr/>
            </a:lvl1pPr>
          </a:lstStyle>
          <a:p>
            <a:endParaRPr lang="en-US"/>
          </a:p>
        </p:txBody>
      </p:sp>
      <p:sp>
        <p:nvSpPr>
          <p:cNvPr id="6" name="Rectangle 12"/>
          <p:cNvSpPr>
            <a:spLocks noGrp="1" noChangeArrowheads="1"/>
          </p:cNvSpPr>
          <p:nvPr>
            <p:ph type="sldNum" sz="quarter" idx="12"/>
          </p:nvPr>
        </p:nvSpPr>
        <p:spPr>
          <a:xfrm>
            <a:off x="6997700" y="6281738"/>
            <a:ext cx="1917700" cy="542925"/>
          </a:xfrm>
          <a:prstGeom prst="rect">
            <a:avLst/>
          </a:prstGeom>
          <a:ln/>
        </p:spPr>
        <p:txBody>
          <a:bodyPr/>
          <a:lstStyle>
            <a:lvl1pPr>
              <a:defRPr/>
            </a:lvl1pPr>
          </a:lstStyle>
          <a:p>
            <a:pPr>
              <a:defRPr/>
            </a:pPr>
            <a:fld id="{5BF9144B-FB19-3A43-9F41-D4813E9A713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066800"/>
            <a:ext cx="8382000" cy="5715000"/>
          </a:xfrm>
        </p:spPr>
        <p:txBody>
          <a:bodyPr/>
          <a:lstStyle>
            <a:lvl1pPr>
              <a:defRPr>
                <a:solidFill>
                  <a:schemeClr val="tx1"/>
                </a:solidFill>
              </a:defRPr>
            </a:lvl1pPr>
            <a:lvl2pPr>
              <a:defRPr>
                <a:solidFill>
                  <a:srgbClr val="0099FF"/>
                </a:solidFill>
              </a:defRPr>
            </a:lvl2pPr>
            <a:lvl3pPr>
              <a:defRPr>
                <a:solidFill>
                  <a:schemeClr val="tx1"/>
                </a:solidFill>
              </a:defRPr>
            </a:lvl3pPr>
            <a:lvl4pPr>
              <a:defRPr>
                <a:solidFill>
                  <a:srgbClr val="C00000"/>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6997700" y="6281738"/>
            <a:ext cx="1917700" cy="542925"/>
          </a:xfrm>
          <a:prstGeom prst="rect">
            <a:avLst/>
          </a:prstGeom>
        </p:spPr>
        <p:txBody>
          <a:bodyPr/>
          <a:lstStyle/>
          <a:p>
            <a:fld id="{1AD93096-5B34-4342-9326-69289CEAE4C2}" type="slidenum">
              <a:rPr lang="en-US" smtClean="0"/>
              <a:pPr/>
              <a:t>‹#›</a:t>
            </a:fld>
            <a:endParaRPr lang="en-US"/>
          </a:p>
        </p:txBody>
      </p:sp>
      <p:sp>
        <p:nvSpPr>
          <p:cNvPr id="7" name="Title Placeholder 28"/>
          <p:cNvSpPr>
            <a:spLocks noGrp="1"/>
          </p:cNvSpPr>
          <p:nvPr>
            <p:ph type="title"/>
          </p:nvPr>
        </p:nvSpPr>
        <p:spPr>
          <a:xfrm>
            <a:off x="914400" y="0"/>
            <a:ext cx="7772400" cy="914400"/>
          </a:xfrm>
          <a:prstGeom prst="rect">
            <a:avLst/>
          </a:prstGeom>
        </p:spPr>
        <p:txBody>
          <a:bodyPr vert="horz" lIns="91407" tIns="45704" rIns="91407" bIns="45704" rtlCol="0" anchor="ctr">
            <a:normAutofit/>
          </a:bodyPr>
          <a:lstStyle>
            <a:lvl1pPr>
              <a:defRPr>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My Layout">
    <p:spTree>
      <p:nvGrpSpPr>
        <p:cNvPr id="1" name=""/>
        <p:cNvGrpSpPr/>
        <p:nvPr/>
      </p:nvGrpSpPr>
      <p:grpSpPr>
        <a:xfrm>
          <a:off x="0" y="0"/>
          <a:ext cx="0" cy="0"/>
          <a:chOff x="0" y="0"/>
          <a:chExt cx="0" cy="0"/>
        </a:xfrm>
      </p:grpSpPr>
      <p:sp>
        <p:nvSpPr>
          <p:cNvPr id="2" name="Date Placeholder 2"/>
          <p:cNvSpPr>
            <a:spLocks noGrp="1"/>
          </p:cNvSpPr>
          <p:nvPr>
            <p:ph type="dt" sz="half" idx="10"/>
          </p:nvPr>
        </p:nvSpPr>
        <p:spPr>
          <a:xfrm>
            <a:off x="685800" y="6400800"/>
            <a:ext cx="1905000" cy="457200"/>
          </a:xfrm>
          <a:prstGeom prst="rect">
            <a:avLst/>
          </a:prstGeom>
        </p:spPr>
        <p:txBody>
          <a:bodyPr/>
          <a:lstStyle>
            <a:lvl1pPr>
              <a:defRPr>
                <a:latin typeface="Times" charset="0"/>
              </a:defRPr>
            </a:lvl1pPr>
          </a:lstStyle>
          <a:p>
            <a:endParaRPr lang="en-GB"/>
          </a:p>
        </p:txBody>
      </p:sp>
      <p:sp>
        <p:nvSpPr>
          <p:cNvPr id="3" name="Footer Placeholder 3"/>
          <p:cNvSpPr>
            <a:spLocks noGrp="1"/>
          </p:cNvSpPr>
          <p:nvPr>
            <p:ph type="ftr" sz="quarter" idx="11"/>
          </p:nvPr>
        </p:nvSpPr>
        <p:spPr>
          <a:xfrm>
            <a:off x="3124200" y="6416675"/>
            <a:ext cx="2895600" cy="365125"/>
          </a:xfrm>
          <a:prstGeom prst="rect">
            <a:avLst/>
          </a:prstGeom>
        </p:spPr>
        <p:txBody>
          <a:bodyPr/>
          <a:lstStyle>
            <a:lvl1pPr>
              <a:defRPr/>
            </a:lvl1pPr>
          </a:lstStyle>
          <a:p>
            <a:r>
              <a:rPr lang="en-US"/>
              <a:t>A few CLIC slides, Oct. 2013</a:t>
            </a:r>
            <a:endParaRPr lang="en-US">
              <a:latin typeface="Times" charset="0"/>
            </a:endParaRPr>
          </a:p>
        </p:txBody>
      </p:sp>
      <p:sp>
        <p:nvSpPr>
          <p:cNvPr id="4" name="Slide Number Placeholder 4"/>
          <p:cNvSpPr>
            <a:spLocks noGrp="1"/>
          </p:cNvSpPr>
          <p:nvPr>
            <p:ph type="sldNum" sz="quarter" idx="12"/>
          </p:nvPr>
        </p:nvSpPr>
        <p:spPr>
          <a:xfrm>
            <a:off x="7924800" y="6416675"/>
            <a:ext cx="762000" cy="365125"/>
          </a:xfrm>
          <a:prstGeom prst="rect">
            <a:avLst/>
          </a:prstGeom>
        </p:spPr>
        <p:txBody>
          <a:bodyPr/>
          <a:lstStyle>
            <a:lvl1pPr>
              <a:defRPr/>
            </a:lvl1pPr>
          </a:lstStyle>
          <a:p>
            <a:fld id="{871A3C4E-2652-2141-8748-510E12C78F38}" type="slidenum">
              <a:rPr lang="en-US"/>
              <a:pPr/>
              <a:t>‹#›</a:t>
            </a:fld>
            <a:endParaRPr lang="en-US"/>
          </a:p>
        </p:txBody>
      </p:sp>
    </p:spTree>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371600" y="390525"/>
            <a:ext cx="7239000" cy="904875"/>
          </a:xfrm>
          <a:prstGeom prst="rect">
            <a:avLst/>
          </a:prstGeom>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Rectangle 12"/>
          <p:cNvSpPr>
            <a:spLocks noGrp="1" noChangeArrowheads="1"/>
          </p:cNvSpPr>
          <p:nvPr>
            <p:ph type="sldNum" sz="quarter" idx="12"/>
          </p:nvPr>
        </p:nvSpPr>
        <p:spPr>
          <a:xfrm>
            <a:off x="6997700" y="6281738"/>
            <a:ext cx="1917700" cy="542925"/>
          </a:xfrm>
          <a:prstGeom prst="rect">
            <a:avLst/>
          </a:prstGeom>
          <a:ln/>
        </p:spPr>
        <p:txBody>
          <a:bodyPr/>
          <a:lstStyle>
            <a:lvl1pPr>
              <a:defRPr/>
            </a:lvl1pPr>
          </a:lstStyle>
          <a:p>
            <a:pPr>
              <a:defRPr/>
            </a:pPr>
            <a:fld id="{F44072CF-7C2B-4649-8ABF-C5A89D5935B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10"/>
          <p:cNvSpPr>
            <a:spLocks noGrp="1" noChangeArrowheads="1"/>
          </p:cNvSpPr>
          <p:nvPr>
            <p:ph type="dt" sz="half" idx="10"/>
          </p:nvPr>
        </p:nvSpPr>
        <p:spPr>
          <a:xfrm>
            <a:off x="3508375" y="6519863"/>
            <a:ext cx="1917700" cy="244475"/>
          </a:xfrm>
          <a:prstGeom prst="rect">
            <a:avLst/>
          </a:prstGeom>
          <a:ln/>
        </p:spPr>
        <p:txBody>
          <a:bodyPr/>
          <a:lstStyle>
            <a:lvl1pPr>
              <a:defRPr/>
            </a:lvl1pPr>
          </a:lstStyle>
          <a:p>
            <a:pPr>
              <a:defRPr/>
            </a:pPr>
            <a:endParaRPr lang="en-US"/>
          </a:p>
        </p:txBody>
      </p:sp>
      <p:sp>
        <p:nvSpPr>
          <p:cNvPr id="5" name="Rectangle 11"/>
          <p:cNvSpPr>
            <a:spLocks noGrp="1" noChangeArrowheads="1"/>
          </p:cNvSpPr>
          <p:nvPr>
            <p:ph type="ftr" sz="quarter" idx="11"/>
          </p:nvPr>
        </p:nvSpPr>
        <p:spPr>
          <a:xfrm>
            <a:off x="3028950" y="6324600"/>
            <a:ext cx="2914650" cy="271463"/>
          </a:xfrm>
          <a:prstGeom prst="rect">
            <a:avLst/>
          </a:prstGeom>
          <a:ln/>
        </p:spPr>
        <p:txBody>
          <a:bodyPr/>
          <a:lstStyle>
            <a:lvl1pPr>
              <a:defRPr/>
            </a:lvl1pPr>
          </a:lstStyle>
          <a:p>
            <a:endParaRPr lang="en-US"/>
          </a:p>
        </p:txBody>
      </p:sp>
      <p:sp>
        <p:nvSpPr>
          <p:cNvPr id="6" name="Rectangle 12"/>
          <p:cNvSpPr>
            <a:spLocks noGrp="1" noChangeArrowheads="1"/>
          </p:cNvSpPr>
          <p:nvPr>
            <p:ph type="sldNum" sz="quarter" idx="12"/>
          </p:nvPr>
        </p:nvSpPr>
        <p:spPr>
          <a:xfrm>
            <a:off x="6997700" y="6281738"/>
            <a:ext cx="1917700" cy="542925"/>
          </a:xfrm>
          <a:prstGeom prst="rect">
            <a:avLst/>
          </a:prstGeom>
          <a:ln/>
        </p:spPr>
        <p:txBody>
          <a:bodyPr/>
          <a:lstStyle>
            <a:lvl1pPr>
              <a:defRPr/>
            </a:lvl1pPr>
          </a:lstStyle>
          <a:p>
            <a:pPr>
              <a:defRPr/>
            </a:pPr>
            <a:fld id="{EE601D14-8C65-5C43-8E64-1F0A7F710FF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371600" y="390525"/>
            <a:ext cx="7239000" cy="904875"/>
          </a:xfrm>
          <a:prstGeom prst="rect">
            <a:avLst/>
          </a:prstGeom>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304800" y="1066800"/>
            <a:ext cx="41910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066800"/>
            <a:ext cx="41910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10"/>
          <p:cNvSpPr>
            <a:spLocks noGrp="1" noChangeArrowheads="1"/>
          </p:cNvSpPr>
          <p:nvPr>
            <p:ph type="dt" sz="half" idx="10"/>
          </p:nvPr>
        </p:nvSpPr>
        <p:spPr>
          <a:xfrm>
            <a:off x="3508375" y="6519863"/>
            <a:ext cx="1917700" cy="244475"/>
          </a:xfrm>
          <a:prstGeom prst="rect">
            <a:avLst/>
          </a:prstGeom>
          <a:ln/>
        </p:spPr>
        <p:txBody>
          <a:bodyPr/>
          <a:lstStyle>
            <a:lvl1pPr>
              <a:defRPr/>
            </a:lvl1pPr>
          </a:lstStyle>
          <a:p>
            <a:pPr>
              <a:defRPr/>
            </a:pPr>
            <a:endParaRPr lang="en-US"/>
          </a:p>
        </p:txBody>
      </p:sp>
      <p:sp>
        <p:nvSpPr>
          <p:cNvPr id="6" name="Rectangle 11"/>
          <p:cNvSpPr>
            <a:spLocks noGrp="1" noChangeArrowheads="1"/>
          </p:cNvSpPr>
          <p:nvPr>
            <p:ph type="ftr" sz="quarter" idx="11"/>
          </p:nvPr>
        </p:nvSpPr>
        <p:spPr>
          <a:xfrm>
            <a:off x="3028950" y="6324600"/>
            <a:ext cx="2914650" cy="271463"/>
          </a:xfrm>
          <a:prstGeom prst="rect">
            <a:avLst/>
          </a:prstGeom>
          <a:ln/>
        </p:spPr>
        <p:txBody>
          <a:bodyPr/>
          <a:lstStyle>
            <a:lvl1pPr>
              <a:defRPr/>
            </a:lvl1pPr>
          </a:lstStyle>
          <a:p>
            <a:endParaRPr lang="en-US"/>
          </a:p>
        </p:txBody>
      </p:sp>
      <p:sp>
        <p:nvSpPr>
          <p:cNvPr id="7" name="Rectangle 12"/>
          <p:cNvSpPr>
            <a:spLocks noGrp="1" noChangeArrowheads="1"/>
          </p:cNvSpPr>
          <p:nvPr>
            <p:ph type="sldNum" sz="quarter" idx="12"/>
          </p:nvPr>
        </p:nvSpPr>
        <p:spPr>
          <a:xfrm>
            <a:off x="6997700" y="6281738"/>
            <a:ext cx="1917700" cy="542925"/>
          </a:xfrm>
          <a:prstGeom prst="rect">
            <a:avLst/>
          </a:prstGeom>
          <a:ln/>
        </p:spPr>
        <p:txBody>
          <a:bodyPr/>
          <a:lstStyle>
            <a:lvl1pPr>
              <a:defRPr/>
            </a:lvl1pPr>
          </a:lstStyle>
          <a:p>
            <a:pPr>
              <a:defRPr/>
            </a:pPr>
            <a:fld id="{1FF4406A-1268-B64E-94D5-08AC96D1CA0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10"/>
          <p:cNvSpPr>
            <a:spLocks noGrp="1" noChangeArrowheads="1"/>
          </p:cNvSpPr>
          <p:nvPr>
            <p:ph type="dt" sz="half" idx="10"/>
          </p:nvPr>
        </p:nvSpPr>
        <p:spPr>
          <a:xfrm>
            <a:off x="3508375" y="6519863"/>
            <a:ext cx="1917700" cy="244475"/>
          </a:xfrm>
          <a:prstGeom prst="rect">
            <a:avLst/>
          </a:prstGeom>
          <a:ln/>
        </p:spPr>
        <p:txBody>
          <a:bodyPr/>
          <a:lstStyle>
            <a:lvl1pPr>
              <a:defRPr/>
            </a:lvl1pPr>
          </a:lstStyle>
          <a:p>
            <a:pPr>
              <a:defRPr/>
            </a:pPr>
            <a:endParaRPr lang="en-US"/>
          </a:p>
        </p:txBody>
      </p:sp>
      <p:sp>
        <p:nvSpPr>
          <p:cNvPr id="8" name="Rectangle 11"/>
          <p:cNvSpPr>
            <a:spLocks noGrp="1" noChangeArrowheads="1"/>
          </p:cNvSpPr>
          <p:nvPr>
            <p:ph type="ftr" sz="quarter" idx="11"/>
          </p:nvPr>
        </p:nvSpPr>
        <p:spPr>
          <a:xfrm>
            <a:off x="3028950" y="6324600"/>
            <a:ext cx="2914650" cy="271463"/>
          </a:xfrm>
          <a:prstGeom prst="rect">
            <a:avLst/>
          </a:prstGeom>
          <a:ln/>
        </p:spPr>
        <p:txBody>
          <a:bodyPr/>
          <a:lstStyle>
            <a:lvl1pPr>
              <a:defRPr/>
            </a:lvl1pPr>
          </a:lstStyle>
          <a:p>
            <a:endParaRPr lang="en-US"/>
          </a:p>
        </p:txBody>
      </p:sp>
      <p:sp>
        <p:nvSpPr>
          <p:cNvPr id="9" name="Rectangle 12"/>
          <p:cNvSpPr>
            <a:spLocks noGrp="1" noChangeArrowheads="1"/>
          </p:cNvSpPr>
          <p:nvPr>
            <p:ph type="sldNum" sz="quarter" idx="12"/>
          </p:nvPr>
        </p:nvSpPr>
        <p:spPr>
          <a:xfrm>
            <a:off x="6997700" y="6281738"/>
            <a:ext cx="1917700" cy="542925"/>
          </a:xfrm>
          <a:prstGeom prst="rect">
            <a:avLst/>
          </a:prstGeom>
          <a:ln/>
        </p:spPr>
        <p:txBody>
          <a:bodyPr/>
          <a:lstStyle>
            <a:lvl1pPr>
              <a:defRPr/>
            </a:lvl1pPr>
          </a:lstStyle>
          <a:p>
            <a:pPr>
              <a:defRPr/>
            </a:pPr>
            <a:fld id="{DF7073BB-2967-E04A-8A5C-832A142B885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371600" y="390525"/>
            <a:ext cx="7239000" cy="904875"/>
          </a:xfrm>
          <a:prstGeom prst="rect">
            <a:avLst/>
          </a:prstGeom>
        </p:spPr>
        <p:txBody>
          <a:bodyPr/>
          <a:lstStyle/>
          <a:p>
            <a:r>
              <a:rPr lang="fr-FR" smtClean="0"/>
              <a:t>Cliquez et modifiez le titre</a:t>
            </a:r>
            <a:endParaRPr lang="fr-FR"/>
          </a:p>
        </p:txBody>
      </p:sp>
      <p:sp>
        <p:nvSpPr>
          <p:cNvPr id="3" name="Rectangle 10"/>
          <p:cNvSpPr>
            <a:spLocks noGrp="1" noChangeArrowheads="1"/>
          </p:cNvSpPr>
          <p:nvPr>
            <p:ph type="dt" sz="half" idx="10"/>
          </p:nvPr>
        </p:nvSpPr>
        <p:spPr>
          <a:xfrm>
            <a:off x="3508375" y="6519863"/>
            <a:ext cx="1917700" cy="244475"/>
          </a:xfrm>
          <a:prstGeom prst="rect">
            <a:avLst/>
          </a:prstGeom>
          <a:ln/>
        </p:spPr>
        <p:txBody>
          <a:bodyPr/>
          <a:lstStyle>
            <a:lvl1pPr>
              <a:defRPr/>
            </a:lvl1pPr>
          </a:lstStyle>
          <a:p>
            <a:pPr>
              <a:defRPr/>
            </a:pPr>
            <a:endParaRPr lang="en-US"/>
          </a:p>
        </p:txBody>
      </p:sp>
      <p:sp>
        <p:nvSpPr>
          <p:cNvPr id="4" name="Rectangle 11"/>
          <p:cNvSpPr>
            <a:spLocks noGrp="1" noChangeArrowheads="1"/>
          </p:cNvSpPr>
          <p:nvPr>
            <p:ph type="ftr" sz="quarter" idx="11"/>
          </p:nvPr>
        </p:nvSpPr>
        <p:spPr>
          <a:xfrm>
            <a:off x="3028950" y="6324600"/>
            <a:ext cx="2914650" cy="271463"/>
          </a:xfrm>
          <a:prstGeom prst="rect">
            <a:avLst/>
          </a:prstGeom>
          <a:ln/>
        </p:spPr>
        <p:txBody>
          <a:bodyPr/>
          <a:lstStyle>
            <a:lvl1pPr>
              <a:defRPr/>
            </a:lvl1pPr>
          </a:lstStyle>
          <a:p>
            <a:endParaRPr lang="en-US"/>
          </a:p>
        </p:txBody>
      </p:sp>
      <p:sp>
        <p:nvSpPr>
          <p:cNvPr id="5" name="Rectangle 12"/>
          <p:cNvSpPr>
            <a:spLocks noGrp="1" noChangeArrowheads="1"/>
          </p:cNvSpPr>
          <p:nvPr>
            <p:ph type="sldNum" sz="quarter" idx="12"/>
          </p:nvPr>
        </p:nvSpPr>
        <p:spPr>
          <a:xfrm>
            <a:off x="6997700" y="6281738"/>
            <a:ext cx="1917700" cy="542925"/>
          </a:xfrm>
          <a:prstGeom prst="rect">
            <a:avLst/>
          </a:prstGeom>
          <a:ln/>
        </p:spPr>
        <p:txBody>
          <a:bodyPr/>
          <a:lstStyle>
            <a:lvl1pPr>
              <a:defRPr/>
            </a:lvl1pPr>
          </a:lstStyle>
          <a:p>
            <a:pPr>
              <a:defRPr/>
            </a:pPr>
            <a:fld id="{79A2C920-028E-2946-AE60-1B44A995154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3508375" y="6519863"/>
            <a:ext cx="1917700" cy="244475"/>
          </a:xfrm>
          <a:prstGeom prst="rect">
            <a:avLst/>
          </a:prstGeom>
          <a:ln/>
        </p:spPr>
        <p:txBody>
          <a:bodyPr/>
          <a:lstStyle>
            <a:lvl1pPr>
              <a:defRPr/>
            </a:lvl1pPr>
          </a:lstStyle>
          <a:p>
            <a:pPr>
              <a:defRPr/>
            </a:pPr>
            <a:endParaRPr lang="en-US"/>
          </a:p>
        </p:txBody>
      </p:sp>
      <p:sp>
        <p:nvSpPr>
          <p:cNvPr id="3" name="Rectangle 11"/>
          <p:cNvSpPr>
            <a:spLocks noGrp="1" noChangeArrowheads="1"/>
          </p:cNvSpPr>
          <p:nvPr>
            <p:ph type="ftr" sz="quarter" idx="11"/>
          </p:nvPr>
        </p:nvSpPr>
        <p:spPr>
          <a:xfrm>
            <a:off x="3028950" y="6324600"/>
            <a:ext cx="2914650" cy="271463"/>
          </a:xfrm>
          <a:prstGeom prst="rect">
            <a:avLst/>
          </a:prstGeom>
          <a:ln/>
        </p:spPr>
        <p:txBody>
          <a:bodyPr/>
          <a:lstStyle>
            <a:lvl1pPr>
              <a:defRPr/>
            </a:lvl1pPr>
          </a:lstStyle>
          <a:p>
            <a:endParaRPr lang="en-US"/>
          </a:p>
        </p:txBody>
      </p:sp>
      <p:sp>
        <p:nvSpPr>
          <p:cNvPr id="4" name="Rectangle 12"/>
          <p:cNvSpPr>
            <a:spLocks noGrp="1" noChangeArrowheads="1"/>
          </p:cNvSpPr>
          <p:nvPr>
            <p:ph type="sldNum" sz="quarter" idx="12"/>
          </p:nvPr>
        </p:nvSpPr>
        <p:spPr>
          <a:xfrm>
            <a:off x="6997700" y="6281738"/>
            <a:ext cx="1917700" cy="542925"/>
          </a:xfrm>
          <a:prstGeom prst="rect">
            <a:avLst/>
          </a:prstGeom>
          <a:ln/>
        </p:spPr>
        <p:txBody>
          <a:bodyPr/>
          <a:lstStyle>
            <a:lvl1pPr>
              <a:defRPr/>
            </a:lvl1pPr>
          </a:lstStyle>
          <a:p>
            <a:pPr>
              <a:defRPr/>
            </a:pPr>
            <a:fld id="{B3742E69-D15F-A24A-8C3B-63DF190EA34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10"/>
          <p:cNvSpPr>
            <a:spLocks noGrp="1" noChangeArrowheads="1"/>
          </p:cNvSpPr>
          <p:nvPr>
            <p:ph type="dt" sz="half" idx="10"/>
          </p:nvPr>
        </p:nvSpPr>
        <p:spPr>
          <a:xfrm>
            <a:off x="3508375" y="6519863"/>
            <a:ext cx="1917700" cy="244475"/>
          </a:xfrm>
          <a:prstGeom prst="rect">
            <a:avLst/>
          </a:prstGeom>
          <a:ln/>
        </p:spPr>
        <p:txBody>
          <a:bodyPr/>
          <a:lstStyle>
            <a:lvl1pPr>
              <a:defRPr/>
            </a:lvl1pPr>
          </a:lstStyle>
          <a:p>
            <a:pPr>
              <a:defRPr/>
            </a:pPr>
            <a:endParaRPr lang="en-US"/>
          </a:p>
        </p:txBody>
      </p:sp>
      <p:sp>
        <p:nvSpPr>
          <p:cNvPr id="6" name="Rectangle 11"/>
          <p:cNvSpPr>
            <a:spLocks noGrp="1" noChangeArrowheads="1"/>
          </p:cNvSpPr>
          <p:nvPr>
            <p:ph type="ftr" sz="quarter" idx="11"/>
          </p:nvPr>
        </p:nvSpPr>
        <p:spPr>
          <a:xfrm>
            <a:off x="3028950" y="6324600"/>
            <a:ext cx="2914650" cy="271463"/>
          </a:xfrm>
          <a:prstGeom prst="rect">
            <a:avLst/>
          </a:prstGeom>
          <a:ln/>
        </p:spPr>
        <p:txBody>
          <a:bodyPr/>
          <a:lstStyle>
            <a:lvl1pPr>
              <a:defRPr/>
            </a:lvl1pPr>
          </a:lstStyle>
          <a:p>
            <a:endParaRPr lang="en-US"/>
          </a:p>
        </p:txBody>
      </p:sp>
      <p:sp>
        <p:nvSpPr>
          <p:cNvPr id="7" name="Rectangle 12"/>
          <p:cNvSpPr>
            <a:spLocks noGrp="1" noChangeArrowheads="1"/>
          </p:cNvSpPr>
          <p:nvPr>
            <p:ph type="sldNum" sz="quarter" idx="12"/>
          </p:nvPr>
        </p:nvSpPr>
        <p:spPr>
          <a:xfrm>
            <a:off x="6997700" y="6281738"/>
            <a:ext cx="1917700" cy="542925"/>
          </a:xfrm>
          <a:prstGeom prst="rect">
            <a:avLst/>
          </a:prstGeom>
          <a:ln/>
        </p:spPr>
        <p:txBody>
          <a:bodyPr/>
          <a:lstStyle>
            <a:lvl1pPr>
              <a:defRPr/>
            </a:lvl1pPr>
          </a:lstStyle>
          <a:p>
            <a:pPr>
              <a:defRPr/>
            </a:pPr>
            <a:fld id="{B4AA495A-A608-DC4C-B7F0-9494D6E5C4A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10"/>
          <p:cNvSpPr>
            <a:spLocks noGrp="1" noChangeArrowheads="1"/>
          </p:cNvSpPr>
          <p:nvPr>
            <p:ph type="dt" sz="half" idx="10"/>
          </p:nvPr>
        </p:nvSpPr>
        <p:spPr>
          <a:xfrm>
            <a:off x="3508375" y="6519863"/>
            <a:ext cx="1917700" cy="244475"/>
          </a:xfrm>
          <a:prstGeom prst="rect">
            <a:avLst/>
          </a:prstGeom>
          <a:ln/>
        </p:spPr>
        <p:txBody>
          <a:bodyPr/>
          <a:lstStyle>
            <a:lvl1pPr>
              <a:defRPr/>
            </a:lvl1pPr>
          </a:lstStyle>
          <a:p>
            <a:pPr>
              <a:defRPr/>
            </a:pPr>
            <a:endParaRPr lang="en-US"/>
          </a:p>
        </p:txBody>
      </p:sp>
      <p:sp>
        <p:nvSpPr>
          <p:cNvPr id="6" name="Rectangle 11"/>
          <p:cNvSpPr>
            <a:spLocks noGrp="1" noChangeArrowheads="1"/>
          </p:cNvSpPr>
          <p:nvPr>
            <p:ph type="ftr" sz="quarter" idx="11"/>
          </p:nvPr>
        </p:nvSpPr>
        <p:spPr>
          <a:xfrm>
            <a:off x="3028950" y="6324600"/>
            <a:ext cx="2914650" cy="271463"/>
          </a:xfrm>
          <a:prstGeom prst="rect">
            <a:avLst/>
          </a:prstGeom>
          <a:ln/>
        </p:spPr>
        <p:txBody>
          <a:bodyPr/>
          <a:lstStyle>
            <a:lvl1pPr>
              <a:defRPr/>
            </a:lvl1pPr>
          </a:lstStyle>
          <a:p>
            <a:endParaRPr lang="en-US"/>
          </a:p>
        </p:txBody>
      </p:sp>
      <p:sp>
        <p:nvSpPr>
          <p:cNvPr id="7" name="Rectangle 12"/>
          <p:cNvSpPr>
            <a:spLocks noGrp="1" noChangeArrowheads="1"/>
          </p:cNvSpPr>
          <p:nvPr>
            <p:ph type="sldNum" sz="quarter" idx="12"/>
          </p:nvPr>
        </p:nvSpPr>
        <p:spPr>
          <a:xfrm>
            <a:off x="6997700" y="6281738"/>
            <a:ext cx="1917700" cy="542925"/>
          </a:xfrm>
          <a:prstGeom prst="rect">
            <a:avLst/>
          </a:prstGeom>
          <a:ln/>
        </p:spPr>
        <p:txBody>
          <a:bodyPr/>
          <a:lstStyle>
            <a:lvl1pPr>
              <a:defRPr/>
            </a:lvl1pPr>
          </a:lstStyle>
          <a:p>
            <a:pPr>
              <a:defRPr/>
            </a:pPr>
            <a:fld id="{2A7D2487-C734-344E-8BF8-90D5E0A7D4E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1029" name="Rectangle 9"/>
          <p:cNvSpPr>
            <a:spLocks noGrp="1" noChangeArrowheads="1"/>
          </p:cNvSpPr>
          <p:nvPr>
            <p:ph type="body" idx="1"/>
          </p:nvPr>
        </p:nvSpPr>
        <p:spPr bwMode="auto">
          <a:xfrm>
            <a:off x="304800" y="1371600"/>
            <a:ext cx="8534400" cy="51054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lang="en-US" dirty="0"/>
          </a:p>
        </p:txBody>
      </p:sp>
      <p:sp>
        <p:nvSpPr>
          <p:cNvPr id="1037" name="Line 13"/>
          <p:cNvSpPr>
            <a:spLocks noChangeShapeType="1"/>
          </p:cNvSpPr>
          <p:nvPr/>
        </p:nvSpPr>
        <p:spPr bwMode="auto">
          <a:xfrm>
            <a:off x="249238" y="6324600"/>
            <a:ext cx="8666162" cy="1588"/>
          </a:xfrm>
          <a:prstGeom prst="line">
            <a:avLst/>
          </a:prstGeom>
          <a:noFill/>
          <a:ln w="9525">
            <a:solidFill>
              <a:schemeClr val="bg2"/>
            </a:solidFill>
            <a:round/>
            <a:headEnd/>
            <a:tailEnd/>
          </a:ln>
        </p:spPr>
        <p:txBody>
          <a:bodyPr wrap="none" anchor="ctr">
            <a:prstTxWarp prst="textNoShape">
              <a:avLst/>
            </a:prstTxWarp>
          </a:bodyPr>
          <a:lstStyle/>
          <a:p>
            <a:pPr>
              <a:defRPr/>
            </a:pPr>
            <a:endParaRPr lang="fr-FR"/>
          </a:p>
        </p:txBody>
      </p:sp>
      <p:pic>
        <p:nvPicPr>
          <p:cNvPr id="7" name="Image 6" descr="Screen shot 2011-04-30 at 11.53.31 PM.png"/>
          <p:cNvPicPr>
            <a:picLocks noChangeAspect="1"/>
          </p:cNvPicPr>
          <p:nvPr userDrawn="1"/>
        </p:nvPicPr>
        <p:blipFill>
          <a:blip r:embed="rId15"/>
          <a:stretch>
            <a:fillRect/>
          </a:stretch>
        </p:blipFill>
        <p:spPr>
          <a:xfrm>
            <a:off x="0" y="1"/>
            <a:ext cx="9144000" cy="764088"/>
          </a:xfrm>
          <a:prstGeom prst="rect">
            <a:avLst/>
          </a:prstGeom>
        </p:spPr>
      </p:pic>
      <p:sp>
        <p:nvSpPr>
          <p:cNvPr id="8" name="Rectangle 8"/>
          <p:cNvSpPr>
            <a:spLocks noGrp="1" noChangeArrowheads="1"/>
          </p:cNvSpPr>
          <p:nvPr>
            <p:ph type="title"/>
          </p:nvPr>
        </p:nvSpPr>
        <p:spPr bwMode="auto">
          <a:xfrm>
            <a:off x="1143000" y="-142875"/>
            <a:ext cx="72390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lvl="0"/>
            <a:r>
              <a:rPr lang="en-US" dirty="0" err="1"/>
              <a:t>Cliquez</a:t>
            </a:r>
            <a:r>
              <a:rPr lang="en-US" dirty="0"/>
              <a:t> et </a:t>
            </a:r>
            <a:r>
              <a:rPr lang="en-US" dirty="0" err="1"/>
              <a:t>modifiez</a:t>
            </a:r>
            <a:r>
              <a:rPr lang="en-US" dirty="0"/>
              <a:t> le </a:t>
            </a:r>
            <a:r>
              <a:rPr lang="en-US" dirty="0" err="1"/>
              <a:t>titre</a:t>
            </a:r>
            <a:endParaRPr lang="en-US"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Lst>
  <p:hf sldNum="0" hdr="0" ftr="0" dt="0"/>
  <p:txStyles>
    <p:titleStyle>
      <a:lvl1pPr algn="ctr" rtl="0" eaLnBrk="0" fontAlgn="base" hangingPunct="0">
        <a:spcBef>
          <a:spcPct val="0"/>
        </a:spcBef>
        <a:spcAft>
          <a:spcPct val="0"/>
        </a:spcAft>
        <a:defRPr sz="4000" b="1" i="0">
          <a:solidFill>
            <a:srgbClr val="0000FF"/>
          </a:solidFill>
          <a:latin typeface="Arial"/>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charset="0"/>
        </a:defRPr>
      </a:lvl6pPr>
      <a:lvl7pPr marL="914400" algn="ctr" rtl="0" fontAlgn="base">
        <a:spcBef>
          <a:spcPct val="0"/>
        </a:spcBef>
        <a:spcAft>
          <a:spcPct val="0"/>
        </a:spcAft>
        <a:defRPr sz="4400">
          <a:solidFill>
            <a:schemeClr val="tx2"/>
          </a:solidFill>
          <a:latin typeface="Times" charset="0"/>
        </a:defRPr>
      </a:lvl7pPr>
      <a:lvl8pPr marL="1371600" algn="ctr" rtl="0" fontAlgn="base">
        <a:spcBef>
          <a:spcPct val="0"/>
        </a:spcBef>
        <a:spcAft>
          <a:spcPct val="0"/>
        </a:spcAft>
        <a:defRPr sz="4400">
          <a:solidFill>
            <a:schemeClr val="tx2"/>
          </a:solidFill>
          <a:latin typeface="Times" charset="0"/>
        </a:defRPr>
      </a:lvl8pPr>
      <a:lvl9pPr marL="1828800" algn="ctr" rtl="0" fontAlgn="base">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a:solidFill>
            <a:schemeClr val="accent2">
              <a:lumMod val="75000"/>
            </a:schemeClr>
          </a:solidFill>
          <a:latin typeface="Arial"/>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rgbClr val="B00000"/>
          </a:solidFill>
          <a:latin typeface="Arial"/>
          <a:ea typeface="ＭＳ Ｐゴシック" charset="-128"/>
        </a:defRPr>
      </a:lvl2pPr>
      <a:lvl3pPr marL="1143000" indent="-228600" algn="l" rtl="0" eaLnBrk="0" fontAlgn="base" hangingPunct="0">
        <a:spcBef>
          <a:spcPct val="20000"/>
        </a:spcBef>
        <a:spcAft>
          <a:spcPct val="0"/>
        </a:spcAft>
        <a:buChar char="•"/>
        <a:defRPr sz="2400">
          <a:solidFill>
            <a:srgbClr val="34913D"/>
          </a:solidFill>
          <a:latin typeface="Arial"/>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jpeg"/><Relationship Id="rId6" Type="http://schemas.openxmlformats.org/officeDocument/2006/relationships/image" Target="../media/image31.jpeg"/><Relationship Id="rId7"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image" Target="../media/image14.png"/><Relationship Id="rId5" Type="http://schemas.openxmlformats.org/officeDocument/2006/relationships/image" Target="../media/image34.pdf"/><Relationship Id="rId6" Type="http://schemas.openxmlformats.org/officeDocument/2006/relationships/image" Target="../media/image35.png"/><Relationship Id="rId7" Type="http://schemas.openxmlformats.org/officeDocument/2006/relationships/image" Target="../media/image36.png"/><Relationship Id="rId8" Type="http://schemas.openxmlformats.org/officeDocument/2006/relationships/image" Target="../media/image37.png"/><Relationship Id="rId9" Type="http://schemas.openxmlformats.org/officeDocument/2006/relationships/image" Target="../media/image38.png"/><Relationship Id="rId10" Type="http://schemas.openxmlformats.org/officeDocument/2006/relationships/image" Target="../media/image39.png"/><Relationship Id="rId11"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7" Type="http://schemas.openxmlformats.org/officeDocument/2006/relationships/image" Target="../media/image46.png"/><Relationship Id="rId1" Type="http://schemas.openxmlformats.org/officeDocument/2006/relationships/slideLayout" Target="../slideLayouts/slideLayout12.xml"/><Relationship Id="rId2" Type="http://schemas.openxmlformats.org/officeDocument/2006/relationships/image" Target="../media/image4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Microsoft_Equation1.bin"/><Relationship Id="rId5" Type="http://schemas.openxmlformats.org/officeDocument/2006/relationships/oleObject" Target="../embeddings/oleObject2.bin"/><Relationship Id="rId6" Type="http://schemas.openxmlformats.org/officeDocument/2006/relationships/oleObject" Target="../embeddings/Microsoft_Equation2.bin"/><Relationship Id="rId7" Type="http://schemas.openxmlformats.org/officeDocument/2006/relationships/image" Target="../media/image51.jpeg"/><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52.png"/><Relationship Id="rId5" Type="http://schemas.openxmlformats.org/officeDocument/2006/relationships/image" Target="../media/image53.png"/><Relationship Id="rId6" Type="http://schemas.openxmlformats.org/officeDocument/2006/relationships/image" Target="../media/image54.pn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55.pdf"/><Relationship Id="rId4" Type="http://schemas.openxmlformats.org/officeDocument/2006/relationships/image" Target="../media/image56.png"/><Relationship Id="rId5" Type="http://schemas.openxmlformats.org/officeDocument/2006/relationships/image" Target="../media/image57.png"/><Relationship Id="rId6" Type="http://schemas.openxmlformats.org/officeDocument/2006/relationships/image" Target="../media/image58.pdf"/><Relationship Id="rId7" Type="http://schemas.openxmlformats.org/officeDocument/2006/relationships/image" Target="../media/image59.png"/><Relationship Id="rId8" Type="http://schemas.openxmlformats.org/officeDocument/2006/relationships/image" Target="../media/image60.pdf"/><Relationship Id="rId9" Type="http://schemas.openxmlformats.org/officeDocument/2006/relationships/image" Target="../media/image61.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2.png"/><Relationship Id="rId3" Type="http://schemas.openxmlformats.org/officeDocument/2006/relationships/image" Target="../media/image63.png"/></Relationships>
</file>

<file path=ppt/slides/_rels/slide21.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1" Type="http://schemas.openxmlformats.org/officeDocument/2006/relationships/slideLayout" Target="../slideLayouts/slideLayout2.xml"/><Relationship Id="rId2" Type="http://schemas.openxmlformats.org/officeDocument/2006/relationships/image" Target="../media/image6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7.png"/></Relationships>
</file>

<file path=ppt/slides/_rels/slide23.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5" Type="http://schemas.openxmlformats.org/officeDocument/2006/relationships/image" Target="../media/image71.png"/><Relationship Id="rId6" Type="http://schemas.openxmlformats.org/officeDocument/2006/relationships/image" Target="../media/image72.png"/><Relationship Id="rId1" Type="http://schemas.openxmlformats.org/officeDocument/2006/relationships/slideLayout" Target="../slideLayouts/slideLayout12.xml"/><Relationship Id="rId2" Type="http://schemas.openxmlformats.org/officeDocument/2006/relationships/image" Target="../media/image68.png"/></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png"/><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25.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5" Type="http://schemas.openxmlformats.org/officeDocument/2006/relationships/image" Target="../media/image79.png"/><Relationship Id="rId6" Type="http://schemas.openxmlformats.org/officeDocument/2006/relationships/image" Target="../media/image80.png"/><Relationship Id="rId1" Type="http://schemas.openxmlformats.org/officeDocument/2006/relationships/slideLayout" Target="../slideLayouts/slideLayout12.xml"/><Relationship Id="rId2" Type="http://schemas.openxmlformats.org/officeDocument/2006/relationships/image" Target="../media/image76.png"/></Relationships>
</file>

<file path=ppt/slides/_rels/slide26.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5" Type="http://schemas.openxmlformats.org/officeDocument/2006/relationships/image" Target="../media/image84.png"/><Relationship Id="rId1" Type="http://schemas.openxmlformats.org/officeDocument/2006/relationships/slideLayout" Target="../slideLayouts/slideLayout2.xml"/><Relationship Id="rId2" Type="http://schemas.openxmlformats.org/officeDocument/2006/relationships/image" Target="../media/image81.png"/></Relationships>
</file>

<file path=ppt/slides/_rels/slide27.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image" Target="../media/image87.png"/><Relationship Id="rId5" Type="http://schemas.openxmlformats.org/officeDocument/2006/relationships/image" Target="../media/image88.png"/><Relationship Id="rId1" Type="http://schemas.openxmlformats.org/officeDocument/2006/relationships/slideLayout" Target="../slideLayouts/slideLayout7.xml"/><Relationship Id="rId2" Type="http://schemas.openxmlformats.org/officeDocument/2006/relationships/image" Target="../media/image85.png"/></Relationships>
</file>

<file path=ppt/slides/_rels/slide28.xml.rels><?xml version="1.0" encoding="UTF-8" standalone="yes"?>
<Relationships xmlns="http://schemas.openxmlformats.org/package/2006/relationships"><Relationship Id="rId3" Type="http://schemas.openxmlformats.org/officeDocument/2006/relationships/image" Target="../media/image89.png"/><Relationship Id="rId4" Type="http://schemas.openxmlformats.org/officeDocument/2006/relationships/image" Target="../media/image90.png"/><Relationship Id="rId5" Type="http://schemas.openxmlformats.org/officeDocument/2006/relationships/image" Target="../media/image91.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9.xml.rels><?xml version="1.0" encoding="UTF-8" standalone="yes"?>
<Relationships xmlns="http://schemas.openxmlformats.org/package/2006/relationships"><Relationship Id="rId3" Type="http://schemas.openxmlformats.org/officeDocument/2006/relationships/image" Target="../media/image93.png"/><Relationship Id="rId4" Type="http://schemas.openxmlformats.org/officeDocument/2006/relationships/image" Target="../media/image89.png"/><Relationship Id="rId1" Type="http://schemas.openxmlformats.org/officeDocument/2006/relationships/slideLayout" Target="../slideLayouts/slideLayout12.xml"/><Relationship Id="rId2" Type="http://schemas.openxmlformats.org/officeDocument/2006/relationships/image" Target="../media/image9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95.png"/><Relationship Id="rId4" Type="http://schemas.openxmlformats.org/officeDocument/2006/relationships/image" Target="../media/image96.png"/><Relationship Id="rId1" Type="http://schemas.openxmlformats.org/officeDocument/2006/relationships/slideLayout" Target="../slideLayouts/slideLayout2.xml"/><Relationship Id="rId2" Type="http://schemas.openxmlformats.org/officeDocument/2006/relationships/image" Target="../media/image94.png"/></Relationships>
</file>

<file path=ppt/slides/_rels/slide31.xml.rels><?xml version="1.0" encoding="UTF-8" standalone="yes"?>
<Relationships xmlns="http://schemas.openxmlformats.org/package/2006/relationships"><Relationship Id="rId3" Type="http://schemas.openxmlformats.org/officeDocument/2006/relationships/image" Target="../media/image98.png"/><Relationship Id="rId4" Type="http://schemas.openxmlformats.org/officeDocument/2006/relationships/image" Target="../media/image99.png"/><Relationship Id="rId1" Type="http://schemas.openxmlformats.org/officeDocument/2006/relationships/slideLayout" Target="../slideLayouts/slideLayout2.xml"/><Relationship Id="rId2" Type="http://schemas.openxmlformats.org/officeDocument/2006/relationships/image" Target="../media/image97.png"/></Relationships>
</file>

<file path=ppt/slides/_rels/slide32.xml.rels><?xml version="1.0" encoding="UTF-8" standalone="yes"?>
<Relationships xmlns="http://schemas.openxmlformats.org/package/2006/relationships"><Relationship Id="rId3" Type="http://schemas.openxmlformats.org/officeDocument/2006/relationships/image" Target="../media/image101.png"/><Relationship Id="rId4" Type="http://schemas.openxmlformats.org/officeDocument/2006/relationships/image" Target="../media/image102.png"/><Relationship Id="rId5" Type="http://schemas.openxmlformats.org/officeDocument/2006/relationships/image" Target="../media/image103.png"/><Relationship Id="rId1" Type="http://schemas.openxmlformats.org/officeDocument/2006/relationships/slideLayout" Target="../slideLayouts/slideLayout2.xml"/><Relationship Id="rId2" Type="http://schemas.openxmlformats.org/officeDocument/2006/relationships/image" Target="../media/image10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5.png"/><Relationship Id="rId4" Type="http://schemas.openxmlformats.org/officeDocument/2006/relationships/image" Target="../media/image106.png"/><Relationship Id="rId1" Type="http://schemas.openxmlformats.org/officeDocument/2006/relationships/slideLayout" Target="../slideLayouts/slideLayout12.xml"/><Relationship Id="rId2" Type="http://schemas.openxmlformats.org/officeDocument/2006/relationships/image" Target="../media/image10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8.png"/><Relationship Id="rId3" Type="http://schemas.openxmlformats.org/officeDocument/2006/relationships/image" Target="../media/image109.png"/></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image" Target="../media/image110.png"/><Relationship Id="rId5" Type="http://schemas.openxmlformats.org/officeDocument/2006/relationships/image" Target="../media/image111.png"/><Relationship Id="rId6" Type="http://schemas.openxmlformats.org/officeDocument/2006/relationships/image" Target="../media/image112.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3.png"/><Relationship Id="rId3" Type="http://schemas.openxmlformats.org/officeDocument/2006/relationships/image" Target="../media/image11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5.png"/></Relationships>
</file>

<file path=ppt/slides/_rels/slide41.xml.rels><?xml version="1.0" encoding="UTF-8" standalone="yes"?>
<Relationships xmlns="http://schemas.openxmlformats.org/package/2006/relationships"><Relationship Id="rId3" Type="http://schemas.openxmlformats.org/officeDocument/2006/relationships/image" Target="../media/image116.jpeg"/><Relationship Id="rId4" Type="http://schemas.openxmlformats.org/officeDocument/2006/relationships/image" Target="../media/image117.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9.png"/></Relationships>
</file>

<file path=ppt/slides/_rels/slide44.xml.rels><?xml version="1.0" encoding="UTF-8" standalone="yes"?>
<Relationships xmlns="http://schemas.openxmlformats.org/package/2006/relationships"><Relationship Id="rId3" Type="http://schemas.openxmlformats.org/officeDocument/2006/relationships/image" Target="../media/image121.png"/><Relationship Id="rId4" Type="http://schemas.openxmlformats.org/officeDocument/2006/relationships/image" Target="../media/image122.png"/><Relationship Id="rId5" Type="http://schemas.openxmlformats.org/officeDocument/2006/relationships/image" Target="../media/image123.png"/><Relationship Id="rId6" Type="http://schemas.openxmlformats.org/officeDocument/2006/relationships/image" Target="../media/image124.png"/><Relationship Id="rId1" Type="http://schemas.openxmlformats.org/officeDocument/2006/relationships/slideLayout" Target="../slideLayouts/slideLayout7.xml"/><Relationship Id="rId2" Type="http://schemas.openxmlformats.org/officeDocument/2006/relationships/image" Target="../media/image12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7.png"/><Relationship Id="rId3" Type="http://schemas.openxmlformats.org/officeDocument/2006/relationships/image" Target="../media/image12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0.png"/><Relationship Id="rId3" Type="http://schemas.openxmlformats.org/officeDocument/2006/relationships/image" Target="../media/image13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9.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6.png"/><Relationship Id="rId3" Type="http://schemas.openxmlformats.org/officeDocument/2006/relationships/image" Target="../media/image13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8.png"/></Relationships>
</file>

<file path=ppt/slides/_rels/slide56.xml.rels><?xml version="1.0" encoding="UTF-8" standalone="yes"?>
<Relationships xmlns="http://schemas.openxmlformats.org/package/2006/relationships"><Relationship Id="rId3" Type="http://schemas.openxmlformats.org/officeDocument/2006/relationships/image" Target="../media/image140.png"/><Relationship Id="rId4" Type="http://schemas.openxmlformats.org/officeDocument/2006/relationships/image" Target="../media/image141.png"/><Relationship Id="rId5" Type="http://schemas.openxmlformats.org/officeDocument/2006/relationships/image" Target="../media/image142.png"/><Relationship Id="rId1" Type="http://schemas.openxmlformats.org/officeDocument/2006/relationships/slideLayout" Target="../slideLayouts/slideLayout2.xml"/><Relationship Id="rId2" Type="http://schemas.openxmlformats.org/officeDocument/2006/relationships/image" Target="../media/image13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3.png"/></Relationships>
</file>

<file path=ppt/slides/_rels/slide58.xml.rels><?xml version="1.0" encoding="UTF-8" standalone="yes"?>
<Relationships xmlns="http://schemas.openxmlformats.org/package/2006/relationships"><Relationship Id="rId3" Type="http://schemas.openxmlformats.org/officeDocument/2006/relationships/image" Target="../media/image144.png"/><Relationship Id="rId4" Type="http://schemas.openxmlformats.org/officeDocument/2006/relationships/image" Target="../media/image145.png"/><Relationship Id="rId5" Type="http://schemas.openxmlformats.org/officeDocument/2006/relationships/image" Target="../media/image146.jpeg"/><Relationship Id="rId6" Type="http://schemas.openxmlformats.org/officeDocument/2006/relationships/image" Target="../media/image147.jpeg"/><Relationship Id="rId7" Type="http://schemas.openxmlformats.org/officeDocument/2006/relationships/image" Target="../media/image148.pn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59.xml.rels><?xml version="1.0" encoding="UTF-8" standalone="yes"?>
<Relationships xmlns="http://schemas.openxmlformats.org/package/2006/relationships"><Relationship Id="rId3" Type="http://schemas.openxmlformats.org/officeDocument/2006/relationships/image" Target="../media/image150.png"/><Relationship Id="rId4" Type="http://schemas.openxmlformats.org/officeDocument/2006/relationships/image" Target="../media/image151.png"/><Relationship Id="rId5" Type="http://schemas.openxmlformats.org/officeDocument/2006/relationships/image" Target="../media/image152.png"/><Relationship Id="rId6" Type="http://schemas.openxmlformats.org/officeDocument/2006/relationships/image" Target="../media/image153.png"/><Relationship Id="rId7" Type="http://schemas.openxmlformats.org/officeDocument/2006/relationships/image" Target="../media/image154.png"/><Relationship Id="rId1" Type="http://schemas.openxmlformats.org/officeDocument/2006/relationships/slideLayout" Target="../slideLayouts/slideLayout2.xml"/><Relationship Id="rId2" Type="http://schemas.openxmlformats.org/officeDocument/2006/relationships/image" Target="../media/image14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0.png"/><Relationship Id="rId3" Type="http://schemas.openxmlformats.org/officeDocument/2006/relationships/image" Target="../media/image11.png"/></Relationships>
</file>

<file path=ppt/slides/_rels/slide60.xml.rels><?xml version="1.0" encoding="UTF-8" standalone="yes"?>
<Relationships xmlns="http://schemas.openxmlformats.org/package/2006/relationships"><Relationship Id="rId3" Type="http://schemas.openxmlformats.org/officeDocument/2006/relationships/image" Target="../media/image155.png"/><Relationship Id="rId4" Type="http://schemas.openxmlformats.org/officeDocument/2006/relationships/image" Target="../media/image156.png"/><Relationship Id="rId5" Type="http://schemas.openxmlformats.org/officeDocument/2006/relationships/image" Target="../media/image157.png"/><Relationship Id="rId6" Type="http://schemas.openxmlformats.org/officeDocument/2006/relationships/image" Target="../media/image158.png"/><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60.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61.png"/><Relationship Id="rId3" Type="http://schemas.openxmlformats.org/officeDocument/2006/relationships/image" Target="../media/image162.png"/></Relationships>
</file>

<file path=ppt/slides/_rels/slide65.xml.rels><?xml version="1.0" encoding="UTF-8" standalone="yes"?>
<Relationships xmlns="http://schemas.openxmlformats.org/package/2006/relationships"><Relationship Id="rId3" Type="http://schemas.openxmlformats.org/officeDocument/2006/relationships/image" Target="../media/image164.png"/><Relationship Id="rId4" Type="http://schemas.openxmlformats.org/officeDocument/2006/relationships/image" Target="../media/image165.png"/><Relationship Id="rId1" Type="http://schemas.openxmlformats.org/officeDocument/2006/relationships/slideLayout" Target="../slideLayouts/slideLayout13.xml"/><Relationship Id="rId2" Type="http://schemas.openxmlformats.org/officeDocument/2006/relationships/image" Target="../media/image163.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pdf"/><Relationship Id="rId3" Type="http://schemas.openxmlformats.org/officeDocument/2006/relationships/image" Target="../media/image5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8.xml.rels><?xml version="1.0" encoding="UTF-8" standalone="yes"?>
<Relationships xmlns="http://schemas.openxmlformats.org/package/2006/relationships"><Relationship Id="rId11" Type="http://schemas.openxmlformats.org/officeDocument/2006/relationships/image" Target="../media/image21.pdf"/><Relationship Id="rId12" Type="http://schemas.openxmlformats.org/officeDocument/2006/relationships/image" Target="../media/image22.png"/><Relationship Id="rId13" Type="http://schemas.openxmlformats.org/officeDocument/2006/relationships/image" Target="../media/image23.png"/><Relationship Id="rId14" Type="http://schemas.openxmlformats.org/officeDocument/2006/relationships/image" Target="../media/image24.png"/><Relationship Id="rId15"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slideLayout" Target="../slideLayouts/slideLayout7.xml"/><Relationship Id="rId3" Type="http://schemas.openxmlformats.org/officeDocument/2006/relationships/notesSlide" Target="../notesSlides/notesSlide4.xml"/><Relationship Id="rId4" Type="http://schemas.openxmlformats.org/officeDocument/2006/relationships/image" Target="../media/image14.png"/><Relationship Id="rId5" Type="http://schemas.openxmlformats.org/officeDocument/2006/relationships/image" Target="../media/image15.pdf"/><Relationship Id="rId6" Type="http://schemas.openxmlformats.org/officeDocument/2006/relationships/image" Target="../media/image16.png"/><Relationship Id="rId7" Type="http://schemas.openxmlformats.org/officeDocument/2006/relationships/image" Target="../media/image17.pdf"/><Relationship Id="rId8" Type="http://schemas.openxmlformats.org/officeDocument/2006/relationships/image" Target="../media/image18.png"/><Relationship Id="rId9" Type="http://schemas.openxmlformats.org/officeDocument/2006/relationships/image" Target="../media/image19.pdf"/><Relationship Id="rId10"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pPr eaLnBrk="1" hangingPunct="1"/>
            <a:r>
              <a:rPr lang="en-US" dirty="0" smtClean="0"/>
              <a:t/>
            </a:r>
            <a:br>
              <a:rPr lang="en-US" dirty="0" smtClean="0"/>
            </a:br>
            <a:endParaRPr lang="en-US" dirty="0"/>
          </a:p>
        </p:txBody>
      </p:sp>
      <p:sp>
        <p:nvSpPr>
          <p:cNvPr id="18437" name="Rectangle 3"/>
          <p:cNvSpPr>
            <a:spLocks noGrp="1" noChangeArrowheads="1"/>
          </p:cNvSpPr>
          <p:nvPr>
            <p:ph type="body" idx="1"/>
          </p:nvPr>
        </p:nvSpPr>
        <p:spPr/>
        <p:txBody>
          <a:bodyPr/>
          <a:lstStyle/>
          <a:p>
            <a:pPr eaLnBrk="1" hangingPunct="1"/>
            <a:endParaRPr lang="en-US" sz="1800"/>
          </a:p>
        </p:txBody>
      </p:sp>
      <p:pic>
        <p:nvPicPr>
          <p:cNvPr id="18438" name="Picture 4"/>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3438597" name="Text Box 5"/>
          <p:cNvSpPr txBox="1">
            <a:spLocks noChangeArrowheads="1"/>
          </p:cNvSpPr>
          <p:nvPr/>
        </p:nvSpPr>
        <p:spPr bwMode="auto">
          <a:xfrm>
            <a:off x="-152400" y="195264"/>
            <a:ext cx="9296400" cy="2554545"/>
          </a:xfrm>
          <a:prstGeom prst="rect">
            <a:avLst/>
          </a:prstGeom>
          <a:noFill/>
          <a:ln w="9525">
            <a:noFill/>
            <a:miter lim="800000"/>
            <a:headEnd/>
            <a:tailEnd/>
          </a:ln>
          <a:effectLst/>
        </p:spPr>
        <p:txBody>
          <a:bodyPr wrap="square">
            <a:prstTxWarp prst="textNoShape">
              <a:avLst/>
            </a:prstTxWarp>
            <a:spAutoFit/>
          </a:bodyPr>
          <a:lstStyle/>
          <a:p>
            <a:pPr eaLnBrk="0" hangingPunct="0">
              <a:defRPr/>
            </a:pPr>
            <a:r>
              <a:rPr lang="en-GB" sz="4000" b="1" i="1" dirty="0" smtClean="0">
                <a:solidFill>
                  <a:srgbClr val="FFFFFF"/>
                </a:solidFill>
                <a:effectLst>
                  <a:outerShdw blurRad="38100" dist="38100" dir="2700000" algn="tl">
                    <a:srgbClr val="DDDDDD"/>
                  </a:outerShdw>
                </a:effectLst>
                <a:latin typeface="Helvetica" charset="0"/>
              </a:rPr>
              <a:t> Experimental Particle Physics at the     </a:t>
            </a:r>
          </a:p>
          <a:p>
            <a:pPr eaLnBrk="0" hangingPunct="0">
              <a:defRPr/>
            </a:pPr>
            <a:r>
              <a:rPr lang="en-GB" sz="4000" b="1" i="1" dirty="0" smtClean="0">
                <a:solidFill>
                  <a:srgbClr val="FFFFFF"/>
                </a:solidFill>
                <a:effectLst>
                  <a:outerShdw blurRad="38100" dist="38100" dir="2700000" algn="tl">
                    <a:srgbClr val="DDDDDD"/>
                  </a:outerShdw>
                </a:effectLst>
                <a:latin typeface="Helvetica" charset="0"/>
              </a:rPr>
              <a:t>   LHC: Beyond the Standard Model   </a:t>
            </a:r>
          </a:p>
          <a:p>
            <a:pPr eaLnBrk="0" hangingPunct="0">
              <a:defRPr/>
            </a:pPr>
            <a:r>
              <a:rPr lang="en-GB" sz="4000" b="1" i="1" dirty="0" smtClean="0">
                <a:solidFill>
                  <a:srgbClr val="FFFFFF"/>
                </a:solidFill>
                <a:effectLst>
                  <a:outerShdw blurRad="38100" dist="38100" dir="2700000" algn="tl">
                    <a:srgbClr val="DDDDDD"/>
                  </a:outerShdw>
                </a:effectLst>
                <a:latin typeface="Helvetica" charset="0"/>
              </a:rPr>
              <a:t>         </a:t>
            </a:r>
          </a:p>
          <a:p>
            <a:pPr eaLnBrk="0" hangingPunct="0">
              <a:defRPr/>
            </a:pPr>
            <a:r>
              <a:rPr lang="en-GB" sz="4000" b="1" i="1" dirty="0" smtClean="0">
                <a:solidFill>
                  <a:srgbClr val="FF0000"/>
                </a:solidFill>
                <a:effectLst>
                  <a:outerShdw blurRad="38100" dist="38100" dir="2700000" algn="tl">
                    <a:srgbClr val="DDDDDD"/>
                  </a:outerShdw>
                </a:effectLst>
                <a:latin typeface="Helvetica" charset="0"/>
              </a:rPr>
              <a:t>               </a:t>
            </a:r>
            <a:endParaRPr lang="en-US" sz="2400" b="1" dirty="0">
              <a:solidFill>
                <a:srgbClr val="FF3C00"/>
              </a:solidFill>
              <a:effectLst>
                <a:outerShdw blurRad="38100" dist="38100" dir="2700000" algn="tl">
                  <a:srgbClr val="DDDDDD"/>
                </a:outerShdw>
              </a:effectLst>
              <a:latin typeface="Helvetica" charset="0"/>
            </a:endParaRPr>
          </a:p>
        </p:txBody>
      </p:sp>
      <p:sp>
        <p:nvSpPr>
          <p:cNvPr id="11" name="Text Box 6"/>
          <p:cNvSpPr txBox="1">
            <a:spLocks noChangeArrowheads="1"/>
          </p:cNvSpPr>
          <p:nvPr/>
        </p:nvSpPr>
        <p:spPr bwMode="auto">
          <a:xfrm>
            <a:off x="228600" y="1828800"/>
            <a:ext cx="3433302" cy="2492990"/>
          </a:xfrm>
          <a:prstGeom prst="rect">
            <a:avLst/>
          </a:prstGeom>
          <a:noFill/>
          <a:ln w="9525">
            <a:noFill/>
            <a:miter lim="800000"/>
            <a:headEnd/>
            <a:tailEnd/>
          </a:ln>
          <a:effectLst>
            <a:outerShdw blurRad="63500" dist="38099" dir="2700000" algn="ctr" rotWithShape="0">
              <a:schemeClr val="bg2">
                <a:alpha val="74998"/>
              </a:schemeClr>
            </a:outerShdw>
          </a:effectLst>
        </p:spPr>
        <p:txBody>
          <a:bodyPr wrap="none">
            <a:prstTxWarp prst="textNoShape">
              <a:avLst/>
            </a:prstTxWarp>
            <a:spAutoFit/>
          </a:bodyPr>
          <a:lstStyle/>
          <a:p>
            <a:pPr eaLnBrk="0" hangingPunct="0">
              <a:defRPr/>
            </a:pPr>
            <a:r>
              <a:rPr lang="en-US" sz="2400" dirty="0">
                <a:solidFill>
                  <a:srgbClr val="FFFF00"/>
                </a:solidFill>
                <a:latin typeface="Arial" charset="0"/>
                <a:ea typeface="Arial" charset="0"/>
                <a:cs typeface="Arial" charset="0"/>
              </a:rPr>
              <a:t>Albert De Roeck</a:t>
            </a:r>
          </a:p>
          <a:p>
            <a:pPr eaLnBrk="0" hangingPunct="0">
              <a:defRPr/>
            </a:pPr>
            <a:r>
              <a:rPr lang="en-US" dirty="0">
                <a:solidFill>
                  <a:srgbClr val="FFFF00"/>
                </a:solidFill>
                <a:latin typeface="Arial" charset="0"/>
                <a:ea typeface="Arial" charset="0"/>
                <a:cs typeface="Arial" charset="0"/>
              </a:rPr>
              <a:t>CERN, Geneva, Switzerland</a:t>
            </a:r>
          </a:p>
          <a:p>
            <a:pPr eaLnBrk="0" hangingPunct="0">
              <a:defRPr/>
            </a:pPr>
            <a:r>
              <a:rPr lang="en-US" sz="1600" dirty="0">
                <a:solidFill>
                  <a:srgbClr val="FFFF00"/>
                </a:solidFill>
                <a:latin typeface="Arial" charset="0"/>
                <a:ea typeface="Arial" charset="0"/>
                <a:cs typeface="Arial" charset="0"/>
              </a:rPr>
              <a:t>Antwerp University Belgium</a:t>
            </a:r>
            <a:endParaRPr lang="en-US" sz="1600" dirty="0" smtClean="0">
              <a:solidFill>
                <a:srgbClr val="FFFF00"/>
              </a:solidFill>
              <a:latin typeface="Arial" charset="0"/>
              <a:ea typeface="Arial" charset="0"/>
              <a:cs typeface="Arial" charset="0"/>
            </a:endParaRPr>
          </a:p>
          <a:p>
            <a:pPr eaLnBrk="0" hangingPunct="0">
              <a:defRPr/>
            </a:pPr>
            <a:r>
              <a:rPr lang="en-US" sz="1600" dirty="0" smtClean="0">
                <a:solidFill>
                  <a:srgbClr val="FFFF00"/>
                </a:solidFill>
                <a:latin typeface="Arial" charset="0"/>
                <a:ea typeface="Arial" charset="0"/>
                <a:cs typeface="Arial" charset="0"/>
              </a:rPr>
              <a:t>UC-Davis California </a:t>
            </a:r>
            <a:r>
              <a:rPr lang="en-US" sz="1600" dirty="0">
                <a:solidFill>
                  <a:srgbClr val="FFFF00"/>
                </a:solidFill>
                <a:latin typeface="Arial" charset="0"/>
                <a:ea typeface="Arial" charset="0"/>
                <a:cs typeface="Arial" charset="0"/>
              </a:rPr>
              <a:t>USA</a:t>
            </a:r>
          </a:p>
          <a:p>
            <a:pPr eaLnBrk="0" hangingPunct="0">
              <a:defRPr/>
            </a:pPr>
            <a:r>
              <a:rPr lang="en-US" sz="1600" dirty="0">
                <a:solidFill>
                  <a:srgbClr val="FFFF00"/>
                </a:solidFill>
                <a:latin typeface="Arial" charset="0"/>
                <a:ea typeface="Arial" charset="0"/>
                <a:cs typeface="Arial" charset="0"/>
              </a:rPr>
              <a:t>IPPP, Durham </a:t>
            </a:r>
            <a:r>
              <a:rPr lang="en-US" sz="1600" dirty="0" smtClean="0">
                <a:solidFill>
                  <a:srgbClr val="FFFF00"/>
                </a:solidFill>
                <a:latin typeface="Arial" charset="0"/>
                <a:ea typeface="Arial" charset="0"/>
                <a:cs typeface="Arial" charset="0"/>
              </a:rPr>
              <a:t>UK</a:t>
            </a:r>
          </a:p>
          <a:p>
            <a:pPr eaLnBrk="0" hangingPunct="0">
              <a:defRPr/>
            </a:pPr>
            <a:r>
              <a:rPr lang="en-US" sz="1600" dirty="0" smtClean="0">
                <a:solidFill>
                  <a:srgbClr val="FFFF00"/>
                </a:solidFill>
                <a:latin typeface="Arial" charset="0"/>
                <a:ea typeface="Arial" charset="0"/>
                <a:cs typeface="Arial" charset="0"/>
              </a:rPr>
              <a:t>BUE, Cairo, Egypt</a:t>
            </a:r>
          </a:p>
          <a:p>
            <a:pPr eaLnBrk="0" hangingPunct="0">
              <a:defRPr/>
            </a:pPr>
            <a:endParaRPr lang="en-US" sz="2400" dirty="0" smtClean="0">
              <a:solidFill>
                <a:srgbClr val="FFFF00"/>
              </a:solidFill>
              <a:latin typeface="Arial" charset="0"/>
              <a:ea typeface="Arial" charset="0"/>
              <a:cs typeface="Arial" charset="0"/>
            </a:endParaRPr>
          </a:p>
          <a:p>
            <a:pPr eaLnBrk="0" hangingPunct="0">
              <a:defRPr/>
            </a:pPr>
            <a:r>
              <a:rPr lang="en-US" sz="2400" dirty="0" err="1" smtClean="0">
                <a:solidFill>
                  <a:srgbClr val="FFFF00"/>
                </a:solidFill>
                <a:latin typeface="Arial" charset="0"/>
                <a:ea typeface="Arial" charset="0"/>
                <a:cs typeface="Arial" charset="0"/>
              </a:rPr>
              <a:t>21</a:t>
            </a:r>
            <a:r>
              <a:rPr lang="en-US" sz="2400" baseline="30000" dirty="0" err="1" smtClean="0">
                <a:solidFill>
                  <a:srgbClr val="FFFF00"/>
                </a:solidFill>
                <a:latin typeface="Arial" charset="0"/>
                <a:ea typeface="Arial" charset="0"/>
                <a:cs typeface="Arial" charset="0"/>
              </a:rPr>
              <a:t>th</a:t>
            </a:r>
            <a:r>
              <a:rPr lang="en-US" sz="2400" dirty="0" smtClean="0">
                <a:solidFill>
                  <a:srgbClr val="FFFF00"/>
                </a:solidFill>
                <a:latin typeface="Arial" charset="0"/>
                <a:ea typeface="Arial" charset="0"/>
                <a:cs typeface="Arial" charset="0"/>
              </a:rPr>
              <a:t> January 2015</a:t>
            </a:r>
            <a:endParaRPr lang="en-US" sz="2400" dirty="0">
              <a:solidFill>
                <a:srgbClr val="FFFF00"/>
              </a:solidFill>
              <a:latin typeface="Arial" charset="0"/>
              <a:ea typeface="Arial" charset="0"/>
              <a:cs typeface="Arial" charset="0"/>
            </a:endParaRPr>
          </a:p>
        </p:txBody>
      </p:sp>
      <p:pic>
        <p:nvPicPr>
          <p:cNvPr id="13" name="Picture 9"/>
          <p:cNvPicPr>
            <a:picLocks noChangeAspect="1"/>
          </p:cNvPicPr>
          <p:nvPr/>
        </p:nvPicPr>
        <p:blipFill>
          <a:blip r:embed="rId4"/>
          <a:srcRect/>
          <a:stretch>
            <a:fillRect/>
          </a:stretch>
        </p:blipFill>
        <p:spPr bwMode="auto">
          <a:xfrm>
            <a:off x="7924800" y="5410200"/>
            <a:ext cx="1066800" cy="10668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0" name="Image 9" descr="Screen Shot 2015-01-14 at 8.09.05 AM.png"/>
          <p:cNvPicPr>
            <a:picLocks noChangeAspect="1"/>
          </p:cNvPicPr>
          <p:nvPr/>
        </p:nvPicPr>
        <p:blipFill>
          <a:blip r:embed="rId5"/>
          <a:stretch>
            <a:fillRect/>
          </a:stretch>
        </p:blipFill>
        <p:spPr>
          <a:xfrm>
            <a:off x="304800" y="5638800"/>
            <a:ext cx="4725062" cy="74938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GB" dirty="0" smtClean="0">
                <a:effectLst/>
              </a:rPr>
              <a:t>Beyond the SM Signatures </a:t>
            </a:r>
            <a:endParaRPr lang="en-GB" dirty="0">
              <a:effectLst/>
            </a:endParaRPr>
          </a:p>
        </p:txBody>
      </p:sp>
      <p:pic>
        <p:nvPicPr>
          <p:cNvPr id="9" name="Image 8" descr="Screen shot 2012-09-16 at 1.48.06 PM.png"/>
          <p:cNvPicPr>
            <a:picLocks noChangeAspect="1"/>
          </p:cNvPicPr>
          <p:nvPr/>
        </p:nvPicPr>
        <p:blipFill>
          <a:blip r:embed="rId2"/>
          <a:stretch>
            <a:fillRect/>
          </a:stretch>
        </p:blipFill>
        <p:spPr>
          <a:xfrm>
            <a:off x="457200" y="914400"/>
            <a:ext cx="8022426" cy="57150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152400"/>
            <a:ext cx="8001000" cy="904875"/>
          </a:xfrm>
        </p:spPr>
        <p:txBody>
          <a:bodyPr/>
          <a:lstStyle/>
          <a:p>
            <a:r>
              <a:rPr lang="en-GB" dirty="0" smtClean="0"/>
              <a:t>LHC BSM</a:t>
            </a:r>
            <a:r>
              <a:rPr lang="en-GB" baseline="30000" dirty="0" smtClean="0">
                <a:solidFill>
                  <a:schemeClr val="accent4"/>
                </a:solidFill>
              </a:rPr>
              <a:t>(*)</a:t>
            </a:r>
            <a:r>
              <a:rPr lang="en-GB" dirty="0" smtClean="0"/>
              <a:t> Hunting Detectors</a:t>
            </a:r>
            <a:endParaRPr lang="en-GB" dirty="0"/>
          </a:p>
        </p:txBody>
      </p:sp>
      <p:pic>
        <p:nvPicPr>
          <p:cNvPr id="5" name="Espace réservé du contenu 4" descr="Screen shot 2012-07-11 at 3.03.53 PM.png"/>
          <p:cNvPicPr>
            <a:picLocks noGrp="1" noChangeAspect="1"/>
          </p:cNvPicPr>
          <p:nvPr>
            <p:ph idx="1"/>
          </p:nvPr>
        </p:nvPicPr>
        <p:blipFill>
          <a:blip r:embed="rId2"/>
          <a:stretch>
            <a:fillRect/>
          </a:stretch>
        </p:blipFill>
        <p:spPr>
          <a:xfrm>
            <a:off x="0" y="838200"/>
            <a:ext cx="4999508" cy="3124200"/>
          </a:xfrm>
        </p:spPr>
      </p:pic>
      <p:sp>
        <p:nvSpPr>
          <p:cNvPr id="4" name="Espace réservé du numéro de diapositive 3"/>
          <p:cNvSpPr>
            <a:spLocks noGrp="1"/>
          </p:cNvSpPr>
          <p:nvPr>
            <p:ph type="sldNum" sz="quarter" idx="12"/>
          </p:nvPr>
        </p:nvSpPr>
        <p:spPr/>
        <p:txBody>
          <a:bodyPr/>
          <a:lstStyle/>
          <a:p>
            <a:pPr>
              <a:defRPr/>
            </a:pPr>
            <a:fld id="{F44072CF-7C2B-4649-8ABF-C5A89D5935BB}" type="slidenum">
              <a:rPr lang="en-US" smtClean="0"/>
              <a:pPr>
                <a:defRPr/>
              </a:pPr>
              <a:t>10</a:t>
            </a:fld>
            <a:endParaRPr lang="en-US"/>
          </a:p>
        </p:txBody>
      </p:sp>
      <p:pic>
        <p:nvPicPr>
          <p:cNvPr id="6" name="Image 5" descr="Screen shot 2012-09-05 at 8.18.40 PM.png"/>
          <p:cNvPicPr>
            <a:picLocks noChangeAspect="1"/>
          </p:cNvPicPr>
          <p:nvPr/>
        </p:nvPicPr>
        <p:blipFill>
          <a:blip r:embed="rId3"/>
          <a:stretch>
            <a:fillRect/>
          </a:stretch>
        </p:blipFill>
        <p:spPr>
          <a:xfrm>
            <a:off x="4419601" y="3713375"/>
            <a:ext cx="4724400" cy="3068425"/>
          </a:xfrm>
          <a:prstGeom prst="rect">
            <a:avLst/>
          </a:prstGeom>
        </p:spPr>
      </p:pic>
      <p:sp>
        <p:nvSpPr>
          <p:cNvPr id="7" name="ZoneTexte 6"/>
          <p:cNvSpPr txBox="1"/>
          <p:nvPr/>
        </p:nvSpPr>
        <p:spPr>
          <a:xfrm>
            <a:off x="5334000" y="1676400"/>
            <a:ext cx="3275256" cy="492443"/>
          </a:xfrm>
          <a:prstGeom prst="rect">
            <a:avLst/>
          </a:prstGeom>
          <a:solidFill>
            <a:schemeClr val="accent3"/>
          </a:solidFill>
        </p:spPr>
        <p:txBody>
          <a:bodyPr wrap="none" rtlCol="0">
            <a:spAutoFit/>
          </a:bodyPr>
          <a:lstStyle/>
          <a:p>
            <a:r>
              <a:rPr lang="en-GB" sz="2600" dirty="0" smtClean="0">
                <a:solidFill>
                  <a:srgbClr val="0000FF"/>
                </a:solidFill>
              </a:rPr>
              <a:t>The CMS Experiment</a:t>
            </a:r>
            <a:endParaRPr lang="en-GB" sz="2600" dirty="0">
              <a:solidFill>
                <a:srgbClr val="0000FF"/>
              </a:solidFill>
            </a:endParaRPr>
          </a:p>
        </p:txBody>
      </p:sp>
      <p:sp>
        <p:nvSpPr>
          <p:cNvPr id="8" name="ZoneTexte 7"/>
          <p:cNvSpPr txBox="1"/>
          <p:nvPr/>
        </p:nvSpPr>
        <p:spPr>
          <a:xfrm>
            <a:off x="722640" y="4689157"/>
            <a:ext cx="3544560" cy="492443"/>
          </a:xfrm>
          <a:prstGeom prst="rect">
            <a:avLst/>
          </a:prstGeom>
          <a:solidFill>
            <a:schemeClr val="accent3"/>
          </a:solidFill>
        </p:spPr>
        <p:txBody>
          <a:bodyPr wrap="none" rtlCol="0">
            <a:spAutoFit/>
          </a:bodyPr>
          <a:lstStyle/>
          <a:p>
            <a:r>
              <a:rPr lang="en-GB" sz="2600" dirty="0" smtClean="0">
                <a:solidFill>
                  <a:srgbClr val="0000FF"/>
                </a:solidFill>
              </a:rPr>
              <a:t>The ATLAS Experiment</a:t>
            </a:r>
            <a:endParaRPr lang="en-GB" sz="2600" dirty="0">
              <a:solidFill>
                <a:srgbClr val="0000FF"/>
              </a:solidFill>
            </a:endParaRPr>
          </a:p>
        </p:txBody>
      </p:sp>
      <p:sp>
        <p:nvSpPr>
          <p:cNvPr id="9" name="ZoneTexte 8"/>
          <p:cNvSpPr txBox="1"/>
          <p:nvPr/>
        </p:nvSpPr>
        <p:spPr>
          <a:xfrm>
            <a:off x="381000" y="5791200"/>
            <a:ext cx="3686476" cy="707886"/>
          </a:xfrm>
          <a:prstGeom prst="rect">
            <a:avLst/>
          </a:prstGeom>
          <a:solidFill>
            <a:schemeClr val="accent3"/>
          </a:solidFill>
        </p:spPr>
        <p:txBody>
          <a:bodyPr wrap="none" rtlCol="0">
            <a:spAutoFit/>
          </a:bodyPr>
          <a:lstStyle/>
          <a:p>
            <a:r>
              <a:rPr lang="en-GB" dirty="0" smtClean="0">
                <a:solidFill>
                  <a:srgbClr val="FF0000"/>
                </a:solidFill>
              </a:rPr>
              <a:t>Also </a:t>
            </a:r>
            <a:r>
              <a:rPr lang="en-GB" dirty="0" err="1" smtClean="0">
                <a:solidFill>
                  <a:srgbClr val="FF0000"/>
                </a:solidFill>
              </a:rPr>
              <a:t>LHCb</a:t>
            </a:r>
            <a:r>
              <a:rPr lang="en-GB" dirty="0" smtClean="0">
                <a:solidFill>
                  <a:srgbClr val="FF0000"/>
                </a:solidFill>
              </a:rPr>
              <a:t> via </a:t>
            </a:r>
            <a:r>
              <a:rPr lang="en-GB" dirty="0" err="1" smtClean="0">
                <a:solidFill>
                  <a:srgbClr val="FF0000"/>
                </a:solidFill>
              </a:rPr>
              <a:t>eg</a:t>
            </a:r>
            <a:r>
              <a:rPr lang="en-GB" dirty="0" smtClean="0">
                <a:solidFill>
                  <a:srgbClr val="FF0000"/>
                </a:solidFill>
              </a:rPr>
              <a:t> B</a:t>
            </a:r>
            <a:r>
              <a:rPr lang="en-GB" baseline="-25000" dirty="0" smtClean="0">
                <a:solidFill>
                  <a:srgbClr val="FF0000"/>
                </a:solidFill>
              </a:rPr>
              <a:t>s</a:t>
            </a:r>
            <a:r>
              <a:rPr lang="en-GB" dirty="0" smtClean="0">
                <a:solidFill>
                  <a:srgbClr val="FF0000"/>
                </a:solidFill>
              </a:rPr>
              <a:t>-&gt; </a:t>
            </a:r>
            <a:r>
              <a:rPr lang="en-GB" dirty="0" err="1" smtClean="0">
                <a:solidFill>
                  <a:srgbClr val="FF0000"/>
                </a:solidFill>
                <a:latin typeface="Georgia"/>
              </a:rPr>
              <a:t>μμ</a:t>
            </a:r>
            <a:endParaRPr lang="en-GB" dirty="0" smtClean="0">
              <a:solidFill>
                <a:srgbClr val="FF0000"/>
              </a:solidFill>
              <a:latin typeface="Georgia"/>
            </a:endParaRPr>
          </a:p>
          <a:p>
            <a:r>
              <a:rPr lang="en-GB" dirty="0" smtClean="0">
                <a:solidFill>
                  <a:srgbClr val="FF0000"/>
                </a:solidFill>
              </a:rPr>
              <a:t>and other precision </a:t>
            </a:r>
            <a:r>
              <a:rPr lang="en-GB" dirty="0" err="1" smtClean="0">
                <a:solidFill>
                  <a:srgbClr val="FF0000"/>
                </a:solidFill>
              </a:rPr>
              <a:t>flavor</a:t>
            </a:r>
            <a:r>
              <a:rPr lang="en-GB" dirty="0" smtClean="0">
                <a:solidFill>
                  <a:srgbClr val="FF0000"/>
                </a:solidFill>
              </a:rPr>
              <a:t> tests</a:t>
            </a:r>
            <a:endParaRPr lang="en-GB" dirty="0" smtClean="0">
              <a:solidFill>
                <a:srgbClr val="FF0000"/>
              </a:solidFill>
              <a:latin typeface="Georgia"/>
            </a:endParaRPr>
          </a:p>
          <a:p>
            <a:endParaRPr lang="en-GB" dirty="0">
              <a:solidFill>
                <a:srgbClr val="FF0000"/>
              </a:solidFill>
            </a:endParaRPr>
          </a:p>
        </p:txBody>
      </p:sp>
      <p:sp>
        <p:nvSpPr>
          <p:cNvPr id="10" name="ZoneTexte 9"/>
          <p:cNvSpPr txBox="1"/>
          <p:nvPr/>
        </p:nvSpPr>
        <p:spPr>
          <a:xfrm>
            <a:off x="5201351" y="3105090"/>
            <a:ext cx="4018849" cy="400110"/>
          </a:xfrm>
          <a:prstGeom prst="rect">
            <a:avLst/>
          </a:prstGeom>
          <a:solidFill>
            <a:schemeClr val="accent3"/>
          </a:solidFill>
        </p:spPr>
        <p:txBody>
          <a:bodyPr wrap="none" rtlCol="0">
            <a:spAutoFit/>
          </a:bodyPr>
          <a:lstStyle/>
          <a:p>
            <a:r>
              <a:rPr lang="en-GB" dirty="0" smtClean="0"/>
              <a:t>Examples from these experiments</a:t>
            </a:r>
            <a:endParaRPr lang="en-GB" dirty="0"/>
          </a:p>
        </p:txBody>
      </p:sp>
      <p:sp>
        <p:nvSpPr>
          <p:cNvPr id="11" name="ZoneTexte 10"/>
          <p:cNvSpPr txBox="1"/>
          <p:nvPr/>
        </p:nvSpPr>
        <p:spPr>
          <a:xfrm>
            <a:off x="5257800" y="914400"/>
            <a:ext cx="3730558" cy="400110"/>
          </a:xfrm>
          <a:prstGeom prst="rect">
            <a:avLst/>
          </a:prstGeom>
          <a:noFill/>
        </p:spPr>
        <p:txBody>
          <a:bodyPr wrap="none" rtlCol="0">
            <a:spAutoFit/>
          </a:bodyPr>
          <a:lstStyle/>
          <a:p>
            <a:r>
              <a:rPr lang="en-GB" dirty="0" smtClean="0"/>
              <a:t>(*) Beyond the Standard Model</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228600"/>
            <a:ext cx="9144000" cy="1143000"/>
          </a:xfrm>
        </p:spPr>
        <p:txBody>
          <a:bodyPr/>
          <a:lstStyle/>
          <a:p>
            <a:r>
              <a:rPr lang="en-US" sz="3200" dirty="0" err="1" smtClean="0">
                <a:latin typeface="Arial" charset="0"/>
              </a:rPr>
              <a:t>MoEDAL</a:t>
            </a:r>
            <a:r>
              <a:rPr lang="en-US" sz="3200" dirty="0" smtClean="0">
                <a:latin typeface="Arial" charset="0"/>
              </a:rPr>
              <a:t>: </a:t>
            </a:r>
            <a:r>
              <a:rPr lang="en-US" sz="2600" dirty="0" smtClean="0">
                <a:latin typeface="Arial" charset="0"/>
              </a:rPr>
              <a:t>Monopole </a:t>
            </a:r>
            <a:r>
              <a:rPr lang="en-US" sz="2600" dirty="0">
                <a:latin typeface="Arial" charset="0"/>
              </a:rPr>
              <a:t>and Exotics Detector at the LHC</a:t>
            </a:r>
          </a:p>
        </p:txBody>
      </p:sp>
      <p:pic>
        <p:nvPicPr>
          <p:cNvPr id="39939" name="Picture 4" descr="Picture 2357"/>
          <p:cNvPicPr>
            <a:picLocks noChangeAspect="1" noChangeArrowheads="1"/>
          </p:cNvPicPr>
          <p:nvPr/>
        </p:nvPicPr>
        <p:blipFill>
          <a:blip r:embed="rId3"/>
          <a:srcRect/>
          <a:stretch>
            <a:fillRect/>
          </a:stretch>
        </p:blipFill>
        <p:spPr bwMode="auto">
          <a:xfrm>
            <a:off x="844062" y="4419600"/>
            <a:ext cx="3209192" cy="2438400"/>
          </a:xfrm>
          <a:prstGeom prst="rect">
            <a:avLst/>
          </a:prstGeom>
          <a:noFill/>
          <a:ln w="9525">
            <a:noFill/>
            <a:miter lim="800000"/>
            <a:headEnd/>
            <a:tailEnd/>
          </a:ln>
        </p:spPr>
      </p:pic>
      <p:pic>
        <p:nvPicPr>
          <p:cNvPr id="39940" name="Picture 6" descr="Picture 2359"/>
          <p:cNvPicPr>
            <a:picLocks noChangeAspect="1" noChangeArrowheads="1"/>
          </p:cNvPicPr>
          <p:nvPr/>
        </p:nvPicPr>
        <p:blipFill>
          <a:blip r:embed="rId4"/>
          <a:srcRect/>
          <a:stretch>
            <a:fillRect/>
          </a:stretch>
        </p:blipFill>
        <p:spPr bwMode="auto">
          <a:xfrm>
            <a:off x="773723" y="2590801"/>
            <a:ext cx="2602523" cy="1908175"/>
          </a:xfrm>
          <a:prstGeom prst="rect">
            <a:avLst/>
          </a:prstGeom>
          <a:noFill/>
          <a:ln w="9525">
            <a:noFill/>
            <a:miter lim="800000"/>
            <a:headEnd/>
            <a:tailEnd/>
          </a:ln>
        </p:spPr>
      </p:pic>
      <p:pic>
        <p:nvPicPr>
          <p:cNvPr id="39941" name="Picture 9" descr="moedal1"/>
          <p:cNvPicPr>
            <a:picLocks noChangeAspect="1" noChangeArrowheads="1"/>
          </p:cNvPicPr>
          <p:nvPr/>
        </p:nvPicPr>
        <p:blipFill>
          <a:blip r:embed="rId5"/>
          <a:srcRect/>
          <a:stretch>
            <a:fillRect/>
          </a:stretch>
        </p:blipFill>
        <p:spPr bwMode="auto">
          <a:xfrm>
            <a:off x="5627077" y="1447801"/>
            <a:ext cx="3024554" cy="2252663"/>
          </a:xfrm>
          <a:prstGeom prst="rect">
            <a:avLst/>
          </a:prstGeom>
          <a:noFill/>
          <a:ln w="9525">
            <a:noFill/>
            <a:miter lim="800000"/>
            <a:headEnd/>
            <a:tailEnd/>
          </a:ln>
        </p:spPr>
      </p:pic>
      <p:sp>
        <p:nvSpPr>
          <p:cNvPr id="39942" name="Text Box 10"/>
          <p:cNvSpPr txBox="1">
            <a:spLocks noChangeArrowheads="1"/>
          </p:cNvSpPr>
          <p:nvPr/>
        </p:nvSpPr>
        <p:spPr bwMode="auto">
          <a:xfrm>
            <a:off x="2954215" y="3352801"/>
            <a:ext cx="2052164" cy="707886"/>
          </a:xfrm>
          <a:prstGeom prst="rect">
            <a:avLst/>
          </a:prstGeom>
          <a:solidFill>
            <a:srgbClr val="CCFFFF"/>
          </a:solidFill>
          <a:ln w="31750">
            <a:noFill/>
            <a:miter lim="800000"/>
            <a:headEnd/>
            <a:tailEnd/>
          </a:ln>
        </p:spPr>
        <p:txBody>
          <a:bodyPr wrap="none">
            <a:prstTxWarp prst="textNoShape">
              <a:avLst/>
            </a:prstTxWarp>
            <a:spAutoFit/>
          </a:bodyPr>
          <a:lstStyle/>
          <a:p>
            <a:r>
              <a:rPr lang="en-US">
                <a:latin typeface="Arial" charset="0"/>
              </a:rPr>
              <a:t>Direct Monopole</a:t>
            </a:r>
          </a:p>
          <a:p>
            <a:r>
              <a:rPr lang="en-US">
                <a:latin typeface="Arial" charset="0"/>
              </a:rPr>
              <a:t> production</a:t>
            </a:r>
          </a:p>
        </p:txBody>
      </p:sp>
      <p:pic>
        <p:nvPicPr>
          <p:cNvPr id="39943" name="Picture 11" descr="moedal2"/>
          <p:cNvPicPr>
            <a:picLocks noChangeAspect="1" noChangeArrowheads="1"/>
          </p:cNvPicPr>
          <p:nvPr/>
        </p:nvPicPr>
        <p:blipFill>
          <a:blip r:embed="rId6"/>
          <a:srcRect/>
          <a:stretch>
            <a:fillRect/>
          </a:stretch>
        </p:blipFill>
        <p:spPr bwMode="auto">
          <a:xfrm>
            <a:off x="5697416" y="3733800"/>
            <a:ext cx="2681654" cy="1747838"/>
          </a:xfrm>
          <a:prstGeom prst="rect">
            <a:avLst/>
          </a:prstGeom>
          <a:noFill/>
          <a:ln w="9525">
            <a:noFill/>
            <a:miter lim="800000"/>
            <a:headEnd/>
            <a:tailEnd/>
          </a:ln>
        </p:spPr>
      </p:pic>
      <p:sp>
        <p:nvSpPr>
          <p:cNvPr id="39944" name="Text Box 12"/>
          <p:cNvSpPr txBox="1">
            <a:spLocks noChangeArrowheads="1"/>
          </p:cNvSpPr>
          <p:nvPr/>
        </p:nvSpPr>
        <p:spPr bwMode="auto">
          <a:xfrm>
            <a:off x="4994031" y="5410200"/>
            <a:ext cx="4138573" cy="707886"/>
          </a:xfrm>
          <a:prstGeom prst="rect">
            <a:avLst/>
          </a:prstGeom>
          <a:solidFill>
            <a:srgbClr val="CCFFFF"/>
          </a:solidFill>
          <a:ln w="25400">
            <a:noFill/>
            <a:miter lim="800000"/>
            <a:headEnd/>
            <a:tailEnd/>
          </a:ln>
        </p:spPr>
        <p:txBody>
          <a:bodyPr wrap="none">
            <a:prstTxWarp prst="textNoShape">
              <a:avLst/>
            </a:prstTxWarp>
            <a:spAutoFit/>
          </a:bodyPr>
          <a:lstStyle/>
          <a:p>
            <a:r>
              <a:rPr lang="en-US">
                <a:latin typeface="Arial" charset="0"/>
              </a:rPr>
              <a:t>Remove the sheets after some </a:t>
            </a:r>
          </a:p>
          <a:p>
            <a:r>
              <a:rPr lang="en-US">
                <a:latin typeface="Arial" charset="0"/>
              </a:rPr>
              <a:t>running time and inspect for ‘holes’</a:t>
            </a:r>
          </a:p>
        </p:txBody>
      </p:sp>
      <p:sp>
        <p:nvSpPr>
          <p:cNvPr id="39945" name="Text Box 8"/>
          <p:cNvSpPr txBox="1">
            <a:spLocks noChangeArrowheads="1"/>
          </p:cNvSpPr>
          <p:nvPr/>
        </p:nvSpPr>
        <p:spPr bwMode="auto">
          <a:xfrm>
            <a:off x="211016" y="1422400"/>
            <a:ext cx="5444394" cy="1015663"/>
          </a:xfrm>
          <a:prstGeom prst="rect">
            <a:avLst/>
          </a:prstGeom>
          <a:solidFill>
            <a:srgbClr val="CCFFFF"/>
          </a:solidFill>
          <a:ln w="31750">
            <a:noFill/>
            <a:miter lim="800000"/>
            <a:headEnd/>
            <a:tailEnd/>
          </a:ln>
        </p:spPr>
        <p:txBody>
          <a:bodyPr wrap="none">
            <a:prstTxWarp prst="textNoShape">
              <a:avLst/>
            </a:prstTxWarp>
            <a:spAutoFit/>
          </a:bodyPr>
          <a:lstStyle/>
          <a:p>
            <a:r>
              <a:rPr lang="en-US" dirty="0">
                <a:solidFill>
                  <a:srgbClr val="0000FF"/>
                </a:solidFill>
                <a:latin typeface="Arial" charset="0"/>
              </a:rPr>
              <a:t>Heavy particles which carry “magnetic charge”</a:t>
            </a:r>
          </a:p>
          <a:p>
            <a:r>
              <a:rPr lang="en-US" dirty="0">
                <a:solidFill>
                  <a:srgbClr val="0000FF"/>
                </a:solidFill>
                <a:latin typeface="Arial" charset="0"/>
              </a:rPr>
              <a:t>Could </a:t>
            </a:r>
            <a:r>
              <a:rPr lang="en-US" dirty="0" err="1">
                <a:solidFill>
                  <a:srgbClr val="0000FF"/>
                </a:solidFill>
                <a:latin typeface="Arial" charset="0"/>
              </a:rPr>
              <a:t>eg</a:t>
            </a:r>
            <a:r>
              <a:rPr lang="en-US" dirty="0">
                <a:solidFill>
                  <a:srgbClr val="0000FF"/>
                </a:solidFill>
                <a:latin typeface="Arial" charset="0"/>
              </a:rPr>
              <a:t> explain why particles have “integer </a:t>
            </a:r>
          </a:p>
          <a:p>
            <a:r>
              <a:rPr lang="en-US" dirty="0">
                <a:solidFill>
                  <a:srgbClr val="0000FF"/>
                </a:solidFill>
                <a:latin typeface="Arial" charset="0"/>
              </a:rPr>
              <a:t>electric charge”</a:t>
            </a:r>
          </a:p>
        </p:txBody>
      </p:sp>
      <p:pic>
        <p:nvPicPr>
          <p:cNvPr id="10" name="Image 9" descr="Screen shot 2012-09-19 at 12.39.50 PM.png"/>
          <p:cNvPicPr>
            <a:picLocks noChangeAspect="1"/>
          </p:cNvPicPr>
          <p:nvPr/>
        </p:nvPicPr>
        <p:blipFill>
          <a:blip r:embed="rId7"/>
          <a:stretch>
            <a:fillRect/>
          </a:stretch>
        </p:blipFill>
        <p:spPr>
          <a:xfrm>
            <a:off x="5638800" y="1143000"/>
            <a:ext cx="3392194" cy="2583136"/>
          </a:xfrm>
          <a:prstGeom prst="rect">
            <a:avLst/>
          </a:prstGeom>
        </p:spPr>
      </p:pic>
      <p:sp>
        <p:nvSpPr>
          <p:cNvPr id="11" name="ZoneTexte 10"/>
          <p:cNvSpPr txBox="1"/>
          <p:nvPr/>
        </p:nvSpPr>
        <p:spPr>
          <a:xfrm>
            <a:off x="4572000" y="6324600"/>
            <a:ext cx="4421102" cy="400110"/>
          </a:xfrm>
          <a:prstGeom prst="rect">
            <a:avLst/>
          </a:prstGeom>
          <a:solidFill>
            <a:schemeClr val="accent3"/>
          </a:solidFill>
        </p:spPr>
        <p:txBody>
          <a:bodyPr wrap="none" rtlCol="0">
            <a:spAutoFit/>
          </a:bodyPr>
          <a:lstStyle/>
          <a:p>
            <a:r>
              <a:rPr lang="en-GB" dirty="0" smtClean="0">
                <a:solidFill>
                  <a:srgbClr val="FF0000"/>
                </a:solidFill>
              </a:rPr>
              <a:t>Monopoles also a topic in CMS/ATLAS</a:t>
            </a:r>
            <a:endParaRPr lang="en-GB" dirty="0">
              <a:solidFill>
                <a:srgbClr val="FF0000"/>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Espace réservé de la date 3"/>
          <p:cNvSpPr>
            <a:spLocks noGrp="1"/>
          </p:cNvSpPr>
          <p:nvPr>
            <p:ph type="dt" sz="quarter" idx="4294967295"/>
          </p:nvPr>
        </p:nvSpPr>
        <p:spPr>
          <a:xfrm>
            <a:off x="70338" y="6543675"/>
            <a:ext cx="2760785" cy="247650"/>
          </a:xfrm>
          <a:prstGeom prst="rect">
            <a:avLst/>
          </a:prstGeom>
          <a:noFill/>
        </p:spPr>
        <p:txBody>
          <a:bodyPr/>
          <a:lstStyle/>
          <a:p>
            <a:r>
              <a:rPr lang="fr-CH" smtClean="0"/>
              <a:t>	</a:t>
            </a:r>
            <a:endParaRPr lang="fr-FR" smtClean="0"/>
          </a:p>
        </p:txBody>
      </p:sp>
      <p:sp>
        <p:nvSpPr>
          <p:cNvPr id="69635" name="Espace réservé du numéro de diapositive 4"/>
          <p:cNvSpPr>
            <a:spLocks noGrp="1"/>
          </p:cNvSpPr>
          <p:nvPr>
            <p:ph type="sldNum" sz="quarter" idx="4294967295"/>
          </p:nvPr>
        </p:nvSpPr>
        <p:spPr>
          <a:xfrm>
            <a:off x="8141677" y="6524625"/>
            <a:ext cx="791308" cy="171450"/>
          </a:xfrm>
          <a:prstGeom prst="rect">
            <a:avLst/>
          </a:prstGeom>
          <a:noFill/>
        </p:spPr>
        <p:txBody>
          <a:bodyPr/>
          <a:lstStyle/>
          <a:p>
            <a:fld id="{18A26DE4-54C6-B044-A535-FD4C9200FEE4}" type="slidenum">
              <a:rPr lang="fr-CH" smtClean="0"/>
              <a:pPr/>
              <a:t>12</a:t>
            </a:fld>
            <a:r>
              <a:rPr lang="fr-CH" smtClean="0"/>
              <a:t> </a:t>
            </a:r>
            <a:endParaRPr lang="fr-FR" smtClean="0"/>
          </a:p>
        </p:txBody>
      </p:sp>
      <p:sp>
        <p:nvSpPr>
          <p:cNvPr id="69636" name="Rectangle 2"/>
          <p:cNvSpPr>
            <a:spLocks noGrp="1" noChangeArrowheads="1"/>
          </p:cNvSpPr>
          <p:nvPr>
            <p:ph type="title"/>
          </p:nvPr>
        </p:nvSpPr>
        <p:spPr/>
        <p:txBody>
          <a:bodyPr/>
          <a:lstStyle/>
          <a:p>
            <a:pPr eaLnBrk="1" hangingPunct="1"/>
            <a:endParaRPr lang="en-US"/>
          </a:p>
        </p:txBody>
      </p:sp>
      <p:sp>
        <p:nvSpPr>
          <p:cNvPr id="69637" name="Rectangle 3"/>
          <p:cNvSpPr>
            <a:spLocks noGrp="1" noChangeArrowheads="1"/>
          </p:cNvSpPr>
          <p:nvPr>
            <p:ph type="body" idx="1"/>
          </p:nvPr>
        </p:nvSpPr>
        <p:spPr/>
        <p:txBody>
          <a:bodyPr/>
          <a:lstStyle/>
          <a:p>
            <a:pPr eaLnBrk="1" hangingPunct="1"/>
            <a:endParaRPr lang="en-US" sz="1800"/>
          </a:p>
        </p:txBody>
      </p:sp>
      <p:pic>
        <p:nvPicPr>
          <p:cNvPr id="69638" name="Picture 4" descr="darkmatter2"/>
          <p:cNvPicPr>
            <a:picLocks noChangeAspect="1" noChangeArrowheads="1"/>
          </p:cNvPicPr>
          <p:nvPr/>
        </p:nvPicPr>
        <p:blipFill>
          <a:blip r:embed="rId3"/>
          <a:srcRect/>
          <a:stretch>
            <a:fillRect/>
          </a:stretch>
        </p:blipFill>
        <p:spPr bwMode="auto">
          <a:xfrm>
            <a:off x="0" y="0"/>
            <a:ext cx="9636369" cy="6959600"/>
          </a:xfrm>
          <a:prstGeom prst="rect">
            <a:avLst/>
          </a:prstGeom>
          <a:noFill/>
          <a:ln w="9525">
            <a:noFill/>
            <a:miter lim="800000"/>
            <a:headEnd/>
            <a:tailEnd/>
          </a:ln>
        </p:spPr>
      </p:pic>
      <p:pic>
        <p:nvPicPr>
          <p:cNvPr id="69639" name="Picture 5" descr="darkmatter2"/>
          <p:cNvPicPr>
            <a:picLocks noChangeAspect="1" noChangeArrowheads="1"/>
          </p:cNvPicPr>
          <p:nvPr/>
        </p:nvPicPr>
        <p:blipFill>
          <a:blip r:embed="rId3"/>
          <a:srcRect/>
          <a:stretch>
            <a:fillRect/>
          </a:stretch>
        </p:blipFill>
        <p:spPr bwMode="auto">
          <a:xfrm>
            <a:off x="0" y="0"/>
            <a:ext cx="9636369" cy="6959600"/>
          </a:xfrm>
          <a:prstGeom prst="rect">
            <a:avLst/>
          </a:prstGeom>
          <a:noFill/>
          <a:ln w="9525">
            <a:noFill/>
            <a:miter lim="800000"/>
            <a:headEnd/>
            <a:tailEnd/>
          </a:ln>
        </p:spPr>
      </p:pic>
      <p:sp>
        <p:nvSpPr>
          <p:cNvPr id="69640" name="Rectangle 6"/>
          <p:cNvSpPr>
            <a:spLocks noChangeArrowheads="1"/>
          </p:cNvSpPr>
          <p:nvPr/>
        </p:nvSpPr>
        <p:spPr bwMode="auto">
          <a:xfrm>
            <a:off x="1055077" y="228600"/>
            <a:ext cx="7244862" cy="762000"/>
          </a:xfrm>
          <a:prstGeom prst="rect">
            <a:avLst/>
          </a:prstGeom>
          <a:gradFill rotWithShape="0">
            <a:gsLst>
              <a:gs pos="0">
                <a:srgbClr val="0099FF"/>
              </a:gs>
              <a:gs pos="50000">
                <a:srgbClr val="CCECFF"/>
              </a:gs>
              <a:gs pos="100000">
                <a:srgbClr val="0099FF"/>
              </a:gs>
            </a:gsLst>
            <a:lin ang="2700000" scaled="1"/>
          </a:gradFill>
          <a:ln w="9525">
            <a:noFill/>
            <a:miter lim="800000"/>
            <a:headEnd/>
            <a:tailEnd/>
          </a:ln>
        </p:spPr>
        <p:txBody>
          <a:bodyPr anchor="ctr">
            <a:prstTxWarp prst="textNoShape">
              <a:avLst/>
            </a:prstTxWarp>
          </a:bodyPr>
          <a:lstStyle/>
          <a:p>
            <a:pPr algn="ctr"/>
            <a:r>
              <a:rPr lang="en-US" sz="4000" b="1" dirty="0"/>
              <a:t> </a:t>
            </a:r>
            <a:r>
              <a:rPr lang="en-US" sz="4000" b="1" dirty="0">
                <a:solidFill>
                  <a:srgbClr val="0000FF"/>
                </a:solidFill>
                <a:latin typeface="Arial" charset="0"/>
              </a:rPr>
              <a:t>Extra Space Dimensions</a:t>
            </a:r>
          </a:p>
        </p:txBody>
      </p:sp>
      <p:pic>
        <p:nvPicPr>
          <p:cNvPr id="2853896" name="Picture 8" descr="ed1"/>
          <p:cNvPicPr>
            <a:picLocks noChangeAspect="1" noChangeArrowheads="1"/>
          </p:cNvPicPr>
          <p:nvPr/>
        </p:nvPicPr>
        <p:blipFill>
          <a:blip r:embed="rId4"/>
          <a:srcRect/>
          <a:stretch>
            <a:fillRect/>
          </a:stretch>
        </p:blipFill>
        <p:spPr bwMode="auto">
          <a:xfrm>
            <a:off x="140677" y="3105150"/>
            <a:ext cx="2782766" cy="2609850"/>
          </a:xfrm>
          <a:prstGeom prst="rect">
            <a:avLst/>
          </a:prstGeom>
          <a:noFill/>
          <a:ln w="9525">
            <a:noFill/>
            <a:miter lim="800000"/>
            <a:headEnd/>
            <a:tailEnd/>
          </a:ln>
        </p:spPr>
      </p:pic>
      <p:pic>
        <p:nvPicPr>
          <p:cNvPr id="2853897" name="Picture 9"/>
          <p:cNvPicPr>
            <a:picLocks noChangeAspect="1" noChangeArrowheads="1"/>
          </p:cNvPicPr>
          <p:nvPr/>
        </p:nvPicPr>
        <mc:AlternateContent>
          <mc:Choice xmlns:ma="http://schemas.microsoft.com/office/mac/drawingml/2008/main" Requires="ma">
            <p:blipFill>
              <a:blip r:embed="rId5"/>
              <a:srcRect/>
              <a:stretch>
                <a:fillRect/>
              </a:stretch>
            </p:blipFill>
          </mc:Choice>
          <mc:Fallback>
            <p:blipFill>
              <a:blip r:embed="rId6"/>
              <a:srcRect/>
              <a:stretch>
                <a:fillRect/>
              </a:stretch>
            </p:blipFill>
          </mc:Fallback>
        </mc:AlternateContent>
        <p:spPr bwMode="auto">
          <a:xfrm>
            <a:off x="3094892" y="2819400"/>
            <a:ext cx="3165231" cy="3308350"/>
          </a:xfrm>
          <a:prstGeom prst="rect">
            <a:avLst/>
          </a:prstGeom>
          <a:noFill/>
          <a:ln w="31750">
            <a:noFill/>
            <a:miter lim="800000"/>
            <a:headEnd/>
            <a:tailEnd/>
          </a:ln>
        </p:spPr>
      </p:pic>
      <p:sp>
        <p:nvSpPr>
          <p:cNvPr id="2853898" name="Text Box 10"/>
          <p:cNvSpPr txBox="1">
            <a:spLocks noChangeArrowheads="1"/>
          </p:cNvSpPr>
          <p:nvPr/>
        </p:nvSpPr>
        <p:spPr bwMode="auto">
          <a:xfrm>
            <a:off x="1063869" y="6324600"/>
            <a:ext cx="4991270" cy="461665"/>
          </a:xfrm>
          <a:prstGeom prst="rect">
            <a:avLst/>
          </a:prstGeom>
          <a:solidFill>
            <a:srgbClr val="FFFF99"/>
          </a:solidFill>
          <a:ln w="31750">
            <a:noFill/>
            <a:miter lim="800000"/>
            <a:headEnd/>
            <a:tailEnd/>
          </a:ln>
        </p:spPr>
        <p:txBody>
          <a:bodyPr wrap="none">
            <a:prstTxWarp prst="textNoShape">
              <a:avLst/>
            </a:prstTxWarp>
            <a:spAutoFit/>
          </a:bodyPr>
          <a:lstStyle/>
          <a:p>
            <a:r>
              <a:rPr lang="en-US" sz="2400" dirty="0">
                <a:solidFill>
                  <a:srgbClr val="CC0000"/>
                </a:solidFill>
                <a:latin typeface="Arial" charset="0"/>
              </a:rPr>
              <a:t>The Gravity </a:t>
            </a:r>
            <a:r>
              <a:rPr lang="en-US" sz="2400" dirty="0" smtClean="0">
                <a:solidFill>
                  <a:srgbClr val="CC0000"/>
                </a:solidFill>
                <a:latin typeface="Arial" charset="0"/>
              </a:rPr>
              <a:t>force </a:t>
            </a:r>
            <a:r>
              <a:rPr lang="en-US" sz="2400" dirty="0">
                <a:solidFill>
                  <a:srgbClr val="CC0000"/>
                </a:solidFill>
                <a:latin typeface="Arial" charset="0"/>
              </a:rPr>
              <a:t>becomes strong!</a:t>
            </a:r>
          </a:p>
        </p:txBody>
      </p:sp>
      <p:pic>
        <p:nvPicPr>
          <p:cNvPr id="2853899" name="Picture 11" descr="Plank"/>
          <p:cNvPicPr>
            <a:picLocks noChangeAspect="1" noChangeArrowheads="1"/>
          </p:cNvPicPr>
          <p:nvPr/>
        </p:nvPicPr>
        <p:blipFill>
          <a:blip r:embed="rId7"/>
          <a:srcRect/>
          <a:stretch>
            <a:fillRect/>
          </a:stretch>
        </p:blipFill>
        <p:spPr bwMode="auto">
          <a:xfrm>
            <a:off x="6752492" y="3267076"/>
            <a:ext cx="2602523" cy="2371725"/>
          </a:xfrm>
          <a:prstGeom prst="rect">
            <a:avLst/>
          </a:prstGeom>
          <a:solidFill>
            <a:schemeClr val="accent3"/>
          </a:solidFill>
          <a:ln w="9525">
            <a:noFill/>
            <a:miter lim="800000"/>
            <a:headEnd/>
            <a:tailEnd/>
          </a:ln>
        </p:spPr>
      </p:pic>
      <p:sp>
        <p:nvSpPr>
          <p:cNvPr id="2853900" name="AutoShape 12"/>
          <p:cNvSpPr>
            <a:spLocks noChangeArrowheads="1"/>
          </p:cNvSpPr>
          <p:nvPr/>
        </p:nvSpPr>
        <p:spPr bwMode="auto">
          <a:xfrm>
            <a:off x="5867400" y="4314826"/>
            <a:ext cx="690196" cy="485775"/>
          </a:xfrm>
          <a:prstGeom prst="rightArrow">
            <a:avLst>
              <a:gd name="adj1" fmla="val 50000"/>
              <a:gd name="adj2" fmla="val 38480"/>
            </a:avLst>
          </a:prstGeom>
          <a:solidFill>
            <a:srgbClr val="FFFF66"/>
          </a:solidFill>
          <a:ln w="31750">
            <a:solidFill>
              <a:srgbClr val="0000FF"/>
            </a:solidFill>
            <a:miter lim="800000"/>
            <a:headEnd/>
            <a:tailEnd/>
          </a:ln>
        </p:spPr>
        <p:txBody>
          <a:bodyPr wrap="none" anchor="ctr">
            <a:prstTxWarp prst="textNoShape">
              <a:avLst/>
            </a:prstTxWarp>
          </a:bodyPr>
          <a:lstStyle/>
          <a:p>
            <a:endParaRPr lang="en-GB"/>
          </a:p>
        </p:txBody>
      </p:sp>
      <p:sp>
        <p:nvSpPr>
          <p:cNvPr id="2853901" name="Rectangle 13"/>
          <p:cNvSpPr>
            <a:spLocks noChangeArrowheads="1"/>
          </p:cNvSpPr>
          <p:nvPr/>
        </p:nvSpPr>
        <p:spPr bwMode="auto">
          <a:xfrm>
            <a:off x="3094892" y="2057400"/>
            <a:ext cx="281354" cy="304800"/>
          </a:xfrm>
          <a:prstGeom prst="rect">
            <a:avLst/>
          </a:prstGeom>
          <a:solidFill>
            <a:schemeClr val="bg1"/>
          </a:solidFill>
          <a:ln w="31750">
            <a:solidFill>
              <a:schemeClr val="bg1"/>
            </a:solidFill>
            <a:miter lim="800000"/>
            <a:headEnd/>
            <a:tailEnd/>
          </a:ln>
        </p:spPr>
        <p:txBody>
          <a:bodyPr wrap="none" anchor="ctr">
            <a:prstTxWarp prst="textNoShape">
              <a:avLst/>
            </a:prstTxWarp>
          </a:bodyPr>
          <a:lstStyle/>
          <a:p>
            <a:endParaRPr lang="en-GB"/>
          </a:p>
        </p:txBody>
      </p:sp>
      <p:sp>
        <p:nvSpPr>
          <p:cNvPr id="2853902" name="Rectangle 14"/>
          <p:cNvSpPr>
            <a:spLocks noChangeArrowheads="1"/>
          </p:cNvSpPr>
          <p:nvPr/>
        </p:nvSpPr>
        <p:spPr bwMode="auto">
          <a:xfrm>
            <a:off x="3094892" y="3657600"/>
            <a:ext cx="281354" cy="304800"/>
          </a:xfrm>
          <a:prstGeom prst="rect">
            <a:avLst/>
          </a:prstGeom>
          <a:solidFill>
            <a:schemeClr val="bg1"/>
          </a:solidFill>
          <a:ln w="31750">
            <a:solidFill>
              <a:schemeClr val="bg1"/>
            </a:solidFill>
            <a:miter lim="800000"/>
            <a:headEnd/>
            <a:tailEnd/>
          </a:ln>
        </p:spPr>
        <p:txBody>
          <a:bodyPr wrap="none" anchor="ctr">
            <a:prstTxWarp prst="textNoShape">
              <a:avLst/>
            </a:prstTxWarp>
          </a:bodyPr>
          <a:lstStyle/>
          <a:p>
            <a:endParaRPr lang="en-GB"/>
          </a:p>
        </p:txBody>
      </p:sp>
      <p:pic>
        <p:nvPicPr>
          <p:cNvPr id="69648" name="Picture 15" descr="bh45"/>
          <p:cNvPicPr>
            <a:picLocks noChangeAspect="1" noChangeArrowheads="1"/>
          </p:cNvPicPr>
          <p:nvPr/>
        </p:nvPicPr>
        <p:blipFill>
          <a:blip r:embed="rId8"/>
          <a:srcRect/>
          <a:stretch>
            <a:fillRect/>
          </a:stretch>
        </p:blipFill>
        <p:spPr bwMode="auto">
          <a:xfrm>
            <a:off x="2180492" y="1862138"/>
            <a:ext cx="3024554" cy="728662"/>
          </a:xfrm>
          <a:prstGeom prst="rect">
            <a:avLst/>
          </a:prstGeom>
          <a:noFill/>
          <a:ln w="9525">
            <a:noFill/>
            <a:miter lim="800000"/>
            <a:headEnd/>
            <a:tailEnd/>
          </a:ln>
        </p:spPr>
      </p:pic>
      <p:pic>
        <p:nvPicPr>
          <p:cNvPr id="69649" name="Picture 16" descr="bh46"/>
          <p:cNvPicPr>
            <a:picLocks noChangeAspect="1" noChangeArrowheads="1"/>
          </p:cNvPicPr>
          <p:nvPr/>
        </p:nvPicPr>
        <p:blipFill>
          <a:blip r:embed="rId9"/>
          <a:srcRect/>
          <a:stretch>
            <a:fillRect/>
          </a:stretch>
        </p:blipFill>
        <p:spPr bwMode="auto">
          <a:xfrm>
            <a:off x="6049108" y="1863726"/>
            <a:ext cx="3446585" cy="727075"/>
          </a:xfrm>
          <a:prstGeom prst="rect">
            <a:avLst/>
          </a:prstGeom>
          <a:noFill/>
          <a:ln w="9525">
            <a:noFill/>
            <a:miter lim="800000"/>
            <a:headEnd/>
            <a:tailEnd/>
          </a:ln>
        </p:spPr>
      </p:pic>
      <p:sp>
        <p:nvSpPr>
          <p:cNvPr id="69650" name="Text Box 17"/>
          <p:cNvSpPr txBox="1">
            <a:spLocks noChangeArrowheads="1"/>
          </p:cNvSpPr>
          <p:nvPr/>
        </p:nvSpPr>
        <p:spPr bwMode="auto">
          <a:xfrm>
            <a:off x="140677" y="1873250"/>
            <a:ext cx="2032002" cy="646331"/>
          </a:xfrm>
          <a:prstGeom prst="rect">
            <a:avLst/>
          </a:prstGeom>
          <a:solidFill>
            <a:srgbClr val="FFFF66"/>
          </a:solidFill>
          <a:ln w="31750">
            <a:noFill/>
            <a:miter lim="800000"/>
            <a:headEnd/>
            <a:tailEnd/>
          </a:ln>
        </p:spPr>
        <p:txBody>
          <a:bodyPr wrap="none">
            <a:prstTxWarp prst="textNoShape">
              <a:avLst/>
            </a:prstTxWarp>
            <a:spAutoFit/>
          </a:bodyPr>
          <a:lstStyle/>
          <a:p>
            <a:r>
              <a:rPr lang="en-US" sz="3600">
                <a:latin typeface="Arial" charset="0"/>
              </a:rPr>
              <a:t>Problem:</a:t>
            </a:r>
          </a:p>
        </p:txBody>
      </p:sp>
      <p:sp>
        <p:nvSpPr>
          <p:cNvPr id="69651" name="AutoShape 18"/>
          <p:cNvSpPr>
            <a:spLocks noChangeArrowheads="1"/>
          </p:cNvSpPr>
          <p:nvPr/>
        </p:nvSpPr>
        <p:spPr bwMode="auto">
          <a:xfrm>
            <a:off x="5209443" y="1828800"/>
            <a:ext cx="839665" cy="794802"/>
          </a:xfrm>
          <a:prstGeom prst="leftRightArrow">
            <a:avLst>
              <a:gd name="adj1" fmla="val 50000"/>
              <a:gd name="adj2" fmla="val 37451"/>
            </a:avLst>
          </a:prstGeom>
          <a:solidFill>
            <a:srgbClr val="0000FF"/>
          </a:solidFill>
          <a:ln w="47625">
            <a:solidFill>
              <a:srgbClr val="0000FF"/>
            </a:solidFill>
            <a:miter lim="800000"/>
            <a:headEnd/>
            <a:tailEnd/>
          </a:ln>
        </p:spPr>
        <p:txBody>
          <a:bodyPr anchor="ctr">
            <a:prstTxWarp prst="textNoShape">
              <a:avLst/>
            </a:prstTxWarp>
            <a:spAutoFit/>
          </a:bodyPr>
          <a:lstStyle/>
          <a:p>
            <a:endParaRPr lang="en-GB"/>
          </a:p>
        </p:txBody>
      </p:sp>
      <p:pic>
        <p:nvPicPr>
          <p:cNvPr id="20" name="Image 19" descr="Screen Shot 2014-12-17 at 9.14.47 AM.png"/>
          <p:cNvPicPr>
            <a:picLocks noChangeAspect="1"/>
          </p:cNvPicPr>
          <p:nvPr/>
        </p:nvPicPr>
        <p:blipFill>
          <a:blip r:embed="rId10"/>
          <a:stretch>
            <a:fillRect/>
          </a:stretch>
        </p:blipFill>
        <p:spPr>
          <a:xfrm>
            <a:off x="6553200" y="3234006"/>
            <a:ext cx="3075502" cy="2480994"/>
          </a:xfrm>
          <a:prstGeom prst="rect">
            <a:avLst/>
          </a:prstGeom>
        </p:spPr>
      </p:pic>
      <p:sp>
        <p:nvSpPr>
          <p:cNvPr id="21" name="ZoneTexte 20"/>
          <p:cNvSpPr txBox="1"/>
          <p:nvPr/>
        </p:nvSpPr>
        <p:spPr>
          <a:xfrm>
            <a:off x="7423428" y="5867400"/>
            <a:ext cx="1415772" cy="400110"/>
          </a:xfrm>
          <a:prstGeom prst="rect">
            <a:avLst/>
          </a:prstGeom>
          <a:solidFill>
            <a:schemeClr val="accent3"/>
          </a:solidFill>
        </p:spPr>
        <p:txBody>
          <a:bodyPr wrap="none" rtlCol="0">
            <a:spAutoFit/>
          </a:bodyPr>
          <a:lstStyle/>
          <a:p>
            <a:r>
              <a:rPr lang="en-GB" dirty="0" smtClean="0"/>
              <a:t>Interstellar</a:t>
            </a:r>
            <a:endParaRPr lang="en-GB" dirty="0"/>
          </a:p>
        </p:txBody>
      </p:sp>
      <p:pic>
        <p:nvPicPr>
          <p:cNvPr id="22" name="Image 21" descr="Screen Shot 2014-12-17 at 9.23.31 AM.png"/>
          <p:cNvPicPr>
            <a:picLocks noChangeAspect="1"/>
          </p:cNvPicPr>
          <p:nvPr/>
        </p:nvPicPr>
        <p:blipFill>
          <a:blip r:embed="rId11"/>
          <a:stretch>
            <a:fillRect/>
          </a:stretch>
        </p:blipFill>
        <p:spPr>
          <a:xfrm>
            <a:off x="6553200" y="5791200"/>
            <a:ext cx="2857698" cy="60964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53896"/>
                                        </p:tgtEl>
                                        <p:attrNameLst>
                                          <p:attrName>style.visibility</p:attrName>
                                        </p:attrNameLst>
                                      </p:cBhvr>
                                      <p:to>
                                        <p:strVal val="visible"/>
                                      </p:to>
                                    </p:set>
                                    <p:animEffect transition="in" filter="fade">
                                      <p:cBhvr>
                                        <p:cTn id="7" dur="1000"/>
                                        <p:tgtEl>
                                          <p:spTgt spid="2853896"/>
                                        </p:tgtEl>
                                      </p:cBhvr>
                                    </p:animEffect>
                                  </p:childTnLst>
                                </p:cTn>
                              </p:par>
                              <p:par>
                                <p:cTn id="8" presetID="10" presetClass="entr" presetSubtype="0" fill="hold" nodeType="withEffect">
                                  <p:stCondLst>
                                    <p:cond delay="0"/>
                                  </p:stCondLst>
                                  <p:childTnLst>
                                    <p:set>
                                      <p:cBhvr>
                                        <p:cTn id="9" dur="1" fill="hold">
                                          <p:stCondLst>
                                            <p:cond delay="0"/>
                                          </p:stCondLst>
                                        </p:cTn>
                                        <p:tgtEl>
                                          <p:spTgt spid="2853897"/>
                                        </p:tgtEl>
                                        <p:attrNameLst>
                                          <p:attrName>style.visibility</p:attrName>
                                        </p:attrNameLst>
                                      </p:cBhvr>
                                      <p:to>
                                        <p:strVal val="visible"/>
                                      </p:to>
                                    </p:set>
                                    <p:animEffect transition="in" filter="fade">
                                      <p:cBhvr>
                                        <p:cTn id="10" dur="1000"/>
                                        <p:tgtEl>
                                          <p:spTgt spid="2853897"/>
                                        </p:tgtEl>
                                      </p:cBhvr>
                                    </p:animEffect>
                                  </p:child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0"/>
                                          </p:stCondLst>
                                        </p:cTn>
                                        <p:tgtEl>
                                          <p:spTgt spid="2853901"/>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285390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853898"/>
                                        </p:tgtEl>
                                        <p:attrNameLst>
                                          <p:attrName>style.visibility</p:attrName>
                                        </p:attrNameLst>
                                      </p:cBhvr>
                                      <p:to>
                                        <p:strVal val="visible"/>
                                      </p:to>
                                    </p:set>
                                    <p:animEffect transition="in" filter="fade">
                                      <p:cBhvr>
                                        <p:cTn id="21" dur="1000"/>
                                        <p:tgtEl>
                                          <p:spTgt spid="2853898"/>
                                        </p:tgtEl>
                                      </p:cBhvr>
                                    </p:animEffect>
                                  </p:childTnLst>
                                </p:cTn>
                              </p:par>
                              <p:par>
                                <p:cTn id="22" presetID="10" presetClass="entr" presetSubtype="0" fill="hold" nodeType="withEffect">
                                  <p:stCondLst>
                                    <p:cond delay="0"/>
                                  </p:stCondLst>
                                  <p:childTnLst>
                                    <p:set>
                                      <p:cBhvr>
                                        <p:cTn id="23" dur="1" fill="hold">
                                          <p:stCondLst>
                                            <p:cond delay="0"/>
                                          </p:stCondLst>
                                        </p:cTn>
                                        <p:tgtEl>
                                          <p:spTgt spid="2853899"/>
                                        </p:tgtEl>
                                        <p:attrNameLst>
                                          <p:attrName>style.visibility</p:attrName>
                                        </p:attrNameLst>
                                      </p:cBhvr>
                                      <p:to>
                                        <p:strVal val="visible"/>
                                      </p:to>
                                    </p:set>
                                    <p:animEffect transition="in" filter="fade">
                                      <p:cBhvr>
                                        <p:cTn id="24" dur="1000"/>
                                        <p:tgtEl>
                                          <p:spTgt spid="285389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853900"/>
                                        </p:tgtEl>
                                        <p:attrNameLst>
                                          <p:attrName>style.visibility</p:attrName>
                                        </p:attrNameLst>
                                      </p:cBhvr>
                                      <p:to>
                                        <p:strVal val="visible"/>
                                      </p:to>
                                    </p:set>
                                    <p:animEffect transition="in" filter="fade">
                                      <p:cBhvr>
                                        <p:cTn id="27" dur="1000"/>
                                        <p:tgtEl>
                                          <p:spTgt spid="2853900"/>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3898" grpId="0" animBg="1"/>
      <p:bldP spid="2853900" grpId="0" animBg="1"/>
      <p:bldP spid="2853901" grpId="0" animBg="1"/>
      <p:bldP spid="2853902" grpId="0" animBg="1"/>
      <p:bldP spid="21" grpId="0" animBg="1"/>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re 3"/>
          <p:cNvSpPr>
            <a:spLocks noGrp="1"/>
          </p:cNvSpPr>
          <p:nvPr>
            <p:ph type="title"/>
          </p:nvPr>
        </p:nvSpPr>
        <p:spPr>
          <a:xfrm>
            <a:off x="304800" y="0"/>
            <a:ext cx="8686800" cy="914400"/>
          </a:xfrm>
        </p:spPr>
        <p:txBody>
          <a:bodyPr>
            <a:normAutofit/>
          </a:bodyPr>
          <a:lstStyle/>
          <a:p>
            <a:r>
              <a:rPr lang="en-GB" dirty="0" smtClean="0">
                <a:effectLst/>
              </a:rPr>
              <a:t>Search for Large Extra Dimensions</a:t>
            </a:r>
            <a:endParaRPr lang="en-GB" dirty="0">
              <a:effectLst/>
            </a:endParaRPr>
          </a:p>
        </p:txBody>
      </p:sp>
      <p:pic>
        <p:nvPicPr>
          <p:cNvPr id="7" name="Image 6" descr="Screen Shot 2014-03-30 at 12.55.50 AM.png"/>
          <p:cNvPicPr>
            <a:picLocks noChangeAspect="1"/>
          </p:cNvPicPr>
          <p:nvPr/>
        </p:nvPicPr>
        <p:blipFill>
          <a:blip r:embed="rId2"/>
          <a:stretch>
            <a:fillRect/>
          </a:stretch>
        </p:blipFill>
        <p:spPr>
          <a:xfrm>
            <a:off x="3124200" y="2667000"/>
            <a:ext cx="2858394" cy="2564772"/>
          </a:xfrm>
          <a:prstGeom prst="rect">
            <a:avLst/>
          </a:prstGeom>
        </p:spPr>
      </p:pic>
      <p:pic>
        <p:nvPicPr>
          <p:cNvPr id="10" name="Image 9" descr="Screen Shot 2014-03-30 at 12.55.27 AM.png"/>
          <p:cNvPicPr>
            <a:picLocks noChangeAspect="1"/>
          </p:cNvPicPr>
          <p:nvPr/>
        </p:nvPicPr>
        <p:blipFill>
          <a:blip r:embed="rId3"/>
          <a:stretch>
            <a:fillRect/>
          </a:stretch>
        </p:blipFill>
        <p:spPr>
          <a:xfrm>
            <a:off x="1077976" y="5334000"/>
            <a:ext cx="7184572" cy="1524000"/>
          </a:xfrm>
          <a:prstGeom prst="rect">
            <a:avLst/>
          </a:prstGeom>
        </p:spPr>
      </p:pic>
      <p:pic>
        <p:nvPicPr>
          <p:cNvPr id="13" name="Image 12" descr="Screen Shot 2014-03-30 at 12.55.19 AM.png"/>
          <p:cNvPicPr>
            <a:picLocks noChangeAspect="1"/>
          </p:cNvPicPr>
          <p:nvPr/>
        </p:nvPicPr>
        <p:blipFill>
          <a:blip r:embed="rId4"/>
          <a:stretch>
            <a:fillRect/>
          </a:stretch>
        </p:blipFill>
        <p:spPr>
          <a:xfrm>
            <a:off x="6144490" y="2666999"/>
            <a:ext cx="2968173" cy="2590801"/>
          </a:xfrm>
          <a:prstGeom prst="rect">
            <a:avLst/>
          </a:prstGeom>
        </p:spPr>
      </p:pic>
      <p:pic>
        <p:nvPicPr>
          <p:cNvPr id="8" name="Image 7" descr="Screen Shot 2014-03-31 at 5.24.19 PM.png"/>
          <p:cNvPicPr>
            <a:picLocks noChangeAspect="1"/>
          </p:cNvPicPr>
          <p:nvPr/>
        </p:nvPicPr>
        <p:blipFill>
          <a:blip r:embed="rId5"/>
          <a:stretch>
            <a:fillRect/>
          </a:stretch>
        </p:blipFill>
        <p:spPr>
          <a:xfrm>
            <a:off x="1066800" y="6151880"/>
            <a:ext cx="7162800" cy="553720"/>
          </a:xfrm>
          <a:prstGeom prst="rect">
            <a:avLst/>
          </a:prstGeom>
        </p:spPr>
      </p:pic>
      <p:sp>
        <p:nvSpPr>
          <p:cNvPr id="11" name="Rectangle 10"/>
          <p:cNvSpPr/>
          <p:nvPr/>
        </p:nvSpPr>
        <p:spPr bwMode="auto">
          <a:xfrm>
            <a:off x="1219200" y="6172200"/>
            <a:ext cx="7010400" cy="457200"/>
          </a:xfrm>
          <a:prstGeom prst="rect">
            <a:avLst/>
          </a:prstGeom>
          <a:noFill/>
          <a:ln w="349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Tahoma" charset="0"/>
            </a:endParaRPr>
          </a:p>
        </p:txBody>
      </p:sp>
      <p:pic>
        <p:nvPicPr>
          <p:cNvPr id="12" name="Image 11" descr="Screen shot 2011-07-27 at 10.06.54 AM.png"/>
          <p:cNvPicPr>
            <a:picLocks noChangeAspect="1"/>
          </p:cNvPicPr>
          <p:nvPr/>
        </p:nvPicPr>
        <p:blipFill>
          <a:blip r:embed="rId6"/>
          <a:stretch>
            <a:fillRect/>
          </a:stretch>
        </p:blipFill>
        <p:spPr>
          <a:xfrm>
            <a:off x="304800" y="2667000"/>
            <a:ext cx="2438400" cy="2039389"/>
          </a:xfrm>
          <a:prstGeom prst="rect">
            <a:avLst/>
          </a:prstGeom>
        </p:spPr>
      </p:pic>
      <p:sp>
        <p:nvSpPr>
          <p:cNvPr id="14" name="ZoneTexte 13"/>
          <p:cNvSpPr txBox="1"/>
          <p:nvPr/>
        </p:nvSpPr>
        <p:spPr>
          <a:xfrm>
            <a:off x="152400" y="838200"/>
            <a:ext cx="5518909" cy="461665"/>
          </a:xfrm>
          <a:prstGeom prst="rect">
            <a:avLst/>
          </a:prstGeom>
          <a:solidFill>
            <a:schemeClr val="accent5"/>
          </a:solidFill>
        </p:spPr>
        <p:txBody>
          <a:bodyPr wrap="none" rtlCol="0">
            <a:spAutoFit/>
          </a:bodyPr>
          <a:lstStyle/>
          <a:p>
            <a:r>
              <a:rPr lang="fr-FR" sz="2400" dirty="0" err="1" smtClean="0">
                <a:solidFill>
                  <a:srgbClr val="0000FF"/>
                </a:solidFill>
              </a:rPr>
              <a:t>Mono-jet</a:t>
            </a:r>
            <a:r>
              <a:rPr lang="fr-FR" sz="2400" dirty="0" smtClean="0">
                <a:solidFill>
                  <a:srgbClr val="0000FF"/>
                </a:solidFill>
              </a:rPr>
              <a:t> final state +</a:t>
            </a:r>
            <a:r>
              <a:rPr lang="fr-FR" sz="2400" dirty="0" err="1" smtClean="0">
                <a:solidFill>
                  <a:srgbClr val="0000FF"/>
                </a:solidFill>
              </a:rPr>
              <a:t>Missing</a:t>
            </a:r>
            <a:r>
              <a:rPr lang="fr-FR" sz="2400" dirty="0" smtClean="0">
                <a:solidFill>
                  <a:srgbClr val="0000FF"/>
                </a:solidFill>
              </a:rPr>
              <a:t> E</a:t>
            </a:r>
            <a:r>
              <a:rPr lang="fr-FR" sz="2400" baseline="-25000" dirty="0" smtClean="0">
                <a:solidFill>
                  <a:srgbClr val="0000FF"/>
                </a:solidFill>
              </a:rPr>
              <a:t>T</a:t>
            </a:r>
            <a:r>
              <a:rPr lang="fr-FR" sz="2400" dirty="0" smtClean="0">
                <a:solidFill>
                  <a:srgbClr val="0000FF"/>
                </a:solidFill>
              </a:rPr>
              <a:t> (ADD)</a:t>
            </a:r>
            <a:endParaRPr lang="fr-FR" sz="2400" dirty="0">
              <a:solidFill>
                <a:srgbClr val="0000FF"/>
              </a:solidFill>
            </a:endParaRPr>
          </a:p>
        </p:txBody>
      </p:sp>
      <p:sp>
        <p:nvSpPr>
          <p:cNvPr id="17" name="ZoneTexte 16"/>
          <p:cNvSpPr txBox="1"/>
          <p:nvPr/>
        </p:nvSpPr>
        <p:spPr>
          <a:xfrm>
            <a:off x="381000" y="1524000"/>
            <a:ext cx="2105806" cy="707886"/>
          </a:xfrm>
          <a:prstGeom prst="rect">
            <a:avLst/>
          </a:prstGeom>
          <a:solidFill>
            <a:schemeClr val="accent5"/>
          </a:solidFill>
          <a:ln>
            <a:solidFill>
              <a:schemeClr val="accent5"/>
            </a:solidFill>
          </a:ln>
        </p:spPr>
        <p:txBody>
          <a:bodyPr wrap="none" rtlCol="0">
            <a:spAutoFit/>
          </a:bodyPr>
          <a:lstStyle/>
          <a:p>
            <a:r>
              <a:rPr lang="en-GB" dirty="0" err="1" smtClean="0">
                <a:solidFill>
                  <a:srgbClr val="0000FF"/>
                </a:solidFill>
              </a:rPr>
              <a:t>p</a:t>
            </a:r>
            <a:r>
              <a:rPr lang="en-GB" baseline="-25000" dirty="0" err="1" smtClean="0">
                <a:solidFill>
                  <a:srgbClr val="0000FF"/>
                </a:solidFill>
              </a:rPr>
              <a:t>T</a:t>
            </a:r>
            <a:r>
              <a:rPr lang="en-GB" dirty="0" smtClean="0">
                <a:solidFill>
                  <a:srgbClr val="0000FF"/>
                </a:solidFill>
              </a:rPr>
              <a:t> jet &gt; 110 </a:t>
            </a:r>
            <a:r>
              <a:rPr lang="en-GB" dirty="0" err="1" smtClean="0">
                <a:solidFill>
                  <a:srgbClr val="0000FF"/>
                </a:solidFill>
              </a:rPr>
              <a:t>GeV</a:t>
            </a:r>
            <a:endParaRPr lang="en-GB" dirty="0" smtClean="0">
              <a:solidFill>
                <a:srgbClr val="0000FF"/>
              </a:solidFill>
            </a:endParaRPr>
          </a:p>
          <a:p>
            <a:r>
              <a:rPr lang="en-GB" dirty="0" smtClean="0">
                <a:solidFill>
                  <a:srgbClr val="0000FF"/>
                </a:solidFill>
              </a:rPr>
              <a:t>MET &gt; 200 </a:t>
            </a:r>
            <a:r>
              <a:rPr lang="en-GB" dirty="0" err="1" smtClean="0">
                <a:solidFill>
                  <a:srgbClr val="0000FF"/>
                </a:solidFill>
              </a:rPr>
              <a:t>GeV</a:t>
            </a:r>
            <a:endParaRPr lang="en-GB" dirty="0">
              <a:solidFill>
                <a:srgbClr val="0000FF"/>
              </a:solidFill>
            </a:endParaRPr>
          </a:p>
        </p:txBody>
      </p:sp>
      <p:sp>
        <p:nvSpPr>
          <p:cNvPr id="18" name="ZoneTexte 17"/>
          <p:cNvSpPr txBox="1"/>
          <p:nvPr/>
        </p:nvSpPr>
        <p:spPr>
          <a:xfrm>
            <a:off x="3048000" y="1371600"/>
            <a:ext cx="1899679" cy="1200328"/>
          </a:xfrm>
          <a:prstGeom prst="rect">
            <a:avLst/>
          </a:prstGeom>
          <a:solidFill>
            <a:schemeClr val="accent5"/>
          </a:solidFill>
        </p:spPr>
        <p:txBody>
          <a:bodyPr wrap="none" rtlCol="0">
            <a:spAutoFit/>
          </a:bodyPr>
          <a:lstStyle/>
          <a:p>
            <a:r>
              <a:rPr lang="en-GB" sz="2400" dirty="0" smtClean="0">
                <a:solidFill>
                  <a:srgbClr val="FF0000"/>
                </a:solidFill>
              </a:rPr>
              <a:t>Limits on M</a:t>
            </a:r>
            <a:r>
              <a:rPr lang="en-GB" sz="2400" baseline="-25000" dirty="0" smtClean="0">
                <a:solidFill>
                  <a:srgbClr val="FF0000"/>
                </a:solidFill>
              </a:rPr>
              <a:t>D</a:t>
            </a:r>
            <a:r>
              <a:rPr lang="en-GB" sz="2400" dirty="0" smtClean="0">
                <a:solidFill>
                  <a:srgbClr val="FF0000"/>
                </a:solidFill>
              </a:rPr>
              <a:t> </a:t>
            </a:r>
          </a:p>
          <a:p>
            <a:r>
              <a:rPr lang="en-GB" sz="2400" dirty="0" smtClean="0">
                <a:solidFill>
                  <a:srgbClr val="FF0000"/>
                </a:solidFill>
              </a:rPr>
              <a:t>between </a:t>
            </a:r>
          </a:p>
          <a:p>
            <a:r>
              <a:rPr lang="en-GB" sz="2400" dirty="0" smtClean="0">
                <a:solidFill>
                  <a:srgbClr val="FF0000"/>
                </a:solidFill>
              </a:rPr>
              <a:t>3 and 4 </a:t>
            </a:r>
            <a:r>
              <a:rPr lang="en-GB" sz="2400" dirty="0" err="1" smtClean="0">
                <a:solidFill>
                  <a:srgbClr val="FF0000"/>
                </a:solidFill>
              </a:rPr>
              <a:t>TeV</a:t>
            </a:r>
            <a:endParaRPr lang="en-GB" sz="2400" dirty="0" smtClean="0">
              <a:solidFill>
                <a:srgbClr val="FF0000"/>
              </a:solidFill>
            </a:endParaRPr>
          </a:p>
        </p:txBody>
      </p:sp>
      <p:sp>
        <p:nvSpPr>
          <p:cNvPr id="19" name="ZoneTexte 18"/>
          <p:cNvSpPr txBox="1"/>
          <p:nvPr/>
        </p:nvSpPr>
        <p:spPr>
          <a:xfrm>
            <a:off x="5385151" y="1828800"/>
            <a:ext cx="3758849" cy="646331"/>
          </a:xfrm>
          <a:prstGeom prst="rect">
            <a:avLst/>
          </a:prstGeom>
          <a:solidFill>
            <a:schemeClr val="bg1"/>
          </a:solidFill>
        </p:spPr>
        <p:txBody>
          <a:bodyPr wrap="none" rtlCol="0">
            <a:spAutoFit/>
          </a:bodyPr>
          <a:lstStyle/>
          <a:p>
            <a:r>
              <a:rPr lang="en-GB" sz="1800" dirty="0" smtClean="0">
                <a:solidFill>
                  <a:srgbClr val="0000FF"/>
                </a:solidFill>
              </a:rPr>
              <a:t>Lower limit on the Planck Scale </a:t>
            </a:r>
          </a:p>
          <a:p>
            <a:r>
              <a:rPr lang="en-GB" sz="1800" dirty="0" smtClean="0">
                <a:solidFill>
                  <a:srgbClr val="0000FF"/>
                </a:solidFill>
              </a:rPr>
              <a:t>versus number of extra dimensions </a:t>
            </a:r>
            <a:endParaRPr lang="en-GB" sz="1800" dirty="0">
              <a:solidFill>
                <a:srgbClr val="0000FF"/>
              </a:solidFill>
            </a:endParaRPr>
          </a:p>
        </p:txBody>
      </p:sp>
      <p:pic>
        <p:nvPicPr>
          <p:cNvPr id="22" name="Image 21" descr="Screen Shot 2014-10-02 at 2.07.50 PM.png"/>
          <p:cNvPicPr>
            <a:picLocks noChangeAspect="1"/>
          </p:cNvPicPr>
          <p:nvPr/>
        </p:nvPicPr>
        <p:blipFill>
          <a:blip r:embed="rId7"/>
          <a:stretch>
            <a:fillRect/>
          </a:stretch>
        </p:blipFill>
        <p:spPr>
          <a:xfrm>
            <a:off x="6135143" y="2590800"/>
            <a:ext cx="3008857" cy="2667000"/>
          </a:xfrm>
          <a:prstGeom prst="rect">
            <a:avLst/>
          </a:prstGeom>
        </p:spPr>
      </p:pic>
      <p:sp>
        <p:nvSpPr>
          <p:cNvPr id="23" name="Rectangle 22"/>
          <p:cNvSpPr/>
          <p:nvPr/>
        </p:nvSpPr>
        <p:spPr bwMode="auto">
          <a:xfrm>
            <a:off x="3962400" y="2971800"/>
            <a:ext cx="609600" cy="152400"/>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Tahoma" charset="0"/>
            </a:endParaRPr>
          </a:p>
        </p:txBody>
      </p:sp>
      <p:sp>
        <p:nvSpPr>
          <p:cNvPr id="24" name="ZoneTexte 23"/>
          <p:cNvSpPr txBox="1"/>
          <p:nvPr/>
        </p:nvSpPr>
        <p:spPr>
          <a:xfrm>
            <a:off x="7086600" y="1371600"/>
            <a:ext cx="1665240" cy="338554"/>
          </a:xfrm>
          <a:prstGeom prst="rect">
            <a:avLst/>
          </a:prstGeom>
          <a:solidFill>
            <a:schemeClr val="accent3"/>
          </a:solidFill>
          <a:ln>
            <a:solidFill>
              <a:schemeClr val="accent3"/>
            </a:solidFill>
          </a:ln>
        </p:spPr>
        <p:txBody>
          <a:bodyPr wrap="none" rtlCol="0">
            <a:spAutoFit/>
          </a:bodyPr>
          <a:lstStyle/>
          <a:p>
            <a:r>
              <a:rPr lang="fr-FR" sz="1600" dirty="0" smtClean="0"/>
              <a:t>arXiv:1408.3583</a:t>
            </a:r>
            <a:endParaRPr lang="en-GB" sz="1600" dirty="0" smtClean="0"/>
          </a:p>
          <a:p>
            <a:endParaRPr lang="en-GB"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152400" y="-152400"/>
            <a:ext cx="8763000" cy="904875"/>
          </a:xfrm>
        </p:spPr>
        <p:txBody>
          <a:bodyPr/>
          <a:lstStyle/>
          <a:p>
            <a:r>
              <a:rPr lang="en-GB" dirty="0" smtClean="0"/>
              <a:t>A High </a:t>
            </a:r>
            <a:r>
              <a:rPr lang="en-GB" dirty="0" err="1" smtClean="0"/>
              <a:t>p</a:t>
            </a:r>
            <a:r>
              <a:rPr lang="en-GB" baseline="-25000" dirty="0" err="1" smtClean="0"/>
              <a:t>T</a:t>
            </a:r>
            <a:r>
              <a:rPr lang="en-GB" dirty="0" smtClean="0"/>
              <a:t> Mono-jet event</a:t>
            </a:r>
            <a:endParaRPr lang="en-GB" dirty="0"/>
          </a:p>
        </p:txBody>
      </p:sp>
      <p:pic>
        <p:nvPicPr>
          <p:cNvPr id="5" name="Espace réservé du contenu 4" descr="Screen shot 2011-07-25 at 6.10.58 PM.png"/>
          <p:cNvPicPr>
            <a:picLocks noGrp="1" noChangeAspect="1"/>
          </p:cNvPicPr>
          <p:nvPr>
            <p:ph idx="1"/>
          </p:nvPr>
        </p:nvPicPr>
        <p:blipFill>
          <a:blip r:embed="rId2"/>
          <a:stretch>
            <a:fillRect/>
          </a:stretch>
        </p:blipFill>
        <p:spPr>
          <a:xfrm>
            <a:off x="762000" y="990600"/>
            <a:ext cx="7580463" cy="56388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61" name="Espace réservé de la date 1"/>
          <p:cNvSpPr>
            <a:spLocks noGrp="1"/>
          </p:cNvSpPr>
          <p:nvPr>
            <p:ph type="dt" sz="quarter" idx="10"/>
          </p:nvPr>
        </p:nvSpPr>
        <p:spPr>
          <a:noFill/>
        </p:spPr>
        <p:txBody>
          <a:bodyPr/>
          <a:lstStyle/>
          <a:p>
            <a:r>
              <a:rPr lang="fr-CH" smtClean="0"/>
              <a:t>	</a:t>
            </a:r>
            <a:endParaRPr lang="fr-FR" smtClean="0"/>
          </a:p>
        </p:txBody>
      </p:sp>
      <p:grpSp>
        <p:nvGrpSpPr>
          <p:cNvPr id="2" name="Group 2"/>
          <p:cNvGrpSpPr>
            <a:grpSpLocks/>
          </p:cNvGrpSpPr>
          <p:nvPr/>
        </p:nvGrpSpPr>
        <p:grpSpPr bwMode="auto">
          <a:xfrm>
            <a:off x="152400" y="1143000"/>
            <a:ext cx="5216770" cy="730250"/>
            <a:chOff x="144" y="960"/>
            <a:chExt cx="2582" cy="364"/>
          </a:xfrm>
        </p:grpSpPr>
        <p:sp>
          <p:nvSpPr>
            <p:cNvPr id="96285" name="Text Box 3"/>
            <p:cNvSpPr txBox="1">
              <a:spLocks noChangeArrowheads="1"/>
            </p:cNvSpPr>
            <p:nvPr/>
          </p:nvSpPr>
          <p:spPr bwMode="auto">
            <a:xfrm>
              <a:off x="144" y="1009"/>
              <a:ext cx="1917" cy="199"/>
            </a:xfrm>
            <a:prstGeom prst="rect">
              <a:avLst/>
            </a:prstGeom>
            <a:solidFill>
              <a:schemeClr val="accent3"/>
            </a:solidFill>
            <a:ln w="9525">
              <a:noFill/>
              <a:miter lim="800000"/>
              <a:headEnd/>
              <a:tailEnd/>
            </a:ln>
          </p:spPr>
          <p:txBody>
            <a:bodyPr wrap="none">
              <a:prstTxWarp prst="textNoShape">
                <a:avLst/>
              </a:prstTxWarp>
              <a:spAutoFit/>
            </a:bodyPr>
            <a:lstStyle/>
            <a:p>
              <a:pPr eaLnBrk="0" hangingPunct="0"/>
              <a:r>
                <a:rPr lang="en-US" dirty="0">
                  <a:solidFill>
                    <a:schemeClr val="tx1"/>
                  </a:solidFill>
                </a:rPr>
                <a:t>4-dim.,  </a:t>
              </a:r>
              <a:r>
                <a:rPr lang="en-US" dirty="0" err="1">
                  <a:solidFill>
                    <a:srgbClr val="008000"/>
                  </a:solidFill>
                </a:rPr>
                <a:t>M</a:t>
              </a:r>
              <a:r>
                <a:rPr lang="en-US" b="1" baseline="-25000" dirty="0" err="1">
                  <a:solidFill>
                    <a:srgbClr val="008000"/>
                  </a:solidFill>
                </a:rPr>
                <a:t>gravity</a:t>
              </a:r>
              <a:r>
                <a:rPr lang="en-US" dirty="0">
                  <a:solidFill>
                    <a:srgbClr val="008000"/>
                  </a:solidFill>
                </a:rPr>
                <a:t>= </a:t>
              </a:r>
              <a:r>
                <a:rPr lang="en-US" dirty="0" err="1">
                  <a:solidFill>
                    <a:srgbClr val="008000"/>
                  </a:solidFill>
                </a:rPr>
                <a:t>M</a:t>
              </a:r>
              <a:r>
                <a:rPr lang="en-US" b="1" baseline="-25000" dirty="0" err="1">
                  <a:solidFill>
                    <a:srgbClr val="008000"/>
                  </a:solidFill>
                </a:rPr>
                <a:t>Planck</a:t>
              </a:r>
              <a:r>
                <a:rPr lang="en-US" b="1" dirty="0">
                  <a:solidFill>
                    <a:schemeClr val="tx1"/>
                  </a:solidFill>
                </a:rPr>
                <a:t> </a:t>
              </a:r>
              <a:r>
                <a:rPr lang="en-US" dirty="0">
                  <a:solidFill>
                    <a:schemeClr val="tx1"/>
                  </a:solidFill>
                </a:rPr>
                <a:t>: </a:t>
              </a:r>
            </a:p>
          </p:txBody>
        </p:sp>
        <p:graphicFrame>
          <p:nvGraphicFramePr>
            <p:cNvPr id="96260" name="Object 4"/>
            <p:cNvGraphicFramePr>
              <a:graphicFrameLocks noChangeAspect="1"/>
            </p:cNvGraphicFramePr>
            <p:nvPr/>
          </p:nvGraphicFramePr>
          <p:xfrm>
            <a:off x="1863" y="960"/>
            <a:ext cx="863" cy="364"/>
          </p:xfrm>
          <a:graphic>
            <a:graphicData uri="http://schemas.openxmlformats.org/presentationml/2006/ole">
              <p:oleObj spid="_x0000_s168964" name="…quation" r:id="rId4" imgW="1054497" imgH="444897" progId="Equation.3">
                <p:embed/>
              </p:oleObj>
            </a:graphicData>
          </a:graphic>
        </p:graphicFrame>
      </p:grpSp>
      <p:sp>
        <p:nvSpPr>
          <p:cNvPr id="96264" name="Rectangle 5"/>
          <p:cNvSpPr>
            <a:spLocks noChangeArrowheads="1"/>
          </p:cNvSpPr>
          <p:nvPr/>
        </p:nvSpPr>
        <p:spPr bwMode="auto">
          <a:xfrm>
            <a:off x="281354" y="762000"/>
            <a:ext cx="2723823" cy="400110"/>
          </a:xfrm>
          <a:prstGeom prst="rect">
            <a:avLst/>
          </a:prstGeom>
          <a:solidFill>
            <a:schemeClr val="accent3"/>
          </a:solidFill>
          <a:ln w="38100">
            <a:solidFill>
              <a:srgbClr val="0000FF"/>
            </a:solidFill>
            <a:miter lim="800000"/>
            <a:headEnd/>
            <a:tailEnd/>
          </a:ln>
        </p:spPr>
        <p:txBody>
          <a:bodyPr wrap="none">
            <a:prstTxWarp prst="textNoShape">
              <a:avLst/>
            </a:prstTxWarp>
            <a:spAutoFit/>
          </a:bodyPr>
          <a:lstStyle/>
          <a:p>
            <a:pPr eaLnBrk="0" hangingPunct="0">
              <a:buFontTx/>
              <a:buChar char="•"/>
            </a:pPr>
            <a:r>
              <a:rPr lang="en-US" sz="1600">
                <a:solidFill>
                  <a:schemeClr val="tx1"/>
                </a:solidFill>
              </a:rPr>
              <a:t>  </a:t>
            </a:r>
            <a:r>
              <a:rPr lang="en-US">
                <a:solidFill>
                  <a:schemeClr val="tx1"/>
                </a:solidFill>
              </a:rPr>
              <a:t>Schwarzschild radius </a:t>
            </a:r>
          </a:p>
        </p:txBody>
      </p:sp>
      <p:sp>
        <p:nvSpPr>
          <p:cNvPr id="96265" name="AutoShape 6"/>
          <p:cNvSpPr>
            <a:spLocks noChangeAspect="1" noChangeArrowheads="1"/>
          </p:cNvSpPr>
          <p:nvPr/>
        </p:nvSpPr>
        <p:spPr bwMode="auto">
          <a:xfrm>
            <a:off x="2570285" y="2362200"/>
            <a:ext cx="155331" cy="312738"/>
          </a:xfrm>
          <a:prstGeom prst="downArrow">
            <a:avLst>
              <a:gd name="adj1" fmla="val 50000"/>
              <a:gd name="adj2" fmla="val 46462"/>
            </a:avLst>
          </a:prstGeom>
          <a:solidFill>
            <a:schemeClr val="tx2"/>
          </a:solidFill>
          <a:ln w="9525">
            <a:solidFill>
              <a:schemeClr val="tx1"/>
            </a:solidFill>
            <a:miter lim="800000"/>
            <a:headEnd/>
            <a:tailEnd/>
          </a:ln>
        </p:spPr>
        <p:txBody>
          <a:bodyPr wrap="none" anchor="ctr">
            <a:prstTxWarp prst="textNoShape">
              <a:avLst/>
            </a:prstTxWarp>
          </a:bodyPr>
          <a:lstStyle/>
          <a:p>
            <a:endParaRPr lang="en-GB"/>
          </a:p>
        </p:txBody>
      </p:sp>
      <p:sp>
        <p:nvSpPr>
          <p:cNvPr id="96266" name="Text Box 7"/>
          <p:cNvSpPr txBox="1">
            <a:spLocks noChangeArrowheads="1"/>
          </p:cNvSpPr>
          <p:nvPr/>
        </p:nvSpPr>
        <p:spPr bwMode="auto">
          <a:xfrm>
            <a:off x="76200" y="2638961"/>
            <a:ext cx="4303047" cy="1323439"/>
          </a:xfrm>
          <a:prstGeom prst="rect">
            <a:avLst/>
          </a:prstGeom>
          <a:solidFill>
            <a:schemeClr val="accent3"/>
          </a:solidFill>
          <a:ln w="9525">
            <a:noFill/>
            <a:miter lim="800000"/>
            <a:headEnd/>
            <a:tailEnd/>
          </a:ln>
        </p:spPr>
        <p:txBody>
          <a:bodyPr wrap="none">
            <a:prstTxWarp prst="textNoShape">
              <a:avLst/>
            </a:prstTxWarp>
            <a:spAutoFit/>
          </a:bodyPr>
          <a:lstStyle/>
          <a:p>
            <a:pPr eaLnBrk="0" hangingPunct="0"/>
            <a:r>
              <a:rPr lang="en-US" dirty="0">
                <a:solidFill>
                  <a:schemeClr val="accent2"/>
                </a:solidFill>
              </a:rPr>
              <a:t>Since M</a:t>
            </a:r>
            <a:r>
              <a:rPr lang="en-US" b="1" baseline="-25000" dirty="0">
                <a:solidFill>
                  <a:schemeClr val="accent2"/>
                </a:solidFill>
              </a:rPr>
              <a:t>D</a:t>
            </a:r>
            <a:r>
              <a:rPr lang="en-US" dirty="0">
                <a:solidFill>
                  <a:schemeClr val="accent2"/>
                </a:solidFill>
              </a:rPr>
              <a:t> is low, tiny black holes </a:t>
            </a:r>
          </a:p>
          <a:p>
            <a:pPr eaLnBrk="0" hangingPunct="0"/>
            <a:r>
              <a:rPr lang="en-US" dirty="0">
                <a:solidFill>
                  <a:schemeClr val="accent2"/>
                </a:solidFill>
              </a:rPr>
              <a:t>of M</a:t>
            </a:r>
            <a:r>
              <a:rPr lang="en-US" b="1" baseline="-25000" dirty="0">
                <a:solidFill>
                  <a:schemeClr val="accent2"/>
                </a:solidFill>
              </a:rPr>
              <a:t>BH</a:t>
            </a:r>
            <a:r>
              <a:rPr lang="en-US" dirty="0">
                <a:solidFill>
                  <a:schemeClr val="accent2"/>
                </a:solidFill>
              </a:rPr>
              <a:t> ~ </a:t>
            </a:r>
            <a:r>
              <a:rPr lang="en-US" dirty="0" err="1">
                <a:solidFill>
                  <a:schemeClr val="accent2"/>
                </a:solidFill>
              </a:rPr>
              <a:t>TeV</a:t>
            </a:r>
            <a:r>
              <a:rPr lang="en-US" dirty="0">
                <a:solidFill>
                  <a:schemeClr val="accent2"/>
                </a:solidFill>
              </a:rPr>
              <a:t> can be produced if </a:t>
            </a:r>
          </a:p>
          <a:p>
            <a:pPr eaLnBrk="0" hangingPunct="0"/>
            <a:r>
              <a:rPr lang="en-US" dirty="0" err="1">
                <a:solidFill>
                  <a:schemeClr val="accent2"/>
                </a:solidFill>
              </a:rPr>
              <a:t>partons</a:t>
            </a:r>
            <a:r>
              <a:rPr lang="en-US" dirty="0">
                <a:solidFill>
                  <a:schemeClr val="accent2"/>
                </a:solidFill>
              </a:rPr>
              <a:t> </a:t>
            </a:r>
            <a:r>
              <a:rPr lang="en-US" dirty="0" err="1">
                <a:solidFill>
                  <a:schemeClr val="accent2"/>
                </a:solidFill>
              </a:rPr>
              <a:t>ij</a:t>
            </a:r>
            <a:r>
              <a:rPr lang="en-US" dirty="0">
                <a:solidFill>
                  <a:schemeClr val="accent2"/>
                </a:solidFill>
              </a:rPr>
              <a:t> with   </a:t>
            </a:r>
            <a:r>
              <a:rPr lang="en-US" b="1" dirty="0" err="1">
                <a:solidFill>
                  <a:schemeClr val="accent2"/>
                </a:solidFill>
                <a:sym typeface="Symbol" charset="2"/>
              </a:rPr>
              <a:t></a:t>
            </a:r>
            <a:r>
              <a:rPr lang="en-US" dirty="0" err="1">
                <a:solidFill>
                  <a:schemeClr val="accent2"/>
                </a:solidFill>
                <a:sym typeface="Symbol" charset="2"/>
              </a:rPr>
              <a:t>s</a:t>
            </a:r>
            <a:r>
              <a:rPr lang="en-US" b="1" baseline="-25000" dirty="0" err="1">
                <a:solidFill>
                  <a:schemeClr val="accent2"/>
                </a:solidFill>
                <a:sym typeface="Symbol" charset="2"/>
              </a:rPr>
              <a:t>ij</a:t>
            </a:r>
            <a:r>
              <a:rPr lang="en-US" dirty="0">
                <a:solidFill>
                  <a:schemeClr val="accent2"/>
                </a:solidFill>
                <a:sym typeface="Symbol" charset="2"/>
              </a:rPr>
              <a:t> = M</a:t>
            </a:r>
            <a:r>
              <a:rPr lang="en-US" b="1" baseline="-25000" dirty="0">
                <a:solidFill>
                  <a:schemeClr val="accent2"/>
                </a:solidFill>
                <a:sym typeface="Symbol" charset="2"/>
              </a:rPr>
              <a:t>BH</a:t>
            </a:r>
            <a:r>
              <a:rPr lang="en-US" b="1" dirty="0">
                <a:solidFill>
                  <a:schemeClr val="accent2"/>
                </a:solidFill>
                <a:sym typeface="Symbol" charset="2"/>
              </a:rPr>
              <a:t> </a:t>
            </a:r>
            <a:r>
              <a:rPr lang="en-US" dirty="0">
                <a:solidFill>
                  <a:schemeClr val="accent2"/>
                </a:solidFill>
                <a:sym typeface="Symbol" charset="2"/>
              </a:rPr>
              <a:t>pass at a </a:t>
            </a:r>
          </a:p>
          <a:p>
            <a:pPr eaLnBrk="0" hangingPunct="0"/>
            <a:r>
              <a:rPr lang="en-US" dirty="0">
                <a:solidFill>
                  <a:schemeClr val="accent2"/>
                </a:solidFill>
                <a:sym typeface="Symbol" charset="2"/>
              </a:rPr>
              <a:t>distance smaller than R</a:t>
            </a:r>
            <a:r>
              <a:rPr lang="en-US" b="1" baseline="-25000" dirty="0">
                <a:solidFill>
                  <a:schemeClr val="accent2"/>
                </a:solidFill>
                <a:sym typeface="Symbol" charset="2"/>
              </a:rPr>
              <a:t>S</a:t>
            </a:r>
            <a:endParaRPr lang="en-US" b="1" baseline="-25000" dirty="0">
              <a:solidFill>
                <a:schemeClr val="accent2"/>
              </a:solidFill>
            </a:endParaRPr>
          </a:p>
        </p:txBody>
      </p:sp>
      <p:grpSp>
        <p:nvGrpSpPr>
          <p:cNvPr id="3" name="Group 8"/>
          <p:cNvGrpSpPr>
            <a:grpSpLocks/>
          </p:cNvGrpSpPr>
          <p:nvPr/>
        </p:nvGrpSpPr>
        <p:grpSpPr bwMode="auto">
          <a:xfrm>
            <a:off x="4741985" y="2362200"/>
            <a:ext cx="4402015" cy="1905000"/>
            <a:chOff x="2784" y="1494"/>
            <a:chExt cx="2684" cy="1018"/>
          </a:xfrm>
        </p:grpSpPr>
        <p:graphicFrame>
          <p:nvGraphicFramePr>
            <p:cNvPr id="96259" name="Object 3"/>
            <p:cNvGraphicFramePr>
              <a:graphicFrameLocks noChangeAspect="1"/>
            </p:cNvGraphicFramePr>
            <p:nvPr/>
          </p:nvGraphicFramePr>
          <p:xfrm>
            <a:off x="2784" y="1494"/>
            <a:ext cx="2684" cy="1018"/>
          </p:xfrm>
          <a:graphic>
            <a:graphicData uri="http://schemas.openxmlformats.org/presentationml/2006/ole">
              <p:oleObj spid="_x0000_s168963" name="CorelPhotoPaint.Image.10" r:id="rId5" imgW="5320635" imgH="2019048" progId="">
                <p:embed/>
              </p:oleObj>
            </a:graphicData>
          </a:graphic>
        </p:graphicFrame>
        <p:sp>
          <p:nvSpPr>
            <p:cNvPr id="96283" name="Rectangle 10"/>
            <p:cNvSpPr>
              <a:spLocks noChangeArrowheads="1"/>
            </p:cNvSpPr>
            <p:nvPr/>
          </p:nvSpPr>
          <p:spPr bwMode="auto">
            <a:xfrm>
              <a:off x="4752" y="1872"/>
              <a:ext cx="144" cy="141"/>
            </a:xfrm>
            <a:prstGeom prst="rect">
              <a:avLst/>
            </a:prstGeom>
            <a:solidFill>
              <a:schemeClr val="bg1"/>
            </a:solidFill>
            <a:ln w="9525">
              <a:noFill/>
              <a:miter lim="800000"/>
              <a:headEnd/>
              <a:tailEnd/>
            </a:ln>
          </p:spPr>
          <p:txBody>
            <a:bodyPr wrap="none" anchor="ctr">
              <a:prstTxWarp prst="textNoShape">
                <a:avLst/>
              </a:prstTxWarp>
            </a:bodyPr>
            <a:lstStyle/>
            <a:p>
              <a:endParaRPr lang="en-GB"/>
            </a:p>
          </p:txBody>
        </p:sp>
        <p:sp>
          <p:nvSpPr>
            <p:cNvPr id="96284" name="Text Box 11"/>
            <p:cNvSpPr txBox="1">
              <a:spLocks noChangeArrowheads="1"/>
            </p:cNvSpPr>
            <p:nvPr/>
          </p:nvSpPr>
          <p:spPr bwMode="auto">
            <a:xfrm>
              <a:off x="4656" y="1905"/>
              <a:ext cx="274" cy="197"/>
            </a:xfrm>
            <a:prstGeom prst="rect">
              <a:avLst/>
            </a:prstGeom>
            <a:noFill/>
            <a:ln w="9525">
              <a:noFill/>
              <a:miter lim="800000"/>
              <a:headEnd/>
              <a:tailEnd/>
            </a:ln>
          </p:spPr>
          <p:txBody>
            <a:bodyPr wrap="none">
              <a:prstTxWarp prst="textNoShape">
                <a:avLst/>
              </a:prstTxWarp>
              <a:spAutoFit/>
            </a:bodyPr>
            <a:lstStyle/>
            <a:p>
              <a:pPr eaLnBrk="0" hangingPunct="0"/>
              <a:r>
                <a:rPr lang="en-US" sz="1800" b="1">
                  <a:solidFill>
                    <a:srgbClr val="CC0000"/>
                  </a:solidFill>
                </a:rPr>
                <a:t>R</a:t>
              </a:r>
              <a:r>
                <a:rPr lang="en-US" sz="1800" b="1" baseline="-25000">
                  <a:solidFill>
                    <a:srgbClr val="CC0000"/>
                  </a:solidFill>
                </a:rPr>
                <a:t>S</a:t>
              </a:r>
            </a:p>
          </p:txBody>
        </p:sp>
      </p:grpSp>
      <p:sp>
        <p:nvSpPr>
          <p:cNvPr id="3051532" name="Text Box 12"/>
          <p:cNvSpPr txBox="1">
            <a:spLocks noChangeArrowheads="1"/>
          </p:cNvSpPr>
          <p:nvPr/>
        </p:nvSpPr>
        <p:spPr bwMode="auto">
          <a:xfrm>
            <a:off x="152400" y="5130801"/>
            <a:ext cx="9289723" cy="1323439"/>
          </a:xfrm>
          <a:prstGeom prst="rect">
            <a:avLst/>
          </a:prstGeom>
          <a:solidFill>
            <a:schemeClr val="accent3"/>
          </a:solidFill>
          <a:ln w="9525">
            <a:noFill/>
            <a:miter lim="800000"/>
            <a:headEnd/>
            <a:tailEnd/>
          </a:ln>
          <a:effectLst/>
        </p:spPr>
        <p:txBody>
          <a:bodyPr wrap="none">
            <a:prstTxWarp prst="textNoShape">
              <a:avLst/>
            </a:prstTxWarp>
            <a:spAutoFit/>
          </a:bodyPr>
          <a:lstStyle/>
          <a:p>
            <a:pPr eaLnBrk="0" hangingPunct="0">
              <a:buFontTx/>
              <a:buChar char="•"/>
              <a:defRPr/>
            </a:pPr>
            <a:r>
              <a:rPr lang="en-US" sz="1600" dirty="0">
                <a:solidFill>
                  <a:schemeClr val="tx1"/>
                </a:solidFill>
                <a:effectLst>
                  <a:outerShdw blurRad="38100" dist="38100" dir="2700000" algn="tl">
                    <a:srgbClr val="DDDDDD"/>
                  </a:outerShdw>
                </a:effectLst>
              </a:rPr>
              <a:t> </a:t>
            </a:r>
            <a:r>
              <a:rPr lang="en-US" dirty="0">
                <a:solidFill>
                  <a:schemeClr val="tx1"/>
                </a:solidFill>
              </a:rPr>
              <a:t>Black holes decay immediately </a:t>
            </a:r>
            <a:r>
              <a:rPr lang="en-US" dirty="0">
                <a:solidFill>
                  <a:schemeClr val="tx1"/>
                </a:solidFill>
                <a:sym typeface="Symbol" charset="2"/>
              </a:rPr>
              <a:t>by Hawking radiation </a:t>
            </a:r>
            <a:r>
              <a:rPr lang="en-US" dirty="0">
                <a:solidFill>
                  <a:srgbClr val="FF6600"/>
                </a:solidFill>
                <a:sym typeface="Symbol" charset="2"/>
              </a:rPr>
              <a:t>(democratic evaporation)</a:t>
            </a:r>
            <a:r>
              <a:rPr lang="en-US" dirty="0">
                <a:solidFill>
                  <a:schemeClr val="tx1"/>
                </a:solidFill>
                <a:sym typeface="Symbol" charset="2"/>
              </a:rPr>
              <a:t> :</a:t>
            </a:r>
          </a:p>
          <a:p>
            <a:pPr eaLnBrk="0" hangingPunct="0">
              <a:defRPr/>
            </a:pPr>
            <a:r>
              <a:rPr lang="en-US" dirty="0">
                <a:solidFill>
                  <a:schemeClr val="tx1"/>
                </a:solidFill>
                <a:sym typeface="Symbol" charset="2"/>
              </a:rPr>
              <a:t>      -- </a:t>
            </a:r>
            <a:r>
              <a:rPr lang="en-US" dirty="0">
                <a:solidFill>
                  <a:srgbClr val="FF6600"/>
                </a:solidFill>
                <a:sym typeface="Symbol" charset="2"/>
              </a:rPr>
              <a:t>large multiplicity</a:t>
            </a:r>
            <a:r>
              <a:rPr lang="en-US" dirty="0">
                <a:solidFill>
                  <a:schemeClr val="tx1"/>
                </a:solidFill>
                <a:sym typeface="Symbol" charset="2"/>
              </a:rPr>
              <a:t> </a:t>
            </a:r>
          </a:p>
          <a:p>
            <a:pPr eaLnBrk="0" hangingPunct="0">
              <a:defRPr/>
            </a:pPr>
            <a:r>
              <a:rPr lang="en-US" dirty="0">
                <a:solidFill>
                  <a:schemeClr val="tx1"/>
                </a:solidFill>
                <a:sym typeface="Symbol" charset="2"/>
              </a:rPr>
              <a:t>      -- </a:t>
            </a:r>
            <a:r>
              <a:rPr lang="en-US" dirty="0">
                <a:solidFill>
                  <a:srgbClr val="FF6600"/>
                </a:solidFill>
                <a:sym typeface="Symbol" charset="2"/>
              </a:rPr>
              <a:t>small missing E</a:t>
            </a:r>
          </a:p>
          <a:p>
            <a:pPr eaLnBrk="0" hangingPunct="0">
              <a:defRPr/>
            </a:pPr>
            <a:r>
              <a:rPr lang="en-US" dirty="0">
                <a:solidFill>
                  <a:schemeClr val="tx1"/>
                </a:solidFill>
                <a:sym typeface="Symbol" charset="2"/>
              </a:rPr>
              <a:t>      -- </a:t>
            </a:r>
            <a:r>
              <a:rPr lang="en-US" dirty="0">
                <a:solidFill>
                  <a:srgbClr val="FF6600"/>
                </a:solidFill>
                <a:sym typeface="Symbol" charset="2"/>
              </a:rPr>
              <a:t>jets/leptons  ~ 5</a:t>
            </a:r>
            <a:r>
              <a:rPr lang="en-US" dirty="0">
                <a:solidFill>
                  <a:schemeClr val="tx1"/>
                </a:solidFill>
                <a:sym typeface="Symbol" charset="2"/>
              </a:rPr>
              <a:t> </a:t>
            </a:r>
            <a:endParaRPr lang="en-US" dirty="0">
              <a:solidFill>
                <a:schemeClr val="tx1"/>
              </a:solidFill>
            </a:endParaRPr>
          </a:p>
        </p:txBody>
      </p:sp>
      <p:sp>
        <p:nvSpPr>
          <p:cNvPr id="96269" name="AutoShape 13"/>
          <p:cNvSpPr>
            <a:spLocks noChangeAspect="1"/>
          </p:cNvSpPr>
          <p:nvPr/>
        </p:nvSpPr>
        <p:spPr bwMode="auto">
          <a:xfrm>
            <a:off x="3200401" y="5562600"/>
            <a:ext cx="121627" cy="730250"/>
          </a:xfrm>
          <a:prstGeom prst="rightBrace">
            <a:avLst>
              <a:gd name="adj1" fmla="val 46185"/>
              <a:gd name="adj2" fmla="val 50000"/>
            </a:avLst>
          </a:prstGeom>
          <a:noFill/>
          <a:ln w="9525">
            <a:solidFill>
              <a:schemeClr val="tx1"/>
            </a:solidFill>
            <a:round/>
            <a:headEnd/>
            <a:tailEnd/>
          </a:ln>
        </p:spPr>
        <p:txBody>
          <a:bodyPr wrap="none" anchor="ctr">
            <a:prstTxWarp prst="textNoShape">
              <a:avLst/>
            </a:prstTxWarp>
          </a:bodyPr>
          <a:lstStyle/>
          <a:p>
            <a:endParaRPr lang="en-GB"/>
          </a:p>
        </p:txBody>
      </p:sp>
      <p:sp>
        <p:nvSpPr>
          <p:cNvPr id="96270" name="Text Box 14"/>
          <p:cNvSpPr txBox="1">
            <a:spLocks noChangeArrowheads="1"/>
          </p:cNvSpPr>
          <p:nvPr/>
        </p:nvSpPr>
        <p:spPr bwMode="auto">
          <a:xfrm>
            <a:off x="3657600" y="5688014"/>
            <a:ext cx="5283643" cy="430887"/>
          </a:xfrm>
          <a:prstGeom prst="rect">
            <a:avLst/>
          </a:prstGeom>
          <a:noFill/>
          <a:ln w="41275">
            <a:solidFill>
              <a:srgbClr val="FF0000"/>
            </a:solidFill>
            <a:miter lim="800000"/>
            <a:headEnd/>
            <a:tailEnd/>
          </a:ln>
        </p:spPr>
        <p:txBody>
          <a:bodyPr wrap="none">
            <a:prstTxWarp prst="textNoShape">
              <a:avLst/>
            </a:prstTxWarp>
            <a:spAutoFit/>
          </a:bodyPr>
          <a:lstStyle/>
          <a:p>
            <a:pPr eaLnBrk="0" hangingPunct="0"/>
            <a:r>
              <a:rPr lang="en-US" sz="2200">
                <a:solidFill>
                  <a:srgbClr val="CC0000"/>
                </a:solidFill>
              </a:rPr>
              <a:t>expected signature (quite spectacular …)</a:t>
            </a:r>
          </a:p>
        </p:txBody>
      </p:sp>
      <p:grpSp>
        <p:nvGrpSpPr>
          <p:cNvPr id="4" name="Group 16"/>
          <p:cNvGrpSpPr>
            <a:grpSpLocks/>
          </p:cNvGrpSpPr>
          <p:nvPr/>
        </p:nvGrpSpPr>
        <p:grpSpPr bwMode="auto">
          <a:xfrm>
            <a:off x="75430" y="1752234"/>
            <a:ext cx="5639570" cy="838200"/>
            <a:chOff x="65" y="1370"/>
            <a:chExt cx="3461" cy="416"/>
          </a:xfrm>
          <a:solidFill>
            <a:schemeClr val="accent3"/>
          </a:solidFill>
        </p:grpSpPr>
        <p:sp>
          <p:nvSpPr>
            <p:cNvPr id="96282" name="Rectangle 17"/>
            <p:cNvSpPr>
              <a:spLocks noChangeArrowheads="1"/>
            </p:cNvSpPr>
            <p:nvPr/>
          </p:nvSpPr>
          <p:spPr bwMode="auto">
            <a:xfrm>
              <a:off x="65" y="1474"/>
              <a:ext cx="2292" cy="199"/>
            </a:xfrm>
            <a:prstGeom prst="rect">
              <a:avLst/>
            </a:prstGeom>
            <a:grpFill/>
            <a:ln w="9525">
              <a:noFill/>
              <a:miter lim="800000"/>
              <a:headEnd/>
              <a:tailEnd/>
            </a:ln>
          </p:spPr>
          <p:txBody>
            <a:bodyPr wrap="none">
              <a:prstTxWarp prst="textNoShape">
                <a:avLst/>
              </a:prstTxWarp>
              <a:spAutoFit/>
            </a:bodyPr>
            <a:lstStyle/>
            <a:p>
              <a:pPr eaLnBrk="0" hangingPunct="0"/>
              <a:r>
                <a:rPr lang="en-US" dirty="0">
                  <a:solidFill>
                    <a:schemeClr val="tx1"/>
                  </a:solidFill>
                </a:rPr>
                <a:t>4 + </a:t>
              </a:r>
              <a:r>
                <a:rPr lang="en-US" dirty="0" err="1">
                  <a:solidFill>
                    <a:schemeClr val="tx1"/>
                  </a:solidFill>
                </a:rPr>
                <a:t>n</a:t>
              </a:r>
              <a:r>
                <a:rPr lang="en-US" dirty="0">
                  <a:solidFill>
                    <a:schemeClr val="tx1"/>
                  </a:solidFill>
                </a:rPr>
                <a:t>-dim.,  </a:t>
              </a:r>
              <a:r>
                <a:rPr lang="en-US" dirty="0" err="1">
                  <a:solidFill>
                    <a:srgbClr val="CC0000"/>
                  </a:solidFill>
                </a:rPr>
                <a:t>M</a:t>
              </a:r>
              <a:r>
                <a:rPr lang="en-US" b="1" baseline="-25000" dirty="0" err="1">
                  <a:solidFill>
                    <a:srgbClr val="CC0000"/>
                  </a:solidFill>
                </a:rPr>
                <a:t>gravity</a:t>
              </a:r>
              <a:r>
                <a:rPr lang="en-US" dirty="0">
                  <a:solidFill>
                    <a:srgbClr val="CC0000"/>
                  </a:solidFill>
                </a:rPr>
                <a:t>= M</a:t>
              </a:r>
              <a:r>
                <a:rPr lang="en-US" b="1" baseline="-25000" dirty="0">
                  <a:solidFill>
                    <a:srgbClr val="CC0000"/>
                  </a:solidFill>
                </a:rPr>
                <a:t>D</a:t>
              </a:r>
              <a:r>
                <a:rPr lang="en-US" baseline="-25000" dirty="0">
                  <a:solidFill>
                    <a:srgbClr val="CC0000"/>
                  </a:solidFill>
                </a:rPr>
                <a:t> </a:t>
              </a:r>
              <a:r>
                <a:rPr lang="en-US" dirty="0" smtClean="0">
                  <a:solidFill>
                    <a:srgbClr val="CC0000"/>
                  </a:solidFill>
                </a:rPr>
                <a:t>~</a:t>
              </a:r>
              <a:r>
                <a:rPr lang="en-US" dirty="0" err="1" smtClean="0">
                  <a:solidFill>
                    <a:srgbClr val="CC0000"/>
                  </a:solidFill>
                </a:rPr>
                <a:t>TeV</a:t>
              </a:r>
              <a:r>
                <a:rPr lang="en-US" dirty="0" smtClean="0">
                  <a:solidFill>
                    <a:schemeClr val="tx1"/>
                  </a:solidFill>
                </a:rPr>
                <a:t>: </a:t>
              </a:r>
              <a:endParaRPr lang="en-US" dirty="0">
                <a:solidFill>
                  <a:schemeClr val="tx1"/>
                </a:solidFill>
              </a:endParaRPr>
            </a:p>
          </p:txBody>
        </p:sp>
        <p:graphicFrame>
          <p:nvGraphicFramePr>
            <p:cNvPr id="96258" name="Object 2"/>
            <p:cNvGraphicFramePr>
              <a:graphicFrameLocks noChangeAspect="1"/>
            </p:cNvGraphicFramePr>
            <p:nvPr/>
          </p:nvGraphicFramePr>
          <p:xfrm>
            <a:off x="2352" y="1370"/>
            <a:ext cx="1174" cy="416"/>
          </p:xfrm>
          <a:graphic>
            <a:graphicData uri="http://schemas.openxmlformats.org/presentationml/2006/ole">
              <p:oleObj spid="_x0000_s168962" name="Equation" r:id="rId6" imgW="1435497" imgH="508397" progId="Equation.3">
                <p:embed/>
              </p:oleObj>
            </a:graphicData>
          </a:graphic>
        </p:graphicFrame>
      </p:grpSp>
      <p:sp>
        <p:nvSpPr>
          <p:cNvPr id="96273" name="Text Box 19"/>
          <p:cNvSpPr txBox="1">
            <a:spLocks noChangeArrowheads="1"/>
          </p:cNvSpPr>
          <p:nvPr/>
        </p:nvSpPr>
        <p:spPr bwMode="auto">
          <a:xfrm>
            <a:off x="633046" y="381000"/>
            <a:ext cx="984738" cy="400110"/>
          </a:xfrm>
          <a:prstGeom prst="rect">
            <a:avLst/>
          </a:prstGeom>
          <a:noFill/>
          <a:ln w="47625">
            <a:noFill/>
            <a:miter lim="800000"/>
            <a:headEnd/>
            <a:tailEnd/>
          </a:ln>
        </p:spPr>
        <p:txBody>
          <a:bodyPr>
            <a:prstTxWarp prst="textNoShape">
              <a:avLst/>
            </a:prstTxWarp>
            <a:spAutoFit/>
          </a:bodyPr>
          <a:lstStyle/>
          <a:p>
            <a:pPr>
              <a:spcBef>
                <a:spcPct val="50000"/>
              </a:spcBef>
            </a:pPr>
            <a:endParaRPr lang="en-US">
              <a:solidFill>
                <a:srgbClr val="000099"/>
              </a:solidFill>
            </a:endParaRPr>
          </a:p>
        </p:txBody>
      </p:sp>
      <p:sp>
        <p:nvSpPr>
          <p:cNvPr id="96274" name="Text Box 20"/>
          <p:cNvSpPr txBox="1">
            <a:spLocks noChangeArrowheads="1"/>
          </p:cNvSpPr>
          <p:nvPr/>
        </p:nvSpPr>
        <p:spPr bwMode="auto">
          <a:xfrm>
            <a:off x="4552371" y="762001"/>
            <a:ext cx="4667829" cy="338554"/>
          </a:xfrm>
          <a:prstGeom prst="rect">
            <a:avLst/>
          </a:prstGeom>
          <a:noFill/>
          <a:ln w="47625">
            <a:noFill/>
            <a:miter lim="800000"/>
            <a:headEnd/>
            <a:tailEnd/>
          </a:ln>
        </p:spPr>
        <p:txBody>
          <a:bodyPr wrap="square">
            <a:prstTxWarp prst="textNoShape">
              <a:avLst/>
            </a:prstTxWarp>
            <a:spAutoFit/>
          </a:bodyPr>
          <a:lstStyle/>
          <a:p>
            <a:r>
              <a:rPr lang="en-US" sz="1600" dirty="0" err="1">
                <a:solidFill>
                  <a:schemeClr val="tx2"/>
                </a:solidFill>
              </a:rPr>
              <a:t>Landsberg</a:t>
            </a:r>
            <a:r>
              <a:rPr lang="en-US" sz="1600" dirty="0">
                <a:solidFill>
                  <a:schemeClr val="tx2"/>
                </a:solidFill>
              </a:rPr>
              <a:t>, </a:t>
            </a:r>
            <a:r>
              <a:rPr lang="en-US" sz="1600" dirty="0" err="1" smtClean="0">
                <a:solidFill>
                  <a:schemeClr val="tx2"/>
                </a:solidFill>
              </a:rPr>
              <a:t>Dimopoulos</a:t>
            </a:r>
            <a:r>
              <a:rPr lang="en-US" sz="1600" dirty="0" smtClean="0">
                <a:solidFill>
                  <a:schemeClr val="tx2"/>
                </a:solidFill>
              </a:rPr>
              <a:t>, Giddings</a:t>
            </a:r>
            <a:r>
              <a:rPr lang="en-US" sz="1600" dirty="0">
                <a:solidFill>
                  <a:schemeClr val="tx2"/>
                </a:solidFill>
              </a:rPr>
              <a:t>, Thomas, </a:t>
            </a:r>
            <a:r>
              <a:rPr lang="en-US" sz="1600" dirty="0" smtClean="0">
                <a:solidFill>
                  <a:schemeClr val="tx2"/>
                </a:solidFill>
              </a:rPr>
              <a:t>Rizzo</a:t>
            </a:r>
            <a:endParaRPr lang="en-US" sz="1600" dirty="0">
              <a:solidFill>
                <a:schemeClr val="tx2"/>
              </a:solidFill>
            </a:endParaRPr>
          </a:p>
        </p:txBody>
      </p:sp>
      <p:sp>
        <p:nvSpPr>
          <p:cNvPr id="96275" name="Rectangle 21"/>
          <p:cNvSpPr>
            <a:spLocks noChangeArrowheads="1"/>
          </p:cNvSpPr>
          <p:nvPr/>
        </p:nvSpPr>
        <p:spPr bwMode="auto">
          <a:xfrm>
            <a:off x="4079631" y="4648200"/>
            <a:ext cx="4009292" cy="381000"/>
          </a:xfrm>
          <a:prstGeom prst="rect">
            <a:avLst/>
          </a:prstGeom>
          <a:solidFill>
            <a:srgbClr val="FFFF99"/>
          </a:solidFill>
          <a:ln w="31750">
            <a:noFill/>
            <a:miter lim="800000"/>
            <a:headEnd/>
            <a:tailEnd/>
          </a:ln>
        </p:spPr>
        <p:txBody>
          <a:bodyPr wrap="none" anchor="ctr">
            <a:prstTxWarp prst="textNoShape">
              <a:avLst/>
            </a:prstTxWarp>
          </a:bodyPr>
          <a:lstStyle/>
          <a:p>
            <a:endParaRPr lang="en-GB"/>
          </a:p>
        </p:txBody>
      </p:sp>
      <p:sp>
        <p:nvSpPr>
          <p:cNvPr id="3051542" name="Text Box 22"/>
          <p:cNvSpPr txBox="1">
            <a:spLocks noChangeArrowheads="1"/>
          </p:cNvSpPr>
          <p:nvPr/>
        </p:nvSpPr>
        <p:spPr bwMode="auto">
          <a:xfrm>
            <a:off x="228600" y="4014788"/>
            <a:ext cx="8340444" cy="1015663"/>
          </a:xfrm>
          <a:prstGeom prst="rect">
            <a:avLst/>
          </a:prstGeom>
          <a:solidFill>
            <a:schemeClr val="accent3"/>
          </a:solidFill>
          <a:ln w="9525">
            <a:noFill/>
            <a:miter lim="800000"/>
            <a:headEnd/>
            <a:tailEnd/>
          </a:ln>
          <a:effectLst/>
        </p:spPr>
        <p:txBody>
          <a:bodyPr wrap="none">
            <a:prstTxWarp prst="textNoShape">
              <a:avLst/>
            </a:prstTxWarp>
            <a:spAutoFit/>
          </a:bodyPr>
          <a:lstStyle/>
          <a:p>
            <a:pPr eaLnBrk="0" hangingPunct="0">
              <a:buFontTx/>
              <a:buChar char="•"/>
              <a:defRPr/>
            </a:pPr>
            <a:r>
              <a:rPr lang="en-US" sz="1600" dirty="0">
                <a:solidFill>
                  <a:schemeClr val="tx1"/>
                </a:solidFill>
                <a:effectLst>
                  <a:outerShdw blurRad="38100" dist="38100" dir="2700000" algn="tl">
                    <a:srgbClr val="DDDDDD"/>
                  </a:outerShdw>
                </a:effectLst>
              </a:rPr>
              <a:t> </a:t>
            </a:r>
            <a:r>
              <a:rPr lang="en-US" dirty="0">
                <a:solidFill>
                  <a:schemeClr val="tx1"/>
                </a:solidFill>
              </a:rPr>
              <a:t>Large </a:t>
            </a:r>
            <a:r>
              <a:rPr lang="en-US" dirty="0" err="1">
                <a:solidFill>
                  <a:schemeClr val="tx1"/>
                </a:solidFill>
              </a:rPr>
              <a:t>partonic</a:t>
            </a:r>
            <a:r>
              <a:rPr lang="en-US" dirty="0">
                <a:solidFill>
                  <a:schemeClr val="tx1"/>
                </a:solidFill>
              </a:rPr>
              <a:t> cross-section :  </a:t>
            </a:r>
            <a:r>
              <a:rPr lang="en-US" b="1" dirty="0" err="1">
                <a:solidFill>
                  <a:schemeClr val="tx1"/>
                </a:solidFill>
                <a:sym typeface="Symbol" charset="2"/>
              </a:rPr>
              <a:t></a:t>
            </a:r>
            <a:r>
              <a:rPr lang="en-US" baseline="-25000" dirty="0">
                <a:solidFill>
                  <a:schemeClr val="tx1"/>
                </a:solidFill>
                <a:sym typeface="Symbol" charset="2"/>
              </a:rPr>
              <a:t> </a:t>
            </a:r>
            <a:r>
              <a:rPr lang="en-US" dirty="0">
                <a:solidFill>
                  <a:schemeClr val="tx1"/>
                </a:solidFill>
                <a:sym typeface="Symbol" charset="2"/>
              </a:rPr>
              <a:t>(</a:t>
            </a:r>
            <a:r>
              <a:rPr lang="en-US" dirty="0" err="1">
                <a:solidFill>
                  <a:schemeClr val="tx1"/>
                </a:solidFill>
                <a:sym typeface="Symbol" charset="2"/>
              </a:rPr>
              <a:t>ij</a:t>
            </a:r>
            <a:r>
              <a:rPr lang="en-US" dirty="0">
                <a:solidFill>
                  <a:schemeClr val="tx1"/>
                </a:solidFill>
                <a:sym typeface="Symbol" charset="2"/>
              </a:rPr>
              <a:t> </a:t>
            </a:r>
            <a:r>
              <a:rPr lang="en-US" dirty="0" err="1">
                <a:solidFill>
                  <a:schemeClr val="tx1"/>
                </a:solidFill>
                <a:sym typeface="Symbol" charset="2"/>
              </a:rPr>
              <a:t></a:t>
            </a:r>
            <a:r>
              <a:rPr lang="en-US" dirty="0">
                <a:solidFill>
                  <a:schemeClr val="tx1"/>
                </a:solidFill>
                <a:sym typeface="Symbol" charset="2"/>
              </a:rPr>
              <a:t> BH)</a:t>
            </a:r>
            <a:r>
              <a:rPr lang="en-US" baseline="-25000" dirty="0">
                <a:solidFill>
                  <a:schemeClr val="tx1"/>
                </a:solidFill>
                <a:sym typeface="Symbol" charset="2"/>
              </a:rPr>
              <a:t> </a:t>
            </a:r>
            <a:r>
              <a:rPr lang="en-US" dirty="0">
                <a:solidFill>
                  <a:schemeClr val="tx1"/>
                </a:solidFill>
                <a:sym typeface="Symbol" charset="2"/>
              </a:rPr>
              <a:t>~ </a:t>
            </a:r>
            <a:r>
              <a:rPr lang="en-US" b="1" dirty="0" err="1">
                <a:solidFill>
                  <a:schemeClr val="tx1"/>
                </a:solidFill>
                <a:sym typeface="Symbol" charset="2"/>
              </a:rPr>
              <a:t></a:t>
            </a:r>
            <a:r>
              <a:rPr lang="en-US" dirty="0">
                <a:solidFill>
                  <a:schemeClr val="tx1"/>
                </a:solidFill>
                <a:sym typeface="Symbol" charset="2"/>
              </a:rPr>
              <a:t> R</a:t>
            </a:r>
            <a:r>
              <a:rPr lang="en-US" b="1" baseline="-25000" dirty="0">
                <a:solidFill>
                  <a:schemeClr val="tx1"/>
                </a:solidFill>
                <a:sym typeface="Symbol" charset="2"/>
              </a:rPr>
              <a:t>S</a:t>
            </a:r>
            <a:r>
              <a:rPr lang="en-US" b="1" baseline="30000" dirty="0">
                <a:solidFill>
                  <a:schemeClr val="tx1"/>
                </a:solidFill>
                <a:sym typeface="Symbol" charset="2"/>
              </a:rPr>
              <a:t>2</a:t>
            </a:r>
            <a:r>
              <a:rPr lang="en-US" dirty="0">
                <a:solidFill>
                  <a:schemeClr val="tx1"/>
                </a:solidFill>
              </a:rPr>
              <a:t> </a:t>
            </a:r>
          </a:p>
          <a:p>
            <a:pPr eaLnBrk="0" hangingPunct="0">
              <a:buFontTx/>
              <a:buChar char="•"/>
              <a:defRPr/>
            </a:pPr>
            <a:r>
              <a:rPr lang="en-US" b="1" dirty="0" err="1">
                <a:solidFill>
                  <a:schemeClr val="tx1"/>
                </a:solidFill>
                <a:sym typeface="Symbol" charset="2"/>
              </a:rPr>
              <a:t></a:t>
            </a:r>
            <a:r>
              <a:rPr lang="en-US" baseline="-25000" dirty="0">
                <a:solidFill>
                  <a:schemeClr val="tx1"/>
                </a:solidFill>
                <a:sym typeface="Symbol" charset="2"/>
              </a:rPr>
              <a:t> </a:t>
            </a:r>
            <a:r>
              <a:rPr lang="en-US" dirty="0">
                <a:solidFill>
                  <a:schemeClr val="tx1"/>
                </a:solidFill>
                <a:sym typeface="Symbol" charset="2"/>
              </a:rPr>
              <a:t>(pp </a:t>
            </a:r>
            <a:r>
              <a:rPr lang="en-US" dirty="0" err="1">
                <a:solidFill>
                  <a:schemeClr val="tx1"/>
                </a:solidFill>
                <a:sym typeface="Symbol" charset="2"/>
              </a:rPr>
              <a:t></a:t>
            </a:r>
            <a:r>
              <a:rPr lang="en-US" dirty="0">
                <a:solidFill>
                  <a:schemeClr val="tx1"/>
                </a:solidFill>
                <a:sym typeface="Symbol" charset="2"/>
              </a:rPr>
              <a:t> BH) is in the range of 1 </a:t>
            </a:r>
            <a:r>
              <a:rPr lang="en-US" dirty="0" err="1">
                <a:solidFill>
                  <a:schemeClr val="tx1"/>
                </a:solidFill>
                <a:sym typeface="Symbol" charset="2"/>
              </a:rPr>
              <a:t>nb</a:t>
            </a:r>
            <a:r>
              <a:rPr lang="en-US" dirty="0">
                <a:solidFill>
                  <a:schemeClr val="tx1"/>
                </a:solidFill>
                <a:sym typeface="Symbol" charset="2"/>
              </a:rPr>
              <a:t> – 1 </a:t>
            </a:r>
            <a:r>
              <a:rPr lang="en-US" dirty="0" err="1">
                <a:solidFill>
                  <a:schemeClr val="tx1"/>
                </a:solidFill>
                <a:sym typeface="Symbol" charset="2"/>
              </a:rPr>
              <a:t>fb</a:t>
            </a:r>
            <a:endParaRPr lang="en-US" dirty="0">
              <a:solidFill>
                <a:schemeClr val="tx1"/>
              </a:solidFill>
            </a:endParaRPr>
          </a:p>
          <a:p>
            <a:pPr eaLnBrk="0" hangingPunct="0">
              <a:defRPr/>
            </a:pPr>
            <a:r>
              <a:rPr lang="en-US" dirty="0">
                <a:solidFill>
                  <a:schemeClr val="tx1"/>
                </a:solidFill>
              </a:rPr>
              <a:t>        </a:t>
            </a:r>
            <a:r>
              <a:rPr lang="en-US" dirty="0">
                <a:solidFill>
                  <a:srgbClr val="FF0000"/>
                </a:solidFill>
              </a:rPr>
              <a:t>e.g.  For M</a:t>
            </a:r>
            <a:r>
              <a:rPr lang="en-US" b="1" baseline="-25000" dirty="0">
                <a:solidFill>
                  <a:srgbClr val="FF0000"/>
                </a:solidFill>
              </a:rPr>
              <a:t>D </a:t>
            </a:r>
            <a:r>
              <a:rPr lang="en-US" dirty="0">
                <a:solidFill>
                  <a:srgbClr val="FF0000"/>
                </a:solidFill>
              </a:rPr>
              <a:t>~1 </a:t>
            </a:r>
            <a:r>
              <a:rPr lang="en-US" dirty="0" err="1">
                <a:solidFill>
                  <a:srgbClr val="FF0000"/>
                </a:solidFill>
              </a:rPr>
              <a:t>TeV</a:t>
            </a:r>
            <a:r>
              <a:rPr lang="en-US" dirty="0">
                <a:solidFill>
                  <a:srgbClr val="FF0000"/>
                </a:solidFill>
              </a:rPr>
              <a:t> and </a:t>
            </a:r>
            <a:r>
              <a:rPr lang="en-US" dirty="0" err="1">
                <a:solidFill>
                  <a:srgbClr val="FF0000"/>
                </a:solidFill>
              </a:rPr>
              <a:t>n</a:t>
            </a:r>
            <a:r>
              <a:rPr lang="en-US" dirty="0">
                <a:solidFill>
                  <a:srgbClr val="FF0000"/>
                </a:solidFill>
              </a:rPr>
              <a:t>=3, </a:t>
            </a:r>
            <a:r>
              <a:rPr lang="en-US" b="1" dirty="0">
                <a:solidFill>
                  <a:srgbClr val="FF0000"/>
                </a:solidFill>
                <a:sym typeface="Symbol" charset="2"/>
              </a:rPr>
              <a:t> </a:t>
            </a:r>
            <a:r>
              <a:rPr lang="en-US" dirty="0">
                <a:solidFill>
                  <a:srgbClr val="FF0000"/>
                </a:solidFill>
                <a:sym typeface="Symbol" charset="2"/>
              </a:rPr>
              <a:t>produce 1 event/second at the LHC </a:t>
            </a:r>
          </a:p>
        </p:txBody>
      </p:sp>
      <p:pic>
        <p:nvPicPr>
          <p:cNvPr id="3051545" name="Picture 25" descr="event26-blackHole3000-Y-wireframe-rot-more-blueTracks"/>
          <p:cNvPicPr>
            <a:picLocks noChangeAspect="1" noChangeArrowheads="1"/>
          </p:cNvPicPr>
          <p:nvPr/>
        </p:nvPicPr>
        <p:blipFill>
          <a:blip r:embed="rId7"/>
          <a:srcRect/>
          <a:stretch>
            <a:fillRect/>
          </a:stretch>
        </p:blipFill>
        <p:spPr bwMode="auto">
          <a:xfrm>
            <a:off x="5992369" y="2438400"/>
            <a:ext cx="1856232" cy="1889163"/>
          </a:xfrm>
          <a:prstGeom prst="rect">
            <a:avLst/>
          </a:prstGeom>
          <a:noFill/>
          <a:ln w="9525">
            <a:noFill/>
            <a:miter lim="800000"/>
            <a:headEnd/>
            <a:tailEnd/>
          </a:ln>
        </p:spPr>
      </p:pic>
      <p:sp>
        <p:nvSpPr>
          <p:cNvPr id="96280" name="Text Box 26"/>
          <p:cNvSpPr txBox="1">
            <a:spLocks noChangeArrowheads="1"/>
          </p:cNvSpPr>
          <p:nvPr/>
        </p:nvSpPr>
        <p:spPr bwMode="auto">
          <a:xfrm>
            <a:off x="5791200" y="1270337"/>
            <a:ext cx="2135570" cy="1015663"/>
          </a:xfrm>
          <a:prstGeom prst="rect">
            <a:avLst/>
          </a:prstGeom>
          <a:solidFill>
            <a:schemeClr val="accent3"/>
          </a:solidFill>
          <a:ln w="34925">
            <a:solidFill>
              <a:srgbClr val="0000FF"/>
            </a:solidFill>
            <a:miter lim="800000"/>
            <a:headEnd/>
            <a:tailEnd/>
          </a:ln>
        </p:spPr>
        <p:txBody>
          <a:bodyPr wrap="none">
            <a:prstTxWarp prst="textNoShape">
              <a:avLst/>
            </a:prstTxWarp>
            <a:spAutoFit/>
          </a:bodyPr>
          <a:lstStyle/>
          <a:p>
            <a:r>
              <a:rPr lang="en-US" dirty="0" err="1">
                <a:solidFill>
                  <a:srgbClr val="006600"/>
                </a:solidFill>
              </a:rPr>
              <a:t>R</a:t>
            </a:r>
            <a:r>
              <a:rPr lang="en-US" b="1" baseline="-25000" dirty="0" err="1">
                <a:solidFill>
                  <a:srgbClr val="006600"/>
                </a:solidFill>
              </a:rPr>
              <a:t>s</a:t>
            </a:r>
            <a:r>
              <a:rPr lang="en-US" dirty="0">
                <a:solidFill>
                  <a:srgbClr val="006600"/>
                </a:solidFill>
              </a:rPr>
              <a:t> </a:t>
            </a:r>
            <a:r>
              <a:rPr lang="en-US" dirty="0" err="1">
                <a:solidFill>
                  <a:srgbClr val="006600"/>
                </a:solidFill>
                <a:sym typeface="Symbol" charset="2"/>
              </a:rPr>
              <a:t></a:t>
            </a:r>
            <a:r>
              <a:rPr lang="en-US" dirty="0">
                <a:solidFill>
                  <a:srgbClr val="006600"/>
                </a:solidFill>
                <a:sym typeface="Symbol" charset="2"/>
              </a:rPr>
              <a:t> &lt;&lt; 10</a:t>
            </a:r>
            <a:r>
              <a:rPr lang="en-US" b="1" baseline="30000" dirty="0">
                <a:solidFill>
                  <a:srgbClr val="006600"/>
                </a:solidFill>
                <a:sym typeface="Symbol" charset="2"/>
              </a:rPr>
              <a:t>-35 </a:t>
            </a:r>
            <a:r>
              <a:rPr lang="en-US" dirty="0" err="1">
                <a:solidFill>
                  <a:srgbClr val="006600"/>
                </a:solidFill>
                <a:sym typeface="Symbol" charset="2"/>
              </a:rPr>
              <a:t>m</a:t>
            </a:r>
            <a:endParaRPr lang="en-US" dirty="0">
              <a:solidFill>
                <a:srgbClr val="006600"/>
              </a:solidFill>
              <a:sym typeface="Symbol" charset="2"/>
            </a:endParaRPr>
          </a:p>
          <a:p>
            <a:endParaRPr lang="en-US" dirty="0">
              <a:solidFill>
                <a:srgbClr val="006600"/>
              </a:solidFill>
              <a:sym typeface="Symbol" charset="2"/>
            </a:endParaRPr>
          </a:p>
          <a:p>
            <a:r>
              <a:rPr lang="en-US" dirty="0" err="1">
                <a:solidFill>
                  <a:srgbClr val="CC0000"/>
                </a:solidFill>
              </a:rPr>
              <a:t>R</a:t>
            </a:r>
            <a:r>
              <a:rPr lang="en-US" sz="2200" b="1" baseline="-25000" dirty="0" err="1">
                <a:solidFill>
                  <a:srgbClr val="CC0000"/>
                </a:solidFill>
              </a:rPr>
              <a:t>s</a:t>
            </a:r>
            <a:r>
              <a:rPr lang="en-US" dirty="0">
                <a:solidFill>
                  <a:srgbClr val="CC0000"/>
                </a:solidFill>
              </a:rPr>
              <a:t> </a:t>
            </a:r>
            <a:r>
              <a:rPr lang="en-US" dirty="0" err="1">
                <a:solidFill>
                  <a:srgbClr val="CC0000"/>
                </a:solidFill>
                <a:sym typeface="Symbol" charset="2"/>
              </a:rPr>
              <a:t></a:t>
            </a:r>
            <a:r>
              <a:rPr lang="en-US" dirty="0">
                <a:solidFill>
                  <a:srgbClr val="CC0000"/>
                </a:solidFill>
                <a:sym typeface="Symbol" charset="2"/>
              </a:rPr>
              <a:t> ~ 10</a:t>
            </a:r>
            <a:r>
              <a:rPr lang="en-US" b="1" baseline="30000" dirty="0">
                <a:solidFill>
                  <a:srgbClr val="CC0000"/>
                </a:solidFill>
                <a:sym typeface="Symbol" charset="2"/>
              </a:rPr>
              <a:t>-19 </a:t>
            </a:r>
            <a:r>
              <a:rPr lang="en-US" dirty="0" err="1">
                <a:solidFill>
                  <a:srgbClr val="CC0000"/>
                </a:solidFill>
                <a:sym typeface="Symbol" charset="2"/>
              </a:rPr>
              <a:t>m</a:t>
            </a:r>
            <a:endParaRPr lang="en-US" dirty="0">
              <a:solidFill>
                <a:srgbClr val="CC0000"/>
              </a:solidFill>
              <a:sym typeface="Symbol" charset="2"/>
            </a:endParaRPr>
          </a:p>
        </p:txBody>
      </p:sp>
      <p:sp>
        <p:nvSpPr>
          <p:cNvPr id="30" name="Rectangle 2"/>
          <p:cNvSpPr txBox="1">
            <a:spLocks noChangeArrowheads="1"/>
          </p:cNvSpPr>
          <p:nvPr/>
        </p:nvSpPr>
        <p:spPr bwMode="auto">
          <a:xfrm>
            <a:off x="990600" y="-152400"/>
            <a:ext cx="72390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rgbClr val="0000FF"/>
                </a:solidFill>
                <a:effectLst/>
                <a:uLnTx/>
                <a:uFillTx/>
                <a:latin typeface="Arial"/>
                <a:ea typeface="ＭＳ Ｐゴシック" charset="-128"/>
                <a:cs typeface="ＭＳ Ｐゴシック" charset="-128"/>
              </a:rPr>
              <a:t>Quantum</a:t>
            </a:r>
            <a:r>
              <a:rPr kumimoji="0" lang="en-US" sz="4000" b="1" i="0" u="none" strike="noStrike" kern="0" cap="none" spc="0" normalizeH="0" noProof="0" dirty="0" smtClean="0">
                <a:ln>
                  <a:noFill/>
                </a:ln>
                <a:solidFill>
                  <a:srgbClr val="0000FF"/>
                </a:solidFill>
                <a:effectLst/>
                <a:uLnTx/>
                <a:uFillTx/>
                <a:latin typeface="Arial"/>
                <a:ea typeface="ＭＳ Ｐゴシック" charset="-128"/>
                <a:cs typeface="ＭＳ Ｐゴシック" charset="-128"/>
              </a:rPr>
              <a:t> </a:t>
            </a:r>
            <a:r>
              <a:rPr kumimoji="0" lang="en-US" sz="4000" b="1" i="0" u="none" strike="noStrike" kern="0" cap="none" spc="0" normalizeH="0" baseline="0" noProof="0" dirty="0" smtClean="0">
                <a:ln>
                  <a:noFill/>
                </a:ln>
                <a:solidFill>
                  <a:srgbClr val="0000FF"/>
                </a:solidFill>
                <a:effectLst/>
                <a:uLnTx/>
                <a:uFillTx/>
                <a:latin typeface="Arial"/>
                <a:ea typeface="ＭＳ Ｐゴシック" charset="-128"/>
                <a:cs typeface="ＭＳ Ｐゴシック" charset="-128"/>
              </a:rPr>
              <a:t>Black Holes</a:t>
            </a:r>
            <a:endParaRPr kumimoji="0" lang="en-US" sz="40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
        <p:nvSpPr>
          <p:cNvPr id="26" name="Text Box 31"/>
          <p:cNvSpPr txBox="1">
            <a:spLocks noChangeArrowheads="1"/>
          </p:cNvSpPr>
          <p:nvPr/>
        </p:nvSpPr>
        <p:spPr bwMode="auto">
          <a:xfrm>
            <a:off x="6248400" y="4191000"/>
            <a:ext cx="2827032" cy="400110"/>
          </a:xfrm>
          <a:prstGeom prst="rect">
            <a:avLst/>
          </a:prstGeom>
          <a:solidFill>
            <a:srgbClr val="CCFFFF"/>
          </a:solidFill>
          <a:ln w="31750">
            <a:noFill/>
            <a:miter lim="800000"/>
            <a:headEnd/>
            <a:tailEnd/>
          </a:ln>
        </p:spPr>
        <p:txBody>
          <a:bodyPr wrap="none">
            <a:prstTxWarp prst="textNoShape">
              <a:avLst/>
            </a:prstTxWarp>
            <a:spAutoFit/>
          </a:bodyPr>
          <a:lstStyle/>
          <a:p>
            <a:r>
              <a:rPr lang="en-US">
                <a:latin typeface="Arial" charset="0"/>
              </a:rPr>
              <a:t>Evaporates in 10</a:t>
            </a:r>
            <a:r>
              <a:rPr lang="en-US" baseline="30000">
                <a:latin typeface="Arial" charset="0"/>
              </a:rPr>
              <a:t>-27</a:t>
            </a:r>
            <a:r>
              <a:rPr lang="en-US">
                <a:latin typeface="Arial" charset="0"/>
              </a:rPr>
              <a:t> sec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051545"/>
                                        </p:tgtEl>
                                        <p:attrNameLst>
                                          <p:attrName>style.visibility</p:attrName>
                                        </p:attrNameLst>
                                      </p:cBhvr>
                                      <p:to>
                                        <p:strVal val="visible"/>
                                      </p:to>
                                    </p:set>
                                    <p:anim calcmode="lin" valueType="num">
                                      <p:cBhvr>
                                        <p:cTn id="7" dur="500" fill="hold"/>
                                        <p:tgtEl>
                                          <p:spTgt spid="3051545"/>
                                        </p:tgtEl>
                                        <p:attrNameLst>
                                          <p:attrName>ppt_w</p:attrName>
                                        </p:attrNameLst>
                                      </p:cBhvr>
                                      <p:tavLst>
                                        <p:tav tm="0">
                                          <p:val>
                                            <p:fltVal val="0"/>
                                          </p:val>
                                        </p:tav>
                                        <p:tav tm="100000">
                                          <p:val>
                                            <p:strVal val="#ppt_w"/>
                                          </p:val>
                                        </p:tav>
                                      </p:tavLst>
                                    </p:anim>
                                    <p:anim calcmode="lin" valueType="num">
                                      <p:cBhvr>
                                        <p:cTn id="8" dur="500" fill="hold"/>
                                        <p:tgtEl>
                                          <p:spTgt spid="3051545"/>
                                        </p:tgtEl>
                                        <p:attrNameLst>
                                          <p:attrName>ppt_h</p:attrName>
                                        </p:attrNameLst>
                                      </p:cBhvr>
                                      <p:tavLst>
                                        <p:tav tm="0">
                                          <p:val>
                                            <p:fltVal val="0"/>
                                          </p:val>
                                        </p:tav>
                                        <p:tav tm="100000">
                                          <p:val>
                                            <p:strVal val="#ppt_h"/>
                                          </p:val>
                                        </p:tav>
                                      </p:tavLst>
                                    </p:anim>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5" name="AutoShape 6"/>
          <p:cNvSpPr>
            <a:spLocks noChangeAspect="1" noChangeArrowheads="1"/>
          </p:cNvSpPr>
          <p:nvPr/>
        </p:nvSpPr>
        <p:spPr bwMode="auto">
          <a:xfrm>
            <a:off x="2570285" y="2362200"/>
            <a:ext cx="155331" cy="312738"/>
          </a:xfrm>
          <a:prstGeom prst="downArrow">
            <a:avLst>
              <a:gd name="adj1" fmla="val 50000"/>
              <a:gd name="adj2" fmla="val 46462"/>
            </a:avLst>
          </a:prstGeom>
          <a:solidFill>
            <a:schemeClr val="tx2"/>
          </a:solidFill>
          <a:ln w="9525">
            <a:solidFill>
              <a:schemeClr val="tx1"/>
            </a:solidFill>
            <a:miter lim="800000"/>
            <a:headEnd/>
            <a:tailEnd/>
          </a:ln>
        </p:spPr>
        <p:txBody>
          <a:bodyPr wrap="none" anchor="ctr">
            <a:prstTxWarp prst="textNoShape">
              <a:avLst/>
            </a:prstTxWarp>
          </a:bodyPr>
          <a:lstStyle/>
          <a:p>
            <a:endParaRPr lang="en-NZ"/>
          </a:p>
        </p:txBody>
      </p:sp>
      <p:sp>
        <p:nvSpPr>
          <p:cNvPr id="100357" name="Text Box 19"/>
          <p:cNvSpPr txBox="1">
            <a:spLocks noChangeArrowheads="1"/>
          </p:cNvSpPr>
          <p:nvPr/>
        </p:nvSpPr>
        <p:spPr bwMode="auto">
          <a:xfrm>
            <a:off x="633046" y="381000"/>
            <a:ext cx="984738" cy="400050"/>
          </a:xfrm>
          <a:prstGeom prst="rect">
            <a:avLst/>
          </a:prstGeom>
          <a:noFill/>
          <a:ln w="47625">
            <a:noFill/>
            <a:miter lim="800000"/>
            <a:headEnd/>
            <a:tailEnd/>
          </a:ln>
        </p:spPr>
        <p:txBody>
          <a:bodyPr>
            <a:prstTxWarp prst="textNoShape">
              <a:avLst/>
            </a:prstTxWarp>
            <a:spAutoFit/>
          </a:bodyPr>
          <a:lstStyle/>
          <a:p>
            <a:pPr>
              <a:spcBef>
                <a:spcPct val="50000"/>
              </a:spcBef>
            </a:pPr>
            <a:endParaRPr lang="en-US"/>
          </a:p>
        </p:txBody>
      </p:sp>
      <p:pic>
        <p:nvPicPr>
          <p:cNvPr id="100360" name="Picture 8" descr="ed1"/>
          <p:cNvPicPr>
            <a:picLocks noChangeAspect="1" noChangeArrowheads="1"/>
          </p:cNvPicPr>
          <p:nvPr/>
        </p:nvPicPr>
        <p:blipFill>
          <a:blip r:embed="rId3"/>
          <a:srcRect/>
          <a:stretch>
            <a:fillRect/>
          </a:stretch>
        </p:blipFill>
        <p:spPr bwMode="auto">
          <a:xfrm>
            <a:off x="152400" y="914400"/>
            <a:ext cx="2590800" cy="2243138"/>
          </a:xfrm>
          <a:prstGeom prst="rect">
            <a:avLst/>
          </a:prstGeom>
          <a:noFill/>
          <a:ln w="9525">
            <a:noFill/>
            <a:miter lim="800000"/>
            <a:headEnd/>
            <a:tailEnd/>
          </a:ln>
        </p:spPr>
      </p:pic>
      <p:sp>
        <p:nvSpPr>
          <p:cNvPr id="100362" name="ZoneTexte 17"/>
          <p:cNvSpPr txBox="1">
            <a:spLocks noChangeArrowheads="1"/>
          </p:cNvSpPr>
          <p:nvPr/>
        </p:nvSpPr>
        <p:spPr bwMode="auto">
          <a:xfrm>
            <a:off x="2743200" y="1066801"/>
            <a:ext cx="2473792" cy="430887"/>
          </a:xfrm>
          <a:prstGeom prst="rect">
            <a:avLst/>
          </a:prstGeom>
          <a:noFill/>
          <a:ln w="9525">
            <a:noFill/>
            <a:miter lim="800000"/>
            <a:headEnd/>
            <a:tailEnd/>
          </a:ln>
        </p:spPr>
        <p:txBody>
          <a:bodyPr wrap="none">
            <a:prstTxWarp prst="textNoShape">
              <a:avLst/>
            </a:prstTxWarp>
            <a:spAutoFit/>
          </a:bodyPr>
          <a:lstStyle/>
          <a:p>
            <a:r>
              <a:rPr lang="fr-FR" sz="2200">
                <a:solidFill>
                  <a:srgbClr val="FF0000"/>
                </a:solidFill>
                <a:latin typeface="Arial" charset="0"/>
              </a:rPr>
              <a:t>Extra Dimensions!</a:t>
            </a:r>
          </a:p>
        </p:txBody>
      </p:sp>
      <p:sp>
        <p:nvSpPr>
          <p:cNvPr id="22" name="ZoneTexte 21"/>
          <p:cNvSpPr txBox="1"/>
          <p:nvPr/>
        </p:nvSpPr>
        <p:spPr>
          <a:xfrm>
            <a:off x="-17585" y="3581400"/>
            <a:ext cx="3072100" cy="2308324"/>
          </a:xfrm>
          <a:prstGeom prst="rect">
            <a:avLst/>
          </a:prstGeom>
          <a:solidFill>
            <a:schemeClr val="accent3"/>
          </a:solidFill>
        </p:spPr>
        <p:txBody>
          <a:bodyPr wrap="none">
            <a:prstTxWarp prst="textNoShape">
              <a:avLst/>
            </a:prstTxWarp>
            <a:spAutoFit/>
          </a:bodyPr>
          <a:lstStyle/>
          <a:p>
            <a:pPr>
              <a:defRPr/>
            </a:pPr>
            <a:r>
              <a:rPr lang="en-GB" sz="1800" dirty="0" smtClean="0">
                <a:solidFill>
                  <a:srgbClr val="FF0000"/>
                </a:solidFill>
                <a:latin typeface="Arial"/>
              </a:rPr>
              <a:t>Look for the decay </a:t>
            </a:r>
            <a:r>
              <a:rPr lang="en-GB" sz="1800" dirty="0" err="1" smtClean="0">
                <a:solidFill>
                  <a:srgbClr val="FF0000"/>
                </a:solidFill>
                <a:latin typeface="Arial"/>
              </a:rPr>
              <a:t>producs</a:t>
            </a:r>
            <a:r>
              <a:rPr lang="en-GB" sz="1800" dirty="0" smtClean="0">
                <a:solidFill>
                  <a:srgbClr val="FF0000"/>
                </a:solidFill>
                <a:latin typeface="Arial"/>
              </a:rPr>
              <a:t> </a:t>
            </a:r>
          </a:p>
          <a:p>
            <a:pPr>
              <a:defRPr/>
            </a:pPr>
            <a:r>
              <a:rPr lang="en-GB" sz="1800" dirty="0" smtClean="0">
                <a:solidFill>
                  <a:srgbClr val="FF0000"/>
                </a:solidFill>
                <a:latin typeface="Arial"/>
              </a:rPr>
              <a:t>of an evaporating black hole </a:t>
            </a:r>
          </a:p>
          <a:p>
            <a:pPr>
              <a:defRPr/>
            </a:pPr>
            <a:endParaRPr lang="en-GB" sz="1800" dirty="0" smtClean="0">
              <a:latin typeface="Arial"/>
              <a:ea typeface="Wingdings" charset="2"/>
              <a:cs typeface="Wingdings" charset="2"/>
            </a:endParaRPr>
          </a:p>
          <a:p>
            <a:pPr>
              <a:defRPr/>
            </a:pPr>
            <a:r>
              <a:rPr lang="en-GB" sz="1800" dirty="0" err="1" smtClean="0">
                <a:latin typeface="Arial"/>
                <a:ea typeface="Wingdings" charset="2"/>
                <a:cs typeface="Wingdings" charset="2"/>
              </a:rPr>
              <a:t></a:t>
            </a:r>
            <a:r>
              <a:rPr lang="en-GB" sz="1800" dirty="0" err="1" smtClean="0">
                <a:solidFill>
                  <a:srgbClr val="0000FF"/>
                </a:solidFill>
                <a:latin typeface="Arial"/>
              </a:rPr>
              <a:t>Define</a:t>
            </a:r>
            <a:r>
              <a:rPr lang="en-GB" sz="1800" dirty="0" smtClean="0">
                <a:solidFill>
                  <a:srgbClr val="0000FF"/>
                </a:solidFill>
                <a:latin typeface="Arial"/>
              </a:rPr>
              <a:t> S</a:t>
            </a:r>
            <a:r>
              <a:rPr lang="en-GB" sz="1800" baseline="-25000" dirty="0" smtClean="0">
                <a:solidFill>
                  <a:srgbClr val="0000FF"/>
                </a:solidFill>
                <a:latin typeface="Arial"/>
              </a:rPr>
              <a:t>T</a:t>
            </a:r>
            <a:r>
              <a:rPr lang="en-GB" sz="1800" dirty="0" smtClean="0">
                <a:solidFill>
                  <a:srgbClr val="0000FF"/>
                </a:solidFill>
                <a:latin typeface="Arial"/>
              </a:rPr>
              <a:t> to be the scalar </a:t>
            </a:r>
          </a:p>
          <a:p>
            <a:pPr>
              <a:defRPr/>
            </a:pPr>
            <a:r>
              <a:rPr lang="en-GB" sz="1800" dirty="0" smtClean="0">
                <a:solidFill>
                  <a:srgbClr val="0000FF"/>
                </a:solidFill>
                <a:latin typeface="Arial"/>
              </a:rPr>
              <a:t> sum of all high </a:t>
            </a:r>
            <a:r>
              <a:rPr lang="en-GB" sz="1800" dirty="0" err="1" smtClean="0">
                <a:solidFill>
                  <a:srgbClr val="0000FF"/>
                </a:solidFill>
                <a:latin typeface="Arial"/>
              </a:rPr>
              <a:t>p</a:t>
            </a:r>
            <a:r>
              <a:rPr lang="en-GB" sz="1800" baseline="-25000" dirty="0" err="1" smtClean="0">
                <a:solidFill>
                  <a:srgbClr val="0000FF"/>
                </a:solidFill>
                <a:latin typeface="Arial"/>
              </a:rPr>
              <a:t>T</a:t>
            </a:r>
            <a:r>
              <a:rPr lang="en-GB" sz="1800" dirty="0" smtClean="0">
                <a:solidFill>
                  <a:srgbClr val="0000FF"/>
                </a:solidFill>
                <a:latin typeface="Arial"/>
              </a:rPr>
              <a:t> objects </a:t>
            </a:r>
          </a:p>
          <a:p>
            <a:pPr>
              <a:defRPr/>
            </a:pPr>
            <a:r>
              <a:rPr lang="en-GB" sz="1800" dirty="0" smtClean="0">
                <a:solidFill>
                  <a:srgbClr val="0000FF"/>
                </a:solidFill>
                <a:latin typeface="Arial"/>
              </a:rPr>
              <a:t> found in the event</a:t>
            </a:r>
          </a:p>
          <a:p>
            <a:pPr>
              <a:defRPr/>
            </a:pPr>
            <a:r>
              <a:rPr lang="en-GB" sz="1800" dirty="0" err="1" smtClean="0">
                <a:solidFill>
                  <a:srgbClr val="0000FF"/>
                </a:solidFill>
                <a:latin typeface="Arial"/>
                <a:ea typeface="Wingdings" charset="2"/>
                <a:cs typeface="Wingdings" charset="2"/>
              </a:rPr>
              <a:t></a:t>
            </a:r>
            <a:r>
              <a:rPr lang="en-GB" sz="1800" dirty="0" err="1" smtClean="0">
                <a:solidFill>
                  <a:srgbClr val="0000FF"/>
                </a:solidFill>
                <a:latin typeface="Arial"/>
              </a:rPr>
              <a:t>Look</a:t>
            </a:r>
            <a:r>
              <a:rPr lang="en-GB" sz="1800" dirty="0" smtClean="0">
                <a:solidFill>
                  <a:srgbClr val="0000FF"/>
                </a:solidFill>
                <a:latin typeface="Arial"/>
              </a:rPr>
              <a:t> for deviations </a:t>
            </a:r>
          </a:p>
          <a:p>
            <a:pPr>
              <a:defRPr/>
            </a:pPr>
            <a:r>
              <a:rPr lang="en-GB" sz="1800" dirty="0" smtClean="0">
                <a:solidFill>
                  <a:srgbClr val="0000FF"/>
                </a:solidFill>
                <a:latin typeface="Arial"/>
              </a:rPr>
              <a:t>  at high S</a:t>
            </a:r>
            <a:r>
              <a:rPr lang="en-GB" sz="1800" baseline="-25000" dirty="0" smtClean="0">
                <a:solidFill>
                  <a:srgbClr val="0000FF"/>
                </a:solidFill>
                <a:latin typeface="Arial"/>
              </a:rPr>
              <a:t>T</a:t>
            </a:r>
            <a:endParaRPr lang="en-GB" sz="1800" baseline="-25000" dirty="0">
              <a:solidFill>
                <a:srgbClr val="0000FF"/>
              </a:solidFill>
              <a:latin typeface="Arial"/>
            </a:endParaRPr>
          </a:p>
        </p:txBody>
      </p:sp>
      <p:sp>
        <p:nvSpPr>
          <p:cNvPr id="100367" name="ZoneTexte 22"/>
          <p:cNvSpPr txBox="1">
            <a:spLocks noChangeArrowheads="1"/>
          </p:cNvSpPr>
          <p:nvPr/>
        </p:nvSpPr>
        <p:spPr bwMode="auto">
          <a:xfrm>
            <a:off x="3032130" y="1676400"/>
            <a:ext cx="1768470" cy="769441"/>
          </a:xfrm>
          <a:prstGeom prst="rect">
            <a:avLst/>
          </a:prstGeom>
          <a:noFill/>
          <a:ln w="9525">
            <a:noFill/>
            <a:miter lim="800000"/>
            <a:headEnd/>
            <a:tailEnd/>
          </a:ln>
        </p:spPr>
        <p:txBody>
          <a:bodyPr wrap="none">
            <a:prstTxWarp prst="textNoShape">
              <a:avLst/>
            </a:prstTxWarp>
            <a:spAutoFit/>
          </a:bodyPr>
          <a:lstStyle/>
          <a:p>
            <a:r>
              <a:rPr lang="fr-FR" sz="2200" dirty="0">
                <a:solidFill>
                  <a:srgbClr val="FF0000"/>
                </a:solidFill>
                <a:latin typeface="Arial" charset="0"/>
              </a:rPr>
              <a:t>Planck </a:t>
            </a:r>
            <a:r>
              <a:rPr lang="fr-FR" sz="2200" dirty="0" err="1">
                <a:solidFill>
                  <a:srgbClr val="FF0000"/>
                </a:solidFill>
                <a:latin typeface="Arial" charset="0"/>
              </a:rPr>
              <a:t>scale</a:t>
            </a:r>
            <a:r>
              <a:rPr lang="fr-FR" sz="2200" dirty="0" smtClean="0">
                <a:solidFill>
                  <a:srgbClr val="FF0000"/>
                </a:solidFill>
                <a:latin typeface="Arial" charset="0"/>
              </a:rPr>
              <a:t> </a:t>
            </a:r>
          </a:p>
          <a:p>
            <a:r>
              <a:rPr lang="fr-FR" sz="2200" dirty="0" smtClean="0">
                <a:solidFill>
                  <a:srgbClr val="FF0000"/>
                </a:solidFill>
                <a:latin typeface="Arial" charset="0"/>
              </a:rPr>
              <a:t>a </a:t>
            </a:r>
            <a:r>
              <a:rPr lang="fr-FR" sz="2200" dirty="0">
                <a:solidFill>
                  <a:srgbClr val="FF0000"/>
                </a:solidFill>
                <a:latin typeface="Arial" charset="0"/>
              </a:rPr>
              <a:t>few </a:t>
            </a:r>
            <a:r>
              <a:rPr lang="fr-FR" sz="2200" dirty="0" err="1">
                <a:solidFill>
                  <a:srgbClr val="FF0000"/>
                </a:solidFill>
                <a:latin typeface="Arial" charset="0"/>
              </a:rPr>
              <a:t>TeV</a:t>
            </a:r>
            <a:r>
              <a:rPr lang="fr-FR" sz="2200" dirty="0">
                <a:solidFill>
                  <a:srgbClr val="FF0000"/>
                </a:solidFill>
                <a:latin typeface="Arial" charset="0"/>
              </a:rPr>
              <a:t>? </a:t>
            </a:r>
          </a:p>
        </p:txBody>
      </p:sp>
      <p:sp>
        <p:nvSpPr>
          <p:cNvPr id="24" name="ZoneTexte 23"/>
          <p:cNvSpPr txBox="1"/>
          <p:nvPr/>
        </p:nvSpPr>
        <p:spPr>
          <a:xfrm>
            <a:off x="76200" y="6324600"/>
            <a:ext cx="9098364" cy="400110"/>
          </a:xfrm>
          <a:prstGeom prst="rect">
            <a:avLst/>
          </a:prstGeom>
          <a:solidFill>
            <a:schemeClr val="accent5"/>
          </a:solidFill>
        </p:spPr>
        <p:txBody>
          <a:bodyPr wrap="none">
            <a:prstTxWarp prst="textNoShape">
              <a:avLst/>
            </a:prstTxWarp>
            <a:spAutoFit/>
          </a:bodyPr>
          <a:lstStyle/>
          <a:p>
            <a:pPr>
              <a:defRPr/>
            </a:pPr>
            <a:r>
              <a:rPr lang="fr-FR" dirty="0">
                <a:solidFill>
                  <a:srgbClr val="FF0000"/>
                </a:solidFill>
                <a:latin typeface="Arial"/>
              </a:rPr>
              <a:t>Black </a:t>
            </a:r>
            <a:r>
              <a:rPr lang="fr-FR" dirty="0" err="1">
                <a:solidFill>
                  <a:srgbClr val="FF0000"/>
                </a:solidFill>
                <a:latin typeface="Arial"/>
              </a:rPr>
              <a:t>hole</a:t>
            </a:r>
            <a:r>
              <a:rPr lang="fr-FR" dirty="0">
                <a:solidFill>
                  <a:srgbClr val="FF0000"/>
                </a:solidFill>
                <a:latin typeface="Arial"/>
              </a:rPr>
              <a:t> masses </a:t>
            </a:r>
            <a:r>
              <a:rPr lang="fr-FR" dirty="0" err="1">
                <a:solidFill>
                  <a:srgbClr val="FF0000"/>
                </a:solidFill>
                <a:latin typeface="Arial"/>
              </a:rPr>
              <a:t>excluded</a:t>
            </a:r>
            <a:r>
              <a:rPr lang="fr-FR" dirty="0">
                <a:solidFill>
                  <a:srgbClr val="FF0000"/>
                </a:solidFill>
                <a:latin typeface="Arial"/>
              </a:rPr>
              <a:t> in </a:t>
            </a:r>
            <a:r>
              <a:rPr lang="fr-FR" dirty="0" smtClean="0">
                <a:solidFill>
                  <a:srgbClr val="FF0000"/>
                </a:solidFill>
                <a:latin typeface="Arial"/>
              </a:rPr>
              <a:t>range </a:t>
            </a:r>
            <a:r>
              <a:rPr lang="fr-FR" dirty="0" err="1" smtClean="0">
                <a:solidFill>
                  <a:srgbClr val="FF0000"/>
                </a:solidFill>
                <a:latin typeface="Arial"/>
              </a:rPr>
              <a:t>below</a:t>
            </a:r>
            <a:r>
              <a:rPr lang="fr-FR" dirty="0" smtClean="0">
                <a:solidFill>
                  <a:srgbClr val="FF0000"/>
                </a:solidFill>
                <a:latin typeface="Arial"/>
              </a:rPr>
              <a:t> ~5 </a:t>
            </a:r>
            <a:r>
              <a:rPr lang="fr-FR" dirty="0" err="1">
                <a:solidFill>
                  <a:srgbClr val="FF0000"/>
                </a:solidFill>
                <a:latin typeface="Arial"/>
              </a:rPr>
              <a:t>TeV</a:t>
            </a:r>
            <a:r>
              <a:rPr lang="fr-FR" dirty="0">
                <a:solidFill>
                  <a:srgbClr val="FF0000"/>
                </a:solidFill>
                <a:latin typeface="Arial"/>
              </a:rPr>
              <a:t> </a:t>
            </a:r>
            <a:r>
              <a:rPr lang="fr-FR" dirty="0" err="1">
                <a:solidFill>
                  <a:srgbClr val="FF0000"/>
                </a:solidFill>
                <a:latin typeface="Arial"/>
              </a:rPr>
              <a:t>depending</a:t>
            </a:r>
            <a:r>
              <a:rPr lang="fr-FR" dirty="0">
                <a:solidFill>
                  <a:srgbClr val="FF0000"/>
                </a:solidFill>
                <a:latin typeface="Arial"/>
              </a:rPr>
              <a:t> on </a:t>
            </a:r>
            <a:r>
              <a:rPr lang="fr-FR" dirty="0" err="1">
                <a:solidFill>
                  <a:srgbClr val="FF0000"/>
                </a:solidFill>
                <a:latin typeface="Arial"/>
              </a:rPr>
              <a:t>assumptions</a:t>
            </a:r>
            <a:endParaRPr lang="fr-FR" dirty="0">
              <a:solidFill>
                <a:srgbClr val="FF0000"/>
              </a:solidFill>
              <a:latin typeface="Arial"/>
            </a:endParaRPr>
          </a:p>
        </p:txBody>
      </p:sp>
      <p:sp>
        <p:nvSpPr>
          <p:cNvPr id="25" name="Titre 1"/>
          <p:cNvSpPr txBox="1">
            <a:spLocks/>
          </p:cNvSpPr>
          <p:nvPr/>
        </p:nvSpPr>
        <p:spPr bwMode="auto">
          <a:xfrm>
            <a:off x="762000" y="-76200"/>
            <a:ext cx="72390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4000" b="1" kern="0" dirty="0" smtClean="0">
                <a:solidFill>
                  <a:srgbClr val="0000FF"/>
                </a:solidFill>
                <a:latin typeface="Arial"/>
                <a:ea typeface="ＭＳ Ｐゴシック" charset="-128"/>
                <a:cs typeface="ＭＳ Ｐゴシック" charset="-128"/>
              </a:rPr>
              <a:t>Search for Micro Black Holes</a:t>
            </a:r>
            <a:endParaRPr kumimoji="0" lang="en-GB" sz="40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
        <p:nvSpPr>
          <p:cNvPr id="27" name="ZoneTexte 26"/>
          <p:cNvSpPr txBox="1"/>
          <p:nvPr/>
        </p:nvSpPr>
        <p:spPr>
          <a:xfrm>
            <a:off x="533400" y="3200400"/>
            <a:ext cx="1665240" cy="338554"/>
          </a:xfrm>
          <a:prstGeom prst="rect">
            <a:avLst/>
          </a:prstGeom>
          <a:noFill/>
        </p:spPr>
        <p:txBody>
          <a:bodyPr wrap="none" rtlCol="0">
            <a:spAutoFit/>
          </a:bodyPr>
          <a:lstStyle/>
          <a:p>
            <a:r>
              <a:rPr lang="en-GB" sz="1600" dirty="0" smtClean="0"/>
              <a:t>arXiv:1202.6396</a:t>
            </a:r>
            <a:endParaRPr lang="en-GB" sz="1600" dirty="0"/>
          </a:p>
        </p:txBody>
      </p:sp>
      <p:pic>
        <p:nvPicPr>
          <p:cNvPr id="23" name="Espace réservé du contenu 5" descr="Screen shot 2011-07-21 at 10.29.36 PM.png"/>
          <p:cNvPicPr>
            <a:picLocks noChangeAspect="1"/>
          </p:cNvPicPr>
          <p:nvPr/>
        </p:nvPicPr>
        <p:blipFill>
          <a:blip r:embed="rId4"/>
          <a:stretch>
            <a:fillRect/>
          </a:stretch>
        </p:blipFill>
        <p:spPr bwMode="auto">
          <a:xfrm>
            <a:off x="5926114" y="914400"/>
            <a:ext cx="3217886" cy="2322942"/>
          </a:xfrm>
          <a:prstGeom prst="rect">
            <a:avLst/>
          </a:prstGeom>
          <a:noFill/>
          <a:ln w="9525">
            <a:noFill/>
            <a:miter lim="800000"/>
            <a:headEnd/>
            <a:tailEnd/>
          </a:ln>
        </p:spPr>
      </p:pic>
      <p:sp>
        <p:nvSpPr>
          <p:cNvPr id="26" name="ZoneTexte 25"/>
          <p:cNvSpPr txBox="1"/>
          <p:nvPr/>
        </p:nvSpPr>
        <p:spPr>
          <a:xfrm>
            <a:off x="5560968" y="838200"/>
            <a:ext cx="3583032" cy="400110"/>
          </a:xfrm>
          <a:prstGeom prst="rect">
            <a:avLst/>
          </a:prstGeom>
          <a:solidFill>
            <a:schemeClr val="accent5"/>
          </a:solidFill>
        </p:spPr>
        <p:txBody>
          <a:bodyPr wrap="none" rtlCol="0">
            <a:spAutoFit/>
          </a:bodyPr>
          <a:lstStyle/>
          <a:p>
            <a:r>
              <a:rPr lang="en-GB" dirty="0" smtClean="0">
                <a:solidFill>
                  <a:srgbClr val="0000FF"/>
                </a:solidFill>
              </a:rPr>
              <a:t>Nice events, </a:t>
            </a:r>
            <a:r>
              <a:rPr lang="en-GB" dirty="0" err="1" smtClean="0">
                <a:solidFill>
                  <a:srgbClr val="0000FF"/>
                </a:solidFill>
              </a:rPr>
              <a:t>eg</a:t>
            </a:r>
            <a:r>
              <a:rPr lang="en-GB" dirty="0" smtClean="0">
                <a:solidFill>
                  <a:srgbClr val="0000FF"/>
                </a:solidFill>
              </a:rPr>
              <a:t> a 10 jet event</a:t>
            </a:r>
            <a:endParaRPr lang="en-GB" dirty="0">
              <a:solidFill>
                <a:srgbClr val="0000FF"/>
              </a:solidFill>
            </a:endParaRPr>
          </a:p>
        </p:txBody>
      </p:sp>
      <p:pic>
        <p:nvPicPr>
          <p:cNvPr id="15" name="Image 14" descr="Screen Shot 2014-03-29 at 1.46.46 AM.png"/>
          <p:cNvPicPr>
            <a:picLocks noChangeAspect="1"/>
          </p:cNvPicPr>
          <p:nvPr/>
        </p:nvPicPr>
        <p:blipFill>
          <a:blip r:embed="rId5"/>
          <a:stretch>
            <a:fillRect/>
          </a:stretch>
        </p:blipFill>
        <p:spPr>
          <a:xfrm>
            <a:off x="3276600" y="3352800"/>
            <a:ext cx="2851348" cy="2851379"/>
          </a:xfrm>
          <a:prstGeom prst="rect">
            <a:avLst/>
          </a:prstGeom>
        </p:spPr>
      </p:pic>
      <p:pic>
        <p:nvPicPr>
          <p:cNvPr id="16" name="Image 15" descr="Screen Shot 2014-03-29 at 1.47.43 AM.png"/>
          <p:cNvPicPr>
            <a:picLocks noChangeAspect="1"/>
          </p:cNvPicPr>
          <p:nvPr/>
        </p:nvPicPr>
        <p:blipFill>
          <a:blip r:embed="rId6"/>
          <a:stretch>
            <a:fillRect/>
          </a:stretch>
        </p:blipFill>
        <p:spPr>
          <a:xfrm>
            <a:off x="6299002" y="3352800"/>
            <a:ext cx="2844998" cy="2724339"/>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re 3"/>
          <p:cNvSpPr>
            <a:spLocks noGrp="1"/>
          </p:cNvSpPr>
          <p:nvPr>
            <p:ph type="title"/>
          </p:nvPr>
        </p:nvSpPr>
        <p:spPr>
          <a:xfrm>
            <a:off x="685800" y="2743200"/>
            <a:ext cx="7772400" cy="914400"/>
          </a:xfrm>
        </p:spPr>
        <p:txBody>
          <a:bodyPr>
            <a:normAutofit fontScale="90000"/>
          </a:bodyPr>
          <a:lstStyle/>
          <a:p>
            <a:r>
              <a:rPr lang="en-GB" dirty="0" smtClean="0">
                <a:effectLst/>
              </a:rPr>
              <a:t>Search for High Mass Resonances</a:t>
            </a:r>
            <a:endParaRPr lang="en-GB" dirty="0">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Espace réservé de la date 3"/>
          <p:cNvSpPr>
            <a:spLocks noGrp="1"/>
          </p:cNvSpPr>
          <p:nvPr>
            <p:ph type="dt" sz="quarter" idx="4294967295"/>
          </p:nvPr>
        </p:nvSpPr>
        <p:spPr>
          <a:xfrm>
            <a:off x="70338" y="6543675"/>
            <a:ext cx="2760785" cy="247650"/>
          </a:xfrm>
          <a:prstGeom prst="rect">
            <a:avLst/>
          </a:prstGeom>
          <a:noFill/>
        </p:spPr>
        <p:txBody>
          <a:bodyPr/>
          <a:lstStyle/>
          <a:p>
            <a:r>
              <a:rPr lang="fr-CH" smtClean="0"/>
              <a:t>	</a:t>
            </a:r>
            <a:endParaRPr lang="fr-FR" smtClean="0"/>
          </a:p>
        </p:txBody>
      </p:sp>
      <p:sp>
        <p:nvSpPr>
          <p:cNvPr id="22532" name="Rectangle 2"/>
          <p:cNvSpPr>
            <a:spLocks noGrp="1" noChangeArrowheads="1"/>
          </p:cNvSpPr>
          <p:nvPr>
            <p:ph type="title"/>
          </p:nvPr>
        </p:nvSpPr>
        <p:spPr>
          <a:xfrm>
            <a:off x="1371600" y="-142875"/>
            <a:ext cx="7239000" cy="904875"/>
          </a:xfrm>
        </p:spPr>
        <p:txBody>
          <a:bodyPr/>
          <a:lstStyle/>
          <a:p>
            <a:pPr eaLnBrk="1" hangingPunct="1"/>
            <a:r>
              <a:rPr lang="en-US" sz="3600" dirty="0" smtClean="0"/>
              <a:t>E.g</a:t>
            </a:r>
            <a:r>
              <a:rPr lang="en-US" sz="3600" dirty="0"/>
              <a:t>. Di-lepton Resonance</a:t>
            </a:r>
          </a:p>
        </p:txBody>
      </p:sp>
      <p:pic>
        <p:nvPicPr>
          <p:cNvPr id="22533" name="Picture 4"/>
          <p:cNvPicPr>
            <a:picLocks noChangeAspect="1" noChangeArrowheads="1"/>
          </p:cNvPicPr>
          <p:nvPr/>
        </p:nvPicPr>
        <mc:AlternateContent>
          <mc:Choice xmlns:ma="http://schemas.microsoft.com/office/mac/drawingml/2008/main" Requires="ma">
            <p:blipFill>
              <a:blip r:embed="rId3"/>
              <a:srcRect/>
              <a:stretch>
                <a:fillRect/>
              </a:stretch>
            </p:blipFill>
          </mc:Choice>
          <mc:Fallback>
            <p:blipFill>
              <a:blip r:embed="rId4"/>
              <a:srcRect/>
              <a:stretch>
                <a:fillRect/>
              </a:stretch>
            </p:blipFill>
          </mc:Fallback>
        </mc:AlternateContent>
        <p:spPr bwMode="auto">
          <a:xfrm>
            <a:off x="3376246" y="838200"/>
            <a:ext cx="2791558" cy="2668588"/>
          </a:xfrm>
          <a:prstGeom prst="rect">
            <a:avLst/>
          </a:prstGeom>
          <a:noFill/>
          <a:ln w="41275">
            <a:noFill/>
            <a:miter lim="800000"/>
            <a:headEnd/>
            <a:tailEnd/>
          </a:ln>
        </p:spPr>
      </p:pic>
      <p:sp>
        <p:nvSpPr>
          <p:cNvPr id="22535" name="Text Box 6"/>
          <p:cNvSpPr txBox="1">
            <a:spLocks noChangeArrowheads="1"/>
          </p:cNvSpPr>
          <p:nvPr/>
        </p:nvSpPr>
        <p:spPr bwMode="auto">
          <a:xfrm>
            <a:off x="3657600" y="3810001"/>
            <a:ext cx="2680091" cy="1200328"/>
          </a:xfrm>
          <a:prstGeom prst="rect">
            <a:avLst/>
          </a:prstGeom>
          <a:solidFill>
            <a:srgbClr val="CCFFFF"/>
          </a:solidFill>
          <a:ln w="41275">
            <a:noFill/>
            <a:miter lim="800000"/>
            <a:headEnd/>
            <a:tailEnd/>
          </a:ln>
        </p:spPr>
        <p:txBody>
          <a:bodyPr wrap="none">
            <a:prstTxWarp prst="textNoShape">
              <a:avLst/>
            </a:prstTxWarp>
            <a:spAutoFit/>
          </a:bodyPr>
          <a:lstStyle/>
          <a:p>
            <a:r>
              <a:rPr lang="en-US" sz="2400"/>
              <a:t>If we are lucky:</a:t>
            </a:r>
          </a:p>
          <a:p>
            <a:r>
              <a:rPr lang="en-US" sz="2400"/>
              <a:t>a signal could be </a:t>
            </a:r>
          </a:p>
          <a:p>
            <a:r>
              <a:rPr lang="en-US" sz="2400"/>
              <a:t>seen very early on</a:t>
            </a:r>
          </a:p>
        </p:txBody>
      </p:sp>
      <p:sp>
        <p:nvSpPr>
          <p:cNvPr id="22537" name="Text Box 9"/>
          <p:cNvSpPr txBox="1">
            <a:spLocks noChangeArrowheads="1"/>
          </p:cNvSpPr>
          <p:nvPr/>
        </p:nvSpPr>
        <p:spPr bwMode="auto">
          <a:xfrm>
            <a:off x="6471139" y="838201"/>
            <a:ext cx="1931639" cy="954107"/>
          </a:xfrm>
          <a:prstGeom prst="rect">
            <a:avLst/>
          </a:prstGeom>
          <a:solidFill>
            <a:srgbClr val="FFFF99"/>
          </a:solidFill>
          <a:ln w="25400">
            <a:noFill/>
            <a:miter lim="800000"/>
            <a:headEnd/>
            <a:tailEnd/>
          </a:ln>
        </p:spPr>
        <p:txBody>
          <a:bodyPr wrap="none">
            <a:prstTxWarp prst="textNoShape">
              <a:avLst/>
            </a:prstTxWarp>
            <a:spAutoFit/>
          </a:bodyPr>
          <a:lstStyle/>
          <a:p>
            <a:r>
              <a:rPr lang="en-US" sz="2800" dirty="0" smtClean="0"/>
              <a:t>Example </a:t>
            </a:r>
          </a:p>
          <a:p>
            <a:r>
              <a:rPr lang="en-US" sz="2800" dirty="0" err="1" smtClean="0"/>
              <a:t>pp</a:t>
            </a:r>
            <a:r>
              <a:rPr lang="en-US" sz="2800" dirty="0" err="1">
                <a:sym typeface="Symbol" charset="2"/>
              </a:rPr>
              <a:t></a:t>
            </a:r>
            <a:r>
              <a:rPr lang="en-US" sz="2800" dirty="0">
                <a:sym typeface="Symbol" charset="2"/>
              </a:rPr>
              <a:t> +X</a:t>
            </a:r>
          </a:p>
        </p:txBody>
      </p:sp>
      <p:sp>
        <p:nvSpPr>
          <p:cNvPr id="22538" name="Text Box 10"/>
          <p:cNvSpPr txBox="1">
            <a:spLocks noChangeArrowheads="1"/>
          </p:cNvSpPr>
          <p:nvPr/>
        </p:nvSpPr>
        <p:spPr bwMode="auto">
          <a:xfrm>
            <a:off x="844061" y="1143000"/>
            <a:ext cx="2318213" cy="1815882"/>
          </a:xfrm>
          <a:prstGeom prst="rect">
            <a:avLst/>
          </a:prstGeom>
          <a:solidFill>
            <a:srgbClr val="FFFF66"/>
          </a:solidFill>
          <a:ln w="25400">
            <a:noFill/>
            <a:miter lim="800000"/>
            <a:headEnd/>
            <a:tailEnd/>
          </a:ln>
        </p:spPr>
        <p:txBody>
          <a:bodyPr wrap="none">
            <a:prstTxWarp prst="textNoShape">
              <a:avLst/>
            </a:prstTxWarp>
            <a:spAutoFit/>
          </a:bodyPr>
          <a:lstStyle/>
          <a:p>
            <a:r>
              <a:rPr lang="en-US"/>
              <a:t>Plot the di-lepton</a:t>
            </a:r>
          </a:p>
          <a:p>
            <a:r>
              <a:rPr lang="en-US"/>
              <a:t>invariant mass</a:t>
            </a:r>
          </a:p>
          <a:p>
            <a:r>
              <a:rPr lang="en-US" sz="2400">
                <a:solidFill>
                  <a:srgbClr val="CC0000"/>
                </a:solidFill>
              </a:rPr>
              <a:t>A peak!! </a:t>
            </a:r>
          </a:p>
          <a:p>
            <a:r>
              <a:rPr lang="en-US" sz="2400">
                <a:solidFill>
                  <a:srgbClr val="CC0000"/>
                </a:solidFill>
              </a:rPr>
              <a:t>A new particle!!</a:t>
            </a:r>
          </a:p>
          <a:p>
            <a:r>
              <a:rPr lang="en-US" sz="2400">
                <a:solidFill>
                  <a:srgbClr val="CC0000"/>
                </a:solidFill>
              </a:rPr>
              <a:t>A discovery!!</a:t>
            </a:r>
          </a:p>
        </p:txBody>
      </p:sp>
      <p:pic>
        <p:nvPicPr>
          <p:cNvPr id="11" name="Picture 4"/>
          <p:cNvPicPr>
            <a:picLocks noChangeAspect="1" noChangeArrowheads="1"/>
          </p:cNvPicPr>
          <p:nvPr/>
        </p:nvPicPr>
        <p:blipFill>
          <a:blip r:embed="rId5"/>
          <a:srcRect/>
          <a:stretch>
            <a:fillRect/>
          </a:stretch>
        </p:blipFill>
        <p:spPr bwMode="auto">
          <a:xfrm>
            <a:off x="6629400" y="2057400"/>
            <a:ext cx="2089371" cy="1295401"/>
          </a:xfrm>
          <a:prstGeom prst="rect">
            <a:avLst/>
          </a:prstGeom>
          <a:noFill/>
          <a:ln w="41275">
            <a:noFill/>
            <a:miter lim="800000"/>
            <a:headEnd/>
            <a:tailEnd/>
          </a:ln>
        </p:spPr>
      </p:pic>
      <p:sp>
        <p:nvSpPr>
          <p:cNvPr id="12" name="ZoneTexte 11"/>
          <p:cNvSpPr txBox="1"/>
          <p:nvPr/>
        </p:nvSpPr>
        <p:spPr>
          <a:xfrm>
            <a:off x="8229600" y="2133600"/>
            <a:ext cx="389850" cy="338554"/>
          </a:xfrm>
          <a:prstGeom prst="rect">
            <a:avLst/>
          </a:prstGeom>
          <a:solidFill>
            <a:schemeClr val="accent3"/>
          </a:solidFill>
        </p:spPr>
        <p:txBody>
          <a:bodyPr wrap="none" rtlCol="0">
            <a:spAutoFit/>
          </a:bodyPr>
          <a:lstStyle/>
          <a:p>
            <a:r>
              <a:rPr lang="en-GB" sz="1600" dirty="0" err="1" smtClean="0"/>
              <a:t>μ</a:t>
            </a:r>
            <a:endParaRPr lang="en-GB" sz="1600" dirty="0"/>
          </a:p>
        </p:txBody>
      </p:sp>
      <p:sp>
        <p:nvSpPr>
          <p:cNvPr id="13" name="ZoneTexte 12"/>
          <p:cNvSpPr txBox="1"/>
          <p:nvPr/>
        </p:nvSpPr>
        <p:spPr>
          <a:xfrm>
            <a:off x="8229600" y="2895600"/>
            <a:ext cx="389850" cy="338554"/>
          </a:xfrm>
          <a:prstGeom prst="rect">
            <a:avLst/>
          </a:prstGeom>
          <a:solidFill>
            <a:schemeClr val="accent3"/>
          </a:solidFill>
        </p:spPr>
        <p:txBody>
          <a:bodyPr wrap="none" rtlCol="0">
            <a:spAutoFit/>
          </a:bodyPr>
          <a:lstStyle/>
          <a:p>
            <a:r>
              <a:rPr lang="en-GB" sz="1600" dirty="0" err="1" smtClean="0"/>
              <a:t>μ</a:t>
            </a:r>
            <a:endParaRPr lang="en-GB" sz="1600" dirty="0"/>
          </a:p>
        </p:txBody>
      </p:sp>
      <p:sp>
        <p:nvSpPr>
          <p:cNvPr id="14" name="ZoneTexte 13"/>
          <p:cNvSpPr txBox="1"/>
          <p:nvPr/>
        </p:nvSpPr>
        <p:spPr>
          <a:xfrm>
            <a:off x="7344962" y="2209800"/>
            <a:ext cx="583789" cy="400110"/>
          </a:xfrm>
          <a:prstGeom prst="rect">
            <a:avLst/>
          </a:prstGeom>
          <a:solidFill>
            <a:schemeClr val="accent3"/>
          </a:solidFill>
        </p:spPr>
        <p:txBody>
          <a:bodyPr wrap="none" rtlCol="0">
            <a:spAutoFit/>
          </a:bodyPr>
          <a:lstStyle/>
          <a:p>
            <a:r>
              <a:rPr lang="en-GB" dirty="0" smtClean="0"/>
              <a:t>Z’ ?</a:t>
            </a:r>
            <a:endParaRPr lang="en-GB" dirty="0"/>
          </a:p>
        </p:txBody>
      </p:sp>
      <p:pic>
        <p:nvPicPr>
          <p:cNvPr id="15" name="Picture 4"/>
          <p:cNvPicPr>
            <a:picLocks noChangeAspect="1" noChangeArrowheads="1"/>
          </p:cNvPicPr>
          <p:nvPr/>
        </p:nvPicPr>
        <mc:AlternateContent>
          <mc:Choice xmlns:ma="http://schemas.microsoft.com/office/mac/drawingml/2008/main" Requires="ma">
            <p:blipFill>
              <a:blip r:embed="rId6"/>
              <a:srcRect/>
              <a:stretch>
                <a:fillRect/>
              </a:stretch>
            </p:blipFill>
          </mc:Choice>
          <mc:Fallback>
            <p:blipFill>
              <a:blip r:embed="rId7"/>
              <a:srcRect/>
              <a:stretch>
                <a:fillRect/>
              </a:stretch>
            </p:blipFill>
          </mc:Fallback>
        </mc:AlternateContent>
        <p:spPr bwMode="auto">
          <a:xfrm>
            <a:off x="990600" y="4114800"/>
            <a:ext cx="2409783" cy="2257425"/>
          </a:xfrm>
          <a:prstGeom prst="rect">
            <a:avLst/>
          </a:prstGeom>
          <a:noFill/>
          <a:ln w="9525">
            <a:noFill/>
            <a:miter lim="800000"/>
            <a:headEnd/>
            <a:tailEnd/>
          </a:ln>
        </p:spPr>
      </p:pic>
      <p:pic>
        <p:nvPicPr>
          <p:cNvPr id="16" name="Picture 11"/>
          <p:cNvPicPr>
            <a:picLocks noChangeAspect="1" noChangeArrowheads="1"/>
          </p:cNvPicPr>
          <p:nvPr/>
        </p:nvPicPr>
        <mc:AlternateContent>
          <mc:Choice xmlns:ma="http://schemas.microsoft.com/office/mac/drawingml/2008/main" Requires="ma">
            <p:blipFill>
              <a:blip r:embed="rId8"/>
              <a:srcRect/>
              <a:stretch>
                <a:fillRect/>
              </a:stretch>
            </p:blipFill>
          </mc:Choice>
          <mc:Fallback>
            <p:blipFill>
              <a:blip r:embed="rId9"/>
              <a:srcRect/>
              <a:stretch>
                <a:fillRect/>
              </a:stretch>
            </p:blipFill>
          </mc:Fallback>
        </mc:AlternateContent>
        <p:spPr bwMode="auto">
          <a:xfrm>
            <a:off x="914400" y="3581400"/>
            <a:ext cx="7923335" cy="3160713"/>
          </a:xfrm>
          <a:prstGeom prst="rect">
            <a:avLst/>
          </a:prstGeom>
          <a:noFill/>
          <a:ln w="4127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371600"/>
            <a:ext cx="8382000" cy="4648200"/>
          </a:xfrm>
          <a:solidFill>
            <a:schemeClr val="accent3"/>
          </a:solidFill>
        </p:spPr>
        <p:txBody>
          <a:bodyPr/>
          <a:lstStyle/>
          <a:p>
            <a:pPr>
              <a:buNone/>
            </a:pPr>
            <a:r>
              <a:rPr lang="en-GB" dirty="0" smtClean="0"/>
              <a:t>  </a:t>
            </a:r>
            <a:r>
              <a:rPr lang="en-GB" dirty="0" smtClean="0">
                <a:solidFill>
                  <a:srgbClr val="FF0000"/>
                </a:solidFill>
              </a:rPr>
              <a:t>Overview of the 4 lectures in the next days</a:t>
            </a:r>
          </a:p>
          <a:p>
            <a:r>
              <a:rPr lang="en-GB" dirty="0" smtClean="0">
                <a:solidFill>
                  <a:srgbClr val="FF0000"/>
                </a:solidFill>
              </a:rPr>
              <a:t>Lecture 1:</a:t>
            </a:r>
            <a:r>
              <a:rPr lang="en-GB" dirty="0" smtClean="0">
                <a:solidFill>
                  <a:srgbClr val="0000FF"/>
                </a:solidFill>
              </a:rPr>
              <a:t> Introduction to Experimental Particle Physics at the LHC </a:t>
            </a:r>
          </a:p>
          <a:p>
            <a:r>
              <a:rPr lang="en-GB" dirty="0" smtClean="0">
                <a:solidFill>
                  <a:srgbClr val="FF0000"/>
                </a:solidFill>
              </a:rPr>
              <a:t>Lecture 2:</a:t>
            </a:r>
            <a:r>
              <a:rPr lang="en-GB" dirty="0" smtClean="0">
                <a:solidFill>
                  <a:srgbClr val="0000FF"/>
                </a:solidFill>
              </a:rPr>
              <a:t> Measurements and test of the Standard Model</a:t>
            </a:r>
          </a:p>
          <a:p>
            <a:r>
              <a:rPr lang="en-GB" dirty="0" smtClean="0">
                <a:solidFill>
                  <a:srgbClr val="FF0000"/>
                </a:solidFill>
              </a:rPr>
              <a:t>Lecture 3: </a:t>
            </a:r>
            <a:r>
              <a:rPr lang="en-GB" dirty="0" smtClean="0">
                <a:solidFill>
                  <a:srgbClr val="0000FF"/>
                </a:solidFill>
              </a:rPr>
              <a:t>The Higgs Boson</a:t>
            </a:r>
          </a:p>
          <a:p>
            <a:r>
              <a:rPr lang="en-GB" dirty="0" smtClean="0">
                <a:solidFill>
                  <a:srgbClr val="FF0000"/>
                </a:solidFill>
              </a:rPr>
              <a:t>Lecture 4:</a:t>
            </a:r>
            <a:r>
              <a:rPr lang="en-GB" dirty="0" smtClean="0">
                <a:solidFill>
                  <a:srgbClr val="0000FF"/>
                </a:solidFill>
              </a:rPr>
              <a:t> Searches beyond the Standard Model at the LHC</a:t>
            </a:r>
          </a:p>
        </p:txBody>
      </p:sp>
      <p:sp>
        <p:nvSpPr>
          <p:cNvPr id="4" name="Titre 1"/>
          <p:cNvSpPr txBox="1">
            <a:spLocks/>
          </p:cNvSpPr>
          <p:nvPr/>
        </p:nvSpPr>
        <p:spPr bwMode="auto">
          <a:xfrm>
            <a:off x="609600" y="-152400"/>
            <a:ext cx="78486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4000" b="1" i="0" u="none" strike="noStrike" kern="0" cap="none" spc="0" normalizeH="0" noProof="0" dirty="0" smtClean="0">
                <a:ln>
                  <a:noFill/>
                </a:ln>
                <a:solidFill>
                  <a:srgbClr val="0000FF"/>
                </a:solidFill>
                <a:effectLst/>
                <a:uLnTx/>
                <a:uFillTx/>
                <a:latin typeface="Arial"/>
                <a:ea typeface="ＭＳ Ｐゴシック" charset="-128"/>
                <a:cs typeface="ＭＳ Ｐゴシック" charset="-128"/>
              </a:rPr>
              <a:t> </a:t>
            </a:r>
            <a:r>
              <a:rPr lang="en-GB" sz="4000" b="1" kern="0" dirty="0" smtClean="0">
                <a:solidFill>
                  <a:srgbClr val="0000FF"/>
                </a:solidFill>
                <a:latin typeface="Arial"/>
                <a:ea typeface="ＭＳ Ｐゴシック" charset="-128"/>
                <a:cs typeface="ＭＳ Ｐゴシック" charset="-128"/>
              </a:rPr>
              <a:t>Lecture Plan</a:t>
            </a:r>
            <a:r>
              <a:rPr kumimoji="0" lang="en-GB" sz="4000" b="1" i="0" u="none" strike="noStrike" kern="0" cap="none" spc="0" normalizeH="0" baseline="0" noProof="0" dirty="0" smtClean="0">
                <a:ln>
                  <a:noFill/>
                </a:ln>
                <a:solidFill>
                  <a:srgbClr val="0000FF"/>
                </a:solidFill>
                <a:effectLst/>
                <a:uLnTx/>
                <a:uFillTx/>
                <a:latin typeface="Arial"/>
                <a:ea typeface="ＭＳ Ｐゴシック" charset="-128"/>
                <a:cs typeface="ＭＳ Ｐゴシック" charset="-128"/>
              </a:rPr>
              <a:t> </a:t>
            </a:r>
            <a:endParaRPr kumimoji="0" lang="en-GB" sz="40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Espace réservé du contenu 4" descr="Screen shot 2012-09-14 at 9.09.02 PM.png"/>
          <p:cNvPicPr>
            <a:picLocks noGrp="1" noChangeAspect="1"/>
          </p:cNvPicPr>
          <p:nvPr>
            <p:ph idx="1"/>
          </p:nvPr>
        </p:nvPicPr>
        <p:blipFill>
          <a:blip r:embed="rId2"/>
          <a:stretch>
            <a:fillRect/>
          </a:stretch>
        </p:blipFill>
        <p:spPr>
          <a:xfrm>
            <a:off x="0" y="1707542"/>
            <a:ext cx="8077200" cy="5150458"/>
          </a:xfrm>
        </p:spPr>
      </p:pic>
      <p:sp>
        <p:nvSpPr>
          <p:cNvPr id="4" name="Titre 3"/>
          <p:cNvSpPr>
            <a:spLocks noGrp="1"/>
          </p:cNvSpPr>
          <p:nvPr>
            <p:ph type="title"/>
          </p:nvPr>
        </p:nvSpPr>
        <p:spPr>
          <a:xfrm>
            <a:off x="304800" y="-76200"/>
            <a:ext cx="8382000" cy="914400"/>
          </a:xfrm>
        </p:spPr>
        <p:txBody>
          <a:bodyPr>
            <a:normAutofit/>
          </a:bodyPr>
          <a:lstStyle/>
          <a:p>
            <a:r>
              <a:rPr lang="en-GB" dirty="0" smtClean="0">
                <a:effectLst/>
              </a:rPr>
              <a:t>2011:  Z’ Boson to </a:t>
            </a:r>
            <a:r>
              <a:rPr lang="en-GB" dirty="0" err="1" smtClean="0">
                <a:effectLst/>
              </a:rPr>
              <a:t>ee</a:t>
            </a:r>
            <a:r>
              <a:rPr lang="en-GB" dirty="0" smtClean="0">
                <a:effectLst/>
              </a:rPr>
              <a:t> or </a:t>
            </a:r>
            <a:r>
              <a:rPr lang="en-GB" dirty="0" err="1" smtClean="0">
                <a:effectLst/>
              </a:rPr>
              <a:t>μμ</a:t>
            </a:r>
            <a:r>
              <a:rPr lang="en-GB" dirty="0" smtClean="0">
                <a:effectLst/>
              </a:rPr>
              <a:t>?</a:t>
            </a:r>
            <a:endParaRPr lang="en-GB" dirty="0">
              <a:effectLst/>
            </a:endParaRPr>
          </a:p>
        </p:txBody>
      </p:sp>
      <p:pic>
        <p:nvPicPr>
          <p:cNvPr id="6" name="Image 5" descr="Screen shot 2012-09-19 at 3.14.16 PM.png"/>
          <p:cNvPicPr>
            <a:picLocks noChangeAspect="1"/>
          </p:cNvPicPr>
          <p:nvPr/>
        </p:nvPicPr>
        <p:blipFill>
          <a:blip r:embed="rId3"/>
          <a:stretch>
            <a:fillRect/>
          </a:stretch>
        </p:blipFill>
        <p:spPr>
          <a:xfrm>
            <a:off x="304800" y="838200"/>
            <a:ext cx="2921000" cy="482600"/>
          </a:xfrm>
          <a:prstGeom prst="rect">
            <a:avLst/>
          </a:prstGeom>
        </p:spPr>
      </p:pic>
      <p:sp>
        <p:nvSpPr>
          <p:cNvPr id="11" name="ZoneTexte 10"/>
          <p:cNvSpPr txBox="1"/>
          <p:nvPr/>
        </p:nvSpPr>
        <p:spPr>
          <a:xfrm>
            <a:off x="3370282" y="892314"/>
            <a:ext cx="3335318" cy="707886"/>
          </a:xfrm>
          <a:prstGeom prst="rect">
            <a:avLst/>
          </a:prstGeom>
          <a:solidFill>
            <a:schemeClr val="accent3"/>
          </a:solidFill>
        </p:spPr>
        <p:txBody>
          <a:bodyPr wrap="none" rtlCol="0">
            <a:spAutoFit/>
          </a:bodyPr>
          <a:lstStyle/>
          <a:p>
            <a:r>
              <a:rPr lang="en-GB" dirty="0" smtClean="0">
                <a:solidFill>
                  <a:srgbClr val="FF0000"/>
                </a:solidFill>
              </a:rPr>
              <a:t>Extension of the symmetry?</a:t>
            </a:r>
          </a:p>
          <a:p>
            <a:r>
              <a:rPr lang="en-GB" dirty="0" smtClean="0">
                <a:solidFill>
                  <a:srgbClr val="FF0000"/>
                </a:solidFill>
              </a:rPr>
              <a:t>New Gauge bosons? </a:t>
            </a:r>
            <a:endParaRPr lang="en-GB" dirty="0">
              <a:solidFill>
                <a:srgbClr val="FF0000"/>
              </a:solidFill>
            </a:endParaRPr>
          </a:p>
        </p:txBody>
      </p:sp>
      <p:sp>
        <p:nvSpPr>
          <p:cNvPr id="9" name="ZoneTexte 8"/>
          <p:cNvSpPr txBox="1"/>
          <p:nvPr/>
        </p:nvSpPr>
        <p:spPr>
          <a:xfrm>
            <a:off x="7620000" y="1066800"/>
            <a:ext cx="1222861" cy="400110"/>
          </a:xfrm>
          <a:prstGeom prst="rect">
            <a:avLst/>
          </a:prstGeom>
          <a:solidFill>
            <a:schemeClr val="accent3"/>
          </a:solidFill>
        </p:spPr>
        <p:txBody>
          <a:bodyPr wrap="none" rtlCol="0">
            <a:spAutoFit/>
          </a:bodyPr>
          <a:lstStyle/>
          <a:p>
            <a:r>
              <a:rPr lang="en-GB" dirty="0" smtClean="0"/>
              <a:t>Mid 2012</a:t>
            </a:r>
            <a:endParaRPr lang="en-GB" dirty="0"/>
          </a:p>
        </p:txBody>
      </p:sp>
      <p:sp>
        <p:nvSpPr>
          <p:cNvPr id="13" name="Ellipse 12"/>
          <p:cNvSpPr/>
          <p:nvPr/>
        </p:nvSpPr>
        <p:spPr bwMode="auto">
          <a:xfrm>
            <a:off x="5638800" y="5562600"/>
            <a:ext cx="304800" cy="381000"/>
          </a:xfrm>
          <a:prstGeom prst="ellipse">
            <a:avLst/>
          </a:prstGeom>
          <a:noFill/>
          <a:ln w="349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Tahoma" charset="0"/>
            </a:endParaRPr>
          </a:p>
        </p:txBody>
      </p:sp>
      <p:sp>
        <p:nvSpPr>
          <p:cNvPr id="14" name="Ellipse 13"/>
          <p:cNvSpPr/>
          <p:nvPr/>
        </p:nvSpPr>
        <p:spPr bwMode="auto">
          <a:xfrm>
            <a:off x="5638800" y="2971800"/>
            <a:ext cx="304800" cy="381000"/>
          </a:xfrm>
          <a:prstGeom prst="ellipse">
            <a:avLst/>
          </a:prstGeom>
          <a:noFill/>
          <a:ln w="349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Tahoma" charset="0"/>
            </a:endParaRPr>
          </a:p>
        </p:txBody>
      </p:sp>
      <p:sp>
        <p:nvSpPr>
          <p:cNvPr id="10" name="ZoneTexte 9"/>
          <p:cNvSpPr txBox="1"/>
          <p:nvPr/>
        </p:nvSpPr>
        <p:spPr>
          <a:xfrm>
            <a:off x="7450064" y="5308937"/>
            <a:ext cx="1794932" cy="1015663"/>
          </a:xfrm>
          <a:prstGeom prst="rect">
            <a:avLst/>
          </a:prstGeom>
          <a:solidFill>
            <a:srgbClr val="FFFF00"/>
          </a:solidFill>
        </p:spPr>
        <p:txBody>
          <a:bodyPr wrap="none" rtlCol="0">
            <a:spAutoFit/>
          </a:bodyPr>
          <a:lstStyle/>
          <a:p>
            <a:r>
              <a:rPr lang="en-GB" dirty="0" smtClean="0">
                <a:solidFill>
                  <a:srgbClr val="0000FF"/>
                </a:solidFill>
              </a:rPr>
              <a:t>Did additional</a:t>
            </a:r>
          </a:p>
          <a:p>
            <a:r>
              <a:rPr lang="en-GB" dirty="0" smtClean="0">
                <a:solidFill>
                  <a:srgbClr val="0000FF"/>
                </a:solidFill>
              </a:rPr>
              <a:t>data confirm</a:t>
            </a:r>
          </a:p>
          <a:p>
            <a:r>
              <a:rPr lang="en-GB" dirty="0" smtClean="0">
                <a:solidFill>
                  <a:srgbClr val="0000FF"/>
                </a:solidFill>
              </a:rPr>
              <a:t>the excess??</a:t>
            </a:r>
            <a:endParaRPr lang="en-GB" dirty="0">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0" grpId="0" animBg="1"/>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1219200" y="-152400"/>
            <a:ext cx="7239000" cy="904875"/>
          </a:xfrm>
        </p:spPr>
        <p:txBody>
          <a:bodyPr/>
          <a:lstStyle/>
          <a:p>
            <a:r>
              <a:rPr lang="en-GB" dirty="0" smtClean="0"/>
              <a:t>New Gauge Bosons: Z’, W’</a:t>
            </a:r>
            <a:endParaRPr lang="en-GB" dirty="0"/>
          </a:p>
        </p:txBody>
      </p:sp>
      <p:pic>
        <p:nvPicPr>
          <p:cNvPr id="5" name="Image 4" descr="Screen Shot 2014-03-29 at 6.10.06 AM.png"/>
          <p:cNvPicPr>
            <a:picLocks noChangeAspect="1"/>
          </p:cNvPicPr>
          <p:nvPr/>
        </p:nvPicPr>
        <p:blipFill>
          <a:blip r:embed="rId2"/>
          <a:stretch>
            <a:fillRect/>
          </a:stretch>
        </p:blipFill>
        <p:spPr>
          <a:xfrm>
            <a:off x="152400" y="838200"/>
            <a:ext cx="4642759" cy="2904965"/>
          </a:xfrm>
          <a:prstGeom prst="rect">
            <a:avLst/>
          </a:prstGeom>
        </p:spPr>
      </p:pic>
      <p:pic>
        <p:nvPicPr>
          <p:cNvPr id="7" name="Image 6" descr="Screen Shot 2014-03-31 at 3.21.59 PM.png"/>
          <p:cNvPicPr>
            <a:picLocks noChangeAspect="1"/>
          </p:cNvPicPr>
          <p:nvPr/>
        </p:nvPicPr>
        <p:blipFill>
          <a:blip r:embed="rId3"/>
          <a:stretch>
            <a:fillRect/>
          </a:stretch>
        </p:blipFill>
        <p:spPr>
          <a:xfrm>
            <a:off x="5029200" y="1295400"/>
            <a:ext cx="3931701" cy="3717730"/>
          </a:xfrm>
          <a:prstGeom prst="rect">
            <a:avLst/>
          </a:prstGeom>
        </p:spPr>
      </p:pic>
      <p:pic>
        <p:nvPicPr>
          <p:cNvPr id="8" name="Espace réservé du contenu 5" descr="Screen Shot 2014-11-15 at 12.12.18 PM.png"/>
          <p:cNvPicPr>
            <a:picLocks noGrp="1" noChangeAspect="1"/>
          </p:cNvPicPr>
          <p:nvPr>
            <p:ph idx="1"/>
          </p:nvPr>
        </p:nvPicPr>
        <p:blipFill>
          <a:blip r:embed="rId4"/>
          <a:stretch>
            <a:fillRect/>
          </a:stretch>
        </p:blipFill>
        <p:spPr>
          <a:xfrm>
            <a:off x="125921" y="3733800"/>
            <a:ext cx="4674679" cy="2971800"/>
          </a:xfrm>
        </p:spPr>
      </p:pic>
      <p:sp>
        <p:nvSpPr>
          <p:cNvPr id="10" name="ZoneTexte 9"/>
          <p:cNvSpPr txBox="1"/>
          <p:nvPr/>
        </p:nvSpPr>
        <p:spPr>
          <a:xfrm>
            <a:off x="4953000" y="5695890"/>
            <a:ext cx="4085473" cy="400110"/>
          </a:xfrm>
          <a:prstGeom prst="rect">
            <a:avLst/>
          </a:prstGeom>
          <a:solidFill>
            <a:srgbClr val="FFFF00"/>
          </a:solidFill>
        </p:spPr>
        <p:txBody>
          <a:bodyPr wrap="none" rtlCol="0">
            <a:spAutoFit/>
          </a:bodyPr>
          <a:lstStyle/>
          <a:p>
            <a:r>
              <a:rPr lang="en-GB" dirty="0" smtClean="0">
                <a:solidFill>
                  <a:srgbClr val="0000FF"/>
                </a:solidFill>
              </a:rPr>
              <a:t>W,’ Z’ Limits are now around 3 </a:t>
            </a:r>
            <a:r>
              <a:rPr lang="en-GB" dirty="0" err="1" smtClean="0">
                <a:solidFill>
                  <a:srgbClr val="0000FF"/>
                </a:solidFill>
              </a:rPr>
              <a:t>TeV</a:t>
            </a:r>
            <a:r>
              <a:rPr lang="en-GB" dirty="0" smtClean="0">
                <a:solidFill>
                  <a:srgbClr val="0000FF"/>
                </a:solidFill>
              </a:rPr>
              <a:t> </a:t>
            </a:r>
            <a:endParaRPr lang="en-GB" dirty="0">
              <a:solidFill>
                <a:srgbClr val="0000FF"/>
              </a:solidFill>
            </a:endParaRPr>
          </a:p>
        </p:txBody>
      </p:sp>
      <p:sp>
        <p:nvSpPr>
          <p:cNvPr id="11" name="ZoneTexte 10"/>
          <p:cNvSpPr txBox="1"/>
          <p:nvPr/>
        </p:nvSpPr>
        <p:spPr>
          <a:xfrm>
            <a:off x="1066800" y="1600200"/>
            <a:ext cx="389850" cy="400110"/>
          </a:xfrm>
          <a:prstGeom prst="rect">
            <a:avLst/>
          </a:prstGeom>
          <a:solidFill>
            <a:srgbClr val="FFFF00"/>
          </a:solidFill>
        </p:spPr>
        <p:txBody>
          <a:bodyPr wrap="none" rtlCol="0">
            <a:spAutoFit/>
          </a:bodyPr>
          <a:lstStyle/>
          <a:p>
            <a:r>
              <a:rPr lang="en-GB" dirty="0" smtClean="0"/>
              <a:t>Z’</a:t>
            </a:r>
            <a:endParaRPr lang="en-GB" dirty="0"/>
          </a:p>
        </p:txBody>
      </p:sp>
      <p:sp>
        <p:nvSpPr>
          <p:cNvPr id="12" name="ZoneTexte 11"/>
          <p:cNvSpPr txBox="1"/>
          <p:nvPr/>
        </p:nvSpPr>
        <p:spPr>
          <a:xfrm>
            <a:off x="8305800" y="1885890"/>
            <a:ext cx="479618" cy="400110"/>
          </a:xfrm>
          <a:prstGeom prst="rect">
            <a:avLst/>
          </a:prstGeom>
          <a:solidFill>
            <a:srgbClr val="FFFF00"/>
          </a:solidFill>
        </p:spPr>
        <p:txBody>
          <a:bodyPr wrap="none" rtlCol="0">
            <a:spAutoFit/>
          </a:bodyPr>
          <a:lstStyle/>
          <a:p>
            <a:r>
              <a:rPr lang="en-GB" dirty="0" smtClean="0"/>
              <a:t>W’</a:t>
            </a:r>
            <a:endParaRPr lang="en-GB" dirty="0"/>
          </a:p>
        </p:txBody>
      </p:sp>
      <p:sp>
        <p:nvSpPr>
          <p:cNvPr id="9" name="ZoneTexte 8"/>
          <p:cNvSpPr txBox="1"/>
          <p:nvPr/>
        </p:nvSpPr>
        <p:spPr>
          <a:xfrm>
            <a:off x="1828800" y="2133600"/>
            <a:ext cx="1161796" cy="461665"/>
          </a:xfrm>
          <a:prstGeom prst="rect">
            <a:avLst/>
          </a:prstGeom>
          <a:solidFill>
            <a:srgbClr val="FFFF00"/>
          </a:solidFill>
        </p:spPr>
        <p:txBody>
          <a:bodyPr wrap="none" rtlCol="0">
            <a:spAutoFit/>
          </a:bodyPr>
          <a:lstStyle/>
          <a:p>
            <a:r>
              <a:rPr lang="en-GB" sz="2400" dirty="0" smtClean="0">
                <a:solidFill>
                  <a:srgbClr val="FF0000"/>
                </a:solidFill>
              </a:rPr>
              <a:t>No… </a:t>
            </a:r>
            <a:r>
              <a:rPr lang="en-GB" sz="2400" dirty="0" err="1" smtClean="0">
                <a:solidFill>
                  <a:srgbClr val="FF0000"/>
                </a:solidFill>
                <a:sym typeface="Wingdings"/>
              </a:rPr>
              <a:t></a:t>
            </a:r>
            <a:endParaRPr lang="en-GB" sz="2400" dirty="0">
              <a:solidFill>
                <a:srgbClr val="FF0000"/>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Espace réservé du contenu 4" descr="Screen shot 2012-09-14 at 9.12.02 PM.png"/>
          <p:cNvPicPr>
            <a:picLocks noGrp="1" noChangeAspect="1"/>
          </p:cNvPicPr>
          <p:nvPr>
            <p:ph idx="1"/>
          </p:nvPr>
        </p:nvPicPr>
        <p:blipFill>
          <a:blip r:embed="rId2"/>
          <a:stretch>
            <a:fillRect/>
          </a:stretch>
        </p:blipFill>
        <p:spPr>
          <a:xfrm>
            <a:off x="381000" y="682044"/>
            <a:ext cx="8171371" cy="6099756"/>
          </a:xfrm>
        </p:spPr>
      </p:pic>
      <p:sp>
        <p:nvSpPr>
          <p:cNvPr id="4" name="Titre 3"/>
          <p:cNvSpPr>
            <a:spLocks noGrp="1"/>
          </p:cNvSpPr>
          <p:nvPr>
            <p:ph type="title"/>
          </p:nvPr>
        </p:nvSpPr>
        <p:spPr>
          <a:xfrm>
            <a:off x="914400" y="-76200"/>
            <a:ext cx="7772400" cy="914400"/>
          </a:xfrm>
        </p:spPr>
        <p:txBody>
          <a:bodyPr/>
          <a:lstStyle/>
          <a:p>
            <a:r>
              <a:rPr lang="en-GB" dirty="0" smtClean="0">
                <a:effectLst/>
              </a:rPr>
              <a:t>Di-jet Resonances</a:t>
            </a:r>
            <a:endParaRPr lang="en-GB" dirty="0">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Espace réservé du contenu 4" descr="Screen shot 2012-09-14 at 9.12.18 PM.png"/>
          <p:cNvPicPr>
            <a:picLocks noGrp="1" noChangeAspect="1"/>
          </p:cNvPicPr>
          <p:nvPr>
            <p:ph idx="1"/>
          </p:nvPr>
        </p:nvPicPr>
        <p:blipFill>
          <a:blip r:embed="rId2"/>
          <a:stretch>
            <a:fillRect/>
          </a:stretch>
        </p:blipFill>
        <p:spPr>
          <a:xfrm>
            <a:off x="0" y="971077"/>
            <a:ext cx="8686800" cy="5706228"/>
          </a:xfrm>
        </p:spPr>
      </p:pic>
      <p:sp>
        <p:nvSpPr>
          <p:cNvPr id="4" name="Titre 3"/>
          <p:cNvSpPr>
            <a:spLocks noGrp="1"/>
          </p:cNvSpPr>
          <p:nvPr>
            <p:ph type="title"/>
          </p:nvPr>
        </p:nvSpPr>
        <p:spPr>
          <a:xfrm>
            <a:off x="914400" y="-76200"/>
            <a:ext cx="7772400" cy="914400"/>
          </a:xfrm>
        </p:spPr>
        <p:txBody>
          <a:bodyPr/>
          <a:lstStyle/>
          <a:p>
            <a:r>
              <a:rPr lang="en-GB" dirty="0" smtClean="0">
                <a:effectLst/>
              </a:rPr>
              <a:t>Di-jet Searches</a:t>
            </a:r>
            <a:endParaRPr lang="en-GB" dirty="0">
              <a:effectLst/>
            </a:endParaRPr>
          </a:p>
        </p:txBody>
      </p:sp>
      <p:pic>
        <p:nvPicPr>
          <p:cNvPr id="6" name="Image 5" descr="Screen Shot 2014-03-29 at 1.52.27 AM.png"/>
          <p:cNvPicPr>
            <a:picLocks noChangeAspect="1"/>
          </p:cNvPicPr>
          <p:nvPr/>
        </p:nvPicPr>
        <p:blipFill>
          <a:blip r:embed="rId3"/>
          <a:stretch>
            <a:fillRect/>
          </a:stretch>
        </p:blipFill>
        <p:spPr>
          <a:xfrm>
            <a:off x="4953000" y="1219200"/>
            <a:ext cx="3624492" cy="3486339"/>
          </a:xfrm>
          <a:prstGeom prst="rect">
            <a:avLst/>
          </a:prstGeom>
        </p:spPr>
      </p:pic>
      <p:sp>
        <p:nvSpPr>
          <p:cNvPr id="8" name="ZoneTexte 7"/>
          <p:cNvSpPr txBox="1"/>
          <p:nvPr/>
        </p:nvSpPr>
        <p:spPr>
          <a:xfrm>
            <a:off x="228600" y="5924490"/>
            <a:ext cx="2036285" cy="646331"/>
          </a:xfrm>
          <a:prstGeom prst="rect">
            <a:avLst/>
          </a:prstGeom>
          <a:noFill/>
        </p:spPr>
        <p:txBody>
          <a:bodyPr wrap="none" rtlCol="0">
            <a:spAutoFit/>
          </a:bodyPr>
          <a:lstStyle/>
          <a:p>
            <a:r>
              <a:rPr lang="fr-FR" sz="1800" dirty="0" smtClean="0"/>
              <a:t>CMS-EXO-12-059 </a:t>
            </a:r>
          </a:p>
          <a:p>
            <a:r>
              <a:rPr lang="fr-FR" sz="1800" dirty="0" smtClean="0"/>
              <a:t>arXiv:1407.1376</a:t>
            </a:r>
            <a:r>
              <a:rPr lang="fr-FR" sz="1800" b="1" dirty="0" smtClean="0"/>
              <a:t>  	</a:t>
            </a:r>
          </a:p>
          <a:p>
            <a:endParaRPr lang="en-GB" dirty="0"/>
          </a:p>
        </p:txBody>
      </p:sp>
      <p:pic>
        <p:nvPicPr>
          <p:cNvPr id="9" name="Image 8" descr="Screen Shot 2014-03-29 at 6.14.07 AM.png"/>
          <p:cNvPicPr>
            <a:picLocks noChangeAspect="1"/>
          </p:cNvPicPr>
          <p:nvPr/>
        </p:nvPicPr>
        <p:blipFill>
          <a:blip r:embed="rId4"/>
          <a:stretch>
            <a:fillRect/>
          </a:stretch>
        </p:blipFill>
        <p:spPr>
          <a:xfrm>
            <a:off x="4724400" y="990600"/>
            <a:ext cx="3861423" cy="3683409"/>
          </a:xfrm>
          <a:prstGeom prst="rect">
            <a:avLst/>
          </a:prstGeom>
        </p:spPr>
      </p:pic>
      <p:pic>
        <p:nvPicPr>
          <p:cNvPr id="10" name="Image 9" descr="Screen Shot 2014-11-15 at 12.15.16 PM.png"/>
          <p:cNvPicPr>
            <a:picLocks noChangeAspect="1"/>
          </p:cNvPicPr>
          <p:nvPr/>
        </p:nvPicPr>
        <p:blipFill>
          <a:blip r:embed="rId5"/>
          <a:stretch>
            <a:fillRect/>
          </a:stretch>
        </p:blipFill>
        <p:spPr>
          <a:xfrm>
            <a:off x="524492" y="990600"/>
            <a:ext cx="3581947" cy="3733800"/>
          </a:xfrm>
          <a:prstGeom prst="rect">
            <a:avLst/>
          </a:prstGeom>
        </p:spPr>
      </p:pic>
      <p:pic>
        <p:nvPicPr>
          <p:cNvPr id="11" name="Image 10" descr="Screen Shot 2014-11-15 at 12.15.53 PM.png"/>
          <p:cNvPicPr>
            <a:picLocks noChangeAspect="1"/>
          </p:cNvPicPr>
          <p:nvPr/>
        </p:nvPicPr>
        <p:blipFill>
          <a:blip r:embed="rId6"/>
          <a:stretch>
            <a:fillRect/>
          </a:stretch>
        </p:blipFill>
        <p:spPr>
          <a:xfrm>
            <a:off x="6582833" y="5257800"/>
            <a:ext cx="2637366" cy="16002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0" y="-152400"/>
            <a:ext cx="9144000" cy="904875"/>
          </a:xfrm>
        </p:spPr>
        <p:txBody>
          <a:bodyPr/>
          <a:lstStyle/>
          <a:p>
            <a:r>
              <a:rPr lang="en-GB" dirty="0" smtClean="0"/>
              <a:t>Are Quarks Elementary Particles?</a:t>
            </a:r>
            <a:endParaRPr lang="en-GB" dirty="0"/>
          </a:p>
        </p:txBody>
      </p:sp>
      <p:pic>
        <p:nvPicPr>
          <p:cNvPr id="4" name="Espace réservé du contenu 3" descr="Screen Shot 2014-01-29 at 2.50.10 PM.png"/>
          <p:cNvPicPr>
            <a:picLocks noGrp="1" noChangeAspect="1"/>
          </p:cNvPicPr>
          <p:nvPr>
            <p:ph idx="1"/>
          </p:nvPr>
        </p:nvPicPr>
        <p:blipFill>
          <a:blip r:embed="rId2"/>
          <a:stretch>
            <a:fillRect/>
          </a:stretch>
        </p:blipFill>
        <p:spPr>
          <a:xfrm>
            <a:off x="4388599" y="3810000"/>
            <a:ext cx="3536201" cy="2860947"/>
          </a:xfrm>
        </p:spPr>
      </p:pic>
      <p:pic>
        <p:nvPicPr>
          <p:cNvPr id="5" name="Image 4" descr="Screen Shot 2014-01-29 at 2.49.35 PM.png"/>
          <p:cNvPicPr>
            <a:picLocks noChangeAspect="1"/>
          </p:cNvPicPr>
          <p:nvPr/>
        </p:nvPicPr>
        <p:blipFill>
          <a:blip r:embed="rId3"/>
          <a:stretch>
            <a:fillRect/>
          </a:stretch>
        </p:blipFill>
        <p:spPr>
          <a:xfrm>
            <a:off x="4165800" y="1066800"/>
            <a:ext cx="3759000" cy="2667000"/>
          </a:xfrm>
          <a:prstGeom prst="rect">
            <a:avLst/>
          </a:prstGeom>
        </p:spPr>
      </p:pic>
      <p:pic>
        <p:nvPicPr>
          <p:cNvPr id="6" name="Image 5" descr="Screen Shot 2014-01-29 at 2.50.42 PM.png"/>
          <p:cNvPicPr>
            <a:picLocks noChangeAspect="1"/>
          </p:cNvPicPr>
          <p:nvPr/>
        </p:nvPicPr>
        <p:blipFill>
          <a:blip r:embed="rId4"/>
          <a:stretch>
            <a:fillRect/>
          </a:stretch>
        </p:blipFill>
        <p:spPr>
          <a:xfrm>
            <a:off x="1143000" y="1600200"/>
            <a:ext cx="1675336" cy="2169864"/>
          </a:xfrm>
          <a:prstGeom prst="rect">
            <a:avLst/>
          </a:prstGeom>
        </p:spPr>
      </p:pic>
      <p:sp>
        <p:nvSpPr>
          <p:cNvPr id="7" name="ZoneTexte 6"/>
          <p:cNvSpPr txBox="1"/>
          <p:nvPr/>
        </p:nvSpPr>
        <p:spPr>
          <a:xfrm>
            <a:off x="128147" y="4191000"/>
            <a:ext cx="3834253" cy="1938992"/>
          </a:xfrm>
          <a:prstGeom prst="rect">
            <a:avLst/>
          </a:prstGeom>
          <a:solidFill>
            <a:schemeClr val="accent3"/>
          </a:solidFill>
        </p:spPr>
        <p:txBody>
          <a:bodyPr wrap="none" rtlCol="0">
            <a:spAutoFit/>
          </a:bodyPr>
          <a:lstStyle/>
          <a:p>
            <a:r>
              <a:rPr lang="en-GB" sz="2400" dirty="0" smtClean="0">
                <a:solidFill>
                  <a:srgbClr val="0000FF"/>
                </a:solidFill>
              </a:rPr>
              <a:t>Rutherford experiment:</a:t>
            </a:r>
          </a:p>
          <a:p>
            <a:r>
              <a:rPr lang="en-GB" sz="2400" dirty="0" smtClean="0">
                <a:solidFill>
                  <a:srgbClr val="0000FF"/>
                </a:solidFill>
              </a:rPr>
              <a:t>Unexpected backscattering</a:t>
            </a:r>
          </a:p>
          <a:p>
            <a:r>
              <a:rPr lang="en-GB" sz="2400" dirty="0" smtClean="0">
                <a:solidFill>
                  <a:srgbClr val="0000FF"/>
                </a:solidFill>
              </a:rPr>
              <a:t>of </a:t>
            </a:r>
            <a:r>
              <a:rPr lang="en-GB" sz="2400" dirty="0" err="1" smtClean="0">
                <a:solidFill>
                  <a:srgbClr val="0000FF"/>
                </a:solidFill>
              </a:rPr>
              <a:t>α</a:t>
            </a:r>
            <a:r>
              <a:rPr lang="en-GB" sz="2400" dirty="0" smtClean="0">
                <a:solidFill>
                  <a:srgbClr val="0000FF"/>
                </a:solidFill>
              </a:rPr>
              <a:t>-particles:</a:t>
            </a:r>
          </a:p>
          <a:p>
            <a:r>
              <a:rPr lang="en-GB" sz="2400" dirty="0" smtClean="0">
                <a:solidFill>
                  <a:srgbClr val="FF0000"/>
                </a:solidFill>
              </a:rPr>
              <a:t>Evidence for the structure </a:t>
            </a:r>
          </a:p>
          <a:p>
            <a:r>
              <a:rPr lang="en-GB" sz="2400" dirty="0" smtClean="0">
                <a:solidFill>
                  <a:srgbClr val="FF0000"/>
                </a:solidFill>
              </a:rPr>
              <a:t>of atoms !! (1911)</a:t>
            </a:r>
          </a:p>
          <a:p>
            <a:endParaRPr lang="en-GB"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re 3"/>
          <p:cNvSpPr>
            <a:spLocks noGrp="1"/>
          </p:cNvSpPr>
          <p:nvPr>
            <p:ph type="title"/>
          </p:nvPr>
        </p:nvSpPr>
        <p:spPr>
          <a:xfrm>
            <a:off x="304800" y="-76200"/>
            <a:ext cx="8534400" cy="914400"/>
          </a:xfrm>
        </p:spPr>
        <p:txBody>
          <a:bodyPr>
            <a:normAutofit/>
          </a:bodyPr>
          <a:lstStyle/>
          <a:p>
            <a:r>
              <a:rPr lang="fr-FR" dirty="0" smtClean="0">
                <a:effectLst/>
              </a:rPr>
              <a:t>Are Quarks </a:t>
            </a:r>
            <a:r>
              <a:rPr lang="fr-FR" dirty="0" err="1" smtClean="0">
                <a:effectLst/>
              </a:rPr>
              <a:t>Elementary</a:t>
            </a:r>
            <a:r>
              <a:rPr lang="fr-FR" dirty="0" smtClean="0">
                <a:effectLst/>
              </a:rPr>
              <a:t> </a:t>
            </a:r>
            <a:r>
              <a:rPr lang="fr-FR" dirty="0" err="1" smtClean="0">
                <a:effectLst/>
              </a:rPr>
              <a:t>Particles</a:t>
            </a:r>
            <a:r>
              <a:rPr lang="fr-FR" dirty="0" smtClean="0">
                <a:effectLst/>
              </a:rPr>
              <a:t>?</a:t>
            </a:r>
            <a:endParaRPr lang="fr-FR" dirty="0">
              <a:effectLst/>
            </a:endParaRPr>
          </a:p>
        </p:txBody>
      </p:sp>
      <p:pic>
        <p:nvPicPr>
          <p:cNvPr id="6" name="Picture 15" descr="Picture 16"/>
          <p:cNvPicPr>
            <a:picLocks noChangeAspect="1" noChangeArrowheads="1"/>
          </p:cNvPicPr>
          <p:nvPr/>
        </p:nvPicPr>
        <p:blipFill>
          <a:blip r:embed="rId2"/>
          <a:srcRect/>
          <a:stretch>
            <a:fillRect/>
          </a:stretch>
        </p:blipFill>
        <p:spPr bwMode="auto">
          <a:xfrm>
            <a:off x="304800" y="914400"/>
            <a:ext cx="2889737" cy="1624014"/>
          </a:xfrm>
          <a:prstGeom prst="rect">
            <a:avLst/>
          </a:prstGeom>
          <a:noFill/>
          <a:ln w="9525">
            <a:noFill/>
            <a:miter lim="800000"/>
            <a:headEnd/>
            <a:tailEnd/>
          </a:ln>
        </p:spPr>
      </p:pic>
      <p:pic>
        <p:nvPicPr>
          <p:cNvPr id="10" name="Picture 6" descr="Picture 1a.png"/>
          <p:cNvPicPr>
            <a:picLocks noChangeAspect="1"/>
          </p:cNvPicPr>
          <p:nvPr/>
        </p:nvPicPr>
        <p:blipFill>
          <a:blip r:embed="rId3">
            <a:lum bright="14000"/>
          </a:blip>
          <a:srcRect/>
          <a:stretch>
            <a:fillRect/>
          </a:stretch>
        </p:blipFill>
        <p:spPr bwMode="auto">
          <a:xfrm>
            <a:off x="3064311" y="914400"/>
            <a:ext cx="1812489" cy="1676400"/>
          </a:xfrm>
          <a:prstGeom prst="rect">
            <a:avLst/>
          </a:prstGeom>
          <a:noFill/>
          <a:ln w="9525">
            <a:noFill/>
            <a:miter lim="800000"/>
            <a:headEnd/>
            <a:tailEnd/>
          </a:ln>
        </p:spPr>
      </p:pic>
      <p:sp>
        <p:nvSpPr>
          <p:cNvPr id="13" name="ZoneTexte 12"/>
          <p:cNvSpPr txBox="1"/>
          <p:nvPr/>
        </p:nvSpPr>
        <p:spPr>
          <a:xfrm>
            <a:off x="381000" y="6243935"/>
            <a:ext cx="8174033" cy="461665"/>
          </a:xfrm>
          <a:prstGeom prst="rect">
            <a:avLst/>
          </a:prstGeom>
          <a:solidFill>
            <a:schemeClr val="accent5"/>
          </a:solidFill>
        </p:spPr>
        <p:txBody>
          <a:bodyPr wrap="none" rtlCol="0">
            <a:spAutoFit/>
          </a:bodyPr>
          <a:lstStyle/>
          <a:p>
            <a:r>
              <a:rPr lang="en-GB" sz="2400" dirty="0" smtClean="0">
                <a:solidFill>
                  <a:srgbClr val="FF0000"/>
                </a:solidFill>
              </a:rPr>
              <a:t>Quarks remain elementary particles after these first results</a:t>
            </a:r>
            <a:endParaRPr lang="en-GB" sz="2400" dirty="0">
              <a:solidFill>
                <a:srgbClr val="FF0000"/>
              </a:solidFill>
            </a:endParaRPr>
          </a:p>
        </p:txBody>
      </p:sp>
      <p:sp>
        <p:nvSpPr>
          <p:cNvPr id="9" name="ZoneTexte 8"/>
          <p:cNvSpPr txBox="1"/>
          <p:nvPr/>
        </p:nvSpPr>
        <p:spPr>
          <a:xfrm>
            <a:off x="4191000" y="2667000"/>
            <a:ext cx="4876800" cy="1015663"/>
          </a:xfrm>
          <a:prstGeom prst="rect">
            <a:avLst/>
          </a:prstGeom>
          <a:solidFill>
            <a:schemeClr val="accent5">
              <a:lumMod val="90000"/>
            </a:schemeClr>
          </a:solidFill>
        </p:spPr>
        <p:txBody>
          <a:bodyPr wrap="square" rtlCol="0">
            <a:spAutoFit/>
          </a:bodyPr>
          <a:lstStyle/>
          <a:p>
            <a:r>
              <a:rPr lang="en-GB" dirty="0" smtClean="0">
                <a:solidFill>
                  <a:srgbClr val="0000FF"/>
                </a:solidFill>
              </a:rPr>
              <a:t>Measurement of the production angle </a:t>
            </a:r>
          </a:p>
          <a:p>
            <a:r>
              <a:rPr lang="en-GB" dirty="0" smtClean="0">
                <a:solidFill>
                  <a:srgbClr val="0000FF"/>
                </a:solidFill>
              </a:rPr>
              <a:t>of the jet with respect to the beam</a:t>
            </a:r>
          </a:p>
          <a:p>
            <a:r>
              <a:rPr lang="en-GB" dirty="0" smtClean="0">
                <a:solidFill>
                  <a:srgbClr val="0000FF"/>
                </a:solidFill>
              </a:rPr>
              <a:t>-</a:t>
            </a:r>
            <a:r>
              <a:rPr lang="en-GB" dirty="0" smtClean="0">
                <a:solidFill>
                  <a:srgbClr val="FF0000"/>
                </a:solidFill>
              </a:rPr>
              <a:t>&gt; High Energy Rutherford Experiment </a:t>
            </a:r>
            <a:endParaRPr lang="en-GB" dirty="0">
              <a:solidFill>
                <a:srgbClr val="FF0000"/>
              </a:solidFill>
            </a:endParaRPr>
          </a:p>
        </p:txBody>
      </p:sp>
      <p:pic>
        <p:nvPicPr>
          <p:cNvPr id="14" name="Espace réservé du contenu 5" descr="Screen shot 2010-09-17 at 4.55.45 PM.png"/>
          <p:cNvPicPr>
            <a:picLocks noChangeAspect="1"/>
          </p:cNvPicPr>
          <p:nvPr/>
        </p:nvPicPr>
        <p:blipFill>
          <a:blip r:embed="rId4"/>
          <a:srcRect/>
          <a:stretch>
            <a:fillRect/>
          </a:stretch>
        </p:blipFill>
        <p:spPr bwMode="auto">
          <a:xfrm>
            <a:off x="5175738" y="838199"/>
            <a:ext cx="3892062" cy="1818839"/>
          </a:xfrm>
          <a:prstGeom prst="rect">
            <a:avLst/>
          </a:prstGeom>
          <a:noFill/>
          <a:ln w="9525">
            <a:noFill/>
            <a:miter lim="800000"/>
            <a:headEnd/>
            <a:tailEnd/>
          </a:ln>
        </p:spPr>
      </p:pic>
      <p:pic>
        <p:nvPicPr>
          <p:cNvPr id="16" name="Espace réservé du contenu 15" descr="Screen shot 2011-08-26 at 2.06.43 PM.png"/>
          <p:cNvPicPr>
            <a:picLocks noGrp="1" noChangeAspect="1"/>
          </p:cNvPicPr>
          <p:nvPr>
            <p:ph idx="1"/>
          </p:nvPr>
        </p:nvPicPr>
        <p:blipFill>
          <a:blip r:embed="rId5"/>
          <a:stretch>
            <a:fillRect/>
          </a:stretch>
        </p:blipFill>
        <p:spPr>
          <a:xfrm>
            <a:off x="4346028" y="3776420"/>
            <a:ext cx="4874172" cy="2395780"/>
          </a:xfrm>
        </p:spPr>
      </p:pic>
      <p:sp>
        <p:nvSpPr>
          <p:cNvPr id="17" name="AutoShape 7"/>
          <p:cNvSpPr>
            <a:spLocks noChangeArrowheads="1"/>
          </p:cNvSpPr>
          <p:nvPr/>
        </p:nvSpPr>
        <p:spPr bwMode="auto">
          <a:xfrm rot="16200000">
            <a:off x="3692953" y="4460447"/>
            <a:ext cx="448408" cy="671513"/>
          </a:xfrm>
          <a:prstGeom prst="downArrow">
            <a:avLst>
              <a:gd name="adj1" fmla="val 50000"/>
              <a:gd name="adj2" fmla="val 34559"/>
            </a:avLst>
          </a:prstGeom>
          <a:solidFill>
            <a:srgbClr val="FF0000"/>
          </a:solidFill>
          <a:ln w="31750">
            <a:solidFill>
              <a:srgbClr val="FF0000"/>
            </a:solidFill>
            <a:miter lim="800000"/>
            <a:headEnd/>
            <a:tailEnd/>
          </a:ln>
        </p:spPr>
        <p:txBody>
          <a:bodyPr wrap="none" anchor="ctr">
            <a:prstTxWarp prst="textNoShape">
              <a:avLst/>
            </a:prstTxWarp>
          </a:bodyPr>
          <a:lstStyle/>
          <a:p>
            <a:endParaRPr lang="en-GB"/>
          </a:p>
        </p:txBody>
      </p:sp>
      <p:pic>
        <p:nvPicPr>
          <p:cNvPr id="11" name="Image 10" descr="Screen shot 2012-07-12 at 4.00.27 PM.png"/>
          <p:cNvPicPr>
            <a:picLocks noChangeAspect="1"/>
          </p:cNvPicPr>
          <p:nvPr/>
        </p:nvPicPr>
        <p:blipFill>
          <a:blip r:embed="rId6"/>
          <a:stretch>
            <a:fillRect/>
          </a:stretch>
        </p:blipFill>
        <p:spPr>
          <a:xfrm>
            <a:off x="152400" y="2895600"/>
            <a:ext cx="3523226" cy="3276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re 1"/>
          <p:cNvSpPr>
            <a:spLocks noGrp="1"/>
          </p:cNvSpPr>
          <p:nvPr>
            <p:ph type="title"/>
          </p:nvPr>
        </p:nvSpPr>
        <p:spPr>
          <a:xfrm>
            <a:off x="685800" y="-152400"/>
            <a:ext cx="7620000" cy="904875"/>
          </a:xfrm>
        </p:spPr>
        <p:txBody>
          <a:bodyPr/>
          <a:lstStyle/>
          <a:p>
            <a:r>
              <a:rPr lang="en-GB" dirty="0" smtClean="0"/>
              <a:t>Excited Quark in Dijet Search</a:t>
            </a:r>
            <a:endParaRPr lang="en-GB" dirty="0"/>
          </a:p>
        </p:txBody>
      </p:sp>
      <p:sp>
        <p:nvSpPr>
          <p:cNvPr id="4" name="ZoneTexte 3"/>
          <p:cNvSpPr txBox="1"/>
          <p:nvPr/>
        </p:nvSpPr>
        <p:spPr>
          <a:xfrm>
            <a:off x="1066800" y="6305490"/>
            <a:ext cx="6818719" cy="400110"/>
          </a:xfrm>
          <a:prstGeom prst="rect">
            <a:avLst/>
          </a:prstGeom>
          <a:solidFill>
            <a:schemeClr val="accent3"/>
          </a:solidFill>
        </p:spPr>
        <p:txBody>
          <a:bodyPr wrap="none" rtlCol="0">
            <a:spAutoFit/>
          </a:bodyPr>
          <a:lstStyle/>
          <a:p>
            <a:r>
              <a:rPr lang="en-GB" dirty="0" smtClean="0">
                <a:solidFill>
                  <a:srgbClr val="FF0000"/>
                </a:solidFill>
              </a:rPr>
              <a:t>Limit on the mass of excited quarks &gt; 4.09 </a:t>
            </a:r>
            <a:r>
              <a:rPr lang="en-GB" dirty="0" err="1" smtClean="0">
                <a:solidFill>
                  <a:srgbClr val="FF0000"/>
                </a:solidFill>
              </a:rPr>
              <a:t>TeV</a:t>
            </a:r>
            <a:r>
              <a:rPr lang="en-GB" dirty="0" smtClean="0">
                <a:solidFill>
                  <a:srgbClr val="FF0000"/>
                </a:solidFill>
              </a:rPr>
              <a:t> at 95% CL</a:t>
            </a:r>
            <a:endParaRPr lang="en-GB" dirty="0">
              <a:solidFill>
                <a:srgbClr val="FF0000"/>
              </a:solidFill>
            </a:endParaRPr>
          </a:p>
        </p:txBody>
      </p:sp>
      <p:sp>
        <p:nvSpPr>
          <p:cNvPr id="6" name="ZoneTexte 5"/>
          <p:cNvSpPr txBox="1"/>
          <p:nvPr/>
        </p:nvSpPr>
        <p:spPr>
          <a:xfrm>
            <a:off x="1524000" y="2038290"/>
            <a:ext cx="1833405" cy="369332"/>
          </a:xfrm>
          <a:prstGeom prst="rect">
            <a:avLst/>
          </a:prstGeom>
          <a:solidFill>
            <a:schemeClr val="accent3"/>
          </a:solidFill>
        </p:spPr>
        <p:txBody>
          <a:bodyPr wrap="none" rtlCol="0">
            <a:spAutoFit/>
          </a:bodyPr>
          <a:lstStyle/>
          <a:p>
            <a:r>
              <a:rPr lang="fr-FR" sz="1800" dirty="0" smtClean="0"/>
              <a:t>arXiv:1407.1376</a:t>
            </a:r>
          </a:p>
          <a:p>
            <a:endParaRPr lang="en-GB" dirty="0"/>
          </a:p>
        </p:txBody>
      </p:sp>
      <p:sp>
        <p:nvSpPr>
          <p:cNvPr id="8" name="ZoneTexte 7"/>
          <p:cNvSpPr txBox="1"/>
          <p:nvPr/>
        </p:nvSpPr>
        <p:spPr>
          <a:xfrm>
            <a:off x="2133600" y="1182469"/>
            <a:ext cx="4313275" cy="646331"/>
          </a:xfrm>
          <a:prstGeom prst="rect">
            <a:avLst/>
          </a:prstGeom>
          <a:solidFill>
            <a:schemeClr val="accent3"/>
          </a:solidFill>
        </p:spPr>
        <p:txBody>
          <a:bodyPr wrap="none" rtlCol="0">
            <a:spAutoFit/>
          </a:bodyPr>
          <a:lstStyle/>
          <a:p>
            <a:r>
              <a:rPr lang="fr-FR" sz="1800" dirty="0" smtClean="0">
                <a:solidFill>
                  <a:srgbClr val="0000FF"/>
                </a:solidFill>
              </a:rPr>
              <a:t>invariant mass of 4.69 </a:t>
            </a:r>
            <a:r>
              <a:rPr lang="fr-FR" sz="1800" dirty="0" err="1" smtClean="0">
                <a:solidFill>
                  <a:srgbClr val="0000FF"/>
                </a:solidFill>
              </a:rPr>
              <a:t>TeV</a:t>
            </a:r>
            <a:r>
              <a:rPr lang="fr-FR" sz="1800" dirty="0" smtClean="0">
                <a:solidFill>
                  <a:srgbClr val="0000FF"/>
                </a:solidFill>
              </a:rPr>
              <a:t>, and jets </a:t>
            </a:r>
            <a:r>
              <a:rPr lang="fr-FR" sz="1800" dirty="0" err="1" smtClean="0">
                <a:solidFill>
                  <a:srgbClr val="0000FF"/>
                </a:solidFill>
              </a:rPr>
              <a:t>with</a:t>
            </a:r>
            <a:r>
              <a:rPr lang="fr-FR" sz="1800" dirty="0" smtClean="0">
                <a:solidFill>
                  <a:srgbClr val="0000FF"/>
                </a:solidFill>
              </a:rPr>
              <a:t> </a:t>
            </a:r>
          </a:p>
          <a:p>
            <a:r>
              <a:rPr lang="fr-FR" sz="1800" dirty="0" smtClean="0">
                <a:solidFill>
                  <a:srgbClr val="0000FF"/>
                </a:solidFill>
              </a:rPr>
              <a:t>a </a:t>
            </a:r>
            <a:r>
              <a:rPr lang="fr-FR" sz="1800" dirty="0" err="1" smtClean="0">
                <a:solidFill>
                  <a:srgbClr val="0000FF"/>
                </a:solidFill>
              </a:rPr>
              <a:t>jet-p</a:t>
            </a:r>
            <a:r>
              <a:rPr lang="fr-FR" sz="1800" baseline="-25000" dirty="0" err="1" smtClean="0">
                <a:solidFill>
                  <a:srgbClr val="0000FF"/>
                </a:solidFill>
              </a:rPr>
              <a:t>T</a:t>
            </a:r>
            <a:r>
              <a:rPr lang="fr-FR" sz="1800" dirty="0" smtClean="0">
                <a:solidFill>
                  <a:srgbClr val="0000FF"/>
                </a:solidFill>
              </a:rPr>
              <a:t> of 2.29 </a:t>
            </a:r>
            <a:r>
              <a:rPr lang="fr-FR" sz="1800" dirty="0" err="1" smtClean="0">
                <a:solidFill>
                  <a:srgbClr val="0000FF"/>
                </a:solidFill>
              </a:rPr>
              <a:t>TeV</a:t>
            </a:r>
            <a:r>
              <a:rPr lang="fr-FR" sz="1800" dirty="0" smtClean="0">
                <a:solidFill>
                  <a:srgbClr val="0000FF"/>
                </a:solidFill>
              </a:rPr>
              <a:t> and  2.19 </a:t>
            </a:r>
            <a:r>
              <a:rPr lang="fr-FR" sz="1800" dirty="0" err="1" smtClean="0">
                <a:solidFill>
                  <a:srgbClr val="0000FF"/>
                </a:solidFill>
              </a:rPr>
              <a:t>TeV</a:t>
            </a:r>
            <a:endParaRPr lang="en-GB" sz="1800" dirty="0">
              <a:solidFill>
                <a:srgbClr val="0000FF"/>
              </a:solidFill>
            </a:endParaRPr>
          </a:p>
        </p:txBody>
      </p:sp>
      <p:pic>
        <p:nvPicPr>
          <p:cNvPr id="9" name="Image 8" descr="Screen Shot 2014-03-29 at 1.28.39 AM.png"/>
          <p:cNvPicPr>
            <a:picLocks noChangeAspect="1"/>
          </p:cNvPicPr>
          <p:nvPr/>
        </p:nvPicPr>
        <p:blipFill>
          <a:blip r:embed="rId2"/>
          <a:stretch>
            <a:fillRect/>
          </a:stretch>
        </p:blipFill>
        <p:spPr>
          <a:xfrm>
            <a:off x="6387799" y="762000"/>
            <a:ext cx="2756201" cy="1828800"/>
          </a:xfrm>
          <a:prstGeom prst="rect">
            <a:avLst/>
          </a:prstGeom>
        </p:spPr>
      </p:pic>
      <p:pic>
        <p:nvPicPr>
          <p:cNvPr id="10" name="Image 9" descr="Screen shot 2011-07-27 at 7.53.08 PM.png"/>
          <p:cNvPicPr>
            <a:picLocks noChangeAspect="1"/>
          </p:cNvPicPr>
          <p:nvPr/>
        </p:nvPicPr>
        <p:blipFill>
          <a:blip r:embed="rId3"/>
          <a:stretch>
            <a:fillRect/>
          </a:stretch>
        </p:blipFill>
        <p:spPr>
          <a:xfrm>
            <a:off x="76200" y="871344"/>
            <a:ext cx="1790700" cy="1033656"/>
          </a:xfrm>
          <a:prstGeom prst="rect">
            <a:avLst/>
          </a:prstGeom>
        </p:spPr>
      </p:pic>
      <p:pic>
        <p:nvPicPr>
          <p:cNvPr id="11" name="Image 10" descr="Screen Shot 2014-10-04 at 6.31.02 PM.png"/>
          <p:cNvPicPr>
            <a:picLocks noChangeAspect="1"/>
          </p:cNvPicPr>
          <p:nvPr/>
        </p:nvPicPr>
        <p:blipFill>
          <a:blip r:embed="rId4"/>
          <a:stretch>
            <a:fillRect/>
          </a:stretch>
        </p:blipFill>
        <p:spPr>
          <a:xfrm>
            <a:off x="228600" y="2590800"/>
            <a:ext cx="3810000" cy="3684626"/>
          </a:xfrm>
          <a:prstGeom prst="rect">
            <a:avLst/>
          </a:prstGeom>
        </p:spPr>
      </p:pic>
      <p:pic>
        <p:nvPicPr>
          <p:cNvPr id="12" name="Image 11" descr="Screen Shot 2014-10-04 at 6.31.23 PM.png"/>
          <p:cNvPicPr>
            <a:picLocks noChangeAspect="1"/>
          </p:cNvPicPr>
          <p:nvPr/>
        </p:nvPicPr>
        <p:blipFill>
          <a:blip r:embed="rId5"/>
          <a:stretch>
            <a:fillRect/>
          </a:stretch>
        </p:blipFill>
        <p:spPr>
          <a:xfrm>
            <a:off x="4419600" y="2590800"/>
            <a:ext cx="3901440" cy="3657600"/>
          </a:xfrm>
          <a:prstGeom prst="rect">
            <a:avLst/>
          </a:prstGeom>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txBox="1">
            <a:spLocks/>
          </p:cNvSpPr>
          <p:nvPr/>
        </p:nvSpPr>
        <p:spPr bwMode="auto">
          <a:xfrm>
            <a:off x="0" y="-142875"/>
            <a:ext cx="91440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600" b="1" i="0" u="none" strike="noStrike" kern="0" cap="none" spc="0" normalizeH="0" baseline="0" noProof="0" dirty="0" smtClean="0">
                <a:ln>
                  <a:noFill/>
                </a:ln>
                <a:solidFill>
                  <a:srgbClr val="0000FF"/>
                </a:solidFill>
                <a:effectLst/>
                <a:uLnTx/>
                <a:uFillTx/>
                <a:latin typeface="Arial"/>
                <a:ea typeface="ＭＳ Ｐゴシック" charset="-128"/>
                <a:cs typeface="ＭＳ Ｐゴシック" charset="-128"/>
              </a:rPr>
              <a:t>Exotic</a:t>
            </a:r>
            <a:r>
              <a:rPr lang="en-GB" sz="3600" b="1" kern="0" baseline="0" dirty="0" smtClean="0">
                <a:solidFill>
                  <a:srgbClr val="0000FF"/>
                </a:solidFill>
                <a:latin typeface="Arial"/>
                <a:ea typeface="ＭＳ Ｐゴシック" charset="-128"/>
                <a:cs typeface="ＭＳ Ｐゴシック" charset="-128"/>
              </a:rPr>
              <a:t>a</a:t>
            </a:r>
            <a:r>
              <a:rPr lang="en-GB" sz="3600" b="1" kern="0" dirty="0" smtClean="0">
                <a:solidFill>
                  <a:srgbClr val="0000FF"/>
                </a:solidFill>
                <a:latin typeface="Arial"/>
                <a:ea typeface="ＭＳ Ｐゴシック" charset="-128"/>
                <a:cs typeface="ＭＳ Ｐゴシック" charset="-128"/>
              </a:rPr>
              <a:t> Searches: Top/Bottom Partners </a:t>
            </a:r>
            <a:endParaRPr kumimoji="0" lang="en-GB" sz="3600" b="1" i="0" u="none" strike="noStrike" kern="0" cap="none" spc="0" normalizeH="0" baseline="0" noProof="0" dirty="0">
              <a:ln>
                <a:noFill/>
              </a:ln>
              <a:solidFill>
                <a:srgbClr val="0000FF"/>
              </a:solidFill>
              <a:effectLst/>
              <a:uLnTx/>
              <a:uFillTx/>
              <a:latin typeface="Georgia"/>
              <a:ea typeface="ＭＳ Ｐゴシック" charset="-128"/>
              <a:cs typeface="ＭＳ Ｐゴシック" charset="-128"/>
            </a:endParaRPr>
          </a:p>
        </p:txBody>
      </p:sp>
      <p:pic>
        <p:nvPicPr>
          <p:cNvPr id="3" name="Image 2" descr="Screen Shot 2014-12-13 at 3.56.56 PM.png"/>
          <p:cNvPicPr>
            <a:picLocks noChangeAspect="1"/>
          </p:cNvPicPr>
          <p:nvPr/>
        </p:nvPicPr>
        <p:blipFill>
          <a:blip r:embed="rId2"/>
          <a:stretch>
            <a:fillRect/>
          </a:stretch>
        </p:blipFill>
        <p:spPr>
          <a:xfrm>
            <a:off x="457200" y="914400"/>
            <a:ext cx="3273590" cy="3124200"/>
          </a:xfrm>
          <a:prstGeom prst="rect">
            <a:avLst/>
          </a:prstGeom>
        </p:spPr>
      </p:pic>
      <p:pic>
        <p:nvPicPr>
          <p:cNvPr id="4" name="Image 3" descr="Screen Shot 2014-12-13 at 3.57.04 PM.png"/>
          <p:cNvPicPr>
            <a:picLocks noChangeAspect="1"/>
          </p:cNvPicPr>
          <p:nvPr/>
        </p:nvPicPr>
        <p:blipFill>
          <a:blip r:embed="rId3"/>
          <a:stretch>
            <a:fillRect/>
          </a:stretch>
        </p:blipFill>
        <p:spPr>
          <a:xfrm>
            <a:off x="457200" y="4065904"/>
            <a:ext cx="3809999" cy="2792096"/>
          </a:xfrm>
          <a:prstGeom prst="rect">
            <a:avLst/>
          </a:prstGeom>
        </p:spPr>
      </p:pic>
      <p:pic>
        <p:nvPicPr>
          <p:cNvPr id="6" name="Espace réservé du contenu 3" descr="Screen Shot 2014-12-10 at 4.24.30 PM.png"/>
          <p:cNvPicPr>
            <a:picLocks noChangeAspect="1"/>
          </p:cNvPicPr>
          <p:nvPr/>
        </p:nvPicPr>
        <p:blipFill>
          <a:blip r:embed="rId4"/>
          <a:stretch>
            <a:fillRect/>
          </a:stretch>
        </p:blipFill>
        <p:spPr bwMode="auto">
          <a:xfrm>
            <a:off x="4572000" y="1129982"/>
            <a:ext cx="3778565" cy="2984818"/>
          </a:xfrm>
          <a:prstGeom prst="rect">
            <a:avLst/>
          </a:prstGeom>
          <a:noFill/>
          <a:ln w="9525">
            <a:noFill/>
            <a:miter lim="800000"/>
            <a:headEnd/>
            <a:tailEnd/>
          </a:ln>
        </p:spPr>
      </p:pic>
      <p:sp>
        <p:nvSpPr>
          <p:cNvPr id="7" name="ZoneTexte 6"/>
          <p:cNvSpPr txBox="1"/>
          <p:nvPr/>
        </p:nvSpPr>
        <p:spPr>
          <a:xfrm>
            <a:off x="3657600" y="762000"/>
            <a:ext cx="5361113" cy="400110"/>
          </a:xfrm>
          <a:prstGeom prst="rect">
            <a:avLst/>
          </a:prstGeom>
          <a:solidFill>
            <a:srgbClr val="FFFF00"/>
          </a:solidFill>
        </p:spPr>
        <p:txBody>
          <a:bodyPr wrap="none" rtlCol="0">
            <a:spAutoFit/>
          </a:bodyPr>
          <a:lstStyle/>
          <a:p>
            <a:r>
              <a:rPr lang="en-GB" dirty="0" err="1" smtClean="0">
                <a:solidFill>
                  <a:srgbClr val="0000FF"/>
                </a:solidFill>
              </a:rPr>
              <a:t>VLQs</a:t>
            </a:r>
            <a:r>
              <a:rPr lang="en-GB" dirty="0" smtClean="0">
                <a:solidFill>
                  <a:srgbClr val="0000FF"/>
                </a:solidFill>
              </a:rPr>
              <a:t>: Relevant </a:t>
            </a:r>
            <a:r>
              <a:rPr lang="en-GB" dirty="0" err="1" smtClean="0">
                <a:solidFill>
                  <a:srgbClr val="0000FF"/>
                </a:solidFill>
              </a:rPr>
              <a:t>eg</a:t>
            </a:r>
            <a:r>
              <a:rPr lang="en-GB" dirty="0" smtClean="0">
                <a:solidFill>
                  <a:srgbClr val="0000FF"/>
                </a:solidFill>
              </a:rPr>
              <a:t> in composite Higgs models</a:t>
            </a:r>
            <a:endParaRPr lang="en-GB" dirty="0">
              <a:solidFill>
                <a:srgbClr val="0000FF"/>
              </a:solidFill>
            </a:endParaRPr>
          </a:p>
        </p:txBody>
      </p:sp>
      <p:pic>
        <p:nvPicPr>
          <p:cNvPr id="8" name="Image 7" descr="Screen Shot 2014-12-13 at 3.57.25 PM.png"/>
          <p:cNvPicPr>
            <a:picLocks noChangeAspect="1"/>
          </p:cNvPicPr>
          <p:nvPr/>
        </p:nvPicPr>
        <p:blipFill>
          <a:blip r:embed="rId5"/>
          <a:stretch>
            <a:fillRect/>
          </a:stretch>
        </p:blipFill>
        <p:spPr>
          <a:xfrm>
            <a:off x="5105400" y="3978852"/>
            <a:ext cx="2971800" cy="2802948"/>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Espace réservé de la date 3"/>
          <p:cNvSpPr>
            <a:spLocks noGrp="1"/>
          </p:cNvSpPr>
          <p:nvPr>
            <p:ph type="dt" sz="quarter" idx="4294967295"/>
          </p:nvPr>
        </p:nvSpPr>
        <p:spPr>
          <a:xfrm>
            <a:off x="70338" y="6543675"/>
            <a:ext cx="2760785" cy="247650"/>
          </a:xfrm>
          <a:prstGeom prst="rect">
            <a:avLst/>
          </a:prstGeom>
          <a:noFill/>
        </p:spPr>
        <p:txBody>
          <a:bodyPr/>
          <a:lstStyle/>
          <a:p>
            <a:r>
              <a:rPr lang="fr-CH" smtClean="0"/>
              <a:t>	</a:t>
            </a:r>
            <a:endParaRPr lang="fr-FR" smtClean="0"/>
          </a:p>
        </p:txBody>
      </p:sp>
      <p:sp>
        <p:nvSpPr>
          <p:cNvPr id="43012" name="Rectangle 2"/>
          <p:cNvSpPr>
            <a:spLocks noGrp="1" noChangeArrowheads="1"/>
          </p:cNvSpPr>
          <p:nvPr>
            <p:ph type="title"/>
          </p:nvPr>
        </p:nvSpPr>
        <p:spPr>
          <a:xfrm>
            <a:off x="0" y="-152400"/>
            <a:ext cx="8991600" cy="904875"/>
          </a:xfrm>
        </p:spPr>
        <p:txBody>
          <a:bodyPr/>
          <a:lstStyle/>
          <a:p>
            <a:pPr eaLnBrk="1" hangingPunct="1"/>
            <a:r>
              <a:rPr lang="en-US" sz="3600" dirty="0" err="1"/>
              <a:t>TeV</a:t>
            </a:r>
            <a:r>
              <a:rPr lang="en-US" sz="3600" dirty="0"/>
              <a:t> Resonances into Top Quark Pairs</a:t>
            </a:r>
          </a:p>
        </p:txBody>
      </p:sp>
      <p:pic>
        <p:nvPicPr>
          <p:cNvPr id="43013" name="Picture 3" descr="Picture 213"/>
          <p:cNvPicPr>
            <a:picLocks noChangeAspect="1" noChangeArrowheads="1"/>
          </p:cNvPicPr>
          <p:nvPr/>
        </p:nvPicPr>
        <p:blipFill>
          <a:blip r:embed="rId3"/>
          <a:srcRect/>
          <a:stretch>
            <a:fillRect/>
          </a:stretch>
        </p:blipFill>
        <p:spPr bwMode="auto">
          <a:xfrm>
            <a:off x="3376246" y="2286001"/>
            <a:ext cx="5317881" cy="1662113"/>
          </a:xfrm>
          <a:prstGeom prst="rect">
            <a:avLst/>
          </a:prstGeom>
          <a:noFill/>
          <a:ln w="9525">
            <a:noFill/>
            <a:miter lim="800000"/>
            <a:headEnd/>
            <a:tailEnd/>
          </a:ln>
        </p:spPr>
      </p:pic>
      <p:sp>
        <p:nvSpPr>
          <p:cNvPr id="43014" name="Text Box 4"/>
          <p:cNvSpPr txBox="1">
            <a:spLocks noChangeArrowheads="1"/>
          </p:cNvSpPr>
          <p:nvPr/>
        </p:nvSpPr>
        <p:spPr bwMode="auto">
          <a:xfrm>
            <a:off x="633046" y="838201"/>
            <a:ext cx="8165123" cy="1015663"/>
          </a:xfrm>
          <a:prstGeom prst="rect">
            <a:avLst/>
          </a:prstGeom>
          <a:solidFill>
            <a:srgbClr val="CCFFFF"/>
          </a:solidFill>
          <a:ln w="31750">
            <a:noFill/>
            <a:miter lim="800000"/>
            <a:headEnd/>
            <a:tailEnd/>
          </a:ln>
        </p:spPr>
        <p:txBody>
          <a:bodyPr>
            <a:prstTxWarp prst="textNoShape">
              <a:avLst/>
            </a:prstTxWarp>
            <a:spAutoFit/>
          </a:bodyPr>
          <a:lstStyle/>
          <a:p>
            <a:r>
              <a:rPr lang="en-US" dirty="0"/>
              <a:t>Recent developments in models:</a:t>
            </a:r>
            <a:r>
              <a:rPr lang="en-US" dirty="0" smtClean="0"/>
              <a:t> </a:t>
            </a:r>
            <a:r>
              <a:rPr lang="en-US" dirty="0">
                <a:solidFill>
                  <a:srgbClr val="CC0000"/>
                </a:solidFill>
              </a:rPr>
              <a:t>a</a:t>
            </a:r>
            <a:r>
              <a:rPr lang="en-US" dirty="0" smtClean="0">
                <a:solidFill>
                  <a:srgbClr val="CC0000"/>
                </a:solidFill>
              </a:rPr>
              <a:t> </a:t>
            </a:r>
            <a:r>
              <a:rPr lang="en-US" dirty="0">
                <a:solidFill>
                  <a:srgbClr val="CC0000"/>
                </a:solidFill>
              </a:rPr>
              <a:t>prominent role of top production</a:t>
            </a:r>
            <a:endParaRPr lang="en-US" dirty="0"/>
          </a:p>
          <a:p>
            <a:pPr>
              <a:buFontTx/>
              <a:buChar char="-"/>
            </a:pPr>
            <a:r>
              <a:rPr lang="en-US" dirty="0"/>
              <a:t>light SM fermions live near Planck </a:t>
            </a:r>
            <a:r>
              <a:rPr lang="en-US" dirty="0" err="1"/>
              <a:t>brane</a:t>
            </a:r>
            <a:r>
              <a:rPr lang="en-US" dirty="0"/>
              <a:t>, heavy (top) near </a:t>
            </a:r>
            <a:r>
              <a:rPr lang="en-US" dirty="0" err="1"/>
              <a:t>TeV</a:t>
            </a:r>
            <a:r>
              <a:rPr lang="en-US" dirty="0"/>
              <a:t> </a:t>
            </a:r>
            <a:r>
              <a:rPr lang="en-US" dirty="0" err="1"/>
              <a:t>brane</a:t>
            </a:r>
            <a:endParaRPr lang="en-US" dirty="0"/>
          </a:p>
          <a:p>
            <a:pPr>
              <a:buFontTx/>
              <a:buChar char="-"/>
            </a:pPr>
            <a:r>
              <a:rPr lang="en-US" dirty="0"/>
              <a:t>decay of Randall </a:t>
            </a:r>
            <a:r>
              <a:rPr lang="en-US" dirty="0" err="1"/>
              <a:t>Sundrum</a:t>
            </a:r>
            <a:r>
              <a:rPr lang="en-US" dirty="0"/>
              <a:t> gravitons into top pairs!!</a:t>
            </a:r>
          </a:p>
        </p:txBody>
      </p:sp>
      <p:sp>
        <p:nvSpPr>
          <p:cNvPr id="43015" name="Text Box 5"/>
          <p:cNvSpPr txBox="1">
            <a:spLocks noChangeArrowheads="1"/>
          </p:cNvSpPr>
          <p:nvPr/>
        </p:nvSpPr>
        <p:spPr bwMode="auto">
          <a:xfrm>
            <a:off x="3446585" y="4572001"/>
            <a:ext cx="4600063" cy="1015663"/>
          </a:xfrm>
          <a:prstGeom prst="rect">
            <a:avLst/>
          </a:prstGeom>
          <a:solidFill>
            <a:srgbClr val="CCFFFF"/>
          </a:solidFill>
          <a:ln w="31750">
            <a:noFill/>
            <a:miter lim="800000"/>
            <a:headEnd/>
            <a:tailEnd/>
          </a:ln>
        </p:spPr>
        <p:txBody>
          <a:bodyPr wrap="none">
            <a:prstTxWarp prst="textNoShape">
              <a:avLst/>
            </a:prstTxWarp>
            <a:spAutoFit/>
          </a:bodyPr>
          <a:lstStyle/>
          <a:p>
            <a:r>
              <a:rPr lang="en-US"/>
              <a:t>TeV resonances </a:t>
            </a:r>
            <a:r>
              <a:rPr lang="en-US">
                <a:sym typeface="Symbol" charset="2"/>
              </a:rPr>
              <a:t> Highly boosted tops</a:t>
            </a:r>
            <a:endParaRPr lang="en-US"/>
          </a:p>
          <a:p>
            <a:r>
              <a:rPr lang="en-US"/>
              <a:t>The jets typically appear as ‘fat’ jets</a:t>
            </a:r>
          </a:p>
          <a:p>
            <a:r>
              <a:rPr lang="en-US"/>
              <a:t> with internal structure</a:t>
            </a:r>
            <a:endParaRPr lang="en-US">
              <a:solidFill>
                <a:srgbClr val="CC0000"/>
              </a:solidFill>
            </a:endParaRPr>
          </a:p>
        </p:txBody>
      </p:sp>
      <p:pic>
        <p:nvPicPr>
          <p:cNvPr id="43016" name="Picture 6" descr="Picture 949"/>
          <p:cNvPicPr>
            <a:picLocks noChangeAspect="1" noChangeArrowheads="1"/>
          </p:cNvPicPr>
          <p:nvPr/>
        </p:nvPicPr>
        <p:blipFill>
          <a:blip r:embed="rId4"/>
          <a:srcRect/>
          <a:stretch>
            <a:fillRect/>
          </a:stretch>
        </p:blipFill>
        <p:spPr bwMode="auto">
          <a:xfrm>
            <a:off x="0" y="2357438"/>
            <a:ext cx="3392366" cy="4652962"/>
          </a:xfrm>
          <a:prstGeom prst="rect">
            <a:avLst/>
          </a:prstGeom>
          <a:noFill/>
          <a:ln w="9525">
            <a:noFill/>
            <a:miter lim="800000"/>
            <a:headEnd/>
            <a:tailEnd/>
          </a:ln>
        </p:spPr>
      </p:pic>
      <p:pic>
        <p:nvPicPr>
          <p:cNvPr id="43017" name="Picture 8" descr="Picture 3256"/>
          <p:cNvPicPr>
            <a:picLocks noChangeAspect="1" noChangeArrowheads="1"/>
          </p:cNvPicPr>
          <p:nvPr/>
        </p:nvPicPr>
        <p:blipFill>
          <a:blip r:embed="rId5"/>
          <a:srcRect/>
          <a:stretch>
            <a:fillRect/>
          </a:stretch>
        </p:blipFill>
        <p:spPr bwMode="auto">
          <a:xfrm>
            <a:off x="3305908" y="2273300"/>
            <a:ext cx="5627077" cy="3746500"/>
          </a:xfrm>
          <a:prstGeom prst="rect">
            <a:avLst/>
          </a:prstGeom>
          <a:noFill/>
          <a:ln w="9525">
            <a:noFill/>
            <a:miter lim="800000"/>
            <a:headEnd/>
            <a:tailEnd/>
          </a:ln>
        </p:spPr>
      </p:pic>
      <p:sp>
        <p:nvSpPr>
          <p:cNvPr id="43018" name="Text Box 9"/>
          <p:cNvSpPr txBox="1">
            <a:spLocks noChangeArrowheads="1"/>
          </p:cNvSpPr>
          <p:nvPr/>
        </p:nvSpPr>
        <p:spPr bwMode="auto">
          <a:xfrm>
            <a:off x="2728547" y="6019801"/>
            <a:ext cx="6406922" cy="461665"/>
          </a:xfrm>
          <a:prstGeom prst="rect">
            <a:avLst/>
          </a:prstGeom>
          <a:solidFill>
            <a:srgbClr val="CCFFFF"/>
          </a:solidFill>
          <a:ln w="31750">
            <a:noFill/>
            <a:miter lim="800000"/>
            <a:headEnd/>
            <a:tailEnd/>
          </a:ln>
        </p:spPr>
        <p:txBody>
          <a:bodyPr wrap="none">
            <a:prstTxWarp prst="textNoShape">
              <a:avLst/>
            </a:prstTxWarp>
            <a:spAutoFit/>
          </a:bodyPr>
          <a:lstStyle/>
          <a:p>
            <a:r>
              <a:rPr lang="en-US" sz="2400" dirty="0"/>
              <a:t>Methods are prepared to tackle the early data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re 3"/>
          <p:cNvSpPr>
            <a:spLocks noGrp="1"/>
          </p:cNvSpPr>
          <p:nvPr>
            <p:ph type="title"/>
          </p:nvPr>
        </p:nvSpPr>
        <p:spPr>
          <a:xfrm>
            <a:off x="304800" y="0"/>
            <a:ext cx="8382000" cy="914400"/>
          </a:xfrm>
        </p:spPr>
        <p:txBody>
          <a:bodyPr>
            <a:normAutofit fontScale="90000"/>
          </a:bodyPr>
          <a:lstStyle/>
          <a:p>
            <a:r>
              <a:rPr lang="en-GB" dirty="0" smtClean="0">
                <a:effectLst/>
              </a:rPr>
              <a:t>New Physics with Boosted Objects</a:t>
            </a:r>
            <a:endParaRPr lang="en-GB" dirty="0">
              <a:effectLst/>
            </a:endParaRPr>
          </a:p>
        </p:txBody>
      </p:sp>
      <p:pic>
        <p:nvPicPr>
          <p:cNvPr id="6" name="Image 5" descr="Screen shot 2012-07-21 at 3.52.16 PM.png"/>
          <p:cNvPicPr>
            <a:picLocks noChangeAspect="1"/>
          </p:cNvPicPr>
          <p:nvPr/>
        </p:nvPicPr>
        <p:blipFill>
          <a:blip r:embed="rId2"/>
          <a:stretch>
            <a:fillRect/>
          </a:stretch>
        </p:blipFill>
        <p:spPr>
          <a:xfrm>
            <a:off x="3558184" y="762000"/>
            <a:ext cx="5585816" cy="2514600"/>
          </a:xfrm>
          <a:prstGeom prst="rect">
            <a:avLst/>
          </a:prstGeom>
        </p:spPr>
      </p:pic>
      <p:pic>
        <p:nvPicPr>
          <p:cNvPr id="9" name="Espace réservé du contenu 4" descr="Screen shot 2012-07-21 at 4.19.32 PM.png"/>
          <p:cNvPicPr>
            <a:picLocks noGrp="1" noChangeAspect="1"/>
          </p:cNvPicPr>
          <p:nvPr>
            <p:ph idx="1"/>
          </p:nvPr>
        </p:nvPicPr>
        <p:blipFill>
          <a:blip r:embed="rId3"/>
          <a:stretch>
            <a:fillRect/>
          </a:stretch>
        </p:blipFill>
        <p:spPr>
          <a:xfrm>
            <a:off x="76200" y="2082800"/>
            <a:ext cx="2230257" cy="3327400"/>
          </a:xfrm>
        </p:spPr>
      </p:pic>
      <p:sp>
        <p:nvSpPr>
          <p:cNvPr id="10" name="ZoneTexte 9"/>
          <p:cNvSpPr txBox="1"/>
          <p:nvPr/>
        </p:nvSpPr>
        <p:spPr>
          <a:xfrm>
            <a:off x="2514600" y="3846255"/>
            <a:ext cx="6400800" cy="2554545"/>
          </a:xfrm>
          <a:prstGeom prst="rect">
            <a:avLst/>
          </a:prstGeom>
          <a:solidFill>
            <a:schemeClr val="accent3"/>
          </a:solidFill>
        </p:spPr>
        <p:txBody>
          <a:bodyPr wrap="square" rtlCol="0">
            <a:spAutoFit/>
          </a:bodyPr>
          <a:lstStyle/>
          <a:p>
            <a:r>
              <a:rPr lang="en-GB" dirty="0" smtClean="0">
                <a:solidFill>
                  <a:srgbClr val="FF0000"/>
                </a:solidFill>
              </a:rPr>
              <a:t>W,Z and top decays from heavy, typically multi-</a:t>
            </a:r>
            <a:r>
              <a:rPr lang="en-GB" dirty="0" err="1" smtClean="0">
                <a:solidFill>
                  <a:srgbClr val="FF0000"/>
                </a:solidFill>
              </a:rPr>
              <a:t>TeV</a:t>
            </a:r>
            <a:r>
              <a:rPr lang="en-GB" dirty="0" smtClean="0">
                <a:solidFill>
                  <a:srgbClr val="FF0000"/>
                </a:solidFill>
              </a:rPr>
              <a:t> objects are of special interest at the LHC</a:t>
            </a:r>
          </a:p>
          <a:p>
            <a:r>
              <a:rPr lang="en-GB" dirty="0" smtClean="0">
                <a:solidFill>
                  <a:srgbClr val="0000FF"/>
                </a:solidFill>
                <a:latin typeface="Wingdings"/>
                <a:ea typeface="Wingdings"/>
                <a:cs typeface="Wingdings"/>
              </a:rPr>
              <a:t></a:t>
            </a:r>
            <a:r>
              <a:rPr lang="en-GB" dirty="0" smtClean="0">
                <a:solidFill>
                  <a:srgbClr val="0000FF"/>
                </a:solidFill>
              </a:rPr>
              <a:t>ΔR ~ 2m/p</a:t>
            </a:r>
            <a:r>
              <a:rPr lang="en-GB" baseline="-25000" dirty="0" smtClean="0">
                <a:solidFill>
                  <a:srgbClr val="0000FF"/>
                </a:solidFill>
              </a:rPr>
              <a:t>T</a:t>
            </a:r>
            <a:r>
              <a:rPr lang="en-GB" dirty="0" smtClean="0">
                <a:solidFill>
                  <a:srgbClr val="0000FF"/>
                </a:solidFill>
              </a:rPr>
              <a:t>: decay product merge at large </a:t>
            </a:r>
            <a:r>
              <a:rPr lang="en-GB" dirty="0" err="1" smtClean="0">
                <a:solidFill>
                  <a:srgbClr val="0000FF"/>
                </a:solidFill>
              </a:rPr>
              <a:t>p</a:t>
            </a:r>
            <a:r>
              <a:rPr lang="en-GB" baseline="-25000" dirty="0" err="1" smtClean="0">
                <a:solidFill>
                  <a:srgbClr val="0000FF"/>
                </a:solidFill>
              </a:rPr>
              <a:t>T</a:t>
            </a:r>
            <a:endParaRPr lang="en-GB" baseline="-25000" dirty="0" smtClean="0">
              <a:solidFill>
                <a:srgbClr val="0000FF"/>
              </a:solidFill>
            </a:endParaRPr>
          </a:p>
          <a:p>
            <a:r>
              <a:rPr lang="en-GB" dirty="0" err="1" smtClean="0">
                <a:solidFill>
                  <a:srgbClr val="0000FF"/>
                </a:solidFill>
                <a:latin typeface="Wingdings"/>
                <a:ea typeface="Wingdings"/>
                <a:cs typeface="Wingdings"/>
              </a:rPr>
              <a:t></a:t>
            </a:r>
            <a:r>
              <a:rPr lang="en-GB" dirty="0" err="1" smtClean="0">
                <a:solidFill>
                  <a:srgbClr val="0000FF"/>
                </a:solidFill>
              </a:rPr>
              <a:t>New</a:t>
            </a:r>
            <a:r>
              <a:rPr lang="en-GB" dirty="0" smtClean="0">
                <a:solidFill>
                  <a:srgbClr val="0000FF"/>
                </a:solidFill>
              </a:rPr>
              <a:t> techniques developed – and discussed in this  </a:t>
            </a:r>
          </a:p>
          <a:p>
            <a:r>
              <a:rPr lang="en-GB" dirty="0" smtClean="0">
                <a:solidFill>
                  <a:srgbClr val="0000FF"/>
                </a:solidFill>
              </a:rPr>
              <a:t>  series of topical  Workshops- for </a:t>
            </a:r>
            <a:r>
              <a:rPr lang="en-GB" dirty="0" err="1" smtClean="0">
                <a:solidFill>
                  <a:srgbClr val="0000FF"/>
                </a:solidFill>
              </a:rPr>
              <a:t>leptonic</a:t>
            </a:r>
            <a:r>
              <a:rPr lang="en-GB" dirty="0" smtClean="0">
                <a:solidFill>
                  <a:srgbClr val="0000FF"/>
                </a:solidFill>
              </a:rPr>
              <a:t> and   </a:t>
            </a:r>
          </a:p>
          <a:p>
            <a:r>
              <a:rPr lang="en-GB" dirty="0" smtClean="0">
                <a:solidFill>
                  <a:srgbClr val="0000FF"/>
                </a:solidFill>
              </a:rPr>
              <a:t>  </a:t>
            </a:r>
            <a:r>
              <a:rPr lang="en-GB" dirty="0" err="1" smtClean="0">
                <a:solidFill>
                  <a:srgbClr val="0000FF"/>
                </a:solidFill>
              </a:rPr>
              <a:t>hadronic</a:t>
            </a:r>
            <a:r>
              <a:rPr lang="en-GB" dirty="0" smtClean="0">
                <a:solidFill>
                  <a:srgbClr val="0000FF"/>
                </a:solidFill>
              </a:rPr>
              <a:t> decays of W,Z, top… </a:t>
            </a:r>
          </a:p>
          <a:p>
            <a:r>
              <a:rPr lang="en-GB" dirty="0" smtClean="0">
                <a:solidFill>
                  <a:srgbClr val="0000FF"/>
                </a:solidFill>
              </a:rPr>
              <a:t>  </a:t>
            </a:r>
            <a:r>
              <a:rPr lang="en-GB" dirty="0" err="1" smtClean="0">
                <a:solidFill>
                  <a:srgbClr val="0000FF"/>
                </a:solidFill>
              </a:rPr>
              <a:t>Eg</a:t>
            </a:r>
            <a:r>
              <a:rPr lang="en-GB" dirty="0" smtClean="0">
                <a:solidFill>
                  <a:srgbClr val="0000FF"/>
                </a:solidFill>
              </a:rPr>
              <a:t>.: Jet substructure, grooming: mass drop filtering,   </a:t>
            </a:r>
          </a:p>
          <a:p>
            <a:r>
              <a:rPr lang="en-GB" dirty="0" smtClean="0">
                <a:solidFill>
                  <a:srgbClr val="0000FF"/>
                </a:solidFill>
              </a:rPr>
              <a:t>  trimming, pruning</a:t>
            </a:r>
            <a:r>
              <a:rPr lang="en-GB" dirty="0" smtClean="0"/>
              <a:t>… </a:t>
            </a:r>
            <a:endParaRPr lang="en-GB" dirty="0"/>
          </a:p>
        </p:txBody>
      </p:sp>
      <p:sp>
        <p:nvSpPr>
          <p:cNvPr id="11" name="ZoneTexte 10"/>
          <p:cNvSpPr txBox="1"/>
          <p:nvPr/>
        </p:nvSpPr>
        <p:spPr>
          <a:xfrm>
            <a:off x="0" y="5410200"/>
            <a:ext cx="2283798" cy="338554"/>
          </a:xfrm>
          <a:prstGeom prst="rect">
            <a:avLst/>
          </a:prstGeom>
          <a:solidFill>
            <a:schemeClr val="accent3"/>
          </a:solidFill>
        </p:spPr>
        <p:txBody>
          <a:bodyPr wrap="none" rtlCol="0">
            <a:spAutoFit/>
          </a:bodyPr>
          <a:lstStyle/>
          <a:p>
            <a:r>
              <a:rPr lang="en-GB" sz="1600" dirty="0" smtClean="0"/>
              <a:t>ATLAS-CONF-2012-065</a:t>
            </a:r>
            <a:endParaRPr lang="en-GB" sz="1600" dirty="0"/>
          </a:p>
        </p:txBody>
      </p:sp>
      <p:pic>
        <p:nvPicPr>
          <p:cNvPr id="13" name="Picture 3" descr="Picture 213"/>
          <p:cNvPicPr>
            <a:picLocks noChangeAspect="1" noChangeArrowheads="1"/>
          </p:cNvPicPr>
          <p:nvPr/>
        </p:nvPicPr>
        <p:blipFill>
          <a:blip r:embed="rId4"/>
          <a:srcRect/>
          <a:stretch>
            <a:fillRect/>
          </a:stretch>
        </p:blipFill>
        <p:spPr bwMode="auto">
          <a:xfrm>
            <a:off x="0" y="928686"/>
            <a:ext cx="3367487" cy="10525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p:nvPr/>
        </p:nvSpPr>
        <p:spPr bwMode="auto">
          <a:xfrm>
            <a:off x="0" y="-12700"/>
            <a:ext cx="9182100" cy="6896100"/>
          </a:xfrm>
          <a:prstGeom prst="rect">
            <a:avLst/>
          </a:prstGeom>
          <a:gradFill flip="none" rotWithShape="1">
            <a:gsLst>
              <a:gs pos="22000">
                <a:schemeClr val="tx1"/>
              </a:gs>
              <a:gs pos="100000">
                <a:srgbClr val="FFFFFF"/>
              </a:gs>
            </a:gsLst>
            <a:path path="rect">
              <a:fillToRect l="100000" t="100000"/>
            </a:path>
            <a:tileRect r="-100000" b="-10000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Tahoma" charset="0"/>
            </a:endParaRPr>
          </a:p>
        </p:txBody>
      </p:sp>
      <p:sp>
        <p:nvSpPr>
          <p:cNvPr id="5" name="Espace réservé du numéro de diapositive 4"/>
          <p:cNvSpPr>
            <a:spLocks noGrp="1"/>
          </p:cNvSpPr>
          <p:nvPr>
            <p:ph type="sldNum" sz="quarter" idx="12"/>
          </p:nvPr>
        </p:nvSpPr>
        <p:spPr/>
        <p:txBody>
          <a:bodyPr/>
          <a:lstStyle/>
          <a:p>
            <a:pPr>
              <a:defRPr/>
            </a:pPr>
            <a:fld id="{F44072CF-7C2B-4649-8ABF-C5A89D5935BB}" type="slidenum">
              <a:rPr lang="en-US" smtClean="0"/>
              <a:pPr>
                <a:defRPr/>
              </a:pPr>
              <a:t>2</a:t>
            </a:fld>
            <a:endParaRPr lang="en-US"/>
          </a:p>
        </p:txBody>
      </p:sp>
      <p:sp>
        <p:nvSpPr>
          <p:cNvPr id="12" name="Title 1"/>
          <p:cNvSpPr>
            <a:spLocks noGrp="1"/>
          </p:cNvSpPr>
          <p:nvPr>
            <p:ph type="title"/>
          </p:nvPr>
        </p:nvSpPr>
        <p:spPr>
          <a:xfrm>
            <a:off x="3962400" y="685800"/>
            <a:ext cx="5181600" cy="754859"/>
          </a:xfrm>
        </p:spPr>
        <p:txBody>
          <a:bodyPr>
            <a:noAutofit/>
          </a:bodyPr>
          <a:lstStyle/>
          <a:p>
            <a:r>
              <a:rPr lang="en-US" dirty="0" smtClean="0">
                <a:solidFill>
                  <a:schemeClr val="bg1"/>
                </a:solidFill>
                <a:effectLst>
                  <a:reflection stA="50000" endPos="70000" dir="5400000" sy="-100000" algn="bl" rotWithShape="0"/>
                </a:effectLst>
                <a:latin typeface="Tahoma"/>
                <a:cs typeface="Tahoma"/>
              </a:rPr>
              <a:t>Outline Lecture IV</a:t>
            </a:r>
            <a:endParaRPr lang="en-US" dirty="0">
              <a:solidFill>
                <a:schemeClr val="bg1"/>
              </a:solidFill>
              <a:effectLst>
                <a:reflection stA="50000" endPos="70000" dir="5400000" sy="-100000" algn="bl" rotWithShape="0"/>
              </a:effectLst>
              <a:latin typeface="Tahoma"/>
              <a:cs typeface="Tahoma"/>
            </a:endParaRPr>
          </a:p>
        </p:txBody>
      </p:sp>
      <p:sp>
        <p:nvSpPr>
          <p:cNvPr id="9" name="ZoneTexte 8"/>
          <p:cNvSpPr txBox="1"/>
          <p:nvPr/>
        </p:nvSpPr>
        <p:spPr>
          <a:xfrm>
            <a:off x="4038600" y="1676400"/>
            <a:ext cx="5105400" cy="3262432"/>
          </a:xfrm>
          <a:prstGeom prst="rect">
            <a:avLst/>
          </a:prstGeom>
          <a:noFill/>
        </p:spPr>
        <p:txBody>
          <a:bodyPr wrap="square" rtlCol="0">
            <a:spAutoFit/>
          </a:bodyPr>
          <a:lstStyle/>
          <a:p>
            <a:pPr>
              <a:spcBef>
                <a:spcPts val="200"/>
              </a:spcBef>
              <a:buFont typeface="Arial"/>
              <a:buChar char="•"/>
            </a:pPr>
            <a:r>
              <a:rPr lang="en-GB" sz="2800" dirty="0" smtClean="0">
                <a:solidFill>
                  <a:schemeClr val="bg1"/>
                </a:solidFill>
              </a:rPr>
              <a:t> Search for Physics Beyond    </a:t>
            </a:r>
          </a:p>
          <a:p>
            <a:pPr>
              <a:spcBef>
                <a:spcPts val="200"/>
              </a:spcBef>
            </a:pPr>
            <a:r>
              <a:rPr lang="en-GB" sz="2800" dirty="0" smtClean="0">
                <a:solidFill>
                  <a:schemeClr val="bg1"/>
                </a:solidFill>
              </a:rPr>
              <a:t>  the Standard Model</a:t>
            </a:r>
          </a:p>
          <a:p>
            <a:pPr>
              <a:spcBef>
                <a:spcPts val="200"/>
              </a:spcBef>
              <a:buFont typeface="Arial"/>
              <a:buChar char="•"/>
            </a:pPr>
            <a:r>
              <a:rPr lang="en-GB" sz="2800" dirty="0" smtClean="0">
                <a:solidFill>
                  <a:schemeClr val="bg1"/>
                </a:solidFill>
              </a:rPr>
              <a:t> Search for Exotica</a:t>
            </a:r>
          </a:p>
          <a:p>
            <a:pPr>
              <a:spcBef>
                <a:spcPts val="200"/>
              </a:spcBef>
              <a:buFont typeface="Arial"/>
              <a:buChar char="•"/>
            </a:pPr>
            <a:r>
              <a:rPr lang="en-GB" sz="2800" dirty="0" smtClean="0">
                <a:solidFill>
                  <a:schemeClr val="bg1"/>
                </a:solidFill>
              </a:rPr>
              <a:t> Search for </a:t>
            </a:r>
            <a:r>
              <a:rPr lang="en-GB" sz="2800" dirty="0" err="1" smtClean="0">
                <a:solidFill>
                  <a:schemeClr val="bg1"/>
                </a:solidFill>
              </a:rPr>
              <a:t>Supersymmetry</a:t>
            </a:r>
            <a:endParaRPr lang="en-GB" sz="2800" dirty="0" smtClean="0">
              <a:solidFill>
                <a:srgbClr val="FFFF00"/>
              </a:solidFill>
            </a:endParaRPr>
          </a:p>
          <a:p>
            <a:pPr>
              <a:spcBef>
                <a:spcPts val="200"/>
              </a:spcBef>
              <a:buFont typeface="Arial"/>
              <a:buChar char="•"/>
            </a:pPr>
            <a:r>
              <a:rPr lang="en-GB" sz="2800" dirty="0" smtClean="0">
                <a:solidFill>
                  <a:schemeClr val="bg1"/>
                </a:solidFill>
              </a:rPr>
              <a:t> The dark matter connection</a:t>
            </a:r>
          </a:p>
          <a:p>
            <a:pPr>
              <a:spcBef>
                <a:spcPts val="200"/>
              </a:spcBef>
              <a:buFont typeface="Arial"/>
              <a:buChar char="•"/>
            </a:pPr>
            <a:r>
              <a:rPr lang="en-GB" sz="2800" dirty="0" smtClean="0">
                <a:solidFill>
                  <a:schemeClr val="bg1"/>
                </a:solidFill>
              </a:rPr>
              <a:t> Summary</a:t>
            </a:r>
          </a:p>
          <a:p>
            <a:pPr>
              <a:spcBef>
                <a:spcPts val="200"/>
              </a:spcBef>
            </a:pPr>
            <a:endParaRPr lang="en-GB" sz="2800" dirty="0" smtClean="0">
              <a:solidFill>
                <a:schemeClr val="bg1"/>
              </a:solidFill>
            </a:endParaRPr>
          </a:p>
          <a:p>
            <a:endParaRPr lang="en-GB" sz="2800" dirty="0">
              <a:solidFill>
                <a:schemeClr val="bg1"/>
              </a:solidFill>
            </a:endParaRPr>
          </a:p>
        </p:txBody>
      </p:sp>
      <p:pic>
        <p:nvPicPr>
          <p:cNvPr id="10" name="Image 9" descr="Screen shot 2010-05-02 at 7.54.03 PM.png"/>
          <p:cNvPicPr>
            <a:picLocks noChangeAspect="1"/>
          </p:cNvPicPr>
          <p:nvPr/>
        </p:nvPicPr>
        <p:blipFill>
          <a:blip r:embed="rId3"/>
          <a:stretch>
            <a:fillRect/>
          </a:stretch>
        </p:blipFill>
        <p:spPr>
          <a:xfrm>
            <a:off x="0" y="914400"/>
            <a:ext cx="3968143" cy="32766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F44072CF-7C2B-4649-8ABF-C5A89D5935BB}" type="slidenum">
              <a:rPr lang="en-US" smtClean="0"/>
              <a:pPr>
                <a:defRPr/>
              </a:pPr>
              <a:t>29</a:t>
            </a:fld>
            <a:endParaRPr lang="en-US"/>
          </a:p>
        </p:txBody>
      </p:sp>
      <p:sp>
        <p:nvSpPr>
          <p:cNvPr id="5" name="Titre 1"/>
          <p:cNvSpPr>
            <a:spLocks noGrp="1"/>
          </p:cNvSpPr>
          <p:nvPr>
            <p:ph type="title"/>
          </p:nvPr>
        </p:nvSpPr>
        <p:spPr>
          <a:xfrm>
            <a:off x="304800" y="-152400"/>
            <a:ext cx="8534400" cy="904875"/>
          </a:xfrm>
        </p:spPr>
        <p:txBody>
          <a:bodyPr/>
          <a:lstStyle/>
          <a:p>
            <a:r>
              <a:rPr lang="en-GB" dirty="0" smtClean="0"/>
              <a:t>Initial Studies: Z’</a:t>
            </a:r>
            <a:r>
              <a:rPr lang="en-US" dirty="0" smtClean="0">
                <a:sym typeface="Symbol"/>
              </a:rPr>
              <a:t> </a:t>
            </a:r>
            <a:r>
              <a:rPr lang="en-US" dirty="0" err="1" smtClean="0">
                <a:sym typeface="Symbol"/>
              </a:rPr>
              <a:t></a:t>
            </a:r>
            <a:r>
              <a:rPr lang="en-US" dirty="0" smtClean="0"/>
              <a:t> </a:t>
            </a:r>
            <a:r>
              <a:rPr lang="en-GB" dirty="0" smtClean="0"/>
              <a:t> </a:t>
            </a:r>
            <a:r>
              <a:rPr lang="en-GB" dirty="0" err="1" smtClean="0"/>
              <a:t>tt</a:t>
            </a:r>
            <a:r>
              <a:rPr lang="en-GB" dirty="0" smtClean="0"/>
              <a:t> Search</a:t>
            </a:r>
            <a:endParaRPr lang="en-GB" dirty="0"/>
          </a:p>
        </p:txBody>
      </p:sp>
      <p:sp>
        <p:nvSpPr>
          <p:cNvPr id="8" name="ZoneTexte 7"/>
          <p:cNvSpPr txBox="1"/>
          <p:nvPr/>
        </p:nvSpPr>
        <p:spPr>
          <a:xfrm>
            <a:off x="228600" y="838200"/>
            <a:ext cx="8915399" cy="1323439"/>
          </a:xfrm>
          <a:prstGeom prst="rect">
            <a:avLst/>
          </a:prstGeom>
          <a:solidFill>
            <a:schemeClr val="accent5"/>
          </a:solidFill>
        </p:spPr>
        <p:txBody>
          <a:bodyPr wrap="square" rtlCol="0">
            <a:spAutoFit/>
          </a:bodyPr>
          <a:lstStyle/>
          <a:p>
            <a:r>
              <a:rPr lang="en-GB" dirty="0" err="1" smtClean="0">
                <a:solidFill>
                  <a:srgbClr val="0000FF"/>
                </a:solidFill>
                <a:latin typeface="Wingdings"/>
                <a:ea typeface="Wingdings"/>
                <a:cs typeface="Wingdings"/>
              </a:rPr>
              <a:t></a:t>
            </a:r>
            <a:r>
              <a:rPr lang="en-GB" dirty="0" err="1" smtClean="0">
                <a:solidFill>
                  <a:srgbClr val="0000FF"/>
                </a:solidFill>
              </a:rPr>
              <a:t>Search</a:t>
            </a:r>
            <a:r>
              <a:rPr lang="en-GB" dirty="0" smtClean="0">
                <a:solidFill>
                  <a:srgbClr val="0000FF"/>
                </a:solidFill>
              </a:rPr>
              <a:t> in the all </a:t>
            </a:r>
            <a:r>
              <a:rPr lang="en-GB" dirty="0" err="1" smtClean="0">
                <a:solidFill>
                  <a:srgbClr val="0000FF"/>
                </a:solidFill>
              </a:rPr>
              <a:t>hadronic</a:t>
            </a:r>
            <a:r>
              <a:rPr lang="en-GB" dirty="0" smtClean="0">
                <a:solidFill>
                  <a:srgbClr val="0000FF"/>
                </a:solidFill>
              </a:rPr>
              <a:t> decay channel for the tops</a:t>
            </a:r>
          </a:p>
          <a:p>
            <a:r>
              <a:rPr lang="en-GB" dirty="0" err="1" smtClean="0">
                <a:solidFill>
                  <a:srgbClr val="0000FF"/>
                </a:solidFill>
                <a:latin typeface="Wingdings"/>
                <a:ea typeface="Wingdings"/>
                <a:cs typeface="Wingdings"/>
              </a:rPr>
              <a:t></a:t>
            </a:r>
            <a:r>
              <a:rPr lang="en-GB" dirty="0" err="1" smtClean="0">
                <a:solidFill>
                  <a:srgbClr val="FF0000"/>
                </a:solidFill>
              </a:rPr>
              <a:t>Tops</a:t>
            </a:r>
            <a:r>
              <a:rPr lang="en-GB" dirty="0" smtClean="0">
                <a:solidFill>
                  <a:srgbClr val="FF0000"/>
                </a:solidFill>
              </a:rPr>
              <a:t> are boosted for high mass Z’, jets merge</a:t>
            </a:r>
          </a:p>
          <a:p>
            <a:r>
              <a:rPr lang="en-GB" dirty="0" err="1" smtClean="0">
                <a:solidFill>
                  <a:srgbClr val="0000FF"/>
                </a:solidFill>
                <a:latin typeface="Wingdings"/>
                <a:ea typeface="Wingdings"/>
                <a:cs typeface="Wingdings"/>
              </a:rPr>
              <a:t></a:t>
            </a:r>
            <a:r>
              <a:rPr lang="en-GB" dirty="0" err="1" smtClean="0">
                <a:solidFill>
                  <a:srgbClr val="0000FF"/>
                </a:solidFill>
              </a:rPr>
              <a:t>Start</a:t>
            </a:r>
            <a:r>
              <a:rPr lang="en-GB" dirty="0" smtClean="0">
                <a:solidFill>
                  <a:srgbClr val="0000FF"/>
                </a:solidFill>
              </a:rPr>
              <a:t> from Cambridge-Aachen FAT jets and apply jet pruning to find sub-jets</a:t>
            </a:r>
          </a:p>
          <a:p>
            <a:r>
              <a:rPr lang="en-GB" dirty="0" smtClean="0">
                <a:solidFill>
                  <a:srgbClr val="0000FF"/>
                </a:solidFill>
                <a:latin typeface="Wingdings"/>
                <a:ea typeface="Wingdings"/>
                <a:cs typeface="Wingdings"/>
              </a:rPr>
              <a:t></a:t>
            </a:r>
            <a:r>
              <a:rPr lang="en-GB" dirty="0" smtClean="0">
                <a:solidFill>
                  <a:srgbClr val="0000FF"/>
                </a:solidFill>
              </a:rPr>
              <a:t>QCD background estimate from data (</a:t>
            </a:r>
            <a:r>
              <a:rPr lang="en-GB" dirty="0" err="1" smtClean="0">
                <a:solidFill>
                  <a:srgbClr val="0000FF"/>
                </a:solidFill>
              </a:rPr>
              <a:t>mistag</a:t>
            </a:r>
            <a:r>
              <a:rPr lang="en-GB" dirty="0" smtClean="0">
                <a:solidFill>
                  <a:srgbClr val="0000FF"/>
                </a:solidFill>
              </a:rPr>
              <a:t> method) </a:t>
            </a:r>
          </a:p>
          <a:p>
            <a:endParaRPr lang="en-GB" dirty="0" smtClean="0"/>
          </a:p>
        </p:txBody>
      </p:sp>
      <p:pic>
        <p:nvPicPr>
          <p:cNvPr id="12" name="Image 11" descr="Screen shot 2011-07-24 at 4.47.20 PM.png"/>
          <p:cNvPicPr>
            <a:picLocks noChangeAspect="1"/>
          </p:cNvPicPr>
          <p:nvPr/>
        </p:nvPicPr>
        <p:blipFill>
          <a:blip r:embed="rId2"/>
          <a:stretch>
            <a:fillRect/>
          </a:stretch>
        </p:blipFill>
        <p:spPr>
          <a:xfrm>
            <a:off x="304800" y="3535161"/>
            <a:ext cx="3981450" cy="3094239"/>
          </a:xfrm>
          <a:prstGeom prst="rect">
            <a:avLst/>
          </a:prstGeom>
        </p:spPr>
      </p:pic>
      <p:pic>
        <p:nvPicPr>
          <p:cNvPr id="13" name="Image 12" descr="Screen shot 2011-07-24 at 4.41.09 PM.png"/>
          <p:cNvPicPr>
            <a:picLocks noChangeAspect="1"/>
          </p:cNvPicPr>
          <p:nvPr/>
        </p:nvPicPr>
        <p:blipFill>
          <a:blip r:embed="rId3"/>
          <a:stretch>
            <a:fillRect/>
          </a:stretch>
        </p:blipFill>
        <p:spPr>
          <a:xfrm>
            <a:off x="4365811" y="3581400"/>
            <a:ext cx="4778189" cy="3048000"/>
          </a:xfrm>
          <a:prstGeom prst="rect">
            <a:avLst/>
          </a:prstGeom>
        </p:spPr>
      </p:pic>
      <p:pic>
        <p:nvPicPr>
          <p:cNvPr id="14" name="Image 13" descr="Screen shot 2011-07-24 at 4.54.09 PM.png"/>
          <p:cNvPicPr>
            <a:picLocks noChangeAspect="1"/>
          </p:cNvPicPr>
          <p:nvPr/>
        </p:nvPicPr>
        <p:blipFill>
          <a:blip r:embed="rId4"/>
          <a:stretch>
            <a:fillRect/>
          </a:stretch>
        </p:blipFill>
        <p:spPr>
          <a:xfrm>
            <a:off x="228600" y="2362200"/>
            <a:ext cx="4673600" cy="1016000"/>
          </a:xfrm>
          <a:prstGeom prst="rect">
            <a:avLst/>
          </a:prstGeom>
        </p:spPr>
      </p:pic>
      <p:sp>
        <p:nvSpPr>
          <p:cNvPr id="15" name="ZoneTexte 14"/>
          <p:cNvSpPr txBox="1"/>
          <p:nvPr/>
        </p:nvSpPr>
        <p:spPr>
          <a:xfrm>
            <a:off x="5029200" y="3124200"/>
            <a:ext cx="4002067" cy="400110"/>
          </a:xfrm>
          <a:prstGeom prst="rect">
            <a:avLst/>
          </a:prstGeom>
          <a:solidFill>
            <a:schemeClr val="accent5"/>
          </a:solidFill>
        </p:spPr>
        <p:txBody>
          <a:bodyPr wrap="none" rtlCol="0">
            <a:spAutoFit/>
          </a:bodyPr>
          <a:lstStyle/>
          <a:p>
            <a:r>
              <a:rPr lang="en-GB" dirty="0" smtClean="0">
                <a:solidFill>
                  <a:srgbClr val="FF0000"/>
                </a:solidFill>
              </a:rPr>
              <a:t>Exclude KK-Gluons  1&lt;M&lt;1.5 </a:t>
            </a:r>
            <a:r>
              <a:rPr lang="en-GB" dirty="0" err="1" smtClean="0">
                <a:solidFill>
                  <a:srgbClr val="FF0000"/>
                </a:solidFill>
              </a:rPr>
              <a:t>TeV</a:t>
            </a:r>
            <a:endParaRPr lang="en-GB" dirty="0">
              <a:solidFill>
                <a:srgbClr val="FF0000"/>
              </a:solidFill>
            </a:endParaRPr>
          </a:p>
        </p:txBody>
      </p:sp>
      <p:sp>
        <p:nvSpPr>
          <p:cNvPr id="10" name="ZoneTexte 9"/>
          <p:cNvSpPr txBox="1"/>
          <p:nvPr/>
        </p:nvSpPr>
        <p:spPr>
          <a:xfrm>
            <a:off x="381000" y="2362200"/>
            <a:ext cx="1755208" cy="338554"/>
          </a:xfrm>
          <a:prstGeom prst="rect">
            <a:avLst/>
          </a:prstGeom>
          <a:noFill/>
        </p:spPr>
        <p:txBody>
          <a:bodyPr wrap="none" rtlCol="0">
            <a:spAutoFit/>
          </a:bodyPr>
          <a:lstStyle/>
          <a:p>
            <a:r>
              <a:rPr lang="en-GB" sz="1600" dirty="0" smtClean="0"/>
              <a:t>CMS-EXO-11-006</a:t>
            </a:r>
            <a:endParaRPr lang="en-GB" sz="1600" dirty="0"/>
          </a:p>
        </p:txBody>
      </p:sp>
      <p:sp>
        <p:nvSpPr>
          <p:cNvPr id="11" name="ZoneTexte 10"/>
          <p:cNvSpPr txBox="1"/>
          <p:nvPr/>
        </p:nvSpPr>
        <p:spPr>
          <a:xfrm>
            <a:off x="5029200" y="2209800"/>
            <a:ext cx="4226988" cy="400110"/>
          </a:xfrm>
          <a:prstGeom prst="rect">
            <a:avLst/>
          </a:prstGeom>
          <a:noFill/>
        </p:spPr>
        <p:txBody>
          <a:bodyPr wrap="none" rtlCol="0">
            <a:spAutoFit/>
          </a:bodyPr>
          <a:lstStyle/>
          <a:p>
            <a:r>
              <a:rPr lang="en-GB" dirty="0" smtClean="0"/>
              <a:t>Particle flow an asset for this study!</a:t>
            </a:r>
            <a:endParaRPr lang="en-GB"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1066800" y="-152400"/>
            <a:ext cx="7239000" cy="904875"/>
          </a:xfrm>
        </p:spPr>
        <p:txBody>
          <a:bodyPr/>
          <a:lstStyle/>
          <a:p>
            <a:r>
              <a:rPr lang="en-GB" dirty="0" smtClean="0"/>
              <a:t>Top Resonance Study</a:t>
            </a:r>
            <a:endParaRPr lang="en-GB" dirty="0"/>
          </a:p>
        </p:txBody>
      </p:sp>
      <p:sp>
        <p:nvSpPr>
          <p:cNvPr id="3" name="Espace réservé du contenu 2"/>
          <p:cNvSpPr>
            <a:spLocks noGrp="1"/>
          </p:cNvSpPr>
          <p:nvPr>
            <p:ph idx="1"/>
          </p:nvPr>
        </p:nvSpPr>
        <p:spPr>
          <a:xfrm>
            <a:off x="304800" y="1143000"/>
            <a:ext cx="8534400" cy="1219200"/>
          </a:xfrm>
          <a:solidFill>
            <a:schemeClr val="accent3"/>
          </a:solidFill>
        </p:spPr>
        <p:txBody>
          <a:bodyPr/>
          <a:lstStyle/>
          <a:p>
            <a:r>
              <a:rPr lang="en-GB" sz="2200" dirty="0" smtClean="0">
                <a:solidFill>
                  <a:srgbClr val="0000FF"/>
                </a:solidFill>
              </a:rPr>
              <a:t>Boosted objects are reconstructed as one fat jet R=1.0, </a:t>
            </a:r>
            <a:r>
              <a:rPr lang="en-GB" sz="2200" dirty="0" err="1" smtClean="0">
                <a:solidFill>
                  <a:srgbClr val="0000FF"/>
                </a:solidFill>
              </a:rPr>
              <a:t>p</a:t>
            </a:r>
            <a:r>
              <a:rPr lang="en-GB" sz="2200" baseline="-25000" dirty="0" err="1" smtClean="0">
                <a:solidFill>
                  <a:srgbClr val="0000FF"/>
                </a:solidFill>
              </a:rPr>
              <a:t>T</a:t>
            </a:r>
            <a:r>
              <a:rPr lang="en-GB" sz="2200" dirty="0" smtClean="0">
                <a:solidFill>
                  <a:srgbClr val="0000FF"/>
                </a:solidFill>
              </a:rPr>
              <a:t>&gt; 250 </a:t>
            </a:r>
            <a:r>
              <a:rPr lang="en-GB" sz="2200" dirty="0" err="1" smtClean="0">
                <a:solidFill>
                  <a:srgbClr val="0000FF"/>
                </a:solidFill>
              </a:rPr>
              <a:t>GeV</a:t>
            </a:r>
            <a:r>
              <a:rPr lang="en-GB" sz="2200" dirty="0" smtClean="0">
                <a:solidFill>
                  <a:srgbClr val="0000FF"/>
                </a:solidFill>
              </a:rPr>
              <a:t>. Analyse the jet substructure</a:t>
            </a:r>
          </a:p>
          <a:p>
            <a:r>
              <a:rPr lang="en-GB" sz="2200" dirty="0" smtClean="0">
                <a:solidFill>
                  <a:srgbClr val="0000FF"/>
                </a:solidFill>
              </a:rPr>
              <a:t>Modified isolation for the </a:t>
            </a:r>
            <a:r>
              <a:rPr lang="en-GB" sz="2200" dirty="0" err="1" smtClean="0">
                <a:solidFill>
                  <a:srgbClr val="0000FF"/>
                </a:solidFill>
              </a:rPr>
              <a:t>leptonic</a:t>
            </a:r>
            <a:r>
              <a:rPr lang="en-GB" sz="2200" dirty="0" smtClean="0">
                <a:solidFill>
                  <a:srgbClr val="0000FF"/>
                </a:solidFill>
              </a:rPr>
              <a:t> decay side</a:t>
            </a:r>
          </a:p>
          <a:p>
            <a:endParaRPr lang="en-GB" dirty="0" smtClean="0"/>
          </a:p>
        </p:txBody>
      </p:sp>
      <p:sp>
        <p:nvSpPr>
          <p:cNvPr id="5" name="ZoneTexte 4"/>
          <p:cNvSpPr txBox="1"/>
          <p:nvPr/>
        </p:nvSpPr>
        <p:spPr>
          <a:xfrm>
            <a:off x="421802" y="762000"/>
            <a:ext cx="1833405" cy="369332"/>
          </a:xfrm>
          <a:prstGeom prst="rect">
            <a:avLst/>
          </a:prstGeom>
          <a:noFill/>
        </p:spPr>
        <p:txBody>
          <a:bodyPr wrap="none" rtlCol="0">
            <a:spAutoFit/>
          </a:bodyPr>
          <a:lstStyle/>
          <a:p>
            <a:r>
              <a:rPr lang="en-GB" sz="1800" dirty="0" smtClean="0"/>
              <a:t>arXiv:1207.2409</a:t>
            </a:r>
            <a:endParaRPr lang="en-GB" sz="1800" dirty="0"/>
          </a:p>
        </p:txBody>
      </p:sp>
      <p:pic>
        <p:nvPicPr>
          <p:cNvPr id="6" name="Image 5" descr="Screen shot 2012-07-21 at 12.39.41 PM.png"/>
          <p:cNvPicPr>
            <a:picLocks noChangeAspect="1"/>
          </p:cNvPicPr>
          <p:nvPr/>
        </p:nvPicPr>
        <p:blipFill>
          <a:blip r:embed="rId2"/>
          <a:stretch>
            <a:fillRect/>
          </a:stretch>
        </p:blipFill>
        <p:spPr>
          <a:xfrm>
            <a:off x="4800600" y="3140388"/>
            <a:ext cx="4495800" cy="3108012"/>
          </a:xfrm>
          <a:prstGeom prst="rect">
            <a:avLst/>
          </a:prstGeom>
        </p:spPr>
      </p:pic>
      <p:pic>
        <p:nvPicPr>
          <p:cNvPr id="7" name="Image 6" descr="Screen shot 2012-07-21 at 12.26.51 PM.png"/>
          <p:cNvPicPr>
            <a:picLocks noChangeAspect="1"/>
          </p:cNvPicPr>
          <p:nvPr/>
        </p:nvPicPr>
        <p:blipFill>
          <a:blip r:embed="rId3"/>
          <a:stretch>
            <a:fillRect/>
          </a:stretch>
        </p:blipFill>
        <p:spPr>
          <a:xfrm>
            <a:off x="152400" y="3160034"/>
            <a:ext cx="4648200" cy="3088366"/>
          </a:xfrm>
          <a:prstGeom prst="rect">
            <a:avLst/>
          </a:prstGeom>
        </p:spPr>
      </p:pic>
      <p:pic>
        <p:nvPicPr>
          <p:cNvPr id="8" name="Espace réservé du contenu 4" descr="Screen shot 2012-07-21 at 12.46.06 PM.png"/>
          <p:cNvPicPr>
            <a:picLocks noChangeAspect="1"/>
          </p:cNvPicPr>
          <p:nvPr/>
        </p:nvPicPr>
        <p:blipFill>
          <a:blip r:embed="rId4"/>
          <a:stretch>
            <a:fillRect/>
          </a:stretch>
        </p:blipFill>
        <p:spPr bwMode="auto">
          <a:xfrm>
            <a:off x="1130300" y="2603500"/>
            <a:ext cx="2527300" cy="44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re 1"/>
          <p:cNvSpPr>
            <a:spLocks noGrp="1"/>
          </p:cNvSpPr>
          <p:nvPr>
            <p:ph type="title"/>
          </p:nvPr>
        </p:nvSpPr>
        <p:spPr>
          <a:xfrm>
            <a:off x="0" y="-152400"/>
            <a:ext cx="8915400" cy="904875"/>
          </a:xfrm>
        </p:spPr>
        <p:txBody>
          <a:bodyPr/>
          <a:lstStyle/>
          <a:p>
            <a:r>
              <a:rPr lang="en-GB" dirty="0" smtClean="0"/>
              <a:t>Search for Heavy Neutrinos and W</a:t>
            </a:r>
            <a:r>
              <a:rPr lang="en-GB" baseline="-25000" dirty="0" smtClean="0"/>
              <a:t>R</a:t>
            </a:r>
            <a:endParaRPr lang="en-GB" dirty="0"/>
          </a:p>
        </p:txBody>
      </p:sp>
      <p:pic>
        <p:nvPicPr>
          <p:cNvPr id="8" name="Espace réservé du contenu 5" descr="Screen shot 2011-07-21 at 10.37.44 PM.png"/>
          <p:cNvPicPr>
            <a:picLocks noChangeAspect="1"/>
          </p:cNvPicPr>
          <p:nvPr/>
        </p:nvPicPr>
        <p:blipFill>
          <a:blip r:embed="rId2"/>
          <a:stretch>
            <a:fillRect/>
          </a:stretch>
        </p:blipFill>
        <p:spPr bwMode="auto">
          <a:xfrm>
            <a:off x="76200" y="1587500"/>
            <a:ext cx="3035300" cy="1612900"/>
          </a:xfrm>
          <a:prstGeom prst="rect">
            <a:avLst/>
          </a:prstGeom>
          <a:noFill/>
          <a:ln w="9525">
            <a:noFill/>
            <a:miter lim="800000"/>
            <a:headEnd/>
            <a:tailEnd/>
          </a:ln>
        </p:spPr>
      </p:pic>
      <p:sp>
        <p:nvSpPr>
          <p:cNvPr id="9" name="ZoneTexte 8"/>
          <p:cNvSpPr txBox="1"/>
          <p:nvPr/>
        </p:nvSpPr>
        <p:spPr>
          <a:xfrm>
            <a:off x="3361078" y="2286000"/>
            <a:ext cx="2430122" cy="707886"/>
          </a:xfrm>
          <a:prstGeom prst="rect">
            <a:avLst/>
          </a:prstGeom>
          <a:solidFill>
            <a:schemeClr val="accent5"/>
          </a:solidFill>
        </p:spPr>
        <p:txBody>
          <a:bodyPr wrap="none" rtlCol="0">
            <a:spAutoFit/>
          </a:bodyPr>
          <a:lstStyle/>
          <a:p>
            <a:r>
              <a:rPr lang="en-GB" dirty="0" smtClean="0">
                <a:solidFill>
                  <a:srgbClr val="0000FF"/>
                </a:solidFill>
              </a:rPr>
              <a:t>Select events with </a:t>
            </a:r>
          </a:p>
          <a:p>
            <a:r>
              <a:rPr lang="en-GB" dirty="0" smtClean="0">
                <a:solidFill>
                  <a:srgbClr val="0000FF"/>
                </a:solidFill>
              </a:rPr>
              <a:t>2 leptons and 2 jets</a:t>
            </a:r>
            <a:endParaRPr lang="en-GB" dirty="0">
              <a:solidFill>
                <a:srgbClr val="0000FF"/>
              </a:solidFill>
            </a:endParaRPr>
          </a:p>
        </p:txBody>
      </p:sp>
      <p:pic>
        <p:nvPicPr>
          <p:cNvPr id="11" name="Image 10" descr="Screen shot 2011-07-23 at 9.22.18 AM.png"/>
          <p:cNvPicPr>
            <a:picLocks noChangeAspect="1"/>
          </p:cNvPicPr>
          <p:nvPr/>
        </p:nvPicPr>
        <p:blipFill>
          <a:blip r:embed="rId3"/>
          <a:stretch>
            <a:fillRect/>
          </a:stretch>
        </p:blipFill>
        <p:spPr>
          <a:xfrm>
            <a:off x="6017367" y="1371600"/>
            <a:ext cx="3126633" cy="2209800"/>
          </a:xfrm>
          <a:prstGeom prst="rect">
            <a:avLst/>
          </a:prstGeom>
        </p:spPr>
      </p:pic>
      <p:sp>
        <p:nvSpPr>
          <p:cNvPr id="12" name="ZoneTexte 11"/>
          <p:cNvSpPr txBox="1"/>
          <p:nvPr/>
        </p:nvSpPr>
        <p:spPr>
          <a:xfrm>
            <a:off x="6248400" y="3733800"/>
            <a:ext cx="2707559" cy="2554545"/>
          </a:xfrm>
          <a:prstGeom prst="rect">
            <a:avLst/>
          </a:prstGeom>
          <a:solidFill>
            <a:schemeClr val="accent5"/>
          </a:solidFill>
        </p:spPr>
        <p:txBody>
          <a:bodyPr wrap="none" rtlCol="0">
            <a:spAutoFit/>
          </a:bodyPr>
          <a:lstStyle/>
          <a:p>
            <a:r>
              <a:rPr lang="en-GB" dirty="0" smtClean="0">
                <a:solidFill>
                  <a:srgbClr val="0000FF"/>
                </a:solidFill>
              </a:rPr>
              <a:t>Large exclusion range</a:t>
            </a:r>
          </a:p>
          <a:p>
            <a:r>
              <a:rPr lang="en-GB" dirty="0" smtClean="0">
                <a:solidFill>
                  <a:srgbClr val="0000FF"/>
                </a:solidFill>
              </a:rPr>
              <a:t>in mass of the W</a:t>
            </a:r>
            <a:r>
              <a:rPr lang="en-GB" baseline="-25000" dirty="0" smtClean="0">
                <a:solidFill>
                  <a:srgbClr val="0000FF"/>
                </a:solidFill>
              </a:rPr>
              <a:t>R</a:t>
            </a:r>
            <a:r>
              <a:rPr lang="en-GB" dirty="0" smtClean="0">
                <a:solidFill>
                  <a:srgbClr val="0000FF"/>
                </a:solidFill>
              </a:rPr>
              <a:t> and </a:t>
            </a:r>
          </a:p>
          <a:p>
            <a:r>
              <a:rPr lang="en-GB" dirty="0" smtClean="0">
                <a:solidFill>
                  <a:srgbClr val="0000FF"/>
                </a:solidFill>
              </a:rPr>
              <a:t>heavy neutrino</a:t>
            </a:r>
          </a:p>
          <a:p>
            <a:endParaRPr lang="en-GB" dirty="0" smtClean="0">
              <a:solidFill>
                <a:srgbClr val="0000FF"/>
              </a:solidFill>
            </a:endParaRPr>
          </a:p>
          <a:p>
            <a:r>
              <a:rPr lang="en-GB" dirty="0" smtClean="0">
                <a:solidFill>
                  <a:srgbClr val="FF0000"/>
                </a:solidFill>
              </a:rPr>
              <a:t>Observe a 2.8 sigma</a:t>
            </a:r>
          </a:p>
          <a:p>
            <a:r>
              <a:rPr lang="en-GB" dirty="0" smtClean="0">
                <a:solidFill>
                  <a:srgbClr val="FF0000"/>
                </a:solidFill>
              </a:rPr>
              <a:t>excess in the electron </a:t>
            </a:r>
          </a:p>
          <a:p>
            <a:r>
              <a:rPr lang="en-GB" dirty="0" smtClean="0">
                <a:solidFill>
                  <a:srgbClr val="FF0000"/>
                </a:solidFill>
              </a:rPr>
              <a:t>channel around 2 </a:t>
            </a:r>
            <a:r>
              <a:rPr lang="en-GB" dirty="0" err="1" smtClean="0">
                <a:solidFill>
                  <a:srgbClr val="FF0000"/>
                </a:solidFill>
              </a:rPr>
              <a:t>TeV</a:t>
            </a:r>
            <a:endParaRPr lang="en-GB" dirty="0" smtClean="0">
              <a:solidFill>
                <a:srgbClr val="FF0000"/>
              </a:solidFill>
            </a:endParaRPr>
          </a:p>
          <a:p>
            <a:r>
              <a:rPr lang="en-GB" dirty="0" smtClean="0">
                <a:solidFill>
                  <a:srgbClr val="FF0000"/>
                </a:solidFill>
              </a:rPr>
              <a:t>W</a:t>
            </a:r>
            <a:r>
              <a:rPr lang="en-GB" baseline="-25000" dirty="0" smtClean="0">
                <a:solidFill>
                  <a:srgbClr val="FF0000"/>
                </a:solidFill>
              </a:rPr>
              <a:t>R</a:t>
            </a:r>
            <a:r>
              <a:rPr lang="en-GB" dirty="0" smtClean="0">
                <a:solidFill>
                  <a:srgbClr val="FF0000"/>
                </a:solidFill>
              </a:rPr>
              <a:t> mass </a:t>
            </a:r>
          </a:p>
        </p:txBody>
      </p:sp>
      <p:sp>
        <p:nvSpPr>
          <p:cNvPr id="13" name="ZoneTexte 12"/>
          <p:cNvSpPr txBox="1"/>
          <p:nvPr/>
        </p:nvSpPr>
        <p:spPr>
          <a:xfrm>
            <a:off x="152400" y="914400"/>
            <a:ext cx="7366119" cy="461665"/>
          </a:xfrm>
          <a:prstGeom prst="rect">
            <a:avLst/>
          </a:prstGeom>
          <a:solidFill>
            <a:schemeClr val="accent5"/>
          </a:solidFill>
        </p:spPr>
        <p:txBody>
          <a:bodyPr wrap="none" rtlCol="0">
            <a:spAutoFit/>
          </a:bodyPr>
          <a:lstStyle/>
          <a:p>
            <a:r>
              <a:rPr lang="en-GB" sz="2400" dirty="0" smtClean="0">
                <a:solidFill>
                  <a:srgbClr val="0000FF"/>
                </a:solidFill>
              </a:rPr>
              <a:t>Left-right symmetric extension of the Standard Model</a:t>
            </a:r>
            <a:endParaRPr lang="en-GB" sz="2400" dirty="0">
              <a:solidFill>
                <a:srgbClr val="0000FF"/>
              </a:solidFill>
            </a:endParaRPr>
          </a:p>
        </p:txBody>
      </p:sp>
      <p:sp>
        <p:nvSpPr>
          <p:cNvPr id="14" name="ZoneTexte 13"/>
          <p:cNvSpPr txBox="1"/>
          <p:nvPr/>
        </p:nvSpPr>
        <p:spPr>
          <a:xfrm>
            <a:off x="4191000" y="1548824"/>
            <a:ext cx="1650211" cy="338554"/>
          </a:xfrm>
          <a:prstGeom prst="rect">
            <a:avLst/>
          </a:prstGeom>
          <a:solidFill>
            <a:schemeClr val="accent3"/>
          </a:solidFill>
        </p:spPr>
        <p:txBody>
          <a:bodyPr wrap="none" rtlCol="0">
            <a:spAutoFit/>
          </a:bodyPr>
          <a:lstStyle/>
          <a:p>
            <a:r>
              <a:rPr lang="fr-FR" sz="1600" dirty="0" smtClean="0">
                <a:solidFill>
                  <a:schemeClr val="accent4"/>
                </a:solidFill>
              </a:rPr>
              <a:t>arXiv:1407.3683</a:t>
            </a:r>
            <a:endParaRPr lang="en-GB" sz="1600" dirty="0" smtClean="0">
              <a:solidFill>
                <a:schemeClr val="accent4"/>
              </a:solidFill>
            </a:endParaRPr>
          </a:p>
        </p:txBody>
      </p:sp>
      <p:pic>
        <p:nvPicPr>
          <p:cNvPr id="16" name="Image 15" descr="Screen Shot 2014-07-19 at 9.10.37 PM.png"/>
          <p:cNvPicPr>
            <a:picLocks noChangeAspect="1"/>
          </p:cNvPicPr>
          <p:nvPr/>
        </p:nvPicPr>
        <p:blipFill>
          <a:blip r:embed="rId4"/>
          <a:stretch>
            <a:fillRect/>
          </a:stretch>
        </p:blipFill>
        <p:spPr>
          <a:xfrm>
            <a:off x="0" y="3505200"/>
            <a:ext cx="3217888" cy="3352800"/>
          </a:xfrm>
          <a:prstGeom prst="rect">
            <a:avLst/>
          </a:prstGeom>
        </p:spPr>
      </p:pic>
      <p:pic>
        <p:nvPicPr>
          <p:cNvPr id="19" name="Image 18" descr="Screen Shot 2014-07-19 at 9.11.16 PM.png"/>
          <p:cNvPicPr>
            <a:picLocks noChangeAspect="1"/>
          </p:cNvPicPr>
          <p:nvPr/>
        </p:nvPicPr>
        <p:blipFill>
          <a:blip r:embed="rId5"/>
          <a:stretch>
            <a:fillRect/>
          </a:stretch>
        </p:blipFill>
        <p:spPr>
          <a:xfrm>
            <a:off x="3200401" y="3505200"/>
            <a:ext cx="3047999" cy="3352801"/>
          </a:xfrm>
          <a:prstGeom prst="rect">
            <a:avLst/>
          </a:prstGeom>
        </p:spPr>
      </p:pic>
      <p:sp>
        <p:nvSpPr>
          <p:cNvPr id="20" name="Ellipse 19"/>
          <p:cNvSpPr/>
          <p:nvPr/>
        </p:nvSpPr>
        <p:spPr bwMode="auto">
          <a:xfrm>
            <a:off x="1600200" y="4800600"/>
            <a:ext cx="533400" cy="533400"/>
          </a:xfrm>
          <a:prstGeom prst="ellipse">
            <a:avLst/>
          </a:prstGeom>
          <a:noFill/>
          <a:ln w="349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Tahoma"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re 3"/>
          <p:cNvSpPr>
            <a:spLocks noGrp="1"/>
          </p:cNvSpPr>
          <p:nvPr>
            <p:ph type="title"/>
          </p:nvPr>
        </p:nvSpPr>
        <p:spPr>
          <a:xfrm>
            <a:off x="685800" y="2743200"/>
            <a:ext cx="7772400" cy="914400"/>
          </a:xfrm>
        </p:spPr>
        <p:txBody>
          <a:bodyPr/>
          <a:lstStyle/>
          <a:p>
            <a:r>
              <a:rPr lang="en-GB" dirty="0" smtClean="0">
                <a:effectLst/>
              </a:rPr>
              <a:t>Real Exotic Objects!</a:t>
            </a:r>
            <a:endParaRPr lang="en-GB" dirty="0">
              <a:effectLs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228600" y="-152400"/>
            <a:ext cx="8458200" cy="904875"/>
          </a:xfrm>
        </p:spPr>
        <p:txBody>
          <a:bodyPr/>
          <a:lstStyle/>
          <a:p>
            <a:r>
              <a:rPr lang="en-GB" dirty="0" smtClean="0"/>
              <a:t>Searches for Unusual Particles </a:t>
            </a:r>
            <a:endParaRPr lang="en-GB" dirty="0"/>
          </a:p>
        </p:txBody>
      </p:sp>
      <p:sp>
        <p:nvSpPr>
          <p:cNvPr id="3" name="Espace réservé du contenu 2"/>
          <p:cNvSpPr>
            <a:spLocks noGrp="1"/>
          </p:cNvSpPr>
          <p:nvPr>
            <p:ph idx="1"/>
          </p:nvPr>
        </p:nvSpPr>
        <p:spPr>
          <a:xfrm>
            <a:off x="152400" y="1143000"/>
            <a:ext cx="8686800" cy="5105400"/>
          </a:xfrm>
          <a:solidFill>
            <a:schemeClr val="accent3"/>
          </a:solidFill>
        </p:spPr>
        <p:txBody>
          <a:bodyPr/>
          <a:lstStyle/>
          <a:p>
            <a:r>
              <a:rPr lang="en-GB" dirty="0" smtClean="0"/>
              <a:t>Heavy stable charged particles with </a:t>
            </a:r>
            <a:r>
              <a:rPr lang="en-GB" dirty="0" smtClean="0">
                <a:solidFill>
                  <a:srgbClr val="FF0000"/>
                </a:solidFill>
              </a:rPr>
              <a:t>unit charge</a:t>
            </a:r>
            <a:r>
              <a:rPr lang="en-GB" dirty="0" smtClean="0"/>
              <a:t> traversing the detector</a:t>
            </a:r>
          </a:p>
          <a:p>
            <a:r>
              <a:rPr lang="en-GB" dirty="0" smtClean="0"/>
              <a:t>Heavy stable charged particles with </a:t>
            </a:r>
            <a:r>
              <a:rPr lang="en-GB" dirty="0" smtClean="0">
                <a:solidFill>
                  <a:srgbClr val="FF0000"/>
                </a:solidFill>
              </a:rPr>
              <a:t>multiple  charge </a:t>
            </a:r>
            <a:r>
              <a:rPr lang="en-GB" dirty="0" smtClean="0"/>
              <a:t>traversing the detectors</a:t>
            </a:r>
          </a:p>
          <a:p>
            <a:r>
              <a:rPr lang="en-GB" dirty="0" smtClean="0"/>
              <a:t>Heavy stable charge particles with </a:t>
            </a:r>
            <a:r>
              <a:rPr lang="en-GB" dirty="0" smtClean="0">
                <a:solidFill>
                  <a:srgbClr val="FF0000"/>
                </a:solidFill>
              </a:rPr>
              <a:t>fractional charge</a:t>
            </a:r>
            <a:r>
              <a:rPr lang="en-GB" dirty="0" smtClean="0"/>
              <a:t> traversing the detector</a:t>
            </a:r>
          </a:p>
          <a:p>
            <a:r>
              <a:rPr lang="en-GB" dirty="0" smtClean="0"/>
              <a:t>Heavy new particles </a:t>
            </a:r>
            <a:r>
              <a:rPr lang="en-GB" dirty="0" smtClean="0">
                <a:solidFill>
                  <a:srgbClr val="FF0000"/>
                </a:solidFill>
              </a:rPr>
              <a:t>decaying</a:t>
            </a:r>
            <a:r>
              <a:rPr lang="en-GB" dirty="0" smtClean="0"/>
              <a:t> in the detector</a:t>
            </a:r>
          </a:p>
          <a:p>
            <a:r>
              <a:rPr lang="en-GB" dirty="0" smtClean="0"/>
              <a:t>Heavy new particles </a:t>
            </a:r>
            <a:r>
              <a:rPr lang="en-GB" dirty="0" smtClean="0">
                <a:solidFill>
                  <a:srgbClr val="FF0000"/>
                </a:solidFill>
              </a:rPr>
              <a:t>stuck</a:t>
            </a:r>
            <a:r>
              <a:rPr lang="en-GB" dirty="0" smtClean="0"/>
              <a:t> in the material in or before the detector</a:t>
            </a:r>
          </a:p>
          <a:p>
            <a:endParaRPr lang="en-GB"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Espace réservé du contenu 4" descr="Screen shot 2012-09-14 at 9.13.53 PM.png"/>
          <p:cNvPicPr>
            <a:picLocks noGrp="1" noChangeAspect="1"/>
          </p:cNvPicPr>
          <p:nvPr>
            <p:ph idx="1"/>
          </p:nvPr>
        </p:nvPicPr>
        <p:blipFill>
          <a:blip r:embed="rId2"/>
          <a:stretch>
            <a:fillRect/>
          </a:stretch>
        </p:blipFill>
        <p:spPr>
          <a:xfrm>
            <a:off x="533400" y="990601"/>
            <a:ext cx="8382000" cy="5867400"/>
          </a:xfrm>
        </p:spPr>
      </p:pic>
      <p:sp>
        <p:nvSpPr>
          <p:cNvPr id="4" name="Titre 3"/>
          <p:cNvSpPr>
            <a:spLocks noGrp="1"/>
          </p:cNvSpPr>
          <p:nvPr>
            <p:ph type="title"/>
          </p:nvPr>
        </p:nvSpPr>
        <p:spPr>
          <a:xfrm>
            <a:off x="914400" y="-76200"/>
            <a:ext cx="7772400" cy="914400"/>
          </a:xfrm>
        </p:spPr>
        <p:txBody>
          <a:bodyPr/>
          <a:lstStyle/>
          <a:p>
            <a:r>
              <a:rPr lang="en-GB" dirty="0" smtClean="0">
                <a:effectLst/>
              </a:rPr>
              <a:t>Search for Monopoles</a:t>
            </a:r>
            <a:endParaRPr lang="en-GB" dirty="0">
              <a:effectLst/>
            </a:endParaRPr>
          </a:p>
        </p:txBody>
      </p:sp>
      <p:pic>
        <p:nvPicPr>
          <p:cNvPr id="6" name="Image 5" descr="Screen Shot 2014-08-31 at 11.01.38 AM.png"/>
          <p:cNvPicPr>
            <a:picLocks noChangeAspect="1"/>
          </p:cNvPicPr>
          <p:nvPr/>
        </p:nvPicPr>
        <p:blipFill>
          <a:blip r:embed="rId3"/>
          <a:stretch>
            <a:fillRect/>
          </a:stretch>
        </p:blipFill>
        <p:spPr>
          <a:xfrm>
            <a:off x="761999" y="3581400"/>
            <a:ext cx="3753019" cy="3276600"/>
          </a:xfrm>
          <a:prstGeom prst="rect">
            <a:avLst/>
          </a:prstGeom>
        </p:spPr>
      </p:pic>
      <p:pic>
        <p:nvPicPr>
          <p:cNvPr id="7" name="Image 6" descr="Screen Shot 2014-08-31 at 11.01.52 AM.png"/>
          <p:cNvPicPr>
            <a:picLocks noChangeAspect="1"/>
          </p:cNvPicPr>
          <p:nvPr/>
        </p:nvPicPr>
        <p:blipFill>
          <a:blip r:embed="rId4"/>
          <a:stretch>
            <a:fillRect/>
          </a:stretch>
        </p:blipFill>
        <p:spPr>
          <a:xfrm>
            <a:off x="4800600" y="3581400"/>
            <a:ext cx="4114800" cy="3226632"/>
          </a:xfrm>
          <a:prstGeom prst="rect">
            <a:avLst/>
          </a:prstGeom>
        </p:spPr>
      </p:pic>
      <p:sp>
        <p:nvSpPr>
          <p:cNvPr id="8" name="ZoneTexte 7"/>
          <p:cNvSpPr txBox="1"/>
          <p:nvPr/>
        </p:nvSpPr>
        <p:spPr>
          <a:xfrm>
            <a:off x="7265189" y="914400"/>
            <a:ext cx="1650211" cy="338554"/>
          </a:xfrm>
          <a:prstGeom prst="rect">
            <a:avLst/>
          </a:prstGeom>
          <a:solidFill>
            <a:schemeClr val="accent3"/>
          </a:solidFill>
        </p:spPr>
        <p:txBody>
          <a:bodyPr wrap="none" rtlCol="0">
            <a:spAutoFit/>
          </a:bodyPr>
          <a:lstStyle/>
          <a:p>
            <a:r>
              <a:rPr lang="en-GB" sz="1600" dirty="0" smtClean="0"/>
              <a:t>arXiv:1207.6411</a:t>
            </a:r>
            <a:endParaRPr lang="en-GB" sz="16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1219200" y="-152400"/>
            <a:ext cx="7239000" cy="904875"/>
          </a:xfrm>
        </p:spPr>
        <p:txBody>
          <a:bodyPr/>
          <a:lstStyle/>
          <a:p>
            <a:r>
              <a:rPr lang="en-GB" dirty="0" smtClean="0"/>
              <a:t>Stopped </a:t>
            </a:r>
            <a:r>
              <a:rPr lang="en-GB" dirty="0" err="1" smtClean="0"/>
              <a:t>Gluinos</a:t>
            </a:r>
            <a:endParaRPr lang="en-GB" dirty="0"/>
          </a:p>
        </p:txBody>
      </p:sp>
      <p:pic>
        <p:nvPicPr>
          <p:cNvPr id="4" name="Espace réservé du contenu 3" descr="Screen Shot 2014-12-11 at 8.26.24 AM.png"/>
          <p:cNvPicPr>
            <a:picLocks noGrp="1" noChangeAspect="1"/>
          </p:cNvPicPr>
          <p:nvPr>
            <p:ph idx="1"/>
          </p:nvPr>
        </p:nvPicPr>
        <p:blipFill>
          <a:blip r:embed="rId2"/>
          <a:stretch>
            <a:fillRect/>
          </a:stretch>
        </p:blipFill>
        <p:spPr>
          <a:xfrm>
            <a:off x="-9949" y="914400"/>
            <a:ext cx="9047900" cy="5943600"/>
          </a:xfrm>
        </p:spPr>
      </p:pic>
      <p:sp>
        <p:nvSpPr>
          <p:cNvPr id="5" name="ZoneTexte 4"/>
          <p:cNvSpPr txBox="1"/>
          <p:nvPr/>
        </p:nvSpPr>
        <p:spPr>
          <a:xfrm>
            <a:off x="76200" y="762000"/>
            <a:ext cx="4688478" cy="400110"/>
          </a:xfrm>
          <a:prstGeom prst="rect">
            <a:avLst/>
          </a:prstGeom>
          <a:solidFill>
            <a:srgbClr val="FFFF00"/>
          </a:solidFill>
        </p:spPr>
        <p:txBody>
          <a:bodyPr wrap="none" rtlCol="0">
            <a:spAutoFit/>
          </a:bodyPr>
          <a:lstStyle/>
          <a:p>
            <a:r>
              <a:rPr lang="en-GB" dirty="0" smtClean="0"/>
              <a:t>Data taken in between accelerator fills!!</a:t>
            </a:r>
            <a:endParaRPr lang="en-GB" dirty="0"/>
          </a:p>
        </p:txBody>
      </p:sp>
      <p:sp>
        <p:nvSpPr>
          <p:cNvPr id="6" name="ZoneTexte 5"/>
          <p:cNvSpPr txBox="1"/>
          <p:nvPr/>
        </p:nvSpPr>
        <p:spPr>
          <a:xfrm>
            <a:off x="2772372" y="4267200"/>
            <a:ext cx="1418628" cy="923330"/>
          </a:xfrm>
          <a:prstGeom prst="rect">
            <a:avLst/>
          </a:prstGeom>
          <a:solidFill>
            <a:srgbClr val="FFFF00"/>
          </a:solidFill>
        </p:spPr>
        <p:txBody>
          <a:bodyPr wrap="none" rtlCol="0">
            <a:spAutoFit/>
          </a:bodyPr>
          <a:lstStyle/>
          <a:p>
            <a:r>
              <a:rPr lang="en-GB" sz="1800" dirty="0" smtClean="0">
                <a:solidFill>
                  <a:srgbClr val="0000FF"/>
                </a:solidFill>
              </a:rPr>
              <a:t>Limits up to</a:t>
            </a:r>
          </a:p>
          <a:p>
            <a:r>
              <a:rPr lang="en-GB" sz="1800" dirty="0" smtClean="0">
                <a:solidFill>
                  <a:srgbClr val="0000FF"/>
                </a:solidFill>
              </a:rPr>
              <a:t>800 </a:t>
            </a:r>
            <a:r>
              <a:rPr lang="en-GB" sz="1800" dirty="0" err="1" smtClean="0">
                <a:solidFill>
                  <a:srgbClr val="0000FF"/>
                </a:solidFill>
              </a:rPr>
              <a:t>GeV</a:t>
            </a:r>
            <a:r>
              <a:rPr lang="en-GB" sz="1800" dirty="0" smtClean="0">
                <a:solidFill>
                  <a:srgbClr val="0000FF"/>
                </a:solidFill>
              </a:rPr>
              <a:t> on </a:t>
            </a:r>
          </a:p>
          <a:p>
            <a:r>
              <a:rPr lang="en-GB" sz="1800" dirty="0" smtClean="0">
                <a:solidFill>
                  <a:srgbClr val="0000FF"/>
                </a:solidFill>
              </a:rPr>
              <a:t>R-hadrons</a:t>
            </a:r>
            <a:endParaRPr lang="en-GB" sz="1800" dirty="0">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152400"/>
            <a:ext cx="8305800" cy="904875"/>
          </a:xfrm>
        </p:spPr>
        <p:txBody>
          <a:bodyPr/>
          <a:lstStyle/>
          <a:p>
            <a:r>
              <a:rPr lang="en-GB" dirty="0" smtClean="0"/>
              <a:t>Heavy Stable Charged Particles</a:t>
            </a:r>
            <a:endParaRPr lang="en-GB" dirty="0"/>
          </a:p>
        </p:txBody>
      </p:sp>
      <p:pic>
        <p:nvPicPr>
          <p:cNvPr id="4" name="Espace réservé du contenu 3" descr="Screen Shot 2014-12-11 at 8.26.43 AM.png"/>
          <p:cNvPicPr>
            <a:picLocks noGrp="1" noChangeAspect="1"/>
          </p:cNvPicPr>
          <p:nvPr>
            <p:ph idx="1"/>
          </p:nvPr>
        </p:nvPicPr>
        <p:blipFill>
          <a:blip r:embed="rId2"/>
          <a:stretch>
            <a:fillRect/>
          </a:stretch>
        </p:blipFill>
        <p:spPr>
          <a:xfrm>
            <a:off x="0" y="990600"/>
            <a:ext cx="9067800" cy="5638800"/>
          </a:xfrm>
        </p:spPr>
      </p:pic>
      <p:pic>
        <p:nvPicPr>
          <p:cNvPr id="5" name="Image 4" descr="Screen Shot 2014-12-14 at 9.22.00 PM.png"/>
          <p:cNvPicPr>
            <a:picLocks noChangeAspect="1"/>
          </p:cNvPicPr>
          <p:nvPr/>
        </p:nvPicPr>
        <p:blipFill>
          <a:blip r:embed="rId3"/>
          <a:stretch>
            <a:fillRect/>
          </a:stretch>
        </p:blipFill>
        <p:spPr>
          <a:xfrm>
            <a:off x="533400" y="2971800"/>
            <a:ext cx="3276600" cy="3600296"/>
          </a:xfrm>
          <a:prstGeom prst="rect">
            <a:avLst/>
          </a:prstGeom>
        </p:spPr>
      </p:pic>
      <p:sp>
        <p:nvSpPr>
          <p:cNvPr id="6" name="ZoneTexte 5"/>
          <p:cNvSpPr txBox="1"/>
          <p:nvPr/>
        </p:nvSpPr>
        <p:spPr>
          <a:xfrm>
            <a:off x="3124200" y="4267200"/>
            <a:ext cx="1620957" cy="646331"/>
          </a:xfrm>
          <a:prstGeom prst="rect">
            <a:avLst/>
          </a:prstGeom>
          <a:solidFill>
            <a:srgbClr val="FFFF00"/>
          </a:solidFill>
        </p:spPr>
        <p:txBody>
          <a:bodyPr wrap="none" rtlCol="0">
            <a:spAutoFit/>
          </a:bodyPr>
          <a:lstStyle/>
          <a:p>
            <a:r>
              <a:rPr lang="en-GB" sz="1800" dirty="0" smtClean="0">
                <a:solidFill>
                  <a:srgbClr val="0000FF"/>
                </a:solidFill>
              </a:rPr>
              <a:t>Limits from </a:t>
            </a:r>
          </a:p>
          <a:p>
            <a:r>
              <a:rPr lang="en-GB" sz="1800" dirty="0" smtClean="0">
                <a:solidFill>
                  <a:srgbClr val="0000FF"/>
                </a:solidFill>
              </a:rPr>
              <a:t>0.2 to 1.3 </a:t>
            </a:r>
            <a:r>
              <a:rPr lang="en-GB" sz="1800" dirty="0" err="1" smtClean="0">
                <a:solidFill>
                  <a:srgbClr val="0000FF"/>
                </a:solidFill>
              </a:rPr>
              <a:t>TeV</a:t>
            </a:r>
            <a:r>
              <a:rPr lang="en-GB" sz="1800" dirty="0" smtClean="0">
                <a:solidFill>
                  <a:srgbClr val="0000FF"/>
                </a:solidFill>
              </a:rPr>
              <a:t> </a:t>
            </a:r>
            <a:endParaRPr lang="en-GB" sz="1800" dirty="0">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2" name="Text Box 2"/>
          <p:cNvSpPr txBox="1">
            <a:spLocks noChangeArrowheads="1"/>
          </p:cNvSpPr>
          <p:nvPr/>
        </p:nvSpPr>
        <p:spPr bwMode="auto">
          <a:xfrm>
            <a:off x="2945423" y="-30163"/>
            <a:ext cx="3496270" cy="461665"/>
          </a:xfrm>
          <a:prstGeom prst="rect">
            <a:avLst/>
          </a:prstGeom>
          <a:noFill/>
          <a:ln w="9525">
            <a:noFill/>
            <a:miter lim="800000"/>
            <a:headEnd/>
            <a:tailEnd/>
          </a:ln>
        </p:spPr>
        <p:txBody>
          <a:bodyPr wrap="none" anchor="ctr">
            <a:prstTxWarp prst="textNoShape">
              <a:avLst/>
            </a:prstTxWarp>
            <a:spAutoFit/>
          </a:bodyPr>
          <a:lstStyle/>
          <a:p>
            <a:pPr algn="ctr">
              <a:spcBef>
                <a:spcPct val="50000"/>
              </a:spcBef>
            </a:pPr>
            <a:r>
              <a:rPr lang="en-US" sz="2400">
                <a:solidFill>
                  <a:srgbClr val="FF3300"/>
                </a:solidFill>
                <a:ea typeface="ＭＳ Ｐゴシック" charset="-128"/>
                <a:cs typeface="ＭＳ Ｐゴシック" charset="-128"/>
              </a:rPr>
              <a:t>Beyond the Higgs Boson </a:t>
            </a:r>
          </a:p>
        </p:txBody>
      </p:sp>
      <p:pic>
        <p:nvPicPr>
          <p:cNvPr id="63493" name="Picture 3" descr="darkmatter2"/>
          <p:cNvPicPr>
            <a:picLocks noChangeAspect="1" noChangeArrowheads="1"/>
          </p:cNvPicPr>
          <p:nvPr/>
        </p:nvPicPr>
        <p:blipFill>
          <a:blip r:embed="rId3"/>
          <a:srcRect/>
          <a:stretch>
            <a:fillRect/>
          </a:stretch>
        </p:blipFill>
        <p:spPr bwMode="auto">
          <a:xfrm>
            <a:off x="-35169" y="0"/>
            <a:ext cx="9636369" cy="6959600"/>
          </a:xfrm>
          <a:prstGeom prst="rect">
            <a:avLst/>
          </a:prstGeom>
          <a:noFill/>
          <a:ln w="9525">
            <a:noFill/>
            <a:miter lim="800000"/>
            <a:headEnd/>
            <a:tailEnd/>
          </a:ln>
        </p:spPr>
      </p:pic>
      <p:sp>
        <p:nvSpPr>
          <p:cNvPr id="63494" name="Rectangle 4"/>
          <p:cNvSpPr>
            <a:spLocks noChangeArrowheads="1"/>
          </p:cNvSpPr>
          <p:nvPr/>
        </p:nvSpPr>
        <p:spPr bwMode="auto">
          <a:xfrm>
            <a:off x="7025054" y="6553200"/>
            <a:ext cx="2223686" cy="307777"/>
          </a:xfrm>
          <a:prstGeom prst="rect">
            <a:avLst/>
          </a:prstGeom>
          <a:noFill/>
          <a:ln w="9525">
            <a:noFill/>
            <a:miter lim="800000"/>
            <a:headEnd/>
            <a:tailEnd/>
          </a:ln>
        </p:spPr>
        <p:txBody>
          <a:bodyPr wrap="none" anchor="ctr">
            <a:prstTxWarp prst="textNoShape">
              <a:avLst/>
            </a:prstTxWarp>
            <a:spAutoFit/>
          </a:bodyPr>
          <a:lstStyle/>
          <a:p>
            <a:pPr algn="ctr"/>
            <a:r>
              <a:rPr lang="en-US" sz="1400">
                <a:solidFill>
                  <a:schemeClr val="bg1"/>
                </a:solidFill>
                <a:latin typeface="Times New Roman" charset="0"/>
                <a:ea typeface="ＭＳ Ｐゴシック" charset="-128"/>
                <a:cs typeface="ＭＳ Ｐゴシック" charset="-128"/>
              </a:rPr>
              <a:t>Picture from Marusa Bradac</a:t>
            </a:r>
            <a:endParaRPr lang="en-US" sz="2400">
              <a:solidFill>
                <a:schemeClr val="tx1"/>
              </a:solidFill>
              <a:latin typeface="Times New Roman" charset="0"/>
              <a:ea typeface="ＭＳ Ｐゴシック" charset="-128"/>
              <a:cs typeface="ＭＳ Ｐゴシック" charset="-128"/>
            </a:endParaRPr>
          </a:p>
        </p:txBody>
      </p:sp>
      <p:pic>
        <p:nvPicPr>
          <p:cNvPr id="3382277" name="Picture 5"/>
          <p:cNvPicPr>
            <a:picLocks noChangeAspect="1" noChangeArrowheads="1"/>
          </p:cNvPicPr>
          <p:nvPr/>
        </p:nvPicPr>
        <p:blipFill>
          <a:blip r:embed="rId4"/>
          <a:srcRect/>
          <a:stretch>
            <a:fillRect/>
          </a:stretch>
        </p:blipFill>
        <p:spPr bwMode="auto">
          <a:xfrm>
            <a:off x="1899138" y="1066800"/>
            <a:ext cx="5275385" cy="2370138"/>
          </a:xfrm>
          <a:prstGeom prst="rect">
            <a:avLst/>
          </a:prstGeom>
          <a:noFill/>
          <a:ln w="9525">
            <a:noFill/>
            <a:miter lim="800000"/>
            <a:headEnd/>
            <a:tailEnd/>
          </a:ln>
        </p:spPr>
      </p:pic>
      <p:sp>
        <p:nvSpPr>
          <p:cNvPr id="63497" name="Text Box 7"/>
          <p:cNvSpPr txBox="1">
            <a:spLocks noChangeArrowheads="1"/>
          </p:cNvSpPr>
          <p:nvPr/>
        </p:nvSpPr>
        <p:spPr bwMode="auto">
          <a:xfrm>
            <a:off x="0" y="304800"/>
            <a:ext cx="9292402" cy="646331"/>
          </a:xfrm>
          <a:prstGeom prst="rect">
            <a:avLst/>
          </a:prstGeom>
          <a:solidFill>
            <a:srgbClr val="FFFF66"/>
          </a:solidFill>
          <a:ln w="31750">
            <a:noFill/>
            <a:miter lim="800000"/>
            <a:headEnd/>
            <a:tailEnd/>
          </a:ln>
        </p:spPr>
        <p:txBody>
          <a:bodyPr wrap="none">
            <a:prstTxWarp prst="textNoShape">
              <a:avLst/>
            </a:prstTxWarp>
            <a:spAutoFit/>
          </a:bodyPr>
          <a:lstStyle/>
          <a:p>
            <a:r>
              <a:rPr lang="en-US" sz="3600" dirty="0" err="1">
                <a:solidFill>
                  <a:srgbClr val="0000CC"/>
                </a:solidFill>
                <a:latin typeface="Arial" charset="0"/>
              </a:rPr>
              <a:t>Supersymmetry</a:t>
            </a:r>
            <a:r>
              <a:rPr lang="en-US" sz="3600" dirty="0">
                <a:solidFill>
                  <a:srgbClr val="0000CC"/>
                </a:solidFill>
                <a:latin typeface="Arial" charset="0"/>
              </a:rPr>
              <a:t>: a new symmetry in </a:t>
            </a:r>
            <a:r>
              <a:rPr lang="en-US" sz="3600" dirty="0" smtClean="0">
                <a:solidFill>
                  <a:srgbClr val="0000CC"/>
                </a:solidFill>
                <a:latin typeface="Arial" charset="0"/>
              </a:rPr>
              <a:t>Nature? </a:t>
            </a:r>
            <a:endParaRPr lang="en-US" sz="3600" dirty="0">
              <a:solidFill>
                <a:srgbClr val="0000CC"/>
              </a:solidFill>
              <a:latin typeface="Arial" charset="0"/>
            </a:endParaRPr>
          </a:p>
        </p:txBody>
      </p:sp>
      <p:pic>
        <p:nvPicPr>
          <p:cNvPr id="3382280" name="Picture 8" descr="x8"/>
          <p:cNvPicPr>
            <a:picLocks noChangeAspect="1" noChangeArrowheads="1"/>
          </p:cNvPicPr>
          <p:nvPr/>
        </p:nvPicPr>
        <p:blipFill>
          <a:blip r:embed="rId5"/>
          <a:srcRect/>
          <a:stretch>
            <a:fillRect/>
          </a:stretch>
        </p:blipFill>
        <p:spPr bwMode="auto">
          <a:xfrm>
            <a:off x="492369" y="4191000"/>
            <a:ext cx="4079631" cy="3282950"/>
          </a:xfrm>
          <a:prstGeom prst="rect">
            <a:avLst/>
          </a:prstGeom>
          <a:noFill/>
          <a:ln w="9525">
            <a:noFill/>
            <a:miter lim="800000"/>
            <a:headEnd/>
            <a:tailEnd/>
          </a:ln>
        </p:spPr>
      </p:pic>
      <p:sp>
        <p:nvSpPr>
          <p:cNvPr id="3382281" name="Text Box 9"/>
          <p:cNvSpPr txBox="1">
            <a:spLocks noChangeArrowheads="1"/>
          </p:cNvSpPr>
          <p:nvPr/>
        </p:nvSpPr>
        <p:spPr bwMode="auto">
          <a:xfrm>
            <a:off x="603738" y="6562726"/>
            <a:ext cx="3927014" cy="369332"/>
          </a:xfrm>
          <a:prstGeom prst="rect">
            <a:avLst/>
          </a:prstGeom>
          <a:solidFill>
            <a:srgbClr val="FFFF99"/>
          </a:solidFill>
          <a:ln w="31750">
            <a:noFill/>
            <a:miter lim="800000"/>
            <a:headEnd/>
            <a:tailEnd/>
          </a:ln>
        </p:spPr>
        <p:txBody>
          <a:bodyPr wrap="none">
            <a:prstTxWarp prst="textNoShape">
              <a:avLst/>
            </a:prstTxWarp>
            <a:spAutoFit/>
          </a:bodyPr>
          <a:lstStyle/>
          <a:p>
            <a:r>
              <a:rPr lang="en-US" sz="1800">
                <a:solidFill>
                  <a:srgbClr val="0000CC"/>
                </a:solidFill>
                <a:latin typeface="Arial" charset="0"/>
              </a:rPr>
              <a:t>SUSY particle production at the LHC</a:t>
            </a:r>
          </a:p>
        </p:txBody>
      </p:sp>
      <p:sp>
        <p:nvSpPr>
          <p:cNvPr id="3382282" name="Oval 10"/>
          <p:cNvSpPr>
            <a:spLocks noChangeArrowheads="1"/>
          </p:cNvSpPr>
          <p:nvPr/>
        </p:nvSpPr>
        <p:spPr bwMode="auto">
          <a:xfrm>
            <a:off x="2672861" y="4114800"/>
            <a:ext cx="422031" cy="457200"/>
          </a:xfrm>
          <a:prstGeom prst="ellipse">
            <a:avLst/>
          </a:prstGeom>
          <a:noFill/>
          <a:ln w="31750">
            <a:solidFill>
              <a:srgbClr val="FF0000"/>
            </a:solidFill>
            <a:round/>
            <a:headEnd/>
            <a:tailEnd/>
          </a:ln>
        </p:spPr>
        <p:txBody>
          <a:bodyPr wrap="none" anchor="ctr">
            <a:prstTxWarp prst="textNoShape">
              <a:avLst/>
            </a:prstTxWarp>
          </a:bodyPr>
          <a:lstStyle/>
          <a:p>
            <a:endParaRPr lang="en-GB"/>
          </a:p>
        </p:txBody>
      </p:sp>
      <p:sp>
        <p:nvSpPr>
          <p:cNvPr id="3382283" name="Oval 11"/>
          <p:cNvSpPr>
            <a:spLocks noChangeArrowheads="1"/>
          </p:cNvSpPr>
          <p:nvPr/>
        </p:nvSpPr>
        <p:spPr bwMode="auto">
          <a:xfrm>
            <a:off x="2672861" y="5181600"/>
            <a:ext cx="422031" cy="457200"/>
          </a:xfrm>
          <a:prstGeom prst="ellipse">
            <a:avLst/>
          </a:prstGeom>
          <a:noFill/>
          <a:ln w="31750">
            <a:solidFill>
              <a:srgbClr val="FF0000"/>
            </a:solidFill>
            <a:round/>
            <a:headEnd/>
            <a:tailEnd/>
          </a:ln>
        </p:spPr>
        <p:txBody>
          <a:bodyPr wrap="none" anchor="ctr">
            <a:prstTxWarp prst="textNoShape">
              <a:avLst/>
            </a:prstTxWarp>
          </a:bodyPr>
          <a:lstStyle/>
          <a:p>
            <a:endParaRPr lang="en-GB"/>
          </a:p>
        </p:txBody>
      </p:sp>
      <p:sp>
        <p:nvSpPr>
          <p:cNvPr id="3382284" name="Line 12"/>
          <p:cNvSpPr>
            <a:spLocks noChangeShapeType="1"/>
          </p:cNvSpPr>
          <p:nvPr/>
        </p:nvSpPr>
        <p:spPr bwMode="auto">
          <a:xfrm flipV="1">
            <a:off x="3094893" y="3962400"/>
            <a:ext cx="1477108" cy="381000"/>
          </a:xfrm>
          <a:prstGeom prst="line">
            <a:avLst/>
          </a:prstGeom>
          <a:noFill/>
          <a:ln w="50800">
            <a:solidFill>
              <a:srgbClr val="FF0000"/>
            </a:solidFill>
            <a:round/>
            <a:headEnd/>
            <a:tailEnd/>
          </a:ln>
        </p:spPr>
        <p:txBody>
          <a:bodyPr>
            <a:prstTxWarp prst="textNoShape">
              <a:avLst/>
            </a:prstTxWarp>
          </a:bodyPr>
          <a:lstStyle/>
          <a:p>
            <a:endParaRPr lang="en-GB"/>
          </a:p>
        </p:txBody>
      </p:sp>
      <p:sp>
        <p:nvSpPr>
          <p:cNvPr id="3382285" name="Line 13"/>
          <p:cNvSpPr>
            <a:spLocks noChangeShapeType="1"/>
          </p:cNvSpPr>
          <p:nvPr/>
        </p:nvSpPr>
        <p:spPr bwMode="auto">
          <a:xfrm flipV="1">
            <a:off x="3048000" y="3962400"/>
            <a:ext cx="1600200" cy="1447800"/>
          </a:xfrm>
          <a:prstGeom prst="line">
            <a:avLst/>
          </a:prstGeom>
          <a:noFill/>
          <a:ln w="50800">
            <a:solidFill>
              <a:srgbClr val="FF0000"/>
            </a:solidFill>
            <a:round/>
            <a:headEnd/>
            <a:tailEnd/>
          </a:ln>
        </p:spPr>
        <p:txBody>
          <a:bodyPr>
            <a:prstTxWarp prst="textNoShape">
              <a:avLst/>
            </a:prstTxWarp>
          </a:bodyPr>
          <a:lstStyle/>
          <a:p>
            <a:endParaRPr lang="en-GB"/>
          </a:p>
        </p:txBody>
      </p:sp>
      <p:sp>
        <p:nvSpPr>
          <p:cNvPr id="3382286" name="Text Box 14"/>
          <p:cNvSpPr txBox="1">
            <a:spLocks noChangeArrowheads="1"/>
          </p:cNvSpPr>
          <p:nvPr/>
        </p:nvSpPr>
        <p:spPr bwMode="auto">
          <a:xfrm>
            <a:off x="4572000" y="3581400"/>
            <a:ext cx="4161741" cy="707886"/>
          </a:xfrm>
          <a:prstGeom prst="rect">
            <a:avLst/>
          </a:prstGeom>
          <a:solidFill>
            <a:srgbClr val="FFFF99"/>
          </a:solidFill>
          <a:ln w="31750">
            <a:noFill/>
            <a:miter lim="800000"/>
            <a:headEnd/>
            <a:tailEnd/>
          </a:ln>
        </p:spPr>
        <p:txBody>
          <a:bodyPr wrap="none">
            <a:prstTxWarp prst="textNoShape">
              <a:avLst/>
            </a:prstTxWarp>
            <a:spAutoFit/>
          </a:bodyPr>
          <a:lstStyle/>
          <a:p>
            <a:r>
              <a:rPr lang="en-US">
                <a:solidFill>
                  <a:srgbClr val="0000CC"/>
                </a:solidFill>
                <a:latin typeface="Arial" charset="0"/>
              </a:rPr>
              <a:t>Candidate particles for Dark Matter</a:t>
            </a:r>
          </a:p>
          <a:p>
            <a:r>
              <a:rPr lang="en-US">
                <a:solidFill>
                  <a:srgbClr val="CC0000"/>
                </a:solidFill>
                <a:latin typeface="Arial" charset="0"/>
                <a:sym typeface="Symbol" charset="2"/>
              </a:rPr>
              <a:t> Produce Dark Matter in the lab</a:t>
            </a:r>
          </a:p>
        </p:txBody>
      </p:sp>
      <p:pic>
        <p:nvPicPr>
          <p:cNvPr id="14" name="Picture 4" descr="PotterCartoon"/>
          <p:cNvPicPr>
            <a:picLocks noChangeAspect="1" noChangeArrowheads="1"/>
          </p:cNvPicPr>
          <p:nvPr/>
        </p:nvPicPr>
        <p:blipFill>
          <a:blip r:embed="rId6"/>
          <a:srcRect/>
          <a:stretch>
            <a:fillRect/>
          </a:stretch>
        </p:blipFill>
        <p:spPr bwMode="auto">
          <a:xfrm>
            <a:off x="5562600" y="4572000"/>
            <a:ext cx="3266343" cy="2212560"/>
          </a:xfrm>
          <a:prstGeom prst="rect">
            <a:avLst/>
          </a:prstGeom>
          <a:noFill/>
          <a:ln w="9525">
            <a:noFill/>
            <a:miter lim="800000"/>
            <a:headEnd/>
            <a:tailEnd/>
          </a:ln>
        </p:spPr>
      </p:pic>
      <p:sp>
        <p:nvSpPr>
          <p:cNvPr id="15" name="Text Box 8"/>
          <p:cNvSpPr txBox="1">
            <a:spLocks noChangeArrowheads="1"/>
          </p:cNvSpPr>
          <p:nvPr/>
        </p:nvSpPr>
        <p:spPr bwMode="auto">
          <a:xfrm>
            <a:off x="5257800" y="4343400"/>
            <a:ext cx="3993401" cy="707886"/>
          </a:xfrm>
          <a:prstGeom prst="rect">
            <a:avLst/>
          </a:prstGeom>
          <a:solidFill>
            <a:schemeClr val="accent3"/>
          </a:solidFill>
          <a:ln w="47625">
            <a:noFill/>
            <a:miter lim="800000"/>
            <a:headEnd/>
            <a:tailEnd/>
          </a:ln>
        </p:spPr>
        <p:txBody>
          <a:bodyPr wrap="none">
            <a:prstTxWarp prst="textNoShape">
              <a:avLst/>
            </a:prstTxWarp>
            <a:spAutoFit/>
          </a:bodyPr>
          <a:lstStyle/>
          <a:p>
            <a:r>
              <a:rPr lang="en-US" dirty="0">
                <a:solidFill>
                  <a:srgbClr val="FF0000"/>
                </a:solidFill>
              </a:rPr>
              <a:t>“One day all these trees will</a:t>
            </a:r>
            <a:r>
              <a:rPr lang="en-US" dirty="0" smtClean="0">
                <a:solidFill>
                  <a:srgbClr val="FF0000"/>
                </a:solidFill>
              </a:rPr>
              <a:t> </a:t>
            </a:r>
          </a:p>
          <a:p>
            <a:r>
              <a:rPr lang="en-US" dirty="0" smtClean="0">
                <a:solidFill>
                  <a:srgbClr val="FF0000"/>
                </a:solidFill>
              </a:rPr>
              <a:t>be </a:t>
            </a:r>
            <a:r>
              <a:rPr lang="en-US" dirty="0">
                <a:solidFill>
                  <a:srgbClr val="FF0000"/>
                </a:solidFill>
              </a:rPr>
              <a:t>SUSY phenomenology papers”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61186" name="Rectangle 2"/>
          <p:cNvSpPr>
            <a:spLocks noGrp="1" noChangeArrowheads="1"/>
          </p:cNvSpPr>
          <p:nvPr>
            <p:ph type="title"/>
          </p:nvPr>
        </p:nvSpPr>
        <p:spPr>
          <a:xfrm>
            <a:off x="990600" y="-152400"/>
            <a:ext cx="7239000" cy="904875"/>
          </a:xfrm>
        </p:spPr>
        <p:txBody>
          <a:bodyPr/>
          <a:lstStyle/>
          <a:p>
            <a:r>
              <a:rPr lang="pl-PL" dirty="0"/>
              <a:t>Why weak-scale SUSY  ?</a:t>
            </a:r>
          </a:p>
        </p:txBody>
      </p:sp>
      <p:sp>
        <p:nvSpPr>
          <p:cNvPr id="861188" name="Rectangle 4"/>
          <p:cNvSpPr>
            <a:spLocks noChangeArrowheads="1"/>
          </p:cNvSpPr>
          <p:nvPr/>
        </p:nvSpPr>
        <p:spPr bwMode="auto">
          <a:xfrm>
            <a:off x="0" y="2895600"/>
            <a:ext cx="8534400" cy="609600"/>
          </a:xfrm>
          <a:prstGeom prst="rect">
            <a:avLst/>
          </a:prstGeom>
          <a:noFill/>
          <a:ln w="9525">
            <a:noFill/>
            <a:miter lim="800000"/>
            <a:headEnd/>
            <a:tailEnd/>
          </a:ln>
          <a:effectLst/>
        </p:spPr>
        <p:txBody>
          <a:bodyPr>
            <a:prstTxWarp prst="textNoShape">
              <a:avLst/>
            </a:prstTxWarp>
          </a:bodyPr>
          <a:lstStyle/>
          <a:p>
            <a:pPr marL="342900" indent="-342900">
              <a:spcBef>
                <a:spcPct val="20000"/>
              </a:spcBef>
              <a:buSzPct val="90000"/>
              <a:buFontTx/>
              <a:buBlip>
                <a:blip r:embed="rId2"/>
              </a:buBlip>
            </a:pPr>
            <a:r>
              <a:rPr lang="pl-PL" sz="2400">
                <a:solidFill>
                  <a:srgbClr val="0000FF"/>
                </a:solidFill>
              </a:rPr>
              <a:t>dark matter candidate:   neutralino, sneutrino, gravitino, ...</a:t>
            </a:r>
          </a:p>
        </p:txBody>
      </p:sp>
      <p:sp>
        <p:nvSpPr>
          <p:cNvPr id="861189" name="Rectangle 5"/>
          <p:cNvSpPr>
            <a:spLocks noChangeArrowheads="1"/>
          </p:cNvSpPr>
          <p:nvPr/>
        </p:nvSpPr>
        <p:spPr bwMode="auto">
          <a:xfrm>
            <a:off x="0" y="3429000"/>
            <a:ext cx="8382000" cy="457200"/>
          </a:xfrm>
          <a:prstGeom prst="rect">
            <a:avLst/>
          </a:prstGeom>
          <a:noFill/>
          <a:ln w="9525">
            <a:noFill/>
            <a:miter lim="800000"/>
            <a:headEnd/>
            <a:tailEnd/>
          </a:ln>
          <a:effectLst/>
        </p:spPr>
        <p:txBody>
          <a:bodyPr>
            <a:prstTxWarp prst="textNoShape">
              <a:avLst/>
            </a:prstTxWarp>
          </a:bodyPr>
          <a:lstStyle/>
          <a:p>
            <a:pPr marL="342900" indent="-342900">
              <a:spcBef>
                <a:spcPct val="20000"/>
              </a:spcBef>
              <a:buSzPct val="90000"/>
              <a:buFontTx/>
              <a:buBlip>
                <a:blip r:embed="rId2"/>
              </a:buBlip>
            </a:pPr>
            <a:r>
              <a:rPr lang="pl-PL" sz="2400" dirty="0">
                <a:solidFill>
                  <a:srgbClr val="0000FF"/>
                </a:solidFill>
              </a:rPr>
              <a:t>consistent with EW</a:t>
            </a:r>
            <a:r>
              <a:rPr lang="pl-PL" sz="2400" dirty="0" smtClean="0">
                <a:solidFill>
                  <a:srgbClr val="0000FF"/>
                </a:solidFill>
              </a:rPr>
              <a:t> precision tests (discussed yesterday) </a:t>
            </a:r>
            <a:endParaRPr lang="pl-PL" sz="2400" dirty="0">
              <a:solidFill>
                <a:srgbClr val="0000FF"/>
              </a:solidFill>
            </a:endParaRPr>
          </a:p>
        </p:txBody>
      </p:sp>
      <p:sp>
        <p:nvSpPr>
          <p:cNvPr id="861192" name="Rectangle 8"/>
          <p:cNvSpPr>
            <a:spLocks noChangeArrowheads="1"/>
          </p:cNvSpPr>
          <p:nvPr/>
        </p:nvSpPr>
        <p:spPr bwMode="auto">
          <a:xfrm>
            <a:off x="0" y="1371600"/>
            <a:ext cx="6096000" cy="457200"/>
          </a:xfrm>
          <a:prstGeom prst="rect">
            <a:avLst/>
          </a:prstGeom>
          <a:noFill/>
          <a:ln w="9525">
            <a:noFill/>
            <a:miter lim="800000"/>
            <a:headEnd/>
            <a:tailEnd/>
          </a:ln>
          <a:effectLst/>
        </p:spPr>
        <p:txBody>
          <a:bodyPr>
            <a:prstTxWarp prst="textNoShape">
              <a:avLst/>
            </a:prstTxWarp>
          </a:bodyPr>
          <a:lstStyle/>
          <a:p>
            <a:pPr marL="342900" indent="-342900">
              <a:spcBef>
                <a:spcPct val="20000"/>
              </a:spcBef>
              <a:buSzPct val="90000"/>
              <a:buFontTx/>
              <a:buBlip>
                <a:blip r:embed="rId2"/>
              </a:buBlip>
            </a:pPr>
            <a:r>
              <a:rPr kumimoji="1" lang="pl-PL" sz="2400" dirty="0">
                <a:solidFill>
                  <a:srgbClr val="0000FF"/>
                </a:solidFill>
              </a:rPr>
              <a:t>predicts a light Higgs  m</a:t>
            </a:r>
            <a:r>
              <a:rPr kumimoji="1" lang="pl-PL" sz="2400" baseline="-25000" dirty="0">
                <a:solidFill>
                  <a:srgbClr val="0000FF"/>
                </a:solidFill>
              </a:rPr>
              <a:t>h</a:t>
            </a:r>
            <a:r>
              <a:rPr kumimoji="1" lang="pl-PL" sz="2400" dirty="0">
                <a:solidFill>
                  <a:srgbClr val="0000FF"/>
                </a:solidFill>
              </a:rPr>
              <a:t>&lt; 130 GeV</a:t>
            </a:r>
            <a:endParaRPr lang="pl-PL" sz="2400" dirty="0">
              <a:solidFill>
                <a:srgbClr val="0000FF"/>
              </a:solidFill>
            </a:endParaRPr>
          </a:p>
        </p:txBody>
      </p:sp>
      <p:sp>
        <p:nvSpPr>
          <p:cNvPr id="861193" name="Rectangle 9"/>
          <p:cNvSpPr>
            <a:spLocks noChangeArrowheads="1"/>
          </p:cNvSpPr>
          <p:nvPr/>
        </p:nvSpPr>
        <p:spPr bwMode="auto">
          <a:xfrm>
            <a:off x="0" y="914400"/>
            <a:ext cx="7620000" cy="457200"/>
          </a:xfrm>
          <a:prstGeom prst="rect">
            <a:avLst/>
          </a:prstGeom>
          <a:noFill/>
          <a:ln w="9525">
            <a:noFill/>
            <a:miter lim="800000"/>
            <a:headEnd/>
            <a:tailEnd/>
          </a:ln>
          <a:effectLst/>
        </p:spPr>
        <p:txBody>
          <a:bodyPr>
            <a:prstTxWarp prst="textNoShape">
              <a:avLst/>
            </a:prstTxWarp>
          </a:bodyPr>
          <a:lstStyle/>
          <a:p>
            <a:pPr marL="342900" indent="-342900">
              <a:spcBef>
                <a:spcPct val="20000"/>
              </a:spcBef>
              <a:buSzPct val="90000"/>
              <a:buFontTx/>
              <a:buBlip>
                <a:blip r:embed="rId2"/>
              </a:buBlip>
            </a:pPr>
            <a:r>
              <a:rPr lang="pl-PL" sz="2400" dirty="0">
                <a:solidFill>
                  <a:srgbClr val="0000FF"/>
                </a:solidFill>
              </a:rPr>
              <a:t>stabilises the EW scale: |m</a:t>
            </a:r>
            <a:r>
              <a:rPr lang="pl-PL" sz="2400" baseline="-25000" dirty="0">
                <a:solidFill>
                  <a:srgbClr val="0000FF"/>
                </a:solidFill>
              </a:rPr>
              <a:t>F</a:t>
            </a:r>
            <a:r>
              <a:rPr lang="pl-PL" sz="2400" dirty="0">
                <a:solidFill>
                  <a:srgbClr val="0000FF"/>
                </a:solidFill>
              </a:rPr>
              <a:t> – m</a:t>
            </a:r>
            <a:r>
              <a:rPr lang="pl-PL" sz="2400" baseline="-25000" dirty="0">
                <a:solidFill>
                  <a:srgbClr val="0000FF"/>
                </a:solidFill>
              </a:rPr>
              <a:t>B</a:t>
            </a:r>
            <a:r>
              <a:rPr lang="pl-PL" sz="2400" dirty="0">
                <a:solidFill>
                  <a:srgbClr val="0000FF"/>
                </a:solidFill>
              </a:rPr>
              <a:t> | &lt; O(1 TeV)</a:t>
            </a:r>
          </a:p>
        </p:txBody>
      </p:sp>
      <p:sp>
        <p:nvSpPr>
          <p:cNvPr id="861202" name="Rectangle 18"/>
          <p:cNvSpPr>
            <a:spLocks noChangeArrowheads="1"/>
          </p:cNvSpPr>
          <p:nvPr/>
        </p:nvSpPr>
        <p:spPr bwMode="auto">
          <a:xfrm>
            <a:off x="633046" y="3962400"/>
            <a:ext cx="8206154" cy="533400"/>
          </a:xfrm>
          <a:prstGeom prst="rect">
            <a:avLst/>
          </a:prstGeom>
          <a:solidFill>
            <a:srgbClr val="CCFFFF">
              <a:alpha val="50000"/>
            </a:srgbClr>
          </a:solidFill>
          <a:ln w="25400">
            <a:solidFill>
              <a:srgbClr val="FF0000"/>
            </a:solidFill>
            <a:miter lim="800000"/>
            <a:headEnd/>
            <a:tailEnd/>
          </a:ln>
          <a:effectLst/>
        </p:spPr>
        <p:txBody>
          <a:bodyPr>
            <a:prstTxWarp prst="textNoShape">
              <a:avLst/>
            </a:prstTxWarp>
          </a:bodyPr>
          <a:lstStyle/>
          <a:p>
            <a:pPr marL="342900" indent="-342900">
              <a:spcBef>
                <a:spcPct val="20000"/>
              </a:spcBef>
              <a:buSzPct val="90000"/>
            </a:pPr>
            <a:r>
              <a:rPr lang="pl-PL" altLang="ja-JP" sz="2400" b="1">
                <a:solidFill>
                  <a:srgbClr val="FF0000"/>
                </a:solidFill>
              </a:rPr>
              <a:t>D</a:t>
            </a:r>
            <a:r>
              <a:rPr lang="en-US" altLang="ja-JP" sz="2400" b="1">
                <a:solidFill>
                  <a:srgbClr val="FF0000"/>
                </a:solidFill>
                <a:ea typeface="ＭＳ Ｐゴシック" pitchFamily="-84" charset="-128"/>
                <a:cs typeface="ＭＳ Ｐゴシック" pitchFamily="-84" charset="-128"/>
              </a:rPr>
              <a:t>iscover</a:t>
            </a:r>
            <a:r>
              <a:rPr lang="pl-PL" altLang="ja-JP" sz="2400" b="1">
                <a:solidFill>
                  <a:srgbClr val="FF0000"/>
                </a:solidFill>
              </a:rPr>
              <a:t>ing SUSY – </a:t>
            </a:r>
            <a:r>
              <a:rPr lang="en-US" altLang="ja-JP" sz="2400" b="1">
                <a:solidFill>
                  <a:srgbClr val="FF0000"/>
                </a:solidFill>
              </a:rPr>
              <a:t>A</a:t>
            </a:r>
            <a:r>
              <a:rPr lang="pl-PL" altLang="ja-JP" sz="2400" b="1">
                <a:solidFill>
                  <a:srgbClr val="FF0000"/>
                </a:solidFill>
              </a:rPr>
              <a:t> revolution in particle physics</a:t>
            </a:r>
            <a:r>
              <a:rPr lang="en-US" altLang="ja-JP" sz="2400" b="1">
                <a:solidFill>
                  <a:srgbClr val="FF0000"/>
                </a:solidFill>
              </a:rPr>
              <a:t>!!</a:t>
            </a:r>
            <a:endParaRPr lang="pl-PL" sz="2400" b="1">
              <a:solidFill>
                <a:srgbClr val="FF0000"/>
              </a:solidFill>
            </a:endParaRPr>
          </a:p>
        </p:txBody>
      </p:sp>
      <p:sp>
        <p:nvSpPr>
          <p:cNvPr id="861204" name="Rectangle 20"/>
          <p:cNvSpPr>
            <a:spLocks noChangeArrowheads="1"/>
          </p:cNvSpPr>
          <p:nvPr/>
        </p:nvSpPr>
        <p:spPr bwMode="auto">
          <a:xfrm>
            <a:off x="0" y="1905000"/>
            <a:ext cx="4724400" cy="457200"/>
          </a:xfrm>
          <a:prstGeom prst="rect">
            <a:avLst/>
          </a:prstGeom>
          <a:noFill/>
          <a:ln w="9525">
            <a:noFill/>
            <a:miter lim="800000"/>
            <a:headEnd/>
            <a:tailEnd/>
          </a:ln>
          <a:effectLst/>
        </p:spPr>
        <p:txBody>
          <a:bodyPr>
            <a:prstTxWarp prst="textNoShape">
              <a:avLst/>
            </a:prstTxWarp>
          </a:bodyPr>
          <a:lstStyle/>
          <a:p>
            <a:pPr marL="342900" indent="-342900">
              <a:spcBef>
                <a:spcPct val="20000"/>
              </a:spcBef>
              <a:buSzPct val="90000"/>
              <a:buFontTx/>
              <a:buBlip>
                <a:blip r:embed="rId2"/>
              </a:buBlip>
            </a:pPr>
            <a:r>
              <a:rPr lang="pl-PL" sz="2400">
                <a:solidFill>
                  <a:srgbClr val="0000FF"/>
                </a:solidFill>
              </a:rPr>
              <a:t>predicts gauge unification</a:t>
            </a:r>
            <a:r>
              <a:rPr lang="pl-PL"/>
              <a:t> </a:t>
            </a:r>
          </a:p>
        </p:txBody>
      </p:sp>
      <p:sp>
        <p:nvSpPr>
          <p:cNvPr id="861205" name="Rectangle 21"/>
          <p:cNvSpPr>
            <a:spLocks noChangeArrowheads="1"/>
          </p:cNvSpPr>
          <p:nvPr/>
        </p:nvSpPr>
        <p:spPr bwMode="auto">
          <a:xfrm>
            <a:off x="0" y="2362200"/>
            <a:ext cx="5257800" cy="457200"/>
          </a:xfrm>
          <a:prstGeom prst="rect">
            <a:avLst/>
          </a:prstGeom>
          <a:noFill/>
          <a:ln w="9525">
            <a:noFill/>
            <a:miter lim="800000"/>
            <a:headEnd/>
            <a:tailEnd/>
          </a:ln>
          <a:effectLst/>
        </p:spPr>
        <p:txBody>
          <a:bodyPr>
            <a:prstTxWarp prst="textNoShape">
              <a:avLst/>
            </a:prstTxWarp>
          </a:bodyPr>
          <a:lstStyle/>
          <a:p>
            <a:pPr marL="342900" indent="-342900">
              <a:spcBef>
                <a:spcPct val="20000"/>
              </a:spcBef>
              <a:buSzPct val="90000"/>
              <a:buFontTx/>
              <a:buBlip>
                <a:blip r:embed="rId2"/>
              </a:buBlip>
            </a:pPr>
            <a:r>
              <a:rPr lang="pl-PL" sz="2400" dirty="0">
                <a:solidFill>
                  <a:srgbClr val="0000FF"/>
                </a:solidFill>
              </a:rPr>
              <a:t>accomodates heavy top quark</a:t>
            </a:r>
            <a:r>
              <a:rPr lang="pl-PL" sz="2400" dirty="0">
                <a:solidFill>
                  <a:srgbClr val="0F0F15"/>
                </a:solidFill>
                <a:latin typeface="Times New Roman" pitchFamily="-84" charset="0"/>
              </a:rPr>
              <a:t> </a:t>
            </a:r>
          </a:p>
        </p:txBody>
      </p:sp>
      <p:pic>
        <p:nvPicPr>
          <p:cNvPr id="10" name="Image 9" descr="Screen Shot 2015-01-19 at 3.13.04 PM.png"/>
          <p:cNvPicPr>
            <a:picLocks noChangeAspect="1"/>
          </p:cNvPicPr>
          <p:nvPr/>
        </p:nvPicPr>
        <p:blipFill>
          <a:blip r:embed="rId3"/>
          <a:stretch>
            <a:fillRect/>
          </a:stretch>
        </p:blipFill>
        <p:spPr>
          <a:xfrm>
            <a:off x="228600" y="4572000"/>
            <a:ext cx="4445309" cy="2108346"/>
          </a:xfrm>
          <a:prstGeom prst="rect">
            <a:avLst/>
          </a:prstGeom>
        </p:spPr>
      </p:pic>
      <p:sp>
        <p:nvSpPr>
          <p:cNvPr id="12" name="Text Box 23"/>
          <p:cNvSpPr txBox="1">
            <a:spLocks noChangeArrowheads="1"/>
          </p:cNvSpPr>
          <p:nvPr/>
        </p:nvSpPr>
        <p:spPr bwMode="auto">
          <a:xfrm>
            <a:off x="4876800" y="5105394"/>
            <a:ext cx="4244049" cy="830872"/>
          </a:xfrm>
          <a:prstGeom prst="rect">
            <a:avLst/>
          </a:prstGeom>
          <a:solidFill>
            <a:schemeClr val="accent3"/>
          </a:solidFill>
          <a:ln w="47625">
            <a:noFill/>
            <a:miter lim="800000"/>
            <a:headEnd/>
            <a:tailEnd/>
          </a:ln>
          <a:effectLst/>
        </p:spPr>
        <p:txBody>
          <a:bodyPr wrap="none">
            <a:prstTxWarp prst="textNoShape">
              <a:avLst/>
            </a:prstTxWarp>
            <a:spAutoFit/>
          </a:bodyPr>
          <a:lstStyle/>
          <a:p>
            <a:pPr eaLnBrk="0" hangingPunct="0"/>
            <a:r>
              <a:rPr lang="en-US" sz="2400" dirty="0" err="1">
                <a:solidFill>
                  <a:srgbClr val="FF0000"/>
                </a:solidFill>
                <a:latin typeface="Times New Roman" pitchFamily="-84" charset="0"/>
              </a:rPr>
              <a:t>Fermion</a:t>
            </a:r>
            <a:r>
              <a:rPr lang="en-US" sz="2400" dirty="0">
                <a:solidFill>
                  <a:srgbClr val="FF0000"/>
                </a:solidFill>
                <a:latin typeface="Times New Roman" pitchFamily="-84" charset="0"/>
              </a:rPr>
              <a:t> and boson loops cancel,</a:t>
            </a:r>
            <a:r>
              <a:rPr lang="en-US" sz="2400" dirty="0" smtClean="0">
                <a:solidFill>
                  <a:srgbClr val="FF0000"/>
                </a:solidFill>
                <a:latin typeface="Times New Roman" pitchFamily="-84" charset="0"/>
              </a:rPr>
              <a:t> </a:t>
            </a:r>
          </a:p>
          <a:p>
            <a:pPr eaLnBrk="0" hangingPunct="0"/>
            <a:r>
              <a:rPr lang="en-US" sz="2400" dirty="0" smtClean="0">
                <a:solidFill>
                  <a:srgbClr val="FF0000"/>
                </a:solidFill>
                <a:latin typeface="Times New Roman" pitchFamily="-84" charset="0"/>
              </a:rPr>
              <a:t>provided  mass   </a:t>
            </a:r>
            <a:r>
              <a:rPr lang="en-US" sz="2400" dirty="0" err="1">
                <a:solidFill>
                  <a:srgbClr val="FF0000"/>
                </a:solidFill>
                <a:latin typeface="Times New Roman" pitchFamily="-84" charset="0"/>
                <a:sym typeface="Symbol" pitchFamily="-84" charset="2"/>
              </a:rPr>
              <a:t></a:t>
            </a:r>
            <a:r>
              <a:rPr lang="en-US" sz="2400" dirty="0">
                <a:solidFill>
                  <a:srgbClr val="FF0000"/>
                </a:solidFill>
                <a:latin typeface="Times New Roman" pitchFamily="-84" charset="0"/>
                <a:sym typeface="Symbol" pitchFamily="-84" charset="2"/>
              </a:rPr>
              <a:t> </a:t>
            </a:r>
            <a:r>
              <a:rPr lang="en-US" sz="2400" dirty="0" err="1">
                <a:solidFill>
                  <a:srgbClr val="FF0000"/>
                </a:solidFill>
                <a:latin typeface="Times New Roman" pitchFamily="-84" charset="0"/>
                <a:sym typeface="Symbol" pitchFamily="-84" charset="2"/>
              </a:rPr>
              <a:t>TeV</a:t>
            </a:r>
            <a:r>
              <a:rPr lang="en-US" sz="2400" dirty="0">
                <a:solidFill>
                  <a:srgbClr val="FF0000"/>
                </a:solidFill>
                <a:latin typeface="Times New Roman" pitchFamily="-84" charset="0"/>
                <a:sym typeface="Symbol" pitchFamily="-84" charset="2"/>
              </a:rPr>
              <a:t>. </a:t>
            </a:r>
            <a:endParaRPr lang="en-US" sz="2400" dirty="0">
              <a:solidFill>
                <a:srgbClr val="FF0000"/>
              </a:solidFill>
              <a:latin typeface="Times New Roman" pitchFamily="-8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Espace réservé de la date 2"/>
          <p:cNvSpPr>
            <a:spLocks noGrp="1"/>
          </p:cNvSpPr>
          <p:nvPr>
            <p:ph type="dt" sz="quarter" idx="10"/>
          </p:nvPr>
        </p:nvSpPr>
        <p:spPr>
          <a:noFill/>
        </p:spPr>
        <p:txBody>
          <a:bodyPr/>
          <a:lstStyle/>
          <a:p>
            <a:r>
              <a:rPr lang="fr-CH" smtClean="0"/>
              <a:t>	</a:t>
            </a:r>
            <a:endParaRPr lang="fr-FR" smtClean="0"/>
          </a:p>
        </p:txBody>
      </p:sp>
      <p:sp>
        <p:nvSpPr>
          <p:cNvPr id="22532" name="Rectangle 2"/>
          <p:cNvSpPr>
            <a:spLocks noGrp="1" noChangeArrowheads="1"/>
          </p:cNvSpPr>
          <p:nvPr>
            <p:ph type="title"/>
          </p:nvPr>
        </p:nvSpPr>
        <p:spPr>
          <a:xfrm>
            <a:off x="0" y="76200"/>
            <a:ext cx="8932984" cy="514350"/>
          </a:xfrm>
        </p:spPr>
        <p:txBody>
          <a:bodyPr/>
          <a:lstStyle/>
          <a:p>
            <a:pPr eaLnBrk="1" hangingPunct="1"/>
            <a:r>
              <a:rPr lang="en-US" sz="3200" dirty="0"/>
              <a:t>Physics case for new High Energy Machines</a:t>
            </a:r>
          </a:p>
        </p:txBody>
      </p:sp>
      <p:sp>
        <p:nvSpPr>
          <p:cNvPr id="22533" name="Text Box 3"/>
          <p:cNvSpPr txBox="1">
            <a:spLocks noChangeArrowheads="1"/>
          </p:cNvSpPr>
          <p:nvPr/>
        </p:nvSpPr>
        <p:spPr bwMode="auto">
          <a:xfrm>
            <a:off x="211016" y="2052221"/>
            <a:ext cx="6695989" cy="4139595"/>
          </a:xfrm>
          <a:prstGeom prst="rect">
            <a:avLst/>
          </a:prstGeom>
          <a:solidFill>
            <a:schemeClr val="accent5"/>
          </a:solidFill>
          <a:ln w="50800">
            <a:noFill/>
            <a:miter lim="800000"/>
            <a:headEnd/>
            <a:tailEnd/>
          </a:ln>
        </p:spPr>
        <p:txBody>
          <a:bodyPr wrap="none">
            <a:prstTxWarp prst="textNoShape">
              <a:avLst/>
            </a:prstTxWarp>
            <a:spAutoFit/>
          </a:bodyPr>
          <a:lstStyle/>
          <a:p>
            <a:r>
              <a:rPr lang="en-US" sz="1900" dirty="0">
                <a:solidFill>
                  <a:srgbClr val="000099"/>
                </a:solidFill>
              </a:rPr>
              <a:t>Reminder: </a:t>
            </a:r>
            <a:r>
              <a:rPr lang="en-US" sz="1900" dirty="0">
                <a:solidFill>
                  <a:srgbClr val="CC0000"/>
                </a:solidFill>
              </a:rPr>
              <a:t>The Standard Model</a:t>
            </a:r>
            <a:r>
              <a:rPr lang="en-US" sz="1900" dirty="0">
                <a:solidFill>
                  <a:srgbClr val="000099"/>
                </a:solidFill>
              </a:rPr>
              <a:t>  </a:t>
            </a:r>
          </a:p>
          <a:p>
            <a:r>
              <a:rPr lang="en-US" sz="1900" dirty="0">
                <a:solidFill>
                  <a:srgbClr val="000099"/>
                </a:solidFill>
              </a:rPr>
              <a:t>  - tells us </a:t>
            </a:r>
            <a:r>
              <a:rPr lang="en-US" sz="1900" dirty="0">
                <a:solidFill>
                  <a:srgbClr val="CC0000"/>
                </a:solidFill>
              </a:rPr>
              <a:t>how</a:t>
            </a:r>
            <a:r>
              <a:rPr lang="en-US" sz="1900" dirty="0">
                <a:solidFill>
                  <a:srgbClr val="000099"/>
                </a:solidFill>
              </a:rPr>
              <a:t> but not </a:t>
            </a:r>
            <a:r>
              <a:rPr lang="en-US" sz="1900" dirty="0">
                <a:solidFill>
                  <a:srgbClr val="CC0000"/>
                </a:solidFill>
              </a:rPr>
              <a:t>why </a:t>
            </a:r>
            <a:endParaRPr lang="en-US" sz="1900" dirty="0">
              <a:solidFill>
                <a:srgbClr val="000099"/>
              </a:solidFill>
            </a:endParaRPr>
          </a:p>
          <a:p>
            <a:r>
              <a:rPr lang="en-US" sz="1900" dirty="0">
                <a:solidFill>
                  <a:srgbClr val="000099"/>
                </a:solidFill>
              </a:rPr>
              <a:t>     3 </a:t>
            </a:r>
            <a:r>
              <a:rPr lang="en-US" sz="1900" dirty="0" err="1">
                <a:solidFill>
                  <a:srgbClr val="000099"/>
                </a:solidFill>
              </a:rPr>
              <a:t>flavour</a:t>
            </a:r>
            <a:r>
              <a:rPr lang="en-US" sz="1900" dirty="0">
                <a:solidFill>
                  <a:srgbClr val="000099"/>
                </a:solidFill>
              </a:rPr>
              <a:t> families? Mass spectra? Hierarchy?</a:t>
            </a:r>
          </a:p>
          <a:p>
            <a:r>
              <a:rPr lang="en-US" sz="1900" dirty="0">
                <a:solidFill>
                  <a:srgbClr val="000099"/>
                </a:solidFill>
              </a:rPr>
              <a:t>  - needs fine tuning of parameters to level of 10</a:t>
            </a:r>
            <a:r>
              <a:rPr lang="en-US" sz="1900" b="1" baseline="30000" dirty="0">
                <a:solidFill>
                  <a:srgbClr val="000099"/>
                </a:solidFill>
              </a:rPr>
              <a:t>-30 </a:t>
            </a:r>
            <a:r>
              <a:rPr lang="en-US" sz="1900" dirty="0">
                <a:solidFill>
                  <a:srgbClr val="000099"/>
                </a:solidFill>
              </a:rPr>
              <a:t>!</a:t>
            </a:r>
            <a:endParaRPr lang="en-US" sz="1900" b="1" baseline="30000" dirty="0">
              <a:solidFill>
                <a:srgbClr val="000099"/>
              </a:solidFill>
            </a:endParaRPr>
          </a:p>
          <a:p>
            <a:r>
              <a:rPr lang="en-US" sz="1900" dirty="0">
                <a:solidFill>
                  <a:srgbClr val="000099"/>
                </a:solidFill>
              </a:rPr>
              <a:t>  - has no connection with gravity</a:t>
            </a:r>
          </a:p>
          <a:p>
            <a:r>
              <a:rPr lang="en-US" sz="1900" dirty="0">
                <a:solidFill>
                  <a:srgbClr val="000099"/>
                </a:solidFill>
              </a:rPr>
              <a:t>  - no unification of the forces at high energy</a:t>
            </a:r>
          </a:p>
          <a:p>
            <a:r>
              <a:rPr lang="en-US" sz="1900" dirty="0" smtClean="0">
                <a:solidFill>
                  <a:srgbClr val="000099"/>
                </a:solidFill>
              </a:rPr>
              <a:t> </a:t>
            </a:r>
          </a:p>
          <a:p>
            <a:endParaRPr lang="en-US" sz="1900" dirty="0" smtClean="0">
              <a:solidFill>
                <a:srgbClr val="000099"/>
              </a:solidFill>
            </a:endParaRPr>
          </a:p>
          <a:p>
            <a:endParaRPr lang="en-US" sz="1900" dirty="0" smtClean="0">
              <a:solidFill>
                <a:srgbClr val="000099"/>
              </a:solidFill>
            </a:endParaRPr>
          </a:p>
          <a:p>
            <a:r>
              <a:rPr lang="en-US" sz="1900" dirty="0" smtClean="0">
                <a:solidFill>
                  <a:srgbClr val="000099"/>
                </a:solidFill>
              </a:rPr>
              <a:t>  - </a:t>
            </a:r>
            <a:r>
              <a:rPr lang="en-US" sz="1900" dirty="0" err="1">
                <a:solidFill>
                  <a:srgbClr val="CC0000"/>
                </a:solidFill>
              </a:rPr>
              <a:t>Supersymmetry</a:t>
            </a:r>
            <a:endParaRPr lang="en-US" sz="1900" dirty="0">
              <a:solidFill>
                <a:srgbClr val="CC0000"/>
              </a:solidFill>
            </a:endParaRPr>
          </a:p>
          <a:p>
            <a:r>
              <a:rPr lang="en-US" sz="1900" dirty="0">
                <a:solidFill>
                  <a:srgbClr val="000099"/>
                </a:solidFill>
              </a:rPr>
              <a:t>  - </a:t>
            </a:r>
            <a:r>
              <a:rPr lang="en-US" sz="1900" dirty="0">
                <a:solidFill>
                  <a:srgbClr val="CC0000"/>
                </a:solidFill>
              </a:rPr>
              <a:t>Extra space dimensions</a:t>
            </a:r>
            <a:endParaRPr lang="en-US" sz="1900" dirty="0" smtClean="0">
              <a:solidFill>
                <a:srgbClr val="CC0000"/>
              </a:solidFill>
            </a:endParaRPr>
          </a:p>
          <a:p>
            <a:r>
              <a:rPr lang="en-US" sz="1800" dirty="0" smtClean="0">
                <a:solidFill>
                  <a:srgbClr val="0000FF"/>
                </a:solidFill>
              </a:rPr>
              <a:t>Many other </a:t>
            </a:r>
            <a:r>
              <a:rPr lang="en-US" sz="1800" dirty="0">
                <a:solidFill>
                  <a:srgbClr val="0000FF"/>
                </a:solidFill>
              </a:rPr>
              <a:t>ideas:</a:t>
            </a:r>
            <a:r>
              <a:rPr lang="en-US" sz="1800" dirty="0" smtClean="0">
                <a:solidFill>
                  <a:srgbClr val="0000FF"/>
                </a:solidFill>
              </a:rPr>
              <a:t> More symmetry and gauge bosons, </a:t>
            </a:r>
          </a:p>
          <a:p>
            <a:r>
              <a:rPr lang="en-US" sz="1800" dirty="0" smtClean="0">
                <a:solidFill>
                  <a:srgbClr val="0000FF"/>
                </a:solidFill>
              </a:rPr>
              <a:t>L-R symmetry, quark </a:t>
            </a:r>
            <a:r>
              <a:rPr lang="en-US" sz="1800" dirty="0">
                <a:solidFill>
                  <a:srgbClr val="0000FF"/>
                </a:solidFill>
              </a:rPr>
              <a:t>&amp;</a:t>
            </a:r>
            <a:r>
              <a:rPr lang="en-US" sz="1800" dirty="0" smtClean="0">
                <a:solidFill>
                  <a:srgbClr val="0000FF"/>
                </a:solidFill>
              </a:rPr>
              <a:t> lepton </a:t>
            </a:r>
            <a:r>
              <a:rPr lang="en-US" sz="1800" dirty="0">
                <a:solidFill>
                  <a:srgbClr val="0000FF"/>
                </a:solidFill>
              </a:rPr>
              <a:t>substructure</a:t>
            </a:r>
            <a:r>
              <a:rPr lang="en-US" sz="1800" dirty="0" smtClean="0">
                <a:solidFill>
                  <a:srgbClr val="0000FF"/>
                </a:solidFill>
              </a:rPr>
              <a:t>, Little </a:t>
            </a:r>
            <a:r>
              <a:rPr lang="en-US" sz="1800" dirty="0">
                <a:solidFill>
                  <a:srgbClr val="0000FF"/>
                </a:solidFill>
              </a:rPr>
              <a:t>Higgs models,</a:t>
            </a:r>
            <a:r>
              <a:rPr lang="en-US" sz="1800" dirty="0" smtClean="0">
                <a:solidFill>
                  <a:srgbClr val="0000FF"/>
                </a:solidFill>
              </a:rPr>
              <a:t> </a:t>
            </a:r>
          </a:p>
          <a:p>
            <a:r>
              <a:rPr lang="en-US" sz="1800" dirty="0" smtClean="0">
                <a:solidFill>
                  <a:srgbClr val="0000FF"/>
                </a:solidFill>
              </a:rPr>
              <a:t>Technicolor, Hidden Valleys, 4</a:t>
            </a:r>
            <a:r>
              <a:rPr lang="en-US" sz="1800" baseline="30000" dirty="0" smtClean="0">
                <a:solidFill>
                  <a:srgbClr val="0000FF"/>
                </a:solidFill>
              </a:rPr>
              <a:t>th</a:t>
            </a:r>
            <a:r>
              <a:rPr lang="en-US" sz="1800" dirty="0" smtClean="0">
                <a:solidFill>
                  <a:srgbClr val="0000FF"/>
                </a:solidFill>
              </a:rPr>
              <a:t> generation…</a:t>
            </a:r>
          </a:p>
          <a:p>
            <a:endParaRPr lang="en-US" dirty="0">
              <a:solidFill>
                <a:srgbClr val="000099"/>
              </a:solidFill>
            </a:endParaRPr>
          </a:p>
        </p:txBody>
      </p:sp>
      <p:sp>
        <p:nvSpPr>
          <p:cNvPr id="22534" name="Rectangle 4"/>
          <p:cNvSpPr>
            <a:spLocks noChangeArrowheads="1"/>
          </p:cNvSpPr>
          <p:nvPr/>
        </p:nvSpPr>
        <p:spPr bwMode="auto">
          <a:xfrm>
            <a:off x="4487008" y="3140076"/>
            <a:ext cx="184666" cy="584776"/>
          </a:xfrm>
          <a:prstGeom prst="rect">
            <a:avLst/>
          </a:prstGeom>
          <a:noFill/>
          <a:ln w="38100">
            <a:noFill/>
            <a:miter lim="800000"/>
            <a:headEnd/>
            <a:tailEnd/>
          </a:ln>
        </p:spPr>
        <p:txBody>
          <a:bodyPr wrap="none">
            <a:prstTxWarp prst="textNoShape">
              <a:avLst/>
            </a:prstTxWarp>
            <a:spAutoFit/>
          </a:bodyPr>
          <a:lstStyle/>
          <a:p>
            <a:endParaRPr lang="en-US" sz="3200" b="1"/>
          </a:p>
        </p:txBody>
      </p:sp>
      <p:sp>
        <p:nvSpPr>
          <p:cNvPr id="22538" name="Text Box 12"/>
          <p:cNvSpPr txBox="1">
            <a:spLocks noChangeArrowheads="1"/>
          </p:cNvSpPr>
          <p:nvPr/>
        </p:nvSpPr>
        <p:spPr bwMode="auto">
          <a:xfrm>
            <a:off x="844061" y="1001524"/>
            <a:ext cx="8159262" cy="446276"/>
          </a:xfrm>
          <a:prstGeom prst="rect">
            <a:avLst/>
          </a:prstGeom>
          <a:solidFill>
            <a:srgbClr val="FFFF99"/>
          </a:solidFill>
          <a:ln w="31750">
            <a:solidFill>
              <a:srgbClr val="FF0000"/>
            </a:solidFill>
            <a:miter lim="800000"/>
            <a:headEnd/>
            <a:tailEnd/>
          </a:ln>
        </p:spPr>
        <p:txBody>
          <a:bodyPr>
            <a:prstTxWarp prst="textNoShape">
              <a:avLst/>
            </a:prstTxWarp>
            <a:spAutoFit/>
          </a:bodyPr>
          <a:lstStyle/>
          <a:p>
            <a:r>
              <a:rPr lang="en-US" sz="2300" dirty="0">
                <a:solidFill>
                  <a:srgbClr val="CC0000"/>
                </a:solidFill>
              </a:rPr>
              <a:t>Understand the mechanism Electroweak Symmetry Breaking</a:t>
            </a:r>
            <a:endParaRPr lang="en-US" sz="2300" dirty="0">
              <a:solidFill>
                <a:srgbClr val="000099"/>
              </a:solidFill>
            </a:endParaRPr>
          </a:p>
        </p:txBody>
      </p:sp>
      <p:sp>
        <p:nvSpPr>
          <p:cNvPr id="22539" name="Text Box 13"/>
          <p:cNvSpPr txBox="1">
            <a:spLocks noChangeArrowheads="1"/>
          </p:cNvSpPr>
          <p:nvPr/>
        </p:nvSpPr>
        <p:spPr bwMode="auto">
          <a:xfrm>
            <a:off x="844062" y="1519535"/>
            <a:ext cx="6260123" cy="461665"/>
          </a:xfrm>
          <a:prstGeom prst="rect">
            <a:avLst/>
          </a:prstGeom>
          <a:solidFill>
            <a:srgbClr val="FFFF99"/>
          </a:solidFill>
          <a:ln w="31750">
            <a:solidFill>
              <a:srgbClr val="FF0000"/>
            </a:solidFill>
            <a:miter lim="800000"/>
            <a:headEnd/>
            <a:tailEnd/>
          </a:ln>
        </p:spPr>
        <p:txBody>
          <a:bodyPr>
            <a:prstTxWarp prst="textNoShape">
              <a:avLst/>
            </a:prstTxWarp>
            <a:spAutoFit/>
          </a:bodyPr>
          <a:lstStyle/>
          <a:p>
            <a:r>
              <a:rPr lang="en-US" sz="2300" dirty="0">
                <a:solidFill>
                  <a:srgbClr val="CC0000"/>
                </a:solidFill>
              </a:rPr>
              <a:t>Discover physics beyond the Standard Model</a:t>
            </a:r>
          </a:p>
        </p:txBody>
      </p:sp>
      <p:sp>
        <p:nvSpPr>
          <p:cNvPr id="22540" name="AutoShape 14"/>
          <p:cNvSpPr>
            <a:spLocks noChangeArrowheads="1"/>
          </p:cNvSpPr>
          <p:nvPr/>
        </p:nvSpPr>
        <p:spPr bwMode="auto">
          <a:xfrm>
            <a:off x="70339" y="1080968"/>
            <a:ext cx="619858" cy="366832"/>
          </a:xfrm>
          <a:prstGeom prst="rightArrow">
            <a:avLst>
              <a:gd name="adj1" fmla="val 50000"/>
              <a:gd name="adj2" fmla="val 65278"/>
            </a:avLst>
          </a:prstGeom>
          <a:solidFill>
            <a:srgbClr val="FF0000"/>
          </a:solidFill>
          <a:ln w="31750">
            <a:solidFill>
              <a:srgbClr val="FF0000"/>
            </a:solidFill>
            <a:miter lim="800000"/>
            <a:headEnd/>
            <a:tailEnd/>
          </a:ln>
        </p:spPr>
        <p:txBody>
          <a:bodyPr wrap="square" anchor="ctr">
            <a:prstTxWarp prst="textNoShape">
              <a:avLst/>
            </a:prstTxWarp>
            <a:spAutoFit/>
          </a:bodyPr>
          <a:lstStyle/>
          <a:p>
            <a:endParaRPr lang="en-GB" sz="1800" dirty="0"/>
          </a:p>
        </p:txBody>
      </p:sp>
      <p:sp>
        <p:nvSpPr>
          <p:cNvPr id="22541" name="AutoShape 15"/>
          <p:cNvSpPr>
            <a:spLocks noChangeArrowheads="1"/>
          </p:cNvSpPr>
          <p:nvPr/>
        </p:nvSpPr>
        <p:spPr bwMode="auto">
          <a:xfrm>
            <a:off x="76200" y="1600200"/>
            <a:ext cx="609600" cy="397401"/>
          </a:xfrm>
          <a:prstGeom prst="rightArrow">
            <a:avLst>
              <a:gd name="adj1" fmla="val 50000"/>
              <a:gd name="adj2" fmla="val 50936"/>
            </a:avLst>
          </a:prstGeom>
          <a:solidFill>
            <a:srgbClr val="FF0000"/>
          </a:solidFill>
          <a:ln w="31750">
            <a:solidFill>
              <a:srgbClr val="FF0000"/>
            </a:solidFill>
            <a:miter lim="800000"/>
            <a:headEnd/>
            <a:tailEnd/>
          </a:ln>
        </p:spPr>
        <p:txBody>
          <a:bodyPr wrap="square" anchor="ctr">
            <a:prstTxWarp prst="textNoShape">
              <a:avLst/>
            </a:prstTxWarp>
            <a:spAutoFit/>
          </a:bodyPr>
          <a:lstStyle/>
          <a:p>
            <a:endParaRPr lang="en-GB"/>
          </a:p>
        </p:txBody>
      </p:sp>
      <p:sp>
        <p:nvSpPr>
          <p:cNvPr id="22542" name="Text Box 16"/>
          <p:cNvSpPr txBox="1">
            <a:spLocks noChangeArrowheads="1"/>
          </p:cNvSpPr>
          <p:nvPr/>
        </p:nvSpPr>
        <p:spPr bwMode="auto">
          <a:xfrm>
            <a:off x="281354" y="4171890"/>
            <a:ext cx="4218973" cy="400110"/>
          </a:xfrm>
          <a:prstGeom prst="rect">
            <a:avLst/>
          </a:prstGeom>
          <a:noFill/>
          <a:ln w="31750">
            <a:solidFill>
              <a:srgbClr val="0000FF"/>
            </a:solidFill>
            <a:miter lim="800000"/>
            <a:headEnd/>
            <a:tailEnd/>
          </a:ln>
        </p:spPr>
        <p:txBody>
          <a:bodyPr wrap="none">
            <a:prstTxWarp prst="textNoShape">
              <a:avLst/>
            </a:prstTxWarp>
            <a:spAutoFit/>
          </a:bodyPr>
          <a:lstStyle/>
          <a:p>
            <a:r>
              <a:rPr lang="en-US" dirty="0">
                <a:solidFill>
                  <a:srgbClr val="FF0000"/>
                </a:solidFill>
              </a:rPr>
              <a:t>Most popular extensions</a:t>
            </a:r>
            <a:r>
              <a:rPr lang="en-US" dirty="0" smtClean="0">
                <a:solidFill>
                  <a:srgbClr val="FF0000"/>
                </a:solidFill>
              </a:rPr>
              <a:t> since 2000</a:t>
            </a:r>
            <a:endParaRPr lang="en-US" dirty="0">
              <a:solidFill>
                <a:srgbClr val="FF0000"/>
              </a:solidFill>
            </a:endParaRPr>
          </a:p>
        </p:txBody>
      </p:sp>
      <p:pic>
        <p:nvPicPr>
          <p:cNvPr id="19" name="Image 18" descr="Screen shot 2011-08-01 at 9.11.47 AM.png"/>
          <p:cNvPicPr>
            <a:picLocks noChangeAspect="1"/>
          </p:cNvPicPr>
          <p:nvPr/>
        </p:nvPicPr>
        <p:blipFill>
          <a:blip r:embed="rId3"/>
          <a:stretch>
            <a:fillRect/>
          </a:stretch>
        </p:blipFill>
        <p:spPr>
          <a:xfrm>
            <a:off x="7081409" y="4343400"/>
            <a:ext cx="2138791" cy="2295135"/>
          </a:xfrm>
          <a:prstGeom prst="rect">
            <a:avLst/>
          </a:prstGeom>
        </p:spPr>
      </p:pic>
      <p:pic>
        <p:nvPicPr>
          <p:cNvPr id="20" name="Image 19" descr="Screen shot 2011-08-01 at 9.12.21 AM.png"/>
          <p:cNvPicPr>
            <a:picLocks noChangeAspect="1"/>
          </p:cNvPicPr>
          <p:nvPr/>
        </p:nvPicPr>
        <p:blipFill>
          <a:blip r:embed="rId4"/>
          <a:stretch>
            <a:fillRect/>
          </a:stretch>
        </p:blipFill>
        <p:spPr>
          <a:xfrm>
            <a:off x="7063554" y="2057400"/>
            <a:ext cx="2080446" cy="2285999"/>
          </a:xfrm>
          <a:prstGeom prst="rect">
            <a:avLst/>
          </a:prstGeom>
        </p:spPr>
      </p:pic>
      <p:sp>
        <p:nvSpPr>
          <p:cNvPr id="21" name="Line 11"/>
          <p:cNvSpPr>
            <a:spLocks noChangeShapeType="1"/>
          </p:cNvSpPr>
          <p:nvPr/>
        </p:nvSpPr>
        <p:spPr bwMode="auto">
          <a:xfrm flipV="1">
            <a:off x="2590800" y="4876800"/>
            <a:ext cx="4583723" cy="45719"/>
          </a:xfrm>
          <a:prstGeom prst="line">
            <a:avLst/>
          </a:prstGeom>
          <a:noFill/>
          <a:ln w="38100">
            <a:solidFill>
              <a:srgbClr val="FF0000"/>
            </a:solidFill>
            <a:round/>
            <a:headEnd/>
            <a:tailEnd type="triangle" w="med" len="med"/>
          </a:ln>
        </p:spPr>
        <p:txBody>
          <a:bodyPr wrap="square">
            <a:prstTxWarp prst="textNoShape">
              <a:avLst/>
            </a:prstTxWarp>
            <a:spAutoFit/>
          </a:bodyPr>
          <a:lstStyle/>
          <a:p>
            <a:endParaRPr lang="en-GB"/>
          </a:p>
        </p:txBody>
      </p:sp>
      <p:sp>
        <p:nvSpPr>
          <p:cNvPr id="22" name="Line 10"/>
          <p:cNvSpPr>
            <a:spLocks noChangeShapeType="1"/>
          </p:cNvSpPr>
          <p:nvPr/>
        </p:nvSpPr>
        <p:spPr bwMode="auto">
          <a:xfrm flipV="1">
            <a:off x="5345723" y="3429000"/>
            <a:ext cx="1688123" cy="304800"/>
          </a:xfrm>
          <a:prstGeom prst="line">
            <a:avLst/>
          </a:prstGeom>
          <a:noFill/>
          <a:ln w="38100">
            <a:solidFill>
              <a:srgbClr val="FF0000"/>
            </a:solidFill>
            <a:round/>
            <a:headEnd/>
            <a:tailEnd type="triangle" w="med" len="med"/>
          </a:ln>
        </p:spPr>
        <p:txBody>
          <a:bodyPr>
            <a:prstTxWarp prst="textNoShape">
              <a:avLst/>
            </a:prstTxWarp>
            <a:spAutoFit/>
          </a:bodyPr>
          <a:lstStyle/>
          <a:p>
            <a:endParaRPr lang="en-GB"/>
          </a:p>
        </p:txBody>
      </p:sp>
      <p:sp>
        <p:nvSpPr>
          <p:cNvPr id="15" name="ZoneTexte 14"/>
          <p:cNvSpPr txBox="1"/>
          <p:nvPr/>
        </p:nvSpPr>
        <p:spPr>
          <a:xfrm>
            <a:off x="457200" y="6324600"/>
            <a:ext cx="6032496" cy="400110"/>
          </a:xfrm>
          <a:prstGeom prst="rect">
            <a:avLst/>
          </a:prstGeom>
          <a:solidFill>
            <a:schemeClr val="accent3"/>
          </a:solidFill>
        </p:spPr>
        <p:txBody>
          <a:bodyPr wrap="none" rtlCol="0">
            <a:spAutoFit/>
          </a:bodyPr>
          <a:lstStyle/>
          <a:p>
            <a:r>
              <a:rPr lang="en-GB" dirty="0" err="1" smtClean="0">
                <a:solidFill>
                  <a:srgbClr val="FF0000"/>
                </a:solidFill>
              </a:rPr>
              <a:t>Higgsless</a:t>
            </a:r>
            <a:r>
              <a:rPr lang="en-GB" dirty="0" smtClean="0">
                <a:solidFill>
                  <a:srgbClr val="FF0000"/>
                </a:solidFill>
              </a:rPr>
              <a:t> models somewhat disfavoured these days </a:t>
            </a:r>
            <a:endParaRPr lang="en-GB" dirty="0">
              <a:solidFill>
                <a:srgbClr val="FF00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pic>
        <p:nvPicPr>
          <p:cNvPr id="2" name="Image 1" descr="Screen Shot 2014-04-01 at 6.38.23 AM.png"/>
          <p:cNvPicPr>
            <a:picLocks noChangeAspect="1"/>
          </p:cNvPicPr>
          <p:nvPr/>
        </p:nvPicPr>
        <p:blipFill>
          <a:blip r:embed="rId2"/>
          <a:stretch>
            <a:fillRect/>
          </a:stretch>
        </p:blipFill>
        <p:spPr>
          <a:xfrm>
            <a:off x="0" y="823668"/>
            <a:ext cx="9144000" cy="5958132"/>
          </a:xfrm>
          <a:prstGeom prst="rect">
            <a:avLst/>
          </a:prstGeom>
        </p:spPr>
      </p:pic>
      <p:sp>
        <p:nvSpPr>
          <p:cNvPr id="3" name="Titre 1"/>
          <p:cNvSpPr txBox="1">
            <a:spLocks/>
          </p:cNvSpPr>
          <p:nvPr/>
        </p:nvSpPr>
        <p:spPr bwMode="auto">
          <a:xfrm>
            <a:off x="0" y="-152400"/>
            <a:ext cx="91440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fr-FR" sz="3600" b="1" kern="0" dirty="0" err="1" smtClean="0">
                <a:solidFill>
                  <a:srgbClr val="0000FF"/>
                </a:solidFill>
                <a:latin typeface="Arial"/>
                <a:ea typeface="ＭＳ Ｐゴシック" charset="-128"/>
                <a:cs typeface="ＭＳ Ｐゴシック" charset="-128"/>
              </a:rPr>
              <a:t>Summary</a:t>
            </a:r>
            <a:r>
              <a:rPr lang="fr-FR" sz="3600" b="1" kern="0" dirty="0" smtClean="0">
                <a:solidFill>
                  <a:srgbClr val="0000FF"/>
                </a:solidFill>
                <a:latin typeface="Arial"/>
                <a:ea typeface="ＭＳ Ｐゴシック" charset="-128"/>
                <a:cs typeface="ＭＳ Ｐゴシック" charset="-128"/>
              </a:rPr>
              <a:t>: </a:t>
            </a:r>
            <a:r>
              <a:rPr lang="fr-FR" sz="3600" b="1" kern="0" dirty="0" err="1" smtClean="0">
                <a:solidFill>
                  <a:srgbClr val="0000FF"/>
                </a:solidFill>
                <a:latin typeface="Arial"/>
                <a:ea typeface="ＭＳ Ｐゴシック" charset="-128"/>
                <a:cs typeface="ＭＳ Ｐゴシック" charset="-128"/>
              </a:rPr>
              <a:t>Why</a:t>
            </a:r>
            <a:r>
              <a:rPr lang="fr-FR" sz="3600" b="1" kern="0" dirty="0" smtClean="0">
                <a:solidFill>
                  <a:srgbClr val="0000FF"/>
                </a:solidFill>
                <a:latin typeface="Arial"/>
                <a:ea typeface="ＭＳ Ｐゴシック" charset="-128"/>
                <a:cs typeface="ＭＳ Ｐゴシック" charset="-128"/>
              </a:rPr>
              <a:t> SUSY </a:t>
            </a:r>
            <a:r>
              <a:rPr lang="fr-FR" sz="3600" b="1" kern="0" dirty="0" err="1" smtClean="0">
                <a:solidFill>
                  <a:srgbClr val="0000FF"/>
                </a:solidFill>
                <a:latin typeface="Arial"/>
                <a:ea typeface="ＭＳ Ｐゴシック" charset="-128"/>
                <a:cs typeface="ＭＳ Ｐゴシック" charset="-128"/>
              </a:rPr>
              <a:t>is</a:t>
            </a:r>
            <a:r>
              <a:rPr lang="fr-FR" sz="3600" b="1" kern="0" dirty="0" smtClean="0">
                <a:solidFill>
                  <a:srgbClr val="0000FF"/>
                </a:solidFill>
                <a:latin typeface="Arial"/>
                <a:ea typeface="ＭＳ Ｐゴシック" charset="-128"/>
                <a:cs typeface="ＭＳ Ｐゴシック" charset="-128"/>
              </a:rPr>
              <a:t> good for </a:t>
            </a:r>
            <a:r>
              <a:rPr lang="fr-FR" sz="3600" b="1" kern="0" dirty="0" err="1" smtClean="0">
                <a:solidFill>
                  <a:srgbClr val="0000FF"/>
                </a:solidFill>
                <a:latin typeface="Arial"/>
                <a:ea typeface="ＭＳ Ｐゴシック" charset="-128"/>
                <a:cs typeface="ＭＳ Ｐゴシック" charset="-128"/>
              </a:rPr>
              <a:t>you</a:t>
            </a:r>
            <a:r>
              <a:rPr lang="fr-FR" sz="3600" b="1" kern="0" dirty="0" smtClean="0">
                <a:solidFill>
                  <a:srgbClr val="0000FF"/>
                </a:solidFill>
                <a:latin typeface="Arial"/>
                <a:ea typeface="ＭＳ Ｐゴシック" charset="-128"/>
                <a:cs typeface="ＭＳ Ｐゴシック" charset="-128"/>
              </a:rPr>
              <a:t>!!</a:t>
            </a:r>
            <a:endParaRPr kumimoji="0" lang="fr-FR" sz="36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8" name="Rectangle 2"/>
          <p:cNvSpPr>
            <a:spLocks noGrp="1" noChangeArrowheads="1"/>
          </p:cNvSpPr>
          <p:nvPr>
            <p:ph type="title"/>
          </p:nvPr>
        </p:nvSpPr>
        <p:spPr>
          <a:xfrm>
            <a:off x="533400" y="-142875"/>
            <a:ext cx="8153400" cy="904875"/>
          </a:xfrm>
        </p:spPr>
        <p:txBody>
          <a:bodyPr/>
          <a:lstStyle/>
          <a:p>
            <a:pPr eaLnBrk="1" hangingPunct="1"/>
            <a:r>
              <a:rPr lang="en-US" sz="3600" dirty="0">
                <a:latin typeface="Arial" charset="0"/>
              </a:rPr>
              <a:t>Detecting </a:t>
            </a:r>
            <a:r>
              <a:rPr lang="en-US" sz="3600" dirty="0" err="1">
                <a:latin typeface="Arial" charset="0"/>
              </a:rPr>
              <a:t>Supersymmetric</a:t>
            </a:r>
            <a:r>
              <a:rPr lang="en-US" sz="3600" dirty="0">
                <a:latin typeface="Arial" charset="0"/>
              </a:rPr>
              <a:t> Particles</a:t>
            </a:r>
          </a:p>
        </p:txBody>
      </p:sp>
      <p:pic>
        <p:nvPicPr>
          <p:cNvPr id="98309" name="Picture 3" descr="jetmet"/>
          <p:cNvPicPr>
            <a:picLocks noChangeAspect="1" noChangeArrowheads="1"/>
          </p:cNvPicPr>
          <p:nvPr/>
        </p:nvPicPr>
        <p:blipFill>
          <a:blip r:embed="rId3"/>
          <a:srcRect/>
          <a:stretch>
            <a:fillRect/>
          </a:stretch>
        </p:blipFill>
        <p:spPr bwMode="auto">
          <a:xfrm>
            <a:off x="1477108" y="901701"/>
            <a:ext cx="6682154" cy="2644775"/>
          </a:xfrm>
          <a:prstGeom prst="rect">
            <a:avLst/>
          </a:prstGeom>
          <a:noFill/>
          <a:ln w="31750">
            <a:solidFill>
              <a:srgbClr val="FF0000"/>
            </a:solidFill>
            <a:miter lim="800000"/>
            <a:headEnd/>
            <a:tailEnd/>
          </a:ln>
        </p:spPr>
      </p:pic>
      <p:sp>
        <p:nvSpPr>
          <p:cNvPr id="98312" name="Text Box 6"/>
          <p:cNvSpPr txBox="1">
            <a:spLocks noChangeArrowheads="1"/>
          </p:cNvSpPr>
          <p:nvPr/>
        </p:nvSpPr>
        <p:spPr bwMode="auto">
          <a:xfrm>
            <a:off x="211015" y="1136651"/>
            <a:ext cx="3839513" cy="400110"/>
          </a:xfrm>
          <a:prstGeom prst="rect">
            <a:avLst/>
          </a:prstGeom>
          <a:solidFill>
            <a:srgbClr val="99CCFF"/>
          </a:solidFill>
          <a:ln w="31750">
            <a:noFill/>
            <a:miter lim="800000"/>
            <a:headEnd/>
            <a:tailEnd/>
          </a:ln>
        </p:spPr>
        <p:txBody>
          <a:bodyPr wrap="none">
            <a:prstTxWarp prst="textNoShape">
              <a:avLst/>
            </a:prstTxWarp>
            <a:spAutoFit/>
          </a:bodyPr>
          <a:lstStyle/>
          <a:p>
            <a:r>
              <a:rPr lang="en-US">
                <a:solidFill>
                  <a:srgbClr val="0000CC"/>
                </a:solidFill>
                <a:latin typeface="Arial" charset="0"/>
              </a:rPr>
              <a:t>Energy produced in the detector</a:t>
            </a:r>
          </a:p>
        </p:txBody>
      </p:sp>
      <p:sp>
        <p:nvSpPr>
          <p:cNvPr id="98313" name="Line 7"/>
          <p:cNvSpPr>
            <a:spLocks noChangeShapeType="1"/>
          </p:cNvSpPr>
          <p:nvPr/>
        </p:nvSpPr>
        <p:spPr bwMode="auto">
          <a:xfrm>
            <a:off x="3446584" y="1524000"/>
            <a:ext cx="703385" cy="609600"/>
          </a:xfrm>
          <a:prstGeom prst="line">
            <a:avLst/>
          </a:prstGeom>
          <a:noFill/>
          <a:ln w="31750">
            <a:solidFill>
              <a:srgbClr val="FF0000"/>
            </a:solidFill>
            <a:round/>
            <a:headEnd/>
            <a:tailEnd type="triangle" w="med" len="med"/>
          </a:ln>
        </p:spPr>
        <p:txBody>
          <a:bodyPr>
            <a:prstTxWarp prst="textNoShape">
              <a:avLst/>
            </a:prstTxWarp>
          </a:bodyPr>
          <a:lstStyle/>
          <a:p>
            <a:endParaRPr lang="en-GB"/>
          </a:p>
        </p:txBody>
      </p:sp>
      <p:sp>
        <p:nvSpPr>
          <p:cNvPr id="98314" name="Text Box 8"/>
          <p:cNvSpPr txBox="1">
            <a:spLocks noChangeArrowheads="1"/>
          </p:cNvSpPr>
          <p:nvPr/>
        </p:nvSpPr>
        <p:spPr bwMode="auto">
          <a:xfrm>
            <a:off x="2240574" y="3048001"/>
            <a:ext cx="318291" cy="400110"/>
          </a:xfrm>
          <a:prstGeom prst="rect">
            <a:avLst/>
          </a:prstGeom>
          <a:solidFill>
            <a:srgbClr val="CCFFFF"/>
          </a:solidFill>
          <a:ln w="31750">
            <a:noFill/>
            <a:miter lim="800000"/>
            <a:headEnd/>
            <a:tailEnd/>
          </a:ln>
        </p:spPr>
        <p:txBody>
          <a:bodyPr wrap="none">
            <a:prstTxWarp prst="textNoShape">
              <a:avLst/>
            </a:prstTxWarp>
            <a:spAutoFit/>
          </a:bodyPr>
          <a:lstStyle/>
          <a:p>
            <a:r>
              <a:rPr lang="en-US">
                <a:solidFill>
                  <a:srgbClr val="0000CC"/>
                </a:solidFill>
                <a:sym typeface="Symbol" charset="2"/>
              </a:rPr>
              <a:t></a:t>
            </a:r>
          </a:p>
        </p:txBody>
      </p:sp>
      <p:sp>
        <p:nvSpPr>
          <p:cNvPr id="98315" name="Text Box 9"/>
          <p:cNvSpPr txBox="1">
            <a:spLocks noChangeArrowheads="1"/>
          </p:cNvSpPr>
          <p:nvPr/>
        </p:nvSpPr>
        <p:spPr bwMode="auto">
          <a:xfrm>
            <a:off x="4642339" y="3124201"/>
            <a:ext cx="318291" cy="400110"/>
          </a:xfrm>
          <a:prstGeom prst="rect">
            <a:avLst/>
          </a:prstGeom>
          <a:solidFill>
            <a:srgbClr val="CCFFFF"/>
          </a:solidFill>
          <a:ln w="31750">
            <a:noFill/>
            <a:miter lim="800000"/>
            <a:headEnd/>
            <a:tailEnd/>
          </a:ln>
        </p:spPr>
        <p:txBody>
          <a:bodyPr wrap="none">
            <a:prstTxWarp prst="textNoShape">
              <a:avLst/>
            </a:prstTxWarp>
            <a:spAutoFit/>
          </a:bodyPr>
          <a:lstStyle/>
          <a:p>
            <a:r>
              <a:rPr lang="en-US">
                <a:solidFill>
                  <a:srgbClr val="0000CC"/>
                </a:solidFill>
                <a:sym typeface="Symbol" charset="2"/>
              </a:rPr>
              <a:t></a:t>
            </a:r>
          </a:p>
        </p:txBody>
      </p:sp>
      <p:sp>
        <p:nvSpPr>
          <p:cNvPr id="12" name="Text Box 4"/>
          <p:cNvSpPr txBox="1">
            <a:spLocks noChangeArrowheads="1"/>
          </p:cNvSpPr>
          <p:nvPr/>
        </p:nvSpPr>
        <p:spPr bwMode="auto">
          <a:xfrm>
            <a:off x="228600" y="5137428"/>
            <a:ext cx="8588620" cy="1415772"/>
          </a:xfrm>
          <a:prstGeom prst="rect">
            <a:avLst/>
          </a:prstGeom>
          <a:solidFill>
            <a:srgbClr val="FFFF99"/>
          </a:solidFill>
          <a:ln w="31750">
            <a:noFill/>
            <a:miter lim="800000"/>
            <a:headEnd/>
            <a:tailEnd/>
          </a:ln>
        </p:spPr>
        <p:txBody>
          <a:bodyPr>
            <a:prstTxWarp prst="textNoShape">
              <a:avLst/>
            </a:prstTxWarp>
            <a:spAutoFit/>
          </a:bodyPr>
          <a:lstStyle/>
          <a:p>
            <a:r>
              <a:rPr lang="en-US" dirty="0" err="1">
                <a:solidFill>
                  <a:srgbClr val="0000CC"/>
                </a:solidFill>
                <a:latin typeface="Arial" charset="0"/>
              </a:rPr>
              <a:t>Supersymmetric</a:t>
            </a:r>
            <a:r>
              <a:rPr lang="en-US" dirty="0">
                <a:solidFill>
                  <a:srgbClr val="0000CC"/>
                </a:solidFill>
                <a:latin typeface="Arial" charset="0"/>
              </a:rPr>
              <a:t> particles decay and produce a cascade of jets, leptons and missing</a:t>
            </a:r>
            <a:r>
              <a:rPr lang="en-US" dirty="0" smtClean="0">
                <a:solidFill>
                  <a:srgbClr val="0000CC"/>
                </a:solidFill>
                <a:latin typeface="Arial" charset="0"/>
              </a:rPr>
              <a:t> transverse </a:t>
            </a:r>
            <a:r>
              <a:rPr lang="en-US" dirty="0">
                <a:solidFill>
                  <a:srgbClr val="0000CC"/>
                </a:solidFill>
                <a:latin typeface="Arial" charset="0"/>
              </a:rPr>
              <a:t>energy</a:t>
            </a:r>
            <a:r>
              <a:rPr lang="en-US" dirty="0" smtClean="0">
                <a:solidFill>
                  <a:srgbClr val="0000CC"/>
                </a:solidFill>
                <a:latin typeface="Arial" charset="0"/>
              </a:rPr>
              <a:t> (MET) due </a:t>
            </a:r>
            <a:r>
              <a:rPr lang="en-US" dirty="0">
                <a:solidFill>
                  <a:srgbClr val="0000CC"/>
                </a:solidFill>
                <a:latin typeface="Arial" charset="0"/>
              </a:rPr>
              <a:t>to escaping ‘dark matter’ </a:t>
            </a:r>
            <a:r>
              <a:rPr lang="en-US" dirty="0" smtClean="0">
                <a:solidFill>
                  <a:srgbClr val="0000CC"/>
                </a:solidFill>
                <a:latin typeface="Arial" charset="0"/>
              </a:rPr>
              <a:t>particle candidates</a:t>
            </a:r>
          </a:p>
          <a:p>
            <a:r>
              <a:rPr lang="en-US" dirty="0" smtClean="0">
                <a:solidFill>
                  <a:srgbClr val="0000CC"/>
                </a:solidFill>
                <a:latin typeface="Arial" charset="0"/>
              </a:rPr>
              <a:t>                    </a:t>
            </a:r>
            <a:r>
              <a:rPr lang="en-US" sz="2600" dirty="0">
                <a:solidFill>
                  <a:srgbClr val="CC0000"/>
                </a:solidFill>
                <a:latin typeface="Arial" charset="0"/>
              </a:rPr>
              <a:t>Very</a:t>
            </a:r>
            <a:r>
              <a:rPr lang="en-US" sz="2600" dirty="0" smtClean="0">
                <a:solidFill>
                  <a:srgbClr val="CC0000"/>
                </a:solidFill>
                <a:latin typeface="Arial" charset="0"/>
              </a:rPr>
              <a:t> prominent </a:t>
            </a:r>
            <a:r>
              <a:rPr lang="en-US" sz="2600" dirty="0">
                <a:solidFill>
                  <a:srgbClr val="CC0000"/>
                </a:solidFill>
                <a:latin typeface="Arial" charset="0"/>
              </a:rPr>
              <a:t>signatures in CMS and ATLAS</a:t>
            </a:r>
            <a:endParaRPr lang="en-US" sz="2600" dirty="0" smtClean="0">
              <a:solidFill>
                <a:srgbClr val="CC0000"/>
              </a:solidFill>
              <a:latin typeface="Arial" charset="0"/>
            </a:endParaRPr>
          </a:p>
          <a:p>
            <a:endParaRPr lang="en-US" sz="2400" dirty="0" smtClean="0">
              <a:solidFill>
                <a:srgbClr val="CC0000"/>
              </a:solidFill>
              <a:latin typeface="Arial" charset="0"/>
            </a:endParaRPr>
          </a:p>
        </p:txBody>
      </p:sp>
      <p:pic>
        <p:nvPicPr>
          <p:cNvPr id="13" name="Image 12" descr="Screen shot 2011-05-01 at 6.25.05 PM.png"/>
          <p:cNvPicPr>
            <a:picLocks noChangeAspect="1"/>
          </p:cNvPicPr>
          <p:nvPr/>
        </p:nvPicPr>
        <p:blipFill>
          <a:blip r:embed="rId4"/>
          <a:stretch>
            <a:fillRect/>
          </a:stretch>
        </p:blipFill>
        <p:spPr>
          <a:xfrm>
            <a:off x="3124200" y="3657600"/>
            <a:ext cx="3005106" cy="1400528"/>
          </a:xfrm>
          <a:prstGeom prst="rect">
            <a:avLst/>
          </a:prstGeom>
        </p:spPr>
      </p:pic>
      <p:sp>
        <p:nvSpPr>
          <p:cNvPr id="14" name="ZoneTexte 13"/>
          <p:cNvSpPr txBox="1"/>
          <p:nvPr/>
        </p:nvSpPr>
        <p:spPr>
          <a:xfrm>
            <a:off x="4419600" y="914400"/>
            <a:ext cx="1336073" cy="400110"/>
          </a:xfrm>
          <a:prstGeom prst="rect">
            <a:avLst/>
          </a:prstGeom>
          <a:noFill/>
        </p:spPr>
        <p:txBody>
          <a:bodyPr wrap="none" rtlCol="0">
            <a:spAutoFit/>
          </a:bodyPr>
          <a:lstStyle/>
          <a:p>
            <a:r>
              <a:rPr lang="en-GB" dirty="0" smtClean="0"/>
              <a:t>simulation</a:t>
            </a:r>
            <a:endParaRPr lang="en-GB" dirty="0"/>
          </a:p>
        </p:txBody>
      </p:sp>
      <p:sp>
        <p:nvSpPr>
          <p:cNvPr id="15" name="AutoShape 5"/>
          <p:cNvSpPr>
            <a:spLocks noChangeArrowheads="1"/>
          </p:cNvSpPr>
          <p:nvPr/>
        </p:nvSpPr>
        <p:spPr bwMode="auto">
          <a:xfrm>
            <a:off x="685800" y="6096000"/>
            <a:ext cx="901212" cy="485775"/>
          </a:xfrm>
          <a:prstGeom prst="rightArrow">
            <a:avLst>
              <a:gd name="adj1" fmla="val 50000"/>
              <a:gd name="adj2" fmla="val 50245"/>
            </a:avLst>
          </a:prstGeom>
          <a:solidFill>
            <a:srgbClr val="FF0000"/>
          </a:solidFill>
          <a:ln w="31750">
            <a:solidFill>
              <a:srgbClr val="FF0000"/>
            </a:solidFill>
            <a:miter lim="800000"/>
            <a:headEnd/>
            <a:tailEnd/>
          </a:ln>
        </p:spPr>
        <p:txBody>
          <a:bodyPr wrap="none" anchor="ctr">
            <a:prstTxWarp prst="textNoShape">
              <a:avLst/>
            </a:prstTxWarp>
          </a:bodyPr>
          <a:lstStyle/>
          <a:p>
            <a:pPr algn="ctr"/>
            <a:endParaRPr lang="en-US">
              <a:solidFill>
                <a:srgbClr val="FF0000"/>
              </a:solidFill>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re 1"/>
          <p:cNvSpPr txBox="1">
            <a:spLocks/>
          </p:cNvSpPr>
          <p:nvPr/>
        </p:nvSpPr>
        <p:spPr bwMode="auto">
          <a:xfrm>
            <a:off x="0" y="-152400"/>
            <a:ext cx="91440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600" b="1" i="0" u="none" strike="noStrike" kern="0" cap="none" spc="0" normalizeH="0" baseline="0" noProof="0" dirty="0" smtClean="0">
                <a:ln>
                  <a:noFill/>
                </a:ln>
                <a:solidFill>
                  <a:srgbClr val="0000FF"/>
                </a:solidFill>
                <a:effectLst/>
                <a:uLnTx/>
                <a:uFillTx/>
                <a:latin typeface="Arial"/>
                <a:ea typeface="ＭＳ Ｐゴシック" charset="-128"/>
                <a:cs typeface="ＭＳ Ｐゴシック" charset="-128"/>
              </a:rPr>
              <a:t>SUSY</a:t>
            </a:r>
            <a:r>
              <a:rPr kumimoji="0" lang="en-GB" sz="3600" b="1" i="0" u="none" strike="noStrike" kern="0" cap="none" spc="0" normalizeH="0" noProof="0" dirty="0" smtClean="0">
                <a:ln>
                  <a:noFill/>
                </a:ln>
                <a:solidFill>
                  <a:srgbClr val="0000FF"/>
                </a:solidFill>
                <a:effectLst/>
                <a:uLnTx/>
                <a:uFillTx/>
                <a:latin typeface="Arial"/>
                <a:ea typeface="ＭＳ Ｐゴシック" charset="-128"/>
                <a:cs typeface="ＭＳ Ｐゴシック" charset="-128"/>
              </a:rPr>
              <a:t> Searches: No signal yet to date…</a:t>
            </a:r>
            <a:endParaRPr kumimoji="0" lang="en-GB" sz="36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
        <p:nvSpPr>
          <p:cNvPr id="21" name="ZoneTexte 20"/>
          <p:cNvSpPr txBox="1"/>
          <p:nvPr/>
        </p:nvSpPr>
        <p:spPr>
          <a:xfrm>
            <a:off x="6643824" y="6062246"/>
            <a:ext cx="1738176" cy="338554"/>
          </a:xfrm>
          <a:prstGeom prst="rect">
            <a:avLst/>
          </a:prstGeom>
          <a:noFill/>
        </p:spPr>
        <p:txBody>
          <a:bodyPr wrap="none" rtlCol="0">
            <a:spAutoFit/>
          </a:bodyPr>
          <a:lstStyle/>
          <a:p>
            <a:r>
              <a:rPr lang="en-GB" sz="1600" dirty="0" smtClean="0"/>
              <a:t>CMS-SUS-11-015</a:t>
            </a:r>
            <a:endParaRPr lang="en-GB" sz="1600" dirty="0"/>
          </a:p>
        </p:txBody>
      </p:sp>
      <p:sp>
        <p:nvSpPr>
          <p:cNvPr id="11" name="ZoneTexte 10"/>
          <p:cNvSpPr txBox="1"/>
          <p:nvPr/>
        </p:nvSpPr>
        <p:spPr>
          <a:xfrm>
            <a:off x="5715000" y="1554301"/>
            <a:ext cx="3201567" cy="3170099"/>
          </a:xfrm>
          <a:prstGeom prst="rect">
            <a:avLst/>
          </a:prstGeom>
          <a:solidFill>
            <a:schemeClr val="accent5"/>
          </a:solidFill>
        </p:spPr>
        <p:txBody>
          <a:bodyPr wrap="none" rtlCol="0">
            <a:spAutoFit/>
          </a:bodyPr>
          <a:lstStyle/>
          <a:p>
            <a:r>
              <a:rPr lang="en-GB" dirty="0" err="1" smtClean="0">
                <a:solidFill>
                  <a:srgbClr val="0000FF"/>
                </a:solidFill>
                <a:latin typeface="Wingdings"/>
                <a:ea typeface="Wingdings"/>
                <a:cs typeface="Wingdings"/>
              </a:rPr>
              <a:t></a:t>
            </a:r>
            <a:r>
              <a:rPr lang="en-GB" dirty="0" err="1" smtClean="0">
                <a:solidFill>
                  <a:srgbClr val="0000FF"/>
                </a:solidFill>
              </a:rPr>
              <a:t>So</a:t>
            </a:r>
            <a:r>
              <a:rPr lang="en-GB" dirty="0" smtClean="0">
                <a:solidFill>
                  <a:srgbClr val="0000FF"/>
                </a:solidFill>
              </a:rPr>
              <a:t> far </a:t>
            </a:r>
            <a:r>
              <a:rPr lang="en-GB" dirty="0" smtClean="0">
                <a:solidFill>
                  <a:srgbClr val="FF0000"/>
                </a:solidFill>
              </a:rPr>
              <a:t>NO</a:t>
            </a:r>
            <a:r>
              <a:rPr lang="en-GB" dirty="0" smtClean="0">
                <a:solidFill>
                  <a:srgbClr val="0000FF"/>
                </a:solidFill>
              </a:rPr>
              <a:t> clear signal of </a:t>
            </a:r>
          </a:p>
          <a:p>
            <a:r>
              <a:rPr lang="en-GB" dirty="0" smtClean="0">
                <a:solidFill>
                  <a:srgbClr val="FF0000"/>
                </a:solidFill>
              </a:rPr>
              <a:t> </a:t>
            </a:r>
            <a:r>
              <a:rPr lang="en-GB" dirty="0" err="1" smtClean="0">
                <a:solidFill>
                  <a:srgbClr val="FF0000"/>
                </a:solidFill>
              </a:rPr>
              <a:t>supersymmetric</a:t>
            </a:r>
            <a:r>
              <a:rPr lang="en-GB" dirty="0" smtClean="0">
                <a:solidFill>
                  <a:srgbClr val="FF0000"/>
                </a:solidFill>
              </a:rPr>
              <a:t> particles </a:t>
            </a:r>
          </a:p>
          <a:p>
            <a:r>
              <a:rPr lang="en-GB" dirty="0" smtClean="0">
                <a:solidFill>
                  <a:srgbClr val="0000FF"/>
                </a:solidFill>
              </a:rPr>
              <a:t> has been found</a:t>
            </a:r>
          </a:p>
          <a:p>
            <a:endParaRPr lang="en-GB" dirty="0" smtClean="0">
              <a:solidFill>
                <a:srgbClr val="0000FF"/>
              </a:solidFill>
            </a:endParaRPr>
          </a:p>
          <a:p>
            <a:r>
              <a:rPr lang="en-GB" dirty="0" err="1" smtClean="0">
                <a:solidFill>
                  <a:srgbClr val="0000FF"/>
                </a:solidFill>
                <a:latin typeface="Wingdings"/>
                <a:ea typeface="Wingdings"/>
                <a:cs typeface="Wingdings"/>
              </a:rPr>
              <a:t></a:t>
            </a:r>
            <a:r>
              <a:rPr lang="en-GB" dirty="0" err="1" smtClean="0">
                <a:solidFill>
                  <a:srgbClr val="0000FF"/>
                </a:solidFill>
              </a:rPr>
              <a:t>We</a:t>
            </a:r>
            <a:r>
              <a:rPr lang="en-GB" dirty="0" smtClean="0">
                <a:solidFill>
                  <a:srgbClr val="0000FF"/>
                </a:solidFill>
              </a:rPr>
              <a:t> can exclude regions</a:t>
            </a:r>
          </a:p>
          <a:p>
            <a:r>
              <a:rPr lang="en-GB" dirty="0" smtClean="0">
                <a:solidFill>
                  <a:srgbClr val="0000FF"/>
                </a:solidFill>
              </a:rPr>
              <a:t> where the new particles</a:t>
            </a:r>
          </a:p>
          <a:p>
            <a:r>
              <a:rPr lang="en-GB" dirty="0" smtClean="0">
                <a:solidFill>
                  <a:srgbClr val="0000FF"/>
                </a:solidFill>
              </a:rPr>
              <a:t> could exist.</a:t>
            </a:r>
          </a:p>
          <a:p>
            <a:endParaRPr lang="en-GB" dirty="0" smtClean="0">
              <a:solidFill>
                <a:srgbClr val="0000FF"/>
              </a:solidFill>
            </a:endParaRPr>
          </a:p>
          <a:p>
            <a:r>
              <a:rPr lang="en-GB" dirty="0" err="1" smtClean="0">
                <a:solidFill>
                  <a:srgbClr val="0000FF"/>
                </a:solidFill>
                <a:latin typeface="Wingdings"/>
                <a:ea typeface="Wingdings"/>
                <a:cs typeface="Wingdings"/>
              </a:rPr>
              <a:t></a:t>
            </a:r>
            <a:r>
              <a:rPr lang="en-GB" dirty="0" err="1" smtClean="0">
                <a:solidFill>
                  <a:srgbClr val="0000FF"/>
                </a:solidFill>
              </a:rPr>
              <a:t>Searches</a:t>
            </a:r>
            <a:r>
              <a:rPr lang="en-GB" dirty="0" smtClean="0">
                <a:solidFill>
                  <a:srgbClr val="0000FF"/>
                </a:solidFill>
              </a:rPr>
              <a:t> will continue for </a:t>
            </a:r>
          </a:p>
          <a:p>
            <a:r>
              <a:rPr lang="en-GB" dirty="0" smtClean="0">
                <a:solidFill>
                  <a:srgbClr val="0000FF"/>
                </a:solidFill>
              </a:rPr>
              <a:t> the </a:t>
            </a:r>
            <a:r>
              <a:rPr lang="en-GB" dirty="0" smtClean="0">
                <a:solidFill>
                  <a:srgbClr val="FF0000"/>
                </a:solidFill>
              </a:rPr>
              <a:t>higher energy in 2015</a:t>
            </a:r>
          </a:p>
          <a:p>
            <a:endParaRPr lang="en-GB" dirty="0"/>
          </a:p>
        </p:txBody>
      </p:sp>
      <p:sp>
        <p:nvSpPr>
          <p:cNvPr id="19" name="ZoneTexte 18"/>
          <p:cNvSpPr txBox="1"/>
          <p:nvPr/>
        </p:nvSpPr>
        <p:spPr>
          <a:xfrm>
            <a:off x="384558" y="5486400"/>
            <a:ext cx="8443437" cy="1231106"/>
          </a:xfrm>
          <a:prstGeom prst="rect">
            <a:avLst/>
          </a:prstGeom>
          <a:solidFill>
            <a:schemeClr val="accent5">
              <a:lumMod val="40000"/>
              <a:lumOff val="60000"/>
            </a:schemeClr>
          </a:solidFill>
        </p:spPr>
        <p:txBody>
          <a:bodyPr wrap="none">
            <a:spAutoFit/>
          </a:bodyPr>
          <a:lstStyle/>
          <a:p>
            <a:pPr>
              <a:defRPr/>
            </a:pPr>
            <a:r>
              <a:rPr lang="en-US" sz="2400" dirty="0" smtClean="0">
                <a:solidFill>
                  <a:srgbClr val="FF0000"/>
                </a:solidFill>
                <a:latin typeface="Arial"/>
              </a:rPr>
              <a:t>Plenty of searches ongoing: with jets, leptons, photons, W/Z,</a:t>
            </a:r>
          </a:p>
          <a:p>
            <a:pPr>
              <a:defRPr/>
            </a:pPr>
            <a:r>
              <a:rPr lang="en-US" sz="2400" dirty="0" smtClean="0">
                <a:solidFill>
                  <a:srgbClr val="FF0000"/>
                </a:solidFill>
                <a:latin typeface="Arial"/>
              </a:rPr>
              <a:t>top, Higgs, with and without large missing transverse energy</a:t>
            </a:r>
          </a:p>
          <a:p>
            <a:pPr>
              <a:defRPr/>
            </a:pPr>
            <a:r>
              <a:rPr lang="en-US" sz="2600" dirty="0" smtClean="0">
                <a:solidFill>
                  <a:srgbClr val="0000FF"/>
                </a:solidFill>
                <a:latin typeface="Arial"/>
              </a:rPr>
              <a:t>Also special searches for contrived model regions </a:t>
            </a:r>
            <a:r>
              <a:rPr lang="en-US" sz="2200" dirty="0" smtClean="0">
                <a:solidFill>
                  <a:srgbClr val="0000FF"/>
                </a:solidFill>
                <a:latin typeface="Arial"/>
              </a:rPr>
              <a:t>    </a:t>
            </a:r>
            <a:endParaRPr lang="en-US" sz="2200" dirty="0">
              <a:solidFill>
                <a:srgbClr val="0000FF"/>
              </a:solidFill>
              <a:latin typeface="Arial"/>
            </a:endParaRPr>
          </a:p>
        </p:txBody>
      </p:sp>
      <p:pic>
        <p:nvPicPr>
          <p:cNvPr id="12" name="Image 11" descr="Screen Shot 2013-08-02 at 11.20.14 AM.png"/>
          <p:cNvPicPr>
            <a:picLocks noChangeAspect="1"/>
          </p:cNvPicPr>
          <p:nvPr/>
        </p:nvPicPr>
        <p:blipFill>
          <a:blip r:embed="rId2"/>
          <a:stretch>
            <a:fillRect/>
          </a:stretch>
        </p:blipFill>
        <p:spPr>
          <a:xfrm>
            <a:off x="152399" y="1371600"/>
            <a:ext cx="5460817" cy="3733800"/>
          </a:xfrm>
          <a:prstGeom prst="rect">
            <a:avLst/>
          </a:prstGeom>
        </p:spPr>
      </p:pic>
      <p:sp>
        <p:nvSpPr>
          <p:cNvPr id="13" name="ZoneTexte 12"/>
          <p:cNvSpPr txBox="1"/>
          <p:nvPr/>
        </p:nvSpPr>
        <p:spPr>
          <a:xfrm>
            <a:off x="914400" y="4038600"/>
            <a:ext cx="1182911" cy="400110"/>
          </a:xfrm>
          <a:prstGeom prst="rect">
            <a:avLst/>
          </a:prstGeom>
          <a:solidFill>
            <a:schemeClr val="accent6">
              <a:lumMod val="20000"/>
              <a:lumOff val="80000"/>
            </a:schemeClr>
          </a:solidFill>
        </p:spPr>
        <p:txBody>
          <a:bodyPr wrap="none" rtlCol="0">
            <a:spAutoFit/>
          </a:bodyPr>
          <a:lstStyle/>
          <a:p>
            <a:r>
              <a:rPr lang="en-GB" dirty="0" smtClean="0">
                <a:solidFill>
                  <a:srgbClr val="FF0000"/>
                </a:solidFill>
              </a:rPr>
              <a:t>excluded</a:t>
            </a:r>
            <a:endParaRPr lang="en-GB" dirty="0">
              <a:solidFill>
                <a:srgbClr val="FF0000"/>
              </a:solidFill>
            </a:endParaRPr>
          </a:p>
        </p:txBody>
      </p:sp>
      <p:sp>
        <p:nvSpPr>
          <p:cNvPr id="16" name="ZoneTexte 15"/>
          <p:cNvSpPr txBox="1"/>
          <p:nvPr/>
        </p:nvSpPr>
        <p:spPr>
          <a:xfrm>
            <a:off x="2514600" y="2362200"/>
            <a:ext cx="1043650" cy="400110"/>
          </a:xfrm>
          <a:prstGeom prst="rect">
            <a:avLst/>
          </a:prstGeom>
          <a:solidFill>
            <a:schemeClr val="accent6">
              <a:lumMod val="20000"/>
              <a:lumOff val="80000"/>
            </a:schemeClr>
          </a:solidFill>
        </p:spPr>
        <p:txBody>
          <a:bodyPr wrap="square" rtlCol="0">
            <a:spAutoFit/>
          </a:bodyPr>
          <a:lstStyle/>
          <a:p>
            <a:r>
              <a:rPr lang="en-GB" dirty="0" smtClean="0">
                <a:solidFill>
                  <a:srgbClr val="FF0000"/>
                </a:solidFill>
              </a:rPr>
              <a:t>allowed </a:t>
            </a:r>
            <a:endParaRPr lang="en-GB" dirty="0">
              <a:solidFill>
                <a:srgbClr val="FF00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re 1"/>
          <p:cNvSpPr txBox="1">
            <a:spLocks/>
          </p:cNvSpPr>
          <p:nvPr/>
        </p:nvSpPr>
        <p:spPr bwMode="auto">
          <a:xfrm>
            <a:off x="0" y="-152400"/>
            <a:ext cx="91440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3600" b="1" kern="0" dirty="0" smtClean="0">
                <a:solidFill>
                  <a:srgbClr val="0000FF"/>
                </a:solidFill>
                <a:latin typeface="Arial"/>
                <a:ea typeface="ＭＳ Ｐゴシック" charset="-128"/>
                <a:cs typeface="ＭＳ Ｐゴシック" charset="-128"/>
              </a:rPr>
              <a:t>Constrained MSSM: Various Studies</a:t>
            </a:r>
            <a:endParaRPr kumimoji="0" lang="en-GB" sz="36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
        <p:nvSpPr>
          <p:cNvPr id="21" name="ZoneTexte 20"/>
          <p:cNvSpPr txBox="1"/>
          <p:nvPr/>
        </p:nvSpPr>
        <p:spPr>
          <a:xfrm>
            <a:off x="6643824" y="6062246"/>
            <a:ext cx="1738176" cy="338554"/>
          </a:xfrm>
          <a:prstGeom prst="rect">
            <a:avLst/>
          </a:prstGeom>
          <a:noFill/>
        </p:spPr>
        <p:txBody>
          <a:bodyPr wrap="none" rtlCol="0">
            <a:spAutoFit/>
          </a:bodyPr>
          <a:lstStyle/>
          <a:p>
            <a:r>
              <a:rPr lang="en-GB" sz="1600" dirty="0" smtClean="0"/>
              <a:t>CMS-SUS-11-015</a:t>
            </a:r>
            <a:endParaRPr lang="en-GB" sz="1600" dirty="0"/>
          </a:p>
        </p:txBody>
      </p:sp>
      <p:sp>
        <p:nvSpPr>
          <p:cNvPr id="11" name="ZoneTexte 10"/>
          <p:cNvSpPr txBox="1"/>
          <p:nvPr/>
        </p:nvSpPr>
        <p:spPr>
          <a:xfrm>
            <a:off x="6018633" y="1472148"/>
            <a:ext cx="3074454" cy="3785652"/>
          </a:xfrm>
          <a:prstGeom prst="rect">
            <a:avLst/>
          </a:prstGeom>
          <a:solidFill>
            <a:schemeClr val="accent5"/>
          </a:solidFill>
        </p:spPr>
        <p:txBody>
          <a:bodyPr wrap="none" rtlCol="0">
            <a:spAutoFit/>
          </a:bodyPr>
          <a:lstStyle/>
          <a:p>
            <a:r>
              <a:rPr lang="en-GB" dirty="0" err="1" smtClean="0">
                <a:solidFill>
                  <a:srgbClr val="0000FF"/>
                </a:solidFill>
                <a:latin typeface="Wingdings"/>
                <a:ea typeface="Wingdings"/>
                <a:cs typeface="Wingdings"/>
              </a:rPr>
              <a:t></a:t>
            </a:r>
            <a:r>
              <a:rPr lang="en-GB" dirty="0" err="1" smtClean="0">
                <a:solidFill>
                  <a:srgbClr val="0000FF"/>
                </a:solidFill>
              </a:rPr>
              <a:t>So</a:t>
            </a:r>
            <a:r>
              <a:rPr lang="en-GB" dirty="0" smtClean="0">
                <a:solidFill>
                  <a:srgbClr val="0000FF"/>
                </a:solidFill>
              </a:rPr>
              <a:t> far </a:t>
            </a:r>
            <a:r>
              <a:rPr lang="en-GB" dirty="0" smtClean="0">
                <a:solidFill>
                  <a:srgbClr val="FF0000"/>
                </a:solidFill>
              </a:rPr>
              <a:t>NO</a:t>
            </a:r>
            <a:r>
              <a:rPr lang="en-GB" dirty="0" smtClean="0">
                <a:solidFill>
                  <a:srgbClr val="0000FF"/>
                </a:solidFill>
              </a:rPr>
              <a:t> clear signal of </a:t>
            </a:r>
          </a:p>
          <a:p>
            <a:r>
              <a:rPr lang="en-GB" dirty="0" smtClean="0">
                <a:solidFill>
                  <a:srgbClr val="FF0000"/>
                </a:solidFill>
              </a:rPr>
              <a:t> </a:t>
            </a:r>
            <a:r>
              <a:rPr lang="en-GB" dirty="0" err="1" smtClean="0">
                <a:solidFill>
                  <a:srgbClr val="FF0000"/>
                </a:solidFill>
              </a:rPr>
              <a:t>supersymmetric</a:t>
            </a:r>
            <a:r>
              <a:rPr lang="en-GB" dirty="0" smtClean="0">
                <a:solidFill>
                  <a:srgbClr val="FF0000"/>
                </a:solidFill>
              </a:rPr>
              <a:t> particles </a:t>
            </a:r>
          </a:p>
          <a:p>
            <a:r>
              <a:rPr lang="en-GB" dirty="0" smtClean="0">
                <a:solidFill>
                  <a:srgbClr val="0000FF"/>
                </a:solidFill>
              </a:rPr>
              <a:t> has been found</a:t>
            </a:r>
          </a:p>
          <a:p>
            <a:endParaRPr lang="en-GB" dirty="0" smtClean="0">
              <a:solidFill>
                <a:srgbClr val="0000FF"/>
              </a:solidFill>
            </a:endParaRPr>
          </a:p>
          <a:p>
            <a:r>
              <a:rPr lang="en-GB" dirty="0" err="1" smtClean="0">
                <a:solidFill>
                  <a:srgbClr val="0000FF"/>
                </a:solidFill>
                <a:latin typeface="Wingdings"/>
                <a:ea typeface="Wingdings"/>
                <a:cs typeface="Wingdings"/>
              </a:rPr>
              <a:t></a:t>
            </a:r>
            <a:r>
              <a:rPr lang="en-GB" dirty="0" err="1" smtClean="0">
                <a:solidFill>
                  <a:srgbClr val="0000FF"/>
                </a:solidFill>
              </a:rPr>
              <a:t>We</a:t>
            </a:r>
            <a:r>
              <a:rPr lang="en-GB" dirty="0" smtClean="0">
                <a:solidFill>
                  <a:srgbClr val="0000FF"/>
                </a:solidFill>
              </a:rPr>
              <a:t> can exclude regions</a:t>
            </a:r>
          </a:p>
          <a:p>
            <a:r>
              <a:rPr lang="en-GB" dirty="0" smtClean="0">
                <a:solidFill>
                  <a:srgbClr val="0000FF"/>
                </a:solidFill>
              </a:rPr>
              <a:t> where the new particles</a:t>
            </a:r>
          </a:p>
          <a:p>
            <a:r>
              <a:rPr lang="en-GB" dirty="0" smtClean="0">
                <a:solidFill>
                  <a:srgbClr val="0000FF"/>
                </a:solidFill>
              </a:rPr>
              <a:t> could exist.</a:t>
            </a:r>
          </a:p>
          <a:p>
            <a:endParaRPr lang="en-GB" dirty="0" smtClean="0">
              <a:solidFill>
                <a:srgbClr val="0000FF"/>
              </a:solidFill>
            </a:endParaRPr>
          </a:p>
          <a:p>
            <a:r>
              <a:rPr lang="en-GB" dirty="0" err="1" smtClean="0">
                <a:solidFill>
                  <a:srgbClr val="0000FF"/>
                </a:solidFill>
                <a:latin typeface="Wingdings"/>
                <a:ea typeface="Wingdings"/>
                <a:cs typeface="Wingdings"/>
              </a:rPr>
              <a:t></a:t>
            </a:r>
            <a:r>
              <a:rPr lang="en-US" dirty="0" smtClean="0">
                <a:solidFill>
                  <a:srgbClr val="FF0000"/>
                </a:solidFill>
              </a:rPr>
              <a:t>m</a:t>
            </a:r>
            <a:r>
              <a:rPr lang="en-US" b="1" baseline="-25000" dirty="0" smtClean="0">
                <a:solidFill>
                  <a:srgbClr val="FF0000"/>
                </a:solidFill>
              </a:rPr>
              <a:t>1/2</a:t>
            </a:r>
            <a:r>
              <a:rPr lang="en-US" dirty="0" smtClean="0">
                <a:solidFill>
                  <a:srgbClr val="0000FF"/>
                </a:solidFill>
              </a:rPr>
              <a:t>: universal </a:t>
            </a:r>
            <a:r>
              <a:rPr lang="en-US" dirty="0" err="1" smtClean="0">
                <a:solidFill>
                  <a:srgbClr val="0000FF"/>
                </a:solidFill>
              </a:rPr>
              <a:t>gaugino</a:t>
            </a:r>
            <a:r>
              <a:rPr lang="en-US" dirty="0" smtClean="0">
                <a:solidFill>
                  <a:srgbClr val="0000FF"/>
                </a:solidFill>
              </a:rPr>
              <a:t> </a:t>
            </a:r>
          </a:p>
          <a:p>
            <a:r>
              <a:rPr lang="en-US" dirty="0" smtClean="0">
                <a:solidFill>
                  <a:srgbClr val="0000FF"/>
                </a:solidFill>
              </a:rPr>
              <a:t>  mass at GUT scale</a:t>
            </a:r>
          </a:p>
          <a:p>
            <a:r>
              <a:rPr lang="en-US" dirty="0" smtClean="0">
                <a:solidFill>
                  <a:srgbClr val="0000FF"/>
                </a:solidFill>
                <a:latin typeface="Wingdings"/>
                <a:ea typeface="Wingdings"/>
                <a:cs typeface="Wingdings"/>
              </a:rPr>
              <a:t></a:t>
            </a:r>
            <a:r>
              <a:rPr lang="en-US" dirty="0" smtClean="0">
                <a:solidFill>
                  <a:srgbClr val="FF0000"/>
                </a:solidFill>
              </a:rPr>
              <a:t>m</a:t>
            </a:r>
            <a:r>
              <a:rPr lang="en-US" b="1" baseline="-25000" dirty="0" smtClean="0">
                <a:solidFill>
                  <a:srgbClr val="FF0000"/>
                </a:solidFill>
              </a:rPr>
              <a:t>0</a:t>
            </a:r>
            <a:r>
              <a:rPr lang="en-US" dirty="0" smtClean="0">
                <a:solidFill>
                  <a:srgbClr val="000099"/>
                </a:solidFill>
              </a:rPr>
              <a:t>:    </a:t>
            </a:r>
            <a:r>
              <a:rPr lang="en-US" dirty="0" smtClean="0">
                <a:solidFill>
                  <a:srgbClr val="0000FF"/>
                </a:solidFill>
              </a:rPr>
              <a:t>universal scalar </a:t>
            </a:r>
          </a:p>
          <a:p>
            <a:r>
              <a:rPr lang="en-US" dirty="0" smtClean="0">
                <a:solidFill>
                  <a:srgbClr val="0000FF"/>
                </a:solidFill>
              </a:rPr>
              <a:t>   mass at GUT scale</a:t>
            </a:r>
          </a:p>
          <a:p>
            <a:endParaRPr lang="en-GB" dirty="0"/>
          </a:p>
        </p:txBody>
      </p:sp>
      <p:sp>
        <p:nvSpPr>
          <p:cNvPr id="19" name="ZoneTexte 18"/>
          <p:cNvSpPr txBox="1"/>
          <p:nvPr/>
        </p:nvSpPr>
        <p:spPr>
          <a:xfrm>
            <a:off x="384558" y="5486400"/>
            <a:ext cx="8443437" cy="1231106"/>
          </a:xfrm>
          <a:prstGeom prst="rect">
            <a:avLst/>
          </a:prstGeom>
          <a:solidFill>
            <a:schemeClr val="accent5">
              <a:lumMod val="40000"/>
              <a:lumOff val="60000"/>
            </a:schemeClr>
          </a:solidFill>
        </p:spPr>
        <p:txBody>
          <a:bodyPr wrap="none">
            <a:spAutoFit/>
          </a:bodyPr>
          <a:lstStyle/>
          <a:p>
            <a:pPr>
              <a:defRPr/>
            </a:pPr>
            <a:r>
              <a:rPr lang="en-US" sz="2400" dirty="0" smtClean="0">
                <a:solidFill>
                  <a:srgbClr val="FF0000"/>
                </a:solidFill>
                <a:latin typeface="Arial"/>
              </a:rPr>
              <a:t>Plenty of searches ongoing: with jets, leptons, photons, W/Z,</a:t>
            </a:r>
          </a:p>
          <a:p>
            <a:pPr>
              <a:defRPr/>
            </a:pPr>
            <a:r>
              <a:rPr lang="en-US" sz="2400" dirty="0" smtClean="0">
                <a:solidFill>
                  <a:srgbClr val="FF0000"/>
                </a:solidFill>
                <a:latin typeface="Arial"/>
              </a:rPr>
              <a:t>top, Higgs, with and without large missing transverse energy</a:t>
            </a:r>
          </a:p>
          <a:p>
            <a:pPr>
              <a:defRPr/>
            </a:pPr>
            <a:r>
              <a:rPr lang="en-US" sz="2600" dirty="0" smtClean="0">
                <a:solidFill>
                  <a:srgbClr val="0000FF"/>
                </a:solidFill>
                <a:latin typeface="Arial"/>
              </a:rPr>
              <a:t>Also special searches for contrived model regions </a:t>
            </a:r>
            <a:r>
              <a:rPr lang="en-US" sz="2200" dirty="0" smtClean="0">
                <a:solidFill>
                  <a:srgbClr val="0000FF"/>
                </a:solidFill>
                <a:latin typeface="Arial"/>
              </a:rPr>
              <a:t>    </a:t>
            </a:r>
            <a:endParaRPr lang="en-US" sz="2200" dirty="0">
              <a:solidFill>
                <a:srgbClr val="0000FF"/>
              </a:solidFill>
              <a:latin typeface="Arial"/>
            </a:endParaRPr>
          </a:p>
        </p:txBody>
      </p:sp>
      <p:pic>
        <p:nvPicPr>
          <p:cNvPr id="10" name="Image 9" descr="Screen Shot 2014-08-31 at 10.39.11 AM.png"/>
          <p:cNvPicPr>
            <a:picLocks noChangeAspect="1"/>
          </p:cNvPicPr>
          <p:nvPr/>
        </p:nvPicPr>
        <p:blipFill>
          <a:blip r:embed="rId2"/>
          <a:stretch>
            <a:fillRect/>
          </a:stretch>
        </p:blipFill>
        <p:spPr>
          <a:xfrm>
            <a:off x="-419372" y="1295400"/>
            <a:ext cx="6362972" cy="4077244"/>
          </a:xfrm>
          <a:prstGeom prst="rect">
            <a:avLst/>
          </a:prstGeom>
        </p:spPr>
      </p:pic>
      <p:sp>
        <p:nvSpPr>
          <p:cNvPr id="14" name="ZoneTexte 13"/>
          <p:cNvSpPr txBox="1"/>
          <p:nvPr/>
        </p:nvSpPr>
        <p:spPr>
          <a:xfrm>
            <a:off x="228600" y="4495800"/>
            <a:ext cx="1182911" cy="400110"/>
          </a:xfrm>
          <a:prstGeom prst="rect">
            <a:avLst/>
          </a:prstGeom>
          <a:solidFill>
            <a:schemeClr val="accent6">
              <a:lumMod val="20000"/>
              <a:lumOff val="80000"/>
            </a:schemeClr>
          </a:solidFill>
        </p:spPr>
        <p:txBody>
          <a:bodyPr wrap="none" rtlCol="0">
            <a:spAutoFit/>
          </a:bodyPr>
          <a:lstStyle/>
          <a:p>
            <a:r>
              <a:rPr lang="en-GB" dirty="0" smtClean="0">
                <a:solidFill>
                  <a:srgbClr val="FF0000"/>
                </a:solidFill>
              </a:rPr>
              <a:t>excluded</a:t>
            </a:r>
            <a:endParaRPr lang="en-GB" dirty="0">
              <a:solidFill>
                <a:srgbClr val="FF0000"/>
              </a:solidFill>
            </a:endParaRPr>
          </a:p>
        </p:txBody>
      </p:sp>
      <p:sp>
        <p:nvSpPr>
          <p:cNvPr id="15" name="ZoneTexte 14"/>
          <p:cNvSpPr txBox="1"/>
          <p:nvPr/>
        </p:nvSpPr>
        <p:spPr>
          <a:xfrm>
            <a:off x="1752600" y="2362200"/>
            <a:ext cx="1043650" cy="400110"/>
          </a:xfrm>
          <a:prstGeom prst="rect">
            <a:avLst/>
          </a:prstGeom>
          <a:solidFill>
            <a:schemeClr val="accent6">
              <a:lumMod val="20000"/>
              <a:lumOff val="80000"/>
            </a:schemeClr>
          </a:solidFill>
        </p:spPr>
        <p:txBody>
          <a:bodyPr wrap="square" rtlCol="0">
            <a:spAutoFit/>
          </a:bodyPr>
          <a:lstStyle/>
          <a:p>
            <a:r>
              <a:rPr lang="en-GB" dirty="0" smtClean="0">
                <a:solidFill>
                  <a:srgbClr val="FF0000"/>
                </a:solidFill>
              </a:rPr>
              <a:t>allowed </a:t>
            </a:r>
            <a:endParaRPr lang="en-GB" dirty="0">
              <a:solidFill>
                <a:srgbClr val="FF000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re 1"/>
          <p:cNvSpPr txBox="1">
            <a:spLocks/>
          </p:cNvSpPr>
          <p:nvPr/>
        </p:nvSpPr>
        <p:spPr bwMode="auto">
          <a:xfrm>
            <a:off x="457200" y="-76200"/>
            <a:ext cx="81534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fr-FR" sz="4000" b="1" kern="0" dirty="0" err="1" smtClean="0">
                <a:solidFill>
                  <a:srgbClr val="0000FF"/>
                </a:solidFill>
                <a:latin typeface="Arial"/>
                <a:ea typeface="ＭＳ Ｐゴシック" charset="-128"/>
                <a:cs typeface="ＭＳ Ｐゴシック" charset="-128"/>
              </a:rPr>
              <a:t>Limits</a:t>
            </a:r>
            <a:r>
              <a:rPr lang="fr-FR" sz="4000" b="1" kern="0" dirty="0" smtClean="0">
                <a:solidFill>
                  <a:srgbClr val="0000FF"/>
                </a:solidFill>
                <a:latin typeface="Arial"/>
                <a:ea typeface="ＭＳ Ｐゴシック" charset="-128"/>
                <a:cs typeface="ＭＳ Ｐゴシック" charset="-128"/>
              </a:rPr>
              <a:t> on </a:t>
            </a:r>
            <a:r>
              <a:rPr lang="fr-FR" sz="4000" b="1" kern="0" dirty="0" err="1" smtClean="0">
                <a:solidFill>
                  <a:srgbClr val="0000FF"/>
                </a:solidFill>
                <a:latin typeface="Arial"/>
                <a:ea typeface="ＭＳ Ｐゴシック" charset="-128"/>
                <a:cs typeface="ＭＳ Ｐゴシック" charset="-128"/>
              </a:rPr>
              <a:t>Squarks</a:t>
            </a:r>
            <a:r>
              <a:rPr lang="fr-FR" sz="4000" b="1" kern="0" dirty="0" smtClean="0">
                <a:solidFill>
                  <a:srgbClr val="0000FF"/>
                </a:solidFill>
                <a:latin typeface="Arial"/>
                <a:ea typeface="ＭＳ Ｐゴシック" charset="-128"/>
                <a:cs typeface="ＭＳ Ｐゴシック" charset="-128"/>
              </a:rPr>
              <a:t> and </a:t>
            </a:r>
            <a:r>
              <a:rPr lang="fr-FR" sz="4000" b="1" kern="0" dirty="0" err="1" smtClean="0">
                <a:solidFill>
                  <a:srgbClr val="0000FF"/>
                </a:solidFill>
                <a:latin typeface="Arial"/>
                <a:ea typeface="ＭＳ Ｐゴシック" charset="-128"/>
                <a:cs typeface="ＭＳ Ｐゴシック" charset="-128"/>
              </a:rPr>
              <a:t>Gluinos</a:t>
            </a:r>
            <a:endParaRPr kumimoji="0" lang="fr-FR" sz="40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
        <p:nvSpPr>
          <p:cNvPr id="4" name="ZoneTexte 3"/>
          <p:cNvSpPr txBox="1"/>
          <p:nvPr/>
        </p:nvSpPr>
        <p:spPr>
          <a:xfrm>
            <a:off x="457200" y="838200"/>
            <a:ext cx="8295109" cy="400110"/>
          </a:xfrm>
          <a:prstGeom prst="rect">
            <a:avLst/>
          </a:prstGeom>
          <a:solidFill>
            <a:schemeClr val="accent3"/>
          </a:solidFill>
        </p:spPr>
        <p:txBody>
          <a:bodyPr wrap="none" rtlCol="0">
            <a:spAutoFit/>
          </a:bodyPr>
          <a:lstStyle/>
          <a:p>
            <a:r>
              <a:rPr lang="en-GB" dirty="0" smtClean="0">
                <a:solidFill>
                  <a:srgbClr val="0000FF"/>
                </a:solidFill>
              </a:rPr>
              <a:t>Results depend on the topologies studies, assumed mass of the LSP etc.</a:t>
            </a:r>
            <a:endParaRPr lang="en-GB" dirty="0">
              <a:solidFill>
                <a:srgbClr val="0000FF"/>
              </a:solidFill>
            </a:endParaRPr>
          </a:p>
        </p:txBody>
      </p:sp>
      <p:pic>
        <p:nvPicPr>
          <p:cNvPr id="5" name="Image 4" descr="Screen Shot 2014-04-12 at 3.38.55 PM.png"/>
          <p:cNvPicPr>
            <a:picLocks noChangeAspect="1"/>
          </p:cNvPicPr>
          <p:nvPr/>
        </p:nvPicPr>
        <p:blipFill>
          <a:blip r:embed="rId2"/>
          <a:stretch>
            <a:fillRect/>
          </a:stretch>
        </p:blipFill>
        <p:spPr>
          <a:xfrm>
            <a:off x="381000" y="2362200"/>
            <a:ext cx="3861878" cy="3722825"/>
          </a:xfrm>
          <a:prstGeom prst="rect">
            <a:avLst/>
          </a:prstGeom>
        </p:spPr>
      </p:pic>
      <p:pic>
        <p:nvPicPr>
          <p:cNvPr id="6" name="Image 5" descr="Screen Shot 2014-04-12 at 3.41.52 PM.png"/>
          <p:cNvPicPr>
            <a:picLocks noChangeAspect="1"/>
          </p:cNvPicPr>
          <p:nvPr/>
        </p:nvPicPr>
        <p:blipFill>
          <a:blip r:embed="rId3"/>
          <a:stretch>
            <a:fillRect/>
          </a:stretch>
        </p:blipFill>
        <p:spPr>
          <a:xfrm>
            <a:off x="1066800" y="1295400"/>
            <a:ext cx="1864285" cy="1070972"/>
          </a:xfrm>
          <a:prstGeom prst="rect">
            <a:avLst/>
          </a:prstGeom>
        </p:spPr>
      </p:pic>
      <p:sp>
        <p:nvSpPr>
          <p:cNvPr id="7" name="ZoneTexte 6"/>
          <p:cNvSpPr txBox="1"/>
          <p:nvPr/>
        </p:nvSpPr>
        <p:spPr>
          <a:xfrm>
            <a:off x="0" y="1524000"/>
            <a:ext cx="1255422" cy="400110"/>
          </a:xfrm>
          <a:prstGeom prst="rect">
            <a:avLst/>
          </a:prstGeom>
          <a:solidFill>
            <a:schemeClr val="accent3"/>
          </a:solidFill>
        </p:spPr>
        <p:txBody>
          <a:bodyPr wrap="none" rtlCol="0">
            <a:spAutoFit/>
          </a:bodyPr>
          <a:lstStyle/>
          <a:p>
            <a:r>
              <a:rPr lang="en-GB" dirty="0" smtClean="0"/>
              <a:t>Examples</a:t>
            </a:r>
            <a:endParaRPr lang="en-GB" dirty="0"/>
          </a:p>
        </p:txBody>
      </p:sp>
      <p:pic>
        <p:nvPicPr>
          <p:cNvPr id="8" name="Espace réservé du contenu 3" descr="Screen Shot 2014-04-10 at 1.59.48 PM.png"/>
          <p:cNvPicPr>
            <a:picLocks noChangeAspect="1"/>
          </p:cNvPicPr>
          <p:nvPr/>
        </p:nvPicPr>
        <p:blipFill>
          <a:blip r:embed="rId4"/>
          <a:stretch>
            <a:fillRect/>
          </a:stretch>
        </p:blipFill>
        <p:spPr bwMode="auto">
          <a:xfrm>
            <a:off x="6919321" y="1295400"/>
            <a:ext cx="1843679" cy="1066900"/>
          </a:xfrm>
          <a:prstGeom prst="rect">
            <a:avLst/>
          </a:prstGeom>
          <a:noFill/>
          <a:ln w="9525">
            <a:noFill/>
            <a:miter lim="800000"/>
            <a:headEnd/>
            <a:tailEnd/>
          </a:ln>
        </p:spPr>
      </p:pic>
      <p:pic>
        <p:nvPicPr>
          <p:cNvPr id="9" name="Espace réservé du contenu 3" descr="Screen Shot 2014-04-10 at 1.57.40 PM.png"/>
          <p:cNvPicPr>
            <a:picLocks noChangeAspect="1"/>
          </p:cNvPicPr>
          <p:nvPr/>
        </p:nvPicPr>
        <p:blipFill>
          <a:blip r:embed="rId5"/>
          <a:stretch>
            <a:fillRect/>
          </a:stretch>
        </p:blipFill>
        <p:spPr bwMode="auto">
          <a:xfrm>
            <a:off x="5029201" y="2362200"/>
            <a:ext cx="3800184" cy="3657600"/>
          </a:xfrm>
          <a:prstGeom prst="rect">
            <a:avLst/>
          </a:prstGeom>
          <a:noFill/>
          <a:ln w="9525">
            <a:noFill/>
            <a:miter lim="800000"/>
            <a:headEnd/>
            <a:tailEnd/>
          </a:ln>
        </p:spPr>
      </p:pic>
      <p:sp>
        <p:nvSpPr>
          <p:cNvPr id="10" name="ZoneTexte 9"/>
          <p:cNvSpPr txBox="1"/>
          <p:nvPr/>
        </p:nvSpPr>
        <p:spPr>
          <a:xfrm>
            <a:off x="381000" y="6172200"/>
            <a:ext cx="8675109" cy="492443"/>
          </a:xfrm>
          <a:prstGeom prst="rect">
            <a:avLst/>
          </a:prstGeom>
          <a:solidFill>
            <a:schemeClr val="accent5">
              <a:lumMod val="40000"/>
              <a:lumOff val="60000"/>
            </a:schemeClr>
          </a:solidFill>
        </p:spPr>
        <p:txBody>
          <a:bodyPr wrap="none">
            <a:spAutoFit/>
          </a:bodyPr>
          <a:lstStyle/>
          <a:p>
            <a:pPr>
              <a:defRPr/>
            </a:pPr>
            <a:r>
              <a:rPr lang="en-US" sz="2600" dirty="0" smtClean="0">
                <a:solidFill>
                  <a:srgbClr val="0000FF"/>
                </a:solidFill>
                <a:latin typeface="Arial"/>
              </a:rPr>
              <a:t>Combined limits typically &gt; 1-1.5 </a:t>
            </a:r>
            <a:r>
              <a:rPr lang="en-US" sz="2600" dirty="0" err="1" smtClean="0">
                <a:solidFill>
                  <a:srgbClr val="0000FF"/>
                </a:solidFill>
                <a:latin typeface="Arial"/>
              </a:rPr>
              <a:t>TeV</a:t>
            </a:r>
            <a:r>
              <a:rPr lang="en-US" sz="2600" dirty="0" smtClean="0">
                <a:solidFill>
                  <a:srgbClr val="0000FF"/>
                </a:solidFill>
                <a:latin typeface="Arial"/>
              </a:rPr>
              <a:t> on </a:t>
            </a:r>
            <a:r>
              <a:rPr lang="en-US" sz="2600" dirty="0" err="1" smtClean="0">
                <a:solidFill>
                  <a:srgbClr val="0000FF"/>
                </a:solidFill>
                <a:latin typeface="Arial"/>
              </a:rPr>
              <a:t>sparticle</a:t>
            </a:r>
            <a:r>
              <a:rPr lang="en-US" sz="2600" dirty="0" smtClean="0">
                <a:solidFill>
                  <a:srgbClr val="0000FF"/>
                </a:solidFill>
                <a:latin typeface="Arial"/>
              </a:rPr>
              <a:t> masses </a:t>
            </a:r>
            <a:r>
              <a:rPr lang="en-US" sz="2200" dirty="0" smtClean="0">
                <a:solidFill>
                  <a:srgbClr val="0000FF"/>
                </a:solidFill>
                <a:latin typeface="Arial"/>
              </a:rPr>
              <a:t>    </a:t>
            </a:r>
            <a:endParaRPr lang="en-US" sz="2200" dirty="0">
              <a:solidFill>
                <a:srgbClr val="0000FF"/>
              </a:solidFill>
              <a:latin typeface="Arial"/>
            </a:endParaRPr>
          </a:p>
        </p:txBody>
      </p:sp>
      <p:sp>
        <p:nvSpPr>
          <p:cNvPr id="11" name="ZoneTexte 10"/>
          <p:cNvSpPr txBox="1"/>
          <p:nvPr/>
        </p:nvSpPr>
        <p:spPr>
          <a:xfrm>
            <a:off x="3124200" y="1371600"/>
            <a:ext cx="3486226" cy="707886"/>
          </a:xfrm>
          <a:prstGeom prst="rect">
            <a:avLst/>
          </a:prstGeom>
          <a:solidFill>
            <a:srgbClr val="FFFF00"/>
          </a:solidFill>
          <a:ln>
            <a:solidFill>
              <a:srgbClr val="FFFF00"/>
            </a:solidFill>
          </a:ln>
        </p:spPr>
        <p:txBody>
          <a:bodyPr wrap="none" rtlCol="0">
            <a:spAutoFit/>
          </a:bodyPr>
          <a:lstStyle/>
          <a:p>
            <a:r>
              <a:rPr lang="en-GB" dirty="0" smtClean="0">
                <a:solidFill>
                  <a:srgbClr val="0000FF"/>
                </a:solidFill>
              </a:rPr>
              <a:t>Popular presentation of data:</a:t>
            </a:r>
          </a:p>
          <a:p>
            <a:r>
              <a:rPr lang="en-GB" dirty="0" smtClean="0">
                <a:solidFill>
                  <a:srgbClr val="0000FF"/>
                </a:solidFill>
              </a:rPr>
              <a:t>   </a:t>
            </a:r>
            <a:r>
              <a:rPr lang="en-GB" dirty="0" smtClean="0">
                <a:solidFill>
                  <a:srgbClr val="FF0000"/>
                </a:solidFill>
              </a:rPr>
              <a:t>Simplified </a:t>
            </a:r>
            <a:r>
              <a:rPr lang="en-GB" dirty="0" err="1" smtClean="0">
                <a:solidFill>
                  <a:srgbClr val="FF0000"/>
                </a:solidFill>
              </a:rPr>
              <a:t>ModelS</a:t>
            </a:r>
            <a:r>
              <a:rPr lang="en-GB" dirty="0" smtClean="0">
                <a:solidFill>
                  <a:srgbClr val="FF0000"/>
                </a:solidFill>
              </a:rPr>
              <a:t> (SMS) </a:t>
            </a:r>
            <a:endParaRPr lang="en-GB" dirty="0">
              <a:solidFill>
                <a:srgbClr val="FF0000"/>
              </a:solidFill>
            </a:endParaRPr>
          </a:p>
        </p:txBody>
      </p:sp>
      <p:pic>
        <p:nvPicPr>
          <p:cNvPr id="13" name="Image 12" descr="Screen Shot 2014-12-15 at 11.16.14 AM.png"/>
          <p:cNvPicPr>
            <a:picLocks noChangeAspect="1"/>
          </p:cNvPicPr>
          <p:nvPr/>
        </p:nvPicPr>
        <p:blipFill>
          <a:blip r:embed="rId6"/>
          <a:stretch>
            <a:fillRect/>
          </a:stretch>
        </p:blipFill>
        <p:spPr>
          <a:xfrm>
            <a:off x="381000" y="2362200"/>
            <a:ext cx="3969489" cy="3733800"/>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1219200" y="-152400"/>
            <a:ext cx="7239000" cy="904875"/>
          </a:xfrm>
        </p:spPr>
        <p:txBody>
          <a:bodyPr/>
          <a:lstStyle/>
          <a:p>
            <a:r>
              <a:rPr lang="en-GB" dirty="0" err="1" smtClean="0"/>
              <a:t>Electroweakino</a:t>
            </a:r>
            <a:r>
              <a:rPr lang="en-GB" dirty="0" smtClean="0"/>
              <a:t> Searches</a:t>
            </a:r>
            <a:endParaRPr lang="en-GB" dirty="0"/>
          </a:p>
        </p:txBody>
      </p:sp>
      <p:pic>
        <p:nvPicPr>
          <p:cNvPr id="4" name="Espace réservé du contenu 3" descr="Screen Shot 2014-12-11 at 8.25.37 AM.png"/>
          <p:cNvPicPr>
            <a:picLocks noGrp="1" noChangeAspect="1"/>
          </p:cNvPicPr>
          <p:nvPr>
            <p:ph idx="1"/>
          </p:nvPr>
        </p:nvPicPr>
        <p:blipFill>
          <a:blip r:embed="rId2"/>
          <a:stretch>
            <a:fillRect/>
          </a:stretch>
        </p:blipFill>
        <p:spPr>
          <a:xfrm>
            <a:off x="-28963" y="1143000"/>
            <a:ext cx="9172963" cy="5200571"/>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Image 3" descr="Screen shot 2011-11-07 at 4.07.34 AM.png"/>
          <p:cNvPicPr>
            <a:picLocks noChangeAspect="1"/>
          </p:cNvPicPr>
          <p:nvPr/>
        </p:nvPicPr>
        <p:blipFill>
          <a:blip r:embed="rId2"/>
          <a:stretch>
            <a:fillRect/>
          </a:stretch>
        </p:blipFill>
        <p:spPr>
          <a:xfrm>
            <a:off x="3352800" y="838199"/>
            <a:ext cx="5943600" cy="5867401"/>
          </a:xfrm>
          <a:prstGeom prst="rect">
            <a:avLst/>
          </a:prstGeom>
        </p:spPr>
      </p:pic>
      <p:sp>
        <p:nvSpPr>
          <p:cNvPr id="5" name="Titre 1"/>
          <p:cNvSpPr txBox="1">
            <a:spLocks/>
          </p:cNvSpPr>
          <p:nvPr/>
        </p:nvSpPr>
        <p:spPr bwMode="auto">
          <a:xfrm>
            <a:off x="152400" y="-152400"/>
            <a:ext cx="86868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4000" b="1" i="0" u="none" strike="noStrike" kern="0" cap="none" spc="0" normalizeH="0" baseline="0" noProof="0" dirty="0" err="1" smtClean="0">
                <a:ln>
                  <a:noFill/>
                </a:ln>
                <a:solidFill>
                  <a:srgbClr val="0000FF"/>
                </a:solidFill>
                <a:effectLst/>
                <a:uLnTx/>
                <a:uFillTx/>
                <a:latin typeface="Arial"/>
                <a:ea typeface="ＭＳ Ｐゴシック" charset="-128"/>
                <a:cs typeface="ＭＳ Ｐゴシック" charset="-128"/>
              </a:rPr>
              <a:t>What</a:t>
            </a:r>
            <a:r>
              <a:rPr kumimoji="0" lang="fr-FR" sz="4000" b="1" i="0" u="none" strike="noStrike" kern="0" cap="none" spc="0" normalizeH="0" noProof="0" dirty="0" smtClean="0">
                <a:ln>
                  <a:noFill/>
                </a:ln>
                <a:solidFill>
                  <a:srgbClr val="0000FF"/>
                </a:solidFill>
                <a:effectLst/>
                <a:uLnTx/>
                <a:uFillTx/>
                <a:latin typeface="Arial"/>
                <a:ea typeface="ＭＳ Ｐゴシック" charset="-128"/>
                <a:cs typeface="ＭＳ Ｐゴシック" charset="-128"/>
              </a:rPr>
              <a:t> </a:t>
            </a:r>
            <a:r>
              <a:rPr kumimoji="0" lang="fr-FR" sz="4000" b="1" i="0" u="none" strike="noStrike" kern="0" cap="none" spc="0" normalizeH="0" noProof="0" dirty="0" err="1" smtClean="0">
                <a:ln>
                  <a:noFill/>
                </a:ln>
                <a:solidFill>
                  <a:srgbClr val="0000FF"/>
                </a:solidFill>
                <a:effectLst/>
                <a:uLnTx/>
                <a:uFillTx/>
                <a:latin typeface="Arial"/>
                <a:ea typeface="ＭＳ Ｐゴシック" charset="-128"/>
                <a:cs typeface="ＭＳ Ｐゴシック" charset="-128"/>
              </a:rPr>
              <a:t>is</a:t>
            </a:r>
            <a:r>
              <a:rPr lang="fr-FR" sz="4000" b="1" kern="0" dirty="0" smtClean="0">
                <a:solidFill>
                  <a:srgbClr val="0000FF"/>
                </a:solidFill>
                <a:latin typeface="Arial"/>
                <a:ea typeface="ＭＳ Ｐゴシック" charset="-128"/>
                <a:cs typeface="ＭＳ Ｐゴシック" charset="-128"/>
              </a:rPr>
              <a:t> </a:t>
            </a:r>
            <a:r>
              <a:rPr lang="fr-FR" sz="4000" b="1" kern="0" dirty="0" err="1" smtClean="0">
                <a:solidFill>
                  <a:srgbClr val="0000FF"/>
                </a:solidFill>
                <a:latin typeface="Arial"/>
                <a:ea typeface="ＭＳ Ｐゴシック" charset="-128"/>
                <a:cs typeface="ＭＳ Ｐゴシック" charset="-128"/>
              </a:rPr>
              <a:t>really</a:t>
            </a:r>
            <a:r>
              <a:rPr lang="fr-FR" sz="4000" b="1" kern="0" dirty="0" smtClean="0">
                <a:solidFill>
                  <a:srgbClr val="0000FF"/>
                </a:solidFill>
                <a:latin typeface="Arial"/>
                <a:ea typeface="ＭＳ Ｐゴシック" charset="-128"/>
                <a:cs typeface="ＭＳ Ｐゴシック" charset="-128"/>
              </a:rPr>
              <a:t> </a:t>
            </a:r>
            <a:r>
              <a:rPr lang="fr-FR" sz="4000" b="1" kern="0" dirty="0" err="1" smtClean="0">
                <a:solidFill>
                  <a:srgbClr val="0000FF"/>
                </a:solidFill>
                <a:latin typeface="Arial"/>
                <a:ea typeface="ＭＳ Ｐゴシック" charset="-128"/>
                <a:cs typeface="ＭＳ Ｐゴシック" charset="-128"/>
              </a:rPr>
              <a:t>needed</a:t>
            </a:r>
            <a:r>
              <a:rPr lang="fr-FR" sz="4000" b="1" kern="0" dirty="0" smtClean="0">
                <a:solidFill>
                  <a:srgbClr val="0000FF"/>
                </a:solidFill>
                <a:latin typeface="Arial"/>
                <a:ea typeface="ＭＳ Ｐゴシック" charset="-128"/>
                <a:cs typeface="ＭＳ Ｐゴシック" charset="-128"/>
              </a:rPr>
              <a:t> </a:t>
            </a:r>
            <a:r>
              <a:rPr lang="fr-FR" sz="4000" b="1" kern="0" dirty="0" err="1" smtClean="0">
                <a:solidFill>
                  <a:srgbClr val="0000FF"/>
                </a:solidFill>
                <a:latin typeface="Arial"/>
                <a:ea typeface="ＭＳ Ｐゴシック" charset="-128"/>
                <a:cs typeface="ＭＳ Ｐゴシック" charset="-128"/>
              </a:rPr>
              <a:t>from</a:t>
            </a:r>
            <a:r>
              <a:rPr lang="fr-FR" sz="4000" b="1" kern="0" dirty="0" smtClean="0">
                <a:solidFill>
                  <a:srgbClr val="0000FF"/>
                </a:solidFill>
                <a:latin typeface="Arial"/>
                <a:ea typeface="ＭＳ Ｐゴシック" charset="-128"/>
                <a:cs typeface="ＭＳ Ｐゴシック" charset="-128"/>
              </a:rPr>
              <a:t> SUSY?</a:t>
            </a:r>
            <a:endParaRPr kumimoji="0" lang="fr-FR" sz="40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
        <p:nvSpPr>
          <p:cNvPr id="6" name="ZoneTexte 5"/>
          <p:cNvSpPr txBox="1"/>
          <p:nvPr/>
        </p:nvSpPr>
        <p:spPr>
          <a:xfrm>
            <a:off x="795471" y="1425714"/>
            <a:ext cx="2100129" cy="707886"/>
          </a:xfrm>
          <a:prstGeom prst="rect">
            <a:avLst/>
          </a:prstGeom>
          <a:noFill/>
        </p:spPr>
        <p:txBody>
          <a:bodyPr wrap="none" rtlCol="0">
            <a:spAutoFit/>
          </a:bodyPr>
          <a:lstStyle/>
          <a:p>
            <a:r>
              <a:rPr lang="en-GB" dirty="0" smtClean="0"/>
              <a:t>N. </a:t>
            </a:r>
            <a:r>
              <a:rPr lang="en-GB" dirty="0" err="1" smtClean="0"/>
              <a:t>Arkani</a:t>
            </a:r>
            <a:r>
              <a:rPr lang="en-GB" dirty="0" smtClean="0"/>
              <a:t>-Ahmed</a:t>
            </a:r>
          </a:p>
          <a:p>
            <a:r>
              <a:rPr lang="en-GB" dirty="0" smtClean="0"/>
              <a:t>CERN Nov 2011</a:t>
            </a:r>
            <a:endParaRPr lang="en-GB" dirty="0"/>
          </a:p>
        </p:txBody>
      </p:sp>
      <p:sp>
        <p:nvSpPr>
          <p:cNvPr id="7" name="ZoneTexte 6"/>
          <p:cNvSpPr txBox="1"/>
          <p:nvPr/>
        </p:nvSpPr>
        <p:spPr>
          <a:xfrm>
            <a:off x="0" y="2209800"/>
            <a:ext cx="2553967" cy="646331"/>
          </a:xfrm>
          <a:prstGeom prst="rect">
            <a:avLst/>
          </a:prstGeom>
          <a:noFill/>
        </p:spPr>
        <p:txBody>
          <a:bodyPr wrap="none" rtlCol="0">
            <a:spAutoFit/>
          </a:bodyPr>
          <a:lstStyle/>
          <a:p>
            <a:r>
              <a:rPr lang="en-GB" sz="1800" dirty="0" err="1" smtClean="0"/>
              <a:t>Papucci</a:t>
            </a:r>
            <a:r>
              <a:rPr lang="en-GB" sz="1800" dirty="0" smtClean="0"/>
              <a:t>, </a:t>
            </a:r>
            <a:r>
              <a:rPr lang="en-GB" sz="1800" dirty="0" err="1" smtClean="0"/>
              <a:t>Ruderman</a:t>
            </a:r>
            <a:r>
              <a:rPr lang="en-GB" sz="1800" dirty="0" smtClean="0"/>
              <a:t>, </a:t>
            </a:r>
          </a:p>
          <a:p>
            <a:r>
              <a:rPr lang="en-GB" sz="1800" dirty="0" err="1" smtClean="0"/>
              <a:t>Weiler</a:t>
            </a:r>
            <a:r>
              <a:rPr lang="en-GB" sz="1800" dirty="0" smtClean="0"/>
              <a:t> arXiv:1110.6926</a:t>
            </a:r>
            <a:endParaRPr lang="en-GB" sz="1800" dirty="0"/>
          </a:p>
        </p:txBody>
      </p:sp>
      <p:sp>
        <p:nvSpPr>
          <p:cNvPr id="8" name="ZoneTexte 7"/>
          <p:cNvSpPr txBox="1"/>
          <p:nvPr/>
        </p:nvSpPr>
        <p:spPr>
          <a:xfrm>
            <a:off x="0" y="2895600"/>
            <a:ext cx="2717911" cy="1015663"/>
          </a:xfrm>
          <a:prstGeom prst="rect">
            <a:avLst/>
          </a:prstGeom>
          <a:solidFill>
            <a:schemeClr val="accent3"/>
          </a:solidFill>
        </p:spPr>
        <p:txBody>
          <a:bodyPr wrap="none" rtlCol="0">
            <a:spAutoFit/>
          </a:bodyPr>
          <a:lstStyle/>
          <a:p>
            <a:r>
              <a:rPr lang="en-GB" dirty="0" smtClean="0">
                <a:solidFill>
                  <a:srgbClr val="0000FF"/>
                </a:solidFill>
              </a:rPr>
              <a:t>LHC data end 2011</a:t>
            </a:r>
          </a:p>
          <a:p>
            <a:r>
              <a:rPr lang="en-GB" dirty="0" smtClean="0">
                <a:solidFill>
                  <a:srgbClr val="0000FF"/>
                </a:solidFill>
              </a:rPr>
              <a:t>Stops &gt; 200-300 </a:t>
            </a:r>
            <a:r>
              <a:rPr lang="en-GB" dirty="0" err="1" smtClean="0">
                <a:solidFill>
                  <a:srgbClr val="0000FF"/>
                </a:solidFill>
              </a:rPr>
              <a:t>GeV</a:t>
            </a:r>
            <a:endParaRPr lang="en-GB" dirty="0" smtClean="0">
              <a:solidFill>
                <a:srgbClr val="0000FF"/>
              </a:solidFill>
            </a:endParaRPr>
          </a:p>
          <a:p>
            <a:r>
              <a:rPr lang="en-GB" dirty="0" err="1" smtClean="0">
                <a:solidFill>
                  <a:srgbClr val="0000FF"/>
                </a:solidFill>
              </a:rPr>
              <a:t>Gluino</a:t>
            </a:r>
            <a:r>
              <a:rPr lang="en-GB" dirty="0" smtClean="0">
                <a:solidFill>
                  <a:srgbClr val="0000FF"/>
                </a:solidFill>
              </a:rPr>
              <a:t> &gt; 600-800 </a:t>
            </a:r>
            <a:r>
              <a:rPr lang="en-GB" dirty="0" err="1" smtClean="0">
                <a:solidFill>
                  <a:srgbClr val="0000FF"/>
                </a:solidFill>
              </a:rPr>
              <a:t>GeV</a:t>
            </a:r>
            <a:endParaRPr lang="en-GB" dirty="0">
              <a:solidFill>
                <a:srgbClr val="0000FF"/>
              </a:solidFill>
            </a:endParaRPr>
          </a:p>
        </p:txBody>
      </p:sp>
      <p:sp>
        <p:nvSpPr>
          <p:cNvPr id="9" name="ZoneTexte 8"/>
          <p:cNvSpPr txBox="1"/>
          <p:nvPr/>
        </p:nvSpPr>
        <p:spPr>
          <a:xfrm>
            <a:off x="0" y="4191000"/>
            <a:ext cx="3053164" cy="2554545"/>
          </a:xfrm>
          <a:prstGeom prst="rect">
            <a:avLst/>
          </a:prstGeom>
          <a:solidFill>
            <a:schemeClr val="accent3"/>
          </a:solidFill>
        </p:spPr>
        <p:txBody>
          <a:bodyPr wrap="none" rtlCol="0">
            <a:spAutoFit/>
          </a:bodyPr>
          <a:lstStyle/>
          <a:p>
            <a:r>
              <a:rPr lang="en-GB" dirty="0" smtClean="0">
                <a:solidFill>
                  <a:srgbClr val="FF0000"/>
                </a:solidFill>
              </a:rPr>
              <a:t>Moving away from </a:t>
            </a:r>
          </a:p>
          <a:p>
            <a:r>
              <a:rPr lang="en-GB" dirty="0" smtClean="0">
                <a:solidFill>
                  <a:srgbClr val="FF0000"/>
                </a:solidFill>
              </a:rPr>
              <a:t>constrained SUSY models</a:t>
            </a:r>
          </a:p>
          <a:p>
            <a:r>
              <a:rPr lang="en-GB" dirty="0" smtClean="0">
                <a:solidFill>
                  <a:srgbClr val="FF0000"/>
                </a:solidFill>
              </a:rPr>
              <a:t>to ‘natural’ models</a:t>
            </a:r>
          </a:p>
          <a:p>
            <a:r>
              <a:rPr lang="en-GB" dirty="0" smtClean="0">
                <a:solidFill>
                  <a:srgbClr val="FF0000"/>
                </a:solidFill>
              </a:rPr>
              <a:t> </a:t>
            </a:r>
          </a:p>
          <a:p>
            <a:r>
              <a:rPr lang="en-GB" dirty="0" smtClean="0">
                <a:solidFill>
                  <a:srgbClr val="0000FF"/>
                </a:solidFill>
              </a:rPr>
              <a:t>Natural SUSY survived</a:t>
            </a:r>
          </a:p>
          <a:p>
            <a:r>
              <a:rPr lang="en-GB" dirty="0" smtClean="0">
                <a:solidFill>
                  <a:srgbClr val="0000FF"/>
                </a:solidFill>
              </a:rPr>
              <a:t>LHC so far, but we </a:t>
            </a:r>
          </a:p>
          <a:p>
            <a:r>
              <a:rPr lang="en-GB" dirty="0" smtClean="0">
                <a:solidFill>
                  <a:srgbClr val="0000FF"/>
                </a:solidFill>
              </a:rPr>
              <a:t>are getting close to </a:t>
            </a:r>
          </a:p>
          <a:p>
            <a:r>
              <a:rPr lang="en-GB" dirty="0" smtClean="0">
                <a:solidFill>
                  <a:srgbClr val="0000FF"/>
                </a:solidFill>
              </a:rPr>
              <a:t>push it to its limits!</a:t>
            </a:r>
            <a:endParaRPr lang="en-GB" dirty="0">
              <a:solidFill>
                <a:srgbClr val="0000FF"/>
              </a:solidFill>
            </a:endParaRPr>
          </a:p>
        </p:txBody>
      </p:sp>
      <p:sp>
        <p:nvSpPr>
          <p:cNvPr id="11" name="ZoneTexte 10"/>
          <p:cNvSpPr txBox="1"/>
          <p:nvPr/>
        </p:nvSpPr>
        <p:spPr>
          <a:xfrm>
            <a:off x="76200" y="838200"/>
            <a:ext cx="2891988" cy="461665"/>
          </a:xfrm>
          <a:prstGeom prst="rect">
            <a:avLst/>
          </a:prstGeom>
          <a:solidFill>
            <a:srgbClr val="FFFF00"/>
          </a:solidFill>
        </p:spPr>
        <p:txBody>
          <a:bodyPr wrap="none" rtlCol="0">
            <a:spAutoFit/>
          </a:bodyPr>
          <a:lstStyle/>
          <a:p>
            <a:r>
              <a:rPr lang="en-GB" sz="2400" dirty="0" smtClean="0"/>
              <a:t>End 2011: Revision!</a:t>
            </a:r>
            <a:endParaRPr lang="en-GB" sz="2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142875"/>
            <a:ext cx="7239000" cy="904875"/>
          </a:xfrm>
        </p:spPr>
        <p:txBody>
          <a:bodyPr/>
          <a:lstStyle/>
          <a:p>
            <a:r>
              <a:rPr lang="en-GB" dirty="0" smtClean="0"/>
              <a:t>Natural SUSY?</a:t>
            </a:r>
            <a:endParaRPr lang="en-GB" dirty="0"/>
          </a:p>
        </p:txBody>
      </p:sp>
      <p:pic>
        <p:nvPicPr>
          <p:cNvPr id="13" name="Image 12" descr="Screen Shot 2014-08-31 at 10.39.28 AM.png"/>
          <p:cNvPicPr>
            <a:picLocks noChangeAspect="1"/>
          </p:cNvPicPr>
          <p:nvPr/>
        </p:nvPicPr>
        <p:blipFill>
          <a:blip r:embed="rId2"/>
          <a:stretch>
            <a:fillRect/>
          </a:stretch>
        </p:blipFill>
        <p:spPr>
          <a:xfrm>
            <a:off x="0" y="1378974"/>
            <a:ext cx="9144000" cy="4793226"/>
          </a:xfrm>
          <a:prstGeom prst="rect">
            <a:avLst/>
          </a:prstGeom>
        </p:spPr>
      </p:pic>
      <p:sp>
        <p:nvSpPr>
          <p:cNvPr id="14" name="ZoneTexte 13"/>
          <p:cNvSpPr txBox="1"/>
          <p:nvPr/>
        </p:nvSpPr>
        <p:spPr>
          <a:xfrm>
            <a:off x="914400" y="6229290"/>
            <a:ext cx="6962989" cy="400110"/>
          </a:xfrm>
          <a:prstGeom prst="rect">
            <a:avLst/>
          </a:prstGeom>
          <a:solidFill>
            <a:schemeClr val="accent3"/>
          </a:solidFill>
        </p:spPr>
        <p:txBody>
          <a:bodyPr wrap="none" rtlCol="0">
            <a:spAutoFit/>
          </a:bodyPr>
          <a:lstStyle/>
          <a:p>
            <a:r>
              <a:rPr lang="en-GB" dirty="0" smtClean="0">
                <a:solidFill>
                  <a:srgbClr val="0000FF"/>
                </a:solidFill>
              </a:rPr>
              <a:t>Searches for stop quarks are pushing limits now to 700 </a:t>
            </a:r>
            <a:r>
              <a:rPr lang="en-GB" dirty="0" err="1" smtClean="0">
                <a:solidFill>
                  <a:srgbClr val="0000FF"/>
                </a:solidFill>
              </a:rPr>
              <a:t>GeV</a:t>
            </a:r>
            <a:r>
              <a:rPr lang="en-GB" dirty="0" smtClean="0">
                <a:solidFill>
                  <a:srgbClr val="0000FF"/>
                </a:solidFill>
              </a:rPr>
              <a:t> </a:t>
            </a:r>
            <a:endParaRPr lang="en-GB" dirty="0">
              <a:solidFill>
                <a:srgbClr val="0000FF"/>
              </a:solidFill>
            </a:endParaRPr>
          </a:p>
        </p:txBody>
      </p:sp>
      <p:sp>
        <p:nvSpPr>
          <p:cNvPr id="5" name="ZoneTexte 4"/>
          <p:cNvSpPr txBox="1"/>
          <p:nvPr/>
        </p:nvSpPr>
        <p:spPr>
          <a:xfrm>
            <a:off x="838200" y="914400"/>
            <a:ext cx="2098376" cy="400110"/>
          </a:xfrm>
          <a:prstGeom prst="rect">
            <a:avLst/>
          </a:prstGeom>
          <a:solidFill>
            <a:srgbClr val="FFFF00"/>
          </a:solidFill>
        </p:spPr>
        <p:txBody>
          <a:bodyPr wrap="none" rtlCol="0">
            <a:spAutoFit/>
          </a:bodyPr>
          <a:lstStyle/>
          <a:p>
            <a:r>
              <a:rPr lang="en-GB" dirty="0" smtClean="0">
                <a:solidFill>
                  <a:srgbClr val="0000FF"/>
                </a:solidFill>
              </a:rPr>
              <a:t>Low mass stops?</a:t>
            </a:r>
            <a:endParaRPr lang="en-GB" dirty="0">
              <a:solidFill>
                <a:srgbClr val="0000FF"/>
              </a:solidFill>
            </a:endParaRPr>
          </a:p>
        </p:txBody>
      </p:sp>
      <p:pic>
        <p:nvPicPr>
          <p:cNvPr id="6" name="Image 5" descr="Screen Shot 2014-12-14 at 1.06.56 PM.png"/>
          <p:cNvPicPr>
            <a:picLocks noChangeAspect="1"/>
          </p:cNvPicPr>
          <p:nvPr/>
        </p:nvPicPr>
        <p:blipFill>
          <a:blip r:embed="rId3"/>
          <a:stretch>
            <a:fillRect/>
          </a:stretch>
        </p:blipFill>
        <p:spPr>
          <a:xfrm>
            <a:off x="1905000" y="2362200"/>
            <a:ext cx="1744195" cy="13105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re 1"/>
          <p:cNvSpPr txBox="1">
            <a:spLocks/>
          </p:cNvSpPr>
          <p:nvPr/>
        </p:nvSpPr>
        <p:spPr bwMode="auto">
          <a:xfrm>
            <a:off x="914400" y="-142875"/>
            <a:ext cx="72390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4000" b="1" kern="0" dirty="0" smtClean="0">
                <a:solidFill>
                  <a:srgbClr val="0000FF"/>
                </a:solidFill>
                <a:latin typeface="Arial"/>
                <a:ea typeface="ＭＳ Ｐゴシック" charset="-128"/>
                <a:cs typeface="ＭＳ Ｐゴシック" charset="-128"/>
              </a:rPr>
              <a:t>Top in SUSY</a:t>
            </a:r>
            <a:endParaRPr kumimoji="0" lang="en-GB" sz="4000" b="1" i="0" u="none" strike="noStrike" kern="0" cap="none" spc="0" normalizeH="0" baseline="0" noProof="0" dirty="0">
              <a:ln>
                <a:noFill/>
              </a:ln>
              <a:solidFill>
                <a:srgbClr val="0000FF"/>
              </a:solidFill>
              <a:effectLst/>
              <a:uLnTx/>
              <a:uFillTx/>
              <a:latin typeface="Georgia"/>
              <a:ea typeface="ＭＳ Ｐゴシック" charset="-128"/>
              <a:cs typeface="ＭＳ Ｐゴシック" charset="-128"/>
            </a:endParaRPr>
          </a:p>
        </p:txBody>
      </p:sp>
      <p:pic>
        <p:nvPicPr>
          <p:cNvPr id="3" name="Image 2" descr="Screen Shot 2014-12-12 at 6.22.31 PM.png"/>
          <p:cNvPicPr>
            <a:picLocks noChangeAspect="1"/>
          </p:cNvPicPr>
          <p:nvPr/>
        </p:nvPicPr>
        <p:blipFill>
          <a:blip r:embed="rId2"/>
          <a:stretch>
            <a:fillRect/>
          </a:stretch>
        </p:blipFill>
        <p:spPr>
          <a:xfrm>
            <a:off x="0" y="840003"/>
            <a:ext cx="9144000" cy="5789397"/>
          </a:xfrm>
          <a:prstGeom prst="rect">
            <a:avLst/>
          </a:prstGeom>
        </p:spPr>
      </p:pic>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Espace réservé du contenu 3" descr="Screen Shot 2014-07-05 at 6.59.19 PM.png"/>
          <p:cNvPicPr>
            <a:picLocks noGrp="1" noChangeAspect="1"/>
          </p:cNvPicPr>
          <p:nvPr>
            <p:ph idx="1"/>
          </p:nvPr>
        </p:nvPicPr>
        <p:blipFill>
          <a:blip r:embed="rId2"/>
          <a:stretch>
            <a:fillRect/>
          </a:stretch>
        </p:blipFill>
        <p:spPr>
          <a:xfrm>
            <a:off x="0" y="1295400"/>
            <a:ext cx="7086600" cy="5039985"/>
          </a:xfrm>
        </p:spPr>
      </p:pic>
      <p:sp>
        <p:nvSpPr>
          <p:cNvPr id="5" name="ZoneTexte 4"/>
          <p:cNvSpPr txBox="1"/>
          <p:nvPr/>
        </p:nvSpPr>
        <p:spPr>
          <a:xfrm>
            <a:off x="76200" y="838200"/>
            <a:ext cx="6421850" cy="400110"/>
          </a:xfrm>
          <a:prstGeom prst="rect">
            <a:avLst/>
          </a:prstGeom>
          <a:solidFill>
            <a:srgbClr val="FFFF00"/>
          </a:solidFill>
        </p:spPr>
        <p:txBody>
          <a:bodyPr wrap="none" rtlCol="0">
            <a:spAutoFit/>
          </a:bodyPr>
          <a:lstStyle/>
          <a:p>
            <a:r>
              <a:rPr lang="en-GB" dirty="0" smtClean="0"/>
              <a:t>In short: no sign of SUSY with the data collected so far   </a:t>
            </a:r>
            <a:endParaRPr lang="en-GB" dirty="0"/>
          </a:p>
        </p:txBody>
      </p:sp>
      <p:sp>
        <p:nvSpPr>
          <p:cNvPr id="6" name="ZoneTexte 5"/>
          <p:cNvSpPr txBox="1"/>
          <p:nvPr/>
        </p:nvSpPr>
        <p:spPr>
          <a:xfrm>
            <a:off x="76200" y="6324600"/>
            <a:ext cx="8816461" cy="400110"/>
          </a:xfrm>
          <a:prstGeom prst="rect">
            <a:avLst/>
          </a:prstGeom>
          <a:solidFill>
            <a:srgbClr val="FFFF00"/>
          </a:solidFill>
        </p:spPr>
        <p:txBody>
          <a:bodyPr wrap="none" rtlCol="0">
            <a:spAutoFit/>
          </a:bodyPr>
          <a:lstStyle/>
          <a:p>
            <a:r>
              <a:rPr lang="en-GB" dirty="0" smtClean="0"/>
              <a:t>Work ongoing on </a:t>
            </a:r>
            <a:r>
              <a:rPr lang="en-GB" dirty="0" err="1" smtClean="0"/>
              <a:t>eg</a:t>
            </a:r>
            <a:r>
              <a:rPr lang="en-GB" dirty="0" smtClean="0"/>
              <a:t> compressed spectra, extended incl. searches, </a:t>
            </a:r>
            <a:r>
              <a:rPr lang="en-GB" dirty="0" err="1" smtClean="0"/>
              <a:t>Scharm</a:t>
            </a:r>
            <a:r>
              <a:rPr lang="en-GB" dirty="0" smtClean="0"/>
              <a:t>… </a:t>
            </a:r>
            <a:endParaRPr lang="en-GB" dirty="0"/>
          </a:p>
        </p:txBody>
      </p:sp>
      <p:pic>
        <p:nvPicPr>
          <p:cNvPr id="7" name="Espace réservé du contenu 3" descr="Screen Shot 2013-07-31 at 1.25.39 PM.png"/>
          <p:cNvPicPr>
            <a:picLocks noChangeAspect="1"/>
          </p:cNvPicPr>
          <p:nvPr/>
        </p:nvPicPr>
        <p:blipFill>
          <a:blip r:embed="rId3"/>
          <a:stretch>
            <a:fillRect/>
          </a:stretch>
        </p:blipFill>
        <p:spPr bwMode="auto">
          <a:xfrm>
            <a:off x="6706543" y="1708073"/>
            <a:ext cx="2590800" cy="2559127"/>
          </a:xfrm>
          <a:prstGeom prst="rect">
            <a:avLst/>
          </a:prstGeom>
          <a:noFill/>
          <a:ln w="9525">
            <a:noFill/>
            <a:miter lim="800000"/>
            <a:headEnd/>
            <a:tailEnd/>
          </a:ln>
        </p:spPr>
      </p:pic>
      <p:sp>
        <p:nvSpPr>
          <p:cNvPr id="9" name="ZoneTexte 8"/>
          <p:cNvSpPr txBox="1"/>
          <p:nvPr/>
        </p:nvSpPr>
        <p:spPr>
          <a:xfrm>
            <a:off x="2743200" y="6062246"/>
            <a:ext cx="6089728" cy="338554"/>
          </a:xfrm>
          <a:prstGeom prst="rect">
            <a:avLst/>
          </a:prstGeom>
          <a:solidFill>
            <a:schemeClr val="accent3"/>
          </a:solidFill>
        </p:spPr>
        <p:txBody>
          <a:bodyPr wrap="none" rtlCol="0">
            <a:spAutoFit/>
          </a:bodyPr>
          <a:lstStyle/>
          <a:p>
            <a:r>
              <a:rPr lang="en-GB" sz="1600" dirty="0" smtClean="0"/>
              <a:t>https://</a:t>
            </a:r>
            <a:r>
              <a:rPr lang="en-GB" sz="1600" dirty="0" err="1" smtClean="0"/>
              <a:t>twiki.cern.ch/twiki/bin/view/CMSPublic/PhysicsResultsSUS</a:t>
            </a:r>
            <a:endParaRPr lang="en-GB" sz="1600" dirty="0"/>
          </a:p>
        </p:txBody>
      </p:sp>
      <p:sp>
        <p:nvSpPr>
          <p:cNvPr id="10" name="Titre 1"/>
          <p:cNvSpPr>
            <a:spLocks noGrp="1"/>
          </p:cNvSpPr>
          <p:nvPr>
            <p:ph type="title"/>
          </p:nvPr>
        </p:nvSpPr>
        <p:spPr>
          <a:xfrm>
            <a:off x="914400" y="-142875"/>
            <a:ext cx="7239000" cy="904875"/>
          </a:xfrm>
        </p:spPr>
        <p:txBody>
          <a:bodyPr/>
          <a:lstStyle/>
          <a:p>
            <a:r>
              <a:rPr lang="en-GB" dirty="0" smtClean="0"/>
              <a:t>Summary of SUSY Searches</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Image 2" descr="Screen Shot 2013-06-05 at 10.16.26 PM.png"/>
          <p:cNvPicPr>
            <a:picLocks noChangeAspect="1"/>
          </p:cNvPicPr>
          <p:nvPr/>
        </p:nvPicPr>
        <p:blipFill>
          <a:blip r:embed="rId2"/>
          <a:stretch>
            <a:fillRect/>
          </a:stretch>
        </p:blipFill>
        <p:spPr>
          <a:xfrm>
            <a:off x="94939" y="838200"/>
            <a:ext cx="8954121" cy="2209953"/>
          </a:xfrm>
          <a:prstGeom prst="rect">
            <a:avLst/>
          </a:prstGeom>
        </p:spPr>
      </p:pic>
      <p:pic>
        <p:nvPicPr>
          <p:cNvPr id="4" name="Image 3" descr="Screen Shot 2013-06-05 at 10.16.42 PM.png"/>
          <p:cNvPicPr>
            <a:picLocks noChangeAspect="1"/>
          </p:cNvPicPr>
          <p:nvPr/>
        </p:nvPicPr>
        <p:blipFill>
          <a:blip r:embed="rId3"/>
          <a:stretch>
            <a:fillRect/>
          </a:stretch>
        </p:blipFill>
        <p:spPr>
          <a:xfrm>
            <a:off x="1296909" y="3048000"/>
            <a:ext cx="6780291" cy="2895600"/>
          </a:xfrm>
          <a:prstGeom prst="rect">
            <a:avLst/>
          </a:prstGeom>
        </p:spPr>
      </p:pic>
      <p:sp>
        <p:nvSpPr>
          <p:cNvPr id="5" name="Titre 1"/>
          <p:cNvSpPr txBox="1">
            <a:spLocks/>
          </p:cNvSpPr>
          <p:nvPr/>
        </p:nvSpPr>
        <p:spPr bwMode="auto">
          <a:xfrm>
            <a:off x="914400" y="76200"/>
            <a:ext cx="7244862" cy="609600"/>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4000" b="1" kern="0" dirty="0" smtClean="0">
                <a:solidFill>
                  <a:srgbClr val="0000FF"/>
                </a:solidFill>
                <a:latin typeface="Arial" pitchFamily="4" charset="0"/>
                <a:ea typeface="ＭＳ Ｐゴシック" pitchFamily="4" charset="-128"/>
                <a:cs typeface="ＭＳ Ｐゴシック" pitchFamily="4" charset="-128"/>
              </a:rPr>
              <a:t>A Higgs…</a:t>
            </a:r>
            <a:endParaRPr kumimoji="0" lang="en-GB" sz="4000" b="1" i="0" u="none" strike="noStrike" kern="0" cap="none" spc="0" normalizeH="0" baseline="0" noProof="0" dirty="0" smtClean="0">
              <a:ln>
                <a:noFill/>
              </a:ln>
              <a:solidFill>
                <a:srgbClr val="0000FF"/>
              </a:solidFill>
              <a:effectLst/>
              <a:uLnTx/>
              <a:uFillTx/>
              <a:latin typeface="Arial" pitchFamily="4" charset="0"/>
              <a:ea typeface="ＭＳ Ｐゴシック" pitchFamily="4" charset="-128"/>
              <a:cs typeface="ＭＳ Ｐゴシック" pitchFamily="4" charset="-128"/>
            </a:endParaRPr>
          </a:p>
        </p:txBody>
      </p:sp>
      <p:sp>
        <p:nvSpPr>
          <p:cNvPr id="6" name="ZoneTexte 5"/>
          <p:cNvSpPr txBox="1"/>
          <p:nvPr/>
        </p:nvSpPr>
        <p:spPr>
          <a:xfrm>
            <a:off x="6342231" y="4673024"/>
            <a:ext cx="2801769" cy="584776"/>
          </a:xfrm>
          <a:prstGeom prst="rect">
            <a:avLst/>
          </a:prstGeom>
          <a:solidFill>
            <a:schemeClr val="accent3"/>
          </a:solidFill>
        </p:spPr>
        <p:txBody>
          <a:bodyPr wrap="square" rtlCol="0">
            <a:spAutoFit/>
          </a:bodyPr>
          <a:lstStyle/>
          <a:p>
            <a:r>
              <a:rPr lang="en-GB" sz="1600" dirty="0" smtClean="0"/>
              <a:t>Stockholm Nobel Symposium</a:t>
            </a:r>
          </a:p>
          <a:p>
            <a:r>
              <a:rPr lang="en-GB" sz="1600" dirty="0" smtClean="0"/>
              <a:t>May 2013</a:t>
            </a:r>
            <a:endParaRPr lang="en-GB" sz="1600" dirty="0"/>
          </a:p>
        </p:txBody>
      </p:sp>
      <p:sp>
        <p:nvSpPr>
          <p:cNvPr id="8" name="ZoneTexte 7"/>
          <p:cNvSpPr txBox="1"/>
          <p:nvPr/>
        </p:nvSpPr>
        <p:spPr>
          <a:xfrm>
            <a:off x="495385" y="5486400"/>
            <a:ext cx="8191415" cy="707886"/>
          </a:xfrm>
          <a:prstGeom prst="rect">
            <a:avLst/>
          </a:prstGeom>
          <a:solidFill>
            <a:srgbClr val="FFFF00"/>
          </a:solidFill>
        </p:spPr>
        <p:txBody>
          <a:bodyPr wrap="none" rtlCol="0">
            <a:spAutoFit/>
          </a:bodyPr>
          <a:lstStyle/>
          <a:p>
            <a:r>
              <a:rPr lang="en-GB" dirty="0" smtClean="0">
                <a:solidFill>
                  <a:srgbClr val="0000FF"/>
                </a:solidFill>
              </a:rPr>
              <a:t>We do not understand why the mass of the Higgs is 125 </a:t>
            </a:r>
            <a:r>
              <a:rPr lang="en-GB" dirty="0" err="1" smtClean="0">
                <a:solidFill>
                  <a:srgbClr val="0000FF"/>
                </a:solidFill>
              </a:rPr>
              <a:t>GeV</a:t>
            </a:r>
            <a:endParaRPr lang="en-GB" dirty="0" smtClean="0">
              <a:solidFill>
                <a:srgbClr val="0000FF"/>
              </a:solidFill>
            </a:endParaRPr>
          </a:p>
          <a:p>
            <a:r>
              <a:rPr lang="en-GB" dirty="0" smtClean="0">
                <a:solidFill>
                  <a:srgbClr val="0000FF"/>
                </a:solidFill>
              </a:rPr>
              <a:t>It most likely tells us something on what is Beyond the Standard Model</a:t>
            </a:r>
            <a:endParaRPr lang="en-GB" dirty="0">
              <a:solidFill>
                <a:srgbClr val="0000FF"/>
              </a:solidFill>
            </a:endParaRPr>
          </a:p>
        </p:txBody>
      </p:sp>
      <p:sp>
        <p:nvSpPr>
          <p:cNvPr id="9" name="ZoneTexte 8"/>
          <p:cNvSpPr txBox="1"/>
          <p:nvPr/>
        </p:nvSpPr>
        <p:spPr>
          <a:xfrm>
            <a:off x="3886200" y="4781490"/>
            <a:ext cx="1754983" cy="400110"/>
          </a:xfrm>
          <a:prstGeom prst="rect">
            <a:avLst/>
          </a:prstGeom>
          <a:noFill/>
        </p:spPr>
        <p:txBody>
          <a:bodyPr wrap="none" rtlCol="0">
            <a:spAutoFit/>
          </a:bodyPr>
          <a:lstStyle/>
          <a:p>
            <a:r>
              <a:rPr lang="en-GB" dirty="0" smtClean="0"/>
              <a:t>Guido </a:t>
            </a:r>
            <a:r>
              <a:rPr lang="en-GB" dirty="0" err="1" smtClean="0"/>
              <a:t>Altarelli</a:t>
            </a:r>
            <a:endParaRPr lang="en-GB"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142875"/>
            <a:ext cx="8077200" cy="904875"/>
          </a:xfrm>
        </p:spPr>
        <p:txBody>
          <a:bodyPr/>
          <a:lstStyle/>
          <a:p>
            <a:r>
              <a:rPr lang="en-GB" dirty="0" smtClean="0"/>
              <a:t> Summary of SUSY Searches</a:t>
            </a:r>
            <a:endParaRPr lang="en-GB" dirty="0"/>
          </a:p>
        </p:txBody>
      </p:sp>
      <p:pic>
        <p:nvPicPr>
          <p:cNvPr id="8" name="Image 7" descr="Screen Shot 2014-07-19 at 11.23.10 AM.png"/>
          <p:cNvPicPr>
            <a:picLocks noChangeAspect="1"/>
          </p:cNvPicPr>
          <p:nvPr/>
        </p:nvPicPr>
        <p:blipFill>
          <a:blip r:embed="rId2"/>
          <a:stretch>
            <a:fillRect/>
          </a:stretch>
        </p:blipFill>
        <p:spPr>
          <a:xfrm>
            <a:off x="76200" y="1295399"/>
            <a:ext cx="7772400" cy="5410201"/>
          </a:xfrm>
          <a:prstGeom prst="rect">
            <a:avLst/>
          </a:prstGeom>
        </p:spPr>
      </p:pic>
      <p:sp>
        <p:nvSpPr>
          <p:cNvPr id="7" name="ZoneTexte 6"/>
          <p:cNvSpPr txBox="1"/>
          <p:nvPr/>
        </p:nvSpPr>
        <p:spPr>
          <a:xfrm>
            <a:off x="76200" y="838200"/>
            <a:ext cx="6421850" cy="400110"/>
          </a:xfrm>
          <a:prstGeom prst="rect">
            <a:avLst/>
          </a:prstGeom>
          <a:solidFill>
            <a:srgbClr val="FFFF00"/>
          </a:solidFill>
        </p:spPr>
        <p:txBody>
          <a:bodyPr wrap="none" rtlCol="0">
            <a:spAutoFit/>
          </a:bodyPr>
          <a:lstStyle/>
          <a:p>
            <a:r>
              <a:rPr lang="en-GB" dirty="0" smtClean="0"/>
              <a:t>In short: no sign of SUSY with the data collected so far   </a:t>
            </a:r>
            <a:endParaRPr lang="en-GB"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Espace réservé du contenu 3" descr="Screen Shot 2014-07-05 at 7.05.56 PM.png"/>
          <p:cNvPicPr>
            <a:picLocks noGrp="1" noChangeAspect="1"/>
          </p:cNvPicPr>
          <p:nvPr>
            <p:ph idx="1"/>
          </p:nvPr>
        </p:nvPicPr>
        <p:blipFill>
          <a:blip r:embed="rId2"/>
          <a:stretch>
            <a:fillRect/>
          </a:stretch>
        </p:blipFill>
        <p:spPr>
          <a:xfrm>
            <a:off x="381000" y="774731"/>
            <a:ext cx="8153400" cy="6127344"/>
          </a:xfrm>
        </p:spPr>
      </p:pic>
      <p:sp>
        <p:nvSpPr>
          <p:cNvPr id="7" name="Titre 1"/>
          <p:cNvSpPr>
            <a:spLocks noGrp="1"/>
          </p:cNvSpPr>
          <p:nvPr>
            <p:ph type="title"/>
          </p:nvPr>
        </p:nvSpPr>
        <p:spPr>
          <a:xfrm>
            <a:off x="457200" y="-142875"/>
            <a:ext cx="8077200" cy="904875"/>
          </a:xfrm>
        </p:spPr>
        <p:txBody>
          <a:bodyPr/>
          <a:lstStyle/>
          <a:p>
            <a:r>
              <a:rPr lang="en-GB" dirty="0" smtClean="0"/>
              <a:t>Summary of Exotica Searches</a:t>
            </a:r>
            <a:endParaRPr lang="en-GB"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142875"/>
            <a:ext cx="7239000" cy="904875"/>
          </a:xfrm>
        </p:spPr>
        <p:txBody>
          <a:bodyPr/>
          <a:lstStyle/>
          <a:p>
            <a:r>
              <a:rPr lang="en-GB" dirty="0" smtClean="0"/>
              <a:t>Searches at the LHC</a:t>
            </a:r>
            <a:endParaRPr lang="en-GB" dirty="0"/>
          </a:p>
        </p:txBody>
      </p:sp>
      <p:sp>
        <p:nvSpPr>
          <p:cNvPr id="3" name="Espace réservé du contenu 2"/>
          <p:cNvSpPr>
            <a:spLocks noGrp="1"/>
          </p:cNvSpPr>
          <p:nvPr>
            <p:ph idx="1"/>
          </p:nvPr>
        </p:nvSpPr>
        <p:spPr>
          <a:xfrm>
            <a:off x="304800" y="914400"/>
            <a:ext cx="8534400" cy="5715000"/>
          </a:xfrm>
          <a:solidFill>
            <a:schemeClr val="accent3"/>
          </a:solidFill>
        </p:spPr>
        <p:txBody>
          <a:bodyPr/>
          <a:lstStyle/>
          <a:p>
            <a:r>
              <a:rPr lang="en-GB" sz="2400" dirty="0" smtClean="0">
                <a:solidFill>
                  <a:srgbClr val="0000FF"/>
                </a:solidFill>
              </a:rPr>
              <a:t>LHC searches for NP right now: </a:t>
            </a:r>
            <a:r>
              <a:rPr lang="en-GB" sz="2400" dirty="0" smtClean="0">
                <a:solidFill>
                  <a:srgbClr val="FF0000"/>
                </a:solidFill>
              </a:rPr>
              <a:t>Nothing significant found at present!</a:t>
            </a:r>
          </a:p>
          <a:p>
            <a:r>
              <a:rPr lang="en-GB" sz="2400" dirty="0" smtClean="0">
                <a:solidFill>
                  <a:srgbClr val="0000FF"/>
                </a:solidFill>
              </a:rPr>
              <a:t>However most discoveries start with a hint i.e. less than 3 sigma (standard deviations), or evidence with more than 3 sigma before they become an observation or discovery (more that 5 sigma, like the Higgs)</a:t>
            </a:r>
          </a:p>
          <a:p>
            <a:r>
              <a:rPr lang="en-GB" sz="2400" dirty="0" smtClean="0">
                <a:solidFill>
                  <a:srgbClr val="0000FF"/>
                </a:solidFill>
              </a:rPr>
              <a:t>Any 2-3 sigma effects are of interest to follow up with additional data or check with other channels. They will either grow with luminosity (possible real signal) or get less significant (statistical fluctuation). </a:t>
            </a:r>
            <a:r>
              <a:rPr lang="en-GB" sz="2400" dirty="0" smtClean="0">
                <a:solidFill>
                  <a:srgbClr val="FF0000"/>
                </a:solidFill>
              </a:rPr>
              <a:t>But no excitement yet…</a:t>
            </a:r>
          </a:p>
          <a:p>
            <a:r>
              <a:rPr lang="en-GB" sz="2400" dirty="0" smtClean="0">
                <a:solidFill>
                  <a:srgbClr val="FF0000"/>
                </a:solidFill>
              </a:rPr>
              <a:t>Some examples  </a:t>
            </a:r>
            <a:r>
              <a:rPr lang="en-GB" sz="2400" dirty="0" err="1" smtClean="0">
                <a:solidFill>
                  <a:srgbClr val="FF0000"/>
                </a:solidFill>
                <a:latin typeface="Wingdings"/>
                <a:ea typeface="Wingdings"/>
                <a:cs typeface="Wingdings"/>
              </a:rPr>
              <a:t></a:t>
            </a:r>
            <a:endParaRPr lang="en-GB" sz="2400" dirty="0" smtClean="0">
              <a:solidFill>
                <a:srgbClr val="FF0000"/>
              </a:solidFill>
            </a:endParaRPr>
          </a:p>
          <a:p>
            <a:pPr>
              <a:buNone/>
            </a:pPr>
            <a:r>
              <a:rPr lang="en-GB" dirty="0" smtClean="0"/>
              <a:t> </a:t>
            </a:r>
          </a:p>
          <a:p>
            <a:pPr>
              <a:buNone/>
            </a:pPr>
            <a:endParaRPr lang="en-GB" dirty="0" smtClean="0"/>
          </a:p>
          <a:p>
            <a:endParaRPr lang="en-GB" dirty="0" smtClean="0"/>
          </a:p>
          <a:p>
            <a:endParaRPr lang="en-GB" dirty="0"/>
          </a:p>
        </p:txBody>
      </p:sp>
      <p:pic>
        <p:nvPicPr>
          <p:cNvPr id="4" name="Image 3" descr="Screen Shot 2014-11-24 at 11.10.57 AM.png"/>
          <p:cNvPicPr>
            <a:picLocks noChangeAspect="1"/>
          </p:cNvPicPr>
          <p:nvPr/>
        </p:nvPicPr>
        <p:blipFill>
          <a:blip r:embed="rId2"/>
          <a:stretch>
            <a:fillRect/>
          </a:stretch>
        </p:blipFill>
        <p:spPr>
          <a:xfrm>
            <a:off x="6934200" y="4876800"/>
            <a:ext cx="1779638" cy="1828800"/>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142875"/>
            <a:ext cx="7239000" cy="904875"/>
          </a:xfrm>
        </p:spPr>
        <p:txBody>
          <a:bodyPr/>
          <a:lstStyle/>
          <a:p>
            <a:r>
              <a:rPr lang="en-GB" dirty="0" smtClean="0"/>
              <a:t>More Searches </a:t>
            </a:r>
            <a:r>
              <a:rPr lang="en-GB" smtClean="0"/>
              <a:t>to Watch…</a:t>
            </a:r>
            <a:endParaRPr lang="en-GB" dirty="0"/>
          </a:p>
        </p:txBody>
      </p:sp>
      <p:pic>
        <p:nvPicPr>
          <p:cNvPr id="4" name="Espace réservé du contenu 3" descr="Screen Shot 2014-11-27 at 10.05.59 PM.png"/>
          <p:cNvPicPr>
            <a:picLocks noGrp="1" noChangeAspect="1"/>
          </p:cNvPicPr>
          <p:nvPr>
            <p:ph idx="1"/>
          </p:nvPr>
        </p:nvPicPr>
        <p:blipFill>
          <a:blip r:embed="rId2"/>
          <a:stretch>
            <a:fillRect/>
          </a:stretch>
        </p:blipFill>
        <p:spPr>
          <a:xfrm>
            <a:off x="152400" y="838200"/>
            <a:ext cx="8915400" cy="5461240"/>
          </a:xfrm>
        </p:spPr>
      </p:pic>
      <p:sp>
        <p:nvSpPr>
          <p:cNvPr id="8" name="Rectangle 7"/>
          <p:cNvSpPr/>
          <p:nvPr/>
        </p:nvSpPr>
        <p:spPr bwMode="auto">
          <a:xfrm>
            <a:off x="2590800" y="1828800"/>
            <a:ext cx="2362200" cy="533400"/>
          </a:xfrm>
          <a:prstGeom prst="rect">
            <a:avLst/>
          </a:prstGeom>
          <a:solidFill>
            <a:schemeClr val="accent3"/>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Tahoma" charset="0"/>
            </a:endParaRPr>
          </a:p>
        </p:txBody>
      </p:sp>
      <p:sp>
        <p:nvSpPr>
          <p:cNvPr id="9" name="Rectangle 8"/>
          <p:cNvSpPr/>
          <p:nvPr/>
        </p:nvSpPr>
        <p:spPr bwMode="auto">
          <a:xfrm>
            <a:off x="685800" y="2057400"/>
            <a:ext cx="1905000" cy="304800"/>
          </a:xfrm>
          <a:prstGeom prst="rect">
            <a:avLst/>
          </a:prstGeom>
          <a:solidFill>
            <a:schemeClr val="accent3"/>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Tahoma" charset="0"/>
            </a:endParaRPr>
          </a:p>
        </p:txBody>
      </p:sp>
      <p:sp>
        <p:nvSpPr>
          <p:cNvPr id="7" name="Rectangle 6"/>
          <p:cNvSpPr/>
          <p:nvPr/>
        </p:nvSpPr>
        <p:spPr bwMode="auto">
          <a:xfrm>
            <a:off x="7086600" y="1981200"/>
            <a:ext cx="990600" cy="381000"/>
          </a:xfrm>
          <a:prstGeom prst="rect">
            <a:avLst/>
          </a:prstGeom>
          <a:solidFill>
            <a:schemeClr val="accent3"/>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accent3"/>
              </a:solidFill>
              <a:effectLst/>
              <a:latin typeface="Tahoma"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42875"/>
            <a:ext cx="8305800" cy="904875"/>
          </a:xfrm>
        </p:spPr>
        <p:txBody>
          <a:bodyPr/>
          <a:lstStyle/>
          <a:p>
            <a:r>
              <a:rPr lang="en-GB" dirty="0" smtClean="0"/>
              <a:t>ATLAS SUSY: Lepton Channels</a:t>
            </a:r>
            <a:endParaRPr lang="en-GB" dirty="0"/>
          </a:p>
        </p:txBody>
      </p:sp>
      <p:sp>
        <p:nvSpPr>
          <p:cNvPr id="4" name="ZoneTexte 3"/>
          <p:cNvSpPr txBox="1"/>
          <p:nvPr/>
        </p:nvSpPr>
        <p:spPr>
          <a:xfrm>
            <a:off x="228600" y="1219200"/>
            <a:ext cx="5715000" cy="1323439"/>
          </a:xfrm>
          <a:prstGeom prst="rect">
            <a:avLst/>
          </a:prstGeom>
          <a:solidFill>
            <a:schemeClr val="accent3"/>
          </a:solidFill>
        </p:spPr>
        <p:txBody>
          <a:bodyPr wrap="square" rtlCol="0">
            <a:spAutoFit/>
          </a:bodyPr>
          <a:lstStyle/>
          <a:p>
            <a:r>
              <a:rPr lang="en-GB" dirty="0" smtClean="0">
                <a:solidFill>
                  <a:srgbClr val="FF0000"/>
                </a:solidFill>
              </a:rPr>
              <a:t>Study of single and double leptons + jets + MET</a:t>
            </a:r>
          </a:p>
          <a:p>
            <a:r>
              <a:rPr lang="en-GB" dirty="0" smtClean="0">
                <a:solidFill>
                  <a:srgbClr val="0000FF"/>
                </a:solidFill>
                <a:latin typeface="Wingdings"/>
                <a:ea typeface="Wingdings"/>
                <a:cs typeface="Wingdings"/>
              </a:rPr>
              <a:t></a:t>
            </a:r>
            <a:r>
              <a:rPr lang="en-GB" dirty="0" smtClean="0">
                <a:solidFill>
                  <a:srgbClr val="0000FF"/>
                </a:solidFill>
              </a:rPr>
              <a:t>19 channels studies</a:t>
            </a:r>
          </a:p>
          <a:p>
            <a:r>
              <a:rPr lang="en-GB" dirty="0" err="1" smtClean="0">
                <a:solidFill>
                  <a:srgbClr val="0000FF"/>
                </a:solidFill>
                <a:latin typeface="Wingdings"/>
                <a:ea typeface="Wingdings"/>
                <a:cs typeface="Wingdings"/>
              </a:rPr>
              <a:t></a:t>
            </a:r>
            <a:r>
              <a:rPr lang="en-GB" dirty="0" err="1" smtClean="0">
                <a:solidFill>
                  <a:srgbClr val="0000FF"/>
                </a:solidFill>
              </a:rPr>
              <a:t>One</a:t>
            </a:r>
            <a:r>
              <a:rPr lang="en-GB" dirty="0" smtClean="0">
                <a:solidFill>
                  <a:srgbClr val="0000FF"/>
                </a:solidFill>
              </a:rPr>
              <a:t> channel has 7 events with expectation </a:t>
            </a:r>
          </a:p>
          <a:p>
            <a:r>
              <a:rPr lang="en-GB" dirty="0" smtClean="0">
                <a:solidFill>
                  <a:srgbClr val="0000FF"/>
                </a:solidFill>
              </a:rPr>
              <a:t> 1.6±1.0.  Significance is </a:t>
            </a:r>
            <a:r>
              <a:rPr lang="en-GB" dirty="0" smtClean="0">
                <a:solidFill>
                  <a:srgbClr val="FF0000"/>
                </a:solidFill>
              </a:rPr>
              <a:t>~ 2.3</a:t>
            </a:r>
            <a:r>
              <a:rPr lang="en-GB" dirty="0" smtClean="0">
                <a:solidFill>
                  <a:srgbClr val="FF0000"/>
                </a:solidFill>
                <a:latin typeface="Georgia"/>
              </a:rPr>
              <a:t>σ</a:t>
            </a:r>
            <a:endParaRPr lang="en-GB" dirty="0">
              <a:solidFill>
                <a:srgbClr val="FF0000"/>
              </a:solidFill>
              <a:latin typeface="Georgia"/>
            </a:endParaRPr>
          </a:p>
        </p:txBody>
      </p:sp>
      <p:pic>
        <p:nvPicPr>
          <p:cNvPr id="5" name="Image 4" descr="Screen Shot 2014-07-19 at 2.52.05 PM.png"/>
          <p:cNvPicPr>
            <a:picLocks noChangeAspect="1"/>
          </p:cNvPicPr>
          <p:nvPr/>
        </p:nvPicPr>
        <p:blipFill>
          <a:blip r:embed="rId2"/>
          <a:stretch>
            <a:fillRect/>
          </a:stretch>
        </p:blipFill>
        <p:spPr>
          <a:xfrm>
            <a:off x="253425" y="3505200"/>
            <a:ext cx="8280975" cy="2451270"/>
          </a:xfrm>
          <a:prstGeom prst="rect">
            <a:avLst/>
          </a:prstGeom>
        </p:spPr>
      </p:pic>
      <p:pic>
        <p:nvPicPr>
          <p:cNvPr id="6" name="Image 5" descr="Screen Shot 2014-07-19 at 2.58.47 PM.png"/>
          <p:cNvPicPr>
            <a:picLocks noChangeAspect="1"/>
          </p:cNvPicPr>
          <p:nvPr/>
        </p:nvPicPr>
        <p:blipFill>
          <a:blip r:embed="rId3"/>
          <a:stretch>
            <a:fillRect/>
          </a:stretch>
        </p:blipFill>
        <p:spPr>
          <a:xfrm>
            <a:off x="6096001" y="779054"/>
            <a:ext cx="3048000" cy="2709334"/>
          </a:xfrm>
          <a:prstGeom prst="rect">
            <a:avLst/>
          </a:prstGeom>
        </p:spPr>
      </p:pic>
      <p:sp>
        <p:nvSpPr>
          <p:cNvPr id="7" name="ZoneTexte 6"/>
          <p:cNvSpPr txBox="1"/>
          <p:nvPr/>
        </p:nvSpPr>
        <p:spPr>
          <a:xfrm>
            <a:off x="609600" y="3048000"/>
            <a:ext cx="2531763" cy="369332"/>
          </a:xfrm>
          <a:prstGeom prst="rect">
            <a:avLst/>
          </a:prstGeom>
          <a:solidFill>
            <a:schemeClr val="accent3"/>
          </a:solidFill>
        </p:spPr>
        <p:txBody>
          <a:bodyPr wrap="none" rtlCol="0">
            <a:spAutoFit/>
          </a:bodyPr>
          <a:lstStyle/>
          <a:p>
            <a:r>
              <a:rPr lang="en-GB" sz="1800" dirty="0" smtClean="0"/>
              <a:t>ATLAS-CONF-2013-062</a:t>
            </a:r>
            <a:endParaRPr lang="en-GB" sz="1800" dirty="0"/>
          </a:p>
        </p:txBody>
      </p:sp>
      <p:sp>
        <p:nvSpPr>
          <p:cNvPr id="8" name="ZoneTexte 7"/>
          <p:cNvSpPr txBox="1"/>
          <p:nvPr/>
        </p:nvSpPr>
        <p:spPr>
          <a:xfrm>
            <a:off x="3505200" y="6153090"/>
            <a:ext cx="5619722" cy="400110"/>
          </a:xfrm>
          <a:prstGeom prst="rect">
            <a:avLst/>
          </a:prstGeom>
          <a:solidFill>
            <a:schemeClr val="accent3"/>
          </a:solidFill>
        </p:spPr>
        <p:txBody>
          <a:bodyPr wrap="none" rtlCol="0">
            <a:spAutoFit/>
          </a:bodyPr>
          <a:lstStyle/>
          <a:p>
            <a:r>
              <a:rPr lang="en-GB" dirty="0" smtClean="0">
                <a:solidFill>
                  <a:srgbClr val="0000FF"/>
                </a:solidFill>
              </a:rPr>
              <a:t>…Also used in the WW anomaly interpretation…</a:t>
            </a:r>
            <a:endParaRPr lang="en-GB" dirty="0">
              <a:solidFill>
                <a:srgbClr val="0000FF"/>
              </a:solidFill>
            </a:endParaRPr>
          </a:p>
        </p:txBody>
      </p:sp>
      <p:sp>
        <p:nvSpPr>
          <p:cNvPr id="9" name="Ellipse 8"/>
          <p:cNvSpPr/>
          <p:nvPr/>
        </p:nvSpPr>
        <p:spPr bwMode="auto">
          <a:xfrm>
            <a:off x="7467600" y="4038600"/>
            <a:ext cx="1143000" cy="838200"/>
          </a:xfrm>
          <a:prstGeom prst="ellipse">
            <a:avLst/>
          </a:prstGeom>
          <a:noFill/>
          <a:ln w="44450" cap="flat" cmpd="sng" algn="ctr">
            <a:solidFill>
              <a:srgbClr val="FF0000"/>
            </a:solidFill>
            <a:prstDash val="solid"/>
            <a:round/>
            <a:headEnd type="none" w="med" len="med"/>
            <a:tailEnd type="none" w="med" len="med"/>
          </a:ln>
          <a:effectLst/>
        </p:spPr>
      </p:sp>
      <p:sp>
        <p:nvSpPr>
          <p:cNvPr id="10" name="ZoneTexte 9"/>
          <p:cNvSpPr txBox="1"/>
          <p:nvPr/>
        </p:nvSpPr>
        <p:spPr>
          <a:xfrm>
            <a:off x="381000" y="2590800"/>
            <a:ext cx="4741014" cy="369332"/>
          </a:xfrm>
          <a:prstGeom prst="rect">
            <a:avLst/>
          </a:prstGeom>
          <a:solidFill>
            <a:schemeClr val="accent3"/>
          </a:solidFill>
        </p:spPr>
        <p:txBody>
          <a:bodyPr wrap="none" rtlCol="0">
            <a:spAutoFit/>
          </a:bodyPr>
          <a:lstStyle/>
          <a:p>
            <a:r>
              <a:rPr lang="en-GB" sz="1800" dirty="0" smtClean="0">
                <a:solidFill>
                  <a:srgbClr val="0000FF"/>
                </a:solidFill>
              </a:rPr>
              <a:t>Two </a:t>
            </a:r>
            <a:r>
              <a:rPr lang="en-GB" sz="1800" dirty="0" err="1" smtClean="0">
                <a:solidFill>
                  <a:srgbClr val="0000FF"/>
                </a:solidFill>
              </a:rPr>
              <a:t>muons</a:t>
            </a:r>
            <a:r>
              <a:rPr lang="en-GB" sz="1800" dirty="0" smtClean="0">
                <a:solidFill>
                  <a:srgbClr val="0000FF"/>
                </a:solidFill>
              </a:rPr>
              <a:t> with 6&lt;</a:t>
            </a:r>
            <a:r>
              <a:rPr lang="en-GB" sz="1800" dirty="0" err="1" smtClean="0">
                <a:solidFill>
                  <a:srgbClr val="0000FF"/>
                </a:solidFill>
              </a:rPr>
              <a:t>p</a:t>
            </a:r>
            <a:r>
              <a:rPr lang="en-GB" sz="1800" baseline="-25000" dirty="0" err="1" smtClean="0">
                <a:solidFill>
                  <a:srgbClr val="0000FF"/>
                </a:solidFill>
              </a:rPr>
              <a:t>T</a:t>
            </a:r>
            <a:r>
              <a:rPr lang="en-GB" sz="1800" dirty="0" smtClean="0">
                <a:solidFill>
                  <a:srgbClr val="0000FF"/>
                </a:solidFill>
              </a:rPr>
              <a:t>&lt;25 </a:t>
            </a:r>
            <a:r>
              <a:rPr lang="en-GB" sz="1800" dirty="0" err="1" smtClean="0">
                <a:solidFill>
                  <a:srgbClr val="0000FF"/>
                </a:solidFill>
              </a:rPr>
              <a:t>GeV</a:t>
            </a:r>
            <a:r>
              <a:rPr lang="en-GB" sz="1800" dirty="0" smtClean="0">
                <a:solidFill>
                  <a:srgbClr val="0000FF"/>
                </a:solidFill>
              </a:rPr>
              <a:t>, 2 jets +MET</a:t>
            </a:r>
            <a:endParaRPr lang="en-GB" sz="1800" dirty="0">
              <a:solidFill>
                <a:srgbClr val="0000FF"/>
              </a:solidFill>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228600" y="-152400"/>
            <a:ext cx="8686800" cy="904875"/>
          </a:xfrm>
        </p:spPr>
        <p:txBody>
          <a:bodyPr/>
          <a:lstStyle/>
          <a:p>
            <a:r>
              <a:rPr lang="en-GB" dirty="0" smtClean="0"/>
              <a:t>Are we looking at the right place?</a:t>
            </a:r>
            <a:endParaRPr lang="en-GB" dirty="0"/>
          </a:p>
        </p:txBody>
      </p:sp>
      <p:pic>
        <p:nvPicPr>
          <p:cNvPr id="4" name="Espace réservé du contenu 3" descr="Screen Shot 2014-12-10 at 4.32.56 PM.png"/>
          <p:cNvPicPr>
            <a:picLocks noGrp="1" noChangeAspect="1"/>
          </p:cNvPicPr>
          <p:nvPr>
            <p:ph idx="1"/>
          </p:nvPr>
        </p:nvPicPr>
        <p:blipFill>
          <a:blip r:embed="rId2"/>
          <a:stretch>
            <a:fillRect/>
          </a:stretch>
        </p:blipFill>
        <p:spPr>
          <a:xfrm>
            <a:off x="1181571" y="990600"/>
            <a:ext cx="6780857" cy="5105400"/>
          </a:xfr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9330" name="Espace réservé du contenu 5" descr="Screen shot 2011-07-22 at 10.22.45 AM.png"/>
          <p:cNvPicPr>
            <a:picLocks noGrp="1" noChangeAspect="1"/>
          </p:cNvPicPr>
          <p:nvPr>
            <p:ph idx="1"/>
          </p:nvPr>
        </p:nvPicPr>
        <p:blipFill>
          <a:blip r:embed="rId2"/>
          <a:srcRect/>
          <a:stretch>
            <a:fillRect/>
          </a:stretch>
        </p:blipFill>
        <p:spPr>
          <a:xfrm>
            <a:off x="228600" y="1371600"/>
            <a:ext cx="2971800" cy="4191000"/>
          </a:xfrm>
        </p:spPr>
      </p:pic>
      <p:sp>
        <p:nvSpPr>
          <p:cNvPr id="99331" name="Titre 1"/>
          <p:cNvSpPr>
            <a:spLocks noGrp="1"/>
          </p:cNvSpPr>
          <p:nvPr>
            <p:ph type="title"/>
          </p:nvPr>
        </p:nvSpPr>
        <p:spPr>
          <a:xfrm>
            <a:off x="0" y="-152400"/>
            <a:ext cx="9296400" cy="904875"/>
          </a:xfrm>
        </p:spPr>
        <p:txBody>
          <a:bodyPr/>
          <a:lstStyle/>
          <a:p>
            <a:pPr eaLnBrk="1" hangingPunct="1"/>
            <a:r>
              <a:rPr lang="en-GB" dirty="0" smtClean="0">
                <a:latin typeface="Arial" charset="0"/>
              </a:rPr>
              <a:t>A Global View!</a:t>
            </a:r>
          </a:p>
        </p:txBody>
      </p:sp>
      <p:pic>
        <p:nvPicPr>
          <p:cNvPr id="99332" name="Image 6" descr="Screen shot 2011-07-22 at 10.23.05 AM.png"/>
          <p:cNvPicPr>
            <a:picLocks noChangeAspect="1"/>
          </p:cNvPicPr>
          <p:nvPr/>
        </p:nvPicPr>
        <p:blipFill>
          <a:blip r:embed="rId3"/>
          <a:srcRect/>
          <a:stretch>
            <a:fillRect/>
          </a:stretch>
        </p:blipFill>
        <p:spPr bwMode="auto">
          <a:xfrm>
            <a:off x="3505200" y="2257426"/>
            <a:ext cx="5334000" cy="1171575"/>
          </a:xfrm>
          <a:prstGeom prst="rect">
            <a:avLst/>
          </a:prstGeom>
          <a:noFill/>
          <a:ln w="9525">
            <a:noFill/>
            <a:miter lim="800000"/>
            <a:headEnd/>
            <a:tailEnd/>
          </a:ln>
        </p:spPr>
      </p:pic>
      <p:pic>
        <p:nvPicPr>
          <p:cNvPr id="99333" name="Image 7" descr="Screen shot 2011-07-21 at 9.56.53 PM.png"/>
          <p:cNvPicPr>
            <a:picLocks noChangeAspect="1"/>
          </p:cNvPicPr>
          <p:nvPr/>
        </p:nvPicPr>
        <p:blipFill>
          <a:blip r:embed="rId4"/>
          <a:srcRect/>
          <a:stretch>
            <a:fillRect/>
          </a:stretch>
        </p:blipFill>
        <p:spPr bwMode="auto">
          <a:xfrm>
            <a:off x="4572000" y="3530600"/>
            <a:ext cx="4114800" cy="2794000"/>
          </a:xfrm>
          <a:prstGeom prst="rect">
            <a:avLst/>
          </a:prstGeom>
          <a:noFill/>
          <a:ln w="9525">
            <a:noFill/>
            <a:miter lim="800000"/>
            <a:headEnd/>
            <a:tailEnd/>
          </a:ln>
        </p:spPr>
      </p:pic>
      <p:sp>
        <p:nvSpPr>
          <p:cNvPr id="9" name="ZoneTexte 8"/>
          <p:cNvSpPr txBox="1"/>
          <p:nvPr/>
        </p:nvSpPr>
        <p:spPr>
          <a:xfrm>
            <a:off x="3732336" y="838201"/>
            <a:ext cx="4497265" cy="1323975"/>
          </a:xfrm>
          <a:prstGeom prst="rect">
            <a:avLst/>
          </a:prstGeom>
          <a:solidFill>
            <a:schemeClr val="accent5"/>
          </a:solidFill>
        </p:spPr>
        <p:txBody>
          <a:bodyPr wrap="none">
            <a:prstTxWarp prst="textNoShape">
              <a:avLst/>
            </a:prstTxWarp>
            <a:spAutoFit/>
          </a:bodyPr>
          <a:lstStyle/>
          <a:p>
            <a:pPr>
              <a:defRPr/>
            </a:pPr>
            <a:r>
              <a:rPr lang="en-GB">
                <a:solidFill>
                  <a:srgbClr val="0000FF"/>
                </a:solidFill>
                <a:latin typeface="Wingdings" charset="2"/>
                <a:ea typeface="Wingdings" charset="2"/>
                <a:cs typeface="Wingdings" charset="2"/>
              </a:rPr>
              <a:t>  </a:t>
            </a:r>
            <a:r>
              <a:rPr lang="en-GB">
                <a:solidFill>
                  <a:srgbClr val="FF0000"/>
                </a:solidFill>
              </a:rPr>
              <a:t>Model independent search</a:t>
            </a:r>
          </a:p>
          <a:p>
            <a:pPr>
              <a:defRPr/>
            </a:pPr>
            <a:r>
              <a:rPr lang="en-GB">
                <a:solidFill>
                  <a:srgbClr val="0000FF"/>
                </a:solidFill>
                <a:latin typeface="Wingdings" charset="2"/>
                <a:ea typeface="Wingdings" charset="2"/>
                <a:cs typeface="Wingdings" charset="2"/>
              </a:rPr>
              <a:t></a:t>
            </a:r>
            <a:r>
              <a:rPr lang="en-GB">
                <a:solidFill>
                  <a:srgbClr val="0000FF"/>
                </a:solidFill>
              </a:rPr>
              <a:t>Divide events into exclusive classes</a:t>
            </a:r>
          </a:p>
          <a:p>
            <a:pPr>
              <a:defRPr/>
            </a:pPr>
            <a:r>
              <a:rPr lang="en-GB">
                <a:solidFill>
                  <a:srgbClr val="0000FF"/>
                </a:solidFill>
                <a:latin typeface="Wingdings" charset="2"/>
                <a:ea typeface="Wingdings" charset="2"/>
                <a:cs typeface="Wingdings" charset="2"/>
              </a:rPr>
              <a:t></a:t>
            </a:r>
            <a:r>
              <a:rPr lang="en-GB">
                <a:solidFill>
                  <a:srgbClr val="0000FF"/>
                </a:solidFill>
              </a:rPr>
              <a:t>Study deviations from SM predictions </a:t>
            </a:r>
          </a:p>
          <a:p>
            <a:pPr>
              <a:defRPr/>
            </a:pPr>
            <a:r>
              <a:rPr lang="en-GB">
                <a:solidFill>
                  <a:srgbClr val="0000FF"/>
                </a:solidFill>
              </a:rPr>
              <a:t> in a statistical way</a:t>
            </a:r>
          </a:p>
        </p:txBody>
      </p:sp>
      <p:sp>
        <p:nvSpPr>
          <p:cNvPr id="10" name="ZoneTexte 9"/>
          <p:cNvSpPr txBox="1"/>
          <p:nvPr/>
        </p:nvSpPr>
        <p:spPr>
          <a:xfrm>
            <a:off x="76200" y="5715000"/>
            <a:ext cx="4507927" cy="984885"/>
          </a:xfrm>
          <a:prstGeom prst="rect">
            <a:avLst/>
          </a:prstGeom>
          <a:solidFill>
            <a:schemeClr val="accent5"/>
          </a:solidFill>
        </p:spPr>
        <p:txBody>
          <a:bodyPr wrap="none">
            <a:spAutoFit/>
          </a:bodyPr>
          <a:lstStyle/>
          <a:p>
            <a:pPr>
              <a:defRPr/>
            </a:pPr>
            <a:r>
              <a:rPr lang="en-GB" dirty="0">
                <a:solidFill>
                  <a:srgbClr val="0000FF"/>
                </a:solidFill>
              </a:rPr>
              <a:t>Probability distribution as expected</a:t>
            </a:r>
          </a:p>
          <a:p>
            <a:pPr>
              <a:defRPr/>
            </a:pPr>
            <a:r>
              <a:rPr lang="en-GB" dirty="0">
                <a:solidFill>
                  <a:srgbClr val="0000FF"/>
                </a:solidFill>
              </a:rPr>
              <a:t>for 35 pb</a:t>
            </a:r>
            <a:r>
              <a:rPr lang="en-GB" baseline="30000" dirty="0">
                <a:solidFill>
                  <a:srgbClr val="0000FF"/>
                </a:solidFill>
              </a:rPr>
              <a:t>-</a:t>
            </a:r>
            <a:r>
              <a:rPr lang="en-GB" baseline="30000" dirty="0" smtClean="0">
                <a:solidFill>
                  <a:srgbClr val="0000FF"/>
                </a:solidFill>
              </a:rPr>
              <a:t>1 </a:t>
            </a:r>
            <a:r>
              <a:rPr lang="en-GB" dirty="0" smtClean="0">
                <a:solidFill>
                  <a:srgbClr val="0000FF"/>
                </a:solidFill>
              </a:rPr>
              <a:t>for CMS</a:t>
            </a:r>
            <a:endParaRPr lang="en-GB" baseline="30000" dirty="0" smtClean="0">
              <a:solidFill>
                <a:srgbClr val="0000FF"/>
              </a:solidFill>
            </a:endParaRPr>
          </a:p>
          <a:p>
            <a:pPr>
              <a:defRPr/>
            </a:pPr>
            <a:r>
              <a:rPr lang="en-US" sz="1800" dirty="0" err="1" smtClean="0">
                <a:solidFill>
                  <a:srgbClr val="FF0000"/>
                </a:solidFill>
                <a:sym typeface="Symbol"/>
              </a:rPr>
              <a:t></a:t>
            </a:r>
            <a:r>
              <a:rPr lang="en-GB" sz="1800" dirty="0" err="1" smtClean="0">
                <a:solidFill>
                  <a:srgbClr val="FF0000"/>
                </a:solidFill>
              </a:rPr>
              <a:t>muons</a:t>
            </a:r>
            <a:r>
              <a:rPr lang="en-GB" sz="1800" dirty="0" smtClean="0">
                <a:solidFill>
                  <a:srgbClr val="FF0000"/>
                </a:solidFill>
              </a:rPr>
              <a:t>, electrons, photons, (</a:t>
            </a:r>
            <a:r>
              <a:rPr lang="en-GB" sz="1800" dirty="0" err="1" smtClean="0">
                <a:solidFill>
                  <a:srgbClr val="FF0000"/>
                </a:solidFill>
              </a:rPr>
              <a:t>b)jets</a:t>
            </a:r>
            <a:r>
              <a:rPr lang="en-GB" sz="1800" dirty="0" smtClean="0">
                <a:solidFill>
                  <a:srgbClr val="FF0000"/>
                </a:solidFill>
              </a:rPr>
              <a:t>, MET   </a:t>
            </a:r>
            <a:endParaRPr lang="en-GB" sz="1800" baseline="30000" dirty="0">
              <a:solidFill>
                <a:srgbClr val="FF0000"/>
              </a:solidFill>
            </a:endParaRPr>
          </a:p>
        </p:txBody>
      </p:sp>
      <p:sp>
        <p:nvSpPr>
          <p:cNvPr id="99336" name="ZoneTexte 10"/>
          <p:cNvSpPr txBox="1">
            <a:spLocks noChangeArrowheads="1"/>
          </p:cNvSpPr>
          <p:nvPr/>
        </p:nvSpPr>
        <p:spPr bwMode="auto">
          <a:xfrm>
            <a:off x="304800" y="990600"/>
            <a:ext cx="1755531" cy="338138"/>
          </a:xfrm>
          <a:prstGeom prst="rect">
            <a:avLst/>
          </a:prstGeom>
          <a:noFill/>
          <a:ln w="9525">
            <a:noFill/>
            <a:miter lim="800000"/>
            <a:headEnd/>
            <a:tailEnd/>
          </a:ln>
        </p:spPr>
        <p:txBody>
          <a:bodyPr wrap="none">
            <a:prstTxWarp prst="textNoShape">
              <a:avLst/>
            </a:prstTxWarp>
            <a:spAutoFit/>
          </a:bodyPr>
          <a:lstStyle/>
          <a:p>
            <a:r>
              <a:rPr lang="en-GB" sz="1600" dirty="0"/>
              <a:t>CMS-EXO-10-021</a:t>
            </a:r>
          </a:p>
        </p:txBody>
      </p:sp>
      <p:pic>
        <p:nvPicPr>
          <p:cNvPr id="11" name="Image 10" descr="Screen Shot 2014-05-10 at 4.39.19 PM.png"/>
          <p:cNvPicPr>
            <a:picLocks noChangeAspect="1"/>
          </p:cNvPicPr>
          <p:nvPr/>
        </p:nvPicPr>
        <p:blipFill>
          <a:blip r:embed="rId5"/>
          <a:stretch>
            <a:fillRect/>
          </a:stretch>
        </p:blipFill>
        <p:spPr>
          <a:xfrm>
            <a:off x="4495800" y="3505200"/>
            <a:ext cx="4324560" cy="3109694"/>
          </a:xfrm>
          <a:prstGeom prst="rect">
            <a:avLst/>
          </a:prstGeom>
        </p:spPr>
      </p:pic>
      <p:sp>
        <p:nvSpPr>
          <p:cNvPr id="12" name="ZoneTexte 10"/>
          <p:cNvSpPr txBox="1">
            <a:spLocks noChangeArrowheads="1"/>
          </p:cNvSpPr>
          <p:nvPr/>
        </p:nvSpPr>
        <p:spPr bwMode="auto">
          <a:xfrm>
            <a:off x="6553200" y="3429000"/>
            <a:ext cx="2059779" cy="338554"/>
          </a:xfrm>
          <a:prstGeom prst="rect">
            <a:avLst/>
          </a:prstGeom>
          <a:noFill/>
          <a:ln w="9525">
            <a:noFill/>
            <a:miter lim="800000"/>
            <a:headEnd/>
            <a:tailEnd/>
          </a:ln>
        </p:spPr>
        <p:txBody>
          <a:bodyPr wrap="none">
            <a:prstTxWarp prst="textNoShape">
              <a:avLst/>
            </a:prstTxWarp>
            <a:spAutoFit/>
          </a:bodyPr>
          <a:lstStyle/>
          <a:p>
            <a:r>
              <a:rPr lang="en-GB" sz="1600" dirty="0" smtClean="0"/>
              <a:t>ATLAS-CONF-14-006</a:t>
            </a:r>
            <a:endParaRPr lang="en-GB" sz="1600" dirty="0"/>
          </a:p>
        </p:txBody>
      </p:sp>
      <p:sp>
        <p:nvSpPr>
          <p:cNvPr id="13" name="ZoneTexte 12"/>
          <p:cNvSpPr txBox="1"/>
          <p:nvPr/>
        </p:nvSpPr>
        <p:spPr>
          <a:xfrm>
            <a:off x="6767678" y="4953000"/>
            <a:ext cx="1471167" cy="307777"/>
          </a:xfrm>
          <a:prstGeom prst="rect">
            <a:avLst/>
          </a:prstGeom>
          <a:noFill/>
        </p:spPr>
        <p:txBody>
          <a:bodyPr wrap="none" rtlCol="0">
            <a:spAutoFit/>
          </a:bodyPr>
          <a:lstStyle/>
          <a:p>
            <a:r>
              <a:rPr lang="en-GB" sz="1400" dirty="0" smtClean="0">
                <a:solidFill>
                  <a:srgbClr val="FF0000"/>
                </a:solidFill>
              </a:rPr>
              <a:t>ATLAS for 20fb</a:t>
            </a:r>
            <a:r>
              <a:rPr lang="en-GB" sz="1400" baseline="30000" dirty="0" smtClean="0">
                <a:solidFill>
                  <a:srgbClr val="FF0000"/>
                </a:solidFill>
              </a:rPr>
              <a:t>-1</a:t>
            </a:r>
            <a:endParaRPr lang="en-GB" sz="1400"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Image 2" descr="Screen shot 2011-10-03 at 1.47.04 PM.png"/>
          <p:cNvPicPr>
            <a:picLocks noChangeAspect="1"/>
          </p:cNvPicPr>
          <p:nvPr/>
        </p:nvPicPr>
        <p:blipFill>
          <a:blip r:embed="rId2"/>
          <a:stretch>
            <a:fillRect/>
          </a:stretch>
        </p:blipFill>
        <p:spPr>
          <a:xfrm>
            <a:off x="304800" y="838200"/>
            <a:ext cx="8610600" cy="5474225"/>
          </a:xfrm>
          <a:prstGeom prst="rect">
            <a:avLst/>
          </a:prstGeom>
        </p:spPr>
      </p:pic>
      <p:sp>
        <p:nvSpPr>
          <p:cNvPr id="4" name="ZoneTexte 3"/>
          <p:cNvSpPr txBox="1"/>
          <p:nvPr/>
        </p:nvSpPr>
        <p:spPr>
          <a:xfrm>
            <a:off x="3505200" y="762000"/>
            <a:ext cx="3327178" cy="707886"/>
          </a:xfrm>
          <a:prstGeom prst="rect">
            <a:avLst/>
          </a:prstGeom>
          <a:noFill/>
        </p:spPr>
        <p:txBody>
          <a:bodyPr wrap="none" rtlCol="0">
            <a:spAutoFit/>
          </a:bodyPr>
          <a:lstStyle/>
          <a:p>
            <a:r>
              <a:rPr lang="en-GB" dirty="0" smtClean="0"/>
              <a:t>H. Murayama </a:t>
            </a:r>
          </a:p>
          <a:p>
            <a:r>
              <a:rPr lang="en-GB" dirty="0" smtClean="0"/>
              <a:t>ICFA Seminar October 2011</a:t>
            </a:r>
            <a:endParaRPr lang="en-GB" dirty="0"/>
          </a:p>
        </p:txBody>
      </p:sp>
      <p:sp>
        <p:nvSpPr>
          <p:cNvPr id="5" name="Titre 1"/>
          <p:cNvSpPr txBox="1">
            <a:spLocks/>
          </p:cNvSpPr>
          <p:nvPr/>
        </p:nvSpPr>
        <p:spPr bwMode="auto">
          <a:xfrm>
            <a:off x="304800" y="-152400"/>
            <a:ext cx="8610600" cy="904875"/>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3400" b="1" kern="0" dirty="0" smtClean="0">
                <a:solidFill>
                  <a:srgbClr val="0000FF"/>
                </a:solidFill>
                <a:latin typeface="Arial"/>
                <a:ea typeface="ＭＳ Ｐゴシック" charset="-128"/>
                <a:cs typeface="ＭＳ Ｐゴシック" charset="-128"/>
              </a:rPr>
              <a:t>How does it feel to be a (BSM) Theorist</a:t>
            </a:r>
            <a:r>
              <a:rPr kumimoji="0" lang="en-GB" sz="3400" b="1" i="0" u="none" strike="noStrike" kern="0" cap="none" spc="0" normalizeH="0" baseline="0" noProof="0" dirty="0" smtClean="0">
                <a:ln>
                  <a:noFill/>
                </a:ln>
                <a:solidFill>
                  <a:srgbClr val="0000FF"/>
                </a:solidFill>
                <a:effectLst/>
                <a:uLnTx/>
                <a:uFillTx/>
                <a:latin typeface="Arial"/>
                <a:ea typeface="ＭＳ Ｐゴシック" charset="-128"/>
                <a:cs typeface="ＭＳ Ｐゴシック" charset="-128"/>
              </a:rPr>
              <a:t>?</a:t>
            </a:r>
            <a:endParaRPr kumimoji="0" lang="en-GB" sz="34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89749A-2C7F-1B41-870B-5AED54A60183}" type="slidenum">
              <a:rPr lang="en-US"/>
              <a:pPr/>
              <a:t>57</a:t>
            </a:fld>
            <a:endParaRPr lang="en-US"/>
          </a:p>
        </p:txBody>
      </p:sp>
      <p:pic>
        <p:nvPicPr>
          <p:cNvPr id="13317" name="Picture 22"/>
          <p:cNvPicPr>
            <a:picLocks noChangeAspect="1"/>
          </p:cNvPicPr>
          <p:nvPr/>
        </p:nvPicPr>
        <p:blipFill>
          <a:blip r:embed="rId3"/>
          <a:srcRect/>
          <a:stretch>
            <a:fillRect/>
          </a:stretch>
        </p:blipFill>
        <p:spPr bwMode="auto">
          <a:xfrm>
            <a:off x="-209550" y="0"/>
            <a:ext cx="9463088" cy="6858000"/>
          </a:xfrm>
          <a:prstGeom prst="rect">
            <a:avLst/>
          </a:prstGeom>
          <a:noFill/>
          <a:ln w="9525">
            <a:noFill/>
            <a:miter lim="800000"/>
            <a:headEnd/>
            <a:tailEnd/>
          </a:ln>
        </p:spPr>
      </p:pic>
      <p:pic>
        <p:nvPicPr>
          <p:cNvPr id="13318" name="Picture 3"/>
          <p:cNvPicPr>
            <a:picLocks noChangeAspect="1" noChangeArrowheads="1"/>
          </p:cNvPicPr>
          <p:nvPr/>
        </p:nvPicPr>
        <p:blipFill>
          <a:blip r:embed="rId4"/>
          <a:srcRect/>
          <a:stretch>
            <a:fillRect/>
          </a:stretch>
        </p:blipFill>
        <p:spPr bwMode="auto">
          <a:xfrm>
            <a:off x="5867400" y="4970463"/>
            <a:ext cx="3276600" cy="1887537"/>
          </a:xfrm>
          <a:prstGeom prst="rect">
            <a:avLst/>
          </a:prstGeom>
          <a:noFill/>
          <a:ln w="9525">
            <a:noFill/>
            <a:miter lim="800000"/>
            <a:headEnd/>
            <a:tailEnd/>
          </a:ln>
        </p:spPr>
      </p:pic>
      <p:pic>
        <p:nvPicPr>
          <p:cNvPr id="13319" name="Picture 10" descr="zwicky.jpg"/>
          <p:cNvPicPr>
            <a:picLocks noChangeAspect="1"/>
          </p:cNvPicPr>
          <p:nvPr/>
        </p:nvPicPr>
        <p:blipFill>
          <a:blip r:embed="rId5"/>
          <a:srcRect/>
          <a:stretch>
            <a:fillRect/>
          </a:stretch>
        </p:blipFill>
        <p:spPr bwMode="auto">
          <a:xfrm>
            <a:off x="0" y="5029200"/>
            <a:ext cx="2500548" cy="1828800"/>
          </a:xfrm>
          <a:prstGeom prst="rect">
            <a:avLst/>
          </a:prstGeom>
          <a:noFill/>
          <a:ln w="9525">
            <a:noFill/>
            <a:miter lim="800000"/>
            <a:headEnd/>
            <a:tailEnd/>
          </a:ln>
        </p:spPr>
      </p:pic>
      <p:sp>
        <p:nvSpPr>
          <p:cNvPr id="13320" name="Text Box 11"/>
          <p:cNvSpPr txBox="1">
            <a:spLocks noChangeArrowheads="1"/>
          </p:cNvSpPr>
          <p:nvPr/>
        </p:nvSpPr>
        <p:spPr bwMode="auto">
          <a:xfrm>
            <a:off x="990600" y="6507162"/>
            <a:ext cx="1595438" cy="274638"/>
          </a:xfrm>
          <a:prstGeom prst="rect">
            <a:avLst/>
          </a:prstGeom>
          <a:solidFill>
            <a:schemeClr val="accent1"/>
          </a:solidFill>
          <a:ln w="9525">
            <a:noFill/>
            <a:miter lim="800000"/>
            <a:headEnd/>
            <a:tailEnd/>
          </a:ln>
        </p:spPr>
        <p:txBody>
          <a:bodyPr wrap="none">
            <a:prstTxWarp prst="textNoShape">
              <a:avLst/>
            </a:prstTxWarp>
            <a:spAutoFit/>
          </a:bodyPr>
          <a:lstStyle/>
          <a:p>
            <a:r>
              <a:rPr lang="en-US" sz="1200"/>
              <a:t>F. Zwicky 1898-1974</a:t>
            </a:r>
          </a:p>
        </p:txBody>
      </p:sp>
      <p:sp>
        <p:nvSpPr>
          <p:cNvPr id="9" name="Rectangle 5"/>
          <p:cNvSpPr>
            <a:spLocks noChangeArrowheads="1"/>
          </p:cNvSpPr>
          <p:nvPr/>
        </p:nvSpPr>
        <p:spPr bwMode="auto">
          <a:xfrm>
            <a:off x="457200" y="457200"/>
            <a:ext cx="8458200" cy="762000"/>
          </a:xfrm>
          <a:prstGeom prst="rect">
            <a:avLst/>
          </a:prstGeom>
          <a:solidFill>
            <a:schemeClr val="accent3">
              <a:lumMod val="60000"/>
              <a:lumOff val="40000"/>
            </a:schemeClr>
          </a:solidFill>
          <a:ln w="9525">
            <a:noFill/>
            <a:miter lim="800000"/>
            <a:headEnd/>
            <a:tailEnd/>
          </a:ln>
          <a:effectLst/>
        </p:spPr>
        <p:txBody>
          <a:bodyPr wrap="none" anchor="ctr">
            <a:prstTxWarp prst="textNoShape">
              <a:avLst/>
            </a:prstTxWarp>
          </a:bodyPr>
          <a:lstStyle/>
          <a:p>
            <a:pPr algn="ctr"/>
            <a:r>
              <a:rPr lang="en-US" sz="3200" b="1" dirty="0"/>
              <a:t>Dark </a:t>
            </a:r>
            <a:r>
              <a:rPr lang="en-US" sz="3200" b="1" dirty="0" smtClean="0"/>
              <a:t>Matter: The Next Challenge !?!</a:t>
            </a:r>
            <a:endParaRPr lang="en-US" sz="3200" b="1" dirty="0"/>
          </a:p>
        </p:txBody>
      </p:sp>
      <p:sp>
        <p:nvSpPr>
          <p:cNvPr id="13322" name="Text Box 3"/>
          <p:cNvSpPr txBox="1">
            <a:spLocks noChangeArrowheads="1"/>
          </p:cNvSpPr>
          <p:nvPr/>
        </p:nvSpPr>
        <p:spPr bwMode="auto">
          <a:xfrm>
            <a:off x="457200" y="1298574"/>
            <a:ext cx="3048000" cy="1673225"/>
          </a:xfrm>
          <a:prstGeom prst="rect">
            <a:avLst/>
          </a:prstGeom>
          <a:solidFill>
            <a:schemeClr val="accent1"/>
          </a:solidFill>
          <a:ln w="9525">
            <a:solidFill>
              <a:schemeClr val="tx1"/>
            </a:solidFill>
            <a:miter lim="800000"/>
            <a:headEnd/>
            <a:tailEnd/>
          </a:ln>
        </p:spPr>
        <p:txBody>
          <a:bodyPr wrap="square">
            <a:prstTxWarp prst="textNoShape">
              <a:avLst/>
            </a:prstTxWarp>
            <a:spAutoFit/>
          </a:bodyPr>
          <a:lstStyle/>
          <a:p>
            <a:r>
              <a:rPr lang="en-US" b="1" dirty="0">
                <a:ea typeface="ＭＳ Ｐゴシック" charset="-128"/>
                <a:cs typeface="ＭＳ Ｐゴシック" charset="-128"/>
              </a:rPr>
              <a:t>Astronomers found that most of the matter in the Universe must be invisible Dark Matter </a:t>
            </a:r>
          </a:p>
        </p:txBody>
      </p:sp>
      <p:sp>
        <p:nvSpPr>
          <p:cNvPr id="13323" name="Text Box 4"/>
          <p:cNvSpPr txBox="1">
            <a:spLocks noChangeArrowheads="1"/>
          </p:cNvSpPr>
          <p:nvPr/>
        </p:nvSpPr>
        <p:spPr bwMode="auto">
          <a:xfrm>
            <a:off x="3657601" y="4357688"/>
            <a:ext cx="5486400" cy="519112"/>
          </a:xfrm>
          <a:prstGeom prst="rect">
            <a:avLst/>
          </a:prstGeom>
          <a:solidFill>
            <a:srgbClr val="FF0000"/>
          </a:solidFill>
          <a:ln w="9525">
            <a:noFill/>
            <a:miter lim="800000"/>
            <a:headEnd/>
            <a:tailEnd/>
          </a:ln>
        </p:spPr>
        <p:txBody>
          <a:bodyPr wrap="square">
            <a:prstTxWarp prst="textNoShape">
              <a:avLst/>
            </a:prstTxWarp>
            <a:spAutoFit/>
          </a:bodyPr>
          <a:lstStyle/>
          <a:p>
            <a:r>
              <a:rPr lang="en-US" sz="2800" b="1" dirty="0">
                <a:solidFill>
                  <a:schemeClr val="bg1"/>
                </a:solidFill>
                <a:ea typeface="ＭＳ Ｐゴシック" charset="-128"/>
                <a:cs typeface="ＭＳ Ｐゴシック" charset="-128"/>
              </a:rPr>
              <a:t>‘</a:t>
            </a:r>
            <a:r>
              <a:rPr lang="en-US" sz="2800" b="1" dirty="0" err="1">
                <a:solidFill>
                  <a:schemeClr val="bg1"/>
                </a:solidFill>
                <a:ea typeface="ＭＳ Ｐゴシック" charset="-128"/>
                <a:cs typeface="ＭＳ Ｐゴシック" charset="-128"/>
              </a:rPr>
              <a:t>Supersymmetric</a:t>
            </a:r>
            <a:r>
              <a:rPr lang="en-US" sz="2800" b="1" dirty="0">
                <a:solidFill>
                  <a:schemeClr val="bg1"/>
                </a:solidFill>
                <a:ea typeface="ＭＳ Ｐゴシック" charset="-128"/>
                <a:cs typeface="ＭＳ Ｐゴシック" charset="-128"/>
              </a:rPr>
              <a:t>’ particles ?</a:t>
            </a:r>
          </a:p>
        </p:txBody>
      </p:sp>
      <p:pic>
        <p:nvPicPr>
          <p:cNvPr id="13325" name="Picture 13" descr="rubin_001.jpg"/>
          <p:cNvPicPr>
            <a:picLocks noChangeAspect="1"/>
          </p:cNvPicPr>
          <p:nvPr/>
        </p:nvPicPr>
        <p:blipFill>
          <a:blip r:embed="rId6"/>
          <a:srcRect/>
          <a:stretch>
            <a:fillRect/>
          </a:stretch>
        </p:blipFill>
        <p:spPr bwMode="auto">
          <a:xfrm>
            <a:off x="2895600" y="5029200"/>
            <a:ext cx="2133600" cy="1600200"/>
          </a:xfrm>
          <a:prstGeom prst="rect">
            <a:avLst/>
          </a:prstGeom>
          <a:noFill/>
          <a:ln w="9525">
            <a:noFill/>
            <a:miter lim="800000"/>
            <a:headEnd/>
            <a:tailEnd/>
          </a:ln>
        </p:spPr>
      </p:pic>
      <p:sp>
        <p:nvSpPr>
          <p:cNvPr id="12" name="Text Box 11"/>
          <p:cNvSpPr txBox="1">
            <a:spLocks noChangeArrowheads="1"/>
          </p:cNvSpPr>
          <p:nvPr/>
        </p:nvSpPr>
        <p:spPr bwMode="auto">
          <a:xfrm>
            <a:off x="3581400" y="6324600"/>
            <a:ext cx="1458913" cy="276225"/>
          </a:xfrm>
          <a:prstGeom prst="rect">
            <a:avLst/>
          </a:prstGeom>
          <a:solidFill>
            <a:schemeClr val="accent1"/>
          </a:solidFill>
          <a:ln w="9525">
            <a:noFill/>
            <a:miter lim="800000"/>
            <a:headEnd/>
            <a:tailEnd/>
          </a:ln>
        </p:spPr>
        <p:txBody>
          <a:bodyPr wrap="none">
            <a:prstTxWarp prst="textNoShape">
              <a:avLst/>
            </a:prstTxWarp>
            <a:spAutoFit/>
          </a:bodyPr>
          <a:lstStyle/>
          <a:p>
            <a:r>
              <a:rPr lang="en-US" sz="1200" dirty="0"/>
              <a:t>Vera Rubin ~ 1970</a:t>
            </a:r>
          </a:p>
        </p:txBody>
      </p:sp>
      <p:pic>
        <p:nvPicPr>
          <p:cNvPr id="13" name="Image 12" descr="Screen Shot 2014-01-29 at 12.24.04 PM.png"/>
          <p:cNvPicPr>
            <a:picLocks noChangeAspect="1"/>
          </p:cNvPicPr>
          <p:nvPr/>
        </p:nvPicPr>
        <p:blipFill>
          <a:blip r:embed="rId7"/>
          <a:stretch>
            <a:fillRect/>
          </a:stretch>
        </p:blipFill>
        <p:spPr>
          <a:xfrm>
            <a:off x="5587045" y="1657725"/>
            <a:ext cx="3633155" cy="2152275"/>
          </a:xfrm>
          <a:prstGeom prst="rect">
            <a:avLst/>
          </a:prstGeom>
        </p:spPr>
      </p:pic>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152400" y="-66675"/>
            <a:ext cx="8991600" cy="904875"/>
          </a:xfrm>
        </p:spPr>
        <p:txBody>
          <a:bodyPr/>
          <a:lstStyle/>
          <a:p>
            <a:r>
              <a:rPr lang="en-GB" dirty="0" smtClean="0"/>
              <a:t>The Generic Dark Matter Connection</a:t>
            </a:r>
            <a:endParaRPr lang="en-GB" dirty="0"/>
          </a:p>
        </p:txBody>
      </p:sp>
      <p:sp>
        <p:nvSpPr>
          <p:cNvPr id="5" name="ZoneTexte 4"/>
          <p:cNvSpPr txBox="1"/>
          <p:nvPr/>
        </p:nvSpPr>
        <p:spPr>
          <a:xfrm>
            <a:off x="533400" y="914400"/>
            <a:ext cx="7985279" cy="707886"/>
          </a:xfrm>
          <a:prstGeom prst="rect">
            <a:avLst/>
          </a:prstGeom>
          <a:solidFill>
            <a:schemeClr val="accent3"/>
          </a:solidFill>
        </p:spPr>
        <p:txBody>
          <a:bodyPr wrap="none" rtlCol="0">
            <a:spAutoFit/>
          </a:bodyPr>
          <a:lstStyle/>
          <a:p>
            <a:r>
              <a:rPr lang="en-GB" dirty="0" smtClean="0">
                <a:solidFill>
                  <a:srgbClr val="0000FF"/>
                </a:solidFill>
              </a:rPr>
              <a:t>Searches for mono-jets and mono-photons can be used to search for </a:t>
            </a:r>
          </a:p>
          <a:p>
            <a:r>
              <a:rPr lang="en-GB" dirty="0" smtClean="0">
                <a:solidFill>
                  <a:srgbClr val="FF0000"/>
                </a:solidFill>
              </a:rPr>
              <a:t>Dark Matter (DM)</a:t>
            </a:r>
          </a:p>
          <a:p>
            <a:endParaRPr lang="en-GB" dirty="0"/>
          </a:p>
        </p:txBody>
      </p:sp>
      <p:pic>
        <p:nvPicPr>
          <p:cNvPr id="6" name="Image 5" descr="Screen shot 2012-04-28 at 12.47.04 PM.png"/>
          <p:cNvPicPr>
            <a:picLocks noChangeAspect="1"/>
          </p:cNvPicPr>
          <p:nvPr/>
        </p:nvPicPr>
        <p:blipFill>
          <a:blip r:embed="rId2"/>
          <a:stretch>
            <a:fillRect/>
          </a:stretch>
        </p:blipFill>
        <p:spPr>
          <a:xfrm>
            <a:off x="152400" y="1676400"/>
            <a:ext cx="3146636" cy="3124200"/>
          </a:xfrm>
          <a:prstGeom prst="rect">
            <a:avLst/>
          </a:prstGeom>
        </p:spPr>
      </p:pic>
      <p:pic>
        <p:nvPicPr>
          <p:cNvPr id="7" name="Image 6" descr="Screen shot 2012-04-28 at 12.56.40 PM.png"/>
          <p:cNvPicPr>
            <a:picLocks noChangeAspect="1"/>
          </p:cNvPicPr>
          <p:nvPr/>
        </p:nvPicPr>
        <p:blipFill>
          <a:blip r:embed="rId3"/>
          <a:stretch>
            <a:fillRect/>
          </a:stretch>
        </p:blipFill>
        <p:spPr>
          <a:xfrm>
            <a:off x="3531454" y="1600200"/>
            <a:ext cx="2754192" cy="1663700"/>
          </a:xfrm>
          <a:prstGeom prst="rect">
            <a:avLst/>
          </a:prstGeom>
        </p:spPr>
      </p:pic>
      <p:pic>
        <p:nvPicPr>
          <p:cNvPr id="8" name="Image 7" descr="Screen shot 2012-04-28 at 12.56.46 PM.png"/>
          <p:cNvPicPr>
            <a:picLocks noChangeAspect="1"/>
          </p:cNvPicPr>
          <p:nvPr/>
        </p:nvPicPr>
        <p:blipFill>
          <a:blip r:embed="rId4"/>
          <a:stretch>
            <a:fillRect/>
          </a:stretch>
        </p:blipFill>
        <p:spPr>
          <a:xfrm>
            <a:off x="6248400" y="1600200"/>
            <a:ext cx="2730340" cy="1676400"/>
          </a:xfrm>
          <a:prstGeom prst="rect">
            <a:avLst/>
          </a:prstGeom>
        </p:spPr>
      </p:pic>
      <p:pic>
        <p:nvPicPr>
          <p:cNvPr id="9" name="Image 8" descr="Screen shot 2012-04-28 at 12.57.08 PM.png"/>
          <p:cNvPicPr>
            <a:picLocks noChangeAspect="1"/>
          </p:cNvPicPr>
          <p:nvPr/>
        </p:nvPicPr>
        <p:blipFill>
          <a:blip r:embed="rId5"/>
          <a:stretch>
            <a:fillRect/>
          </a:stretch>
        </p:blipFill>
        <p:spPr>
          <a:xfrm>
            <a:off x="4953000" y="3276600"/>
            <a:ext cx="2688860" cy="1665182"/>
          </a:xfrm>
          <a:prstGeom prst="rect">
            <a:avLst/>
          </a:prstGeom>
        </p:spPr>
      </p:pic>
      <p:pic>
        <p:nvPicPr>
          <p:cNvPr id="10" name="Image 9" descr="Screen shot 2012-04-28 at 8.12.09 PM.png"/>
          <p:cNvPicPr>
            <a:picLocks noChangeAspect="1"/>
          </p:cNvPicPr>
          <p:nvPr/>
        </p:nvPicPr>
        <p:blipFill>
          <a:blip r:embed="rId6"/>
          <a:stretch>
            <a:fillRect/>
          </a:stretch>
        </p:blipFill>
        <p:spPr>
          <a:xfrm>
            <a:off x="2723270" y="5181600"/>
            <a:ext cx="4515730" cy="1371600"/>
          </a:xfrm>
          <a:prstGeom prst="rect">
            <a:avLst/>
          </a:prstGeom>
        </p:spPr>
      </p:pic>
      <p:sp>
        <p:nvSpPr>
          <p:cNvPr id="11" name="ZoneTexte 10"/>
          <p:cNvSpPr txBox="1"/>
          <p:nvPr/>
        </p:nvSpPr>
        <p:spPr>
          <a:xfrm>
            <a:off x="152400" y="4876800"/>
            <a:ext cx="2514600" cy="1631216"/>
          </a:xfrm>
          <a:prstGeom prst="rect">
            <a:avLst/>
          </a:prstGeom>
          <a:solidFill>
            <a:srgbClr val="FFFF00"/>
          </a:solidFill>
        </p:spPr>
        <p:txBody>
          <a:bodyPr wrap="square" rtlCol="0">
            <a:spAutoFit/>
          </a:bodyPr>
          <a:lstStyle/>
          <a:p>
            <a:r>
              <a:rPr lang="en-GB" dirty="0" smtClean="0">
                <a:solidFill>
                  <a:srgbClr val="0000FF"/>
                </a:solidFill>
              </a:rPr>
              <a:t>Use </a:t>
            </a:r>
            <a:r>
              <a:rPr lang="en-GB" dirty="0" smtClean="0">
                <a:solidFill>
                  <a:srgbClr val="FF0000"/>
                </a:solidFill>
              </a:rPr>
              <a:t>effective theory </a:t>
            </a:r>
            <a:r>
              <a:rPr lang="en-GB" dirty="0" smtClean="0">
                <a:solidFill>
                  <a:srgbClr val="0000FF"/>
                </a:solidFill>
              </a:rPr>
              <a:t>or better </a:t>
            </a:r>
            <a:r>
              <a:rPr lang="en-GB" dirty="0" smtClean="0">
                <a:solidFill>
                  <a:srgbClr val="FF0000"/>
                </a:solidFill>
              </a:rPr>
              <a:t>simplified models </a:t>
            </a:r>
            <a:r>
              <a:rPr lang="en-GB" dirty="0" smtClean="0">
                <a:solidFill>
                  <a:srgbClr val="0000FF"/>
                </a:solidFill>
              </a:rPr>
              <a:t>to relate measurements to </a:t>
            </a:r>
            <a:r>
              <a:rPr lang="en-GB" dirty="0" smtClean="0">
                <a:solidFill>
                  <a:srgbClr val="FF0000"/>
                </a:solidFill>
              </a:rPr>
              <a:t>Dark Matter studies</a:t>
            </a:r>
          </a:p>
          <a:p>
            <a:endParaRPr lang="en-GB" dirty="0"/>
          </a:p>
        </p:txBody>
      </p:sp>
      <p:pic>
        <p:nvPicPr>
          <p:cNvPr id="12" name="Image 11" descr="Screen Shot 2013-07-29 at 9.53.17 PM.png"/>
          <p:cNvPicPr>
            <a:picLocks noChangeAspect="1"/>
          </p:cNvPicPr>
          <p:nvPr/>
        </p:nvPicPr>
        <p:blipFill>
          <a:blip r:embed="rId7"/>
          <a:stretch>
            <a:fillRect/>
          </a:stretch>
        </p:blipFill>
        <p:spPr>
          <a:xfrm>
            <a:off x="7232307" y="5181600"/>
            <a:ext cx="1759293" cy="1371600"/>
          </a:xfrm>
          <a:prstGeom prst="rect">
            <a:avLst/>
          </a:prstGeom>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3" name="Titre 2"/>
          <p:cNvSpPr>
            <a:spLocks noGrp="1"/>
          </p:cNvSpPr>
          <p:nvPr>
            <p:ph type="title"/>
          </p:nvPr>
        </p:nvSpPr>
        <p:spPr>
          <a:xfrm>
            <a:off x="304800" y="-76200"/>
            <a:ext cx="8382000" cy="914400"/>
          </a:xfrm>
        </p:spPr>
        <p:txBody>
          <a:bodyPr>
            <a:normAutofit/>
          </a:bodyPr>
          <a:lstStyle/>
          <a:p>
            <a:r>
              <a:rPr lang="en-GB" dirty="0" smtClean="0">
                <a:effectLst/>
              </a:rPr>
              <a:t>Consequences for our Universe?</a:t>
            </a:r>
            <a:endParaRPr lang="en-GB" dirty="0">
              <a:effectLst/>
            </a:endParaRPr>
          </a:p>
        </p:txBody>
      </p:sp>
      <p:pic>
        <p:nvPicPr>
          <p:cNvPr id="7" name="Espace réservé du contenu 6" descr="Screen Shot 2013-03-07 at 6.10.17 PM.png"/>
          <p:cNvPicPr>
            <a:picLocks noGrp="1" noChangeAspect="1"/>
          </p:cNvPicPr>
          <p:nvPr>
            <p:ph idx="1"/>
          </p:nvPr>
        </p:nvPicPr>
        <p:blipFill>
          <a:blip r:embed="rId2"/>
          <a:stretch>
            <a:fillRect/>
          </a:stretch>
        </p:blipFill>
        <p:spPr>
          <a:xfrm>
            <a:off x="228600" y="838200"/>
            <a:ext cx="4688236" cy="3200400"/>
          </a:xfrm>
        </p:spPr>
      </p:pic>
      <p:sp>
        <p:nvSpPr>
          <p:cNvPr id="9" name="ZoneTexte 8"/>
          <p:cNvSpPr txBox="1"/>
          <p:nvPr/>
        </p:nvSpPr>
        <p:spPr>
          <a:xfrm>
            <a:off x="5715000" y="762000"/>
            <a:ext cx="3423859" cy="2554545"/>
          </a:xfrm>
          <a:prstGeom prst="rect">
            <a:avLst/>
          </a:prstGeom>
          <a:solidFill>
            <a:schemeClr val="accent3"/>
          </a:solidFill>
        </p:spPr>
        <p:txBody>
          <a:bodyPr wrap="none" rtlCol="0">
            <a:spAutoFit/>
          </a:bodyPr>
          <a:lstStyle/>
          <a:p>
            <a:r>
              <a:rPr lang="en-GB" dirty="0" smtClean="0">
                <a:solidFill>
                  <a:srgbClr val="FF0000"/>
                </a:solidFill>
              </a:rPr>
              <a:t>Precise measurements</a:t>
            </a:r>
          </a:p>
          <a:p>
            <a:r>
              <a:rPr lang="en-GB" dirty="0" smtClean="0">
                <a:solidFill>
                  <a:srgbClr val="FF0000"/>
                </a:solidFill>
              </a:rPr>
              <a:t>of the top quark and </a:t>
            </a:r>
          </a:p>
          <a:p>
            <a:r>
              <a:rPr lang="en-GB" dirty="0" smtClean="0">
                <a:solidFill>
                  <a:srgbClr val="FF0000"/>
                </a:solidFill>
              </a:rPr>
              <a:t>first measurements of the </a:t>
            </a:r>
          </a:p>
          <a:p>
            <a:r>
              <a:rPr lang="en-GB" dirty="0" smtClean="0">
                <a:solidFill>
                  <a:srgbClr val="FF0000"/>
                </a:solidFill>
              </a:rPr>
              <a:t>Higgs mass</a:t>
            </a:r>
            <a:r>
              <a:rPr lang="en-GB" dirty="0" smtClean="0">
                <a:solidFill>
                  <a:srgbClr val="0000FF"/>
                </a:solidFill>
              </a:rPr>
              <a:t>:</a:t>
            </a:r>
          </a:p>
          <a:p>
            <a:endParaRPr lang="en-GB" dirty="0" smtClean="0">
              <a:solidFill>
                <a:srgbClr val="0000FF"/>
              </a:solidFill>
            </a:endParaRPr>
          </a:p>
          <a:p>
            <a:r>
              <a:rPr lang="en-GB" dirty="0" smtClean="0">
                <a:solidFill>
                  <a:srgbClr val="0000FF"/>
                </a:solidFill>
              </a:rPr>
              <a:t>Our Universe meta-stable ?</a:t>
            </a:r>
          </a:p>
          <a:p>
            <a:r>
              <a:rPr lang="en-GB" dirty="0" smtClean="0">
                <a:solidFill>
                  <a:srgbClr val="0000FF"/>
                </a:solidFill>
              </a:rPr>
              <a:t>Will the Universe disappear</a:t>
            </a:r>
          </a:p>
          <a:p>
            <a:r>
              <a:rPr lang="en-GB" dirty="0" smtClean="0">
                <a:solidFill>
                  <a:srgbClr val="0000FF"/>
                </a:solidFill>
              </a:rPr>
              <a:t>in a </a:t>
            </a:r>
            <a:r>
              <a:rPr lang="en-GB" dirty="0" smtClean="0">
                <a:solidFill>
                  <a:srgbClr val="FF0000"/>
                </a:solidFill>
              </a:rPr>
              <a:t>Big Slurp? </a:t>
            </a:r>
            <a:r>
              <a:rPr lang="en-GB" sz="1600" dirty="0" smtClean="0">
                <a:solidFill>
                  <a:srgbClr val="0000FF"/>
                </a:solidFill>
              </a:rPr>
              <a:t>(</a:t>
            </a:r>
            <a:r>
              <a:rPr lang="en-GB" sz="1600" dirty="0" err="1" smtClean="0">
                <a:solidFill>
                  <a:srgbClr val="0000FF"/>
                </a:solidFill>
              </a:rPr>
              <a:t>NBCNEWS.com</a:t>
            </a:r>
            <a:r>
              <a:rPr lang="en-GB" sz="1600" dirty="0" smtClean="0">
                <a:solidFill>
                  <a:srgbClr val="0000FF"/>
                </a:solidFill>
              </a:rPr>
              <a:t>)</a:t>
            </a:r>
            <a:endParaRPr lang="en-GB" sz="1600" dirty="0">
              <a:solidFill>
                <a:srgbClr val="0000FF"/>
              </a:solidFill>
            </a:endParaRPr>
          </a:p>
        </p:txBody>
      </p:sp>
      <p:pic>
        <p:nvPicPr>
          <p:cNvPr id="6" name="Espace réservé du contenu 3" descr="Screen Shot 2013-05-20 at 4.00.42 PM.png"/>
          <p:cNvPicPr>
            <a:picLocks noChangeAspect="1"/>
          </p:cNvPicPr>
          <p:nvPr/>
        </p:nvPicPr>
        <p:blipFill>
          <a:blip r:embed="rId3"/>
          <a:stretch>
            <a:fillRect/>
          </a:stretch>
        </p:blipFill>
        <p:spPr bwMode="auto">
          <a:xfrm>
            <a:off x="5555926" y="3352800"/>
            <a:ext cx="3588074" cy="3048000"/>
          </a:xfrm>
          <a:prstGeom prst="rect">
            <a:avLst/>
          </a:prstGeom>
          <a:noFill/>
          <a:ln w="9525">
            <a:noFill/>
            <a:miter lim="800000"/>
            <a:headEnd/>
            <a:tailEnd/>
          </a:ln>
        </p:spPr>
      </p:pic>
      <p:sp>
        <p:nvSpPr>
          <p:cNvPr id="11" name="ZoneTexte 10"/>
          <p:cNvSpPr txBox="1"/>
          <p:nvPr/>
        </p:nvSpPr>
        <p:spPr>
          <a:xfrm>
            <a:off x="838200" y="4572000"/>
            <a:ext cx="3234379" cy="707886"/>
          </a:xfrm>
          <a:prstGeom prst="rect">
            <a:avLst/>
          </a:prstGeom>
          <a:solidFill>
            <a:srgbClr val="FFFF00"/>
          </a:solidFill>
          <a:ln>
            <a:solidFill>
              <a:srgbClr val="FFFF00"/>
            </a:solidFill>
          </a:ln>
        </p:spPr>
        <p:txBody>
          <a:bodyPr wrap="none" rtlCol="0">
            <a:spAutoFit/>
          </a:bodyPr>
          <a:lstStyle/>
          <a:p>
            <a:r>
              <a:rPr lang="en-GB" dirty="0" smtClean="0">
                <a:solidFill>
                  <a:schemeClr val="accent4"/>
                </a:solidFill>
              </a:rPr>
              <a:t>New Physics inevitable?</a:t>
            </a:r>
          </a:p>
          <a:p>
            <a:r>
              <a:rPr lang="en-GB" dirty="0" smtClean="0">
                <a:solidFill>
                  <a:schemeClr val="accent4"/>
                </a:solidFill>
              </a:rPr>
              <a:t>But at which scale/energy?</a:t>
            </a:r>
            <a:endParaRPr lang="en-GB" dirty="0">
              <a:solidFill>
                <a:schemeClr val="accent4"/>
              </a:solidFill>
            </a:endParaRP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152400"/>
            <a:ext cx="7848600" cy="904875"/>
          </a:xfrm>
        </p:spPr>
        <p:txBody>
          <a:bodyPr/>
          <a:lstStyle/>
          <a:p>
            <a:r>
              <a:rPr lang="en-GB" dirty="0" smtClean="0"/>
              <a:t>Mono-object Searches in CMS</a:t>
            </a:r>
            <a:endParaRPr lang="en-GB" dirty="0"/>
          </a:p>
        </p:txBody>
      </p:sp>
      <p:sp>
        <p:nvSpPr>
          <p:cNvPr id="3" name="Espace réservé du contenu 2"/>
          <p:cNvSpPr>
            <a:spLocks noGrp="1"/>
          </p:cNvSpPr>
          <p:nvPr>
            <p:ph idx="1"/>
          </p:nvPr>
        </p:nvSpPr>
        <p:spPr>
          <a:xfrm>
            <a:off x="152400" y="1066800"/>
            <a:ext cx="8534400" cy="5486400"/>
          </a:xfrm>
          <a:solidFill>
            <a:schemeClr val="accent3"/>
          </a:solidFill>
        </p:spPr>
        <p:txBody>
          <a:bodyPr/>
          <a:lstStyle/>
          <a:p>
            <a:r>
              <a:rPr lang="en-GB" sz="2400" dirty="0" smtClean="0">
                <a:solidFill>
                  <a:srgbClr val="FF0000"/>
                </a:solidFill>
              </a:rPr>
              <a:t>Mono-jets: </a:t>
            </a:r>
            <a:r>
              <a:rPr lang="en-GB" sz="2400" dirty="0" smtClean="0">
                <a:solidFill>
                  <a:srgbClr val="0000FF"/>
                </a:solidFill>
              </a:rPr>
              <a:t>Generally the most powerful</a:t>
            </a:r>
          </a:p>
          <a:p>
            <a:r>
              <a:rPr lang="en-GB" sz="2400" dirty="0" smtClean="0">
                <a:solidFill>
                  <a:srgbClr val="FF0000"/>
                </a:solidFill>
              </a:rPr>
              <a:t>Mono-photons:</a:t>
            </a:r>
            <a:r>
              <a:rPr lang="en-GB" sz="2400" dirty="0" smtClean="0">
                <a:solidFill>
                  <a:srgbClr val="0000FF"/>
                </a:solidFill>
              </a:rPr>
              <a:t> First used for dark matter Searches</a:t>
            </a:r>
          </a:p>
          <a:p>
            <a:r>
              <a:rPr lang="en-GB" sz="2400" dirty="0" smtClean="0">
                <a:solidFill>
                  <a:srgbClr val="FF0000"/>
                </a:solidFill>
              </a:rPr>
              <a:t>Mono-Ws:</a:t>
            </a:r>
            <a:r>
              <a:rPr lang="en-GB" sz="2400" dirty="0" smtClean="0">
                <a:solidFill>
                  <a:srgbClr val="0000FF"/>
                </a:solidFill>
              </a:rPr>
              <a:t> Distinguish dark matter </a:t>
            </a:r>
          </a:p>
          <a:p>
            <a:pPr>
              <a:buNone/>
            </a:pPr>
            <a:r>
              <a:rPr lang="en-GB" sz="2400" dirty="0" smtClean="0">
                <a:solidFill>
                  <a:srgbClr val="0000FF"/>
                </a:solidFill>
              </a:rPr>
              <a:t>    couplings to </a:t>
            </a:r>
            <a:r>
              <a:rPr lang="en-GB" sz="2400" dirty="0" err="1" smtClean="0">
                <a:solidFill>
                  <a:srgbClr val="0000FF"/>
                </a:solidFill>
              </a:rPr>
              <a:t>u</a:t>
            </a:r>
            <a:r>
              <a:rPr lang="en-GB" sz="2400" dirty="0" smtClean="0">
                <a:solidFill>
                  <a:srgbClr val="0000FF"/>
                </a:solidFill>
              </a:rPr>
              <a:t>- and </a:t>
            </a:r>
            <a:r>
              <a:rPr lang="en-GB" sz="2400" dirty="0" err="1" smtClean="0">
                <a:solidFill>
                  <a:srgbClr val="0000FF"/>
                </a:solidFill>
              </a:rPr>
              <a:t>d</a:t>
            </a:r>
            <a:r>
              <a:rPr lang="en-GB" sz="2400" dirty="0" smtClean="0">
                <a:solidFill>
                  <a:srgbClr val="0000FF"/>
                </a:solidFill>
              </a:rPr>
              <a:t>-type of quarks</a:t>
            </a:r>
          </a:p>
          <a:p>
            <a:r>
              <a:rPr lang="en-GB" sz="2400" dirty="0" smtClean="0">
                <a:solidFill>
                  <a:srgbClr val="FF0000"/>
                </a:solidFill>
              </a:rPr>
              <a:t>Mono-Zs: </a:t>
            </a:r>
            <a:r>
              <a:rPr lang="en-GB" sz="2400" dirty="0" smtClean="0">
                <a:solidFill>
                  <a:srgbClr val="0000FF"/>
                </a:solidFill>
              </a:rPr>
              <a:t>Clean signature</a:t>
            </a:r>
          </a:p>
          <a:p>
            <a:r>
              <a:rPr lang="en-GB" sz="2400" dirty="0" smtClean="0">
                <a:solidFill>
                  <a:srgbClr val="FF0000"/>
                </a:solidFill>
              </a:rPr>
              <a:t>Mono-Tops: </a:t>
            </a:r>
            <a:r>
              <a:rPr lang="en-GB" sz="2400" dirty="0" smtClean="0">
                <a:solidFill>
                  <a:srgbClr val="0000FF"/>
                </a:solidFill>
              </a:rPr>
              <a:t>Couplings to tops</a:t>
            </a:r>
          </a:p>
          <a:p>
            <a:r>
              <a:rPr lang="en-GB" sz="2400" dirty="0" smtClean="0">
                <a:solidFill>
                  <a:srgbClr val="FF0000"/>
                </a:solidFill>
              </a:rPr>
              <a:t>Mono-Higgs: </a:t>
            </a:r>
            <a:r>
              <a:rPr lang="en-GB" sz="2400" dirty="0" smtClean="0">
                <a:solidFill>
                  <a:srgbClr val="0000FF"/>
                </a:solidFill>
              </a:rPr>
              <a:t>Higgs-portals </a:t>
            </a:r>
          </a:p>
          <a:p>
            <a:r>
              <a:rPr lang="en-GB" sz="2400" dirty="0" smtClean="0">
                <a:solidFill>
                  <a:srgbClr val="FF0000"/>
                </a:solidFill>
              </a:rPr>
              <a:t>Higgs Decays?  </a:t>
            </a:r>
          </a:p>
          <a:p>
            <a:endParaRPr lang="en-GB" dirty="0"/>
          </a:p>
        </p:txBody>
      </p:sp>
      <p:pic>
        <p:nvPicPr>
          <p:cNvPr id="5" name="Image 4" descr="Screen shot 2011-07-27 at 10.06.54 AM.png"/>
          <p:cNvPicPr>
            <a:picLocks noChangeAspect="1"/>
          </p:cNvPicPr>
          <p:nvPr/>
        </p:nvPicPr>
        <p:blipFill>
          <a:blip r:embed="rId2"/>
          <a:stretch>
            <a:fillRect/>
          </a:stretch>
        </p:blipFill>
        <p:spPr>
          <a:xfrm>
            <a:off x="1752600" y="4572000"/>
            <a:ext cx="2277717" cy="1905000"/>
          </a:xfrm>
          <a:prstGeom prst="rect">
            <a:avLst/>
          </a:prstGeom>
        </p:spPr>
      </p:pic>
      <p:pic>
        <p:nvPicPr>
          <p:cNvPr id="6" name="Image 5" descr="Screen Shot 2014-04-12 at 4.13.25 PM.png"/>
          <p:cNvPicPr>
            <a:picLocks noChangeAspect="1"/>
          </p:cNvPicPr>
          <p:nvPr/>
        </p:nvPicPr>
        <p:blipFill>
          <a:blip r:embed="rId3"/>
          <a:stretch>
            <a:fillRect/>
          </a:stretch>
        </p:blipFill>
        <p:spPr>
          <a:xfrm>
            <a:off x="4806895" y="4038600"/>
            <a:ext cx="3575105" cy="2514600"/>
          </a:xfrm>
          <a:prstGeom prst="rect">
            <a:avLst/>
          </a:prstGeom>
        </p:spPr>
      </p:pic>
      <p:sp>
        <p:nvSpPr>
          <p:cNvPr id="7" name="ZoneTexte 6"/>
          <p:cNvSpPr txBox="1"/>
          <p:nvPr/>
        </p:nvSpPr>
        <p:spPr>
          <a:xfrm>
            <a:off x="114419" y="4876800"/>
            <a:ext cx="2247781" cy="400110"/>
          </a:xfrm>
          <a:prstGeom prst="rect">
            <a:avLst/>
          </a:prstGeom>
          <a:solidFill>
            <a:schemeClr val="accent3"/>
          </a:solidFill>
        </p:spPr>
        <p:txBody>
          <a:bodyPr wrap="none" rtlCol="0">
            <a:spAutoFit/>
          </a:bodyPr>
          <a:lstStyle/>
          <a:p>
            <a:r>
              <a:rPr lang="en-GB" dirty="0" smtClean="0"/>
              <a:t>Example </a:t>
            </a:r>
            <a:r>
              <a:rPr lang="en-GB" dirty="0" err="1" smtClean="0"/>
              <a:t>Monojets</a:t>
            </a:r>
            <a:endParaRPr lang="en-GB" dirty="0"/>
          </a:p>
        </p:txBody>
      </p:sp>
      <p:sp>
        <p:nvSpPr>
          <p:cNvPr id="8" name="AutoShape 7"/>
          <p:cNvSpPr>
            <a:spLocks noChangeArrowheads="1"/>
          </p:cNvSpPr>
          <p:nvPr/>
        </p:nvSpPr>
        <p:spPr bwMode="auto">
          <a:xfrm rot="16200000">
            <a:off x="3852497" y="5291504"/>
            <a:ext cx="448408" cy="381001"/>
          </a:xfrm>
          <a:prstGeom prst="downArrow">
            <a:avLst>
              <a:gd name="adj1" fmla="val 50000"/>
              <a:gd name="adj2" fmla="val 34559"/>
            </a:avLst>
          </a:prstGeom>
          <a:solidFill>
            <a:srgbClr val="FF0000"/>
          </a:solidFill>
          <a:ln w="31750">
            <a:solidFill>
              <a:srgbClr val="FF0000"/>
            </a:solidFill>
            <a:miter lim="800000"/>
            <a:headEnd/>
            <a:tailEnd/>
          </a:ln>
        </p:spPr>
        <p:txBody>
          <a:bodyPr wrap="none" anchor="ctr">
            <a:prstTxWarp prst="textNoShape">
              <a:avLst/>
            </a:prstTxWarp>
          </a:bodyPr>
          <a:lstStyle/>
          <a:p>
            <a:endParaRPr lang="en-GB"/>
          </a:p>
        </p:txBody>
      </p:sp>
      <p:sp>
        <p:nvSpPr>
          <p:cNvPr id="9" name="ZoneTexte 8"/>
          <p:cNvSpPr txBox="1"/>
          <p:nvPr/>
        </p:nvSpPr>
        <p:spPr>
          <a:xfrm>
            <a:off x="457200" y="6172200"/>
            <a:ext cx="1498314" cy="369332"/>
          </a:xfrm>
          <a:prstGeom prst="rect">
            <a:avLst/>
          </a:prstGeom>
          <a:noFill/>
        </p:spPr>
        <p:txBody>
          <a:bodyPr wrap="none" rtlCol="0">
            <a:spAutoFit/>
          </a:bodyPr>
          <a:lstStyle/>
          <a:p>
            <a:r>
              <a:rPr lang="en-GB" sz="1800" dirty="0" smtClean="0">
                <a:solidFill>
                  <a:srgbClr val="34913D"/>
                </a:solidFill>
              </a:rPr>
              <a:t>Dark Matter?</a:t>
            </a:r>
            <a:endParaRPr lang="en-GB" sz="1800" dirty="0">
              <a:solidFill>
                <a:srgbClr val="34913D"/>
              </a:solidFill>
            </a:endParaRPr>
          </a:p>
        </p:txBody>
      </p:sp>
      <p:sp>
        <p:nvSpPr>
          <p:cNvPr id="12" name="ZoneTexte 11"/>
          <p:cNvSpPr txBox="1"/>
          <p:nvPr/>
        </p:nvSpPr>
        <p:spPr>
          <a:xfrm>
            <a:off x="6003096" y="2209800"/>
            <a:ext cx="3517008" cy="830997"/>
          </a:xfrm>
          <a:prstGeom prst="rect">
            <a:avLst/>
          </a:prstGeom>
          <a:solidFill>
            <a:schemeClr val="accent3"/>
          </a:solidFill>
        </p:spPr>
        <p:txBody>
          <a:bodyPr wrap="none" rtlCol="0">
            <a:spAutoFit/>
          </a:bodyPr>
          <a:lstStyle/>
          <a:p>
            <a:r>
              <a:rPr lang="en-GB" sz="1600" dirty="0" smtClean="0">
                <a:solidFill>
                  <a:srgbClr val="FF0000"/>
                </a:solidFill>
              </a:rPr>
              <a:t>Effective Field Theories for DM </a:t>
            </a:r>
          </a:p>
          <a:p>
            <a:r>
              <a:rPr lang="en-GB" sz="1600" dirty="0" smtClean="0">
                <a:solidFill>
                  <a:srgbClr val="FF0000"/>
                </a:solidFill>
              </a:rPr>
              <a:t>interpretation are under scrutiny!</a:t>
            </a:r>
          </a:p>
          <a:p>
            <a:r>
              <a:rPr lang="en-GB" sz="1600" dirty="0" smtClean="0">
                <a:solidFill>
                  <a:srgbClr val="0000FF"/>
                </a:solidFill>
              </a:rPr>
              <a:t>Alternatives such as SMS proposed… </a:t>
            </a:r>
            <a:endParaRPr lang="en-GB" sz="1600" dirty="0">
              <a:solidFill>
                <a:srgbClr val="0000FF"/>
              </a:solidFill>
            </a:endParaRPr>
          </a:p>
        </p:txBody>
      </p:sp>
      <p:pic>
        <p:nvPicPr>
          <p:cNvPr id="13" name="Image 12" descr="Screen Shot 2014-11-24 at 11.54.26 AM.png"/>
          <p:cNvPicPr>
            <a:picLocks noChangeAspect="1"/>
          </p:cNvPicPr>
          <p:nvPr/>
        </p:nvPicPr>
        <p:blipFill>
          <a:blip r:embed="rId4"/>
          <a:stretch>
            <a:fillRect/>
          </a:stretch>
        </p:blipFill>
        <p:spPr>
          <a:xfrm>
            <a:off x="4934236" y="3581400"/>
            <a:ext cx="3981164" cy="3276600"/>
          </a:xfrm>
          <a:prstGeom prst="rect">
            <a:avLst/>
          </a:prstGeom>
        </p:spPr>
      </p:pic>
      <p:sp>
        <p:nvSpPr>
          <p:cNvPr id="14" name="ZoneTexte 13"/>
          <p:cNvSpPr txBox="1"/>
          <p:nvPr/>
        </p:nvSpPr>
        <p:spPr>
          <a:xfrm>
            <a:off x="7054232" y="5334000"/>
            <a:ext cx="1480168" cy="523220"/>
          </a:xfrm>
          <a:prstGeom prst="rect">
            <a:avLst/>
          </a:prstGeom>
          <a:solidFill>
            <a:schemeClr val="accent3"/>
          </a:solidFill>
          <a:ln>
            <a:solidFill>
              <a:schemeClr val="accent3"/>
            </a:solidFill>
          </a:ln>
        </p:spPr>
        <p:txBody>
          <a:bodyPr wrap="none" rtlCol="0">
            <a:spAutoFit/>
          </a:bodyPr>
          <a:lstStyle/>
          <a:p>
            <a:r>
              <a:rPr lang="en-GB" sz="1400" dirty="0" smtClean="0"/>
              <a:t>arXiv:1410.8812</a:t>
            </a:r>
          </a:p>
          <a:p>
            <a:r>
              <a:rPr lang="en-GB" sz="1400" dirty="0" smtClean="0"/>
              <a:t>arXiv:1408.3583</a:t>
            </a:r>
            <a:endParaRPr lang="en-GB" sz="1400" dirty="0"/>
          </a:p>
        </p:txBody>
      </p:sp>
      <p:pic>
        <p:nvPicPr>
          <p:cNvPr id="15" name="Image 14" descr="Screen Shot 2014-11-24 at 12.04.32 PM.png"/>
          <p:cNvPicPr>
            <a:picLocks noChangeAspect="1"/>
          </p:cNvPicPr>
          <p:nvPr/>
        </p:nvPicPr>
        <p:blipFill>
          <a:blip r:embed="rId5"/>
          <a:stretch>
            <a:fillRect/>
          </a:stretch>
        </p:blipFill>
        <p:spPr>
          <a:xfrm>
            <a:off x="4343400" y="3581400"/>
            <a:ext cx="4800600" cy="3276600"/>
          </a:xfrm>
          <a:prstGeom prst="rect">
            <a:avLst/>
          </a:prstGeom>
        </p:spPr>
      </p:pic>
      <p:sp>
        <p:nvSpPr>
          <p:cNvPr id="16" name="ZoneTexte 15"/>
          <p:cNvSpPr txBox="1"/>
          <p:nvPr/>
        </p:nvSpPr>
        <p:spPr>
          <a:xfrm>
            <a:off x="7493789" y="3276600"/>
            <a:ext cx="1650211" cy="584776"/>
          </a:xfrm>
          <a:prstGeom prst="rect">
            <a:avLst/>
          </a:prstGeom>
          <a:solidFill>
            <a:schemeClr val="accent3"/>
          </a:solidFill>
        </p:spPr>
        <p:txBody>
          <a:bodyPr wrap="none" rtlCol="0">
            <a:spAutoFit/>
          </a:bodyPr>
          <a:lstStyle/>
          <a:p>
            <a:r>
              <a:rPr lang="en-GB" sz="1600" dirty="0" smtClean="0"/>
              <a:t>arXiv:1407.8257</a:t>
            </a:r>
          </a:p>
          <a:p>
            <a:r>
              <a:rPr lang="en-GB" sz="1600" dirty="0" smtClean="0"/>
              <a:t>arXiv:1411.0535</a:t>
            </a:r>
            <a:endParaRPr lang="en-GB" sz="1600" dirty="0"/>
          </a:p>
        </p:txBody>
      </p:sp>
      <p:pic>
        <p:nvPicPr>
          <p:cNvPr id="17" name="Image 16" descr="Screen Shot 2014-12-14 at 2.10.37 PM.png"/>
          <p:cNvPicPr>
            <a:picLocks noChangeAspect="1"/>
          </p:cNvPicPr>
          <p:nvPr/>
        </p:nvPicPr>
        <p:blipFill>
          <a:blip r:embed="rId6"/>
          <a:stretch>
            <a:fillRect/>
          </a:stretch>
        </p:blipFill>
        <p:spPr>
          <a:xfrm>
            <a:off x="5798956" y="2945352"/>
            <a:ext cx="1744844" cy="9408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3"/>
          <p:cNvSpPr txBox="1">
            <a:spLocks/>
          </p:cNvSpPr>
          <p:nvPr/>
        </p:nvSpPr>
        <p:spPr bwMode="auto">
          <a:xfrm>
            <a:off x="914400" y="2971800"/>
            <a:ext cx="7772400" cy="914400"/>
          </a:xfrm>
          <a:prstGeom prst="rect">
            <a:avLst/>
          </a:prstGeom>
          <a:noFill/>
          <a:ln w="9525">
            <a:noFill/>
            <a:miter lim="800000"/>
            <a:headEnd/>
            <a:tailEnd/>
          </a:ln>
        </p:spPr>
        <p:txBody>
          <a:bodyPr vert="horz" wrap="square" lIns="91407" tIns="45704" rIns="91407" bIns="45704" numCol="1" rtlCol="0" anchor="ctr" anchorCtr="0" compatLnSpc="1">
            <a:prstTxWarp prst="textNoShape">
              <a:avLst/>
            </a:prstTxWarp>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4000" b="1" i="0" u="none" strike="noStrike" kern="0" cap="none" spc="0" normalizeH="0" noProof="0" dirty="0" smtClean="0">
                <a:ln>
                  <a:noFill/>
                </a:ln>
                <a:solidFill>
                  <a:srgbClr val="0000FF"/>
                </a:solidFill>
                <a:effectLst/>
                <a:uLnTx/>
                <a:uFillTx/>
                <a:latin typeface="Arial"/>
                <a:ea typeface="ＭＳ Ｐゴシック" charset="-128"/>
                <a:cs typeface="ＭＳ Ｐゴシック" charset="-128"/>
              </a:rPr>
              <a:t>The LHC in 2015 and Beyond… </a:t>
            </a:r>
            <a:endParaRPr kumimoji="0" lang="en-GB" sz="40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Image 1" descr="Screen Shot 2013-06-27 at 3.17.16 PM.png"/>
          <p:cNvPicPr>
            <a:picLocks noChangeAspect="1"/>
          </p:cNvPicPr>
          <p:nvPr/>
        </p:nvPicPr>
        <p:blipFill>
          <a:blip r:embed="rId2"/>
          <a:stretch>
            <a:fillRect/>
          </a:stretch>
        </p:blipFill>
        <p:spPr>
          <a:xfrm>
            <a:off x="355307" y="926694"/>
            <a:ext cx="8433385" cy="5855106"/>
          </a:xfrm>
          <a:prstGeom prst="rect">
            <a:avLst/>
          </a:prstGeom>
        </p:spPr>
      </p:pic>
      <p:sp>
        <p:nvSpPr>
          <p:cNvPr id="3" name="Titre 2"/>
          <p:cNvSpPr txBox="1">
            <a:spLocks/>
          </p:cNvSpPr>
          <p:nvPr/>
        </p:nvSpPr>
        <p:spPr bwMode="auto">
          <a:xfrm>
            <a:off x="914400" y="-76200"/>
            <a:ext cx="7772400" cy="914400"/>
          </a:xfrm>
          <a:prstGeom prst="rect">
            <a:avLst/>
          </a:prstGeom>
          <a:noFill/>
          <a:ln w="9525">
            <a:noFill/>
            <a:miter lim="800000"/>
            <a:headEnd/>
            <a:tailEnd/>
          </a:ln>
        </p:spPr>
        <p:txBody>
          <a:bodyPr vert="horz" wrap="square" lIns="91407" tIns="45704" rIns="91407" bIns="45704" numCol="1" rtlCol="0" anchor="ctr" anchorCtr="0" compatLnSpc="1">
            <a:prstTxWarp prst="textNoShape">
              <a:avLst/>
            </a:prstTxWarp>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4000" b="1" i="0" u="none" strike="noStrike" kern="0" cap="none" spc="0" normalizeH="0" baseline="0" noProof="0" dirty="0" smtClean="0">
                <a:ln>
                  <a:noFill/>
                </a:ln>
                <a:solidFill>
                  <a:srgbClr val="0000FF"/>
                </a:solidFill>
                <a:effectLst/>
                <a:uLnTx/>
                <a:uFillTx/>
                <a:latin typeface="Arial"/>
                <a:ea typeface="ＭＳ Ｐゴシック" charset="-128"/>
                <a:cs typeface="ＭＳ Ｐゴシック" charset="-128"/>
              </a:rPr>
              <a:t>The LHC Schedule  </a:t>
            </a:r>
            <a:endParaRPr kumimoji="0" lang="en-GB" sz="40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81000" y="914400"/>
            <a:ext cx="8382000" cy="2438400"/>
          </a:xfrm>
          <a:solidFill>
            <a:schemeClr val="accent3"/>
          </a:solidFill>
        </p:spPr>
        <p:txBody>
          <a:bodyPr/>
          <a:lstStyle/>
          <a:p>
            <a:r>
              <a:rPr lang="en-GB" sz="2600" dirty="0" smtClean="0">
                <a:solidFill>
                  <a:srgbClr val="0000FF"/>
                </a:solidFill>
              </a:rPr>
              <a:t>Properties of the new Higgs boson, precise determination of its characteristics</a:t>
            </a:r>
          </a:p>
          <a:p>
            <a:r>
              <a:rPr lang="en-GB" sz="2600" dirty="0" smtClean="0">
                <a:solidFill>
                  <a:srgbClr val="FF0000"/>
                </a:solidFill>
              </a:rPr>
              <a:t>High mass reach for new particles and interactions</a:t>
            </a:r>
          </a:p>
          <a:p>
            <a:r>
              <a:rPr lang="en-GB" sz="2600" dirty="0" smtClean="0">
                <a:solidFill>
                  <a:srgbClr val="0000FF"/>
                </a:solidFill>
              </a:rPr>
              <a:t>Precision measurements</a:t>
            </a:r>
          </a:p>
          <a:p>
            <a:r>
              <a:rPr lang="en-GB" sz="2600" dirty="0" smtClean="0">
                <a:solidFill>
                  <a:srgbClr val="0000FF"/>
                </a:solidFill>
              </a:rPr>
              <a:t>Rare process</a:t>
            </a:r>
          </a:p>
        </p:txBody>
      </p:sp>
      <p:pic>
        <p:nvPicPr>
          <p:cNvPr id="4" name="Image 3" descr="Screen Shot 2013-06-09 at 6.46.33 PM.png"/>
          <p:cNvPicPr>
            <a:picLocks noChangeAspect="1"/>
          </p:cNvPicPr>
          <p:nvPr/>
        </p:nvPicPr>
        <p:blipFill>
          <a:blip r:embed="rId2"/>
          <a:stretch>
            <a:fillRect/>
          </a:stretch>
        </p:blipFill>
        <p:spPr>
          <a:xfrm>
            <a:off x="1210766" y="3201312"/>
            <a:ext cx="6256834" cy="3656688"/>
          </a:xfrm>
          <a:prstGeom prst="rect">
            <a:avLst/>
          </a:prstGeom>
        </p:spPr>
      </p:pic>
      <p:sp>
        <p:nvSpPr>
          <p:cNvPr id="6" name="Titre 1"/>
          <p:cNvSpPr txBox="1">
            <a:spLocks/>
          </p:cNvSpPr>
          <p:nvPr/>
        </p:nvSpPr>
        <p:spPr bwMode="auto">
          <a:xfrm>
            <a:off x="533400" y="76200"/>
            <a:ext cx="8153400" cy="609600"/>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4000" b="1" i="0" u="none" strike="noStrike" kern="0" cap="none" spc="0" normalizeH="0" baseline="0" noProof="0" dirty="0" smtClean="0">
                <a:ln>
                  <a:noFill/>
                </a:ln>
                <a:solidFill>
                  <a:srgbClr val="0000FF"/>
                </a:solidFill>
                <a:effectLst/>
                <a:uLnTx/>
                <a:uFillTx/>
                <a:latin typeface="Arial" pitchFamily="4" charset="0"/>
                <a:ea typeface="ＭＳ Ｐゴシック" pitchFamily="4" charset="-128"/>
                <a:cs typeface="ＭＳ Ｐゴシック" pitchFamily="4" charset="-128"/>
              </a:rPr>
              <a:t>Physics</a:t>
            </a:r>
            <a:r>
              <a:rPr kumimoji="0" lang="en-GB" sz="4000" b="1" i="0" u="none" strike="noStrike" kern="0" cap="none" spc="0" normalizeH="0" noProof="0" dirty="0" smtClean="0">
                <a:ln>
                  <a:noFill/>
                </a:ln>
                <a:solidFill>
                  <a:srgbClr val="0000FF"/>
                </a:solidFill>
                <a:effectLst/>
                <a:uLnTx/>
                <a:uFillTx/>
                <a:latin typeface="Arial" pitchFamily="4" charset="0"/>
                <a:ea typeface="ＭＳ Ｐゴシック" pitchFamily="4" charset="-128"/>
                <a:cs typeface="ＭＳ Ｐゴシック" pitchFamily="4" charset="-128"/>
              </a:rPr>
              <a:t> Program: Key Topics</a:t>
            </a:r>
            <a:endParaRPr kumimoji="0" lang="en-GB" sz="4000" b="1" i="0" u="none" strike="noStrike" kern="0" cap="none" spc="0" normalizeH="0" baseline="0" noProof="0" dirty="0" smtClean="0">
              <a:ln>
                <a:noFill/>
              </a:ln>
              <a:solidFill>
                <a:srgbClr val="0000FF"/>
              </a:solidFill>
              <a:effectLst/>
              <a:uLnTx/>
              <a:uFillTx/>
              <a:latin typeface="Arial" pitchFamily="4" charset="0"/>
              <a:ea typeface="ＭＳ Ｐゴシック" pitchFamily="4" charset="-128"/>
              <a:cs typeface="ＭＳ Ｐゴシック" pitchFamily="4" charset="-128"/>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Espace réservé du contenu 3" descr="Screen Shot 2014-05-10 at 11.31.54 PM.png"/>
          <p:cNvPicPr>
            <a:picLocks noGrp="1" noChangeAspect="1"/>
          </p:cNvPicPr>
          <p:nvPr>
            <p:ph idx="1"/>
          </p:nvPr>
        </p:nvPicPr>
        <p:blipFill>
          <a:blip r:embed="rId2"/>
          <a:stretch>
            <a:fillRect/>
          </a:stretch>
        </p:blipFill>
        <p:spPr>
          <a:xfrm>
            <a:off x="1" y="1752600"/>
            <a:ext cx="4651791" cy="4038600"/>
          </a:xfrm>
        </p:spPr>
      </p:pic>
      <p:pic>
        <p:nvPicPr>
          <p:cNvPr id="5" name="Image 4" descr="Screen Shot 2014-05-10 at 11.32.25 PM.png"/>
          <p:cNvPicPr>
            <a:picLocks noChangeAspect="1"/>
          </p:cNvPicPr>
          <p:nvPr/>
        </p:nvPicPr>
        <p:blipFill>
          <a:blip r:embed="rId3"/>
          <a:stretch>
            <a:fillRect/>
          </a:stretch>
        </p:blipFill>
        <p:spPr>
          <a:xfrm>
            <a:off x="4724400" y="1822703"/>
            <a:ext cx="4419600" cy="3399935"/>
          </a:xfrm>
          <a:prstGeom prst="rect">
            <a:avLst/>
          </a:prstGeom>
        </p:spPr>
      </p:pic>
      <p:sp>
        <p:nvSpPr>
          <p:cNvPr id="7" name="Titre 3"/>
          <p:cNvSpPr>
            <a:spLocks noGrp="1"/>
          </p:cNvSpPr>
          <p:nvPr>
            <p:ph type="title"/>
          </p:nvPr>
        </p:nvSpPr>
        <p:spPr>
          <a:xfrm>
            <a:off x="914400" y="0"/>
            <a:ext cx="7772400" cy="914400"/>
          </a:xfrm>
        </p:spPr>
        <p:txBody>
          <a:bodyPr/>
          <a:lstStyle/>
          <a:p>
            <a:r>
              <a:rPr lang="en-GB" dirty="0" smtClean="0">
                <a:effectLst/>
              </a:rPr>
              <a:t>SUSY Prospects @ 2015/2016</a:t>
            </a:r>
            <a:endParaRPr lang="en-GB" dirty="0">
              <a:effectLst/>
            </a:endParaRPr>
          </a:p>
        </p:txBody>
      </p:sp>
      <p:sp>
        <p:nvSpPr>
          <p:cNvPr id="8" name="ZoneTexte 7"/>
          <p:cNvSpPr txBox="1"/>
          <p:nvPr/>
        </p:nvSpPr>
        <p:spPr>
          <a:xfrm>
            <a:off x="304800" y="914400"/>
            <a:ext cx="8354596" cy="400110"/>
          </a:xfrm>
          <a:prstGeom prst="rect">
            <a:avLst/>
          </a:prstGeom>
          <a:solidFill>
            <a:schemeClr val="accent3"/>
          </a:solidFill>
        </p:spPr>
        <p:txBody>
          <a:bodyPr wrap="none" rtlCol="0">
            <a:spAutoFit/>
          </a:bodyPr>
          <a:lstStyle/>
          <a:p>
            <a:r>
              <a:rPr lang="en-GB" dirty="0" smtClean="0">
                <a:solidFill>
                  <a:srgbClr val="0000FF"/>
                </a:solidFill>
              </a:rPr>
              <a:t>Expect   ~ 10-20 fb</a:t>
            </a:r>
            <a:r>
              <a:rPr lang="en-GB" baseline="30000" dirty="0" smtClean="0">
                <a:solidFill>
                  <a:srgbClr val="0000FF"/>
                </a:solidFill>
              </a:rPr>
              <a:t>-1</a:t>
            </a:r>
            <a:r>
              <a:rPr lang="en-GB" dirty="0" smtClean="0">
                <a:solidFill>
                  <a:srgbClr val="0000FF"/>
                </a:solidFill>
              </a:rPr>
              <a:t> in 2015 &amp; 40 fb</a:t>
            </a:r>
            <a:r>
              <a:rPr lang="en-GB" baseline="30000" dirty="0" smtClean="0">
                <a:solidFill>
                  <a:srgbClr val="0000FF"/>
                </a:solidFill>
              </a:rPr>
              <a:t>-1</a:t>
            </a:r>
            <a:r>
              <a:rPr lang="en-GB" dirty="0" smtClean="0">
                <a:solidFill>
                  <a:srgbClr val="0000FF"/>
                </a:solidFill>
              </a:rPr>
              <a:t> in 2016   (present </a:t>
            </a:r>
            <a:r>
              <a:rPr lang="en-GB" dirty="0" err="1" smtClean="0">
                <a:solidFill>
                  <a:srgbClr val="0000FF"/>
                </a:solidFill>
              </a:rPr>
              <a:t>guestimates</a:t>
            </a:r>
            <a:r>
              <a:rPr lang="en-GB" dirty="0" smtClean="0">
                <a:solidFill>
                  <a:srgbClr val="0000FF"/>
                </a:solidFill>
              </a:rPr>
              <a:t>) </a:t>
            </a:r>
            <a:endParaRPr lang="en-GB" dirty="0">
              <a:solidFill>
                <a:srgbClr val="0000FF"/>
              </a:solidFill>
            </a:endParaRPr>
          </a:p>
        </p:txBody>
      </p:sp>
      <p:sp>
        <p:nvSpPr>
          <p:cNvPr id="9" name="ZoneTexte 8"/>
          <p:cNvSpPr txBox="1"/>
          <p:nvPr/>
        </p:nvSpPr>
        <p:spPr>
          <a:xfrm>
            <a:off x="1447800" y="1524000"/>
            <a:ext cx="1325678" cy="400110"/>
          </a:xfrm>
          <a:prstGeom prst="rect">
            <a:avLst/>
          </a:prstGeom>
          <a:solidFill>
            <a:srgbClr val="FFFF00"/>
          </a:solidFill>
        </p:spPr>
        <p:txBody>
          <a:bodyPr wrap="none" rtlCol="0">
            <a:spAutoFit/>
          </a:bodyPr>
          <a:lstStyle/>
          <a:p>
            <a:r>
              <a:rPr lang="en-GB" dirty="0" smtClean="0"/>
              <a:t>Now 2014</a:t>
            </a:r>
            <a:endParaRPr lang="en-GB" dirty="0"/>
          </a:p>
        </p:txBody>
      </p:sp>
      <p:sp>
        <p:nvSpPr>
          <p:cNvPr id="10" name="ZoneTexte 9"/>
          <p:cNvSpPr txBox="1"/>
          <p:nvPr/>
        </p:nvSpPr>
        <p:spPr>
          <a:xfrm>
            <a:off x="6019800" y="1600200"/>
            <a:ext cx="1397939" cy="400110"/>
          </a:xfrm>
          <a:prstGeom prst="rect">
            <a:avLst/>
          </a:prstGeom>
          <a:solidFill>
            <a:srgbClr val="FFFF00"/>
          </a:solidFill>
        </p:spPr>
        <p:txBody>
          <a:bodyPr wrap="none" rtlCol="0">
            <a:spAutoFit/>
          </a:bodyPr>
          <a:lstStyle/>
          <a:p>
            <a:r>
              <a:rPr lang="en-GB" dirty="0" smtClean="0"/>
              <a:t>2015-2016</a:t>
            </a:r>
            <a:endParaRPr lang="en-GB" dirty="0"/>
          </a:p>
        </p:txBody>
      </p:sp>
      <p:sp>
        <p:nvSpPr>
          <p:cNvPr id="11" name="ZoneTexte 10"/>
          <p:cNvSpPr txBox="1"/>
          <p:nvPr/>
        </p:nvSpPr>
        <p:spPr>
          <a:xfrm>
            <a:off x="685800" y="5921514"/>
            <a:ext cx="7770042" cy="707886"/>
          </a:xfrm>
          <a:prstGeom prst="rect">
            <a:avLst/>
          </a:prstGeom>
          <a:solidFill>
            <a:schemeClr val="accent3"/>
          </a:solidFill>
        </p:spPr>
        <p:txBody>
          <a:bodyPr wrap="none" rtlCol="0">
            <a:spAutoFit/>
          </a:bodyPr>
          <a:lstStyle/>
          <a:p>
            <a:r>
              <a:rPr lang="en-GB" dirty="0" smtClean="0">
                <a:solidFill>
                  <a:srgbClr val="0000FF"/>
                </a:solidFill>
              </a:rPr>
              <a:t>0.5-1 fb</a:t>
            </a:r>
            <a:r>
              <a:rPr lang="en-GB" baseline="30000" dirty="0" smtClean="0">
                <a:solidFill>
                  <a:srgbClr val="0000FF"/>
                </a:solidFill>
              </a:rPr>
              <a:t>-1</a:t>
            </a:r>
            <a:r>
              <a:rPr lang="en-GB" dirty="0" smtClean="0">
                <a:solidFill>
                  <a:srgbClr val="0000FF"/>
                </a:solidFill>
              </a:rPr>
              <a:t> would be enough for first analyses entering new territory</a:t>
            </a:r>
          </a:p>
          <a:p>
            <a:r>
              <a:rPr lang="en-GB" dirty="0" smtClean="0">
                <a:solidFill>
                  <a:srgbClr val="FF0000"/>
                </a:solidFill>
              </a:rPr>
              <a:t>We expect that have such a sample by Summer 2015!!  </a:t>
            </a:r>
            <a:endParaRPr lang="en-GB" dirty="0">
              <a:solidFill>
                <a:srgbClr val="FF0000"/>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pic>
        <p:nvPicPr>
          <p:cNvPr id="2" name="Image 1" descr="Screen Shot 2013-06-04 at 6.20.30 AM.png"/>
          <p:cNvPicPr>
            <a:picLocks noChangeAspect="1"/>
          </p:cNvPicPr>
          <p:nvPr/>
        </p:nvPicPr>
        <p:blipFill>
          <a:blip r:embed="rId2"/>
          <a:stretch>
            <a:fillRect/>
          </a:stretch>
        </p:blipFill>
        <p:spPr>
          <a:xfrm>
            <a:off x="0" y="1219200"/>
            <a:ext cx="4800600" cy="2506497"/>
          </a:xfrm>
          <a:prstGeom prst="rect">
            <a:avLst/>
          </a:prstGeom>
        </p:spPr>
      </p:pic>
      <p:sp>
        <p:nvSpPr>
          <p:cNvPr id="5" name="Titre 1"/>
          <p:cNvSpPr txBox="1">
            <a:spLocks/>
          </p:cNvSpPr>
          <p:nvPr/>
        </p:nvSpPr>
        <p:spPr bwMode="auto">
          <a:xfrm>
            <a:off x="0" y="76200"/>
            <a:ext cx="9144000" cy="609600"/>
          </a:xfrm>
          <a:prstGeom prst="rect">
            <a:avLst/>
          </a:prstGeom>
          <a:noFill/>
          <a:ln w="9525">
            <a:noFill/>
            <a:miter lim="800000"/>
            <a:headEnd/>
            <a:tailEnd/>
          </a:ln>
        </p:spPr>
        <p:txBody>
          <a:bodyPr vert="horz" wrap="square" lIns="92075" tIns="137160"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4000" b="1" kern="0" dirty="0" smtClean="0">
                <a:solidFill>
                  <a:srgbClr val="0000FF"/>
                </a:solidFill>
                <a:latin typeface="Arial" pitchFamily="4" charset="0"/>
                <a:ea typeface="ＭＳ Ｐゴシック" pitchFamily="4" charset="-128"/>
                <a:cs typeface="ＭＳ Ｐゴシック" pitchFamily="4" charset="-128"/>
              </a:rPr>
              <a:t>Searches for New Particles in pp</a:t>
            </a:r>
            <a:endParaRPr kumimoji="0" lang="en-GB" sz="4000" b="1" i="0" u="none" strike="noStrike" kern="0" cap="none" spc="0" normalizeH="0" baseline="0" noProof="0" dirty="0" smtClean="0">
              <a:ln>
                <a:noFill/>
              </a:ln>
              <a:solidFill>
                <a:srgbClr val="0000FF"/>
              </a:solidFill>
              <a:effectLst/>
              <a:uLnTx/>
              <a:uFillTx/>
              <a:latin typeface="Arial" pitchFamily="4" charset="0"/>
              <a:ea typeface="ＭＳ Ｐゴシック" pitchFamily="4" charset="-128"/>
              <a:cs typeface="ＭＳ Ｐゴシック" pitchFamily="4" charset="-128"/>
            </a:endParaRPr>
          </a:p>
        </p:txBody>
      </p:sp>
      <p:sp>
        <p:nvSpPr>
          <p:cNvPr id="6" name="ZoneTexte 5"/>
          <p:cNvSpPr txBox="1"/>
          <p:nvPr/>
        </p:nvSpPr>
        <p:spPr>
          <a:xfrm>
            <a:off x="0" y="838200"/>
            <a:ext cx="5122541" cy="400110"/>
          </a:xfrm>
          <a:prstGeom prst="rect">
            <a:avLst/>
          </a:prstGeom>
          <a:solidFill>
            <a:schemeClr val="accent3"/>
          </a:solidFill>
        </p:spPr>
        <p:txBody>
          <a:bodyPr wrap="none" rtlCol="0">
            <a:spAutoFit/>
          </a:bodyPr>
          <a:lstStyle/>
          <a:p>
            <a:r>
              <a:rPr lang="en-GB" dirty="0" smtClean="0">
                <a:solidFill>
                  <a:srgbClr val="FF0000"/>
                </a:solidFill>
              </a:rPr>
              <a:t>Searches for pair produced SUSY particles</a:t>
            </a:r>
            <a:endParaRPr lang="en-GB" dirty="0">
              <a:solidFill>
                <a:srgbClr val="FF0000"/>
              </a:solidFill>
            </a:endParaRPr>
          </a:p>
        </p:txBody>
      </p:sp>
      <p:sp>
        <p:nvSpPr>
          <p:cNvPr id="7" name="ZoneTexte 6"/>
          <p:cNvSpPr txBox="1"/>
          <p:nvPr/>
        </p:nvSpPr>
        <p:spPr>
          <a:xfrm>
            <a:off x="4953000" y="838200"/>
            <a:ext cx="4191000" cy="3785652"/>
          </a:xfrm>
          <a:prstGeom prst="rect">
            <a:avLst/>
          </a:prstGeom>
          <a:solidFill>
            <a:schemeClr val="accent3"/>
          </a:solidFill>
        </p:spPr>
        <p:txBody>
          <a:bodyPr wrap="square" rtlCol="0">
            <a:spAutoFit/>
          </a:bodyPr>
          <a:lstStyle/>
          <a:p>
            <a:r>
              <a:rPr lang="en-GB" sz="2400" dirty="0" smtClean="0">
                <a:solidFill>
                  <a:srgbClr val="FF0000"/>
                </a:solidFill>
              </a:rPr>
              <a:t>             FCC-</a:t>
            </a:r>
            <a:r>
              <a:rPr lang="en-GB" sz="2400" dirty="0" err="1" smtClean="0">
                <a:solidFill>
                  <a:srgbClr val="FF0000"/>
                </a:solidFill>
              </a:rPr>
              <a:t>hh</a:t>
            </a:r>
            <a:r>
              <a:rPr lang="en-GB" sz="2400" dirty="0" smtClean="0">
                <a:solidFill>
                  <a:srgbClr val="FF0000"/>
                </a:solidFill>
              </a:rPr>
              <a:t> </a:t>
            </a:r>
          </a:p>
          <a:p>
            <a:r>
              <a:rPr lang="en-GB" sz="2400" dirty="0" smtClean="0">
                <a:solidFill>
                  <a:srgbClr val="0000FF"/>
                </a:solidFill>
              </a:rPr>
              <a:t>-Reach </a:t>
            </a:r>
            <a:r>
              <a:rPr lang="en-GB" sz="2400" dirty="0" err="1" smtClean="0">
                <a:solidFill>
                  <a:srgbClr val="0000FF"/>
                </a:solidFill>
              </a:rPr>
              <a:t>sparticle</a:t>
            </a:r>
            <a:r>
              <a:rPr lang="en-GB" sz="2400" dirty="0" smtClean="0">
                <a:solidFill>
                  <a:srgbClr val="0000FF"/>
                </a:solidFill>
              </a:rPr>
              <a:t> masses </a:t>
            </a:r>
          </a:p>
          <a:p>
            <a:r>
              <a:rPr lang="en-GB" sz="2400" dirty="0" smtClean="0">
                <a:solidFill>
                  <a:srgbClr val="0000FF"/>
                </a:solidFill>
              </a:rPr>
              <a:t> search up to about </a:t>
            </a:r>
            <a:r>
              <a:rPr lang="en-GB" sz="2400" dirty="0" smtClean="0">
                <a:solidFill>
                  <a:srgbClr val="FF0000"/>
                </a:solidFill>
              </a:rPr>
              <a:t>20 </a:t>
            </a:r>
            <a:r>
              <a:rPr lang="en-GB" sz="2400" dirty="0" err="1" smtClean="0">
                <a:solidFill>
                  <a:srgbClr val="FF0000"/>
                </a:solidFill>
              </a:rPr>
              <a:t>TeV</a:t>
            </a:r>
            <a:r>
              <a:rPr lang="en-GB" sz="2400" dirty="0" smtClean="0">
                <a:solidFill>
                  <a:srgbClr val="FF0000"/>
                </a:solidFill>
              </a:rPr>
              <a:t> </a:t>
            </a:r>
          </a:p>
          <a:p>
            <a:r>
              <a:rPr lang="en-GB" sz="2400" dirty="0" smtClean="0">
                <a:solidFill>
                  <a:srgbClr val="FF0000"/>
                </a:solidFill>
              </a:rPr>
              <a:t> for </a:t>
            </a:r>
            <a:r>
              <a:rPr lang="en-GB" sz="2400" dirty="0" err="1" smtClean="0">
                <a:solidFill>
                  <a:srgbClr val="FF0000"/>
                </a:solidFill>
              </a:rPr>
              <a:t>squarks</a:t>
            </a:r>
            <a:r>
              <a:rPr lang="en-GB" sz="2400" dirty="0" smtClean="0">
                <a:solidFill>
                  <a:srgbClr val="FF0000"/>
                </a:solidFill>
              </a:rPr>
              <a:t> </a:t>
            </a:r>
            <a:r>
              <a:rPr lang="en-GB" sz="2400" dirty="0" smtClean="0">
                <a:solidFill>
                  <a:srgbClr val="0000FF"/>
                </a:solidFill>
              </a:rPr>
              <a:t>of light quarks </a:t>
            </a:r>
          </a:p>
          <a:p>
            <a:r>
              <a:rPr lang="en-GB" sz="2400" dirty="0" smtClean="0">
                <a:solidFill>
                  <a:srgbClr val="0000FF"/>
                </a:solidFill>
              </a:rPr>
              <a:t> and </a:t>
            </a:r>
            <a:r>
              <a:rPr lang="en-GB" sz="2400" dirty="0" smtClean="0">
                <a:solidFill>
                  <a:srgbClr val="FF0000"/>
                </a:solidFill>
              </a:rPr>
              <a:t>6 </a:t>
            </a:r>
            <a:r>
              <a:rPr lang="en-GB" sz="2400" dirty="0" err="1" smtClean="0">
                <a:solidFill>
                  <a:srgbClr val="FF0000"/>
                </a:solidFill>
              </a:rPr>
              <a:t>TeV</a:t>
            </a:r>
            <a:r>
              <a:rPr lang="en-GB" sz="2400" dirty="0" smtClean="0">
                <a:solidFill>
                  <a:srgbClr val="FF0000"/>
                </a:solidFill>
              </a:rPr>
              <a:t> for stops </a:t>
            </a:r>
          </a:p>
          <a:p>
            <a:r>
              <a:rPr lang="en-GB" sz="2400" dirty="0" smtClean="0">
                <a:solidFill>
                  <a:srgbClr val="0000FF"/>
                </a:solidFill>
              </a:rPr>
              <a:t>-Excited quarks probe the </a:t>
            </a:r>
          </a:p>
          <a:p>
            <a:r>
              <a:rPr lang="en-GB" sz="2400" dirty="0" smtClean="0">
                <a:solidFill>
                  <a:srgbClr val="0000FF"/>
                </a:solidFill>
              </a:rPr>
              <a:t> structure of </a:t>
            </a:r>
            <a:r>
              <a:rPr lang="en-GB" sz="2400" dirty="0" smtClean="0">
                <a:solidFill>
                  <a:srgbClr val="FF0000"/>
                </a:solidFill>
              </a:rPr>
              <a:t>quarks down to  </a:t>
            </a:r>
          </a:p>
          <a:p>
            <a:r>
              <a:rPr lang="en-GB" sz="2400" dirty="0" smtClean="0">
                <a:solidFill>
                  <a:srgbClr val="FF0000"/>
                </a:solidFill>
              </a:rPr>
              <a:t> 4x10</a:t>
            </a:r>
            <a:r>
              <a:rPr lang="en-GB" sz="2400" baseline="30000" dirty="0" smtClean="0">
                <a:solidFill>
                  <a:srgbClr val="FF0000"/>
                </a:solidFill>
              </a:rPr>
              <a:t>-21 </a:t>
            </a:r>
            <a:r>
              <a:rPr lang="en-GB" sz="2400" dirty="0" err="1" smtClean="0">
                <a:solidFill>
                  <a:srgbClr val="FF0000"/>
                </a:solidFill>
              </a:rPr>
              <a:t>m</a:t>
            </a:r>
            <a:endParaRPr lang="en-GB" sz="2400" dirty="0" smtClean="0">
              <a:solidFill>
                <a:srgbClr val="FF0000"/>
              </a:solidFill>
            </a:endParaRPr>
          </a:p>
          <a:p>
            <a:r>
              <a:rPr lang="en-GB" sz="2400" dirty="0" smtClean="0">
                <a:solidFill>
                  <a:srgbClr val="0000FF"/>
                </a:solidFill>
              </a:rPr>
              <a:t>-Discovery of </a:t>
            </a:r>
            <a:r>
              <a:rPr lang="en-GB" sz="2400" dirty="0" smtClean="0">
                <a:solidFill>
                  <a:srgbClr val="FF0000"/>
                </a:solidFill>
              </a:rPr>
              <a:t>resonances up </a:t>
            </a:r>
          </a:p>
          <a:p>
            <a:r>
              <a:rPr lang="en-GB" sz="2400" dirty="0" smtClean="0">
                <a:solidFill>
                  <a:srgbClr val="FF0000"/>
                </a:solidFill>
              </a:rPr>
              <a:t> to masses of 40 </a:t>
            </a:r>
            <a:r>
              <a:rPr lang="en-GB" sz="2400" dirty="0" err="1" smtClean="0">
                <a:solidFill>
                  <a:srgbClr val="FF0000"/>
                </a:solidFill>
              </a:rPr>
              <a:t>TeV</a:t>
            </a:r>
            <a:endParaRPr lang="en-GB" sz="2400" dirty="0">
              <a:solidFill>
                <a:srgbClr val="FF0000"/>
              </a:solidFill>
            </a:endParaRPr>
          </a:p>
        </p:txBody>
      </p:sp>
      <p:pic>
        <p:nvPicPr>
          <p:cNvPr id="8" name="Espace réservé du contenu 4" descr="Screen Shot 2014-04-13 at 12.52.00 PM.png"/>
          <p:cNvPicPr>
            <a:picLocks noChangeAspect="1"/>
          </p:cNvPicPr>
          <p:nvPr/>
        </p:nvPicPr>
        <p:blipFill>
          <a:blip r:embed="rId3"/>
          <a:stretch>
            <a:fillRect/>
          </a:stretch>
        </p:blipFill>
        <p:spPr bwMode="auto">
          <a:xfrm>
            <a:off x="152400" y="3733800"/>
            <a:ext cx="4419600" cy="1688042"/>
          </a:xfrm>
          <a:prstGeom prst="rect">
            <a:avLst/>
          </a:prstGeom>
          <a:noFill/>
          <a:ln w="9525">
            <a:noFill/>
            <a:miter lim="800000"/>
            <a:headEnd/>
            <a:tailEnd/>
          </a:ln>
        </p:spPr>
      </p:pic>
      <p:sp>
        <p:nvSpPr>
          <p:cNvPr id="9" name="ZoneTexte 8"/>
          <p:cNvSpPr txBox="1"/>
          <p:nvPr/>
        </p:nvSpPr>
        <p:spPr>
          <a:xfrm>
            <a:off x="4572000" y="4702314"/>
            <a:ext cx="3316658" cy="707886"/>
          </a:xfrm>
          <a:prstGeom prst="rect">
            <a:avLst/>
          </a:prstGeom>
          <a:solidFill>
            <a:schemeClr val="accent3"/>
          </a:solidFill>
        </p:spPr>
        <p:txBody>
          <a:bodyPr wrap="none" rtlCol="0">
            <a:spAutoFit/>
          </a:bodyPr>
          <a:lstStyle/>
          <a:p>
            <a:r>
              <a:rPr lang="en-GB" dirty="0" smtClean="0">
                <a:solidFill>
                  <a:srgbClr val="0000FF"/>
                </a:solidFill>
              </a:rPr>
              <a:t>Upper limit for higher Higgs </a:t>
            </a:r>
          </a:p>
          <a:p>
            <a:r>
              <a:rPr lang="en-GB" dirty="0" smtClean="0">
                <a:solidFill>
                  <a:srgbClr val="0000FF"/>
                </a:solidFill>
              </a:rPr>
              <a:t>mass in 2HDM models?</a:t>
            </a:r>
          </a:p>
        </p:txBody>
      </p:sp>
      <p:pic>
        <p:nvPicPr>
          <p:cNvPr id="10" name="Image 9" descr="Screen Shot 2014-04-16 at 2.38.46 PM.png"/>
          <p:cNvPicPr>
            <a:picLocks noChangeAspect="1"/>
          </p:cNvPicPr>
          <p:nvPr/>
        </p:nvPicPr>
        <p:blipFill>
          <a:blip r:embed="rId4"/>
          <a:stretch>
            <a:fillRect/>
          </a:stretch>
        </p:blipFill>
        <p:spPr>
          <a:xfrm>
            <a:off x="1752600" y="5486400"/>
            <a:ext cx="5943600" cy="1320800"/>
          </a:xfrm>
          <a:prstGeom prst="rect">
            <a:avLst/>
          </a:prstGeom>
          <a:ln w="34925">
            <a:solidFill>
              <a:srgbClr val="FF0000"/>
            </a:solidFill>
          </a:ln>
        </p:spPr>
      </p:pic>
    </p:spTree>
  </p:cSld>
  <p:clrMapOvr>
    <a:masterClrMapping/>
  </p:clrMapOvr>
  <p:transition>
    <p:cover dir="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2" name="Titre 1"/>
          <p:cNvSpPr>
            <a:spLocks noGrp="1"/>
          </p:cNvSpPr>
          <p:nvPr>
            <p:ph type="title"/>
          </p:nvPr>
        </p:nvSpPr>
        <p:spPr>
          <a:xfrm>
            <a:off x="211015" y="-152400"/>
            <a:ext cx="8710246" cy="866775"/>
          </a:xfrm>
        </p:spPr>
        <p:txBody>
          <a:bodyPr/>
          <a:lstStyle/>
          <a:p>
            <a:r>
              <a:rPr lang="fr-FR" sz="3800" dirty="0" err="1" smtClean="0">
                <a:latin typeface="Arial" charset="0"/>
              </a:rPr>
              <a:t>Summary</a:t>
            </a:r>
            <a:r>
              <a:rPr lang="fr-FR" sz="3800" dirty="0" smtClean="0">
                <a:latin typeface="Arial" charset="0"/>
              </a:rPr>
              <a:t>: The </a:t>
            </a:r>
            <a:r>
              <a:rPr lang="fr-FR" sz="3800" dirty="0" err="1" smtClean="0">
                <a:latin typeface="Arial" charset="0"/>
              </a:rPr>
              <a:t>Searches</a:t>
            </a:r>
            <a:r>
              <a:rPr lang="fr-FR" sz="3800" dirty="0" smtClean="0">
                <a:latin typeface="Arial" charset="0"/>
              </a:rPr>
              <a:t> are on!</a:t>
            </a:r>
            <a:endParaRPr lang="fr-FR" sz="3800" dirty="0" smtClean="0">
              <a:solidFill>
                <a:srgbClr val="FF0000"/>
              </a:solidFill>
              <a:latin typeface="Arial" charset="0"/>
            </a:endParaRPr>
          </a:p>
        </p:txBody>
      </p:sp>
      <p:sp>
        <p:nvSpPr>
          <p:cNvPr id="122883" name="Espace réservé du numéro de diapositive 3"/>
          <p:cNvSpPr>
            <a:spLocks noGrp="1"/>
          </p:cNvSpPr>
          <p:nvPr>
            <p:ph type="sldNum" sz="quarter" idx="4294967295"/>
          </p:nvPr>
        </p:nvSpPr>
        <p:spPr>
          <a:xfrm>
            <a:off x="6997212" y="6281739"/>
            <a:ext cx="1918188" cy="542925"/>
          </a:xfrm>
          <a:prstGeom prst="rect">
            <a:avLst/>
          </a:prstGeom>
          <a:noFill/>
        </p:spPr>
        <p:txBody>
          <a:bodyPr/>
          <a:lstStyle/>
          <a:p>
            <a:fld id="{6AD3E268-318B-4D40-8509-39873DE903DA}" type="slidenum">
              <a:rPr lang="en-US" smtClean="0"/>
              <a:pPr/>
              <a:t>65</a:t>
            </a:fld>
            <a:endParaRPr lang="en-US" smtClean="0"/>
          </a:p>
        </p:txBody>
      </p:sp>
      <p:sp>
        <p:nvSpPr>
          <p:cNvPr id="146436" name="Rectangle 4"/>
          <p:cNvSpPr>
            <a:spLocks noChangeArrowheads="1"/>
          </p:cNvSpPr>
          <p:nvPr/>
        </p:nvSpPr>
        <p:spPr bwMode="auto">
          <a:xfrm>
            <a:off x="0" y="838200"/>
            <a:ext cx="9144000" cy="5791200"/>
          </a:xfrm>
          <a:prstGeom prst="rect">
            <a:avLst/>
          </a:prstGeom>
          <a:solidFill>
            <a:schemeClr val="accent3">
              <a:lumMod val="85000"/>
            </a:schemeClr>
          </a:solidFill>
          <a:ln w="9525">
            <a:solidFill>
              <a:schemeClr val="tx1"/>
            </a:solidFill>
            <a:round/>
            <a:headEnd/>
            <a:tailEnd/>
          </a:ln>
        </p:spPr>
        <p:txBody>
          <a:bodyPr>
            <a:prstTxWarp prst="textNoShape">
              <a:avLst/>
            </a:prstTxWarp>
          </a:bodyPr>
          <a:lstStyle/>
          <a:p>
            <a:pPr eaLnBrk="0" hangingPunct="0">
              <a:defRPr/>
            </a:pPr>
            <a:endParaRPr lang="en-NZ">
              <a:solidFill>
                <a:schemeClr val="tx1"/>
              </a:solidFill>
              <a:latin typeface="Tahoma" charset="0"/>
            </a:endParaRPr>
          </a:p>
        </p:txBody>
      </p:sp>
      <p:sp>
        <p:nvSpPr>
          <p:cNvPr id="122885" name="Espace réservé du contenu 2"/>
          <p:cNvSpPr txBox="1">
            <a:spLocks/>
          </p:cNvSpPr>
          <p:nvPr/>
        </p:nvSpPr>
        <p:spPr bwMode="auto">
          <a:xfrm>
            <a:off x="0" y="838200"/>
            <a:ext cx="8991600" cy="5105400"/>
          </a:xfrm>
          <a:prstGeom prst="rect">
            <a:avLst/>
          </a:prstGeom>
          <a:noFill/>
          <a:ln w="9525">
            <a:noFill/>
            <a:miter lim="800000"/>
            <a:headEnd/>
            <a:tailEnd/>
          </a:ln>
        </p:spPr>
        <p:txBody>
          <a:bodyPr lIns="92075" tIns="46038" rIns="92075" bIns="46038">
            <a:prstTxWarp prst="textNoShape">
              <a:avLst/>
            </a:prstTxWarp>
          </a:bodyPr>
          <a:lstStyle/>
          <a:p>
            <a:pPr marL="342900" indent="-342900" eaLnBrk="0" hangingPunct="0">
              <a:spcBef>
                <a:spcPct val="20000"/>
              </a:spcBef>
              <a:buFontTx/>
              <a:buChar char="•"/>
            </a:pPr>
            <a:r>
              <a:rPr lang="en-GB" sz="2400" dirty="0" smtClean="0">
                <a:solidFill>
                  <a:srgbClr val="FF0000"/>
                </a:solidFill>
                <a:latin typeface="Arial" charset="0"/>
                <a:ea typeface="ＭＳ Ｐゴシック" charset="-128"/>
                <a:cs typeface="ＭＳ Ｐゴシック" charset="-128"/>
              </a:rPr>
              <a:t>The LHC has entered a new territory</a:t>
            </a:r>
            <a:r>
              <a:rPr lang="en-GB" sz="2400" dirty="0" smtClean="0">
                <a:solidFill>
                  <a:srgbClr val="0000FF"/>
                </a:solidFill>
                <a:latin typeface="Arial" charset="0"/>
                <a:ea typeface="ＭＳ Ｐゴシック" charset="-128"/>
                <a:cs typeface="ＭＳ Ｐゴシック" charset="-128"/>
              </a:rPr>
              <a:t>. The ATLAS and CMS experiments are heavily engaged in searches for new physics. The most popular example is SUSY, but many other New Physics model searches are covered.    </a:t>
            </a:r>
          </a:p>
          <a:p>
            <a:pPr marL="342900" indent="-342900" eaLnBrk="0" hangingPunct="0">
              <a:spcBef>
                <a:spcPct val="20000"/>
              </a:spcBef>
              <a:buFontTx/>
              <a:buChar char="•"/>
            </a:pPr>
            <a:r>
              <a:rPr lang="en-GB" sz="2400" dirty="0" smtClean="0">
                <a:solidFill>
                  <a:srgbClr val="FF0000"/>
                </a:solidFill>
                <a:latin typeface="Arial" charset="0"/>
                <a:ea typeface="ＭＳ Ｐゴシック" charset="-128"/>
                <a:cs typeface="ＭＳ Ｐゴシック" charset="-128"/>
              </a:rPr>
              <a:t>No </a:t>
            </a:r>
            <a:r>
              <a:rPr lang="en-GB" sz="2400" dirty="0">
                <a:solidFill>
                  <a:srgbClr val="FF0000"/>
                </a:solidFill>
                <a:latin typeface="Arial" charset="0"/>
                <a:ea typeface="ＭＳ Ｐゴシック" charset="-128"/>
                <a:cs typeface="ＭＳ Ｐゴシック" charset="-128"/>
              </a:rPr>
              <a:t>sign of new physics </a:t>
            </a:r>
            <a:r>
              <a:rPr lang="en-GB" sz="2400" dirty="0" smtClean="0">
                <a:solidFill>
                  <a:srgbClr val="FF0000"/>
                </a:solidFill>
                <a:latin typeface="Arial" charset="0"/>
                <a:ea typeface="ＭＳ Ｐゴシック" charset="-128"/>
                <a:cs typeface="ＭＳ Ｐゴシック" charset="-128"/>
              </a:rPr>
              <a:t>yet in the first 20 fb</a:t>
            </a:r>
            <a:r>
              <a:rPr lang="en-GB" sz="2400" baseline="30000" dirty="0" smtClean="0">
                <a:solidFill>
                  <a:srgbClr val="FF0000"/>
                </a:solidFill>
                <a:latin typeface="Arial" charset="0"/>
                <a:ea typeface="ＭＳ Ｐゴシック" charset="-128"/>
                <a:cs typeface="ＭＳ Ｐゴシック" charset="-128"/>
              </a:rPr>
              <a:t>-1  </a:t>
            </a:r>
            <a:r>
              <a:rPr lang="en-GB" sz="2400" dirty="0" smtClean="0">
                <a:solidFill>
                  <a:srgbClr val="FF0000"/>
                </a:solidFill>
                <a:latin typeface="Arial" charset="0"/>
                <a:ea typeface="ＭＳ Ｐゴシック" charset="-128"/>
                <a:cs typeface="ＭＳ Ｐゴシック" charset="-128"/>
              </a:rPr>
              <a:t>at 8 </a:t>
            </a:r>
            <a:r>
              <a:rPr lang="en-GB" sz="2400" dirty="0" err="1" smtClean="0">
                <a:solidFill>
                  <a:srgbClr val="FF0000"/>
                </a:solidFill>
                <a:latin typeface="Arial" charset="0"/>
                <a:ea typeface="ＭＳ Ｐゴシック" charset="-128"/>
                <a:cs typeface="ＭＳ Ｐゴシック" charset="-128"/>
              </a:rPr>
              <a:t>TeV</a:t>
            </a:r>
            <a:r>
              <a:rPr lang="en-GB" sz="2400" dirty="0" smtClean="0">
                <a:solidFill>
                  <a:srgbClr val="FF0000"/>
                </a:solidFill>
                <a:latin typeface="Arial" charset="0"/>
                <a:ea typeface="ＭＳ Ｐゴシック" charset="-128"/>
                <a:cs typeface="ＭＳ Ｐゴシック" charset="-128"/>
              </a:rPr>
              <a:t> with the analyses reported in this lecture.. </a:t>
            </a:r>
            <a:r>
              <a:rPr lang="en-GB" sz="2400" dirty="0" smtClean="0">
                <a:solidFill>
                  <a:srgbClr val="0000FF"/>
                </a:solidFill>
                <a:latin typeface="Arial" charset="0"/>
                <a:ea typeface="ＭＳ Ｐゴシック" charset="-128"/>
                <a:cs typeface="ＭＳ Ｐゴシック" charset="-128"/>
              </a:rPr>
              <a:t> This starts to cut into the ‘preferred regions’ for a large number of models, like SUSY </a:t>
            </a:r>
          </a:p>
          <a:p>
            <a:pPr marL="342900" indent="-342900" eaLnBrk="0" hangingPunct="0">
              <a:spcBef>
                <a:spcPct val="20000"/>
              </a:spcBef>
              <a:buFontTx/>
              <a:buChar char="•"/>
            </a:pPr>
            <a:r>
              <a:rPr lang="en-GB" sz="2400" dirty="0" smtClean="0">
                <a:solidFill>
                  <a:srgbClr val="0000FF"/>
                </a:solidFill>
                <a:latin typeface="Arial" charset="0"/>
                <a:ea typeface="ＭＳ Ｐゴシック" charset="-128"/>
                <a:cs typeface="ＭＳ Ｐゴシック" charset="-128"/>
              </a:rPr>
              <a:t>More exotic channels are now being covered: monopoles, fractional or multiple charged particles, long lived particles…  </a:t>
            </a:r>
            <a:r>
              <a:rPr lang="en-GB" sz="2400" dirty="0" smtClean="0">
                <a:solidFill>
                  <a:srgbClr val="FF0000"/>
                </a:solidFill>
                <a:latin typeface="Arial" charset="0"/>
                <a:ea typeface="ＭＳ Ｐゴシック" charset="-128"/>
                <a:cs typeface="ＭＳ Ｐゴシック" charset="-128"/>
              </a:rPr>
              <a:t>Still many unexplored channels left to explore </a:t>
            </a:r>
          </a:p>
          <a:p>
            <a:pPr marL="342900" indent="-342900" eaLnBrk="0" hangingPunct="0">
              <a:spcBef>
                <a:spcPct val="20000"/>
              </a:spcBef>
              <a:buFontTx/>
              <a:buChar char="•"/>
            </a:pPr>
            <a:r>
              <a:rPr lang="en-GB" sz="2400" dirty="0" smtClean="0">
                <a:solidFill>
                  <a:srgbClr val="0000FF"/>
                </a:solidFill>
                <a:latin typeface="Arial" charset="0"/>
                <a:ea typeface="ＭＳ Ｐゴシック" charset="-128"/>
                <a:cs typeface="ＭＳ Ｐゴシック" charset="-128"/>
              </a:rPr>
              <a:t>The LHC did its </a:t>
            </a:r>
            <a:r>
              <a:rPr lang="en-GB" sz="2400" dirty="0">
                <a:solidFill>
                  <a:srgbClr val="0000FF"/>
                </a:solidFill>
                <a:latin typeface="Arial" charset="0"/>
                <a:ea typeface="ＭＳ Ｐゴシック" charset="-128"/>
                <a:cs typeface="ＭＳ Ｐゴシック" charset="-128"/>
              </a:rPr>
              <a:t>part so far with a</a:t>
            </a:r>
            <a:r>
              <a:rPr lang="en-GB" sz="2400" dirty="0" smtClean="0">
                <a:solidFill>
                  <a:srgbClr val="0000FF"/>
                </a:solidFill>
                <a:latin typeface="Arial" charset="0"/>
                <a:ea typeface="ＭＳ Ｐゴシック" charset="-128"/>
                <a:cs typeface="ＭＳ Ｐゴシック" charset="-128"/>
              </a:rPr>
              <a:t> </a:t>
            </a:r>
            <a:r>
              <a:rPr lang="en-GB" sz="2400" dirty="0" smtClean="0">
                <a:solidFill>
                  <a:srgbClr val="FF0000"/>
                </a:solidFill>
                <a:latin typeface="Arial" charset="0"/>
                <a:ea typeface="ＭＳ Ｐゴシック" charset="-128"/>
                <a:cs typeface="ＭＳ Ｐゴシック" charset="-128"/>
              </a:rPr>
              <a:t>great run in 2011 and 2012  </a:t>
            </a:r>
            <a:r>
              <a:rPr lang="en-GB" sz="2400" dirty="0" smtClean="0">
                <a:solidFill>
                  <a:srgbClr val="0000FF"/>
                </a:solidFill>
                <a:latin typeface="Arial" charset="0"/>
                <a:ea typeface="ＭＳ Ｐゴシック" charset="-128"/>
                <a:cs typeface="ＭＳ Ｐゴシック" charset="-128"/>
              </a:rPr>
              <a:t>Collected about 20 fb</a:t>
            </a:r>
            <a:r>
              <a:rPr lang="en-GB" sz="2400" baseline="30000" dirty="0" smtClean="0">
                <a:solidFill>
                  <a:srgbClr val="0000FF"/>
                </a:solidFill>
                <a:latin typeface="Arial" charset="0"/>
                <a:ea typeface="ＭＳ Ｐゴシック" charset="-128"/>
                <a:cs typeface="ＭＳ Ｐゴシック" charset="-128"/>
              </a:rPr>
              <a:t>-1</a:t>
            </a:r>
            <a:r>
              <a:rPr lang="en-GB" sz="2400" dirty="0" smtClean="0">
                <a:solidFill>
                  <a:srgbClr val="0000FF"/>
                </a:solidFill>
                <a:latin typeface="Arial" charset="0"/>
                <a:ea typeface="ＭＳ Ｐゴシック" charset="-128"/>
                <a:cs typeface="ＭＳ Ｐゴシック" charset="-128"/>
              </a:rPr>
              <a:t>@ 8 </a:t>
            </a:r>
            <a:r>
              <a:rPr lang="en-GB" sz="2400" dirty="0" err="1" smtClean="0">
                <a:solidFill>
                  <a:srgbClr val="0000FF"/>
                </a:solidFill>
                <a:latin typeface="Arial" charset="0"/>
                <a:ea typeface="ＭＳ Ｐゴシック" charset="-128"/>
                <a:cs typeface="ＭＳ Ｐゴシック" charset="-128"/>
              </a:rPr>
              <a:t>TeV</a:t>
            </a:r>
            <a:r>
              <a:rPr lang="en-GB" sz="2400" dirty="0" smtClean="0">
                <a:solidFill>
                  <a:srgbClr val="0000FF"/>
                </a:solidFill>
                <a:latin typeface="Arial" charset="0"/>
                <a:ea typeface="ＭＳ Ｐゴシック" charset="-128"/>
                <a:cs typeface="ＭＳ Ｐゴシック" charset="-128"/>
              </a:rPr>
              <a:t> by end of 2012 </a:t>
            </a:r>
          </a:p>
          <a:p>
            <a:pPr marL="342900" indent="-342900" eaLnBrk="0" hangingPunct="0">
              <a:spcBef>
                <a:spcPct val="20000"/>
              </a:spcBef>
              <a:buFontTx/>
              <a:buChar char="•"/>
            </a:pPr>
            <a:r>
              <a:rPr lang="en-GB" sz="2400" dirty="0" smtClean="0">
                <a:solidFill>
                  <a:srgbClr val="0000FF"/>
                </a:solidFill>
                <a:latin typeface="Arial" charset="0"/>
                <a:ea typeface="ＭＳ Ｐゴシック" charset="-128"/>
                <a:cs typeface="ＭＳ Ｐゴシック" charset="-128"/>
              </a:rPr>
              <a:t>In 2015 the energy will be 13/14 </a:t>
            </a:r>
            <a:r>
              <a:rPr lang="en-GB" sz="2400" dirty="0" err="1" smtClean="0">
                <a:solidFill>
                  <a:srgbClr val="0000FF"/>
                </a:solidFill>
                <a:latin typeface="Arial" charset="0"/>
                <a:ea typeface="ＭＳ Ｐゴシック" charset="-128"/>
                <a:cs typeface="ＭＳ Ｐゴシック" charset="-128"/>
              </a:rPr>
              <a:t>TeV</a:t>
            </a:r>
            <a:r>
              <a:rPr lang="en-GB" sz="2400" dirty="0" smtClean="0">
                <a:solidFill>
                  <a:srgbClr val="0000FF"/>
                </a:solidFill>
                <a:latin typeface="Arial" charset="0"/>
                <a:ea typeface="ＭＳ Ｐゴシック" charset="-128"/>
                <a:cs typeface="ＭＳ Ｐゴシック" charset="-128"/>
              </a:rPr>
              <a:t>, </a:t>
            </a:r>
            <a:r>
              <a:rPr lang="en-GB" sz="2400" dirty="0" smtClean="0">
                <a:solidFill>
                  <a:srgbClr val="FF0000"/>
                </a:solidFill>
                <a:latin typeface="Arial" charset="0"/>
                <a:ea typeface="ＭＳ Ｐゴシック" charset="-128"/>
                <a:cs typeface="ＭＳ Ｐゴシック" charset="-128"/>
              </a:rPr>
              <a:t>excellent for searches</a:t>
            </a:r>
          </a:p>
          <a:p>
            <a:pPr marL="342900" indent="-342900" eaLnBrk="0" hangingPunct="0">
              <a:spcBef>
                <a:spcPct val="20000"/>
              </a:spcBef>
              <a:buFontTx/>
              <a:buChar char="•"/>
            </a:pPr>
            <a:r>
              <a:rPr lang="en-GB" sz="2400" dirty="0" smtClean="0">
                <a:solidFill>
                  <a:srgbClr val="FF0000"/>
                </a:solidFill>
                <a:latin typeface="Arial" charset="0"/>
                <a:ea typeface="ＭＳ Ｐゴシック" charset="-128"/>
                <a:cs typeface="ＭＳ Ｐゴシック" charset="-128"/>
              </a:rPr>
              <a:t>                             And maybe one day soon:</a:t>
            </a:r>
            <a:endParaRPr lang="en-GB" sz="2400" dirty="0">
              <a:solidFill>
                <a:srgbClr val="FF0000"/>
              </a:solidFill>
              <a:latin typeface="Arial" charset="0"/>
              <a:ea typeface="ＭＳ Ｐゴシック" charset="-128"/>
              <a:cs typeface="ＭＳ Ｐゴシック" charset="-128"/>
            </a:endParaRPr>
          </a:p>
        </p:txBody>
      </p:sp>
      <p:pic>
        <p:nvPicPr>
          <p:cNvPr id="6" name="Picture 4"/>
          <p:cNvPicPr>
            <a:picLocks noChangeAspect="1" noChangeArrowheads="1"/>
          </p:cNvPicPr>
          <p:nvPr/>
        </p:nvPicPr>
        <mc:AlternateContent>
          <mc:Choice xmlns:ma="http://schemas.microsoft.com/office/mac/drawingml/2008/main" Requires="ma">
            <p:blipFill>
              <a:blip r:embed="rId2"/>
              <a:srcRect/>
              <a:stretch>
                <a:fillRect/>
              </a:stretch>
            </p:blipFill>
          </mc:Choice>
          <mc:Fallback>
            <p:blipFill>
              <a:blip r:embed="rId3"/>
              <a:srcRect/>
              <a:stretch>
                <a:fillRect/>
              </a:stretch>
            </p:blipFill>
          </mc:Fallback>
        </mc:AlternateContent>
        <p:spPr bwMode="auto">
          <a:xfrm>
            <a:off x="6734217" y="4343400"/>
            <a:ext cx="2409783" cy="2257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Image 2" descr="Screen shot 2011-10-03 at 1.43.58 PM.png"/>
          <p:cNvPicPr>
            <a:picLocks noChangeAspect="1"/>
          </p:cNvPicPr>
          <p:nvPr/>
        </p:nvPicPr>
        <p:blipFill>
          <a:blip r:embed="rId2"/>
          <a:stretch>
            <a:fillRect/>
          </a:stretch>
        </p:blipFill>
        <p:spPr>
          <a:xfrm>
            <a:off x="2438400" y="2953784"/>
            <a:ext cx="4343400" cy="2913616"/>
          </a:xfrm>
          <a:prstGeom prst="rect">
            <a:avLst/>
          </a:prstGeom>
        </p:spPr>
      </p:pic>
      <p:sp>
        <p:nvSpPr>
          <p:cNvPr id="4" name="Title 1"/>
          <p:cNvSpPr txBox="1">
            <a:spLocks/>
          </p:cNvSpPr>
          <p:nvPr/>
        </p:nvSpPr>
        <p:spPr bwMode="auto">
          <a:xfrm>
            <a:off x="457200" y="-76200"/>
            <a:ext cx="8229600" cy="914400"/>
          </a:xfrm>
          <a:prstGeom prst="rect">
            <a:avLst/>
          </a:prstGeom>
          <a:noFill/>
          <a:ln w="9525">
            <a:noFill/>
            <a:miter lim="800000"/>
            <a:headEnd/>
            <a:tailEnd/>
          </a:ln>
        </p:spPr>
        <p:txBody>
          <a:bodyPr vert="horz" wrap="square" lIns="91407" tIns="45704" rIns="91407" bIns="45704" numCol="1" rtlCol="0" anchor="ctr" anchorCtr="0" compatLnSpc="1">
            <a:prstTxWarp prst="textNoShape">
              <a:avLst/>
            </a:prstTxWarp>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4000" b="1" kern="0" dirty="0" smtClean="0">
                <a:solidFill>
                  <a:srgbClr val="0000FF"/>
                </a:solidFill>
                <a:latin typeface="Arial"/>
                <a:ea typeface="ＭＳ Ｐゴシック" charset="-128"/>
                <a:cs typeface="ＭＳ Ｐゴシック" charset="-128"/>
              </a:rPr>
              <a:t>So, </a:t>
            </a:r>
            <a:r>
              <a:rPr lang="en-US" sz="4000" b="1" kern="0" dirty="0" err="1" smtClean="0">
                <a:solidFill>
                  <a:srgbClr val="0000FF"/>
                </a:solidFill>
                <a:latin typeface="Arial"/>
                <a:ea typeface="ＭＳ Ｐゴシック" charset="-128"/>
                <a:cs typeface="ＭＳ Ｐゴシック" charset="-128"/>
              </a:rPr>
              <a:t>w</a:t>
            </a:r>
            <a:r>
              <a:rPr kumimoji="0" lang="en-US" sz="4000" b="1" i="0" u="none" strike="noStrike" kern="0" cap="none" spc="0" normalizeH="0" baseline="0" noProof="0" dirty="0" smtClean="0">
                <a:ln>
                  <a:noFill/>
                </a:ln>
                <a:solidFill>
                  <a:srgbClr val="0000FF"/>
                </a:solidFill>
                <a:uLnTx/>
                <a:uFillTx/>
                <a:latin typeface="Arial"/>
                <a:ea typeface="ＭＳ Ｐゴシック" charset="-128"/>
                <a:cs typeface="ＭＳ Ｐゴシック" charset="-128"/>
              </a:rPr>
              <a:t>hat</a:t>
            </a:r>
            <a:r>
              <a:rPr kumimoji="0" lang="en-US" sz="4000" b="1" i="0" u="none" strike="noStrike" kern="0" cap="none" spc="0" normalizeH="0" noProof="0" dirty="0" smtClean="0">
                <a:ln>
                  <a:noFill/>
                </a:ln>
                <a:solidFill>
                  <a:srgbClr val="0000FF"/>
                </a:solidFill>
                <a:uLnTx/>
                <a:uFillTx/>
                <a:latin typeface="Arial"/>
                <a:ea typeface="ＭＳ Ｐゴシック" charset="-128"/>
                <a:cs typeface="ＭＳ Ｐゴシック" charset="-128"/>
              </a:rPr>
              <a:t> is </a:t>
            </a:r>
            <a:r>
              <a:rPr lang="en-US" sz="4000" b="1" kern="0" dirty="0" smtClean="0">
                <a:solidFill>
                  <a:srgbClr val="0000FF"/>
                </a:solidFill>
                <a:latin typeface="Arial"/>
                <a:ea typeface="ＭＳ Ｐゴシック" charset="-128"/>
                <a:cs typeface="ＭＳ Ｐゴシック" charset="-128"/>
              </a:rPr>
              <a:t>Next?</a:t>
            </a:r>
            <a:endParaRPr kumimoji="0" lang="en-US" sz="4000" b="1" i="0" u="none" strike="noStrike" kern="0" cap="none" spc="0" normalizeH="0" baseline="0" noProof="0" dirty="0">
              <a:ln>
                <a:noFill/>
              </a:ln>
              <a:solidFill>
                <a:srgbClr val="0000FF"/>
              </a:solidFill>
              <a:effectLst/>
              <a:uLnTx/>
              <a:uFillTx/>
              <a:latin typeface="Arial"/>
              <a:ea typeface="ＭＳ Ｐゴシック" charset="-128"/>
              <a:cs typeface="ＭＳ Ｐゴシック" charset="-128"/>
            </a:endParaRPr>
          </a:p>
        </p:txBody>
      </p:sp>
      <p:sp>
        <p:nvSpPr>
          <p:cNvPr id="5" name="ZoneTexte 4"/>
          <p:cNvSpPr txBox="1"/>
          <p:nvPr/>
        </p:nvSpPr>
        <p:spPr>
          <a:xfrm>
            <a:off x="381000" y="5936159"/>
            <a:ext cx="8121334" cy="769441"/>
          </a:xfrm>
          <a:prstGeom prst="rect">
            <a:avLst/>
          </a:prstGeom>
          <a:solidFill>
            <a:schemeClr val="accent3"/>
          </a:solidFill>
        </p:spPr>
        <p:txBody>
          <a:bodyPr wrap="none" rtlCol="0">
            <a:spAutoFit/>
          </a:bodyPr>
          <a:lstStyle/>
          <a:p>
            <a:r>
              <a:rPr lang="en-GB" dirty="0" smtClean="0">
                <a:solidFill>
                  <a:srgbClr val="0000FF"/>
                </a:solidFill>
              </a:rPr>
              <a:t>Need for precision measurements with ~100x the present statistics</a:t>
            </a:r>
          </a:p>
          <a:p>
            <a:r>
              <a:rPr lang="en-GB" sz="2400" dirty="0" smtClean="0">
                <a:solidFill>
                  <a:srgbClr val="FF0000"/>
                </a:solidFill>
              </a:rPr>
              <a:t>LHC upgrade !  Experiment upgrades!!  (Other machines?)</a:t>
            </a:r>
            <a:endParaRPr lang="en-GB" sz="2400" dirty="0">
              <a:solidFill>
                <a:srgbClr val="FF0000"/>
              </a:solidFill>
            </a:endParaRPr>
          </a:p>
        </p:txBody>
      </p:sp>
      <p:sp>
        <p:nvSpPr>
          <p:cNvPr id="6" name="ZoneTexte 5"/>
          <p:cNvSpPr txBox="1"/>
          <p:nvPr/>
        </p:nvSpPr>
        <p:spPr>
          <a:xfrm>
            <a:off x="76200" y="838200"/>
            <a:ext cx="9234469" cy="2000548"/>
          </a:xfrm>
          <a:prstGeom prst="rect">
            <a:avLst/>
          </a:prstGeom>
          <a:solidFill>
            <a:schemeClr val="accent3"/>
          </a:solidFill>
        </p:spPr>
        <p:txBody>
          <a:bodyPr wrap="square" rtlCol="0">
            <a:spAutoFit/>
          </a:bodyPr>
          <a:lstStyle/>
          <a:p>
            <a:r>
              <a:rPr lang="en-GB" sz="2400" dirty="0" smtClean="0">
                <a:solidFill>
                  <a:srgbClr val="FF0000"/>
                </a:solidFill>
              </a:rPr>
              <a:t>The work is not over yet: Many questions still remain unanswered:</a:t>
            </a:r>
          </a:p>
          <a:p>
            <a:r>
              <a:rPr lang="en-GB" dirty="0" err="1" smtClean="0">
                <a:solidFill>
                  <a:srgbClr val="0000FF"/>
                </a:solidFill>
                <a:latin typeface="Wingdings"/>
                <a:ea typeface="Wingdings"/>
                <a:cs typeface="Wingdings"/>
              </a:rPr>
              <a:t></a:t>
            </a:r>
            <a:r>
              <a:rPr lang="en-GB" dirty="0" err="1" smtClean="0">
                <a:solidFill>
                  <a:srgbClr val="0000FF"/>
                </a:solidFill>
              </a:rPr>
              <a:t>Is</a:t>
            </a:r>
            <a:r>
              <a:rPr lang="en-GB" dirty="0" smtClean="0">
                <a:solidFill>
                  <a:srgbClr val="0000FF"/>
                </a:solidFill>
              </a:rPr>
              <a:t> it </a:t>
            </a:r>
            <a:r>
              <a:rPr lang="en-GB" dirty="0" smtClean="0">
                <a:solidFill>
                  <a:srgbClr val="FF0000"/>
                </a:solidFill>
              </a:rPr>
              <a:t>THE </a:t>
            </a:r>
            <a:r>
              <a:rPr lang="en-GB" dirty="0" smtClean="0">
                <a:solidFill>
                  <a:srgbClr val="0000FF"/>
                </a:solidFill>
              </a:rPr>
              <a:t>Standard Model Higgs boson or a messenger of New Physics ?  </a:t>
            </a:r>
          </a:p>
          <a:p>
            <a:r>
              <a:rPr lang="en-GB" dirty="0" err="1" smtClean="0">
                <a:solidFill>
                  <a:srgbClr val="0000FF"/>
                </a:solidFill>
                <a:latin typeface="Wingdings"/>
                <a:ea typeface="Wingdings"/>
                <a:cs typeface="Wingdings"/>
              </a:rPr>
              <a:t></a:t>
            </a:r>
            <a:r>
              <a:rPr lang="en-GB" dirty="0" err="1" smtClean="0">
                <a:solidFill>
                  <a:srgbClr val="0000FF"/>
                </a:solidFill>
              </a:rPr>
              <a:t>How</a:t>
            </a:r>
            <a:r>
              <a:rPr lang="en-GB" dirty="0" smtClean="0">
                <a:solidFill>
                  <a:srgbClr val="0000FF"/>
                </a:solidFill>
              </a:rPr>
              <a:t> can we explain a </a:t>
            </a:r>
            <a:r>
              <a:rPr lang="en-GB" dirty="0" smtClean="0">
                <a:solidFill>
                  <a:srgbClr val="FF0000"/>
                </a:solidFill>
              </a:rPr>
              <a:t>Higgs mass ~ 126 </a:t>
            </a:r>
            <a:r>
              <a:rPr lang="en-GB" dirty="0" err="1" smtClean="0">
                <a:solidFill>
                  <a:srgbClr val="FF0000"/>
                </a:solidFill>
              </a:rPr>
              <a:t>GeV</a:t>
            </a:r>
            <a:r>
              <a:rPr lang="en-GB" dirty="0" smtClean="0">
                <a:solidFill>
                  <a:srgbClr val="FF0000"/>
                </a:solidFill>
              </a:rPr>
              <a:t>? </a:t>
            </a:r>
            <a:r>
              <a:rPr lang="en-GB" dirty="0" smtClean="0">
                <a:solidFill>
                  <a:srgbClr val="0000FF"/>
                </a:solidFill>
              </a:rPr>
              <a:t>What </a:t>
            </a:r>
            <a:r>
              <a:rPr lang="en-GB" dirty="0" err="1" smtClean="0">
                <a:solidFill>
                  <a:srgbClr val="0000FF"/>
                </a:solidFill>
              </a:rPr>
              <a:t>stabelizes</a:t>
            </a:r>
            <a:r>
              <a:rPr lang="en-GB" dirty="0" smtClean="0">
                <a:solidFill>
                  <a:srgbClr val="0000FF"/>
                </a:solidFill>
              </a:rPr>
              <a:t> the mass?</a:t>
            </a:r>
          </a:p>
          <a:p>
            <a:r>
              <a:rPr lang="en-GB" dirty="0" err="1" smtClean="0">
                <a:solidFill>
                  <a:srgbClr val="0000FF"/>
                </a:solidFill>
                <a:latin typeface="Wingdings"/>
                <a:ea typeface="Wingdings"/>
                <a:cs typeface="Wingdings"/>
              </a:rPr>
              <a:t></a:t>
            </a:r>
            <a:r>
              <a:rPr lang="en-GB" dirty="0" err="1" smtClean="0">
                <a:solidFill>
                  <a:srgbClr val="0000FF"/>
                </a:solidFill>
              </a:rPr>
              <a:t>What</a:t>
            </a:r>
            <a:r>
              <a:rPr lang="en-GB" dirty="0" smtClean="0">
                <a:solidFill>
                  <a:srgbClr val="0000FF"/>
                </a:solidFill>
              </a:rPr>
              <a:t> explains the </a:t>
            </a:r>
            <a:r>
              <a:rPr lang="en-GB" dirty="0" smtClean="0">
                <a:solidFill>
                  <a:srgbClr val="FF0000"/>
                </a:solidFill>
              </a:rPr>
              <a:t>mass pattern of the particles </a:t>
            </a:r>
            <a:r>
              <a:rPr lang="en-GB" dirty="0" smtClean="0">
                <a:solidFill>
                  <a:srgbClr val="0000FF"/>
                </a:solidFill>
              </a:rPr>
              <a:t>that we observe?  </a:t>
            </a:r>
          </a:p>
          <a:p>
            <a:r>
              <a:rPr lang="en-GB" dirty="0" err="1" smtClean="0">
                <a:solidFill>
                  <a:srgbClr val="0000FF"/>
                </a:solidFill>
                <a:latin typeface="Wingdings"/>
                <a:ea typeface="Wingdings"/>
                <a:cs typeface="Wingdings"/>
              </a:rPr>
              <a:t></a:t>
            </a:r>
            <a:r>
              <a:rPr lang="en-GB" dirty="0" err="1" smtClean="0">
                <a:solidFill>
                  <a:srgbClr val="0000FF"/>
                </a:solidFill>
              </a:rPr>
              <a:t>What</a:t>
            </a:r>
            <a:r>
              <a:rPr lang="en-GB" dirty="0" smtClean="0">
                <a:solidFill>
                  <a:srgbClr val="0000FF"/>
                </a:solidFill>
              </a:rPr>
              <a:t> is </a:t>
            </a:r>
            <a:r>
              <a:rPr lang="en-GB" dirty="0" smtClean="0">
                <a:solidFill>
                  <a:srgbClr val="FF0000"/>
                </a:solidFill>
              </a:rPr>
              <a:t>Dark Matter </a:t>
            </a:r>
            <a:r>
              <a:rPr lang="en-GB" dirty="0" smtClean="0">
                <a:solidFill>
                  <a:srgbClr val="0000FF"/>
                </a:solidFill>
              </a:rPr>
              <a:t>and </a:t>
            </a:r>
            <a:r>
              <a:rPr lang="en-GB" dirty="0" smtClean="0">
                <a:solidFill>
                  <a:srgbClr val="FF0000"/>
                </a:solidFill>
              </a:rPr>
              <a:t>Dark energy</a:t>
            </a:r>
            <a:r>
              <a:rPr lang="en-GB" dirty="0" smtClean="0">
                <a:solidFill>
                  <a:srgbClr val="0000FF"/>
                </a:solidFill>
              </a:rPr>
              <a:t>? </a:t>
            </a:r>
            <a:r>
              <a:rPr lang="en-GB" dirty="0" err="1" smtClean="0">
                <a:solidFill>
                  <a:srgbClr val="0000FF"/>
                </a:solidFill>
              </a:rPr>
              <a:t>Supersymmetry</a:t>
            </a:r>
            <a:r>
              <a:rPr lang="en-GB" dirty="0" smtClean="0">
                <a:solidFill>
                  <a:srgbClr val="0000FF"/>
                </a:solidFill>
              </a:rPr>
              <a:t> at higher masses??</a:t>
            </a:r>
          </a:p>
          <a:p>
            <a:r>
              <a:rPr lang="en-GB" dirty="0" err="1" smtClean="0">
                <a:solidFill>
                  <a:srgbClr val="0000FF"/>
                </a:solidFill>
                <a:latin typeface="Wingdings"/>
                <a:ea typeface="Wingdings"/>
                <a:cs typeface="Wingdings"/>
              </a:rPr>
              <a:t></a:t>
            </a:r>
            <a:r>
              <a:rPr lang="en-GB" dirty="0" err="1" smtClean="0">
                <a:solidFill>
                  <a:srgbClr val="0000FF"/>
                </a:solidFill>
              </a:rPr>
              <a:t>Where</a:t>
            </a:r>
            <a:r>
              <a:rPr lang="en-GB" dirty="0" smtClean="0">
                <a:solidFill>
                  <a:srgbClr val="0000FF"/>
                </a:solidFill>
              </a:rPr>
              <a:t> is the </a:t>
            </a:r>
            <a:r>
              <a:rPr lang="en-GB" dirty="0" smtClean="0">
                <a:solidFill>
                  <a:srgbClr val="FF0000"/>
                </a:solidFill>
              </a:rPr>
              <a:t>antimatter </a:t>
            </a:r>
            <a:r>
              <a:rPr lang="en-GB" dirty="0" smtClean="0">
                <a:solidFill>
                  <a:srgbClr val="0000FF"/>
                </a:solidFill>
              </a:rPr>
              <a:t>in the Universe? How did it disappear??</a:t>
            </a:r>
            <a:r>
              <a:rPr lang="en-GB" dirty="0" smtClean="0"/>
              <a:t>  </a:t>
            </a:r>
            <a:endParaRPr lang="en-GB"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1" name="Espace réservé de la date 1"/>
          <p:cNvSpPr>
            <a:spLocks noGrp="1"/>
          </p:cNvSpPr>
          <p:nvPr>
            <p:ph type="dt" sz="quarter" idx="10"/>
          </p:nvPr>
        </p:nvSpPr>
        <p:spPr>
          <a:noFill/>
        </p:spPr>
        <p:txBody>
          <a:bodyPr/>
          <a:lstStyle/>
          <a:p>
            <a:r>
              <a:rPr lang="fr-CH" smtClean="0"/>
              <a:t>	</a:t>
            </a:r>
            <a:endParaRPr lang="fr-FR" smtClean="0"/>
          </a:p>
        </p:txBody>
      </p:sp>
      <p:sp>
        <p:nvSpPr>
          <p:cNvPr id="58373" name="Date Placeholder 3"/>
          <p:cNvSpPr txBox="1">
            <a:spLocks noGrp="1"/>
          </p:cNvSpPr>
          <p:nvPr/>
        </p:nvSpPr>
        <p:spPr bwMode="auto">
          <a:xfrm>
            <a:off x="70338" y="6543675"/>
            <a:ext cx="2760785" cy="247650"/>
          </a:xfrm>
          <a:prstGeom prst="rect">
            <a:avLst/>
          </a:prstGeom>
          <a:noFill/>
          <a:ln w="9525">
            <a:noFill/>
            <a:miter lim="800000"/>
            <a:headEnd/>
            <a:tailEnd/>
          </a:ln>
        </p:spPr>
        <p:txBody>
          <a:bodyPr>
            <a:prstTxWarp prst="textNoShape">
              <a:avLst/>
            </a:prstTxWarp>
          </a:bodyPr>
          <a:lstStyle/>
          <a:p>
            <a:r>
              <a:rPr lang="fr-CH" sz="1400" i="1">
                <a:solidFill>
                  <a:srgbClr val="006666"/>
                </a:solidFill>
              </a:rPr>
              <a:t>	</a:t>
            </a:r>
            <a:endParaRPr lang="fr-FR" sz="1400" i="1">
              <a:solidFill>
                <a:srgbClr val="006666"/>
              </a:solidFill>
            </a:endParaRPr>
          </a:p>
        </p:txBody>
      </p:sp>
      <p:sp>
        <p:nvSpPr>
          <p:cNvPr id="58374" name="Footer Placeholder 4"/>
          <p:cNvSpPr txBox="1">
            <a:spLocks noGrp="1"/>
          </p:cNvSpPr>
          <p:nvPr/>
        </p:nvSpPr>
        <p:spPr bwMode="auto">
          <a:xfrm>
            <a:off x="2321169" y="6519863"/>
            <a:ext cx="6471138" cy="323850"/>
          </a:xfrm>
          <a:prstGeom prst="rect">
            <a:avLst/>
          </a:prstGeom>
          <a:noFill/>
          <a:ln w="9525">
            <a:noFill/>
            <a:miter lim="800000"/>
            <a:headEnd/>
            <a:tailEnd/>
          </a:ln>
        </p:spPr>
        <p:txBody>
          <a:bodyPr>
            <a:prstTxWarp prst="textNoShape">
              <a:avLst/>
            </a:prstTxWarp>
          </a:bodyPr>
          <a:lstStyle/>
          <a:p>
            <a:pPr algn="ctr"/>
            <a:r>
              <a:rPr lang="fr-CH" sz="1400">
                <a:solidFill>
                  <a:schemeClr val="tx1"/>
                </a:solidFill>
              </a:rPr>
              <a:t>                     </a:t>
            </a:r>
            <a:endParaRPr lang="fr-FR" sz="1400" i="1">
              <a:solidFill>
                <a:srgbClr val="006666"/>
              </a:solidFill>
            </a:endParaRPr>
          </a:p>
        </p:txBody>
      </p:sp>
      <p:sp>
        <p:nvSpPr>
          <p:cNvPr id="58376" name="Rectangle 2"/>
          <p:cNvSpPr>
            <a:spLocks noGrp="1" noChangeArrowheads="1"/>
          </p:cNvSpPr>
          <p:nvPr>
            <p:ph type="title" idx="4294967295"/>
          </p:nvPr>
        </p:nvSpPr>
        <p:spPr>
          <a:xfrm>
            <a:off x="914400" y="0"/>
            <a:ext cx="8229600" cy="609600"/>
          </a:xfrm>
        </p:spPr>
        <p:txBody>
          <a:bodyPr/>
          <a:lstStyle/>
          <a:p>
            <a:pPr eaLnBrk="1" hangingPunct="1"/>
            <a:r>
              <a:rPr lang="en-US" sz="3600" dirty="0" smtClean="0"/>
              <a:t>New Physics?</a:t>
            </a:r>
            <a:endParaRPr lang="en-US" sz="3600" dirty="0"/>
          </a:p>
        </p:txBody>
      </p:sp>
      <p:pic>
        <p:nvPicPr>
          <p:cNvPr id="58377" name="Picture 3" descr="ed1"/>
          <p:cNvPicPr>
            <a:picLocks noChangeAspect="1" noChangeArrowheads="1"/>
          </p:cNvPicPr>
          <p:nvPr/>
        </p:nvPicPr>
        <p:blipFill>
          <a:blip r:embed="rId4"/>
          <a:srcRect/>
          <a:stretch>
            <a:fillRect/>
          </a:stretch>
        </p:blipFill>
        <p:spPr bwMode="auto">
          <a:xfrm>
            <a:off x="281354" y="3657600"/>
            <a:ext cx="2180492" cy="2044700"/>
          </a:xfrm>
          <a:prstGeom prst="rect">
            <a:avLst/>
          </a:prstGeom>
          <a:noFill/>
          <a:ln w="9525">
            <a:noFill/>
            <a:miter lim="800000"/>
            <a:headEnd/>
            <a:tailEnd/>
          </a:ln>
        </p:spPr>
      </p:pic>
      <p:sp>
        <p:nvSpPr>
          <p:cNvPr id="58378" name="Text Box 7"/>
          <p:cNvSpPr txBox="1">
            <a:spLocks noChangeArrowheads="1"/>
          </p:cNvSpPr>
          <p:nvPr/>
        </p:nvSpPr>
        <p:spPr bwMode="auto">
          <a:xfrm>
            <a:off x="211015" y="3505200"/>
            <a:ext cx="2261431" cy="400110"/>
          </a:xfrm>
          <a:prstGeom prst="rect">
            <a:avLst/>
          </a:prstGeom>
          <a:solidFill>
            <a:srgbClr val="CCFFFF"/>
          </a:solidFill>
          <a:ln w="31750">
            <a:noFill/>
            <a:miter lim="800000"/>
            <a:headEnd/>
            <a:tailEnd/>
          </a:ln>
        </p:spPr>
        <p:txBody>
          <a:bodyPr wrap="none">
            <a:prstTxWarp prst="textNoShape">
              <a:avLst/>
            </a:prstTxWarp>
            <a:spAutoFit/>
          </a:bodyPr>
          <a:lstStyle/>
          <a:p>
            <a:r>
              <a:rPr lang="en-US"/>
              <a:t>Extra Dimensions?</a:t>
            </a:r>
          </a:p>
        </p:txBody>
      </p:sp>
      <p:sp>
        <p:nvSpPr>
          <p:cNvPr id="58379" name="Text Box 8"/>
          <p:cNvSpPr txBox="1">
            <a:spLocks noChangeArrowheads="1"/>
          </p:cNvSpPr>
          <p:nvPr/>
        </p:nvSpPr>
        <p:spPr bwMode="auto">
          <a:xfrm>
            <a:off x="2743201" y="3581400"/>
            <a:ext cx="1841770" cy="400110"/>
          </a:xfrm>
          <a:prstGeom prst="rect">
            <a:avLst/>
          </a:prstGeom>
          <a:solidFill>
            <a:srgbClr val="CCFFFF"/>
          </a:solidFill>
          <a:ln w="31750">
            <a:noFill/>
            <a:miter lim="800000"/>
            <a:headEnd/>
            <a:tailEnd/>
          </a:ln>
        </p:spPr>
        <p:txBody>
          <a:bodyPr wrap="none">
            <a:prstTxWarp prst="textNoShape">
              <a:avLst/>
            </a:prstTxWarp>
            <a:spAutoFit/>
          </a:bodyPr>
          <a:lstStyle/>
          <a:p>
            <a:r>
              <a:rPr lang="en-US"/>
              <a:t>Black Holes???</a:t>
            </a:r>
          </a:p>
        </p:txBody>
      </p:sp>
      <p:pic>
        <p:nvPicPr>
          <p:cNvPr id="58380" name="Picture 10"/>
          <p:cNvPicPr>
            <a:picLocks noChangeAspect="1" noChangeArrowheads="1"/>
          </p:cNvPicPr>
          <p:nvPr/>
        </p:nvPicPr>
        <mc:AlternateContent>
          <mc:Choice xmlns:ma="http://schemas.microsoft.com/office/mac/drawingml/2008/main" Requires="ma">
            <p:blipFill>
              <a:blip r:embed="rId5"/>
              <a:srcRect/>
              <a:stretch>
                <a:fillRect/>
              </a:stretch>
            </p:blipFill>
          </mc:Choice>
          <mc:Fallback>
            <p:blipFill>
              <a:blip r:embed="rId6"/>
              <a:srcRect/>
              <a:stretch>
                <a:fillRect/>
              </a:stretch>
            </p:blipFill>
          </mc:Fallback>
        </mc:AlternateContent>
        <p:spPr bwMode="auto">
          <a:xfrm>
            <a:off x="70339" y="876300"/>
            <a:ext cx="2511669" cy="2400300"/>
          </a:xfrm>
          <a:prstGeom prst="rect">
            <a:avLst/>
          </a:prstGeom>
          <a:noFill/>
          <a:ln w="41275">
            <a:noFill/>
            <a:miter lim="800000"/>
            <a:headEnd/>
            <a:tailEnd/>
          </a:ln>
        </p:spPr>
      </p:pic>
      <p:pic>
        <p:nvPicPr>
          <p:cNvPr id="58381" name="Picture 11"/>
          <p:cNvPicPr>
            <a:picLocks noChangeAspect="1" noChangeArrowheads="1"/>
          </p:cNvPicPr>
          <p:nvPr/>
        </p:nvPicPr>
        <mc:AlternateContent>
          <mc:Choice xmlns:ma="http://schemas.microsoft.com/office/mac/drawingml/2008/main" Requires="ma">
            <p:blipFill>
              <a:blip r:embed="rId7"/>
              <a:srcRect/>
              <a:stretch>
                <a:fillRect/>
              </a:stretch>
            </p:blipFill>
          </mc:Choice>
          <mc:Fallback>
            <p:blipFill>
              <a:blip r:embed="rId8"/>
              <a:srcRect/>
              <a:stretch>
                <a:fillRect/>
              </a:stretch>
            </p:blipFill>
          </mc:Fallback>
        </mc:AlternateContent>
        <p:spPr bwMode="auto">
          <a:xfrm>
            <a:off x="4853354" y="1219200"/>
            <a:ext cx="2080846" cy="2014538"/>
          </a:xfrm>
          <a:prstGeom prst="rect">
            <a:avLst/>
          </a:prstGeom>
          <a:noFill/>
          <a:ln w="41275">
            <a:noFill/>
            <a:miter lim="800000"/>
            <a:headEnd/>
            <a:tailEnd/>
          </a:ln>
        </p:spPr>
      </p:pic>
      <p:pic>
        <p:nvPicPr>
          <p:cNvPr id="58382" name="Picture 12"/>
          <p:cNvPicPr>
            <a:picLocks noChangeAspect="1" noChangeArrowheads="1"/>
          </p:cNvPicPr>
          <p:nvPr/>
        </p:nvPicPr>
        <mc:AlternateContent>
          <mc:Choice xmlns:ma="http://schemas.microsoft.com/office/mac/drawingml/2008/main" Requires="ma">
            <p:blipFill>
              <a:blip r:embed="rId9"/>
              <a:srcRect/>
              <a:stretch>
                <a:fillRect/>
              </a:stretch>
            </p:blipFill>
          </mc:Choice>
          <mc:Fallback>
            <p:blipFill>
              <a:blip r:embed="rId10"/>
              <a:srcRect/>
              <a:stretch>
                <a:fillRect/>
              </a:stretch>
            </p:blipFill>
          </mc:Fallback>
        </mc:AlternateContent>
        <p:spPr bwMode="auto">
          <a:xfrm>
            <a:off x="4783015" y="3581400"/>
            <a:ext cx="2110154" cy="2039938"/>
          </a:xfrm>
          <a:prstGeom prst="rect">
            <a:avLst/>
          </a:prstGeom>
          <a:noFill/>
          <a:ln w="41275">
            <a:noFill/>
            <a:miter lim="800000"/>
            <a:headEnd/>
            <a:tailEnd/>
          </a:ln>
        </p:spPr>
      </p:pic>
      <p:sp>
        <p:nvSpPr>
          <p:cNvPr id="58383" name="Text Box 13"/>
          <p:cNvSpPr txBox="1">
            <a:spLocks noChangeArrowheads="1"/>
          </p:cNvSpPr>
          <p:nvPr/>
        </p:nvSpPr>
        <p:spPr bwMode="auto">
          <a:xfrm>
            <a:off x="5064370" y="3276600"/>
            <a:ext cx="1566004" cy="400110"/>
          </a:xfrm>
          <a:prstGeom prst="rect">
            <a:avLst/>
          </a:prstGeom>
          <a:solidFill>
            <a:srgbClr val="CCFFFF"/>
          </a:solidFill>
          <a:ln w="31750">
            <a:noFill/>
            <a:miter lim="800000"/>
            <a:headEnd/>
            <a:tailEnd/>
          </a:ln>
        </p:spPr>
        <p:txBody>
          <a:bodyPr wrap="none">
            <a:prstTxWarp prst="textNoShape">
              <a:avLst/>
            </a:prstTxWarp>
            <a:spAutoFit/>
          </a:bodyPr>
          <a:lstStyle/>
          <a:p>
            <a:r>
              <a:rPr lang="en-US"/>
              <a:t>Little Higgs?</a:t>
            </a:r>
          </a:p>
        </p:txBody>
      </p:sp>
      <p:sp>
        <p:nvSpPr>
          <p:cNvPr id="58384" name="Text Box 15"/>
          <p:cNvSpPr txBox="1">
            <a:spLocks noChangeArrowheads="1"/>
          </p:cNvSpPr>
          <p:nvPr/>
        </p:nvSpPr>
        <p:spPr bwMode="auto">
          <a:xfrm>
            <a:off x="4810858" y="838200"/>
            <a:ext cx="2500880" cy="400110"/>
          </a:xfrm>
          <a:prstGeom prst="rect">
            <a:avLst/>
          </a:prstGeom>
          <a:solidFill>
            <a:srgbClr val="CCFFFF"/>
          </a:solidFill>
          <a:ln w="31750">
            <a:noFill/>
            <a:miter lim="800000"/>
            <a:headEnd/>
            <a:tailEnd/>
          </a:ln>
        </p:spPr>
        <p:txBody>
          <a:bodyPr wrap="none">
            <a:prstTxWarp prst="textNoShape">
              <a:avLst/>
            </a:prstTxWarp>
            <a:spAutoFit/>
          </a:bodyPr>
          <a:lstStyle/>
          <a:p>
            <a:r>
              <a:rPr lang="en-US"/>
              <a:t>ZZ/WW resonances?</a:t>
            </a:r>
          </a:p>
        </p:txBody>
      </p:sp>
      <p:pic>
        <p:nvPicPr>
          <p:cNvPr id="58385" name="Picture 16"/>
          <p:cNvPicPr>
            <a:picLocks noChangeAspect="1" noChangeArrowheads="1"/>
          </p:cNvPicPr>
          <p:nvPr/>
        </p:nvPicPr>
        <mc:AlternateContent>
          <mc:Choice xmlns:ma="http://schemas.microsoft.com/office/mac/drawingml/2008/main" Requires="ma">
            <p:blipFill>
              <a:blip r:embed="rId11"/>
              <a:srcRect/>
              <a:stretch>
                <a:fillRect/>
              </a:stretch>
            </p:blipFill>
          </mc:Choice>
          <mc:Fallback>
            <p:blipFill>
              <a:blip r:embed="rId12"/>
              <a:srcRect/>
              <a:stretch>
                <a:fillRect/>
              </a:stretch>
            </p:blipFill>
          </mc:Fallback>
        </mc:AlternateContent>
        <p:spPr bwMode="auto">
          <a:xfrm>
            <a:off x="7080738" y="1600201"/>
            <a:ext cx="2063262" cy="1425575"/>
          </a:xfrm>
          <a:prstGeom prst="rect">
            <a:avLst/>
          </a:prstGeom>
          <a:noFill/>
          <a:ln w="41275">
            <a:noFill/>
            <a:miter lim="800000"/>
            <a:headEnd/>
            <a:tailEnd/>
          </a:ln>
        </p:spPr>
      </p:pic>
      <p:sp>
        <p:nvSpPr>
          <p:cNvPr id="58386" name="Text Box 18"/>
          <p:cNvSpPr txBox="1">
            <a:spLocks noChangeArrowheads="1"/>
          </p:cNvSpPr>
          <p:nvPr/>
        </p:nvSpPr>
        <p:spPr bwMode="auto">
          <a:xfrm>
            <a:off x="7574574" y="1066800"/>
            <a:ext cx="1575647" cy="400110"/>
          </a:xfrm>
          <a:prstGeom prst="rect">
            <a:avLst/>
          </a:prstGeom>
          <a:solidFill>
            <a:srgbClr val="CCFFFF"/>
          </a:solidFill>
          <a:ln w="31750">
            <a:noFill/>
            <a:miter lim="800000"/>
            <a:headEnd/>
            <a:tailEnd/>
          </a:ln>
        </p:spPr>
        <p:txBody>
          <a:bodyPr wrap="none">
            <a:prstTxWarp prst="textNoShape">
              <a:avLst/>
            </a:prstTxWarp>
            <a:spAutoFit/>
          </a:bodyPr>
          <a:lstStyle/>
          <a:p>
            <a:r>
              <a:rPr lang="en-US"/>
              <a:t>Technicolor?</a:t>
            </a:r>
          </a:p>
        </p:txBody>
      </p:sp>
      <p:sp>
        <p:nvSpPr>
          <p:cNvPr id="58387" name="Text Box 19"/>
          <p:cNvSpPr txBox="1">
            <a:spLocks noChangeArrowheads="1"/>
          </p:cNvSpPr>
          <p:nvPr/>
        </p:nvSpPr>
        <p:spPr bwMode="auto">
          <a:xfrm>
            <a:off x="2743200" y="838200"/>
            <a:ext cx="1953730" cy="400110"/>
          </a:xfrm>
          <a:prstGeom prst="rect">
            <a:avLst/>
          </a:prstGeom>
          <a:solidFill>
            <a:srgbClr val="CCFFFF"/>
          </a:solidFill>
          <a:ln w="31750">
            <a:noFill/>
            <a:miter lim="800000"/>
            <a:headEnd/>
            <a:tailEnd/>
          </a:ln>
        </p:spPr>
        <p:txBody>
          <a:bodyPr wrap="none">
            <a:prstTxWarp prst="textNoShape">
              <a:avLst/>
            </a:prstTxWarp>
            <a:spAutoFit/>
          </a:bodyPr>
          <a:lstStyle/>
          <a:p>
            <a:r>
              <a:rPr lang="en-US"/>
              <a:t>Supersymmetry</a:t>
            </a:r>
          </a:p>
        </p:txBody>
      </p:sp>
      <p:sp>
        <p:nvSpPr>
          <p:cNvPr id="58388" name="Text Box 22"/>
          <p:cNvSpPr txBox="1">
            <a:spLocks noChangeArrowheads="1"/>
          </p:cNvSpPr>
          <p:nvPr/>
        </p:nvSpPr>
        <p:spPr bwMode="auto">
          <a:xfrm>
            <a:off x="685800" y="5845314"/>
            <a:ext cx="7952467" cy="707886"/>
          </a:xfrm>
          <a:prstGeom prst="rect">
            <a:avLst/>
          </a:prstGeom>
          <a:solidFill>
            <a:srgbClr val="CCFFFF"/>
          </a:solidFill>
          <a:ln w="31750">
            <a:noFill/>
            <a:miter lim="800000"/>
            <a:headEnd/>
            <a:tailEnd/>
          </a:ln>
        </p:spPr>
        <p:txBody>
          <a:bodyPr wrap="none">
            <a:prstTxWarp prst="textNoShape">
              <a:avLst/>
            </a:prstTxWarp>
            <a:spAutoFit/>
          </a:bodyPr>
          <a:lstStyle/>
          <a:p>
            <a:r>
              <a:rPr lang="en-US" dirty="0" smtClean="0">
                <a:solidFill>
                  <a:srgbClr val="0000FF"/>
                </a:solidFill>
              </a:rPr>
              <a:t>What </a:t>
            </a:r>
            <a:r>
              <a:rPr lang="en-US" dirty="0" err="1" smtClean="0">
                <a:solidFill>
                  <a:srgbClr val="0000FF"/>
                </a:solidFill>
              </a:rPr>
              <a:t>stabelizes</a:t>
            </a:r>
            <a:r>
              <a:rPr lang="en-US" dirty="0" smtClean="0">
                <a:solidFill>
                  <a:srgbClr val="0000FF"/>
                </a:solidFill>
              </a:rPr>
              <a:t> the Higgs Mass? Many ideas, not all viable any more  </a:t>
            </a:r>
          </a:p>
          <a:p>
            <a:r>
              <a:rPr lang="en-US" dirty="0">
                <a:solidFill>
                  <a:srgbClr val="FF0000"/>
                </a:solidFill>
              </a:rPr>
              <a:t>A large variety of possible signals. We have to be ready for that</a:t>
            </a:r>
          </a:p>
        </p:txBody>
      </p:sp>
      <p:pic>
        <p:nvPicPr>
          <p:cNvPr id="58389" name="Picture 23" descr="Picture 246"/>
          <p:cNvPicPr>
            <a:picLocks noChangeAspect="1" noChangeArrowheads="1"/>
          </p:cNvPicPr>
          <p:nvPr/>
        </p:nvPicPr>
        <p:blipFill>
          <a:blip r:embed="rId13"/>
          <a:srcRect/>
          <a:stretch>
            <a:fillRect/>
          </a:stretch>
        </p:blipFill>
        <p:spPr bwMode="auto">
          <a:xfrm>
            <a:off x="6963508" y="3932238"/>
            <a:ext cx="2180492" cy="1782762"/>
          </a:xfrm>
          <a:prstGeom prst="rect">
            <a:avLst/>
          </a:prstGeom>
          <a:noFill/>
          <a:ln w="9525">
            <a:noFill/>
            <a:miter lim="800000"/>
            <a:headEnd/>
            <a:tailEnd/>
          </a:ln>
        </p:spPr>
      </p:pic>
      <p:sp>
        <p:nvSpPr>
          <p:cNvPr id="58390" name="Text Box 25"/>
          <p:cNvSpPr txBox="1">
            <a:spLocks noChangeArrowheads="1"/>
          </p:cNvSpPr>
          <p:nvPr/>
        </p:nvSpPr>
        <p:spPr bwMode="auto">
          <a:xfrm>
            <a:off x="211016" y="762000"/>
            <a:ext cx="2491487" cy="400110"/>
          </a:xfrm>
          <a:prstGeom prst="rect">
            <a:avLst/>
          </a:prstGeom>
          <a:solidFill>
            <a:srgbClr val="CCFFFF"/>
          </a:solidFill>
          <a:ln w="31750">
            <a:noFill/>
            <a:miter lim="800000"/>
            <a:headEnd/>
            <a:tailEnd/>
          </a:ln>
        </p:spPr>
        <p:txBody>
          <a:bodyPr wrap="none">
            <a:prstTxWarp prst="textNoShape">
              <a:avLst/>
            </a:prstTxWarp>
            <a:spAutoFit/>
          </a:bodyPr>
          <a:lstStyle/>
          <a:p>
            <a:r>
              <a:rPr lang="en-US"/>
              <a:t>New Gauge Bosons?</a:t>
            </a:r>
          </a:p>
        </p:txBody>
      </p:sp>
      <p:sp>
        <p:nvSpPr>
          <p:cNvPr id="58391" name="Text Box 26"/>
          <p:cNvSpPr txBox="1">
            <a:spLocks noChangeArrowheads="1"/>
          </p:cNvSpPr>
          <p:nvPr/>
        </p:nvSpPr>
        <p:spPr bwMode="auto">
          <a:xfrm>
            <a:off x="7243397" y="3429000"/>
            <a:ext cx="1950724" cy="400110"/>
          </a:xfrm>
          <a:prstGeom prst="rect">
            <a:avLst/>
          </a:prstGeom>
          <a:solidFill>
            <a:srgbClr val="CCFFFF"/>
          </a:solidFill>
          <a:ln w="31750">
            <a:noFill/>
            <a:miter lim="800000"/>
            <a:headEnd/>
            <a:tailEnd/>
          </a:ln>
        </p:spPr>
        <p:txBody>
          <a:bodyPr wrap="none">
            <a:prstTxWarp prst="textNoShape">
              <a:avLst/>
            </a:prstTxWarp>
            <a:spAutoFit/>
          </a:bodyPr>
          <a:lstStyle/>
          <a:p>
            <a:r>
              <a:rPr lang="en-US"/>
              <a:t>Hidden Valleys?</a:t>
            </a:r>
          </a:p>
        </p:txBody>
      </p:sp>
      <p:pic>
        <p:nvPicPr>
          <p:cNvPr id="58392" name="Picture 21"/>
          <p:cNvPicPr>
            <a:picLocks noChangeAspect="1" noChangeArrowheads="1"/>
          </p:cNvPicPr>
          <p:nvPr/>
        </p:nvPicPr>
        <p:blipFill>
          <a:blip r:embed="rId14"/>
          <a:srcRect/>
          <a:stretch>
            <a:fillRect/>
          </a:stretch>
        </p:blipFill>
        <p:spPr bwMode="auto">
          <a:xfrm>
            <a:off x="2743200" y="3962400"/>
            <a:ext cx="1840523" cy="1722438"/>
          </a:xfrm>
          <a:prstGeom prst="rect">
            <a:avLst/>
          </a:prstGeom>
          <a:noFill/>
          <a:ln w="9525">
            <a:noFill/>
            <a:miter lim="800000"/>
            <a:headEnd/>
            <a:tailEnd/>
          </a:ln>
        </p:spPr>
      </p:pic>
      <p:graphicFrame>
        <p:nvGraphicFramePr>
          <p:cNvPr id="58370" name="Object 2"/>
          <p:cNvGraphicFramePr>
            <a:graphicFrameLocks noChangeAspect="1"/>
          </p:cNvGraphicFramePr>
          <p:nvPr/>
        </p:nvGraphicFramePr>
        <p:xfrm>
          <a:off x="2602523" y="1295400"/>
          <a:ext cx="2039815" cy="2139950"/>
        </p:xfrm>
        <a:graphic>
          <a:graphicData uri="http://schemas.openxmlformats.org/presentationml/2006/ole">
            <p:oleObj spid="_x0000_s153602" name="CorelPhotoPaint.Image.10" r:id="rId15" imgW="3200000" imgH="3098413" progId="">
              <p:embed/>
            </p:oleObj>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142875"/>
            <a:ext cx="7239000" cy="904875"/>
          </a:xfrm>
        </p:spPr>
        <p:txBody>
          <a:bodyPr/>
          <a:lstStyle/>
          <a:p>
            <a:r>
              <a:rPr lang="en-GB" dirty="0" smtClean="0"/>
              <a:t> Exotica</a:t>
            </a:r>
            <a:endParaRPr lang="en-GB" dirty="0"/>
          </a:p>
        </p:txBody>
      </p:sp>
      <p:sp>
        <p:nvSpPr>
          <p:cNvPr id="3" name="Espace réservé du contenu 2"/>
          <p:cNvSpPr>
            <a:spLocks noGrp="1"/>
          </p:cNvSpPr>
          <p:nvPr>
            <p:ph idx="1"/>
          </p:nvPr>
        </p:nvSpPr>
        <p:spPr>
          <a:xfrm>
            <a:off x="381000" y="1295400"/>
            <a:ext cx="8534400" cy="4572000"/>
          </a:xfrm>
          <a:solidFill>
            <a:schemeClr val="accent3"/>
          </a:solidFill>
        </p:spPr>
        <p:txBody>
          <a:bodyPr/>
          <a:lstStyle/>
          <a:p>
            <a:r>
              <a:rPr lang="en-GB" sz="2400" dirty="0" smtClean="0">
                <a:solidFill>
                  <a:srgbClr val="FF0000"/>
                </a:solidFill>
              </a:rPr>
              <a:t>Search for physics beyond the Standard Model. </a:t>
            </a:r>
          </a:p>
          <a:p>
            <a:r>
              <a:rPr lang="en-GB" sz="2400" dirty="0" smtClean="0"/>
              <a:t>Looking for something weird and unexpected in the data.</a:t>
            </a:r>
          </a:p>
          <a:p>
            <a:r>
              <a:rPr lang="en-GB" sz="2400" dirty="0" smtClean="0"/>
              <a:t>Wide range of possibilities with relative little guidance. Many models and possible phenomena.</a:t>
            </a:r>
          </a:p>
          <a:p>
            <a:r>
              <a:rPr lang="en-GB" sz="2400" dirty="0" smtClean="0"/>
              <a:t>Unlike for Higgs or </a:t>
            </a:r>
            <a:r>
              <a:rPr lang="en-GB" sz="2400" dirty="0" err="1" smtClean="0"/>
              <a:t>Supersymmetry</a:t>
            </a:r>
            <a:endParaRPr lang="en-GB" sz="2400" dirty="0" smtClean="0"/>
          </a:p>
          <a:p>
            <a:pPr lvl="1"/>
            <a:r>
              <a:rPr lang="en-GB" sz="2400" dirty="0" smtClean="0">
                <a:solidFill>
                  <a:srgbClr val="0000FF"/>
                </a:solidFill>
              </a:rPr>
              <a:t>No Exotica hunter’s guide to show you the way</a:t>
            </a:r>
          </a:p>
          <a:p>
            <a:pPr lvl="1"/>
            <a:r>
              <a:rPr lang="en-GB" sz="2400" dirty="0" smtClean="0">
                <a:solidFill>
                  <a:srgbClr val="0000FF"/>
                </a:solidFill>
              </a:rPr>
              <a:t>No SUSY map of parameter space to show you the incremental progress with each search</a:t>
            </a:r>
          </a:p>
          <a:p>
            <a:r>
              <a:rPr lang="en-GB" sz="2400" dirty="0" smtClean="0">
                <a:solidFill>
                  <a:srgbClr val="FF0000"/>
                </a:solidFill>
              </a:rPr>
              <a:t>Instead a wide variety of searches used. Will give examples of that to show the spectrum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union_17_01_03">
  <a:themeElements>
    <a:clrScheme name="Reunion_17_01_0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eunion_17_01_03">
      <a:majorFont>
        <a:latin typeface="Times"/>
        <a:ea typeface=""/>
        <a:cs typeface=""/>
      </a:majorFont>
      <a:minorFont>
        <a:latin typeface="Times"/>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000" b="0" i="0" u="none" strike="noStrike" cap="none" normalizeH="0" baseline="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000" b="0" i="0" u="none" strike="noStrike" cap="none" normalizeH="0" baseline="0">
            <a:ln>
              <a:noFill/>
            </a:ln>
            <a:solidFill>
              <a:schemeClr val="tx1"/>
            </a:solidFill>
            <a:effectLst/>
            <a:latin typeface="Tahoma" charset="0"/>
          </a:defRPr>
        </a:defPPr>
      </a:lstStyle>
    </a:lnDef>
  </a:objectDefaults>
  <a:extraClrSchemeLst>
    <a:extraClrScheme>
      <a:clrScheme name="Reunion_17_01_0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union_17_01_0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union_17_01_0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union_17_01_0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union_17_01_0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union_17_01_0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union_17_01_0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union_17_01_0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union_17_01_0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union_17_01_0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union_17_01_0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union_17_01_0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279c20c3caf3300dae6b438536eb8c56">
  <xsd:schema xmlns:xsd="http://www.w3.org/2001/XMLSchema" xmlns:p="http://schemas.microsoft.com/office/2006/metadata/properties" targetNamespace="http://schemas.microsoft.com/office/2006/metadata/properties" ma:root="true" ma:fieldsID="0d2e1ca116041f9e11471c52c4c9d60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5E2FAED9-7DAD-4E4E-9DA8-3DFDA7265960}">
  <ds:schemaRefs>
    <ds:schemaRef ds:uri="http://schemas.microsoft.com/sharepoint/v3/contenttype/forms"/>
  </ds:schemaRefs>
</ds:datastoreItem>
</file>

<file path=customXml/itemProps2.xml><?xml version="1.0" encoding="utf-8"?>
<ds:datastoreItem xmlns:ds="http://schemas.openxmlformats.org/officeDocument/2006/customXml" ds:itemID="{1A2270AB-C998-4F97-93A9-39174A3BBD86}">
  <ds:schemaRefs>
    <ds:schemaRef ds:uri="http://schemas.microsoft.com/office/2006/metadata/properties"/>
  </ds:schemaRefs>
</ds:datastoreItem>
</file>

<file path=customXml/itemProps3.xml><?xml version="1.0" encoding="utf-8"?>
<ds:datastoreItem xmlns:ds="http://schemas.openxmlformats.org/officeDocument/2006/customXml" ds:itemID="{0A248C7B-BB18-4DC6-A696-92564656A5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Jaguar:Applications:Microsoft Office X:Modèles:Présentations:Modèles:Écran</Template>
  <TotalTime>160754</TotalTime>
  <Words>3066</Words>
  <Application>Microsoft PowerPoint</Application>
  <PresentationFormat>Présentation à l'écran (4:3)</PresentationFormat>
  <Paragraphs>484</Paragraphs>
  <Slides>66</Slides>
  <Notes>13</Notes>
  <HiddenSlides>6</HiddenSlides>
  <MMClips>0</MMClips>
  <ScaleCrop>false</ScaleCrop>
  <HeadingPairs>
    <vt:vector size="6" baseType="variant">
      <vt:variant>
        <vt:lpstr>Modèle de conception</vt:lpstr>
      </vt:variant>
      <vt:variant>
        <vt:i4>1</vt:i4>
      </vt:variant>
      <vt:variant>
        <vt:lpstr>Serveurs OLE incorporés</vt:lpstr>
      </vt:variant>
      <vt:variant>
        <vt:i4>3</vt:i4>
      </vt:variant>
      <vt:variant>
        <vt:lpstr>Titres des diapositives</vt:lpstr>
      </vt:variant>
      <vt:variant>
        <vt:i4>66</vt:i4>
      </vt:variant>
    </vt:vector>
  </HeadingPairs>
  <TitlesOfParts>
    <vt:vector size="70" baseType="lpstr">
      <vt:lpstr>Reunion_17_01_03</vt:lpstr>
      <vt:lpstr>CorelPhotoPaint.Image.10</vt:lpstr>
      <vt:lpstr>…quation</vt:lpstr>
      <vt:lpstr>Equation</vt:lpstr>
      <vt:lpstr> </vt:lpstr>
      <vt:lpstr>Diapositive 1</vt:lpstr>
      <vt:lpstr>Outline Lecture IV</vt:lpstr>
      <vt:lpstr>Physics case for new High Energy Machines</vt:lpstr>
      <vt:lpstr>Diapositive 4</vt:lpstr>
      <vt:lpstr>Consequences for our Universe?</vt:lpstr>
      <vt:lpstr>Diapositive 6</vt:lpstr>
      <vt:lpstr>New Physics?</vt:lpstr>
      <vt:lpstr> Exotica</vt:lpstr>
      <vt:lpstr>Beyond the SM Signatures </vt:lpstr>
      <vt:lpstr>LHC BSM(*) Hunting Detectors</vt:lpstr>
      <vt:lpstr>MoEDAL: Monopole and Exotics Detector at the LHC</vt:lpstr>
      <vt:lpstr>Diapositive 12</vt:lpstr>
      <vt:lpstr>Search for Large Extra Dimensions</vt:lpstr>
      <vt:lpstr>A High pT Mono-jet event</vt:lpstr>
      <vt:lpstr>Diapositive 15</vt:lpstr>
      <vt:lpstr>Diapositive 16</vt:lpstr>
      <vt:lpstr>Search for High Mass Resonances</vt:lpstr>
      <vt:lpstr>E.g. Di-lepton Resonance</vt:lpstr>
      <vt:lpstr>2011:  Z’ Boson to ee or μμ?</vt:lpstr>
      <vt:lpstr>New Gauge Bosons: Z’, W’</vt:lpstr>
      <vt:lpstr>Di-jet Resonances</vt:lpstr>
      <vt:lpstr>Di-jet Searches</vt:lpstr>
      <vt:lpstr>Are Quarks Elementary Particles?</vt:lpstr>
      <vt:lpstr>Are Quarks Elementary Particles?</vt:lpstr>
      <vt:lpstr>Excited Quark in Dijet Search</vt:lpstr>
      <vt:lpstr>Diapositive 26</vt:lpstr>
      <vt:lpstr>TeV Resonances into Top Quark Pairs</vt:lpstr>
      <vt:lpstr>New Physics with Boosted Objects</vt:lpstr>
      <vt:lpstr>Initial Studies: Z’   tt Search</vt:lpstr>
      <vt:lpstr>Top Resonance Study</vt:lpstr>
      <vt:lpstr>Search for Heavy Neutrinos and WR</vt:lpstr>
      <vt:lpstr>Real Exotic Objects!</vt:lpstr>
      <vt:lpstr>Searches for Unusual Particles </vt:lpstr>
      <vt:lpstr>Search for Monopoles</vt:lpstr>
      <vt:lpstr>Stopped Gluinos</vt:lpstr>
      <vt:lpstr>Heavy Stable Charged Particles</vt:lpstr>
      <vt:lpstr>Diapositive 37</vt:lpstr>
      <vt:lpstr>Why weak-scale SUSY  ?</vt:lpstr>
      <vt:lpstr>Diapositive 39</vt:lpstr>
      <vt:lpstr>Detecting Supersymmetric Particles</vt:lpstr>
      <vt:lpstr>Diapositive 41</vt:lpstr>
      <vt:lpstr>Diapositive 42</vt:lpstr>
      <vt:lpstr>Diapositive 43</vt:lpstr>
      <vt:lpstr>Electroweakino Searches</vt:lpstr>
      <vt:lpstr>Diapositive 45</vt:lpstr>
      <vt:lpstr>Natural SUSY?</vt:lpstr>
      <vt:lpstr>Diapositive 47</vt:lpstr>
      <vt:lpstr>Summary of SUSY Searches</vt:lpstr>
      <vt:lpstr> Summary of SUSY Searches</vt:lpstr>
      <vt:lpstr>Summary of Exotica Searches</vt:lpstr>
      <vt:lpstr>Searches at the LHC</vt:lpstr>
      <vt:lpstr>More Searches to Watch…</vt:lpstr>
      <vt:lpstr>ATLAS SUSY: Lepton Channels</vt:lpstr>
      <vt:lpstr>Are we looking at the right place?</vt:lpstr>
      <vt:lpstr>A Global View!</vt:lpstr>
      <vt:lpstr>Diapositive 56</vt:lpstr>
      <vt:lpstr>Diapositive 57</vt:lpstr>
      <vt:lpstr>The Generic Dark Matter Connection</vt:lpstr>
      <vt:lpstr>Mono-object Searches in CMS</vt:lpstr>
      <vt:lpstr>Diapositive 60</vt:lpstr>
      <vt:lpstr>Diapositive 61</vt:lpstr>
      <vt:lpstr>Diapositive 62</vt:lpstr>
      <vt:lpstr>SUSY Prospects @ 2015/2016</vt:lpstr>
      <vt:lpstr>Diapositive 64</vt:lpstr>
      <vt:lpstr>Summary: The Searches are on!</vt:lpstr>
    </vt:vector>
  </TitlesOfParts>
  <Company>ѻ ]翘ԭੌ뿿큠ř㸠]翘ѻ盼뿿큐</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Yves Sirois</dc:creator>
  <cp:lastModifiedBy>De Roeck Albert</cp:lastModifiedBy>
  <cp:revision>5079</cp:revision>
  <cp:lastPrinted>2013-02-11T08:10:22Z</cp:lastPrinted>
  <dcterms:created xsi:type="dcterms:W3CDTF">2015-01-20T15:09:01Z</dcterms:created>
  <dcterms:modified xsi:type="dcterms:W3CDTF">2015-01-20T16:26:29Z</dcterms:modified>
</cp:coreProperties>
</file>