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notesMasterIdLst>
    <p:notesMasterId r:id="rId13"/>
  </p:notesMasterIdLst>
  <p:handoutMasterIdLst>
    <p:handoutMasterId r:id="rId14"/>
  </p:handoutMasterIdLst>
  <p:sldIdLst>
    <p:sldId id="257" r:id="rId2"/>
    <p:sldId id="301" r:id="rId3"/>
    <p:sldId id="302" r:id="rId4"/>
    <p:sldId id="303" r:id="rId5"/>
    <p:sldId id="307" r:id="rId6"/>
    <p:sldId id="308" r:id="rId7"/>
    <p:sldId id="309" r:id="rId8"/>
    <p:sldId id="310" r:id="rId9"/>
    <p:sldId id="305" r:id="rId10"/>
    <p:sldId id="298" r:id="rId11"/>
    <p:sldId id="306" r:id="rId1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Geneva"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Geneva"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Geneva"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Geneva"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Geneva" charset="0"/>
      </a:defRPr>
    </a:lvl5pPr>
    <a:lvl6pPr marL="2286000" algn="l" defTabSz="457200" rtl="0" eaLnBrk="1" latinLnBrk="0" hangingPunct="1">
      <a:defRPr sz="2400" kern="1200">
        <a:solidFill>
          <a:schemeClr val="tx1"/>
        </a:solidFill>
        <a:latin typeface="Arial" charset="0"/>
        <a:ea typeface="ＭＳ Ｐゴシック" charset="0"/>
        <a:cs typeface="Geneva" charset="0"/>
      </a:defRPr>
    </a:lvl6pPr>
    <a:lvl7pPr marL="2743200" algn="l" defTabSz="457200" rtl="0" eaLnBrk="1" latinLnBrk="0" hangingPunct="1">
      <a:defRPr sz="2400" kern="1200">
        <a:solidFill>
          <a:schemeClr val="tx1"/>
        </a:solidFill>
        <a:latin typeface="Arial" charset="0"/>
        <a:ea typeface="ＭＳ Ｐゴシック" charset="0"/>
        <a:cs typeface="Geneva" charset="0"/>
      </a:defRPr>
    </a:lvl7pPr>
    <a:lvl8pPr marL="3200400" algn="l" defTabSz="457200" rtl="0" eaLnBrk="1" latinLnBrk="0" hangingPunct="1">
      <a:defRPr sz="2400" kern="1200">
        <a:solidFill>
          <a:schemeClr val="tx1"/>
        </a:solidFill>
        <a:latin typeface="Arial" charset="0"/>
        <a:ea typeface="ＭＳ Ｐゴシック" charset="0"/>
        <a:cs typeface="Geneva" charset="0"/>
      </a:defRPr>
    </a:lvl8pPr>
    <a:lvl9pPr marL="3657600" algn="l" defTabSz="457200" rtl="0" eaLnBrk="1" latinLnBrk="0" hangingPunct="1">
      <a:defRPr sz="2400" kern="1200">
        <a:solidFill>
          <a:schemeClr val="tx1"/>
        </a:solidFill>
        <a:latin typeface="Arial" charset="0"/>
        <a:ea typeface="ＭＳ Ｐゴシック" charset="0"/>
        <a:cs typeface="Genev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0000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16" autoAdjust="0"/>
    <p:restoredTop sz="90929"/>
  </p:normalViewPr>
  <p:slideViewPr>
    <p:cSldViewPr>
      <p:cViewPr varScale="1">
        <p:scale>
          <a:sx n="87" d="100"/>
          <a:sy n="87" d="100"/>
        </p:scale>
        <p:origin x="-52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dirty="0">
              <a:ea typeface="Arial"/>
              <a:cs typeface="Arial"/>
            </a:endParaRPr>
          </a:p>
        </p:txBody>
      </p:sp>
      <p:sp>
        <p:nvSpPr>
          <p:cNvPr id="87043" name="Rectangle 3"/>
          <p:cNvSpPr>
            <a:spLocks noGrp="1" noChangeArrowheads="1"/>
          </p:cNvSpPr>
          <p:nvPr>
            <p:ph type="dt" sz="quarter"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dirty="0">
              <a:ea typeface="Arial"/>
              <a:cs typeface="Arial"/>
            </a:endParaRPr>
          </a:p>
        </p:txBody>
      </p:sp>
      <p:sp>
        <p:nvSpPr>
          <p:cNvPr id="87044" name="Rectangle 4"/>
          <p:cNvSpPr>
            <a:spLocks noGrp="1" noChangeArrowheads="1"/>
          </p:cNvSpPr>
          <p:nvPr>
            <p:ph type="ftr" sz="quarter" idx="2"/>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dirty="0">
              <a:ea typeface="Arial"/>
              <a:cs typeface="Arial"/>
            </a:endParaRPr>
          </a:p>
        </p:txBody>
      </p:sp>
      <p:sp>
        <p:nvSpPr>
          <p:cNvPr id="87045" name="Rectangle 5"/>
          <p:cNvSpPr>
            <a:spLocks noGrp="1" noChangeArrowheads="1"/>
          </p:cNvSpPr>
          <p:nvPr>
            <p:ph type="sldNum" sz="quarter" idx="3"/>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B28A392F-1FFC-1445-B692-C9C47AA9EF17}" type="slidenum">
              <a:rPr lang="en-US">
                <a:ea typeface="Arial"/>
                <a:cs typeface="Arial"/>
              </a:rPr>
              <a:pPr/>
              <a:t>‹#›</a:t>
            </a:fld>
            <a:endParaRPr lang="en-US" dirty="0">
              <a:ea typeface="Arial"/>
              <a:cs typeface="Arial"/>
            </a:endParaRPr>
          </a:p>
        </p:txBody>
      </p:sp>
    </p:spTree>
    <p:extLst>
      <p:ext uri="{BB962C8B-B14F-4D97-AF65-F5344CB8AC3E}">
        <p14:creationId xmlns:p14="http://schemas.microsoft.com/office/powerpoint/2010/main" val="39693403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ea typeface="Arial"/>
                <a:cs typeface="Arial"/>
              </a:defRPr>
            </a:lvl1pPr>
          </a:lstStyle>
          <a:p>
            <a:endParaRPr lang="en-US" dirty="0"/>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ea typeface="Arial"/>
                <a:cs typeface="Arial"/>
              </a:defRPr>
            </a:lvl1pPr>
          </a:lstStyle>
          <a:p>
            <a:endParaRPr lang="en-US" dirty="0"/>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ea typeface="Arial"/>
                <a:cs typeface="Arial"/>
              </a:defRPr>
            </a:lvl1pPr>
          </a:lstStyle>
          <a:p>
            <a:endParaRPr lang="en-US" dirty="0"/>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ea typeface="Arial"/>
                <a:cs typeface="Arial"/>
              </a:defRPr>
            </a:lvl1pPr>
          </a:lstStyle>
          <a:p>
            <a:fld id="{529FFE41-C176-1849-833F-08F5F182CBC1}" type="slidenum">
              <a:rPr lang="en-US" smtClean="0"/>
              <a:pPr/>
              <a:t>‹#›</a:t>
            </a:fld>
            <a:endParaRPr lang="en-US" dirty="0"/>
          </a:p>
        </p:txBody>
      </p:sp>
    </p:spTree>
    <p:extLst>
      <p:ext uri="{BB962C8B-B14F-4D97-AF65-F5344CB8AC3E}">
        <p14:creationId xmlns:p14="http://schemas.microsoft.com/office/powerpoint/2010/main" val="344186636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Arial"/>
        <a:cs typeface="Arial"/>
      </a:defRPr>
    </a:lvl1pPr>
    <a:lvl2pPr marL="457200" algn="l" rtl="0" fontAlgn="base">
      <a:spcBef>
        <a:spcPct val="30000"/>
      </a:spcBef>
      <a:spcAft>
        <a:spcPct val="0"/>
      </a:spcAft>
      <a:defRPr sz="1200" kern="1200">
        <a:solidFill>
          <a:schemeClr val="tx1"/>
        </a:solidFill>
        <a:latin typeface="Arial" charset="0"/>
        <a:ea typeface="Arial"/>
        <a:cs typeface="Arial"/>
      </a:defRPr>
    </a:lvl2pPr>
    <a:lvl3pPr marL="914400" algn="l" rtl="0" fontAlgn="base">
      <a:spcBef>
        <a:spcPct val="30000"/>
      </a:spcBef>
      <a:spcAft>
        <a:spcPct val="0"/>
      </a:spcAft>
      <a:defRPr sz="1200" kern="1200">
        <a:solidFill>
          <a:schemeClr val="tx1"/>
        </a:solidFill>
        <a:latin typeface="Arial" charset="0"/>
        <a:ea typeface="Arial"/>
        <a:cs typeface="Arial"/>
      </a:defRPr>
    </a:lvl3pPr>
    <a:lvl4pPr marL="1371600" algn="l" rtl="0" fontAlgn="base">
      <a:spcBef>
        <a:spcPct val="30000"/>
      </a:spcBef>
      <a:spcAft>
        <a:spcPct val="0"/>
      </a:spcAft>
      <a:defRPr sz="1200" kern="1200">
        <a:solidFill>
          <a:schemeClr val="tx1"/>
        </a:solidFill>
        <a:latin typeface="Arial" charset="0"/>
        <a:ea typeface="Arial"/>
        <a:cs typeface="Arial"/>
      </a:defRPr>
    </a:lvl4pPr>
    <a:lvl5pPr marL="1828800" algn="l" rtl="0" fontAlgn="base">
      <a:spcBef>
        <a:spcPct val="30000"/>
      </a:spcBef>
      <a:spcAft>
        <a:spcPct val="0"/>
      </a:spcAft>
      <a:defRPr sz="1200" kern="1200">
        <a:solidFill>
          <a:schemeClr val="tx1"/>
        </a:solidFill>
        <a:latin typeface="Arial" charset="0"/>
        <a:ea typeface="Arial"/>
        <a:cs typeface="Arial"/>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E8149A-BF5A-124A-947E-72C6AEDABBE0}" type="slidenum">
              <a:rPr lang="en-US"/>
              <a:pPr/>
              <a:t>1</a:t>
            </a:fld>
            <a:endParaRPr lang="en-US"/>
          </a:p>
        </p:txBody>
      </p:sp>
      <p:sp>
        <p:nvSpPr>
          <p:cNvPr id="614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61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33025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91454038"/>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3633121"/>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76200"/>
            <a:ext cx="2152650" cy="6432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76200"/>
            <a:ext cx="6305550" cy="6432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7515727"/>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31493054"/>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7228934"/>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066800"/>
            <a:ext cx="4229100" cy="544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066800"/>
            <a:ext cx="4229100" cy="544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6340473"/>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7986617"/>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99656103"/>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87115274"/>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8985148"/>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7664840"/>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1143000" y="76200"/>
            <a:ext cx="7696200" cy="914400"/>
          </a:xfrm>
          <a:prstGeom prst="rect">
            <a:avLst/>
          </a:prstGeom>
          <a:gradFill rotWithShape="0">
            <a:gsLst>
              <a:gs pos="0">
                <a:srgbClr val="FAFAFF"/>
              </a:gs>
              <a:gs pos="50000">
                <a:srgbClr val="9999FF"/>
              </a:gs>
              <a:gs pos="100000">
                <a:srgbClr val="FAFAFF"/>
              </a:gs>
            </a:gsLst>
            <a:lin ang="0" scaled="1"/>
          </a:gra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ea typeface="Arial"/>
              <a:cs typeface="Arial"/>
            </a:endParaRPr>
          </a:p>
        </p:txBody>
      </p:sp>
      <p:sp>
        <p:nvSpPr>
          <p:cNvPr id="3075" name="Rectangle 3"/>
          <p:cNvSpPr>
            <a:spLocks noChangeArrowheads="1"/>
          </p:cNvSpPr>
          <p:nvPr/>
        </p:nvSpPr>
        <p:spPr bwMode="auto">
          <a:xfrm>
            <a:off x="76200" y="6565900"/>
            <a:ext cx="2688932" cy="228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r>
              <a:rPr lang="en-US" altLang="zh-CN" sz="900" b="1" dirty="0">
                <a:solidFill>
                  <a:schemeClr val="tx2"/>
                </a:solidFill>
                <a:ea typeface="Arial"/>
                <a:cs typeface="Arial"/>
              </a:rPr>
              <a:t>Wesley Smith, </a:t>
            </a:r>
            <a:r>
              <a:rPr lang="en-US" altLang="zh-CN" sz="900" b="1" dirty="0" smtClean="0">
                <a:solidFill>
                  <a:schemeClr val="tx2"/>
                </a:solidFill>
                <a:ea typeface="Arial"/>
                <a:cs typeface="Arial"/>
              </a:rPr>
              <a:t>Graeme Stewart, June 13, 2014</a:t>
            </a:r>
            <a:endParaRPr lang="en-US" altLang="zh-CN" sz="900" b="1" dirty="0">
              <a:solidFill>
                <a:schemeClr val="tx2"/>
              </a:solidFill>
              <a:ea typeface="Arial"/>
              <a:cs typeface="Arial"/>
            </a:endParaRPr>
          </a:p>
        </p:txBody>
      </p:sp>
      <p:sp>
        <p:nvSpPr>
          <p:cNvPr id="3076" name="Rectangle 4"/>
          <p:cNvSpPr>
            <a:spLocks noChangeArrowheads="1"/>
          </p:cNvSpPr>
          <p:nvPr/>
        </p:nvSpPr>
        <p:spPr bwMode="auto">
          <a:xfrm>
            <a:off x="6337300" y="6553200"/>
            <a:ext cx="2578100" cy="228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algn="r"/>
            <a:r>
              <a:rPr lang="en-US" altLang="zh-CN" sz="900" b="1" dirty="0" smtClean="0">
                <a:solidFill>
                  <a:schemeClr val="tx2"/>
                </a:solidFill>
                <a:ea typeface="Arial"/>
                <a:cs typeface="Arial"/>
              </a:rPr>
              <a:t>ECFA - TOOC </a:t>
            </a:r>
            <a:r>
              <a:rPr lang="en-US" altLang="zh-CN" sz="900" b="1" dirty="0">
                <a:solidFill>
                  <a:schemeClr val="tx2"/>
                </a:solidFill>
                <a:ea typeface="Arial"/>
                <a:cs typeface="Arial"/>
              </a:rPr>
              <a:t>-  </a:t>
            </a:r>
            <a:fld id="{CF0224CA-8626-AF4D-9550-63DDB0F1898C}" type="slidenum">
              <a:rPr lang="en-US" altLang="zh-CN" sz="900" b="1">
                <a:solidFill>
                  <a:schemeClr val="tx2"/>
                </a:solidFill>
                <a:ea typeface="Arial"/>
                <a:cs typeface="Arial"/>
              </a:rPr>
              <a:pPr algn="r"/>
              <a:t>‹#›</a:t>
            </a:fld>
            <a:endParaRPr lang="en-US" altLang="zh-CN" sz="900" b="1" dirty="0">
              <a:solidFill>
                <a:schemeClr val="tx2"/>
              </a:solidFill>
              <a:ea typeface="Arial"/>
              <a:cs typeface="Arial"/>
            </a:endParaRPr>
          </a:p>
        </p:txBody>
      </p:sp>
      <p:sp>
        <p:nvSpPr>
          <p:cNvPr id="3077" name="Line 5"/>
          <p:cNvSpPr>
            <a:spLocks noChangeShapeType="1"/>
          </p:cNvSpPr>
          <p:nvPr/>
        </p:nvSpPr>
        <p:spPr bwMode="auto">
          <a:xfrm>
            <a:off x="152400" y="6565900"/>
            <a:ext cx="86868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ea typeface="Arial"/>
              <a:cs typeface="Arial"/>
            </a:endParaRPr>
          </a:p>
        </p:txBody>
      </p:sp>
      <p:sp>
        <p:nvSpPr>
          <p:cNvPr id="3078" name="Rectangle 6"/>
          <p:cNvSpPr>
            <a:spLocks noGrp="1" noChangeArrowheads="1"/>
          </p:cNvSpPr>
          <p:nvPr>
            <p:ph type="body" idx="1"/>
          </p:nvPr>
        </p:nvSpPr>
        <p:spPr bwMode="auto">
          <a:xfrm>
            <a:off x="228600" y="1066800"/>
            <a:ext cx="8610600" cy="544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488" tIns="44450" rIns="90488" bIns="44450" numCol="1" anchor="t" anchorCtr="0" compatLnSpc="1">
            <a:prstTxWarp prst="textNoShape">
              <a:avLst/>
            </a:prstTxWarp>
          </a:body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3079" name="Rectangle 7"/>
          <p:cNvSpPr>
            <a:spLocks noGrp="1" noChangeArrowheads="1"/>
          </p:cNvSpPr>
          <p:nvPr>
            <p:ph type="title"/>
          </p:nvPr>
        </p:nvSpPr>
        <p:spPr bwMode="auto">
          <a:xfrm>
            <a:off x="1143000" y="76200"/>
            <a:ext cx="7315200" cy="914400"/>
          </a:xfrm>
          <a:prstGeom prst="rect">
            <a:avLst/>
          </a:prstGeom>
          <a:noFill/>
          <a:ln>
            <a:noFill/>
          </a:ln>
          <a:effectLst>
            <a:outerShdw dist="53882"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ctr" anchorCtr="0" compatLnSpc="1">
            <a:prstTxWarp prst="textNoShape">
              <a:avLst/>
            </a:prstTxWarp>
          </a:bodyPr>
          <a:lstStyle/>
          <a:p>
            <a:pPr lvl="0"/>
            <a:r>
              <a:rPr lang="en-US" altLang="zh-CN" dirty="0"/>
              <a:t>Click to edit Master title style</a:t>
            </a:r>
          </a:p>
        </p:txBody>
      </p:sp>
      <p:sp>
        <p:nvSpPr>
          <p:cNvPr id="3080" name="Rectangle 8"/>
          <p:cNvSpPr>
            <a:spLocks noChangeArrowheads="1"/>
          </p:cNvSpPr>
          <p:nvPr/>
        </p:nvSpPr>
        <p:spPr bwMode="auto">
          <a:xfrm>
            <a:off x="576263" y="6418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zh-CN" altLang="en-US" sz="1800" b="1" dirty="0">
              <a:ea typeface="Arial"/>
              <a:cs typeface="Arial"/>
            </a:endParaRPr>
          </a:p>
        </p:txBody>
      </p:sp>
      <p:pic>
        <p:nvPicPr>
          <p:cNvPr id="3081" name="Picture 15"/>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228600" y="76200"/>
            <a:ext cx="9080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10" descr="lhcdipol"/>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8229600" y="152400"/>
            <a:ext cx="838200" cy="8001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xmlns:p14="http://schemas.microsoft.com/office/powerpoint/2010/main"/>
  <p:txStyles>
    <p:titleStyle>
      <a:lvl1pPr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mj-lt"/>
          <a:ea typeface="Arial"/>
          <a:cs typeface="+mj-cs"/>
        </a:defRPr>
      </a:lvl1pPr>
      <a:lvl2pPr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2pPr>
      <a:lvl3pPr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3pPr>
      <a:lvl4pPr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4pPr>
      <a:lvl5pPr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5pPr>
      <a:lvl6pPr marL="457200"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6pPr>
      <a:lvl7pPr marL="914400"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7pPr>
      <a:lvl8pPr marL="1371600"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8pPr>
      <a:lvl9pPr marL="1828800"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9pPr>
    </p:titleStyle>
    <p:bodyStyle>
      <a:lvl1pPr marL="285750" indent="-285750" algn="l" rtl="0" eaLnBrk="0" fontAlgn="base" hangingPunct="0">
        <a:lnSpc>
          <a:spcPct val="90000"/>
        </a:lnSpc>
        <a:spcBef>
          <a:spcPct val="30000"/>
        </a:spcBef>
        <a:spcAft>
          <a:spcPct val="0"/>
        </a:spcAft>
        <a:defRPr sz="2800" b="1">
          <a:solidFill>
            <a:srgbClr val="0000FF"/>
          </a:solidFill>
          <a:latin typeface="+mn-lt"/>
          <a:ea typeface="Arial"/>
          <a:cs typeface="+mn-cs"/>
        </a:defRPr>
      </a:lvl1pPr>
      <a:lvl2pPr marL="628650" indent="-228600" algn="l" rtl="0" eaLnBrk="0" fontAlgn="base" hangingPunct="0">
        <a:lnSpc>
          <a:spcPct val="90000"/>
        </a:lnSpc>
        <a:spcBef>
          <a:spcPct val="30000"/>
        </a:spcBef>
        <a:spcAft>
          <a:spcPct val="0"/>
        </a:spcAft>
        <a:buSzPct val="100000"/>
        <a:buChar char="•"/>
        <a:defRPr sz="2400" b="1">
          <a:solidFill>
            <a:srgbClr val="800000"/>
          </a:solidFill>
          <a:latin typeface="+mn-lt"/>
          <a:ea typeface="Arial"/>
        </a:defRPr>
      </a:lvl2pPr>
      <a:lvl3pPr marL="971550" indent="-228600" algn="l" rtl="0" eaLnBrk="0" fontAlgn="base" hangingPunct="0">
        <a:lnSpc>
          <a:spcPct val="90000"/>
        </a:lnSpc>
        <a:spcBef>
          <a:spcPct val="30000"/>
        </a:spcBef>
        <a:spcAft>
          <a:spcPct val="0"/>
        </a:spcAft>
        <a:buSzPct val="100000"/>
        <a:buChar char="•"/>
        <a:defRPr sz="2400">
          <a:solidFill>
            <a:srgbClr val="006600"/>
          </a:solidFill>
          <a:latin typeface="+mn-lt"/>
          <a:ea typeface="Arial"/>
        </a:defRPr>
      </a:lvl3pPr>
      <a:lvl4pPr marL="1257300" indent="-171450" algn="l" rtl="0" eaLnBrk="0" fontAlgn="base" hangingPunct="0">
        <a:lnSpc>
          <a:spcPct val="90000"/>
        </a:lnSpc>
        <a:spcBef>
          <a:spcPct val="30000"/>
        </a:spcBef>
        <a:spcAft>
          <a:spcPct val="0"/>
        </a:spcAft>
        <a:buSzPct val="100000"/>
        <a:buChar char="•"/>
        <a:defRPr sz="2000" b="1">
          <a:solidFill>
            <a:srgbClr val="FF0000"/>
          </a:solidFill>
          <a:latin typeface="+mn-lt"/>
          <a:ea typeface="Arial"/>
        </a:defRPr>
      </a:lvl4pPr>
      <a:lvl5pPr marL="1543050" indent="-171450" algn="l" rtl="0" eaLnBrk="0" fontAlgn="base" hangingPunct="0">
        <a:lnSpc>
          <a:spcPct val="90000"/>
        </a:lnSpc>
        <a:spcBef>
          <a:spcPct val="30000"/>
        </a:spcBef>
        <a:spcAft>
          <a:spcPct val="0"/>
        </a:spcAft>
        <a:buSzPct val="100000"/>
        <a:buChar char="•"/>
        <a:defRPr sz="2000">
          <a:solidFill>
            <a:schemeClr val="tx2"/>
          </a:solidFill>
          <a:latin typeface="+mn-lt"/>
          <a:ea typeface="Arial"/>
        </a:defRPr>
      </a:lvl5pPr>
      <a:lvl6pPr marL="2000250" indent="-171450" algn="l" rtl="0" eaLnBrk="0" fontAlgn="base" hangingPunct="0">
        <a:lnSpc>
          <a:spcPct val="90000"/>
        </a:lnSpc>
        <a:spcBef>
          <a:spcPct val="30000"/>
        </a:spcBef>
        <a:spcAft>
          <a:spcPct val="0"/>
        </a:spcAft>
        <a:buSzPct val="100000"/>
        <a:buChar char="•"/>
        <a:defRPr sz="2000">
          <a:solidFill>
            <a:schemeClr val="tx2"/>
          </a:solidFill>
          <a:latin typeface="+mn-lt"/>
          <a:ea typeface="+mn-ea"/>
        </a:defRPr>
      </a:lvl6pPr>
      <a:lvl7pPr marL="2457450" indent="-171450" algn="l" rtl="0" eaLnBrk="0" fontAlgn="base" hangingPunct="0">
        <a:lnSpc>
          <a:spcPct val="90000"/>
        </a:lnSpc>
        <a:spcBef>
          <a:spcPct val="30000"/>
        </a:spcBef>
        <a:spcAft>
          <a:spcPct val="0"/>
        </a:spcAft>
        <a:buSzPct val="100000"/>
        <a:buChar char="•"/>
        <a:defRPr sz="2000">
          <a:solidFill>
            <a:schemeClr val="tx2"/>
          </a:solidFill>
          <a:latin typeface="+mn-lt"/>
          <a:ea typeface="+mn-ea"/>
        </a:defRPr>
      </a:lvl7pPr>
      <a:lvl8pPr marL="2914650" indent="-171450" algn="l" rtl="0" eaLnBrk="0" fontAlgn="base" hangingPunct="0">
        <a:lnSpc>
          <a:spcPct val="90000"/>
        </a:lnSpc>
        <a:spcBef>
          <a:spcPct val="30000"/>
        </a:spcBef>
        <a:spcAft>
          <a:spcPct val="0"/>
        </a:spcAft>
        <a:buSzPct val="100000"/>
        <a:buChar char="•"/>
        <a:defRPr sz="2000">
          <a:solidFill>
            <a:schemeClr val="tx2"/>
          </a:solidFill>
          <a:latin typeface="+mn-lt"/>
          <a:ea typeface="+mn-ea"/>
        </a:defRPr>
      </a:lvl8pPr>
      <a:lvl9pPr marL="3371850" indent="-171450" algn="l" rtl="0" eaLnBrk="0" fontAlgn="base" hangingPunct="0">
        <a:lnSpc>
          <a:spcPct val="90000"/>
        </a:lnSpc>
        <a:spcBef>
          <a:spcPct val="30000"/>
        </a:spcBef>
        <a:spcAft>
          <a:spcPct val="0"/>
        </a:spcAft>
        <a:buSzPct val="100000"/>
        <a:buChar char="•"/>
        <a:defRPr sz="2000">
          <a:solidFill>
            <a:schemeClr val="tx2"/>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s://cds.cern.ch/record/1631032" TargetMode="External"/><Relationship Id="rId4" Type="http://schemas.openxmlformats.org/officeDocument/2006/relationships/hyperlink" Target="http://indico.cern.ch/event/262985/" TargetMode="External"/><Relationship Id="rId1" Type="http://schemas.openxmlformats.org/officeDocument/2006/relationships/slideLayout" Target="../slideLayouts/slideLayout2.xml"/><Relationship Id="rId2" Type="http://schemas.openxmlformats.org/officeDocument/2006/relationships/hyperlink" Target="https://indico.cern.ch/event/25204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ndico.cern.ch/event/250557/material/0/1.pdf"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mailto:PGMembers-HL-LHC-ECFA@cern.ch" TargetMode="External"/><Relationship Id="rId4" Type="http://schemas.openxmlformats.org/officeDocument/2006/relationships/hyperlink" Target="mailto:HL-LHC-ECFA-PGChairs@cern.ch" TargetMode="External"/><Relationship Id="rId5" Type="http://schemas.openxmlformats.org/officeDocument/2006/relationships/hyperlink" Target="mailto:HL-LHC_ECFAWorkshop_SC@cern.ch" TargetMode="External"/><Relationship Id="rId1" Type="http://schemas.openxmlformats.org/officeDocument/2006/relationships/slideLayout" Target="../slideLayouts/slideLayout2.xml"/><Relationship Id="rId2" Type="http://schemas.openxmlformats.org/officeDocument/2006/relationships/hyperlink" Target="https://twiki.cern.ch/twiki/bin/view/ECFA/ECFAHiLumiLH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lstStyle/>
          <a:p>
            <a:pPr algn="l"/>
            <a:r>
              <a:rPr lang="en-US" dirty="0"/>
              <a:t>	</a:t>
            </a:r>
            <a:r>
              <a:rPr lang="en-US" dirty="0" smtClean="0"/>
              <a:t>      </a:t>
            </a:r>
            <a:r>
              <a:rPr lang="en-US" sz="4000" dirty="0" smtClean="0"/>
              <a:t>ECFA - TOOC</a:t>
            </a:r>
            <a:endParaRPr lang="en-US" dirty="0"/>
          </a:p>
        </p:txBody>
      </p:sp>
      <p:sp>
        <p:nvSpPr>
          <p:cNvPr id="4099" name="Rectangle 3"/>
          <p:cNvSpPr>
            <a:spLocks noGrp="1" noChangeArrowheads="1"/>
          </p:cNvSpPr>
          <p:nvPr>
            <p:ph type="body" idx="1"/>
          </p:nvPr>
        </p:nvSpPr>
        <p:spPr>
          <a:xfrm>
            <a:off x="762000" y="990600"/>
            <a:ext cx="7772400" cy="5562600"/>
          </a:xfrm>
        </p:spPr>
        <p:txBody>
          <a:bodyPr/>
          <a:lstStyle/>
          <a:p>
            <a:pPr algn="ctr">
              <a:lnSpc>
                <a:spcPct val="80000"/>
              </a:lnSpc>
            </a:pPr>
            <a:r>
              <a:rPr lang="en-US" sz="3200" dirty="0" smtClean="0"/>
              <a:t>ECFA HL-LHC workshop</a:t>
            </a:r>
            <a:br>
              <a:rPr lang="en-US" sz="3200" dirty="0" smtClean="0"/>
            </a:br>
            <a:r>
              <a:rPr lang="en-US" sz="3200" dirty="0" smtClean="0"/>
              <a:t> PG7: </a:t>
            </a:r>
            <a:r>
              <a:rPr lang="en-GB" sz="3200" dirty="0" smtClean="0"/>
              <a:t>Trigger, Online, Offline and Computing</a:t>
            </a:r>
            <a:r>
              <a:rPr lang="en-US" sz="3200" dirty="0" smtClean="0">
                <a:effectLst/>
              </a:rPr>
              <a:t> </a:t>
            </a:r>
            <a:r>
              <a:rPr lang="en-US" sz="3200" dirty="0" smtClean="0"/>
              <a:t>preparatory group</a:t>
            </a:r>
            <a:br>
              <a:rPr lang="en-US" sz="3200" dirty="0" smtClean="0"/>
            </a:br>
            <a:endParaRPr lang="en-US" sz="3200" dirty="0" smtClean="0"/>
          </a:p>
          <a:p>
            <a:pPr algn="ctr">
              <a:lnSpc>
                <a:spcPct val="80000"/>
              </a:lnSpc>
            </a:pPr>
            <a:r>
              <a:rPr lang="en-US" dirty="0" smtClean="0">
                <a:solidFill>
                  <a:srgbClr val="800040"/>
                </a:solidFill>
              </a:rPr>
              <a:t>Wesley </a:t>
            </a:r>
            <a:r>
              <a:rPr lang="en-US" dirty="0">
                <a:solidFill>
                  <a:srgbClr val="800040"/>
                </a:solidFill>
              </a:rPr>
              <a:t>H. Smith</a:t>
            </a:r>
            <a:endParaRPr lang="en-US" dirty="0">
              <a:solidFill>
                <a:srgbClr val="FF0000"/>
              </a:solidFill>
            </a:endParaRPr>
          </a:p>
          <a:p>
            <a:pPr lvl="1" algn="ctr">
              <a:lnSpc>
                <a:spcPct val="80000"/>
              </a:lnSpc>
              <a:buFontTx/>
              <a:buNone/>
            </a:pPr>
            <a:r>
              <a:rPr lang="en-US" sz="2800" i="1" dirty="0" smtClean="0">
                <a:solidFill>
                  <a:srgbClr val="FF0000"/>
                </a:solidFill>
              </a:rPr>
              <a:t>U. Wisconsin - Madison</a:t>
            </a:r>
            <a:endParaRPr lang="en-US" sz="3200" dirty="0" smtClean="0"/>
          </a:p>
          <a:p>
            <a:pPr algn="ctr">
              <a:lnSpc>
                <a:spcPct val="80000"/>
              </a:lnSpc>
            </a:pPr>
            <a:r>
              <a:rPr lang="en-US" dirty="0" smtClean="0">
                <a:solidFill>
                  <a:srgbClr val="0000FF"/>
                </a:solidFill>
              </a:rPr>
              <a:t> </a:t>
            </a:r>
            <a:r>
              <a:rPr lang="en-US" dirty="0" smtClean="0">
                <a:solidFill>
                  <a:srgbClr val="800000"/>
                </a:solidFill>
              </a:rPr>
              <a:t>Graeme Stewart</a:t>
            </a:r>
          </a:p>
          <a:p>
            <a:pPr algn="ctr">
              <a:lnSpc>
                <a:spcPct val="80000"/>
              </a:lnSpc>
            </a:pPr>
            <a:r>
              <a:rPr lang="en-US" i="1" dirty="0" smtClean="0">
                <a:solidFill>
                  <a:srgbClr val="FF0000"/>
                </a:solidFill>
              </a:rPr>
              <a:t>U. Glasgow</a:t>
            </a:r>
            <a:endParaRPr lang="en-US" i="1" dirty="0" smtClean="0">
              <a:solidFill>
                <a:srgbClr val="0000FF"/>
              </a:solidFill>
            </a:endParaRPr>
          </a:p>
          <a:p>
            <a:pPr lvl="1" algn="ctr">
              <a:lnSpc>
                <a:spcPct val="80000"/>
              </a:lnSpc>
              <a:buFontTx/>
              <a:buNone/>
            </a:pPr>
            <a:endParaRPr lang="en-US" sz="2800" dirty="0" smtClean="0">
              <a:solidFill>
                <a:srgbClr val="008000"/>
              </a:solidFill>
            </a:endParaRPr>
          </a:p>
          <a:p>
            <a:pPr lvl="1" algn="ctr">
              <a:lnSpc>
                <a:spcPct val="80000"/>
              </a:lnSpc>
              <a:buFontTx/>
              <a:buNone/>
            </a:pPr>
            <a:r>
              <a:rPr lang="en-US" sz="2800" dirty="0" smtClean="0">
                <a:solidFill>
                  <a:srgbClr val="008000"/>
                </a:solidFill>
              </a:rPr>
              <a:t>June 13, 2014</a:t>
            </a:r>
            <a:endParaRPr lang="en-US" sz="2000" dirty="0">
              <a:solidFill>
                <a:srgbClr val="FF0000"/>
              </a:solidFill>
            </a:endParaRPr>
          </a:p>
          <a:p>
            <a:pPr lvl="1" algn="ctr">
              <a:lnSpc>
                <a:spcPct val="80000"/>
              </a:lnSpc>
              <a:buFontTx/>
              <a:buNone/>
            </a:pPr>
            <a:endParaRPr lang="en-US" dirty="0">
              <a:solidFill>
                <a:srgbClr val="006600"/>
              </a:solidFill>
            </a:endParaRPr>
          </a:p>
          <a:p>
            <a:pPr lvl="1" algn="ctr">
              <a:lnSpc>
                <a:spcPct val="80000"/>
              </a:lnSpc>
              <a:buFontTx/>
              <a:buNone/>
            </a:pPr>
            <a:endParaRPr lang="en-US" sz="1800" dirty="0">
              <a:solidFill>
                <a:srgbClr val="006600"/>
              </a:solidFill>
            </a:endParaRPr>
          </a:p>
        </p:txBody>
      </p:sp>
      <p:pic>
        <p:nvPicPr>
          <p:cNvPr id="4102"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58000" y="44450"/>
            <a:ext cx="1266825" cy="946150"/>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066800" y="76200"/>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16" descr="Logo-ATLAS"/>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172200" y="80963"/>
            <a:ext cx="693738" cy="90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9" descr="LOGO"/>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981200" y="76200"/>
            <a:ext cx="906463" cy="914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Documentation</a:t>
            </a:r>
            <a:endParaRPr lang="en-US" dirty="0"/>
          </a:p>
        </p:txBody>
      </p:sp>
      <p:sp>
        <p:nvSpPr>
          <p:cNvPr id="3" name="Content Placeholder 2"/>
          <p:cNvSpPr>
            <a:spLocks noGrp="1"/>
          </p:cNvSpPr>
          <p:nvPr>
            <p:ph idx="1"/>
          </p:nvPr>
        </p:nvSpPr>
        <p:spPr>
          <a:xfrm>
            <a:off x="76200" y="1066800"/>
            <a:ext cx="9067800" cy="5441950"/>
          </a:xfrm>
        </p:spPr>
        <p:txBody>
          <a:bodyPr/>
          <a:lstStyle/>
          <a:p>
            <a:r>
              <a:rPr lang="en-US" dirty="0" smtClean="0"/>
              <a:t>Some useful references:</a:t>
            </a:r>
          </a:p>
          <a:p>
            <a:pPr lvl="1"/>
            <a:r>
              <a:rPr lang="en-US" dirty="0" smtClean="0"/>
              <a:t>ALICE </a:t>
            </a:r>
            <a:r>
              <a:rPr lang="en-US" dirty="0" err="1" smtClean="0"/>
              <a:t>LoI</a:t>
            </a:r>
            <a:r>
              <a:rPr lang="en-US" dirty="0" smtClean="0"/>
              <a:t> for run 3 upgrade: LHCC-2012-012</a:t>
            </a:r>
          </a:p>
          <a:p>
            <a:pPr lvl="1"/>
            <a:r>
              <a:rPr lang="en-US" dirty="0" smtClean="0"/>
              <a:t>ATLAS phase 2 upgrade </a:t>
            </a:r>
            <a:r>
              <a:rPr lang="en-US" dirty="0" err="1" smtClean="0"/>
              <a:t>LoI</a:t>
            </a:r>
            <a:r>
              <a:rPr lang="en-US" dirty="0" smtClean="0"/>
              <a:t>: LHCC-2012-022</a:t>
            </a:r>
          </a:p>
          <a:p>
            <a:pPr lvl="1"/>
            <a:r>
              <a:rPr lang="en-US" dirty="0" smtClean="0"/>
              <a:t>CMS: Phase 2 Plan and Cost: RRB-2013-124  </a:t>
            </a:r>
          </a:p>
          <a:p>
            <a:pPr lvl="1"/>
            <a:r>
              <a:rPr lang="en-US" dirty="0" err="1" smtClean="0"/>
              <a:t>LHCb</a:t>
            </a:r>
            <a:r>
              <a:rPr lang="en-US" dirty="0" smtClean="0"/>
              <a:t> Phase 2 </a:t>
            </a:r>
            <a:r>
              <a:rPr lang="en-US" dirty="0" err="1" smtClean="0"/>
              <a:t>LoI</a:t>
            </a:r>
            <a:r>
              <a:rPr lang="en-US" dirty="0" smtClean="0"/>
              <a:t>: LHCC-2012-007</a:t>
            </a:r>
          </a:p>
          <a:p>
            <a:pPr lvl="1"/>
            <a:r>
              <a:rPr lang="en-US" dirty="0"/>
              <a:t>ECFA Workshop: </a:t>
            </a:r>
            <a:r>
              <a:rPr lang="en-US" dirty="0">
                <a:hlinkClick r:id="rId2"/>
              </a:rPr>
              <a:t>https://indico.cern.ch/event/252045</a:t>
            </a:r>
            <a:r>
              <a:rPr lang="en-US" dirty="0" smtClean="0">
                <a:hlinkClick r:id="rId2"/>
              </a:rPr>
              <a:t>/</a:t>
            </a:r>
            <a:endParaRPr lang="en-US" dirty="0" smtClean="0"/>
          </a:p>
          <a:p>
            <a:pPr lvl="1"/>
            <a:r>
              <a:rPr lang="en-US" dirty="0" smtClean="0"/>
              <a:t>ECFA </a:t>
            </a:r>
            <a:r>
              <a:rPr lang="en-US" dirty="0"/>
              <a:t>Workshop Report: </a:t>
            </a:r>
            <a:r>
              <a:rPr lang="en-US" dirty="0">
                <a:hlinkClick r:id="rId3"/>
              </a:rPr>
              <a:t>https://cds.cern.ch/record/</a:t>
            </a:r>
            <a:r>
              <a:rPr lang="en-US" dirty="0" smtClean="0">
                <a:hlinkClick r:id="rId3"/>
              </a:rPr>
              <a:t>1631032</a:t>
            </a:r>
            <a:r>
              <a:rPr lang="en-US" dirty="0" smtClean="0"/>
              <a:t> </a:t>
            </a:r>
          </a:p>
          <a:p>
            <a:pPr lvl="1"/>
            <a:r>
              <a:rPr lang="en-US" dirty="0"/>
              <a:t>TDOC ‘13 Workshop: </a:t>
            </a:r>
            <a:r>
              <a:rPr lang="en-US" dirty="0">
                <a:hlinkClick r:id="rId4"/>
              </a:rPr>
              <a:t>http://indico.cern.ch/event/262985</a:t>
            </a:r>
            <a:r>
              <a:rPr lang="en-US" dirty="0" smtClean="0">
                <a:hlinkClick r:id="rId4"/>
              </a:rPr>
              <a:t>/</a:t>
            </a:r>
            <a:endParaRPr lang="en-US" dirty="0" smtClean="0"/>
          </a:p>
          <a:p>
            <a:r>
              <a:rPr lang="en-US" dirty="0" smtClean="0"/>
              <a:t>Please send us other useful references</a:t>
            </a:r>
            <a:endParaRPr lang="en-US" dirty="0"/>
          </a:p>
        </p:txBody>
      </p:sp>
    </p:spTree>
    <p:extLst>
      <p:ext uri="{BB962C8B-B14F-4D97-AF65-F5344CB8AC3E}">
        <p14:creationId xmlns:p14="http://schemas.microsoft.com/office/powerpoint/2010/main" val="1430271338"/>
      </p:ext>
    </p:extLst>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r>
              <a:rPr lang="en-US" dirty="0" smtClean="0"/>
              <a:t>Community involvement</a:t>
            </a:r>
          </a:p>
          <a:p>
            <a:pPr marL="800100" lvl="1" indent="-457200">
              <a:buFont typeface="Arial"/>
              <a:buChar char="•"/>
            </a:pPr>
            <a:r>
              <a:rPr lang="en-US" dirty="0" smtClean="0"/>
              <a:t>Engagement with experts outside the experiments in really critical</a:t>
            </a:r>
          </a:p>
          <a:p>
            <a:r>
              <a:rPr lang="en-US" dirty="0" smtClean="0"/>
              <a:t>What topics to focus on?</a:t>
            </a:r>
          </a:p>
          <a:p>
            <a:pPr marL="800100" lvl="1" indent="-457200">
              <a:buFont typeface="Arial"/>
              <a:buChar char="•"/>
            </a:pPr>
            <a:r>
              <a:rPr lang="en-US" dirty="0" smtClean="0"/>
              <a:t>What has changed since last year?</a:t>
            </a:r>
          </a:p>
          <a:p>
            <a:r>
              <a:rPr lang="en-US" dirty="0" smtClean="0"/>
              <a:t>Planning for Mini-Workshops?</a:t>
            </a:r>
          </a:p>
          <a:p>
            <a:pPr marL="800100" lvl="1" indent="-457200">
              <a:buFont typeface="Arial"/>
              <a:buChar char="•"/>
            </a:pPr>
            <a:r>
              <a:rPr lang="en-US" dirty="0" smtClean="0"/>
              <a:t>Within specific communities or general</a:t>
            </a:r>
          </a:p>
          <a:p>
            <a:r>
              <a:rPr lang="en-US" dirty="0" smtClean="0"/>
              <a:t>White Papers?</a:t>
            </a:r>
          </a:p>
          <a:p>
            <a:r>
              <a:rPr lang="en-US" dirty="0" smtClean="0"/>
              <a:t>Preparations for June meeting of PG chairs:</a:t>
            </a:r>
          </a:p>
          <a:p>
            <a:pPr lvl="1"/>
            <a:r>
              <a:rPr lang="en-US" dirty="0"/>
              <a:t>Trigger, Online and Offline computing </a:t>
            </a:r>
            <a:r>
              <a:rPr lang="en-US" dirty="0" smtClean="0"/>
              <a:t>tentatively 120’ on Thursday afternoon</a:t>
            </a:r>
          </a:p>
          <a:p>
            <a:pPr lvl="1"/>
            <a:r>
              <a:rPr lang="en-US" dirty="0" smtClean="0"/>
              <a:t>Proposed talk areas</a:t>
            </a:r>
          </a:p>
          <a:p>
            <a:endParaRPr lang="en-US" dirty="0"/>
          </a:p>
        </p:txBody>
      </p:sp>
    </p:spTree>
    <p:extLst>
      <p:ext uri="{BB962C8B-B14F-4D97-AF65-F5344CB8AC3E}">
        <p14:creationId xmlns:p14="http://schemas.microsoft.com/office/powerpoint/2010/main" val="458293301"/>
      </p:ext>
    </p:extLst>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Membership</a:t>
            </a:r>
            <a:endParaRPr lang="fr-FR" dirty="0"/>
          </a:p>
        </p:txBody>
      </p:sp>
      <p:sp>
        <p:nvSpPr>
          <p:cNvPr id="3" name="Espace réservé du contenu 2"/>
          <p:cNvSpPr>
            <a:spLocks noGrp="1"/>
          </p:cNvSpPr>
          <p:nvPr>
            <p:ph idx="1"/>
          </p:nvPr>
        </p:nvSpPr>
        <p:spPr>
          <a:xfrm>
            <a:off x="0" y="1066800"/>
            <a:ext cx="9144000" cy="5441950"/>
          </a:xfrm>
        </p:spPr>
        <p:txBody>
          <a:bodyPr/>
          <a:lstStyle/>
          <a:p>
            <a:pPr marL="0" indent="0"/>
            <a:r>
              <a:rPr lang="fr-FR" dirty="0" smtClean="0"/>
              <a:t>ALICE: </a:t>
            </a:r>
            <a:r>
              <a:rPr lang="fr-FR" dirty="0" err="1"/>
              <a:t>Latchezar</a:t>
            </a:r>
            <a:r>
              <a:rPr lang="fr-FR" dirty="0"/>
              <a:t> </a:t>
            </a:r>
            <a:r>
              <a:rPr lang="fr-FR" dirty="0" err="1" smtClean="0"/>
              <a:t>Betev</a:t>
            </a:r>
            <a:r>
              <a:rPr lang="fr-FR" dirty="0" smtClean="0"/>
              <a:t>, </a:t>
            </a:r>
            <a:r>
              <a:rPr lang="fr-FR" dirty="0" err="1" smtClean="0"/>
              <a:t>Mikolaj</a:t>
            </a:r>
            <a:r>
              <a:rPr lang="fr-FR" dirty="0" smtClean="0"/>
              <a:t> </a:t>
            </a:r>
            <a:r>
              <a:rPr lang="fr-FR" dirty="0" err="1" smtClean="0"/>
              <a:t>Krzewicki</a:t>
            </a:r>
            <a:r>
              <a:rPr lang="fr-FR" dirty="0" smtClean="0"/>
              <a:t>, Pierre Vande </a:t>
            </a:r>
            <a:r>
              <a:rPr lang="fr-FR" dirty="0" err="1" smtClean="0"/>
              <a:t>Vyvre</a:t>
            </a:r>
            <a:r>
              <a:rPr lang="fr-FR" dirty="0" smtClean="0"/>
              <a:t>, </a:t>
            </a:r>
          </a:p>
          <a:p>
            <a:pPr marL="0" indent="0"/>
            <a:endParaRPr lang="fr-FR" dirty="0"/>
          </a:p>
          <a:p>
            <a:pPr marL="0" indent="0"/>
            <a:r>
              <a:rPr lang="fr-FR" dirty="0" smtClean="0"/>
              <a:t>ATLAS: </a:t>
            </a:r>
            <a:r>
              <a:rPr lang="fr-FR" u="sng" dirty="0" smtClean="0"/>
              <a:t>Graeme Stewart</a:t>
            </a:r>
            <a:r>
              <a:rPr lang="fr-FR" dirty="0" smtClean="0"/>
              <a:t>, Benedetto </a:t>
            </a:r>
            <a:r>
              <a:rPr lang="fr-FR" dirty="0" err="1" smtClean="0"/>
              <a:t>Gorini</a:t>
            </a:r>
            <a:r>
              <a:rPr lang="fr-FR" dirty="0" smtClean="0"/>
              <a:t>, Nikos </a:t>
            </a:r>
            <a:r>
              <a:rPr lang="fr-FR" dirty="0" err="1" smtClean="0"/>
              <a:t>Konstantinidis</a:t>
            </a:r>
            <a:r>
              <a:rPr lang="fr-FR" dirty="0"/>
              <a:t>, </a:t>
            </a:r>
            <a:r>
              <a:rPr lang="fr-FR" dirty="0" smtClean="0"/>
              <a:t>Imma </a:t>
            </a:r>
            <a:r>
              <a:rPr lang="fr-FR" dirty="0" err="1" smtClean="0"/>
              <a:t>Riu</a:t>
            </a:r>
            <a:r>
              <a:rPr lang="fr-FR" dirty="0" smtClean="0"/>
              <a:t>, Stefano Veneziano</a:t>
            </a:r>
          </a:p>
          <a:p>
            <a:endParaRPr lang="fr-FR" dirty="0"/>
          </a:p>
          <a:p>
            <a:r>
              <a:rPr lang="fr-FR" dirty="0" smtClean="0"/>
              <a:t>CMS: </a:t>
            </a:r>
            <a:r>
              <a:rPr lang="fr-FR" u="sng" dirty="0" smtClean="0"/>
              <a:t>Wesley Smith</a:t>
            </a:r>
            <a:r>
              <a:rPr lang="fr-FR" dirty="0" smtClean="0"/>
              <a:t>, Maria </a:t>
            </a:r>
            <a:r>
              <a:rPr lang="fr-FR" dirty="0" err="1" smtClean="0"/>
              <a:t>Girone</a:t>
            </a:r>
            <a:r>
              <a:rPr lang="fr-FR" dirty="0" smtClean="0"/>
              <a:t>, David Lange, Frans Meijers</a:t>
            </a:r>
          </a:p>
          <a:p>
            <a:r>
              <a:rPr lang="fr-FR" dirty="0" smtClean="0"/>
              <a:t> </a:t>
            </a:r>
          </a:p>
          <a:p>
            <a:r>
              <a:rPr lang="fr-FR" dirty="0" err="1" smtClean="0"/>
              <a:t>LHCb</a:t>
            </a:r>
            <a:r>
              <a:rPr lang="fr-FR" dirty="0" smtClean="0"/>
              <a:t>: Peter Clarke, </a:t>
            </a:r>
            <a:r>
              <a:rPr lang="fr-FR" dirty="0" err="1" smtClean="0"/>
              <a:t>Vava</a:t>
            </a:r>
            <a:r>
              <a:rPr lang="fr-FR" dirty="0" smtClean="0"/>
              <a:t> Gligorov, Niko </a:t>
            </a:r>
            <a:r>
              <a:rPr lang="fr-FR" dirty="0" err="1" smtClean="0"/>
              <a:t>Neufeld</a:t>
            </a:r>
            <a:endParaRPr lang="fr-FR" dirty="0" smtClean="0"/>
          </a:p>
          <a:p>
            <a:endParaRPr lang="fr-FR" dirty="0"/>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Preparatory Groups: Charge </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The preparatory groups are charged to identify the key topics to be discussed and to organize their corresponding session at the workshop. In conjunction with program of other groups (avoid overlaps) </a:t>
            </a:r>
          </a:p>
          <a:p>
            <a:endParaRPr lang="en-GB" dirty="0" smtClean="0"/>
          </a:p>
          <a:p>
            <a:r>
              <a:rPr lang="en-GB" dirty="0" smtClean="0"/>
              <a:t>They will propose the detailed agenda within that session and propose speakers to the workshop Steering Committee </a:t>
            </a:r>
          </a:p>
          <a:p>
            <a:endParaRPr lang="en-GB" dirty="0" smtClean="0"/>
          </a:p>
          <a:p>
            <a:r>
              <a:rPr lang="en-GB" dirty="0" smtClean="0"/>
              <a:t>Chairs of the PGs will write a document of few pages summarizing the main outcomes of the workshop and proposing further steps on each topic</a:t>
            </a:r>
          </a:p>
          <a:p>
            <a:endParaRPr lang="en-GB" dirty="0" smtClean="0"/>
          </a:p>
          <a:p>
            <a:r>
              <a:rPr lang="en-GB" dirty="0" smtClean="0"/>
              <a:t>See 2013 charge at: </a:t>
            </a:r>
            <a:r>
              <a:rPr lang="en-GB" dirty="0" smtClean="0">
                <a:hlinkClick r:id="rId2"/>
              </a:rPr>
              <a:t>http://indico.cern.ch/event/250557/material/0/1.pdf</a:t>
            </a:r>
            <a:r>
              <a:rPr lang="en-GB" dirty="0" smtClean="0"/>
              <a:t> </a:t>
            </a:r>
          </a:p>
          <a:p>
            <a:endParaRPr lang="en-US" dirty="0"/>
          </a:p>
        </p:txBody>
      </p:sp>
      <p:sp>
        <p:nvSpPr>
          <p:cNvPr id="4" name="Slide Number Placeholder 3"/>
          <p:cNvSpPr>
            <a:spLocks noGrp="1"/>
          </p:cNvSpPr>
          <p:nvPr>
            <p:ph type="sldNum" sz="quarter" idx="4294967295"/>
          </p:nvPr>
        </p:nvSpPr>
        <p:spPr>
          <a:xfrm>
            <a:off x="7010400" y="6356350"/>
            <a:ext cx="2133600" cy="365125"/>
          </a:xfrm>
          <a:prstGeom prst="rect">
            <a:avLst/>
          </a:prstGeom>
        </p:spPr>
        <p:txBody>
          <a:bodyPr lIns="80165" tIns="40083" rIns="80165" bIns="40083"/>
          <a:lstStyle/>
          <a:p>
            <a:fld id="{9CA62D5A-175C-0146-8DFE-850ADA1B8FDC}" type="slidenum">
              <a:rPr lang="en-US" smtClean="0">
                <a:ea typeface="Arial"/>
                <a:cs typeface="Arial"/>
              </a:rPr>
              <a:pPr/>
              <a:t>3</a:t>
            </a:fld>
            <a:endParaRPr lang="en-US" dirty="0">
              <a:ea typeface="Arial"/>
              <a:cs typeface="Arial"/>
            </a:endParaRPr>
          </a:p>
        </p:txBody>
      </p:sp>
    </p:spTree>
    <p:extLst>
      <p:ext uri="{BB962C8B-B14F-4D97-AF65-F5344CB8AC3E}">
        <p14:creationId xmlns:p14="http://schemas.microsoft.com/office/powerpoint/2010/main" val="3117946430"/>
      </p:ext>
    </p:extLst>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Preparatory Groups: Modus Operandi </a:t>
            </a:r>
            <a:endParaRPr lang="en-US" dirty="0"/>
          </a:p>
        </p:txBody>
      </p:sp>
      <p:sp>
        <p:nvSpPr>
          <p:cNvPr id="3" name="Content Placeholder 2"/>
          <p:cNvSpPr>
            <a:spLocks noGrp="1"/>
          </p:cNvSpPr>
          <p:nvPr>
            <p:ph idx="1"/>
          </p:nvPr>
        </p:nvSpPr>
        <p:spPr>
          <a:xfrm>
            <a:off x="228600" y="1066800"/>
            <a:ext cx="8839200" cy="5441950"/>
          </a:xfrm>
        </p:spPr>
        <p:txBody>
          <a:bodyPr>
            <a:normAutofit fontScale="70000" lnSpcReduction="20000"/>
          </a:bodyPr>
          <a:lstStyle/>
          <a:p>
            <a:r>
              <a:rPr lang="en-GB" dirty="0" smtClean="0"/>
              <a:t>The chairs of PGs compile mailing lists of all those willing to contribute and organise dedicated meetings and/or mini-workshops advertised within the HL-LHC community to fulfil the objectives outlined above. </a:t>
            </a:r>
          </a:p>
          <a:p>
            <a:endParaRPr lang="en-GB" dirty="0" smtClean="0"/>
          </a:p>
          <a:p>
            <a:r>
              <a:rPr lang="en-GB" dirty="0" smtClean="0"/>
              <a:t>A common TWIKI page should be used to collect and circulate information and progress of each group as last time</a:t>
            </a:r>
          </a:p>
          <a:p>
            <a:r>
              <a:rPr lang="en-GB" dirty="0" smtClean="0"/>
              <a:t>	(see </a:t>
            </a:r>
            <a:r>
              <a:rPr lang="en-GB" dirty="0" smtClean="0">
                <a:hlinkClick r:id="rId2"/>
              </a:rPr>
              <a:t>https://twiki.cern.ch/twiki/bin/view/ECFA/ECFAHiLumiLHC</a:t>
            </a:r>
            <a:r>
              <a:rPr lang="en-GB" dirty="0" smtClean="0"/>
              <a:t>)</a:t>
            </a:r>
          </a:p>
          <a:p>
            <a:endParaRPr lang="en-GB" dirty="0" smtClean="0"/>
          </a:p>
          <a:p>
            <a:r>
              <a:rPr lang="en-GB" dirty="0" smtClean="0"/>
              <a:t>The meetings of the groups should normally be fully open, although a mechanism to review talks and discuss material still being approved for release should be organised by the relevant PG chairs</a:t>
            </a:r>
          </a:p>
          <a:p>
            <a:endParaRPr lang="en-GB" dirty="0" smtClean="0"/>
          </a:p>
          <a:p>
            <a:r>
              <a:rPr lang="en-GB" dirty="0" smtClean="0"/>
              <a:t>The email lists from last time along with internal lists within the theory, accelerator and individual experiments can be used to find volunteers:</a:t>
            </a:r>
          </a:p>
          <a:p>
            <a:r>
              <a:rPr lang="en-GB" dirty="0" smtClean="0"/>
              <a:t>E-mail list of the PG members:  </a:t>
            </a:r>
            <a:r>
              <a:rPr lang="en-GB" dirty="0" smtClean="0">
                <a:hlinkClick r:id="rId3"/>
              </a:rPr>
              <a:t>PGMembers-HL-LHC-ECFA@cern.ch</a:t>
            </a:r>
            <a:r>
              <a:rPr lang="en-GB" dirty="0" smtClean="0"/>
              <a:t> </a:t>
            </a:r>
          </a:p>
          <a:p>
            <a:r>
              <a:rPr lang="en-GB" dirty="0" smtClean="0"/>
              <a:t>E-mail list of the PG chairs: </a:t>
            </a:r>
            <a:r>
              <a:rPr lang="en-GB" dirty="0" smtClean="0">
                <a:hlinkClick r:id="rId4"/>
              </a:rPr>
              <a:t>HL-LHC-ECFA-PGChairs@cern.ch</a:t>
            </a:r>
            <a:endParaRPr lang="en-GB" dirty="0" smtClean="0"/>
          </a:p>
          <a:p>
            <a:r>
              <a:rPr lang="en-GB" dirty="0" smtClean="0"/>
              <a:t>E-mail list of the workshop SC:  </a:t>
            </a:r>
            <a:r>
              <a:rPr lang="en-GB" dirty="0" smtClean="0">
                <a:hlinkClick r:id="rId5"/>
              </a:rPr>
              <a:t>HL-LHC_ECFAWorkshop_SC@cern.ch</a:t>
            </a:r>
            <a:r>
              <a:rPr lang="en-GB" dirty="0" smtClean="0"/>
              <a:t> </a:t>
            </a:r>
          </a:p>
          <a:p>
            <a:endParaRPr lang="en-US" dirty="0"/>
          </a:p>
        </p:txBody>
      </p:sp>
    </p:spTree>
    <p:extLst>
      <p:ext uri="{BB962C8B-B14F-4D97-AF65-F5344CB8AC3E}">
        <p14:creationId xmlns:p14="http://schemas.microsoft.com/office/powerpoint/2010/main" val="3777000766"/>
      </p:ext>
    </p:extLst>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from ‘13 TDAQ</a:t>
            </a:r>
            <a:r>
              <a:rPr lang="en-US" sz="2800" dirty="0" smtClean="0"/>
              <a:t/>
            </a:r>
            <a:br>
              <a:rPr lang="en-US" sz="2800" dirty="0" smtClean="0"/>
            </a:br>
            <a:r>
              <a:rPr lang="en-US" sz="2800" dirty="0" smtClean="0"/>
              <a:t>(W. Smith)</a:t>
            </a:r>
            <a:endParaRPr lang="en-US" sz="2800" dirty="0"/>
          </a:p>
        </p:txBody>
      </p:sp>
      <p:sp>
        <p:nvSpPr>
          <p:cNvPr id="3" name="Content Placeholder 2"/>
          <p:cNvSpPr>
            <a:spLocks noGrp="1"/>
          </p:cNvSpPr>
          <p:nvPr>
            <p:ph idx="1"/>
          </p:nvPr>
        </p:nvSpPr>
        <p:spPr>
          <a:xfrm>
            <a:off x="0" y="990600"/>
            <a:ext cx="9144000" cy="5963377"/>
          </a:xfrm>
        </p:spPr>
        <p:txBody>
          <a:bodyPr>
            <a:normAutofit/>
          </a:bodyPr>
          <a:lstStyle/>
          <a:p>
            <a:r>
              <a:rPr lang="en-US" dirty="0" smtClean="0"/>
              <a:t>ATLAS &amp; CMS L1 Trigger Scenario: </a:t>
            </a:r>
          </a:p>
          <a:p>
            <a:pPr lvl="1"/>
            <a:r>
              <a:rPr lang="en-US" dirty="0" smtClean="0"/>
              <a:t>10 - 20 </a:t>
            </a:r>
            <a:r>
              <a:rPr lang="en-US" dirty="0" err="1" smtClean="0"/>
              <a:t>μs</a:t>
            </a:r>
            <a:r>
              <a:rPr lang="en-US" dirty="0" smtClean="0"/>
              <a:t> latency &amp; L1 Accept rates of 0.2 – 1 </a:t>
            </a:r>
            <a:r>
              <a:rPr lang="en-US" dirty="0" err="1" smtClean="0"/>
              <a:t>MHz.</a:t>
            </a:r>
            <a:endParaRPr lang="en-US" dirty="0" smtClean="0"/>
          </a:p>
          <a:p>
            <a:pPr lvl="1"/>
            <a:r>
              <a:rPr lang="en-US" dirty="0" smtClean="0"/>
              <a:t>L1 Track Trigger</a:t>
            </a:r>
          </a:p>
          <a:p>
            <a:r>
              <a:rPr lang="en-US" dirty="0" smtClean="0"/>
              <a:t>ATLAS &amp; CMS Phase 2 DAQ</a:t>
            </a:r>
          </a:p>
          <a:p>
            <a:pPr lvl="1"/>
            <a:r>
              <a:rPr lang="en-US" dirty="0" smtClean="0"/>
              <a:t>HLT design to accept 1 MHz of 4 MB events w/PU = 140</a:t>
            </a:r>
          </a:p>
          <a:p>
            <a:pPr lvl="1"/>
            <a:r>
              <a:rPr lang="en-US" dirty="0" smtClean="0"/>
              <a:t>Output of 10 kHz.</a:t>
            </a:r>
          </a:p>
          <a:p>
            <a:r>
              <a:rPr lang="en-US" dirty="0" smtClean="0"/>
              <a:t>ALICE &amp; </a:t>
            </a:r>
            <a:r>
              <a:rPr lang="en-US" dirty="0" err="1" smtClean="0"/>
              <a:t>LHCb</a:t>
            </a:r>
            <a:r>
              <a:rPr lang="en-US" dirty="0" smtClean="0"/>
              <a:t> Trigger &amp; DAQ:</a:t>
            </a:r>
          </a:p>
          <a:p>
            <a:pPr lvl="1"/>
            <a:r>
              <a:rPr lang="en-US" dirty="0" smtClean="0"/>
              <a:t>Moving to “</a:t>
            </a:r>
            <a:r>
              <a:rPr lang="en-US" dirty="0" err="1" smtClean="0"/>
              <a:t>triggerless</a:t>
            </a:r>
            <a:r>
              <a:rPr lang="en-US" dirty="0" smtClean="0"/>
              <a:t>” architecture</a:t>
            </a:r>
          </a:p>
          <a:p>
            <a:r>
              <a:rPr lang="en-US" dirty="0" smtClean="0"/>
              <a:t>R&amp;D Program</a:t>
            </a:r>
          </a:p>
          <a:p>
            <a:pPr lvl="1"/>
            <a:r>
              <a:rPr lang="en-US" dirty="0" smtClean="0"/>
              <a:t>FPGAs, Links, </a:t>
            </a:r>
            <a:r>
              <a:rPr lang="en-US" dirty="0" err="1" smtClean="0"/>
              <a:t>Telcom</a:t>
            </a:r>
            <a:r>
              <a:rPr lang="en-US" dirty="0" smtClean="0"/>
              <a:t> Tech., Associative </a:t>
            </a:r>
            <a:r>
              <a:rPr lang="en-US" dirty="0" err="1" smtClean="0"/>
              <a:t>Mem</a:t>
            </a:r>
            <a:r>
              <a:rPr lang="en-US" dirty="0" smtClean="0"/>
              <a:t>., GPU, New Processors, Architectures (heterogeneous)</a:t>
            </a:r>
          </a:p>
          <a:p>
            <a:pPr lvl="1"/>
            <a:r>
              <a:rPr lang="en-US" dirty="0" smtClean="0"/>
              <a:t>More powerful tools require more investment to exploit!</a:t>
            </a:r>
          </a:p>
        </p:txBody>
      </p:sp>
    </p:spTree>
    <p:extLst>
      <p:ext uri="{BB962C8B-B14F-4D97-AF65-F5344CB8AC3E}">
        <p14:creationId xmlns:p14="http://schemas.microsoft.com/office/powerpoint/2010/main" val="3478529700"/>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Conclusions on ‘13 Technology</a:t>
            </a:r>
            <a:br>
              <a:rPr lang="en-US" dirty="0" smtClean="0"/>
            </a:br>
            <a:r>
              <a:rPr lang="en-US" sz="2800" dirty="0" smtClean="0"/>
              <a:t>(N. Neufeld)</a:t>
            </a:r>
            <a:endParaRPr lang="en-US" sz="2800" dirty="0"/>
          </a:p>
        </p:txBody>
      </p:sp>
      <p:sp>
        <p:nvSpPr>
          <p:cNvPr id="3" name="Content Placeholder 2"/>
          <p:cNvSpPr>
            <a:spLocks noGrp="1"/>
          </p:cNvSpPr>
          <p:nvPr>
            <p:ph idx="1"/>
          </p:nvPr>
        </p:nvSpPr>
        <p:spPr>
          <a:xfrm>
            <a:off x="228600" y="1066800"/>
            <a:ext cx="8763000" cy="5441950"/>
          </a:xfrm>
        </p:spPr>
        <p:txBody>
          <a:bodyPr>
            <a:normAutofit fontScale="85000" lnSpcReduction="20000"/>
          </a:bodyPr>
          <a:lstStyle/>
          <a:p>
            <a:r>
              <a:rPr lang="en-US" dirty="0" smtClean="0"/>
              <a:t>Big-data and cloud-computing drive market for Commercial Off The Shelf IT equipment </a:t>
            </a:r>
            <a:r>
              <a:rPr lang="en-US" dirty="0" smtClean="0">
                <a:sym typeface="Wingdings" panose="05000000000000000000" pitchFamily="2" charset="2"/>
              </a:rPr>
              <a:t> HEP profits from that, but depends on economy at large</a:t>
            </a:r>
          </a:p>
          <a:p>
            <a:r>
              <a:rPr lang="en-US" dirty="0" smtClean="0">
                <a:sym typeface="Wingdings" panose="05000000000000000000" pitchFamily="2" charset="2"/>
              </a:rPr>
              <a:t>We expect current performance rates (and price performance improvements) to grow at historic rates until at least LS2</a:t>
            </a:r>
          </a:p>
          <a:p>
            <a:pPr lvl="1"/>
            <a:r>
              <a:rPr lang="en-US" dirty="0" smtClean="0">
                <a:sym typeface="Wingdings" panose="05000000000000000000" pitchFamily="2" charset="2"/>
              </a:rPr>
              <a:t>25% performance improvement per year in computing at constant cost</a:t>
            </a:r>
          </a:p>
          <a:p>
            <a:pPr lvl="1"/>
            <a:r>
              <a:rPr lang="en-US" dirty="0" smtClean="0">
                <a:sym typeface="Wingdings" panose="05000000000000000000" pitchFamily="2" charset="2"/>
              </a:rPr>
              <a:t>local area network and link technology sufficient for all HL-LHC needs also beyond LS2</a:t>
            </a:r>
          </a:p>
          <a:p>
            <a:pPr lvl="1"/>
            <a:r>
              <a:rPr lang="en-US" dirty="0" smtClean="0">
                <a:sym typeface="Wingdings" panose="05000000000000000000" pitchFamily="2" charset="2"/>
              </a:rPr>
              <a:t>wide area network growth sufficient for LHC needs, provided sufficient funding</a:t>
            </a:r>
          </a:p>
          <a:p>
            <a:pPr lvl="1"/>
            <a:r>
              <a:rPr lang="en-US" dirty="0" smtClean="0">
                <a:sym typeface="Wingdings" panose="05000000000000000000" pitchFamily="2" charset="2"/>
              </a:rPr>
              <a:t>20% price-drop at constant capacity expected for disk-storage, </a:t>
            </a:r>
          </a:p>
          <a:p>
            <a:r>
              <a:rPr lang="en-US" dirty="0" smtClean="0">
                <a:sym typeface="Wingdings" panose="05000000000000000000" pitchFamily="2" charset="2"/>
              </a:rPr>
              <a:t>Far beyond LS2 the technical challenges for further evolution seem daunting. Nevertheless the proven ingenuity and creativity of the IT  justify cautious optimism</a:t>
            </a:r>
          </a:p>
          <a:p>
            <a:r>
              <a:rPr lang="en-US" dirty="0" smtClean="0">
                <a:sym typeface="Wingdings" panose="05000000000000000000" pitchFamily="2" charset="2"/>
              </a:rPr>
              <a:t>The fruits of technology are there, but hard work is needed to make the best of it</a:t>
            </a:r>
            <a:endParaRPr lang="en-GB" dirty="0" smtClean="0"/>
          </a:p>
          <a:p>
            <a:endParaRPr lang="en-US" dirty="0"/>
          </a:p>
        </p:txBody>
      </p:sp>
    </p:spTree>
    <p:extLst>
      <p:ext uri="{BB962C8B-B14F-4D97-AF65-F5344CB8AC3E}">
        <p14:creationId xmlns:p14="http://schemas.microsoft.com/office/powerpoint/2010/main" val="2017128054"/>
      </p:ext>
    </p:extLst>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on Computing</a:t>
            </a:r>
            <a:br>
              <a:rPr lang="en-US" dirty="0" smtClean="0"/>
            </a:br>
            <a:r>
              <a:rPr lang="en-US" sz="2800" dirty="0" smtClean="0"/>
              <a:t>(P. </a:t>
            </a:r>
            <a:r>
              <a:rPr lang="en-US" sz="2800" dirty="0" err="1" smtClean="0"/>
              <a:t>Buncic</a:t>
            </a:r>
            <a:r>
              <a:rPr lang="en-US" sz="2800" dirty="0"/>
              <a:t>)</a:t>
            </a:r>
          </a:p>
        </p:txBody>
      </p:sp>
      <p:sp>
        <p:nvSpPr>
          <p:cNvPr id="3" name="Content Placeholder 2"/>
          <p:cNvSpPr>
            <a:spLocks noGrp="1"/>
          </p:cNvSpPr>
          <p:nvPr>
            <p:ph idx="1"/>
          </p:nvPr>
        </p:nvSpPr>
        <p:spPr>
          <a:xfrm>
            <a:off x="0" y="1066800"/>
            <a:ext cx="9144000" cy="5506177"/>
          </a:xfrm>
        </p:spPr>
        <p:txBody>
          <a:bodyPr>
            <a:normAutofit lnSpcReduction="10000"/>
          </a:bodyPr>
          <a:lstStyle/>
          <a:p>
            <a:pPr marL="457200" indent="-457200">
              <a:buFont typeface="Arial"/>
              <a:buChar char="•"/>
            </a:pPr>
            <a:r>
              <a:rPr lang="en-US" sz="2600" dirty="0" smtClean="0"/>
              <a:t>Resources needed for Computing at HL-LHC are going to be large but not unprecedented</a:t>
            </a:r>
          </a:p>
          <a:p>
            <a:pPr marL="1143000" lvl="2" indent="-457200">
              <a:buFont typeface="Arial"/>
              <a:buChar char="•"/>
            </a:pPr>
            <a:r>
              <a:rPr lang="en-US" b="0" dirty="0" smtClean="0"/>
              <a:t>Data volume is going to grow dramatically</a:t>
            </a:r>
          </a:p>
          <a:p>
            <a:pPr marL="1143000" lvl="2" indent="-457200">
              <a:buFont typeface="Arial"/>
              <a:buChar char="•"/>
            </a:pPr>
            <a:r>
              <a:rPr lang="en-US" dirty="0" smtClean="0"/>
              <a:t>Projected CPU needs are reaching the Moore’s law ceiling </a:t>
            </a:r>
          </a:p>
          <a:p>
            <a:pPr marL="1143000" lvl="2" indent="-457200">
              <a:buFont typeface="Arial"/>
              <a:buChar char="•"/>
            </a:pPr>
            <a:r>
              <a:rPr lang="en-US" b="0" dirty="0" smtClean="0"/>
              <a:t>Grid growth of 25% per year is by far not sufficient</a:t>
            </a:r>
          </a:p>
          <a:p>
            <a:pPr marL="1143000" lvl="2" indent="-457200">
              <a:buFont typeface="Arial"/>
              <a:buChar char="•"/>
            </a:pPr>
            <a:r>
              <a:rPr lang="en-US" dirty="0" smtClean="0"/>
              <a:t>Speeding up the simulation is very important</a:t>
            </a:r>
            <a:endParaRPr lang="en-US" b="0" dirty="0" smtClean="0"/>
          </a:p>
          <a:p>
            <a:pPr marL="1143000" lvl="2" indent="-457200">
              <a:buFont typeface="Arial"/>
              <a:buChar char="•"/>
            </a:pPr>
            <a:r>
              <a:rPr lang="en-US" b="0" dirty="0" smtClean="0"/>
              <a:t>Parallelization at all levels is needed for improving performance (application, I/O)</a:t>
            </a:r>
          </a:p>
          <a:p>
            <a:pPr marL="1143000" lvl="2" indent="-457200">
              <a:buFont typeface="Arial"/>
              <a:buChar char="•"/>
            </a:pPr>
            <a:r>
              <a:rPr lang="en-US" b="0" dirty="0" smtClean="0"/>
              <a:t>Requires reengineering of experiment software</a:t>
            </a:r>
          </a:p>
          <a:p>
            <a:pPr marL="457200" indent="-457200">
              <a:buFont typeface="Arial"/>
              <a:buChar char="•"/>
            </a:pPr>
            <a:r>
              <a:rPr lang="en-US" sz="2600" dirty="0" smtClean="0"/>
              <a:t>New technologies such as clouds and </a:t>
            </a:r>
            <a:r>
              <a:rPr lang="en-US" sz="2600" dirty="0"/>
              <a:t>v</a:t>
            </a:r>
            <a:r>
              <a:rPr lang="en-US" sz="2600" dirty="0" smtClean="0"/>
              <a:t>irtualization may help to reduce the complexity and help to fully utilize available resources</a:t>
            </a:r>
            <a:endParaRPr lang="en-US" sz="2200" dirty="0" smtClean="0"/>
          </a:p>
          <a:p>
            <a:pPr marL="342900" lvl="1" indent="0">
              <a:buNone/>
            </a:pPr>
            <a:r>
              <a:rPr lang="en-US" sz="2200" dirty="0"/>
              <a:t>	</a:t>
            </a:r>
            <a:endParaRPr lang="en-US" sz="2200" dirty="0" smtClean="0"/>
          </a:p>
          <a:p>
            <a:pPr marL="457200" indent="-457200">
              <a:buFont typeface="Arial"/>
              <a:buChar char="•"/>
            </a:pPr>
            <a:endParaRPr lang="en-US" dirty="0" smtClean="0"/>
          </a:p>
          <a:p>
            <a:pPr marL="457200" indent="-457200">
              <a:buFont typeface="Arial"/>
              <a:buChar char="•"/>
            </a:pPr>
            <a:endParaRPr lang="en-US" dirty="0" smtClean="0"/>
          </a:p>
        </p:txBody>
      </p:sp>
    </p:spTree>
    <p:extLst>
      <p:ext uri="{BB962C8B-B14F-4D97-AF65-F5344CB8AC3E}">
        <p14:creationId xmlns:p14="http://schemas.microsoft.com/office/powerpoint/2010/main" val="283459209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on ‘13 Software</a:t>
            </a:r>
            <a:r>
              <a:rPr lang="en-US" sz="2800" dirty="0" smtClean="0"/>
              <a:t/>
            </a:r>
            <a:br>
              <a:rPr lang="en-US" sz="2800" dirty="0" smtClean="0"/>
            </a:br>
            <a:r>
              <a:rPr lang="en-US" sz="2800" dirty="0" smtClean="0"/>
              <a:t>(D. Rousseau)</a:t>
            </a:r>
            <a:endParaRPr lang="en-US" sz="2800" dirty="0"/>
          </a:p>
        </p:txBody>
      </p:sp>
      <p:sp>
        <p:nvSpPr>
          <p:cNvPr id="3" name="Content Placeholder 2"/>
          <p:cNvSpPr>
            <a:spLocks noGrp="1"/>
          </p:cNvSpPr>
          <p:nvPr>
            <p:ph idx="1"/>
          </p:nvPr>
        </p:nvSpPr>
        <p:spPr/>
        <p:txBody>
          <a:bodyPr>
            <a:normAutofit fontScale="70000" lnSpcReduction="20000"/>
          </a:bodyPr>
          <a:lstStyle/>
          <a:p>
            <a:r>
              <a:rPr lang="en-US" b="0" dirty="0"/>
              <a:t>HL-LHC : high pile-up and high read-out rate</a:t>
            </a:r>
          </a:p>
          <a:p>
            <a:r>
              <a:rPr lang="en-US" b="0" dirty="0" smtClean="0"/>
              <a:t>→ large </a:t>
            </a:r>
            <a:r>
              <a:rPr lang="en-US" b="0" dirty="0"/>
              <a:t>increase of processing needs</a:t>
            </a:r>
          </a:p>
          <a:p>
            <a:r>
              <a:rPr lang="en-US" b="0" dirty="0" smtClean="0">
                <a:latin typeface="Wingdings"/>
                <a:ea typeface="Wingdings"/>
                <a:cs typeface="Wingdings"/>
                <a:sym typeface="Wingdings"/>
              </a:rPr>
              <a:t></a:t>
            </a:r>
            <a:r>
              <a:rPr lang="en-US" b="0" dirty="0">
                <a:latin typeface="Arial"/>
                <a:cs typeface="Arial"/>
                <a:sym typeface="Wingdings"/>
              </a:rPr>
              <a:t> </a:t>
            </a:r>
            <a:r>
              <a:rPr lang="en-US" b="0" dirty="0" smtClean="0"/>
              <a:t>With </a:t>
            </a:r>
            <a:r>
              <a:rPr lang="en-US" b="0" dirty="0"/>
              <a:t>flat resource (in euros), and even with Moore’s law holding true</a:t>
            </a:r>
          </a:p>
          <a:p>
            <a:r>
              <a:rPr lang="en-US" b="0" dirty="0"/>
              <a:t>(likely, provided we maintain/improve efficient use of processors), this is</a:t>
            </a:r>
          </a:p>
          <a:p>
            <a:r>
              <a:rPr lang="en-US" b="0" dirty="0"/>
              <a:t>not enough (by </a:t>
            </a:r>
            <a:r>
              <a:rPr lang="en-US" b="0" dirty="0" smtClean="0"/>
              <a:t>1/2 </a:t>
            </a:r>
            <a:r>
              <a:rPr lang="en-US" b="0" dirty="0"/>
              <a:t>to one order of magnitude)</a:t>
            </a:r>
          </a:p>
          <a:p>
            <a:r>
              <a:rPr lang="en-US" b="0" dirty="0">
                <a:solidFill>
                  <a:srgbClr val="FF0000"/>
                </a:solidFill>
              </a:rPr>
              <a:t>→ </a:t>
            </a:r>
            <a:r>
              <a:rPr lang="en-US" b="0" dirty="0" smtClean="0">
                <a:solidFill>
                  <a:srgbClr val="FF0000"/>
                </a:solidFill>
              </a:rPr>
              <a:t>large </a:t>
            </a:r>
            <a:r>
              <a:rPr lang="en-US" b="0" dirty="0">
                <a:solidFill>
                  <a:srgbClr val="FF0000"/>
                </a:solidFill>
              </a:rPr>
              <a:t>software improvement needed</a:t>
            </a:r>
          </a:p>
          <a:p>
            <a:r>
              <a:rPr lang="en-US" b="0" dirty="0">
                <a:latin typeface="Wingdings"/>
                <a:ea typeface="Wingdings"/>
                <a:cs typeface="Wingdings"/>
                <a:sym typeface="Wingdings"/>
              </a:rPr>
              <a:t></a:t>
            </a:r>
            <a:r>
              <a:rPr lang="en-US" b="0" dirty="0">
                <a:latin typeface="Arial"/>
                <a:cs typeface="Arial"/>
                <a:sym typeface="Wingdings"/>
              </a:rPr>
              <a:t> </a:t>
            </a:r>
            <a:r>
              <a:rPr lang="en-US" b="0" dirty="0" smtClean="0"/>
              <a:t>Future </a:t>
            </a:r>
            <a:r>
              <a:rPr lang="en-US" b="0" dirty="0"/>
              <a:t>evolution of processors: many cores with less memory per core,</a:t>
            </a:r>
          </a:p>
          <a:p>
            <a:r>
              <a:rPr lang="en-US" b="0" dirty="0"/>
              <a:t>more sophisticated processors instructions (micro-parallelism), possibility </a:t>
            </a:r>
            <a:r>
              <a:rPr lang="en-US" b="0" dirty="0" smtClean="0"/>
              <a:t>of </a:t>
            </a:r>
            <a:r>
              <a:rPr lang="en-US" b="0" dirty="0" err="1" smtClean="0"/>
              <a:t>specialised</a:t>
            </a:r>
            <a:r>
              <a:rPr lang="en-US" b="0" dirty="0" smtClean="0"/>
              <a:t> cores→                                                                            </a:t>
            </a:r>
            <a:endParaRPr lang="en-US" b="0" dirty="0"/>
          </a:p>
          <a:p>
            <a:pPr lvl="1"/>
            <a:r>
              <a:rPr lang="en-US" b="0" dirty="0" err="1" smtClean="0"/>
              <a:t>Optimisation</a:t>
            </a:r>
            <a:r>
              <a:rPr lang="en-US" b="0" dirty="0" smtClean="0"/>
              <a:t> </a:t>
            </a:r>
            <a:r>
              <a:rPr lang="en-US" b="0" dirty="0"/>
              <a:t>of software to use high level processors instructions, especially </a:t>
            </a:r>
            <a:r>
              <a:rPr lang="en-US" b="0" dirty="0" smtClean="0"/>
              <a:t>in identified </a:t>
            </a:r>
            <a:r>
              <a:rPr lang="en-US" b="0" dirty="0"/>
              <a:t>hot spots (expert task)</a:t>
            </a:r>
          </a:p>
          <a:p>
            <a:pPr lvl="1"/>
            <a:r>
              <a:rPr lang="en-US" b="0" dirty="0" smtClean="0"/>
              <a:t>Parallel </a:t>
            </a:r>
            <a:r>
              <a:rPr lang="en-US" b="0" dirty="0"/>
              <a:t>framework to distribute algorithms to cores, in a semi-transparent </a:t>
            </a:r>
            <a:r>
              <a:rPr lang="en-US" b="0" dirty="0" smtClean="0"/>
              <a:t>way to </a:t>
            </a:r>
            <a:r>
              <a:rPr lang="en-US" b="0" dirty="0"/>
              <a:t>regular physicist software developer</a:t>
            </a:r>
          </a:p>
          <a:p>
            <a:r>
              <a:rPr lang="en-US" b="0" dirty="0" smtClean="0"/>
              <a:t>LHC </a:t>
            </a:r>
            <a:r>
              <a:rPr lang="en-US" b="0" dirty="0"/>
              <a:t>experiments code base more than 15 millions of line of code, written</a:t>
            </a:r>
          </a:p>
          <a:p>
            <a:r>
              <a:rPr lang="en-US" b="0" dirty="0"/>
              <a:t>by more than 3000 </a:t>
            </a:r>
            <a:r>
              <a:rPr lang="en-US" b="0" dirty="0" smtClean="0"/>
              <a:t>people → a </a:t>
            </a:r>
            <a:r>
              <a:rPr lang="en-US" b="0" dirty="0"/>
              <a:t>whole community to engage, starting</a:t>
            </a:r>
          </a:p>
          <a:p>
            <a:r>
              <a:rPr lang="en-US" b="0" dirty="0"/>
              <a:t>essentially now, new blood to inject</a:t>
            </a:r>
          </a:p>
          <a:p>
            <a:r>
              <a:rPr lang="en-US" b="0" dirty="0">
                <a:latin typeface="Wingdings"/>
                <a:ea typeface="Wingdings"/>
                <a:cs typeface="Wingdings"/>
                <a:sym typeface="Wingdings"/>
              </a:rPr>
              <a:t></a:t>
            </a:r>
            <a:r>
              <a:rPr lang="en-US" b="0" dirty="0">
                <a:latin typeface="Arial"/>
                <a:cs typeface="Arial"/>
                <a:sym typeface="Wingdings"/>
              </a:rPr>
              <a:t> </a:t>
            </a:r>
            <a:r>
              <a:rPr lang="en-US" b="0" dirty="0" smtClean="0"/>
              <a:t>We </a:t>
            </a:r>
            <a:r>
              <a:rPr lang="en-US" b="0" dirty="0"/>
              <a:t>are sharing already effort and software. We can do much more:</a:t>
            </a:r>
          </a:p>
          <a:p>
            <a:r>
              <a:rPr lang="en-US" b="0" dirty="0"/>
              <a:t>concurrency forum http://</a:t>
            </a:r>
            <a:r>
              <a:rPr lang="en-US" b="0" dirty="0" err="1"/>
              <a:t>concurrency.web.cern.ch</a:t>
            </a:r>
            <a:endParaRPr lang="en-US" dirty="0"/>
          </a:p>
        </p:txBody>
      </p:sp>
    </p:spTree>
    <p:extLst>
      <p:ext uri="{BB962C8B-B14F-4D97-AF65-F5344CB8AC3E}">
        <p14:creationId xmlns:p14="http://schemas.microsoft.com/office/powerpoint/2010/main" val="2477554714"/>
      </p:ext>
    </p:extLst>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Next Steps and Upcoming Events</a:t>
            </a:r>
            <a:endParaRPr lang="en-US" dirty="0"/>
          </a:p>
        </p:txBody>
      </p:sp>
      <p:sp>
        <p:nvSpPr>
          <p:cNvPr id="3" name="Content Placeholder 2"/>
          <p:cNvSpPr>
            <a:spLocks noGrp="1"/>
          </p:cNvSpPr>
          <p:nvPr>
            <p:ph idx="1"/>
          </p:nvPr>
        </p:nvSpPr>
        <p:spPr/>
        <p:txBody>
          <a:bodyPr/>
          <a:lstStyle/>
          <a:p>
            <a:pPr lvl="1"/>
            <a:endParaRPr lang="en-US" smtClean="0"/>
          </a:p>
          <a:p>
            <a:pPr lvl="1"/>
            <a:endParaRPr lang="en-US" smtClean="0"/>
          </a:p>
          <a:p>
            <a:pPr lvl="1"/>
            <a:endParaRPr lang="en-US" dirty="0"/>
          </a:p>
        </p:txBody>
      </p:sp>
      <p:sp>
        <p:nvSpPr>
          <p:cNvPr id="5" name="TextBox 4"/>
          <p:cNvSpPr txBox="1"/>
          <p:nvPr/>
        </p:nvSpPr>
        <p:spPr>
          <a:xfrm>
            <a:off x="683852" y="1016001"/>
            <a:ext cx="7746999" cy="461655"/>
          </a:xfrm>
          <a:prstGeom prst="rect">
            <a:avLst/>
          </a:prstGeom>
          <a:noFill/>
        </p:spPr>
        <p:txBody>
          <a:bodyPr wrap="square" lIns="91428" tIns="45715" rIns="91428" bIns="45715" rtlCol="0">
            <a:spAutoFit/>
          </a:bodyPr>
          <a:lstStyle/>
          <a:p>
            <a:r>
              <a:rPr lang="en-US" i="1" dirty="0" smtClean="0">
                <a:ea typeface="Arial"/>
                <a:cs typeface="Arial"/>
              </a:rPr>
              <a:t> </a:t>
            </a:r>
            <a:endParaRPr lang="en-US" i="1" dirty="0">
              <a:ea typeface="Arial"/>
              <a:cs typeface="Arial"/>
            </a:endParaRPr>
          </a:p>
        </p:txBody>
      </p:sp>
      <p:sp>
        <p:nvSpPr>
          <p:cNvPr id="7" name="TextBox 6"/>
          <p:cNvSpPr txBox="1"/>
          <p:nvPr/>
        </p:nvSpPr>
        <p:spPr>
          <a:xfrm>
            <a:off x="228600" y="990600"/>
            <a:ext cx="8610600" cy="5139858"/>
          </a:xfrm>
          <a:prstGeom prst="rect">
            <a:avLst/>
          </a:prstGeom>
          <a:noFill/>
        </p:spPr>
        <p:txBody>
          <a:bodyPr wrap="square" lIns="91428" tIns="45715" rIns="91428" bIns="45715" rtlCol="0">
            <a:spAutoFit/>
          </a:bodyPr>
          <a:lstStyle/>
          <a:p>
            <a:pPr marL="285715" indent="-285715">
              <a:buFont typeface="Courier New"/>
              <a:buChar char="o"/>
            </a:pPr>
            <a:r>
              <a:rPr lang="en-US" sz="2000" dirty="0">
                <a:solidFill>
                  <a:srgbClr val="000090"/>
                </a:solidFill>
                <a:ea typeface="Arial"/>
                <a:cs typeface="Arial"/>
              </a:rPr>
              <a:t>Meetings of each PG </a:t>
            </a:r>
          </a:p>
          <a:p>
            <a:pPr marL="742858" lvl="1" indent="-285715">
              <a:buFont typeface="Lucida Grande"/>
              <a:buChar char="-"/>
            </a:pPr>
            <a:r>
              <a:rPr lang="en-US" sz="2000" dirty="0">
                <a:solidFill>
                  <a:srgbClr val="BF0000"/>
                </a:solidFill>
                <a:ea typeface="Arial"/>
                <a:cs typeface="Arial"/>
              </a:rPr>
              <a:t>Define topics to be addressed at the workshop</a:t>
            </a:r>
          </a:p>
          <a:p>
            <a:pPr marL="742858" lvl="1" indent="-285715">
              <a:buFont typeface="Lucida Grande"/>
              <a:buChar char="-"/>
            </a:pPr>
            <a:r>
              <a:rPr lang="en-US" sz="2000" dirty="0">
                <a:solidFill>
                  <a:srgbClr val="BF0000"/>
                </a:solidFill>
                <a:ea typeface="Arial"/>
                <a:cs typeface="Arial"/>
              </a:rPr>
              <a:t>Meeting among all chairs to compare proposed talk areas by end of June </a:t>
            </a:r>
          </a:p>
          <a:p>
            <a:pPr marL="742858" lvl="1" indent="-285715">
              <a:buFont typeface="Lucida Grande"/>
              <a:buChar char="-"/>
            </a:pPr>
            <a:endParaRPr lang="en-US" dirty="0">
              <a:solidFill>
                <a:srgbClr val="BF0000"/>
              </a:solidFill>
              <a:ea typeface="Arial"/>
              <a:cs typeface="Arial"/>
            </a:endParaRPr>
          </a:p>
          <a:p>
            <a:pPr marL="285715" indent="-285715">
              <a:buFont typeface="Courier New"/>
              <a:buChar char="o"/>
            </a:pPr>
            <a:r>
              <a:rPr lang="en-US" sz="2000" dirty="0">
                <a:solidFill>
                  <a:srgbClr val="000090"/>
                </a:solidFill>
                <a:ea typeface="Arial"/>
                <a:cs typeface="Arial"/>
              </a:rPr>
              <a:t>Meeting of PGs with Workshop SC</a:t>
            </a:r>
          </a:p>
          <a:p>
            <a:pPr marL="800001" lvl="1" indent="-342857">
              <a:buFont typeface="Lucida Grande"/>
              <a:buChar char="-"/>
            </a:pPr>
            <a:r>
              <a:rPr lang="en-US" sz="2000" dirty="0">
                <a:solidFill>
                  <a:srgbClr val="BF0000"/>
                </a:solidFill>
                <a:ea typeface="Arial"/>
                <a:cs typeface="Arial"/>
              </a:rPr>
              <a:t>A half day meeting by end of July</a:t>
            </a:r>
          </a:p>
          <a:p>
            <a:pPr marL="800001" lvl="1" indent="-342857">
              <a:buFont typeface="Lucida Grande"/>
              <a:buChar char="-"/>
            </a:pPr>
            <a:r>
              <a:rPr lang="en-US" sz="2000" dirty="0">
                <a:solidFill>
                  <a:srgbClr val="BF0000"/>
                </a:solidFill>
                <a:ea typeface="Arial"/>
                <a:cs typeface="Arial"/>
              </a:rPr>
              <a:t>Presentation of progress from each PGs</a:t>
            </a:r>
          </a:p>
          <a:p>
            <a:pPr marL="800001" lvl="1" indent="-342857">
              <a:buFont typeface="Lucida Grande"/>
              <a:buChar char="-"/>
            </a:pPr>
            <a:r>
              <a:rPr lang="en-US" sz="2000" dirty="0">
                <a:solidFill>
                  <a:srgbClr val="BF0000"/>
                </a:solidFill>
                <a:ea typeface="Arial"/>
                <a:cs typeface="Arial"/>
              </a:rPr>
              <a:t>Develop the workshop agenda</a:t>
            </a:r>
          </a:p>
          <a:p>
            <a:pPr marL="800001" lvl="1" indent="-342857">
              <a:buFont typeface="Lucida Grande"/>
              <a:buChar char="-"/>
            </a:pPr>
            <a:r>
              <a:rPr lang="en-US" sz="2000" dirty="0">
                <a:solidFill>
                  <a:srgbClr val="BF0000"/>
                </a:solidFill>
                <a:ea typeface="Arial"/>
                <a:cs typeface="Arial"/>
              </a:rPr>
              <a:t>Session titles, number of talks and durations agreed and entered into </a:t>
            </a:r>
            <a:r>
              <a:rPr lang="en-US" sz="2000" dirty="0" err="1">
                <a:solidFill>
                  <a:srgbClr val="BF0000"/>
                </a:solidFill>
                <a:ea typeface="Arial"/>
                <a:cs typeface="Arial"/>
              </a:rPr>
              <a:t>indico</a:t>
            </a:r>
            <a:r>
              <a:rPr lang="en-US" sz="2000" dirty="0">
                <a:solidFill>
                  <a:srgbClr val="BF0000"/>
                </a:solidFill>
                <a:ea typeface="Arial"/>
                <a:cs typeface="Arial"/>
              </a:rPr>
              <a:t> with draft talk titles</a:t>
            </a:r>
          </a:p>
          <a:p>
            <a:pPr marL="742858" lvl="1" indent="-285715">
              <a:buFont typeface="Courier New"/>
              <a:buChar char="o"/>
            </a:pPr>
            <a:endParaRPr lang="en-US" dirty="0" smtClean="0">
              <a:solidFill>
                <a:srgbClr val="000090"/>
              </a:solidFill>
              <a:ea typeface="Arial"/>
              <a:cs typeface="Arial"/>
            </a:endParaRPr>
          </a:p>
          <a:p>
            <a:pPr marL="285715" indent="-285715">
              <a:buFont typeface="Courier New"/>
              <a:buChar char="o"/>
            </a:pPr>
            <a:r>
              <a:rPr lang="en-US" sz="2000" dirty="0">
                <a:solidFill>
                  <a:srgbClr val="000090"/>
                </a:solidFill>
                <a:ea typeface="Arial"/>
                <a:cs typeface="Arial"/>
              </a:rPr>
              <a:t>September Preview of the Final Workshop Session Content</a:t>
            </a:r>
          </a:p>
          <a:p>
            <a:pPr marL="800001" lvl="1" indent="-342857">
              <a:buFont typeface="Lucida Grande"/>
              <a:buChar char="-"/>
            </a:pPr>
            <a:r>
              <a:rPr lang="en-US" sz="2000" dirty="0">
                <a:solidFill>
                  <a:srgbClr val="BF0000"/>
                </a:solidFill>
                <a:ea typeface="Arial"/>
                <a:cs typeface="Arial"/>
              </a:rPr>
              <a:t>Chairs report to the workshop SC</a:t>
            </a:r>
          </a:p>
          <a:p>
            <a:pPr marL="800001" lvl="1" indent="-342857">
              <a:buFont typeface="Lucida Grande"/>
              <a:buChar char="-"/>
            </a:pPr>
            <a:r>
              <a:rPr lang="en-US" sz="2000" dirty="0">
                <a:solidFill>
                  <a:srgbClr val="BF0000"/>
                </a:solidFill>
                <a:ea typeface="Arial"/>
                <a:cs typeface="Arial"/>
              </a:rPr>
              <a:t>Names of possible speakers to be discussed with SC</a:t>
            </a:r>
          </a:p>
          <a:p>
            <a:pPr marL="800001" lvl="1" indent="-342857">
              <a:buFont typeface="Lucida Grande"/>
              <a:buChar char="-"/>
            </a:pPr>
            <a:r>
              <a:rPr lang="en-US" sz="2000" dirty="0">
                <a:solidFill>
                  <a:srgbClr val="BF0000"/>
                </a:solidFill>
                <a:ea typeface="Arial"/>
                <a:cs typeface="Arial"/>
              </a:rPr>
              <a:t>Final talk titles to be entered into </a:t>
            </a:r>
            <a:r>
              <a:rPr lang="en-US" sz="2000" dirty="0" err="1">
                <a:solidFill>
                  <a:srgbClr val="BF0000"/>
                </a:solidFill>
                <a:ea typeface="Arial"/>
                <a:cs typeface="Arial"/>
              </a:rPr>
              <a:t>indico</a:t>
            </a:r>
            <a:r>
              <a:rPr lang="en-US" sz="2000" dirty="0">
                <a:solidFill>
                  <a:srgbClr val="BF0000"/>
                </a:solidFill>
                <a:ea typeface="Arial"/>
                <a:cs typeface="Arial"/>
              </a:rPr>
              <a:t> with speakers names </a:t>
            </a:r>
          </a:p>
        </p:txBody>
      </p:sp>
    </p:spTree>
    <p:extLst>
      <p:ext uri="{BB962C8B-B14F-4D97-AF65-F5344CB8AC3E}">
        <p14:creationId xmlns:p14="http://schemas.microsoft.com/office/powerpoint/2010/main" val="178874001"/>
      </p:ext>
    </p:extLst>
  </p:cSld>
  <p:clrMapOvr>
    <a:masterClrMapping/>
  </p:clrMapOvr>
  <p:transition xmlns:p14="http://schemas.microsoft.com/office/powerpoint/2010/main"/>
</p:sld>
</file>

<file path=ppt/theme/theme1.xml><?xml version="1.0" encoding="utf-8"?>
<a:theme xmlns:a="http://schemas.openxmlformats.org/drawingml/2006/main" name="smith_lhcstart_dis08_apr08_v5">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800040"/>
      </a:hlink>
      <a:folHlink>
        <a:srgbClr val="FF0080"/>
      </a:folHlink>
    </a:clrScheme>
    <a:fontScheme name="smith_lhcstart_dis08_apr08_v5">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800040"/>
            </a:solidFill>
            <a:effectLst/>
            <a:latin typeface="Arial" charset="0"/>
            <a:ea typeface="ＭＳ Ｐゴシック" charset="0"/>
            <a:cs typeface="Genev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800040"/>
            </a:solidFill>
            <a:effectLst/>
            <a:latin typeface="Arial" charset="0"/>
            <a:ea typeface="ＭＳ Ｐゴシック" charset="0"/>
            <a:cs typeface="Geneva" charset="0"/>
          </a:defRPr>
        </a:defPPr>
      </a:lstStyle>
    </a:lnDef>
  </a:objectDefaults>
  <a:extraClrSchemeLst>
    <a:extraClrScheme>
      <a:clrScheme name="smith_lhcstart_dis08_apr08_v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mith_lhcstart_dis08_apr08_v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mith_lhcstart_dis08_apr08_v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mith_lhcstart_dis08_apr08_v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mith_lhcstart_dis08_apr08_v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mith_lhcstart_dis08_apr08_v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mith_lhcstart_dis08_apr08_v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Orchid:Users:wsmith:Documents:Documents-ws:Wesley:Conferences:DIS08:smith_lhcstart_dis08_apr08_v5.ppt</Template>
  <TotalTime>383</TotalTime>
  <Words>1034</Words>
  <Application>Microsoft Macintosh PowerPoint</Application>
  <PresentationFormat>On-screen Show (4:3)</PresentationFormat>
  <Paragraphs>123</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smith_lhcstart_dis08_apr08_v5</vt:lpstr>
      <vt:lpstr>       ECFA - TOOC</vt:lpstr>
      <vt:lpstr>Membership</vt:lpstr>
      <vt:lpstr>Preparatory Groups: Charge </vt:lpstr>
      <vt:lpstr>Preparatory Groups: Modus Operandi </vt:lpstr>
      <vt:lpstr>Conclusions from ‘13 TDAQ (W. Smith)</vt:lpstr>
      <vt:lpstr>Conclusions on ‘13 Technology (N. Neufeld)</vt:lpstr>
      <vt:lpstr>Conclusions on Computing (P. Buncic)</vt:lpstr>
      <vt:lpstr>Conclusions on ‘13 Software (D. Rousseau)</vt:lpstr>
      <vt:lpstr>Next Steps and Upcoming Events</vt:lpstr>
      <vt:lpstr>Documentation</vt:lpstr>
      <vt:lpstr>Discussion</vt:lpstr>
    </vt:vector>
  </TitlesOfParts>
  <Company>University of Wisconsin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LHC Startup</dc:title>
  <dc:creator>Wesley H. Smith</dc:creator>
  <cp:lastModifiedBy>Wesley Smith</cp:lastModifiedBy>
  <cp:revision>48</cp:revision>
  <dcterms:created xsi:type="dcterms:W3CDTF">2013-05-22T06:27:29Z</dcterms:created>
  <dcterms:modified xsi:type="dcterms:W3CDTF">2014-06-13T13:45:19Z</dcterms:modified>
</cp:coreProperties>
</file>