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0"/>
  </p:notesMasterIdLst>
  <p:sldIdLst>
    <p:sldId id="256" r:id="rId3"/>
    <p:sldId id="263" r:id="rId4"/>
    <p:sldId id="257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pbuncic:Desktop:HL-LH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'[HL-LHc.xlsx]Sheet1'!$H$56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'[HL-LHc.xlsx]Sheet1'!$I$56:$L$56</c:f>
              <c:numCache>
                <c:formatCode>0.0</c:formatCode>
                <c:ptCount val="4"/>
                <c:pt idx="0">
                  <c:v>1.3</c:v>
                </c:pt>
                <c:pt idx="1">
                  <c:v>2.757575757575757</c:v>
                </c:pt>
                <c:pt idx="2">
                  <c:v>9.191919191919153</c:v>
                </c:pt>
                <c:pt idx="3">
                  <c:v>9.191919191919153</c:v>
                </c:pt>
              </c:numCache>
            </c:numRef>
          </c:val>
        </c:ser>
        <c:ser>
          <c:idx val="1"/>
          <c:order val="1"/>
          <c:tx>
            <c:strRef>
              <c:f>'[HL-LHc.xlsx]Sheet1'!$H$57</c:f>
              <c:strCache>
                <c:ptCount val="1"/>
                <c:pt idx="0">
                  <c:v>ALICE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'[HL-LHc.xlsx]Sheet1'!$I$57:$L$57</c:f>
              <c:numCache>
                <c:formatCode>0.0</c:formatCode>
                <c:ptCount val="4"/>
                <c:pt idx="0">
                  <c:v>3.4725</c:v>
                </c:pt>
                <c:pt idx="1">
                  <c:v>4.63</c:v>
                </c:pt>
                <c:pt idx="2">
                  <c:v>92.60000000000001</c:v>
                </c:pt>
                <c:pt idx="3">
                  <c:v>92.60000000000001</c:v>
                </c:pt>
              </c:numCache>
            </c:numRef>
          </c:val>
        </c:ser>
        <c:ser>
          <c:idx val="2"/>
          <c:order val="2"/>
          <c:tx>
            <c:strRef>
              <c:f>'[HL-LHc.xlsx]Sheet1'!$H$58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'[HL-LHc.xlsx]Sheet1'!$I$58:$L$58</c:f>
              <c:numCache>
                <c:formatCode>0.0</c:formatCode>
                <c:ptCount val="4"/>
                <c:pt idx="0">
                  <c:v>2.4</c:v>
                </c:pt>
                <c:pt idx="1">
                  <c:v>7.070707070707071</c:v>
                </c:pt>
                <c:pt idx="2">
                  <c:v>7.070707070707071</c:v>
                </c:pt>
                <c:pt idx="3">
                  <c:v>101.010101010101</c:v>
                </c:pt>
              </c:numCache>
            </c:numRef>
          </c:val>
        </c:ser>
        <c:ser>
          <c:idx val="3"/>
          <c:order val="3"/>
          <c:tx>
            <c:strRef>
              <c:f>'[HL-LHc.xlsx]Sheet1'!$H$59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'[HL-LHc.xlsx]Sheet1'!$I$59:$L$59</c:f>
              <c:numCache>
                <c:formatCode>0.0</c:formatCode>
                <c:ptCount val="4"/>
                <c:pt idx="0">
                  <c:v>1.2</c:v>
                </c:pt>
                <c:pt idx="1">
                  <c:v>6.649999999999998</c:v>
                </c:pt>
                <c:pt idx="2">
                  <c:v>6.649999999999998</c:v>
                </c:pt>
                <c:pt idx="3">
                  <c:v>200.0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-2077066248"/>
        <c:axId val="-2077063128"/>
      </c:barChart>
      <c:catAx>
        <c:axId val="-2077066248"/>
        <c:scaling>
          <c:orientation val="minMax"/>
        </c:scaling>
        <c:delete val="0"/>
        <c:axPos val="b"/>
        <c:majorTickMark val="none"/>
        <c:minorTickMark val="none"/>
        <c:tickLblPos val="nextTo"/>
        <c:crossAx val="-2077063128"/>
        <c:crosses val="autoZero"/>
        <c:auto val="1"/>
        <c:lblAlgn val="ctr"/>
        <c:lblOffset val="100"/>
        <c:noMultiLvlLbl val="0"/>
      </c:catAx>
      <c:valAx>
        <c:axId val="-2077063128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-20770662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48F09-18E3-6F4F-8058-1821CEB3DED8}" type="datetimeFigureOut">
              <a:rPr lang="en-US" smtClean="0"/>
              <a:t>3/8/15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EED43-D0DC-CC48-A834-53C00610BE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47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8624EB-B634-4149-BD6A-CF0D382B70C3}" type="slidenum">
              <a:rPr lang="en-US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2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3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5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66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1962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9779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8757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2293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6446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76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6450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254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80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9772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2809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414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1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5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2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6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8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2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4F3C0-D76C-524D-9CD5-E4090101B0D1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F897C-8286-C644-B4B7-CB7CCBC92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1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3/8/15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711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roforum.org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Large Scale Data Projects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endParaRPr lang="en-US" dirty="0" smtClean="0"/>
          </a:p>
          <a:p>
            <a:r>
              <a:rPr lang="en-US" dirty="0" smtClean="0"/>
              <a:t>On behalf of the </a:t>
            </a:r>
            <a:r>
              <a:rPr lang="en-US" dirty="0" err="1" smtClean="0"/>
              <a:t>EIROforum</a:t>
            </a:r>
            <a:r>
              <a:rPr lang="en-US" dirty="0" smtClean="0"/>
              <a:t> IT WG</a:t>
            </a:r>
          </a:p>
          <a:p>
            <a:r>
              <a:rPr lang="en-US" dirty="0" smtClean="0">
                <a:hlinkClick r:id="rId3"/>
              </a:rPr>
              <a:t>http://www.eiroforum.org/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264"/>
            <a:ext cx="9144000" cy="1259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7785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CERN</a:t>
            </a:r>
            <a:r>
              <a:rPr lang="en-US" sz="2400" b="1" dirty="0" smtClean="0">
                <a:solidFill>
                  <a:srgbClr val="FF0000"/>
                </a:solidFill>
              </a:rPr>
              <a:t>, </a:t>
            </a:r>
            <a:r>
              <a:rPr lang="en-US" sz="2400" b="1" dirty="0" err="1" smtClean="0">
                <a:solidFill>
                  <a:srgbClr val="FF0000"/>
                </a:solidFill>
              </a:rPr>
              <a:t>EUROfusion</a:t>
            </a:r>
            <a:r>
              <a:rPr lang="en-US" sz="2400" b="1" dirty="0" smtClean="0">
                <a:solidFill>
                  <a:srgbClr val="FF0000"/>
                </a:solidFill>
              </a:rPr>
              <a:t>, EMBL, ESA, ESO, ESRF, European XFEL, ILL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2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( </a:t>
            </a:r>
            <a:r>
              <a:rPr lang="en-US" smtClean="0"/>
              <a:t>&amp; Answers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519" y="1600200"/>
            <a:ext cx="8700898" cy="490234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the opportunities </a:t>
            </a:r>
            <a:r>
              <a:rPr lang="en-US" dirty="0" err="1"/>
              <a:t>wrt</a:t>
            </a:r>
            <a:r>
              <a:rPr lang="en-US" dirty="0"/>
              <a:t> data which you see in your work that are relevant to the RDA?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Are </a:t>
            </a:r>
            <a:r>
              <a:rPr lang="en-US" dirty="0"/>
              <a:t>any of the first WG results have relevance for your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RDA groups are working towards solutions that are relevant for your work?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Are </a:t>
            </a:r>
            <a:r>
              <a:rPr lang="en-US" b="1" dirty="0">
                <a:solidFill>
                  <a:srgbClr val="FF0000"/>
                </a:solidFill>
              </a:rPr>
              <a:t>there results that you urgently need that you would work towards with others in the RDA?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the most efficient </a:t>
            </a:r>
            <a:r>
              <a:rPr lang="en-US" dirty="0"/>
              <a:t>+</a:t>
            </a:r>
            <a:r>
              <a:rPr lang="en-US" dirty="0" smtClean="0"/>
              <a:t> </a:t>
            </a:r>
            <a:r>
              <a:rPr lang="en-US" dirty="0"/>
              <a:t>cost-effective solutions in your environment and how might they be relevant to the RDA? 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</a:t>
            </a:r>
            <a:r>
              <a:rPr lang="en-US" dirty="0"/>
              <a:t>cross-border (countries, disciplines, etc.) data exchange and re-use relevant and an issue in your environment?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6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5" y="1527628"/>
            <a:ext cx="8799285" cy="4949371"/>
          </a:xfrm>
        </p:spPr>
        <p:txBody>
          <a:bodyPr>
            <a:noAutofit/>
          </a:bodyPr>
          <a:lstStyle/>
          <a:p>
            <a:pPr lvl="0"/>
            <a:r>
              <a:rPr lang="en-US" sz="2400" b="1" dirty="0">
                <a:solidFill>
                  <a:srgbClr val="FF0000"/>
                </a:solidFill>
              </a:rPr>
              <a:t>Extremely large</a:t>
            </a:r>
            <a:r>
              <a:rPr lang="en-US" sz="2400" dirty="0"/>
              <a:t> data volumes </a:t>
            </a:r>
            <a:r>
              <a:rPr lang="en-US" sz="2400" dirty="0" smtClean="0"/>
              <a:t>+ future growth (</a:t>
            </a:r>
            <a:r>
              <a:rPr lang="en-US" sz="2400" b="1" dirty="0" smtClean="0">
                <a:solidFill>
                  <a:srgbClr val="FF0000"/>
                </a:solidFill>
              </a:rPr>
              <a:t>EB &amp; beyond</a:t>
            </a:r>
            <a:r>
              <a:rPr lang="en-US" sz="2400" dirty="0" smtClean="0"/>
              <a:t>);</a:t>
            </a:r>
            <a:endParaRPr lang="en-US" sz="2400" dirty="0"/>
          </a:p>
          <a:p>
            <a:pPr lvl="0"/>
            <a:r>
              <a:rPr lang="en-US" sz="2400" dirty="0"/>
              <a:t>The </a:t>
            </a:r>
            <a:r>
              <a:rPr lang="en-US" sz="2400" b="1" dirty="0"/>
              <a:t>distributed</a:t>
            </a:r>
            <a:r>
              <a:rPr lang="en-US" sz="2400" dirty="0"/>
              <a:t> nature of the (international) user communities;</a:t>
            </a:r>
          </a:p>
          <a:p>
            <a:pPr lvl="0"/>
            <a:r>
              <a:rPr lang="en-US" sz="2400" b="1" dirty="0">
                <a:solidFill>
                  <a:srgbClr val="008000"/>
                </a:solidFill>
              </a:rPr>
              <a:t>Significant computational requirements to </a:t>
            </a:r>
            <a:r>
              <a:rPr lang="en-US" sz="2400" b="1" dirty="0" smtClean="0">
                <a:solidFill>
                  <a:srgbClr val="008000"/>
                </a:solidFill>
              </a:rPr>
              <a:t>process </a:t>
            </a:r>
            <a:r>
              <a:rPr lang="en-US" sz="2400" b="1" dirty="0">
                <a:solidFill>
                  <a:srgbClr val="008000"/>
                </a:solidFill>
              </a:rPr>
              <a:t>the data;</a:t>
            </a:r>
          </a:p>
          <a:p>
            <a:pPr lvl="0"/>
            <a:r>
              <a:rPr lang="en-US" sz="2400" dirty="0"/>
              <a:t>High network bandwidth / low latency requirements to adequately distribute, collect and / or remotely access the data;</a:t>
            </a:r>
          </a:p>
          <a:p>
            <a:pPr lvl="0"/>
            <a:r>
              <a:rPr lang="en-US" sz="2400" b="1" dirty="0">
                <a:solidFill>
                  <a:srgbClr val="000090"/>
                </a:solidFill>
              </a:rPr>
              <a:t>Long </a:t>
            </a:r>
            <a:r>
              <a:rPr lang="en-US" sz="2400" b="1" dirty="0" smtClean="0">
                <a:solidFill>
                  <a:srgbClr val="000090"/>
                </a:solidFill>
              </a:rPr>
              <a:t>(and increasing) project lifetimes (“data preservation”);</a:t>
            </a:r>
            <a:endParaRPr lang="en-US" sz="2400" b="1" dirty="0">
              <a:solidFill>
                <a:srgbClr val="000090"/>
              </a:solidFill>
            </a:endParaRPr>
          </a:p>
          <a:p>
            <a:pPr lvl="0"/>
            <a:r>
              <a:rPr lang="en-US" sz="2400" b="1" dirty="0" smtClean="0">
                <a:solidFill>
                  <a:srgbClr val="660066"/>
                </a:solidFill>
              </a:rPr>
              <a:t>The </a:t>
            </a:r>
            <a:r>
              <a:rPr lang="en-US" sz="2400" b="1" dirty="0">
                <a:solidFill>
                  <a:srgbClr val="660066"/>
                </a:solidFill>
              </a:rPr>
              <a:t>strong desire for “common” solutions </a:t>
            </a:r>
            <a:r>
              <a:rPr lang="en-US" sz="2400" b="1" dirty="0" smtClean="0">
                <a:solidFill>
                  <a:srgbClr val="660066"/>
                </a:solidFill>
              </a:rPr>
              <a:t>= cost </a:t>
            </a:r>
            <a:r>
              <a:rPr lang="en-US" sz="2400" b="1" dirty="0">
                <a:solidFill>
                  <a:srgbClr val="660066"/>
                </a:solidFill>
              </a:rPr>
              <a:t>effective services </a:t>
            </a:r>
            <a:r>
              <a:rPr lang="en-US" sz="2400" b="1" dirty="0" smtClean="0">
                <a:solidFill>
                  <a:srgbClr val="660066"/>
                </a:solidFill>
              </a:rPr>
              <a:t>+ an </a:t>
            </a:r>
            <a:r>
              <a:rPr lang="en-US" sz="2400" b="1" dirty="0">
                <a:solidFill>
                  <a:srgbClr val="660066"/>
                </a:solidFill>
              </a:rPr>
              <a:t>enabler for data sharing and re-use;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The </a:t>
            </a:r>
            <a:r>
              <a:rPr lang="en-US" sz="2400" b="1" dirty="0">
                <a:solidFill>
                  <a:srgbClr val="FF0000"/>
                </a:solidFill>
              </a:rPr>
              <a:t>need – in at least some cases – for highly available services to match the above requirements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6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Data: Outlook for HL-LHC @ CERN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450117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latin typeface="Arial" charset="0"/>
              <a:ea typeface="ＭＳ Ｐゴシック" charset="0"/>
              <a:cs typeface="Geneva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Geneva" charset="0"/>
              </a:rPr>
              <a:t>0.5 EB / year (2025 – 2035) is probably an under estimate!</a:t>
            </a:r>
            <a:endParaRPr lang="en-US" sz="2000" b="1" dirty="0">
              <a:solidFill>
                <a:srgbClr val="FF0000"/>
              </a:solidFill>
              <a:latin typeface="Arial" charset="0"/>
              <a:ea typeface="ＭＳ Ｐゴシック" charset="0"/>
              <a:cs typeface="Genev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Genev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2743200"/>
            <a:ext cx="430887" cy="3660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>
                    <a:lumMod val="50000"/>
                  </a:srgbClr>
                </a:solidFill>
                <a:latin typeface="Arial" charset="0"/>
                <a:ea typeface="ＭＳ Ｐゴシック" charset="0"/>
                <a:cs typeface="Geneva" charset="0"/>
              </a:rPr>
              <a:t>PB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822917"/>
              </p:ext>
            </p:extLst>
          </p:nvPr>
        </p:nvGraphicFramePr>
        <p:xfrm>
          <a:off x="47732" y="1592947"/>
          <a:ext cx="4644579" cy="3341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311" y="1796126"/>
            <a:ext cx="4469832" cy="2336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0143" y="4121817"/>
            <a:ext cx="2032000" cy="15240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1233714" y="4680857"/>
            <a:ext cx="399143" cy="769260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773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308" y="274638"/>
            <a:ext cx="6752492" cy="11430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Preservation </a:t>
            </a:r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ALICE collaboration is committed to develop a long term program for Data Preservation to serve the triple purpose of </a:t>
            </a:r>
            <a:endParaRPr lang="en-US" dirty="0" smtClean="0"/>
          </a:p>
          <a:p>
            <a:pPr marL="1028700" lvl="1" indent="-571500">
              <a:buFont typeface="+mj-lt"/>
              <a:buAutoNum type="romanLcPeriod"/>
            </a:pPr>
            <a:r>
              <a:rPr lang="en-US" dirty="0" smtClean="0"/>
              <a:t>preserving </a:t>
            </a:r>
            <a:r>
              <a:rPr lang="en-US" dirty="0"/>
              <a:t>data, </a:t>
            </a:r>
            <a:r>
              <a:rPr lang="en-US" b="1" dirty="0">
                <a:solidFill>
                  <a:srgbClr val="FF0000"/>
                </a:solidFill>
              </a:rPr>
              <a:t>software</a:t>
            </a:r>
            <a:r>
              <a:rPr lang="en-US" dirty="0"/>
              <a:t> and </a:t>
            </a:r>
            <a:r>
              <a:rPr lang="en-US" b="1" dirty="0">
                <a:solidFill>
                  <a:srgbClr val="660066"/>
                </a:solidFill>
              </a:rPr>
              <a:t>know-how</a:t>
            </a:r>
            <a:r>
              <a:rPr lang="en-US" dirty="0"/>
              <a:t> inside the Collaboration, </a:t>
            </a:r>
            <a:endParaRPr lang="en-US" dirty="0" smtClean="0"/>
          </a:p>
          <a:p>
            <a:pPr marL="1028700" lvl="1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8000"/>
                </a:solidFill>
              </a:rPr>
              <a:t>sharing</a:t>
            </a:r>
            <a:r>
              <a:rPr lang="en-US" dirty="0" smtClean="0"/>
              <a:t> </a:t>
            </a:r>
            <a:r>
              <a:rPr lang="en-US" dirty="0"/>
              <a:t>data and associated software and documentation with the larger scientific community, </a:t>
            </a:r>
            <a:r>
              <a:rPr lang="en-US" dirty="0" smtClean="0"/>
              <a:t>and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00FF"/>
                </a:solidFill>
              </a:rPr>
              <a:t>give </a:t>
            </a:r>
            <a:r>
              <a:rPr lang="en-US" b="1" dirty="0">
                <a:solidFill>
                  <a:srgbClr val="0000FF"/>
                </a:solidFill>
              </a:rPr>
              <a:t>access to reduced data sets and associated software and documentation to the general public for educational and outreach activities. 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69" y="0"/>
            <a:ext cx="1612586" cy="156307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4AAC-E694-E241-B184-94267FB8A25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195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863059"/>
            <a:ext cx="9144000" cy="88571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769" y="1600200"/>
            <a:ext cx="8566376" cy="4817033"/>
          </a:xfrm>
        </p:spPr>
        <p:txBody>
          <a:bodyPr>
            <a:normAutofit fontScale="775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Long-term – e.g. FCC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b="1" i="1" dirty="0" smtClean="0">
                <a:solidFill>
                  <a:srgbClr val="008000"/>
                </a:solidFill>
              </a:rPr>
              <a:t>disruptive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</a:t>
            </a:r>
            <a:r>
              <a:rPr lang="en-US" b="1" dirty="0" smtClean="0">
                <a:solidFill>
                  <a:srgbClr val="000090"/>
                </a:solidFill>
              </a:rPr>
              <a:t>archived data</a:t>
            </a:r>
            <a:r>
              <a:rPr lang="en-US" dirty="0" smtClean="0"/>
              <a:t> – e.g. that described in DPHEP Blueprint, including LHC data – easily </a:t>
            </a:r>
            <a:r>
              <a:rPr lang="en-US" b="1" dirty="0" smtClean="0">
                <a:solidFill>
                  <a:srgbClr val="660066"/>
                </a:solidFill>
              </a:rPr>
              <a:t>findable</a:t>
            </a:r>
            <a:r>
              <a:rPr lang="en-US" dirty="0" smtClean="0"/>
              <a:t>, fully </a:t>
            </a:r>
            <a:r>
              <a:rPr lang="en-US" b="1" dirty="0" smtClean="0"/>
              <a:t>usable</a:t>
            </a:r>
            <a:r>
              <a:rPr lang="en-US" dirty="0" smtClean="0"/>
              <a:t> by </a:t>
            </a:r>
            <a:r>
              <a:rPr lang="en-US" b="1" dirty="0" smtClean="0"/>
              <a:t>designated communities</a:t>
            </a:r>
            <a:r>
              <a:rPr lang="en-US" dirty="0" smtClean="0"/>
              <a:t>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</a:t>
            </a:r>
            <a:r>
              <a:rPr lang="en-US" b="1" dirty="0" smtClean="0">
                <a:solidFill>
                  <a:srgbClr val="008000"/>
                </a:solidFill>
              </a:rPr>
              <a:t>other disciplines</a:t>
            </a:r>
            <a:r>
              <a:rPr lang="en-US" dirty="0" smtClean="0"/>
              <a:t>, based on standards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DPHEP portal</a:t>
            </a:r>
            <a:r>
              <a:rPr lang="en-US" dirty="0" smtClean="0"/>
              <a:t>, through which data / tools accessed</a:t>
            </a:r>
          </a:p>
          <a:p>
            <a:pPr lvl="2">
              <a:buFont typeface="Wingdings" charset="2"/>
              <a:buChar char="Ø"/>
            </a:pPr>
            <a:r>
              <a:rPr lang="en-US" b="1" dirty="0" smtClean="0"/>
              <a:t>“HEP </a:t>
            </a:r>
            <a:r>
              <a:rPr lang="en-US" b="1" dirty="0" err="1" smtClean="0"/>
              <a:t>FAIRport</a:t>
            </a:r>
            <a:r>
              <a:rPr lang="en-US" b="1" dirty="0" smtClean="0"/>
              <a:t>”: Findable, Accessible, Interoperable, Re-usable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Agree with Funding Agencies clear targets &amp; metrics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59853" y="6375609"/>
            <a:ext cx="5439227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000090"/>
                </a:solidFill>
                <a:latin typeface="Calibri"/>
              </a:rPr>
              <a:t>Vision &amp; its Implementation Significantly Assisted Through RDA</a:t>
            </a:r>
            <a:endParaRPr lang="en-US" sz="1400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535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Reproducibility of results – over long periods of time and changing e-infrastructures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8000"/>
                </a:solidFill>
              </a:rPr>
              <a:t>Data Sharing – even with long-</a:t>
            </a:r>
            <a:r>
              <a:rPr lang="en-US" b="1" dirty="0" err="1" smtClean="0">
                <a:solidFill>
                  <a:srgbClr val="008000"/>
                </a:solidFill>
              </a:rPr>
              <a:t>ish</a:t>
            </a:r>
            <a:r>
              <a:rPr lang="en-US" b="1" dirty="0" smtClean="0">
                <a:solidFill>
                  <a:srgbClr val="008000"/>
                </a:solidFill>
              </a:rPr>
              <a:t> embargo periods – can translate to significant demands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0090"/>
                </a:solidFill>
              </a:rPr>
              <a:t>From Open Access to Open Data to Open Knowledge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1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419</Words>
  <Application>Microsoft Macintosh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2_Office Theme</vt:lpstr>
      <vt:lpstr>Large Scale Data Projects </vt:lpstr>
      <vt:lpstr>Questions ( &amp; Answers )</vt:lpstr>
      <vt:lpstr>Project Characteristics</vt:lpstr>
      <vt:lpstr>Data: Outlook for HL-LHC @ CERN</vt:lpstr>
      <vt:lpstr>Data Preservation plans</vt:lpstr>
      <vt:lpstr>2020 Vision for LT DP in HEP</vt:lpstr>
      <vt:lpstr>The Challenge(s)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Scale Data Projects </dc:title>
  <dc:creator>Jamie Shiers</dc:creator>
  <cp:lastModifiedBy>Jamie Shiers</cp:lastModifiedBy>
  <cp:revision>16</cp:revision>
  <dcterms:created xsi:type="dcterms:W3CDTF">2015-03-04T12:32:22Z</dcterms:created>
  <dcterms:modified xsi:type="dcterms:W3CDTF">2015-03-08T22:18:56Z</dcterms:modified>
</cp:coreProperties>
</file>