
<file path=[Content_Types].xml><?xml version="1.0" encoding="utf-8"?>
<Types xmlns="http://schemas.openxmlformats.org/package/2006/content-types">
  <Default Extension="xml" ContentType="application/xml"/>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530" r:id="rId2"/>
    <p:sldId id="826" r:id="rId3"/>
    <p:sldId id="833" r:id="rId4"/>
    <p:sldId id="827" r:id="rId5"/>
    <p:sldId id="834" r:id="rId6"/>
    <p:sldId id="835" r:id="rId7"/>
    <p:sldId id="836" r:id="rId8"/>
    <p:sldId id="837" r:id="rId9"/>
    <p:sldId id="838" r:id="rId10"/>
    <p:sldId id="839" r:id="rId11"/>
    <p:sldId id="840" r:id="rId12"/>
    <p:sldId id="841" r:id="rId13"/>
  </p:sldIdLst>
  <p:sldSz cx="9906000" cy="6858000" type="A4"/>
  <p:notesSz cx="6858000" cy="9906000"/>
  <p:defaultTextStyle>
    <a:defPPr>
      <a:defRPr lang="en-US"/>
    </a:defPPr>
    <a:lvl1pPr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1pPr>
    <a:lvl2pPr marL="4572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2pPr>
    <a:lvl3pPr marL="9144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3pPr>
    <a:lvl4pPr marL="13716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4pPr>
    <a:lvl5pPr marL="1828800" algn="l" rtl="0" eaLnBrk="0" fontAlgn="base" hangingPunct="0">
      <a:spcBef>
        <a:spcPct val="0"/>
      </a:spcBef>
      <a:spcAft>
        <a:spcPct val="0"/>
      </a:spcAft>
      <a:defRPr sz="1600" i="1" kern="1200">
        <a:solidFill>
          <a:schemeClr val="tx1"/>
        </a:solidFill>
        <a:latin typeface="Comic Sans MS" charset="0"/>
        <a:ea typeface="ＭＳ Ｐゴシック" charset="-128"/>
        <a:cs typeface="ＭＳ Ｐゴシック" charset="-128"/>
      </a:defRPr>
    </a:lvl5pPr>
    <a:lvl6pPr marL="2286000" algn="l" defTabSz="457200" rtl="0" eaLnBrk="1" latinLnBrk="0" hangingPunct="1">
      <a:defRPr sz="1600" i="1" kern="1200">
        <a:solidFill>
          <a:schemeClr val="tx1"/>
        </a:solidFill>
        <a:latin typeface="Comic Sans MS" charset="0"/>
        <a:ea typeface="ＭＳ Ｐゴシック" charset="-128"/>
        <a:cs typeface="ＭＳ Ｐゴシック" charset="-128"/>
      </a:defRPr>
    </a:lvl6pPr>
    <a:lvl7pPr marL="2743200" algn="l" defTabSz="457200" rtl="0" eaLnBrk="1" latinLnBrk="0" hangingPunct="1">
      <a:defRPr sz="1600" i="1" kern="1200">
        <a:solidFill>
          <a:schemeClr val="tx1"/>
        </a:solidFill>
        <a:latin typeface="Comic Sans MS" charset="0"/>
        <a:ea typeface="ＭＳ Ｐゴシック" charset="-128"/>
        <a:cs typeface="ＭＳ Ｐゴシック" charset="-128"/>
      </a:defRPr>
    </a:lvl7pPr>
    <a:lvl8pPr marL="3200400" algn="l" defTabSz="457200" rtl="0" eaLnBrk="1" latinLnBrk="0" hangingPunct="1">
      <a:defRPr sz="1600" i="1" kern="1200">
        <a:solidFill>
          <a:schemeClr val="tx1"/>
        </a:solidFill>
        <a:latin typeface="Comic Sans MS" charset="0"/>
        <a:ea typeface="ＭＳ Ｐゴシック" charset="-128"/>
        <a:cs typeface="ＭＳ Ｐゴシック" charset="-128"/>
      </a:defRPr>
    </a:lvl8pPr>
    <a:lvl9pPr marL="3657600" algn="l" defTabSz="457200" rtl="0" eaLnBrk="1" latinLnBrk="0" hangingPunct="1">
      <a:defRPr sz="1600" i="1" kern="1200">
        <a:solidFill>
          <a:schemeClr val="tx1"/>
        </a:solidFill>
        <a:latin typeface="Comic Sans MS"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63B"/>
    <a:srgbClr val="98183B"/>
    <a:srgbClr val="C30224"/>
    <a:srgbClr val="16165C"/>
    <a:srgbClr val="16175E"/>
    <a:srgbClr val="171760"/>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594" autoAdjust="0"/>
    <p:restoredTop sz="99314" autoAdjust="0"/>
  </p:normalViewPr>
  <p:slideViewPr>
    <p:cSldViewPr showGuides="1">
      <p:cViewPr>
        <p:scale>
          <a:sx n="100" d="100"/>
          <a:sy n="100" d="100"/>
        </p:scale>
        <p:origin x="-1024" y="-800"/>
      </p:cViewPr>
      <p:guideLst>
        <p:guide orient="horz" pos="2208"/>
        <p:guide pos="3120"/>
      </p:guideLst>
    </p:cSldViewPr>
  </p:slideViewPr>
  <p:outlineViewPr>
    <p:cViewPr>
      <p:scale>
        <a:sx n="100" d="100"/>
        <a:sy n="100" d="100"/>
      </p:scale>
      <p:origin x="0" y="1680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77" d="100"/>
          <a:sy n="77" d="100"/>
        </p:scale>
        <p:origin x="-2178" y="-90"/>
      </p:cViewPr>
      <p:guideLst>
        <p:guide orient="horz" pos="312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5300"/>
          </a:xfrm>
          <a:prstGeom prst="rect">
            <a:avLst/>
          </a:prstGeom>
        </p:spPr>
        <p:txBody>
          <a:bodyPr vert="horz" lIns="91440" tIns="45720" rIns="91440" bIns="45720" rtlCol="0"/>
          <a:lstStyle>
            <a:lvl1pPr algn="l">
              <a:defRPr sz="1200" i="0">
                <a:latin typeface="Comic Sans MS" pitchFamily="1" charset="0"/>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95300"/>
          </a:xfrm>
          <a:prstGeom prst="rect">
            <a:avLst/>
          </a:prstGeom>
        </p:spPr>
        <p:txBody>
          <a:bodyPr vert="horz" wrap="square" lIns="91440" tIns="45720" rIns="91440" bIns="45720" numCol="1" anchor="t" anchorCtr="0" compatLnSpc="1">
            <a:prstTxWarp prst="textNoShape">
              <a:avLst/>
            </a:prstTxWarp>
          </a:bodyPr>
          <a:lstStyle>
            <a:lvl1pPr algn="r">
              <a:defRPr sz="1200" i="0"/>
            </a:lvl1pPr>
          </a:lstStyle>
          <a:p>
            <a:fld id="{C319C5C9-DA1D-1C4C-A301-05BA5DE7EAB4}" type="datetime1">
              <a:rPr lang="en-US"/>
              <a:pPr/>
              <a:t>15/06/14</a:t>
            </a:fld>
            <a:endParaRPr lang="en-US" dirty="0"/>
          </a:p>
        </p:txBody>
      </p:sp>
      <p:sp>
        <p:nvSpPr>
          <p:cNvPr id="4" name="Footer Placeholder 3"/>
          <p:cNvSpPr>
            <a:spLocks noGrp="1"/>
          </p:cNvSpPr>
          <p:nvPr>
            <p:ph type="ftr" sz="quarter" idx="2"/>
          </p:nvPr>
        </p:nvSpPr>
        <p:spPr>
          <a:xfrm>
            <a:off x="0" y="9409113"/>
            <a:ext cx="2971800" cy="495300"/>
          </a:xfrm>
          <a:prstGeom prst="rect">
            <a:avLst/>
          </a:prstGeom>
        </p:spPr>
        <p:txBody>
          <a:bodyPr vert="horz" lIns="91440" tIns="45720" rIns="91440" bIns="45720" rtlCol="0" anchor="b"/>
          <a:lstStyle>
            <a:lvl1pPr algn="l">
              <a:defRPr sz="1200" i="0">
                <a:latin typeface="Comic Sans MS" pitchFamily="1" charset="0"/>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9409113"/>
            <a:ext cx="2971800" cy="495300"/>
          </a:xfrm>
          <a:prstGeom prst="rect">
            <a:avLst/>
          </a:prstGeom>
        </p:spPr>
        <p:txBody>
          <a:bodyPr vert="horz" wrap="square" lIns="91440" tIns="45720" rIns="91440" bIns="45720" numCol="1" anchor="b" anchorCtr="0" compatLnSpc="1">
            <a:prstTxWarp prst="textNoShape">
              <a:avLst/>
            </a:prstTxWarp>
          </a:bodyPr>
          <a:lstStyle>
            <a:lvl1pPr algn="r">
              <a:defRPr sz="1200" i="0"/>
            </a:lvl1pPr>
          </a:lstStyle>
          <a:p>
            <a:fld id="{1CE650DB-E14E-BB4A-BC0B-3C62F3DC71DA}" type="slidenum">
              <a:rPr lang="en-US"/>
              <a:pPr/>
              <a:t>‹#›</a:t>
            </a:fld>
            <a:endParaRPr lang="en-US" dirty="0"/>
          </a:p>
        </p:txBody>
      </p:sp>
    </p:spTree>
    <p:extLst>
      <p:ext uri="{BB962C8B-B14F-4D97-AF65-F5344CB8AC3E}">
        <p14:creationId xmlns:p14="http://schemas.microsoft.com/office/powerpoint/2010/main" val="35880473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0">
                <a:latin typeface="Times" pitchFamily="1" charset="0"/>
                <a:ea typeface="+mn-ea"/>
                <a:cs typeface="+mn-cs"/>
              </a:defRPr>
            </a:lvl1pPr>
          </a:lstStyle>
          <a:p>
            <a:pPr>
              <a:defRPr/>
            </a:pPr>
            <a:endParaRPr lang="en-GB" dirty="0"/>
          </a:p>
        </p:txBody>
      </p:sp>
      <p:sp>
        <p:nvSpPr>
          <p:cNvPr id="4099" name="Rectangle 3"/>
          <p:cNvSpPr>
            <a:spLocks noGrp="1" noChangeArrowheads="1"/>
          </p:cNvSpPr>
          <p:nvPr>
            <p:ph type="dt" idx="1"/>
          </p:nvPr>
        </p:nvSpPr>
        <p:spPr bwMode="auto">
          <a:xfrm>
            <a:off x="3886200" y="0"/>
            <a:ext cx="297180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atin typeface="Times" pitchFamily="1" charset="0"/>
                <a:ea typeface="+mn-ea"/>
                <a:cs typeface="+mn-cs"/>
              </a:defRPr>
            </a:lvl1pPr>
          </a:lstStyle>
          <a:p>
            <a:pPr>
              <a:defRPr/>
            </a:pPr>
            <a:endParaRPr lang="en-GB" dirty="0"/>
          </a:p>
        </p:txBody>
      </p:sp>
      <p:sp>
        <p:nvSpPr>
          <p:cNvPr id="15364" name="Rectangle 4"/>
          <p:cNvSpPr>
            <a:spLocks noGrp="1" noRot="1" noChangeAspect="1" noChangeArrowheads="1" noTextEdit="1"/>
          </p:cNvSpPr>
          <p:nvPr>
            <p:ph type="sldImg" idx="2"/>
          </p:nvPr>
        </p:nvSpPr>
        <p:spPr bwMode="auto">
          <a:xfrm>
            <a:off x="746125" y="742950"/>
            <a:ext cx="5365750" cy="37147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705350"/>
            <a:ext cx="5029200"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10700"/>
            <a:ext cx="297180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i="0">
                <a:latin typeface="Times" pitchFamily="1" charset="0"/>
                <a:ea typeface="+mn-ea"/>
                <a:cs typeface="+mn-cs"/>
              </a:defRPr>
            </a:lvl1pPr>
          </a:lstStyle>
          <a:p>
            <a:pPr>
              <a:defRPr/>
            </a:pPr>
            <a:endParaRPr lang="en-GB" dirty="0"/>
          </a:p>
        </p:txBody>
      </p:sp>
      <p:sp>
        <p:nvSpPr>
          <p:cNvPr id="4103" name="Rectangle 7"/>
          <p:cNvSpPr>
            <a:spLocks noGrp="1" noChangeArrowheads="1"/>
          </p:cNvSpPr>
          <p:nvPr>
            <p:ph type="sldNum" sz="quarter" idx="5"/>
          </p:nvPr>
        </p:nvSpPr>
        <p:spPr bwMode="auto">
          <a:xfrm>
            <a:off x="3886200" y="9410700"/>
            <a:ext cx="297180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atin typeface="Times" charset="0"/>
              </a:defRPr>
            </a:lvl1pPr>
          </a:lstStyle>
          <a:p>
            <a:fld id="{408D4CCD-20F6-FF4A-87C4-46AB805AB9BB}" type="slidenum">
              <a:rPr lang="en-GB"/>
              <a:pPr/>
              <a:t>‹#›</a:t>
            </a:fld>
            <a:endParaRPr lang="en-GB" dirty="0"/>
          </a:p>
        </p:txBody>
      </p:sp>
    </p:spTree>
    <p:extLst>
      <p:ext uri="{BB962C8B-B14F-4D97-AF65-F5344CB8AC3E}">
        <p14:creationId xmlns:p14="http://schemas.microsoft.com/office/powerpoint/2010/main" val="259382104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 charset="0"/>
        <a:ea typeface="ＭＳ Ｐゴシック" charset="0"/>
        <a:cs typeface="ＭＳ Ｐゴシック" charset="-128"/>
      </a:defRPr>
    </a:lvl1pPr>
    <a:lvl2pPr marL="457200" algn="l" rtl="0" eaLnBrk="0" fontAlgn="base" hangingPunct="0">
      <a:spcBef>
        <a:spcPct val="30000"/>
      </a:spcBef>
      <a:spcAft>
        <a:spcPct val="0"/>
      </a:spcAft>
      <a:defRPr sz="1200" kern="1200">
        <a:solidFill>
          <a:schemeClr val="tx1"/>
        </a:solidFill>
        <a:latin typeface="Times" pitchFamily="1"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pitchFamily="1"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pitchFamily="1"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pitchFamily="1"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C8B4A416-4414-7548-BF94-D128DD688C4A}" type="slidenum">
              <a:rPr lang="en-GB"/>
              <a:pPr/>
              <a:t>1</a:t>
            </a:fld>
            <a:endParaRPr lang="en-GB" dirty="0"/>
          </a:p>
        </p:txBody>
      </p:sp>
      <p:sp>
        <p:nvSpPr>
          <p:cNvPr id="17410" name="Rectangle 2"/>
          <p:cNvSpPr>
            <a:spLocks noGrp="1" noRot="1" noChangeAspect="1" noChangeArrowheads="1" noTextEdit="1"/>
          </p:cNvSpPr>
          <p:nvPr>
            <p:ph type="sldImg"/>
          </p:nvPr>
        </p:nvSpPr>
        <p:spPr>
          <a:xfrm>
            <a:off x="746125" y="742950"/>
            <a:ext cx="5365750" cy="3714750"/>
          </a:xfrm>
          <a:ln/>
        </p:spPr>
      </p:sp>
      <p:sp>
        <p:nvSpPr>
          <p:cNvPr id="17411" name="Rectangle 3"/>
          <p:cNvSpPr>
            <a:spLocks noGrp="1" noChangeArrowheads="1"/>
          </p:cNvSpPr>
          <p:nvPr>
            <p:ph type="body" idx="1"/>
          </p:nvPr>
        </p:nvSpPr>
        <p:spPr>
          <a:noFill/>
          <a:ln/>
        </p:spPr>
        <p:txBody>
          <a:bodyPr/>
          <a:lstStyle/>
          <a:p>
            <a:endParaRPr lang="en-GB" dirty="0">
              <a:latin typeface="Times" charset="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2531" name="Rectangle 3"/>
          <p:cNvSpPr>
            <a:spLocks noGrp="1" noChangeArrowheads="1"/>
          </p:cNvSpPr>
          <p:nvPr>
            <p:ph type="subTitle" idx="1"/>
          </p:nvPr>
        </p:nvSpPr>
        <p:spPr>
          <a:xfrm>
            <a:off x="1238250" y="1524000"/>
            <a:ext cx="7264400" cy="1524000"/>
          </a:xfrm>
        </p:spPr>
        <p:txBody>
          <a:bodyPr/>
          <a:lstStyle>
            <a:lvl1pPr marL="0" indent="0" algn="ctr">
              <a:lnSpc>
                <a:spcPct val="128000"/>
              </a:lnSpc>
              <a:buFont typeface="Zapf Dingbats" pitchFamily="1" charset="2"/>
              <a:buNone/>
              <a:defRPr sz="2400">
                <a:solidFill>
                  <a:schemeClr val="accent2"/>
                </a:solidFill>
              </a:defRPr>
            </a:lvl1pPr>
          </a:lstStyle>
          <a:p>
            <a:r>
              <a:rPr lang="en-GB"/>
              <a:t>Click to edit Master subtitle style</a:t>
            </a:r>
          </a:p>
        </p:txBody>
      </p:sp>
      <p:sp>
        <p:nvSpPr>
          <p:cNvPr id="3" name="Rectangle 4"/>
          <p:cNvSpPr>
            <a:spLocks noGrp="1" noChangeArrowheads="1"/>
          </p:cNvSpPr>
          <p:nvPr>
            <p:ph type="dt" sz="half" idx="10"/>
          </p:nvPr>
        </p:nvSpPr>
        <p:spPr bwMode="auto">
          <a:xfrm>
            <a:off x="742950" y="6248400"/>
            <a:ext cx="206375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i="0">
                <a:latin typeface="Times" charset="0"/>
              </a:defRPr>
            </a:lvl1pPr>
          </a:lstStyle>
          <a:p>
            <a:endParaRPr lang="en-GB" dirty="0"/>
          </a:p>
        </p:txBody>
      </p:sp>
      <p:sp>
        <p:nvSpPr>
          <p:cNvPr id="4" name="Rectangle 5"/>
          <p:cNvSpPr>
            <a:spLocks noGrp="1" noChangeArrowheads="1"/>
          </p:cNvSpPr>
          <p:nvPr>
            <p:ph type="ftr" sz="quarter" idx="11"/>
          </p:nvPr>
        </p:nvSpPr>
        <p:spPr>
          <a:xfrm>
            <a:off x="3384550" y="6248400"/>
            <a:ext cx="3136900" cy="457200"/>
          </a:xfrm>
        </p:spPr>
        <p:txBody>
          <a:bodyPr/>
          <a:lstStyle>
            <a:lvl1pPr algn="ctr">
              <a:defRPr sz="1400" i="0" smtClean="0">
                <a:solidFill>
                  <a:schemeClr val="tx1"/>
                </a:solidFill>
                <a:latin typeface="Times" charset="0"/>
              </a:defRPr>
            </a:lvl1pPr>
          </a:lstStyle>
          <a:p>
            <a:pPr>
              <a:defRPr/>
            </a:pPr>
            <a:r>
              <a:rPr lang="en-US" smtClean="0"/>
              <a:t>ICARUS Meeting - June 16, 2014</a:t>
            </a:r>
            <a:endParaRPr lang="en-GB" dirty="0"/>
          </a:p>
        </p:txBody>
      </p:sp>
      <p:sp>
        <p:nvSpPr>
          <p:cNvPr id="5" name="Rectangle 6"/>
          <p:cNvSpPr>
            <a:spLocks noGrp="1" noChangeArrowheads="1"/>
          </p:cNvSpPr>
          <p:nvPr>
            <p:ph type="sldNum" sz="quarter" idx="12"/>
          </p:nvPr>
        </p:nvSpPr>
        <p:spPr>
          <a:xfrm>
            <a:off x="7099300" y="6248400"/>
            <a:ext cx="2063750" cy="457200"/>
          </a:xfrm>
        </p:spPr>
        <p:txBody>
          <a:bodyPr/>
          <a:lstStyle>
            <a:lvl1pPr>
              <a:defRPr sz="1400" i="0">
                <a:solidFill>
                  <a:schemeClr val="tx1"/>
                </a:solidFill>
                <a:latin typeface="Times" charset="0"/>
              </a:defRPr>
            </a:lvl1pPr>
          </a:lstStyle>
          <a:p>
            <a:fld id="{BEBFC4ED-8E6F-ED43-A724-E3F24B758230}"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buFont typeface="Wingdings" pitchFamily="2" charset="2"/>
              <a:buChar char="Ø"/>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ICARUS Meeting - June 16, 2014</a:t>
            </a:r>
            <a:endParaRPr lang="en-GB" dirty="0"/>
          </a:p>
        </p:txBody>
      </p:sp>
      <p:sp>
        <p:nvSpPr>
          <p:cNvPr id="5" name="Rectangle 6"/>
          <p:cNvSpPr>
            <a:spLocks noGrp="1" noChangeArrowheads="1"/>
          </p:cNvSpPr>
          <p:nvPr>
            <p:ph type="sldNum" sz="quarter" idx="11"/>
          </p:nvPr>
        </p:nvSpPr>
        <p:spPr>
          <a:ln/>
        </p:spPr>
        <p:txBody>
          <a:bodyPr/>
          <a:lstStyle>
            <a:lvl1pPr>
              <a:defRPr/>
            </a:lvl1pPr>
          </a:lstStyle>
          <a:p>
            <a:r>
              <a:rPr lang="en-GB" dirty="0" smtClean="0"/>
              <a:t>Slide: </a:t>
            </a:r>
            <a:fld id="{C0367892-4C36-1744-A726-262AF37AA8B7}" type="slidenum">
              <a:rPr lang="en-GB"/>
              <a:pPr/>
              <a:t>‹#›</a:t>
            </a:fld>
            <a:endParaRPr lang="en-GB" dirty="0">
              <a:solidFill>
                <a:schemeClr val="accen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smtClean="0"/>
              <a:t>ICARUS Meeting - June 16, 2014</a:t>
            </a:r>
            <a:endParaRPr lang="en-GB" dirty="0"/>
          </a:p>
        </p:txBody>
      </p:sp>
      <p:sp>
        <p:nvSpPr>
          <p:cNvPr id="3" name="Rectangle 6"/>
          <p:cNvSpPr>
            <a:spLocks noGrp="1" noChangeArrowheads="1"/>
          </p:cNvSpPr>
          <p:nvPr>
            <p:ph type="sldNum" sz="quarter" idx="11"/>
          </p:nvPr>
        </p:nvSpPr>
        <p:spPr>
          <a:ln/>
        </p:spPr>
        <p:txBody>
          <a:bodyPr/>
          <a:lstStyle>
            <a:lvl1pPr>
              <a:defRPr/>
            </a:lvl1pPr>
          </a:lstStyle>
          <a:p>
            <a:r>
              <a:rPr lang="en-GB" dirty="0" smtClean="0"/>
              <a:t>Slide: </a:t>
            </a:r>
            <a:fld id="{376D9610-EE21-EF47-B0E0-B514E2693501}" type="slidenum">
              <a:rPr lang="en-GB"/>
              <a:pPr/>
              <a:t>‹#›</a:t>
            </a:fld>
            <a:endParaRPr lang="en-GB" dirty="0">
              <a:solidFill>
                <a:schemeClr val="accent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228601" y="685800"/>
            <a:ext cx="9448800" cy="556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ftr" sz="quarter" idx="3"/>
          </p:nvPr>
        </p:nvSpPr>
        <p:spPr bwMode="auto">
          <a:xfrm>
            <a:off x="5962" y="6629400"/>
            <a:ext cx="3651638"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solidFill>
                  <a:schemeClr val="accent2"/>
                </a:solidFill>
                <a:latin typeface="Helvetica" charset="0"/>
                <a:ea typeface="ＭＳ Ｐゴシック" charset="0"/>
                <a:cs typeface="ＭＳ Ｐゴシック" charset="0"/>
              </a:defRPr>
            </a:lvl1pPr>
          </a:lstStyle>
          <a:p>
            <a:pPr>
              <a:defRPr/>
            </a:pPr>
            <a:r>
              <a:rPr lang="en-US" smtClean="0"/>
              <a:t>ICARUS Meeting - June 16, 2014</a:t>
            </a:r>
            <a:endParaRPr lang="en-GB" dirty="0"/>
          </a:p>
        </p:txBody>
      </p:sp>
      <p:sp>
        <p:nvSpPr>
          <p:cNvPr id="1030" name="Rectangle 6"/>
          <p:cNvSpPr>
            <a:spLocks noGrp="1" noChangeArrowheads="1"/>
          </p:cNvSpPr>
          <p:nvPr>
            <p:ph type="sldNum" sz="quarter" idx="4"/>
          </p:nvPr>
        </p:nvSpPr>
        <p:spPr bwMode="auto">
          <a:xfrm>
            <a:off x="7842250" y="6629400"/>
            <a:ext cx="206375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accent2"/>
                </a:solidFill>
                <a:latin typeface="Helvetica" charset="0"/>
              </a:defRPr>
            </a:lvl1pPr>
          </a:lstStyle>
          <a:p>
            <a:r>
              <a:rPr lang="en-GB" dirty="0" smtClean="0"/>
              <a:t>Slide: </a:t>
            </a:r>
            <a:fld id="{D05931B6-DFFB-0A40-833F-329CB0688972}" type="slidenum">
              <a:rPr lang="en-GB"/>
              <a:pPr/>
              <a:t>‹#›</a:t>
            </a:fld>
            <a:endParaRPr lang="en-GB" dirty="0">
              <a:solidFill>
                <a:schemeClr val="accent1"/>
              </a:solidFill>
            </a:endParaRPr>
          </a:p>
        </p:txBody>
      </p:sp>
      <p:sp>
        <p:nvSpPr>
          <p:cNvPr id="2" name="AutoShape 8"/>
          <p:cNvSpPr>
            <a:spLocks noGrp="1" noChangeArrowheads="1"/>
          </p:cNvSpPr>
          <p:nvPr>
            <p:ph type="title"/>
          </p:nvPr>
        </p:nvSpPr>
        <p:spPr bwMode="auto">
          <a:xfrm>
            <a:off x="0" y="0"/>
            <a:ext cx="9906000" cy="533400"/>
          </a:xfrm>
          <a:prstGeom prst="bevel">
            <a:avLst>
              <a:gd name="adj" fmla="val 3787"/>
            </a:avLst>
          </a:prstGeom>
          <a:gradFill rotWithShape="0">
            <a:gsLst>
              <a:gs pos="0">
                <a:srgbClr val="002F47"/>
              </a:gs>
              <a:gs pos="100000">
                <a:srgbClr val="006699"/>
              </a:gs>
            </a:gsLst>
            <a:lin ang="0" scaled="1"/>
          </a:gradFill>
          <a:ln w="9525">
            <a:solidFill>
              <a:srgbClr val="006699"/>
            </a:solidFill>
            <a:miter lim="800000"/>
            <a:headEnd/>
            <a:tailEnd/>
          </a:ln>
        </p:spPr>
        <p:txBody>
          <a:bodyPr vert="horz" wrap="square" lIns="91440" tIns="45720" rIns="91440" bIns="45720" numCol="1" anchor="ctr" anchorCtr="0" compatLnSpc="1">
            <a:prstTxWarp prst="textNoShape">
              <a:avLst/>
            </a:prstTxWarp>
          </a:bodyPr>
          <a:lstStyle/>
          <a:p>
            <a:pPr lvl="0"/>
            <a:r>
              <a:rPr lang="it-IT"/>
              <a:t>Click to edit Master title style</a:t>
            </a:r>
          </a:p>
        </p:txBody>
      </p:sp>
    </p:spTree>
  </p:cSld>
  <p:clrMap bg1="lt1" tx1="dk1" bg2="lt2" tx2="dk2" accent1="accent1" accent2="accent2" accent3="accent3" accent4="accent4" accent5="accent5" accent6="accent6" hlink="hlink" folHlink="folHlink"/>
  <p:sldLayoutIdLst>
    <p:sldLayoutId id="2147483787" r:id="rId1"/>
    <p:sldLayoutId id="2147483776" r:id="rId2"/>
    <p:sldLayoutId id="2147483781" r:id="rId3"/>
  </p:sldLayoutIdLst>
  <p:hf hdr="0" dt="0"/>
  <p:txStyles>
    <p:titleStyle>
      <a:lvl1pPr algn="ctr" rtl="0" eaLnBrk="0" fontAlgn="base" hangingPunct="0">
        <a:spcBef>
          <a:spcPct val="0"/>
        </a:spcBef>
        <a:spcAft>
          <a:spcPct val="0"/>
        </a:spcAft>
        <a:defRPr sz="2800">
          <a:solidFill>
            <a:schemeClr val="bg1"/>
          </a:solidFill>
          <a:latin typeface="+mj-lt"/>
          <a:ea typeface="ＭＳ Ｐゴシック" charset="0"/>
          <a:cs typeface="ＭＳ Ｐゴシック" charset="-128"/>
        </a:defRPr>
      </a:lvl1pPr>
      <a:lvl2pPr algn="ctr" rtl="0" eaLnBrk="0" fontAlgn="base" hangingPunct="0">
        <a:spcBef>
          <a:spcPct val="0"/>
        </a:spcBef>
        <a:spcAft>
          <a:spcPct val="0"/>
        </a:spcAft>
        <a:defRPr sz="2800">
          <a:solidFill>
            <a:schemeClr val="bg1"/>
          </a:solidFill>
          <a:latin typeface="Helvetica" pitchFamily="1" charset="0"/>
          <a:ea typeface="ＭＳ Ｐゴシック" charset="0"/>
          <a:cs typeface="ＭＳ Ｐゴシック" charset="-128"/>
        </a:defRPr>
      </a:lvl2pPr>
      <a:lvl3pPr algn="ctr" rtl="0" eaLnBrk="0" fontAlgn="base" hangingPunct="0">
        <a:spcBef>
          <a:spcPct val="0"/>
        </a:spcBef>
        <a:spcAft>
          <a:spcPct val="0"/>
        </a:spcAft>
        <a:defRPr sz="2800">
          <a:solidFill>
            <a:schemeClr val="bg1"/>
          </a:solidFill>
          <a:latin typeface="Helvetica" pitchFamily="1" charset="0"/>
          <a:ea typeface="ＭＳ Ｐゴシック" charset="0"/>
          <a:cs typeface="ＭＳ Ｐゴシック" charset="-128"/>
        </a:defRPr>
      </a:lvl3pPr>
      <a:lvl4pPr algn="ctr" rtl="0" eaLnBrk="0" fontAlgn="base" hangingPunct="0">
        <a:spcBef>
          <a:spcPct val="0"/>
        </a:spcBef>
        <a:spcAft>
          <a:spcPct val="0"/>
        </a:spcAft>
        <a:defRPr sz="2800">
          <a:solidFill>
            <a:schemeClr val="bg1"/>
          </a:solidFill>
          <a:latin typeface="Helvetica" pitchFamily="1" charset="0"/>
          <a:ea typeface="ＭＳ Ｐゴシック" charset="0"/>
          <a:cs typeface="ＭＳ Ｐゴシック" charset="-128"/>
        </a:defRPr>
      </a:lvl4pPr>
      <a:lvl5pPr algn="ctr" rtl="0" eaLnBrk="0" fontAlgn="base" hangingPunct="0">
        <a:spcBef>
          <a:spcPct val="0"/>
        </a:spcBef>
        <a:spcAft>
          <a:spcPct val="0"/>
        </a:spcAft>
        <a:defRPr sz="2800">
          <a:solidFill>
            <a:schemeClr val="bg1"/>
          </a:solidFill>
          <a:latin typeface="Helvetica" pitchFamily="1" charset="0"/>
          <a:ea typeface="ＭＳ Ｐゴシック" charset="0"/>
          <a:cs typeface="ＭＳ Ｐゴシック" charset="-128"/>
        </a:defRPr>
      </a:lvl5pPr>
      <a:lvl6pPr marL="457200" algn="ctr" rtl="0" eaLnBrk="0" fontAlgn="base" hangingPunct="0">
        <a:spcBef>
          <a:spcPct val="0"/>
        </a:spcBef>
        <a:spcAft>
          <a:spcPct val="0"/>
        </a:spcAft>
        <a:defRPr sz="2800">
          <a:solidFill>
            <a:schemeClr val="bg1"/>
          </a:solidFill>
          <a:latin typeface="Helvetica" pitchFamily="1" charset="0"/>
        </a:defRPr>
      </a:lvl6pPr>
      <a:lvl7pPr marL="914400" algn="ctr" rtl="0" eaLnBrk="0" fontAlgn="base" hangingPunct="0">
        <a:spcBef>
          <a:spcPct val="0"/>
        </a:spcBef>
        <a:spcAft>
          <a:spcPct val="0"/>
        </a:spcAft>
        <a:defRPr sz="2800">
          <a:solidFill>
            <a:schemeClr val="bg1"/>
          </a:solidFill>
          <a:latin typeface="Helvetica" pitchFamily="1" charset="0"/>
        </a:defRPr>
      </a:lvl7pPr>
      <a:lvl8pPr marL="1371600" algn="ctr" rtl="0" eaLnBrk="0" fontAlgn="base" hangingPunct="0">
        <a:spcBef>
          <a:spcPct val="0"/>
        </a:spcBef>
        <a:spcAft>
          <a:spcPct val="0"/>
        </a:spcAft>
        <a:defRPr sz="2800">
          <a:solidFill>
            <a:schemeClr val="bg1"/>
          </a:solidFill>
          <a:latin typeface="Helvetica" pitchFamily="1" charset="0"/>
        </a:defRPr>
      </a:lvl8pPr>
      <a:lvl9pPr marL="1828800" algn="ctr" rtl="0" eaLnBrk="0" fontAlgn="base" hangingPunct="0">
        <a:spcBef>
          <a:spcPct val="0"/>
        </a:spcBef>
        <a:spcAft>
          <a:spcPct val="0"/>
        </a:spcAft>
        <a:defRPr sz="2800">
          <a:solidFill>
            <a:schemeClr val="bg1"/>
          </a:solidFill>
          <a:latin typeface="Helvetica" pitchFamily="1" charset="0"/>
        </a:defRPr>
      </a:lvl9pPr>
    </p:titleStyle>
    <p:bodyStyle>
      <a:lvl1pPr marL="342900" indent="-342900" algn="l" rtl="0" eaLnBrk="0" fontAlgn="base" hangingPunct="0">
        <a:spcBef>
          <a:spcPct val="20000"/>
        </a:spcBef>
        <a:spcAft>
          <a:spcPct val="0"/>
        </a:spcAft>
        <a:buClr>
          <a:srgbClr val="FF0000"/>
        </a:buClr>
        <a:buFont typeface="Zapf Dingbats" charset="2"/>
        <a:buChar char="l"/>
        <a:defRPr>
          <a:solidFill>
            <a:schemeClr val="tx1"/>
          </a:solidFill>
          <a:latin typeface="+mn-lt"/>
          <a:ea typeface="ＭＳ Ｐゴシック" charset="0"/>
          <a:cs typeface="ＭＳ Ｐゴシック" charset="-128"/>
        </a:defRPr>
      </a:lvl1pPr>
      <a:lvl2pPr marL="742950" indent="-285750" algn="l" rtl="0" eaLnBrk="0" fontAlgn="base" hangingPunct="0">
        <a:spcBef>
          <a:spcPct val="20000"/>
        </a:spcBef>
        <a:spcAft>
          <a:spcPct val="0"/>
        </a:spcAft>
        <a:buClr>
          <a:srgbClr val="FF0000"/>
        </a:buClr>
        <a:buSzPct val="155000"/>
        <a:buFont typeface="Zapf Dingbats" charset="2"/>
        <a:buChar char=""/>
        <a:defRPr>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a:solidFill>
            <a:schemeClr val="tx1"/>
          </a:solidFill>
          <a:latin typeface="+mj-lt"/>
          <a:ea typeface="ＭＳ Ｐゴシック" charset="0"/>
        </a:defRPr>
      </a:lvl4pPr>
      <a:lvl5pPr marL="2057400" indent="-228600" algn="l" rtl="0" eaLnBrk="0" fontAlgn="base" hangingPunct="0">
        <a:spcBef>
          <a:spcPct val="20000"/>
        </a:spcBef>
        <a:spcAft>
          <a:spcPct val="0"/>
        </a:spcAft>
        <a:buChar char="»"/>
        <a:defRPr>
          <a:solidFill>
            <a:schemeClr val="tx1"/>
          </a:solidFill>
          <a:latin typeface="+mj-lt"/>
          <a:ea typeface="ＭＳ Ｐゴシック" charset="0"/>
        </a:defRPr>
      </a:lvl5pPr>
      <a:lvl6pPr marL="2514600" indent="-228600" algn="l" rtl="0" eaLnBrk="0" fontAlgn="base" hangingPunct="0">
        <a:spcBef>
          <a:spcPct val="20000"/>
        </a:spcBef>
        <a:spcAft>
          <a:spcPct val="0"/>
        </a:spcAft>
        <a:buChar char="»"/>
        <a:defRPr>
          <a:solidFill>
            <a:schemeClr val="tx1"/>
          </a:solidFill>
          <a:latin typeface="+mj-lt"/>
        </a:defRPr>
      </a:lvl6pPr>
      <a:lvl7pPr marL="2971800" indent="-228600" algn="l" rtl="0" eaLnBrk="0" fontAlgn="base" hangingPunct="0">
        <a:spcBef>
          <a:spcPct val="20000"/>
        </a:spcBef>
        <a:spcAft>
          <a:spcPct val="0"/>
        </a:spcAft>
        <a:buChar char="»"/>
        <a:defRPr>
          <a:solidFill>
            <a:schemeClr val="tx1"/>
          </a:solidFill>
          <a:latin typeface="+mj-lt"/>
        </a:defRPr>
      </a:lvl7pPr>
      <a:lvl8pPr marL="3429000" indent="-228600" algn="l" rtl="0" eaLnBrk="0" fontAlgn="base" hangingPunct="0">
        <a:spcBef>
          <a:spcPct val="20000"/>
        </a:spcBef>
        <a:spcAft>
          <a:spcPct val="0"/>
        </a:spcAft>
        <a:buChar char="»"/>
        <a:defRPr>
          <a:solidFill>
            <a:schemeClr val="tx1"/>
          </a:solidFill>
          <a:latin typeface="+mj-lt"/>
        </a:defRPr>
      </a:lvl8pPr>
      <a:lvl9pPr marL="3886200" indent="-228600" algn="l" rtl="0" eaLnBrk="0" fontAlgn="base" hangingPunct="0">
        <a:spcBef>
          <a:spcPct val="20000"/>
        </a:spcBef>
        <a:spcAft>
          <a:spcPct val="0"/>
        </a:spcAft>
        <a:buChar char="»"/>
        <a:defRPr>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Microsoft_Word_Document1.docx"/><Relationship Id="rId5" Type="http://schemas.openxmlformats.org/officeDocument/2006/relationships/image" Target="../media/image7.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oleObject" Target="../embeddings/oleObject2.bin"/><Relationship Id="rId5" Type="http://schemas.openxmlformats.org/officeDocument/2006/relationships/package" Target="../embeddings/Microsoft_Word_Document2.docx"/><Relationship Id="rId6" Type="http://schemas.openxmlformats.org/officeDocument/2006/relationships/image" Target="../media/image8.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 Id="rId3"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457200"/>
            <a:ext cx="9525000" cy="5509200"/>
          </a:xfrm>
          <a:prstGeom prst="rect">
            <a:avLst/>
          </a:prstGeom>
          <a:noFill/>
        </p:spPr>
        <p:txBody>
          <a:bodyPr wrap="square" rtlCol="0">
            <a:spAutoFit/>
          </a:bodyPr>
          <a:lstStyle/>
          <a:p>
            <a:pPr algn="ctr"/>
            <a:endParaRPr lang="en-US" sz="2400" dirty="0" smtClean="0"/>
          </a:p>
          <a:p>
            <a:pPr algn="ctr"/>
            <a:r>
              <a:rPr lang="en-US" sz="3600" dirty="0" smtClean="0">
                <a:solidFill>
                  <a:srgbClr val="FF0000"/>
                </a:solidFill>
              </a:rPr>
              <a:t>Increase of the T600 maximum drift distance</a:t>
            </a:r>
          </a:p>
          <a:p>
            <a:pPr algn="ctr"/>
            <a:r>
              <a:rPr lang="en-US" sz="3600" dirty="0" smtClean="0">
                <a:solidFill>
                  <a:srgbClr val="FF0000"/>
                </a:solidFill>
              </a:rPr>
              <a:t>and</a:t>
            </a:r>
          </a:p>
          <a:p>
            <a:pPr algn="ctr"/>
            <a:r>
              <a:rPr lang="en-US" sz="3600" dirty="0" smtClean="0">
                <a:solidFill>
                  <a:srgbClr val="FF0000"/>
                </a:solidFill>
              </a:rPr>
              <a:t>preliminary considerations for larger aluminum vessels</a:t>
            </a:r>
          </a:p>
          <a:p>
            <a:pPr algn="ctr"/>
            <a:endParaRPr lang="en-US" sz="4400" dirty="0" smtClean="0">
              <a:solidFill>
                <a:srgbClr val="FF0000"/>
              </a:solidFill>
            </a:endParaRPr>
          </a:p>
          <a:p>
            <a:pPr algn="ctr"/>
            <a:r>
              <a:rPr lang="en-US" sz="2800" dirty="0" smtClean="0">
                <a:solidFill>
                  <a:srgbClr val="0070C0"/>
                </a:solidFill>
              </a:rPr>
              <a:t>Claudio </a:t>
            </a:r>
            <a:r>
              <a:rPr lang="en-US" sz="2800" dirty="0" err="1" smtClean="0">
                <a:solidFill>
                  <a:srgbClr val="0070C0"/>
                </a:solidFill>
              </a:rPr>
              <a:t>Montanari</a:t>
            </a:r>
            <a:endParaRPr lang="en-US" sz="2800" dirty="0" smtClean="0">
              <a:solidFill>
                <a:srgbClr val="3366FF"/>
              </a:solidFill>
            </a:endParaRPr>
          </a:p>
          <a:p>
            <a:pPr algn="ctr"/>
            <a:r>
              <a:rPr lang="en-US" sz="2800" dirty="0" smtClean="0">
                <a:solidFill>
                  <a:srgbClr val="3366FF"/>
                </a:solidFill>
              </a:rPr>
              <a:t> </a:t>
            </a:r>
            <a:r>
              <a:rPr lang="en-US" sz="2800" dirty="0" smtClean="0"/>
              <a:t>INFN-Pavia, Italy</a:t>
            </a:r>
          </a:p>
          <a:p>
            <a:pPr algn="ctr"/>
            <a:endParaRPr lang="en-US" sz="2800" dirty="0" smtClean="0"/>
          </a:p>
          <a:p>
            <a:pPr algn="ctr"/>
            <a:endParaRPr lang="en-GB" sz="2000" dirty="0" smtClean="0">
              <a:solidFill>
                <a:srgbClr val="0000FF"/>
              </a:solidFill>
              <a:ea typeface="Times" charset="0"/>
              <a:cs typeface="Times" charset="0"/>
            </a:endParaRPr>
          </a:p>
        </p:txBody>
      </p:sp>
      <p:sp>
        <p:nvSpPr>
          <p:cNvPr id="3" name="Slide Number Placeholder 2"/>
          <p:cNvSpPr>
            <a:spLocks noGrp="1"/>
          </p:cNvSpPr>
          <p:nvPr>
            <p:ph type="sldNum" sz="quarter" idx="12"/>
          </p:nvPr>
        </p:nvSpPr>
        <p:spPr/>
        <p:txBody>
          <a:bodyPr/>
          <a:lstStyle/>
          <a:p>
            <a:fld id="{BEBFC4ED-8E6F-ED43-A724-E3F24B758230}" type="slidenum">
              <a:rPr lang="en-GB" smtClean="0"/>
              <a:pPr/>
              <a:t>1</a:t>
            </a:fld>
            <a:endParaRPr lang="en-GB" dirty="0"/>
          </a:p>
        </p:txBody>
      </p:sp>
      <p:sp>
        <p:nvSpPr>
          <p:cNvPr id="5" name="Footer Placeholder 4"/>
          <p:cNvSpPr>
            <a:spLocks noGrp="1"/>
          </p:cNvSpPr>
          <p:nvPr>
            <p:ph type="ftr" sz="quarter" idx="11"/>
          </p:nvPr>
        </p:nvSpPr>
        <p:spPr>
          <a:xfrm>
            <a:off x="3048000" y="6248400"/>
            <a:ext cx="4387850" cy="457200"/>
          </a:xfrm>
        </p:spPr>
        <p:txBody>
          <a:bodyPr/>
          <a:lstStyle/>
          <a:p>
            <a:pPr>
              <a:defRPr/>
            </a:pPr>
            <a:r>
              <a:rPr lang="en-US" smtClean="0"/>
              <a:t>ICARUS Meeting - June 16, 2014</a:t>
            </a:r>
            <a:endParaRPr lang="en-GB"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Aluminum containers with increased (≈7.5 m) width</a:t>
            </a:r>
            <a:endParaRPr lang="en-US" dirty="0"/>
          </a:p>
        </p:txBody>
      </p:sp>
      <p:sp>
        <p:nvSpPr>
          <p:cNvPr id="4" name="Footer Placeholder 3"/>
          <p:cNvSpPr>
            <a:spLocks noGrp="1"/>
          </p:cNvSpPr>
          <p:nvPr>
            <p:ph type="ftr" sz="quarter" idx="10"/>
          </p:nvPr>
        </p:nvSpPr>
        <p:spPr/>
        <p:txBody>
          <a:bodyPr/>
          <a:lstStyle/>
          <a:p>
            <a:pPr>
              <a:defRPr/>
            </a:pPr>
            <a:r>
              <a:rPr lang="en-US" smtClean="0"/>
              <a:t>ICARUS Meeting - June 16, 2014</a:t>
            </a:r>
            <a:endParaRPr lang="en-GB" dirty="0"/>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10</a:t>
            </a:fld>
            <a:endParaRPr lang="en-GB" dirty="0">
              <a:solidFill>
                <a:schemeClr val="accent1"/>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971431942"/>
              </p:ext>
            </p:extLst>
          </p:nvPr>
        </p:nvGraphicFramePr>
        <p:xfrm>
          <a:off x="3124200" y="1219200"/>
          <a:ext cx="6107064" cy="5410200"/>
        </p:xfrm>
        <a:graphic>
          <a:graphicData uri="http://schemas.openxmlformats.org/presentationml/2006/ole">
            <mc:AlternateContent xmlns:mc="http://schemas.openxmlformats.org/markup-compatibility/2006">
              <mc:Choice xmlns:v="urn:schemas-microsoft-com:vml" Requires="v">
                <p:oleObj spid="_x0000_s1032" name="Document" r:id="rId4" imgW="6121400" imgH="5422900" progId="Word.Document.12">
                  <p:embed/>
                </p:oleObj>
              </mc:Choice>
              <mc:Fallback>
                <p:oleObj name="Document" r:id="rId4" imgW="6121400" imgH="5422900" progId="Word.Document.12">
                  <p:embed/>
                  <p:pic>
                    <p:nvPicPr>
                      <p:cNvPr id="0" name=""/>
                      <p:cNvPicPr/>
                      <p:nvPr/>
                    </p:nvPicPr>
                    <p:blipFill>
                      <a:blip r:embed="rId5"/>
                      <a:stretch>
                        <a:fillRect/>
                      </a:stretch>
                    </p:blipFill>
                    <p:spPr>
                      <a:xfrm>
                        <a:off x="3124200" y="1219200"/>
                        <a:ext cx="6107064" cy="5410200"/>
                      </a:xfrm>
                      <a:prstGeom prst="rect">
                        <a:avLst/>
                      </a:prstGeom>
                    </p:spPr>
                  </p:pic>
                </p:oleObj>
              </mc:Fallback>
            </mc:AlternateContent>
          </a:graphicData>
        </a:graphic>
      </p:graphicFrame>
      <p:sp>
        <p:nvSpPr>
          <p:cNvPr id="6" name="TextBox 5"/>
          <p:cNvSpPr txBox="1"/>
          <p:nvPr/>
        </p:nvSpPr>
        <p:spPr>
          <a:xfrm>
            <a:off x="3352800" y="685800"/>
            <a:ext cx="5950191" cy="400110"/>
          </a:xfrm>
          <a:prstGeom prst="rect">
            <a:avLst/>
          </a:prstGeom>
          <a:noFill/>
        </p:spPr>
        <p:txBody>
          <a:bodyPr wrap="none" rtlCol="0">
            <a:spAutoFit/>
          </a:bodyPr>
          <a:lstStyle/>
          <a:p>
            <a:r>
              <a:rPr lang="en-US" sz="2000" dirty="0" smtClean="0"/>
              <a:t>Extracted for the structural engineers reports</a:t>
            </a:r>
            <a:endParaRPr lang="en-US" sz="2000" dirty="0"/>
          </a:p>
        </p:txBody>
      </p:sp>
      <p:sp>
        <p:nvSpPr>
          <p:cNvPr id="7" name="TextBox 6"/>
          <p:cNvSpPr txBox="1"/>
          <p:nvPr/>
        </p:nvSpPr>
        <p:spPr>
          <a:xfrm>
            <a:off x="76200" y="1295400"/>
            <a:ext cx="3317510" cy="400110"/>
          </a:xfrm>
          <a:prstGeom prst="rect">
            <a:avLst/>
          </a:prstGeom>
          <a:noFill/>
        </p:spPr>
        <p:txBody>
          <a:bodyPr wrap="none" rtlCol="0">
            <a:spAutoFit/>
          </a:bodyPr>
          <a:lstStyle/>
          <a:p>
            <a:r>
              <a:rPr lang="en-US" sz="2000" dirty="0" smtClean="0"/>
              <a:t>“Annular” reinforcements</a:t>
            </a:r>
            <a:endParaRPr lang="en-US" sz="2000" dirty="0"/>
          </a:p>
        </p:txBody>
      </p:sp>
      <p:cxnSp>
        <p:nvCxnSpPr>
          <p:cNvPr id="9" name="Straight Arrow Connector 8"/>
          <p:cNvCxnSpPr/>
          <p:nvPr/>
        </p:nvCxnSpPr>
        <p:spPr bwMode="auto">
          <a:xfrm>
            <a:off x="3200400" y="1752600"/>
            <a:ext cx="1371600" cy="4572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sp>
        <p:nvSpPr>
          <p:cNvPr id="10" name="TextBox 9"/>
          <p:cNvSpPr txBox="1"/>
          <p:nvPr/>
        </p:nvSpPr>
        <p:spPr>
          <a:xfrm>
            <a:off x="3276600" y="2971800"/>
            <a:ext cx="2391650" cy="400110"/>
          </a:xfrm>
          <a:prstGeom prst="rect">
            <a:avLst/>
          </a:prstGeom>
          <a:noFill/>
        </p:spPr>
        <p:txBody>
          <a:bodyPr wrap="none" rtlCol="0">
            <a:spAutoFit/>
          </a:bodyPr>
          <a:lstStyle/>
          <a:p>
            <a:r>
              <a:rPr lang="en-US" sz="2000" dirty="0" smtClean="0"/>
              <a:t>Present container</a:t>
            </a:r>
            <a:endParaRPr lang="en-US" sz="2000" dirty="0"/>
          </a:p>
        </p:txBody>
      </p:sp>
      <p:sp>
        <p:nvSpPr>
          <p:cNvPr id="13" name="TextBox 12"/>
          <p:cNvSpPr txBox="1"/>
          <p:nvPr/>
        </p:nvSpPr>
        <p:spPr>
          <a:xfrm>
            <a:off x="5867400" y="2971800"/>
            <a:ext cx="3886200" cy="400110"/>
          </a:xfrm>
          <a:prstGeom prst="rect">
            <a:avLst/>
          </a:prstGeom>
          <a:noFill/>
        </p:spPr>
        <p:txBody>
          <a:bodyPr wrap="square" rtlCol="0">
            <a:spAutoFit/>
          </a:bodyPr>
          <a:lstStyle/>
          <a:p>
            <a:r>
              <a:rPr lang="en-US" sz="2000" dirty="0" smtClean="0"/>
              <a:t>Container with 7.6 m int. width</a:t>
            </a:r>
            <a:endParaRPr lang="en-US" sz="2000" dirty="0"/>
          </a:p>
        </p:txBody>
      </p:sp>
      <p:sp>
        <p:nvSpPr>
          <p:cNvPr id="12" name="TextBox 11"/>
          <p:cNvSpPr txBox="1"/>
          <p:nvPr/>
        </p:nvSpPr>
        <p:spPr>
          <a:xfrm>
            <a:off x="76200" y="3733800"/>
            <a:ext cx="4000289" cy="707886"/>
          </a:xfrm>
          <a:prstGeom prst="rect">
            <a:avLst/>
          </a:prstGeom>
          <a:noFill/>
        </p:spPr>
        <p:txBody>
          <a:bodyPr wrap="none" rtlCol="0">
            <a:spAutoFit/>
          </a:bodyPr>
          <a:lstStyle/>
          <a:p>
            <a:r>
              <a:rPr lang="en-US" sz="2000" dirty="0" smtClean="0"/>
              <a:t>Longitudinal reinforcement and</a:t>
            </a:r>
          </a:p>
          <a:p>
            <a:r>
              <a:rPr lang="en-US" sz="2000" dirty="0" smtClean="0"/>
              <a:t>addition set of supports</a:t>
            </a:r>
            <a:endParaRPr lang="en-US" sz="2000" dirty="0"/>
          </a:p>
        </p:txBody>
      </p:sp>
      <p:cxnSp>
        <p:nvCxnSpPr>
          <p:cNvPr id="18" name="Straight Connector 17"/>
          <p:cNvCxnSpPr/>
          <p:nvPr/>
        </p:nvCxnSpPr>
        <p:spPr bwMode="auto">
          <a:xfrm flipH="1">
            <a:off x="2057400" y="4517886"/>
            <a:ext cx="18945" cy="435114"/>
          </a:xfrm>
          <a:prstGeom prst="line">
            <a:avLst/>
          </a:prstGeom>
          <a:solidFill>
            <a:schemeClr val="accent1"/>
          </a:solidFill>
          <a:ln w="28575" cap="flat" cmpd="sng" algn="ctr">
            <a:solidFill>
              <a:srgbClr val="4F81BD"/>
            </a:solidFill>
            <a:prstDash val="solid"/>
            <a:round/>
            <a:headEnd type="none" w="med" len="med"/>
            <a:tailEnd type="none" w="med" len="med"/>
          </a:ln>
          <a:effectLst>
            <a:outerShdw blurRad="50800" dist="38100" dir="2700000" algn="tl" rotWithShape="0">
              <a:srgbClr val="000000">
                <a:alpha val="43000"/>
              </a:srgbClr>
            </a:outerShdw>
          </a:effectLst>
        </p:spPr>
      </p:cxnSp>
      <p:cxnSp>
        <p:nvCxnSpPr>
          <p:cNvPr id="20" name="Straight Connector 19"/>
          <p:cNvCxnSpPr/>
          <p:nvPr/>
        </p:nvCxnSpPr>
        <p:spPr bwMode="auto">
          <a:xfrm>
            <a:off x="2057400" y="4953000"/>
            <a:ext cx="4953000" cy="0"/>
          </a:xfrm>
          <a:prstGeom prst="line">
            <a:avLst/>
          </a:prstGeom>
          <a:solidFill>
            <a:schemeClr val="accent1"/>
          </a:solidFill>
          <a:ln w="28575" cap="flat" cmpd="sng" algn="ctr">
            <a:solidFill>
              <a:srgbClr val="4F81BD"/>
            </a:solidFill>
            <a:prstDash val="solid"/>
            <a:round/>
            <a:headEnd type="none" w="med" len="med"/>
            <a:tailEnd type="none" w="med" len="med"/>
          </a:ln>
          <a:effectLst>
            <a:outerShdw blurRad="50800" dist="38100" dir="2700000" algn="tl" rotWithShape="0">
              <a:srgbClr val="000000">
                <a:alpha val="43000"/>
              </a:srgbClr>
            </a:outerShdw>
          </a:effectLst>
        </p:spPr>
      </p:cxnSp>
      <p:cxnSp>
        <p:nvCxnSpPr>
          <p:cNvPr id="22" name="Straight Arrow Connector 21"/>
          <p:cNvCxnSpPr/>
          <p:nvPr/>
        </p:nvCxnSpPr>
        <p:spPr bwMode="auto">
          <a:xfrm flipV="1">
            <a:off x="7010400" y="4724400"/>
            <a:ext cx="0" cy="2286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spTree>
    <p:extLst>
      <p:ext uri="{BB962C8B-B14F-4D97-AF65-F5344CB8AC3E}">
        <p14:creationId xmlns:p14="http://schemas.microsoft.com/office/powerpoint/2010/main" val="2381931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Aluminum containers with increased (≈7.5 m) width</a:t>
            </a:r>
            <a:endParaRPr lang="en-US" dirty="0"/>
          </a:p>
        </p:txBody>
      </p:sp>
      <p:sp>
        <p:nvSpPr>
          <p:cNvPr id="4" name="Footer Placeholder 3"/>
          <p:cNvSpPr>
            <a:spLocks noGrp="1"/>
          </p:cNvSpPr>
          <p:nvPr>
            <p:ph type="ftr" sz="quarter" idx="10"/>
          </p:nvPr>
        </p:nvSpPr>
        <p:spPr/>
        <p:txBody>
          <a:bodyPr/>
          <a:lstStyle/>
          <a:p>
            <a:pPr>
              <a:defRPr/>
            </a:pPr>
            <a:r>
              <a:rPr lang="en-US" smtClean="0"/>
              <a:t>ICARUS Meeting - June 16, 2014</a:t>
            </a:r>
            <a:endParaRPr lang="en-GB" dirty="0"/>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11</a:t>
            </a:fld>
            <a:endParaRPr lang="en-GB" dirty="0">
              <a:solidFill>
                <a:schemeClr val="accent1"/>
              </a:solidFill>
            </a:endParaRPr>
          </a:p>
        </p:txBody>
      </p:sp>
      <p:pic>
        <p:nvPicPr>
          <p:cNvPr id="2049" name="Picture 1"/>
          <p:cNvPicPr>
            <a:picLocks noChangeAspect="1" noChangeArrowheads="1"/>
          </p:cNvPicPr>
          <p:nvPr/>
        </p:nvPicPr>
        <p:blipFill>
          <a:blip r:embed="rId3">
            <a:extLst>
              <a:ext uri="{28A0092B-C50C-407E-A947-70E740481C1C}">
                <a14:useLocalDpi xmlns:a14="http://schemas.microsoft.com/office/drawing/2010/main" val="0"/>
              </a:ext>
            </a:extLst>
          </a:blip>
          <a:srcRect l="12500" t="8842" r="12500" b="8037"/>
          <a:stretch>
            <a:fillRect/>
          </a:stretch>
        </p:blipFill>
        <p:spPr bwMode="auto">
          <a:xfrm>
            <a:off x="228600" y="1371600"/>
            <a:ext cx="5155307" cy="40385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33400" y="762000"/>
            <a:ext cx="3192651" cy="400110"/>
          </a:xfrm>
          <a:prstGeom prst="rect">
            <a:avLst/>
          </a:prstGeom>
          <a:noFill/>
        </p:spPr>
        <p:txBody>
          <a:bodyPr wrap="none" rtlCol="0">
            <a:spAutoFit/>
          </a:bodyPr>
          <a:lstStyle/>
          <a:p>
            <a:r>
              <a:rPr lang="en-US" sz="2000" dirty="0" smtClean="0"/>
              <a:t>“Annular” reinforcement</a:t>
            </a:r>
            <a:endParaRPr lang="en-US" sz="2000" dirty="0"/>
          </a:p>
        </p:txBody>
      </p:sp>
      <p:cxnSp>
        <p:nvCxnSpPr>
          <p:cNvPr id="14" name="Straight Arrow Connector 13"/>
          <p:cNvCxnSpPr>
            <a:stCxn id="8" idx="2"/>
          </p:cNvCxnSpPr>
          <p:nvPr/>
        </p:nvCxnSpPr>
        <p:spPr bwMode="auto">
          <a:xfrm>
            <a:off x="2129726" y="1162110"/>
            <a:ext cx="3874" cy="51429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graphicFrame>
        <p:nvGraphicFramePr>
          <p:cNvPr id="15" name="Object 14"/>
          <p:cNvGraphicFramePr>
            <a:graphicFrameLocks noChangeAspect="1"/>
          </p:cNvGraphicFramePr>
          <p:nvPr>
            <p:extLst>
              <p:ext uri="{D42A27DB-BD31-4B8C-83A1-F6EECF244321}">
                <p14:modId xmlns:p14="http://schemas.microsoft.com/office/powerpoint/2010/main" val="3764634398"/>
              </p:ext>
            </p:extLst>
          </p:nvPr>
        </p:nvGraphicFramePr>
        <p:xfrm>
          <a:off x="5257800" y="1905000"/>
          <a:ext cx="4635500" cy="3308324"/>
        </p:xfrm>
        <a:graphic>
          <a:graphicData uri="http://schemas.openxmlformats.org/presentationml/2006/ole">
            <mc:AlternateContent xmlns:mc="http://schemas.openxmlformats.org/markup-compatibility/2006">
              <mc:Choice xmlns:v="urn:schemas-microsoft-com:vml" Requires="v">
                <p:oleObj spid="_x0000_s2057" name="Document" r:id="rId5" imgW="6121400" imgH="4368800" progId="Word.Document.12">
                  <p:embed/>
                </p:oleObj>
              </mc:Choice>
              <mc:Fallback>
                <p:oleObj name="Document" r:id="rId5" imgW="6121400" imgH="4368800" progId="Word.Document.12">
                  <p:embed/>
                  <p:pic>
                    <p:nvPicPr>
                      <p:cNvPr id="0" name=""/>
                      <p:cNvPicPr/>
                      <p:nvPr/>
                    </p:nvPicPr>
                    <p:blipFill>
                      <a:blip r:embed="rId6"/>
                      <a:stretch>
                        <a:fillRect/>
                      </a:stretch>
                    </p:blipFill>
                    <p:spPr>
                      <a:xfrm>
                        <a:off x="5257800" y="1905000"/>
                        <a:ext cx="4635500" cy="3308324"/>
                      </a:xfrm>
                      <a:prstGeom prst="rect">
                        <a:avLst/>
                      </a:prstGeom>
                    </p:spPr>
                  </p:pic>
                </p:oleObj>
              </mc:Fallback>
            </mc:AlternateContent>
          </a:graphicData>
        </a:graphic>
      </p:graphicFrame>
      <p:sp>
        <p:nvSpPr>
          <p:cNvPr id="16" name="TextBox 15"/>
          <p:cNvSpPr txBox="1"/>
          <p:nvPr/>
        </p:nvSpPr>
        <p:spPr>
          <a:xfrm>
            <a:off x="5105400" y="762000"/>
            <a:ext cx="4495800" cy="707886"/>
          </a:xfrm>
          <a:prstGeom prst="rect">
            <a:avLst/>
          </a:prstGeom>
          <a:noFill/>
        </p:spPr>
        <p:txBody>
          <a:bodyPr wrap="square" rtlCol="0">
            <a:spAutoFit/>
          </a:bodyPr>
          <a:lstStyle/>
          <a:p>
            <a:pPr algn="ctr"/>
            <a:r>
              <a:rPr lang="en-US" sz="2000" dirty="0" smtClean="0"/>
              <a:t>Deformations while filled with LAr (Top) and under vacuum (Bottom)</a:t>
            </a:r>
            <a:endParaRPr lang="en-US" sz="2000" dirty="0"/>
          </a:p>
        </p:txBody>
      </p:sp>
      <p:sp>
        <p:nvSpPr>
          <p:cNvPr id="17" name="TextBox 16"/>
          <p:cNvSpPr txBox="1"/>
          <p:nvPr/>
        </p:nvSpPr>
        <p:spPr>
          <a:xfrm>
            <a:off x="3810000" y="5486400"/>
            <a:ext cx="5943600" cy="1015663"/>
          </a:xfrm>
          <a:prstGeom prst="rect">
            <a:avLst/>
          </a:prstGeom>
          <a:noFill/>
        </p:spPr>
        <p:txBody>
          <a:bodyPr wrap="square" rtlCol="0">
            <a:spAutoFit/>
          </a:bodyPr>
          <a:lstStyle/>
          <a:p>
            <a:r>
              <a:rPr lang="en-US" sz="2000" dirty="0" smtClean="0"/>
              <a:t>With the reinforcements the maximum bending will be from ≈ 65 mm (with LAr) to 78 mm (under vacuum)</a:t>
            </a:r>
            <a:endParaRPr lang="en-US" sz="2000" dirty="0"/>
          </a:p>
        </p:txBody>
      </p:sp>
    </p:spTree>
    <p:extLst>
      <p:ext uri="{BB962C8B-B14F-4D97-AF65-F5344CB8AC3E}">
        <p14:creationId xmlns:p14="http://schemas.microsoft.com/office/powerpoint/2010/main" val="22154836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4" name="Footer Placeholder 3"/>
          <p:cNvSpPr>
            <a:spLocks noGrp="1"/>
          </p:cNvSpPr>
          <p:nvPr>
            <p:ph type="ftr" sz="quarter" idx="10"/>
          </p:nvPr>
        </p:nvSpPr>
        <p:spPr/>
        <p:txBody>
          <a:bodyPr/>
          <a:lstStyle/>
          <a:p>
            <a:pPr>
              <a:defRPr/>
            </a:pPr>
            <a:r>
              <a:rPr lang="en-US" smtClean="0"/>
              <a:t>ICARUS Meeting - June 16, 2014</a:t>
            </a:r>
            <a:endParaRPr lang="en-GB" dirty="0"/>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12</a:t>
            </a:fld>
            <a:endParaRPr lang="en-GB" dirty="0">
              <a:solidFill>
                <a:schemeClr val="accent1"/>
              </a:solidFill>
            </a:endParaRPr>
          </a:p>
        </p:txBody>
      </p:sp>
      <p:sp>
        <p:nvSpPr>
          <p:cNvPr id="6" name="Content Placeholder 2"/>
          <p:cNvSpPr>
            <a:spLocks noGrp="1"/>
          </p:cNvSpPr>
          <p:nvPr>
            <p:ph idx="1"/>
          </p:nvPr>
        </p:nvSpPr>
        <p:spPr>
          <a:xfrm>
            <a:off x="0" y="533400"/>
            <a:ext cx="9753600" cy="6096000"/>
          </a:xfrm>
        </p:spPr>
        <p:txBody>
          <a:bodyPr/>
          <a:lstStyle/>
          <a:p>
            <a:pPr>
              <a:lnSpc>
                <a:spcPct val="110000"/>
              </a:lnSpc>
              <a:spcAft>
                <a:spcPts val="1200"/>
              </a:spcAft>
            </a:pPr>
            <a:r>
              <a:rPr lang="en-US" sz="2200" dirty="0" smtClean="0"/>
              <a:t>A preliminary evaluation of some options for an increase (to 3 m or more) of the T600 TPCs maximum drift has been performed. </a:t>
            </a:r>
          </a:p>
          <a:p>
            <a:pPr lvl="1">
              <a:lnSpc>
                <a:spcPct val="110000"/>
              </a:lnSpc>
              <a:spcAft>
                <a:spcPts val="1200"/>
              </a:spcAft>
            </a:pPr>
            <a:r>
              <a:rPr lang="en-US" sz="2200" dirty="0" smtClean="0"/>
              <a:t>Separating one of the wires chamber from the present T300 structured appears to be a relatively simple and safe operation</a:t>
            </a:r>
          </a:p>
          <a:p>
            <a:pPr lvl="1">
              <a:lnSpc>
                <a:spcPct val="110000"/>
              </a:lnSpc>
              <a:spcAft>
                <a:spcPts val="1200"/>
              </a:spcAft>
            </a:pPr>
            <a:r>
              <a:rPr lang="en-US" sz="2200" dirty="0" smtClean="0"/>
              <a:t>The enlargement of the drift requires some new mechanical design, the extent of it being determined by the chosen option.</a:t>
            </a:r>
          </a:p>
          <a:p>
            <a:pPr lvl="1">
              <a:lnSpc>
                <a:spcPct val="110000"/>
              </a:lnSpc>
              <a:spcAft>
                <a:spcPts val="1200"/>
              </a:spcAft>
            </a:pPr>
            <a:r>
              <a:rPr lang="en-US" sz="2200" dirty="0" smtClean="0"/>
              <a:t>The “spare” chambers can be equipped with an identical race-tracks + cathode system.</a:t>
            </a:r>
          </a:p>
          <a:p>
            <a:pPr>
              <a:lnSpc>
                <a:spcPct val="110000"/>
              </a:lnSpc>
              <a:spcAft>
                <a:spcPts val="1200"/>
              </a:spcAft>
            </a:pPr>
            <a:r>
              <a:rPr lang="en-US" sz="2200" dirty="0" smtClean="0"/>
              <a:t>The preliminary study for an aluminum vessel with doubled width shows the most of the present solutions can be retained. A new detailed design with a new set of structural calculations has to be performed for </a:t>
            </a:r>
            <a:r>
              <a:rPr lang="en-US" sz="2200" smtClean="0"/>
              <a:t>this option.</a:t>
            </a:r>
            <a:endParaRPr lang="en-US" sz="2200" dirty="0" smtClean="0"/>
          </a:p>
          <a:p>
            <a:pPr>
              <a:lnSpc>
                <a:spcPct val="110000"/>
              </a:lnSpc>
              <a:spcAft>
                <a:spcPts val="1200"/>
              </a:spcAft>
              <a:buNone/>
            </a:pPr>
            <a:endParaRPr lang="en-US" dirty="0" smtClean="0"/>
          </a:p>
          <a:p>
            <a:pPr>
              <a:lnSpc>
                <a:spcPct val="110000"/>
              </a:lnSpc>
              <a:spcAft>
                <a:spcPts val="1200"/>
              </a:spcAft>
            </a:pPr>
            <a:endParaRPr lang="en-GB" dirty="0"/>
          </a:p>
        </p:txBody>
      </p:sp>
    </p:spTree>
    <p:extLst>
      <p:ext uri="{BB962C8B-B14F-4D97-AF65-F5344CB8AC3E}">
        <p14:creationId xmlns:p14="http://schemas.microsoft.com/office/powerpoint/2010/main" val="5495599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Foreword</a:t>
            </a:r>
            <a:endParaRPr lang="en-GB" dirty="0"/>
          </a:p>
        </p:txBody>
      </p:sp>
      <p:sp>
        <p:nvSpPr>
          <p:cNvPr id="3" name="Content Placeholder 2"/>
          <p:cNvSpPr>
            <a:spLocks noGrp="1"/>
          </p:cNvSpPr>
          <p:nvPr>
            <p:ph idx="1"/>
          </p:nvPr>
        </p:nvSpPr>
        <p:spPr>
          <a:xfrm>
            <a:off x="0" y="533400"/>
            <a:ext cx="9753600" cy="6096000"/>
          </a:xfrm>
        </p:spPr>
        <p:txBody>
          <a:bodyPr/>
          <a:lstStyle/>
          <a:p>
            <a:pPr>
              <a:lnSpc>
                <a:spcPct val="110000"/>
              </a:lnSpc>
              <a:spcAft>
                <a:spcPts val="1200"/>
              </a:spcAft>
            </a:pPr>
            <a:r>
              <a:rPr lang="en-US" sz="2200" dirty="0" smtClean="0"/>
              <a:t>In view of an increase of sensitive mass for the experiment at FNAL, and considering the extremely high LAr purity achieved with the T600 at LNGS, we are evaluating the possibility to increase the actual maximum drift distance of the T600.</a:t>
            </a:r>
          </a:p>
          <a:p>
            <a:pPr>
              <a:lnSpc>
                <a:spcPct val="110000"/>
              </a:lnSpc>
              <a:spcAft>
                <a:spcPts val="1200"/>
              </a:spcAft>
            </a:pPr>
            <a:r>
              <a:rPr lang="en-US" sz="2200" dirty="0" smtClean="0"/>
              <a:t>This presentation will focus on two technical items:</a:t>
            </a:r>
          </a:p>
          <a:p>
            <a:pPr lvl="1">
              <a:lnSpc>
                <a:spcPct val="110000"/>
              </a:lnSpc>
              <a:spcAft>
                <a:spcPts val="1200"/>
              </a:spcAft>
            </a:pPr>
            <a:r>
              <a:rPr lang="en-US" sz="2200" dirty="0" smtClean="0"/>
              <a:t>The modification of the internal detector mechanics;</a:t>
            </a:r>
          </a:p>
          <a:p>
            <a:pPr lvl="1">
              <a:lnSpc>
                <a:spcPct val="110000"/>
              </a:lnSpc>
              <a:spcAft>
                <a:spcPts val="1200"/>
              </a:spcAft>
            </a:pPr>
            <a:r>
              <a:rPr lang="en-US" sz="2200" dirty="0" smtClean="0"/>
              <a:t>The preliminary evaluation of new aluminum vessels with increased width.</a:t>
            </a:r>
          </a:p>
          <a:p>
            <a:pPr>
              <a:lnSpc>
                <a:spcPct val="110000"/>
              </a:lnSpc>
              <a:spcAft>
                <a:spcPts val="1200"/>
              </a:spcAft>
              <a:buNone/>
            </a:pPr>
            <a:endParaRPr lang="en-US" dirty="0" smtClean="0"/>
          </a:p>
          <a:p>
            <a:pPr>
              <a:lnSpc>
                <a:spcPct val="110000"/>
              </a:lnSpc>
              <a:spcAft>
                <a:spcPts val="1200"/>
              </a:spcAft>
            </a:pPr>
            <a:endParaRPr lang="en-GB" dirty="0"/>
          </a:p>
        </p:txBody>
      </p:sp>
      <p:sp>
        <p:nvSpPr>
          <p:cNvPr id="4" name="Footer Placeholder 3"/>
          <p:cNvSpPr>
            <a:spLocks noGrp="1"/>
          </p:cNvSpPr>
          <p:nvPr>
            <p:ph type="ftr" sz="quarter" idx="10"/>
          </p:nvPr>
        </p:nvSpPr>
        <p:spPr>
          <a:xfrm>
            <a:off x="0" y="6553200"/>
            <a:ext cx="3651638" cy="228600"/>
          </a:xfrm>
        </p:spPr>
        <p:txBody>
          <a:bodyPr/>
          <a:lstStyle/>
          <a:p>
            <a:pPr>
              <a:defRPr/>
            </a:pPr>
            <a:r>
              <a:rPr lang="en-US" smtClean="0"/>
              <a:t>ICARUS Meeting - June 16, 2014</a:t>
            </a:r>
            <a:endParaRPr lang="en-GB" dirty="0"/>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2</a:t>
            </a:fld>
            <a:endParaRPr lang="en-GB" dirty="0">
              <a:solidFill>
                <a:schemeClr val="accent1"/>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T600 TPC support structure</a:t>
            </a:r>
            <a:endParaRPr lang="en-US"/>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3</a:t>
            </a:fld>
            <a:endParaRPr lang="en-GB" dirty="0">
              <a:solidFill>
                <a:schemeClr val="accent1"/>
              </a:solidFill>
            </a:endParaRPr>
          </a:p>
        </p:txBody>
      </p:sp>
      <p:sp>
        <p:nvSpPr>
          <p:cNvPr id="7" name="Footer Placeholder 6"/>
          <p:cNvSpPr>
            <a:spLocks noGrp="1"/>
          </p:cNvSpPr>
          <p:nvPr>
            <p:ph type="ftr" sz="quarter" idx="10"/>
          </p:nvPr>
        </p:nvSpPr>
        <p:spPr/>
        <p:txBody>
          <a:bodyPr/>
          <a:lstStyle/>
          <a:p>
            <a:pPr>
              <a:defRPr/>
            </a:pPr>
            <a:r>
              <a:rPr lang="en-US" smtClean="0"/>
              <a:t>ICARUS Meeting - June 16, 2014</a:t>
            </a:r>
            <a:endParaRPr lang="en-GB" dirty="0"/>
          </a:p>
        </p:txBody>
      </p:sp>
      <p:pic>
        <p:nvPicPr>
          <p:cNvPr id="10" name="Picture 9" descr="T600_9804622_revA_strutturasostegno_full.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762000"/>
            <a:ext cx="7010400" cy="5325104"/>
          </a:xfrm>
          <a:prstGeom prst="rect">
            <a:avLst/>
          </a:prstGeom>
        </p:spPr>
      </p:pic>
      <p:sp>
        <p:nvSpPr>
          <p:cNvPr id="11" name="TextBox 10"/>
          <p:cNvSpPr txBox="1"/>
          <p:nvPr/>
        </p:nvSpPr>
        <p:spPr>
          <a:xfrm>
            <a:off x="990600" y="2873486"/>
            <a:ext cx="2229346" cy="400110"/>
          </a:xfrm>
          <a:prstGeom prst="rect">
            <a:avLst/>
          </a:prstGeom>
          <a:noFill/>
        </p:spPr>
        <p:txBody>
          <a:bodyPr wrap="none" rtlCol="0">
            <a:spAutoFit/>
          </a:bodyPr>
          <a:lstStyle/>
          <a:p>
            <a:r>
              <a:rPr lang="en-US" sz="2000" dirty="0" smtClean="0"/>
              <a:t>Wires chambers</a:t>
            </a:r>
            <a:endParaRPr lang="en-US" sz="2000" dirty="0"/>
          </a:p>
        </p:txBody>
      </p:sp>
      <p:cxnSp>
        <p:nvCxnSpPr>
          <p:cNvPr id="14" name="Straight Arrow Connector 13"/>
          <p:cNvCxnSpPr/>
          <p:nvPr/>
        </p:nvCxnSpPr>
        <p:spPr bwMode="auto">
          <a:xfrm>
            <a:off x="1905000" y="3330686"/>
            <a:ext cx="1066800" cy="6858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cxnSp>
        <p:nvCxnSpPr>
          <p:cNvPr id="16" name="Straight Arrow Connector 15"/>
          <p:cNvCxnSpPr>
            <a:stCxn id="11" idx="2"/>
          </p:cNvCxnSpPr>
          <p:nvPr/>
        </p:nvCxnSpPr>
        <p:spPr bwMode="auto">
          <a:xfrm>
            <a:off x="2105273" y="3273596"/>
            <a:ext cx="2161927" cy="112389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sp>
        <p:nvSpPr>
          <p:cNvPr id="20" name="TextBox 19"/>
          <p:cNvSpPr txBox="1"/>
          <p:nvPr/>
        </p:nvSpPr>
        <p:spPr>
          <a:xfrm>
            <a:off x="1524000" y="587486"/>
            <a:ext cx="5216442" cy="1015663"/>
          </a:xfrm>
          <a:prstGeom prst="rect">
            <a:avLst/>
          </a:prstGeom>
          <a:noFill/>
        </p:spPr>
        <p:txBody>
          <a:bodyPr wrap="none" rtlCol="0">
            <a:spAutoFit/>
          </a:bodyPr>
          <a:lstStyle/>
          <a:p>
            <a:r>
              <a:rPr lang="en-US" sz="2000" dirty="0" smtClean="0"/>
              <a:t>Fixings between the wires chambers </a:t>
            </a:r>
          </a:p>
          <a:p>
            <a:r>
              <a:rPr lang="en-US" sz="2000" dirty="0" smtClean="0"/>
              <a:t>and the structure supporting race-tracks</a:t>
            </a:r>
          </a:p>
          <a:p>
            <a:r>
              <a:rPr lang="en-US" sz="2000" dirty="0" smtClean="0"/>
              <a:t>and cathode</a:t>
            </a:r>
            <a:endParaRPr lang="en-US" sz="2000" dirty="0"/>
          </a:p>
        </p:txBody>
      </p:sp>
      <p:cxnSp>
        <p:nvCxnSpPr>
          <p:cNvPr id="22" name="Straight Arrow Connector 21"/>
          <p:cNvCxnSpPr/>
          <p:nvPr/>
        </p:nvCxnSpPr>
        <p:spPr bwMode="auto">
          <a:xfrm>
            <a:off x="3352800" y="1654286"/>
            <a:ext cx="1219200" cy="12954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cxnSp>
        <p:nvCxnSpPr>
          <p:cNvPr id="24" name="Straight Arrow Connector 23"/>
          <p:cNvCxnSpPr/>
          <p:nvPr/>
        </p:nvCxnSpPr>
        <p:spPr bwMode="auto">
          <a:xfrm>
            <a:off x="3810000" y="1578086"/>
            <a:ext cx="1371600" cy="10668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cxnSp>
        <p:nvCxnSpPr>
          <p:cNvPr id="26" name="Straight Arrow Connector 25"/>
          <p:cNvCxnSpPr/>
          <p:nvPr/>
        </p:nvCxnSpPr>
        <p:spPr bwMode="auto">
          <a:xfrm>
            <a:off x="4343400" y="1578086"/>
            <a:ext cx="1447800" cy="6858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cxnSp>
        <p:nvCxnSpPr>
          <p:cNvPr id="28" name="Straight Arrow Connector 27"/>
          <p:cNvCxnSpPr/>
          <p:nvPr/>
        </p:nvCxnSpPr>
        <p:spPr bwMode="auto">
          <a:xfrm>
            <a:off x="4800600" y="1501886"/>
            <a:ext cx="1600200" cy="4572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cxnSp>
        <p:nvCxnSpPr>
          <p:cNvPr id="30" name="Straight Arrow Connector 29"/>
          <p:cNvCxnSpPr/>
          <p:nvPr/>
        </p:nvCxnSpPr>
        <p:spPr bwMode="auto">
          <a:xfrm>
            <a:off x="5638800" y="1425686"/>
            <a:ext cx="1371600" cy="1524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sp>
        <p:nvSpPr>
          <p:cNvPr id="31" name="TextBox 30"/>
          <p:cNvSpPr txBox="1"/>
          <p:nvPr/>
        </p:nvSpPr>
        <p:spPr>
          <a:xfrm>
            <a:off x="228600" y="5791200"/>
            <a:ext cx="2924774" cy="400110"/>
          </a:xfrm>
          <a:prstGeom prst="rect">
            <a:avLst/>
          </a:prstGeom>
          <a:noFill/>
        </p:spPr>
        <p:txBody>
          <a:bodyPr wrap="none" rtlCol="0">
            <a:spAutoFit/>
          </a:bodyPr>
          <a:lstStyle/>
          <a:p>
            <a:r>
              <a:rPr lang="en-US" sz="2000" dirty="0" smtClean="0"/>
              <a:t>Fixings at the corners</a:t>
            </a:r>
            <a:endParaRPr lang="en-US" sz="2000" dirty="0"/>
          </a:p>
        </p:txBody>
      </p:sp>
      <p:cxnSp>
        <p:nvCxnSpPr>
          <p:cNvPr id="32" name="Straight Arrow Connector 31"/>
          <p:cNvCxnSpPr/>
          <p:nvPr/>
        </p:nvCxnSpPr>
        <p:spPr bwMode="auto">
          <a:xfrm flipV="1">
            <a:off x="3048000" y="5943600"/>
            <a:ext cx="609600" cy="762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cxnSp>
        <p:nvCxnSpPr>
          <p:cNvPr id="36" name="Straight Arrow Connector 35"/>
          <p:cNvCxnSpPr/>
          <p:nvPr/>
        </p:nvCxnSpPr>
        <p:spPr bwMode="auto">
          <a:xfrm flipV="1">
            <a:off x="2590800" y="5410200"/>
            <a:ext cx="152400" cy="4572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sp>
        <p:nvSpPr>
          <p:cNvPr id="39" name="TextBox 38"/>
          <p:cNvSpPr txBox="1"/>
          <p:nvPr/>
        </p:nvSpPr>
        <p:spPr>
          <a:xfrm>
            <a:off x="5105400" y="5029200"/>
            <a:ext cx="4787900" cy="1631216"/>
          </a:xfrm>
          <a:prstGeom prst="rect">
            <a:avLst/>
          </a:prstGeom>
          <a:noFill/>
        </p:spPr>
        <p:txBody>
          <a:bodyPr wrap="square" rtlCol="0">
            <a:spAutoFit/>
          </a:bodyPr>
          <a:lstStyle/>
          <a:p>
            <a:r>
              <a:rPr lang="en-US" sz="2000" dirty="0" smtClean="0"/>
              <a:t>There is a total of 10 fixings on the top and 10 on the bottom between the wires chamber structure and the structure of race tracks and cathode.</a:t>
            </a:r>
          </a:p>
          <a:p>
            <a:r>
              <a:rPr lang="en-US" sz="2000" dirty="0" smtClean="0"/>
              <a:t>Other 4 fixings are at the corners.</a:t>
            </a:r>
            <a:endParaRPr lang="en-US" sz="2000" dirty="0"/>
          </a:p>
        </p:txBody>
      </p:sp>
    </p:spTree>
    <p:extLst>
      <p:ext uri="{BB962C8B-B14F-4D97-AF65-F5344CB8AC3E}">
        <p14:creationId xmlns:p14="http://schemas.microsoft.com/office/powerpoint/2010/main" val="3641616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Wires chambers fixings</a:t>
            </a:r>
            <a:endParaRPr lang="en-GB" dirty="0"/>
          </a:p>
        </p:txBody>
      </p:sp>
      <p:sp>
        <p:nvSpPr>
          <p:cNvPr id="4" name="Footer Placeholder 3"/>
          <p:cNvSpPr>
            <a:spLocks noGrp="1"/>
          </p:cNvSpPr>
          <p:nvPr>
            <p:ph type="ftr" sz="quarter" idx="10"/>
          </p:nvPr>
        </p:nvSpPr>
        <p:spPr/>
        <p:txBody>
          <a:bodyPr/>
          <a:lstStyle/>
          <a:p>
            <a:pPr>
              <a:defRPr/>
            </a:pPr>
            <a:r>
              <a:rPr lang="en-US" smtClean="0"/>
              <a:t>ICARUS Meeting - June 16, 2014</a:t>
            </a:r>
            <a:endParaRPr lang="en-GB" dirty="0"/>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4</a:t>
            </a:fld>
            <a:endParaRPr lang="en-GB" dirty="0">
              <a:solidFill>
                <a:schemeClr val="accent1"/>
              </a:solidFill>
            </a:endParaRPr>
          </a:p>
        </p:txBody>
      </p:sp>
      <p:pic>
        <p:nvPicPr>
          <p:cNvPr id="7" name="Picture 6" descr="T600_9804731_revA_travetrasvsupcollegcol_fin.pdf"/>
          <p:cNvPicPr>
            <a:picLocks noChangeAspect="1"/>
          </p:cNvPicPr>
          <p:nvPr/>
        </p:nvPicPr>
        <p:blipFill rotWithShape="1">
          <a:blip r:embed="rId2">
            <a:extLst>
              <a:ext uri="{28A0092B-C50C-407E-A947-70E740481C1C}">
                <a14:useLocalDpi xmlns:a14="http://schemas.microsoft.com/office/drawing/2010/main" val="0"/>
              </a:ext>
            </a:extLst>
          </a:blip>
          <a:srcRect l="6813" t="61296" r="25837" b="6296"/>
          <a:stretch/>
        </p:blipFill>
        <p:spPr>
          <a:xfrm>
            <a:off x="762000" y="1143000"/>
            <a:ext cx="4252396" cy="2895600"/>
          </a:xfrm>
          <a:prstGeom prst="rect">
            <a:avLst/>
          </a:prstGeom>
        </p:spPr>
      </p:pic>
      <p:sp>
        <p:nvSpPr>
          <p:cNvPr id="8" name="TextBox 7"/>
          <p:cNvSpPr txBox="1"/>
          <p:nvPr/>
        </p:nvSpPr>
        <p:spPr>
          <a:xfrm>
            <a:off x="381000" y="762000"/>
            <a:ext cx="9116874" cy="400110"/>
          </a:xfrm>
          <a:prstGeom prst="rect">
            <a:avLst/>
          </a:prstGeom>
          <a:noFill/>
        </p:spPr>
        <p:txBody>
          <a:bodyPr wrap="none" rtlCol="0">
            <a:spAutoFit/>
          </a:bodyPr>
          <a:lstStyle/>
          <a:p>
            <a:r>
              <a:rPr lang="en-US" sz="2000" dirty="0" smtClean="0"/>
              <a:t>Detail of the fixing between the race-tracks /cathode and wires chamber</a:t>
            </a:r>
            <a:endParaRPr lang="en-US" sz="2000" dirty="0"/>
          </a:p>
        </p:txBody>
      </p:sp>
      <p:sp>
        <p:nvSpPr>
          <p:cNvPr id="9" name="TextBox 8"/>
          <p:cNvSpPr txBox="1"/>
          <p:nvPr/>
        </p:nvSpPr>
        <p:spPr>
          <a:xfrm rot="1584189">
            <a:off x="2898129" y="1576293"/>
            <a:ext cx="1562572" cy="369332"/>
          </a:xfrm>
          <a:prstGeom prst="rect">
            <a:avLst/>
          </a:prstGeom>
          <a:noFill/>
        </p:spPr>
        <p:txBody>
          <a:bodyPr wrap="none" rtlCol="0">
            <a:spAutoFit/>
          </a:bodyPr>
          <a:lstStyle/>
          <a:p>
            <a:r>
              <a:rPr lang="en-US" sz="1800" dirty="0" smtClean="0"/>
              <a:t>Race-tracks</a:t>
            </a:r>
            <a:endParaRPr lang="en-US" sz="1800" dirty="0"/>
          </a:p>
        </p:txBody>
      </p:sp>
      <p:sp>
        <p:nvSpPr>
          <p:cNvPr id="10" name="TextBox 9"/>
          <p:cNvSpPr txBox="1"/>
          <p:nvPr/>
        </p:nvSpPr>
        <p:spPr>
          <a:xfrm rot="5400000">
            <a:off x="4298732" y="1922014"/>
            <a:ext cx="1799491" cy="369332"/>
          </a:xfrm>
          <a:prstGeom prst="rect">
            <a:avLst/>
          </a:prstGeom>
          <a:noFill/>
        </p:spPr>
        <p:txBody>
          <a:bodyPr wrap="none" rtlCol="0">
            <a:spAutoFit/>
          </a:bodyPr>
          <a:lstStyle/>
          <a:p>
            <a:r>
              <a:rPr lang="en-US" sz="1800" dirty="0" smtClean="0"/>
              <a:t>Wire chamber</a:t>
            </a:r>
            <a:endParaRPr lang="en-US" sz="1800" dirty="0"/>
          </a:p>
        </p:txBody>
      </p:sp>
      <p:cxnSp>
        <p:nvCxnSpPr>
          <p:cNvPr id="12" name="Straight Arrow Connector 11"/>
          <p:cNvCxnSpPr/>
          <p:nvPr/>
        </p:nvCxnSpPr>
        <p:spPr bwMode="auto">
          <a:xfrm flipH="1" flipV="1">
            <a:off x="2743200" y="1524000"/>
            <a:ext cx="914400" cy="4572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cxnSp>
        <p:nvCxnSpPr>
          <p:cNvPr id="14" name="Straight Arrow Connector 13"/>
          <p:cNvCxnSpPr/>
          <p:nvPr/>
        </p:nvCxnSpPr>
        <p:spPr bwMode="auto">
          <a:xfrm>
            <a:off x="4953000" y="1600200"/>
            <a:ext cx="0" cy="10668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sp>
        <p:nvSpPr>
          <p:cNvPr id="15" name="TextBox 14"/>
          <p:cNvSpPr txBox="1"/>
          <p:nvPr/>
        </p:nvSpPr>
        <p:spPr>
          <a:xfrm>
            <a:off x="5715000" y="2743200"/>
            <a:ext cx="3271549" cy="400110"/>
          </a:xfrm>
          <a:prstGeom prst="rect">
            <a:avLst/>
          </a:prstGeom>
          <a:noFill/>
        </p:spPr>
        <p:txBody>
          <a:bodyPr wrap="none" rtlCol="0">
            <a:spAutoFit/>
          </a:bodyPr>
          <a:lstStyle/>
          <a:p>
            <a:r>
              <a:rPr lang="en-US" sz="2000" dirty="0" smtClean="0"/>
              <a:t>Pin 10x30 UNI 1707 (2x)</a:t>
            </a:r>
            <a:endParaRPr lang="en-US" sz="2000" dirty="0"/>
          </a:p>
        </p:txBody>
      </p:sp>
      <p:sp>
        <p:nvSpPr>
          <p:cNvPr id="16" name="TextBox 15"/>
          <p:cNvSpPr txBox="1"/>
          <p:nvPr/>
        </p:nvSpPr>
        <p:spPr>
          <a:xfrm>
            <a:off x="5715000" y="3200400"/>
            <a:ext cx="3907114" cy="400110"/>
          </a:xfrm>
          <a:prstGeom prst="rect">
            <a:avLst/>
          </a:prstGeom>
          <a:noFill/>
        </p:spPr>
        <p:txBody>
          <a:bodyPr wrap="none" rtlCol="0">
            <a:spAutoFit/>
          </a:bodyPr>
          <a:lstStyle/>
          <a:p>
            <a:r>
              <a:rPr lang="en-US" sz="2000" dirty="0" smtClean="0"/>
              <a:t>Screw M12x35 UNI 5931 (6x)</a:t>
            </a:r>
            <a:endParaRPr lang="en-US" sz="2000" dirty="0"/>
          </a:p>
        </p:txBody>
      </p:sp>
      <p:cxnSp>
        <p:nvCxnSpPr>
          <p:cNvPr id="18" name="Straight Arrow Connector 17"/>
          <p:cNvCxnSpPr>
            <a:stCxn id="15" idx="1"/>
          </p:cNvCxnSpPr>
          <p:nvPr/>
        </p:nvCxnSpPr>
        <p:spPr bwMode="auto">
          <a:xfrm flipH="1">
            <a:off x="4648200" y="2943255"/>
            <a:ext cx="1066800" cy="104745"/>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cxnSp>
        <p:nvCxnSpPr>
          <p:cNvPr id="20" name="Straight Arrow Connector 19"/>
          <p:cNvCxnSpPr>
            <a:stCxn id="16" idx="1"/>
          </p:cNvCxnSpPr>
          <p:nvPr/>
        </p:nvCxnSpPr>
        <p:spPr bwMode="auto">
          <a:xfrm flipH="1" flipV="1">
            <a:off x="4648200" y="3276600"/>
            <a:ext cx="1066800" cy="123855"/>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pic>
        <p:nvPicPr>
          <p:cNvPr id="22" name="Picture 21" descr="T600_9804742_mensoladxconvtroventtestata_fin.pdf"/>
          <p:cNvPicPr>
            <a:picLocks noChangeAspect="1"/>
          </p:cNvPicPr>
          <p:nvPr/>
        </p:nvPicPr>
        <p:blipFill rotWithShape="1">
          <a:blip r:embed="rId3">
            <a:extLst>
              <a:ext uri="{28A0092B-C50C-407E-A947-70E740481C1C}">
                <a14:useLocalDpi xmlns:a14="http://schemas.microsoft.com/office/drawing/2010/main" val="0"/>
              </a:ext>
            </a:extLst>
          </a:blip>
          <a:srcRect l="43240" t="44630" r="20596" b="35555"/>
          <a:stretch/>
        </p:blipFill>
        <p:spPr>
          <a:xfrm>
            <a:off x="1219200" y="4502428"/>
            <a:ext cx="2743200" cy="2126972"/>
          </a:xfrm>
          <a:prstGeom prst="rect">
            <a:avLst/>
          </a:prstGeom>
        </p:spPr>
      </p:pic>
      <p:sp>
        <p:nvSpPr>
          <p:cNvPr id="23" name="TextBox 22"/>
          <p:cNvSpPr txBox="1"/>
          <p:nvPr/>
        </p:nvSpPr>
        <p:spPr>
          <a:xfrm>
            <a:off x="304800" y="3867090"/>
            <a:ext cx="6556577" cy="400110"/>
          </a:xfrm>
          <a:prstGeom prst="rect">
            <a:avLst/>
          </a:prstGeom>
          <a:noFill/>
        </p:spPr>
        <p:txBody>
          <a:bodyPr wrap="none" rtlCol="0">
            <a:spAutoFit/>
          </a:bodyPr>
          <a:lstStyle/>
          <a:p>
            <a:r>
              <a:rPr lang="en-US" sz="2000" dirty="0" smtClean="0"/>
              <a:t>Detail of the fixing of wires chamber at the corners</a:t>
            </a:r>
            <a:endParaRPr lang="en-US" sz="2000" dirty="0"/>
          </a:p>
        </p:txBody>
      </p:sp>
      <p:sp>
        <p:nvSpPr>
          <p:cNvPr id="24" name="TextBox 23"/>
          <p:cNvSpPr txBox="1"/>
          <p:nvPr/>
        </p:nvSpPr>
        <p:spPr>
          <a:xfrm rot="19840874">
            <a:off x="3708976" y="4455523"/>
            <a:ext cx="1799491" cy="369332"/>
          </a:xfrm>
          <a:prstGeom prst="rect">
            <a:avLst/>
          </a:prstGeom>
          <a:noFill/>
        </p:spPr>
        <p:txBody>
          <a:bodyPr wrap="none" rtlCol="0">
            <a:spAutoFit/>
          </a:bodyPr>
          <a:lstStyle/>
          <a:p>
            <a:r>
              <a:rPr lang="en-US" sz="1800" dirty="0" smtClean="0"/>
              <a:t>Wire chamber</a:t>
            </a:r>
            <a:endParaRPr lang="en-US" sz="1800" dirty="0"/>
          </a:p>
        </p:txBody>
      </p:sp>
      <p:cxnSp>
        <p:nvCxnSpPr>
          <p:cNvPr id="26" name="Straight Arrow Connector 25"/>
          <p:cNvCxnSpPr/>
          <p:nvPr/>
        </p:nvCxnSpPr>
        <p:spPr bwMode="auto">
          <a:xfrm flipV="1">
            <a:off x="3962400" y="4419600"/>
            <a:ext cx="1371600" cy="7620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sp>
        <p:nvSpPr>
          <p:cNvPr id="27" name="TextBox 26"/>
          <p:cNvSpPr txBox="1"/>
          <p:nvPr/>
        </p:nvSpPr>
        <p:spPr>
          <a:xfrm>
            <a:off x="4953000" y="5257800"/>
            <a:ext cx="3907114" cy="400110"/>
          </a:xfrm>
          <a:prstGeom prst="rect">
            <a:avLst/>
          </a:prstGeom>
          <a:noFill/>
        </p:spPr>
        <p:txBody>
          <a:bodyPr wrap="none" rtlCol="0">
            <a:spAutoFit/>
          </a:bodyPr>
          <a:lstStyle/>
          <a:p>
            <a:r>
              <a:rPr lang="en-US" sz="2000" dirty="0" smtClean="0"/>
              <a:t>Screw M14x35 UNI 5931 (4x)</a:t>
            </a:r>
            <a:endParaRPr lang="en-US" sz="2000" dirty="0"/>
          </a:p>
        </p:txBody>
      </p:sp>
      <p:cxnSp>
        <p:nvCxnSpPr>
          <p:cNvPr id="28" name="Straight Arrow Connector 27"/>
          <p:cNvCxnSpPr/>
          <p:nvPr/>
        </p:nvCxnSpPr>
        <p:spPr bwMode="auto">
          <a:xfrm flipH="1" flipV="1">
            <a:off x="3810000" y="5410200"/>
            <a:ext cx="1066800" cy="123855"/>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Removal of the wires chamber</a:t>
            </a:r>
            <a:endParaRPr lang="en-US" dirty="0"/>
          </a:p>
        </p:txBody>
      </p:sp>
      <p:sp>
        <p:nvSpPr>
          <p:cNvPr id="4" name="Footer Placeholder 3"/>
          <p:cNvSpPr>
            <a:spLocks noGrp="1"/>
          </p:cNvSpPr>
          <p:nvPr>
            <p:ph type="ftr" sz="quarter" idx="10"/>
          </p:nvPr>
        </p:nvSpPr>
        <p:spPr/>
        <p:txBody>
          <a:bodyPr/>
          <a:lstStyle/>
          <a:p>
            <a:pPr>
              <a:defRPr/>
            </a:pPr>
            <a:r>
              <a:rPr lang="en-US" smtClean="0"/>
              <a:t>ICARUS Meeting - June 16, 2014</a:t>
            </a:r>
            <a:endParaRPr lang="en-GB" dirty="0"/>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5</a:t>
            </a:fld>
            <a:endParaRPr lang="en-GB" dirty="0">
              <a:solidFill>
                <a:schemeClr val="accent1"/>
              </a:solidFill>
            </a:endParaRPr>
          </a:p>
        </p:txBody>
      </p:sp>
      <p:pic>
        <p:nvPicPr>
          <p:cNvPr id="6" name="Picture 5" descr="T600_9804622_revA_strutturasostegno_display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5000" y="838200"/>
            <a:ext cx="7543800" cy="5727994"/>
          </a:xfrm>
          <a:prstGeom prst="rect">
            <a:avLst/>
          </a:prstGeom>
        </p:spPr>
      </p:pic>
      <p:sp>
        <p:nvSpPr>
          <p:cNvPr id="7" name="TextBox 6"/>
          <p:cNvSpPr txBox="1"/>
          <p:nvPr/>
        </p:nvSpPr>
        <p:spPr>
          <a:xfrm rot="19766241">
            <a:off x="3832827" y="5229741"/>
            <a:ext cx="3141680" cy="400110"/>
          </a:xfrm>
          <a:prstGeom prst="rect">
            <a:avLst/>
          </a:prstGeom>
          <a:noFill/>
        </p:spPr>
        <p:txBody>
          <a:bodyPr wrap="none" rtlCol="0">
            <a:spAutoFit/>
          </a:bodyPr>
          <a:lstStyle/>
          <a:p>
            <a:r>
              <a:rPr lang="en-US" sz="2000" dirty="0" smtClean="0"/>
              <a:t>Removed wires chamber</a:t>
            </a:r>
            <a:endParaRPr lang="en-US" sz="2000" dirty="0"/>
          </a:p>
        </p:txBody>
      </p:sp>
      <p:cxnSp>
        <p:nvCxnSpPr>
          <p:cNvPr id="9" name="Straight Arrow Connector 8"/>
          <p:cNvCxnSpPr/>
          <p:nvPr/>
        </p:nvCxnSpPr>
        <p:spPr bwMode="auto">
          <a:xfrm flipV="1">
            <a:off x="3505200" y="4038600"/>
            <a:ext cx="3962400" cy="2286000"/>
          </a:xfrm>
          <a:prstGeom prst="straightConnector1">
            <a:avLst/>
          </a:prstGeom>
          <a:solidFill>
            <a:schemeClr val="accent1"/>
          </a:solidFill>
          <a:ln w="28575" cap="flat" cmpd="sng" algn="ctr">
            <a:solidFill>
              <a:srgbClr val="4F81BD"/>
            </a:solidFill>
            <a:prstDash val="solid"/>
            <a:round/>
            <a:headEnd type="arrow"/>
            <a:tailEnd type="arrow"/>
          </a:ln>
          <a:effectLst/>
        </p:spPr>
      </p:cxnSp>
      <p:cxnSp>
        <p:nvCxnSpPr>
          <p:cNvPr id="11" name="Straight Arrow Connector 10"/>
          <p:cNvCxnSpPr/>
          <p:nvPr/>
        </p:nvCxnSpPr>
        <p:spPr bwMode="auto">
          <a:xfrm>
            <a:off x="8458200" y="2057400"/>
            <a:ext cx="0" cy="1219200"/>
          </a:xfrm>
          <a:prstGeom prst="straightConnector1">
            <a:avLst/>
          </a:prstGeom>
          <a:solidFill>
            <a:schemeClr val="accent1"/>
          </a:solidFill>
          <a:ln w="28575" cap="flat" cmpd="sng" algn="ctr">
            <a:solidFill>
              <a:srgbClr val="4F81BD"/>
            </a:solidFill>
            <a:prstDash val="solid"/>
            <a:round/>
            <a:headEnd type="arrow"/>
            <a:tailEnd type="arrow"/>
          </a:ln>
          <a:effectLst>
            <a:outerShdw blurRad="50800" dist="38100" dir="2700000" algn="tl" rotWithShape="0">
              <a:srgbClr val="000000">
                <a:alpha val="43000"/>
              </a:srgbClr>
            </a:outerShdw>
          </a:effectLst>
        </p:spPr>
      </p:cxnSp>
      <p:cxnSp>
        <p:nvCxnSpPr>
          <p:cNvPr id="13" name="Straight Arrow Connector 12"/>
          <p:cNvCxnSpPr/>
          <p:nvPr/>
        </p:nvCxnSpPr>
        <p:spPr bwMode="auto">
          <a:xfrm>
            <a:off x="7848600" y="2438400"/>
            <a:ext cx="0" cy="1219200"/>
          </a:xfrm>
          <a:prstGeom prst="straightConnector1">
            <a:avLst/>
          </a:prstGeom>
          <a:solidFill>
            <a:schemeClr val="accent1"/>
          </a:solidFill>
          <a:ln w="28575" cap="flat" cmpd="sng" algn="ctr">
            <a:solidFill>
              <a:srgbClr val="4F81BD"/>
            </a:solidFill>
            <a:prstDash val="solid"/>
            <a:round/>
            <a:headEnd type="arrow"/>
            <a:tailEnd type="arrow"/>
          </a:ln>
          <a:effectLst>
            <a:outerShdw blurRad="50800" dist="38100" dir="2700000" algn="tl" rotWithShape="0">
              <a:srgbClr val="000000">
                <a:alpha val="43000"/>
              </a:srgbClr>
            </a:outerShdw>
          </a:effectLst>
        </p:spPr>
      </p:cxnSp>
      <p:sp>
        <p:nvSpPr>
          <p:cNvPr id="14" name="TextBox 13"/>
          <p:cNvSpPr txBox="1"/>
          <p:nvPr/>
        </p:nvSpPr>
        <p:spPr>
          <a:xfrm rot="16200000">
            <a:off x="6779435" y="4323679"/>
            <a:ext cx="2802044" cy="707886"/>
          </a:xfrm>
          <a:prstGeom prst="rect">
            <a:avLst/>
          </a:prstGeom>
          <a:noFill/>
        </p:spPr>
        <p:txBody>
          <a:bodyPr wrap="none" rtlCol="0">
            <a:spAutoFit/>
          </a:bodyPr>
          <a:lstStyle/>
          <a:p>
            <a:r>
              <a:rPr lang="en-US" sz="2000" dirty="0" smtClean="0"/>
              <a:t>Provisional stiffening</a:t>
            </a:r>
          </a:p>
          <a:p>
            <a:r>
              <a:rPr lang="en-US" sz="2000" dirty="0" smtClean="0"/>
              <a:t> elements</a:t>
            </a:r>
            <a:endParaRPr lang="en-US" sz="2000" dirty="0"/>
          </a:p>
        </p:txBody>
      </p:sp>
      <p:sp>
        <p:nvSpPr>
          <p:cNvPr id="15" name="TextBox 14"/>
          <p:cNvSpPr txBox="1"/>
          <p:nvPr/>
        </p:nvSpPr>
        <p:spPr>
          <a:xfrm>
            <a:off x="304800" y="685800"/>
            <a:ext cx="5105399" cy="2246769"/>
          </a:xfrm>
          <a:prstGeom prst="rect">
            <a:avLst/>
          </a:prstGeom>
          <a:noFill/>
        </p:spPr>
        <p:txBody>
          <a:bodyPr wrap="square" rtlCol="0">
            <a:spAutoFit/>
          </a:bodyPr>
          <a:lstStyle/>
          <a:p>
            <a:r>
              <a:rPr lang="en-US" sz="2000" dirty="0" smtClean="0"/>
              <a:t>The removal of one T600 wires chamber from the rest of the inner detector structure  requires only the installation of some provisional stiffening elements and the removal of 24 fixings.</a:t>
            </a:r>
          </a:p>
          <a:p>
            <a:r>
              <a:rPr lang="en-US" sz="2000" dirty="0" smtClean="0"/>
              <a:t>It appears therefore a relatively simple and safe operation.</a:t>
            </a:r>
            <a:endParaRPr lang="en-US" sz="2000" dirty="0"/>
          </a:p>
        </p:txBody>
      </p:sp>
    </p:spTree>
    <p:extLst>
      <p:ext uri="{BB962C8B-B14F-4D97-AF65-F5344CB8AC3E}">
        <p14:creationId xmlns:p14="http://schemas.microsoft.com/office/powerpoint/2010/main" val="732875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smtClean="0"/>
              <a:t>ICARUS Meeting - June 16, 2014</a:t>
            </a:r>
            <a:endParaRPr lang="en-GB" dirty="0"/>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6</a:t>
            </a:fld>
            <a:endParaRPr lang="en-GB" dirty="0">
              <a:solidFill>
                <a:schemeClr val="accent1"/>
              </a:solidFill>
            </a:endParaRPr>
          </a:p>
        </p:txBody>
      </p:sp>
      <p:sp>
        <p:nvSpPr>
          <p:cNvPr id="6" name="Title 5"/>
          <p:cNvSpPr>
            <a:spLocks noGrp="1"/>
          </p:cNvSpPr>
          <p:nvPr>
            <p:ph type="title"/>
          </p:nvPr>
        </p:nvSpPr>
        <p:spPr/>
        <p:txBody>
          <a:bodyPr/>
          <a:lstStyle/>
          <a:p>
            <a:r>
              <a:rPr lang="en-US" dirty="0" smtClean="0"/>
              <a:t>Increasing the T600 maximum drift</a:t>
            </a:r>
            <a:endParaRPr lang="en-US" dirty="0"/>
          </a:p>
        </p:txBody>
      </p:sp>
      <p:sp>
        <p:nvSpPr>
          <p:cNvPr id="8" name="Content Placeholder 2"/>
          <p:cNvSpPr>
            <a:spLocks noGrp="1"/>
          </p:cNvSpPr>
          <p:nvPr>
            <p:ph idx="1"/>
          </p:nvPr>
        </p:nvSpPr>
        <p:spPr>
          <a:xfrm>
            <a:off x="0" y="533400"/>
            <a:ext cx="9829800" cy="6096000"/>
          </a:xfrm>
        </p:spPr>
        <p:txBody>
          <a:bodyPr/>
          <a:lstStyle/>
          <a:p>
            <a:pPr>
              <a:lnSpc>
                <a:spcPts val="2260"/>
              </a:lnSpc>
            </a:pPr>
            <a:r>
              <a:rPr lang="en-US" sz="2000" dirty="0" smtClean="0"/>
              <a:t>Several options can be considered to increase the T600 drift volume:</a:t>
            </a:r>
          </a:p>
          <a:p>
            <a:pPr lvl="1">
              <a:lnSpc>
                <a:spcPts val="2260"/>
              </a:lnSpc>
            </a:pPr>
            <a:r>
              <a:rPr lang="en-US" sz="2000" dirty="0" smtClean="0"/>
              <a:t>Option 1 (T1200-like): </a:t>
            </a:r>
          </a:p>
          <a:p>
            <a:pPr lvl="2">
              <a:lnSpc>
                <a:spcPts val="2260"/>
              </a:lnSpc>
            </a:pPr>
            <a:r>
              <a:rPr lang="en-US" sz="2000" dirty="0" smtClean="0"/>
              <a:t>the removed wires chamber is replaced with a light structure. </a:t>
            </a:r>
          </a:p>
          <a:p>
            <a:pPr lvl="2">
              <a:lnSpc>
                <a:spcPts val="2260"/>
              </a:lnSpc>
            </a:pPr>
            <a:r>
              <a:rPr lang="en-US" sz="2000" dirty="0" smtClean="0"/>
              <a:t>The cathode is placed at the position of the removed wires (3m drift); the metallic structure is at ≈ 27 cm from the cathode (same as at present).</a:t>
            </a:r>
          </a:p>
          <a:p>
            <a:pPr lvl="2">
              <a:lnSpc>
                <a:spcPts val="2260"/>
              </a:lnSpc>
            </a:pPr>
            <a:r>
              <a:rPr lang="en-US" sz="2000" dirty="0" smtClean="0"/>
              <a:t>Features: modest new design for the light structure; no need to re-design the LAr containers, the insulation and cryogenics.</a:t>
            </a:r>
          </a:p>
          <a:p>
            <a:pPr lvl="1">
              <a:lnSpc>
                <a:spcPts val="2260"/>
              </a:lnSpc>
            </a:pPr>
            <a:r>
              <a:rPr lang="en-US" sz="2000" dirty="0" smtClean="0"/>
              <a:t>Option 2 (T600++):</a:t>
            </a:r>
          </a:p>
          <a:p>
            <a:pPr lvl="2">
              <a:lnSpc>
                <a:spcPts val="2260"/>
              </a:lnSpc>
            </a:pPr>
            <a:r>
              <a:rPr lang="en-US" sz="2000" dirty="0"/>
              <a:t>t</a:t>
            </a:r>
            <a:r>
              <a:rPr lang="en-US" sz="2000" dirty="0" smtClean="0"/>
              <a:t>he two T300 chambers, with one of the wires chambers being removed, are placed face to face and connected with simple elements.</a:t>
            </a:r>
          </a:p>
          <a:p>
            <a:pPr lvl="2">
              <a:lnSpc>
                <a:spcPts val="2260"/>
              </a:lnSpc>
            </a:pPr>
            <a:r>
              <a:rPr lang="en-US" sz="2000" dirty="0" smtClean="0"/>
              <a:t>a cathode is placed in the middle, reproducing the present T300 layout with ≈ 3.2 m drift. Distance of the cathode from the metallic structure is identical as the one at present.</a:t>
            </a:r>
          </a:p>
          <a:p>
            <a:pPr lvl="2">
              <a:lnSpc>
                <a:spcPts val="2260"/>
              </a:lnSpc>
            </a:pPr>
            <a:r>
              <a:rPr lang="en-US" sz="2000" dirty="0" smtClean="0"/>
              <a:t>Features: minor new design for the connecting elements; the LAr containers have to be re-designed; no need to re-design insulation and cryogenics; assembly schemes and logistics have to be re-considered.</a:t>
            </a:r>
            <a:endParaRPr lang="en-US" sz="2000" dirty="0"/>
          </a:p>
          <a:p>
            <a:pPr lvl="1">
              <a:lnSpc>
                <a:spcPts val="2260"/>
              </a:lnSpc>
            </a:pPr>
            <a:r>
              <a:rPr lang="en-US" sz="2000" dirty="0" smtClean="0"/>
              <a:t>For both layouts the drift could be further extended with additional structures. In this case the thermal insulation has to be re-designed.</a:t>
            </a:r>
          </a:p>
          <a:p>
            <a:endParaRPr lang="en-GB" sz="2000" dirty="0"/>
          </a:p>
        </p:txBody>
      </p:sp>
    </p:spTree>
    <p:extLst>
      <p:ext uri="{BB962C8B-B14F-4D97-AF65-F5344CB8AC3E}">
        <p14:creationId xmlns:p14="http://schemas.microsoft.com/office/powerpoint/2010/main" val="37577944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1: (T1200-like)</a:t>
            </a:r>
            <a:endParaRPr lang="en-US" dirty="0"/>
          </a:p>
        </p:txBody>
      </p:sp>
      <p:sp>
        <p:nvSpPr>
          <p:cNvPr id="4" name="Footer Placeholder 3"/>
          <p:cNvSpPr>
            <a:spLocks noGrp="1"/>
          </p:cNvSpPr>
          <p:nvPr>
            <p:ph type="ftr" sz="quarter" idx="10"/>
          </p:nvPr>
        </p:nvSpPr>
        <p:spPr/>
        <p:txBody>
          <a:bodyPr/>
          <a:lstStyle/>
          <a:p>
            <a:pPr>
              <a:defRPr/>
            </a:pPr>
            <a:r>
              <a:rPr lang="en-US" smtClean="0"/>
              <a:t>ICARUS Meeting - June 16, 2014</a:t>
            </a:r>
            <a:endParaRPr lang="en-GB" dirty="0"/>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7</a:t>
            </a:fld>
            <a:endParaRPr lang="en-GB" dirty="0">
              <a:solidFill>
                <a:schemeClr val="accent1"/>
              </a:solidFill>
            </a:endParaRPr>
          </a:p>
        </p:txBody>
      </p:sp>
      <p:pic>
        <p:nvPicPr>
          <p:cNvPr id="6" name="Picture 5" descr="T600_9804622_revA_strutturasostegno_display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838200"/>
            <a:ext cx="7528560" cy="5718048"/>
          </a:xfrm>
          <a:prstGeom prst="rect">
            <a:avLst/>
          </a:prstGeom>
        </p:spPr>
      </p:pic>
      <p:sp>
        <p:nvSpPr>
          <p:cNvPr id="8" name="TextBox 7"/>
          <p:cNvSpPr txBox="1"/>
          <p:nvPr/>
        </p:nvSpPr>
        <p:spPr>
          <a:xfrm>
            <a:off x="609600" y="2743200"/>
            <a:ext cx="2104487" cy="400110"/>
          </a:xfrm>
          <a:prstGeom prst="rect">
            <a:avLst/>
          </a:prstGeom>
          <a:noFill/>
        </p:spPr>
        <p:txBody>
          <a:bodyPr wrap="none" rtlCol="0">
            <a:spAutoFit/>
          </a:bodyPr>
          <a:lstStyle/>
          <a:p>
            <a:r>
              <a:rPr lang="en-US" sz="2000" dirty="0" smtClean="0"/>
              <a:t>Wires chamber</a:t>
            </a:r>
            <a:endParaRPr lang="en-US" sz="2000" dirty="0"/>
          </a:p>
        </p:txBody>
      </p:sp>
      <p:cxnSp>
        <p:nvCxnSpPr>
          <p:cNvPr id="9" name="Straight Arrow Connector 8"/>
          <p:cNvCxnSpPr/>
          <p:nvPr/>
        </p:nvCxnSpPr>
        <p:spPr bwMode="auto">
          <a:xfrm>
            <a:off x="1676400" y="3124200"/>
            <a:ext cx="1066800" cy="6858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sp>
        <p:nvSpPr>
          <p:cNvPr id="10" name="TextBox 9"/>
          <p:cNvSpPr txBox="1"/>
          <p:nvPr/>
        </p:nvSpPr>
        <p:spPr>
          <a:xfrm>
            <a:off x="7162800" y="4572000"/>
            <a:ext cx="2121394" cy="707886"/>
          </a:xfrm>
          <a:prstGeom prst="rect">
            <a:avLst/>
          </a:prstGeom>
          <a:noFill/>
        </p:spPr>
        <p:txBody>
          <a:bodyPr wrap="none" rtlCol="0">
            <a:spAutoFit/>
          </a:bodyPr>
          <a:lstStyle/>
          <a:p>
            <a:r>
              <a:rPr lang="en-US" sz="2000" dirty="0" smtClean="0"/>
              <a:t>Light structure</a:t>
            </a:r>
          </a:p>
          <a:p>
            <a:r>
              <a:rPr lang="en-US" sz="2000" dirty="0" smtClean="0"/>
              <a:t>and cathode</a:t>
            </a:r>
            <a:endParaRPr lang="en-US" sz="2000" dirty="0"/>
          </a:p>
        </p:txBody>
      </p:sp>
      <p:cxnSp>
        <p:nvCxnSpPr>
          <p:cNvPr id="13" name="Straight Arrow Connector 12"/>
          <p:cNvCxnSpPr/>
          <p:nvPr/>
        </p:nvCxnSpPr>
        <p:spPr bwMode="auto">
          <a:xfrm flipH="1" flipV="1">
            <a:off x="7239000" y="3810000"/>
            <a:ext cx="381000" cy="7620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cxnSp>
        <p:nvCxnSpPr>
          <p:cNvPr id="16" name="Straight Arrow Connector 15"/>
          <p:cNvCxnSpPr/>
          <p:nvPr/>
        </p:nvCxnSpPr>
        <p:spPr bwMode="auto">
          <a:xfrm>
            <a:off x="7772400" y="762000"/>
            <a:ext cx="1143000" cy="685800"/>
          </a:xfrm>
          <a:prstGeom prst="straightConnector1">
            <a:avLst/>
          </a:prstGeom>
          <a:solidFill>
            <a:schemeClr val="accent1"/>
          </a:solidFill>
          <a:ln w="28575" cap="flat" cmpd="sng" algn="ctr">
            <a:solidFill>
              <a:srgbClr val="4F81BD"/>
            </a:solidFill>
            <a:prstDash val="solid"/>
            <a:round/>
            <a:headEnd type="arrow" w="med" len="med"/>
            <a:tailEnd type="arrow"/>
          </a:ln>
          <a:effectLst>
            <a:outerShdw blurRad="50800" dist="38100" dir="2700000" algn="tl" rotWithShape="0">
              <a:srgbClr val="000000">
                <a:alpha val="43000"/>
              </a:srgbClr>
            </a:outerShdw>
          </a:effectLst>
        </p:spPr>
      </p:cxnSp>
      <p:sp>
        <p:nvSpPr>
          <p:cNvPr id="17" name="TextBox 16"/>
          <p:cNvSpPr txBox="1"/>
          <p:nvPr/>
        </p:nvSpPr>
        <p:spPr>
          <a:xfrm rot="1923454">
            <a:off x="7905793" y="762000"/>
            <a:ext cx="1380506" cy="400110"/>
          </a:xfrm>
          <a:prstGeom prst="rect">
            <a:avLst/>
          </a:prstGeom>
          <a:noFill/>
        </p:spPr>
        <p:txBody>
          <a:bodyPr wrap="none" rtlCol="0">
            <a:spAutoFit/>
          </a:bodyPr>
          <a:lstStyle/>
          <a:p>
            <a:r>
              <a:rPr lang="en-US" sz="2000" dirty="0" smtClean="0"/>
              <a:t>3 m drift</a:t>
            </a:r>
            <a:endParaRPr lang="en-US" sz="2000" dirty="0"/>
          </a:p>
        </p:txBody>
      </p:sp>
    </p:spTree>
    <p:extLst>
      <p:ext uri="{BB962C8B-B14F-4D97-AF65-F5344CB8AC3E}">
        <p14:creationId xmlns:p14="http://schemas.microsoft.com/office/powerpoint/2010/main" val="3469197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(T600++)</a:t>
            </a:r>
            <a:endParaRPr lang="en-US" dirty="0"/>
          </a:p>
        </p:txBody>
      </p:sp>
      <p:sp>
        <p:nvSpPr>
          <p:cNvPr id="4" name="Footer Placeholder 3"/>
          <p:cNvSpPr>
            <a:spLocks noGrp="1"/>
          </p:cNvSpPr>
          <p:nvPr>
            <p:ph type="ftr" sz="quarter" idx="10"/>
          </p:nvPr>
        </p:nvSpPr>
        <p:spPr/>
        <p:txBody>
          <a:bodyPr/>
          <a:lstStyle/>
          <a:p>
            <a:pPr>
              <a:defRPr/>
            </a:pPr>
            <a:r>
              <a:rPr lang="en-US" smtClean="0"/>
              <a:t>ICARUS Meeting - June 16, 2014</a:t>
            </a:r>
            <a:endParaRPr lang="en-GB" dirty="0"/>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8</a:t>
            </a:fld>
            <a:endParaRPr lang="en-GB" dirty="0">
              <a:solidFill>
                <a:schemeClr val="accent1"/>
              </a:solidFill>
            </a:endParaRPr>
          </a:p>
        </p:txBody>
      </p:sp>
      <p:pic>
        <p:nvPicPr>
          <p:cNvPr id="3" name="Picture 2" descr="T600_9804622_revA_strutturasostegno_T600PP.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348871"/>
            <a:ext cx="7175500" cy="5280529"/>
          </a:xfrm>
          <a:prstGeom prst="rect">
            <a:avLst/>
          </a:prstGeom>
        </p:spPr>
      </p:pic>
      <p:sp>
        <p:nvSpPr>
          <p:cNvPr id="7" name="TextBox 6"/>
          <p:cNvSpPr txBox="1"/>
          <p:nvPr/>
        </p:nvSpPr>
        <p:spPr>
          <a:xfrm>
            <a:off x="381000" y="2872871"/>
            <a:ext cx="2104487" cy="400110"/>
          </a:xfrm>
          <a:prstGeom prst="rect">
            <a:avLst/>
          </a:prstGeom>
          <a:noFill/>
        </p:spPr>
        <p:txBody>
          <a:bodyPr wrap="none" rtlCol="0">
            <a:spAutoFit/>
          </a:bodyPr>
          <a:lstStyle/>
          <a:p>
            <a:r>
              <a:rPr lang="en-US" sz="2000" dirty="0" smtClean="0"/>
              <a:t>Wires chamber</a:t>
            </a:r>
            <a:endParaRPr lang="en-US" sz="2000" dirty="0"/>
          </a:p>
        </p:txBody>
      </p:sp>
      <p:cxnSp>
        <p:nvCxnSpPr>
          <p:cNvPr id="8" name="Straight Arrow Connector 7"/>
          <p:cNvCxnSpPr/>
          <p:nvPr/>
        </p:nvCxnSpPr>
        <p:spPr bwMode="auto">
          <a:xfrm>
            <a:off x="1447800" y="3253871"/>
            <a:ext cx="1066800" cy="6858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sp>
        <p:nvSpPr>
          <p:cNvPr id="9" name="TextBox 8"/>
          <p:cNvSpPr txBox="1"/>
          <p:nvPr/>
        </p:nvSpPr>
        <p:spPr>
          <a:xfrm>
            <a:off x="6858000" y="5539871"/>
            <a:ext cx="2104487" cy="400110"/>
          </a:xfrm>
          <a:prstGeom prst="rect">
            <a:avLst/>
          </a:prstGeom>
          <a:noFill/>
        </p:spPr>
        <p:txBody>
          <a:bodyPr wrap="none" rtlCol="0">
            <a:spAutoFit/>
          </a:bodyPr>
          <a:lstStyle/>
          <a:p>
            <a:r>
              <a:rPr lang="en-US" sz="2000" dirty="0" smtClean="0"/>
              <a:t>Wires chamber</a:t>
            </a:r>
            <a:endParaRPr lang="en-US" sz="2000" dirty="0"/>
          </a:p>
        </p:txBody>
      </p:sp>
      <p:cxnSp>
        <p:nvCxnSpPr>
          <p:cNvPr id="10" name="Straight Arrow Connector 9"/>
          <p:cNvCxnSpPr/>
          <p:nvPr/>
        </p:nvCxnSpPr>
        <p:spPr bwMode="auto">
          <a:xfrm flipH="1" flipV="1">
            <a:off x="6324600" y="4092071"/>
            <a:ext cx="1066800" cy="14478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sp>
        <p:nvSpPr>
          <p:cNvPr id="12" name="TextBox 11"/>
          <p:cNvSpPr txBox="1"/>
          <p:nvPr/>
        </p:nvSpPr>
        <p:spPr>
          <a:xfrm>
            <a:off x="4267200" y="990600"/>
            <a:ext cx="1255271" cy="400110"/>
          </a:xfrm>
          <a:prstGeom prst="rect">
            <a:avLst/>
          </a:prstGeom>
          <a:noFill/>
        </p:spPr>
        <p:txBody>
          <a:bodyPr wrap="none" rtlCol="0">
            <a:spAutoFit/>
          </a:bodyPr>
          <a:lstStyle/>
          <a:p>
            <a:r>
              <a:rPr lang="en-US" sz="2000" dirty="0" smtClean="0"/>
              <a:t>Cathode</a:t>
            </a:r>
            <a:endParaRPr lang="en-US" sz="2000" dirty="0"/>
          </a:p>
        </p:txBody>
      </p:sp>
      <p:cxnSp>
        <p:nvCxnSpPr>
          <p:cNvPr id="13" name="Straight Arrow Connector 12"/>
          <p:cNvCxnSpPr/>
          <p:nvPr/>
        </p:nvCxnSpPr>
        <p:spPr bwMode="auto">
          <a:xfrm>
            <a:off x="4876800" y="1371600"/>
            <a:ext cx="1295400" cy="1371600"/>
          </a:xfrm>
          <a:prstGeom prst="straightConnector1">
            <a:avLst/>
          </a:prstGeom>
          <a:solidFill>
            <a:schemeClr val="accent1"/>
          </a:solidFill>
          <a:ln w="28575" cap="flat" cmpd="sng" algn="ctr">
            <a:solidFill>
              <a:srgbClr val="4F81BD"/>
            </a:solidFill>
            <a:prstDash val="solid"/>
            <a:round/>
            <a:headEnd type="none" w="med" len="med"/>
            <a:tailEnd type="arrow"/>
          </a:ln>
          <a:effectLst>
            <a:outerShdw blurRad="50800" dist="38100" dir="2700000" algn="tl" rotWithShape="0">
              <a:srgbClr val="000000">
                <a:alpha val="43000"/>
              </a:srgbClr>
            </a:outerShdw>
          </a:effectLst>
        </p:spPr>
      </p:cxnSp>
      <p:cxnSp>
        <p:nvCxnSpPr>
          <p:cNvPr id="16" name="Straight Arrow Connector 15"/>
          <p:cNvCxnSpPr/>
          <p:nvPr/>
        </p:nvCxnSpPr>
        <p:spPr bwMode="auto">
          <a:xfrm>
            <a:off x="6954137" y="1326461"/>
            <a:ext cx="818263" cy="502339"/>
          </a:xfrm>
          <a:prstGeom prst="straightConnector1">
            <a:avLst/>
          </a:prstGeom>
          <a:solidFill>
            <a:schemeClr val="accent1"/>
          </a:solidFill>
          <a:ln w="28575" cap="flat" cmpd="sng" algn="ctr">
            <a:solidFill>
              <a:srgbClr val="4F81BD"/>
            </a:solidFill>
            <a:prstDash val="solid"/>
            <a:round/>
            <a:headEnd type="arrow" w="med" len="med"/>
            <a:tailEnd type="arrow"/>
          </a:ln>
          <a:effectLst>
            <a:outerShdw blurRad="50800" dist="38100" dir="2700000" algn="tl" rotWithShape="0">
              <a:srgbClr val="000000">
                <a:alpha val="43000"/>
              </a:srgbClr>
            </a:outerShdw>
          </a:effectLst>
        </p:spPr>
      </p:cxnSp>
      <p:sp>
        <p:nvSpPr>
          <p:cNvPr id="17" name="TextBox 16"/>
          <p:cNvSpPr txBox="1"/>
          <p:nvPr/>
        </p:nvSpPr>
        <p:spPr>
          <a:xfrm rot="1923454">
            <a:off x="6782730" y="1097861"/>
            <a:ext cx="1380506" cy="400110"/>
          </a:xfrm>
          <a:prstGeom prst="rect">
            <a:avLst/>
          </a:prstGeom>
          <a:noFill/>
        </p:spPr>
        <p:txBody>
          <a:bodyPr wrap="none" rtlCol="0">
            <a:spAutoFit/>
          </a:bodyPr>
          <a:lstStyle/>
          <a:p>
            <a:r>
              <a:rPr lang="en-US" sz="2000" dirty="0" smtClean="0"/>
              <a:t>3 m drift</a:t>
            </a:r>
            <a:endParaRPr lang="en-US" sz="2000" dirty="0"/>
          </a:p>
        </p:txBody>
      </p:sp>
      <p:cxnSp>
        <p:nvCxnSpPr>
          <p:cNvPr id="19" name="Straight Arrow Connector 18"/>
          <p:cNvCxnSpPr/>
          <p:nvPr/>
        </p:nvCxnSpPr>
        <p:spPr bwMode="auto">
          <a:xfrm>
            <a:off x="7792338" y="1859861"/>
            <a:ext cx="818263" cy="502339"/>
          </a:xfrm>
          <a:prstGeom prst="straightConnector1">
            <a:avLst/>
          </a:prstGeom>
          <a:solidFill>
            <a:schemeClr val="accent1"/>
          </a:solidFill>
          <a:ln w="28575" cap="flat" cmpd="sng" algn="ctr">
            <a:solidFill>
              <a:srgbClr val="4F81BD"/>
            </a:solidFill>
            <a:prstDash val="solid"/>
            <a:round/>
            <a:headEnd type="arrow" w="med" len="med"/>
            <a:tailEnd type="arrow"/>
          </a:ln>
          <a:effectLst>
            <a:outerShdw blurRad="50800" dist="38100" dir="2700000" algn="tl" rotWithShape="0">
              <a:srgbClr val="000000">
                <a:alpha val="43000"/>
              </a:srgbClr>
            </a:outerShdw>
          </a:effectLst>
        </p:spPr>
      </p:cxnSp>
      <p:sp>
        <p:nvSpPr>
          <p:cNvPr id="20" name="TextBox 19"/>
          <p:cNvSpPr txBox="1"/>
          <p:nvPr/>
        </p:nvSpPr>
        <p:spPr>
          <a:xfrm rot="1923454">
            <a:off x="7925730" y="1783661"/>
            <a:ext cx="1380506" cy="400110"/>
          </a:xfrm>
          <a:prstGeom prst="rect">
            <a:avLst/>
          </a:prstGeom>
          <a:noFill/>
        </p:spPr>
        <p:txBody>
          <a:bodyPr wrap="none" rtlCol="0">
            <a:spAutoFit/>
          </a:bodyPr>
          <a:lstStyle/>
          <a:p>
            <a:r>
              <a:rPr lang="en-US" sz="2000" dirty="0" smtClean="0"/>
              <a:t>3 m drift</a:t>
            </a:r>
            <a:endParaRPr lang="en-US" sz="2000" dirty="0"/>
          </a:p>
        </p:txBody>
      </p:sp>
    </p:spTree>
    <p:extLst>
      <p:ext uri="{BB962C8B-B14F-4D97-AF65-F5344CB8AC3E}">
        <p14:creationId xmlns:p14="http://schemas.microsoft.com/office/powerpoint/2010/main" val="16523592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Aluminum vessels with increased (≈ 7.5m) width</a:t>
            </a:r>
            <a:endParaRPr lang="en-US" dirty="0"/>
          </a:p>
        </p:txBody>
      </p:sp>
      <p:sp>
        <p:nvSpPr>
          <p:cNvPr id="4" name="Footer Placeholder 3"/>
          <p:cNvSpPr>
            <a:spLocks noGrp="1"/>
          </p:cNvSpPr>
          <p:nvPr>
            <p:ph type="ftr" sz="quarter" idx="10"/>
          </p:nvPr>
        </p:nvSpPr>
        <p:spPr/>
        <p:txBody>
          <a:bodyPr/>
          <a:lstStyle/>
          <a:p>
            <a:pPr>
              <a:defRPr/>
            </a:pPr>
            <a:r>
              <a:rPr lang="en-US" smtClean="0"/>
              <a:t>ICARUS Meeting - June 16, 2014</a:t>
            </a:r>
            <a:endParaRPr lang="en-GB" dirty="0"/>
          </a:p>
        </p:txBody>
      </p:sp>
      <p:sp>
        <p:nvSpPr>
          <p:cNvPr id="5" name="Slide Number Placeholder 4"/>
          <p:cNvSpPr>
            <a:spLocks noGrp="1"/>
          </p:cNvSpPr>
          <p:nvPr>
            <p:ph type="sldNum" sz="quarter" idx="11"/>
          </p:nvPr>
        </p:nvSpPr>
        <p:spPr/>
        <p:txBody>
          <a:bodyPr/>
          <a:lstStyle/>
          <a:p>
            <a:r>
              <a:rPr lang="en-GB" smtClean="0"/>
              <a:t>Slide: </a:t>
            </a:r>
            <a:fld id="{C0367892-4C36-1744-A726-262AF37AA8B7}" type="slidenum">
              <a:rPr lang="en-GB" smtClean="0"/>
              <a:pPr/>
              <a:t>9</a:t>
            </a:fld>
            <a:endParaRPr lang="en-GB" dirty="0">
              <a:solidFill>
                <a:schemeClr val="accent1"/>
              </a:solidFill>
            </a:endParaRPr>
          </a:p>
        </p:txBody>
      </p:sp>
      <p:sp>
        <p:nvSpPr>
          <p:cNvPr id="6" name="Content Placeholder 2"/>
          <p:cNvSpPr>
            <a:spLocks noGrp="1"/>
          </p:cNvSpPr>
          <p:nvPr>
            <p:ph idx="1"/>
          </p:nvPr>
        </p:nvSpPr>
        <p:spPr>
          <a:xfrm>
            <a:off x="0" y="533400"/>
            <a:ext cx="9753600" cy="6096000"/>
          </a:xfrm>
        </p:spPr>
        <p:txBody>
          <a:bodyPr/>
          <a:lstStyle/>
          <a:p>
            <a:pPr>
              <a:lnSpc>
                <a:spcPct val="110000"/>
              </a:lnSpc>
              <a:spcAft>
                <a:spcPts val="1200"/>
              </a:spcAft>
            </a:pPr>
            <a:r>
              <a:rPr lang="en-US" sz="2200" dirty="0" smtClean="0"/>
              <a:t>A preliminary evaluation for an aluminum vessel with a width adequate to host a T600++ module (central cathode, two chambers </a:t>
            </a:r>
            <a:r>
              <a:rPr lang="en-US" sz="2200" dirty="0"/>
              <a:t>w</a:t>
            </a:r>
            <a:r>
              <a:rPr lang="en-US" sz="2200" dirty="0" smtClean="0"/>
              <a:t>ith ≈ 3 m drift) has been performed by the structural engineers that made the design of the new containers for the present T600.</a:t>
            </a:r>
          </a:p>
          <a:p>
            <a:pPr>
              <a:lnSpc>
                <a:spcPct val="110000"/>
              </a:lnSpc>
              <a:spcAft>
                <a:spcPts val="1200"/>
              </a:spcAft>
            </a:pPr>
            <a:r>
              <a:rPr lang="en-US" sz="2200" dirty="0" smtClean="0"/>
              <a:t>The preliminary evaluation shows that the present solution with the same extruded aluminum profiles could also be applied for the larger containers. An additional set of “annular” reinforcements have to be implemented together with a longitudinal reinforcement and a set of central supports on the basement to hold the weight of the LAr. The reinforcements are of the same type as those already designed for the “standard” containers to be used in correspondence of the “feet” of the wires chambers structure.</a:t>
            </a:r>
          </a:p>
          <a:p>
            <a:pPr>
              <a:lnSpc>
                <a:spcPct val="110000"/>
              </a:lnSpc>
              <a:spcAft>
                <a:spcPts val="1200"/>
              </a:spcAft>
              <a:buNone/>
            </a:pPr>
            <a:endParaRPr lang="en-US" dirty="0" smtClean="0"/>
          </a:p>
          <a:p>
            <a:pPr>
              <a:lnSpc>
                <a:spcPct val="110000"/>
              </a:lnSpc>
              <a:spcAft>
                <a:spcPts val="1200"/>
              </a:spcAft>
            </a:pPr>
            <a:endParaRPr lang="en-GB" dirty="0"/>
          </a:p>
        </p:txBody>
      </p:sp>
    </p:spTree>
    <p:extLst>
      <p:ext uri="{BB962C8B-B14F-4D97-AF65-F5344CB8AC3E}">
        <p14:creationId xmlns:p14="http://schemas.microsoft.com/office/powerpoint/2010/main" val="17641331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theme/theme1.xml><?xml version="1.0" encoding="utf-8"?>
<a:theme xmlns:a="http://schemas.openxmlformats.org/drawingml/2006/main" name="OECD_TALK">
  <a:themeElements>
    <a:clrScheme name="OECD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ECD_TALK">
      <a:majorFont>
        <a:latin typeface="Helvetica"/>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Comic Sans MS" pitchFamily="1" charset="0"/>
          </a:defRPr>
        </a:defPPr>
      </a:lstStyle>
    </a:lnDef>
  </a:objectDefaults>
  <a:extraClrSchemeLst>
    <a:extraClrScheme>
      <a:clrScheme name="OECD_TAL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ECD_TAL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ECD_TAL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ECD_TAL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ECD_TAL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ECD_TAL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ECD_TAL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37368</TotalTime>
  <Words>1012</Words>
  <Application>Microsoft Macintosh PowerPoint</Application>
  <PresentationFormat>A4 Paper (210x297 mm)</PresentationFormat>
  <Paragraphs>102</Paragraphs>
  <Slides>12</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OECD_TALK</vt:lpstr>
      <vt:lpstr>Document</vt:lpstr>
      <vt:lpstr>PowerPoint Presentation</vt:lpstr>
      <vt:lpstr>Foreword</vt:lpstr>
      <vt:lpstr>T600 TPC support structure</vt:lpstr>
      <vt:lpstr>Wires chambers fixings</vt:lpstr>
      <vt:lpstr>Removal of the wires chamber</vt:lpstr>
      <vt:lpstr>Increasing the T600 maximum drift</vt:lpstr>
      <vt:lpstr>Option 1: (T1200-like)</vt:lpstr>
      <vt:lpstr>Option 2: (T600++)</vt:lpstr>
      <vt:lpstr>Aluminum vessels with increased (≈ 7.5m) width</vt:lpstr>
      <vt:lpstr>Aluminum containers with increased (≈7.5 m) width</vt:lpstr>
      <vt:lpstr>Aluminum containers with increased (≈7.5 m) width</vt:lpstr>
      <vt:lpstr>Conclusion</vt:lpstr>
    </vt:vector>
  </TitlesOfParts>
  <Company>Carlo Rubbia</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optical astronomy to astro-particle physics    Carlo Rubbia CERN, Geneva, Switzerland</dc:title>
  <dc:creator>Carlo Rubbia</dc:creator>
  <cp:lastModifiedBy>CERN AB/ATB/EET</cp:lastModifiedBy>
  <cp:revision>729</cp:revision>
  <cp:lastPrinted>2013-06-07T16:56:13Z</cp:lastPrinted>
  <dcterms:created xsi:type="dcterms:W3CDTF">2014-03-22T14:26:18Z</dcterms:created>
  <dcterms:modified xsi:type="dcterms:W3CDTF">2014-06-15T15:18:06Z</dcterms:modified>
</cp:coreProperties>
</file>