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4" r:id="rId3"/>
  </p:sldMasterIdLst>
  <p:notesMasterIdLst>
    <p:notesMasterId r:id="rId26"/>
  </p:notesMasterIdLst>
  <p:handoutMasterIdLst>
    <p:handoutMasterId r:id="rId27"/>
  </p:handoutMasterIdLst>
  <p:sldIdLst>
    <p:sldId id="281" r:id="rId4"/>
    <p:sldId id="257" r:id="rId5"/>
    <p:sldId id="260" r:id="rId6"/>
    <p:sldId id="261" r:id="rId7"/>
    <p:sldId id="271" r:id="rId8"/>
    <p:sldId id="272" r:id="rId9"/>
    <p:sldId id="270" r:id="rId10"/>
    <p:sldId id="276" r:id="rId11"/>
    <p:sldId id="273" r:id="rId12"/>
    <p:sldId id="274" r:id="rId13"/>
    <p:sldId id="275" r:id="rId14"/>
    <p:sldId id="269" r:id="rId15"/>
    <p:sldId id="262" r:id="rId16"/>
    <p:sldId id="268" r:id="rId17"/>
    <p:sldId id="267" r:id="rId18"/>
    <p:sldId id="264" r:id="rId19"/>
    <p:sldId id="265" r:id="rId20"/>
    <p:sldId id="263" r:id="rId21"/>
    <p:sldId id="279" r:id="rId22"/>
    <p:sldId id="278" r:id="rId23"/>
    <p:sldId id="277" r:id="rId24"/>
    <p:sldId id="280" r:id="rId2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9191" autoAdjust="0"/>
  </p:normalViewPr>
  <p:slideViewPr>
    <p:cSldViewPr snapToGrid="0" snapToObjects="1">
      <p:cViewPr varScale="1">
        <p:scale>
          <a:sx n="150" d="100"/>
          <a:sy n="150" d="100"/>
        </p:scale>
        <p:origin x="-9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82F68-B9D7-A545-99D1-09A6A18C8B71}" type="datetimeFigureOut">
              <a:rPr kumimoji="1" lang="ja-JP" altLang="en-US" smtClean="0"/>
              <a:t>2014/06/18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7F872-962E-CB41-BA18-240647DCEA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187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C7DD-C03B-4C42-80B5-A82D70170FD3}" type="datetimeFigureOut">
              <a:rPr kumimoji="1" lang="ja-JP" altLang="en-US" smtClean="0"/>
              <a:t>2014/06/18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19FCF-C580-FD42-82B6-D9192C596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429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7D705526-CC85-F144-A220-AC1B74FB720F}" type="slidenum">
              <a:rPr lang="en-US" altLang="ja-JP" sz="1200"/>
              <a:pPr>
                <a:defRPr/>
              </a:pPr>
              <a:t>8</a:t>
            </a:fld>
            <a:endParaRPr lang="en-US" altLang="ja-JP" sz="1200"/>
          </a:p>
        </p:txBody>
      </p:sp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7242DE37-1409-9644-8998-1825B8EA341D}" type="slidenum">
              <a:rPr kumimoji="0" lang="en-US" altLang="ja-JP" sz="1200"/>
              <a:pPr algn="r" fontAlgn="base"/>
              <a:t>8</a:t>
            </a:fld>
            <a:endParaRPr kumimoji="0" lang="en-US" altLang="ja-JP" sz="120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kumimoji="0" lang="ja-JP" alt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7C775-60E4-49FF-8787-E7A98CAC8A47}" type="slidenum">
              <a:rPr lang="fr-FR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2528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245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DBDAC453-2A38-7D43-AE85-28F94ED7A100}" type="slidenum">
              <a:rPr lang="ja-JP" altLang="en-US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1D099A1-76CA-477D-9447-CC87A1B5E92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>
                <a:defRPr/>
              </a:pPr>
              <a:t>12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94088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D099A1-76CA-477D-9447-CC87A1B5E92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>
                <a:defRPr/>
              </a:pPr>
              <a:t>16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7090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34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27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301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7833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3036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4943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7680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7076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5104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988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52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0574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4455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082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>
                <a:latin typeface="Calibri"/>
                <a:ea typeface="ＭＳ Ｐゴシック"/>
              </a:rPr>
              <a:pPr/>
              <a:t>‹#›</a:t>
            </a:fld>
            <a:endParaRPr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09181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4825" y="1347788"/>
            <a:ext cx="2774950" cy="21526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4825" y="3652838"/>
            <a:ext cx="2774950" cy="21542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3288-B9ED-BB4E-99ED-7BC8A5BAC1A3}" type="slidenum">
              <a:rPr lang="en-GB">
                <a:latin typeface="Calibri"/>
              </a:rPr>
              <a:pPr>
                <a:defRPr/>
              </a:pPr>
              <a:t>‹#›</a:t>
            </a:fld>
            <a:endParaRPr lang="en-GB">
              <a:latin typeface="Calibri"/>
            </a:endParaRPr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GB" smtClean="0">
                <a:solidFill>
                  <a:prstClr val="black"/>
                </a:solidFill>
              </a:rPr>
              <a:t>Progress towards the ILC in Japan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64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5ADC9-51A7-A64D-90C3-E437AC7F3550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35222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3031D-AE92-294E-9286-7E362106E5B9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8725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D736D-8971-E942-865E-5239BAD8127A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71034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28BCF-3D9C-CE43-A98D-61D4AADC8F07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35424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9DF3BFF-0C73-8647-984D-DF7091C1D255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294343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096F05A-F0A2-C048-8D8A-D1D2824F935C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7322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796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8FB11-0B1D-B641-ABAB-CD3C4B8B6009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879346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122A-C0E4-3943-83E6-3A9A28669315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99765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C2A4A-B746-CD44-B299-FF9E4D0E2D42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87702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474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Progress towards the ILC in Japan</a:t>
            </a: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FFB11-C5D0-9E47-B153-CE0523B993CF}" type="slidenum">
              <a:rPr lang="ja-JP" altLang="en-US">
                <a:latin typeface="Calibri"/>
                <a:ea typeface="ＭＳ Ｐゴシック"/>
              </a:rPr>
              <a:pPr/>
              <a:t>‹#›</a:t>
            </a:fld>
            <a:endParaRPr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922736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326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84456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471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67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2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08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93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54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76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emf"/><Relationship Id="rId15" Type="http://schemas.openxmlformats.org/officeDocument/2006/relationships/image" Target="../media/image2.emf"/><Relationship Id="rId16" Type="http://schemas.openxmlformats.org/officeDocument/2006/relationships/image" Target="../media/image3.emf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7.xml"/><Relationship Id="rId15" Type="http://schemas.openxmlformats.org/officeDocument/2006/relationships/theme" Target="../theme/theme3.xml"/><Relationship Id="rId16" Type="http://schemas.openxmlformats.org/officeDocument/2006/relationships/image" Target="../media/image6.emf"/><Relationship Id="rId17" Type="http://schemas.openxmlformats.org/officeDocument/2006/relationships/image" Target="../media/image7.emf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03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A. Yamamoto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>
                <a:latin typeface="Arial" charset="0"/>
                <a:ea typeface="ＭＳ Ｐゴシック" charset="0"/>
              </a:rPr>
              <a:t>Progress towards the ILC in Japan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kumimoji="0" lang="en-US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53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3" r:id="rId12"/>
  </p:sldLayoutIdLst>
  <p:hf hdr="0" ftr="0" dt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0454" y="6355773"/>
            <a:ext cx="502227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Progress towards the ILC in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fld id="{A6801D2A-1FA8-1244-A7C9-4E9BA948D5F7}" type="slidenum">
              <a:rPr lang="en-US" altLang="ja-JP">
                <a:latin typeface="Arial" charset="0"/>
                <a:ea typeface="ＭＳ Ｐゴシック" charset="0"/>
              </a:rPr>
              <a:pPr defTabSz="4560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9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hf hdr="0" ftr="0" dt="0"/>
  <p:txStyles>
    <p:titleStyle>
      <a:lvl1pPr algn="ctr" defTabSz="4560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fontAlgn="base">
        <a:spcBef>
          <a:spcPct val="20000"/>
        </a:spcBef>
        <a:spcAft>
          <a:spcPct val="0"/>
        </a:spcAft>
        <a:buFont typeface="Lucida Grande" charset="0"/>
        <a:buChar char="‒"/>
        <a:defRPr kumimoji="1"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jpg"/><Relationship Id="rId5" Type="http://schemas.openxmlformats.org/officeDocument/2006/relationships/image" Target="../media/image40.jpg"/><Relationship Id="rId6" Type="http://schemas.openxmlformats.org/officeDocument/2006/relationships/image" Target="../media/image41.jpg"/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サブタイトル 4"/>
          <p:cNvSpPr>
            <a:spLocks noGrp="1"/>
          </p:cNvSpPr>
          <p:nvPr>
            <p:ph idx="1"/>
          </p:nvPr>
        </p:nvSpPr>
        <p:spPr>
          <a:xfrm>
            <a:off x="423333" y="762000"/>
            <a:ext cx="8255000" cy="5401733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>
                <a:latin typeface="+mn-lt"/>
              </a:rPr>
              <a:t>Objectives </a:t>
            </a:r>
          </a:p>
          <a:p>
            <a:pPr lvl="2"/>
            <a:r>
              <a:rPr lang="en-US" altLang="ja-JP" sz="1400" dirty="0" smtClean="0">
                <a:latin typeface="+mn-lt"/>
              </a:rPr>
              <a:t>Overview the ILC cryogenics design and further optimize it, to provide reliable inputs for CFS work during the ILC preparation phase.</a:t>
            </a:r>
          </a:p>
          <a:p>
            <a:pPr lvl="3"/>
            <a:r>
              <a:rPr kumimoji="1" lang="en-US" altLang="ja-JP" sz="1200" dirty="0" smtClean="0">
                <a:latin typeface="+mn-lt"/>
              </a:rPr>
              <a:t>Focusing on optimization of locations for major components such as main-compressors and He inventory </a:t>
            </a:r>
          </a:p>
          <a:p>
            <a:pPr lvl="3"/>
            <a:r>
              <a:rPr lang="en-US" altLang="ja-JP" sz="1200" dirty="0" smtClean="0">
                <a:latin typeface="+mn-lt"/>
              </a:rPr>
              <a:t>Establishing the safety guideline and design</a:t>
            </a:r>
          </a:p>
          <a:p>
            <a:pPr lvl="2"/>
            <a:endParaRPr kumimoji="1" lang="en-US" altLang="ja-JP" sz="1400" dirty="0" smtClean="0">
              <a:latin typeface="+mn-lt"/>
            </a:endParaRPr>
          </a:p>
          <a:p>
            <a:r>
              <a:rPr kumimoji="1" lang="en-US" altLang="ja-JP" sz="1800" dirty="0" smtClean="0">
                <a:latin typeface="+mn-lt"/>
              </a:rPr>
              <a:t>Agenda (18, June)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9</a:t>
            </a:r>
            <a:r>
              <a:rPr lang="en-US" altLang="ja-JP" sz="1400" b="0" dirty="0">
                <a:latin typeface="+mn-lt"/>
              </a:rPr>
              <a:t>:00 	Opening remark: 	</a:t>
            </a:r>
            <a:r>
              <a:rPr lang="en-US" altLang="ja-JP" sz="1400" b="0" dirty="0" smtClean="0">
                <a:latin typeface="+mn-lt"/>
              </a:rPr>
              <a:t>									Mike </a:t>
            </a:r>
            <a:r>
              <a:rPr lang="en-US" altLang="ja-JP" sz="1400" b="0" dirty="0">
                <a:latin typeface="+mn-lt"/>
              </a:rPr>
              <a:t>Harrison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9</a:t>
            </a:r>
            <a:r>
              <a:rPr lang="en-US" altLang="ja-JP" sz="1400" b="0" dirty="0">
                <a:latin typeface="+mn-lt"/>
              </a:rPr>
              <a:t>:10	ILC preparation in Japan:	</a:t>
            </a:r>
            <a:r>
              <a:rPr lang="en-US" altLang="ja-JP" sz="1400" b="0" dirty="0" smtClean="0">
                <a:latin typeface="+mn-lt"/>
              </a:rPr>
              <a:t>								Akira </a:t>
            </a:r>
            <a:r>
              <a:rPr lang="en-US" altLang="ja-JP" sz="1400" b="0" dirty="0">
                <a:latin typeface="+mn-lt"/>
              </a:rPr>
              <a:t>Yamamoto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9</a:t>
            </a:r>
            <a:r>
              <a:rPr lang="en-US" altLang="ja-JP" sz="1400" b="0" dirty="0">
                <a:latin typeface="+mn-lt"/>
              </a:rPr>
              <a:t>:30	ILC Cryogenics design including updates:  </a:t>
            </a:r>
            <a:r>
              <a:rPr lang="en-US" altLang="ja-JP" sz="1400" b="0" dirty="0" smtClean="0">
                <a:latin typeface="+mn-lt"/>
              </a:rPr>
              <a:t>				</a:t>
            </a:r>
            <a:r>
              <a:rPr lang="en-US" altLang="ja-JP" sz="1400" b="0" dirty="0">
                <a:latin typeface="+mn-lt"/>
              </a:rPr>
              <a:t>	</a:t>
            </a:r>
            <a:r>
              <a:rPr lang="en-US" altLang="ja-JP" sz="1400" b="0" dirty="0" smtClean="0">
                <a:latin typeface="+mn-lt"/>
              </a:rPr>
              <a:t>	</a:t>
            </a:r>
            <a:r>
              <a:rPr lang="en-US" altLang="ja-JP" sz="1400" b="0" dirty="0" err="1" smtClean="0">
                <a:latin typeface="+mn-lt"/>
              </a:rPr>
              <a:t>Hirotaka</a:t>
            </a:r>
            <a:r>
              <a:rPr lang="en-US" altLang="ja-JP" sz="1400" b="0" dirty="0" smtClean="0">
                <a:latin typeface="+mn-lt"/>
              </a:rPr>
              <a:t> </a:t>
            </a:r>
            <a:r>
              <a:rPr lang="en-US" altLang="ja-JP" sz="1400" b="0" dirty="0" err="1">
                <a:latin typeface="+mn-lt"/>
              </a:rPr>
              <a:t>Nakai</a:t>
            </a:r>
            <a:endParaRPr lang="en-US" altLang="ja-JP" sz="1400" b="0" dirty="0">
              <a:latin typeface="+mn-lt"/>
            </a:endParaRP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focusing on the main-compressor location and He-</a:t>
            </a:r>
            <a:r>
              <a:rPr lang="en-US" altLang="ja-JP" sz="1400" b="0" dirty="0" smtClean="0">
                <a:latin typeface="+mn-lt"/>
              </a:rPr>
              <a:t>inventory</a:t>
            </a:r>
            <a:r>
              <a:rPr lang="en-US" altLang="ja-JP" sz="1400" b="0" dirty="0">
                <a:latin typeface="+mn-lt"/>
              </a:rPr>
              <a:t>, and </a:t>
            </a: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necessary space on surface / underground,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10</a:t>
            </a:r>
            <a:r>
              <a:rPr lang="en-US" altLang="ja-JP" sz="1400" b="0" dirty="0">
                <a:latin typeface="+mn-lt"/>
              </a:rPr>
              <a:t>:10	ILC Geological Conditions and </a:t>
            </a:r>
            <a:r>
              <a:rPr lang="en-US" altLang="ja-JP" sz="1400" b="0" dirty="0" smtClean="0">
                <a:latin typeface="+mn-lt"/>
              </a:rPr>
              <a:t>Constraints:		 				</a:t>
            </a:r>
            <a:r>
              <a:rPr lang="en-US" altLang="ja-JP" sz="1400" b="0" dirty="0" err="1" smtClean="0">
                <a:latin typeface="+mn-lt"/>
              </a:rPr>
              <a:t>Tomoyuki</a:t>
            </a:r>
            <a:r>
              <a:rPr lang="en-US" altLang="ja-JP" sz="1400" b="0" dirty="0" smtClean="0">
                <a:latin typeface="+mn-lt"/>
              </a:rPr>
              <a:t> </a:t>
            </a:r>
            <a:r>
              <a:rPr lang="en-US" altLang="ja-JP" sz="1400" b="0" dirty="0" err="1">
                <a:latin typeface="+mn-lt"/>
              </a:rPr>
              <a:t>Sanuki</a:t>
            </a:r>
            <a:endParaRPr lang="en-US" altLang="ja-JP" sz="1400" b="0" dirty="0">
              <a:latin typeface="+mn-lt"/>
            </a:endParaRP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focusing </a:t>
            </a:r>
            <a:r>
              <a:rPr lang="en-US" altLang="ja-JP" sz="1400" b="0" dirty="0" smtClean="0">
                <a:latin typeface="+mn-lt"/>
              </a:rPr>
              <a:t>on vertical </a:t>
            </a:r>
            <a:r>
              <a:rPr lang="en-US" altLang="ja-JP" sz="1400" b="0" dirty="0">
                <a:latin typeface="+mn-lt"/>
              </a:rPr>
              <a:t>shaft/access location for cost-effective design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10</a:t>
            </a:r>
            <a:r>
              <a:rPr lang="en-US" altLang="ja-JP" sz="1400" b="0" dirty="0">
                <a:latin typeface="+mn-lt"/>
              </a:rPr>
              <a:t>:30	Coffee break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10</a:t>
            </a:r>
            <a:r>
              <a:rPr lang="en-US" altLang="ja-JP" sz="1400" b="0" dirty="0">
                <a:latin typeface="+mn-lt"/>
              </a:rPr>
              <a:t>:50 	CERN's experience for He inventory  and advice: </a:t>
            </a:r>
            <a:r>
              <a:rPr lang="en-US" altLang="ja-JP" sz="1400" b="0" dirty="0" smtClean="0">
                <a:latin typeface="+mn-lt"/>
              </a:rPr>
              <a:t>					</a:t>
            </a:r>
            <a:r>
              <a:rPr lang="en-US" altLang="ja-JP" sz="1400" b="0" dirty="0" err="1" smtClean="0">
                <a:latin typeface="+mn-lt"/>
              </a:rPr>
              <a:t>Dimitri</a:t>
            </a:r>
            <a:r>
              <a:rPr lang="en-US" altLang="ja-JP" sz="1400" b="0" dirty="0" smtClean="0">
                <a:latin typeface="+mn-lt"/>
              </a:rPr>
              <a:t> </a:t>
            </a:r>
            <a:r>
              <a:rPr lang="en-US" altLang="ja-JP" sz="1400" b="0" dirty="0" err="1">
                <a:latin typeface="+mn-lt"/>
              </a:rPr>
              <a:t>Delikaris</a:t>
            </a:r>
            <a:r>
              <a:rPr lang="en-US" altLang="ja-JP" sz="1400" b="0" dirty="0"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focusing on He main-compressor location, and He </a:t>
            </a:r>
            <a:r>
              <a:rPr lang="en-US" altLang="ja-JP" sz="1400" b="0" dirty="0" smtClean="0">
                <a:latin typeface="+mn-lt"/>
              </a:rPr>
              <a:t>inventory</a:t>
            </a:r>
            <a:endParaRPr lang="en-US" altLang="ja-JP" sz="1400" b="0" dirty="0">
              <a:latin typeface="+mn-lt"/>
            </a:endParaRP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please show us a safety training video for information, </a:t>
            </a: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please report the recent study.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11</a:t>
            </a:r>
            <a:r>
              <a:rPr lang="en-US" altLang="ja-JP" sz="1400" b="0" dirty="0">
                <a:latin typeface="+mn-lt"/>
              </a:rPr>
              <a:t>:20 	Discussion for the ILC He inventory safety and actions required  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12</a:t>
            </a:r>
            <a:r>
              <a:rPr lang="en-US" altLang="ja-JP" sz="1400" b="0" dirty="0">
                <a:latin typeface="+mn-lt"/>
              </a:rPr>
              <a:t>:00	Closing </a:t>
            </a:r>
            <a:r>
              <a:rPr lang="en-US" altLang="ja-JP" sz="1400" b="0" dirty="0" smtClean="0">
                <a:latin typeface="+mn-lt"/>
              </a:rPr>
              <a:t>remark:								 </a:t>
            </a:r>
            <a:r>
              <a:rPr lang="en-US" altLang="ja-JP" sz="1400" b="0" dirty="0">
                <a:latin typeface="+mn-lt"/>
              </a:rPr>
              <a:t>	</a:t>
            </a:r>
            <a:r>
              <a:rPr lang="en-US" altLang="ja-JP" sz="1400" b="0" dirty="0" smtClean="0">
                <a:latin typeface="+mn-lt"/>
              </a:rPr>
              <a:t>	Laurent </a:t>
            </a:r>
            <a:r>
              <a:rPr lang="en-US" altLang="ja-JP" sz="1400" b="0" dirty="0" err="1">
                <a:latin typeface="+mn-lt"/>
              </a:rPr>
              <a:t>Tavian</a:t>
            </a:r>
            <a:endParaRPr lang="en-US" altLang="ja-JP" sz="1400" b="0" dirty="0">
              <a:latin typeface="+mn-lt"/>
            </a:endParaRPr>
          </a:p>
          <a:p>
            <a:pPr lvl="2"/>
            <a:endParaRPr kumimoji="1" lang="ja-JP" altLang="en-US" sz="1400" dirty="0">
              <a:latin typeface="+mn-lt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831273" y="227831"/>
            <a:ext cx="7481455" cy="373302"/>
          </a:xfrm>
          <a:solidFill>
            <a:srgbClr val="FFFFFF"/>
          </a:solidFill>
        </p:spPr>
        <p:txBody>
          <a:bodyPr/>
          <a:lstStyle/>
          <a:p>
            <a:pPr algn="ctr"/>
            <a:r>
              <a:rPr lang="en-US" altLang="ja-JP" sz="2000" dirty="0"/>
              <a:t>A mini-workshop on the ILC Cryogenics and He Inventory</a:t>
            </a:r>
            <a:br>
              <a:rPr lang="en-US" altLang="ja-JP" sz="2000" dirty="0"/>
            </a:b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584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テキスト ボックス 4"/>
          <p:cNvSpPr txBox="1">
            <a:spLocks noChangeArrowheads="1"/>
          </p:cNvSpPr>
          <p:nvPr/>
        </p:nvSpPr>
        <p:spPr bwMode="auto">
          <a:xfrm>
            <a:off x="457200" y="4221089"/>
            <a:ext cx="20021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400" dirty="0">
                <a:latin typeface="Calibri" charset="0"/>
              </a:rPr>
              <a:t>SST  EBOCAM KS-110 – G150KM</a:t>
            </a:r>
          </a:p>
          <a:p>
            <a:r>
              <a:rPr lang="en-US" altLang="ja-JP" sz="1400" dirty="0" smtClean="0">
                <a:latin typeface="Calibri" charset="0"/>
              </a:rPr>
              <a:t>Chamber (</a:t>
            </a:r>
            <a:r>
              <a:rPr lang="en-US" altLang="ja-JP" sz="1400" dirty="0">
                <a:latin typeface="Calibri" charset="0"/>
              </a:rPr>
              <a:t>Stainless Steel chamber)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831544" y="41334"/>
            <a:ext cx="7307169" cy="61208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b="1" dirty="0" smtClean="0">
                <a:latin typeface="+mj-lt"/>
                <a:ea typeface="Osaka"/>
                <a:cs typeface="Osaka"/>
              </a:rPr>
              <a:t>Effort to lead industrialization technology  at KEK</a:t>
            </a:r>
            <a:endParaRPr kumimoji="1" lang="ja-JP" altLang="en-US" sz="40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Osaka"/>
              <a:cs typeface="Osaka"/>
            </a:endParaRPr>
          </a:p>
        </p:txBody>
      </p:sp>
      <p:pic>
        <p:nvPicPr>
          <p:cNvPr id="11" name="図 10" descr="CIMG07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58854" y="1763817"/>
            <a:ext cx="2808315" cy="2106236"/>
          </a:xfrm>
          <a:prstGeom prst="rect">
            <a:avLst/>
          </a:prstGeom>
        </p:spPr>
      </p:pic>
      <p:pic>
        <p:nvPicPr>
          <p:cNvPr id="12" name="図 11" descr="CIMG07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85090" y="1763077"/>
            <a:ext cx="2808313" cy="21077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80341" y="951111"/>
            <a:ext cx="7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EBW</a:t>
            </a:r>
            <a:endParaRPr kumimoji="1" lang="ja-JP" alt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90740" y="951111"/>
            <a:ext cx="854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Press</a:t>
            </a:r>
            <a:endParaRPr kumimoji="1" lang="ja-JP" alt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588618" y="951111"/>
            <a:ext cx="756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Trim</a:t>
            </a:r>
            <a:endParaRPr kumimoji="1" lang="ja-JP" altLang="en-US" sz="2400" b="1" dirty="0"/>
          </a:p>
        </p:txBody>
      </p:sp>
      <p:pic>
        <p:nvPicPr>
          <p:cNvPr id="3" name="図 2" descr="EBW_delivery_inspection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7587"/>
            <a:ext cx="3738005" cy="2803503"/>
          </a:xfrm>
          <a:prstGeom prst="rect">
            <a:avLst/>
          </a:prstGeom>
        </p:spPr>
      </p:pic>
      <p:pic>
        <p:nvPicPr>
          <p:cNvPr id="4" name="図 3" descr="Chemical-room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143" y="4725144"/>
            <a:ext cx="2345960" cy="1759470"/>
          </a:xfrm>
          <a:prstGeom prst="rect">
            <a:avLst/>
          </a:prstGeom>
        </p:spPr>
      </p:pic>
      <p:sp>
        <p:nvSpPr>
          <p:cNvPr id="16" name="テキスト ボックス 4"/>
          <p:cNvSpPr txBox="1">
            <a:spLocks noChangeArrowheads="1"/>
          </p:cNvSpPr>
          <p:nvPr/>
        </p:nvSpPr>
        <p:spPr bwMode="auto">
          <a:xfrm>
            <a:off x="4609584" y="4221090"/>
            <a:ext cx="21062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Calibri" charset="0"/>
              </a:rPr>
              <a:t>AMADA  digital-survo-press SDE1522</a:t>
            </a:r>
          </a:p>
          <a:p>
            <a:r>
              <a:rPr lang="en-US" altLang="ja-JP" sz="1200" dirty="0" smtClean="0">
                <a:latin typeface="Calibri" charset="0"/>
              </a:rPr>
              <a:t>150t, 50stroke/min, 225mmstroke</a:t>
            </a:r>
          </a:p>
        </p:txBody>
      </p:sp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7186484" y="4201531"/>
            <a:ext cx="1671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Calibri" charset="0"/>
              </a:rPr>
              <a:t>MORI  VKL-253</a:t>
            </a:r>
          </a:p>
          <a:p>
            <a:r>
              <a:rPr lang="en-US" altLang="ja-JP" sz="1200" dirty="0" smtClean="0">
                <a:latin typeface="Calibri" charset="0"/>
              </a:rPr>
              <a:t>Vertical CNC lathe</a:t>
            </a:r>
          </a:p>
        </p:txBody>
      </p:sp>
      <p:sp>
        <p:nvSpPr>
          <p:cNvPr id="18" name="TextBox 14"/>
          <p:cNvSpPr txBox="1"/>
          <p:nvPr/>
        </p:nvSpPr>
        <p:spPr>
          <a:xfrm>
            <a:off x="5219179" y="5297627"/>
            <a:ext cx="1349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Chemical</a:t>
            </a:r>
          </a:p>
          <a:p>
            <a:r>
              <a:rPr lang="en-US" altLang="ja-JP" sz="2400" b="1" dirty="0" smtClean="0"/>
              <a:t>process</a:t>
            </a:r>
            <a:endParaRPr kumimoji="1" lang="ja-JP" altLang="en-US" sz="24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ED41D-2058-B64E-BCCF-D9817EF3EB9F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438" y="753299"/>
            <a:ext cx="1676212" cy="118507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9375" y="3673572"/>
            <a:ext cx="1926887" cy="280475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357303" y="5197744"/>
            <a:ext cx="1723549" cy="1200329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More discuss w/</a:t>
            </a:r>
            <a:endParaRPr lang="en-US" altLang="ja-JP" dirty="0" smtClean="0"/>
          </a:p>
          <a:p>
            <a:r>
              <a:rPr lang="en-US" altLang="ja-JP" dirty="0" smtClean="0"/>
              <a:t>Y. Yamamoto, </a:t>
            </a:r>
          </a:p>
          <a:p>
            <a:r>
              <a:rPr lang="en-US" altLang="ja-JP" dirty="0" smtClean="0"/>
              <a:t>T. Saeki, </a:t>
            </a:r>
          </a:p>
          <a:p>
            <a:r>
              <a:rPr lang="en-US" altLang="ja-JP" dirty="0" smtClean="0"/>
              <a:t>H. </a:t>
            </a:r>
            <a:r>
              <a:rPr lang="en-US" altLang="ja-JP" dirty="0" err="1" smtClean="0"/>
              <a:t>Hayano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1106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 descr="13040051_595.jpg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422" y="1500194"/>
            <a:ext cx="4049199" cy="1654770"/>
          </a:xfrm>
          <a:prstGeom prst="rect">
            <a:avLst/>
          </a:prstGeom>
        </p:spPr>
      </p:pic>
      <p:pic>
        <p:nvPicPr>
          <p:cNvPr id="9" name="コンテンツ プレースホルダー 8" descr="13040089_595.jpg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2019" y="1474539"/>
            <a:ext cx="2820813" cy="1680426"/>
          </a:xfrm>
          <a:prstGeom prst="rect">
            <a:avLst/>
          </a:prstGeom>
        </p:spPr>
      </p:pic>
      <p:pic>
        <p:nvPicPr>
          <p:cNvPr id="10" name="コンテンツ プレースホルダー 7" descr="P3040009_595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054" y="3347374"/>
            <a:ext cx="3574473" cy="23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1" name="コンテンツ プレースホルダー 8" descr="KEK#01 1st VT 140501_ページ_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4758" y="3308890"/>
            <a:ext cx="3958811" cy="265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B96C6-F158-E44E-9BA4-D09CE69C3A32}" type="slidenum">
              <a:rPr lang="en-US" smtClean="0">
                <a:latin typeface="Calibri"/>
              </a:rPr>
              <a:pPr>
                <a:defRPr/>
              </a:pPr>
              <a:t>11</a:t>
            </a:fld>
            <a:endParaRPr lang="en-US">
              <a:latin typeface="Calibri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74" y="48225"/>
            <a:ext cx="7481455" cy="1358927"/>
          </a:xfrm>
        </p:spPr>
        <p:txBody>
          <a:bodyPr>
            <a:noAutofit/>
          </a:bodyPr>
          <a:lstStyle/>
          <a:p>
            <a:r>
              <a:rPr kumimoji="1" lang="en-US" altLang="ja-JP" sz="3600" b="1" dirty="0"/>
              <a:t>KEK (in-house) 9-Cell </a:t>
            </a:r>
            <a:r>
              <a:rPr kumimoji="1" lang="en-US" altLang="ja-JP" sz="3600" b="1" dirty="0" smtClean="0"/>
              <a:t>Cavity (</a:t>
            </a:r>
            <a:r>
              <a:rPr kumimoji="1" lang="en-US" altLang="ja-JP" sz="3600" b="1" dirty="0"/>
              <a:t>KEK-01</a:t>
            </a:r>
            <a:r>
              <a:rPr kumimoji="1" lang="en-US" altLang="ja-JP" sz="3600" b="1" dirty="0" smtClean="0"/>
              <a:t>)</a:t>
            </a:r>
            <a:br>
              <a:rPr kumimoji="1" lang="en-US" altLang="ja-JP" sz="3600" b="1" dirty="0" smtClean="0"/>
            </a:br>
            <a:r>
              <a:rPr kumimoji="1" lang="en-US" altLang="ja-JP" sz="3600" b="1" dirty="0" smtClean="0"/>
              <a:t>completed, and tested, April, 2014</a:t>
            </a:r>
            <a:endParaRPr kumimoji="1" lang="ja-JP" altLang="en-US" sz="36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20589" y="5829774"/>
            <a:ext cx="4952063" cy="830997"/>
          </a:xfrm>
          <a:prstGeom prst="rect">
            <a:avLst/>
          </a:prstGeom>
          <a:solidFill>
            <a:srgbClr val="FFFF00">
              <a:alpha val="88000"/>
            </a:srgbClr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n>
                  <a:solidFill>
                    <a:srgbClr val="3366FF"/>
                  </a:solidFill>
                </a:ln>
              </a:rPr>
              <a:t>Reached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36 MV/m </a:t>
            </a:r>
            <a:r>
              <a:rPr lang="en-US" altLang="ja-JP" sz="2400" dirty="0" smtClean="0">
                <a:ln>
                  <a:solidFill>
                    <a:srgbClr val="3366FF"/>
                  </a:solidFill>
                </a:ln>
              </a:rPr>
              <a:t>at the first vertical RF Test at 1.9 K, April, 2014 </a:t>
            </a:r>
            <a:endParaRPr kumimoji="1" lang="ja-JP" altLang="en-US" sz="2400" dirty="0">
              <a:ln>
                <a:solidFill>
                  <a:srgbClr val="3366FF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42836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286002" y="56906"/>
            <a:ext cx="62724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ja-JP" sz="2800" dirty="0">
                <a:solidFill>
                  <a:srgbClr val="002060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Required ADI Information </a:t>
            </a:r>
            <a:endParaRPr lang="ja-JP" altLang="en-US" sz="2800" dirty="0">
              <a:solidFill>
                <a:srgbClr val="002060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コンテンツ プレースホルダー 1"/>
          <p:cNvSpPr>
            <a:spLocks noGrp="1"/>
          </p:cNvSpPr>
          <p:nvPr/>
        </p:nvSpPr>
        <p:spPr bwMode="auto">
          <a:xfrm>
            <a:off x="438775" y="1056535"/>
            <a:ext cx="8266450" cy="539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76238" indent="-3762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chemeClr val="tx2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457200" indent="-4572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804863" indent="-347663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pitchFamily="-1" charset="0"/>
              <a:buChar char="‒"/>
              <a:defRPr sz="1600" kern="1200">
                <a:solidFill>
                  <a:schemeClr val="tx2">
                    <a:lumMod val="75000"/>
                  </a:schemeClr>
                </a:solidFill>
                <a:latin typeface="Arial"/>
                <a:ea typeface="Arial" pitchFamily="-84" charset="0"/>
                <a:cs typeface="Arial"/>
              </a:defRPr>
            </a:lvl3pPr>
            <a:lvl4pPr marL="1143000" indent="-3381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371600" indent="-2286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76606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ja-JP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</a:rPr>
              <a:t>Expected Input </a:t>
            </a:r>
            <a:r>
              <a:rPr lang="en-US" altLang="ja-JP" sz="2000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</a:rPr>
              <a:t>(for facility arrangement)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b="1" dirty="0" smtClean="0">
                <a:solidFill>
                  <a:srgbClr val="002060"/>
                </a:solidFill>
              </a:rPr>
              <a:t>Determination of DH (Detector Hall) Location</a:t>
            </a:r>
            <a:endParaRPr lang="en-US" altLang="ja-JP" dirty="0" smtClean="0">
              <a:solidFill>
                <a:srgbClr val="002060"/>
              </a:solidFill>
            </a:endParaRPr>
          </a:p>
          <a:p>
            <a:pPr lvl="2">
              <a:lnSpc>
                <a:spcPts val="22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</a:rPr>
              <a:t>IR point </a:t>
            </a:r>
            <a:r>
              <a:rPr lang="en-US" altLang="ja-JP" dirty="0" smtClean="0">
                <a:solidFill>
                  <a:srgbClr val="002060"/>
                </a:solidFill>
              </a:rPr>
              <a:t>(including elevation)</a:t>
            </a:r>
          </a:p>
          <a:p>
            <a:pPr lvl="2">
              <a:lnSpc>
                <a:spcPts val="2200"/>
              </a:lnSpc>
              <a:defRPr/>
            </a:pPr>
            <a:r>
              <a:rPr lang="en-US" altLang="ja-JP" dirty="0" smtClean="0">
                <a:solidFill>
                  <a:srgbClr val="002060"/>
                </a:solidFill>
              </a:rPr>
              <a:t>Layout of the </a:t>
            </a:r>
            <a:r>
              <a:rPr lang="en-US" altLang="ja-JP" dirty="0" smtClean="0">
                <a:solidFill>
                  <a:srgbClr val="FF0000"/>
                </a:solidFill>
              </a:rPr>
              <a:t>Beam Line route</a:t>
            </a:r>
            <a:r>
              <a:rPr lang="en-US" altLang="ja-JP" dirty="0" smtClean="0">
                <a:solidFill>
                  <a:srgbClr val="C00000"/>
                </a:solidFill>
              </a:rPr>
              <a:t> </a:t>
            </a:r>
            <a:r>
              <a:rPr lang="en-US" altLang="ja-JP" dirty="0" smtClean="0">
                <a:solidFill>
                  <a:srgbClr val="002060"/>
                </a:solidFill>
              </a:rPr>
              <a:t>and</a:t>
            </a:r>
            <a:r>
              <a:rPr lang="en-US" altLang="ja-JP" dirty="0" smtClean="0">
                <a:solidFill>
                  <a:srgbClr val="C0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elevation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b="1" dirty="0" smtClean="0">
                <a:solidFill>
                  <a:srgbClr val="002060"/>
                </a:solidFill>
              </a:rPr>
              <a:t>Access way to DH </a:t>
            </a:r>
            <a:r>
              <a:rPr lang="en-US" altLang="ja-JP" dirty="0" smtClean="0">
                <a:solidFill>
                  <a:srgbClr val="002060"/>
                </a:solidFill>
              </a:rPr>
              <a:t>(Vertical or Horizontal or,</a:t>
            </a:r>
            <a:r>
              <a:rPr lang="en-US" altLang="ja-JP" dirty="0" smtClean="0">
                <a:solidFill>
                  <a:srgbClr val="002060"/>
                </a:solidFill>
              </a:rPr>
              <a:t>)</a:t>
            </a:r>
            <a:endParaRPr lang="en-US" altLang="ja-JP" sz="200" dirty="0" smtClean="0">
              <a:solidFill>
                <a:srgbClr val="002060"/>
              </a:solidFill>
            </a:endParaRPr>
          </a:p>
          <a:p>
            <a:pPr marL="0" indent="0">
              <a:lnSpc>
                <a:spcPts val="3600"/>
              </a:lnSpc>
              <a:buNone/>
              <a:defRPr/>
            </a:pPr>
            <a:r>
              <a:rPr lang="en-US" altLang="ja-JP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Expected </a:t>
            </a:r>
            <a:r>
              <a:rPr lang="en-US" altLang="ja-JP" b="0" dirty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Input </a:t>
            </a:r>
            <a:r>
              <a:rPr lang="en-US" altLang="ja-JP" sz="2000" b="0" dirty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(for </a:t>
            </a:r>
            <a:r>
              <a:rPr lang="en-US" altLang="ja-JP" sz="2000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Cross section)</a:t>
            </a:r>
            <a:endParaRPr lang="en-US" altLang="ja-JP" sz="2000" b="0" dirty="0">
              <a:solidFill>
                <a:srgbClr val="4BACC6">
                  <a:lumMod val="75000"/>
                </a:srgbClr>
              </a:solidFill>
              <a:latin typeface="Arial Black" panose="020B0A04020102020204" pitchFamily="34" charset="0"/>
              <a:ea typeface="ＭＳ Ｐゴシック" panose="020B0600070205080204" pitchFamily="50" charset="-128"/>
            </a:endParaRPr>
          </a:p>
          <a:p>
            <a:pPr lvl="1">
              <a:lnSpc>
                <a:spcPts val="2400"/>
              </a:lnSpc>
              <a:defRPr/>
            </a:pPr>
            <a:r>
              <a:rPr lang="en-US" altLang="ja-JP" sz="2200" b="1" dirty="0">
                <a:solidFill>
                  <a:srgbClr val="002060"/>
                </a:solidFill>
              </a:rPr>
              <a:t>Decision of the </a:t>
            </a:r>
            <a:r>
              <a:rPr lang="en-US" altLang="ja-JP" sz="2200" b="1" dirty="0" smtClean="0">
                <a:solidFill>
                  <a:srgbClr val="002060"/>
                </a:solidFill>
              </a:rPr>
              <a:t>Cross-section for the </a:t>
            </a:r>
            <a:r>
              <a:rPr lang="en-US" altLang="ja-JP" sz="2200" b="1" dirty="0">
                <a:solidFill>
                  <a:srgbClr val="002060"/>
                </a:solidFill>
              </a:rPr>
              <a:t>main part</a:t>
            </a:r>
          </a:p>
          <a:p>
            <a:pPr lvl="2">
              <a:lnSpc>
                <a:spcPts val="24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BDS</a:t>
            </a:r>
            <a:r>
              <a:rPr lang="en-US" altLang="ja-JP" sz="2000" dirty="0" smtClean="0">
                <a:solidFill>
                  <a:srgbClr val="002060"/>
                </a:solidFill>
              </a:rPr>
              <a:t> Beam Line Layout &amp; Cross-section</a:t>
            </a:r>
          </a:p>
          <a:p>
            <a:pPr lvl="2">
              <a:lnSpc>
                <a:spcPts val="24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Shield Wall thickness </a:t>
            </a:r>
            <a:r>
              <a:rPr lang="en-US" altLang="ja-JP" sz="2000" dirty="0" smtClean="0">
                <a:solidFill>
                  <a:srgbClr val="002060"/>
                </a:solidFill>
              </a:rPr>
              <a:t>in ML-tunnel (</a:t>
            </a:r>
            <a:r>
              <a:rPr lang="en-US" altLang="ja-JP" sz="2000" dirty="0" err="1" smtClean="0">
                <a:solidFill>
                  <a:srgbClr val="002060"/>
                </a:solidFill>
              </a:rPr>
              <a:t>Sanami</a:t>
            </a:r>
            <a:r>
              <a:rPr lang="en-US" altLang="ja-JP" sz="2000" dirty="0" smtClean="0">
                <a:solidFill>
                  <a:srgbClr val="002060"/>
                </a:solidFill>
              </a:rPr>
              <a:t>-san reported) 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sz="2200" b="1" dirty="0" smtClean="0">
                <a:solidFill>
                  <a:srgbClr val="002060"/>
                </a:solidFill>
              </a:rPr>
              <a:t>Cryogenics Equipment layout</a:t>
            </a:r>
          </a:p>
          <a:p>
            <a:pPr lvl="2">
              <a:lnSpc>
                <a:spcPts val="2200"/>
              </a:lnSpc>
              <a:defRPr/>
            </a:pPr>
            <a:r>
              <a:rPr lang="en-US" altLang="ja-JP" sz="2000" dirty="0" smtClean="0">
                <a:solidFill>
                  <a:srgbClr val="002060"/>
                </a:solidFill>
              </a:rPr>
              <a:t>Arrangement of </a:t>
            </a:r>
            <a:r>
              <a:rPr lang="en-US" altLang="ja-JP" sz="2000" dirty="0" smtClean="0">
                <a:solidFill>
                  <a:srgbClr val="FF0000"/>
                </a:solidFill>
              </a:rPr>
              <a:t>He-Tank &amp; Cold box</a:t>
            </a:r>
            <a:endParaRPr lang="en-US" altLang="ja-JP" sz="1800" dirty="0" smtClean="0">
              <a:solidFill>
                <a:srgbClr val="FF0000"/>
              </a:solidFill>
            </a:endParaRPr>
          </a:p>
          <a:p>
            <a:pPr lvl="2">
              <a:lnSpc>
                <a:spcPts val="2200"/>
              </a:lnSpc>
              <a:defRPr/>
            </a:pPr>
            <a:r>
              <a:rPr lang="en-US" altLang="ja-JP" sz="2000" dirty="0" smtClean="0">
                <a:solidFill>
                  <a:srgbClr val="1F497D">
                    <a:lumMod val="75000"/>
                  </a:srgbClr>
                </a:solidFill>
              </a:rPr>
              <a:t>Anti-vibration </a:t>
            </a:r>
            <a:r>
              <a:rPr lang="en-US" altLang="ja-JP" sz="2000" dirty="0">
                <a:solidFill>
                  <a:srgbClr val="1F497D">
                    <a:lumMod val="75000"/>
                  </a:srgbClr>
                </a:solidFill>
              </a:rPr>
              <a:t>measure of the </a:t>
            </a:r>
            <a:r>
              <a:rPr lang="en-US" altLang="ja-JP" sz="2000" dirty="0" smtClean="0">
                <a:solidFill>
                  <a:srgbClr val="FF0000"/>
                </a:solidFill>
              </a:rPr>
              <a:t>Compressor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sz="2200" b="1" dirty="0" smtClean="0">
                <a:solidFill>
                  <a:srgbClr val="002060"/>
                </a:solidFill>
              </a:rPr>
              <a:t>Install Method to MLT </a:t>
            </a:r>
            <a:r>
              <a:rPr lang="en-US" altLang="ja-JP" dirty="0" smtClean="0">
                <a:solidFill>
                  <a:srgbClr val="002060"/>
                </a:solidFill>
              </a:rPr>
              <a:t>(include AH Cross-section)</a:t>
            </a:r>
          </a:p>
          <a:p>
            <a:pPr lvl="2">
              <a:lnSpc>
                <a:spcPts val="2200"/>
              </a:lnSpc>
              <a:defRPr/>
            </a:pPr>
            <a:r>
              <a:rPr lang="en-US" altLang="ja-JP" sz="2000" dirty="0" err="1" smtClean="0">
                <a:solidFill>
                  <a:srgbClr val="002060"/>
                </a:solidFill>
              </a:rPr>
              <a:t>Cryomodules</a:t>
            </a:r>
            <a:r>
              <a:rPr lang="en-US" altLang="ja-JP" sz="2000" dirty="0" smtClean="0">
                <a:solidFill>
                  <a:srgbClr val="002060"/>
                </a:solidFill>
              </a:rPr>
              <a:t> &amp; RF, Cold box   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3514C-2944-401C-9BFB-8D135C9B6CD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53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図形グループ 12"/>
          <p:cNvGrpSpPr/>
          <p:nvPr/>
        </p:nvGrpSpPr>
        <p:grpSpPr>
          <a:xfrm>
            <a:off x="0" y="-77623"/>
            <a:ext cx="9145160" cy="6891824"/>
            <a:chOff x="0" y="-33824"/>
            <a:chExt cx="9145160" cy="6891824"/>
          </a:xfrm>
        </p:grpSpPr>
        <p:pic>
          <p:nvPicPr>
            <p:cNvPr id="139266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-33824"/>
              <a:ext cx="7093440" cy="689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267" name="Line 2"/>
            <p:cNvSpPr>
              <a:spLocks noChangeShapeType="1"/>
            </p:cNvSpPr>
            <p:nvPr/>
          </p:nvSpPr>
          <p:spPr bwMode="auto">
            <a:xfrm>
              <a:off x="4961247" y="1988841"/>
              <a:ext cx="1739428" cy="4185795"/>
            </a:xfrm>
            <a:prstGeom prst="line">
              <a:avLst/>
            </a:prstGeom>
            <a:noFill/>
            <a:ln w="508000">
              <a:solidFill>
                <a:srgbClr val="0000FF">
                  <a:alpha val="4196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9135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50" charset="-128"/>
              </a:endParaRPr>
            </a:p>
          </p:txBody>
        </p:sp>
        <p:grpSp>
          <p:nvGrpSpPr>
            <p:cNvPr id="139268" name="Group 6"/>
            <p:cNvGrpSpPr>
              <a:grpSpLocks/>
            </p:cNvGrpSpPr>
            <p:nvPr/>
          </p:nvGrpSpPr>
          <p:grpSpPr bwMode="auto">
            <a:xfrm rot="5400000">
              <a:off x="176350" y="1413426"/>
              <a:ext cx="920262" cy="498231"/>
              <a:chOff x="0" y="0"/>
              <a:chExt cx="892" cy="446"/>
            </a:xfrm>
          </p:grpSpPr>
          <p:sp>
            <p:nvSpPr>
              <p:cNvPr id="139272" name="Freeform 3"/>
              <p:cNvSpPr>
                <a:spLocks/>
              </p:cNvSpPr>
              <p:nvPr/>
            </p:nvSpPr>
            <p:spPr bwMode="auto">
              <a:xfrm>
                <a:off x="0" y="40"/>
                <a:ext cx="341" cy="3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9818"/>
                    </a:moveTo>
                    <a:lnTo>
                      <a:pt x="21600" y="21600"/>
                    </a:lnTo>
                    <a:lnTo>
                      <a:pt x="21073" y="0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39273" name="Line 4"/>
              <p:cNvSpPr>
                <a:spLocks noChangeShapeType="1"/>
              </p:cNvSpPr>
              <p:nvPr/>
            </p:nvSpPr>
            <p:spPr bwMode="auto">
              <a:xfrm>
                <a:off x="512" y="0"/>
                <a:ext cx="1" cy="4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39274" name="Line 5"/>
              <p:cNvSpPr>
                <a:spLocks noChangeShapeType="1"/>
              </p:cNvSpPr>
              <p:nvPr/>
            </p:nvSpPr>
            <p:spPr bwMode="auto">
              <a:xfrm flipH="1">
                <a:off x="9" y="204"/>
                <a:ext cx="8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</p:grpSp>
        <p:pic>
          <p:nvPicPr>
            <p:cNvPr id="139269" name="Picture 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94037"/>
              <a:ext cx="2875085" cy="4508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9270" name="Rectangle 8"/>
            <p:cNvSpPr>
              <a:spLocks/>
            </p:cNvSpPr>
            <p:nvPr/>
          </p:nvSpPr>
          <p:spPr bwMode="auto">
            <a:xfrm>
              <a:off x="1902069" y="4377105"/>
              <a:ext cx="580292" cy="536331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913579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800">
                <a:solidFill>
                  <a:srgbClr val="000000"/>
                </a:solidFill>
                <a:latin typeface="ヒラギノ角ゴ Pro W3" charset="-128"/>
                <a:ea typeface="ヒラギノ角ゴ Pro W3" charset="-128"/>
                <a:sym typeface="ヒラギノ角ゴ Pro W3" charset="-128"/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0" y="-6867"/>
            <a:ext cx="9144000" cy="707886"/>
          </a:xfrm>
          <a:prstGeom prst="rect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91364" tIns="45684" rIns="91364" bIns="45684">
            <a:spAutoFit/>
          </a:bodyPr>
          <a:lstStyle/>
          <a:p>
            <a:pPr algn="ctr" defTabSz="91357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4000" dirty="0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ILC Candidate Location: </a:t>
            </a:r>
            <a:r>
              <a:rPr lang="en-US" altLang="ja-JP" sz="4000" dirty="0" err="1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Kitakami</a:t>
            </a:r>
            <a:r>
              <a:rPr lang="en-US" altLang="ja-JP" sz="4000" dirty="0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 Area </a:t>
            </a:r>
            <a:endParaRPr lang="en-US" altLang="ja-JP" sz="4000" dirty="0">
              <a:solidFill>
                <a:srgbClr val="FFFF66"/>
              </a:solidFill>
              <a:latin typeface="Arial Black" panose="020B0A04020102020204" pitchFamily="34" charset="0"/>
              <a:ea typeface="ヒラギノ角ゴ Pro W3" charset="-128"/>
              <a:cs typeface="Arial" panose="020B0604020202020204" pitchFamily="34" charset="0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5607337" y="3836832"/>
            <a:ext cx="364815" cy="297220"/>
          </a:xfrm>
          <a:prstGeom prst="ellipse">
            <a:avLst/>
          </a:prstGeom>
          <a:solidFill>
            <a:srgbClr val="FFFF00">
              <a:alpha val="74000"/>
            </a:srgbClr>
          </a:solidFill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39342" y="2855079"/>
            <a:ext cx="67018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Oshu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39339" y="4948720"/>
            <a:ext cx="1120579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Ichinoseki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734217" y="2710942"/>
            <a:ext cx="95996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Ofunato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988907" y="4530679"/>
            <a:ext cx="1353891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Kesen-numa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2" name="左右矢印 11"/>
          <p:cNvSpPr/>
          <p:nvPr/>
        </p:nvSpPr>
        <p:spPr>
          <a:xfrm>
            <a:off x="3213744" y="6434065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67728" y="4948793"/>
            <a:ext cx="81152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Sendai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735739" y="5146251"/>
            <a:ext cx="204817" cy="1846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481104" y="3442718"/>
            <a:ext cx="965037" cy="646258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Express-</a:t>
            </a:r>
          </a:p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Rail</a:t>
            </a:r>
            <a:endParaRPr lang="ja-JP" altLang="en-US" dirty="0">
              <a:solidFill>
                <a:schemeClr val="bg1"/>
              </a:solidFill>
              <a:latin typeface="Calibri"/>
              <a:ea typeface="ＭＳ Ｐゴシック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125422" y="1280636"/>
            <a:ext cx="1061969" cy="369259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High-way</a:t>
            </a:r>
            <a:endParaRPr lang="ja-JP" altLang="en-US" dirty="0">
              <a:solidFill>
                <a:schemeClr val="bg1"/>
              </a:solidFill>
              <a:latin typeface="Calibri"/>
              <a:ea typeface="ＭＳ Ｐゴシック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87" y="5692448"/>
            <a:ext cx="5403465" cy="1005793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31" name="下矢印 30"/>
          <p:cNvSpPr/>
          <p:nvPr/>
        </p:nvSpPr>
        <p:spPr>
          <a:xfrm>
            <a:off x="5176511" y="5804071"/>
            <a:ext cx="148930" cy="74196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2" name="左右矢印 31"/>
          <p:cNvSpPr/>
          <p:nvPr/>
        </p:nvSpPr>
        <p:spPr>
          <a:xfrm>
            <a:off x="5125194" y="6622622"/>
            <a:ext cx="201490" cy="45719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53823" y="5384079"/>
            <a:ext cx="1059079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IP Region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3297475" y="5721466"/>
            <a:ext cx="157971" cy="268455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3" name="左右矢印 32"/>
          <p:cNvSpPr/>
          <p:nvPr/>
        </p:nvSpPr>
        <p:spPr>
          <a:xfrm>
            <a:off x="3178008" y="6476705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1452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303678" y="1436783"/>
            <a:ext cx="4148048" cy="5015542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Objectives:</a:t>
            </a:r>
          </a:p>
          <a:p>
            <a:r>
              <a:rPr lang="en-US" sz="1800" dirty="0"/>
              <a:t>Study relation of underground structures and surface buildings to landscape</a:t>
            </a:r>
          </a:p>
          <a:p>
            <a:r>
              <a:rPr lang="en-US" sz="1800" dirty="0"/>
              <a:t>Adjust caverns and tunnels to accelerator lattice and vice versa</a:t>
            </a:r>
          </a:p>
          <a:p>
            <a:r>
              <a:rPr lang="en-US" sz="1800" dirty="0"/>
              <a:t>Allocate space in tunnel for transport, installation, survey, safety, infrastructure</a:t>
            </a:r>
          </a:p>
          <a:p>
            <a:r>
              <a:rPr lang="en-US" sz="1800" dirty="0"/>
              <a:t>Reserve sufficient space for beamline components</a:t>
            </a:r>
          </a:p>
          <a:p>
            <a:r>
              <a:rPr lang="en-US" sz="1800" dirty="0"/>
              <a:t>Share a common vision of the project between involved people: scientists, engineers, politicians, local population, general public</a:t>
            </a:r>
          </a:p>
          <a:p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2447" y="262174"/>
            <a:ext cx="8622571" cy="10365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ILC Design Integration and 3D Modeling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000" dirty="0" smtClean="0">
                <a:solidFill>
                  <a:srgbClr val="3366FF"/>
                </a:solidFill>
              </a:rPr>
              <a:t>implemented into the ILC-EDMS: in cooperation with DESY-EDMS Team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Content Placeholder 10" descr="ilc-landscape3_small.jpeg"/>
          <p:cNvPicPr>
            <a:picLocks noGrp="1" noChangeAspect="1"/>
          </p:cNvPicPr>
          <p:nvPr>
            <p:ph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37"/>
          <a:stretch/>
        </p:blipFill>
        <p:spPr>
          <a:xfrm>
            <a:off x="4558493" y="1436784"/>
            <a:ext cx="4356526" cy="2702638"/>
          </a:xfrm>
          <a:ln>
            <a:solidFill>
              <a:srgbClr val="3366FF"/>
            </a:solidFill>
          </a:ln>
        </p:spPr>
      </p:pic>
      <p:pic>
        <p:nvPicPr>
          <p:cNvPr id="13" name="Picture 12" descr="move2_sm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0485" y="4226567"/>
            <a:ext cx="4364533" cy="2174454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7292373" y="42806"/>
            <a:ext cx="18284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B. List and H. Lars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61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1274" y="3982480"/>
            <a:ext cx="7481455" cy="2335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7705" y="1027859"/>
            <a:ext cx="8327582" cy="2826341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3366FF"/>
                </a:solidFill>
              </a:rPr>
              <a:t>Collaborative engineering</a:t>
            </a:r>
            <a:r>
              <a:rPr lang="en-US" sz="1800" b="1" dirty="0" smtClean="0">
                <a:solidFill>
                  <a:srgbClr val="3366FF"/>
                </a:solidFill>
              </a:rPr>
              <a:t>:</a:t>
            </a:r>
            <a:r>
              <a:rPr lang="en-US" sz="1800" b="1" dirty="0">
                <a:solidFill>
                  <a:srgbClr val="3366FF"/>
                </a:solidFill>
              </a:rPr>
              <a:t/>
            </a:r>
            <a:br>
              <a:rPr lang="en-US" sz="1800" b="1" dirty="0">
                <a:solidFill>
                  <a:srgbClr val="3366FF"/>
                </a:solidFill>
              </a:rPr>
            </a:br>
            <a:r>
              <a:rPr lang="en-US" sz="1800" dirty="0" smtClean="0"/>
              <a:t>- Design </a:t>
            </a:r>
            <a:r>
              <a:rPr lang="en-US" sz="1800" dirty="0"/>
              <a:t>integration, visualisation, traceability, configuration management</a:t>
            </a:r>
          </a:p>
          <a:p>
            <a:r>
              <a:rPr lang="en-US" sz="1800" b="1" dirty="0">
                <a:solidFill>
                  <a:srgbClr val="3366FF"/>
                </a:solidFill>
              </a:rPr>
              <a:t>Design integration:</a:t>
            </a:r>
            <a:br>
              <a:rPr lang="en-US" sz="1800" b="1" dirty="0">
                <a:solidFill>
                  <a:srgbClr val="3366FF"/>
                </a:solidFill>
              </a:rPr>
            </a:br>
            <a:r>
              <a:rPr lang="en-US" sz="1800" dirty="0" smtClean="0"/>
              <a:t>- Geology</a:t>
            </a:r>
            <a:r>
              <a:rPr lang="en-US" sz="1800" dirty="0"/>
              <a:t>, Civil engineering, accelerator design, experimental groups</a:t>
            </a:r>
          </a:p>
          <a:p>
            <a:r>
              <a:rPr lang="en-US" sz="1800" b="1" dirty="0">
                <a:solidFill>
                  <a:srgbClr val="3366FF"/>
                </a:solidFill>
              </a:rPr>
              <a:t>Different user </a:t>
            </a:r>
            <a:r>
              <a:rPr lang="en-US" sz="1800" b="1" dirty="0" smtClean="0">
                <a:solidFill>
                  <a:srgbClr val="3366FF"/>
                </a:solidFill>
              </a:rPr>
              <a:t>groups in remote: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- ILC </a:t>
            </a:r>
            <a:r>
              <a:rPr lang="en-US" sz="1800" dirty="0"/>
              <a:t>Community, Planning team, local team, sub-contractors</a:t>
            </a:r>
          </a:p>
          <a:p>
            <a:r>
              <a:rPr lang="en-US" sz="1800" b="1" dirty="0">
                <a:solidFill>
                  <a:srgbClr val="3366FF"/>
                </a:solidFill>
              </a:rPr>
              <a:t>Standardization:</a:t>
            </a:r>
            <a:br>
              <a:rPr lang="en-US" sz="1800" b="1" dirty="0">
                <a:solidFill>
                  <a:srgbClr val="3366FF"/>
                </a:solidFill>
              </a:rPr>
            </a:br>
            <a:r>
              <a:rPr lang="en-US" sz="1800" dirty="0" smtClean="0"/>
              <a:t>- Names</a:t>
            </a:r>
            <a:r>
              <a:rPr lang="en-US" sz="1800" dirty="0"/>
              <a:t>, procedures, formats, conventions, design rules</a:t>
            </a:r>
            <a:endParaRPr lang="en-US" sz="40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07891"/>
            <a:ext cx="8229600" cy="50030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200" dirty="0"/>
              <a:t>Engineering Data Management (EDMS)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 flipH="1">
            <a:off x="4737818" y="4348084"/>
            <a:ext cx="1524150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76588" y="4022752"/>
            <a:ext cx="872152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Tunnel</a:t>
            </a:r>
          </a:p>
        </p:txBody>
      </p:sp>
      <p:sp>
        <p:nvSpPr>
          <p:cNvPr id="10" name="Freeform 9"/>
          <p:cNvSpPr/>
          <p:nvPr/>
        </p:nvSpPr>
        <p:spPr bwMode="auto">
          <a:xfrm flipH="1">
            <a:off x="3799232" y="4721614"/>
            <a:ext cx="3104222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8075" y="4396282"/>
            <a:ext cx="854847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Lattice</a:t>
            </a:r>
          </a:p>
        </p:txBody>
      </p:sp>
      <p:sp>
        <p:nvSpPr>
          <p:cNvPr id="12" name="Freeform 11"/>
          <p:cNvSpPr/>
          <p:nvPr/>
        </p:nvSpPr>
        <p:spPr bwMode="auto">
          <a:xfrm>
            <a:off x="1077243" y="4821546"/>
            <a:ext cx="2342093" cy="383093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10119" y="4457809"/>
            <a:ext cx="1709744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RF Distribution</a:t>
            </a:r>
          </a:p>
        </p:txBody>
      </p:sp>
      <p:sp>
        <p:nvSpPr>
          <p:cNvPr id="14" name="Freeform 13"/>
          <p:cNvSpPr/>
          <p:nvPr/>
        </p:nvSpPr>
        <p:spPr bwMode="auto">
          <a:xfrm flipH="1">
            <a:off x="4113633" y="5279553"/>
            <a:ext cx="2235105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95254" y="4966289"/>
            <a:ext cx="1541474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Cryomodules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292373" y="42806"/>
            <a:ext cx="18284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B. List and H. Lars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727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右矢印 46"/>
          <p:cNvSpPr/>
          <p:nvPr/>
        </p:nvSpPr>
        <p:spPr>
          <a:xfrm>
            <a:off x="392624" y="4644738"/>
            <a:ext cx="6963625" cy="204706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sz="135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8" name="タイトル 1"/>
          <p:cNvSpPr txBox="1">
            <a:spLocks/>
          </p:cNvSpPr>
          <p:nvPr/>
        </p:nvSpPr>
        <p:spPr>
          <a:xfrm>
            <a:off x="1576994" y="5188342"/>
            <a:ext cx="4020192" cy="33095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0" tIns="36000" rIns="0" bIns="3600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ＭＳ Ｐゴシック"/>
                <a:cs typeface="Arial" panose="020B0604020202020204" pitchFamily="34" charset="0"/>
              </a:rPr>
              <a:t>Topographical Survey  </a:t>
            </a:r>
            <a:endParaRPr lang="ja-JP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9" name="タイトル 1"/>
          <p:cNvSpPr txBox="1">
            <a:spLocks/>
          </p:cNvSpPr>
          <p:nvPr/>
        </p:nvSpPr>
        <p:spPr>
          <a:xfrm>
            <a:off x="1578613" y="5856994"/>
            <a:ext cx="4019941" cy="29597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solidFill>
                  <a:prstClr val="white"/>
                </a:solidFill>
                <a:latin typeface="Arial Narrow" panose="020B0606020202030204" pitchFamily="34" charset="0"/>
                <a:ea typeface="ＭＳ Ｐゴシック"/>
                <a:cs typeface="Arial" panose="020B0604020202020204" pitchFamily="34" charset="0"/>
              </a:rPr>
              <a:t>Environmental Impact Assessment</a:t>
            </a:r>
            <a:endParaRPr lang="ja-JP" altLang="en-US" sz="2000" b="1" dirty="0">
              <a:solidFill>
                <a:prstClr val="white"/>
              </a:solidFill>
              <a:latin typeface="Arial Narrow" panose="020B0606020202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1576994" y="5543684"/>
            <a:ext cx="4019440" cy="2960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ＭＳ Ｐゴシック"/>
                <a:cs typeface="Arial" panose="020B0604020202020204" pitchFamily="34" charset="0"/>
              </a:rPr>
              <a:t>Geological Survey  </a:t>
            </a:r>
            <a:endParaRPr lang="ja-JP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392624" y="3080707"/>
            <a:ext cx="6976378" cy="2062488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>
                  <a:lumMod val="45000"/>
                  <a:lumOff val="55000"/>
                </a:schemeClr>
              </a:gs>
            </a:gsLst>
            <a:lin ang="5400000" scaled="1"/>
            <a:tileRect/>
          </a:gra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sz="135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30455" y="2387623"/>
            <a:ext cx="1535516" cy="4794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Planning</a:t>
            </a:r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/>
          </p:nvPr>
        </p:nvGraphicFramePr>
        <p:xfrm>
          <a:off x="423201" y="1102544"/>
          <a:ext cx="7600100" cy="54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</a:tblGrid>
              <a:tr h="124587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3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4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5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107498"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7" name="角丸四角形 36"/>
          <p:cNvSpPr/>
          <p:nvPr/>
        </p:nvSpPr>
        <p:spPr>
          <a:xfrm>
            <a:off x="5552482" y="2931873"/>
            <a:ext cx="1227113" cy="270495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prstClr val="white"/>
                </a:solidFill>
                <a:latin typeface="Calibri"/>
                <a:ea typeface="ＭＳ Ｐゴシック"/>
              </a:rPr>
              <a:t>Estimation</a:t>
            </a:r>
            <a:endParaRPr lang="ja-JP" altLang="en-US" b="1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 flipH="1">
            <a:off x="8223762" y="876548"/>
            <a:ext cx="1321" cy="5586941"/>
          </a:xfrm>
          <a:prstGeom prst="line">
            <a:avLst/>
          </a:prstGeom>
          <a:ln w="69850" cmpd="tri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角丸四角形 49"/>
          <p:cNvSpPr/>
          <p:nvPr/>
        </p:nvSpPr>
        <p:spPr>
          <a:xfrm>
            <a:off x="2025425" y="2380144"/>
            <a:ext cx="2139091" cy="52244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Design</a:t>
            </a:r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4214690" y="2380551"/>
            <a:ext cx="2159720" cy="51863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Detailed Design</a:t>
            </a:r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6915632" y="2375509"/>
            <a:ext cx="1142036" cy="4997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Contract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8289334" y="1055686"/>
            <a:ext cx="693950" cy="533258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sx="101000" sy="101000" algn="tl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sz="20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 rot="16200000">
            <a:off x="6198588" y="3163151"/>
            <a:ext cx="479970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n-US" altLang="ja-JP" sz="3200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Construction Phase</a:t>
            </a:r>
            <a:endParaRPr lang="ja-JP" altLang="en-US" sz="3200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76284" y="1754880"/>
            <a:ext cx="14916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500"/>
              </a:lnSpc>
            </a:pPr>
            <a:r>
              <a:rPr lang="en-US" altLang="ja-JP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Predesign Phase</a:t>
            </a:r>
            <a:endParaRPr lang="ja-JP" altLang="en-US" b="1" dirty="0">
              <a:solidFill>
                <a:srgbClr val="C00000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834384" y="1773083"/>
            <a:ext cx="2543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ja-JP" sz="2000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Design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ＭＳ Ｐゴシック"/>
              </a:rPr>
              <a:t> P</a:t>
            </a:r>
            <a:r>
              <a:rPr lang="en-US" altLang="ja-JP" sz="2000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hase</a:t>
            </a:r>
            <a:endParaRPr lang="ja-JP" altLang="en-US" sz="2000" b="1" dirty="0">
              <a:solidFill>
                <a:srgbClr val="C00000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533977" y="1807514"/>
            <a:ext cx="1398252" cy="411326"/>
          </a:xfrm>
          <a:prstGeom prst="rect">
            <a:avLst/>
          </a:prstGeom>
          <a:noFill/>
        </p:spPr>
        <p:txBody>
          <a:bodyPr wrap="square" lIns="72000" tIns="36000" rIns="72000" bIns="0" rtlCol="0">
            <a:spAutoFit/>
          </a:bodyPr>
          <a:lstStyle/>
          <a:p>
            <a:pPr defTabSz="914400">
              <a:lnSpc>
                <a:spcPts val="1400"/>
              </a:lnSpc>
            </a:pPr>
            <a:r>
              <a:rPr lang="en-US" altLang="ja-JP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Contract Phase</a:t>
            </a:r>
            <a:endParaRPr lang="ja-JP" altLang="en-US" b="1" dirty="0">
              <a:solidFill>
                <a:srgbClr val="C00000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cxnSp>
        <p:nvCxnSpPr>
          <p:cNvPr id="70" name="直線矢印コネクタ 69"/>
          <p:cNvCxnSpPr/>
          <p:nvPr/>
        </p:nvCxnSpPr>
        <p:spPr>
          <a:xfrm>
            <a:off x="572148" y="2257681"/>
            <a:ext cx="1464208" cy="3932"/>
          </a:xfrm>
          <a:prstGeom prst="straightConnector1">
            <a:avLst/>
          </a:prstGeom>
          <a:ln w="12700">
            <a:solidFill>
              <a:srgbClr val="002060"/>
            </a:solidFill>
            <a:headEnd type="diamon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 flipV="1">
            <a:off x="2036356" y="2253750"/>
            <a:ext cx="4385826" cy="7863"/>
          </a:xfrm>
          <a:prstGeom prst="straightConnector1">
            <a:avLst/>
          </a:prstGeom>
          <a:ln w="9525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>
            <a:off x="6422183" y="2254869"/>
            <a:ext cx="1640149" cy="1659"/>
          </a:xfrm>
          <a:prstGeom prst="straightConnector1">
            <a:avLst/>
          </a:prstGeom>
          <a:ln w="12700">
            <a:solidFill>
              <a:srgbClr val="002060"/>
            </a:solidFill>
            <a:headEnd type="diamond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角丸四角形 40"/>
          <p:cNvSpPr/>
          <p:nvPr/>
        </p:nvSpPr>
        <p:spPr>
          <a:xfrm>
            <a:off x="1857162" y="3673862"/>
            <a:ext cx="1192938" cy="20123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srgbClr val="C00000"/>
                </a:solidFill>
                <a:latin typeface="Calibri"/>
                <a:ea typeface="ＭＳ Ｐゴシック"/>
              </a:rPr>
              <a:t>LCC Review</a:t>
            </a:r>
            <a:endParaRPr lang="ja-JP" altLang="en-US" b="1" dirty="0">
              <a:solidFill>
                <a:srgbClr val="C00000"/>
              </a:solidFill>
              <a:latin typeface="Calibri"/>
              <a:ea typeface="ＭＳ Ｐゴシック"/>
            </a:endParaRPr>
          </a:p>
        </p:txBody>
      </p:sp>
      <p:sp>
        <p:nvSpPr>
          <p:cNvPr id="89" name="二等辺三角形 88"/>
          <p:cNvSpPr/>
          <p:nvPr/>
        </p:nvSpPr>
        <p:spPr>
          <a:xfrm rot="10800000">
            <a:off x="1668625" y="3675571"/>
            <a:ext cx="217173" cy="2449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7349831" y="3012690"/>
            <a:ext cx="737062" cy="33963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460056" y="3953626"/>
            <a:ext cx="1542128" cy="5241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Plan Report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2044113" y="3953626"/>
            <a:ext cx="2113764" cy="5277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Design  Document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80" name="角丸四角形 79"/>
          <p:cNvSpPr/>
          <p:nvPr/>
        </p:nvSpPr>
        <p:spPr>
          <a:xfrm>
            <a:off x="4233647" y="3943338"/>
            <a:ext cx="2100246" cy="5344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Detailed Design  Document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5" name="下矢印 4"/>
          <p:cNvSpPr/>
          <p:nvPr/>
        </p:nvSpPr>
        <p:spPr>
          <a:xfrm>
            <a:off x="891075" y="3033984"/>
            <a:ext cx="967339" cy="674438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1" name="下矢印 80"/>
          <p:cNvSpPr/>
          <p:nvPr/>
        </p:nvSpPr>
        <p:spPr>
          <a:xfrm>
            <a:off x="2724764" y="3047702"/>
            <a:ext cx="1055293" cy="66072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2" name="下矢印 81"/>
          <p:cNvSpPr/>
          <p:nvPr/>
        </p:nvSpPr>
        <p:spPr>
          <a:xfrm>
            <a:off x="4700862" y="3023712"/>
            <a:ext cx="1019551" cy="694661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 rot="16200000">
            <a:off x="6476656" y="4257548"/>
            <a:ext cx="2520379" cy="7335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400">
              <a:lnSpc>
                <a:spcPts val="2500"/>
              </a:lnSpc>
            </a:pPr>
            <a:r>
              <a:rPr lang="en-US" altLang="ja-JP" sz="2800" dirty="0">
                <a:solidFill>
                  <a:srgbClr val="FFFF00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Contract Document</a:t>
            </a:r>
            <a:endParaRPr lang="ja-JP" altLang="en-US" sz="2800" dirty="0">
              <a:solidFill>
                <a:srgbClr val="FFFF00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3945261" y="3668310"/>
            <a:ext cx="1192938" cy="20123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srgbClr val="C00000"/>
                </a:solidFill>
                <a:latin typeface="Calibri"/>
                <a:ea typeface="ＭＳ Ｐゴシック"/>
              </a:rPr>
              <a:t>LCC Review</a:t>
            </a:r>
            <a:endParaRPr lang="ja-JP" altLang="en-US" b="1" dirty="0">
              <a:solidFill>
                <a:srgbClr val="C00000"/>
              </a:solidFill>
              <a:latin typeface="Calibri"/>
              <a:ea typeface="ＭＳ Ｐゴシック"/>
            </a:endParaRPr>
          </a:p>
        </p:txBody>
      </p:sp>
      <p:sp>
        <p:nvSpPr>
          <p:cNvPr id="44" name="二等辺三角形 43"/>
          <p:cNvSpPr/>
          <p:nvPr/>
        </p:nvSpPr>
        <p:spPr>
          <a:xfrm rot="10800000">
            <a:off x="3756724" y="3670019"/>
            <a:ext cx="217173" cy="2449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72476" y="4731474"/>
            <a:ext cx="5129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altLang="ja-JP" sz="20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</a:rPr>
              <a:t>Investigation in the Design Phase </a:t>
            </a:r>
            <a:endParaRPr lang="ja-JP" altLang="en-US" sz="20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D62A-CCDE-48BC-82A0-E649BCB4C75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9" name="タイトル 1"/>
          <p:cNvSpPr txBox="1">
            <a:spLocks/>
          </p:cNvSpPr>
          <p:nvPr/>
        </p:nvSpPr>
        <p:spPr>
          <a:xfrm>
            <a:off x="572283" y="173422"/>
            <a:ext cx="7834356" cy="903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Pre Construction Schedule</a:t>
            </a:r>
          </a:p>
          <a:p>
            <a:r>
              <a:rPr lang="en-US" altLang="ja-JP" sz="2400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Long term &amp; Medium term </a:t>
            </a:r>
            <a:endParaRPr lang="ja-JP" altLang="en-US" sz="2400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6075923" y="3675770"/>
            <a:ext cx="1192938" cy="20123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srgbClr val="C00000"/>
                </a:solidFill>
                <a:latin typeface="Calibri"/>
                <a:ea typeface="ＭＳ Ｐゴシック"/>
              </a:rPr>
              <a:t>LCC Review</a:t>
            </a:r>
            <a:endParaRPr lang="ja-JP" altLang="en-US" b="1" dirty="0">
              <a:solidFill>
                <a:srgbClr val="C00000"/>
              </a:solidFill>
              <a:latin typeface="Calibri"/>
              <a:ea typeface="ＭＳ Ｐゴシック"/>
            </a:endParaRPr>
          </a:p>
        </p:txBody>
      </p:sp>
      <p:sp>
        <p:nvSpPr>
          <p:cNvPr id="42" name="二等辺三角形 41"/>
          <p:cNvSpPr/>
          <p:nvPr/>
        </p:nvSpPr>
        <p:spPr>
          <a:xfrm rot="10800000">
            <a:off x="5887386" y="3677479"/>
            <a:ext cx="217173" cy="2449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70888" y="977407"/>
            <a:ext cx="1777552" cy="5396327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51471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88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55667"/>
            <a:ext cx="9144000" cy="17020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79" y="274638"/>
            <a:ext cx="8748621" cy="567921"/>
          </a:xfrm>
        </p:spPr>
        <p:txBody>
          <a:bodyPr>
            <a:noAutofit/>
          </a:bodyPr>
          <a:lstStyle/>
          <a:p>
            <a:r>
              <a:rPr lang="en-GB" sz="4000" b="1" dirty="0" smtClean="0"/>
              <a:t>IP Access Design under Re-investigation </a:t>
            </a:r>
            <a:endParaRPr lang="en-GB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00800"/>
            <a:ext cx="1905000" cy="296473"/>
          </a:xfrm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>
                <a:latin typeface="Calibri"/>
              </a:rPr>
              <a:pPr/>
              <a:t>18</a:t>
            </a:fld>
            <a:endParaRPr lang="en-US">
              <a:latin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02414" y="4295247"/>
            <a:ext cx="1924377" cy="369259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lIns="91364" tIns="45684" rIns="91364" bIns="45684" rtlCol="0">
            <a:spAutoFit/>
          </a:bodyPr>
          <a:lstStyle/>
          <a:p>
            <a:pPr algn="ctr" defTabSz="456788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TDR IP point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4639179" y="4734241"/>
            <a:ext cx="257229" cy="416508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" name="左右矢印 10"/>
          <p:cNvSpPr/>
          <p:nvPr/>
        </p:nvSpPr>
        <p:spPr>
          <a:xfrm>
            <a:off x="4587863" y="5552792"/>
            <a:ext cx="348010" cy="18487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/>
          <a:srcRect t="3331" r="2107"/>
          <a:stretch/>
        </p:blipFill>
        <p:spPr>
          <a:xfrm>
            <a:off x="161888" y="1199129"/>
            <a:ext cx="5591969" cy="2926547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13" name="図 12" descr="DSC00687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1"/>
          <a:stretch/>
        </p:blipFill>
        <p:spPr>
          <a:xfrm>
            <a:off x="5951455" y="1127784"/>
            <a:ext cx="2117889" cy="1299788"/>
          </a:xfrm>
          <a:prstGeom prst="rect">
            <a:avLst/>
          </a:prstGeom>
        </p:spPr>
      </p:pic>
      <p:pic>
        <p:nvPicPr>
          <p:cNvPr id="14" name="図 13" descr="DSC0075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286" y="2223242"/>
            <a:ext cx="1887110" cy="141533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図 14" descr="DSC0074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927" y="3387246"/>
            <a:ext cx="1672046" cy="1254034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377913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415" y="313467"/>
            <a:ext cx="5943600" cy="460381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121" y="4917279"/>
            <a:ext cx="5733686" cy="174091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38" y="197438"/>
            <a:ext cx="2628900" cy="174016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85750" y="183104"/>
            <a:ext cx="2828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- A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5750" y="836687"/>
            <a:ext cx="3518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Vertical Shaft</a:t>
            </a:r>
          </a:p>
          <a:p>
            <a:pPr marL="342900" lvl="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Access </a:t>
            </a:r>
            <a:r>
              <a:rPr lang="en-US" altLang="ja-JP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  <a:endParaRPr lang="en-US" altLang="ja-JP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041558" y="5319584"/>
            <a:ext cx="80318" cy="1056502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13468" y="4898745"/>
            <a:ext cx="75783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63979" y="4955309"/>
            <a:ext cx="82391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/>
              <a:t>Utility  Shaft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 rot="241240">
            <a:off x="5382257" y="5659133"/>
            <a:ext cx="1088685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DR Access Tunnel</a:t>
            </a:r>
            <a:endParaRPr kumimoji="1" lang="ja-JP" altLang="en-US" sz="1100" dirty="0"/>
          </a:p>
        </p:txBody>
      </p:sp>
      <p:sp>
        <p:nvSpPr>
          <p:cNvPr id="12" name="テキスト ボックス 11"/>
          <p:cNvSpPr txBox="1"/>
          <p:nvPr/>
        </p:nvSpPr>
        <p:spPr>
          <a:xfrm rot="21172359">
            <a:off x="2731413" y="5669525"/>
            <a:ext cx="1088685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DH Access Tunnel</a:t>
            </a:r>
            <a:endParaRPr kumimoji="1" lang="ja-JP" altLang="en-US" sz="11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06826" y="2925783"/>
            <a:ext cx="1161489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 D18m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063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31273" y="4159104"/>
            <a:ext cx="7481455" cy="175260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kumimoji="1" lang="en-US" altLang="ja-JP" sz="3800" b="1" dirty="0" smtClean="0">
                <a:solidFill>
                  <a:srgbClr val="008000"/>
                </a:solidFill>
              </a:rPr>
              <a:t>Akira Yamamoto</a:t>
            </a:r>
          </a:p>
          <a:p>
            <a:pPr algn="ctr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KEK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/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CERN</a:t>
            </a:r>
            <a:endParaRPr lang="en-US" altLang="ja-JP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kumimoji="1" lang="en-US" altLang="ja-JP" sz="2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kumimoji="1" lang="en-US" altLang="ja-JP" sz="2600" dirty="0" smtClean="0"/>
          </a:p>
          <a:p>
            <a:pPr algn="ctr"/>
            <a:r>
              <a:rPr kumimoji="1" lang="en-US" altLang="ja-JP" sz="2600" dirty="0"/>
              <a:t>t</a:t>
            </a:r>
            <a:r>
              <a:rPr kumimoji="1" lang="en-US" altLang="ja-JP" sz="2600" dirty="0" smtClean="0"/>
              <a:t>o be presented </a:t>
            </a:r>
            <a:r>
              <a:rPr kumimoji="1" lang="en-US" altLang="ja-JP" sz="2600" dirty="0" smtClean="0"/>
              <a:t>at A mini-workshop on  ILC Cryogenics and He Inventory </a:t>
            </a:r>
            <a:endParaRPr kumimoji="1" lang="en-US" altLang="ja-JP" sz="2600" dirty="0" smtClean="0"/>
          </a:p>
          <a:p>
            <a:pPr algn="ctr"/>
            <a:endParaRPr kumimoji="1" lang="en-US" altLang="ja-JP" sz="2600" dirty="0" smtClean="0"/>
          </a:p>
          <a:p>
            <a:pPr algn="ctr"/>
            <a:r>
              <a:rPr lang="en-US" altLang="ja-JP" sz="2600" dirty="0"/>
              <a:t>h</a:t>
            </a:r>
            <a:r>
              <a:rPr kumimoji="1" lang="en-US" altLang="ja-JP" sz="2600" dirty="0" smtClean="0"/>
              <a:t>eld at CERN, 18 June, </a:t>
            </a:r>
            <a:r>
              <a:rPr kumimoji="1" lang="en-US" altLang="ja-JP" sz="2600" dirty="0" smtClean="0"/>
              <a:t>2014</a:t>
            </a:r>
            <a:endParaRPr kumimoji="1" lang="ja-JP" altLang="en-US" sz="26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909E4A-33FE-0443-8988-29436E360DEA}" type="slidenum">
              <a:rPr lang="en-US" smtClean="0">
                <a:latin typeface="Calibri"/>
              </a:rPr>
              <a:pPr>
                <a:defRPr/>
              </a:pPr>
              <a:t>2</a:t>
            </a:fld>
            <a:endParaRPr lang="en-US">
              <a:latin typeface="Calibri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540328" y="2448053"/>
            <a:ext cx="7772400" cy="147002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kumimoji="1" lang="en-US" altLang="ja-JP" b="1" dirty="0" smtClean="0"/>
              <a:t>ILC Preparation </a:t>
            </a:r>
            <a:r>
              <a:rPr kumimoji="1" lang="en-US" altLang="ja-JP" b="1" dirty="0" smtClean="0"/>
              <a:t>in Japan</a:t>
            </a:r>
            <a:endParaRPr kumimoji="1" lang="ja-JP" altLang="en-US" sz="3200" b="0" dirty="0">
              <a:solidFill>
                <a:srgbClr val="3366FF"/>
              </a:solidFill>
            </a:endParaRPr>
          </a:p>
        </p:txBody>
      </p:sp>
      <p:pic>
        <p:nvPicPr>
          <p:cNvPr id="4" name="図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220" t="44345" r="41974" b="40469"/>
          <a:stretch/>
        </p:blipFill>
        <p:spPr bwMode="auto">
          <a:xfrm>
            <a:off x="3271206" y="833211"/>
            <a:ext cx="2641600" cy="13138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1210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402" y="306881"/>
            <a:ext cx="6276774" cy="408307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469" y="4584058"/>
            <a:ext cx="3718757" cy="183865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85750" y="183104"/>
            <a:ext cx="2828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– A´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5750" y="722955"/>
            <a:ext cx="3518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Vertical Shaft</a:t>
            </a:r>
          </a:p>
          <a:p>
            <a:pPr marL="342900" lvl="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Access </a:t>
            </a:r>
            <a:r>
              <a:rPr lang="en-US" altLang="ja-JP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</a:p>
          <a:p>
            <a:pPr lvl="0"/>
            <a:r>
              <a:rPr lang="en-US" altLang="ja-JP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(for DH/DR)</a:t>
            </a:r>
            <a:endParaRPr lang="en-US" altLang="ja-JP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26" y="320017"/>
            <a:ext cx="2526637" cy="1603267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4658498" y="4973594"/>
            <a:ext cx="80318" cy="1161536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39603" y="4568319"/>
            <a:ext cx="941316" cy="18337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80919" y="4567032"/>
            <a:ext cx="82391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/>
              <a:t>Utility  Shaft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 rot="241240">
            <a:off x="5010928" y="5548462"/>
            <a:ext cx="1291707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DR/DH Access Tunnel</a:t>
            </a:r>
            <a:endParaRPr kumimoji="1" lang="ja-JP" altLang="en-US" sz="11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20444" y="937405"/>
            <a:ext cx="1335478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DR/DH Access Tunnel</a:t>
            </a:r>
            <a:endParaRPr kumimoji="1" lang="ja-JP" altLang="en-US" sz="11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53074" y="2563652"/>
            <a:ext cx="1114094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 D18m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311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1273" y="1197633"/>
            <a:ext cx="7481455" cy="443655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>
                <a:latin typeface="+mn-lt"/>
              </a:rPr>
              <a:t>E</a:t>
            </a:r>
            <a:r>
              <a:rPr kumimoji="1" lang="en-US" altLang="ja-JP" dirty="0" smtClean="0">
                <a:latin typeface="+mn-lt"/>
              </a:rPr>
              <a:t>stablish a cite-specific Civil Engineering Design (</a:t>
            </a:r>
            <a:r>
              <a:rPr kumimoji="1" lang="en-US" altLang="ja-JP" dirty="0" smtClean="0">
                <a:solidFill>
                  <a:srgbClr val="008000"/>
                </a:solidFill>
                <a:latin typeface="+mn-lt"/>
              </a:rPr>
              <a:t>CFS</a:t>
            </a:r>
            <a:r>
              <a:rPr kumimoji="1" lang="en-US" altLang="ja-JP" dirty="0" smtClean="0">
                <a:latin typeface="+mn-lt"/>
              </a:rPr>
              <a:t>), assuming “</a:t>
            </a:r>
            <a:r>
              <a:rPr kumimoji="1" lang="en-US" altLang="ja-JP" dirty="0" err="1" smtClean="0">
                <a:latin typeface="+mn-lt"/>
              </a:rPr>
              <a:t>Kitakami</a:t>
            </a:r>
            <a:r>
              <a:rPr kumimoji="1" lang="en-US" altLang="ja-JP" dirty="0" smtClean="0">
                <a:latin typeface="+mn-lt"/>
              </a:rPr>
              <a:t>” as a primary candidate site in Japan,  </a:t>
            </a:r>
            <a:endParaRPr kumimoji="1" lang="en-US" altLang="ja-JP" dirty="0" smtClean="0">
              <a:latin typeface="+mn-lt"/>
            </a:endParaRPr>
          </a:p>
          <a:p>
            <a:pPr lvl="1"/>
            <a:r>
              <a:rPr lang="en-US" altLang="ja-JP" dirty="0" smtClean="0">
                <a:solidFill>
                  <a:srgbClr val="008000"/>
                </a:solidFill>
                <a:latin typeface="+mn-lt"/>
              </a:rPr>
              <a:t>Optimum cryogenics design to be established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  <a:latin typeface="+mn-lt"/>
              </a:rPr>
              <a:t>Location of Major components, access, and He Inventory / Safety</a:t>
            </a:r>
          </a:p>
          <a:p>
            <a:pPr lvl="3"/>
            <a:r>
              <a:rPr lang="en-US" altLang="ja-JP" dirty="0" smtClean="0">
                <a:solidFill>
                  <a:srgbClr val="3366FF"/>
                </a:solidFill>
                <a:latin typeface="+mn-lt"/>
              </a:rPr>
              <a:t>Can we consider variation/combination of vertical and horizontal access? </a:t>
            </a:r>
            <a:endParaRPr lang="en-US" altLang="ja-JP" dirty="0">
              <a:solidFill>
                <a:srgbClr val="3366FF"/>
              </a:solidFill>
              <a:latin typeface="+mn-lt"/>
            </a:endParaRPr>
          </a:p>
          <a:p>
            <a:endParaRPr lang="en-US" altLang="ja-JP" dirty="0" smtClean="0">
              <a:latin typeface="+mn-lt"/>
            </a:endParaRP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Demonstrate: </a:t>
            </a:r>
          </a:p>
          <a:p>
            <a:pPr lvl="1"/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Nano-beam handling at ATF, hosted in Japan</a:t>
            </a:r>
          </a:p>
          <a:p>
            <a:pPr lvl="1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SRF beam acceleration at STF, hosted in Japan</a:t>
            </a:r>
          </a:p>
          <a:p>
            <a:endParaRPr lang="en-US" altLang="ja-JP" dirty="0" smtClean="0">
              <a:latin typeface="+mn-lt"/>
            </a:endParaRPr>
          </a:p>
          <a:p>
            <a:r>
              <a:rPr lang="en-US" altLang="ja-JP" dirty="0" smtClean="0">
                <a:latin typeface="+mn-lt"/>
              </a:rPr>
              <a:t>Establish, in Japan, </a:t>
            </a:r>
            <a:r>
              <a:rPr lang="en-US" altLang="ja-JP" dirty="0">
                <a:latin typeface="+mn-lt"/>
              </a:rPr>
              <a:t>the technology with the </a:t>
            </a:r>
            <a:r>
              <a:rPr lang="en-US" altLang="ja-JP" dirty="0">
                <a:solidFill>
                  <a:srgbClr val="3366FF"/>
                </a:solidFill>
                <a:latin typeface="+mn-lt"/>
              </a:rPr>
              <a:t>best cost-effective approaches </a:t>
            </a:r>
            <a:r>
              <a:rPr lang="en-US" altLang="ja-JP" dirty="0">
                <a:latin typeface="+mn-lt"/>
              </a:rPr>
              <a:t>and industrialization,</a:t>
            </a:r>
          </a:p>
          <a:p>
            <a:endParaRPr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0947" y="115148"/>
            <a:ext cx="7481455" cy="500303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altLang="ja-JP" sz="3200" b="1" dirty="0" smtClean="0">
                <a:latin typeface="+mj-lt"/>
              </a:rPr>
              <a:t>ILC Preparation</a:t>
            </a:r>
            <a:r>
              <a:rPr kumimoji="1" lang="en-US" altLang="ja-JP" sz="3200" b="1" dirty="0" smtClean="0">
                <a:latin typeface="+mj-lt"/>
              </a:rPr>
              <a:t> </a:t>
            </a:r>
            <a:r>
              <a:rPr kumimoji="1" lang="en-US" altLang="ja-JP" sz="3200" b="1" dirty="0" smtClean="0">
                <a:latin typeface="+mj-lt"/>
              </a:rPr>
              <a:t>in </a:t>
            </a:r>
            <a:r>
              <a:rPr kumimoji="1" lang="en-US" altLang="ja-JP" sz="3200" b="1" dirty="0" smtClean="0">
                <a:latin typeface="+mj-lt"/>
              </a:rPr>
              <a:t>Japan </a:t>
            </a:r>
            <a:r>
              <a:rPr kumimoji="1" lang="en-US" altLang="ja-JP" sz="3200" b="1" dirty="0" smtClean="0">
                <a:latin typeface="+mj-lt"/>
              </a:rPr>
              <a:t>focusing </a:t>
            </a:r>
            <a:r>
              <a:rPr kumimoji="1" lang="en-US" altLang="ja-JP" sz="3200" b="1" dirty="0" smtClean="0">
                <a:latin typeface="+mj-lt"/>
              </a:rPr>
              <a:t>on to</a:t>
            </a:r>
            <a:endParaRPr kumimoji="1" lang="ja-JP" altLang="en-US" sz="3200" b="1" dirty="0">
              <a:latin typeface="+mj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8082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1273" y="965200"/>
            <a:ext cx="7481455" cy="466898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Optimum Cryogenics Layout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Locations of </a:t>
            </a:r>
            <a:r>
              <a:rPr kumimoji="1" lang="en-US" altLang="ja-JP" u="sng" dirty="0" smtClean="0"/>
              <a:t>Main compressors </a:t>
            </a:r>
            <a:r>
              <a:rPr kumimoji="1" lang="en-US" altLang="ja-JP" dirty="0" smtClean="0"/>
              <a:t>and  </a:t>
            </a:r>
            <a:r>
              <a:rPr kumimoji="1" lang="en-US" altLang="ja-JP" u="sng" dirty="0" smtClean="0"/>
              <a:t>He Inventory</a:t>
            </a:r>
            <a:r>
              <a:rPr kumimoji="1" lang="en-US" altLang="ja-JP" dirty="0" smtClean="0"/>
              <a:t>, and  possible variations</a:t>
            </a:r>
            <a:r>
              <a:rPr lang="en-US" altLang="ja-JP" dirty="0"/>
              <a:t> </a:t>
            </a:r>
            <a:r>
              <a:rPr lang="en-US" altLang="ja-JP" dirty="0" smtClean="0"/>
              <a:t>from view points of </a:t>
            </a:r>
          </a:p>
          <a:p>
            <a:pPr lvl="2"/>
            <a:r>
              <a:rPr lang="en-US" altLang="ja-JP" dirty="0" smtClean="0"/>
              <a:t>Cost effective construction, operation, and maintenance</a:t>
            </a:r>
          </a:p>
          <a:p>
            <a:pPr lvl="2"/>
            <a:r>
              <a:rPr lang="en-US" altLang="ja-JP" dirty="0" smtClean="0"/>
              <a:t>Environment</a:t>
            </a:r>
          </a:p>
          <a:p>
            <a:pPr lvl="2"/>
            <a:r>
              <a:rPr lang="en-US" altLang="ja-JP" dirty="0" smtClean="0"/>
              <a:t>Vibration</a:t>
            </a:r>
          </a:p>
          <a:p>
            <a:pPr lvl="2"/>
            <a:r>
              <a:rPr lang="en-US" altLang="ja-JP" dirty="0" smtClean="0"/>
              <a:t>Safety for liquid-gas handling (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 and LN2 (if necessary)) </a:t>
            </a:r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Input to CFS design </a:t>
            </a:r>
          </a:p>
          <a:p>
            <a:pPr lvl="2"/>
            <a:r>
              <a:rPr lang="en-US" altLang="ja-JP" dirty="0" smtClean="0"/>
              <a:t>Within a period of ~ one year, </a:t>
            </a:r>
          </a:p>
          <a:p>
            <a:pPr lvl="2"/>
            <a:r>
              <a:rPr lang="en-US" altLang="ja-JP" dirty="0" smtClean="0"/>
              <a:t>A goal to establish a basic consensus on the cryogenics layout, by LCWS-14, October, this year</a:t>
            </a:r>
            <a:endParaRPr lang="en-US" altLang="ja-JP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100832"/>
            <a:ext cx="7481455" cy="500303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dirty="0" smtClean="0"/>
              <a:t> Main Subjects to be discussed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>
                <a:latin typeface="Calibri"/>
                <a:ea typeface="ＭＳ Ｐゴシック"/>
              </a:rPr>
              <a:pPr/>
              <a:t>22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48369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1776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TDR </a:t>
            </a:r>
            <a:r>
              <a:rPr lang="en-US" b="1" dirty="0" smtClean="0">
                <a:latin typeface="+mn-lt"/>
              </a:rPr>
              <a:t>Layout</a:t>
            </a:r>
            <a:endParaRPr lang="en-GB" b="1" dirty="0">
              <a:latin typeface="+mn-lt"/>
              <a:ea typeface="+mj-ea"/>
            </a:endParaRPr>
          </a:p>
        </p:txBody>
      </p:sp>
      <p:sp>
        <p:nvSpPr>
          <p:cNvPr id="2460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AAECE3-A0EC-C944-B2BE-BA049A41EA7F}" type="slidenum">
              <a:rPr lang="en-US" altLang="ja-JP" sz="1400">
                <a:solidFill>
                  <a:prstClr val="black"/>
                </a:solidFill>
              </a:rPr>
              <a:pPr/>
              <a:t>3</a:t>
            </a:fld>
            <a:endParaRPr lang="en-US" altLang="ja-JP" sz="1400">
              <a:solidFill>
                <a:prstClr val="black"/>
              </a:solidFill>
              <a:latin typeface="Times" charset="0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099911"/>
              </p:ext>
            </p:extLst>
          </p:nvPr>
        </p:nvGraphicFramePr>
        <p:xfrm>
          <a:off x="5533777" y="3653070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27773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3726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ILC Time Line: Progress and Prospect</a:t>
            </a:r>
            <a:endParaRPr kumimoji="1" lang="ja-JP" altLang="en-US" b="1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5" r="4089"/>
          <a:stretch/>
        </p:blipFill>
        <p:spPr bwMode="auto">
          <a:xfrm>
            <a:off x="166647" y="1292558"/>
            <a:ext cx="8806001" cy="506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492984" y="5096750"/>
            <a:ext cx="2492818" cy="70780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lIns="91355" tIns="45679" rIns="91355" bIns="45679" rtlCol="0">
            <a:spAutoFit/>
          </a:bodyPr>
          <a:lstStyle/>
          <a:p>
            <a:pPr defTabSz="456600"/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Expecting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~ (3+2) year</a:t>
            </a:r>
          </a:p>
          <a:p>
            <a:pPr defTabSz="456600"/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s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ince (middle) 2013 </a:t>
            </a:r>
            <a:r>
              <a:rPr lang="ja-JP" altLang="en-US" sz="20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3815" y="4468317"/>
            <a:ext cx="2856321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Preparation Phase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7" name="上矢印 6"/>
          <p:cNvSpPr/>
          <p:nvPr/>
        </p:nvSpPr>
        <p:spPr>
          <a:xfrm>
            <a:off x="3189940" y="5236542"/>
            <a:ext cx="303044" cy="73251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48326" y="5987018"/>
            <a:ext cx="1928733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are here, 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69742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170564"/>
              </p:ext>
            </p:extLst>
          </p:nvPr>
        </p:nvGraphicFramePr>
        <p:xfrm>
          <a:off x="123494" y="690301"/>
          <a:ext cx="8892521" cy="5949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869472"/>
                <a:gridCol w="1481045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LCC-ILC Director</a:t>
                      </a:r>
                      <a:r>
                        <a:rPr kumimoji="1" lang="en-US" altLang="ja-JP" sz="1400" baseline="0" dirty="0" smtClean="0"/>
                        <a:t>: M. Harrison, Deputies: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rgbClr val="FFFFFF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</a:t>
                      </a:r>
                      <a:r>
                        <a:rPr kumimoji="1" lang="en-US" altLang="ja-JP" sz="1400" dirty="0" err="1" smtClean="0"/>
                        <a:t>Yokoya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(CERN)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4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TBD (AMs 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/>
                        <a:t>  N. </a:t>
                      </a:r>
                      <a:r>
                        <a:rPr kumimoji="1" lang="en-US" altLang="ja-JP" sz="1400" dirty="0" err="1" smtClean="0"/>
                        <a:t>Terunuma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T. Peterson (Fermi)</a:t>
                      </a:r>
                      <a:r>
                        <a:rPr kumimoji="1" lang="en-US" altLang="ja-JP" sz="1400" dirty="0" smtClean="0"/>
                        <a:t>,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A. Latina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A.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 V. </a:t>
                      </a:r>
                      <a:r>
                        <a:rPr kumimoji="1" lang="en-US" altLang="ja-JP" sz="1400" dirty="0" err="1" smtClean="0">
                          <a:solidFill>
                            <a:srgbClr val="3366FF"/>
                          </a:solidFill>
                        </a:rPr>
                        <a:t>Kuchler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(Fermi),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J. Osborne (CERN),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A.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Enomoto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M. Miyahara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incl. B. </a:t>
                      </a:r>
                      <a:r>
                        <a:rPr kumimoji="1" lang="en-US" altLang="ja-JP" sz="10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B. Dynamics)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Kubo 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baseline="0" dirty="0" smtClean="0"/>
                        <a:t>  (</a:t>
                      </a:r>
                      <a:r>
                        <a:rPr kumimoji="1" lang="en-US" altLang="ja-JP" sz="1400" b="1" u="sng" dirty="0" smtClean="0"/>
                        <a:t>KEK)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 TBD (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AMs,  EU)</a:t>
                      </a:r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err="1" smtClean="0">
                          <a:solidFill>
                            <a:srgbClr val="008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dirty="0" smtClean="0"/>
                        <a:t>T.  </a:t>
                      </a:r>
                      <a:r>
                        <a:rPr kumimoji="1" lang="en-US" altLang="ja-JP" sz="1400" dirty="0" err="1" smtClean="0"/>
                        <a:t>Okugi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   T. </a:t>
                      </a:r>
                      <a:r>
                        <a:rPr kumimoji="1" lang="en-US" altLang="ja-JP" sz="1400" dirty="0" err="1" smtClean="0"/>
                        <a:t>Tauchi</a:t>
                      </a:r>
                      <a:r>
                        <a:rPr kumimoji="1" lang="en-US" altLang="ja-JP" sz="1400" dirty="0" smtClean="0"/>
                        <a:t> (KEK)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  </a:t>
            </a:r>
            <a:endParaRPr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0295" y="6562583"/>
            <a:ext cx="8765438" cy="276916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square" lIns="91355" tIns="45679" rIns="91355" bIns="45679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Calibri"/>
                <a:ea typeface="ＭＳ Ｐゴシック"/>
              </a:rPr>
              <a:t>Major Task: </a:t>
            </a:r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Fix technical design parameters to be optimized, and reflect them to CFS design optimization, within a few years.  </a:t>
            </a:r>
            <a:endParaRPr lang="ja-JP" altLang="en-US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41468" y="1019194"/>
            <a:ext cx="1207180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22277" y="1096401"/>
            <a:ext cx="1454812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254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717291"/>
              </p:ext>
            </p:extLst>
          </p:nvPr>
        </p:nvGraphicFramePr>
        <p:xfrm>
          <a:off x="123494" y="690301"/>
          <a:ext cx="8892521" cy="5949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869472"/>
                <a:gridCol w="1481045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LCC-ILC Director</a:t>
                      </a:r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: M. Harrison</a:t>
                      </a:r>
                      <a:r>
                        <a:rPr kumimoji="1" lang="en-US" altLang="ja-JP" sz="1400" baseline="0" dirty="0" smtClean="0"/>
                        <a:t>, Deputies: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rgbClr val="FFFFFF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</a:t>
                      </a:r>
                      <a:r>
                        <a:rPr kumimoji="1" lang="en-US" altLang="ja-JP" sz="1400" dirty="0" err="1" smtClean="0"/>
                        <a:t>Yokoya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(CERN)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4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TBD (AMs 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/>
                        <a:t>  N. </a:t>
                      </a:r>
                      <a:r>
                        <a:rPr kumimoji="1" lang="en-US" altLang="ja-JP" sz="1400" dirty="0" err="1" smtClean="0"/>
                        <a:t>Terunuma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T. Peterson (Fermi)</a:t>
                      </a:r>
                      <a:r>
                        <a:rPr kumimoji="1" lang="en-US" altLang="ja-JP" sz="1400" dirty="0" smtClean="0"/>
                        <a:t>,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A. Latina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A.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 V. </a:t>
                      </a:r>
                      <a:r>
                        <a:rPr kumimoji="1" lang="en-US" altLang="ja-JP" sz="1400" dirty="0" err="1" smtClean="0">
                          <a:solidFill>
                            <a:srgbClr val="3366FF"/>
                          </a:solidFill>
                        </a:rPr>
                        <a:t>Kuchler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(Fermi),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J. Osborne (CERN),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A.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Enomoto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M. Miyahara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incl. B. </a:t>
                      </a:r>
                      <a:r>
                        <a:rPr kumimoji="1" lang="en-US" altLang="ja-JP" sz="10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B. Dynamics)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Kubo 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baseline="0" dirty="0" smtClean="0"/>
                        <a:t>  (</a:t>
                      </a:r>
                      <a:r>
                        <a:rPr kumimoji="1" lang="en-US" altLang="ja-JP" sz="1400" b="1" u="sng" dirty="0" smtClean="0"/>
                        <a:t>KEK)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 TBD (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AMs,  EU)</a:t>
                      </a:r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err="1" smtClean="0">
                          <a:solidFill>
                            <a:srgbClr val="008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dirty="0" smtClean="0"/>
                        <a:t>T.  </a:t>
                      </a:r>
                      <a:r>
                        <a:rPr kumimoji="1" lang="en-US" altLang="ja-JP" sz="1400" dirty="0" err="1" smtClean="0"/>
                        <a:t>Okugi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   T. </a:t>
                      </a:r>
                      <a:r>
                        <a:rPr kumimoji="1" lang="en-US" altLang="ja-JP" sz="1400" dirty="0" err="1" smtClean="0"/>
                        <a:t>Tauchi</a:t>
                      </a:r>
                      <a:r>
                        <a:rPr kumimoji="1" lang="en-US" altLang="ja-JP" sz="1400" dirty="0" smtClean="0"/>
                        <a:t> (KEK)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  </a:t>
            </a:r>
            <a:endParaRPr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0295" y="6562583"/>
            <a:ext cx="8765438" cy="276916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square" lIns="91355" tIns="45679" rIns="91355" bIns="45679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Calibri"/>
                <a:ea typeface="ＭＳ Ｐゴシック"/>
              </a:rPr>
              <a:t>Major Task: </a:t>
            </a:r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Fix technical design parameters to be optimized, and reflect them to CFS design optimization, within a few years.  </a:t>
            </a:r>
            <a:endParaRPr lang="ja-JP" altLang="en-US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41468" y="1019194"/>
            <a:ext cx="1207180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22277" y="1096401"/>
            <a:ext cx="1454812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78" y="1603653"/>
            <a:ext cx="3428960" cy="4851384"/>
          </a:xfrm>
          <a:prstGeom prst="rect">
            <a:avLst/>
          </a:prstGeom>
          <a:ln w="38100" cmpd="sng">
            <a:solidFill>
              <a:srgbClr val="3366FF"/>
            </a:solidFill>
          </a:ln>
        </p:spPr>
      </p:pic>
      <p:sp>
        <p:nvSpPr>
          <p:cNvPr id="11" name="円/楕円 10"/>
          <p:cNvSpPr/>
          <p:nvPr/>
        </p:nvSpPr>
        <p:spPr>
          <a:xfrm>
            <a:off x="5731933" y="3234265"/>
            <a:ext cx="1600200" cy="313267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831273" y="3818465"/>
            <a:ext cx="1600200" cy="313267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64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539382"/>
              </p:ext>
            </p:extLst>
          </p:nvPr>
        </p:nvGraphicFramePr>
        <p:xfrm>
          <a:off x="213449" y="1189102"/>
          <a:ext cx="8686799" cy="5135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4091"/>
                <a:gridCol w="1398481"/>
                <a:gridCol w="2279524"/>
                <a:gridCol w="3034703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Work-base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Specific subject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Global Collaboration w/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Positron Source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Positron source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PosiPol</a:t>
                      </a:r>
                      <a:r>
                        <a:rPr kumimoji="1" lang="en-US" altLang="ja-JP" dirty="0" smtClean="0"/>
                        <a:t> Collaboration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Nano Beam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37 nm beam</a:t>
                      </a:r>
                    </a:p>
                    <a:p>
                      <a:r>
                        <a:rPr kumimoji="1" lang="en-US" altLang="ja-JP" dirty="0" smtClean="0"/>
                        <a:t>2 nm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ATF collaboration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SCRF Cavity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en-US" altLang="ja-JP" baseline="0" dirty="0" smtClean="0"/>
                        <a:t> Input Coupler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Tuner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He-Vessel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CERN-DESY-KEK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CEA-Fermi/SLAC-KEK</a:t>
                      </a:r>
                    </a:p>
                    <a:p>
                      <a:r>
                        <a:rPr kumimoji="1" lang="en-US" altLang="ja-JP" dirty="0" smtClean="0"/>
                        <a:t>DESY-KEK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(WS at CERN?</a:t>
                      </a:r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 Autumn. 2014) 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STF,</a:t>
                      </a:r>
                      <a:r>
                        <a:rPr kumimoji="1" lang="en-US" altLang="ja-JP" baseline="0" dirty="0" smtClean="0"/>
                        <a:t> 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Conduction-cooled</a:t>
                      </a:r>
                    </a:p>
                    <a:p>
                      <a:r>
                        <a:rPr kumimoji="1" lang="en-US" altLang="ja-JP" dirty="0" smtClean="0"/>
                        <a:t>SC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Quadrupole</a:t>
                      </a:r>
                      <a:endParaRPr kumimoji="1" lang="en-US" altLang="ja-JP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Fermilab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-KEK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Cryogenics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Cryog</a:t>
                      </a:r>
                      <a:r>
                        <a:rPr kumimoji="1" lang="en-US" altLang="ja-JP" dirty="0" smtClean="0"/>
                        <a:t>. Underground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He </a:t>
                      </a:r>
                      <a:r>
                        <a:rPr kumimoji="1" lang="en-US" altLang="ja-JP" dirty="0" err="1" smtClean="0">
                          <a:solidFill>
                            <a:srgbClr val="3366FF"/>
                          </a:solidFill>
                        </a:rPr>
                        <a:t>inventry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dirty="0" smtClean="0"/>
                        <a:t>High p.</a:t>
                      </a:r>
                      <a:r>
                        <a:rPr kumimoji="1" lang="en-US" altLang="ja-JP" baseline="0" dirty="0" smtClean="0"/>
                        <a:t> Gas Safety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CERN-</a:t>
                      </a:r>
                      <a:r>
                        <a:rPr kumimoji="1" lang="en-US" altLang="ja-JP" dirty="0" err="1" smtClean="0"/>
                        <a:t>Fermilab</a:t>
                      </a:r>
                      <a:r>
                        <a:rPr kumimoji="1" lang="en-US" altLang="ja-JP" dirty="0" smtClean="0"/>
                        <a:t>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(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WS at CERN, 18 June)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 design prep.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CERN-</a:t>
                      </a:r>
                      <a:r>
                        <a:rPr kumimoji="1" lang="en-US" altLang="ja-JP" dirty="0" err="1" smtClean="0"/>
                        <a:t>Fermilab</a:t>
                      </a:r>
                      <a:r>
                        <a:rPr kumimoji="1" lang="en-US" altLang="ja-JP" dirty="0" smtClean="0"/>
                        <a:t>-KEK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Radiation Safety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ML radiation shield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SLAC-DESY-CERN-KEK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(Session</a:t>
                      </a:r>
                      <a:r>
                        <a:rPr kumimoji="1" lang="en-US" altLang="ja-JP" baseline="0" dirty="0" smtClean="0">
                          <a:solidFill>
                            <a:srgbClr val="660066"/>
                          </a:solidFill>
                        </a:rPr>
                        <a:t> </a:t>
                      </a:r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 during</a:t>
                      </a:r>
                      <a:r>
                        <a:rPr kumimoji="1" lang="en-US" altLang="ja-JP" baseline="0" dirty="0" smtClean="0">
                          <a:solidFill>
                            <a:srgbClr val="660066"/>
                          </a:solidFill>
                        </a:rPr>
                        <a:t> this week)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95198"/>
            <a:ext cx="8119777" cy="500303"/>
          </a:xfrm>
          <a:solidFill>
            <a:srgbClr val="FFFFFF"/>
          </a:solidFill>
        </p:spPr>
        <p:txBody>
          <a:bodyPr>
            <a:noAutofit/>
          </a:bodyPr>
          <a:lstStyle/>
          <a:p>
            <a:pPr algn="ctr"/>
            <a:r>
              <a:rPr lang="en-US" altLang="ja-JP" sz="3200" dirty="0" smtClean="0"/>
              <a:t>Further Global </a:t>
            </a:r>
            <a:r>
              <a:rPr lang="en-US" altLang="ja-JP" sz="3200" dirty="0" smtClean="0"/>
              <a:t>Cooperation Expected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endParaRPr kumimoji="1" lang="ja-JP" altLang="en-US" sz="32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35467" y="4275671"/>
            <a:ext cx="8932333" cy="11260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631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6667768-DA10-814C-AACA-F0DF7D1CA816}" type="slidenum">
              <a:rPr kumimoji="0" lang="en-US" altLang="ja-JP" sz="1400"/>
              <a:pPr/>
              <a:t>8</a:t>
            </a:fld>
            <a:endParaRPr kumimoji="0" lang="en-US" altLang="ja-JP" sz="1400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8046F3EB-6E45-AF4C-8D00-13E06CE50CC5}" type="slidenum">
              <a:rPr kumimoji="0" lang="en-US" altLang="ja-JP" sz="1400"/>
              <a:pPr algn="r" fontAlgn="base"/>
              <a:t>8</a:t>
            </a:fld>
            <a:endParaRPr kumimoji="0" lang="en-US" altLang="ja-JP" sz="1400"/>
          </a:p>
        </p:txBody>
      </p:sp>
      <p:pic>
        <p:nvPicPr>
          <p:cNvPr id="27653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106112"/>
            <a:ext cx="8540750" cy="3657600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811681" y="41851"/>
            <a:ext cx="5588990" cy="5847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/>
            <a:r>
              <a:rPr kumimoji="0" lang="en-US" altLang="ja-JP" sz="3200" b="1" dirty="0" smtClean="0"/>
              <a:t>ILC </a:t>
            </a:r>
            <a:r>
              <a:rPr kumimoji="0" lang="en-US" altLang="ja-JP" sz="3200" b="1" dirty="0" smtClean="0"/>
              <a:t>Accelerator Technology </a:t>
            </a:r>
            <a:endParaRPr kumimoji="0" lang="en-US" altLang="ja-JP" sz="3200" b="1" dirty="0"/>
          </a:p>
        </p:txBody>
      </p:sp>
      <p:sp>
        <p:nvSpPr>
          <p:cNvPr id="899076" name="Line 4"/>
          <p:cNvSpPr>
            <a:spLocks noChangeShapeType="1"/>
          </p:cNvSpPr>
          <p:nvPr/>
        </p:nvSpPr>
        <p:spPr bwMode="auto">
          <a:xfrm flipH="1">
            <a:off x="3623110" y="4317030"/>
            <a:ext cx="0" cy="1039595"/>
          </a:xfrm>
          <a:prstGeom prst="line">
            <a:avLst/>
          </a:prstGeom>
          <a:noFill/>
          <a:ln w="10160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99077" name="Text Box 5"/>
          <p:cNvSpPr txBox="1">
            <a:spLocks noChangeArrowheads="1"/>
          </p:cNvSpPr>
          <p:nvPr/>
        </p:nvSpPr>
        <p:spPr bwMode="auto">
          <a:xfrm>
            <a:off x="1509510" y="5454645"/>
            <a:ext cx="2595582" cy="461665"/>
          </a:xfrm>
          <a:prstGeom prst="rect">
            <a:avLst/>
          </a:prstGeom>
          <a:solidFill>
            <a:srgbClr val="FEFCAC"/>
          </a:solidFill>
          <a:ln w="76200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b="1" dirty="0" smtClean="0">
                <a:solidFill>
                  <a:srgbClr val="008000"/>
                </a:solidFill>
              </a:rPr>
              <a:t>SRF Technology</a:t>
            </a:r>
            <a:endParaRPr kumimoji="0" lang="en-US" altLang="ja-JP" b="1" dirty="0">
              <a:solidFill>
                <a:srgbClr val="0080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29100" y="2491560"/>
            <a:ext cx="3659976" cy="461665"/>
          </a:xfrm>
          <a:prstGeom prst="rect">
            <a:avLst/>
          </a:prstGeom>
          <a:solidFill>
            <a:srgbClr val="FEFCAC"/>
          </a:solidFill>
          <a:ln w="76200">
            <a:solidFill>
              <a:srgbClr val="CC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b="1" dirty="0" smtClean="0">
                <a:solidFill>
                  <a:srgbClr val="CC0000"/>
                </a:solidFill>
              </a:rPr>
              <a:t>Nano-beam Technology</a:t>
            </a:r>
            <a:endParaRPr kumimoji="0" lang="en-US" altLang="ja-JP" b="1" dirty="0">
              <a:solidFill>
                <a:srgbClr val="CC0000"/>
              </a:solidFill>
            </a:endParaRPr>
          </a:p>
        </p:txBody>
      </p:sp>
      <p:cxnSp>
        <p:nvCxnSpPr>
          <p:cNvPr id="4" name="直線矢印コネクタ 3"/>
          <p:cNvCxnSpPr>
            <a:stCxn id="14" idx="1"/>
          </p:cNvCxnSpPr>
          <p:nvPr/>
        </p:nvCxnSpPr>
        <p:spPr>
          <a:xfrm flipH="1">
            <a:off x="1711804" y="2722393"/>
            <a:ext cx="617296" cy="0"/>
          </a:xfrm>
          <a:prstGeom prst="straightConnector1">
            <a:avLst/>
          </a:prstGeom>
          <a:ln w="571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6019800" y="2830713"/>
            <a:ext cx="813610" cy="703556"/>
          </a:xfrm>
          <a:prstGeom prst="straightConnector1">
            <a:avLst/>
          </a:prstGeom>
          <a:ln w="571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4" descr="tesla9cell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874" y="4864771"/>
            <a:ext cx="2667048" cy="820707"/>
          </a:xfrm>
          <a:prstGeom prst="rect">
            <a:avLst/>
          </a:prstGeom>
        </p:spPr>
      </p:pic>
      <p:pic>
        <p:nvPicPr>
          <p:cNvPr id="23" name="Picture 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370" y="5835470"/>
            <a:ext cx="2207285" cy="5787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22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0060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" y="959242"/>
            <a:ext cx="4557681" cy="3405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0" lang="fr-FR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" name="図 2" descr="BeamSize-all8-n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06" y="3933056"/>
            <a:ext cx="4471898" cy="288032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29976" y="5057889"/>
            <a:ext cx="4470016" cy="1323439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v"/>
            </a:pPr>
            <a:r>
              <a:rPr kumimoji="0" lang="en-US" altLang="ja-JP" sz="16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Quick </a:t>
            </a:r>
            <a:r>
              <a:rPr kumimoji="0" lang="en-US" altLang="ja-JP" sz="1600" dirty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recovery</a:t>
            </a:r>
            <a:r>
              <a:rPr kumimoji="0" lang="en-US" altLang="ja-JP" sz="1600" dirty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 of </a:t>
            </a:r>
            <a:r>
              <a:rPr kumimoji="0" lang="en-US" altLang="ja-JP" sz="1600" dirty="0" smtClean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beam size</a:t>
            </a:r>
            <a:r>
              <a:rPr kumimoji="0" lang="en-US" altLang="ja-JP" sz="1600" dirty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 </a:t>
            </a:r>
            <a:r>
              <a:rPr kumimoji="0" lang="en-US" altLang="ja-JP" sz="1600" dirty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down to </a:t>
            </a:r>
            <a:r>
              <a:rPr kumimoji="0" lang="en-US" altLang="ja-JP" sz="16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&lt; 60 nm </a:t>
            </a:r>
            <a:r>
              <a:rPr kumimoji="0" lang="en-US" altLang="ja-JP" sz="1600" dirty="0" smtClean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(in less than 1 day)</a:t>
            </a:r>
            <a:endParaRPr kumimoji="0" lang="en-US" altLang="ja-JP" sz="1600" dirty="0" smtClean="0">
              <a:solidFill>
                <a:srgbClr val="FF0000"/>
              </a:solidFill>
              <a:latin typeface="Palatino Linotype" panose="02040502050505030304" pitchFamily="18" charset="0"/>
              <a:ea typeface="ＭＳ Ｐゴシック"/>
            </a:endParaRPr>
          </a:p>
          <a:p>
            <a:pPr defTabSz="914400"/>
            <a:endParaRPr kumimoji="0" lang="en-US" altLang="ja-JP" sz="1600" dirty="0">
              <a:solidFill>
                <a:prstClr val="black"/>
              </a:solidFill>
              <a:latin typeface="Palatino Linotype" panose="02040502050505030304" pitchFamily="18" charset="0"/>
              <a:ea typeface="ＭＳ Ｐゴシック"/>
            </a:endParaRPr>
          </a:p>
          <a:p>
            <a:pPr marL="342900" indent="-342900" defTabSz="914400">
              <a:buFont typeface="Wingdings" panose="05000000000000000000" pitchFamily="2" charset="2"/>
              <a:buChar char="v"/>
            </a:pPr>
            <a:r>
              <a:rPr kumimoji="0" lang="en-US" altLang="ja-JP" sz="16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Good reproducibility </a:t>
            </a:r>
            <a:r>
              <a:rPr kumimoji="0" lang="en-US" altLang="ja-JP" sz="1600" dirty="0" smtClean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(after machine is off for an extended period of time)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74372" y="906393"/>
            <a:ext cx="4334132" cy="2954655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v"/>
            </a:pPr>
            <a:r>
              <a:rPr kumimoji="0" lang="en-CA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April 2014: routinely reach &lt; 60 nm vertical </a:t>
            </a:r>
            <a:r>
              <a:rPr kumimoji="0" lang="en-CA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beam size (</a:t>
            </a:r>
            <a:r>
              <a:rPr kumimoji="0" lang="en-CA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low intensity)</a:t>
            </a:r>
            <a:endParaRPr kumimoji="0" lang="en-CA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defTabSz="914400"/>
            <a:endParaRPr kumimoji="0" lang="en-US" sz="16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285750" indent="-285750" defTabSz="914400">
              <a:buFont typeface="Wingdings" panose="05000000000000000000" pitchFamily="2" charset="2"/>
              <a:buChar char="v"/>
            </a:pPr>
            <a:r>
              <a:rPr kumimoji="0"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Future Goals:</a:t>
            </a:r>
          </a:p>
          <a:p>
            <a:pPr marL="285750" indent="-285750" defTabSz="914400">
              <a:buFont typeface="Wingdings" panose="05000000000000000000" pitchFamily="2" charset="2"/>
              <a:buChar char="v"/>
            </a:pPr>
            <a:endParaRPr kumimoji="0" lang="en-US" sz="16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defTabSz="914400"/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achieve</a:t>
            </a:r>
            <a:r>
              <a:rPr kumimoji="0"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beam size of 37 nm </a:t>
            </a:r>
          </a:p>
          <a:p>
            <a:pPr defTabSz="914400"/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(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beam-size monitor improvement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required;</a:t>
            </a:r>
            <a:b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</a:b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     optics for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final focusing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needs to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be established) </a:t>
            </a:r>
          </a:p>
          <a:p>
            <a:pPr defTabSz="914400"/>
            <a:r>
              <a:rPr kumimoji="0" lang="en-US" sz="16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achieve beam stability of a few </a:t>
            </a:r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nm and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</a:t>
            </a:r>
          </a:p>
          <a:p>
            <a:pPr defTabSz="914400"/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ILC-like intra-train feedback</a:t>
            </a:r>
          </a:p>
          <a:p>
            <a:pPr defTabSz="914400"/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    (instrumentation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improvement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to reach IPBPM </a:t>
            </a:r>
            <a:endParaRPr kumimoji="0" lang="en-US" sz="1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defTabSz="914400"/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     resolution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of 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2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nm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in the 2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~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3 years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8618" y="5013176"/>
            <a:ext cx="1181734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April 2014:</a:t>
            </a:r>
            <a:endParaRPr kumimoji="0"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067944" y="5351730"/>
            <a:ext cx="1728192" cy="88558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19672" y="44624"/>
            <a:ext cx="5832648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endParaRPr kumimoji="0"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2123728" y="145455"/>
            <a:ext cx="5025757" cy="3312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/>
            <a:r>
              <a:rPr kumimoji="0"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ATF2: Final Focus Test </a:t>
            </a:r>
            <a:r>
              <a:rPr kumimoji="0" lang="en-US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Beamline</a:t>
            </a:r>
            <a:r>
              <a:rPr kumimoji="0"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kumimoji="0"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642174"/>
            <a:ext cx="3592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white"/>
                </a:solidFill>
                <a:latin typeface="Palatino Linotype" panose="02040502050505030304" pitchFamily="18" charset="0"/>
              </a:rPr>
              <a:t>History of ATF2 minimum beam size:</a:t>
            </a:r>
            <a:endParaRPr kumimoji="0" lang="fr-FR" sz="1600" dirty="0">
              <a:solidFill>
                <a:prstClr val="white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570166"/>
            <a:ext cx="4527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white"/>
                </a:solidFill>
                <a:latin typeface="Palatino Linotype" panose="02040502050505030304" pitchFamily="18" charset="0"/>
              </a:rPr>
              <a:t>Beam trajectory stabilization with nm precision:</a:t>
            </a:r>
            <a:endParaRPr kumimoji="0" lang="fr-FR" sz="1600" dirty="0">
              <a:solidFill>
                <a:prstClr val="white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4581128"/>
            <a:ext cx="3994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white"/>
                </a:solidFill>
                <a:latin typeface="Palatino Linotype" panose="02040502050505030304" pitchFamily="18" charset="0"/>
              </a:rPr>
              <a:t>Major improvements in beam-size tuning:</a:t>
            </a:r>
            <a:endParaRPr kumimoji="0" lang="fr-FR" sz="1600" dirty="0">
              <a:solidFill>
                <a:prstClr val="white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59242"/>
            <a:ext cx="4464496" cy="27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-36512" y="3717032"/>
            <a:ext cx="4324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Further improvement will </a:t>
            </a:r>
            <a:r>
              <a:rPr kumimoji="0"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be reported by the </a:t>
            </a:r>
            <a:endParaRPr kumimoji="0"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defTabSz="914400"/>
            <a:r>
              <a:rPr kumimoji="0"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ATF2 collaboration at the IPAC14 </a:t>
            </a:r>
            <a:endParaRPr kumimoji="0" lang="fr-FR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78795" y="4011526"/>
            <a:ext cx="1249189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 defTabSz="914400"/>
            <a:r>
              <a:rPr kumimoji="0" lang="en-US" sz="1400" dirty="0" smtClean="0">
                <a:solidFill>
                  <a:prstClr val="white"/>
                </a:solidFill>
                <a:latin typeface="Palatino Linotype" pitchFamily="18" charset="0"/>
              </a:rPr>
              <a:t>N. </a:t>
            </a:r>
            <a:r>
              <a:rPr kumimoji="0" lang="en-US" sz="1400" dirty="0" err="1" smtClean="0">
                <a:solidFill>
                  <a:prstClr val="white"/>
                </a:solidFill>
                <a:latin typeface="Palatino Linotype" pitchFamily="18" charset="0"/>
              </a:rPr>
              <a:t>Terunuma</a:t>
            </a:r>
            <a:endParaRPr kumimoji="0" lang="en-US" sz="1400" dirty="0" smtClean="0">
              <a:solidFill>
                <a:prstClr val="white"/>
              </a:solidFill>
              <a:latin typeface="Palatino Linotype" pitchFamily="18" charset="0"/>
            </a:endParaRPr>
          </a:p>
        </p:txBody>
      </p:sp>
      <p:pic>
        <p:nvPicPr>
          <p:cNvPr id="18" name="コンテンツ プレースホルダー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3" b="-654"/>
          <a:stretch/>
        </p:blipFill>
        <p:spPr>
          <a:xfrm>
            <a:off x="3103027" y="1215246"/>
            <a:ext cx="1324957" cy="673719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E4173-1CCF-4F41-ABBC-F6D283EE436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2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1978</Words>
  <Application>Microsoft Macintosh PowerPoint</Application>
  <PresentationFormat>画面に合わせる (4:3)</PresentationFormat>
  <Paragraphs>457</Paragraphs>
  <Slides>22</Slides>
  <Notes>5</Notes>
  <HiddenSlides>1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22</vt:i4>
      </vt:variant>
    </vt:vector>
  </HeadingPairs>
  <TitlesOfParts>
    <vt:vector size="25" baseType="lpstr">
      <vt:lpstr>ホワイト</vt:lpstr>
      <vt:lpstr>Draft_LLC_PowerPoint_template_021513</vt:lpstr>
      <vt:lpstr>1_LLC_PowerPoint_example</vt:lpstr>
      <vt:lpstr>A mini-workshop on the ILC Cryogenics and He Inventory </vt:lpstr>
      <vt:lpstr>ILC Preparation in Japan</vt:lpstr>
      <vt:lpstr>ILC TDR Layout</vt:lpstr>
      <vt:lpstr>ILC Time Line: Progress and Prospect</vt:lpstr>
      <vt:lpstr>LCC-ILC Accelerator Organization   </vt:lpstr>
      <vt:lpstr>LCC-ILC Accelerator Organization   </vt:lpstr>
      <vt:lpstr>Further Global Cooperation Expected </vt:lpstr>
      <vt:lpstr>PowerPoint プレゼンテーション</vt:lpstr>
      <vt:lpstr>PowerPoint プレゼンテーション</vt:lpstr>
      <vt:lpstr>PowerPoint プレゼンテーション</vt:lpstr>
      <vt:lpstr>KEK (in-house) 9-Cell Cavity (KEK-01) completed, and tested, April, 2014</vt:lpstr>
      <vt:lpstr>PowerPoint プレゼンテーション</vt:lpstr>
      <vt:lpstr>PowerPoint プレゼンテーション</vt:lpstr>
      <vt:lpstr>ILC Design Integration and 3D Modeling  implemented into the ILC-EDMS: in cooperation with DESY-EDMS Team</vt:lpstr>
      <vt:lpstr>Engineering Data Management (EDMS)</vt:lpstr>
      <vt:lpstr>PowerPoint プレゼンテーション</vt:lpstr>
      <vt:lpstr>PowerPoint プレゼンテーション</vt:lpstr>
      <vt:lpstr>IP Access Design under Re-investigation </vt:lpstr>
      <vt:lpstr>PowerPoint プレゼンテーション</vt:lpstr>
      <vt:lpstr>PowerPoint プレゼンテーション</vt:lpstr>
      <vt:lpstr>ILC Preparation in Japan focusing on to</vt:lpstr>
      <vt:lpstr> Main Subjects to be discussed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Akira</dc:creator>
  <cp:lastModifiedBy>Yamamoto Akira</cp:lastModifiedBy>
  <cp:revision>12</cp:revision>
  <dcterms:created xsi:type="dcterms:W3CDTF">2014-06-18T02:45:53Z</dcterms:created>
  <dcterms:modified xsi:type="dcterms:W3CDTF">2014-06-18T05:22:19Z</dcterms:modified>
</cp:coreProperties>
</file>