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48"/>
  </p:notesMasterIdLst>
  <p:sldIdLst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8" r:id="rId20"/>
    <p:sldId id="276" r:id="rId21"/>
    <p:sldId id="277" r:id="rId22"/>
    <p:sldId id="286" r:id="rId23"/>
    <p:sldId id="279" r:id="rId24"/>
    <p:sldId id="280" r:id="rId25"/>
    <p:sldId id="282" r:id="rId26"/>
    <p:sldId id="283" r:id="rId27"/>
    <p:sldId id="284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8" r:id="rId39"/>
    <p:sldId id="297" r:id="rId40"/>
    <p:sldId id="299" r:id="rId41"/>
    <p:sldId id="300" r:id="rId42"/>
    <p:sldId id="301" r:id="rId43"/>
    <p:sldId id="302" r:id="rId44"/>
    <p:sldId id="303" r:id="rId45"/>
    <p:sldId id="304" r:id="rId46"/>
    <p:sldId id="305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C007C4B-97C2-4CF2-B741-721A4998A0E3}">
          <p14:sldIdLst>
            <p14:sldId id="257"/>
            <p14:sldId id="258"/>
            <p14:sldId id="266"/>
            <p14:sldId id="259"/>
            <p14:sldId id="260"/>
            <p14:sldId id="261"/>
            <p14:sldId id="262"/>
            <p14:sldId id="263"/>
            <p14:sldId id="264"/>
            <p14:sldId id="265"/>
            <p14:sldId id="267"/>
            <p14:sldId id="268"/>
            <p14:sldId id="269"/>
            <p14:sldId id="270"/>
            <p14:sldId id="271"/>
            <p14:sldId id="272"/>
            <p14:sldId id="275"/>
            <p14:sldId id="278"/>
            <p14:sldId id="276"/>
            <p14:sldId id="277"/>
            <p14:sldId id="286"/>
            <p14:sldId id="279"/>
            <p14:sldId id="280"/>
            <p14:sldId id="282"/>
            <p14:sldId id="283"/>
            <p14:sldId id="284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8"/>
            <p14:sldId id="297"/>
            <p14:sldId id="299"/>
            <p14:sldId id="300"/>
            <p14:sldId id="301"/>
            <p14:sldId id="302"/>
          </p14:sldIdLst>
        </p14:section>
        <p14:section name="Untitled Section" id="{2AB94942-919C-47DA-8BA3-E700C1133FF6}">
          <p14:sldIdLst>
            <p14:sldId id="303"/>
            <p14:sldId id="304"/>
            <p14:sldId id="30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9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CC773-EFBE-4F9F-BD1D-0E34C271CBDA}" type="datetimeFigureOut">
              <a:rPr lang="de-CH" smtClean="0"/>
              <a:t>03.07.2014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6EB5E-FD98-4426-B49F-01517709134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125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solidFill>
            <a:srgbClr val="FFFFFF"/>
          </a:solidFill>
          <a:ln/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57150" eaLnBrk="1" hangingPunct="1">
              <a:spcBef>
                <a:spcPts val="588"/>
              </a:spcBef>
            </a:pPr>
            <a:endParaRPr lang="en-US" sz="1600" dirty="0">
              <a:solidFill>
                <a:srgbClr val="000000"/>
              </a:solidFill>
              <a:ea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544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520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6EB5E-FD98-4426-B49F-015177091340}" type="slidenum">
              <a:rPr lang="de-CH" smtClean="0"/>
              <a:t>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3458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>
                <a:latin typeface="Arial" pitchFamily="34" charset="0"/>
              </a:rPr>
              <a:t>The Tier 0 centre at CERN stores the primary copy of all the data.  A second copy is distributed between the 11 so-called Tier 1 centres.  These are large computer centres in different geographical regions of the world, that also have a responsibility for long term guardianship of the data.  The data is sent from CERN to the Tier 1s in real time over dedicated network connections.  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In order to keep up with the data coming from the experiments this transfer must be capable of running at around 1.3 GB/s continuously.  This is equivalent to a full DVD every 3 seconds.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The Tier 1 sites also provide the second level of data processing and produce data sets which can be used to perform the physics analysis.  These data sets are sent from the Tier 1 sites to the around 130 Tier 2 sites.</a:t>
            </a:r>
          </a:p>
          <a:p>
            <a:endParaRPr lang="en-GB" dirty="0" smtClean="0">
              <a:latin typeface="Arial" pitchFamily="34" charset="0"/>
            </a:endParaRPr>
          </a:p>
          <a:p>
            <a:r>
              <a:rPr lang="en-GB" dirty="0" smtClean="0">
                <a:latin typeface="Arial" pitchFamily="34" charset="0"/>
              </a:rPr>
              <a:t>A Tier 2 is typically a university department or physics laboratories and are located all over the world in most of the countries that participate in the LHC experiments.  Often, Tier 2s are associated to a Tier 1 site in their region.  It is at the Tier 2s that the real physics analysis is performed.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39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3945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6125"/>
            <a:ext cx="4962525" cy="3722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170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6EB5E-FD98-4426-B49F-015177091340}" type="slidenum">
              <a:rPr lang="de-CH" smtClean="0"/>
              <a:t>44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0685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629104-4BC6-4B3E-B417-48A764698374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01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6EB5E-FD98-4426-B49F-01517709134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0420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07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48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534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480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318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770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DC2D0-3DB5-499B-AF5F-F66CEF1D6B3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9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9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8.tiff"/><Relationship Id="rId5" Type="http://schemas.openxmlformats.org/officeDocument/2006/relationships/image" Target="../media/image17.jpeg"/><Relationship Id="rId4" Type="http://schemas.openxmlformats.org/officeDocument/2006/relationships/image" Target="../media/image16.tif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6910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8059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 smtClean="0"/>
              <a:t>03-Jul-2014</a:t>
            </a:r>
            <a:endParaRPr lang="de-CH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34865" y="6356352"/>
            <a:ext cx="34434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Helge Meinhard - From detectors to publications</a:t>
            </a:r>
            <a:endParaRPr lang="de-CH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0903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7789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7240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2069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D0DA-B3B1-4F88-A2DB-BDEAE44345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91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00411" y="6550036"/>
            <a:ext cx="4418013" cy="307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Helge Meinhard - From detectors to publications</a:t>
            </a:r>
            <a:endParaRPr lang="en-GB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601075" y="6553201"/>
            <a:ext cx="400050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1E9B1A-2A7A-49F5-A1F9-1DB2A4C5EC2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904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03-Jul-2014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Helge Meinhard - From detectors to publications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8069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8100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Helge Meinhard - From detectors to publications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6858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204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lumMod val="65000"/>
                  </a:prstClr>
                </a:solidFill>
                <a:latin typeface="Calibri"/>
              </a:rPr>
              <a:t>Helge Meinhard - From detectors to publications</a:t>
            </a:r>
            <a:endParaRPr lang="en-US" dirty="0">
              <a:solidFill>
                <a:prstClr val="white">
                  <a:lumMod val="65000"/>
                </a:prstClr>
              </a:solidFill>
              <a:latin typeface="Calibri"/>
            </a:endParaRPr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6422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97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Helge Meinhard - From detectors to publications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pic>
        <p:nvPicPr>
          <p:cNvPr id="11" name="Picture 10" descr="CERN_logo_400x400.gif"/>
          <p:cNvPicPr>
            <a:picLocks noChangeAspect="1"/>
          </p:cNvPicPr>
          <p:nvPr userDrawn="1"/>
        </p:nvPicPr>
        <p:blipFill>
          <a:blip r:embed="rId5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91942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Helge Meinhard - From detectors to publications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03-Jul-2014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EF1F0-1CE5-4BC9-B772-7DFBA7EBEB8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2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661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278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67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237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 smtClean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902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 smtClean="0"/>
              <a:t>Click to edit Master title style</a:t>
            </a:r>
            <a:endParaRPr lang="en-US" sz="18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237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54855" y="6356352"/>
            <a:ext cx="35235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Helge Meinhard - From detectors to publications</a:t>
            </a:r>
            <a:endParaRPr lang="de-CH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258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00575" y="6356352"/>
            <a:ext cx="3477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Helge Meinhard - From detectors to publications</a:t>
            </a:r>
            <a:endParaRPr lang="de-CH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8756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03-Jul-2014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EF19-D56A-42FE-A020-24E226CC7DDA}" type="slidenum">
              <a:rPr lang="de-CH" smtClean="0"/>
              <a:t>‹#›</a:t>
            </a:fld>
            <a:endParaRPr lang="de-CH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070" y="5986682"/>
            <a:ext cx="2016681" cy="8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95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82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>
                <a:solidFill>
                  <a:prstClr val="black">
                    <a:tint val="75000"/>
                  </a:prstClr>
                </a:solidFill>
              </a:rPr>
              <a:t>03-Jul-2014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Helge Meinhard - From detectors to publications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4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1.png"/><Relationship Id="rId4" Type="http://schemas.openxmlformats.org/officeDocument/2006/relationships/image" Target="../media/image60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0.jpg"/><Relationship Id="rId4" Type="http://schemas.openxmlformats.org/officeDocument/2006/relationships/image" Target="../media/image6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0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5.jpeg"/><Relationship Id="rId7" Type="http://schemas.openxmlformats.org/officeDocument/2006/relationships/image" Target="../media/image7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Relationship Id="rId9" Type="http://schemas.openxmlformats.org/officeDocument/2006/relationships/image" Target="../media/image75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4805346" y="5945355"/>
            <a:ext cx="4352106" cy="1339453"/>
          </a:xfrm>
        </p:spPr>
        <p:txBody>
          <a:bodyPr vert="horz" rIns="134853">
            <a:normAutofit/>
          </a:bodyPr>
          <a:lstStyle/>
          <a:p>
            <a:pPr indent="0" algn="ctr">
              <a:buNone/>
            </a:pPr>
            <a:r>
              <a:rPr lang="en-US" sz="1700" dirty="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Helge Meinhard</a:t>
            </a:r>
            <a:endParaRPr lang="en-US" sz="1700" dirty="0">
              <a:latin typeface="Arial Bold" charset="0"/>
              <a:ea typeface="ヒラギノ角ゴ ProN W6" charset="-128"/>
              <a:cs typeface="ヒラギノ角ゴ ProN W6" charset="-128"/>
              <a:sym typeface="Arial Bold" charset="0"/>
            </a:endParaRPr>
          </a:p>
          <a:p>
            <a:pPr indent="0" algn="ctr">
              <a:buNone/>
            </a:pPr>
            <a:r>
              <a:rPr lang="en-US" sz="1300" dirty="0"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CERN</a:t>
            </a:r>
            <a:endParaRPr lang="en-US" sz="1300" dirty="0">
              <a:latin typeface="Arial Bold" charset="0"/>
              <a:ea typeface="ヒラギノ角ゴ ProN W6" charset="-128"/>
              <a:cs typeface="ヒラギノ角ゴ ProN W6" charset="-128"/>
              <a:sym typeface="Arial Bold" charset="0"/>
            </a:endParaRPr>
          </a:p>
          <a:p>
            <a:pPr indent="0" algn="ctr">
              <a:buNone/>
            </a:pPr>
            <a:r>
              <a:rPr lang="en-US" sz="1300" dirty="0"/>
              <a:t>CERN </a:t>
            </a:r>
            <a:r>
              <a:rPr lang="en-US" sz="1300" dirty="0" err="1"/>
              <a:t>Openlab</a:t>
            </a:r>
            <a:r>
              <a:rPr lang="en-US" sz="1300" dirty="0"/>
              <a:t> Summer Student Lectures 2014</a:t>
            </a:r>
          </a:p>
        </p:txBody>
      </p:sp>
      <p:sp>
        <p:nvSpPr>
          <p:cNvPr id="4098" name="Rectangle 2"/>
          <p:cNvSpPr>
            <a:spLocks/>
          </p:cNvSpPr>
          <p:nvPr/>
        </p:nvSpPr>
        <p:spPr bwMode="auto">
          <a:xfrm>
            <a:off x="58043" y="427119"/>
            <a:ext cx="9018984" cy="625078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63500" dist="38099" dir="2700000" algn="ctr" rotWithShape="0">
              <a:schemeClr val="bg2">
                <a:alpha val="38000"/>
              </a:schemeClr>
            </a:outerShdw>
          </a:effectLst>
        </p:spPr>
        <p:txBody>
          <a:bodyPr lIns="0" tIns="0" rIns="40638" bIns="0">
            <a:prstTxWarp prst="textNoShape">
              <a:avLst/>
            </a:prstTxWarp>
          </a:bodyPr>
          <a:lstStyle/>
          <a:p>
            <a:pPr marL="40182" algn="ctr">
              <a:defRPr/>
            </a:pPr>
            <a:r>
              <a:rPr lang="en-US" sz="3700" dirty="0">
                <a:solidFill>
                  <a:srgbClr val="9A0000"/>
                </a:solidFill>
                <a:latin typeface="Arial Bold" charset="0"/>
                <a:ea typeface="Arial Bold" charset="0"/>
                <a:cs typeface="Arial Bold" charset="0"/>
                <a:sym typeface="Arial Bold" charset="0"/>
              </a:rPr>
              <a:t>From Detectors to Publications</a:t>
            </a:r>
          </a:p>
        </p:txBody>
      </p:sp>
      <p:pic>
        <p:nvPicPr>
          <p:cNvPr id="38916" name="Picture 3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04" y="3887764"/>
            <a:ext cx="3839766" cy="29568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100" name="Freeform 4"/>
          <p:cNvSpPr>
            <a:spLocks/>
          </p:cNvSpPr>
          <p:nvPr/>
        </p:nvSpPr>
        <p:spPr bwMode="auto">
          <a:xfrm>
            <a:off x="108275" y="2277071"/>
            <a:ext cx="2789411" cy="2200052"/>
          </a:xfrm>
          <a:custGeom>
            <a:avLst/>
            <a:gdLst/>
            <a:ahLst/>
            <a:cxnLst>
              <a:cxn ang="0">
                <a:pos x="21544" y="0"/>
              </a:cxn>
              <a:cxn ang="0">
                <a:pos x="8696" y="4006"/>
              </a:cxn>
              <a:cxn ang="0">
                <a:pos x="2553" y="7475"/>
              </a:cxn>
              <a:cxn ang="0">
                <a:pos x="0" y="13216"/>
              </a:cxn>
              <a:cxn ang="0">
                <a:pos x="2160" y="18750"/>
              </a:cxn>
              <a:cxn ang="0">
                <a:pos x="5835" y="21600"/>
              </a:cxn>
            </a:cxnLst>
            <a:rect l="0" t="0" r="r" b="b"/>
            <a:pathLst>
              <a:path w="21544" h="21600">
                <a:moveTo>
                  <a:pt x="21544" y="0"/>
                </a:moveTo>
                <a:cubicBezTo>
                  <a:pt x="19412" y="661"/>
                  <a:pt x="11866" y="2767"/>
                  <a:pt x="8696" y="4006"/>
                </a:cubicBezTo>
                <a:cubicBezTo>
                  <a:pt x="5526" y="5245"/>
                  <a:pt x="4012" y="5947"/>
                  <a:pt x="2553" y="7475"/>
                </a:cubicBezTo>
                <a:cubicBezTo>
                  <a:pt x="1094" y="9003"/>
                  <a:pt x="56" y="11358"/>
                  <a:pt x="0" y="13216"/>
                </a:cubicBezTo>
                <a:cubicBezTo>
                  <a:pt x="-56" y="15075"/>
                  <a:pt x="1178" y="17346"/>
                  <a:pt x="2160" y="18750"/>
                </a:cubicBezTo>
                <a:cubicBezTo>
                  <a:pt x="3142" y="20154"/>
                  <a:pt x="5078" y="21022"/>
                  <a:pt x="5835" y="21600"/>
                </a:cubicBezTo>
              </a:path>
            </a:pathLst>
          </a:custGeom>
          <a:noFill/>
          <a:ln w="25400" cap="flat">
            <a:solidFill>
              <a:srgbClr val="E31C17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01" name="Freeform 5"/>
          <p:cNvSpPr>
            <a:spLocks/>
          </p:cNvSpPr>
          <p:nvPr/>
        </p:nvSpPr>
        <p:spPr bwMode="auto">
          <a:xfrm>
            <a:off x="2123033" y="5051971"/>
            <a:ext cx="5558730" cy="794742"/>
          </a:xfrm>
          <a:custGeom>
            <a:avLst/>
            <a:gdLst/>
            <a:ahLst/>
            <a:cxnLst>
              <a:cxn ang="0">
                <a:pos x="21600" y="11981"/>
              </a:cxn>
              <a:cxn ang="0">
                <a:pos x="15726" y="20250"/>
              </a:cxn>
              <a:cxn ang="0">
                <a:pos x="11519" y="19153"/>
              </a:cxn>
              <a:cxn ang="0">
                <a:pos x="2850" y="5358"/>
              </a:cxn>
              <a:cxn ang="0">
                <a:pos x="6984" y="11981"/>
              </a:cxn>
              <a:cxn ang="0">
                <a:pos x="0" y="0"/>
              </a:cxn>
            </a:cxnLst>
            <a:rect l="0" t="0" r="r" b="b"/>
            <a:pathLst>
              <a:path w="21600" h="21102">
                <a:moveTo>
                  <a:pt x="21600" y="11981"/>
                </a:moveTo>
                <a:cubicBezTo>
                  <a:pt x="20625" y="13331"/>
                  <a:pt x="17405" y="19027"/>
                  <a:pt x="15726" y="20250"/>
                </a:cubicBezTo>
                <a:cubicBezTo>
                  <a:pt x="14048" y="21473"/>
                  <a:pt x="13666" y="21600"/>
                  <a:pt x="11519" y="19153"/>
                </a:cubicBezTo>
                <a:cubicBezTo>
                  <a:pt x="9372" y="16664"/>
                  <a:pt x="3603" y="6539"/>
                  <a:pt x="2850" y="5358"/>
                </a:cubicBezTo>
                <a:cubicBezTo>
                  <a:pt x="2098" y="4177"/>
                  <a:pt x="7459" y="12867"/>
                  <a:pt x="6984" y="11981"/>
                </a:cubicBezTo>
                <a:cubicBezTo>
                  <a:pt x="6509" y="11095"/>
                  <a:pt x="1456" y="2489"/>
                  <a:pt x="0" y="0"/>
                </a:cubicBezTo>
              </a:path>
            </a:pathLst>
          </a:custGeom>
          <a:noFill/>
          <a:ln w="25400" cap="flat">
            <a:solidFill>
              <a:srgbClr val="E31C17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262312" y="2366370"/>
            <a:ext cx="2828479" cy="1975693"/>
          </a:xfrm>
          <a:custGeom>
            <a:avLst/>
            <a:gdLst/>
            <a:ahLst/>
            <a:cxnLst>
              <a:cxn ang="0">
                <a:pos x="21407" y="0"/>
              </a:cxn>
              <a:cxn ang="0">
                <a:pos x="8942" y="4182"/>
              </a:cxn>
              <a:cxn ang="0">
                <a:pos x="2779" y="7353"/>
              </a:cxn>
              <a:cxn ang="0">
                <a:pos x="0" y="13741"/>
              </a:cxn>
              <a:cxn ang="0">
                <a:pos x="1596" y="18659"/>
              </a:cxn>
              <a:cxn ang="0">
                <a:pos x="4842" y="21600"/>
              </a:cxn>
            </a:cxnLst>
            <a:rect l="0" t="0" r="r" b="b"/>
            <a:pathLst>
              <a:path w="21427" h="21600">
                <a:moveTo>
                  <a:pt x="21407" y="0"/>
                </a:moveTo>
                <a:cubicBezTo>
                  <a:pt x="19343" y="735"/>
                  <a:pt x="12052" y="2941"/>
                  <a:pt x="8942" y="4182"/>
                </a:cubicBezTo>
                <a:cubicBezTo>
                  <a:pt x="5833" y="5423"/>
                  <a:pt x="4265" y="5745"/>
                  <a:pt x="2779" y="7353"/>
                </a:cubicBezTo>
                <a:cubicBezTo>
                  <a:pt x="1293" y="8962"/>
                  <a:pt x="192" y="11857"/>
                  <a:pt x="0" y="13741"/>
                </a:cubicBezTo>
                <a:cubicBezTo>
                  <a:pt x="-193" y="15626"/>
                  <a:pt x="798" y="17372"/>
                  <a:pt x="1596" y="18659"/>
                </a:cubicBezTo>
                <a:cubicBezTo>
                  <a:pt x="2393" y="19946"/>
                  <a:pt x="4155" y="21003"/>
                  <a:pt x="4842" y="21600"/>
                </a:cubicBezTo>
              </a:path>
            </a:pathLst>
          </a:custGeom>
          <a:noFill/>
          <a:ln w="25400" cap="flat">
            <a:solidFill>
              <a:srgbClr val="0A1A4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2123034" y="4964906"/>
            <a:ext cx="5597798" cy="1026914"/>
          </a:xfrm>
          <a:custGeom>
            <a:avLst/>
            <a:gdLst/>
            <a:ahLst/>
            <a:cxnLst>
              <a:cxn ang="0">
                <a:pos x="21600" y="13447"/>
              </a:cxn>
              <a:cxn ang="0">
                <a:pos x="16512" y="19247"/>
              </a:cxn>
              <a:cxn ang="0">
                <a:pos x="12111" y="19247"/>
              </a:cxn>
              <a:cxn ang="0">
                <a:pos x="2607" y="4959"/>
              </a:cxn>
              <a:cxn ang="0">
                <a:pos x="0" y="0"/>
              </a:cxn>
            </a:cxnLst>
            <a:rect l="0" t="0" r="r" b="b"/>
            <a:pathLst>
              <a:path w="21600" h="20525">
                <a:moveTo>
                  <a:pt x="21600" y="13447"/>
                </a:moveTo>
                <a:cubicBezTo>
                  <a:pt x="20759" y="14456"/>
                  <a:pt x="18096" y="18322"/>
                  <a:pt x="16512" y="19247"/>
                </a:cubicBezTo>
                <a:cubicBezTo>
                  <a:pt x="14928" y="20171"/>
                  <a:pt x="14423" y="21600"/>
                  <a:pt x="12111" y="19247"/>
                </a:cubicBezTo>
                <a:cubicBezTo>
                  <a:pt x="9798" y="16893"/>
                  <a:pt x="4626" y="8153"/>
                  <a:pt x="2607" y="4959"/>
                </a:cubicBezTo>
                <a:cubicBezTo>
                  <a:pt x="589" y="1765"/>
                  <a:pt x="547" y="1009"/>
                  <a:pt x="0" y="0"/>
                </a:cubicBezTo>
              </a:path>
            </a:pathLst>
          </a:custGeom>
          <a:noFill/>
          <a:ln w="25400" cap="flat">
            <a:solidFill>
              <a:srgbClr val="0A1A4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38921" name="Picture 8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">
            <a:off x="5516317" y="5393533"/>
            <a:ext cx="1569393" cy="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8922" name="Line 9"/>
          <p:cNvSpPr>
            <a:spLocks noChangeShapeType="1"/>
          </p:cNvSpPr>
          <p:nvPr/>
        </p:nvSpPr>
        <p:spPr bwMode="auto">
          <a:xfrm rot="10800000">
            <a:off x="4738316" y="5549801"/>
            <a:ext cx="658564" cy="70322"/>
          </a:xfrm>
          <a:prstGeom prst="line">
            <a:avLst/>
          </a:prstGeom>
          <a:noFill/>
          <a:ln w="12700">
            <a:solidFill>
              <a:srgbClr val="E31C17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923" name="Picture 10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79999">
            <a:off x="2200053" y="2678906"/>
            <a:ext cx="871760" cy="2522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38924" name="Picture 11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79999">
            <a:off x="1328293" y="2882059"/>
            <a:ext cx="871761" cy="250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108" name="AutoShape 12"/>
          <p:cNvSpPr>
            <a:spLocks/>
          </p:cNvSpPr>
          <p:nvPr/>
        </p:nvSpPr>
        <p:spPr bwMode="auto">
          <a:xfrm>
            <a:off x="574849" y="3101953"/>
            <a:ext cx="637356" cy="734467"/>
          </a:xfrm>
          <a:custGeom>
            <a:avLst/>
            <a:gdLst>
              <a:gd name="T0" fmla="+- 0 10800 1441"/>
              <a:gd name="T1" fmla="*/ T0 w 20159"/>
              <a:gd name="T2" fmla="*/ 10800 h 21600"/>
            </a:gdLst>
            <a:ahLst/>
            <a:cxnLst>
              <a:cxn ang="0">
                <a:pos x="T1" y="T2"/>
              </a:cxn>
            </a:cxnLst>
            <a:rect l="0" t="0" r="r" b="b"/>
            <a:pathLst>
              <a:path w="20159" h="21600">
                <a:moveTo>
                  <a:pt x="20159" y="0"/>
                </a:moveTo>
                <a:cubicBezTo>
                  <a:pt x="17057" y="1110"/>
                  <a:pt x="4993" y="3823"/>
                  <a:pt x="1776" y="7277"/>
                </a:cubicBezTo>
                <a:cubicBezTo>
                  <a:pt x="-1441" y="10730"/>
                  <a:pt x="742" y="17760"/>
                  <a:pt x="512" y="20473"/>
                </a:cubicBezTo>
                <a:lnTo>
                  <a:pt x="439" y="21600"/>
                </a:lnTo>
              </a:path>
            </a:pathLst>
          </a:custGeom>
          <a:noFill/>
          <a:ln w="12700" cap="flat">
            <a:solidFill>
              <a:srgbClr val="0A1A4A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4109" name="Picture 13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691" y="1509119"/>
            <a:ext cx="3093020" cy="263983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4110" name="Line 14"/>
          <p:cNvSpPr>
            <a:spLocks noChangeShapeType="1"/>
          </p:cNvSpPr>
          <p:nvPr/>
        </p:nvSpPr>
        <p:spPr bwMode="auto">
          <a:xfrm flipH="1">
            <a:off x="2303862" y="4124400"/>
            <a:ext cx="862831" cy="88962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H="1">
            <a:off x="2309441" y="1509119"/>
            <a:ext cx="857250" cy="350936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4112" name="Picture 16"/>
          <p:cNvPicPr>
            <a:picLocks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477" y="1304851"/>
            <a:ext cx="2044898" cy="1321594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4113" name="Line 17"/>
          <p:cNvSpPr>
            <a:spLocks noChangeShapeType="1"/>
          </p:cNvSpPr>
          <p:nvPr/>
        </p:nvSpPr>
        <p:spPr bwMode="auto">
          <a:xfrm rot="10800000">
            <a:off x="4893471" y="2627562"/>
            <a:ext cx="1616273" cy="272355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 flipH="1">
            <a:off x="4889004" y="1310432"/>
            <a:ext cx="1777008" cy="1321594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094139"/>
            <a:ext cx="2387576" cy="225921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4116" name="AutoShape 20"/>
          <p:cNvSpPr>
            <a:spLocks/>
          </p:cNvSpPr>
          <p:nvPr/>
        </p:nvSpPr>
        <p:spPr bwMode="auto">
          <a:xfrm rot="5348231">
            <a:off x="7506521" y="2597425"/>
            <a:ext cx="383977" cy="491133"/>
          </a:xfrm>
          <a:prstGeom prst="leftRightArrow">
            <a:avLst>
              <a:gd name="adj1" fmla="val 29417"/>
              <a:gd name="adj2" fmla="val 32426"/>
            </a:avLst>
          </a:prstGeom>
          <a:gradFill rotWithShape="0">
            <a:gsLst>
              <a:gs pos="0">
                <a:srgbClr val="BFBFBF"/>
              </a:gs>
              <a:gs pos="100000">
                <a:srgbClr val="FFFFFF"/>
              </a:gs>
            </a:gsLst>
            <a:lin ang="5220000" scaled="1"/>
          </a:gra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183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ds.cern.ch/record/1459545/files/ichep4_0_sig_p0.jpg?subformat=icon-144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5616623" cy="407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3349"/>
            <a:ext cx="4244380" cy="28295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3657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Many… the most </a:t>
            </a:r>
            <a:r>
              <a:rPr lang="en-GB" smtClean="0"/>
              <a:t>spectacular one being</a:t>
            </a:r>
            <a:endParaRPr lang="en-GB" dirty="0" smtClean="0"/>
          </a:p>
          <a:p>
            <a:r>
              <a:rPr lang="en-GB" dirty="0" smtClean="0"/>
              <a:t>04 July 2012: Discovery of a “Higgs-like particle”</a:t>
            </a:r>
          </a:p>
          <a:p>
            <a:r>
              <a:rPr lang="en-GB" dirty="0" smtClean="0"/>
              <a:t>March 2013: The particle is indeed a Higgs boson</a:t>
            </a:r>
          </a:p>
          <a:p>
            <a:r>
              <a:rPr lang="en-GB" dirty="0" smtClean="0"/>
              <a:t>08 Oct 2013 / 10 Dec 2013: Nobel price to Peter Higgs and Fran</a:t>
            </a:r>
            <a:r>
              <a:rPr lang="en-GB" dirty="0" smtClean="0">
                <a:latin typeface="Tahoma"/>
                <a:ea typeface="Tahoma"/>
                <a:cs typeface="Tahoma"/>
              </a:rPr>
              <a:t>çois </a:t>
            </a:r>
            <a:r>
              <a:rPr lang="en-GB" dirty="0" err="1" smtClean="0">
                <a:latin typeface="Tahoma"/>
                <a:ea typeface="Tahoma"/>
                <a:cs typeface="Tahoma"/>
              </a:rPr>
              <a:t>Englert</a:t>
            </a:r>
            <a:endParaRPr lang="en-GB" dirty="0" smtClean="0">
              <a:latin typeface="Tahoma"/>
              <a:ea typeface="Tahoma"/>
              <a:cs typeface="Tahoma"/>
            </a:endParaRPr>
          </a:p>
          <a:p>
            <a:pPr lvl="1"/>
            <a:r>
              <a:rPr lang="en-GB" dirty="0" smtClean="0">
                <a:latin typeface="Tahoma"/>
                <a:ea typeface="Tahoma"/>
                <a:cs typeface="Tahoma"/>
              </a:rPr>
              <a:t>CERN, ATLAS and CMS explicitly mentioned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252869"/>
            <a:ext cx="3456384" cy="23042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365104"/>
            <a:ext cx="4896544" cy="244827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606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04" y="3295411"/>
            <a:ext cx="3839766" cy="29568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" name="Freeform 4"/>
          <p:cNvSpPr>
            <a:spLocks/>
          </p:cNvSpPr>
          <p:nvPr/>
        </p:nvSpPr>
        <p:spPr bwMode="auto">
          <a:xfrm>
            <a:off x="108273" y="1684718"/>
            <a:ext cx="2789411" cy="2200052"/>
          </a:xfrm>
          <a:custGeom>
            <a:avLst/>
            <a:gdLst/>
            <a:ahLst/>
            <a:cxnLst>
              <a:cxn ang="0">
                <a:pos x="21544" y="0"/>
              </a:cxn>
              <a:cxn ang="0">
                <a:pos x="8696" y="4006"/>
              </a:cxn>
              <a:cxn ang="0">
                <a:pos x="2553" y="7475"/>
              </a:cxn>
              <a:cxn ang="0">
                <a:pos x="0" y="13216"/>
              </a:cxn>
              <a:cxn ang="0">
                <a:pos x="2160" y="18750"/>
              </a:cxn>
              <a:cxn ang="0">
                <a:pos x="5835" y="21600"/>
              </a:cxn>
            </a:cxnLst>
            <a:rect l="0" t="0" r="r" b="b"/>
            <a:pathLst>
              <a:path w="21544" h="21600">
                <a:moveTo>
                  <a:pt x="21544" y="0"/>
                </a:moveTo>
                <a:cubicBezTo>
                  <a:pt x="19412" y="661"/>
                  <a:pt x="11866" y="2767"/>
                  <a:pt x="8696" y="4006"/>
                </a:cubicBezTo>
                <a:cubicBezTo>
                  <a:pt x="5526" y="5245"/>
                  <a:pt x="4012" y="5947"/>
                  <a:pt x="2553" y="7475"/>
                </a:cubicBezTo>
                <a:cubicBezTo>
                  <a:pt x="1094" y="9003"/>
                  <a:pt x="56" y="11358"/>
                  <a:pt x="0" y="13216"/>
                </a:cubicBezTo>
                <a:cubicBezTo>
                  <a:pt x="-56" y="15075"/>
                  <a:pt x="1178" y="17346"/>
                  <a:pt x="2160" y="18750"/>
                </a:cubicBezTo>
                <a:cubicBezTo>
                  <a:pt x="3142" y="20154"/>
                  <a:pt x="5078" y="21022"/>
                  <a:pt x="5835" y="21600"/>
                </a:cubicBezTo>
              </a:path>
            </a:pathLst>
          </a:custGeom>
          <a:noFill/>
          <a:ln w="25400" cap="flat">
            <a:solidFill>
              <a:srgbClr val="E31C17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2123033" y="4459618"/>
            <a:ext cx="5558730" cy="794742"/>
          </a:xfrm>
          <a:custGeom>
            <a:avLst/>
            <a:gdLst/>
            <a:ahLst/>
            <a:cxnLst>
              <a:cxn ang="0">
                <a:pos x="21600" y="11981"/>
              </a:cxn>
              <a:cxn ang="0">
                <a:pos x="15726" y="20250"/>
              </a:cxn>
              <a:cxn ang="0">
                <a:pos x="11519" y="19153"/>
              </a:cxn>
              <a:cxn ang="0">
                <a:pos x="2850" y="5358"/>
              </a:cxn>
              <a:cxn ang="0">
                <a:pos x="6984" y="11981"/>
              </a:cxn>
              <a:cxn ang="0">
                <a:pos x="0" y="0"/>
              </a:cxn>
            </a:cxnLst>
            <a:rect l="0" t="0" r="r" b="b"/>
            <a:pathLst>
              <a:path w="21600" h="21102">
                <a:moveTo>
                  <a:pt x="21600" y="11981"/>
                </a:moveTo>
                <a:cubicBezTo>
                  <a:pt x="20625" y="13331"/>
                  <a:pt x="17405" y="19027"/>
                  <a:pt x="15726" y="20250"/>
                </a:cubicBezTo>
                <a:cubicBezTo>
                  <a:pt x="14048" y="21473"/>
                  <a:pt x="13666" y="21600"/>
                  <a:pt x="11519" y="19153"/>
                </a:cubicBezTo>
                <a:cubicBezTo>
                  <a:pt x="9372" y="16664"/>
                  <a:pt x="3603" y="6539"/>
                  <a:pt x="2850" y="5358"/>
                </a:cubicBezTo>
                <a:cubicBezTo>
                  <a:pt x="2098" y="4177"/>
                  <a:pt x="7459" y="12867"/>
                  <a:pt x="6984" y="11981"/>
                </a:cubicBezTo>
                <a:cubicBezTo>
                  <a:pt x="6509" y="11095"/>
                  <a:pt x="1456" y="2489"/>
                  <a:pt x="0" y="0"/>
                </a:cubicBezTo>
              </a:path>
            </a:pathLst>
          </a:custGeom>
          <a:noFill/>
          <a:ln w="25400" cap="flat">
            <a:solidFill>
              <a:srgbClr val="E31C17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262310" y="1774015"/>
            <a:ext cx="2828479" cy="1975693"/>
          </a:xfrm>
          <a:custGeom>
            <a:avLst/>
            <a:gdLst/>
            <a:ahLst/>
            <a:cxnLst>
              <a:cxn ang="0">
                <a:pos x="21407" y="0"/>
              </a:cxn>
              <a:cxn ang="0">
                <a:pos x="8942" y="4182"/>
              </a:cxn>
              <a:cxn ang="0">
                <a:pos x="2779" y="7353"/>
              </a:cxn>
              <a:cxn ang="0">
                <a:pos x="0" y="13741"/>
              </a:cxn>
              <a:cxn ang="0">
                <a:pos x="1596" y="18659"/>
              </a:cxn>
              <a:cxn ang="0">
                <a:pos x="4842" y="21600"/>
              </a:cxn>
            </a:cxnLst>
            <a:rect l="0" t="0" r="r" b="b"/>
            <a:pathLst>
              <a:path w="21427" h="21600">
                <a:moveTo>
                  <a:pt x="21407" y="0"/>
                </a:moveTo>
                <a:cubicBezTo>
                  <a:pt x="19343" y="735"/>
                  <a:pt x="12052" y="2941"/>
                  <a:pt x="8942" y="4182"/>
                </a:cubicBezTo>
                <a:cubicBezTo>
                  <a:pt x="5833" y="5423"/>
                  <a:pt x="4265" y="5745"/>
                  <a:pt x="2779" y="7353"/>
                </a:cubicBezTo>
                <a:cubicBezTo>
                  <a:pt x="1293" y="8962"/>
                  <a:pt x="192" y="11857"/>
                  <a:pt x="0" y="13741"/>
                </a:cubicBezTo>
                <a:cubicBezTo>
                  <a:pt x="-193" y="15626"/>
                  <a:pt x="798" y="17372"/>
                  <a:pt x="1596" y="18659"/>
                </a:cubicBezTo>
                <a:cubicBezTo>
                  <a:pt x="2393" y="19946"/>
                  <a:pt x="4155" y="21003"/>
                  <a:pt x="4842" y="21600"/>
                </a:cubicBezTo>
              </a:path>
            </a:pathLst>
          </a:custGeom>
          <a:noFill/>
          <a:ln w="25400" cap="flat">
            <a:solidFill>
              <a:srgbClr val="0A1A4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123034" y="4372553"/>
            <a:ext cx="5597798" cy="1026914"/>
          </a:xfrm>
          <a:custGeom>
            <a:avLst/>
            <a:gdLst/>
            <a:ahLst/>
            <a:cxnLst>
              <a:cxn ang="0">
                <a:pos x="21600" y="13447"/>
              </a:cxn>
              <a:cxn ang="0">
                <a:pos x="16512" y="19247"/>
              </a:cxn>
              <a:cxn ang="0">
                <a:pos x="12111" y="19247"/>
              </a:cxn>
              <a:cxn ang="0">
                <a:pos x="2607" y="4959"/>
              </a:cxn>
              <a:cxn ang="0">
                <a:pos x="0" y="0"/>
              </a:cxn>
            </a:cxnLst>
            <a:rect l="0" t="0" r="r" b="b"/>
            <a:pathLst>
              <a:path w="21600" h="20525">
                <a:moveTo>
                  <a:pt x="21600" y="13447"/>
                </a:moveTo>
                <a:cubicBezTo>
                  <a:pt x="20759" y="14456"/>
                  <a:pt x="18096" y="18322"/>
                  <a:pt x="16512" y="19247"/>
                </a:cubicBezTo>
                <a:cubicBezTo>
                  <a:pt x="14928" y="20171"/>
                  <a:pt x="14423" y="21600"/>
                  <a:pt x="12111" y="19247"/>
                </a:cubicBezTo>
                <a:cubicBezTo>
                  <a:pt x="9798" y="16893"/>
                  <a:pt x="4626" y="8153"/>
                  <a:pt x="2607" y="4959"/>
                </a:cubicBezTo>
                <a:cubicBezTo>
                  <a:pt x="589" y="1765"/>
                  <a:pt x="547" y="1009"/>
                  <a:pt x="0" y="0"/>
                </a:cubicBezTo>
              </a:path>
            </a:pathLst>
          </a:custGeom>
          <a:noFill/>
          <a:ln w="25400" cap="flat">
            <a:solidFill>
              <a:srgbClr val="0A1A4A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0" name="Picture 8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">
            <a:off x="5516315" y="4801178"/>
            <a:ext cx="1569393" cy="277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Line 9"/>
          <p:cNvSpPr>
            <a:spLocks noChangeShapeType="1"/>
          </p:cNvSpPr>
          <p:nvPr/>
        </p:nvSpPr>
        <p:spPr bwMode="auto">
          <a:xfrm rot="10800000">
            <a:off x="4738316" y="4957448"/>
            <a:ext cx="658564" cy="70322"/>
          </a:xfrm>
          <a:prstGeom prst="line">
            <a:avLst/>
          </a:prstGeom>
          <a:noFill/>
          <a:ln w="12700">
            <a:solidFill>
              <a:srgbClr val="E31C17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0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79999">
            <a:off x="2200053" y="2086553"/>
            <a:ext cx="871760" cy="2522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" name="Picture 11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79999">
            <a:off x="1328291" y="2289704"/>
            <a:ext cx="871761" cy="250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AutoShape 12"/>
          <p:cNvSpPr>
            <a:spLocks/>
          </p:cNvSpPr>
          <p:nvPr/>
        </p:nvSpPr>
        <p:spPr bwMode="auto">
          <a:xfrm>
            <a:off x="574849" y="2509598"/>
            <a:ext cx="637356" cy="734467"/>
          </a:xfrm>
          <a:custGeom>
            <a:avLst/>
            <a:gdLst>
              <a:gd name="T0" fmla="+- 0 10800 1441"/>
              <a:gd name="T1" fmla="*/ T0 w 20159"/>
              <a:gd name="T2" fmla="*/ 10800 h 21600"/>
            </a:gdLst>
            <a:ahLst/>
            <a:cxnLst>
              <a:cxn ang="0">
                <a:pos x="T1" y="T2"/>
              </a:cxn>
            </a:cxnLst>
            <a:rect l="0" t="0" r="r" b="b"/>
            <a:pathLst>
              <a:path w="20159" h="21600">
                <a:moveTo>
                  <a:pt x="20159" y="0"/>
                </a:moveTo>
                <a:cubicBezTo>
                  <a:pt x="17057" y="1110"/>
                  <a:pt x="4993" y="3823"/>
                  <a:pt x="1776" y="7277"/>
                </a:cubicBezTo>
                <a:cubicBezTo>
                  <a:pt x="-1441" y="10730"/>
                  <a:pt x="742" y="17760"/>
                  <a:pt x="512" y="20473"/>
                </a:cubicBezTo>
                <a:lnTo>
                  <a:pt x="439" y="21600"/>
                </a:lnTo>
              </a:path>
            </a:pathLst>
          </a:custGeom>
          <a:noFill/>
          <a:ln w="12700" cap="flat">
            <a:solidFill>
              <a:srgbClr val="0A1A4A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5" name="Picture 13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691" y="916764"/>
            <a:ext cx="3093020" cy="263983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16" name="Line 14"/>
          <p:cNvSpPr>
            <a:spLocks noChangeShapeType="1"/>
          </p:cNvSpPr>
          <p:nvPr/>
        </p:nvSpPr>
        <p:spPr bwMode="auto">
          <a:xfrm flipH="1">
            <a:off x="2303860" y="3532047"/>
            <a:ext cx="862831" cy="88962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H="1">
            <a:off x="2309441" y="916764"/>
            <a:ext cx="857250" cy="350936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EAEAEA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8" name="Picture 16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477" y="712498"/>
            <a:ext cx="2044898" cy="1321594"/>
          </a:xfrm>
          <a:prstGeom prst="rect">
            <a:avLst/>
          </a:prstGeom>
          <a:noFill/>
          <a:ln w="25400" cap="flat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19" name="Line 17"/>
          <p:cNvSpPr>
            <a:spLocks noChangeShapeType="1"/>
          </p:cNvSpPr>
          <p:nvPr/>
        </p:nvSpPr>
        <p:spPr bwMode="auto">
          <a:xfrm rot="10800000">
            <a:off x="4893469" y="2035207"/>
            <a:ext cx="1616273" cy="2723555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flipH="1">
            <a:off x="4889004" y="718079"/>
            <a:ext cx="1777008" cy="1321594"/>
          </a:xfrm>
          <a:prstGeom prst="line">
            <a:avLst/>
          </a:prstGeom>
          <a:noFill/>
          <a:ln w="254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0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2501784"/>
            <a:ext cx="2387576" cy="2259211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</p:pic>
      <p:sp>
        <p:nvSpPr>
          <p:cNvPr id="22" name="AutoShape 20"/>
          <p:cNvSpPr>
            <a:spLocks/>
          </p:cNvSpPr>
          <p:nvPr/>
        </p:nvSpPr>
        <p:spPr bwMode="auto">
          <a:xfrm rot="5348231">
            <a:off x="7506519" y="2005070"/>
            <a:ext cx="383977" cy="491133"/>
          </a:xfrm>
          <a:prstGeom prst="leftRightArrow">
            <a:avLst>
              <a:gd name="adj1" fmla="val 29417"/>
              <a:gd name="adj2" fmla="val 32426"/>
            </a:avLst>
          </a:prstGeom>
          <a:gradFill rotWithShape="0">
            <a:gsLst>
              <a:gs pos="0">
                <a:srgbClr val="BFBFBF"/>
              </a:gs>
              <a:gs pos="100000">
                <a:srgbClr val="FFFFFF"/>
              </a:gs>
            </a:gsLst>
            <a:lin ang="5220000" scaled="1"/>
          </a:gra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03285" y="2817080"/>
            <a:ext cx="837921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/>
              <a:t>2</a:t>
            </a:r>
            <a:r>
              <a:rPr lang="en-US" sz="5400" dirty="0" smtClean="0"/>
              <a:t>. Overview of the process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11</a:t>
            </a:fld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855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18" y="1893048"/>
            <a:ext cx="4502989" cy="2884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Results ARE NOT…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79600"/>
            <a:ext cx="8226854" cy="4667421"/>
          </a:xfrm>
        </p:spPr>
        <p:txBody>
          <a:bodyPr/>
          <a:lstStyle/>
          <a:p>
            <a:r>
              <a:rPr lang="en-GB" dirty="0" smtClean="0"/>
              <a:t>Finding a single ‘golden’ event (or a few of them)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268" y="2708215"/>
            <a:ext cx="4051181" cy="27802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8147" y="4430384"/>
            <a:ext cx="2541921" cy="23433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973" y="5158595"/>
            <a:ext cx="2629527" cy="154484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12</a:t>
            </a:fld>
            <a:endParaRPr lang="de-CH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279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Results ARE…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dirty="0" smtClean="0"/>
              <a:t>… statistical comparisons of experimental data with theoretical predictions</a:t>
            </a:r>
            <a:endParaRPr lang="de-CH" dirty="0"/>
          </a:p>
        </p:txBody>
      </p:sp>
      <p:pic>
        <p:nvPicPr>
          <p:cNvPr id="4" name="Picture 2" descr="http://cds.cern.ch/record/1459545/files/ichep4_0_sig_p0.jpg?subformat=icon-144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3126" y="2785948"/>
            <a:ext cx="5616623" cy="407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81" y="2448199"/>
            <a:ext cx="3448645" cy="3261218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13</a:t>
            </a:fld>
            <a:endParaRPr lang="de-CH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966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fld id="{42AD786F-0BCD-3549-9BFF-D201B4894C1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325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167701"/>
            <a:ext cx="8229600" cy="1143000"/>
          </a:xfrm>
        </p:spPr>
        <p:txBody>
          <a:bodyPr rIns="134853"/>
          <a:lstStyle/>
          <a:p>
            <a:r>
              <a:rPr lang="en-US" dirty="0"/>
              <a:t>Theory...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81" y="946547"/>
            <a:ext cx="4948163" cy="5563195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63500" dist="76199" dir="2700000" algn="ctr" rotWithShape="0">
              <a:schemeClr val="bg2">
                <a:alpha val="75000"/>
              </a:schemeClr>
            </a:outerShdw>
          </a:effectLst>
        </p:spPr>
      </p:pic>
      <p:sp>
        <p:nvSpPr>
          <p:cNvPr id="53253" name="Rectangle 3"/>
          <p:cNvSpPr>
            <a:spLocks/>
          </p:cNvSpPr>
          <p:nvPr/>
        </p:nvSpPr>
        <p:spPr bwMode="auto">
          <a:xfrm>
            <a:off x="5768578" y="946547"/>
            <a:ext cx="3152180" cy="18395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8" bIns="0">
            <a:prstTxWarp prst="textNoShape">
              <a:avLst/>
            </a:prstTxWarp>
          </a:bodyPr>
          <a:lstStyle/>
          <a:p>
            <a:pPr marL="40182"/>
            <a:r>
              <a:rPr lang="en-US" dirty="0" err="1">
                <a:solidFill>
                  <a:schemeClr val="tx1"/>
                </a:solidFill>
                <a:ea typeface="Arial" charset="0"/>
                <a:cs typeface="Arial" charset="0"/>
              </a:rPr>
              <a:t>eg</a:t>
            </a:r>
            <a:r>
              <a:rPr lang="en-US" dirty="0">
                <a:solidFill>
                  <a:schemeClr val="tx1"/>
                </a:solidFill>
                <a:ea typeface="Arial" charset="0"/>
                <a:cs typeface="Arial" charset="0"/>
              </a:rPr>
              <a:t>. </a:t>
            </a:r>
          </a:p>
          <a:p>
            <a:pPr marL="40182"/>
            <a:r>
              <a:rPr lang="en-US" dirty="0">
                <a:solidFill>
                  <a:srgbClr val="59000C"/>
                </a:solidFill>
                <a:ea typeface="Arial" charset="0"/>
                <a:cs typeface="Arial" charset="0"/>
              </a:rPr>
              <a:t>the Standard Model</a:t>
            </a:r>
            <a:endParaRPr lang="en-US" dirty="0">
              <a:solidFill>
                <a:schemeClr val="tx1"/>
              </a:solidFill>
              <a:ea typeface="Lucida Grande" charset="0"/>
              <a:cs typeface="Lucida Grande" charset="0"/>
            </a:endParaRPr>
          </a:p>
          <a:p>
            <a:pPr marL="40182"/>
            <a:endParaRPr lang="en-US" dirty="0">
              <a:solidFill>
                <a:schemeClr val="tx1"/>
              </a:solidFill>
              <a:ea typeface="Lucida Grande" charset="0"/>
              <a:cs typeface="Lucida Grande" charset="0"/>
            </a:endParaRPr>
          </a:p>
          <a:p>
            <a:pPr marL="40182"/>
            <a:endParaRPr lang="en-US" dirty="0">
              <a:solidFill>
                <a:schemeClr val="tx1"/>
              </a:solidFill>
              <a:ea typeface="Lucida Grande" charset="0"/>
              <a:cs typeface="Lucida Grande" charset="0"/>
            </a:endParaRPr>
          </a:p>
          <a:p>
            <a:pPr marL="40182"/>
            <a:endParaRPr lang="en-US" dirty="0">
              <a:solidFill>
                <a:schemeClr val="tx1"/>
              </a:solidFill>
              <a:ea typeface="Lucida Grande" charset="0"/>
              <a:cs typeface="Lucida Grande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1861840" y="3269630"/>
            <a:ext cx="7172405" cy="4116586"/>
            <a:chOff x="1861840" y="3269630"/>
            <a:chExt cx="7172405" cy="4116586"/>
          </a:xfrm>
        </p:grpSpPr>
        <p:sp>
          <p:nvSpPr>
            <p:cNvPr id="53254" name="Rectangle 4"/>
            <p:cNvSpPr>
              <a:spLocks/>
            </p:cNvSpPr>
            <p:nvPr/>
          </p:nvSpPr>
          <p:spPr bwMode="auto">
            <a:xfrm>
              <a:off x="5882065" y="3269630"/>
              <a:ext cx="3152180" cy="41165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prstTxWarp prst="textNoShape">
                <a:avLst/>
              </a:prstTxWarp>
            </a:bodyPr>
            <a:lstStyle/>
            <a:p>
              <a:pPr marL="40182"/>
              <a:r>
                <a:rPr lang="en-US" dirty="0">
                  <a:solidFill>
                    <a:schemeClr val="tx1"/>
                  </a:solidFill>
                  <a:ea typeface="Arial" charset="0"/>
                  <a:cs typeface="Arial" charset="0"/>
                </a:rPr>
                <a:t>has parameters </a:t>
              </a:r>
            </a:p>
            <a:p>
              <a:pPr marL="40182"/>
              <a:endParaRPr lang="en-US" dirty="0">
                <a:solidFill>
                  <a:srgbClr val="59000C"/>
                </a:solidFill>
                <a:ea typeface="Lucida Grande" charset="0"/>
                <a:cs typeface="Lucida Grande" charset="0"/>
              </a:endParaRPr>
            </a:p>
            <a:p>
              <a:pPr marL="40182"/>
              <a:r>
                <a:rPr lang="en-US" dirty="0">
                  <a:solidFill>
                    <a:srgbClr val="000066"/>
                  </a:solidFill>
                  <a:ea typeface="Arial" charset="0"/>
                  <a:cs typeface="Arial" charset="0"/>
                </a:rPr>
                <a:t>coupling constants</a:t>
              </a:r>
            </a:p>
            <a:p>
              <a:pPr marL="40182"/>
              <a:endParaRPr lang="en-US" dirty="0">
                <a:solidFill>
                  <a:srgbClr val="59000C"/>
                </a:solidFill>
                <a:ea typeface="Lucida Grande" charset="0"/>
                <a:cs typeface="Lucida Grande" charset="0"/>
              </a:endParaRPr>
            </a:p>
            <a:p>
              <a:pPr marL="40182"/>
              <a:r>
                <a:rPr lang="en-US" dirty="0">
                  <a:solidFill>
                    <a:srgbClr val="000066"/>
                  </a:solidFill>
                  <a:ea typeface="Arial" charset="0"/>
                  <a:cs typeface="Arial" charset="0"/>
                </a:rPr>
                <a:t>masses</a:t>
              </a:r>
            </a:p>
            <a:p>
              <a:pPr marL="40182"/>
              <a:endParaRPr lang="en-US" dirty="0">
                <a:solidFill>
                  <a:schemeClr val="tx1"/>
                </a:solidFill>
                <a:ea typeface="Lucida Grande" charset="0"/>
                <a:cs typeface="Lucida Grande" charset="0"/>
              </a:endParaRPr>
            </a:p>
            <a:p>
              <a:pPr marL="40182"/>
              <a:r>
                <a:rPr lang="en-US" dirty="0">
                  <a:solidFill>
                    <a:schemeClr val="tx1"/>
                  </a:solidFill>
                  <a:ea typeface="Lucida Grande" charset="0"/>
                  <a:cs typeface="Lucida Grande" charset="0"/>
                </a:rPr>
                <a:t>predicts: </a:t>
              </a:r>
            </a:p>
            <a:p>
              <a:pPr marL="40182"/>
              <a:r>
                <a:rPr lang="en-US" sz="2000" dirty="0">
                  <a:solidFill>
                    <a:srgbClr val="59000C"/>
                  </a:solidFill>
                  <a:ea typeface="Arial" charset="0"/>
                  <a:cs typeface="Arial" charset="0"/>
                </a:rPr>
                <a:t>cross sections,</a:t>
              </a:r>
            </a:p>
            <a:p>
              <a:pPr marL="40182"/>
              <a:r>
                <a:rPr lang="en-US" sz="2000" dirty="0">
                  <a:solidFill>
                    <a:srgbClr val="59000C"/>
                  </a:solidFill>
                  <a:ea typeface="Arial" charset="0"/>
                  <a:cs typeface="Arial" charset="0"/>
                </a:rPr>
                <a:t>branching ratios, lifetimes, ...</a:t>
              </a:r>
            </a:p>
            <a:p>
              <a:pPr marL="40182"/>
              <a:endParaRPr lang="en-US" dirty="0">
                <a:solidFill>
                  <a:schemeClr val="tx1"/>
                </a:solidFill>
                <a:ea typeface="Lucida Grande" charset="0"/>
                <a:cs typeface="Lucida Grande" charset="0"/>
              </a:endParaRPr>
            </a:p>
            <a:p>
              <a:pPr marL="40182"/>
              <a:endParaRPr lang="en-US" dirty="0">
                <a:solidFill>
                  <a:schemeClr val="tx1"/>
                </a:solidFill>
                <a:ea typeface="Lucida Grande" charset="0"/>
                <a:cs typeface="Lucida Grande" charset="0"/>
              </a:endParaRPr>
            </a:p>
          </p:txBody>
        </p:sp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>
              <a:off x="1861840" y="3345284"/>
              <a:ext cx="4027289" cy="580430"/>
            </a:xfrm>
            <a:prstGeom prst="line">
              <a:avLst/>
            </a:prstGeom>
            <a:noFill/>
            <a:ln w="25400" cap="flat">
              <a:solidFill>
                <a:srgbClr val="002193"/>
              </a:solidFill>
              <a:prstDash val="solid"/>
              <a:round/>
              <a:headEnd type="stealth" w="med" len="med"/>
              <a:tailEnd type="none" w="med" len="med"/>
            </a:ln>
            <a:effectLst>
              <a:outerShdw blurRad="63500"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62" name="Line 6"/>
            <p:cNvSpPr>
              <a:spLocks noChangeShapeType="1"/>
            </p:cNvSpPr>
            <p:nvPr/>
          </p:nvSpPr>
          <p:spPr bwMode="auto">
            <a:xfrm>
              <a:off x="2884289" y="3354214"/>
              <a:ext cx="3023816" cy="581546"/>
            </a:xfrm>
            <a:prstGeom prst="line">
              <a:avLst/>
            </a:prstGeom>
            <a:noFill/>
            <a:ln w="25400" cap="flat">
              <a:solidFill>
                <a:srgbClr val="002193"/>
              </a:solidFill>
              <a:prstDash val="solid"/>
              <a:round/>
              <a:headEnd type="stealth" w="med" len="med"/>
              <a:tailEnd type="none" w="med" len="med"/>
            </a:ln>
            <a:effectLst>
              <a:outerShdw blurRad="63500"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 rot="10800000" flipH="1">
              <a:off x="2312789" y="4645670"/>
              <a:ext cx="3613175" cy="617265"/>
            </a:xfrm>
            <a:prstGeom prst="line">
              <a:avLst/>
            </a:prstGeom>
            <a:noFill/>
            <a:ln w="25400" cap="flat">
              <a:solidFill>
                <a:srgbClr val="002193"/>
              </a:solidFill>
              <a:prstDash val="solid"/>
              <a:round/>
              <a:headEnd type="stealth" w="med" len="med"/>
              <a:tailEnd type="none" w="med" len="med"/>
            </a:ln>
            <a:effectLst>
              <a:outerShdw blurRad="63500" dist="76199" dir="2700000" algn="ctr" rotWithShape="0">
                <a:schemeClr val="bg2">
                  <a:alpha val="75000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260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Experiment…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4" name="Picture 5" descr="0511013_0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44" y="1158828"/>
            <a:ext cx="8726671" cy="568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9713" y="2018581"/>
            <a:ext cx="6366295" cy="4154984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150 million active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2</a:t>
            </a:r>
            <a:r>
              <a:rPr lang="en-GB" sz="2400" dirty="0" smtClean="0"/>
              <a:t>0 (40) million bunch crossings per second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O(1 PB/s) internal data rate</a:t>
            </a:r>
          </a:p>
          <a:p>
            <a:pPr marL="1616075" indent="-285750"/>
            <a:r>
              <a:rPr lang="en-GB" sz="2400" dirty="0" smtClean="0"/>
              <a:t>Data reduction:</a:t>
            </a:r>
          </a:p>
          <a:p>
            <a:pPr marL="1616075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Suppress electronic noise</a:t>
            </a:r>
          </a:p>
          <a:p>
            <a:pPr marL="1616075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Decide to read out and save event, or throw it away (trigger)</a:t>
            </a:r>
          </a:p>
          <a:p>
            <a:pPr marL="1616075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Build the event (assemble all 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O(300 Hz) event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O(500 MB/s) data rate</a:t>
            </a:r>
            <a:endParaRPr lang="en-GB" dirty="0" smtClean="0"/>
          </a:p>
        </p:txBody>
      </p:sp>
      <p:sp>
        <p:nvSpPr>
          <p:cNvPr id="7" name="Down Arrow 6"/>
          <p:cNvSpPr/>
          <p:nvPr/>
        </p:nvSpPr>
        <p:spPr>
          <a:xfrm>
            <a:off x="2104837" y="3387306"/>
            <a:ext cx="442823" cy="176553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15</a:t>
            </a:fld>
            <a:endParaRPr lang="de-CH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50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Compare Theory with Experiment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Define “observables”:</a:t>
            </a:r>
            <a:r>
              <a:rPr lang="en-GB" dirty="0"/>
              <a:t> </a:t>
            </a:r>
            <a:r>
              <a:rPr lang="en-GB" dirty="0" smtClean="0"/>
              <a:t>Physics quantities that are sensitive to variations in theoretical predictions</a:t>
            </a:r>
          </a:p>
          <a:p>
            <a:pPr lvl="1"/>
            <a:r>
              <a:rPr lang="en-GB" dirty="0" smtClean="0"/>
              <a:t>Cross sections (probability of a certain type of interaction to occur)</a:t>
            </a:r>
          </a:p>
          <a:p>
            <a:pPr lvl="1"/>
            <a:r>
              <a:rPr lang="en-GB" dirty="0" smtClean="0"/>
              <a:t>Branching ratios</a:t>
            </a:r>
          </a:p>
          <a:p>
            <a:pPr lvl="1"/>
            <a:r>
              <a:rPr lang="en-GB" dirty="0" smtClean="0"/>
              <a:t>Particle masses</a:t>
            </a:r>
          </a:p>
          <a:p>
            <a:pPr lvl="1"/>
            <a:r>
              <a:rPr lang="en-GB" dirty="0" smtClean="0"/>
              <a:t>Particle lifetimes</a:t>
            </a:r>
          </a:p>
          <a:p>
            <a:pPr lvl="1"/>
            <a:r>
              <a:rPr lang="en-GB" dirty="0" smtClean="0"/>
              <a:t>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Calculate statistically these observables over a large number of events recorded</a:t>
            </a:r>
          </a:p>
          <a:p>
            <a:r>
              <a:rPr lang="en-GB" dirty="0"/>
              <a:t>Calculate statistically these observables as you expect them from theory</a:t>
            </a:r>
          </a:p>
          <a:p>
            <a:r>
              <a:rPr lang="en-GB" dirty="0"/>
              <a:t>Compare the </a:t>
            </a:r>
            <a:r>
              <a:rPr lang="en-GB" dirty="0" smtClean="0"/>
              <a:t>two</a:t>
            </a:r>
          </a:p>
          <a:p>
            <a:pPr lvl="1"/>
            <a:r>
              <a:rPr lang="en-GB" dirty="0" smtClean="0"/>
              <a:t>Fit parameter(s)</a:t>
            </a:r>
          </a:p>
          <a:p>
            <a:pPr lvl="1"/>
            <a:r>
              <a:rPr lang="en-GB" dirty="0" smtClean="0"/>
              <a:t>Check fit quality</a:t>
            </a:r>
            <a:endParaRPr lang="de-CH" dirty="0"/>
          </a:p>
          <a:p>
            <a:endParaRPr lang="de-CH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6278" y="1312338"/>
            <a:ext cx="5482946" cy="518495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16</a:t>
            </a:fld>
            <a:endParaRPr lang="de-CH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454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Flow</a:t>
            </a:r>
            <a:endParaRPr lang="de-CH" dirty="0"/>
          </a:p>
        </p:txBody>
      </p:sp>
      <p:sp>
        <p:nvSpPr>
          <p:cNvPr id="30" name="Rectangle 29"/>
          <p:cNvSpPr/>
          <p:nvPr/>
        </p:nvSpPr>
        <p:spPr>
          <a:xfrm>
            <a:off x="770621" y="1398351"/>
            <a:ext cx="2054991" cy="119859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 &amp; Trigger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70621" y="3139160"/>
            <a:ext cx="2054991" cy="112724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Reconstruction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70621" y="4794355"/>
            <a:ext cx="2054991" cy="1027362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 Analysis</a:t>
            </a:r>
          </a:p>
        </p:txBody>
      </p:sp>
      <p:cxnSp>
        <p:nvCxnSpPr>
          <p:cNvPr id="33" name="Straight Arrow Connector 32"/>
          <p:cNvCxnSpPr>
            <a:stCxn id="30" idx="2"/>
            <a:endCxn id="31" idx="0"/>
          </p:cNvCxnSpPr>
          <p:nvPr/>
        </p:nvCxnSpPr>
        <p:spPr>
          <a:xfrm rot="5400000">
            <a:off x="1527008" y="2868050"/>
            <a:ext cx="542219" cy="158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4" name="Straight Arrow Connector 33"/>
          <p:cNvCxnSpPr/>
          <p:nvPr/>
        </p:nvCxnSpPr>
        <p:spPr>
          <a:xfrm rot="5400000">
            <a:off x="1525419" y="4536720"/>
            <a:ext cx="542219" cy="158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35" name="Group 24"/>
          <p:cNvGrpSpPr/>
          <p:nvPr/>
        </p:nvGrpSpPr>
        <p:grpSpPr>
          <a:xfrm>
            <a:off x="1798117" y="5750372"/>
            <a:ext cx="5665499" cy="1064821"/>
            <a:chOff x="1798117" y="5750372"/>
            <a:chExt cx="5665499" cy="1064821"/>
          </a:xfrm>
        </p:grpSpPr>
        <p:cxnSp>
          <p:nvCxnSpPr>
            <p:cNvPr id="36" name="Straight Arrow Connector 35"/>
            <p:cNvCxnSpPr>
              <a:stCxn id="32" idx="2"/>
            </p:cNvCxnSpPr>
            <p:nvPr/>
          </p:nvCxnSpPr>
          <p:spPr>
            <a:xfrm rot="16200000" flipH="1">
              <a:off x="2740013" y="4879820"/>
              <a:ext cx="370993" cy="2254785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" name="Straight Arrow Connector 36"/>
            <p:cNvCxnSpPr>
              <a:stCxn id="51" idx="2"/>
            </p:cNvCxnSpPr>
            <p:nvPr/>
          </p:nvCxnSpPr>
          <p:spPr>
            <a:xfrm rot="5400000">
              <a:off x="6222085" y="4936911"/>
              <a:ext cx="428070" cy="2054992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8" name="Rectangle 37"/>
            <p:cNvSpPr/>
            <p:nvPr/>
          </p:nvSpPr>
          <p:spPr>
            <a:xfrm>
              <a:off x="2825612" y="6221249"/>
              <a:ext cx="3881653" cy="593944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Compare theory and experiment</a:t>
              </a: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2825612" y="2910855"/>
            <a:ext cx="2882698" cy="646331"/>
            <a:chOff x="2825612" y="2910855"/>
            <a:chExt cx="2882698" cy="646331"/>
          </a:xfrm>
        </p:grpSpPr>
        <p:sp>
          <p:nvSpPr>
            <p:cNvPr id="40" name="TextBox 39"/>
            <p:cNvSpPr txBox="1"/>
            <p:nvPr/>
          </p:nvSpPr>
          <p:spPr>
            <a:xfrm>
              <a:off x="3325090" y="2910855"/>
              <a:ext cx="2383220" cy="646331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Reconstruct event candidates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10800000" flipV="1">
              <a:off x="2825612" y="3353196"/>
              <a:ext cx="499478" cy="20399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42" name="Group 30"/>
          <p:cNvGrpSpPr/>
          <p:nvPr/>
        </p:nvGrpSpPr>
        <p:grpSpPr>
          <a:xfrm>
            <a:off x="2825613" y="4237864"/>
            <a:ext cx="3396442" cy="923330"/>
            <a:chOff x="2825613" y="4237864"/>
            <a:chExt cx="3396442" cy="923330"/>
          </a:xfrm>
        </p:grpSpPr>
        <p:sp>
          <p:nvSpPr>
            <p:cNvPr id="43" name="TextBox 42"/>
            <p:cNvSpPr txBox="1"/>
            <p:nvPr/>
          </p:nvSpPr>
          <p:spPr>
            <a:xfrm>
              <a:off x="3168109" y="4237864"/>
              <a:ext cx="3053946" cy="92333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342900" marR="0" lvl="0" indent="-3429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Select events</a:t>
              </a:r>
            </a:p>
            <a:p>
              <a:pPr marL="342900" marR="0" lvl="0" indent="-3429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Calculate observables</a:t>
              </a:r>
            </a:p>
            <a:p>
              <a:pPr marL="342900" marR="0" lvl="0" indent="-3429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lang="en-US" kern="0" dirty="0" smtClean="0">
                  <a:solidFill>
                    <a:prstClr val="black"/>
                  </a:solidFill>
                  <a:latin typeface="Calibri"/>
                </a:rPr>
                <a:t>Cut on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 observables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10800000" flipV="1">
              <a:off x="2825613" y="4794354"/>
              <a:ext cx="342497" cy="256843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45" name="Group 35"/>
          <p:cNvGrpSpPr/>
          <p:nvPr/>
        </p:nvGrpSpPr>
        <p:grpSpPr>
          <a:xfrm>
            <a:off x="5708310" y="1327006"/>
            <a:ext cx="2782801" cy="4423366"/>
            <a:chOff x="5708310" y="1327006"/>
            <a:chExt cx="2782801" cy="4423366"/>
          </a:xfrm>
        </p:grpSpPr>
        <p:grpSp>
          <p:nvGrpSpPr>
            <p:cNvPr id="46" name="Group 16"/>
            <p:cNvGrpSpPr/>
            <p:nvPr/>
          </p:nvGrpSpPr>
          <p:grpSpPr>
            <a:xfrm>
              <a:off x="6436120" y="1327006"/>
              <a:ext cx="2054991" cy="4423366"/>
              <a:chOff x="1094273" y="1864669"/>
              <a:chExt cx="2054991" cy="4423366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1094273" y="1864669"/>
                <a:ext cx="2054991" cy="1198590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100000"/>
                      <a:shade val="100000"/>
                      <a:satMod val="130000"/>
                    </a:srgbClr>
                  </a:gs>
                  <a:gs pos="100000">
                    <a:srgbClr val="4F81BD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Simulated data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094273" y="3605478"/>
                <a:ext cx="2054991" cy="1127244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100000"/>
                      <a:shade val="100000"/>
                      <a:satMod val="130000"/>
                    </a:srgbClr>
                  </a:gs>
                  <a:gs pos="100000">
                    <a:srgbClr val="4F81BD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Reconstruction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094273" y="5260673"/>
                <a:ext cx="2054991" cy="1027362"/>
              </a:xfrm>
              <a:prstGeom prst="rect">
                <a:avLst/>
              </a:prstGeom>
              <a:gradFill rotWithShape="1">
                <a:gsLst>
                  <a:gs pos="0">
                    <a:srgbClr val="4F81BD">
                      <a:tint val="100000"/>
                      <a:shade val="100000"/>
                      <a:satMod val="130000"/>
                    </a:srgbClr>
                  </a:gs>
                  <a:gs pos="100000">
                    <a:srgbClr val="4F81BD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Physics Analysis</a:t>
                </a:r>
              </a:p>
            </p:txBody>
          </p:sp>
          <p:cxnSp>
            <p:nvCxnSpPr>
              <p:cNvPr id="52" name="Straight Arrow Connector 51"/>
              <p:cNvCxnSpPr>
                <a:stCxn id="49" idx="2"/>
                <a:endCxn id="50" idx="0"/>
              </p:cNvCxnSpPr>
              <p:nvPr/>
            </p:nvCxnSpPr>
            <p:spPr>
              <a:xfrm rot="5400000">
                <a:off x="1850660" y="3334368"/>
                <a:ext cx="542219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3" name="Straight Arrow Connector 52"/>
              <p:cNvCxnSpPr/>
              <p:nvPr/>
            </p:nvCxnSpPr>
            <p:spPr>
              <a:xfrm rot="5400000">
                <a:off x="1849071" y="5003038"/>
                <a:ext cx="542219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47" name="Straight Arrow Connector 46"/>
            <p:cNvCxnSpPr>
              <a:stCxn id="40" idx="3"/>
            </p:cNvCxnSpPr>
            <p:nvPr/>
          </p:nvCxnSpPr>
          <p:spPr>
            <a:xfrm>
              <a:off x="5708310" y="3234021"/>
              <a:ext cx="727810" cy="323165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8" name="Straight Arrow Connector 47"/>
            <p:cNvCxnSpPr>
              <a:stCxn id="43" idx="3"/>
            </p:cNvCxnSpPr>
            <p:nvPr/>
          </p:nvCxnSpPr>
          <p:spPr>
            <a:xfrm>
              <a:off x="6222055" y="4699529"/>
              <a:ext cx="214065" cy="35166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54" name="Slide Number Placeholder 3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C316C22-09F7-3B4A-9547-C1BFC3F4BF3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5" name="Picture 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9224" y="4585586"/>
            <a:ext cx="2387576" cy="2259211"/>
          </a:xfrm>
          <a:prstGeom prst="rect">
            <a:avLst/>
          </a:prstGeom>
          <a:noFill/>
          <a:ln w="12700" cap="flat">
            <a:solidFill>
              <a:sysClr val="windowText" lastClr="000000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rgbClr val="000000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367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(and Trigger) (1)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" y="1153367"/>
            <a:ext cx="9145058" cy="5483224"/>
          </a:xfrm>
        </p:spPr>
      </p:pic>
      <p:sp>
        <p:nvSpPr>
          <p:cNvPr id="5" name="TextBox 4"/>
          <p:cNvSpPr txBox="1"/>
          <p:nvPr/>
        </p:nvSpPr>
        <p:spPr>
          <a:xfrm>
            <a:off x="1299713" y="3289542"/>
            <a:ext cx="6366295" cy="1569660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Proton-proton collisions create numerous secondary particles at interaction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These secondary particles must be detected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18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285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(and Trigger) (2)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" y="1153367"/>
            <a:ext cx="9145058" cy="5483224"/>
          </a:xfrm>
        </p:spPr>
      </p:pic>
      <p:sp>
        <p:nvSpPr>
          <p:cNvPr id="5" name="TextBox 4"/>
          <p:cNvSpPr txBox="1"/>
          <p:nvPr/>
        </p:nvSpPr>
        <p:spPr>
          <a:xfrm>
            <a:off x="1299713" y="2812214"/>
            <a:ext cx="6366295" cy="2677656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Particle detectors generally consist of two major elements: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Tracking detectors in the centre: measure precisely tracks of secondary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Calorimeters surrounding: Let particles dump all their energy and measure the energy deposited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 magnetic field in the detector forces charged particles on a helix path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19</a:t>
            </a:fld>
            <a:endParaRPr lang="de-CH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629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TLAS_grafit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"/>
            <a:ext cx="9144000" cy="6860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69995" y="1995158"/>
            <a:ext cx="6550286" cy="3539430"/>
          </a:xfrm>
          <a:prstGeom prst="rect">
            <a:avLst/>
          </a:prstGeom>
          <a:solidFill>
            <a:schemeClr val="bg2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marL="449263" indent="-449263">
              <a:buFont typeface="+mj-lt"/>
              <a:buAutoNum type="arabicPeriod"/>
            </a:pPr>
            <a:r>
              <a:rPr lang="en-US" sz="2800" dirty="0"/>
              <a:t>Brief introduction to CERN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Overview </a:t>
            </a:r>
            <a:r>
              <a:rPr lang="en-US" sz="2800" dirty="0" smtClean="0"/>
              <a:t>of process </a:t>
            </a:r>
            <a:r>
              <a:rPr lang="en-US" sz="2800" dirty="0" smtClean="0"/>
              <a:t>from detectors to </a:t>
            </a:r>
            <a:r>
              <a:rPr lang="en-US" sz="2800" dirty="0" smtClean="0"/>
              <a:t>results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Reconstruction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Simulation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Physics Analysis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Computing</a:t>
            </a:r>
          </a:p>
          <a:p>
            <a:pPr marL="449263" indent="-449263">
              <a:buFont typeface="+mj-lt"/>
              <a:buAutoNum type="arabicPeriod"/>
            </a:pPr>
            <a:r>
              <a:rPr lang="en-US" sz="2800" dirty="0" smtClean="0"/>
              <a:t>Summary</a:t>
            </a:r>
            <a:r>
              <a:rPr lang="en-US" sz="2800" dirty="0"/>
              <a:t>	</a:t>
            </a:r>
            <a:endParaRPr lang="en-US" dirty="0"/>
          </a:p>
        </p:txBody>
      </p:sp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2">
              <a:alpha val="61000"/>
            </a:schemeClr>
          </a:solidFill>
        </p:spPr>
        <p:txBody>
          <a:bodyPr vert="horz" lIns="91440" tIns="45720" rIns="134853" bIns="45720" rtlCol="0" anchor="ctr">
            <a:normAutofit/>
          </a:bodyPr>
          <a:lstStyle/>
          <a:p>
            <a:pPr algn="ctr" defTabSz="457200">
              <a:spcBef>
                <a:spcPct val="0"/>
              </a:spcBef>
              <a:defRPr/>
            </a:pPr>
            <a:r>
              <a:rPr lang="en-US" sz="4400">
                <a:latin typeface="+mj-lt"/>
                <a:ea typeface="+mj-ea"/>
                <a:cs typeface="+mj-cs"/>
              </a:rPr>
              <a:t>Outline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8174" y="5889675"/>
            <a:ext cx="2151320" cy="9387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100" dirty="0">
                <a:ea typeface="Arial" charset="0"/>
                <a:cs typeface="Arial" charset="0"/>
              </a:rPr>
              <a:t>Acknowledgement: Contents </a:t>
            </a:r>
            <a:r>
              <a:rPr lang="en-US" sz="1100" dirty="0" smtClean="0">
                <a:ea typeface="Arial" charset="0"/>
                <a:cs typeface="Arial" charset="0"/>
              </a:rPr>
              <a:t>partly</a:t>
            </a:r>
            <a:r>
              <a:rPr lang="en-US" sz="1100" dirty="0" smtClean="0">
                <a:ea typeface="Arial" charset="0"/>
                <a:cs typeface="Arial" charset="0"/>
              </a:rPr>
              <a:t> </a:t>
            </a:r>
            <a:r>
              <a:rPr lang="en-US" sz="1100" dirty="0">
                <a:ea typeface="Arial" charset="0"/>
                <a:cs typeface="Arial" charset="0"/>
              </a:rPr>
              <a:t>based on 3-part </a:t>
            </a:r>
            <a:r>
              <a:rPr lang="en-US" sz="1100" dirty="0" smtClean="0">
                <a:ea typeface="Arial" charset="0"/>
                <a:cs typeface="Arial" charset="0"/>
              </a:rPr>
              <a:t>lecture given in 2013 summer student lecture </a:t>
            </a:r>
            <a:r>
              <a:rPr lang="en-US" sz="1100" dirty="0" err="1" smtClean="0">
                <a:ea typeface="Arial" charset="0"/>
                <a:cs typeface="Arial" charset="0"/>
              </a:rPr>
              <a:t>programme</a:t>
            </a:r>
            <a:endParaRPr lang="en-US" sz="1100" dirty="0">
              <a:ea typeface="Arial" charset="0"/>
              <a:cs typeface="Arial" charset="0"/>
            </a:endParaRPr>
          </a:p>
          <a:p>
            <a:pPr marL="0" lvl="1"/>
            <a:r>
              <a:rPr lang="en-US" sz="1100" dirty="0">
                <a:ea typeface="Arial" charset="0"/>
                <a:cs typeface="Arial" charset="0"/>
              </a:rPr>
              <a:t>Thanks to Jamie </a:t>
            </a:r>
            <a:r>
              <a:rPr lang="en-US" sz="1100" dirty="0" smtClean="0">
                <a:ea typeface="Arial" charset="0"/>
                <a:cs typeface="Arial" charset="0"/>
              </a:rPr>
              <a:t>Boyd et al.</a:t>
            </a:r>
            <a:endParaRPr lang="en-US" sz="1100" dirty="0">
              <a:ea typeface="Arial" charset="0"/>
              <a:cs typeface="Arial" charset="0"/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6207787" y="1598123"/>
            <a:ext cx="302600" cy="13412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6226780" y="3010745"/>
            <a:ext cx="302600" cy="158384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Detector (and Trigger) (3)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" y="1153367"/>
            <a:ext cx="9145058" cy="5483224"/>
          </a:xfrm>
        </p:spPr>
      </p:pic>
      <p:sp>
        <p:nvSpPr>
          <p:cNvPr id="5" name="TextBox 4"/>
          <p:cNvSpPr txBox="1"/>
          <p:nvPr/>
        </p:nvSpPr>
        <p:spPr>
          <a:xfrm>
            <a:off x="1299713" y="2018581"/>
            <a:ext cx="6366295" cy="4216539"/>
          </a:xfrm>
          <a:prstGeom prst="rect">
            <a:avLst/>
          </a:prstGeom>
          <a:solidFill>
            <a:schemeClr val="bg1">
              <a:lumMod val="85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Secondary particles are detected by their ionising effect on the detector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Different techniques: gaseous devices, semiconductor devices, light-emitting devices,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Every cell can deliver a single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Often 3-dimensional, sometimes 2-dimensional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Detector/trigger/data acquisition system deliver raw data of an ‘event’: a collection of such points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20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345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/>
          <p:nvPr/>
        </p:nvGrpSpPr>
        <p:grpSpPr>
          <a:xfrm>
            <a:off x="572244" y="-46536"/>
            <a:ext cx="8002426" cy="7554704"/>
            <a:chOff x="-14271" y="219790"/>
            <a:chExt cx="6659499" cy="66667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14271" y="219790"/>
              <a:ext cx="6659499" cy="6666748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rot="16200000" flipV="1">
              <a:off x="4302708" y="5001227"/>
              <a:ext cx="1041631" cy="45666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094669" y="4708743"/>
              <a:ext cx="1198744" cy="10416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2033999" y="2817080"/>
            <a:ext cx="55707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 smtClean="0"/>
              <a:t>3. Reconstruction</a:t>
            </a:r>
            <a:endParaRPr lang="en-US" sz="54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21</a:t>
            </a:fld>
            <a:endParaRPr lang="de-CH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1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dirty="0" smtClean="0"/>
              <a:t>From points to identified particles:</a:t>
            </a:r>
          </a:p>
          <a:p>
            <a:r>
              <a:rPr lang="en-US" dirty="0" smtClean="0"/>
              <a:t>Detector </a:t>
            </a:r>
            <a:r>
              <a:rPr lang="en-US" dirty="0"/>
              <a:t>reconstruction</a:t>
            </a:r>
          </a:p>
          <a:p>
            <a:pPr lvl="1"/>
            <a:r>
              <a:rPr lang="en-US" dirty="0"/>
              <a:t>Tracking </a:t>
            </a:r>
          </a:p>
          <a:p>
            <a:pPr lvl="2"/>
            <a:r>
              <a:rPr lang="en-US" dirty="0"/>
              <a:t>finding path of charged particles through the </a:t>
            </a:r>
            <a:r>
              <a:rPr lang="en-US" dirty="0" smtClean="0"/>
              <a:t>detector</a:t>
            </a:r>
          </a:p>
          <a:p>
            <a:pPr lvl="2"/>
            <a:r>
              <a:rPr lang="en-US" dirty="0" smtClean="0"/>
              <a:t>determining momentum, charge, point of closest approach to interaction point</a:t>
            </a:r>
            <a:endParaRPr lang="en-US" dirty="0"/>
          </a:p>
          <a:p>
            <a:pPr lvl="1"/>
            <a:r>
              <a:rPr lang="en-US" dirty="0"/>
              <a:t>Calorimeter reconstruction </a:t>
            </a:r>
          </a:p>
          <a:p>
            <a:pPr lvl="2"/>
            <a:r>
              <a:rPr lang="en-US" dirty="0"/>
              <a:t>finding energy deposits in calorimeters from charged and neutral particles </a:t>
            </a:r>
            <a:endParaRPr lang="en-US" dirty="0" smtClean="0"/>
          </a:p>
          <a:p>
            <a:pPr lvl="2"/>
            <a:r>
              <a:rPr lang="en-US" dirty="0" smtClean="0"/>
              <a:t>determining energy deposit, location, and direction</a:t>
            </a:r>
            <a:endParaRPr lang="en-US" dirty="0"/>
          </a:p>
          <a:p>
            <a:r>
              <a:rPr lang="en-US" dirty="0"/>
              <a:t>Combined reconstruction</a:t>
            </a:r>
          </a:p>
          <a:p>
            <a:pPr lvl="1"/>
            <a:r>
              <a:rPr lang="en-US" dirty="0" smtClean="0"/>
              <a:t>Electron/photon </a:t>
            </a:r>
            <a:r>
              <a:rPr lang="en-US" dirty="0"/>
              <a:t>identification</a:t>
            </a:r>
          </a:p>
          <a:p>
            <a:pPr lvl="1"/>
            <a:r>
              <a:rPr lang="en-US" dirty="0" err="1"/>
              <a:t>Muon</a:t>
            </a:r>
            <a:r>
              <a:rPr lang="en-US" dirty="0"/>
              <a:t> identification</a:t>
            </a:r>
          </a:p>
          <a:p>
            <a:pPr lvl="1"/>
            <a:r>
              <a:rPr lang="en-US" dirty="0"/>
              <a:t>Jet finding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22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9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Reconstruction: Figures of Merit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3879011" cy="4350384"/>
          </a:xfrm>
        </p:spPr>
        <p:txBody>
          <a:bodyPr>
            <a:noAutofit/>
          </a:bodyPr>
          <a:lstStyle/>
          <a:p>
            <a:r>
              <a:rPr lang="en-GB" sz="2000" dirty="0" smtClean="0"/>
              <a:t>Efficiency</a:t>
            </a:r>
          </a:p>
          <a:p>
            <a:pPr lvl="1"/>
            <a:r>
              <a:rPr lang="en-GB" sz="1800" dirty="0" smtClean="0"/>
              <a:t>How often do we reconstruct the object correctly?</a:t>
            </a:r>
          </a:p>
          <a:p>
            <a:r>
              <a:rPr lang="en-GB" sz="2000" dirty="0" smtClean="0"/>
              <a:t>Resolution</a:t>
            </a:r>
          </a:p>
          <a:p>
            <a:pPr lvl="1"/>
            <a:r>
              <a:rPr lang="en-GB" sz="1800" dirty="0" smtClean="0"/>
              <a:t>How accurately do we reconstruct it (momentum / energy, vertex position etc.)?</a:t>
            </a:r>
          </a:p>
          <a:p>
            <a:r>
              <a:rPr lang="en-GB" sz="2000" dirty="0" smtClean="0"/>
              <a:t>Fake rate</a:t>
            </a:r>
          </a:p>
          <a:p>
            <a:pPr lvl="1"/>
            <a:r>
              <a:rPr lang="en-GB" sz="1800" dirty="0" smtClean="0"/>
              <a:t>How often do we reconstruct an object different from the real one?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4537494" cy="4350385"/>
          </a:xfrm>
        </p:spPr>
        <p:txBody>
          <a:bodyPr>
            <a:noAutofit/>
          </a:bodyPr>
          <a:lstStyle/>
          <a:p>
            <a:r>
              <a:rPr lang="en-GB" sz="2400" dirty="0"/>
              <a:t>These figures depend on</a:t>
            </a:r>
          </a:p>
          <a:p>
            <a:pPr lvl="1"/>
            <a:r>
              <a:rPr lang="en-GB" sz="2000" dirty="0"/>
              <a:t>Detector</a:t>
            </a:r>
          </a:p>
          <a:p>
            <a:pPr lvl="1"/>
            <a:r>
              <a:rPr lang="en-GB" sz="2000" dirty="0"/>
              <a:t>Reconstruction algorithms, calibration, alignment</a:t>
            </a:r>
          </a:p>
          <a:p>
            <a:r>
              <a:rPr lang="en-GB" sz="2400" dirty="0" smtClean="0"/>
              <a:t>We want/need</a:t>
            </a:r>
          </a:p>
          <a:p>
            <a:pPr lvl="1"/>
            <a:r>
              <a:rPr lang="en-GB" sz="2000" dirty="0" smtClean="0"/>
              <a:t>High efficiency, good resolution, low fake rate</a:t>
            </a:r>
          </a:p>
          <a:p>
            <a:pPr lvl="1"/>
            <a:r>
              <a:rPr lang="en-GB" sz="2000" dirty="0" smtClean="0"/>
              <a:t>… to know the efficiency, resolution, fake rate</a:t>
            </a:r>
          </a:p>
          <a:p>
            <a:pPr lvl="1"/>
            <a:r>
              <a:rPr lang="en-GB" sz="2000" dirty="0" smtClean="0"/>
              <a:t>Robustness against detector problems</a:t>
            </a:r>
          </a:p>
          <a:p>
            <a:pPr lvl="1"/>
            <a:r>
              <a:rPr lang="en-GB" sz="2000" dirty="0" smtClean="0"/>
              <a:t>Fit into computing resource limitations (CPU, memory)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23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42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22385" y="1824662"/>
            <a:ext cx="7270630" cy="4901076"/>
          </a:xfrm>
          <a:prstGeom prst="rect">
            <a:avLst/>
          </a:prstGeom>
          <a:noFill/>
          <a:ln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Tracking: An Example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is the 50 </a:t>
            </a:r>
            <a:r>
              <a:rPr lang="en-GB" dirty="0" err="1" smtClean="0"/>
              <a:t>GeV</a:t>
            </a:r>
            <a:r>
              <a:rPr lang="en-GB" dirty="0" smtClean="0"/>
              <a:t> track?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4690535" y="3870385"/>
            <a:ext cx="3124198" cy="245534"/>
          </a:xfrm>
          <a:prstGeom prst="line">
            <a:avLst/>
          </a:prstGeom>
          <a:noFill/>
          <a:ln w="63500" cap="flat" cmpd="sng" algn="ctr">
            <a:solidFill>
              <a:srgbClr val="4F81BD">
                <a:alpha val="47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24</a:t>
            </a:fld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445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Ionisation is a statistical process</a:t>
            </a:r>
          </a:p>
          <a:p>
            <a:r>
              <a:rPr lang="en-GB" dirty="0" smtClean="0"/>
              <a:t>Ionisation means energy loss: momentum and direction of original particle get (slightly) changed</a:t>
            </a:r>
          </a:p>
          <a:p>
            <a:r>
              <a:rPr lang="en-GB" dirty="0" smtClean="0"/>
              <a:t>Detector elements not perfectly aligned</a:t>
            </a:r>
          </a:p>
          <a:p>
            <a:r>
              <a:rPr lang="en-GB" dirty="0" smtClean="0"/>
              <a:t>(LHC) Pile-up: a single collision of two proton bunches results in more than one proton-proton collision</a:t>
            </a:r>
          </a:p>
          <a:p>
            <a:pPr lvl="1"/>
            <a:r>
              <a:rPr lang="en-GB" dirty="0" smtClean="0"/>
              <a:t>Up to around 30 in Run 1, expected &gt; 50 in Run 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25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896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Pile-up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67" y="1351472"/>
            <a:ext cx="8608169" cy="45610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26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23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4"/>
          <p:cNvGrpSpPr/>
          <p:nvPr/>
        </p:nvGrpSpPr>
        <p:grpSpPr>
          <a:xfrm>
            <a:off x="575226" y="1048382"/>
            <a:ext cx="4226833" cy="2029606"/>
            <a:chOff x="6361640" y="3905239"/>
            <a:chExt cx="2378061" cy="114223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578828" y="4052373"/>
              <a:ext cx="485206" cy="356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rot="10800000" flipV="1">
              <a:off x="6578828" y="4409095"/>
              <a:ext cx="485206" cy="34245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064034" y="4409096"/>
              <a:ext cx="813435" cy="1588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7877469" y="4052373"/>
              <a:ext cx="485206" cy="3567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877469" y="4410684"/>
              <a:ext cx="485206" cy="340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278099" y="4337750"/>
              <a:ext cx="370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r>
                <a:rPr lang="en-US" baseline="30000" dirty="0" smtClean="0"/>
                <a:t>0</a:t>
              </a:r>
              <a:endParaRPr lang="en-US" baseline="30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61640" y="3905239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62687" y="467814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393309" y="4735620"/>
              <a:ext cx="12130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362675" y="3936542"/>
              <a:ext cx="377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62675" y="4639179"/>
              <a:ext cx="377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e</a:t>
              </a:r>
              <a:r>
                <a:rPr lang="en-US" baseline="30000" dirty="0" smtClean="0"/>
                <a:t>-</a:t>
              </a:r>
              <a:endParaRPr lang="en-US" baseline="30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1520" y="4010197"/>
            <a:ext cx="4876612" cy="2245093"/>
            <a:chOff x="4038082" y="5436036"/>
            <a:chExt cx="1470050" cy="819251"/>
          </a:xfrm>
        </p:grpSpPr>
        <p:sp>
          <p:nvSpPr>
            <p:cNvPr id="18" name="AutoShape 42"/>
            <p:cNvSpPr>
              <a:spLocks/>
            </p:cNvSpPr>
            <p:nvPr/>
          </p:nvSpPr>
          <p:spPr bwMode="auto">
            <a:xfrm>
              <a:off x="4038082" y="5793175"/>
              <a:ext cx="1448842" cy="45653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5223" y="0"/>
                  </a:moveTo>
                  <a:lnTo>
                    <a:pt x="0" y="16538"/>
                  </a:lnTo>
                  <a:lnTo>
                    <a:pt x="0" y="21600"/>
                  </a:lnTo>
                  <a:lnTo>
                    <a:pt x="16377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9999CC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43"/>
            <p:cNvSpPr>
              <a:spLocks/>
            </p:cNvSpPr>
            <p:nvPr/>
          </p:nvSpPr>
          <p:spPr bwMode="auto">
            <a:xfrm>
              <a:off x="4038082" y="5791116"/>
              <a:ext cx="1448842" cy="349374"/>
            </a:xfrm>
            <a:custGeom>
              <a:avLst/>
              <a:gdLst>
                <a:gd name="T0" fmla="*/ 1030288 w 21600"/>
                <a:gd name="T1" fmla="*/ 2484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5223" y="0"/>
                  </a:moveTo>
                  <a:lnTo>
                    <a:pt x="0" y="21600"/>
                  </a:lnTo>
                  <a:lnTo>
                    <a:pt x="16377" y="21600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ADADD6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44"/>
            <p:cNvSpPr>
              <a:spLocks/>
            </p:cNvSpPr>
            <p:nvPr/>
          </p:nvSpPr>
          <p:spPr bwMode="auto">
            <a:xfrm>
              <a:off x="5136434" y="5793175"/>
              <a:ext cx="350490" cy="456531"/>
            </a:xfrm>
            <a:custGeom>
              <a:avLst/>
              <a:gdLst>
                <a:gd name="T0" fmla="*/ 249238 w 21600"/>
                <a:gd name="T1" fmla="*/ 3246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16538"/>
                  </a:moveTo>
                  <a:lnTo>
                    <a:pt x="0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0" y="16538"/>
                  </a:moveTo>
                </a:path>
              </a:pathLst>
            </a:custGeom>
            <a:solidFill>
              <a:srgbClr val="7A7AA3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50"/>
            <p:cNvSpPr>
              <a:spLocks noChangeShapeType="1"/>
            </p:cNvSpPr>
            <p:nvPr/>
          </p:nvSpPr>
          <p:spPr bwMode="auto">
            <a:xfrm>
              <a:off x="4418710" y="5540912"/>
              <a:ext cx="654100" cy="396255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 type="triangle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51"/>
            <p:cNvSpPr>
              <a:spLocks noChangeShapeType="1"/>
            </p:cNvSpPr>
            <p:nvPr/>
          </p:nvSpPr>
          <p:spPr bwMode="auto">
            <a:xfrm>
              <a:off x="5278193" y="6107947"/>
              <a:ext cx="229939" cy="147340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2"/>
            <p:cNvSpPr>
              <a:spLocks/>
            </p:cNvSpPr>
            <p:nvPr/>
          </p:nvSpPr>
          <p:spPr bwMode="auto">
            <a:xfrm>
              <a:off x="4185038" y="5436036"/>
              <a:ext cx="629669" cy="2308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1500" dirty="0">
                  <a:solidFill>
                    <a:srgbClr val="910020"/>
                  </a:solidFill>
                  <a:ea typeface="Arial" charset="0"/>
                  <a:cs typeface="Arial" charset="0"/>
                </a:rPr>
                <a:t>particle</a:t>
              </a:r>
            </a:p>
          </p:txBody>
        </p:sp>
        <p:sp>
          <p:nvSpPr>
            <p:cNvPr id="24" name="Rectangle 53"/>
            <p:cNvSpPr>
              <a:spLocks/>
            </p:cNvSpPr>
            <p:nvPr/>
          </p:nvSpPr>
          <p:spPr bwMode="auto">
            <a:xfrm>
              <a:off x="4152877" y="5794505"/>
              <a:ext cx="404417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detector</a:t>
              </a:r>
            </a:p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element</a:t>
              </a:r>
            </a:p>
          </p:txBody>
        </p:sp>
      </p:grpSp>
      <p:pic>
        <p:nvPicPr>
          <p:cNvPr id="25" name="Picture 4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261" y="1986161"/>
            <a:ext cx="4367842" cy="271331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98545" y="2817080"/>
            <a:ext cx="4185761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/>
              <a:t>4</a:t>
            </a:r>
            <a:r>
              <a:rPr lang="en-US" sz="5400" dirty="0" smtClean="0"/>
              <a:t>. Simulation</a:t>
            </a:r>
            <a:endParaRPr lang="en-US" sz="5400" dirty="0" smtClean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27</a:t>
            </a:fld>
            <a:endParaRPr lang="de-CH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214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Simulation?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Compare observables with expectations from theoretical models, which leads to physics results</a:t>
            </a:r>
          </a:p>
          <a:p>
            <a:r>
              <a:rPr lang="en-GB" dirty="0" smtClean="0"/>
              <a:t>Design detectors</a:t>
            </a:r>
          </a:p>
          <a:p>
            <a:r>
              <a:rPr lang="en-GB" dirty="0" smtClean="0"/>
              <a:t>Optimise trigger settings</a:t>
            </a:r>
          </a:p>
          <a:p>
            <a:r>
              <a:rPr lang="en-GB" dirty="0" smtClean="0"/>
              <a:t>Tune analysis selections</a:t>
            </a:r>
          </a:p>
          <a:p>
            <a:r>
              <a:rPr lang="en-GB" dirty="0" smtClean="0"/>
              <a:t>Estimate background and systematic errors</a:t>
            </a:r>
          </a:p>
          <a:p>
            <a:r>
              <a:rPr lang="en-GB" dirty="0" smtClean="0"/>
              <a:t>Estimate efficiency, resolution and fake-rate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28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07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Steps: 1.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Simulate physics interaction at proton-proton collision</a:t>
            </a:r>
          </a:p>
          <a:p>
            <a:r>
              <a:rPr lang="en-GB" dirty="0" smtClean="0"/>
              <a:t>Input: parameters of physics model</a:t>
            </a:r>
          </a:p>
          <a:p>
            <a:r>
              <a:rPr lang="en-GB" dirty="0" smtClean="0"/>
              <a:t>Output: events with four-vectors of secondary particles</a:t>
            </a:r>
            <a:endParaRPr lang="en-GB" dirty="0"/>
          </a:p>
        </p:txBody>
      </p:sp>
      <p:grpSp>
        <p:nvGrpSpPr>
          <p:cNvPr id="48" name="Group 24"/>
          <p:cNvGrpSpPr/>
          <p:nvPr/>
        </p:nvGrpSpPr>
        <p:grpSpPr>
          <a:xfrm>
            <a:off x="2352258" y="4130875"/>
            <a:ext cx="4226833" cy="2029606"/>
            <a:chOff x="6361640" y="3905239"/>
            <a:chExt cx="2378061" cy="1142235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6578828" y="4052373"/>
              <a:ext cx="485206" cy="356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 flipV="1">
              <a:off x="6578828" y="4409095"/>
              <a:ext cx="485206" cy="34245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7064034" y="4409096"/>
              <a:ext cx="813435" cy="1588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7877469" y="4052373"/>
              <a:ext cx="485206" cy="35672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877469" y="4410684"/>
              <a:ext cx="485206" cy="3408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7278099" y="4337750"/>
              <a:ext cx="3707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r>
                <a:rPr lang="en-US" baseline="30000" dirty="0" smtClean="0"/>
                <a:t>0</a:t>
              </a:r>
              <a:endParaRPr lang="en-US" baseline="300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361640" y="3905239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362687" y="4678142"/>
              <a:ext cx="3059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q</a:t>
              </a:r>
              <a:endParaRPr lang="en-US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6393309" y="4735620"/>
              <a:ext cx="12130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8362675" y="3936542"/>
              <a:ext cx="377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</a:t>
              </a:r>
              <a:r>
                <a:rPr lang="en-US" baseline="30000" dirty="0" smtClean="0"/>
                <a:t>+</a:t>
              </a:r>
              <a:endParaRPr lang="en-US" baseline="300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362675" y="4639179"/>
              <a:ext cx="3770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e</a:t>
              </a:r>
              <a:r>
                <a:rPr lang="en-US" baseline="30000" dirty="0" smtClean="0"/>
                <a:t>-</a:t>
              </a:r>
              <a:endParaRPr lang="en-US" baseline="30000" dirty="0"/>
            </a:p>
          </p:txBody>
        </p:sp>
      </p:grpSp>
      <p:sp>
        <p:nvSpPr>
          <p:cNvPr id="60" name="Footer Placeholder 5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29</a:t>
            </a:fld>
            <a:endParaRPr lang="de-CH"/>
          </a:p>
        </p:txBody>
      </p:sp>
      <p:sp>
        <p:nvSpPr>
          <p:cNvPr id="62" name="Date Placeholder 6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620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 cstate="screen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6" y="-11717"/>
            <a:ext cx="9140134" cy="685509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803285" y="2817080"/>
            <a:ext cx="7494359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 smtClean="0"/>
              <a:t>1. Introduction to CERN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3860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Steps: 2. Detector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08"/>
            <a:ext cx="8226854" cy="352957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Simulate interaction of secondary particles with the detector material</a:t>
            </a:r>
          </a:p>
          <a:p>
            <a:pPr lvl="1"/>
            <a:r>
              <a:rPr lang="en-GB" dirty="0" smtClean="0"/>
              <a:t>Includes ionisation, bending of charged particles in magnetic field, …</a:t>
            </a:r>
          </a:p>
          <a:p>
            <a:pPr lvl="1"/>
            <a:r>
              <a:rPr lang="en-GB" dirty="0" smtClean="0"/>
              <a:t>Requires very complete and detailed detector description</a:t>
            </a:r>
          </a:p>
          <a:p>
            <a:r>
              <a:rPr lang="en-GB" dirty="0" smtClean="0"/>
              <a:t>Based on standard toolkit GEANT 4</a:t>
            </a:r>
          </a:p>
          <a:p>
            <a:r>
              <a:rPr lang="en-GB" dirty="0" smtClean="0"/>
              <a:t>Very CPU-intensive (more so than reconstruction)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018819" y="4430020"/>
            <a:ext cx="4876612" cy="2245093"/>
            <a:chOff x="4038082" y="5436036"/>
            <a:chExt cx="1470050" cy="819251"/>
          </a:xfrm>
        </p:grpSpPr>
        <p:sp>
          <p:nvSpPr>
            <p:cNvPr id="5" name="AutoShape 42"/>
            <p:cNvSpPr>
              <a:spLocks/>
            </p:cNvSpPr>
            <p:nvPr/>
          </p:nvSpPr>
          <p:spPr bwMode="auto">
            <a:xfrm>
              <a:off x="4038082" y="5793175"/>
              <a:ext cx="1448842" cy="45653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5223" y="0"/>
                  </a:moveTo>
                  <a:lnTo>
                    <a:pt x="0" y="16538"/>
                  </a:lnTo>
                  <a:lnTo>
                    <a:pt x="0" y="21600"/>
                  </a:lnTo>
                  <a:lnTo>
                    <a:pt x="16377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9999CC"/>
            </a:solidFill>
            <a:ln w="127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63500"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utoShape 43"/>
            <p:cNvSpPr>
              <a:spLocks/>
            </p:cNvSpPr>
            <p:nvPr/>
          </p:nvSpPr>
          <p:spPr bwMode="auto">
            <a:xfrm>
              <a:off x="4038082" y="5791116"/>
              <a:ext cx="1448842" cy="349374"/>
            </a:xfrm>
            <a:custGeom>
              <a:avLst/>
              <a:gdLst>
                <a:gd name="T0" fmla="*/ 1030288 w 21600"/>
                <a:gd name="T1" fmla="*/ 2484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5223" y="0"/>
                  </a:moveTo>
                  <a:lnTo>
                    <a:pt x="0" y="21600"/>
                  </a:lnTo>
                  <a:lnTo>
                    <a:pt x="16377" y="21600"/>
                  </a:lnTo>
                  <a:lnTo>
                    <a:pt x="21600" y="0"/>
                  </a:lnTo>
                  <a:close/>
                  <a:moveTo>
                    <a:pt x="5223" y="0"/>
                  </a:moveTo>
                </a:path>
              </a:pathLst>
            </a:custGeom>
            <a:solidFill>
              <a:srgbClr val="ADADD6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44"/>
            <p:cNvSpPr>
              <a:spLocks/>
            </p:cNvSpPr>
            <p:nvPr/>
          </p:nvSpPr>
          <p:spPr bwMode="auto">
            <a:xfrm>
              <a:off x="5136434" y="5793175"/>
              <a:ext cx="350490" cy="456531"/>
            </a:xfrm>
            <a:custGeom>
              <a:avLst/>
              <a:gdLst>
                <a:gd name="T0" fmla="*/ 249238 w 21600"/>
                <a:gd name="T1" fmla="*/ 32464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16538"/>
                  </a:moveTo>
                  <a:lnTo>
                    <a:pt x="0" y="21600"/>
                  </a:lnTo>
                  <a:lnTo>
                    <a:pt x="21600" y="5062"/>
                  </a:lnTo>
                  <a:lnTo>
                    <a:pt x="21600" y="0"/>
                  </a:lnTo>
                  <a:close/>
                  <a:moveTo>
                    <a:pt x="0" y="16538"/>
                  </a:moveTo>
                </a:path>
              </a:pathLst>
            </a:custGeom>
            <a:solidFill>
              <a:srgbClr val="7A7AA3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50"/>
            <p:cNvSpPr>
              <a:spLocks noChangeShapeType="1"/>
            </p:cNvSpPr>
            <p:nvPr/>
          </p:nvSpPr>
          <p:spPr bwMode="auto">
            <a:xfrm>
              <a:off x="4418710" y="5540912"/>
              <a:ext cx="654100" cy="396255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 type="triangle" w="med" len="med"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51"/>
            <p:cNvSpPr>
              <a:spLocks noChangeShapeType="1"/>
            </p:cNvSpPr>
            <p:nvPr/>
          </p:nvSpPr>
          <p:spPr bwMode="auto">
            <a:xfrm>
              <a:off x="5278193" y="6107947"/>
              <a:ext cx="229939" cy="147340"/>
            </a:xfrm>
            <a:prstGeom prst="line">
              <a:avLst/>
            </a:prstGeom>
            <a:noFill/>
            <a:ln w="25400">
              <a:solidFill>
                <a:srgbClr val="910020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2"/>
            <p:cNvSpPr>
              <a:spLocks/>
            </p:cNvSpPr>
            <p:nvPr/>
          </p:nvSpPr>
          <p:spPr bwMode="auto">
            <a:xfrm>
              <a:off x="4185038" y="5436036"/>
              <a:ext cx="629669" cy="2308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1500" dirty="0">
                  <a:solidFill>
                    <a:srgbClr val="910020"/>
                  </a:solidFill>
                  <a:ea typeface="Arial" charset="0"/>
                  <a:cs typeface="Arial" charset="0"/>
                </a:rPr>
                <a:t>particle</a:t>
              </a:r>
            </a:p>
          </p:txBody>
        </p:sp>
        <p:sp>
          <p:nvSpPr>
            <p:cNvPr id="11" name="Rectangle 53"/>
            <p:cNvSpPr>
              <a:spLocks/>
            </p:cNvSpPr>
            <p:nvPr/>
          </p:nvSpPr>
          <p:spPr bwMode="auto">
            <a:xfrm>
              <a:off x="4152877" y="5794505"/>
              <a:ext cx="404417" cy="246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40638" bIns="0">
              <a:prstTxWarp prst="textNoShape">
                <a:avLst/>
              </a:prstTxWarp>
              <a:spAutoFit/>
            </a:bodyPr>
            <a:lstStyle/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detector</a:t>
              </a:r>
            </a:p>
            <a:p>
              <a:pPr marL="40182"/>
              <a:r>
                <a:rPr lang="en-US" sz="800" dirty="0">
                  <a:ea typeface="Arial" charset="0"/>
                  <a:cs typeface="Arial" charset="0"/>
                </a:rPr>
                <a:t>element</a:t>
              </a:r>
            </a:p>
          </p:txBody>
        </p:sp>
      </p:grp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30</a:t>
            </a:fld>
            <a:endParaRPr lang="de-CH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49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 Steps: 3.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954439" cy="43503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Simulate the response of the detector elements to interactions of secondary particles passing through</a:t>
            </a:r>
          </a:p>
          <a:p>
            <a:pPr lvl="1"/>
            <a:r>
              <a:rPr lang="en-GB" dirty="0" smtClean="0"/>
              <a:t>Requires very detailed description of detector electronics</a:t>
            </a:r>
          </a:p>
          <a:p>
            <a:r>
              <a:rPr lang="en-GB" dirty="0" smtClean="0"/>
              <a:t>Technically often combined with step 2 (detector simulation) – GEANT 4</a:t>
            </a:r>
          </a:p>
          <a:p>
            <a:r>
              <a:rPr lang="en-GB" dirty="0" smtClean="0"/>
              <a:t>Output is very similar to detector raw data</a:t>
            </a:r>
          </a:p>
          <a:p>
            <a:pPr lvl="1"/>
            <a:r>
              <a:rPr lang="en-GB" dirty="0" smtClean="0"/>
              <a:t>Information of ‘truth’ kept all the way through</a:t>
            </a:r>
          </a:p>
        </p:txBody>
      </p:sp>
      <p:pic>
        <p:nvPicPr>
          <p:cNvPr id="4" name="Picture 47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44151"/>
            <a:ext cx="3349926" cy="20597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31</a:t>
            </a:fld>
            <a:endParaRPr lang="de-CH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570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507" y="3142599"/>
            <a:ext cx="3864925" cy="338113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0" y="0"/>
            <a:ext cx="3344174" cy="3142599"/>
            <a:chOff x="0" y="68431"/>
            <a:chExt cx="6553200" cy="679154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68431"/>
              <a:ext cx="6553200" cy="6287374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1963952" y="6098616"/>
              <a:ext cx="53663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649690" y="6394370"/>
              <a:ext cx="1162882" cy="4656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125 </a:t>
              </a:r>
              <a:r>
                <a:rPr lang="en-US" sz="800" dirty="0" err="1" smtClean="0"/>
                <a:t>GeV</a:t>
              </a:r>
              <a:endParaRPr lang="en-US" sz="8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887" y="483826"/>
            <a:ext cx="2704963" cy="19416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0666" y="2742318"/>
            <a:ext cx="6071149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 smtClean="0"/>
              <a:t>5. Physics Analysis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185" y="3285888"/>
            <a:ext cx="3235111" cy="2658839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32</a:t>
            </a:fld>
            <a:endParaRPr lang="de-CH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670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Physics Analyses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Search for new particles / phenomena</a:t>
            </a:r>
          </a:p>
          <a:p>
            <a:pPr lvl="1"/>
            <a:r>
              <a:rPr lang="en-GB" dirty="0" smtClean="0"/>
              <a:t>Usually limited by statistics</a:t>
            </a:r>
          </a:p>
          <a:p>
            <a:pPr lvl="1"/>
            <a:r>
              <a:rPr lang="en-GB" dirty="0" smtClean="0"/>
              <a:t>Negative result (nothing found) sets new exclusion limits</a:t>
            </a:r>
          </a:p>
          <a:p>
            <a:r>
              <a:rPr lang="en-GB" dirty="0" smtClean="0"/>
              <a:t>Precision measurements</a:t>
            </a:r>
          </a:p>
          <a:p>
            <a:pPr lvl="1"/>
            <a:r>
              <a:rPr lang="en-GB" dirty="0" smtClean="0"/>
              <a:t>Usually limited by systematic uncertainties</a:t>
            </a:r>
          </a:p>
          <a:p>
            <a:pPr lvl="1"/>
            <a:r>
              <a:rPr lang="en-GB" dirty="0" smtClean="0"/>
              <a:t>Serve as consistency check of the underlying theory (mostly the Standard Model)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33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062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Analysis Workflow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Start with the output of reconstruction</a:t>
            </a:r>
          </a:p>
          <a:p>
            <a:r>
              <a:rPr lang="en-US" dirty="0"/>
              <a:t>Apply an event selection based on the reconstructed object quantities</a:t>
            </a:r>
          </a:p>
          <a:p>
            <a:pPr lvl="1"/>
            <a:r>
              <a:rPr lang="en-US" dirty="0"/>
              <a:t>Often calculate new </a:t>
            </a:r>
            <a:r>
              <a:rPr lang="en-US" dirty="0" smtClean="0"/>
              <a:t>information, e.g. </a:t>
            </a:r>
            <a:r>
              <a:rPr lang="en-US" dirty="0"/>
              <a:t>masses of combinations of particles</a:t>
            </a:r>
          </a:p>
          <a:p>
            <a:pPr lvl="1"/>
            <a:r>
              <a:rPr lang="en-US" dirty="0"/>
              <a:t>Event selection designed to improve the ‘signal’ to ‘background’ in your event sample</a:t>
            </a:r>
          </a:p>
          <a:p>
            <a:r>
              <a:rPr lang="en-US" dirty="0"/>
              <a:t>Estimate </a:t>
            </a:r>
          </a:p>
          <a:p>
            <a:pPr lvl="1"/>
            <a:r>
              <a:rPr lang="en-US" dirty="0"/>
              <a:t>Efficiency of selection (&amp; uncertainty)</a:t>
            </a:r>
          </a:p>
          <a:p>
            <a:pPr lvl="1"/>
            <a:r>
              <a:rPr lang="en-US" dirty="0"/>
              <a:t>Background after selection (&amp; uncertainty)</a:t>
            </a:r>
          </a:p>
          <a:p>
            <a:pPr lvl="1"/>
            <a:r>
              <a:rPr lang="en-US" dirty="0"/>
              <a:t>Can use simulation for these – but have to use data-driven techniques to understand the uncertainties</a:t>
            </a:r>
          </a:p>
          <a:p>
            <a:r>
              <a:rPr lang="en-US" dirty="0"/>
              <a:t>Make final plot</a:t>
            </a:r>
          </a:p>
          <a:p>
            <a:pPr lvl="1"/>
            <a:r>
              <a:rPr lang="en-US" dirty="0"/>
              <a:t>Comparing data to theory</a:t>
            </a:r>
          </a:p>
          <a:p>
            <a:pPr lvl="1"/>
            <a:r>
              <a:rPr lang="en-US" dirty="0"/>
              <a:t>Correcting for efficiency and background in data</a:t>
            </a:r>
          </a:p>
          <a:p>
            <a:pPr lvl="1"/>
            <a:r>
              <a:rPr lang="en-US" dirty="0"/>
              <a:t>Include the statistical and systematic </a:t>
            </a:r>
            <a:r>
              <a:rPr lang="en-US" dirty="0" smtClean="0"/>
              <a:t>uncertainties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065" y="4406789"/>
            <a:ext cx="2502177" cy="205646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34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160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Analysis Workflow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Output of reconstruction is large (order of tens of PBs); simulation similarly large</a:t>
            </a:r>
          </a:p>
          <a:p>
            <a:r>
              <a:rPr lang="en-GB" dirty="0" smtClean="0"/>
              <a:t>LHC experiments have defined reduced data sets (both general and specific to certain physics channels)</a:t>
            </a:r>
          </a:p>
          <a:p>
            <a:r>
              <a:rPr lang="en-GB" dirty="0" smtClean="0"/>
              <a:t>Sometimes, final steps of analysis are based on an even more reduced private data set</a:t>
            </a:r>
          </a:p>
          <a:p>
            <a:r>
              <a:rPr lang="en-GB" dirty="0" smtClean="0"/>
              <a:t>Many of the analyses use standard packages for their final steps including presentation of plots and histograms, e.g. ROOT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35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89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162"/>
          <a:stretch/>
        </p:blipFill>
        <p:spPr bwMode="auto">
          <a:xfrm>
            <a:off x="0" y="0"/>
            <a:ext cx="9144000" cy="3214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14777"/>
            <a:ext cx="3761236" cy="2599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235" y="4333812"/>
            <a:ext cx="5363897" cy="2524187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133" y="2850793"/>
            <a:ext cx="3615729" cy="238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1293" y="2834333"/>
            <a:ext cx="430117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/>
              <a:t>6</a:t>
            </a:r>
            <a:r>
              <a:rPr lang="en-US" sz="5400" dirty="0" smtClean="0"/>
              <a:t>. Computing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36</a:t>
            </a:fld>
            <a:endParaRPr lang="de-CH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316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Nature of 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Enormous numbers of collisions of proton bunches with each other</a:t>
            </a:r>
          </a:p>
          <a:p>
            <a:pPr lvl="1"/>
            <a:r>
              <a:rPr lang="en-GB" dirty="0" smtClean="0"/>
              <a:t>Data from each collision are small (order 1…10 MB)</a:t>
            </a:r>
          </a:p>
          <a:p>
            <a:pPr lvl="1"/>
            <a:r>
              <a:rPr lang="en-GB" dirty="0" smtClean="0"/>
              <a:t>Each collision independent of all others</a:t>
            </a:r>
          </a:p>
          <a:p>
            <a:r>
              <a:rPr lang="en-GB" dirty="0" smtClean="0"/>
              <a:t>No supercomputers needed</a:t>
            </a:r>
          </a:p>
          <a:p>
            <a:pPr lvl="1"/>
            <a:r>
              <a:rPr lang="en-GB" dirty="0" smtClean="0"/>
              <a:t>Most cost-effective solution is standard PC architecture (x86) servers with 2 sockets, SATA drives, Ethernet network</a:t>
            </a:r>
          </a:p>
          <a:p>
            <a:pPr lvl="1"/>
            <a:r>
              <a:rPr lang="en-GB" dirty="0" smtClean="0"/>
              <a:t>Linux (Scientific Linux, RHEL variant) used everywhere</a:t>
            </a:r>
          </a:p>
          <a:p>
            <a:r>
              <a:rPr lang="en-GB" dirty="0" smtClean="0"/>
              <a:t>Calculations are mostly </a:t>
            </a:r>
            <a:r>
              <a:rPr lang="en-GB" dirty="0" err="1" smtClean="0"/>
              <a:t>combinatorics</a:t>
            </a:r>
            <a:r>
              <a:rPr lang="en-GB" dirty="0" smtClean="0"/>
              <a:t> – integer (rather than floating-point) intensive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37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6271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Scale of the Problem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2012: 30’000 TB of new data from LHC experiments</a:t>
            </a:r>
          </a:p>
          <a:p>
            <a:pPr lvl="1"/>
            <a:r>
              <a:rPr lang="en-GB" dirty="0" smtClean="0"/>
              <a:t>CD tower of 50 km height, or 1’000 years of videos on DVD</a:t>
            </a:r>
          </a:p>
          <a:p>
            <a:r>
              <a:rPr lang="en-GB" dirty="0" smtClean="0"/>
              <a:t>Requires 250’000 fast compute cores, 200’000 TB disk space, 207’000 TB tape space</a:t>
            </a:r>
          </a:p>
          <a:p>
            <a:r>
              <a:rPr lang="en-GB" dirty="0" smtClean="0"/>
              <a:t>CERN able to provide some 15% of this capacity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38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452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908720"/>
            <a:ext cx="3382144" cy="460283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A distributed computing infrastructure to provide the production and analysis environments for the LHC experiments</a:t>
            </a:r>
          </a:p>
          <a:p>
            <a:r>
              <a:rPr lang="en-GB" dirty="0" smtClean="0"/>
              <a:t>Managed and operated by a worldwide collaboration between the experiments and the participating computer centres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The resources are distributed – for funding and sociological reasons</a:t>
            </a:r>
          </a:p>
          <a:p>
            <a:endParaRPr lang="en-GB" dirty="0" smtClean="0"/>
          </a:p>
          <a:p>
            <a:r>
              <a:rPr lang="en-GB" dirty="0" smtClean="0"/>
              <a:t>Our task was to make use of the resources available to us – no matter where they are located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4958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Helge Meinhard - From detectors to publications</a:t>
            </a:r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WLCG – what and why?</a:t>
            </a:r>
            <a:endParaRPr lang="en-GB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934" y="764704"/>
            <a:ext cx="533819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139952" y="4437112"/>
            <a:ext cx="2520279" cy="1754327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Arial" pitchFamily="34" charset="0"/>
              </a:rPr>
              <a:t>Tier-0 (CERN):</a:t>
            </a:r>
          </a:p>
          <a:p>
            <a:pPr marL="179388" lvl="1" indent="-96838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Data recording</a:t>
            </a:r>
          </a:p>
          <a:p>
            <a:pPr marL="179388" lvl="1" indent="-96838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Initial data reconstruction</a:t>
            </a:r>
          </a:p>
          <a:p>
            <a:pPr marL="179388" lvl="1" indent="-96838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Data distribution</a:t>
            </a:r>
          </a:p>
          <a:p>
            <a:pPr marL="179388" lvl="1" indent="-96838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200" dirty="0">
              <a:solidFill>
                <a:srgbClr val="FFFF00"/>
              </a:solidFill>
              <a:latin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/>
                </a:solidFill>
                <a:latin typeface="Arial" pitchFamily="34" charset="0"/>
              </a:rPr>
              <a:t>Tier-1 (11 </a:t>
            </a:r>
            <a:r>
              <a:rPr lang="en-US" sz="1200" b="1" dirty="0" err="1">
                <a:solidFill>
                  <a:srgbClr val="FFFFFF"/>
                </a:solidFill>
                <a:latin typeface="Arial" pitchFamily="34" charset="0"/>
              </a:rPr>
              <a:t>centres</a:t>
            </a:r>
            <a:r>
              <a:rPr lang="en-US" sz="1200" b="1" dirty="0">
                <a:solidFill>
                  <a:srgbClr val="FFFFFF"/>
                </a:solidFill>
                <a:latin typeface="Arial" pitchFamily="34" charset="0"/>
              </a:rPr>
              <a:t>):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Permanent storage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Re-processing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FF00"/>
                </a:solidFill>
                <a:latin typeface="Arial" pitchFamily="34" charset="0"/>
              </a:rPr>
              <a:t>Analysis</a:t>
            </a:r>
            <a:endParaRPr lang="en-US" sz="1200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8694" y="4437112"/>
            <a:ext cx="2304256" cy="646331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FFFF"/>
                </a:solidFill>
                <a:latin typeface="Arial" pitchFamily="34" charset="0"/>
              </a:rPr>
              <a:t>Tier</a:t>
            </a:r>
            <a:r>
              <a:rPr lang="en-US" sz="1200" b="1" dirty="0">
                <a:solidFill>
                  <a:srgbClr val="FFFFFF"/>
                </a:solidFill>
                <a:latin typeface="Arial" pitchFamily="34" charset="0"/>
              </a:rPr>
              <a:t>-2  (~130 </a:t>
            </a:r>
            <a:r>
              <a:rPr lang="en-US" sz="1200" b="1" dirty="0" err="1">
                <a:solidFill>
                  <a:srgbClr val="FFFFFF"/>
                </a:solidFill>
                <a:latin typeface="Arial" pitchFamily="34" charset="0"/>
              </a:rPr>
              <a:t>centres</a:t>
            </a:r>
            <a:r>
              <a:rPr lang="en-US" sz="1200" b="1" dirty="0">
                <a:solidFill>
                  <a:srgbClr val="FFFFFF"/>
                </a:solidFill>
                <a:latin typeface="Arial" pitchFamily="34" charset="0"/>
              </a:rPr>
              <a:t>):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 Simulation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>
                <a:solidFill>
                  <a:srgbClr val="FFFF00"/>
                </a:solidFill>
                <a:latin typeface="Arial" pitchFamily="34" charset="0"/>
              </a:rPr>
              <a:t> End-user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368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HC-PHO-1999-63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4913" y="1466703"/>
            <a:ext cx="3369535" cy="520265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392488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International organisation close to Geneva, straddling Swiss-French border, founded 1954</a:t>
            </a:r>
          </a:p>
          <a:p>
            <a:r>
              <a:rPr lang="en-GB" dirty="0" smtClean="0"/>
              <a:t>Facilities for fundamental research in particle physics</a:t>
            </a:r>
          </a:p>
          <a:p>
            <a:r>
              <a:rPr lang="en-GB" dirty="0" smtClean="0"/>
              <a:t>21 member states,</a:t>
            </a:r>
            <a:br>
              <a:rPr lang="en-GB" dirty="0" smtClean="0"/>
            </a:br>
            <a:r>
              <a:rPr lang="en-GB" dirty="0" smtClean="0"/>
              <a:t>1 B CHF budget</a:t>
            </a:r>
          </a:p>
          <a:p>
            <a:r>
              <a:rPr lang="en-GB" dirty="0" smtClean="0"/>
              <a:t>3’360 staff, fellows, students, apprentices, …</a:t>
            </a:r>
          </a:p>
          <a:p>
            <a:r>
              <a:rPr lang="en-GB" dirty="0" smtClean="0"/>
              <a:t>11’000 users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753" y="-99392"/>
            <a:ext cx="3437867" cy="2376264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987824" y="591071"/>
            <a:ext cx="3000381" cy="461665"/>
          </a:xfrm>
          <a:prstGeom prst="rect">
            <a:avLst/>
          </a:prstGeom>
          <a:solidFill>
            <a:schemeClr val="accent5">
              <a:lumMod val="60000"/>
              <a:lumOff val="40000"/>
              <a:alpha val="60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2"/>
                </a:solidFill>
              </a:rPr>
              <a:t>“Science for peace”</a:t>
            </a:r>
            <a:endParaRPr lang="en-GB" sz="24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1556792"/>
            <a:ext cx="2433680" cy="338554"/>
          </a:xfrm>
          <a:prstGeom prst="rect">
            <a:avLst/>
          </a:prstGeom>
          <a:solidFill>
            <a:schemeClr val="accent5">
              <a:lumMod val="60000"/>
              <a:lumOff val="40000"/>
              <a:alpha val="60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1954: 12 </a:t>
            </a:r>
            <a:r>
              <a:rPr lang="en-GB" sz="1600" dirty="0">
                <a:solidFill>
                  <a:schemeClr val="bg2"/>
                </a:solidFill>
              </a:rPr>
              <a:t>M</a:t>
            </a:r>
            <a:r>
              <a:rPr lang="en-GB" sz="1600" dirty="0" smtClean="0">
                <a:solidFill>
                  <a:schemeClr val="bg2"/>
                </a:solidFill>
              </a:rPr>
              <a:t>ember </a:t>
            </a:r>
            <a:r>
              <a:rPr lang="en-GB" sz="1600" dirty="0">
                <a:solidFill>
                  <a:schemeClr val="bg2"/>
                </a:solidFill>
              </a:rPr>
              <a:t>S</a:t>
            </a:r>
            <a:r>
              <a:rPr lang="en-GB" sz="1600" dirty="0" smtClean="0">
                <a:solidFill>
                  <a:schemeClr val="bg2"/>
                </a:solidFill>
              </a:rPr>
              <a:t>tates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8586" y="2132856"/>
            <a:ext cx="4605942" cy="3046988"/>
          </a:xfrm>
          <a:prstGeom prst="rect">
            <a:avLst/>
          </a:prstGeom>
          <a:solidFill>
            <a:schemeClr val="accent5">
              <a:lumMod val="60000"/>
              <a:lumOff val="40000"/>
              <a:alpha val="60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2"/>
                </a:solidFill>
              </a:rPr>
              <a:t>Members</a:t>
            </a:r>
            <a:r>
              <a:rPr lang="en-GB" sz="1600" dirty="0" smtClean="0">
                <a:solidFill>
                  <a:schemeClr val="bg2"/>
                </a:solidFill>
              </a:rPr>
              <a:t>: Austria, Belgium, Bulgaria, Czech republic, Denmark, Finland, France, Germany, Greece, Hungary, Israel, Italy, Netherlands, Norway, Poland, Portugal, Slovak republic, Spain, Sweden, Switzerland, United Kingdom</a:t>
            </a:r>
            <a:br>
              <a:rPr lang="en-GB" sz="1600" dirty="0" smtClean="0">
                <a:solidFill>
                  <a:schemeClr val="bg2"/>
                </a:solidFill>
              </a:rPr>
            </a:br>
            <a:r>
              <a:rPr lang="en-GB" sz="1600" b="1" dirty="0" smtClean="0">
                <a:solidFill>
                  <a:schemeClr val="bg2"/>
                </a:solidFill>
              </a:rPr>
              <a:t>Candidate for membership</a:t>
            </a:r>
            <a:r>
              <a:rPr lang="en-GB" sz="1600" dirty="0" smtClean="0">
                <a:solidFill>
                  <a:schemeClr val="bg2"/>
                </a:solidFill>
              </a:rPr>
              <a:t>: Romania</a:t>
            </a:r>
          </a:p>
          <a:p>
            <a:r>
              <a:rPr lang="en-GB" sz="1600" b="1" dirty="0" smtClean="0">
                <a:solidFill>
                  <a:schemeClr val="bg2"/>
                </a:solidFill>
              </a:rPr>
              <a:t>Associate member: </a:t>
            </a:r>
            <a:r>
              <a:rPr lang="en-GB" sz="1600" dirty="0" smtClean="0">
                <a:solidFill>
                  <a:schemeClr val="bg2"/>
                </a:solidFill>
              </a:rPr>
              <a:t>Serbia</a:t>
            </a:r>
          </a:p>
          <a:p>
            <a:r>
              <a:rPr lang="en-GB" sz="1600" b="1" dirty="0" smtClean="0">
                <a:solidFill>
                  <a:schemeClr val="bg2"/>
                </a:solidFill>
              </a:rPr>
              <a:t>Observers</a:t>
            </a:r>
            <a:r>
              <a:rPr lang="en-GB" sz="1600" dirty="0" smtClean="0">
                <a:solidFill>
                  <a:schemeClr val="bg2"/>
                </a:solidFill>
              </a:rPr>
              <a:t>: European Commission, India, Japan, Russia, Turkey, UNESCO, United States of America</a:t>
            </a:r>
          </a:p>
          <a:p>
            <a:r>
              <a:rPr lang="en-GB" sz="1600" dirty="0" smtClean="0">
                <a:solidFill>
                  <a:schemeClr val="bg2"/>
                </a:solidFill>
              </a:rPr>
              <a:t>Numerous </a:t>
            </a:r>
            <a:r>
              <a:rPr lang="en-GB" sz="1600" b="1" dirty="0" smtClean="0">
                <a:solidFill>
                  <a:schemeClr val="bg2"/>
                </a:solidFill>
              </a:rPr>
              <a:t>non-member states with collaboration agreements</a:t>
            </a:r>
            <a:endParaRPr lang="en-GB" sz="1600" b="1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5123" y="5301208"/>
            <a:ext cx="3431333" cy="584775"/>
          </a:xfrm>
          <a:prstGeom prst="rect">
            <a:avLst/>
          </a:prstGeom>
          <a:solidFill>
            <a:schemeClr val="accent5">
              <a:lumMod val="60000"/>
              <a:lumOff val="40000"/>
              <a:alpha val="69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2’512 staff members, 540 fellows, 315 students, 24 apprentices 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6021288"/>
            <a:ext cx="3416492" cy="584775"/>
          </a:xfrm>
          <a:prstGeom prst="rect">
            <a:avLst/>
          </a:prstGeom>
          <a:solidFill>
            <a:schemeClr val="accent5">
              <a:lumMod val="60000"/>
              <a:lumOff val="40000"/>
              <a:alpha val="69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6’700 member states, 1’800 USA, 900 Russia, 236 Japan, …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788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Computer Centre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08"/>
            <a:ext cx="4718648" cy="46674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15% of LHC compute requirements</a:t>
            </a:r>
          </a:p>
          <a:p>
            <a:r>
              <a:rPr lang="en-GB" dirty="0" smtClean="0"/>
              <a:t>Services for other (smaller) experiments</a:t>
            </a:r>
          </a:p>
          <a:p>
            <a:r>
              <a:rPr lang="en-GB" dirty="0" smtClean="0"/>
              <a:t>Computing infrastructure for CERN and the collaborations hosted</a:t>
            </a:r>
          </a:p>
          <a:p>
            <a:r>
              <a:rPr lang="en-GB" dirty="0" smtClean="0"/>
              <a:t>January 2014: 10’500 servers, 76’000 disk drives, 52’000 tape cartridges</a:t>
            </a:r>
          </a:p>
          <a:p>
            <a:r>
              <a:rPr lang="en-GB" dirty="0" smtClean="0"/>
              <a:t>Total power/cooling envelope for IT equipment: 3.5 MW</a:t>
            </a:r>
          </a:p>
          <a:p>
            <a:pPr lvl="1"/>
            <a:r>
              <a:rPr lang="en-GB" dirty="0" smtClean="0"/>
              <a:t>Not sufficient for requirements of LHC Run 2 </a:t>
            </a:r>
            <a:endParaRPr lang="en-GB" dirty="0"/>
          </a:p>
        </p:txBody>
      </p:sp>
      <p:pic>
        <p:nvPicPr>
          <p:cNvPr id="4" name="Picture 3" descr="DSCN00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642" y="-8737"/>
            <a:ext cx="2185358" cy="1592591"/>
          </a:xfrm>
          <a:prstGeom prst="rect">
            <a:avLst/>
          </a:prstGeom>
        </p:spPr>
      </p:pic>
      <p:pic>
        <p:nvPicPr>
          <p:cNvPr id="5" name="Picture 4" descr="DSCN00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407" y="3476264"/>
            <a:ext cx="3678384" cy="2752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332" y="5468011"/>
            <a:ext cx="1932436" cy="13357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140" y="1609551"/>
            <a:ext cx="3912158" cy="184101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40</a:t>
            </a:fld>
            <a:endParaRPr lang="de-CH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391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Layout yearl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430" y="2504015"/>
            <a:ext cx="2593269" cy="130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49" y="239245"/>
            <a:ext cx="5236233" cy="940443"/>
          </a:xfrm>
        </p:spPr>
        <p:txBody>
          <a:bodyPr>
            <a:noAutofit/>
          </a:bodyPr>
          <a:lstStyle/>
          <a:p>
            <a:r>
              <a:rPr lang="en-GB" sz="3200" dirty="0" smtClean="0"/>
              <a:t>Extension: Wigner data centre in Budapest, Hungary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08"/>
            <a:ext cx="3844505" cy="4667421"/>
          </a:xfrm>
        </p:spPr>
        <p:txBody>
          <a:bodyPr/>
          <a:lstStyle/>
          <a:p>
            <a:r>
              <a:rPr lang="en-GB" sz="2400" dirty="0" smtClean="0"/>
              <a:t>Result of open tender in CERN member states</a:t>
            </a:r>
          </a:p>
          <a:p>
            <a:r>
              <a:rPr lang="en-GB" sz="2400" dirty="0" smtClean="0"/>
              <a:t>First few 100 machines in production</a:t>
            </a:r>
          </a:p>
          <a:p>
            <a:r>
              <a:rPr lang="en-GB" sz="2400" dirty="0" smtClean="0"/>
              <a:t>Final envelope: 2.5 MW</a:t>
            </a:r>
            <a:endParaRPr lang="en-GB" sz="2400" dirty="0"/>
          </a:p>
        </p:txBody>
      </p:sp>
      <p:pic>
        <p:nvPicPr>
          <p:cNvPr id="5" name="Picture 4" descr="20130613-13283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5412" y="1"/>
            <a:ext cx="3588588" cy="2392392"/>
          </a:xfrm>
          <a:prstGeom prst="rect">
            <a:avLst/>
          </a:prstGeom>
        </p:spPr>
      </p:pic>
      <p:pic>
        <p:nvPicPr>
          <p:cNvPr id="6" name="Content Placeholder 9" descr="20130613-14150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6707" y="2455653"/>
            <a:ext cx="2287293" cy="141995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223" y="3938872"/>
            <a:ext cx="4502989" cy="292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41</a:t>
            </a:fld>
            <a:endParaRPr lang="de-CH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909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CERN</a:t>
            </a:r>
            <a:r>
              <a:rPr lang="en-GB" sz="4400" dirty="0" smtClean="0">
                <a:latin typeface="Arial" pitchFamily="34" charset="0"/>
                <a:cs typeface="Arial" pitchFamily="34" charset="0"/>
              </a:rPr>
              <a:t> openlab in a nutshell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12713" y="1104900"/>
            <a:ext cx="394301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24400" y="1447800"/>
            <a:ext cx="2819400" cy="449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66800" y="1524000"/>
            <a:ext cx="6041571" cy="4724400"/>
          </a:xfrm>
        </p:spPr>
        <p:txBody>
          <a:bodyPr/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 with over a decade of success</a:t>
            </a:r>
            <a:b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Evaluate state-of-the-art technologies in a challenging environment and improve them</a:t>
            </a:r>
            <a:b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Test in a research environment today what will be used in many business sectors tomorrow</a:t>
            </a:r>
            <a:b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</a:br>
            <a:endParaRPr lang="en-GB" sz="20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Train next generation of engineers/employees</a:t>
            </a:r>
          </a:p>
          <a:p>
            <a:pPr eaLnBrk="0" hangingPunct="0">
              <a:buFont typeface="Arial" pitchFamily="34" charset="0"/>
              <a:buChar char="•"/>
              <a:defRPr/>
            </a:pPr>
            <a:endParaRPr lang="en-GB" sz="2000" dirty="0" smtClean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Disseminate results and </a:t>
            </a:r>
            <a:r>
              <a:rPr lang="en-GB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utreach to new audiences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42</a:t>
            </a:fld>
            <a:endParaRPr lang="de-CH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  <p:grpSp>
        <p:nvGrpSpPr>
          <p:cNvPr id="8" name="Group 7"/>
          <p:cNvGrpSpPr/>
          <p:nvPr/>
        </p:nvGrpSpPr>
        <p:grpSpPr>
          <a:xfrm>
            <a:off x="7385649" y="1644185"/>
            <a:ext cx="1707771" cy="4015658"/>
            <a:chOff x="7391400" y="1368137"/>
            <a:chExt cx="1707771" cy="4015658"/>
          </a:xfrm>
        </p:grpSpPr>
        <p:pic>
          <p:nvPicPr>
            <p:cNvPr id="902146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91400" y="1368137"/>
              <a:ext cx="1704897" cy="299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94274" y="1667770"/>
              <a:ext cx="1704897" cy="3716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4179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5" y="1988119"/>
            <a:ext cx="6313388" cy="3345152"/>
          </a:xfrm>
          <a:prstGeom prst="rect">
            <a:avLst/>
          </a:prstGeom>
        </p:spPr>
      </p:pic>
      <p:pic>
        <p:nvPicPr>
          <p:cNvPr id="5" name="Picture 6" descr="https://mediastream.cern.ch/MediaArchive/Photo/Public/2005/0510028/0510028_04/0510028_04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236" y="1222"/>
            <a:ext cx="3794768" cy="24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0807031_01-A4-at-144-dpi.jpg"/>
          <p:cNvPicPr>
            <a:picLocks noChangeAspect="1"/>
          </p:cNvPicPr>
          <p:nvPr/>
        </p:nvPicPr>
        <p:blipFill>
          <a:blip r:embed="rId4" cstate="screen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85" y="1222"/>
            <a:ext cx="3300976" cy="2475732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pic>
        <p:nvPicPr>
          <p:cNvPr id="9" name="Picture 2" descr="http://cds.cern.ch/record/1459545/files/ichep4_0_sig_p0.jpg?subformat=icon-144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503" y="2538655"/>
            <a:ext cx="2820479" cy="204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2566" y="4245"/>
            <a:ext cx="2614819" cy="2472709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/>
            <a:tailEnd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</p:spPr>
      </p:pic>
      <p:pic>
        <p:nvPicPr>
          <p:cNvPr id="7" name="Picture 5" descr="0511013_01.tif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824067"/>
            <a:ext cx="3122762" cy="2033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034" y="4625636"/>
            <a:ext cx="4375478" cy="2187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142" y="4836595"/>
            <a:ext cx="2924475" cy="20214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7339" y="2834333"/>
            <a:ext cx="391645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5400" dirty="0" smtClean="0"/>
              <a:t>7. Summary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43</a:t>
            </a:fld>
            <a:endParaRPr lang="de-CH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782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78612"/>
            <a:ext cx="8226854" cy="531441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Physics results are statistical comparisons of observables with their theoretical predictions</a:t>
            </a:r>
          </a:p>
          <a:p>
            <a:r>
              <a:rPr lang="en-GB" dirty="0" smtClean="0"/>
              <a:t>Trigger/data acquisition, reconstruction, analysis, and simulation is how we get there</a:t>
            </a:r>
          </a:p>
          <a:p>
            <a:r>
              <a:rPr lang="en-GB" dirty="0" smtClean="0"/>
              <a:t>Sophisticated algorithms needed for reconstruction and analysis</a:t>
            </a:r>
          </a:p>
          <a:p>
            <a:pPr lvl="1"/>
            <a:r>
              <a:rPr lang="en-GB" dirty="0" smtClean="0"/>
              <a:t>Calibration and alignment must be well controlled</a:t>
            </a:r>
          </a:p>
          <a:p>
            <a:r>
              <a:rPr lang="en-GB" dirty="0" smtClean="0"/>
              <a:t>Detailed simulation is key to the success</a:t>
            </a:r>
          </a:p>
          <a:p>
            <a:r>
              <a:rPr lang="en-GB" dirty="0" smtClean="0"/>
              <a:t>The single event is small and simple, but the computing scale is enormous</a:t>
            </a:r>
          </a:p>
          <a:p>
            <a:r>
              <a:rPr lang="en-GB" dirty="0" smtClean="0"/>
              <a:t>Software and computing must work very well in order to achieve results with the LHC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ECEF19-D56A-42FE-A020-24E226CC7DDA}" type="slidenum">
              <a:rPr lang="de-CH" smtClean="0"/>
              <a:t>44</a:t>
            </a:fld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12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Picture 1" descr="\\cern.ch\dfs\Users\h\hemmer\Desktop\1111290_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8600" y="-17153"/>
            <a:ext cx="9474835" cy="7027554"/>
          </a:xfrm>
          <a:prstGeom prst="rect">
            <a:avLst/>
          </a:prstGeom>
          <a:noFill/>
        </p:spPr>
      </p:pic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-34506" y="32004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48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</a:t>
            </a:r>
            <a:endParaRPr lang="en-GB" sz="48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5702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– where the Web was born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5</a:t>
            </a:fld>
            <a:endParaRPr lang="en-GB"/>
          </a:p>
        </p:txBody>
      </p:sp>
      <p:pic>
        <p:nvPicPr>
          <p:cNvPr id="2050" name="Picture 2" descr="https://mediastream.cern.ch/MediaArchive/Photo/Public/1994/9407011/9407011_31/9407011_31-A5-at-72-dp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583505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ediastream.cern.ch/MediaArchive/Photo/Public/2003/0312116/0312116_01/0312116_01-A5-at-72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623" y="836712"/>
            <a:ext cx="618088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216" y="4107335"/>
            <a:ext cx="2592288" cy="263403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210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 cstate="screen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36" y="-27533"/>
            <a:ext cx="9151636" cy="6863726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8082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– Large Hadron Collider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00468" cy="445554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Proton-proton collider</a:t>
            </a:r>
          </a:p>
          <a:p>
            <a:r>
              <a:rPr lang="en-GB" dirty="0" smtClean="0"/>
              <a:t>27 km circumference</a:t>
            </a:r>
          </a:p>
          <a:p>
            <a:r>
              <a:rPr lang="en-GB" dirty="0" smtClean="0"/>
              <a:t>Started operation in 2010 with 3.5 + 3.5 </a:t>
            </a:r>
            <a:r>
              <a:rPr lang="en-GB" dirty="0" err="1" smtClean="0"/>
              <a:t>TeV</a:t>
            </a:r>
            <a:r>
              <a:rPr lang="en-GB" dirty="0" smtClean="0"/>
              <a:t>, continued in 2011, 4 + 4 </a:t>
            </a:r>
            <a:r>
              <a:rPr lang="en-GB" dirty="0" err="1" smtClean="0"/>
              <a:t>TeV</a:t>
            </a:r>
            <a:r>
              <a:rPr lang="en-GB" dirty="0" smtClean="0"/>
              <a:t> in 2012</a:t>
            </a:r>
          </a:p>
          <a:p>
            <a:pPr lvl="1"/>
            <a:r>
              <a:rPr lang="en-GB" dirty="0" smtClean="0"/>
              <a:t>World’s most powerful particle accelerator</a:t>
            </a:r>
          </a:p>
          <a:p>
            <a:r>
              <a:rPr lang="en-GB" dirty="0" smtClean="0"/>
              <a:t>Run 1 until early 2013</a:t>
            </a:r>
          </a:p>
          <a:p>
            <a:r>
              <a:rPr lang="en-GB" dirty="0" smtClean="0"/>
              <a:t>Now in Long Shutdown 1 – machine upgrade</a:t>
            </a:r>
          </a:p>
          <a:p>
            <a:r>
              <a:rPr lang="en-GB" dirty="0" smtClean="0"/>
              <a:t>Restart early 2015 at 6.5 + 6.5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7</a:t>
            </a:fld>
            <a:endParaRPr lang="en-GB"/>
          </a:p>
        </p:txBody>
      </p:sp>
      <p:pic>
        <p:nvPicPr>
          <p:cNvPr id="1030" name="Picture 6" descr="https://mediastream.cern.ch/MediaArchive/Photo/Public/2005/0510028/0510028_04/0510028_04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414" y="1130026"/>
            <a:ext cx="4186073" cy="273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ediastream.cern.ch/MediaArchive/Photo/Public/2008/0807027/0807027_03/0807027_03-A5-at-72-dp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270" y="3816426"/>
            <a:ext cx="4185234" cy="314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171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Four Large Detectors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ATLAS, CMS, ALICE, </a:t>
            </a:r>
            <a:r>
              <a:rPr lang="en-GB" dirty="0" err="1" smtClean="0"/>
              <a:t>LHCb</a:t>
            </a:r>
            <a:endParaRPr lang="en-GB" dirty="0" smtClean="0"/>
          </a:p>
          <a:p>
            <a:r>
              <a:rPr lang="en-GB" dirty="0" smtClean="0"/>
              <a:t>Some ATLAS facts:</a:t>
            </a:r>
          </a:p>
          <a:p>
            <a:pPr lvl="1"/>
            <a:r>
              <a:rPr lang="en-GB" dirty="0" smtClean="0"/>
              <a:t>100 million channels</a:t>
            </a:r>
          </a:p>
          <a:p>
            <a:pPr lvl="1"/>
            <a:r>
              <a:rPr lang="en-GB" dirty="0" smtClean="0"/>
              <a:t>25 m diameter, 46 m length, 7’000 tons</a:t>
            </a:r>
          </a:p>
          <a:p>
            <a:pPr lvl="1"/>
            <a:r>
              <a:rPr lang="en-GB" dirty="0" smtClean="0"/>
              <a:t>3’000 scientists (including 1’000 grad students)</a:t>
            </a:r>
          </a:p>
          <a:p>
            <a:pPr lvl="1"/>
            <a:r>
              <a:rPr lang="en-GB" dirty="0" smtClean="0"/>
              <a:t>40 MHz collision rate</a:t>
            </a:r>
          </a:p>
          <a:p>
            <a:pPr lvl="1"/>
            <a:r>
              <a:rPr lang="en-GB" dirty="0" smtClean="0"/>
              <a:t>Run 1: 300 Hz event rate after filtering</a:t>
            </a:r>
          </a:p>
          <a:p>
            <a:r>
              <a:rPr lang="en-GB" dirty="0" smtClean="0"/>
              <a:t>All LHC experiments: </a:t>
            </a:r>
            <a:r>
              <a:rPr lang="en-GB" dirty="0" smtClean="0"/>
              <a:t>30’000 TB </a:t>
            </a:r>
            <a:r>
              <a:rPr lang="en-GB" dirty="0" smtClean="0"/>
              <a:t>in 2012, </a:t>
            </a:r>
            <a:r>
              <a:rPr lang="en-GB" dirty="0" smtClean="0"/>
              <a:t>100’000 TB </a:t>
            </a:r>
            <a:r>
              <a:rPr lang="en-GB" dirty="0" smtClean="0"/>
              <a:t>in total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8</a:t>
            </a:fld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20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0511013_01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8032"/>
            <a:ext cx="8470782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Helge Meinhard - From detectors to publications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F5D0DA-B3B1-4F88-A2DB-BDEAE443456C}" type="slidenum">
              <a:rPr lang="en-GB" smtClean="0"/>
              <a:t>9</a:t>
            </a:fld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03-Jul-2014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8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WLCG-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0</TotalTime>
  <Words>2329</Words>
  <Application>Microsoft Office PowerPoint</Application>
  <PresentationFormat>On-screen Show (4:3)</PresentationFormat>
  <Paragraphs>423</Paragraphs>
  <Slides>45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ＭＳ Ｐゴシック</vt:lpstr>
      <vt:lpstr>Arial</vt:lpstr>
      <vt:lpstr>Arial Bold</vt:lpstr>
      <vt:lpstr>Calibri</vt:lpstr>
      <vt:lpstr>Candara</vt:lpstr>
      <vt:lpstr>Lucida Grande</vt:lpstr>
      <vt:lpstr>Tahoma</vt:lpstr>
      <vt:lpstr>ヒラギノ角ゴ ProN W6</vt:lpstr>
      <vt:lpstr>CERNCorporate4-3</vt:lpstr>
      <vt:lpstr>4_WLCG-new</vt:lpstr>
      <vt:lpstr>PowerPoint Presentation</vt:lpstr>
      <vt:lpstr>PowerPoint Presentation</vt:lpstr>
      <vt:lpstr>PowerPoint Presentation</vt:lpstr>
      <vt:lpstr>CERN</vt:lpstr>
      <vt:lpstr>CERN – where the Web was born</vt:lpstr>
      <vt:lpstr>PowerPoint Presentation</vt:lpstr>
      <vt:lpstr>LHC – Large Hadron Collider</vt:lpstr>
      <vt:lpstr>Four Large Detectors</vt:lpstr>
      <vt:lpstr>PowerPoint Presentation</vt:lpstr>
      <vt:lpstr>Results so far</vt:lpstr>
      <vt:lpstr>PowerPoint Presentation</vt:lpstr>
      <vt:lpstr>Physics Results ARE NOT…</vt:lpstr>
      <vt:lpstr>Physics Results ARE…</vt:lpstr>
      <vt:lpstr>Theory...</vt:lpstr>
      <vt:lpstr>Experiment…</vt:lpstr>
      <vt:lpstr>Compare Theory with Experiment</vt:lpstr>
      <vt:lpstr>Analysis Flow</vt:lpstr>
      <vt:lpstr>Detector (and Trigger) (1)</vt:lpstr>
      <vt:lpstr>Detector (and Trigger) (2)</vt:lpstr>
      <vt:lpstr>Detector (and Trigger) (3)</vt:lpstr>
      <vt:lpstr>PowerPoint Presentation</vt:lpstr>
      <vt:lpstr>Reconstruction</vt:lpstr>
      <vt:lpstr>Reconstruction: Figures of Merit</vt:lpstr>
      <vt:lpstr>Tracking: An Example</vt:lpstr>
      <vt:lpstr>Tracking Issues</vt:lpstr>
      <vt:lpstr>Pile-up Example</vt:lpstr>
      <vt:lpstr>PowerPoint Presentation</vt:lpstr>
      <vt:lpstr>Why Simulation?</vt:lpstr>
      <vt:lpstr>Simulation Steps: 1. Physics</vt:lpstr>
      <vt:lpstr>Simulation Steps: 2. Detector</vt:lpstr>
      <vt:lpstr>Simulation Steps: 3. Electronics</vt:lpstr>
      <vt:lpstr>PowerPoint Presentation</vt:lpstr>
      <vt:lpstr>Types of Physics Analyses</vt:lpstr>
      <vt:lpstr>Physics Analysis Workflow (1)</vt:lpstr>
      <vt:lpstr>Physics Analysis Workflow (2)</vt:lpstr>
      <vt:lpstr>PowerPoint Presentation</vt:lpstr>
      <vt:lpstr>The Nature of the Problem</vt:lpstr>
      <vt:lpstr>The Scale of the Problem</vt:lpstr>
      <vt:lpstr>WLCG – what and why?</vt:lpstr>
      <vt:lpstr>CERN Computer Centre</vt:lpstr>
      <vt:lpstr>Extension: Wigner data centre in Budapest, Hungary</vt:lpstr>
      <vt:lpstr>CERN openlab in a nutshell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Helge Meinhard</dc:creator>
  <cp:lastModifiedBy>Helge Meinhard</cp:lastModifiedBy>
  <cp:revision>49</cp:revision>
  <dcterms:created xsi:type="dcterms:W3CDTF">2014-07-01T15:00:47Z</dcterms:created>
  <dcterms:modified xsi:type="dcterms:W3CDTF">2014-07-03T13:03:33Z</dcterms:modified>
</cp:coreProperties>
</file>