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9" r:id="rId10"/>
    <p:sldMasterId id="2147483660" r:id="rId11"/>
  </p:sldMasterIdLst>
  <p:notesMasterIdLst>
    <p:notesMasterId r:id="rId49"/>
  </p:notesMasterIdLst>
  <p:sldIdLst>
    <p:sldId id="850" r:id="rId12"/>
    <p:sldId id="894" r:id="rId13"/>
    <p:sldId id="911" r:id="rId14"/>
    <p:sldId id="913" r:id="rId15"/>
    <p:sldId id="914" r:id="rId16"/>
    <p:sldId id="915" r:id="rId17"/>
    <p:sldId id="849" r:id="rId18"/>
    <p:sldId id="933" r:id="rId19"/>
    <p:sldId id="855" r:id="rId20"/>
    <p:sldId id="935" r:id="rId21"/>
    <p:sldId id="790" r:id="rId22"/>
    <p:sldId id="921" r:id="rId23"/>
    <p:sldId id="922" r:id="rId24"/>
    <p:sldId id="934" r:id="rId25"/>
    <p:sldId id="923" r:id="rId26"/>
    <p:sldId id="896" r:id="rId27"/>
    <p:sldId id="898" r:id="rId28"/>
    <p:sldId id="897" r:id="rId29"/>
    <p:sldId id="899" r:id="rId30"/>
    <p:sldId id="900" r:id="rId31"/>
    <p:sldId id="901" r:id="rId32"/>
    <p:sldId id="920" r:id="rId33"/>
    <p:sldId id="924" r:id="rId34"/>
    <p:sldId id="925" r:id="rId35"/>
    <p:sldId id="919" r:id="rId36"/>
    <p:sldId id="926" r:id="rId37"/>
    <p:sldId id="918" r:id="rId38"/>
    <p:sldId id="930" r:id="rId39"/>
    <p:sldId id="929" r:id="rId40"/>
    <p:sldId id="928" r:id="rId41"/>
    <p:sldId id="905" r:id="rId42"/>
    <p:sldId id="895" r:id="rId43"/>
    <p:sldId id="872" r:id="rId44"/>
    <p:sldId id="927" r:id="rId45"/>
    <p:sldId id="937" r:id="rId46"/>
    <p:sldId id="936" r:id="rId47"/>
    <p:sldId id="938" r:id="rId48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8000"/>
    <a:srgbClr val="A50021"/>
    <a:srgbClr val="000099"/>
    <a:srgbClr val="9900CC"/>
    <a:srgbClr val="CC0066"/>
    <a:srgbClr val="66FF33"/>
    <a:srgbClr val="800000"/>
    <a:srgbClr val="CC0000"/>
    <a:srgbClr val="FFFFD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638" autoAdjust="0"/>
    <p:restoredTop sz="94660"/>
  </p:normalViewPr>
  <p:slideViewPr>
    <p:cSldViewPr snapToGrid="0">
      <p:cViewPr>
        <p:scale>
          <a:sx n="82" d="100"/>
          <a:sy n="82" d="100"/>
        </p:scale>
        <p:origin x="-678" y="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30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3337" cy="38354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8487" cy="460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7488" tIns="50694" rIns="97488" bIns="50694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21138" y="9721850"/>
            <a:ext cx="3074987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7488" tIns="50694" rIns="97488" bIns="50694" numCol="1" anchor="b" anchorCtr="0" compatLnSpc="1">
            <a:prstTxWarp prst="textNoShape">
              <a:avLst/>
            </a:prstTxWarp>
          </a:bodyPr>
          <a:lstStyle>
            <a:lvl1pPr algn="r" defTabSz="487363">
              <a:tabLst>
                <a:tab pos="784225" algn="l"/>
                <a:tab pos="1568450" algn="l"/>
                <a:tab pos="2352675" algn="l"/>
                <a:tab pos="3136900" algn="l"/>
              </a:tabLst>
              <a:defRPr sz="13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C56B39-97E2-4A9D-AB90-ED81DD281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12F64B8-BC6E-4E5E-98F1-1312CBDFA0C0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87E976B-A287-4B67-B1AD-A19D94A049B5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9419141-4983-410A-9C4A-5FB0F2E87272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64515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4987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7488" tIns="50694" rIns="97488" bIns="50694" anchor="b"/>
          <a:lstStyle/>
          <a:p>
            <a:pPr algn="r" defTabSz="487363">
              <a:tabLst>
                <a:tab pos="784225" algn="l"/>
                <a:tab pos="1568450" algn="l"/>
                <a:tab pos="2352675" algn="l"/>
                <a:tab pos="3136900" algn="l"/>
              </a:tabLst>
            </a:pPr>
            <a:fld id="{7D24B55E-29E2-4951-9454-3870818013D8}" type="slidenum">
              <a:rPr lang="ru-RU" sz="1300" b="1">
                <a:solidFill>
                  <a:srgbClr val="000000"/>
                </a:solidFill>
                <a:cs typeface="Arial" pitchFamily="34" charset="0"/>
              </a:rPr>
              <a:pPr algn="r" defTabSz="487363">
                <a:tabLst>
                  <a:tab pos="784225" algn="l"/>
                  <a:tab pos="1568450" algn="l"/>
                  <a:tab pos="2352675" algn="l"/>
                  <a:tab pos="3136900" algn="l"/>
                </a:tabLst>
              </a:pPr>
              <a:t>11</a:t>
            </a:fld>
            <a:endParaRPr lang="ru-RU" sz="13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F79B7-97F6-4117-B9EC-1F7D7A951B0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DFD3CC0-4B43-4313-B93C-97FC8022D284}" type="slidenum">
              <a:rPr lang="en-GB" smtClean="0">
                <a:latin typeface="Arial" pitchFamily="34" charset="0"/>
                <a:cs typeface="Arial" pitchFamily="34" charset="0"/>
              </a:rPr>
              <a:pPr/>
              <a:t>33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1183217" y="767596"/>
            <a:ext cx="4732867" cy="38379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9048" tIns="49524" rIns="99048" bIns="49524" anchor="ctr"/>
          <a:lstStyle/>
          <a:p>
            <a:endParaRPr 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body"/>
          </p:nvPr>
        </p:nvSpPr>
        <p:spPr>
          <a:xfrm>
            <a:off x="709930" y="4861441"/>
            <a:ext cx="5653146" cy="4578924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35</a:t>
            </a:fld>
            <a:endParaRPr lang="ru-RU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B3FB85B-07E0-46E7-9644-6F98FE86D7DE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7680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1" tIns="49666" rIns="99331" bIns="49666"/>
          <a:lstStyle/>
          <a:p>
            <a:pPr defTabSz="992188">
              <a:buClrTx/>
              <a:buSzTx/>
              <a:buFontTx/>
              <a:buNone/>
            </a:pPr>
            <a:r>
              <a:rPr lang="en-US" sz="1500"/>
              <a:t>AAAA</a:t>
            </a:r>
          </a:p>
        </p:txBody>
      </p:sp>
      <p:sp>
        <p:nvSpPr>
          <p:cNvPr id="76804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1" tIns="49666" rIns="99331" bIns="49666" anchor="b"/>
          <a:lstStyle/>
          <a:p>
            <a:pPr defTabSz="992188">
              <a:buClrTx/>
              <a:buSzTx/>
              <a:buFontTx/>
              <a:buNone/>
            </a:pPr>
            <a:r>
              <a:rPr lang="en-US" sz="1500"/>
              <a:t>A.Drutskoy, 32 Int'l Conference on HEP, August 16-22, 2004</a:t>
            </a:r>
          </a:p>
        </p:txBody>
      </p:sp>
      <p:sp>
        <p:nvSpPr>
          <p:cNvPr id="76805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331" tIns="49666" rIns="99331" bIns="49666" anchor="b"/>
          <a:lstStyle/>
          <a:p>
            <a:pPr algn="r" defTabSz="992188">
              <a:buClrTx/>
              <a:buSzTx/>
              <a:buFontTx/>
              <a:buNone/>
            </a:pPr>
            <a:fld id="{521A440B-1C96-443A-B398-89F8ED3E5B68}" type="slidenum">
              <a:rPr lang="en-US" sz="1500"/>
              <a:pPr algn="r" defTabSz="992188">
                <a:buClrTx/>
                <a:buSzTx/>
                <a:buFontTx/>
                <a:buNone/>
              </a:pPr>
              <a:t>37</a:t>
            </a:fld>
            <a:endParaRPr lang="en-US" sz="1500"/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0925"/>
            <a:ext cx="5210175" cy="4605338"/>
          </a:xfrm>
          <a:noFill/>
          <a:ln/>
        </p:spPr>
        <p:txBody>
          <a:bodyPr lIns="99331" tIns="49666" rIns="99331" bIns="49666"/>
          <a:lstStyle/>
          <a:p>
            <a:pPr defTabSz="914400"/>
            <a:r>
              <a:rPr lang="en-US" smtClean="0"/>
              <a:t>e^+e^-\to\Upsilon(4S)\to B\bar B</a:t>
            </a:r>
          </a:p>
          <a:p>
            <a:pPr defTabSz="914400"/>
            <a:r>
              <a:rPr lang="en-US" smtClean="0"/>
              <a:t>B\bar B\ {\rm threshold}</a:t>
            </a:r>
          </a:p>
          <a:p>
            <a:pPr defTabSz="914400"/>
            <a:r>
              <a:rPr lang="en-US" smtClean="0"/>
              <a:t>b\bar b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42430-F6B9-4F29-A8EF-81A84BF0B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28605-3FA6-423E-8C24-2312B2483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C508A-9F91-4F04-83E5-3735D1E4A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F6F61-9F82-4D06-A24E-49617A8F6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800D0-B168-4CF1-A279-16619B805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5E55-A935-4ADC-91BC-D6E749A8F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776E-F0A9-4E81-B1FA-4B146CFBD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72F01-167C-45FB-BE6A-92FC29DE0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86709-3ED2-42D0-A784-53F0C7BC8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FA0D7-8FF5-432F-AE63-0A8A9DAAB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2F9EF-8218-4E18-A9AE-3B564E83E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DA3E7-1BDA-4B44-AC7E-057D51E7D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C69B1-A84E-4E2B-A433-7D508C23D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3CE5E-DE83-4180-822D-7B4EEB789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4034A-3F2A-4430-82AA-9284188E5E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994FD-8DC8-4E62-885A-5EE0DDF7BE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36B57-64FA-4F7E-8D3B-337430089F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066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604963"/>
            <a:ext cx="403225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D1FCA-7073-4A1F-B0C9-A6EE71F6B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3EEB5-7B1D-42AF-A4E5-D25D63843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0D672-3EAB-4963-B75C-CA67E67079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C53B-3D6C-4298-8F84-AFE50395E9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8F19E-D0ED-4B88-B30C-125EE6AD8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2C3D5-6F64-4214-BE55-F27BD96422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7B18A-393B-45F2-8D87-2F0C84D65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B6E04-70BE-4EC9-889E-798292E1FB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273050"/>
            <a:ext cx="2052638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0275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D7D1B-16E4-4CBA-AC18-E81A10BF1B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CBC7F-4043-4F97-B922-1DAEEE258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FCDFD-F52B-4EFD-B31A-BEDE6E86D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9FA6-BDE3-4486-A1BF-12267ACE6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C84DE-10C3-4C6B-90B7-42C6CF63C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3066E-81DA-41C3-B8FE-4B6D454B4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CA95B-25B6-4E23-84F8-517A05985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8727-6618-4E40-B671-0E09CD781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1771-16BD-49DD-B6A4-A70D7533E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7BFB2-A798-469F-8BC7-10DF9CEAA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B25BE-33CB-4B9A-A064-1EBCB716C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14B71-61C9-4FB1-BB94-069B1B388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46310-1469-4FFD-9C61-C4455204E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C83FB-14E7-461B-87E2-15FB6172D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9F731-F989-49A4-82EE-E6C9D738C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44EE1-DFDD-41C4-91EC-22C7FB48A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486B7-0D0A-4563-9EB4-214CE9AA5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9565C-F246-487C-B2A0-D585FF5BA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5E387-47CE-4F77-AAAC-603814A2F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0CEE-044A-4CAA-B85E-77CD13FA6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A20D7-3ADD-4363-92A2-B00392E47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0BF90-5D9A-4A80-BCAF-5E810D43C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96047-B132-401D-97D4-B788736A1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36E37-6E49-41F6-8F5B-1E35B0F7B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18018-BFEE-4275-B013-C7E9A8898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8C319-9398-4255-8EFD-B2C41082F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8FB62-BADA-4126-8DA1-29CCFFB8E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E654-BAB6-4E83-9522-EE7CA544C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71B51-7E34-410C-9AE8-BA1E72FB2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F0251-71BA-4563-A90B-674F36B53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EAE25-1208-4B4E-98F2-06B5D110B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45FDE-0295-4640-80F8-1BF174CBB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396A7-F819-4046-80AC-892C2A5AD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B12EA-4EA5-4CB5-8503-B8825E9F3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C9E02-49E3-46F6-B555-39B48319C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34420-7815-4EDF-B41E-3DF3D8A4D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E1FAD-2456-47E6-9695-582028FF7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E00BC-A081-4367-9DDB-BC6BD1DD4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D1B38-FB25-4559-A1D6-17E6D23E0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6D404-2DF1-49A3-A430-AF5C802E0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BCB2E-4F9D-480D-9D1F-1919E38B3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CC182-456B-4155-9EF6-6687A5361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FA454-15C9-4284-B292-6399E1766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1C1C2-86BF-4AF2-A7D2-9D3C59245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39A9-1F73-4F24-BB0A-2A88374E0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D4EAE-5286-4FF6-BB53-D62084FF3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211B1-2E46-4E52-AB94-C5906A902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14A6D-50FB-40A6-BD12-50652DF90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F5772-736C-469C-A955-5A6F0F67B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3E9F9-9578-46F2-983A-17681BBF6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9CD45-A0F4-4FCD-A858-C6B282254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85615-B817-4F85-8EE2-2F5CA3B5D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96E9F-025F-46C3-9A70-FDCBB6765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7710B-C0CD-4EFC-9001-B0E06408B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D613C-3846-4633-83D0-932298484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EA7C-D565-45EF-ADCD-1B599D66B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12BDB-A16D-4DA6-977F-B07BA716E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139C3-D206-4DB6-B9D8-8B9400BF8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2C396-43BE-4082-B174-4175E8D5C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C742-FE45-43F0-B266-201CAEBA5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3123A-27ED-4FE9-B263-5F758A2B4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45399-31B2-4A1E-B849-348173ADA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6279-EFA6-4697-9A3F-2D069E612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65962-2BFA-4148-8B1F-38B83741C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6C0DB-4B23-49F2-AC01-97F24B099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86CA-9BDF-4FCF-AAEA-9D80D4A1A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79DC0-53D4-448E-A587-3D5470229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6C7E5-7CA0-46C9-A043-DF98057D7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5F5F6-BD1D-4081-9877-5513A6382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B7BA1-E6CD-4A06-BA8E-CB21E9F9A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5A123-008E-42C5-967C-1A2A588AB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F964D-7538-4A71-8F05-464BF36B0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29CEC-9CB5-405E-B93E-D2E12C410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DDFF1-C9DB-4E58-B63B-819A23895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BFD60-9D56-488B-9744-19C2C64A7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5173C-F4DB-4100-9EA0-CBA2FAFB1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3EF08-E07A-4D40-845C-D318CA620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6B085-ED6D-4F97-A0A5-E51307B82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9ED01-59BA-4BAE-A3AE-4D549E6F2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B2C12-A641-48DC-97D2-EA1B55A27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4BC79-F39D-4420-A715-F80DD6E6D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ACAFD-B17E-4E83-BD27-7A6AF2F0B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E746B-7CCB-47AE-8445-D6C5B09F8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BE4AD-4B84-4949-A60C-EBE6FF7DC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DB2F-656E-46A6-80F4-AD4751152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562BE-11CA-420D-9978-DBEE1B2D1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C2179-957E-49E9-B97B-8A66A3C44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5DE71-7E30-419A-BD97-2F2CE60A5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4143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AA85B-679B-4AF3-AC02-B98B9CF91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F3AFF-6DCE-4825-9310-BAA1DD364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9C801-78D5-4C61-95C5-124067F9C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CEBAE-40D5-4003-A1C5-1645735B3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EFD7E-1ABD-4D5D-ACEA-45A5595DF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2D01D-1BC2-47A9-8FA1-53FB6A889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C2D75-C4E3-40EE-B2C1-89EC65F36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5865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865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7B55B-E6EE-405D-BDE9-7005AADC0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CB68878-D6FA-470A-86C3-097C0EC9E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4B70E91-4D3C-46AD-8CE6-8F3851D59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82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06613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A86A0C76-065B-4598-8F4F-5CC47D15E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15313" cy="113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5313" cy="451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hf hdr="0" ftr="0" dt="0"/>
  <p:txStyles>
    <p:titleStyle>
      <a:lvl1pPr algn="ctr" defTabSz="449263" rtl="0" eaLnBrk="0" fontAlgn="base" hangingPunct="0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457200" algn="ctr" defTabSz="449263" rtl="0" fontAlgn="base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914400" algn="ctr" defTabSz="449263" rtl="0" fontAlgn="base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1371600" algn="ctr" defTabSz="449263" rtl="0" fontAlgn="base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1828800" algn="ctr" defTabSz="449263" rtl="0" fontAlgn="base">
        <a:lnSpc>
          <a:spcPct val="13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39725" indent="-339725" algn="l" defTabSz="449263" rtl="0" eaLnBrk="0" fontAlgn="base" hangingPunct="0">
        <a:lnSpc>
          <a:spcPct val="13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13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13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3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F101781-E25C-4AC0-82BD-38D0701CB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7184EE2-BFE8-4B74-9BF4-E54F3EEDC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4F5A83-AF20-4AFE-B646-AAC669884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4D830C1-E401-45F9-B777-614FF666C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 ft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F2002B-985C-4E02-9453-1B733C308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959515-A8AC-4876-B2DE-82BD6CDF3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C06FDB6-0DCE-4892-80E9-8EBD6A3AE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8012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341438"/>
            <a:ext cx="8228012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6375"/>
            <a:ext cx="112395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</a:tabLst>
              <a:defRPr sz="14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ICHEP2008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216275" y="6584950"/>
            <a:ext cx="2933700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1" i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Galina Pakhlova, ITEP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381750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53FD10-AC14-43B1-BA48-0C5CE585E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660033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n.universe-cluster.de/indico/conferenceDisplay.py?confId=229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14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png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14.png"/><Relationship Id="rId5" Type="http://schemas.openxmlformats.org/officeDocument/2006/relationships/image" Target="../media/image36.jpeg"/><Relationship Id="rId10" Type="http://schemas.openxmlformats.org/officeDocument/2006/relationships/image" Target="../media/image38.png"/><Relationship Id="rId4" Type="http://schemas.openxmlformats.org/officeDocument/2006/relationships/image" Target="../media/image35.jpeg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40.png"/><Relationship Id="rId5" Type="http://schemas.microsoft.com/office/2007/relationships/hdphoto" Target="../media/hdphoto12.wdp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image" Target="../media/image7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6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58.png"/><Relationship Id="rId5" Type="http://schemas.openxmlformats.org/officeDocument/2006/relationships/image" Target="../media/image50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0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5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1.png"/><Relationship Id="rId5" Type="http://schemas.openxmlformats.org/officeDocument/2006/relationships/image" Target="../media/image70.wmf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6.xml"/><Relationship Id="rId5" Type="http://schemas.openxmlformats.org/officeDocument/2006/relationships/image" Target="../media/image14.png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8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9.png"/><Relationship Id="rId5" Type="http://schemas.openxmlformats.org/officeDocument/2006/relationships/image" Target="../media/image14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447237"/>
            <a:ext cx="9144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Hadron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Spectroscopy</a:t>
            </a:r>
          </a:p>
          <a:p>
            <a:pPr algn="ctr">
              <a:defRPr/>
            </a:pPr>
            <a:endParaRPr lang="en-US" sz="4400" b="1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4859" y="2437823"/>
            <a:ext cx="634841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000099"/>
                </a:solidFill>
                <a:latin typeface="+mj-lt"/>
              </a:rPr>
              <a:t>Alex </a:t>
            </a:r>
            <a:r>
              <a:rPr lang="en-US" sz="4000" b="1" dirty="0" err="1" smtClean="0">
                <a:solidFill>
                  <a:srgbClr val="000099"/>
                </a:solidFill>
                <a:latin typeface="+mj-lt"/>
              </a:rPr>
              <a:t>Bondar</a:t>
            </a:r>
            <a:endParaRPr lang="en-US" sz="4000" b="1" dirty="0">
              <a:solidFill>
                <a:srgbClr val="000099"/>
              </a:solidFill>
              <a:latin typeface="+mj-lt"/>
            </a:endParaRPr>
          </a:p>
          <a:p>
            <a:pPr algn="ctr">
              <a:defRPr/>
            </a:pPr>
            <a:r>
              <a:rPr lang="en-US" sz="2800" b="1" dirty="0">
                <a:solidFill>
                  <a:srgbClr val="000099"/>
                </a:solidFill>
                <a:latin typeface="+mj-lt"/>
              </a:rPr>
              <a:t>BINP, </a:t>
            </a:r>
            <a:r>
              <a:rPr lang="en-US" sz="2800" b="1" dirty="0" smtClean="0">
                <a:solidFill>
                  <a:srgbClr val="000099"/>
                </a:solidFill>
                <a:latin typeface="+mj-lt"/>
              </a:rPr>
              <a:t>Novosibirsk</a:t>
            </a:r>
          </a:p>
          <a:p>
            <a:pPr algn="ctr">
              <a:defRPr/>
            </a:pPr>
            <a:r>
              <a:rPr lang="en-US" sz="2800" b="1" dirty="0" smtClean="0">
                <a:solidFill>
                  <a:srgbClr val="000099"/>
                </a:solidFill>
                <a:latin typeface="+mj-lt"/>
              </a:rPr>
              <a:t>Novosibirsk  State University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30158" y="5621361"/>
            <a:ext cx="3447033" cy="830997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/>
            </a:r>
            <a:br>
              <a:rPr lang="en-US" sz="2800" dirty="0">
                <a:solidFill>
                  <a:srgbClr val="002060"/>
                </a:solidFill>
                <a:latin typeface="+mn-lt"/>
              </a:rPr>
            </a:br>
            <a:r>
              <a:rPr lang="en-US" dirty="0" smtClean="0"/>
              <a:t>(Ljubljana, August 18, 2015) </a:t>
            </a:r>
            <a:endParaRPr lang="en-US" dirty="0"/>
          </a:p>
        </p:txBody>
      </p:sp>
      <p:sp>
        <p:nvSpPr>
          <p:cNvPr id="14342" name="AutoShape 7" descr="http://www.ichep2012.com.au/Portals/_default/Skins/www.ichep2012.com.au/Images/image2.gif"/>
          <p:cNvSpPr>
            <a:spLocks noChangeAspect="1" noChangeArrowheads="1"/>
          </p:cNvSpPr>
          <p:nvPr/>
        </p:nvSpPr>
        <p:spPr bwMode="auto">
          <a:xfrm>
            <a:off x="161925" y="-571500"/>
            <a:ext cx="1743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AutoShape 9" descr="X&lt;font size=&quot;-1&quot;&gt;th&lt;/font&gt; Quark Confinement&lt;br&gt; and the Hadron Spectrum"/>
          <p:cNvSpPr>
            <a:spLocks noChangeAspect="1" noChangeArrowheads="1"/>
          </p:cNvSpPr>
          <p:nvPr/>
        </p:nvSpPr>
        <p:spPr bwMode="auto">
          <a:xfrm>
            <a:off x="161925" y="-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AutoShape 11" descr="X&lt;font size=&quot;-1&quot;&gt;th&lt;/font&gt; Quark Confinement&lt;br&gt; and the Hadron Spectrum"/>
          <p:cNvSpPr>
            <a:spLocks noChangeAspect="1" noChangeArrowheads="1"/>
          </p:cNvSpPr>
          <p:nvPr/>
        </p:nvSpPr>
        <p:spPr bwMode="auto">
          <a:xfrm>
            <a:off x="161925" y="-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AutoShape 13" descr="X&lt;font size=&quot;-1&quot;&gt;th&lt;/font&gt; Quark Confinement&lt;br&gt; and the Hadron Spectrum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2388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AutoShape 15" descr="tower"/>
          <p:cNvSpPr>
            <a:spLocks noChangeAspect="1" noChangeArrowheads="1"/>
          </p:cNvSpPr>
          <p:nvPr/>
        </p:nvSpPr>
        <p:spPr bwMode="auto">
          <a:xfrm>
            <a:off x="161925" y="-547688"/>
            <a:ext cx="1143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0706" name="Picture 2" descr="https://www.eventure-online.com/parthen-uploads/136/0022/img/logo_LeptonPhoton%5b5%5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237" y="4774308"/>
            <a:ext cx="1579418" cy="169605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51167" y="1738795"/>
            <a:ext cx="7620000" cy="838199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Molecule?</a:t>
            </a:r>
            <a:endParaRPr lang="en-US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 txBox="1">
            <a:spLocks noChangeArrowheads="1"/>
          </p:cNvSpPr>
          <p:nvPr/>
        </p:nvSpPr>
        <p:spPr bwMode="auto">
          <a:xfrm>
            <a:off x="1860556" y="-4763"/>
            <a:ext cx="5516552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Heavy quark structure in </a:t>
            </a:r>
            <a:r>
              <a:rPr lang="en-GB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GB" sz="3200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GB" sz="3200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125413" y="720725"/>
            <a:ext cx="5994400" cy="1439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449263" y="900113"/>
            <a:ext cx="4367212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CC"/>
                </a:solidFill>
              </a:rPr>
              <a:t>Wave func. at large distance – B(*)B*</a:t>
            </a:r>
            <a:endParaRPr lang="en-GB">
              <a:solidFill>
                <a:srgbClr val="000066"/>
              </a:solidFill>
            </a:endParaRPr>
          </a:p>
        </p:txBody>
      </p:sp>
      <p:sp>
        <p:nvSpPr>
          <p:cNvPr id="1031" name="Text Box 5"/>
          <p:cNvSpPr txBox="1">
            <a:spLocks noChangeArrowheads="1"/>
          </p:cNvSpPr>
          <p:nvPr/>
        </p:nvSpPr>
        <p:spPr bwMode="auto">
          <a:xfrm>
            <a:off x="179388" y="1079500"/>
            <a:ext cx="648017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7100" y="909638"/>
            <a:ext cx="962025" cy="2162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4538" y="909638"/>
            <a:ext cx="900112" cy="2162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4" name="Rectangle 8"/>
          <p:cNvSpPr>
            <a:spLocks noChangeArrowheads="1"/>
          </p:cNvSpPr>
          <p:nvPr/>
        </p:nvSpPr>
        <p:spPr bwMode="auto">
          <a:xfrm>
            <a:off x="219075" y="511175"/>
            <a:ext cx="8761413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A.B.,A.Garmash,A.Milstein,R.Mizuk,M.Voloshin  PRD84 054010 (arXiv:1105.4473)</a:t>
            </a:r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639763" y="2838450"/>
            <a:ext cx="7848600" cy="201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8275" indent="-168275" defTabSz="914400">
              <a:spcBef>
                <a:spcPts val="500"/>
              </a:spcBef>
              <a:buClr>
                <a:srgbClr val="009900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0000CC"/>
                </a:solidFill>
              </a:rPr>
              <a:t>Why </a:t>
            </a:r>
            <a:r>
              <a:rPr lang="en-GB" dirty="0" err="1">
                <a:solidFill>
                  <a:srgbClr val="0000CC"/>
                </a:solidFill>
              </a:rPr>
              <a:t>h</a:t>
            </a:r>
            <a:r>
              <a:rPr lang="en-GB" sz="2400" baseline="-25000" dirty="0" err="1">
                <a:solidFill>
                  <a:srgbClr val="0000CC"/>
                </a:solidFill>
              </a:rPr>
              <a:t>b</a:t>
            </a:r>
            <a:r>
              <a:rPr lang="en-GB" sz="2400" dirty="0">
                <a:solidFill>
                  <a:srgbClr val="0000CC"/>
                </a:solidFill>
                <a:sym typeface="Symbol" pitchFamily="18" charset="2"/>
              </a:rPr>
              <a:t></a:t>
            </a:r>
            <a:r>
              <a:rPr lang="en-GB" dirty="0">
                <a:solidFill>
                  <a:srgbClr val="0000CC"/>
                </a:solidFill>
              </a:rPr>
              <a:t> is unsuppressed relative to </a:t>
            </a:r>
            <a:r>
              <a:rPr lang="en-GB" sz="2400" dirty="0">
                <a:solidFill>
                  <a:srgbClr val="0000CC"/>
                </a:solidFill>
                <a:sym typeface="Symbol" pitchFamily="18" charset="2"/>
              </a:rPr>
              <a:t></a:t>
            </a:r>
            <a:endParaRPr lang="en-GB" dirty="0">
              <a:solidFill>
                <a:srgbClr val="0000CC"/>
              </a:solidFill>
            </a:endParaRPr>
          </a:p>
          <a:p>
            <a:pPr marL="168275" indent="-168275" defTabSz="914400">
              <a:spcBef>
                <a:spcPts val="500"/>
              </a:spcBef>
              <a:buClr>
                <a:srgbClr val="009900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0000CC"/>
                </a:solidFill>
              </a:rPr>
              <a:t>Relative phase ~0 for </a:t>
            </a:r>
            <a:r>
              <a:rPr lang="en-GB" dirty="0">
                <a:solidFill>
                  <a:srgbClr val="0000CC"/>
                </a:solidFill>
                <a:sym typeface="Symbol" pitchFamily="18" charset="2"/>
              </a:rPr>
              <a:t></a:t>
            </a:r>
            <a:r>
              <a:rPr lang="en-GB" dirty="0">
                <a:solidFill>
                  <a:srgbClr val="0000CC"/>
                </a:solidFill>
              </a:rPr>
              <a:t> and ~180</a:t>
            </a:r>
            <a:r>
              <a:rPr lang="en-GB" sz="2400" baseline="30000" dirty="0">
                <a:solidFill>
                  <a:srgbClr val="0000CC"/>
                </a:solidFill>
              </a:rPr>
              <a:t>0</a:t>
            </a:r>
            <a:r>
              <a:rPr lang="en-GB" dirty="0">
                <a:solidFill>
                  <a:srgbClr val="0000CC"/>
                </a:solidFill>
              </a:rPr>
              <a:t> for </a:t>
            </a:r>
            <a:r>
              <a:rPr lang="en-GB" dirty="0" err="1">
                <a:solidFill>
                  <a:srgbClr val="0000CC"/>
                </a:solidFill>
              </a:rPr>
              <a:t>h</a:t>
            </a:r>
            <a:r>
              <a:rPr lang="en-GB" sz="2400" baseline="-25000" dirty="0" err="1">
                <a:solidFill>
                  <a:srgbClr val="0000CC"/>
                </a:solidFill>
              </a:rPr>
              <a:t>b</a:t>
            </a:r>
            <a:endParaRPr lang="en-GB" dirty="0">
              <a:solidFill>
                <a:srgbClr val="0000CC"/>
              </a:solidFill>
            </a:endParaRPr>
          </a:p>
          <a:p>
            <a:pPr marL="168275" indent="-168275" defTabSz="914400">
              <a:spcBef>
                <a:spcPts val="500"/>
              </a:spcBef>
              <a:buClr>
                <a:srgbClr val="0033CC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0000CC"/>
                </a:solidFill>
              </a:rPr>
              <a:t>Production rates of </a:t>
            </a:r>
            <a:r>
              <a:rPr lang="en-GB" dirty="0" err="1">
                <a:solidFill>
                  <a:srgbClr val="0000CC"/>
                </a:solidFill>
              </a:rPr>
              <a:t>Z</a:t>
            </a:r>
            <a:r>
              <a:rPr lang="en-GB" sz="2400" baseline="-25000" dirty="0" err="1">
                <a:solidFill>
                  <a:srgbClr val="0000CC"/>
                </a:solidFill>
              </a:rPr>
              <a:t>b</a:t>
            </a:r>
            <a:r>
              <a:rPr lang="en-GB" dirty="0">
                <a:solidFill>
                  <a:srgbClr val="0000CC"/>
                </a:solidFill>
              </a:rPr>
              <a:t>(10610) and </a:t>
            </a:r>
            <a:r>
              <a:rPr lang="en-GB" dirty="0" err="1">
                <a:solidFill>
                  <a:srgbClr val="0000CC"/>
                </a:solidFill>
              </a:rPr>
              <a:t>Z</a:t>
            </a:r>
            <a:r>
              <a:rPr lang="en-GB" sz="2400" baseline="-25000" dirty="0" err="1">
                <a:solidFill>
                  <a:srgbClr val="0000CC"/>
                </a:solidFill>
              </a:rPr>
              <a:t>b</a:t>
            </a:r>
            <a:r>
              <a:rPr lang="en-GB" dirty="0">
                <a:solidFill>
                  <a:srgbClr val="0000CC"/>
                </a:solidFill>
              </a:rPr>
              <a:t>(10650)</a:t>
            </a:r>
            <a:r>
              <a:rPr lang="en-GB" sz="2400" baseline="-25000" dirty="0">
                <a:solidFill>
                  <a:srgbClr val="0000CC"/>
                </a:solidFill>
              </a:rPr>
              <a:t> </a:t>
            </a:r>
            <a:r>
              <a:rPr lang="en-GB" dirty="0">
                <a:solidFill>
                  <a:srgbClr val="0000CC"/>
                </a:solidFill>
              </a:rPr>
              <a:t>are similar</a:t>
            </a:r>
            <a:endParaRPr lang="en-GB" sz="1800" dirty="0">
              <a:solidFill>
                <a:srgbClr val="0000CC"/>
              </a:solidFill>
            </a:endParaRPr>
          </a:p>
          <a:p>
            <a:pPr marL="168275" indent="-168275" defTabSz="914400">
              <a:spcBef>
                <a:spcPts val="500"/>
              </a:spcBef>
              <a:buClr>
                <a:srgbClr val="0033CC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0000CC"/>
                </a:solidFill>
              </a:rPr>
              <a:t>Widths       </a:t>
            </a:r>
            <a:r>
              <a:rPr lang="en-GB" dirty="0" smtClean="0">
                <a:solidFill>
                  <a:srgbClr val="0000CC"/>
                </a:solidFill>
              </a:rPr>
              <a:t>–”–</a:t>
            </a:r>
          </a:p>
          <a:p>
            <a:pPr marL="168275" indent="-168275" defTabSz="914400">
              <a:spcBef>
                <a:spcPts val="500"/>
              </a:spcBef>
              <a:buClr>
                <a:srgbClr val="0033CC"/>
              </a:buClr>
              <a:buFont typeface="Times New Roman" pitchFamily="18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Dominant decays to B(*)B*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36" name="Rectangle 10"/>
          <p:cNvSpPr>
            <a:spLocks noChangeArrowheads="1"/>
          </p:cNvSpPr>
          <p:nvPr/>
        </p:nvSpPr>
        <p:spPr bwMode="auto">
          <a:xfrm>
            <a:off x="519113" y="2552700"/>
            <a:ext cx="114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GB">
                <a:solidFill>
                  <a:srgbClr val="0000CC"/>
                </a:solidFill>
              </a:rPr>
              <a:t>Explains</a:t>
            </a:r>
            <a:endParaRPr lang="ru-RU">
              <a:solidFill>
                <a:srgbClr val="0000CC"/>
              </a:solidFill>
            </a:endParaRPr>
          </a:p>
        </p:txBody>
      </p:sp>
      <p:grpSp>
        <p:nvGrpSpPr>
          <p:cNvPr id="1038" name="Group 13"/>
          <p:cNvGrpSpPr>
            <a:grpSpLocks/>
          </p:cNvGrpSpPr>
          <p:nvPr/>
        </p:nvGrpSpPr>
        <p:grpSpPr bwMode="auto">
          <a:xfrm>
            <a:off x="946150" y="1320800"/>
            <a:ext cx="2990850" cy="1333500"/>
            <a:chOff x="596" y="892"/>
            <a:chExt cx="1884" cy="840"/>
          </a:xfrm>
        </p:grpSpPr>
        <p:graphicFrame>
          <p:nvGraphicFramePr>
            <p:cNvPr id="1026" name="Object 14"/>
            <p:cNvGraphicFramePr>
              <a:graphicFrameLocks noChangeAspect="1"/>
            </p:cNvGraphicFramePr>
            <p:nvPr/>
          </p:nvGraphicFramePr>
          <p:xfrm>
            <a:off x="596" y="892"/>
            <a:ext cx="1884" cy="840"/>
          </p:xfrm>
          <a:graphic>
            <a:graphicData uri="http://schemas.openxmlformats.org/presentationml/2006/ole">
              <p:oleObj spid="_x0000_s1026" name="Формула" r:id="rId6" imgW="51511320" imgH="20116800" progId="Equation.3">
                <p:embed/>
              </p:oleObj>
            </a:graphicData>
          </a:graphic>
        </p:graphicFrame>
        <p:sp>
          <p:nvSpPr>
            <p:cNvPr id="1044" name="Rectangle 15"/>
            <p:cNvSpPr>
              <a:spLocks noChangeArrowheads="1"/>
            </p:cNvSpPr>
            <p:nvPr/>
          </p:nvSpPr>
          <p:spPr bwMode="auto">
            <a:xfrm>
              <a:off x="741" y="981"/>
              <a:ext cx="56" cy="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9" name="Line 16"/>
          <p:cNvSpPr>
            <a:spLocks noChangeShapeType="1"/>
          </p:cNvSpPr>
          <p:nvPr/>
        </p:nvSpPr>
        <p:spPr bwMode="auto">
          <a:xfrm flipV="1">
            <a:off x="1211263" y="1592263"/>
            <a:ext cx="20637" cy="50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Rectangle 10"/>
          <p:cNvSpPr>
            <a:spLocks noChangeArrowheads="1"/>
          </p:cNvSpPr>
          <p:nvPr/>
        </p:nvSpPr>
        <p:spPr bwMode="auto">
          <a:xfrm>
            <a:off x="549275" y="5024723"/>
            <a:ext cx="3613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GB" dirty="0">
                <a:solidFill>
                  <a:srgbClr val="800000"/>
                </a:solidFill>
              </a:rPr>
              <a:t>Other Possible Explanations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041" name="Rectangle 9"/>
          <p:cNvSpPr>
            <a:spLocks noChangeArrowheads="1"/>
          </p:cNvSpPr>
          <p:nvPr/>
        </p:nvSpPr>
        <p:spPr bwMode="auto">
          <a:xfrm>
            <a:off x="655638" y="5535613"/>
            <a:ext cx="78486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8275" indent="-168275" defTabSz="914400">
              <a:spcBef>
                <a:spcPts val="500"/>
              </a:spcBef>
              <a:buClr>
                <a:srgbClr val="009900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7E0021"/>
                </a:solidFill>
              </a:rPr>
              <a:t>Coupled channel resonances  (</a:t>
            </a:r>
            <a:r>
              <a:rPr lang="en-GB" dirty="0" err="1"/>
              <a:t>I.V.Danilkin</a:t>
            </a:r>
            <a:r>
              <a:rPr lang="en-GB" dirty="0"/>
              <a:t> et al, arXiv:1106.1552)</a:t>
            </a:r>
            <a:endParaRPr lang="en-GB" dirty="0">
              <a:solidFill>
                <a:srgbClr val="0000CC"/>
              </a:solidFill>
            </a:endParaRPr>
          </a:p>
          <a:p>
            <a:pPr marL="168275" indent="-168275" defTabSz="914400">
              <a:spcBef>
                <a:spcPts val="500"/>
              </a:spcBef>
              <a:buClr>
                <a:srgbClr val="009900"/>
              </a:buClr>
              <a:buFont typeface="Times New Roman" pitchFamily="18" charset="0"/>
              <a:buChar char="•"/>
            </a:pPr>
            <a:r>
              <a:rPr lang="en-GB" dirty="0">
                <a:solidFill>
                  <a:srgbClr val="7E0021"/>
                </a:solidFill>
              </a:rPr>
              <a:t>Cusp               (</a:t>
            </a:r>
            <a:r>
              <a:rPr lang="en-GB" dirty="0" err="1"/>
              <a:t>D.Bugg</a:t>
            </a:r>
            <a:r>
              <a:rPr lang="en-GB" dirty="0"/>
              <a:t>  Europhys.Lett.96 (2011),arXiv:1105.5492)</a:t>
            </a:r>
            <a:endParaRPr lang="en-GB" dirty="0">
              <a:solidFill>
                <a:srgbClr val="0000CC"/>
              </a:solidFill>
            </a:endParaRPr>
          </a:p>
          <a:p>
            <a:pPr marL="168275" indent="-168275" defTabSz="914400">
              <a:spcBef>
                <a:spcPts val="500"/>
              </a:spcBef>
              <a:buClr>
                <a:srgbClr val="0033CC"/>
              </a:buClr>
              <a:buFont typeface="Times New Roman" pitchFamily="18" charset="0"/>
              <a:buChar char="•"/>
            </a:pPr>
            <a:r>
              <a:rPr lang="en-GB" dirty="0" err="1">
                <a:solidFill>
                  <a:srgbClr val="7E0021"/>
                </a:solidFill>
              </a:rPr>
              <a:t>Tetraquark</a:t>
            </a:r>
            <a:r>
              <a:rPr lang="en-GB" dirty="0">
                <a:solidFill>
                  <a:srgbClr val="7E0021"/>
                </a:solidFill>
              </a:rPr>
              <a:t>                          (</a:t>
            </a:r>
            <a:r>
              <a:rPr lang="en-US" dirty="0" err="1"/>
              <a:t>M.Karliner</a:t>
            </a:r>
            <a:r>
              <a:rPr lang="en-US" dirty="0"/>
              <a:t>, </a:t>
            </a:r>
            <a:r>
              <a:rPr lang="en-US" dirty="0" err="1"/>
              <a:t>H.Lipkin</a:t>
            </a:r>
            <a:r>
              <a:rPr lang="en-US" dirty="0"/>
              <a:t>, arXiv:0802.0649)</a:t>
            </a:r>
            <a:endParaRPr lang="ru-RU" dirty="0"/>
          </a:p>
        </p:txBody>
      </p:sp>
      <p:cxnSp>
        <p:nvCxnSpPr>
          <p:cNvPr id="1042" name="Straight Connector 19"/>
          <p:cNvCxnSpPr>
            <a:cxnSpLocks noChangeShapeType="1"/>
          </p:cNvCxnSpPr>
          <p:nvPr/>
        </p:nvCxnSpPr>
        <p:spPr bwMode="auto">
          <a:xfrm flipV="1">
            <a:off x="436563" y="4895255"/>
            <a:ext cx="8243887" cy="41275"/>
          </a:xfrm>
          <a:prstGeom prst="line">
            <a:avLst/>
          </a:prstGeom>
          <a:noFill/>
          <a:ln w="25400" algn="ctr">
            <a:solidFill>
              <a:srgbClr val="800000"/>
            </a:solidFill>
            <a:round/>
            <a:headEnd/>
            <a:tailEnd/>
          </a:ln>
        </p:spPr>
      </p:cxnSp>
      <p:cxnSp>
        <p:nvCxnSpPr>
          <p:cNvPr id="1043" name="Straight Connector 21"/>
          <p:cNvCxnSpPr>
            <a:cxnSpLocks noChangeShapeType="1"/>
          </p:cNvCxnSpPr>
          <p:nvPr/>
        </p:nvCxnSpPr>
        <p:spPr bwMode="auto">
          <a:xfrm flipV="1">
            <a:off x="398463" y="820738"/>
            <a:ext cx="8242300" cy="41275"/>
          </a:xfrm>
          <a:prstGeom prst="line">
            <a:avLst/>
          </a:prstGeom>
          <a:noFill/>
          <a:ln w="25400" algn="ctr">
            <a:solidFill>
              <a:srgbClr val="000099"/>
            </a:solidFill>
            <a:round/>
            <a:headEnd/>
            <a:tailEnd/>
          </a:ln>
        </p:spPr>
      </p:cxnSp>
      <p:sp>
        <p:nvSpPr>
          <p:cNvPr id="24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/>
          <a:p>
            <a:fld id="{D72143E4-151D-4C7C-B856-16BF076D517F}" type="slidenum">
              <a:rPr lang="en-US" sz="1600" smtClean="0">
                <a:solidFill>
                  <a:schemeClr val="tx1"/>
                </a:solidFill>
              </a:rPr>
              <a:pPr/>
              <a:t>11</a:t>
            </a:fld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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  <a:sym typeface="Symbol" pitchFamily="18" charset="2"/>
              </a:rPr>
              <a:t>(5S)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→Z</a:t>
            </a:r>
            <a:r>
              <a:rPr lang="en-US" sz="36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b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 π</a:t>
            </a:r>
            <a:r>
              <a:rPr lang="en-US" sz="3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±</a:t>
            </a:r>
            <a:endParaRPr lang="en-US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563321"/>
            <a:ext cx="2133600" cy="294679"/>
          </a:xfrm>
          <a:noFill/>
        </p:spPr>
        <p:txBody>
          <a:bodyPr/>
          <a:lstStyle/>
          <a:p>
            <a:pPr algn="r"/>
            <a:fld id="{C9832F7C-AB3F-4DA5-8576-0C471211979B}" type="slidenum">
              <a:rPr lang="en-US" smtClean="0">
                <a:solidFill>
                  <a:schemeClr val="tx1"/>
                </a:solidFill>
                <a:latin typeface="Arial" pitchFamily="34" charset="0"/>
              </a:rPr>
              <a:pPr algn="r"/>
              <a:t>12</a:t>
            </a:fld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0" y="81107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libri" pitchFamily="34" charset="0"/>
              </a:rPr>
              <a:t>Masses of the observed Z</a:t>
            </a:r>
            <a:r>
              <a:rPr lang="en-US" baseline="-25000" dirty="0" smtClean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resonances </a:t>
            </a:r>
            <a:r>
              <a:rPr lang="en-US" dirty="0" smtClean="0">
                <a:latin typeface="Calibri" pitchFamily="34" charset="0"/>
              </a:rPr>
              <a:t>are </a:t>
            </a:r>
            <a:r>
              <a:rPr lang="en-US" dirty="0" smtClean="0">
                <a:latin typeface="Calibri" pitchFamily="34" charset="0"/>
              </a:rPr>
              <a:t>close to the BB* and B*B* thresholds, respectively: branching fractions  Z</a:t>
            </a:r>
            <a:r>
              <a:rPr lang="en-US" baseline="-25000" dirty="0" smtClean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/>
              </a:rPr>
              <a:t>→</a:t>
            </a:r>
            <a:r>
              <a:rPr lang="en-US" dirty="0" smtClean="0">
                <a:latin typeface="Calibri" pitchFamily="34" charset="0"/>
              </a:rPr>
              <a:t>B(*)B* might be large (dominant).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2209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2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Full  reconstruction  of  one  B  meson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8" name="Picture 17" descr="bus-79-7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048000"/>
            <a:ext cx="4648200" cy="3276600"/>
          </a:xfrm>
          <a:prstGeom prst="rect">
            <a:avLst/>
          </a:prstGeom>
        </p:spPr>
      </p:pic>
      <p:pic>
        <p:nvPicPr>
          <p:cNvPr id="19" name="Picture 18" descr="bus-79-7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124200"/>
            <a:ext cx="4343400" cy="321691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295400" y="3352800"/>
            <a:ext cx="1066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791200" y="3429000"/>
            <a:ext cx="4572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1000" y="6248400"/>
            <a:ext cx="1494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qq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  background</a:t>
            </a:r>
            <a:endParaRPr lang="en-US" dirty="0"/>
          </a:p>
        </p:txBody>
      </p:sp>
      <p:sp>
        <p:nvSpPr>
          <p:cNvPr id="23" name="TextBox 20"/>
          <p:cNvSpPr txBox="1">
            <a:spLocks noChangeArrowheads="1"/>
          </p:cNvSpPr>
          <p:nvPr/>
        </p:nvSpPr>
        <p:spPr bwMode="auto">
          <a:xfrm>
            <a:off x="152400" y="1595735"/>
            <a:ext cx="289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Analysis strategy: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5" name="Explosion 1 14"/>
          <p:cNvSpPr/>
          <p:nvPr/>
        </p:nvSpPr>
        <p:spPr>
          <a:xfrm>
            <a:off x="6858000" y="2133600"/>
            <a:ext cx="533400" cy="609600"/>
          </a:xfrm>
          <a:prstGeom prst="irregularSeal1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86400" y="2438400"/>
            <a:ext cx="12954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7467600" y="2438400"/>
            <a:ext cx="12954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391400" y="1752600"/>
            <a:ext cx="762000" cy="533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6820694" y="1866106"/>
            <a:ext cx="379412" cy="152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 flipV="1">
            <a:off x="6477000" y="2590800"/>
            <a:ext cx="457200" cy="2301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86600" y="1535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1800" y="2743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B*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01000" y="1828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10200" y="2133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e+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34400" y="2133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e-</a:t>
            </a:r>
            <a:endParaRPr lang="en-US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rot="5400000" flipH="1" flipV="1">
            <a:off x="914400" y="5638800"/>
            <a:ext cx="762000" cy="6096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1333500" y="4305300"/>
            <a:ext cx="762000" cy="2286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19200" y="3593068"/>
            <a:ext cx="140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  background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3200400" y="3657600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  Signal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133600" y="4648200"/>
            <a:ext cx="381000" cy="12192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276600" y="4648200"/>
            <a:ext cx="381000" cy="12192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667000" y="3200400"/>
            <a:ext cx="457200" cy="2667000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7543800" y="38100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543800" y="4114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43800" y="3505200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B*B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rot="10800000" flipV="1">
            <a:off x="6553200" y="3733800"/>
            <a:ext cx="990600" cy="762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8" idx="1"/>
          </p:cNvCxnSpPr>
          <p:nvPr/>
        </p:nvCxnSpPr>
        <p:spPr>
          <a:xfrm rot="10800000" flipV="1">
            <a:off x="6629400" y="4010054"/>
            <a:ext cx="914400" cy="33334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9" idx="1"/>
          </p:cNvCxnSpPr>
          <p:nvPr/>
        </p:nvCxnSpPr>
        <p:spPr>
          <a:xfrm rot="10800000" flipV="1">
            <a:off x="6705606" y="4284076"/>
            <a:ext cx="838195" cy="59272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356809" y="3657600"/>
            <a:ext cx="859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 signal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490409" y="4964668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 sidebands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066800" y="3276600"/>
            <a:ext cx="20858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18 B decay modes combined</a:t>
            </a:r>
            <a:endParaRPr lang="en-US" sz="1400" dirty="0"/>
          </a:p>
        </p:txBody>
      </p:sp>
      <p:sp>
        <p:nvSpPr>
          <p:cNvPr id="62" name="Curved Down Arrow 61"/>
          <p:cNvSpPr/>
          <p:nvPr/>
        </p:nvSpPr>
        <p:spPr>
          <a:xfrm>
            <a:off x="2895600" y="2819400"/>
            <a:ext cx="3048000" cy="381000"/>
          </a:xfrm>
          <a:prstGeom prst="curvedDownArrow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4953000" y="5105400"/>
            <a:ext cx="1371600" cy="990600"/>
          </a:xfrm>
          <a:prstGeom prst="ellipse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ular Callout 65"/>
          <p:cNvSpPr/>
          <p:nvPr/>
        </p:nvSpPr>
        <p:spPr>
          <a:xfrm>
            <a:off x="4038600" y="6248400"/>
            <a:ext cx="1600200" cy="381000"/>
          </a:xfrm>
          <a:prstGeom prst="wedgeRectCallout">
            <a:avLst>
              <a:gd name="adj1" fmla="val 34239"/>
              <a:gd name="adj2" fmla="val -94834"/>
            </a:avLst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038600" y="6248400"/>
            <a:ext cx="2459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BB</a:t>
            </a:r>
            <a:r>
              <a:rPr lang="el-G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γ</a:t>
            </a:r>
            <a:endParaRPr 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86600" y="1371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–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68490" y="3888665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668490" y="3611575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730835" y="332063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</a:p>
        </p:txBody>
      </p:sp>
      <p:pic>
        <p:nvPicPr>
          <p:cNvPr id="71" name="Picture 14" descr="Belle-logo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" cy="80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3200400" y="3974068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12263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±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168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152400" y="838200"/>
            <a:ext cx="289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Analysis strategy: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1332131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2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Combine the B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with 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charged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pion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 from the rest of the event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→ calculate recoil mass against the B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π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 system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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  <a:sym typeface="Symbol" pitchFamily="18" charset="2"/>
              </a:rPr>
              <a:t>(5S)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→Z</a:t>
            </a:r>
            <a:r>
              <a:rPr lang="en-US" sz="36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b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 π</a:t>
            </a:r>
            <a:r>
              <a:rPr lang="en-US" sz="3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±</a:t>
            </a:r>
            <a:endParaRPr lang="en-US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563321"/>
            <a:ext cx="2133600" cy="294679"/>
          </a:xfrm>
          <a:noFill/>
        </p:spPr>
        <p:txBody>
          <a:bodyPr/>
          <a:lstStyle/>
          <a:p>
            <a:pPr algn="r"/>
            <a:fld id="{C9832F7C-AB3F-4DA5-8576-0C471211979B}" type="slidenum">
              <a:rPr lang="en-US" smtClean="0">
                <a:solidFill>
                  <a:schemeClr val="tx1"/>
                </a:solidFill>
                <a:latin typeface="Arial" pitchFamily="34" charset="0"/>
              </a:rPr>
              <a:pPr algn="r"/>
              <a:t>13</a:t>
            </a:fld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2" name="Picture 11" descr="bus-79-7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315307"/>
            <a:ext cx="5334000" cy="3399693"/>
          </a:xfrm>
          <a:prstGeom prst="rect">
            <a:avLst/>
          </a:prstGeom>
        </p:spPr>
      </p:pic>
      <p:pic>
        <p:nvPicPr>
          <p:cNvPr id="20" name="Picture 19" descr="bus-79-7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505467"/>
            <a:ext cx="3429000" cy="2629601"/>
          </a:xfrm>
          <a:prstGeom prst="rect">
            <a:avLst/>
          </a:prstGeom>
        </p:spPr>
      </p:pic>
      <p:pic>
        <p:nvPicPr>
          <p:cNvPr id="21" name="Picture 20" descr="bus-79-74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2920313"/>
            <a:ext cx="3318077" cy="26082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05800" y="3730823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05800" y="1063823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14800" y="259080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43000" y="5334000"/>
            <a:ext cx="3810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5999" y="5334000"/>
            <a:ext cx="2147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28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7728" y="5310223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00800" y="3197423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07385" y="5282513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14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2723376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14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24600" y="3679448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 MC</a:t>
            </a:r>
          </a:p>
        </p:txBody>
      </p:sp>
      <p:pic>
        <p:nvPicPr>
          <p:cNvPr id="27" name="Picture 26" descr="bus-79-75.jpeg"/>
          <p:cNvPicPr>
            <a:picLocks noChangeAspect="1"/>
          </p:cNvPicPr>
          <p:nvPr/>
        </p:nvPicPr>
        <p:blipFill>
          <a:blip r:embed="rId4"/>
          <a:srcRect l="47706" t="33006" r="50459" b="59816"/>
          <a:stretch>
            <a:fillRect/>
          </a:stretch>
        </p:blipFill>
        <p:spPr>
          <a:xfrm>
            <a:off x="3581400" y="2514600"/>
            <a:ext cx="152400" cy="4572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038600" y="2590800"/>
            <a:ext cx="870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RS data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" name="Picture 29" descr="bus-79-75.jpeg"/>
          <p:cNvPicPr>
            <a:picLocks noChangeAspect="1"/>
          </p:cNvPicPr>
          <p:nvPr/>
        </p:nvPicPr>
        <p:blipFill>
          <a:blip r:embed="rId4"/>
          <a:srcRect l="34584" t="52941" r="59401" b="37255"/>
          <a:stretch>
            <a:fillRect/>
          </a:stretch>
        </p:blipFill>
        <p:spPr>
          <a:xfrm>
            <a:off x="3505200" y="3048000"/>
            <a:ext cx="304800" cy="381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040571" y="3059668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WS data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505200" y="3657600"/>
            <a:ext cx="3048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038600" y="3440668"/>
            <a:ext cx="394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Fit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5715000"/>
            <a:ext cx="3048000" cy="99060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52399" y="5715000"/>
            <a:ext cx="3283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        =   13 ± 25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399" y="6019800"/>
            <a:ext cx="296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    = 357 ± 30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2400" y="6324600"/>
            <a:ext cx="2937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= 161 ± 21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866899" y="3922712"/>
            <a:ext cx="2360612" cy="1589"/>
          </a:xfrm>
          <a:prstGeom prst="straightConnector1">
            <a:avLst/>
          </a:prstGeom>
          <a:ln w="222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Left Arrow 42"/>
          <p:cNvSpPr/>
          <p:nvPr/>
        </p:nvSpPr>
        <p:spPr>
          <a:xfrm>
            <a:off x="2514600" y="2971800"/>
            <a:ext cx="457200" cy="1524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057400" y="2667000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BB threshold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7293584" y="914400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Data: 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   M(B)  sidebands</a:t>
            </a:r>
            <a:endParaRPr lang="en-US" sz="1600" dirty="0"/>
          </a:p>
        </p:txBody>
      </p:sp>
      <p:pic>
        <p:nvPicPr>
          <p:cNvPr id="46" name="Picture 45" descr="bus-79-75.jpeg"/>
          <p:cNvPicPr>
            <a:picLocks noChangeAspect="1"/>
          </p:cNvPicPr>
          <p:nvPr/>
        </p:nvPicPr>
        <p:blipFill>
          <a:blip r:embed="rId4"/>
          <a:srcRect l="47706" t="33006" r="50459" b="59816"/>
          <a:stretch>
            <a:fillRect/>
          </a:stretch>
        </p:blipFill>
        <p:spPr>
          <a:xfrm>
            <a:off x="7951071" y="1752600"/>
            <a:ext cx="96253" cy="19050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8100482" y="1676400"/>
            <a:ext cx="716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RS data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48" name="Picture 47" descr="bus-79-75.jpeg"/>
          <p:cNvPicPr>
            <a:picLocks noChangeAspect="1"/>
          </p:cNvPicPr>
          <p:nvPr/>
        </p:nvPicPr>
        <p:blipFill>
          <a:blip r:embed="rId6" cstate="print"/>
          <a:srcRect l="34584" t="52941" r="59401" b="37255"/>
          <a:stretch>
            <a:fillRect/>
          </a:stretch>
        </p:blipFill>
        <p:spPr>
          <a:xfrm>
            <a:off x="7902945" y="1974850"/>
            <a:ext cx="192505" cy="158750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8088674" y="1905000"/>
            <a:ext cx="750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WS data</a:t>
            </a:r>
            <a:endParaRPr lang="en-US" sz="1400" dirty="0"/>
          </a:p>
        </p:txBody>
      </p:sp>
      <p:pic>
        <p:nvPicPr>
          <p:cNvPr id="51" name="Picture 14" descr="Belle-logo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" cy="80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1" descr="bus-79-80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29200" y="4572000"/>
            <a:ext cx="1524000" cy="931793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3581400" y="3886200"/>
            <a:ext cx="251400" cy="1219200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962400" y="3886200"/>
            <a:ext cx="251400" cy="1219200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362010" y="5728503"/>
            <a:ext cx="4246418" cy="99060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3747690" y="57150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&lt;  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39864" y="6019800"/>
            <a:ext cx="4274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=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87460" y="6324600"/>
            <a:ext cx="445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=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152400" y="838200"/>
            <a:ext cx="289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Analysis strategy: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1332131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2"/>
              </a:buBlip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Combine the B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with 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charged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pion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 from the rest of the event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→ calculate recoil mass against the B</a:t>
            </a:r>
            <a:r>
              <a:rPr lang="el-G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π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 system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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  <a:sym typeface="Symbol" pitchFamily="18" charset="2"/>
              </a:rPr>
              <a:t>(5S)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→Z</a:t>
            </a:r>
            <a:r>
              <a:rPr lang="en-US" sz="36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b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 π</a:t>
            </a:r>
            <a:r>
              <a:rPr lang="en-US" sz="3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±</a:t>
            </a:r>
            <a:endParaRPr lang="en-US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563321"/>
            <a:ext cx="2133600" cy="294679"/>
          </a:xfrm>
          <a:noFill/>
        </p:spPr>
        <p:txBody>
          <a:bodyPr/>
          <a:lstStyle/>
          <a:p>
            <a:pPr algn="r"/>
            <a:fld id="{C9832F7C-AB3F-4DA5-8576-0C471211979B}" type="slidenum">
              <a:rPr lang="en-US" smtClean="0">
                <a:solidFill>
                  <a:schemeClr val="tx1"/>
                </a:solidFill>
                <a:latin typeface="Arial" pitchFamily="34" charset="0"/>
              </a:rPr>
              <a:pPr algn="r"/>
              <a:t>14</a:t>
            </a:fld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2" name="Picture 11" descr="bus-79-7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315307"/>
            <a:ext cx="5334000" cy="3399693"/>
          </a:xfrm>
          <a:prstGeom prst="rect">
            <a:avLst/>
          </a:prstGeom>
        </p:spPr>
      </p:pic>
      <p:pic>
        <p:nvPicPr>
          <p:cNvPr id="20" name="Picture 19" descr="bus-79-7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505467"/>
            <a:ext cx="3429000" cy="2629601"/>
          </a:xfrm>
          <a:prstGeom prst="rect">
            <a:avLst/>
          </a:prstGeom>
        </p:spPr>
      </p:pic>
      <p:pic>
        <p:nvPicPr>
          <p:cNvPr id="21" name="Picture 20" descr="bus-79-74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2920313"/>
            <a:ext cx="3318077" cy="26082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05800" y="3730823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05800" y="1063823"/>
            <a:ext cx="4572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14800" y="259080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143000" y="5334000"/>
            <a:ext cx="38100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5999" y="5334000"/>
            <a:ext cx="2147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28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07728" y="5310223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00800" y="3197423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07385" y="5282513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14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2723376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(B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</a:t>
            </a:r>
            <a:endParaRPr lang="en-US" sz="14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24600" y="3679448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16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 MC</a:t>
            </a:r>
          </a:p>
        </p:txBody>
      </p:sp>
      <p:pic>
        <p:nvPicPr>
          <p:cNvPr id="27" name="Picture 26" descr="bus-79-75.jpeg"/>
          <p:cNvPicPr>
            <a:picLocks noChangeAspect="1"/>
          </p:cNvPicPr>
          <p:nvPr/>
        </p:nvPicPr>
        <p:blipFill>
          <a:blip r:embed="rId4"/>
          <a:srcRect l="47706" t="33006" r="50459" b="59816"/>
          <a:stretch>
            <a:fillRect/>
          </a:stretch>
        </p:blipFill>
        <p:spPr>
          <a:xfrm>
            <a:off x="3581400" y="2514600"/>
            <a:ext cx="152400" cy="4572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038600" y="2590800"/>
            <a:ext cx="870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RS data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" name="Picture 29" descr="bus-79-75.jpeg"/>
          <p:cNvPicPr>
            <a:picLocks noChangeAspect="1"/>
          </p:cNvPicPr>
          <p:nvPr/>
        </p:nvPicPr>
        <p:blipFill>
          <a:blip r:embed="rId4"/>
          <a:srcRect l="34584" t="52941" r="59401" b="37255"/>
          <a:stretch>
            <a:fillRect/>
          </a:stretch>
        </p:blipFill>
        <p:spPr>
          <a:xfrm>
            <a:off x="3505200" y="3048000"/>
            <a:ext cx="304800" cy="381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040571" y="3059668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WS data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505200" y="3657600"/>
            <a:ext cx="3048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038600" y="3440668"/>
            <a:ext cx="394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Fit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52400" y="5715000"/>
            <a:ext cx="3048000" cy="99060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52399" y="5715000"/>
            <a:ext cx="3283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        =   13 ± 25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399" y="6019800"/>
            <a:ext cx="296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    = 357 ± 30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2400" y="6324600"/>
            <a:ext cx="2937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N(B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= 161 ± 21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866899" y="3922712"/>
            <a:ext cx="2360612" cy="1589"/>
          </a:xfrm>
          <a:prstGeom prst="straightConnector1">
            <a:avLst/>
          </a:prstGeom>
          <a:ln w="222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Left Arrow 42"/>
          <p:cNvSpPr/>
          <p:nvPr/>
        </p:nvSpPr>
        <p:spPr>
          <a:xfrm>
            <a:off x="2514600" y="2971800"/>
            <a:ext cx="457200" cy="15240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057400" y="2667000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BB threshold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7293584" y="914400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Data: 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   M(B)  sidebands</a:t>
            </a:r>
            <a:endParaRPr lang="en-US" sz="1600" dirty="0"/>
          </a:p>
        </p:txBody>
      </p:sp>
      <p:pic>
        <p:nvPicPr>
          <p:cNvPr id="46" name="Picture 45" descr="bus-79-75.jpeg"/>
          <p:cNvPicPr>
            <a:picLocks noChangeAspect="1"/>
          </p:cNvPicPr>
          <p:nvPr/>
        </p:nvPicPr>
        <p:blipFill>
          <a:blip r:embed="rId4"/>
          <a:srcRect l="47706" t="33006" r="50459" b="59816"/>
          <a:stretch>
            <a:fillRect/>
          </a:stretch>
        </p:blipFill>
        <p:spPr>
          <a:xfrm>
            <a:off x="7951071" y="1752600"/>
            <a:ext cx="96253" cy="19050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8100482" y="1676400"/>
            <a:ext cx="716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RS data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48" name="Picture 47" descr="bus-79-75.jpeg"/>
          <p:cNvPicPr>
            <a:picLocks noChangeAspect="1"/>
          </p:cNvPicPr>
          <p:nvPr/>
        </p:nvPicPr>
        <p:blipFill>
          <a:blip r:embed="rId6" cstate="print"/>
          <a:srcRect l="34584" t="52941" r="59401" b="37255"/>
          <a:stretch>
            <a:fillRect/>
          </a:stretch>
        </p:blipFill>
        <p:spPr>
          <a:xfrm>
            <a:off x="7902945" y="1974850"/>
            <a:ext cx="192505" cy="158750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8088674" y="1905000"/>
            <a:ext cx="7505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WS data</a:t>
            </a:r>
            <a:endParaRPr lang="en-US" sz="1400" dirty="0"/>
          </a:p>
        </p:txBody>
      </p:sp>
      <p:pic>
        <p:nvPicPr>
          <p:cNvPr id="51" name="Picture 14" descr="Belle-logo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" cy="80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51" descr="bus-79-80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29200" y="4572000"/>
            <a:ext cx="1524000" cy="931793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3581400" y="3886200"/>
            <a:ext cx="251400" cy="1219200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962400" y="3886200"/>
            <a:ext cx="251400" cy="1219200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373585" y="5714995"/>
            <a:ext cx="4246418" cy="99060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3539864" y="6019800"/>
            <a:ext cx="4274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=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10.0±1.2±1.1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pb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87460" y="6324600"/>
            <a:ext cx="4454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*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)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= 5.61±0.92±0.67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pb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747690" y="571500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σ(e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+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→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BB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)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&lt;   2.1 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pb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50758" y="5694810"/>
            <a:ext cx="4027990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Oops… Sorry, Belle Collaboration</a:t>
            </a:r>
          </a:p>
          <a:p>
            <a:r>
              <a:rPr lang="en-US" dirty="0" smtClean="0"/>
              <a:t>i</a:t>
            </a:r>
            <a:r>
              <a:rPr lang="en-US" dirty="0" smtClean="0"/>
              <a:t>s not ready yet to show official numbers.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7"/>
          <p:cNvPicPr>
            <a:picLocks noChangeAspect="1" noChangeArrowheads="1"/>
          </p:cNvPicPr>
          <p:nvPr/>
        </p:nvPicPr>
        <p:blipFill>
          <a:blip r:embed="rId3" cstate="print"/>
          <a:srcRect l="43672" t="27051" r="5704" b="26953"/>
          <a:stretch>
            <a:fillRect/>
          </a:stretch>
        </p:blipFill>
        <p:spPr bwMode="auto">
          <a:xfrm>
            <a:off x="1792247" y="4681178"/>
            <a:ext cx="2493140" cy="193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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  <a:sym typeface="Symbol" pitchFamily="18" charset="2"/>
              </a:rPr>
              <a:t>(5S)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→Z</a:t>
            </a:r>
            <a:r>
              <a:rPr lang="en-US" sz="36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b</a:t>
            </a:r>
            <a:r>
              <a:rPr lang="el-G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 π</a:t>
            </a:r>
            <a:r>
              <a:rPr lang="en-US" sz="3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±</a:t>
            </a:r>
            <a:endParaRPr lang="en-US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563321"/>
            <a:ext cx="2133600" cy="294679"/>
          </a:xfrm>
          <a:noFill/>
        </p:spPr>
        <p:txBody>
          <a:bodyPr/>
          <a:lstStyle/>
          <a:p>
            <a:pPr algn="r"/>
            <a:fld id="{C9832F7C-AB3F-4DA5-8576-0C471211979B}" type="slidenum">
              <a:rPr lang="en-US" smtClean="0">
                <a:solidFill>
                  <a:schemeClr val="tx1"/>
                </a:solidFill>
                <a:latin typeface="Arial" pitchFamily="34" charset="0"/>
              </a:rPr>
              <a:pPr algn="r"/>
              <a:t>15</a:t>
            </a:fld>
            <a:endParaRPr lang="en-US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0" name="Picture 9" descr="bus-79-77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58" y="1196212"/>
            <a:ext cx="4319393" cy="2819400"/>
          </a:xfrm>
          <a:prstGeom prst="rect">
            <a:avLst/>
          </a:prstGeom>
        </p:spPr>
      </p:pic>
      <p:pic>
        <p:nvPicPr>
          <p:cNvPr id="14" name="Picture 13" descr="bus-79-78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4389" y="1196211"/>
            <a:ext cx="4367211" cy="284238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148086" y="4057290"/>
            <a:ext cx="8843513" cy="362310"/>
          </a:xfrm>
          <a:prstGeom prst="rect">
            <a:avLst/>
          </a:prstGeom>
          <a:solidFill>
            <a:srgbClr val="FFC00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0" y="40386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BB*</a:t>
            </a:r>
            <a:r>
              <a:rPr lang="el-G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π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and B*B*</a:t>
            </a:r>
            <a:r>
              <a:rPr lang="el-G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π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 data fits well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to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just 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Z</a:t>
            </a:r>
            <a:r>
              <a:rPr lang="en-US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b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(10610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) and Z</a:t>
            </a:r>
            <a:r>
              <a:rPr lang="en-US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b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(10650) signal, respectively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48600" y="1424812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608696" y="1424812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4" descr="Belle-logo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" cy="80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0"/>
          <p:cNvSpPr txBox="1">
            <a:spLocks noChangeArrowheads="1"/>
          </p:cNvSpPr>
          <p:nvPr/>
        </p:nvSpPr>
        <p:spPr bwMode="auto">
          <a:xfrm>
            <a:off x="5547808" y="4572000"/>
            <a:ext cx="3048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Calibri" pitchFamily="34" charset="0"/>
              </a:rPr>
              <a:t>Assuming Z</a:t>
            </a:r>
            <a:r>
              <a:rPr lang="en-US" baseline="-25000" dirty="0" smtClean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decays are saturated by already observed channels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79896" y="3710812"/>
            <a:ext cx="175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779896" y="3707835"/>
            <a:ext cx="1676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248400" y="3787012"/>
            <a:ext cx="1600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400800" y="3710812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rM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l-G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</a:t>
            </a:r>
            <a:r>
              <a:rPr lang="en-US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</a:t>
            </a:r>
            <a:r>
              <a:rPr lang="en-US" sz="1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5686560" y="5754469"/>
            <a:ext cx="2667000" cy="646331"/>
          </a:xfrm>
          <a:prstGeom prst="rect">
            <a:avLst/>
          </a:prstGeom>
          <a:solidFill>
            <a:srgbClr val="FFC000">
              <a:alpha val="4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B</a:t>
            </a:r>
            <a:r>
              <a:rPr lang="en-US" b="1" baseline="30000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en-US" b="1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*</a:t>
            </a:r>
            <a:r>
              <a:rPr lang="en-US" b="1" baseline="30000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)</a:t>
            </a:r>
            <a:r>
              <a:rPr lang="en-US" b="1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B* channels </a:t>
            </a:r>
            <a:r>
              <a:rPr lang="en-US" b="1" dirty="0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dominate the </a:t>
            </a:r>
            <a:r>
              <a:rPr lang="en-US" b="1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Z</a:t>
            </a:r>
            <a:r>
              <a:rPr lang="en-US" b="1" baseline="-25000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b</a:t>
            </a:r>
            <a:r>
              <a:rPr lang="en-US" b="1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decays</a:t>
            </a:r>
            <a:endParaRPr lang="en-US" b="1" dirty="0">
              <a:solidFill>
                <a:srgbClr val="99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678592" y="1436021"/>
            <a:ext cx="160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 dirty="0">
                <a:latin typeface="Calibri" pitchFamily="34" charset="0"/>
              </a:rPr>
              <a:t>BB*</a:t>
            </a:r>
            <a:r>
              <a:rPr lang="el-GR" b="1" dirty="0">
                <a:latin typeface="Calibri" pitchFamily="34" charset="0"/>
              </a:rPr>
              <a:t>π</a:t>
            </a:r>
            <a:endParaRPr lang="en-US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4" name="TextBox 10"/>
          <p:cNvSpPr txBox="1">
            <a:spLocks noChangeArrowheads="1"/>
          </p:cNvSpPr>
          <p:nvPr/>
        </p:nvSpPr>
        <p:spPr bwMode="auto">
          <a:xfrm>
            <a:off x="7772400" y="1429193"/>
            <a:ext cx="931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Calibri" pitchFamily="34" charset="0"/>
              </a:rPr>
              <a:t>B*B*</a:t>
            </a:r>
            <a:r>
              <a:rPr lang="el-GR" b="1" dirty="0">
                <a:latin typeface="Calibri" pitchFamily="34" charset="0"/>
              </a:rPr>
              <a:t>π</a:t>
            </a:r>
            <a:endParaRPr lang="en-US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66944" y="773668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Blip>
                <a:blip r:embed="rId7"/>
              </a:buBlip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/>
              </a:rPr>
              <a:t>For events from 3-body sig. region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→ recoil mass against primary </a:t>
            </a: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π</a:t>
            </a:r>
            <a:r>
              <a:rPr lang="el-GR" sz="1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/>
              </a:rPr>
              <a:t>±</a:t>
            </a:r>
            <a:endParaRPr lang="en-US" sz="1800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37" name="Picture 36" descr="bus-79-86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7800" y="1371600"/>
            <a:ext cx="1219200" cy="888060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2313296" y="15240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13296" y="17526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313296" y="1979612"/>
            <a:ext cx="533400" cy="1588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313296" y="2208212"/>
            <a:ext cx="533400" cy="1588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846696" y="1371600"/>
            <a:ext cx="919547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background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2846696" y="1600200"/>
            <a:ext cx="112402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Z</a:t>
            </a:r>
            <a:r>
              <a:rPr lang="en-US" sz="1200" baseline="-25000" dirty="0" smtClean="0">
                <a:latin typeface="Calibri" pitchFamily="34" charset="0"/>
              </a:rPr>
              <a:t>b</a:t>
            </a:r>
            <a:r>
              <a:rPr lang="en-US" sz="1200" dirty="0" smtClean="0">
                <a:latin typeface="Calibri" pitchFamily="34" charset="0"/>
              </a:rPr>
              <a:t>(10610) only</a:t>
            </a:r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2846696" y="1828800"/>
            <a:ext cx="1152880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Z</a:t>
            </a:r>
            <a:r>
              <a:rPr lang="en-US" sz="1200" baseline="-25000" dirty="0" smtClean="0">
                <a:latin typeface="Calibri" pitchFamily="34" charset="0"/>
              </a:rPr>
              <a:t>b</a:t>
            </a:r>
            <a:r>
              <a:rPr lang="en-US" sz="1200" dirty="0" smtClean="0">
                <a:latin typeface="Calibri" pitchFamily="34" charset="0"/>
              </a:rPr>
              <a:t>(10610) + NR</a:t>
            </a:r>
            <a:endParaRPr lang="en-US" sz="1200" dirty="0"/>
          </a:p>
        </p:txBody>
      </p:sp>
      <p:sp>
        <p:nvSpPr>
          <p:cNvPr id="53" name="Rectangle 52"/>
          <p:cNvSpPr/>
          <p:nvPr/>
        </p:nvSpPr>
        <p:spPr>
          <a:xfrm>
            <a:off x="2819400" y="2085201"/>
            <a:ext cx="16081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Z</a:t>
            </a:r>
            <a:r>
              <a:rPr lang="en-US" sz="1200" baseline="-25000" dirty="0" smtClean="0">
                <a:latin typeface="Calibri" pitchFamily="34" charset="0"/>
              </a:rPr>
              <a:t>b</a:t>
            </a:r>
            <a:r>
              <a:rPr lang="en-US" sz="1200" dirty="0" smtClean="0">
                <a:latin typeface="Calibri" pitchFamily="34" charset="0"/>
              </a:rPr>
              <a:t>(10610) + Z</a:t>
            </a:r>
            <a:r>
              <a:rPr lang="en-US" sz="1200" baseline="-25000" dirty="0" smtClean="0">
                <a:latin typeface="Calibri" pitchFamily="34" charset="0"/>
              </a:rPr>
              <a:t>b</a:t>
            </a:r>
            <a:r>
              <a:rPr lang="en-US" sz="1200" dirty="0" smtClean="0">
                <a:latin typeface="Calibri" pitchFamily="34" charset="0"/>
              </a:rPr>
              <a:t>(10650)</a:t>
            </a:r>
            <a:endParaRPr lang="en-US" sz="12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5276774" y="25146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276774" y="27432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810174" y="2362200"/>
            <a:ext cx="9195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background</a:t>
            </a:r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5810174" y="2590800"/>
            <a:ext cx="10983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Z</a:t>
            </a:r>
            <a:r>
              <a:rPr lang="en-US" sz="1200" baseline="-25000" dirty="0" smtClean="0">
                <a:latin typeface="Calibri" pitchFamily="34" charset="0"/>
              </a:rPr>
              <a:t>b</a:t>
            </a:r>
            <a:r>
              <a:rPr lang="en-US" sz="1200" dirty="0" smtClean="0">
                <a:latin typeface="Calibri" pitchFamily="34" charset="0"/>
              </a:rPr>
              <a:t>(10650) only</a:t>
            </a:r>
            <a:endParaRPr lang="en-US" sz="1200" dirty="0"/>
          </a:p>
        </p:txBody>
      </p:sp>
      <p:pic>
        <p:nvPicPr>
          <p:cNvPr id="38" name="Picture 37" descr="bus-79-80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42363" y="0"/>
            <a:ext cx="1524000" cy="931793"/>
          </a:xfrm>
          <a:prstGeom prst="rect">
            <a:avLst/>
          </a:prstGeom>
        </p:spPr>
      </p:pic>
      <p:pic>
        <p:nvPicPr>
          <p:cNvPr id="81" name="Picture 16"/>
          <p:cNvPicPr>
            <a:picLocks noChangeAspect="1" noChangeArrowheads="1"/>
          </p:cNvPicPr>
          <p:nvPr/>
        </p:nvPicPr>
        <p:blipFill>
          <a:blip r:embed="rId10" cstate="print"/>
          <a:srcRect l="43750" t="27051" r="5859" b="26953"/>
          <a:stretch>
            <a:fillRect/>
          </a:stretch>
        </p:blipFill>
        <p:spPr bwMode="auto">
          <a:xfrm>
            <a:off x="279776" y="4681178"/>
            <a:ext cx="2286000" cy="191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TextBox 11"/>
          <p:cNvSpPr txBox="1">
            <a:spLocks noChangeArrowheads="1"/>
          </p:cNvSpPr>
          <p:nvPr/>
        </p:nvSpPr>
        <p:spPr bwMode="auto">
          <a:xfrm>
            <a:off x="1458800" y="4782053"/>
            <a:ext cx="80673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Calibri" pitchFamily="34" charset="0"/>
              </a:rPr>
              <a:t>BB*</a:t>
            </a:r>
            <a:r>
              <a:rPr lang="el-GR" sz="1600" b="1" dirty="0">
                <a:latin typeface="Calibri" pitchFamily="34" charset="0"/>
              </a:rPr>
              <a:t>π</a:t>
            </a:r>
            <a:endParaRPr lang="en-US" sz="16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84" name="TextBox 10"/>
          <p:cNvSpPr txBox="1">
            <a:spLocks noChangeArrowheads="1"/>
          </p:cNvSpPr>
          <p:nvPr/>
        </p:nvSpPr>
        <p:spPr bwMode="auto">
          <a:xfrm>
            <a:off x="3311776" y="4829817"/>
            <a:ext cx="782552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Calibri" pitchFamily="34" charset="0"/>
              </a:rPr>
              <a:t>B*B*</a:t>
            </a:r>
            <a:r>
              <a:rPr lang="el-GR" sz="1600" b="1" dirty="0">
                <a:latin typeface="Calibri" pitchFamily="34" charset="0"/>
              </a:rPr>
              <a:t>π</a:t>
            </a:r>
            <a:endParaRPr lang="en-US" sz="16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85" name="Text Box 24"/>
          <p:cNvSpPr txBox="1">
            <a:spLocks noChangeArrowheads="1"/>
          </p:cNvSpPr>
          <p:nvPr/>
        </p:nvSpPr>
        <p:spPr bwMode="auto">
          <a:xfrm rot="-1800000">
            <a:off x="1665706" y="4992487"/>
            <a:ext cx="1870812" cy="523220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folHlink"/>
                </a:solidFill>
              </a:rPr>
              <a:t>Belle </a:t>
            </a:r>
            <a:r>
              <a:rPr lang="en-US" sz="1400" dirty="0" smtClean="0">
                <a:solidFill>
                  <a:schemeClr val="folHlink"/>
                </a:solidFill>
              </a:rPr>
              <a:t>PRELIMINARY arXiv:1209.6450</a:t>
            </a:r>
            <a:endParaRPr lang="en-US" sz="14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1207"/>
          <a:stretch>
            <a:fillRect/>
          </a:stretch>
        </p:blipFill>
        <p:spPr bwMode="auto">
          <a:xfrm>
            <a:off x="4464733" y="813718"/>
            <a:ext cx="4444167" cy="308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306893" y="0"/>
            <a:ext cx="8523208" cy="6857999"/>
            <a:chOff x="306893" y="0"/>
            <a:chExt cx="8523208" cy="6857999"/>
          </a:xfrm>
        </p:grpSpPr>
        <p:pic>
          <p:nvPicPr>
            <p:cNvPr id="199684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6893" y="4017014"/>
              <a:ext cx="4424987" cy="2840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up 15"/>
            <p:cNvGrpSpPr/>
            <p:nvPr/>
          </p:nvGrpSpPr>
          <p:grpSpPr>
            <a:xfrm>
              <a:off x="464055" y="783772"/>
              <a:ext cx="8357900" cy="5797631"/>
              <a:chOff x="464055" y="783772"/>
              <a:chExt cx="8357900" cy="5797631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7980217" y="5971309"/>
                <a:ext cx="692727" cy="42949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Times New Roman" pitchFamily="18" charset="0"/>
                </a:endParaRPr>
              </a:p>
            </p:txBody>
          </p:sp>
          <p:pic>
            <p:nvPicPr>
              <p:cNvPr id="199683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64055" y="793135"/>
                <a:ext cx="3810000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9685" name="Picture 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783355" y="3962028"/>
                <a:ext cx="4038600" cy="2619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" name="直接箭头连接符 13"/>
              <p:cNvCxnSpPr/>
              <p:nvPr/>
            </p:nvCxnSpPr>
            <p:spPr bwMode="auto">
              <a:xfrm>
                <a:off x="7210301" y="783772"/>
                <a:ext cx="11137" cy="100517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CCFF99"/>
                    </a:solidFill>
                  </a14:hiddenFill>
                </a:ext>
              </a:extLst>
            </p:spPr>
          </p:cxnSp>
          <p:cxnSp>
            <p:nvCxnSpPr>
              <p:cNvPr id="13" name="直接箭头连接符 13"/>
              <p:cNvCxnSpPr/>
              <p:nvPr/>
            </p:nvCxnSpPr>
            <p:spPr bwMode="auto">
              <a:xfrm>
                <a:off x="7614057" y="1165758"/>
                <a:ext cx="11137" cy="1005170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CCFF99"/>
                    </a:solidFill>
                  </a14:hiddenFill>
                </a:ext>
              </a:extLst>
            </p:spPr>
          </p:cxnSp>
          <p:sp>
            <p:nvSpPr>
              <p:cNvPr id="15" name="Rectangle 14"/>
              <p:cNvSpPr/>
              <p:nvPr/>
            </p:nvSpPr>
            <p:spPr bwMode="auto">
              <a:xfrm>
                <a:off x="3422050" y="3491354"/>
                <a:ext cx="1316206" cy="55417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1325707" y="0"/>
              <a:ext cx="699922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pitchFamily="34" charset="0"/>
                </a:rPr>
                <a:t>Observation of </a:t>
              </a:r>
              <a:r>
                <a:rPr lang="en-US" sz="3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pitchFamily="34" charset="0"/>
                </a:rPr>
                <a:t>Z</a:t>
              </a:r>
              <a:r>
                <a:rPr lang="en-US" sz="3200" b="1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pitchFamily="34" charset="0"/>
                </a:rPr>
                <a:t>c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pitchFamily="34" charset="0"/>
                </a:rPr>
                <a:t>(3900) at 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Arial" pitchFamily="34" charset="0"/>
                </a:rPr>
                <a:t>BESIII &amp; Belle</a:t>
              </a:r>
              <a:endPara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995081" y="6100549"/>
              <a:ext cx="3835020" cy="30025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</p:grpSp>
      <p:pic>
        <p:nvPicPr>
          <p:cNvPr id="35225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41139" y="1046266"/>
            <a:ext cx="900178" cy="4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Rectangle 4"/>
          <p:cNvSpPr/>
          <p:nvPr/>
        </p:nvSpPr>
        <p:spPr bwMode="auto">
          <a:xfrm>
            <a:off x="7910946" y="5278582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2782" y="0"/>
            <a:ext cx="6864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Observation of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Z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(4020) in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-&gt;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h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c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p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p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endParaRPr lang="ru-RU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93879" y="771525"/>
            <a:ext cx="7792541" cy="6003428"/>
            <a:chOff x="693879" y="771525"/>
            <a:chExt cx="7792541" cy="6003428"/>
          </a:xfrm>
        </p:grpSpPr>
        <p:pic>
          <p:nvPicPr>
            <p:cNvPr id="20173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5325" y="771525"/>
              <a:ext cx="7753350" cy="5314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6395"/>
            <a:stretch>
              <a:fillRect/>
            </a:stretch>
          </p:blipFill>
          <p:spPr bwMode="auto">
            <a:xfrm>
              <a:off x="693879" y="3883121"/>
              <a:ext cx="4303653" cy="2891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直接箭头连接符 13"/>
            <p:cNvCxnSpPr/>
            <p:nvPr/>
          </p:nvCxnSpPr>
          <p:spPr bwMode="auto">
            <a:xfrm flipH="1" flipV="1">
              <a:off x="3290705" y="4795378"/>
              <a:ext cx="1221918" cy="14128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FF99"/>
                  </a:solidFill>
                </a14:hiddenFill>
              </a:ext>
            </a:extLst>
          </p:spPr>
        </p:cxnSp>
        <p:cxnSp>
          <p:nvCxnSpPr>
            <p:cNvPr id="8" name="直接箭头连接符 13"/>
            <p:cNvCxnSpPr/>
            <p:nvPr/>
          </p:nvCxnSpPr>
          <p:spPr bwMode="auto">
            <a:xfrm flipH="1" flipV="1">
              <a:off x="3318414" y="5294142"/>
              <a:ext cx="1221918" cy="14128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FF99"/>
                  </a:solidFill>
                </a14:hiddenFill>
              </a:ext>
            </a:extLst>
          </p:spPr>
        </p:cxnSp>
        <p:sp>
          <p:nvSpPr>
            <p:cNvPr id="10" name="Text Box 34"/>
            <p:cNvSpPr txBox="1">
              <a:spLocks noChangeArrowheads="1"/>
            </p:cNvSpPr>
            <p:nvPr/>
          </p:nvSpPr>
          <p:spPr bwMode="auto">
            <a:xfrm>
              <a:off x="4599297" y="887105"/>
              <a:ext cx="3887123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en-US" altLang="zh-CN" b="1" dirty="0" smtClean="0">
                  <a:solidFill>
                    <a:srgbClr val="0000CC"/>
                  </a:solidFill>
                  <a:ea typeface="SimSun" pitchFamily="2" charset="-122"/>
                </a:rPr>
                <a:t>BESIII: </a:t>
              </a:r>
              <a:r>
                <a:rPr lang="en-US" b="1" dirty="0" smtClean="0">
                  <a:solidFill>
                    <a:schemeClr val="accent2"/>
                  </a:solidFill>
                </a:rPr>
                <a:t>PRL 111, 242001 (2013)</a:t>
              </a:r>
              <a:endParaRPr lang="ru-RU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 bwMode="auto">
          <a:xfrm>
            <a:off x="8175009" y="5622878"/>
            <a:ext cx="395785" cy="3548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14" y="85541"/>
            <a:ext cx="900178" cy="4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014345"/>
            <a:ext cx="814387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87061" y="0"/>
            <a:ext cx="7282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Observation of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Z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(3885) in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-&gt;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p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(D*D)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endParaRPr lang="ru-RU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5172534" y="586851"/>
            <a:ext cx="388712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b="1" dirty="0" smtClean="0">
                <a:solidFill>
                  <a:srgbClr val="0000CC"/>
                </a:solidFill>
                <a:ea typeface="SimSun" pitchFamily="2" charset="-122"/>
              </a:rPr>
              <a:t>BESIII: </a:t>
            </a:r>
            <a:r>
              <a:rPr lang="en-US" b="1" dirty="0" smtClean="0">
                <a:solidFill>
                  <a:schemeClr val="accent2"/>
                </a:solidFill>
              </a:rPr>
              <a:t>PRL </a:t>
            </a:r>
            <a:r>
              <a:rPr lang="en-US" b="1" dirty="0" smtClean="0">
                <a:solidFill>
                  <a:schemeClr val="accent2"/>
                </a:solidFill>
              </a:rPr>
              <a:t>112, 022001 </a:t>
            </a:r>
            <a:r>
              <a:rPr lang="en-US" b="1" dirty="0" smtClean="0">
                <a:solidFill>
                  <a:schemeClr val="accent2"/>
                </a:solidFill>
              </a:rPr>
              <a:t>(</a:t>
            </a:r>
            <a:r>
              <a:rPr lang="en-US" b="1" dirty="0" smtClean="0">
                <a:solidFill>
                  <a:schemeClr val="accent2"/>
                </a:solidFill>
              </a:rPr>
              <a:t>2014)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25588" y="968991"/>
            <a:ext cx="2702257" cy="3957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208608" y="4074289"/>
            <a:ext cx="1932972" cy="3472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16200000" flipH="1">
            <a:off x="2141316" y="1794071"/>
            <a:ext cx="486143" cy="1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16200000" flipH="1">
            <a:off x="4770766" y="1807571"/>
            <a:ext cx="486143" cy="1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384377" y="1423681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6"/>
                </a:solidFill>
              </a:rPr>
              <a:t>Z</a:t>
            </a:r>
            <a:r>
              <a:rPr lang="en-US" sz="1800" b="1" baseline="-25000" dirty="0" err="1" smtClean="0">
                <a:solidFill>
                  <a:schemeClr val="accent6"/>
                </a:solidFill>
              </a:rPr>
              <a:t>c</a:t>
            </a:r>
            <a:r>
              <a:rPr lang="en-US" sz="1400" b="1" dirty="0" smtClean="0">
                <a:solidFill>
                  <a:schemeClr val="accent6"/>
                </a:solidFill>
              </a:rPr>
              <a:t>(4020)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0677" y="1425606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6"/>
                </a:solidFill>
              </a:rPr>
              <a:t>Z</a:t>
            </a:r>
            <a:r>
              <a:rPr lang="en-US" sz="1800" b="1" baseline="-25000" dirty="0" err="1" smtClean="0">
                <a:solidFill>
                  <a:schemeClr val="accent6"/>
                </a:solidFill>
              </a:rPr>
              <a:t>c</a:t>
            </a:r>
            <a:r>
              <a:rPr lang="en-US" sz="1400" b="1" dirty="0" smtClean="0">
                <a:solidFill>
                  <a:schemeClr val="accent6"/>
                </a:solidFill>
              </a:rPr>
              <a:t>(4020)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639" y="73966"/>
            <a:ext cx="900178" cy="4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Rectangle 4"/>
          <p:cNvSpPr/>
          <p:nvPr/>
        </p:nvSpPr>
        <p:spPr bwMode="auto">
          <a:xfrm>
            <a:off x="7356763" y="5763491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0818" y="0"/>
            <a:ext cx="74879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Observation of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Z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(4025) in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e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 -&gt;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p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(D*D*)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+</a:t>
            </a:r>
            <a:endParaRPr lang="ru-RU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79070" y="678876"/>
            <a:ext cx="9015058" cy="5668626"/>
            <a:chOff x="279070" y="678876"/>
            <a:chExt cx="9015058" cy="5668626"/>
          </a:xfrm>
        </p:grpSpPr>
        <p:pic>
          <p:nvPicPr>
            <p:cNvPr id="20275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55" b="1647"/>
            <a:stretch>
              <a:fillRect/>
            </a:stretch>
          </p:blipFill>
          <p:spPr bwMode="auto">
            <a:xfrm>
              <a:off x="292389" y="678876"/>
              <a:ext cx="8503883" cy="56686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34"/>
            <p:cNvSpPr txBox="1">
              <a:spLocks noChangeArrowheads="1"/>
            </p:cNvSpPr>
            <p:nvPr/>
          </p:nvSpPr>
          <p:spPr bwMode="auto">
            <a:xfrm>
              <a:off x="6223384" y="1910688"/>
              <a:ext cx="3070744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en-US" altLang="zh-CN" sz="1600" b="1" dirty="0" smtClean="0">
                  <a:solidFill>
                    <a:srgbClr val="0000CC"/>
                  </a:solidFill>
                  <a:ea typeface="SimSun" pitchFamily="2" charset="-122"/>
                </a:rPr>
                <a:t>BESIII: 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PRL 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112,132001(2014)</a:t>
              </a:r>
              <a:endParaRPr lang="ru-RU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789221" y="5836722"/>
              <a:ext cx="190005" cy="2671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06151" y="5726022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%</a:t>
              </a:r>
              <a:endParaRPr lang="en-US" b="1" dirty="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279070" y="5480763"/>
              <a:ext cx="4316681" cy="17813"/>
            </a:xfrm>
            <a:prstGeom prst="line">
              <a:avLst/>
            </a:prstGeom>
            <a:solidFill>
              <a:srgbClr val="00B8FF"/>
            </a:solidFill>
            <a:ln w="476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4" y="50816"/>
            <a:ext cx="900178" cy="4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 bwMode="auto">
          <a:xfrm>
            <a:off x="7766613" y="5856790"/>
            <a:ext cx="497711" cy="6018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rot="16200000" flipH="1">
            <a:off x="5549766" y="6082096"/>
            <a:ext cx="731571" cy="15154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909A7B7-F8BE-F947-970C-D9A4C09803F6}" type="slidenum">
              <a:rPr lang="en-US"/>
              <a:pPr/>
              <a:t>2</a:t>
            </a:fld>
            <a:endParaRPr lang="en-US"/>
          </a:p>
        </p:txBody>
      </p:sp>
      <p:sp>
        <p:nvSpPr>
          <p:cNvPr id="17415" name="Rectangle 3"/>
          <p:cNvSpPr>
            <a:spLocks noChangeArrowheads="1"/>
          </p:cNvSpPr>
          <p:nvPr/>
        </p:nvSpPr>
        <p:spPr bwMode="auto">
          <a:xfrm>
            <a:off x="1189536" y="484890"/>
            <a:ext cx="65479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2286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endParaRPr lang="en-US" sz="20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>
              <a:tabLst>
                <a:tab pos="2286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eaLnBrk="0" hangingPunct="0">
              <a:tabLst>
                <a:tab pos="2286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b="1" u="sng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M</a:t>
            </a:r>
            <a:r>
              <a:rPr lang="en-US" sz="2000" b="1" u="sng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esons</a:t>
            </a:r>
            <a:r>
              <a:rPr lang="en-US" sz="2000" b="1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are bound states </a:t>
            </a:r>
            <a:r>
              <a:rPr lang="en-US" sz="2000" b="1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of quark and anti-quark</a:t>
            </a:r>
            <a:r>
              <a:rPr lang="en-US" sz="2000" b="1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</p:txBody>
      </p:sp>
      <p:sp>
        <p:nvSpPr>
          <p:cNvPr id="17416" name="Rectangle 4"/>
          <p:cNvSpPr>
            <a:spLocks noChangeArrowheads="1"/>
          </p:cNvSpPr>
          <p:nvPr/>
        </p:nvSpPr>
        <p:spPr bwMode="auto">
          <a:xfrm>
            <a:off x="2773363" y="3268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>
              <a:latin typeface="Calibri" charset="0"/>
            </a:endParaRPr>
          </a:p>
        </p:txBody>
      </p:sp>
      <p:sp>
        <p:nvSpPr>
          <p:cNvPr id="17417" name="Rectangle 6"/>
          <p:cNvSpPr>
            <a:spLocks noChangeArrowheads="1"/>
          </p:cNvSpPr>
          <p:nvPr/>
        </p:nvSpPr>
        <p:spPr bwMode="auto">
          <a:xfrm>
            <a:off x="1189536" y="3345845"/>
            <a:ext cx="44824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tabLst>
                <a:tab pos="2286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b="1" u="sng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lang="en-US" sz="2000" b="1" u="sng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aryons</a:t>
            </a:r>
            <a:r>
              <a:rPr lang="en-US" sz="2000" b="1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1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are bound </a:t>
            </a:r>
            <a:r>
              <a:rPr lang="en-US" sz="2000" b="1" dirty="0" smtClean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states </a:t>
            </a:r>
            <a:r>
              <a:rPr lang="en-US" sz="2000" b="1" dirty="0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rPr>
              <a:t>of 3 quarks:</a:t>
            </a:r>
            <a:endParaRPr lang="en-US" sz="2000" b="1" dirty="0" smtClean="0">
              <a:solidFill>
                <a:srgbClr val="FF00FF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eaLnBrk="0" hangingPunct="0">
              <a:tabLst>
                <a:tab pos="2286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endParaRPr lang="en-US" sz="2000" dirty="0" smtClean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418" name="Rectangle 7"/>
          <p:cNvSpPr>
            <a:spLocks noChangeArrowheads="1"/>
          </p:cNvSpPr>
          <p:nvPr/>
        </p:nvSpPr>
        <p:spPr bwMode="auto">
          <a:xfrm>
            <a:off x="3630613" y="3325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>
              <a:latin typeface="Calibri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67861" y="4781777"/>
          <a:ext cx="4367024" cy="984607"/>
        </p:xfrm>
        <a:graphic>
          <a:graphicData uri="http://schemas.openxmlformats.org/presentationml/2006/ole">
            <p:oleObj spid="_x0000_s198658" name="Equation" r:id="rId3" imgW="0" imgH="0" progId="Equation.3">
              <p:embed/>
            </p:oleObj>
          </a:graphicData>
        </a:graphic>
      </p:graphicFrame>
      <p:pic>
        <p:nvPicPr>
          <p:cNvPr id="17419" name="Picture 10" descr="quarksinba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8625" y="3685423"/>
            <a:ext cx="24384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1" descr="mesons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9280" y="1572794"/>
            <a:ext cx="23622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2" name="Object 4"/>
          <p:cNvGraphicFramePr>
            <a:graphicFrameLocks noChangeAspect="1"/>
          </p:cNvGraphicFramePr>
          <p:nvPr>
            <p:ph idx="1"/>
          </p:nvPr>
        </p:nvGraphicFramePr>
        <p:xfrm>
          <a:off x="6534150" y="2068283"/>
          <a:ext cx="1416050" cy="449263"/>
        </p:xfrm>
        <a:graphic>
          <a:graphicData uri="http://schemas.openxmlformats.org/presentationml/2006/ole">
            <p:oleObj spid="_x0000_s198659" name="Equation" r:id="rId6" imgW="0" imgH="0" progId="Equation.3">
              <p:embed/>
            </p:oleObj>
          </a:graphicData>
        </a:graphic>
      </p:graphicFrame>
      <p:graphicFrame>
        <p:nvGraphicFramePr>
          <p:cNvPr id="22533" name="Object 3"/>
          <p:cNvGraphicFramePr>
            <a:graphicFrameLocks noChangeAspect="1"/>
          </p:cNvGraphicFramePr>
          <p:nvPr/>
        </p:nvGraphicFramePr>
        <p:xfrm>
          <a:off x="541485" y="2698016"/>
          <a:ext cx="4984089" cy="1002207"/>
        </p:xfrm>
        <a:graphic>
          <a:graphicData uri="http://schemas.openxmlformats.org/presentationml/2006/ole">
            <p:oleObj spid="_x0000_s198660" name="Equation" r:id="rId7" imgW="0" imgH="0" progId="Equation.3">
              <p:embed/>
            </p:oleObj>
          </a:graphicData>
        </a:graphic>
      </p:graphicFrame>
      <p:graphicFrame>
        <p:nvGraphicFramePr>
          <p:cNvPr id="22534" name="Object 4"/>
          <p:cNvGraphicFramePr>
            <a:graphicFrameLocks noChangeAspect="1"/>
          </p:cNvGraphicFramePr>
          <p:nvPr/>
        </p:nvGraphicFramePr>
        <p:xfrm>
          <a:off x="6226175" y="4629150"/>
          <a:ext cx="1109663" cy="304800"/>
        </p:xfrm>
        <a:graphic>
          <a:graphicData uri="http://schemas.openxmlformats.org/presentationml/2006/ole">
            <p:oleObj spid="_x0000_s198661" name="Equation" r:id="rId8" imgW="0" imgH="0" progId="Equation.3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849110" y="1728660"/>
          <a:ext cx="4984750" cy="1001713"/>
        </p:xfrm>
        <a:graphic>
          <a:graphicData uri="http://schemas.openxmlformats.org/presentationml/2006/ole">
            <p:oleObj spid="_x0000_s198662" name="Equation" r:id="rId9" imgW="2489200" imgH="495300" progId="Equation.3">
              <p:embed/>
            </p:oleObj>
          </a:graphicData>
        </a:graphic>
      </p:graphicFrame>
      <p:graphicFrame>
        <p:nvGraphicFramePr>
          <p:cNvPr id="22538" name="Object 3"/>
          <p:cNvGraphicFramePr>
            <a:graphicFrameLocks noChangeAspect="1"/>
          </p:cNvGraphicFramePr>
          <p:nvPr/>
        </p:nvGraphicFramePr>
        <p:xfrm>
          <a:off x="764172" y="4088795"/>
          <a:ext cx="4367212" cy="984250"/>
        </p:xfrm>
        <a:graphic>
          <a:graphicData uri="http://schemas.openxmlformats.org/presentationml/2006/ole">
            <p:oleObj spid="_x0000_s198663" name="Equation" r:id="rId10" imgW="1879600" imgH="419100" progId="Equation.3">
              <p:embed/>
            </p:oleObj>
          </a:graphicData>
        </a:graphic>
      </p:graphicFrame>
      <p:sp>
        <p:nvSpPr>
          <p:cNvPr id="23" name="Rectangle 22"/>
          <p:cNvSpPr/>
          <p:nvPr/>
        </p:nvSpPr>
        <p:spPr>
          <a:xfrm>
            <a:off x="6382176" y="1771487"/>
            <a:ext cx="1174666" cy="3090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6364288" y="1682145"/>
          <a:ext cx="1211262" cy="384175"/>
        </p:xfrm>
        <a:graphic>
          <a:graphicData uri="http://schemas.openxmlformats.org/presentationml/2006/ole">
            <p:oleObj spid="_x0000_s198664" name="Equation" r:id="rId11" imgW="520700" imgH="165100" progId="Equation.3">
              <p:embed/>
            </p:oleObj>
          </a:graphicData>
        </a:graphic>
      </p:graphicFrame>
      <p:sp>
        <p:nvSpPr>
          <p:cNvPr id="25" name="Rectangle 24"/>
          <p:cNvSpPr/>
          <p:nvPr/>
        </p:nvSpPr>
        <p:spPr>
          <a:xfrm>
            <a:off x="6226175" y="3756507"/>
            <a:ext cx="1174666" cy="3090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544" name="Object 16"/>
          <p:cNvGraphicFramePr>
            <a:graphicFrameLocks noChangeAspect="1"/>
          </p:cNvGraphicFramePr>
          <p:nvPr/>
        </p:nvGraphicFramePr>
        <p:xfrm>
          <a:off x="6253007" y="3742708"/>
          <a:ext cx="1109663" cy="304800"/>
        </p:xfrm>
        <a:graphic>
          <a:graphicData uri="http://schemas.openxmlformats.org/presentationml/2006/ole">
            <p:oleObj spid="_x0000_s198665" name="Equation" r:id="rId12" imgW="508000" imgH="139700" progId="Equation.3">
              <p:embed/>
            </p:oleObj>
          </a:graphicData>
        </a:graphic>
      </p:graphicFrame>
      <p:sp>
        <p:nvSpPr>
          <p:cNvPr id="24" name="Text Box 57"/>
          <p:cNvSpPr txBox="1">
            <a:spLocks noChangeArrowheads="1"/>
          </p:cNvSpPr>
          <p:nvPr/>
        </p:nvSpPr>
        <p:spPr bwMode="auto">
          <a:xfrm>
            <a:off x="2002497" y="147334"/>
            <a:ext cx="50545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Constituent Quark Model</a:t>
            </a:r>
            <a:endParaRPr lang="en-US" sz="3200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 pitchFamily="18" charset="2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720" y="59600"/>
            <a:ext cx="1146771" cy="164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-27710" y="75936"/>
            <a:ext cx="758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Gell-Mann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59111" y="87024"/>
            <a:ext cx="985806" cy="147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7977737" y="1281152"/>
            <a:ext cx="750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Zweig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 cstate="print"/>
          <a:srcRect b="16623"/>
          <a:stretch>
            <a:fillRect/>
          </a:stretch>
        </p:blipFill>
        <p:spPr bwMode="auto">
          <a:xfrm>
            <a:off x="335666" y="588375"/>
            <a:ext cx="8322197" cy="384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40485" y="13855"/>
            <a:ext cx="5096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Summary of the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Z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states</a:t>
            </a:r>
            <a:endParaRPr lang="ru-RU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828" y="4441771"/>
            <a:ext cx="8925636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Near threshold, but  all </a:t>
            </a:r>
            <a:r>
              <a:rPr lang="en-US" dirty="0" smtClean="0"/>
              <a:t>the measurements are the results of 1D </a:t>
            </a:r>
            <a:r>
              <a:rPr lang="en-US" dirty="0" smtClean="0"/>
              <a:t>fits</a:t>
            </a:r>
          </a:p>
          <a:p>
            <a:r>
              <a:rPr lang="en-US" dirty="0" smtClean="0"/>
              <a:t>   without interference, to </a:t>
            </a:r>
            <a:r>
              <a:rPr lang="en-US" dirty="0" smtClean="0"/>
              <a:t>be improved by amplitude </a:t>
            </a:r>
            <a:r>
              <a:rPr lang="en-US" dirty="0" smtClean="0"/>
              <a:t>analysis;</a:t>
            </a:r>
            <a:endParaRPr lang="en-US" b="1" dirty="0" smtClean="0">
              <a:solidFill>
                <a:srgbClr val="C00000"/>
              </a:solidFill>
              <a:latin typeface="Symbol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 </a:t>
            </a:r>
            <a:r>
              <a:rPr lang="en-US" dirty="0" smtClean="0">
                <a:cs typeface="Arial" pitchFamily="34" charset="0"/>
              </a:rPr>
              <a:t>Couple to D*D</a:t>
            </a:r>
            <a:r>
              <a:rPr lang="en-US" baseline="30000" dirty="0" smtClean="0">
                <a:cs typeface="Arial" pitchFamily="34" charset="0"/>
              </a:rPr>
              <a:t>(</a:t>
            </a:r>
            <a:r>
              <a:rPr lang="en-US" dirty="0" smtClean="0">
                <a:cs typeface="Arial" pitchFamily="34" charset="0"/>
              </a:rPr>
              <a:t>*</a:t>
            </a:r>
            <a:r>
              <a:rPr lang="en-US" baseline="30000" dirty="0" smtClean="0">
                <a:cs typeface="Arial" pitchFamily="34" charset="0"/>
              </a:rPr>
              <a:t>)</a:t>
            </a:r>
            <a:r>
              <a:rPr lang="en-US" dirty="0" smtClean="0">
                <a:cs typeface="Arial" pitchFamily="34" charset="0"/>
              </a:rPr>
              <a:t> final states stronger  than to final states with </a:t>
            </a:r>
            <a:r>
              <a:rPr lang="en-US" dirty="0" err="1" smtClean="0">
                <a:cs typeface="Arial" pitchFamily="34" charset="0"/>
              </a:rPr>
              <a:t>charmonium</a:t>
            </a:r>
            <a:r>
              <a:rPr lang="en-US" dirty="0" smtClean="0">
                <a:cs typeface="Arial" pitchFamily="34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baseline="30000" dirty="0" smtClean="0">
                <a:cs typeface="Arial" pitchFamily="34" charset="0"/>
              </a:rPr>
              <a:t> </a:t>
            </a:r>
            <a:r>
              <a:rPr lang="en-US" baseline="30000" dirty="0" smtClean="0">
                <a:cs typeface="Arial" pitchFamily="34" charset="0"/>
              </a:rPr>
              <a:t>  </a:t>
            </a:r>
            <a:r>
              <a:rPr lang="en-US" dirty="0" smtClean="0">
                <a:cs typeface="Arial" pitchFamily="34" charset="0"/>
              </a:rPr>
              <a:t>Necessary  to  measure the energy dependence  of   the  </a:t>
            </a:r>
            <a:r>
              <a:rPr lang="en-US" dirty="0" err="1" smtClean="0">
                <a:cs typeface="Arial" pitchFamily="34" charset="0"/>
              </a:rPr>
              <a:t>Z</a:t>
            </a:r>
            <a:r>
              <a:rPr lang="en-US" sz="2400" baseline="-25000" dirty="0" err="1" smtClean="0">
                <a:cs typeface="Arial" pitchFamily="34" charset="0"/>
              </a:rPr>
              <a:t>c</a:t>
            </a:r>
            <a:r>
              <a:rPr lang="en-US" dirty="0" err="1" smtClean="0">
                <a:latin typeface="Symbol" pitchFamily="18" charset="2"/>
                <a:cs typeface="Arial" pitchFamily="34" charset="0"/>
              </a:rPr>
              <a:t>p</a:t>
            </a:r>
            <a:r>
              <a:rPr lang="en-US" b="1" baseline="30000" dirty="0" smtClean="0">
                <a:cs typeface="Arial" pitchFamily="34" charset="0"/>
              </a:rPr>
              <a:t>+</a:t>
            </a:r>
            <a:r>
              <a:rPr lang="en-US" dirty="0" smtClean="0">
                <a:cs typeface="Arial" pitchFamily="34" charset="0"/>
              </a:rPr>
              <a:t> production</a:t>
            </a:r>
          </a:p>
          <a:p>
            <a:r>
              <a:rPr lang="en-US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cross-sections;</a:t>
            </a:r>
            <a:endParaRPr lang="en-US" baseline="30000" dirty="0" smtClean="0"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baseline="30000" dirty="0" smtClean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  As well as D</a:t>
            </a:r>
            <a:r>
              <a:rPr lang="en-US" baseline="30000" dirty="0" smtClean="0">
                <a:cs typeface="Arial" pitchFamily="34" charset="0"/>
              </a:rPr>
              <a:t>(</a:t>
            </a:r>
            <a:r>
              <a:rPr lang="en-US" dirty="0" smtClean="0">
                <a:cs typeface="Arial" pitchFamily="34" charset="0"/>
              </a:rPr>
              <a:t>*</a:t>
            </a:r>
            <a:r>
              <a:rPr lang="en-US" baseline="30000" dirty="0" smtClean="0">
                <a:cs typeface="Arial" pitchFamily="34" charset="0"/>
              </a:rPr>
              <a:t>)</a:t>
            </a:r>
            <a:r>
              <a:rPr lang="en-US" dirty="0" smtClean="0">
                <a:cs typeface="Arial" pitchFamily="34" charset="0"/>
              </a:rPr>
              <a:t>D*</a:t>
            </a:r>
            <a:r>
              <a:rPr lang="en-US" dirty="0" smtClean="0">
                <a:latin typeface="Symbol" pitchFamily="18" charset="2"/>
                <a:cs typeface="Arial" pitchFamily="34" charset="0"/>
              </a:rPr>
              <a:t>p</a:t>
            </a:r>
            <a:r>
              <a:rPr lang="en-US" dirty="0" smtClean="0">
                <a:cs typeface="Arial" pitchFamily="34" charset="0"/>
              </a:rPr>
              <a:t>;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14" y="108691"/>
            <a:ext cx="900178" cy="43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6435" y="0"/>
            <a:ext cx="8996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Bottomonium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-like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vs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Charmonium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-like states</a:t>
            </a:r>
            <a:endParaRPr lang="ru-RU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7010400" y="6395398"/>
            <a:ext cx="2132013" cy="474663"/>
          </a:xfrm>
        </p:spPr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00374" y="475831"/>
            <a:ext cx="8448463" cy="4779076"/>
            <a:chOff x="400374" y="1555063"/>
            <a:chExt cx="8448463" cy="4806749"/>
          </a:xfrm>
        </p:grpSpPr>
        <p:pic>
          <p:nvPicPr>
            <p:cNvPr id="20480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4802"/>
            <a:stretch>
              <a:fillRect/>
            </a:stretch>
          </p:blipFill>
          <p:spPr bwMode="auto">
            <a:xfrm>
              <a:off x="459885" y="1555063"/>
              <a:ext cx="7883235" cy="4205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 bwMode="auto">
            <a:xfrm>
              <a:off x="4768649" y="5036001"/>
              <a:ext cx="3311236" cy="9091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51479" y="5038373"/>
              <a:ext cx="4397358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   no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Z</a:t>
              </a:r>
              <a:r>
                <a:rPr lang="en-US" sz="2800" b="1" baseline="-25000" dirty="0" err="1" smtClean="0">
                  <a:solidFill>
                    <a:srgbClr val="C00000"/>
                  </a:solidFill>
                  <a:latin typeface="+mn-lt"/>
                </a:rPr>
                <a:t>c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(3900) decay to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p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h</a:t>
              </a:r>
              <a:r>
                <a:rPr lang="en-US" sz="2800" b="1" baseline="-25000" dirty="0" err="1" smtClean="0">
                  <a:solidFill>
                    <a:srgbClr val="C00000"/>
                  </a:solidFill>
                  <a:latin typeface="+mn-lt"/>
                </a:rPr>
                <a:t>c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 ?</a:t>
              </a:r>
            </a:p>
            <a:p>
              <a:pPr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   no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Z</a:t>
              </a:r>
              <a:r>
                <a:rPr lang="en-US" sz="2800" b="1" baseline="-25000" dirty="0" err="1" smtClean="0">
                  <a:solidFill>
                    <a:srgbClr val="C00000"/>
                  </a:solidFill>
                  <a:latin typeface="+mn-lt"/>
                </a:rPr>
                <a:t>c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(4020) decay to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p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J/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y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?</a:t>
              </a:r>
            </a:p>
            <a:p>
              <a:pPr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  Energy behaviors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h</a:t>
              </a:r>
              <a:r>
                <a:rPr lang="en-US" sz="2800" b="1" baseline="-25000" dirty="0" err="1" smtClean="0">
                  <a:solidFill>
                    <a:srgbClr val="C00000"/>
                  </a:solidFill>
                  <a:latin typeface="+mn-lt"/>
                </a:rPr>
                <a:t>c</a:t>
              </a:r>
              <a:r>
                <a:rPr lang="en-US" b="1" dirty="0" err="1" smtClean="0">
                  <a:solidFill>
                    <a:srgbClr val="C00000"/>
                  </a:solidFill>
                  <a:latin typeface="Symbol" pitchFamily="18" charset="2"/>
                </a:rPr>
                <a:t>pp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and </a:t>
              </a:r>
              <a:r>
                <a:rPr lang="en-US" b="1" dirty="0" smtClean="0">
                  <a:solidFill>
                    <a:srgbClr val="C00000"/>
                  </a:solidFill>
                </a:rPr>
                <a:t>J/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y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pp </a:t>
              </a:r>
              <a:endParaRPr lang="en-US" b="1" dirty="0" smtClean="0">
                <a:solidFill>
                  <a:srgbClr val="C00000"/>
                </a:solidFill>
                <a:latin typeface="Symbol" pitchFamily="18" charset="2"/>
              </a:endParaRPr>
            </a:p>
            <a:p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  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are different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</a:t>
              </a:r>
              <a:endParaRPr lang="en-US" b="1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0374" y="5623969"/>
              <a:ext cx="3816781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    Energy behaviors   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h</a:t>
              </a:r>
              <a:r>
                <a:rPr lang="en-US" sz="2800" b="1" baseline="-25000" dirty="0" err="1" smtClean="0">
                  <a:solidFill>
                    <a:srgbClr val="C00000"/>
                  </a:solidFill>
                  <a:latin typeface="+mn-lt"/>
                </a:rPr>
                <a:t>b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(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mP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)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pp </a:t>
              </a:r>
            </a:p>
            <a:p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  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and Y(</a:t>
              </a:r>
              <a:r>
                <a:rPr lang="en-US" b="1" dirty="0" err="1" smtClean="0">
                  <a:solidFill>
                    <a:srgbClr val="C00000"/>
                  </a:solidFill>
                  <a:latin typeface="+mn-lt"/>
                </a:rPr>
                <a:t>nS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)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pp  </a:t>
              </a:r>
              <a:r>
                <a:rPr lang="en-US" b="1" dirty="0" smtClean="0">
                  <a:solidFill>
                    <a:srgbClr val="C00000"/>
                  </a:solidFill>
                  <a:latin typeface="+mn-lt"/>
                </a:rPr>
                <a:t>are similar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 </a:t>
              </a:r>
              <a:endParaRPr lang="en-US" b="1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80944" y="4587951"/>
              <a:ext cx="120898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+mn-lt"/>
                </a:rPr>
                <a:t>dominate</a:t>
              </a:r>
              <a:endParaRPr lang="en-US" b="1" dirty="0"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50064" y="4576575"/>
              <a:ext cx="31822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+mn-lt"/>
                </a:rPr>
                <a:t>; D*D* dominates </a:t>
              </a:r>
              <a:r>
                <a:rPr lang="en-US" b="1" dirty="0" err="1" smtClean="0">
                  <a:latin typeface="+mn-lt"/>
                </a:rPr>
                <a:t>Z</a:t>
              </a:r>
              <a:r>
                <a:rPr lang="en-US" sz="2800" b="1" baseline="-25000" dirty="0" err="1" smtClean="0">
                  <a:latin typeface="+mn-lt"/>
                </a:rPr>
                <a:t>c</a:t>
              </a:r>
              <a:r>
                <a:rPr lang="en-US" b="1" dirty="0" smtClean="0">
                  <a:latin typeface="+mn-lt"/>
                </a:rPr>
                <a:t>(4020)</a:t>
              </a:r>
              <a:endParaRPr lang="en-US" b="1" dirty="0"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95529" y="4326385"/>
              <a:ext cx="3209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-</a:t>
              </a:r>
              <a:endParaRPr lang="en-US" sz="3200" b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8238" y="5800300"/>
            <a:ext cx="90733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9"/>
                </a:solidFill>
              </a:rPr>
              <a:t> </a:t>
            </a:r>
            <a:r>
              <a:rPr lang="en-US" b="1" dirty="0" err="1" smtClean="0">
                <a:solidFill>
                  <a:srgbClr val="000099"/>
                </a:solidFill>
              </a:rPr>
              <a:t>Z</a:t>
            </a:r>
            <a:r>
              <a:rPr lang="en-US" sz="2400" b="1" baseline="-25000" dirty="0" err="1" smtClean="0">
                <a:solidFill>
                  <a:srgbClr val="000099"/>
                </a:solidFill>
              </a:rPr>
              <a:t>b</a:t>
            </a:r>
            <a:r>
              <a:rPr lang="en-US" b="1" dirty="0" smtClean="0">
                <a:solidFill>
                  <a:srgbClr val="000099"/>
                </a:solidFill>
              </a:rPr>
              <a:t> properties agree well with B</a:t>
            </a:r>
            <a:r>
              <a:rPr lang="en-US" b="1" baseline="30000" dirty="0" smtClean="0">
                <a:solidFill>
                  <a:srgbClr val="000099"/>
                </a:solidFill>
              </a:rPr>
              <a:t>(</a:t>
            </a:r>
            <a:r>
              <a:rPr lang="en-US" b="1" dirty="0" smtClean="0">
                <a:solidFill>
                  <a:srgbClr val="000099"/>
                </a:solidFill>
              </a:rPr>
              <a:t>*</a:t>
            </a:r>
            <a:r>
              <a:rPr lang="en-US" b="1" baseline="30000" dirty="0" smtClean="0">
                <a:solidFill>
                  <a:srgbClr val="000099"/>
                </a:solidFill>
              </a:rPr>
              <a:t>)</a:t>
            </a:r>
            <a:r>
              <a:rPr lang="en-US" b="1" dirty="0" smtClean="0">
                <a:solidFill>
                  <a:srgbClr val="000099"/>
                </a:solidFill>
              </a:rPr>
              <a:t>B* molecular structure, while in case of </a:t>
            </a:r>
          </a:p>
          <a:p>
            <a:pPr algn="ctr"/>
            <a:r>
              <a:rPr lang="en-US" b="1" dirty="0" err="1" smtClean="0">
                <a:solidFill>
                  <a:srgbClr val="000099"/>
                </a:solidFill>
              </a:rPr>
              <a:t>Z</a:t>
            </a:r>
            <a:r>
              <a:rPr lang="en-US" sz="2400" b="1" baseline="-25000" dirty="0" err="1" smtClean="0">
                <a:solidFill>
                  <a:srgbClr val="000099"/>
                </a:solidFill>
              </a:rPr>
              <a:t>c</a:t>
            </a:r>
            <a:r>
              <a:rPr lang="en-US" b="1" dirty="0" smtClean="0">
                <a:solidFill>
                  <a:srgbClr val="000099"/>
                </a:solidFill>
              </a:rPr>
              <a:t> the situation is still unclear   (masses too far above thresholds, </a:t>
            </a:r>
          </a:p>
          <a:p>
            <a:pPr algn="ctr"/>
            <a:r>
              <a:rPr lang="en-US" b="1" dirty="0" smtClean="0">
                <a:solidFill>
                  <a:srgbClr val="000099"/>
                </a:solidFill>
              </a:rPr>
              <a:t>no J/</a:t>
            </a:r>
            <a:r>
              <a:rPr lang="en-US" b="1" dirty="0" smtClean="0">
                <a:solidFill>
                  <a:srgbClr val="000099"/>
                </a:solidFill>
                <a:latin typeface="Symbol" pitchFamily="18" charset="2"/>
              </a:rPr>
              <a:t>Y</a:t>
            </a:r>
            <a:r>
              <a:rPr lang="en-US" b="1" dirty="0" smtClean="0">
                <a:solidFill>
                  <a:srgbClr val="000099"/>
                </a:solidFill>
              </a:rPr>
              <a:t> </a:t>
            </a:r>
            <a:r>
              <a:rPr lang="en-US" b="1" dirty="0" smtClean="0">
                <a:solidFill>
                  <a:srgbClr val="000099"/>
                </a:solidFill>
                <a:latin typeface="Symbol" pitchFamily="18" charset="2"/>
              </a:rPr>
              <a:t>p</a:t>
            </a:r>
            <a:r>
              <a:rPr lang="en-US" b="1" baseline="30000" dirty="0" smtClean="0">
                <a:solidFill>
                  <a:srgbClr val="000099"/>
                </a:solidFill>
              </a:rPr>
              <a:t>+</a:t>
            </a:r>
            <a:r>
              <a:rPr lang="en-US" b="1" dirty="0" smtClean="0">
                <a:solidFill>
                  <a:srgbClr val="000099"/>
                </a:solidFill>
              </a:rPr>
              <a:t> at D*D* threshold)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07896" y="5513769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99"/>
                </a:solidFill>
              </a:rPr>
              <a:t>-</a:t>
            </a:r>
            <a:endParaRPr lang="en-US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51167" y="1738795"/>
            <a:ext cx="7620000" cy="838199"/>
          </a:xfrm>
        </p:spPr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50000"/>
                  </a:schemeClr>
                </a:solidFill>
              </a:rPr>
              <a:t>Pentaquark</a:t>
            </a: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en-US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110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02528" y="5704765"/>
            <a:ext cx="56932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See for details Tomasz  </a:t>
            </a:r>
            <a:r>
              <a:rPr lang="en-US" dirty="0" err="1" smtClean="0">
                <a:solidFill>
                  <a:srgbClr val="000099"/>
                </a:solidFill>
              </a:rPr>
              <a:t>Skwarnicki</a:t>
            </a:r>
            <a:r>
              <a:rPr lang="en-US" dirty="0" smtClean="0">
                <a:solidFill>
                  <a:srgbClr val="000099"/>
                </a:solidFill>
              </a:rPr>
              <a:t> presentation 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990600"/>
            <a:ext cx="3200400" cy="221515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5105400" cy="5181600"/>
          </a:xfrm>
        </p:spPr>
        <p:txBody>
          <a:bodyPr/>
          <a:lstStyle/>
          <a:p>
            <a:r>
              <a:rPr lang="en-US" dirty="0" smtClean="0"/>
              <a:t>First looked for </a:t>
            </a:r>
            <a:r>
              <a:rPr lang="en-US" dirty="0" smtClean="0"/>
              <a:t>at</a:t>
            </a:r>
            <a:r>
              <a:rPr lang="en-US" dirty="0" smtClean="0"/>
              <a:t> </a:t>
            </a:r>
            <a:r>
              <a:rPr lang="en-US" dirty="0" err="1" smtClean="0"/>
              <a:t>LHCb</a:t>
            </a:r>
            <a:r>
              <a:rPr lang="en-US" dirty="0" smtClean="0"/>
              <a:t> as a potential background for </a:t>
            </a:r>
            <a:r>
              <a:rPr lang="en-US" sz="3200" dirty="0" smtClean="0"/>
              <a:t>B</a:t>
            </a:r>
            <a:r>
              <a:rPr lang="en-US" sz="3200" baseline="30000" dirty="0" smtClean="0"/>
              <a:t>0</a:t>
            </a:r>
            <a:r>
              <a:rPr lang="en-US" sz="3200" dirty="0" smtClean="0"/>
              <a:t>→</a:t>
            </a:r>
            <a:r>
              <a:rPr lang="en-US" sz="3200" dirty="0"/>
              <a:t>J/</a:t>
            </a:r>
            <a:r>
              <a:rPr lang="en-US" sz="3200" dirty="0" err="1" smtClean="0">
                <a:latin typeface="Symbol" charset="2"/>
                <a:cs typeface="Symbol" charset="2"/>
              </a:rPr>
              <a:t>y</a:t>
            </a:r>
            <a:r>
              <a:rPr lang="en-US" sz="3200" dirty="0" err="1" smtClean="0"/>
              <a:t>K</a:t>
            </a:r>
            <a:r>
              <a:rPr lang="en-US" sz="3600" baseline="30000" dirty="0" err="1" smtClean="0"/>
              <a:t>+</a:t>
            </a:r>
            <a:r>
              <a:rPr lang="en-US" sz="3200" dirty="0" err="1" smtClean="0"/>
              <a:t>K</a:t>
            </a:r>
            <a:r>
              <a:rPr lang="en-US" sz="3600" baseline="30000" dirty="0"/>
              <a:t>-</a:t>
            </a:r>
            <a:r>
              <a:rPr lang="en-US" sz="3200" dirty="0"/>
              <a:t> </a:t>
            </a:r>
            <a:endParaRPr lang="en-US" sz="3200" dirty="0" smtClean="0"/>
          </a:p>
          <a:p>
            <a:r>
              <a:rPr lang="en-US" sz="3200" dirty="0" smtClean="0"/>
              <a:t>Large signal found, used for </a:t>
            </a:r>
            <a:r>
              <a:rPr lang="en-US" sz="3200" dirty="0" err="1" smtClean="0">
                <a:latin typeface="Symbol" charset="2"/>
                <a:cs typeface="Symbol" charset="2"/>
              </a:rPr>
              <a:t>L</a:t>
            </a:r>
            <a:r>
              <a:rPr lang="en-US" sz="3200" baseline="-25000" dirty="0" err="1" smtClean="0"/>
              <a:t>b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lifetime</a:t>
            </a:r>
          </a:p>
          <a:p>
            <a:pPr lvl="1"/>
            <a:endParaRPr lang="en-US" sz="2800" dirty="0" smtClean="0">
              <a:solidFill>
                <a:srgbClr val="E400E4"/>
              </a:solidFill>
            </a:endParaRPr>
          </a:p>
          <a:p>
            <a:pPr lvl="1">
              <a:buNone/>
            </a:pPr>
            <a:r>
              <a:rPr lang="en-US" sz="2800" dirty="0" smtClean="0">
                <a:solidFill>
                  <a:srgbClr val="E400E4"/>
                </a:solidFill>
              </a:rPr>
              <a:t>    </a:t>
            </a:r>
            <a:r>
              <a:rPr lang="en-US" sz="2800" dirty="0" err="1" smtClean="0">
                <a:solidFill>
                  <a:srgbClr val="E400E4"/>
                </a:solidFill>
              </a:rPr>
              <a:t>Dalitz</a:t>
            </a:r>
            <a:r>
              <a:rPr lang="en-US" sz="2800" dirty="0" smtClean="0">
                <a:solidFill>
                  <a:srgbClr val="E400E4"/>
                </a:solidFill>
              </a:rPr>
              <a:t> plot showed                    an  unusual feature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en-US" sz="1800" kern="1200" dirty="0" smtClean="0"/>
              <a:t>  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en-US" sz="1800" kern="1200" dirty="0" smtClean="0"/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en-US" sz="1800" kern="1200" dirty="0"/>
          </a:p>
          <a:p>
            <a:pPr marL="0" indent="0">
              <a:buNone/>
            </a:pPr>
            <a:r>
              <a:rPr lang="en-US" sz="3200" dirty="0" smtClean="0">
                <a:solidFill>
                  <a:srgbClr val="E400E4"/>
                </a:solidFill>
              </a:rPr>
              <a:t> </a:t>
            </a:r>
            <a:endParaRPr lang="en-US" dirty="0">
              <a:solidFill>
                <a:srgbClr val="E400E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523"/>
            <a:ext cx="8229600" cy="681335"/>
          </a:xfrm>
        </p:spPr>
        <p:txBody>
          <a:bodyPr/>
          <a:lstStyle/>
          <a:p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charset="2"/>
                <a:cs typeface="Symbol" charset="2"/>
              </a:rPr>
              <a:t>L</a:t>
            </a:r>
            <a:r>
              <a:rPr lang="en-US" b="1" baseline="-25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→J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charset="2"/>
                <a:cs typeface="Symbol" charset="2"/>
              </a:rPr>
              <a:t>y</a:t>
            </a:r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b="1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DPF Ann Arbor, August 2015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400800"/>
            <a:ext cx="2133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3501995"/>
            <a:ext cx="4823344" cy="33757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9442" y="6363978"/>
            <a:ext cx="138635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E400E4"/>
                </a:solidFill>
              </a:rPr>
              <a:t>m</a:t>
            </a:r>
            <a:r>
              <a:rPr lang="en-US" sz="2800" baseline="30000" dirty="0" smtClean="0">
                <a:solidFill>
                  <a:srgbClr val="E400E4"/>
                </a:solidFill>
              </a:rPr>
              <a:t>2</a:t>
            </a:r>
            <a:r>
              <a:rPr lang="en-US" sz="2800" dirty="0" smtClean="0">
                <a:solidFill>
                  <a:srgbClr val="E400E4"/>
                </a:solidFill>
              </a:rPr>
              <a:t>(K</a:t>
            </a:r>
            <a:r>
              <a:rPr lang="en-US" sz="3200" baseline="30000" dirty="0" smtClean="0">
                <a:solidFill>
                  <a:srgbClr val="E400E4"/>
                </a:solidFill>
              </a:rPr>
              <a:t>-</a:t>
            </a:r>
            <a:r>
              <a:rPr lang="en-US" sz="2800" dirty="0" smtClean="0">
                <a:solidFill>
                  <a:srgbClr val="E400E4"/>
                </a:solidFill>
              </a:rPr>
              <a:t>p)</a:t>
            </a:r>
            <a:endParaRPr lang="en-US" sz="2800" dirty="0">
              <a:solidFill>
                <a:srgbClr val="E400E4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185218" y="5257800"/>
            <a:ext cx="30480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1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 rot="16200000">
            <a:off x="3481202" y="4891621"/>
            <a:ext cx="16811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E400E4"/>
                </a:solidFill>
              </a:rPr>
              <a:t>m</a:t>
            </a:r>
            <a:r>
              <a:rPr lang="en-US" sz="2800" baseline="30000" dirty="0" smtClean="0">
                <a:solidFill>
                  <a:srgbClr val="E400E4"/>
                </a:solidFill>
              </a:rPr>
              <a:t>2</a:t>
            </a:r>
            <a:r>
              <a:rPr lang="en-US" sz="2800" dirty="0" smtClean="0">
                <a:solidFill>
                  <a:srgbClr val="E400E4"/>
                </a:solidFill>
              </a:rPr>
              <a:t>(J/</a:t>
            </a:r>
            <a:r>
              <a:rPr lang="en-US" sz="2800" dirty="0" smtClean="0">
                <a:solidFill>
                  <a:srgbClr val="E400E4"/>
                </a:solidFill>
                <a:latin typeface="Symbol" charset="2"/>
                <a:cs typeface="Symbol" charset="2"/>
              </a:rPr>
              <a:t>y</a:t>
            </a:r>
            <a:r>
              <a:rPr lang="en-US" sz="2800" dirty="0" smtClean="0">
                <a:solidFill>
                  <a:srgbClr val="E400E4"/>
                </a:solidFill>
              </a:rPr>
              <a:t> p)</a:t>
            </a:r>
            <a:endParaRPr lang="en-US" sz="2800" dirty="0">
              <a:solidFill>
                <a:srgbClr val="E400E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2971800"/>
            <a:ext cx="16264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E400E4"/>
                </a:solidFill>
              </a:rPr>
              <a:t>m(J/</a:t>
            </a:r>
            <a:r>
              <a:rPr lang="en-US" sz="1600" dirty="0" err="1" smtClean="0">
                <a:solidFill>
                  <a:srgbClr val="E400E4"/>
                </a:solidFill>
                <a:latin typeface="Symbol" charset="2"/>
                <a:cs typeface="Symbol" charset="2"/>
              </a:rPr>
              <a:t>y</a:t>
            </a:r>
            <a:r>
              <a:rPr lang="en-US" sz="1600" dirty="0" err="1">
                <a:solidFill>
                  <a:srgbClr val="E400E4"/>
                </a:solidFill>
              </a:rPr>
              <a:t>K</a:t>
            </a:r>
            <a:r>
              <a:rPr lang="en-US" sz="2000" baseline="30000" dirty="0" smtClean="0">
                <a:solidFill>
                  <a:srgbClr val="E400E4"/>
                </a:solidFill>
              </a:rPr>
              <a:t>-</a:t>
            </a:r>
            <a:r>
              <a:rPr lang="en-US" sz="1600" dirty="0" smtClean="0">
                <a:solidFill>
                  <a:srgbClr val="E400E4"/>
                </a:solidFill>
              </a:rPr>
              <a:t>p) </a:t>
            </a:r>
            <a:r>
              <a:rPr lang="en-US" sz="1400" dirty="0" smtClean="0"/>
              <a:t>[MeV]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05197" y="1219200"/>
            <a:ext cx="100540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26,000 </a:t>
            </a:r>
          </a:p>
          <a:p>
            <a:r>
              <a:rPr lang="en-US" sz="1400" dirty="0"/>
              <a:t>s</a:t>
            </a:r>
            <a:r>
              <a:rPr lang="en-US" sz="1400" dirty="0" smtClean="0"/>
              <a:t>ignal</a:t>
            </a:r>
          </a:p>
          <a:p>
            <a:r>
              <a:rPr lang="en-US" sz="1400" dirty="0" smtClean="0"/>
              <a:t>+ 5.4%</a:t>
            </a:r>
          </a:p>
          <a:p>
            <a:r>
              <a:rPr lang="en-US" sz="1400" dirty="0" err="1"/>
              <a:t>b</a:t>
            </a:r>
            <a:r>
              <a:rPr lang="en-US" sz="1400" dirty="0" err="1" smtClean="0"/>
              <a:t>kgrnd</a:t>
            </a:r>
            <a:r>
              <a:rPr lang="en-US" sz="1400" dirty="0" smtClean="0"/>
              <a:t> </a:t>
            </a:r>
          </a:p>
          <a:p>
            <a:r>
              <a:rPr lang="en-US" sz="1400" dirty="0"/>
              <a:t>w</a:t>
            </a:r>
            <a:r>
              <a:rPr lang="en-US" sz="1400" dirty="0" smtClean="0"/>
              <a:t>ithin ±2</a:t>
            </a:r>
            <a:r>
              <a:rPr lang="en-US" sz="1400" dirty="0" smtClean="0">
                <a:latin typeface="Symbol" charset="2"/>
                <a:cs typeface="Symbol" charset="2"/>
              </a:rPr>
              <a:t>s</a:t>
            </a:r>
          </a:p>
          <a:p>
            <a:r>
              <a:rPr lang="en-US" sz="1400" dirty="0">
                <a:latin typeface="+mn-lt"/>
                <a:cs typeface="Symbol" charset="2"/>
              </a:rPr>
              <a:t>o</a:t>
            </a:r>
            <a:r>
              <a:rPr lang="en-US" sz="1400" dirty="0" smtClean="0">
                <a:latin typeface="+mn-lt"/>
                <a:cs typeface="Symbol" charset="2"/>
              </a:rPr>
              <a:t>f peak</a:t>
            </a:r>
            <a:r>
              <a:rPr lang="en-US" sz="1400" dirty="0" smtClean="0">
                <a:latin typeface="+mn-lt"/>
              </a:rPr>
              <a:t> </a:t>
            </a:r>
            <a:endParaRPr lang="en-US" sz="1400" dirty="0">
              <a:latin typeface="+mn-lt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5334000" y="3200400"/>
            <a:ext cx="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562600" y="3200400"/>
            <a:ext cx="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105400" y="3200400"/>
            <a:ext cx="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5551806" y="3124200"/>
            <a:ext cx="104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…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L</a:t>
            </a:r>
            <a:r>
              <a:rPr lang="en-US" sz="2400" dirty="0" smtClean="0">
                <a:solidFill>
                  <a:srgbClr val="FF0000"/>
                </a:solidFill>
              </a:rPr>
              <a:t>*’s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240" y="6392125"/>
            <a:ext cx="4731039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PRL </a:t>
            </a:r>
            <a:r>
              <a:rPr lang="en-US" dirty="0" smtClean="0"/>
              <a:t>115, 072001 (2015) </a:t>
            </a:r>
            <a:r>
              <a:rPr lang="en-US" dirty="0" smtClean="0"/>
              <a:t>,</a:t>
            </a:r>
            <a:r>
              <a:rPr lang="en-US" dirty="0" smtClean="0"/>
              <a:t>arXiv:1507.03414</a:t>
            </a:r>
            <a:endParaRPr lang="en-US" dirty="0"/>
          </a:p>
        </p:txBody>
      </p:sp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863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834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660072"/>
            <a:ext cx="8077200" cy="16645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6839" y="905908"/>
            <a:ext cx="8375344" cy="32930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95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Projections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37418" y="6400800"/>
            <a:ext cx="70658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133600" y="4267200"/>
            <a:ext cx="0" cy="762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010400" y="4191000"/>
            <a:ext cx="0" cy="762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905000" y="1676400"/>
            <a:ext cx="199396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arXiv:</a:t>
            </a:r>
            <a:r>
              <a:rPr lang="en-US" dirty="0"/>
              <a:t>1507.03414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2785" y="436417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?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509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9720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8516204" y="6511485"/>
            <a:ext cx="517028" cy="237332"/>
          </a:xfrm>
        </p:spPr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pic>
        <p:nvPicPr>
          <p:cNvPr id="394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654" y="933449"/>
            <a:ext cx="5444836" cy="224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4243" name="Picture 3"/>
          <p:cNvPicPr>
            <a:picLocks noChangeAspect="1" noChangeArrowheads="1"/>
          </p:cNvPicPr>
          <p:nvPr/>
        </p:nvPicPr>
        <p:blipFill>
          <a:blip r:embed="rId3"/>
          <a:srcRect r="50663"/>
          <a:stretch>
            <a:fillRect/>
          </a:stretch>
        </p:blipFill>
        <p:spPr bwMode="auto">
          <a:xfrm>
            <a:off x="1" y="3698298"/>
            <a:ext cx="295280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4244" name="Picture 4"/>
          <p:cNvPicPr>
            <a:picLocks noChangeAspect="1" noChangeArrowheads="1"/>
          </p:cNvPicPr>
          <p:nvPr/>
        </p:nvPicPr>
        <p:blipFill>
          <a:blip r:embed="rId4"/>
          <a:srcRect r="47614"/>
          <a:stretch>
            <a:fillRect/>
          </a:stretch>
        </p:blipFill>
        <p:spPr bwMode="auto">
          <a:xfrm>
            <a:off x="5943599" y="903577"/>
            <a:ext cx="2905928" cy="281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l="50188"/>
          <a:stretch>
            <a:fillRect/>
          </a:stretch>
        </p:blipFill>
        <p:spPr bwMode="auto">
          <a:xfrm>
            <a:off x="6261712" y="3716052"/>
            <a:ext cx="2763268" cy="281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300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D:\DiskP\Reports\bottomonium\mjpsip-inse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64647" y="3680422"/>
            <a:ext cx="3358732" cy="2952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91" y="27697"/>
            <a:ext cx="7620000" cy="83819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Models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187"/>
            <a:ext cx="8839200" cy="613755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E400E4"/>
                </a:solidFill>
              </a:rPr>
              <a:t>   </a:t>
            </a:r>
            <a:r>
              <a:rPr lang="en-US" sz="2800" dirty="0" smtClean="0">
                <a:solidFill>
                  <a:srgbClr val="E400E4"/>
                </a:solidFill>
              </a:rPr>
              <a:t> </a:t>
            </a:r>
            <a:r>
              <a:rPr lang="en-US" sz="2800" b="1" dirty="0">
                <a:solidFill>
                  <a:srgbClr val="008000"/>
                </a:solidFill>
              </a:rPr>
              <a:t>T</a:t>
            </a:r>
            <a:r>
              <a:rPr lang="en-US" sz="2800" b="1" dirty="0" smtClean="0">
                <a:solidFill>
                  <a:srgbClr val="008000"/>
                </a:solidFill>
              </a:rPr>
              <a:t>ightly bound quarks</a:t>
            </a:r>
            <a:endParaRPr lang="en-US" sz="2800" dirty="0" smtClean="0">
              <a:solidFill>
                <a:srgbClr val="008000"/>
              </a:solidFill>
            </a:endParaRPr>
          </a:p>
          <a:p>
            <a:pPr lvl="1">
              <a:buNone/>
            </a:pPr>
            <a:r>
              <a:rPr lang="en-US" sz="1800" dirty="0" smtClean="0"/>
              <a:t>    Two colored </a:t>
            </a:r>
            <a:r>
              <a:rPr lang="en-US" sz="1800" dirty="0" err="1" smtClean="0"/>
              <a:t>diquarks</a:t>
            </a:r>
            <a:r>
              <a:rPr lang="en-US" sz="1800" dirty="0" smtClean="0"/>
              <a:t> plus the anti-quark</a:t>
            </a:r>
            <a:r>
              <a:rPr lang="en-US" sz="1800" dirty="0"/>
              <a:t>,  </a:t>
            </a:r>
            <a:r>
              <a:rPr lang="en-US" sz="1800" dirty="0" err="1"/>
              <a:t>L.Maiani</a:t>
            </a:r>
            <a:r>
              <a:rPr lang="en-US" sz="1800" dirty="0"/>
              <a:t>, et. </a:t>
            </a:r>
            <a:r>
              <a:rPr lang="en-US" sz="1800" dirty="0" smtClean="0"/>
              <a:t>al, </a:t>
            </a:r>
            <a:r>
              <a:rPr lang="en-US" sz="1800" dirty="0"/>
              <a:t>[arXiv:</a:t>
            </a:r>
            <a:r>
              <a:rPr lang="en-US" sz="1800" dirty="0" smtClean="0"/>
              <a:t>1507.04980], ibid [PRD20(1979) 748]</a:t>
            </a:r>
          </a:p>
          <a:p>
            <a:pPr lvl="1">
              <a:buNone/>
            </a:pPr>
            <a:r>
              <a:rPr lang="en-US" sz="1800" dirty="0" smtClean="0"/>
              <a:t>     Colored </a:t>
            </a:r>
            <a:r>
              <a:rPr lang="en-US" sz="1800" dirty="0" err="1" smtClean="0"/>
              <a:t>diquark</a:t>
            </a:r>
            <a:r>
              <a:rPr lang="en-US" sz="1800" dirty="0" smtClean="0"/>
              <a:t> + colored </a:t>
            </a:r>
            <a:r>
              <a:rPr lang="en-US" sz="1800" dirty="0" err="1" smtClean="0"/>
              <a:t>triquark</a:t>
            </a:r>
            <a:r>
              <a:rPr lang="en-US" sz="1800" dirty="0" smtClean="0"/>
              <a:t>, R. Lebed [arXiv:1507.05867]</a:t>
            </a:r>
          </a:p>
          <a:p>
            <a:pPr lvl="1">
              <a:buNone/>
            </a:pPr>
            <a:r>
              <a:rPr lang="en-US" b="1" dirty="0" err="1" smtClean="0">
                <a:solidFill>
                  <a:srgbClr val="008000"/>
                </a:solidFill>
              </a:rPr>
              <a:t>Hadroquarkonium</a:t>
            </a: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     </a:t>
            </a:r>
            <a:r>
              <a:rPr lang="el-GR" sz="1800" dirty="0" smtClean="0"/>
              <a:t>χ</a:t>
            </a:r>
            <a:r>
              <a:rPr lang="en-US" sz="1800" baseline="-25000" dirty="0" smtClean="0"/>
              <a:t>c1</a:t>
            </a:r>
            <a:r>
              <a:rPr lang="en-US" sz="1800" dirty="0" smtClean="0"/>
              <a:t>p resonance ,</a:t>
            </a:r>
            <a:r>
              <a:rPr lang="fi-FI" sz="1800" dirty="0" smtClean="0"/>
              <a:t>U. Meißner,J. Oller</a:t>
            </a:r>
            <a:r>
              <a:rPr lang="en-US" sz="1800" dirty="0" smtClean="0"/>
              <a:t>[arXiv:1507.07478]</a:t>
            </a:r>
            <a:endParaRPr lang="en-US" sz="1800" b="1" dirty="0" smtClean="0">
              <a:solidFill>
                <a:srgbClr val="008000"/>
              </a:solidFill>
            </a:endParaRPr>
          </a:p>
          <a:p>
            <a:pPr lvl="1">
              <a:buNone/>
            </a:pPr>
            <a:r>
              <a:rPr lang="en-US" b="1" dirty="0" err="1" smtClean="0">
                <a:solidFill>
                  <a:srgbClr val="008000"/>
                </a:solidFill>
              </a:rPr>
              <a:t>Rescattering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</a:p>
          <a:p>
            <a:pPr lvl="1">
              <a:buNone/>
            </a:pPr>
            <a:r>
              <a:rPr lang="en-US" sz="1800" dirty="0" smtClean="0"/>
              <a:t>     The narrow peak in </a:t>
            </a:r>
            <a:r>
              <a:rPr lang="en-US" sz="1800" dirty="0" err="1" smtClean="0"/>
              <a:t>pJ</a:t>
            </a:r>
            <a:r>
              <a:rPr lang="en-US" sz="1800" dirty="0" smtClean="0"/>
              <a:t>/ψ spectra at 4450 </a:t>
            </a:r>
            <a:r>
              <a:rPr lang="en-US" sz="1800" dirty="0" err="1" smtClean="0"/>
              <a:t>MeV</a:t>
            </a:r>
            <a:r>
              <a:rPr lang="en-US" sz="1800" dirty="0" smtClean="0"/>
              <a:t> is </a:t>
            </a:r>
            <a:r>
              <a:rPr lang="en-US" sz="1800" dirty="0" err="1" smtClean="0"/>
              <a:t>antiquark</a:t>
            </a:r>
            <a:r>
              <a:rPr lang="en-US" sz="1800" dirty="0" smtClean="0"/>
              <a:t> </a:t>
            </a:r>
            <a:r>
              <a:rPr lang="en-US" sz="1800" dirty="0" err="1" smtClean="0"/>
              <a:t>diquark-diquark</a:t>
            </a:r>
            <a:r>
              <a:rPr lang="en-US" sz="1800" dirty="0" smtClean="0"/>
              <a:t> state, while the broad bump is the result of </a:t>
            </a:r>
            <a:r>
              <a:rPr lang="en-US" sz="1800" dirty="0" err="1" smtClean="0"/>
              <a:t>rescatterings</a:t>
            </a:r>
            <a:r>
              <a:rPr lang="en-US" sz="1800" dirty="0" smtClean="0"/>
              <a:t> in the (</a:t>
            </a:r>
            <a:r>
              <a:rPr lang="en-US" sz="1800" dirty="0" err="1" smtClean="0"/>
              <a:t>pJ</a:t>
            </a:r>
            <a:r>
              <a:rPr lang="en-US" sz="1800" dirty="0" smtClean="0"/>
              <a:t>/ψ)-channel, </a:t>
            </a:r>
            <a:r>
              <a:rPr lang="en-US" sz="1800" dirty="0" err="1" smtClean="0"/>
              <a:t>V.V.Anisovich</a:t>
            </a:r>
            <a:r>
              <a:rPr lang="en-US" sz="1800" dirty="0" smtClean="0"/>
              <a:t> et.al [arXiv:1507.07652]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008000"/>
                </a:solidFill>
              </a:rPr>
              <a:t>Molecule</a:t>
            </a:r>
            <a:endParaRPr lang="en-US" b="1" dirty="0" smtClean="0">
              <a:solidFill>
                <a:srgbClr val="008000"/>
              </a:solidFill>
            </a:endParaRP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r>
              <a:rPr lang="en-US" sz="1800" dirty="0" smtClean="0"/>
              <a:t>             Baryon-meson </a:t>
            </a:r>
            <a:r>
              <a:rPr lang="en-US" sz="1800" dirty="0" smtClean="0"/>
              <a:t>molecule  </a:t>
            </a:r>
            <a:r>
              <a:rPr lang="en-US" sz="1800" dirty="0" smtClean="0"/>
              <a:t>generally with meson exchange for binding , </a:t>
            </a: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r>
              <a:rPr lang="en-US" sz="1800" dirty="0" smtClean="0"/>
              <a:t>             </a:t>
            </a:r>
            <a:r>
              <a:rPr lang="en-US" sz="1800" dirty="0" err="1" smtClean="0"/>
              <a:t>Törnqvist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[</a:t>
            </a:r>
            <a:r>
              <a:rPr lang="en-US" sz="1800" dirty="0" err="1" smtClean="0">
                <a:solidFill>
                  <a:schemeClr val="accent2">
                    <a:lumMod val="50000"/>
                  </a:schemeClr>
                </a:solidFill>
              </a:rPr>
              <a:t>Z.Phys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. C61 (1994) 525] </a:t>
            </a:r>
          </a:p>
          <a:p>
            <a:pPr marL="342900" lvl="1" indent="-342900">
              <a:buClr>
                <a:srgbClr val="0033CC"/>
              </a:buClr>
              <a:buSzPct val="65000"/>
              <a:buFont typeface="Symbol" pitchFamily="18" charset="2"/>
              <a:buChar char=" "/>
            </a:pPr>
            <a:r>
              <a:rPr lang="en-US" sz="1800" dirty="0" smtClean="0">
                <a:latin typeface="Symbol" charset="2"/>
                <a:cs typeface="Symbol" charset="2"/>
              </a:rPr>
              <a:t>      p</a:t>
            </a:r>
            <a:r>
              <a:rPr lang="en-US" sz="1800" dirty="0" smtClean="0"/>
              <a:t> exchange dominance, 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smtClean="0"/>
              <a:t>c</a:t>
            </a:r>
            <a:r>
              <a:rPr lang="en-US" sz="1800" dirty="0" smtClean="0"/>
              <a:t> (2445)D*    </a:t>
            </a:r>
            <a:r>
              <a:rPr lang="en-US" sz="1800" dirty="0" smtClean="0"/>
              <a:t>S-wave molecule, </a:t>
            </a:r>
            <a:endParaRPr lang="en-US" sz="1800" dirty="0" smtClean="0"/>
          </a:p>
          <a:p>
            <a:pPr marL="342900" lvl="1" indent="-342900">
              <a:buClr>
                <a:srgbClr val="0033CC"/>
              </a:buClr>
              <a:buSzPct val="65000"/>
              <a:buFont typeface="Symbol" pitchFamily="18" charset="2"/>
              <a:buChar char=" "/>
            </a:pPr>
            <a:r>
              <a:rPr lang="en-US" sz="1800" dirty="0" smtClean="0"/>
              <a:t>      </a:t>
            </a:r>
            <a:r>
              <a:rPr lang="en-US" sz="1800" dirty="0" err="1" smtClean="0"/>
              <a:t>M.Karliner</a:t>
            </a:r>
            <a:r>
              <a:rPr lang="en-US" sz="1800" dirty="0" smtClean="0"/>
              <a:t>/</a:t>
            </a:r>
            <a:r>
              <a:rPr lang="en-US" sz="1800" dirty="0" err="1" smtClean="0"/>
              <a:t>J.Rosner</a:t>
            </a:r>
            <a:r>
              <a:rPr lang="en-US" sz="1800" dirty="0" smtClean="0"/>
              <a:t>           [arXiv:1506.06386]</a:t>
            </a:r>
            <a:r>
              <a:rPr lang="en-US" sz="1800" baseline="30000" dirty="0" smtClean="0"/>
              <a:t> 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endParaRPr lang="en-US" sz="1800" dirty="0" smtClean="0"/>
          </a:p>
          <a:p>
            <a:pPr lvl="1">
              <a:buNone/>
            </a:pPr>
            <a:endParaRPr lang="en-US" sz="1800" b="1" dirty="0" smtClean="0">
              <a:solidFill>
                <a:srgbClr val="008000"/>
              </a:solidFill>
            </a:endParaRPr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46468" y="6400800"/>
            <a:ext cx="99753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053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81891" y="0"/>
            <a:ext cx="7620000" cy="838199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What can we do more?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4017" y="512618"/>
            <a:ext cx="8229600" cy="6345382"/>
          </a:xfrm>
        </p:spPr>
        <p:txBody>
          <a:bodyPr/>
          <a:lstStyle/>
          <a:p>
            <a:pPr marL="342900" lvl="1" indent="-342900"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/>
              <a:t>Search for other possible P</a:t>
            </a:r>
            <a:r>
              <a:rPr lang="en-US" sz="3200" baseline="-25000" dirty="0" smtClean="0"/>
              <a:t>c </a:t>
            </a:r>
            <a:r>
              <a:rPr lang="en-US" sz="3200" dirty="0" smtClean="0"/>
              <a:t>decay channels (J/</a:t>
            </a:r>
            <a:r>
              <a:rPr lang="en-US" sz="3200" dirty="0" smtClean="0">
                <a:latin typeface="Symbol" pitchFamily="18" charset="2"/>
              </a:rPr>
              <a:t>Y </a:t>
            </a:r>
            <a:r>
              <a:rPr lang="en-US" sz="3200" dirty="0" smtClean="0"/>
              <a:t>p</a:t>
            </a:r>
            <a:r>
              <a:rPr lang="en-US" sz="3200" dirty="0" smtClean="0">
                <a:latin typeface="Symbol" pitchFamily="18" charset="2"/>
              </a:rPr>
              <a:t>p, c</a:t>
            </a:r>
            <a:r>
              <a:rPr lang="en-US" sz="3200" baseline="-25000" dirty="0" smtClean="0"/>
              <a:t>c1</a:t>
            </a:r>
            <a:r>
              <a:rPr lang="en-US" sz="3200" dirty="0" smtClean="0"/>
              <a:t>p,</a:t>
            </a:r>
            <a:r>
              <a:rPr lang="en-US" sz="3200" dirty="0" smtClean="0">
                <a:latin typeface="Symbol" charset="2"/>
                <a:cs typeface="Symbol" charset="2"/>
              </a:rPr>
              <a:t> S</a:t>
            </a:r>
            <a:r>
              <a:rPr lang="en-US" sz="3200" baseline="-25000" dirty="0" smtClean="0"/>
              <a:t>c</a:t>
            </a:r>
            <a:r>
              <a:rPr lang="en-US" sz="3200" baseline="30000" dirty="0" smtClean="0"/>
              <a:t>(*)</a:t>
            </a:r>
            <a:r>
              <a:rPr lang="en-US" sz="3200" dirty="0" smtClean="0"/>
              <a:t> D</a:t>
            </a:r>
            <a:r>
              <a:rPr lang="en-US" sz="3200" baseline="30000" dirty="0" smtClean="0"/>
              <a:t>(*) </a:t>
            </a:r>
            <a:r>
              <a:rPr lang="en-US" sz="3200" dirty="0" smtClean="0"/>
              <a:t>,</a:t>
            </a:r>
            <a:r>
              <a:rPr lang="en-US" sz="3200" dirty="0" err="1" smtClean="0">
                <a:latin typeface="Symbol" pitchFamily="18" charset="2"/>
              </a:rPr>
              <a:t>L</a:t>
            </a:r>
            <a:r>
              <a:rPr lang="en-US" sz="3200" baseline="-25000" dirty="0" err="1" smtClean="0"/>
              <a:t>c</a:t>
            </a:r>
            <a:r>
              <a:rPr lang="en-US" sz="3200" dirty="0" smtClean="0"/>
              <a:t> D</a:t>
            </a:r>
            <a:r>
              <a:rPr lang="en-US" sz="3200" baseline="30000" dirty="0" smtClean="0"/>
              <a:t>(*) </a:t>
            </a:r>
            <a:r>
              <a:rPr lang="en-US" sz="3200" dirty="0" smtClean="0"/>
              <a:t>…)</a:t>
            </a:r>
            <a:endParaRPr lang="en-US" sz="3200" baseline="-25000" dirty="0"/>
          </a:p>
          <a:p>
            <a:pPr marL="342900" lvl="1" indent="-342900"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Search in the inclusive production at LHC</a:t>
            </a:r>
          </a:p>
          <a:p>
            <a:pPr marL="342900" lvl="1" indent="-342900"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Search in the inclusive production at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sz="3200" b="1" baseline="30000" dirty="0" err="1" smtClean="0">
                <a:solidFill>
                  <a:schemeClr val="accent2">
                    <a:lumMod val="50000"/>
                  </a:schemeClr>
                </a:solidFill>
              </a:rPr>
              <a:t>+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sz="3200" baseline="300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factories</a:t>
            </a:r>
          </a:p>
          <a:p>
            <a:pPr marL="342900" lvl="1" indent="-342900"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Similar structures in the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X</a:t>
            </a:r>
            <a:r>
              <a:rPr lang="en-US" sz="3200" baseline="-25000" dirty="0" err="1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&gt;</a:t>
            </a:r>
            <a:r>
              <a:rPr lang="en-US" sz="3200" dirty="0" smtClean="0"/>
              <a:t> J/</a:t>
            </a:r>
            <a:r>
              <a:rPr lang="en-US" sz="3200" dirty="0" smtClean="0">
                <a:latin typeface="Symbol" pitchFamily="18" charset="2"/>
              </a:rPr>
              <a:t>YL</a:t>
            </a:r>
            <a:r>
              <a:rPr lang="en-US" sz="3200" dirty="0" smtClean="0"/>
              <a:t>K?</a:t>
            </a:r>
            <a:r>
              <a:rPr lang="en-US" sz="3200" dirty="0" smtClean="0">
                <a:latin typeface="Symbol" pitchFamily="18" charset="2"/>
              </a:rPr>
              <a:t> </a:t>
            </a:r>
          </a:p>
          <a:p>
            <a:pPr marL="342900" lvl="1" indent="-342900">
              <a:buClr>
                <a:srgbClr val="0033CC"/>
              </a:buClr>
              <a:buSzPct val="65000"/>
              <a:buFont typeface="Wingdings" pitchFamily="2" charset="2"/>
              <a:buChar char="n"/>
            </a:pP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Photoproduction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g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-nucleon interactions</a:t>
            </a:r>
            <a:r>
              <a:rPr lang="en-US" sz="3200" dirty="0" smtClean="0"/>
              <a:t> </a:t>
            </a: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     </a:t>
            </a:r>
            <a:r>
              <a:rPr lang="en-US" sz="2000" dirty="0" err="1" smtClean="0">
                <a:solidFill>
                  <a:srgbClr val="008000"/>
                </a:solidFill>
              </a:rPr>
              <a:t>Qian</a:t>
            </a:r>
            <a:r>
              <a:rPr lang="en-US" sz="2000" dirty="0" smtClean="0">
                <a:solidFill>
                  <a:srgbClr val="008000"/>
                </a:solidFill>
              </a:rPr>
              <a:t> Wang, Xiao-</a:t>
            </a:r>
            <a:r>
              <a:rPr lang="en-US" sz="2000" dirty="0" err="1" smtClean="0">
                <a:solidFill>
                  <a:srgbClr val="008000"/>
                </a:solidFill>
              </a:rPr>
              <a:t>Hai</a:t>
            </a:r>
            <a:r>
              <a:rPr lang="en-US" sz="2000" dirty="0" smtClean="0">
                <a:solidFill>
                  <a:srgbClr val="008000"/>
                </a:solidFill>
              </a:rPr>
              <a:t> Liu, </a:t>
            </a:r>
            <a:r>
              <a:rPr lang="en-US" sz="2000" dirty="0" err="1" smtClean="0">
                <a:solidFill>
                  <a:srgbClr val="008000"/>
                </a:solidFill>
              </a:rPr>
              <a:t>Qiang</a:t>
            </a:r>
            <a:r>
              <a:rPr lang="en-US" sz="2000" dirty="0" smtClean="0">
                <a:solidFill>
                  <a:srgbClr val="008000"/>
                </a:solidFill>
              </a:rPr>
              <a:t> Zhao [arXiv:1508.00339],</a:t>
            </a:r>
            <a:r>
              <a:rPr lang="en-US" sz="2000" dirty="0" err="1" smtClean="0">
                <a:solidFill>
                  <a:srgbClr val="008000"/>
                </a:solidFill>
              </a:rPr>
              <a:t>V.Kubarovsky</a:t>
            </a:r>
            <a:r>
              <a:rPr lang="en-US" sz="2000" dirty="0" smtClean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M.Voloshin</a:t>
            </a:r>
            <a:r>
              <a:rPr lang="en-US" sz="2000" dirty="0" smtClean="0">
                <a:solidFill>
                  <a:srgbClr val="008000"/>
                </a:solidFill>
              </a:rPr>
              <a:t> [1508.00888],</a:t>
            </a:r>
            <a:r>
              <a:rPr lang="en-US" sz="2000" dirty="0" err="1" smtClean="0">
                <a:solidFill>
                  <a:srgbClr val="008000"/>
                </a:solidFill>
              </a:rPr>
              <a:t>M.Karliner</a:t>
            </a:r>
            <a:r>
              <a:rPr lang="en-US" sz="2000" dirty="0" smtClean="0">
                <a:solidFill>
                  <a:srgbClr val="008000"/>
                </a:solidFill>
              </a:rPr>
              <a:t>/</a:t>
            </a:r>
            <a:r>
              <a:rPr lang="en-US" sz="2000" dirty="0" err="1" smtClean="0">
                <a:solidFill>
                  <a:srgbClr val="008000"/>
                </a:solidFill>
              </a:rPr>
              <a:t>J.Rosner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[arXiv:</a:t>
            </a:r>
            <a:r>
              <a:rPr lang="en-US" sz="2000" dirty="0" smtClean="0">
                <a:solidFill>
                  <a:srgbClr val="008000"/>
                </a:solidFill>
              </a:rPr>
              <a:t>1508.01496</a:t>
            </a:r>
            <a:r>
              <a:rPr lang="en-US" sz="2000" dirty="0" smtClean="0">
                <a:solidFill>
                  <a:srgbClr val="008000"/>
                </a:solidFill>
              </a:rPr>
              <a:t>]</a:t>
            </a:r>
            <a:endParaRPr lang="en-US" sz="2000" dirty="0" smtClean="0">
              <a:solidFill>
                <a:srgbClr val="008000"/>
              </a:solidFill>
            </a:endParaRP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r>
              <a:rPr lang="en-US" sz="2400" dirty="0" smtClean="0"/>
              <a:t>     </a:t>
            </a:r>
            <a:r>
              <a:rPr lang="en-US" sz="2400" dirty="0" smtClean="0">
                <a:solidFill>
                  <a:srgbClr val="C00000"/>
                </a:solidFill>
              </a:rPr>
              <a:t>Peak cross section for γ + p → Pc → J/ψ + p, proportional to [Br(Pc → J/ψ + p)]</a:t>
            </a:r>
            <a:r>
              <a:rPr lang="en-US" sz="2400" baseline="300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</a:rPr>
              <a:t> , can reach tens of </a:t>
            </a:r>
            <a:r>
              <a:rPr lang="en-US" sz="2400" dirty="0" err="1" smtClean="0">
                <a:solidFill>
                  <a:srgbClr val="C00000"/>
                </a:solidFill>
              </a:rPr>
              <a:t>nanobarns</a:t>
            </a:r>
            <a:r>
              <a:rPr lang="en-US" sz="2400" dirty="0" smtClean="0">
                <a:solidFill>
                  <a:srgbClr val="C00000"/>
                </a:solidFill>
              </a:rPr>
              <a:t> or more, if Br(Pc → J/ψ + p) ∼ 10% (</a:t>
            </a:r>
            <a:r>
              <a:rPr lang="en-US" sz="2400" dirty="0" err="1" smtClean="0">
                <a:solidFill>
                  <a:srgbClr val="C00000"/>
                </a:solidFill>
              </a:rPr>
              <a:t>E</a:t>
            </a:r>
            <a:r>
              <a:rPr lang="en-US" sz="2400" dirty="0" err="1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sz="2400" dirty="0" smtClean="0">
                <a:solidFill>
                  <a:srgbClr val="C00000"/>
                </a:solidFill>
              </a:rPr>
              <a:t> ∼ 10GeV)</a:t>
            </a:r>
          </a:p>
          <a:p>
            <a:pPr marL="342900" lvl="1" indent="-342900">
              <a:buClr>
                <a:srgbClr val="0033CC"/>
              </a:buClr>
              <a:buSzPct val="65000"/>
              <a:buNone/>
            </a:pPr>
            <a:endParaRPr lang="en-US" sz="2000" dirty="0" smtClean="0">
              <a:solidFill>
                <a:srgbClr val="008000"/>
              </a:solidFill>
            </a:endParaRPr>
          </a:p>
          <a:p>
            <a:pPr>
              <a:buNone/>
            </a:pPr>
            <a:endParaRPr lang="en-US" sz="3200" baseline="30000" dirty="0" smtClean="0"/>
          </a:p>
          <a:p>
            <a:endParaRPr lang="en-US" sz="3600" dirty="0" smtClean="0"/>
          </a:p>
          <a:p>
            <a:pPr marL="17462" indent="0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51167" y="1738795"/>
            <a:ext cx="7620000" cy="838199"/>
          </a:xfrm>
        </p:spPr>
        <p:txBody>
          <a:bodyPr/>
          <a:lstStyle/>
          <a:p>
            <a:r>
              <a:rPr lang="en-US" sz="6000" dirty="0" err="1" smtClean="0">
                <a:solidFill>
                  <a:schemeClr val="accent2">
                    <a:lumMod val="50000"/>
                  </a:schemeClr>
                </a:solidFill>
              </a:rPr>
              <a:t>Tetraquark</a:t>
            </a: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en-US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110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24" y="97810"/>
            <a:ext cx="7620000" cy="637308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Z(4430)</a:t>
            </a:r>
            <a:r>
              <a:rPr lang="en-US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 </a:t>
            </a:r>
            <a:r>
              <a:rPr lang="en-US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5" y="748140"/>
            <a:ext cx="8382000" cy="5943600"/>
          </a:xfrm>
        </p:spPr>
        <p:txBody>
          <a:bodyPr/>
          <a:lstStyle/>
          <a:p>
            <a:r>
              <a:rPr lang="en-US" sz="2800" dirty="0" smtClean="0"/>
              <a:t>B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→</a:t>
            </a:r>
            <a:r>
              <a:rPr lang="en-US" sz="2800" dirty="0" smtClean="0">
                <a:latin typeface="Symbol" charset="2"/>
                <a:cs typeface="Symbol" charset="2"/>
              </a:rPr>
              <a:t>y</a:t>
            </a:r>
            <a:r>
              <a:rPr lang="en-US" sz="2800" dirty="0"/>
              <a:t>´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  <a:r>
              <a:rPr lang="en-US" sz="2800" baseline="30000" dirty="0" smtClean="0">
                <a:latin typeface="Arial"/>
                <a:cs typeface="Arial"/>
              </a:rPr>
              <a:t>-</a:t>
            </a:r>
            <a:r>
              <a:rPr lang="en-US" sz="2800" dirty="0" smtClean="0"/>
              <a:t>K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, peak in m(</a:t>
            </a:r>
            <a:r>
              <a:rPr lang="en-US" sz="2800" dirty="0" err="1" smtClean="0">
                <a:latin typeface="Symbol" charset="2"/>
                <a:cs typeface="Symbol" charset="2"/>
              </a:rPr>
              <a:t>y</a:t>
            </a:r>
            <a:r>
              <a:rPr lang="en-US" sz="2800" dirty="0" err="1"/>
              <a:t>´</a:t>
            </a:r>
            <a:r>
              <a:rPr lang="en-US" sz="2800" dirty="0" err="1" smtClean="0">
                <a:latin typeface="Symbol" charset="2"/>
                <a:cs typeface="Symbol" charset="2"/>
              </a:rPr>
              <a:t>p</a:t>
            </a:r>
            <a:r>
              <a:rPr lang="en-US" sz="2800" baseline="30000" dirty="0">
                <a:cs typeface="Arial"/>
              </a:rPr>
              <a:t>-</a:t>
            </a:r>
            <a:r>
              <a:rPr lang="en-US" sz="2800" dirty="0" smtClean="0"/>
              <a:t>), charged </a:t>
            </a:r>
            <a:r>
              <a:rPr lang="en-US" sz="2800" dirty="0" err="1" smtClean="0"/>
              <a:t>charmonium</a:t>
            </a:r>
            <a:r>
              <a:rPr lang="en-US" sz="2800" dirty="0" smtClean="0"/>
              <a:t> state must be exotic, not </a:t>
            </a:r>
            <a:r>
              <a:rPr lang="en-US" sz="2800" dirty="0" err="1" smtClean="0"/>
              <a:t>qq</a:t>
            </a:r>
            <a:endParaRPr lang="en-US" sz="2800" dirty="0"/>
          </a:p>
          <a:p>
            <a:pPr lvl="1"/>
            <a:r>
              <a:rPr lang="en-US" dirty="0"/>
              <a:t>F</a:t>
            </a:r>
            <a:r>
              <a:rPr lang="en-US" dirty="0" smtClean="0"/>
              <a:t>irst observed by Belle M=4433±5 </a:t>
            </a:r>
            <a:r>
              <a:rPr lang="en-US" sz="2400" dirty="0" smtClean="0"/>
              <a:t>MeV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=45</a:t>
            </a:r>
            <a:r>
              <a:rPr lang="en-US" sz="2400" dirty="0" smtClean="0"/>
              <a:t> MeV</a:t>
            </a:r>
          </a:p>
          <a:p>
            <a:pPr lvl="1"/>
            <a:r>
              <a:rPr lang="en-US" dirty="0" smtClean="0"/>
              <a:t>Challenged by </a:t>
            </a:r>
            <a:r>
              <a:rPr lang="en-US" dirty="0" err="1" smtClean="0"/>
              <a:t>BaBar</a:t>
            </a:r>
            <a:r>
              <a:rPr lang="en-US" dirty="0" smtClean="0"/>
              <a:t>: explanation in terms of K*’s</a:t>
            </a:r>
          </a:p>
          <a:p>
            <a:pPr lvl="1"/>
            <a:r>
              <a:rPr lang="en-US" dirty="0" smtClean="0"/>
              <a:t>Belle reanalysis using full amplitude fit:                 M=                </a:t>
            </a:r>
            <a:r>
              <a:rPr lang="en-US" sz="2400" dirty="0" smtClean="0"/>
              <a:t>MeV</a:t>
            </a:r>
            <a:r>
              <a:rPr lang="en-US" dirty="0" smtClean="0"/>
              <a:t>, </a:t>
            </a:r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=200 </a:t>
            </a:r>
            <a:r>
              <a:rPr lang="en-US" sz="2400" dirty="0" smtClean="0"/>
              <a:t>MeV</a:t>
            </a:r>
            <a:r>
              <a:rPr lang="en-US" dirty="0" smtClean="0"/>
              <a:t>, 1</a:t>
            </a:r>
            <a:r>
              <a:rPr lang="en-US" baseline="30000" dirty="0" smtClean="0"/>
              <a:t>+</a:t>
            </a:r>
            <a:r>
              <a:rPr lang="en-US" dirty="0" smtClean="0"/>
              <a:t> preferred </a:t>
            </a:r>
            <a:r>
              <a:rPr lang="en-US" dirty="0" smtClean="0"/>
              <a:t>    </a:t>
            </a:r>
            <a:r>
              <a:rPr lang="en-US" sz="2400" dirty="0" smtClean="0"/>
              <a:t>[Belle</a:t>
            </a:r>
            <a:r>
              <a:rPr lang="en-US" sz="2400" dirty="0" smtClean="0"/>
              <a:t> </a:t>
            </a:r>
            <a:r>
              <a:rPr lang="en-US" sz="2400" dirty="0" smtClean="0"/>
              <a:t>PRD 88, 074026 (2013)</a:t>
            </a:r>
            <a:r>
              <a:rPr lang="en-US" sz="2400" dirty="0" smtClean="0"/>
              <a:t>]</a:t>
            </a:r>
            <a:endParaRPr lang="en-US" sz="2400" dirty="0" smtClean="0"/>
          </a:p>
          <a:p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analysis also uses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  full amplitude fit</a:t>
            </a:r>
          </a:p>
          <a:p>
            <a:pPr lvl="1"/>
            <a:r>
              <a:rPr lang="en-US" dirty="0" smtClean="0"/>
              <a:t>M=               </a:t>
            </a:r>
            <a:r>
              <a:rPr lang="en-US" sz="2400" dirty="0" smtClean="0"/>
              <a:t>MeV</a:t>
            </a:r>
          </a:p>
          <a:p>
            <a:pPr lvl="1"/>
            <a:r>
              <a:rPr lang="en-US" dirty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=172 </a:t>
            </a:r>
            <a:r>
              <a:rPr lang="en-US" sz="2400" dirty="0" err="1"/>
              <a:t>MeV</a:t>
            </a:r>
            <a:r>
              <a:rPr lang="en-US" dirty="0"/>
              <a:t> </a:t>
            </a:r>
            <a:endParaRPr lang="en-US" dirty="0" smtClean="0"/>
          </a:p>
          <a:p>
            <a:pPr lvl="1">
              <a:buNone/>
            </a:pPr>
            <a:r>
              <a:rPr lang="en-US" sz="2400" dirty="0" smtClean="0"/>
              <a:t>[</a:t>
            </a:r>
            <a:r>
              <a:rPr lang="en-US" sz="2400" dirty="0" err="1" smtClean="0"/>
              <a:t>LHCb</a:t>
            </a:r>
            <a:r>
              <a:rPr lang="en-US" sz="2400" dirty="0" smtClean="0"/>
              <a:t> </a:t>
            </a:r>
            <a:r>
              <a:rPr lang="en-US" sz="2400" dirty="0" smtClean="0"/>
              <a:t>PRL 112, 222002 (2014)</a:t>
            </a:r>
            <a:r>
              <a:rPr lang="en-US" sz="2400" dirty="0" smtClean="0">
                <a:solidFill>
                  <a:srgbClr val="000099"/>
                </a:solidFill>
              </a:rPr>
              <a:t>]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70466" y="6523632"/>
            <a:ext cx="637310" cy="2866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z="1400" b="1" smtClean="0"/>
              <a:pPr>
                <a:defRPr/>
              </a:pPr>
              <a:t>29</a:t>
            </a:fld>
            <a:endParaRPr lang="en-US" altLang="en-US" sz="1400" b="1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04417836"/>
              </p:ext>
            </p:extLst>
          </p:nvPr>
        </p:nvGraphicFramePr>
        <p:xfrm>
          <a:off x="1641769" y="3228640"/>
          <a:ext cx="1368758" cy="414775"/>
        </p:xfrm>
        <a:graphic>
          <a:graphicData uri="http://schemas.openxmlformats.org/presentationml/2006/ole">
            <p:oleObj spid="_x0000_s348162" name="Equation" r:id="rId3" imgW="822600" imgH="237600" progId="">
              <p:embed/>
            </p:oleObj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820" y="3901548"/>
            <a:ext cx="3906072" cy="2628900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78104821"/>
              </p:ext>
            </p:extLst>
          </p:nvPr>
        </p:nvGraphicFramePr>
        <p:xfrm>
          <a:off x="1752597" y="5201127"/>
          <a:ext cx="1203325" cy="414338"/>
        </p:xfrm>
        <a:graphic>
          <a:graphicData uri="http://schemas.openxmlformats.org/presentationml/2006/ole">
            <p:oleObj spid="_x0000_s348163" name="Equation" r:id="rId5" imgW="722160" imgH="237600" progId="">
              <p:embed/>
            </p:oleObj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4467300" y="1357050"/>
            <a:ext cx="152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32098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BECE00BC-A081-4367-9DDB-BC6BD1DD4FE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235527" y="0"/>
            <a:ext cx="8631002" cy="6577277"/>
            <a:chOff x="235527" y="0"/>
            <a:chExt cx="8631002" cy="6577277"/>
          </a:xfrm>
        </p:grpSpPr>
        <p:pic>
          <p:nvPicPr>
            <p:cNvPr id="391170" name="Picture 2"/>
            <p:cNvPicPr>
              <a:picLocks noChangeAspect="1" noChangeArrowheads="1"/>
            </p:cNvPicPr>
            <p:nvPr/>
          </p:nvPicPr>
          <p:blipFill>
            <a:blip r:embed="rId2"/>
            <a:srcRect l="1172" r="1172"/>
            <a:stretch>
              <a:fillRect/>
            </a:stretch>
          </p:blipFill>
          <p:spPr bwMode="auto">
            <a:xfrm>
              <a:off x="401953" y="110841"/>
              <a:ext cx="8464576" cy="6466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 bwMode="auto">
            <a:xfrm>
              <a:off x="235527" y="0"/>
              <a:ext cx="1052946" cy="8035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64783" y="4353651"/>
              <a:ext cx="2828018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00" b="1" dirty="0" smtClean="0">
                  <a:solidFill>
                    <a:srgbClr val="9900CC"/>
                  </a:solidFill>
                </a:rPr>
                <a:t>l</a:t>
              </a:r>
              <a:r>
                <a:rPr lang="en-US" sz="1700" b="1" dirty="0" smtClean="0">
                  <a:solidFill>
                    <a:srgbClr val="9900CC"/>
                  </a:solidFill>
                </a:rPr>
                <a:t>inear “confinement”</a:t>
              </a:r>
            </a:p>
            <a:p>
              <a:pPr algn="ctr"/>
              <a:r>
                <a:rPr lang="en-US" sz="1700" b="1" dirty="0" smtClean="0">
                  <a:solidFill>
                    <a:srgbClr val="9900CC"/>
                  </a:solidFill>
                </a:rPr>
                <a:t>l</a:t>
              </a:r>
              <a:r>
                <a:rPr lang="en-US" sz="1700" b="1" dirty="0" smtClean="0">
                  <a:solidFill>
                    <a:srgbClr val="9900CC"/>
                  </a:solidFill>
                </a:rPr>
                <a:t>ong distance component</a:t>
              </a:r>
              <a:endParaRPr lang="en-US" sz="1700" b="1" dirty="0">
                <a:solidFill>
                  <a:srgbClr val="9900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30" y="111546"/>
            <a:ext cx="7620000" cy="838199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LHCb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Amplitude analysis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95855" y="6400800"/>
            <a:ext cx="748145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67D008-2172-40C5-B664-D71263EA7539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371600"/>
            <a:ext cx="3810000" cy="25261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3605" y="4038600"/>
            <a:ext cx="3276600" cy="2237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30924" y="1413080"/>
            <a:ext cx="3781456" cy="2514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24945"/>
          </a:xfrm>
        </p:spPr>
        <p:txBody>
          <a:bodyPr/>
          <a:lstStyle/>
          <a:p>
            <a:r>
              <a:rPr lang="en-US" sz="2400" dirty="0" smtClean="0"/>
              <a:t>Full 4D fit to both K*→K</a:t>
            </a:r>
            <a:r>
              <a:rPr lang="en-US" sz="2400" baseline="30000" dirty="0" smtClean="0"/>
              <a:t>-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&amp; </a:t>
            </a:r>
            <a:r>
              <a:rPr lang="en-US" sz="2400" dirty="0" err="1" smtClean="0"/>
              <a:t>Z→</a:t>
            </a:r>
            <a:r>
              <a:rPr lang="en-US" sz="2400" dirty="0" err="1" smtClean="0">
                <a:latin typeface="Symbol" charset="2"/>
                <a:cs typeface="Symbol" charset="2"/>
              </a:rPr>
              <a:t>y</a:t>
            </a:r>
            <a:r>
              <a:rPr lang="en-US" sz="2400" dirty="0" err="1" smtClean="0"/>
              <a:t>′</a:t>
            </a:r>
            <a:r>
              <a:rPr lang="en-US" sz="2400" dirty="0" err="1" smtClean="0">
                <a:latin typeface="Symbol" charset="2"/>
                <a:cs typeface="Symbol" charset="2"/>
              </a:rPr>
              <a:t>p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states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J</a:t>
            </a:r>
            <a:r>
              <a:rPr lang="en-US" baseline="30000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=1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>
              <a:buNone/>
            </a:pPr>
            <a:r>
              <a:rPr lang="en-US" baseline="30000" dirty="0" smtClean="0">
                <a:solidFill>
                  <a:srgbClr val="FF0000"/>
                </a:solidFill>
              </a:rPr>
              <a:t>                                                </a:t>
            </a:r>
            <a:r>
              <a:rPr lang="en-US" sz="2000" dirty="0" smtClean="0">
                <a:solidFill>
                  <a:srgbClr val="FF0000"/>
                </a:solidFill>
              </a:rPr>
              <a:t>Unambiguously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6906161" y="4001984"/>
            <a:ext cx="7257" cy="1828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FF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924471" y="4098966"/>
            <a:ext cx="7257" cy="18288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FF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3" name="Group 12"/>
          <p:cNvGrpSpPr/>
          <p:nvPr/>
        </p:nvGrpSpPr>
        <p:grpSpPr>
          <a:xfrm>
            <a:off x="69275" y="4017812"/>
            <a:ext cx="3574473" cy="2819400"/>
            <a:chOff x="5715000" y="990600"/>
            <a:chExt cx="3352800" cy="314607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15000" y="990600"/>
              <a:ext cx="3327400" cy="314607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162800" y="2133600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FB000D"/>
                  </a:solidFill>
                </a:rPr>
                <a:t>Breit</a:t>
              </a:r>
              <a:r>
                <a:rPr lang="en-US" sz="1400" dirty="0" smtClean="0">
                  <a:solidFill>
                    <a:srgbClr val="FB000D"/>
                  </a:solidFill>
                </a:rPr>
                <a:t>-Wigner</a:t>
              </a:r>
            </a:p>
            <a:p>
              <a:r>
                <a:rPr lang="en-US" sz="1400" dirty="0" smtClean="0">
                  <a:solidFill>
                    <a:srgbClr val="FB000D"/>
                  </a:solidFill>
                </a:rPr>
                <a:t>prediction</a:t>
              </a:r>
              <a:endParaRPr lang="en-US" sz="1400" dirty="0">
                <a:solidFill>
                  <a:srgbClr val="FB000D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 flipH="1">
              <a:off x="8072967" y="2484969"/>
              <a:ext cx="76200" cy="762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E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8144934" y="2484963"/>
              <a:ext cx="76200" cy="762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E1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8001000" y="1143000"/>
              <a:ext cx="7731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Low</a:t>
              </a:r>
            </a:p>
            <a:p>
              <a:r>
                <a:rPr lang="en-US" sz="1400" dirty="0" smtClean="0"/>
                <a:t>Z mass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94644" y="3035301"/>
              <a:ext cx="7731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High</a:t>
              </a:r>
            </a:p>
            <a:p>
              <a:r>
                <a:rPr lang="en-US" sz="1400" dirty="0" smtClean="0"/>
                <a:t>Z mass</a:t>
              </a:r>
              <a:endParaRPr lang="en-US" sz="1400" dirty="0"/>
            </a:p>
          </p:txBody>
        </p:sp>
      </p:grpSp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539" y="0"/>
            <a:ext cx="1219200" cy="83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193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F2A702-AB2D-49D0-A0D7-1C3682DF8CE9}" type="slidenum">
              <a:rPr lang="ru-RU" smtClean="0">
                <a:latin typeface="Arial" pitchFamily="34" charset="0"/>
                <a:cs typeface="Arial" pitchFamily="34" charset="0"/>
              </a:rPr>
              <a:pPr/>
              <a:t>31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8655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 err="1" smtClean="0">
                <a:solidFill>
                  <a:srgbClr val="0000CC"/>
                </a:solidFill>
                <a:sym typeface="Symbol" pitchFamily="18" charset="2"/>
              </a:rPr>
              <a:t>Hadron</a:t>
            </a:r>
            <a:r>
              <a:rPr lang="en-US" sz="4000" b="1" dirty="0" smtClean="0">
                <a:solidFill>
                  <a:srgbClr val="0000CC"/>
                </a:solidFill>
                <a:sym typeface="Symbol" pitchFamily="18" charset="2"/>
              </a:rPr>
              <a:t> Spectroscopy</a:t>
            </a:r>
            <a:r>
              <a:rPr lang="en-US" sz="4000" b="1" dirty="0" smtClean="0">
                <a:solidFill>
                  <a:srgbClr val="0000CC"/>
                </a:solidFill>
                <a:sym typeface="Symbol" pitchFamily="18" charset="2"/>
              </a:rPr>
              <a:t> enters </a:t>
            </a:r>
            <a:r>
              <a:rPr lang="en-US" sz="4000" b="1" dirty="0">
                <a:solidFill>
                  <a:srgbClr val="0000CC"/>
                </a:solidFill>
                <a:sym typeface="Symbol" pitchFamily="18" charset="2"/>
              </a:rPr>
              <a:t>the new region – </a:t>
            </a:r>
            <a:r>
              <a:rPr lang="en-US" sz="4000" b="1" dirty="0" smtClean="0">
                <a:solidFill>
                  <a:srgbClr val="0000CC"/>
                </a:solidFill>
                <a:sym typeface="Symbol" pitchFamily="18" charset="2"/>
              </a:rPr>
              <a:t>Physics </a:t>
            </a:r>
            <a:r>
              <a:rPr lang="en-US" sz="4000" b="1" dirty="0">
                <a:solidFill>
                  <a:srgbClr val="0000CC"/>
                </a:solidFill>
                <a:sym typeface="Symbol" pitchFamily="18" charset="2"/>
              </a:rPr>
              <a:t>of Highly Excited </a:t>
            </a:r>
            <a:r>
              <a:rPr lang="en-US" sz="4000" b="1" dirty="0" err="1" smtClean="0">
                <a:solidFill>
                  <a:srgbClr val="0000CC"/>
                </a:solidFill>
                <a:sym typeface="Symbol" pitchFamily="18" charset="2"/>
              </a:rPr>
              <a:t>Quarkonium</a:t>
            </a:r>
            <a:r>
              <a:rPr lang="en-US" sz="4000" b="1" dirty="0" smtClean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en-US" sz="4000" b="1" dirty="0">
                <a:solidFill>
                  <a:srgbClr val="0000CC"/>
                </a:solidFill>
                <a:sym typeface="Symbol" pitchFamily="18" charset="2"/>
              </a:rPr>
              <a:t>or/and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>
                <a:solidFill>
                  <a:srgbClr val="0000CC"/>
                </a:solidFill>
                <a:sym typeface="Symbol" pitchFamily="18" charset="2"/>
              </a:rPr>
              <a:t>Chemistry of Heavy </a:t>
            </a:r>
            <a:r>
              <a:rPr lang="en-US" sz="4000" b="1" dirty="0" smtClean="0">
                <a:solidFill>
                  <a:srgbClr val="0000CC"/>
                </a:solidFill>
                <a:sym typeface="Symbol" pitchFamily="18" charset="2"/>
              </a:rPr>
              <a:t>Flavor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000" b="1" dirty="0" smtClean="0">
              <a:solidFill>
                <a:srgbClr val="990000"/>
              </a:solidFill>
              <a:sym typeface="Symbol" pitchFamily="18" charset="2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 smtClean="0">
                <a:solidFill>
                  <a:srgbClr val="990000"/>
                </a:solidFill>
                <a:sym typeface="Symbol" pitchFamily="18" charset="2"/>
              </a:rPr>
              <a:t>We </a:t>
            </a:r>
            <a:r>
              <a:rPr lang="en-US" sz="4000" b="1" dirty="0" smtClean="0">
                <a:solidFill>
                  <a:srgbClr val="990000"/>
                </a:solidFill>
                <a:sym typeface="Symbol" pitchFamily="18" charset="2"/>
              </a:rPr>
              <a:t>can expect much more from Super B factory, BESIII                    and Run2 at LHC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000" b="1" dirty="0">
              <a:solidFill>
                <a:srgbClr val="0000CC"/>
              </a:solidFill>
              <a:sym typeface="Symbol" pitchFamily="18" charset="2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 smtClean="0">
                <a:solidFill>
                  <a:srgbClr val="00B050"/>
                </a:solidFill>
                <a:sym typeface="Symbol" pitchFamily="18" charset="2"/>
              </a:rPr>
              <a:t>We need  new Theoretical instruments  for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69275" y="0"/>
            <a:ext cx="9393382" cy="7921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What about other color-singlet combinations?</a:t>
            </a:r>
            <a:endParaRPr lang="en-US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8025" y="1808035"/>
            <a:ext cx="8991600" cy="40687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 err="1"/>
              <a:t>Pentaquark</a:t>
            </a:r>
            <a:r>
              <a:rPr lang="en-US" sz="2400" dirty="0" smtClean="0"/>
              <a:t>:						H-</a:t>
            </a:r>
            <a:r>
              <a:rPr lang="en-US" sz="2400" dirty="0" err="1" smtClean="0"/>
              <a:t>diBaryon</a:t>
            </a: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10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 err="1" smtClean="0"/>
              <a:t>Glueball</a:t>
            </a: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 err="1" smtClean="0"/>
              <a:t>Tetraquark</a:t>
            </a:r>
            <a:r>
              <a:rPr lang="en-US" sz="2400" dirty="0" smtClean="0"/>
              <a:t> mesons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18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dirty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dirty="0" err="1" smtClean="0"/>
              <a:t>qq</a:t>
            </a:r>
            <a:r>
              <a:rPr lang="en-US" sz="2400" dirty="0"/>
              <a:t>-gluon hybrid mesons</a:t>
            </a:r>
          </a:p>
        </p:txBody>
      </p:sp>
      <p:pic>
        <p:nvPicPr>
          <p:cNvPr id="22532" name="Picture 1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33085" y="2962374"/>
            <a:ext cx="504825" cy="1114425"/>
          </a:xfrm>
          <a:prstGeom prst="rect">
            <a:avLst/>
          </a:prstGeom>
        </p:spPr>
      </p:pic>
      <p:sp>
        <p:nvSpPr>
          <p:cNvPr id="22533" name="Oval 4"/>
          <p:cNvSpPr>
            <a:spLocks noChangeArrowheads="1"/>
          </p:cNvSpPr>
          <p:nvPr/>
        </p:nvSpPr>
        <p:spPr bwMode="auto">
          <a:xfrm>
            <a:off x="2926623" y="4293343"/>
            <a:ext cx="476250" cy="457200"/>
          </a:xfrm>
          <a:prstGeom prst="ellipse">
            <a:avLst/>
          </a:prstGeom>
          <a:solidFill>
            <a:srgbClr val="00008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charset="0"/>
              </a:rPr>
              <a:t>u</a:t>
            </a:r>
          </a:p>
        </p:txBody>
      </p:sp>
      <p:sp>
        <p:nvSpPr>
          <p:cNvPr id="22534" name="Oval 5"/>
          <p:cNvSpPr>
            <a:spLocks noChangeArrowheads="1"/>
          </p:cNvSpPr>
          <p:nvPr/>
        </p:nvSpPr>
        <p:spPr bwMode="auto">
          <a:xfrm>
            <a:off x="3307623" y="4217143"/>
            <a:ext cx="457200" cy="533400"/>
          </a:xfrm>
          <a:prstGeom prst="ellipse">
            <a:avLst/>
          </a:prstGeom>
          <a:solidFill>
            <a:srgbClr val="FFFF00">
              <a:alpha val="4784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c</a:t>
            </a:r>
          </a:p>
        </p:txBody>
      </p:sp>
      <p:sp>
        <p:nvSpPr>
          <p:cNvPr id="22535" name="Oval 6"/>
          <p:cNvSpPr>
            <a:spLocks noChangeArrowheads="1"/>
          </p:cNvSpPr>
          <p:nvPr/>
        </p:nvSpPr>
        <p:spPr bwMode="auto">
          <a:xfrm>
            <a:off x="3536223" y="4521943"/>
            <a:ext cx="457200" cy="457200"/>
          </a:xfrm>
          <a:prstGeom prst="ellipse">
            <a:avLst/>
          </a:prstGeom>
          <a:solidFill>
            <a:srgbClr val="00800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36" name="Oval 7"/>
          <p:cNvSpPr>
            <a:spLocks noChangeArrowheads="1"/>
          </p:cNvSpPr>
          <p:nvPr/>
        </p:nvSpPr>
        <p:spPr bwMode="auto">
          <a:xfrm>
            <a:off x="3155223" y="4598143"/>
            <a:ext cx="495300" cy="457200"/>
          </a:xfrm>
          <a:prstGeom prst="ellipse">
            <a:avLst/>
          </a:prstGeom>
          <a:solidFill>
            <a:srgbClr val="FF000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charset="0"/>
              </a:rPr>
              <a:t>c</a:t>
            </a:r>
          </a:p>
        </p:txBody>
      </p:sp>
      <p:pic>
        <p:nvPicPr>
          <p:cNvPr id="22537" name="Picture 2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75948" y="5431580"/>
            <a:ext cx="981075" cy="514350"/>
          </a:xfrm>
          <a:prstGeom prst="rect">
            <a:avLst/>
          </a:prstGeom>
        </p:spPr>
      </p:pic>
      <p:sp>
        <p:nvSpPr>
          <p:cNvPr id="22538" name="Oval 23"/>
          <p:cNvSpPr>
            <a:spLocks noChangeArrowheads="1"/>
          </p:cNvSpPr>
          <p:nvPr/>
        </p:nvSpPr>
        <p:spPr bwMode="auto">
          <a:xfrm>
            <a:off x="3571148" y="5431580"/>
            <a:ext cx="476250" cy="457200"/>
          </a:xfrm>
          <a:prstGeom prst="ellipse">
            <a:avLst/>
          </a:prstGeom>
          <a:solidFill>
            <a:srgbClr val="0099FF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c</a:t>
            </a:r>
          </a:p>
        </p:txBody>
      </p:sp>
      <p:sp>
        <p:nvSpPr>
          <p:cNvPr id="22539" name="Oval 24"/>
          <p:cNvSpPr>
            <a:spLocks noChangeArrowheads="1"/>
          </p:cNvSpPr>
          <p:nvPr/>
        </p:nvSpPr>
        <p:spPr bwMode="auto">
          <a:xfrm>
            <a:off x="4631018" y="5431580"/>
            <a:ext cx="381000" cy="457200"/>
          </a:xfrm>
          <a:prstGeom prst="ellipse">
            <a:avLst/>
          </a:prstGeom>
          <a:solidFill>
            <a:srgbClr val="FF0000">
              <a:alpha val="65097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charset="0"/>
              </a:rPr>
              <a:t>c</a:t>
            </a:r>
          </a:p>
        </p:txBody>
      </p:sp>
      <p:sp>
        <p:nvSpPr>
          <p:cNvPr id="22540" name="Oval 25"/>
          <p:cNvSpPr>
            <a:spLocks noChangeArrowheads="1"/>
          </p:cNvSpPr>
          <p:nvPr/>
        </p:nvSpPr>
        <p:spPr bwMode="auto">
          <a:xfrm>
            <a:off x="2740885" y="2182763"/>
            <a:ext cx="533400" cy="533400"/>
          </a:xfrm>
          <a:prstGeom prst="ellipse">
            <a:avLst/>
          </a:prstGeom>
          <a:solidFill>
            <a:srgbClr val="FF7C80">
              <a:alpha val="5686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41" name="Oval 26"/>
          <p:cNvSpPr>
            <a:spLocks noChangeArrowheads="1"/>
          </p:cNvSpPr>
          <p:nvPr/>
        </p:nvSpPr>
        <p:spPr bwMode="auto">
          <a:xfrm>
            <a:off x="3045685" y="2258963"/>
            <a:ext cx="533400" cy="533400"/>
          </a:xfrm>
          <a:prstGeom prst="ellipse">
            <a:avLst/>
          </a:prstGeom>
          <a:solidFill>
            <a:srgbClr val="FFFF00">
              <a:alpha val="61176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d</a:t>
            </a:r>
          </a:p>
        </p:txBody>
      </p:sp>
      <p:sp>
        <p:nvSpPr>
          <p:cNvPr id="22542" name="Oval 27"/>
          <p:cNvSpPr>
            <a:spLocks noChangeArrowheads="1"/>
          </p:cNvSpPr>
          <p:nvPr/>
        </p:nvSpPr>
        <p:spPr bwMode="auto">
          <a:xfrm>
            <a:off x="3045685" y="1877963"/>
            <a:ext cx="457200" cy="533400"/>
          </a:xfrm>
          <a:prstGeom prst="ellipse">
            <a:avLst/>
          </a:prstGeom>
          <a:solidFill>
            <a:srgbClr val="0099FF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43" name="Oval 28"/>
          <p:cNvSpPr>
            <a:spLocks noChangeArrowheads="1"/>
          </p:cNvSpPr>
          <p:nvPr/>
        </p:nvSpPr>
        <p:spPr bwMode="auto">
          <a:xfrm>
            <a:off x="3426685" y="2258963"/>
            <a:ext cx="457200" cy="457200"/>
          </a:xfrm>
          <a:prstGeom prst="ellipse">
            <a:avLst/>
          </a:prstGeom>
          <a:solidFill>
            <a:schemeClr val="tx1">
              <a:alpha val="58823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Calibri" charset="0"/>
              </a:rPr>
              <a:t>s</a:t>
            </a:r>
          </a:p>
        </p:txBody>
      </p:sp>
      <p:sp>
        <p:nvSpPr>
          <p:cNvPr id="22544" name="Oval 29"/>
          <p:cNvSpPr>
            <a:spLocks noChangeArrowheads="1"/>
          </p:cNvSpPr>
          <p:nvPr/>
        </p:nvSpPr>
        <p:spPr bwMode="auto">
          <a:xfrm>
            <a:off x="3350485" y="1877963"/>
            <a:ext cx="457200" cy="457200"/>
          </a:xfrm>
          <a:prstGeom prst="ellipse">
            <a:avLst/>
          </a:prstGeom>
          <a:solidFill>
            <a:srgbClr val="FF7C80">
              <a:alpha val="5686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d</a:t>
            </a:r>
          </a:p>
        </p:txBody>
      </p:sp>
      <p:sp>
        <p:nvSpPr>
          <p:cNvPr id="44049" name="Text Box 36"/>
          <p:cNvSpPr txBox="1">
            <a:spLocks noChangeArrowheads="1"/>
          </p:cNvSpPr>
          <p:nvPr/>
        </p:nvSpPr>
        <p:spPr bwMode="auto">
          <a:xfrm>
            <a:off x="280260" y="1043730"/>
            <a:ext cx="71625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omic Sans MS" charset="0"/>
              </a:rPr>
              <a:t>Other possible “white” combinations of quarks &amp; gluons:</a:t>
            </a:r>
          </a:p>
        </p:txBody>
      </p:sp>
      <p:sp>
        <p:nvSpPr>
          <p:cNvPr id="22546" name="TextBox 22"/>
          <p:cNvSpPr txBox="1">
            <a:spLocks noChangeArrowheads="1"/>
          </p:cNvSpPr>
          <p:nvPr/>
        </p:nvSpPr>
        <p:spPr bwMode="auto">
          <a:xfrm>
            <a:off x="3502885" y="2117676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47" name="TextBox 23"/>
          <p:cNvSpPr txBox="1">
            <a:spLocks noChangeArrowheads="1"/>
          </p:cNvSpPr>
          <p:nvPr/>
        </p:nvSpPr>
        <p:spPr bwMode="auto">
          <a:xfrm>
            <a:off x="4672873" y="5268068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48" name="TextBox 24"/>
          <p:cNvSpPr txBox="1">
            <a:spLocks noChangeArrowheads="1"/>
          </p:cNvSpPr>
          <p:nvPr/>
        </p:nvSpPr>
        <p:spPr bwMode="auto">
          <a:xfrm>
            <a:off x="3231423" y="444574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49" name="TextBox 25"/>
          <p:cNvSpPr txBox="1">
            <a:spLocks noChangeArrowheads="1"/>
          </p:cNvSpPr>
          <p:nvPr/>
        </p:nvSpPr>
        <p:spPr bwMode="auto">
          <a:xfrm>
            <a:off x="3537810" y="4744193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50" name="Oval 25"/>
          <p:cNvSpPr>
            <a:spLocks noChangeArrowheads="1"/>
          </p:cNvSpPr>
          <p:nvPr/>
        </p:nvSpPr>
        <p:spPr bwMode="auto">
          <a:xfrm>
            <a:off x="6681060" y="2298898"/>
            <a:ext cx="533400" cy="533400"/>
          </a:xfrm>
          <a:prstGeom prst="ellipse">
            <a:avLst/>
          </a:prstGeom>
          <a:solidFill>
            <a:srgbClr val="FF7C80">
              <a:alpha val="5686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51" name="Oval 26"/>
          <p:cNvSpPr>
            <a:spLocks noChangeArrowheads="1"/>
          </p:cNvSpPr>
          <p:nvPr/>
        </p:nvSpPr>
        <p:spPr bwMode="auto">
          <a:xfrm>
            <a:off x="6985860" y="2451298"/>
            <a:ext cx="533400" cy="533400"/>
          </a:xfrm>
          <a:prstGeom prst="ellipse">
            <a:avLst/>
          </a:prstGeom>
          <a:solidFill>
            <a:srgbClr val="FFFF00">
              <a:alpha val="61176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d</a:t>
            </a:r>
          </a:p>
        </p:txBody>
      </p:sp>
      <p:sp>
        <p:nvSpPr>
          <p:cNvPr id="22552" name="Oval 27"/>
          <p:cNvSpPr>
            <a:spLocks noChangeArrowheads="1"/>
          </p:cNvSpPr>
          <p:nvPr/>
        </p:nvSpPr>
        <p:spPr bwMode="auto">
          <a:xfrm>
            <a:off x="6985860" y="1917898"/>
            <a:ext cx="457200" cy="533400"/>
          </a:xfrm>
          <a:prstGeom prst="ellipse">
            <a:avLst/>
          </a:prstGeom>
          <a:solidFill>
            <a:srgbClr val="0099FF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53" name="Oval 28"/>
          <p:cNvSpPr>
            <a:spLocks noChangeArrowheads="1"/>
          </p:cNvSpPr>
          <p:nvPr/>
        </p:nvSpPr>
        <p:spPr bwMode="auto">
          <a:xfrm>
            <a:off x="7290660" y="2375098"/>
            <a:ext cx="457200" cy="457200"/>
          </a:xfrm>
          <a:prstGeom prst="ellipse">
            <a:avLst/>
          </a:prstGeom>
          <a:solidFill>
            <a:srgbClr val="92D050">
              <a:alpha val="58823"/>
            </a:srgbClr>
          </a:solidFill>
          <a:ln w="9525">
            <a:solidFill>
              <a:srgbClr val="92D05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>
                <a:latin typeface="Calibri" charset="0"/>
              </a:rPr>
              <a:t>s</a:t>
            </a:r>
          </a:p>
        </p:txBody>
      </p:sp>
      <p:sp>
        <p:nvSpPr>
          <p:cNvPr id="22554" name="Oval 29"/>
          <p:cNvSpPr>
            <a:spLocks noChangeArrowheads="1"/>
          </p:cNvSpPr>
          <p:nvPr/>
        </p:nvSpPr>
        <p:spPr bwMode="auto">
          <a:xfrm>
            <a:off x="7290660" y="1994098"/>
            <a:ext cx="457200" cy="457200"/>
          </a:xfrm>
          <a:prstGeom prst="ellipse">
            <a:avLst/>
          </a:prstGeom>
          <a:solidFill>
            <a:srgbClr val="FF7C80">
              <a:alpha val="5686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d</a:t>
            </a:r>
          </a:p>
        </p:txBody>
      </p:sp>
      <p:sp>
        <p:nvSpPr>
          <p:cNvPr id="22555" name="Oval 28"/>
          <p:cNvSpPr>
            <a:spLocks noChangeArrowheads="1"/>
          </p:cNvSpPr>
          <p:nvPr/>
        </p:nvSpPr>
        <p:spPr bwMode="auto">
          <a:xfrm>
            <a:off x="6681060" y="2070298"/>
            <a:ext cx="457200" cy="457200"/>
          </a:xfrm>
          <a:prstGeom prst="ellipse">
            <a:avLst/>
          </a:prstGeom>
          <a:solidFill>
            <a:srgbClr val="92D050">
              <a:alpha val="58823"/>
            </a:srgbClr>
          </a:solidFill>
          <a:ln w="9525">
            <a:solidFill>
              <a:srgbClr val="92D05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>
                <a:latin typeface="Calibri" charset="0"/>
              </a:rPr>
              <a:t>s</a:t>
            </a:r>
          </a:p>
        </p:txBody>
      </p:sp>
      <p:sp>
        <p:nvSpPr>
          <p:cNvPr id="22556" name="TextBox 33"/>
          <p:cNvSpPr txBox="1">
            <a:spLocks noChangeArrowheads="1"/>
          </p:cNvSpPr>
          <p:nvPr/>
        </p:nvSpPr>
        <p:spPr bwMode="auto">
          <a:xfrm>
            <a:off x="512108" y="5190247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Calibri" charset="0"/>
              </a:rPr>
              <a:t>_</a:t>
            </a:r>
          </a:p>
        </p:txBody>
      </p:sp>
      <p:sp>
        <p:nvSpPr>
          <p:cNvPr id="22557" name="TextBox 24"/>
          <p:cNvSpPr txBox="1">
            <a:spLocks noChangeArrowheads="1"/>
          </p:cNvSpPr>
          <p:nvPr/>
        </p:nvSpPr>
        <p:spPr bwMode="auto">
          <a:xfrm>
            <a:off x="3005998" y="412824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58" name="Oval 4"/>
          <p:cNvSpPr>
            <a:spLocks noChangeArrowheads="1"/>
          </p:cNvSpPr>
          <p:nvPr/>
        </p:nvSpPr>
        <p:spPr bwMode="auto">
          <a:xfrm>
            <a:off x="6557235" y="4159993"/>
            <a:ext cx="476250" cy="457200"/>
          </a:xfrm>
          <a:prstGeom prst="ellipse">
            <a:avLst/>
          </a:prstGeom>
          <a:solidFill>
            <a:srgbClr val="00008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charset="0"/>
              </a:rPr>
              <a:t>u</a:t>
            </a:r>
          </a:p>
        </p:txBody>
      </p:sp>
      <p:sp>
        <p:nvSpPr>
          <p:cNvPr id="22559" name="Oval 5"/>
          <p:cNvSpPr>
            <a:spLocks noChangeArrowheads="1"/>
          </p:cNvSpPr>
          <p:nvPr/>
        </p:nvSpPr>
        <p:spPr bwMode="auto">
          <a:xfrm>
            <a:off x="6892198" y="4007593"/>
            <a:ext cx="393700" cy="419100"/>
          </a:xfrm>
          <a:prstGeom prst="ellipse">
            <a:avLst/>
          </a:prstGeom>
          <a:solidFill>
            <a:srgbClr val="FFFF00">
              <a:alpha val="47842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c</a:t>
            </a:r>
          </a:p>
        </p:txBody>
      </p:sp>
      <p:sp>
        <p:nvSpPr>
          <p:cNvPr id="22560" name="Oval 6"/>
          <p:cNvSpPr>
            <a:spLocks noChangeArrowheads="1"/>
          </p:cNvSpPr>
          <p:nvPr/>
        </p:nvSpPr>
        <p:spPr bwMode="auto">
          <a:xfrm>
            <a:off x="7433535" y="4645768"/>
            <a:ext cx="457200" cy="422275"/>
          </a:xfrm>
          <a:prstGeom prst="ellipse">
            <a:avLst/>
          </a:prstGeom>
          <a:solidFill>
            <a:srgbClr val="00800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Calibri" charset="0"/>
              </a:rPr>
              <a:t>u</a:t>
            </a:r>
          </a:p>
        </p:txBody>
      </p:sp>
      <p:sp>
        <p:nvSpPr>
          <p:cNvPr id="22561" name="Oval 7"/>
          <p:cNvSpPr>
            <a:spLocks noChangeArrowheads="1"/>
          </p:cNvSpPr>
          <p:nvPr/>
        </p:nvSpPr>
        <p:spPr bwMode="auto">
          <a:xfrm>
            <a:off x="7187473" y="4839443"/>
            <a:ext cx="366712" cy="404812"/>
          </a:xfrm>
          <a:prstGeom prst="ellipse">
            <a:avLst/>
          </a:prstGeom>
          <a:solidFill>
            <a:srgbClr val="FF0000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latin typeface="Calibri" charset="0"/>
              </a:rPr>
              <a:t>c</a:t>
            </a:r>
          </a:p>
        </p:txBody>
      </p:sp>
      <p:sp>
        <p:nvSpPr>
          <p:cNvPr id="22562" name="TextBox 24"/>
          <p:cNvSpPr txBox="1">
            <a:spLocks noChangeArrowheads="1"/>
          </p:cNvSpPr>
          <p:nvPr/>
        </p:nvSpPr>
        <p:spPr bwMode="auto">
          <a:xfrm>
            <a:off x="6862035" y="4312393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63" name="TextBox 25"/>
          <p:cNvSpPr txBox="1">
            <a:spLocks noChangeArrowheads="1"/>
          </p:cNvSpPr>
          <p:nvPr/>
        </p:nvSpPr>
        <p:spPr bwMode="auto">
          <a:xfrm>
            <a:off x="7193823" y="4645768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22564" name="TextBox 24"/>
          <p:cNvSpPr txBox="1">
            <a:spLocks noChangeArrowheads="1"/>
          </p:cNvSpPr>
          <p:nvPr/>
        </p:nvSpPr>
        <p:spPr bwMode="auto">
          <a:xfrm>
            <a:off x="6635023" y="399489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charset="0"/>
              </a:rPr>
              <a:t>_</a:t>
            </a:r>
          </a:p>
        </p:txBody>
      </p:sp>
      <p:sp>
        <p:nvSpPr>
          <p:cNvPr id="39" name="Dodecagon 38"/>
          <p:cNvSpPr/>
          <p:nvPr/>
        </p:nvSpPr>
        <p:spPr>
          <a:xfrm rot="19550742">
            <a:off x="6531835" y="4086968"/>
            <a:ext cx="822325" cy="454025"/>
          </a:xfrm>
          <a:prstGeom prst="dodecagon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Dodecagon 39"/>
          <p:cNvSpPr/>
          <p:nvPr/>
        </p:nvSpPr>
        <p:spPr>
          <a:xfrm rot="19528249">
            <a:off x="7117623" y="4739430"/>
            <a:ext cx="822325" cy="454025"/>
          </a:xfrm>
          <a:prstGeom prst="dodecagon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 rot="16200000" flipH="1">
            <a:off x="7077935" y="4483843"/>
            <a:ext cx="412750" cy="29845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68" name="TextBox 50"/>
          <p:cNvSpPr txBox="1">
            <a:spLocks noChangeArrowheads="1"/>
          </p:cNvSpPr>
          <p:nvPr/>
        </p:nvSpPr>
        <p:spPr bwMode="auto">
          <a:xfrm>
            <a:off x="7181123" y="4313980"/>
            <a:ext cx="311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Symbol" charset="2"/>
              </a:rPr>
              <a:t>p</a:t>
            </a:r>
            <a:endParaRPr lang="en-US"/>
          </a:p>
        </p:txBody>
      </p:sp>
      <p:sp>
        <p:nvSpPr>
          <p:cNvPr id="22569" name="TextBox 51"/>
          <p:cNvSpPr txBox="1">
            <a:spLocks noChangeArrowheads="1"/>
          </p:cNvSpPr>
          <p:nvPr/>
        </p:nvSpPr>
        <p:spPr bwMode="auto">
          <a:xfrm rot="-2042400">
            <a:off x="6979510" y="3686918"/>
            <a:ext cx="404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</a:t>
            </a:r>
            <a:r>
              <a:rPr lang="en-US" baseline="30000"/>
              <a:t>0</a:t>
            </a:r>
          </a:p>
        </p:txBody>
      </p:sp>
      <p:sp>
        <p:nvSpPr>
          <p:cNvPr id="22570" name="TextBox 52"/>
          <p:cNvSpPr txBox="1">
            <a:spLocks noChangeArrowheads="1"/>
          </p:cNvSpPr>
          <p:nvPr/>
        </p:nvSpPr>
        <p:spPr bwMode="auto">
          <a:xfrm rot="-2042400">
            <a:off x="7919310" y="4779118"/>
            <a:ext cx="519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D*</a:t>
            </a:r>
            <a:r>
              <a:rPr lang="en-US" baseline="30000"/>
              <a:t>0</a:t>
            </a:r>
          </a:p>
        </p:txBody>
      </p:sp>
      <p:sp>
        <p:nvSpPr>
          <p:cNvPr id="22571" name="TextBox 33"/>
          <p:cNvSpPr txBox="1">
            <a:spLocks noChangeArrowheads="1"/>
          </p:cNvSpPr>
          <p:nvPr/>
        </p:nvSpPr>
        <p:spPr bwMode="auto">
          <a:xfrm rot="-2488101">
            <a:off x="7805010" y="4639418"/>
            <a:ext cx="344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alibri" charset="0"/>
              </a:rPr>
              <a:t>_</a:t>
            </a:r>
          </a:p>
        </p:txBody>
      </p:sp>
      <p:sp>
        <p:nvSpPr>
          <p:cNvPr id="22572" name="TextBox 44"/>
          <p:cNvSpPr txBox="1">
            <a:spLocks noChangeArrowheads="1"/>
          </p:cNvSpPr>
          <p:nvPr/>
        </p:nvSpPr>
        <p:spPr bwMode="auto">
          <a:xfrm>
            <a:off x="1180510" y="2258963"/>
            <a:ext cx="1352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S=+1 Baryon</a:t>
            </a:r>
          </a:p>
        </p:txBody>
      </p:sp>
      <p:sp>
        <p:nvSpPr>
          <p:cNvPr id="22573" name="TextBox 45"/>
          <p:cNvSpPr txBox="1">
            <a:spLocks noChangeArrowheads="1"/>
          </p:cNvSpPr>
          <p:nvPr/>
        </p:nvSpPr>
        <p:spPr bwMode="auto">
          <a:xfrm>
            <a:off x="5099910" y="2232223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tightly bound</a:t>
            </a:r>
          </a:p>
          <a:p>
            <a:r>
              <a:rPr lang="en-US"/>
              <a:t>6-quark state</a:t>
            </a:r>
          </a:p>
        </p:txBody>
      </p:sp>
      <p:sp>
        <p:nvSpPr>
          <p:cNvPr id="22574" name="TextBox 46"/>
          <p:cNvSpPr txBox="1">
            <a:spLocks noChangeArrowheads="1"/>
          </p:cNvSpPr>
          <p:nvPr/>
        </p:nvSpPr>
        <p:spPr bwMode="auto">
          <a:xfrm>
            <a:off x="1729648" y="3032125"/>
            <a:ext cx="19764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Color-singlet multi-</a:t>
            </a:r>
          </a:p>
          <a:p>
            <a:r>
              <a:rPr lang="en-US" dirty="0"/>
              <a:t>gluon bound state</a:t>
            </a:r>
          </a:p>
        </p:txBody>
      </p:sp>
      <p:sp>
        <p:nvSpPr>
          <p:cNvPr id="22575" name="TextBox 47"/>
          <p:cNvSpPr txBox="1">
            <a:spLocks noChangeArrowheads="1"/>
          </p:cNvSpPr>
          <p:nvPr/>
        </p:nvSpPr>
        <p:spPr bwMode="auto">
          <a:xfrm>
            <a:off x="994635" y="423143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tightly bound</a:t>
            </a:r>
          </a:p>
          <a:p>
            <a:r>
              <a:rPr lang="en-US" dirty="0" err="1"/>
              <a:t>diquark-diantiquark</a:t>
            </a:r>
            <a:endParaRPr lang="en-US" dirty="0"/>
          </a:p>
        </p:txBody>
      </p:sp>
      <p:sp>
        <p:nvSpPr>
          <p:cNvPr id="22576" name="TextBox 48"/>
          <p:cNvSpPr txBox="1">
            <a:spLocks noChangeArrowheads="1"/>
          </p:cNvSpPr>
          <p:nvPr/>
        </p:nvSpPr>
        <p:spPr bwMode="auto">
          <a:xfrm>
            <a:off x="4910998" y="4193330"/>
            <a:ext cx="18938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loosely bound</a:t>
            </a:r>
          </a:p>
          <a:p>
            <a:r>
              <a:rPr lang="en-US"/>
              <a:t>meson-antimeson</a:t>
            </a:r>
          </a:p>
          <a:p>
            <a:r>
              <a:rPr lang="en-US"/>
              <a:t>“molecule”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19D9B2-C845-4945-B6E2-AD3DEFD8BC49}" type="slidenum">
              <a:rPr lang="en-GB" smtClean="0">
                <a:latin typeface="Arial" pitchFamily="34" charset="0"/>
                <a:cs typeface="Arial" pitchFamily="34" charset="0"/>
              </a:rPr>
              <a:pPr/>
              <a:t>33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4572000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33400"/>
            <a:ext cx="2705100" cy="306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962400"/>
            <a:ext cx="4267200" cy="214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429000"/>
            <a:ext cx="4114800" cy="286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pic>
        <p:nvPicPr>
          <p:cNvPr id="448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672" y="152626"/>
            <a:ext cx="8553787" cy="64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DCA92F-FD76-4E93-8D99-343A08BA4D11}" type="slidenum">
              <a:rPr lang="en-GB"/>
              <a:pPr/>
              <a:t>35</a:t>
            </a:fld>
            <a:endParaRPr lang="en-GB"/>
          </a:p>
        </p:txBody>
      </p:sp>
      <p:sp>
        <p:nvSpPr>
          <p:cNvPr id="1921028" name="Text Box 4"/>
          <p:cNvSpPr txBox="1">
            <a:spLocks noChangeArrowheads="1"/>
          </p:cNvSpPr>
          <p:nvPr/>
        </p:nvSpPr>
        <p:spPr bwMode="auto">
          <a:xfrm>
            <a:off x="593725" y="584200"/>
            <a:ext cx="311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 err="1">
                <a:sym typeface="Symbol" pitchFamily="18" charset="2"/>
              </a:rPr>
              <a:t>e</a:t>
            </a:r>
            <a:r>
              <a:rPr lang="en-US" baseline="30000" dirty="0" err="1">
                <a:sym typeface="Symbol" pitchFamily="18" charset="2"/>
              </a:rPr>
              <a:t>+</a:t>
            </a:r>
            <a:r>
              <a:rPr lang="en-US" dirty="0" err="1">
                <a:sym typeface="Symbol" pitchFamily="18" charset="2"/>
              </a:rPr>
              <a:t>e</a:t>
            </a:r>
            <a:r>
              <a:rPr lang="en-US" baseline="30000" dirty="0">
                <a:sym typeface="Symbol" pitchFamily="18" charset="2"/>
              </a:rPr>
              <a:t>-</a:t>
            </a:r>
            <a:r>
              <a:rPr lang="en-US" dirty="0">
                <a:sym typeface="Symbol" pitchFamily="18" charset="2"/>
              </a:rPr>
              <a:t> </a:t>
            </a:r>
            <a:r>
              <a:rPr lang="ru-RU" dirty="0">
                <a:sym typeface="Symbol" pitchFamily="18" charset="2"/>
              </a:rPr>
              <a:t></a:t>
            </a:r>
            <a:r>
              <a:rPr lang="en-US" dirty="0">
                <a:sym typeface="Symbol" pitchFamily="18" charset="2"/>
              </a:rPr>
              <a:t> </a:t>
            </a:r>
            <a:r>
              <a:rPr lang="ru-RU" dirty="0">
                <a:sym typeface="Symbol" pitchFamily="18" charset="2"/>
              </a:rPr>
              <a:t>(5</a:t>
            </a:r>
            <a:r>
              <a:rPr lang="en-US" dirty="0">
                <a:sym typeface="Symbol" pitchFamily="18" charset="2"/>
              </a:rPr>
              <a:t>S) </a:t>
            </a:r>
            <a:r>
              <a:rPr lang="ru-RU" dirty="0">
                <a:sym typeface="Symbol" pitchFamily="18" charset="2"/>
              </a:rPr>
              <a:t>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err="1">
                <a:sym typeface="Symbol" pitchFamily="18" charset="2"/>
              </a:rPr>
              <a:t>h</a:t>
            </a:r>
            <a:r>
              <a:rPr lang="en-US" baseline="-25000" dirty="0" err="1">
                <a:sym typeface="Symbol" pitchFamily="18" charset="2"/>
              </a:rPr>
              <a:t>b</a:t>
            </a:r>
            <a:r>
              <a:rPr lang="en-US" dirty="0">
                <a:sym typeface="Symbol" pitchFamily="18" charset="2"/>
              </a:rPr>
              <a:t>(</a:t>
            </a:r>
            <a:r>
              <a:rPr lang="en-US" dirty="0" err="1">
                <a:sym typeface="Symbol" pitchFamily="18" charset="2"/>
              </a:rPr>
              <a:t>nP</a:t>
            </a:r>
            <a:r>
              <a:rPr lang="en-US" dirty="0">
                <a:sym typeface="Symbol" pitchFamily="18" charset="2"/>
              </a:rPr>
              <a:t>) </a:t>
            </a:r>
            <a:r>
              <a:rPr lang="ru-RU" dirty="0">
                <a:sym typeface="Symbol" pitchFamily="18" charset="2"/>
              </a:rPr>
              <a:t></a:t>
            </a:r>
            <a:r>
              <a:rPr lang="en-US" baseline="30000" dirty="0">
                <a:sym typeface="Symbol" pitchFamily="18" charset="2"/>
              </a:rPr>
              <a:t>+</a:t>
            </a:r>
            <a:r>
              <a:rPr lang="ru-RU" dirty="0">
                <a:sym typeface="Symbol" pitchFamily="18" charset="2"/>
              </a:rPr>
              <a:t></a:t>
            </a:r>
            <a:r>
              <a:rPr lang="en-US" baseline="30000" dirty="0">
                <a:sym typeface="Symbol" pitchFamily="18" charset="2"/>
              </a:rPr>
              <a:t>–</a:t>
            </a:r>
            <a:r>
              <a:rPr lang="en-US" dirty="0">
                <a:sym typeface="Symbol" pitchFamily="18" charset="2"/>
              </a:rPr>
              <a:t>  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1921029" name="Text Box 5"/>
          <p:cNvSpPr txBox="1">
            <a:spLocks noChangeArrowheads="1"/>
          </p:cNvSpPr>
          <p:nvPr/>
        </p:nvSpPr>
        <p:spPr bwMode="auto">
          <a:xfrm>
            <a:off x="219075" y="4699000"/>
            <a:ext cx="2965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ru-RU">
                <a:sym typeface="Symbol" pitchFamily="18" charset="2"/>
              </a:rPr>
              <a:t></a:t>
            </a:r>
            <a:r>
              <a:rPr lang="en-US">
                <a:sym typeface="Symbol" pitchFamily="18" charset="2"/>
              </a:rPr>
              <a:t>M</a:t>
            </a:r>
            <a:r>
              <a:rPr lang="en-US" baseline="-25000">
                <a:sym typeface="Symbol" pitchFamily="18" charset="2"/>
              </a:rPr>
              <a:t>HF</a:t>
            </a:r>
            <a:r>
              <a:rPr lang="en-US">
                <a:sym typeface="Symbol" pitchFamily="18" charset="2"/>
              </a:rPr>
              <a:t>(</a:t>
            </a:r>
            <a:r>
              <a:rPr lang="en-US" b="1">
                <a:solidFill>
                  <a:srgbClr val="CC0000"/>
                </a:solidFill>
                <a:sym typeface="Symbol" pitchFamily="18" charset="2"/>
              </a:rPr>
              <a:t>1P</a:t>
            </a:r>
            <a:r>
              <a:rPr lang="en-US">
                <a:sym typeface="Symbol" pitchFamily="18" charset="2"/>
              </a:rPr>
              <a:t>) = </a:t>
            </a:r>
            <a:r>
              <a:rPr lang="en-US"/>
              <a:t>+0.8 </a:t>
            </a:r>
            <a:r>
              <a:rPr lang="en-US">
                <a:sym typeface="Symbol" pitchFamily="18" charset="2"/>
              </a:rPr>
              <a:t> 1.1 MeV</a:t>
            </a:r>
          </a:p>
          <a:p>
            <a:pPr algn="l" defTabSz="914400"/>
            <a:r>
              <a:rPr lang="ru-RU">
                <a:sym typeface="Symbol" pitchFamily="18" charset="2"/>
              </a:rPr>
              <a:t></a:t>
            </a:r>
            <a:r>
              <a:rPr lang="en-US">
                <a:sym typeface="Symbol" pitchFamily="18" charset="2"/>
              </a:rPr>
              <a:t>M</a:t>
            </a:r>
            <a:r>
              <a:rPr lang="en-US" baseline="-25000">
                <a:sym typeface="Symbol" pitchFamily="18" charset="2"/>
              </a:rPr>
              <a:t>HF</a:t>
            </a:r>
            <a:r>
              <a:rPr lang="en-US">
                <a:sym typeface="Symbol" pitchFamily="18" charset="2"/>
              </a:rPr>
              <a:t>(</a:t>
            </a:r>
            <a:r>
              <a:rPr lang="en-US" b="1">
                <a:solidFill>
                  <a:srgbClr val="CC0000"/>
                </a:solidFill>
                <a:sym typeface="Symbol" pitchFamily="18" charset="2"/>
              </a:rPr>
              <a:t>2P</a:t>
            </a:r>
            <a:r>
              <a:rPr lang="en-US">
                <a:sym typeface="Symbol" pitchFamily="18" charset="2"/>
              </a:rPr>
              <a:t>) = +0.5  1.2 MeV</a:t>
            </a:r>
          </a:p>
        </p:txBody>
      </p:sp>
      <p:sp>
        <p:nvSpPr>
          <p:cNvPr id="1921031" name="Text Box 7"/>
          <p:cNvSpPr txBox="1">
            <a:spLocks noChangeArrowheads="1"/>
          </p:cNvSpPr>
          <p:nvPr/>
        </p:nvSpPr>
        <p:spPr bwMode="auto">
          <a:xfrm>
            <a:off x="3621968" y="4638380"/>
            <a:ext cx="2392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dirty="0">
                <a:solidFill>
                  <a:srgbClr val="CC0000"/>
                </a:solidFill>
              </a:rPr>
              <a:t>consistent with zero, </a:t>
            </a:r>
            <a:br>
              <a:rPr lang="en-US" dirty="0">
                <a:solidFill>
                  <a:srgbClr val="CC0000"/>
                </a:solidFill>
              </a:rPr>
            </a:br>
            <a:r>
              <a:rPr lang="en-US" dirty="0">
                <a:solidFill>
                  <a:srgbClr val="CC0000"/>
                </a:solidFill>
              </a:rPr>
              <a:t>as expected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1921041" name="Oval 17"/>
          <p:cNvSpPr>
            <a:spLocks noChangeArrowheads="1"/>
          </p:cNvSpPr>
          <p:nvPr/>
        </p:nvSpPr>
        <p:spPr bwMode="auto">
          <a:xfrm>
            <a:off x="2487740" y="542925"/>
            <a:ext cx="742950" cy="514350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21042" name="Text Box 18"/>
          <p:cNvSpPr txBox="1">
            <a:spLocks noChangeArrowheads="1"/>
          </p:cNvSpPr>
          <p:nvPr/>
        </p:nvSpPr>
        <p:spPr bwMode="auto">
          <a:xfrm>
            <a:off x="3994150" y="598488"/>
            <a:ext cx="337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rgbClr val="CC0000"/>
                </a:solidFill>
              </a:rPr>
              <a:t>reconstructed, use </a:t>
            </a:r>
            <a:r>
              <a:rPr lang="en-US" b="1" dirty="0" err="1">
                <a:solidFill>
                  <a:srgbClr val="CC0000"/>
                </a:solidFill>
              </a:rPr>
              <a:t>M</a:t>
            </a:r>
            <a:r>
              <a:rPr lang="en-US" sz="2400" b="1" baseline="-25000" dirty="0" err="1">
                <a:solidFill>
                  <a:srgbClr val="CC0000"/>
                </a:solidFill>
              </a:rPr>
              <a:t>miss</a:t>
            </a:r>
            <a:r>
              <a:rPr lang="en-US" b="1" dirty="0">
                <a:solidFill>
                  <a:srgbClr val="CC0000"/>
                </a:solidFill>
              </a:rPr>
              <a:t>(</a:t>
            </a:r>
            <a:r>
              <a:rPr lang="en-US" b="1" dirty="0">
                <a:solidFill>
                  <a:srgbClr val="CC0000"/>
                </a:solidFill>
                <a:sym typeface="Symbol" pitchFamily="18" charset="2"/>
              </a:rPr>
              <a:t></a:t>
            </a:r>
            <a:r>
              <a:rPr lang="en-US" sz="2400" b="1" baseline="30000" dirty="0">
                <a:solidFill>
                  <a:srgbClr val="CC0000"/>
                </a:solidFill>
                <a:sym typeface="Symbol" pitchFamily="18" charset="2"/>
              </a:rPr>
              <a:t>+</a:t>
            </a:r>
            <a:r>
              <a:rPr lang="en-US" b="1" dirty="0">
                <a:solidFill>
                  <a:srgbClr val="CC0000"/>
                </a:solidFill>
                <a:sym typeface="Symbol" pitchFamily="18" charset="2"/>
              </a:rPr>
              <a:t></a:t>
            </a:r>
            <a:r>
              <a:rPr lang="en-US" sz="2400" b="1" baseline="30000" dirty="0">
                <a:solidFill>
                  <a:srgbClr val="CC0000"/>
                </a:solidFill>
                <a:sym typeface="Symbol" pitchFamily="18" charset="2"/>
              </a:rPr>
              <a:t>-</a:t>
            </a:r>
            <a:r>
              <a:rPr lang="en-US" b="1" dirty="0">
                <a:solidFill>
                  <a:srgbClr val="CC0000"/>
                </a:solidFill>
              </a:rPr>
              <a:t>)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1921043" name="Line 19"/>
          <p:cNvSpPr>
            <a:spLocks noChangeShapeType="1"/>
          </p:cNvSpPr>
          <p:nvPr/>
        </p:nvSpPr>
        <p:spPr bwMode="auto">
          <a:xfrm flipH="1" flipV="1">
            <a:off x="3743325" y="800100"/>
            <a:ext cx="314325" cy="2857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44" name="Line 20"/>
          <p:cNvSpPr>
            <a:spLocks noChangeShapeType="1"/>
          </p:cNvSpPr>
          <p:nvPr/>
        </p:nvSpPr>
        <p:spPr bwMode="auto">
          <a:xfrm>
            <a:off x="7796213" y="1806575"/>
            <a:ext cx="352425" cy="1277938"/>
          </a:xfrm>
          <a:prstGeom prst="line">
            <a:avLst/>
          </a:prstGeom>
          <a:noFill/>
          <a:ln w="57150">
            <a:solidFill>
              <a:srgbClr val="0000FF">
                <a:alpha val="30000"/>
              </a:srgb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45" name="Line 21"/>
          <p:cNvSpPr>
            <a:spLocks noChangeShapeType="1"/>
          </p:cNvSpPr>
          <p:nvPr/>
        </p:nvSpPr>
        <p:spPr bwMode="auto">
          <a:xfrm>
            <a:off x="7753350" y="1811338"/>
            <a:ext cx="390525" cy="2093912"/>
          </a:xfrm>
          <a:prstGeom prst="line">
            <a:avLst/>
          </a:prstGeom>
          <a:noFill/>
          <a:ln w="57150">
            <a:solidFill>
              <a:srgbClr val="0000FF">
                <a:alpha val="30000"/>
              </a:srgb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47" name="Rectangle 23"/>
          <p:cNvSpPr>
            <a:spLocks noChangeArrowheads="1"/>
          </p:cNvSpPr>
          <p:nvPr/>
        </p:nvSpPr>
        <p:spPr bwMode="auto">
          <a:xfrm>
            <a:off x="6819900" y="1209675"/>
            <a:ext cx="2236788" cy="4308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21048" name="Line 24"/>
          <p:cNvSpPr>
            <a:spLocks noChangeShapeType="1"/>
          </p:cNvSpPr>
          <p:nvPr/>
        </p:nvSpPr>
        <p:spPr bwMode="auto">
          <a:xfrm>
            <a:off x="6818313" y="2524125"/>
            <a:ext cx="2230437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49" name="Line 25"/>
          <p:cNvSpPr>
            <a:spLocks noChangeShapeType="1"/>
          </p:cNvSpPr>
          <p:nvPr/>
        </p:nvSpPr>
        <p:spPr bwMode="auto">
          <a:xfrm>
            <a:off x="6975475" y="5211763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0" name="Line 26"/>
          <p:cNvSpPr>
            <a:spLocks noChangeShapeType="1"/>
          </p:cNvSpPr>
          <p:nvPr/>
        </p:nvSpPr>
        <p:spPr bwMode="auto">
          <a:xfrm>
            <a:off x="6975475" y="3838575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1" name="Line 27"/>
          <p:cNvSpPr>
            <a:spLocks noChangeShapeType="1"/>
          </p:cNvSpPr>
          <p:nvPr/>
        </p:nvSpPr>
        <p:spPr bwMode="auto">
          <a:xfrm>
            <a:off x="6975475" y="3043238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2" name="Rectangle 28"/>
          <p:cNvSpPr>
            <a:spLocks noChangeArrowheads="1"/>
          </p:cNvSpPr>
          <p:nvPr/>
        </p:nvSpPr>
        <p:spPr bwMode="auto">
          <a:xfrm>
            <a:off x="6840538" y="2730500"/>
            <a:ext cx="658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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(3S)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53" name="Rectangle 29"/>
          <p:cNvSpPr>
            <a:spLocks noChangeArrowheads="1"/>
          </p:cNvSpPr>
          <p:nvPr/>
        </p:nvSpPr>
        <p:spPr bwMode="auto">
          <a:xfrm>
            <a:off x="6842125" y="3525838"/>
            <a:ext cx="658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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(2S)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54" name="Rectangle 30"/>
          <p:cNvSpPr>
            <a:spLocks noChangeArrowheads="1"/>
          </p:cNvSpPr>
          <p:nvPr/>
        </p:nvSpPr>
        <p:spPr bwMode="auto">
          <a:xfrm>
            <a:off x="6842125" y="4899025"/>
            <a:ext cx="658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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55" name="Line 31"/>
          <p:cNvSpPr>
            <a:spLocks noChangeShapeType="1"/>
          </p:cNvSpPr>
          <p:nvPr/>
        </p:nvSpPr>
        <p:spPr bwMode="auto">
          <a:xfrm>
            <a:off x="8624888" y="4133850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6" name="Line 32"/>
          <p:cNvSpPr>
            <a:spLocks noChangeShapeType="1"/>
          </p:cNvSpPr>
          <p:nvPr/>
        </p:nvSpPr>
        <p:spPr bwMode="auto">
          <a:xfrm>
            <a:off x="8624888" y="4022725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7" name="Line 33"/>
          <p:cNvSpPr>
            <a:spLocks noChangeShapeType="1"/>
          </p:cNvSpPr>
          <p:nvPr/>
        </p:nvSpPr>
        <p:spPr bwMode="auto">
          <a:xfrm>
            <a:off x="8624888" y="3225800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8" name="Line 34"/>
          <p:cNvSpPr>
            <a:spLocks noChangeShapeType="1"/>
          </p:cNvSpPr>
          <p:nvPr/>
        </p:nvSpPr>
        <p:spPr bwMode="auto">
          <a:xfrm>
            <a:off x="8624888" y="4065588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59" name="Line 35"/>
          <p:cNvSpPr>
            <a:spLocks noChangeShapeType="1"/>
          </p:cNvSpPr>
          <p:nvPr/>
        </p:nvSpPr>
        <p:spPr bwMode="auto">
          <a:xfrm>
            <a:off x="8624888" y="3278188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60" name="Line 36"/>
          <p:cNvSpPr>
            <a:spLocks noChangeShapeType="1"/>
          </p:cNvSpPr>
          <p:nvPr/>
        </p:nvSpPr>
        <p:spPr bwMode="auto">
          <a:xfrm>
            <a:off x="8624888" y="3192463"/>
            <a:ext cx="376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61" name="Rectangle 37"/>
          <p:cNvSpPr>
            <a:spLocks noChangeArrowheads="1"/>
          </p:cNvSpPr>
          <p:nvPr/>
        </p:nvSpPr>
        <p:spPr bwMode="auto">
          <a:xfrm>
            <a:off x="8496300" y="2876550"/>
            <a:ext cx="658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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(2P)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62" name="Rectangle 38"/>
          <p:cNvSpPr>
            <a:spLocks noChangeArrowheads="1"/>
          </p:cNvSpPr>
          <p:nvPr/>
        </p:nvSpPr>
        <p:spPr bwMode="auto">
          <a:xfrm>
            <a:off x="8496300" y="3703638"/>
            <a:ext cx="658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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(1P)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63" name="Text Box 39"/>
          <p:cNvSpPr txBox="1">
            <a:spLocks noChangeArrowheads="1"/>
          </p:cNvSpPr>
          <p:nvPr/>
        </p:nvSpPr>
        <p:spPr bwMode="auto">
          <a:xfrm>
            <a:off x="8345488" y="5257800"/>
            <a:ext cx="804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400"/>
              <a:t>(0,1,2)</a:t>
            </a:r>
            <a:r>
              <a:rPr lang="en-US" sz="1800" baseline="30000"/>
              <a:t>++</a:t>
            </a:r>
            <a:endParaRPr lang="ru-RU" sz="1800" baseline="30000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6746875" y="5153025"/>
            <a:ext cx="831850" cy="433388"/>
            <a:chOff x="4110" y="3799"/>
            <a:chExt cx="524" cy="273"/>
          </a:xfrm>
        </p:grpSpPr>
        <p:sp>
          <p:nvSpPr>
            <p:cNvPr id="1921065" name="Text Box 41"/>
            <p:cNvSpPr txBox="1">
              <a:spLocks noChangeArrowheads="1"/>
            </p:cNvSpPr>
            <p:nvPr/>
          </p:nvSpPr>
          <p:spPr bwMode="auto">
            <a:xfrm>
              <a:off x="4110" y="3841"/>
              <a:ext cx="5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sz="1600" b="1"/>
                <a:t>J</a:t>
              </a:r>
              <a:r>
                <a:rPr lang="en-US" sz="1600" b="1" baseline="30000"/>
                <a:t>PC</a:t>
              </a:r>
              <a:r>
                <a:rPr lang="en-US" sz="1600"/>
                <a:t> = 0</a:t>
              </a:r>
              <a:r>
                <a:rPr lang="en-US" sz="1800"/>
                <a:t> </a:t>
              </a:r>
              <a:r>
                <a:rPr lang="en-US" baseline="30000"/>
                <a:t>+</a:t>
              </a:r>
              <a:endParaRPr lang="ru-RU" baseline="30000"/>
            </a:p>
          </p:txBody>
        </p:sp>
        <p:sp>
          <p:nvSpPr>
            <p:cNvPr id="1921066" name="Rectangle 42"/>
            <p:cNvSpPr>
              <a:spLocks noChangeArrowheads="1"/>
            </p:cNvSpPr>
            <p:nvPr/>
          </p:nvSpPr>
          <p:spPr bwMode="auto">
            <a:xfrm>
              <a:off x="4421" y="3799"/>
              <a:ext cx="1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sz="1800"/>
                <a:t>-</a:t>
              </a:r>
              <a:endParaRPr lang="ru-RU" sz="1800"/>
            </a:p>
          </p:txBody>
        </p:sp>
      </p:grpSp>
      <p:sp>
        <p:nvSpPr>
          <p:cNvPr id="1921067" name="Line 43"/>
          <p:cNvSpPr>
            <a:spLocks noChangeShapeType="1"/>
          </p:cNvSpPr>
          <p:nvPr/>
        </p:nvSpPr>
        <p:spPr bwMode="auto">
          <a:xfrm>
            <a:off x="8077200" y="4041775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68" name="Line 44"/>
          <p:cNvSpPr>
            <a:spLocks noChangeShapeType="1"/>
          </p:cNvSpPr>
          <p:nvPr/>
        </p:nvSpPr>
        <p:spPr bwMode="auto">
          <a:xfrm>
            <a:off x="8077200" y="3213100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69" name="Rectangle 45"/>
          <p:cNvSpPr>
            <a:spLocks noChangeArrowheads="1"/>
          </p:cNvSpPr>
          <p:nvPr/>
        </p:nvSpPr>
        <p:spPr bwMode="auto">
          <a:xfrm>
            <a:off x="7948613" y="2903538"/>
            <a:ext cx="65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h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(2P)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70" name="Rectangle 46"/>
          <p:cNvSpPr>
            <a:spLocks noChangeArrowheads="1"/>
          </p:cNvSpPr>
          <p:nvPr/>
        </p:nvSpPr>
        <p:spPr bwMode="auto">
          <a:xfrm>
            <a:off x="7950200" y="3733800"/>
            <a:ext cx="654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h</a:t>
            </a:r>
            <a:r>
              <a:rPr lang="en-US" sz="1600" baseline="-2500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(1P)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8054975" y="5159375"/>
            <a:ext cx="396875" cy="419100"/>
            <a:chOff x="4965" y="3803"/>
            <a:chExt cx="250" cy="264"/>
          </a:xfrm>
        </p:grpSpPr>
        <p:sp>
          <p:nvSpPr>
            <p:cNvPr id="1921072" name="Text Box 48"/>
            <p:cNvSpPr txBox="1">
              <a:spLocks noChangeArrowheads="1"/>
            </p:cNvSpPr>
            <p:nvPr/>
          </p:nvSpPr>
          <p:spPr bwMode="auto">
            <a:xfrm>
              <a:off x="4965" y="3875"/>
              <a:ext cx="25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sz="1400"/>
                <a:t>1 </a:t>
              </a:r>
              <a:r>
                <a:rPr lang="en-US" baseline="30000"/>
                <a:t>+</a:t>
              </a:r>
              <a:endParaRPr lang="ru-RU" sz="2800" baseline="30000"/>
            </a:p>
          </p:txBody>
        </p:sp>
        <p:sp>
          <p:nvSpPr>
            <p:cNvPr id="1921073" name="Rectangle 49"/>
            <p:cNvSpPr>
              <a:spLocks noChangeArrowheads="1"/>
            </p:cNvSpPr>
            <p:nvPr/>
          </p:nvSpPr>
          <p:spPr bwMode="auto">
            <a:xfrm>
              <a:off x="5003" y="3803"/>
              <a:ext cx="1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/>
                <a:t>-</a:t>
              </a:r>
              <a:endParaRPr lang="ru-RU" sz="1800"/>
            </a:p>
          </p:txBody>
        </p:sp>
      </p:grpSp>
      <p:sp>
        <p:nvSpPr>
          <p:cNvPr id="1921074" name="Line 50"/>
          <p:cNvSpPr>
            <a:spLocks noChangeShapeType="1"/>
          </p:cNvSpPr>
          <p:nvPr/>
        </p:nvSpPr>
        <p:spPr bwMode="auto">
          <a:xfrm>
            <a:off x="7542213" y="3762375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75" name="Line 51"/>
          <p:cNvSpPr>
            <a:spLocks noChangeShapeType="1"/>
          </p:cNvSpPr>
          <p:nvPr/>
        </p:nvSpPr>
        <p:spPr bwMode="auto">
          <a:xfrm>
            <a:off x="7542213" y="5059363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76" name="Line 52"/>
          <p:cNvSpPr>
            <a:spLocks noChangeShapeType="1"/>
          </p:cNvSpPr>
          <p:nvPr/>
        </p:nvSpPr>
        <p:spPr bwMode="auto">
          <a:xfrm>
            <a:off x="7542213" y="2998788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77" name="Line 53"/>
          <p:cNvSpPr>
            <a:spLocks noChangeShapeType="1"/>
          </p:cNvSpPr>
          <p:nvPr/>
        </p:nvSpPr>
        <p:spPr bwMode="auto">
          <a:xfrm>
            <a:off x="7542213" y="2470150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78" name="Line 54"/>
          <p:cNvSpPr>
            <a:spLocks noChangeShapeType="1"/>
          </p:cNvSpPr>
          <p:nvPr/>
        </p:nvSpPr>
        <p:spPr bwMode="auto">
          <a:xfrm>
            <a:off x="7542213" y="1808163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79" name="Line 55"/>
          <p:cNvSpPr>
            <a:spLocks noChangeShapeType="1"/>
          </p:cNvSpPr>
          <p:nvPr/>
        </p:nvSpPr>
        <p:spPr bwMode="auto">
          <a:xfrm>
            <a:off x="7542213" y="1471613"/>
            <a:ext cx="374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80" name="Rectangle 56"/>
          <p:cNvSpPr>
            <a:spLocks noChangeArrowheads="1"/>
          </p:cNvSpPr>
          <p:nvPr/>
        </p:nvSpPr>
        <p:spPr bwMode="auto">
          <a:xfrm>
            <a:off x="7421563" y="2706688"/>
            <a:ext cx="58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(3S)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81" name="Rectangle 57"/>
          <p:cNvSpPr>
            <a:spLocks noChangeArrowheads="1"/>
          </p:cNvSpPr>
          <p:nvPr/>
        </p:nvSpPr>
        <p:spPr bwMode="auto">
          <a:xfrm>
            <a:off x="7421563" y="3475038"/>
            <a:ext cx="58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(2S)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82" name="Rectangle 58"/>
          <p:cNvSpPr>
            <a:spLocks noChangeArrowheads="1"/>
          </p:cNvSpPr>
          <p:nvPr/>
        </p:nvSpPr>
        <p:spPr bwMode="auto">
          <a:xfrm>
            <a:off x="7421563" y="4764088"/>
            <a:ext cx="58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83" name="Rectangle 59"/>
          <p:cNvSpPr>
            <a:spLocks noChangeArrowheads="1"/>
          </p:cNvSpPr>
          <p:nvPr/>
        </p:nvSpPr>
        <p:spPr bwMode="auto">
          <a:xfrm>
            <a:off x="7421563" y="2182813"/>
            <a:ext cx="58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(4S)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84" name="Rectangle 60"/>
          <p:cNvSpPr>
            <a:spLocks noChangeArrowheads="1"/>
          </p:cNvSpPr>
          <p:nvPr/>
        </p:nvSpPr>
        <p:spPr bwMode="auto">
          <a:xfrm>
            <a:off x="7281863" y="1525588"/>
            <a:ext cx="86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(10860)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sp>
        <p:nvSpPr>
          <p:cNvPr id="1921085" name="Rectangle 61"/>
          <p:cNvSpPr>
            <a:spLocks noChangeArrowheads="1"/>
          </p:cNvSpPr>
          <p:nvPr/>
        </p:nvSpPr>
        <p:spPr bwMode="auto">
          <a:xfrm>
            <a:off x="7280275" y="1182688"/>
            <a:ext cx="86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1600">
                <a:solidFill>
                  <a:srgbClr val="0000FF"/>
                </a:solidFill>
                <a:sym typeface="Symbol" pitchFamily="18" charset="2"/>
              </a:rPr>
              <a:t></a:t>
            </a:r>
            <a:r>
              <a:rPr lang="en-US" sz="1400">
                <a:solidFill>
                  <a:srgbClr val="0000FF"/>
                </a:solidFill>
                <a:sym typeface="Symbol" pitchFamily="18" charset="2"/>
              </a:rPr>
              <a:t>(11020)</a:t>
            </a:r>
            <a:endParaRPr lang="ru-RU" sz="1400">
              <a:solidFill>
                <a:srgbClr val="0000FF"/>
              </a:solidFill>
              <a:sym typeface="Symbol" pitchFamily="18" charset="2"/>
            </a:endParaRPr>
          </a:p>
        </p:txBody>
      </p: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7616825" y="5165725"/>
            <a:ext cx="395288" cy="409575"/>
            <a:chOff x="4591" y="3807"/>
            <a:chExt cx="249" cy="258"/>
          </a:xfrm>
        </p:grpSpPr>
        <p:sp>
          <p:nvSpPr>
            <p:cNvPr id="1921087" name="Text Box 63"/>
            <p:cNvSpPr txBox="1">
              <a:spLocks noChangeArrowheads="1"/>
            </p:cNvSpPr>
            <p:nvPr/>
          </p:nvSpPr>
          <p:spPr bwMode="auto">
            <a:xfrm>
              <a:off x="4591" y="3873"/>
              <a:ext cx="1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/>
                <a:t>1</a:t>
              </a:r>
              <a:endParaRPr lang="ru-RU" sz="1800" baseline="30000"/>
            </a:p>
          </p:txBody>
        </p:sp>
        <p:sp>
          <p:nvSpPr>
            <p:cNvPr id="1921088" name="Rectangle 64"/>
            <p:cNvSpPr>
              <a:spLocks noChangeArrowheads="1"/>
            </p:cNvSpPr>
            <p:nvPr/>
          </p:nvSpPr>
          <p:spPr bwMode="auto">
            <a:xfrm>
              <a:off x="4636" y="3807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914400"/>
              <a:r>
                <a:rPr lang="en-US" sz="1800"/>
                <a:t>--</a:t>
              </a:r>
              <a:endParaRPr lang="ru-RU" sz="1800"/>
            </a:p>
          </p:txBody>
        </p:sp>
      </p:grpSp>
      <p:sp>
        <p:nvSpPr>
          <p:cNvPr id="1921089" name="Line 65"/>
          <p:cNvSpPr>
            <a:spLocks noChangeShapeType="1"/>
          </p:cNvSpPr>
          <p:nvPr/>
        </p:nvSpPr>
        <p:spPr bwMode="auto">
          <a:xfrm>
            <a:off x="6826250" y="4967288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0" name="Line 66"/>
          <p:cNvSpPr>
            <a:spLocks noChangeShapeType="1"/>
          </p:cNvSpPr>
          <p:nvPr/>
        </p:nvSpPr>
        <p:spPr bwMode="auto">
          <a:xfrm>
            <a:off x="6826250" y="1508125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1" name="Line 67"/>
          <p:cNvSpPr>
            <a:spLocks noChangeShapeType="1"/>
          </p:cNvSpPr>
          <p:nvPr/>
        </p:nvSpPr>
        <p:spPr bwMode="auto">
          <a:xfrm>
            <a:off x="6826250" y="2084388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2" name="Line 68"/>
          <p:cNvSpPr>
            <a:spLocks noChangeShapeType="1"/>
          </p:cNvSpPr>
          <p:nvPr/>
        </p:nvSpPr>
        <p:spPr bwMode="auto">
          <a:xfrm>
            <a:off x="6826250" y="2660650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3" name="Line 69"/>
          <p:cNvSpPr>
            <a:spLocks noChangeShapeType="1"/>
          </p:cNvSpPr>
          <p:nvPr/>
        </p:nvSpPr>
        <p:spPr bwMode="auto">
          <a:xfrm>
            <a:off x="6826250" y="3236913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4" name="Line 70"/>
          <p:cNvSpPr>
            <a:spLocks noChangeShapeType="1"/>
          </p:cNvSpPr>
          <p:nvPr/>
        </p:nvSpPr>
        <p:spPr bwMode="auto">
          <a:xfrm>
            <a:off x="6826250" y="3813175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5" name="Line 71"/>
          <p:cNvSpPr>
            <a:spLocks noChangeShapeType="1"/>
          </p:cNvSpPr>
          <p:nvPr/>
        </p:nvSpPr>
        <p:spPr bwMode="auto">
          <a:xfrm>
            <a:off x="6826250" y="4389438"/>
            <a:ext cx="8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6" name="Line 72"/>
          <p:cNvSpPr>
            <a:spLocks noChangeShapeType="1"/>
          </p:cNvSpPr>
          <p:nvPr/>
        </p:nvSpPr>
        <p:spPr bwMode="auto">
          <a:xfrm>
            <a:off x="6826250" y="531336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7" name="Line 73"/>
          <p:cNvSpPr>
            <a:spLocks noChangeShapeType="1"/>
          </p:cNvSpPr>
          <p:nvPr/>
        </p:nvSpPr>
        <p:spPr bwMode="auto">
          <a:xfrm>
            <a:off x="6826250" y="519747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8" name="Line 74"/>
          <p:cNvSpPr>
            <a:spLocks noChangeShapeType="1"/>
          </p:cNvSpPr>
          <p:nvPr/>
        </p:nvSpPr>
        <p:spPr bwMode="auto">
          <a:xfrm>
            <a:off x="6826250" y="508317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099" name="Line 75"/>
          <p:cNvSpPr>
            <a:spLocks noChangeShapeType="1"/>
          </p:cNvSpPr>
          <p:nvPr/>
        </p:nvSpPr>
        <p:spPr bwMode="auto">
          <a:xfrm>
            <a:off x="6826250" y="485140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0" name="Line 76"/>
          <p:cNvSpPr>
            <a:spLocks noChangeShapeType="1"/>
          </p:cNvSpPr>
          <p:nvPr/>
        </p:nvSpPr>
        <p:spPr bwMode="auto">
          <a:xfrm>
            <a:off x="6826250" y="473551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1" name="Line 77"/>
          <p:cNvSpPr>
            <a:spLocks noChangeShapeType="1"/>
          </p:cNvSpPr>
          <p:nvPr/>
        </p:nvSpPr>
        <p:spPr bwMode="auto">
          <a:xfrm>
            <a:off x="6826250" y="462121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2" name="Line 78"/>
          <p:cNvSpPr>
            <a:spLocks noChangeShapeType="1"/>
          </p:cNvSpPr>
          <p:nvPr/>
        </p:nvSpPr>
        <p:spPr bwMode="auto">
          <a:xfrm>
            <a:off x="6826250" y="450691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3" name="Line 79"/>
          <p:cNvSpPr>
            <a:spLocks noChangeShapeType="1"/>
          </p:cNvSpPr>
          <p:nvPr/>
        </p:nvSpPr>
        <p:spPr bwMode="auto">
          <a:xfrm>
            <a:off x="6826250" y="427513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4" name="Line 80"/>
          <p:cNvSpPr>
            <a:spLocks noChangeShapeType="1"/>
          </p:cNvSpPr>
          <p:nvPr/>
        </p:nvSpPr>
        <p:spPr bwMode="auto">
          <a:xfrm>
            <a:off x="6826250" y="415925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5" name="Line 81"/>
          <p:cNvSpPr>
            <a:spLocks noChangeShapeType="1"/>
          </p:cNvSpPr>
          <p:nvPr/>
        </p:nvSpPr>
        <p:spPr bwMode="auto">
          <a:xfrm>
            <a:off x="6826250" y="404495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6" name="Line 82"/>
          <p:cNvSpPr>
            <a:spLocks noChangeShapeType="1"/>
          </p:cNvSpPr>
          <p:nvPr/>
        </p:nvSpPr>
        <p:spPr bwMode="auto">
          <a:xfrm>
            <a:off x="6826250" y="392906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7" name="Line 83"/>
          <p:cNvSpPr>
            <a:spLocks noChangeShapeType="1"/>
          </p:cNvSpPr>
          <p:nvPr/>
        </p:nvSpPr>
        <p:spPr bwMode="auto">
          <a:xfrm>
            <a:off x="6826250" y="369887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8" name="Line 84"/>
          <p:cNvSpPr>
            <a:spLocks noChangeShapeType="1"/>
          </p:cNvSpPr>
          <p:nvPr/>
        </p:nvSpPr>
        <p:spPr bwMode="auto">
          <a:xfrm>
            <a:off x="6826250" y="358298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09" name="Line 85"/>
          <p:cNvSpPr>
            <a:spLocks noChangeShapeType="1"/>
          </p:cNvSpPr>
          <p:nvPr/>
        </p:nvSpPr>
        <p:spPr bwMode="auto">
          <a:xfrm>
            <a:off x="6826250" y="346710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0" name="Line 86"/>
          <p:cNvSpPr>
            <a:spLocks noChangeShapeType="1"/>
          </p:cNvSpPr>
          <p:nvPr/>
        </p:nvSpPr>
        <p:spPr bwMode="auto">
          <a:xfrm>
            <a:off x="6826250" y="335280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1" name="Line 87"/>
          <p:cNvSpPr>
            <a:spLocks noChangeShapeType="1"/>
          </p:cNvSpPr>
          <p:nvPr/>
        </p:nvSpPr>
        <p:spPr bwMode="auto">
          <a:xfrm>
            <a:off x="6826250" y="312102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2" name="Line 88"/>
          <p:cNvSpPr>
            <a:spLocks noChangeShapeType="1"/>
          </p:cNvSpPr>
          <p:nvPr/>
        </p:nvSpPr>
        <p:spPr bwMode="auto">
          <a:xfrm>
            <a:off x="6826250" y="300672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3" name="Line 89"/>
          <p:cNvSpPr>
            <a:spLocks noChangeShapeType="1"/>
          </p:cNvSpPr>
          <p:nvPr/>
        </p:nvSpPr>
        <p:spPr bwMode="auto">
          <a:xfrm>
            <a:off x="6826250" y="289083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4" name="Line 90"/>
          <p:cNvSpPr>
            <a:spLocks noChangeShapeType="1"/>
          </p:cNvSpPr>
          <p:nvPr/>
        </p:nvSpPr>
        <p:spPr bwMode="auto">
          <a:xfrm>
            <a:off x="6826250" y="277653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5" name="Line 91"/>
          <p:cNvSpPr>
            <a:spLocks noChangeShapeType="1"/>
          </p:cNvSpPr>
          <p:nvPr/>
        </p:nvSpPr>
        <p:spPr bwMode="auto">
          <a:xfrm>
            <a:off x="6826250" y="254476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6" name="Line 92"/>
          <p:cNvSpPr>
            <a:spLocks noChangeShapeType="1"/>
          </p:cNvSpPr>
          <p:nvPr/>
        </p:nvSpPr>
        <p:spPr bwMode="auto">
          <a:xfrm>
            <a:off x="6826250" y="243046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7" name="Line 93"/>
          <p:cNvSpPr>
            <a:spLocks noChangeShapeType="1"/>
          </p:cNvSpPr>
          <p:nvPr/>
        </p:nvSpPr>
        <p:spPr bwMode="auto">
          <a:xfrm>
            <a:off x="6826250" y="231457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8" name="Line 94"/>
          <p:cNvSpPr>
            <a:spLocks noChangeShapeType="1"/>
          </p:cNvSpPr>
          <p:nvPr/>
        </p:nvSpPr>
        <p:spPr bwMode="auto">
          <a:xfrm>
            <a:off x="6826250" y="219868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19" name="Line 95"/>
          <p:cNvSpPr>
            <a:spLocks noChangeShapeType="1"/>
          </p:cNvSpPr>
          <p:nvPr/>
        </p:nvSpPr>
        <p:spPr bwMode="auto">
          <a:xfrm>
            <a:off x="6826250" y="1968500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20" name="Line 96"/>
          <p:cNvSpPr>
            <a:spLocks noChangeShapeType="1"/>
          </p:cNvSpPr>
          <p:nvPr/>
        </p:nvSpPr>
        <p:spPr bwMode="auto">
          <a:xfrm>
            <a:off x="6826250" y="185261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21" name="Line 97"/>
          <p:cNvSpPr>
            <a:spLocks noChangeShapeType="1"/>
          </p:cNvSpPr>
          <p:nvPr/>
        </p:nvSpPr>
        <p:spPr bwMode="auto">
          <a:xfrm>
            <a:off x="6826250" y="1738313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22" name="Line 98"/>
          <p:cNvSpPr>
            <a:spLocks noChangeShapeType="1"/>
          </p:cNvSpPr>
          <p:nvPr/>
        </p:nvSpPr>
        <p:spPr bwMode="auto">
          <a:xfrm>
            <a:off x="6826250" y="1622425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23" name="Text Box 99"/>
          <p:cNvSpPr txBox="1">
            <a:spLocks noChangeArrowheads="1"/>
          </p:cNvSpPr>
          <p:nvPr/>
        </p:nvSpPr>
        <p:spPr bwMode="auto">
          <a:xfrm>
            <a:off x="6478588" y="4859338"/>
            <a:ext cx="412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9.50</a:t>
            </a:r>
            <a:endParaRPr lang="ru-RU" sz="1000" b="1"/>
          </a:p>
        </p:txBody>
      </p:sp>
      <p:sp>
        <p:nvSpPr>
          <p:cNvPr id="1921124" name="Text Box 100"/>
          <p:cNvSpPr txBox="1">
            <a:spLocks noChangeArrowheads="1"/>
          </p:cNvSpPr>
          <p:nvPr/>
        </p:nvSpPr>
        <p:spPr bwMode="auto">
          <a:xfrm>
            <a:off x="6478588" y="4286250"/>
            <a:ext cx="412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9.75</a:t>
            </a:r>
            <a:endParaRPr lang="ru-RU" sz="1000" b="1"/>
          </a:p>
        </p:txBody>
      </p:sp>
      <p:sp>
        <p:nvSpPr>
          <p:cNvPr id="1921125" name="Text Box 101"/>
          <p:cNvSpPr txBox="1">
            <a:spLocks noChangeArrowheads="1"/>
          </p:cNvSpPr>
          <p:nvPr/>
        </p:nvSpPr>
        <p:spPr bwMode="auto">
          <a:xfrm>
            <a:off x="6423025" y="3711575"/>
            <a:ext cx="477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10.00</a:t>
            </a:r>
            <a:endParaRPr lang="ru-RU" sz="1000" b="1"/>
          </a:p>
        </p:txBody>
      </p:sp>
      <p:sp>
        <p:nvSpPr>
          <p:cNvPr id="1921126" name="Text Box 102"/>
          <p:cNvSpPr txBox="1">
            <a:spLocks noChangeArrowheads="1"/>
          </p:cNvSpPr>
          <p:nvPr/>
        </p:nvSpPr>
        <p:spPr bwMode="auto">
          <a:xfrm>
            <a:off x="6423025" y="3143250"/>
            <a:ext cx="477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10.25</a:t>
            </a:r>
            <a:endParaRPr lang="ru-RU" sz="1000" b="1"/>
          </a:p>
        </p:txBody>
      </p:sp>
      <p:sp>
        <p:nvSpPr>
          <p:cNvPr id="1921127" name="Text Box 103"/>
          <p:cNvSpPr txBox="1">
            <a:spLocks noChangeArrowheads="1"/>
          </p:cNvSpPr>
          <p:nvPr/>
        </p:nvSpPr>
        <p:spPr bwMode="auto">
          <a:xfrm>
            <a:off x="6423025" y="2570163"/>
            <a:ext cx="477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10.50</a:t>
            </a:r>
            <a:endParaRPr lang="ru-RU" sz="1000" b="1"/>
          </a:p>
        </p:txBody>
      </p:sp>
      <p:sp>
        <p:nvSpPr>
          <p:cNvPr id="1921128" name="Text Box 104"/>
          <p:cNvSpPr txBox="1">
            <a:spLocks noChangeArrowheads="1"/>
          </p:cNvSpPr>
          <p:nvPr/>
        </p:nvSpPr>
        <p:spPr bwMode="auto">
          <a:xfrm>
            <a:off x="6423025" y="1995488"/>
            <a:ext cx="477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10.75</a:t>
            </a:r>
            <a:endParaRPr lang="ru-RU" sz="1000" b="1"/>
          </a:p>
        </p:txBody>
      </p:sp>
      <p:sp>
        <p:nvSpPr>
          <p:cNvPr id="1921129" name="Text Box 105"/>
          <p:cNvSpPr txBox="1">
            <a:spLocks noChangeArrowheads="1"/>
          </p:cNvSpPr>
          <p:nvPr/>
        </p:nvSpPr>
        <p:spPr bwMode="auto">
          <a:xfrm>
            <a:off x="6408738" y="1409700"/>
            <a:ext cx="477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000" b="1"/>
              <a:t>11.00</a:t>
            </a:r>
            <a:endParaRPr lang="ru-RU" sz="1000" b="1"/>
          </a:p>
        </p:txBody>
      </p:sp>
      <p:sp>
        <p:nvSpPr>
          <p:cNvPr id="1921131" name="Line 107"/>
          <p:cNvSpPr>
            <a:spLocks noChangeShapeType="1"/>
          </p:cNvSpPr>
          <p:nvPr/>
        </p:nvSpPr>
        <p:spPr bwMode="auto">
          <a:xfrm>
            <a:off x="6826250" y="139223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32" name="Line 108"/>
          <p:cNvSpPr>
            <a:spLocks noChangeShapeType="1"/>
          </p:cNvSpPr>
          <p:nvPr/>
        </p:nvSpPr>
        <p:spPr bwMode="auto">
          <a:xfrm>
            <a:off x="6826250" y="1277938"/>
            <a:ext cx="30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33" name="Line 109"/>
          <p:cNvSpPr>
            <a:spLocks noChangeShapeType="1"/>
          </p:cNvSpPr>
          <p:nvPr/>
        </p:nvSpPr>
        <p:spPr bwMode="auto">
          <a:xfrm>
            <a:off x="6985000" y="52070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34" name="Text Box 110"/>
          <p:cNvSpPr txBox="1">
            <a:spLocks noChangeArrowheads="1"/>
          </p:cNvSpPr>
          <p:nvPr/>
        </p:nvSpPr>
        <p:spPr bwMode="auto">
          <a:xfrm>
            <a:off x="8585200" y="2306638"/>
            <a:ext cx="5667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200"/>
              <a:t>2M(B)</a:t>
            </a:r>
            <a:endParaRPr lang="ru-RU" sz="1200" baseline="-25000"/>
          </a:p>
        </p:txBody>
      </p:sp>
      <p:sp>
        <p:nvSpPr>
          <p:cNvPr id="1921135" name="Rectangle 111"/>
          <p:cNvSpPr>
            <a:spLocks noChangeArrowheads="1"/>
          </p:cNvSpPr>
          <p:nvPr/>
        </p:nvSpPr>
        <p:spPr bwMode="auto">
          <a:xfrm>
            <a:off x="8621713" y="2555875"/>
            <a:ext cx="379412" cy="74613"/>
          </a:xfrm>
          <a:prstGeom prst="rect">
            <a:avLst/>
          </a:prstGeom>
          <a:noFill/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21136" name="Text Box 112"/>
          <p:cNvSpPr txBox="1">
            <a:spLocks noChangeArrowheads="1"/>
          </p:cNvSpPr>
          <p:nvPr/>
        </p:nvSpPr>
        <p:spPr bwMode="auto">
          <a:xfrm>
            <a:off x="7923213" y="1863725"/>
            <a:ext cx="596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ru-RU">
                <a:solidFill>
                  <a:srgbClr val="3333FF"/>
                </a:solidFill>
                <a:sym typeface="Symbol" pitchFamily="18" charset="2"/>
              </a:rPr>
              <a:t></a:t>
            </a:r>
            <a:r>
              <a:rPr lang="en-US" baseline="30000">
                <a:solidFill>
                  <a:srgbClr val="3333FF"/>
                </a:solidFill>
                <a:sym typeface="Symbol" pitchFamily="18" charset="2"/>
              </a:rPr>
              <a:t>+</a:t>
            </a:r>
            <a:r>
              <a:rPr lang="ru-RU">
                <a:solidFill>
                  <a:srgbClr val="3333FF"/>
                </a:solidFill>
                <a:sym typeface="Symbol" pitchFamily="18" charset="2"/>
              </a:rPr>
              <a:t></a:t>
            </a:r>
            <a:r>
              <a:rPr lang="en-US" baseline="30000">
                <a:solidFill>
                  <a:srgbClr val="3333FF"/>
                </a:solidFill>
                <a:sym typeface="Symbol" pitchFamily="18" charset="2"/>
              </a:rPr>
              <a:t>-</a:t>
            </a:r>
            <a:endParaRPr lang="ru-RU" baseline="30000">
              <a:solidFill>
                <a:srgbClr val="3333FF"/>
              </a:solidFill>
              <a:sym typeface="Symbol" pitchFamily="18" charset="2"/>
            </a:endParaRPr>
          </a:p>
        </p:txBody>
      </p:sp>
      <p:sp>
        <p:nvSpPr>
          <p:cNvPr id="1921137" name="Line 113"/>
          <p:cNvSpPr>
            <a:spLocks noChangeShapeType="1"/>
          </p:cNvSpPr>
          <p:nvPr/>
        </p:nvSpPr>
        <p:spPr bwMode="auto">
          <a:xfrm flipH="1">
            <a:off x="7800975" y="4062413"/>
            <a:ext cx="1208088" cy="0"/>
          </a:xfrm>
          <a:prstGeom prst="line">
            <a:avLst/>
          </a:prstGeom>
          <a:noFill/>
          <a:ln w="9525">
            <a:solidFill>
              <a:srgbClr val="CC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38" name="Line 114"/>
          <p:cNvSpPr>
            <a:spLocks noChangeShapeType="1"/>
          </p:cNvSpPr>
          <p:nvPr/>
        </p:nvSpPr>
        <p:spPr bwMode="auto">
          <a:xfrm>
            <a:off x="7802563" y="4040188"/>
            <a:ext cx="476250" cy="0"/>
          </a:xfrm>
          <a:prstGeom prst="line">
            <a:avLst/>
          </a:prstGeom>
          <a:noFill/>
          <a:ln w="9525">
            <a:solidFill>
              <a:srgbClr val="CC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39" name="Line 115"/>
          <p:cNvSpPr>
            <a:spLocks noChangeShapeType="1"/>
          </p:cNvSpPr>
          <p:nvPr/>
        </p:nvSpPr>
        <p:spPr bwMode="auto">
          <a:xfrm>
            <a:off x="7862888" y="3875088"/>
            <a:ext cx="0" cy="15875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40" name="Line 116"/>
          <p:cNvSpPr>
            <a:spLocks noChangeShapeType="1"/>
          </p:cNvSpPr>
          <p:nvPr/>
        </p:nvSpPr>
        <p:spPr bwMode="auto">
          <a:xfrm>
            <a:off x="7864475" y="4062413"/>
            <a:ext cx="0" cy="15875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 type="triangle" w="sm" len="sm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41" name="Text Box 117"/>
          <p:cNvSpPr txBox="1">
            <a:spLocks noChangeArrowheads="1"/>
          </p:cNvSpPr>
          <p:nvPr/>
        </p:nvSpPr>
        <p:spPr bwMode="auto">
          <a:xfrm>
            <a:off x="6883400" y="3884613"/>
            <a:ext cx="966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ru-RU" sz="1600">
                <a:solidFill>
                  <a:srgbClr val="CC0000"/>
                </a:solidFill>
                <a:sym typeface="Symbol" pitchFamily="18" charset="2"/>
              </a:rPr>
              <a:t></a:t>
            </a:r>
            <a:r>
              <a:rPr lang="en-US" sz="1600">
                <a:solidFill>
                  <a:srgbClr val="CC0000"/>
                </a:solidFill>
                <a:sym typeface="Symbol" pitchFamily="18" charset="2"/>
              </a:rPr>
              <a:t>M</a:t>
            </a:r>
            <a:r>
              <a:rPr lang="en-US" sz="1600" baseline="-25000">
                <a:solidFill>
                  <a:srgbClr val="CC0000"/>
                </a:solidFill>
                <a:sym typeface="Symbol" pitchFamily="18" charset="2"/>
              </a:rPr>
              <a:t>HF</a:t>
            </a:r>
            <a:r>
              <a:rPr lang="en-US" sz="1600">
                <a:solidFill>
                  <a:srgbClr val="CC0000"/>
                </a:solidFill>
                <a:sym typeface="Symbol" pitchFamily="18" charset="2"/>
              </a:rPr>
              <a:t>(1</a:t>
            </a:r>
            <a:r>
              <a:rPr lang="en-US" sz="1600" b="1">
                <a:solidFill>
                  <a:srgbClr val="CC0000"/>
                </a:solidFill>
                <a:sym typeface="Symbol" pitchFamily="18" charset="2"/>
              </a:rPr>
              <a:t>P</a:t>
            </a:r>
            <a:r>
              <a:rPr lang="en-US" sz="1600">
                <a:solidFill>
                  <a:srgbClr val="CC0000"/>
                </a:solidFill>
                <a:sym typeface="Symbol" pitchFamily="18" charset="2"/>
              </a:rPr>
              <a:t>)</a:t>
            </a:r>
            <a:endParaRPr lang="ru-RU" sz="1600">
              <a:solidFill>
                <a:srgbClr val="CC0000"/>
              </a:solidFill>
              <a:sym typeface="Symbol" pitchFamily="18" charset="2"/>
            </a:endParaRPr>
          </a:p>
        </p:txBody>
      </p:sp>
      <p:pic>
        <p:nvPicPr>
          <p:cNvPr id="1921143" name="Picture 1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74850"/>
            <a:ext cx="63119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21146" name="Text Box 122"/>
          <p:cNvSpPr txBox="1">
            <a:spLocks noChangeArrowheads="1"/>
          </p:cNvSpPr>
          <p:nvPr/>
        </p:nvSpPr>
        <p:spPr bwMode="auto">
          <a:xfrm>
            <a:off x="4592638" y="1716088"/>
            <a:ext cx="1776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400">
                <a:solidFill>
                  <a:srgbClr val="0000FF"/>
                </a:solidFill>
              </a:rPr>
              <a:t>PRL108,032001(2012)</a:t>
            </a:r>
            <a:endParaRPr lang="ru-RU" sz="1400">
              <a:solidFill>
                <a:srgbClr val="0000FF"/>
              </a:solidFill>
            </a:endParaRPr>
          </a:p>
        </p:txBody>
      </p:sp>
      <p:sp>
        <p:nvSpPr>
          <p:cNvPr id="1921147" name="Freeform 123"/>
          <p:cNvSpPr>
            <a:spLocks/>
          </p:cNvSpPr>
          <p:nvPr/>
        </p:nvSpPr>
        <p:spPr bwMode="auto">
          <a:xfrm>
            <a:off x="3525838" y="3473450"/>
            <a:ext cx="93662" cy="554038"/>
          </a:xfrm>
          <a:custGeom>
            <a:avLst/>
            <a:gdLst/>
            <a:ahLst/>
            <a:cxnLst>
              <a:cxn ang="0">
                <a:pos x="0" y="540"/>
              </a:cxn>
              <a:cxn ang="0">
                <a:pos x="72" y="0"/>
              </a:cxn>
              <a:cxn ang="0">
                <a:pos x="144" y="549"/>
              </a:cxn>
              <a:cxn ang="0">
                <a:pos x="0" y="540"/>
              </a:cxn>
            </a:cxnLst>
            <a:rect l="0" t="0" r="r" b="b"/>
            <a:pathLst>
              <a:path w="144" h="549">
                <a:moveTo>
                  <a:pt x="0" y="540"/>
                </a:moveTo>
                <a:lnTo>
                  <a:pt x="72" y="0"/>
                </a:lnTo>
                <a:lnTo>
                  <a:pt x="144" y="549"/>
                </a:lnTo>
                <a:lnTo>
                  <a:pt x="0" y="54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48" name="Freeform 124"/>
          <p:cNvSpPr>
            <a:spLocks/>
          </p:cNvSpPr>
          <p:nvPr/>
        </p:nvSpPr>
        <p:spPr bwMode="auto">
          <a:xfrm>
            <a:off x="5303838" y="3067050"/>
            <a:ext cx="93662" cy="981075"/>
          </a:xfrm>
          <a:custGeom>
            <a:avLst/>
            <a:gdLst/>
            <a:ahLst/>
            <a:cxnLst>
              <a:cxn ang="0">
                <a:pos x="0" y="540"/>
              </a:cxn>
              <a:cxn ang="0">
                <a:pos x="72" y="0"/>
              </a:cxn>
              <a:cxn ang="0">
                <a:pos x="144" y="549"/>
              </a:cxn>
              <a:cxn ang="0">
                <a:pos x="0" y="540"/>
              </a:cxn>
            </a:cxnLst>
            <a:rect l="0" t="0" r="r" b="b"/>
            <a:pathLst>
              <a:path w="144" h="549">
                <a:moveTo>
                  <a:pt x="0" y="540"/>
                </a:moveTo>
                <a:lnTo>
                  <a:pt x="72" y="0"/>
                </a:lnTo>
                <a:lnTo>
                  <a:pt x="144" y="549"/>
                </a:lnTo>
                <a:lnTo>
                  <a:pt x="0" y="54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49" name="Text Box 125"/>
          <p:cNvSpPr txBox="1">
            <a:spLocks noChangeArrowheads="1"/>
          </p:cNvSpPr>
          <p:nvPr/>
        </p:nvSpPr>
        <p:spPr bwMode="auto">
          <a:xfrm>
            <a:off x="1743075" y="2868613"/>
            <a:ext cx="1106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66"/>
                </a:solidFill>
              </a:rPr>
              <a:t>residuals</a:t>
            </a:r>
            <a:endParaRPr lang="ru-RU">
              <a:solidFill>
                <a:srgbClr val="000066"/>
              </a:solidFill>
            </a:endParaRPr>
          </a:p>
        </p:txBody>
      </p:sp>
      <p:sp>
        <p:nvSpPr>
          <p:cNvPr id="1921150" name="Rectangle 126"/>
          <p:cNvSpPr>
            <a:spLocks noChangeArrowheads="1"/>
          </p:cNvSpPr>
          <p:nvPr/>
        </p:nvSpPr>
        <p:spPr bwMode="auto">
          <a:xfrm>
            <a:off x="219075" y="6018213"/>
            <a:ext cx="38763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c.f.  </a:t>
            </a:r>
            <a:r>
              <a:rPr lang="en-US" dirty="0" smtClean="0">
                <a:solidFill>
                  <a:srgbClr val="0000CC"/>
                </a:solidFill>
              </a:rPr>
              <a:t>CLEO/BESIII </a:t>
            </a:r>
            <a:r>
              <a:rPr lang="en-US" dirty="0" err="1" smtClean="0">
                <a:solidFill>
                  <a:srgbClr val="0000CC"/>
                </a:solidFill>
                <a:sym typeface="Symbol" pitchFamily="18" charset="2"/>
              </a:rPr>
              <a:t>e</a:t>
            </a:r>
            <a:r>
              <a:rPr lang="en-US" baseline="30000" dirty="0" err="1" smtClean="0">
                <a:solidFill>
                  <a:srgbClr val="0000CC"/>
                </a:solidFill>
                <a:sym typeface="Symbol" pitchFamily="18" charset="2"/>
              </a:rPr>
              <a:t>+</a:t>
            </a:r>
            <a:r>
              <a:rPr lang="en-US" dirty="0" err="1" smtClean="0">
                <a:solidFill>
                  <a:srgbClr val="0000CC"/>
                </a:solidFill>
                <a:sym typeface="Symbol" pitchFamily="18" charset="2"/>
              </a:rPr>
              <a:t>e</a:t>
            </a:r>
            <a:r>
              <a:rPr lang="en-US" baseline="30000" dirty="0" smtClean="0">
                <a:solidFill>
                  <a:srgbClr val="0000CC"/>
                </a:solidFill>
                <a:sym typeface="Symbol" pitchFamily="18" charset="2"/>
              </a:rPr>
              <a:t>-</a:t>
            </a:r>
            <a:r>
              <a:rPr lang="en-US" dirty="0" smtClean="0">
                <a:solidFill>
                  <a:srgbClr val="0000CC"/>
                </a:solidFill>
                <a:sym typeface="Symbol" pitchFamily="18" charset="2"/>
              </a:rPr>
              <a:t>  </a:t>
            </a:r>
            <a:r>
              <a:rPr lang="en-US" dirty="0">
                <a:solidFill>
                  <a:srgbClr val="0000CC"/>
                </a:solidFill>
                <a:sym typeface="Symbol" pitchFamily="18" charset="2"/>
              </a:rPr>
              <a:t> </a:t>
            </a:r>
            <a:r>
              <a:rPr lang="en-US" dirty="0" err="1">
                <a:solidFill>
                  <a:srgbClr val="0000CC"/>
                </a:solidFill>
                <a:sym typeface="Symbol" pitchFamily="18" charset="2"/>
              </a:rPr>
              <a:t>h</a:t>
            </a:r>
            <a:r>
              <a:rPr lang="en-US" baseline="-25000" dirty="0" err="1">
                <a:solidFill>
                  <a:srgbClr val="0000CC"/>
                </a:solidFill>
                <a:sym typeface="Symbol" pitchFamily="18" charset="2"/>
              </a:rPr>
              <a:t>c</a:t>
            </a:r>
            <a:r>
              <a:rPr lang="en-US" dirty="0">
                <a:solidFill>
                  <a:srgbClr val="0000CC"/>
                </a:solidFill>
                <a:sym typeface="Symbol" pitchFamily="18" charset="2"/>
              </a:rPr>
              <a:t> </a:t>
            </a:r>
            <a:r>
              <a:rPr lang="en-US" baseline="30000" dirty="0">
                <a:solidFill>
                  <a:srgbClr val="0000CC"/>
                </a:solidFill>
                <a:sym typeface="Symbol" pitchFamily="18" charset="2"/>
              </a:rPr>
              <a:t>+</a:t>
            </a:r>
            <a:r>
              <a:rPr lang="en-US" dirty="0">
                <a:solidFill>
                  <a:srgbClr val="0000CC"/>
                </a:solidFill>
                <a:sym typeface="Symbol" pitchFamily="18" charset="2"/>
              </a:rPr>
              <a:t></a:t>
            </a:r>
            <a:r>
              <a:rPr lang="en-US" baseline="30000" dirty="0">
                <a:solidFill>
                  <a:srgbClr val="0000CC"/>
                </a:solidFill>
                <a:sym typeface="Symbol" pitchFamily="18" charset="2"/>
              </a:rPr>
              <a:t>-</a:t>
            </a:r>
          </a:p>
        </p:txBody>
      </p:sp>
      <p:sp>
        <p:nvSpPr>
          <p:cNvPr id="1921152" name="Text Box 128"/>
          <p:cNvSpPr txBox="1">
            <a:spLocks noChangeArrowheads="1"/>
          </p:cNvSpPr>
          <p:nvPr/>
        </p:nvSpPr>
        <p:spPr bwMode="auto">
          <a:xfrm>
            <a:off x="1458624" y="4433455"/>
            <a:ext cx="26561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/>
            <a:r>
              <a:rPr lang="en-US" sz="1400" dirty="0">
                <a:solidFill>
                  <a:srgbClr val="0000FF"/>
                </a:solidFill>
              </a:rPr>
              <a:t>Belle </a:t>
            </a:r>
            <a:r>
              <a:rPr lang="en-US" sz="1400" dirty="0" smtClean="0">
                <a:solidFill>
                  <a:srgbClr val="0000FF"/>
                </a:solidFill>
              </a:rPr>
              <a:t>PRL 109. 232002 (2012)</a:t>
            </a:r>
            <a:endParaRPr lang="ru-RU" sz="1400" dirty="0">
              <a:solidFill>
                <a:srgbClr val="0000FF"/>
              </a:solidFill>
            </a:endParaRPr>
          </a:p>
        </p:txBody>
      </p:sp>
      <p:sp>
        <p:nvSpPr>
          <p:cNvPr id="1921160" name="Text Box 136"/>
          <p:cNvSpPr txBox="1">
            <a:spLocks noChangeArrowheads="1"/>
          </p:cNvSpPr>
          <p:nvPr/>
        </p:nvSpPr>
        <p:spPr bwMode="auto">
          <a:xfrm>
            <a:off x="4802188" y="1041400"/>
            <a:ext cx="1681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ym typeface="Symbol" pitchFamily="18" charset="2"/>
              </a:rPr>
              <a:t>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e+e</a:t>
            </a:r>
            <a:r>
              <a:rPr lang="en-US" baseline="-25000" dirty="0"/>
              <a:t>-</a:t>
            </a:r>
            <a:r>
              <a:rPr lang="en-US" dirty="0"/>
              <a:t> – P</a:t>
            </a:r>
            <a:r>
              <a:rPr lang="en-US" baseline="-25000" dirty="0">
                <a:sym typeface="Symbol" pitchFamily="18" charset="2"/>
              </a:rPr>
              <a:t>+-</a:t>
            </a:r>
            <a:r>
              <a:rPr lang="en-US" dirty="0">
                <a:sym typeface="Symbol" pitchFamily="18" charset="2"/>
              </a:rPr>
              <a:t>)</a:t>
            </a:r>
            <a:r>
              <a:rPr lang="en-US" baseline="30000" dirty="0">
                <a:sym typeface="Symbol" pitchFamily="18" charset="2"/>
              </a:rPr>
              <a:t>2</a:t>
            </a:r>
          </a:p>
        </p:txBody>
      </p:sp>
      <p:sp>
        <p:nvSpPr>
          <p:cNvPr id="1921161" name="Line 137"/>
          <p:cNvSpPr>
            <a:spLocks noChangeShapeType="1"/>
          </p:cNvSpPr>
          <p:nvPr/>
        </p:nvSpPr>
        <p:spPr bwMode="auto">
          <a:xfrm>
            <a:off x="5043488" y="1100138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21176" name="Rectangle 152"/>
          <p:cNvSpPr>
            <a:spLocks noChangeArrowheads="1"/>
          </p:cNvSpPr>
          <p:nvPr/>
        </p:nvSpPr>
        <p:spPr bwMode="auto">
          <a:xfrm>
            <a:off x="3300413" y="3014663"/>
            <a:ext cx="428625" cy="271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21178" name="Rectangle 154"/>
          <p:cNvSpPr>
            <a:spLocks noChangeArrowheads="1"/>
          </p:cNvSpPr>
          <p:nvPr/>
        </p:nvSpPr>
        <p:spPr bwMode="auto">
          <a:xfrm>
            <a:off x="5014913" y="2586038"/>
            <a:ext cx="428625" cy="271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21174" name="Text Box 150"/>
          <p:cNvSpPr txBox="1">
            <a:spLocks noChangeArrowheads="1"/>
          </p:cNvSpPr>
          <p:nvPr/>
        </p:nvSpPr>
        <p:spPr bwMode="auto">
          <a:xfrm>
            <a:off x="4792663" y="2530475"/>
            <a:ext cx="769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800" b="1">
                <a:solidFill>
                  <a:srgbClr val="CC0000"/>
                </a:solidFill>
                <a:sym typeface="Symbol" pitchFamily="18" charset="2"/>
              </a:rPr>
              <a:t>h</a:t>
            </a:r>
            <a:r>
              <a:rPr lang="en-US" sz="1800" b="1" baseline="-25000">
                <a:solidFill>
                  <a:srgbClr val="CC0000"/>
                </a:solidFill>
                <a:sym typeface="Symbol" pitchFamily="18" charset="2"/>
              </a:rPr>
              <a:t>b</a:t>
            </a:r>
            <a:r>
              <a:rPr lang="en-US" sz="1800" b="1">
                <a:solidFill>
                  <a:srgbClr val="CC0000"/>
                </a:solidFill>
                <a:sym typeface="Symbol" pitchFamily="18" charset="2"/>
              </a:rPr>
              <a:t>(2P)</a:t>
            </a:r>
            <a:endParaRPr lang="ru-RU" sz="1800" b="1">
              <a:solidFill>
                <a:srgbClr val="CC0000"/>
              </a:solidFill>
              <a:sym typeface="Symbol" pitchFamily="18" charset="2"/>
            </a:endParaRPr>
          </a:p>
        </p:txBody>
      </p:sp>
      <p:sp>
        <p:nvSpPr>
          <p:cNvPr id="1921175" name="Text Box 151"/>
          <p:cNvSpPr txBox="1">
            <a:spLocks noChangeArrowheads="1"/>
          </p:cNvSpPr>
          <p:nvPr/>
        </p:nvSpPr>
        <p:spPr bwMode="auto">
          <a:xfrm>
            <a:off x="3089275" y="2901950"/>
            <a:ext cx="769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en-US" sz="1800" b="1">
                <a:solidFill>
                  <a:srgbClr val="CC0000"/>
                </a:solidFill>
                <a:sym typeface="Symbol" pitchFamily="18" charset="2"/>
              </a:rPr>
              <a:t>h</a:t>
            </a:r>
            <a:r>
              <a:rPr lang="en-US" sz="1800" b="1" baseline="-25000">
                <a:solidFill>
                  <a:srgbClr val="CC0000"/>
                </a:solidFill>
                <a:sym typeface="Symbol" pitchFamily="18" charset="2"/>
              </a:rPr>
              <a:t>b</a:t>
            </a:r>
            <a:r>
              <a:rPr lang="en-US" sz="1800" b="1">
                <a:solidFill>
                  <a:srgbClr val="CC0000"/>
                </a:solidFill>
                <a:sym typeface="Symbol" pitchFamily="18" charset="2"/>
              </a:rPr>
              <a:t>(1P)</a:t>
            </a:r>
            <a:endParaRPr lang="ru-RU" sz="1800" b="1">
              <a:solidFill>
                <a:srgbClr val="CC0000"/>
              </a:solidFill>
              <a:sym typeface="Symbol" pitchFamily="18" charset="2"/>
            </a:endParaRPr>
          </a:p>
        </p:txBody>
      </p:sp>
      <p:pic>
        <p:nvPicPr>
          <p:cNvPr id="1921170" name="Picture 146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" y="1152525"/>
            <a:ext cx="2508250" cy="1546225"/>
          </a:xfrm>
          <a:prstGeom prst="rect">
            <a:avLst/>
          </a:prstGeom>
          <a:noFill/>
        </p:spPr>
      </p:pic>
      <p:sp>
        <p:nvSpPr>
          <p:cNvPr id="1921179" name="Text Box 155"/>
          <p:cNvSpPr txBox="1">
            <a:spLocks noChangeArrowheads="1"/>
          </p:cNvSpPr>
          <p:nvPr/>
        </p:nvSpPr>
        <p:spPr bwMode="auto">
          <a:xfrm>
            <a:off x="1100138" y="2082800"/>
            <a:ext cx="1836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66"/>
                </a:solidFill>
              </a:rPr>
              <a:t>raw distribution</a:t>
            </a:r>
            <a:endParaRPr lang="ru-RU">
              <a:solidFill>
                <a:srgbClr val="000066"/>
              </a:solidFill>
            </a:endParaRPr>
          </a:p>
        </p:txBody>
      </p:sp>
      <p:sp>
        <p:nvSpPr>
          <p:cNvPr id="1921186" name="Text Box 162"/>
          <p:cNvSpPr txBox="1">
            <a:spLocks noChangeArrowheads="1"/>
          </p:cNvSpPr>
          <p:nvPr/>
        </p:nvSpPr>
        <p:spPr bwMode="auto">
          <a:xfrm>
            <a:off x="219075" y="5673725"/>
            <a:ext cx="3413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Large h</a:t>
            </a:r>
            <a:r>
              <a:rPr lang="en-US" baseline="-25000"/>
              <a:t>b</a:t>
            </a:r>
            <a:r>
              <a:rPr lang="en-US"/>
              <a:t>(1,2P) </a:t>
            </a:r>
            <a:r>
              <a:rPr lang="en-US">
                <a:sym typeface="Symbol" pitchFamily="18" charset="2"/>
              </a:rPr>
              <a:t>production rates</a:t>
            </a:r>
          </a:p>
        </p:txBody>
      </p:sp>
      <p:pic>
        <p:nvPicPr>
          <p:cNvPr id="123" name="Picture 14" descr="Belle-logo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59" y="0"/>
            <a:ext cx="762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" name="Text Box 3"/>
          <p:cNvSpPr txBox="1">
            <a:spLocks noChangeArrowheads="1"/>
          </p:cNvSpPr>
          <p:nvPr/>
        </p:nvSpPr>
        <p:spPr bwMode="auto">
          <a:xfrm>
            <a:off x="2055810" y="-24566"/>
            <a:ext cx="50561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3200" b="1" dirty="0">
                <a:solidFill>
                  <a:srgbClr val="002060"/>
                </a:solidFill>
                <a:sym typeface="Symbol" pitchFamily="18" charset="2"/>
              </a:rPr>
              <a:t>Observation of  </a:t>
            </a:r>
            <a:r>
              <a:rPr lang="en-US" sz="3200" b="1" dirty="0" err="1">
                <a:solidFill>
                  <a:srgbClr val="002060"/>
                </a:solidFill>
                <a:sym typeface="Symbol" pitchFamily="18" charset="2"/>
              </a:rPr>
              <a:t>h</a:t>
            </a:r>
            <a:r>
              <a:rPr lang="en-US" sz="3200" b="1" baseline="-25000" dirty="0" err="1">
                <a:solidFill>
                  <a:srgbClr val="002060"/>
                </a:solidFill>
                <a:sym typeface="Symbol" pitchFamily="18" charset="2"/>
              </a:rPr>
              <a:t>b</a:t>
            </a:r>
            <a:r>
              <a:rPr lang="en-US" sz="3200" b="1" dirty="0">
                <a:solidFill>
                  <a:srgbClr val="002060"/>
                </a:solidFill>
                <a:sym typeface="Symbol" pitchFamily="18" charset="2"/>
              </a:rPr>
              <a:t>(1P,2P</a:t>
            </a:r>
            <a:r>
              <a:rPr lang="en-US" sz="3200" b="1" dirty="0" smtClean="0">
                <a:solidFill>
                  <a:srgbClr val="002060"/>
                </a:solidFill>
                <a:sym typeface="Symbol" pitchFamily="18" charset="2"/>
              </a:rPr>
              <a:t>)</a:t>
            </a:r>
            <a:endParaRPr lang="en-US" sz="3200" b="1" dirty="0">
              <a:solidFill>
                <a:srgbClr val="002060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pic>
        <p:nvPicPr>
          <p:cNvPr id="353282" name="Picture 2"/>
          <p:cNvPicPr>
            <a:picLocks noChangeAspect="1" noChangeArrowheads="1"/>
          </p:cNvPicPr>
          <p:nvPr/>
        </p:nvPicPr>
        <p:blipFill>
          <a:blip r:embed="rId2"/>
          <a:srcRect b="614"/>
          <a:stretch>
            <a:fillRect/>
          </a:stretch>
        </p:blipFill>
        <p:spPr bwMode="auto">
          <a:xfrm>
            <a:off x="503680" y="500907"/>
            <a:ext cx="3339115" cy="293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3283" name="Picture 3"/>
          <p:cNvPicPr>
            <a:picLocks noChangeAspect="1" noChangeArrowheads="1"/>
          </p:cNvPicPr>
          <p:nvPr/>
        </p:nvPicPr>
        <p:blipFill>
          <a:blip r:embed="rId3"/>
          <a:srcRect b="623"/>
          <a:stretch>
            <a:fillRect/>
          </a:stretch>
        </p:blipFill>
        <p:spPr bwMode="auto">
          <a:xfrm>
            <a:off x="4383749" y="545800"/>
            <a:ext cx="3229434" cy="286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58410" y="2338086"/>
            <a:ext cx="1207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sz="2400" baseline="-25000" dirty="0" err="1" smtClean="0"/>
              <a:t>b</a:t>
            </a:r>
            <a:r>
              <a:rPr lang="en-US" dirty="0" smtClean="0"/>
              <a:t>(</a:t>
            </a:r>
            <a:r>
              <a:rPr lang="en-US" sz="1800" dirty="0" smtClean="0"/>
              <a:t>1P</a:t>
            </a:r>
            <a:r>
              <a:rPr lang="en-US" dirty="0" smtClean="0"/>
              <a:t>)</a:t>
            </a:r>
            <a:r>
              <a:rPr lang="en-US" dirty="0" smtClean="0">
                <a:latin typeface="Symbol" pitchFamily="18" charset="2"/>
              </a:rPr>
              <a:t>pp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65180" y="1587666"/>
            <a:ext cx="1207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sz="2400" baseline="-25000" dirty="0" err="1" smtClean="0"/>
              <a:t>b</a:t>
            </a:r>
            <a:r>
              <a:rPr lang="en-US" dirty="0" smtClean="0"/>
              <a:t>(</a:t>
            </a:r>
            <a:r>
              <a:rPr lang="en-US" sz="1800" dirty="0" smtClean="0"/>
              <a:t>1P</a:t>
            </a:r>
            <a:r>
              <a:rPr lang="en-US" dirty="0" smtClean="0"/>
              <a:t>)</a:t>
            </a:r>
            <a:r>
              <a:rPr lang="en-US" dirty="0" smtClean="0">
                <a:latin typeface="Symbol" pitchFamily="18" charset="2"/>
              </a:rPr>
              <a:t>pp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90488" y="1552953"/>
            <a:ext cx="1175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/>
                </a:solidFill>
              </a:rPr>
              <a:t>h</a:t>
            </a:r>
            <a:r>
              <a:rPr lang="en-US" sz="2400" baseline="-25000" dirty="0" err="1" smtClean="0">
                <a:solidFill>
                  <a:schemeClr val="accent6"/>
                </a:solidFill>
              </a:rPr>
              <a:t>b</a:t>
            </a:r>
            <a:r>
              <a:rPr lang="en-US" dirty="0" smtClean="0">
                <a:solidFill>
                  <a:schemeClr val="accent6"/>
                </a:solidFill>
              </a:rPr>
              <a:t>(</a:t>
            </a:r>
            <a:r>
              <a:rPr lang="en-US" sz="1800" dirty="0" smtClean="0">
                <a:solidFill>
                  <a:schemeClr val="accent6"/>
                </a:solidFill>
              </a:rPr>
              <a:t>2</a:t>
            </a:r>
            <a:r>
              <a:rPr lang="en-US" sz="1800" dirty="0" smtClean="0">
                <a:solidFill>
                  <a:schemeClr val="accent6"/>
                </a:solidFill>
              </a:rPr>
              <a:t>P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  <a:r>
              <a:rPr lang="en-US" dirty="0" smtClean="0">
                <a:solidFill>
                  <a:schemeClr val="accent6"/>
                </a:solidFill>
                <a:latin typeface="Symbol" pitchFamily="18" charset="2"/>
              </a:rPr>
              <a:t>pp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41626" y="696440"/>
            <a:ext cx="1175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/>
                </a:solidFill>
              </a:rPr>
              <a:t>h</a:t>
            </a:r>
            <a:r>
              <a:rPr lang="en-US" sz="2400" baseline="-25000" dirty="0" err="1" smtClean="0">
                <a:solidFill>
                  <a:schemeClr val="accent6"/>
                </a:solidFill>
              </a:rPr>
              <a:t>b</a:t>
            </a:r>
            <a:r>
              <a:rPr lang="en-US" dirty="0" smtClean="0">
                <a:solidFill>
                  <a:schemeClr val="accent6"/>
                </a:solidFill>
              </a:rPr>
              <a:t>(</a:t>
            </a:r>
            <a:r>
              <a:rPr lang="en-US" sz="1800" dirty="0" smtClean="0">
                <a:solidFill>
                  <a:schemeClr val="accent6"/>
                </a:solidFill>
              </a:rPr>
              <a:t>2</a:t>
            </a:r>
            <a:r>
              <a:rPr lang="en-US" sz="1800" dirty="0" smtClean="0">
                <a:solidFill>
                  <a:schemeClr val="accent6"/>
                </a:solidFill>
              </a:rPr>
              <a:t>P</a:t>
            </a:r>
            <a:r>
              <a:rPr lang="en-US" dirty="0" smtClean="0">
                <a:solidFill>
                  <a:schemeClr val="accent6"/>
                </a:solidFill>
              </a:rPr>
              <a:t>)</a:t>
            </a:r>
            <a:r>
              <a:rPr lang="en-US" dirty="0" smtClean="0">
                <a:solidFill>
                  <a:schemeClr val="accent6"/>
                </a:solidFill>
                <a:latin typeface="Symbol" pitchFamily="18" charset="2"/>
              </a:rPr>
              <a:t>pp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3532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692" y="3531900"/>
            <a:ext cx="3424858" cy="312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32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4261" y="3540764"/>
            <a:ext cx="3201827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559960" y="3740586"/>
            <a:ext cx="1207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sz="2400" baseline="-25000" dirty="0" err="1" smtClean="0"/>
              <a:t>b</a:t>
            </a:r>
            <a:r>
              <a:rPr lang="en-US" dirty="0" smtClean="0"/>
              <a:t>(</a:t>
            </a:r>
            <a:r>
              <a:rPr lang="en-US" sz="1800" dirty="0" smtClean="0"/>
              <a:t>1P</a:t>
            </a:r>
            <a:r>
              <a:rPr lang="en-US" dirty="0" smtClean="0"/>
              <a:t>)</a:t>
            </a:r>
            <a:r>
              <a:rPr lang="en-US" dirty="0" smtClean="0">
                <a:latin typeface="Symbol" pitchFamily="18" charset="2"/>
              </a:rPr>
              <a:t>pp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3626" y="3696290"/>
            <a:ext cx="1175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sz="2400" baseline="-25000" dirty="0" err="1" smtClean="0"/>
              <a:t>b</a:t>
            </a:r>
            <a:r>
              <a:rPr lang="en-US" dirty="0" smtClean="0"/>
              <a:t>(</a:t>
            </a:r>
            <a:r>
              <a:rPr lang="en-US" sz="1800" dirty="0" smtClean="0"/>
              <a:t>2</a:t>
            </a:r>
            <a:r>
              <a:rPr lang="en-US" sz="1800" dirty="0" smtClean="0"/>
              <a:t>P</a:t>
            </a:r>
            <a:r>
              <a:rPr lang="en-US" dirty="0" smtClean="0"/>
              <a:t>)</a:t>
            </a:r>
            <a:r>
              <a:rPr lang="en-US" dirty="0" smtClean="0">
                <a:latin typeface="Symbol" pitchFamily="18" charset="2"/>
              </a:rPr>
              <a:t>pp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73A831C-8824-448A-B865-5774F998163B}" type="slidenum">
              <a:rPr lang="ru-RU" smtClean="0"/>
              <a:pPr/>
              <a:t>37</a:t>
            </a:fld>
            <a:endParaRPr lang="ru-RU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68400"/>
            <a:ext cx="3810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71" descr="xsec_f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054100"/>
            <a:ext cx="43434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74"/>
          <p:cNvSpPr txBox="1">
            <a:spLocks noChangeArrowheads="1"/>
          </p:cNvSpPr>
          <p:nvPr/>
        </p:nvSpPr>
        <p:spPr bwMode="auto">
          <a:xfrm>
            <a:off x="6505575" y="125095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5S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1990" name="Text Box 76"/>
          <p:cNvSpPr txBox="1">
            <a:spLocks noChangeArrowheads="1"/>
          </p:cNvSpPr>
          <p:nvPr/>
        </p:nvSpPr>
        <p:spPr bwMode="auto">
          <a:xfrm>
            <a:off x="6783388" y="2806700"/>
            <a:ext cx="1550987" cy="476250"/>
          </a:xfrm>
          <a:prstGeom prst="rect">
            <a:avLst/>
          </a:prstGeom>
          <a:noFill/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200" b="1">
                <a:solidFill>
                  <a:srgbClr val="A50021"/>
                </a:solidFill>
                <a:latin typeface="Comic Sans MS" pitchFamily="66" charset="0"/>
              </a:rPr>
              <a:t>Belle took data at</a:t>
            </a:r>
          </a:p>
          <a:p>
            <a:pPr defTabSz="914400">
              <a:buClrTx/>
              <a:buSzTx/>
              <a:buFontTx/>
              <a:buNone/>
            </a:pPr>
            <a:r>
              <a:rPr lang="en-US" sz="1200" b="1">
                <a:solidFill>
                  <a:srgbClr val="A50021"/>
                </a:solidFill>
                <a:latin typeface="Comic Sans MS" pitchFamily="66" charset="0"/>
              </a:rPr>
              <a:t>E=10867</a:t>
            </a:r>
            <a:r>
              <a:rPr lang="en-US" sz="12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</a:t>
            </a:r>
            <a:r>
              <a:rPr lang="en-US" sz="8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2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1</a:t>
            </a:r>
            <a:r>
              <a:rPr lang="en-US" sz="8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2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M</a:t>
            </a:r>
            <a:r>
              <a:rPr lang="ru-RU" sz="12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эВ</a:t>
            </a:r>
            <a:r>
              <a:rPr lang="en-US" sz="1200" b="1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 </a:t>
            </a:r>
          </a:p>
        </p:txBody>
      </p:sp>
      <p:sp>
        <p:nvSpPr>
          <p:cNvPr id="41991" name="Line 77"/>
          <p:cNvSpPr>
            <a:spLocks noChangeShapeType="1"/>
          </p:cNvSpPr>
          <p:nvPr/>
        </p:nvSpPr>
        <p:spPr bwMode="auto">
          <a:xfrm flipV="1">
            <a:off x="3302000" y="3236913"/>
            <a:ext cx="0" cy="425450"/>
          </a:xfrm>
          <a:prstGeom prst="line">
            <a:avLst/>
          </a:prstGeom>
          <a:noFill/>
          <a:ln w="317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Text Box 78"/>
          <p:cNvSpPr txBox="1">
            <a:spLocks noChangeArrowheads="1"/>
          </p:cNvSpPr>
          <p:nvPr/>
        </p:nvSpPr>
        <p:spPr bwMode="auto">
          <a:xfrm>
            <a:off x="5788025" y="3657600"/>
            <a:ext cx="1023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b="1">
                <a:solidFill>
                  <a:srgbClr val="0000CC"/>
                </a:solidFill>
              </a:rPr>
              <a:t>2M(B</a:t>
            </a:r>
            <a:r>
              <a:rPr lang="en-US" sz="2800" b="1" baseline="-25000">
                <a:solidFill>
                  <a:srgbClr val="0000CC"/>
                </a:solidFill>
              </a:rPr>
              <a:t>s</a:t>
            </a:r>
            <a:r>
              <a:rPr lang="en-US" b="1">
                <a:solidFill>
                  <a:srgbClr val="0000CC"/>
                </a:solidFill>
              </a:rPr>
              <a:t>)</a:t>
            </a:r>
          </a:p>
        </p:txBody>
      </p:sp>
      <p:sp>
        <p:nvSpPr>
          <p:cNvPr id="41993" name="Text Box 79"/>
          <p:cNvSpPr txBox="1">
            <a:spLocks noChangeArrowheads="1"/>
          </p:cNvSpPr>
          <p:nvPr/>
        </p:nvSpPr>
        <p:spPr bwMode="auto">
          <a:xfrm>
            <a:off x="6199188" y="896938"/>
            <a:ext cx="2438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defTabSz="914400">
              <a:lnSpc>
                <a:spcPct val="93000"/>
              </a:lnSpc>
              <a:spcBef>
                <a:spcPts val="125"/>
              </a:spcBef>
              <a:buClr>
                <a:srgbClr val="40458C"/>
              </a:buClr>
              <a:buSzTx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99"/>
                </a:solidFill>
                <a:latin typeface="Tahoma" pitchFamily="34" charset="0"/>
              </a:rPr>
              <a:t>BaBar  </a:t>
            </a:r>
            <a:r>
              <a:rPr lang="en-GB" sz="1400" b="1">
                <a:solidFill>
                  <a:srgbClr val="000099"/>
                </a:solidFill>
                <a:latin typeface="Arial Narrow" pitchFamily="34" charset="0"/>
              </a:rPr>
              <a:t>PRL 102, 012001 (2009)</a:t>
            </a:r>
          </a:p>
        </p:txBody>
      </p:sp>
      <p:sp>
        <p:nvSpPr>
          <p:cNvPr id="41994" name="Text Box 81"/>
          <p:cNvSpPr txBox="1">
            <a:spLocks noChangeArrowheads="1"/>
          </p:cNvSpPr>
          <p:nvPr/>
        </p:nvSpPr>
        <p:spPr bwMode="auto">
          <a:xfrm>
            <a:off x="7239000" y="143510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6S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1995" name="Text Box 82"/>
          <p:cNvSpPr txBox="1">
            <a:spLocks noChangeArrowheads="1"/>
          </p:cNvSpPr>
          <p:nvPr/>
        </p:nvSpPr>
        <p:spPr bwMode="auto">
          <a:xfrm>
            <a:off x="5129213" y="1708150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4S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1996" name="Line 86"/>
          <p:cNvSpPr>
            <a:spLocks noChangeShapeType="1"/>
          </p:cNvSpPr>
          <p:nvPr/>
        </p:nvSpPr>
        <p:spPr bwMode="auto">
          <a:xfrm flipV="1">
            <a:off x="6858000" y="1968500"/>
            <a:ext cx="0" cy="838200"/>
          </a:xfrm>
          <a:prstGeom prst="line">
            <a:avLst/>
          </a:prstGeom>
          <a:noFill/>
          <a:ln w="254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Line 93"/>
          <p:cNvSpPr>
            <a:spLocks noChangeShapeType="1"/>
          </p:cNvSpPr>
          <p:nvPr/>
        </p:nvSpPr>
        <p:spPr bwMode="auto">
          <a:xfrm flipV="1">
            <a:off x="5410200" y="2044700"/>
            <a:ext cx="0" cy="457200"/>
          </a:xfrm>
          <a:prstGeom prst="line">
            <a:avLst/>
          </a:prstGeom>
          <a:noFill/>
          <a:ln w="444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1871047" y="36513"/>
            <a:ext cx="55114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3200" b="1" dirty="0" err="1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3200" b="1" baseline="30000" dirty="0" err="1">
                <a:solidFill>
                  <a:srgbClr val="002060"/>
                </a:solidFill>
                <a:sym typeface="Symbol" pitchFamily="18" charset="2"/>
              </a:rPr>
              <a:t>+</a:t>
            </a:r>
            <a:r>
              <a:rPr lang="en-US" sz="3200" b="1" dirty="0" err="1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en-US" sz="3200" b="1" baseline="30000" dirty="0">
                <a:solidFill>
                  <a:srgbClr val="002060"/>
                </a:solidFill>
                <a:sym typeface="Symbol" pitchFamily="18" charset="2"/>
              </a:rPr>
              <a:t>-</a:t>
            </a:r>
            <a:r>
              <a:rPr lang="en-US" sz="3200" b="1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n-US" sz="3200" b="1" dirty="0" err="1">
                <a:solidFill>
                  <a:srgbClr val="002060"/>
                </a:solidFill>
                <a:sym typeface="Symbol" pitchFamily="18" charset="2"/>
              </a:rPr>
              <a:t>hadronic</a:t>
            </a:r>
            <a:r>
              <a:rPr lang="en-US" sz="3200" b="1" dirty="0">
                <a:solidFill>
                  <a:srgbClr val="002060"/>
                </a:solidFill>
                <a:sym typeface="Symbol" pitchFamily="18" charset="2"/>
              </a:rPr>
              <a:t> cross-section</a:t>
            </a:r>
            <a:endParaRPr lang="en-US" sz="3200" b="1" baseline="-25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6278563" y="5900738"/>
            <a:ext cx="2778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>
                <a:solidFill>
                  <a:srgbClr val="CC0000"/>
                </a:solidFill>
                <a:sym typeface="Symbol" pitchFamily="18" charset="2"/>
              </a:rPr>
              <a:t>main motivation</a:t>
            </a:r>
          </a:p>
          <a:p>
            <a:pPr algn="ctr" defTabSz="914400"/>
            <a:r>
              <a:rPr lang="en-US">
                <a:solidFill>
                  <a:srgbClr val="CC0000"/>
                </a:solidFill>
                <a:sym typeface="Symbol" pitchFamily="18" charset="2"/>
              </a:rPr>
              <a:t>for taking data at (5S)</a:t>
            </a:r>
          </a:p>
        </p:txBody>
      </p:sp>
      <p:sp>
        <p:nvSpPr>
          <p:cNvPr id="42000" name="Text Box 82"/>
          <p:cNvSpPr txBox="1">
            <a:spLocks noChangeArrowheads="1"/>
          </p:cNvSpPr>
          <p:nvPr/>
        </p:nvSpPr>
        <p:spPr bwMode="auto">
          <a:xfrm>
            <a:off x="933450" y="119380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1S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2001" name="Text Box 82"/>
          <p:cNvSpPr txBox="1">
            <a:spLocks noChangeArrowheads="1"/>
          </p:cNvSpPr>
          <p:nvPr/>
        </p:nvSpPr>
        <p:spPr bwMode="auto">
          <a:xfrm>
            <a:off x="1484313" y="2233613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2S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2002" name="Text Box 82"/>
          <p:cNvSpPr txBox="1">
            <a:spLocks noChangeArrowheads="1"/>
          </p:cNvSpPr>
          <p:nvPr/>
        </p:nvSpPr>
        <p:spPr bwMode="auto">
          <a:xfrm>
            <a:off x="2022475" y="2524125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3S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2003" name="Text Box 82"/>
          <p:cNvSpPr txBox="1">
            <a:spLocks noChangeArrowheads="1"/>
          </p:cNvSpPr>
          <p:nvPr/>
        </p:nvSpPr>
        <p:spPr bwMode="auto">
          <a:xfrm>
            <a:off x="3217863" y="2743200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4S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42004" name="Text Box 78"/>
          <p:cNvSpPr txBox="1">
            <a:spLocks noChangeArrowheads="1"/>
          </p:cNvSpPr>
          <p:nvPr/>
        </p:nvSpPr>
        <p:spPr bwMode="auto">
          <a:xfrm>
            <a:off x="2990850" y="3657600"/>
            <a:ext cx="88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b="1">
                <a:solidFill>
                  <a:srgbClr val="0000CC"/>
                </a:solidFill>
              </a:rPr>
              <a:t>2M(B)</a:t>
            </a:r>
          </a:p>
        </p:txBody>
      </p:sp>
      <p:sp>
        <p:nvSpPr>
          <p:cNvPr id="42005" name="Line 77"/>
          <p:cNvSpPr>
            <a:spLocks noChangeShapeType="1"/>
          </p:cNvSpPr>
          <p:nvPr/>
        </p:nvSpPr>
        <p:spPr bwMode="auto">
          <a:xfrm flipV="1">
            <a:off x="6192838" y="2497138"/>
            <a:ext cx="0" cy="1219200"/>
          </a:xfrm>
          <a:prstGeom prst="line">
            <a:avLst/>
          </a:prstGeom>
          <a:noFill/>
          <a:ln w="317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Text Box 19"/>
          <p:cNvSpPr txBox="1">
            <a:spLocks noChangeArrowheads="1"/>
          </p:cNvSpPr>
          <p:nvPr/>
        </p:nvSpPr>
        <p:spPr bwMode="auto">
          <a:xfrm>
            <a:off x="609600" y="4319588"/>
            <a:ext cx="4502150" cy="422275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800" b="1"/>
              <a:t>e</a:t>
            </a:r>
            <a:r>
              <a:rPr lang="en-US" sz="2400" b="1" baseline="30000"/>
              <a:t>+</a:t>
            </a:r>
            <a:r>
              <a:rPr lang="en-US" sz="1800" b="1"/>
              <a:t> e</a:t>
            </a:r>
            <a:r>
              <a:rPr lang="en-US" sz="2800" b="1" baseline="30000"/>
              <a:t>-</a:t>
            </a:r>
            <a:r>
              <a:rPr lang="en-US" sz="1800" b="1"/>
              <a:t> -&gt;</a:t>
            </a:r>
            <a:r>
              <a:rPr lang="en-GB" b="1">
                <a:solidFill>
                  <a:srgbClr val="FF3300"/>
                </a:solidFill>
                <a:latin typeface="Symbol" pitchFamily="18" charset="2"/>
              </a:rPr>
              <a:t></a:t>
            </a:r>
            <a:r>
              <a:rPr lang="en-US" sz="1800" b="1">
                <a:solidFill>
                  <a:srgbClr val="FF3300"/>
                </a:solidFill>
              </a:rPr>
              <a:t>(4S)</a:t>
            </a:r>
            <a:r>
              <a:rPr lang="en-US" sz="1800" b="1"/>
              <a:t> -&gt; </a:t>
            </a:r>
            <a:r>
              <a:rPr lang="en-US" sz="1800" b="1">
                <a:solidFill>
                  <a:schemeClr val="accent2"/>
                </a:solidFill>
              </a:rPr>
              <a:t>BB</a:t>
            </a:r>
            <a:r>
              <a:rPr lang="en-US" sz="1800" b="1"/>
              <a:t>,</a:t>
            </a:r>
            <a:r>
              <a:rPr lang="en-US" sz="1800" b="1">
                <a:latin typeface="Comic Sans MS" pitchFamily="66" charset="0"/>
              </a:rPr>
              <a:t> </a:t>
            </a:r>
            <a:r>
              <a:rPr lang="en-US" sz="1800" b="1">
                <a:latin typeface="Comic Sans MS" pitchFamily="66" charset="0"/>
                <a:cs typeface="Arial" pitchFamily="34" charset="0"/>
              </a:rPr>
              <a:t>where</a:t>
            </a:r>
            <a:r>
              <a:rPr lang="en-US" sz="1800" b="1"/>
              <a:t> </a:t>
            </a:r>
            <a:r>
              <a:rPr lang="en-US" sz="1800" b="1">
                <a:solidFill>
                  <a:schemeClr val="accent2"/>
                </a:solidFill>
              </a:rPr>
              <a:t>B</a:t>
            </a:r>
            <a:r>
              <a:rPr lang="en-US" sz="1800" b="1"/>
              <a:t> </a:t>
            </a:r>
            <a:r>
              <a:rPr lang="en-US" sz="1800" b="1">
                <a:latin typeface="Comic Sans MS" pitchFamily="66" charset="0"/>
              </a:rPr>
              <a:t>is</a:t>
            </a:r>
            <a:r>
              <a:rPr lang="en-US" sz="1800" b="1"/>
              <a:t> </a:t>
            </a:r>
            <a:r>
              <a:rPr lang="en-US" sz="1800" b="1">
                <a:solidFill>
                  <a:schemeClr val="accent2"/>
                </a:solidFill>
              </a:rPr>
              <a:t>B</a:t>
            </a:r>
            <a:r>
              <a:rPr lang="en-US" sz="2400" b="1" baseline="30000">
                <a:solidFill>
                  <a:schemeClr val="accent2"/>
                </a:solidFill>
              </a:rPr>
              <a:t>+</a:t>
            </a:r>
            <a:r>
              <a:rPr lang="en-US" sz="1800" b="1"/>
              <a:t> </a:t>
            </a:r>
            <a:r>
              <a:rPr lang="en-US" sz="1800" b="1">
                <a:latin typeface="Comic Sans MS" pitchFamily="66" charset="0"/>
              </a:rPr>
              <a:t>or</a:t>
            </a:r>
            <a:r>
              <a:rPr lang="en-US" sz="1800" b="1"/>
              <a:t> </a:t>
            </a:r>
            <a:r>
              <a:rPr lang="en-US" sz="1800" b="1">
                <a:solidFill>
                  <a:schemeClr val="accent2"/>
                </a:solidFill>
              </a:rPr>
              <a:t>B</a:t>
            </a:r>
            <a:r>
              <a:rPr lang="en-US" b="1" baseline="30000">
                <a:solidFill>
                  <a:schemeClr val="accent2"/>
                </a:solidFill>
              </a:rPr>
              <a:t>0</a:t>
            </a:r>
            <a:endParaRPr lang="en-US" sz="1800" b="1">
              <a:latin typeface="Comic Sans MS" pitchFamily="66" charset="0"/>
            </a:endParaRPr>
          </a:p>
        </p:txBody>
      </p:sp>
      <p:sp>
        <p:nvSpPr>
          <p:cNvPr id="42007" name="Text Box 20"/>
          <p:cNvSpPr txBox="1">
            <a:spLocks noChangeArrowheads="1"/>
          </p:cNvSpPr>
          <p:nvPr/>
        </p:nvSpPr>
        <p:spPr bwMode="auto">
          <a:xfrm>
            <a:off x="609600" y="5038725"/>
            <a:ext cx="8012113" cy="422275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800" b="1"/>
              <a:t>e</a:t>
            </a:r>
            <a:r>
              <a:rPr lang="en-US" sz="2400" b="1" baseline="30000"/>
              <a:t>+</a:t>
            </a:r>
            <a:r>
              <a:rPr lang="en-US" sz="1800" b="1"/>
              <a:t> e</a:t>
            </a:r>
            <a:r>
              <a:rPr lang="en-US" sz="2800" b="1" baseline="30000"/>
              <a:t>-</a:t>
            </a:r>
            <a:r>
              <a:rPr lang="en-US" sz="1800" b="1"/>
              <a:t> -&gt; </a:t>
            </a:r>
            <a:r>
              <a:rPr lang="en-US" sz="1800" b="1" i="1">
                <a:solidFill>
                  <a:srgbClr val="FF3300"/>
                </a:solidFill>
              </a:rPr>
              <a:t>bb</a:t>
            </a:r>
            <a:r>
              <a:rPr lang="en-US" sz="1800" b="1">
                <a:solidFill>
                  <a:srgbClr val="FF3300"/>
                </a:solidFill>
              </a:rPr>
              <a:t> (</a:t>
            </a:r>
            <a:r>
              <a:rPr lang="en-GB" b="1">
                <a:solidFill>
                  <a:srgbClr val="A50021"/>
                </a:solidFill>
                <a:latin typeface="Symbol" pitchFamily="18" charset="2"/>
              </a:rPr>
              <a:t></a:t>
            </a:r>
            <a:r>
              <a:rPr lang="en-US" sz="1800" b="1">
                <a:solidFill>
                  <a:srgbClr val="A50021"/>
                </a:solidFill>
              </a:rPr>
              <a:t>(5S)</a:t>
            </a:r>
            <a:r>
              <a:rPr lang="en-US" sz="1800" b="1">
                <a:solidFill>
                  <a:srgbClr val="FF3300"/>
                </a:solidFill>
              </a:rPr>
              <a:t>)</a:t>
            </a:r>
            <a:r>
              <a:rPr lang="en-US" sz="1800" b="1"/>
              <a:t> -&gt;</a:t>
            </a:r>
            <a:r>
              <a:rPr lang="en-US" sz="1400" b="1"/>
              <a:t>  </a:t>
            </a:r>
            <a:r>
              <a:rPr lang="en-US" sz="1800" b="1">
                <a:solidFill>
                  <a:schemeClr val="accent2"/>
                </a:solidFill>
              </a:rPr>
              <a:t>B</a:t>
            </a:r>
            <a:r>
              <a:rPr lang="en-US" sz="1800" b="1" baseline="30000">
                <a:solidFill>
                  <a:schemeClr val="accent2"/>
                </a:solidFill>
              </a:rPr>
              <a:t>(</a:t>
            </a:r>
            <a:r>
              <a:rPr lang="en-US" b="1">
                <a:solidFill>
                  <a:schemeClr val="accent2"/>
                </a:solidFill>
              </a:rPr>
              <a:t>*</a:t>
            </a:r>
            <a:r>
              <a:rPr lang="en-US" sz="1800" b="1" baseline="30000">
                <a:solidFill>
                  <a:schemeClr val="accent2"/>
                </a:solidFill>
              </a:rPr>
              <a:t>)</a:t>
            </a:r>
            <a:r>
              <a:rPr lang="en-US" sz="1800" b="1">
                <a:solidFill>
                  <a:schemeClr val="accent2"/>
                </a:solidFill>
              </a:rPr>
              <a:t>B</a:t>
            </a:r>
            <a:r>
              <a:rPr lang="en-US" sz="1800" b="1" baseline="30000">
                <a:solidFill>
                  <a:schemeClr val="accent2"/>
                </a:solidFill>
              </a:rPr>
              <a:t>(</a:t>
            </a:r>
            <a:r>
              <a:rPr lang="en-US" b="1">
                <a:solidFill>
                  <a:schemeClr val="accent2"/>
                </a:solidFill>
              </a:rPr>
              <a:t>*</a:t>
            </a:r>
            <a:r>
              <a:rPr lang="en-US" sz="1800" b="1" baseline="30000">
                <a:solidFill>
                  <a:schemeClr val="accent2"/>
                </a:solidFill>
              </a:rPr>
              <a:t>)</a:t>
            </a:r>
            <a:r>
              <a:rPr lang="en-US" sz="1800" b="1"/>
              <a:t>,  </a:t>
            </a:r>
            <a:r>
              <a:rPr lang="en-US" sz="1800" b="1">
                <a:solidFill>
                  <a:srgbClr val="000099"/>
                </a:solidFill>
              </a:rPr>
              <a:t>B</a:t>
            </a:r>
            <a:r>
              <a:rPr lang="en-US" sz="1800" b="1" baseline="30000">
                <a:solidFill>
                  <a:srgbClr val="000099"/>
                </a:solidFill>
              </a:rPr>
              <a:t>(</a:t>
            </a:r>
            <a:r>
              <a:rPr lang="en-US" sz="1800" b="1">
                <a:solidFill>
                  <a:srgbClr val="000099"/>
                </a:solidFill>
              </a:rPr>
              <a:t>*</a:t>
            </a:r>
            <a:r>
              <a:rPr lang="en-US" sz="1800" b="1" baseline="30000">
                <a:solidFill>
                  <a:srgbClr val="000099"/>
                </a:solidFill>
              </a:rPr>
              <a:t>)</a:t>
            </a:r>
            <a:r>
              <a:rPr lang="en-US" sz="1800" b="1">
                <a:solidFill>
                  <a:srgbClr val="000099"/>
                </a:solidFill>
              </a:rPr>
              <a:t>B</a:t>
            </a:r>
            <a:r>
              <a:rPr lang="en-US" sz="1800" b="1" baseline="30000">
                <a:solidFill>
                  <a:srgbClr val="000099"/>
                </a:solidFill>
              </a:rPr>
              <a:t>(</a:t>
            </a:r>
            <a:r>
              <a:rPr lang="en-US" sz="1800" b="1">
                <a:solidFill>
                  <a:srgbClr val="000099"/>
                </a:solidFill>
              </a:rPr>
              <a:t>*</a:t>
            </a:r>
            <a:r>
              <a:rPr lang="en-US" sz="1800" b="1" baseline="30000">
                <a:solidFill>
                  <a:srgbClr val="000099"/>
                </a:solidFill>
              </a:rPr>
              <a:t>)</a:t>
            </a:r>
            <a:r>
              <a:rPr lang="en-US" sz="1800" b="1">
                <a:solidFill>
                  <a:srgbClr val="000099"/>
                </a:solidFill>
                <a:latin typeface="Symbol" pitchFamily="18" charset="2"/>
              </a:rPr>
              <a:t>p</a:t>
            </a:r>
            <a:r>
              <a:rPr lang="en-US" sz="1800" b="1"/>
              <a:t>, </a:t>
            </a:r>
            <a:r>
              <a:rPr lang="en-US" sz="1800" b="1">
                <a:solidFill>
                  <a:srgbClr val="000099"/>
                </a:solidFill>
              </a:rPr>
              <a:t> BB</a:t>
            </a:r>
            <a:r>
              <a:rPr lang="en-US" sz="1800" b="1">
                <a:solidFill>
                  <a:srgbClr val="000099"/>
                </a:solidFill>
                <a:latin typeface="Symbol" pitchFamily="18" charset="2"/>
              </a:rPr>
              <a:t>pp</a:t>
            </a:r>
            <a:r>
              <a:rPr lang="en-US" sz="1800" b="1"/>
              <a:t>, </a:t>
            </a:r>
            <a:r>
              <a:rPr lang="en-US" sz="1800" b="1">
                <a:solidFill>
                  <a:srgbClr val="3333FF"/>
                </a:solidFill>
              </a:rPr>
              <a:t> B</a:t>
            </a:r>
            <a:r>
              <a:rPr lang="en-US" sz="1800" b="1" baseline="-25000">
                <a:solidFill>
                  <a:srgbClr val="3333FF"/>
                </a:solidFill>
              </a:rPr>
              <a:t>s</a:t>
            </a:r>
            <a:r>
              <a:rPr lang="en-US" sz="1800" b="1" baseline="30000">
                <a:solidFill>
                  <a:srgbClr val="3333FF"/>
                </a:solidFill>
              </a:rPr>
              <a:t>(</a:t>
            </a:r>
            <a:r>
              <a:rPr lang="en-US" b="1">
                <a:solidFill>
                  <a:srgbClr val="3333FF"/>
                </a:solidFill>
              </a:rPr>
              <a:t>*</a:t>
            </a:r>
            <a:r>
              <a:rPr lang="en-US" sz="1800" b="1" baseline="30000">
                <a:solidFill>
                  <a:srgbClr val="3333FF"/>
                </a:solidFill>
              </a:rPr>
              <a:t>)</a:t>
            </a:r>
            <a:r>
              <a:rPr lang="en-US" sz="1800" b="1">
                <a:solidFill>
                  <a:srgbClr val="3333FF"/>
                </a:solidFill>
              </a:rPr>
              <a:t>B</a:t>
            </a:r>
            <a:r>
              <a:rPr lang="en-US" sz="1800" b="1" baseline="-25000">
                <a:solidFill>
                  <a:srgbClr val="3333FF"/>
                </a:solidFill>
              </a:rPr>
              <a:t>s</a:t>
            </a:r>
            <a:r>
              <a:rPr lang="en-US" sz="1800" b="1" baseline="30000">
                <a:solidFill>
                  <a:srgbClr val="3333FF"/>
                </a:solidFill>
              </a:rPr>
              <a:t>(</a:t>
            </a:r>
            <a:r>
              <a:rPr lang="en-US" b="1">
                <a:solidFill>
                  <a:srgbClr val="3333FF"/>
                </a:solidFill>
              </a:rPr>
              <a:t>*</a:t>
            </a:r>
            <a:r>
              <a:rPr lang="en-US" sz="1800" b="1" baseline="30000">
                <a:solidFill>
                  <a:srgbClr val="3333FF"/>
                </a:solidFill>
              </a:rPr>
              <a:t>)</a:t>
            </a:r>
            <a:r>
              <a:rPr lang="en-US" sz="1800" b="1"/>
              <a:t>,  </a:t>
            </a:r>
            <a:r>
              <a:rPr lang="en-GB" sz="1800" b="1">
                <a:solidFill>
                  <a:srgbClr val="6600CC"/>
                </a:solidFill>
                <a:latin typeface="Symbol" pitchFamily="18" charset="2"/>
              </a:rPr>
              <a:t></a:t>
            </a:r>
            <a:r>
              <a:rPr lang="en-US" sz="1800" b="1">
                <a:solidFill>
                  <a:srgbClr val="6600CC"/>
                </a:solidFill>
              </a:rPr>
              <a:t>(1S)</a:t>
            </a:r>
            <a:r>
              <a:rPr lang="en-US" sz="1000" b="1">
                <a:solidFill>
                  <a:srgbClr val="6600CC"/>
                </a:solidFill>
              </a:rPr>
              <a:t> </a:t>
            </a:r>
            <a:r>
              <a:rPr lang="en-US" sz="1800" b="1">
                <a:solidFill>
                  <a:srgbClr val="6600CC"/>
                </a:solidFill>
                <a:latin typeface="Symbol" pitchFamily="18" charset="2"/>
              </a:rPr>
              <a:t>pp</a:t>
            </a:r>
            <a:r>
              <a:rPr lang="en-US" sz="1800" b="1">
                <a:latin typeface="Symbol" pitchFamily="18" charset="2"/>
              </a:rPr>
              <a:t> </a:t>
            </a:r>
            <a:r>
              <a:rPr lang="en-US" sz="1800" b="1"/>
              <a:t>, </a:t>
            </a:r>
            <a:r>
              <a:rPr lang="en-GB" sz="1800" b="1">
                <a:solidFill>
                  <a:srgbClr val="6600CC"/>
                </a:solidFill>
                <a:latin typeface="Symbol" pitchFamily="18" charset="2"/>
              </a:rPr>
              <a:t></a:t>
            </a:r>
            <a:r>
              <a:rPr lang="en-US" sz="1000" b="1">
                <a:solidFill>
                  <a:srgbClr val="3333FF"/>
                </a:solidFill>
                <a:latin typeface="Comic Sans MS" pitchFamily="66" charset="0"/>
              </a:rPr>
              <a:t> </a:t>
            </a:r>
            <a:r>
              <a:rPr lang="en-US" sz="1800" b="1">
                <a:solidFill>
                  <a:srgbClr val="6600CC"/>
                </a:solidFill>
              </a:rPr>
              <a:t>X</a:t>
            </a:r>
            <a:r>
              <a:rPr lang="en-US" sz="1800" b="1"/>
              <a:t> …</a:t>
            </a:r>
          </a:p>
        </p:txBody>
      </p:sp>
      <p:sp>
        <p:nvSpPr>
          <p:cNvPr id="42008" name="Text Box 44"/>
          <p:cNvSpPr txBox="1">
            <a:spLocks noChangeArrowheads="1"/>
          </p:cNvSpPr>
          <p:nvPr/>
        </p:nvSpPr>
        <p:spPr bwMode="auto">
          <a:xfrm>
            <a:off x="2508250" y="40909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000099"/>
                </a:solidFill>
              </a:rPr>
              <a:t>_</a:t>
            </a:r>
          </a:p>
        </p:txBody>
      </p:sp>
      <p:sp>
        <p:nvSpPr>
          <p:cNvPr id="42009" name="Text Box 45"/>
          <p:cNvSpPr txBox="1">
            <a:spLocks noChangeArrowheads="1"/>
          </p:cNvSpPr>
          <p:nvPr/>
        </p:nvSpPr>
        <p:spPr bwMode="auto">
          <a:xfrm>
            <a:off x="3276600" y="4824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000099"/>
                </a:solidFill>
              </a:rPr>
              <a:t>_</a:t>
            </a:r>
          </a:p>
        </p:txBody>
      </p:sp>
      <p:sp>
        <p:nvSpPr>
          <p:cNvPr id="42010" name="Text Box 46"/>
          <p:cNvSpPr txBox="1">
            <a:spLocks noChangeArrowheads="1"/>
          </p:cNvSpPr>
          <p:nvPr/>
        </p:nvSpPr>
        <p:spPr bwMode="auto">
          <a:xfrm>
            <a:off x="4191000" y="4824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000099"/>
                </a:solidFill>
              </a:rPr>
              <a:t>_</a:t>
            </a:r>
          </a:p>
        </p:txBody>
      </p:sp>
      <p:sp>
        <p:nvSpPr>
          <p:cNvPr id="42011" name="Text Box 47"/>
          <p:cNvSpPr txBox="1">
            <a:spLocks noChangeArrowheads="1"/>
          </p:cNvSpPr>
          <p:nvPr/>
        </p:nvSpPr>
        <p:spPr bwMode="auto">
          <a:xfrm>
            <a:off x="5029200" y="4824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000099"/>
                </a:solidFill>
              </a:rPr>
              <a:t>_</a:t>
            </a:r>
          </a:p>
        </p:txBody>
      </p:sp>
      <p:sp>
        <p:nvSpPr>
          <p:cNvPr id="42012" name="Text Box 48"/>
          <p:cNvSpPr txBox="1">
            <a:spLocks noChangeArrowheads="1"/>
          </p:cNvSpPr>
          <p:nvPr/>
        </p:nvSpPr>
        <p:spPr bwMode="auto">
          <a:xfrm>
            <a:off x="6096000" y="4824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3333FF"/>
                </a:solidFill>
              </a:rPr>
              <a:t>_</a:t>
            </a:r>
          </a:p>
        </p:txBody>
      </p:sp>
      <p:sp>
        <p:nvSpPr>
          <p:cNvPr id="42013" name="Text Box 51"/>
          <p:cNvSpPr txBox="1">
            <a:spLocks noChangeArrowheads="1"/>
          </p:cNvSpPr>
          <p:nvPr/>
        </p:nvSpPr>
        <p:spPr bwMode="auto">
          <a:xfrm>
            <a:off x="1600200" y="4824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en-US" sz="1800" b="1">
                <a:solidFill>
                  <a:srgbClr val="FF3300"/>
                </a:solidFill>
              </a:rPr>
              <a:t>_</a:t>
            </a:r>
          </a:p>
        </p:txBody>
      </p:sp>
      <p:sp>
        <p:nvSpPr>
          <p:cNvPr id="42014" name="Oval 29"/>
          <p:cNvSpPr>
            <a:spLocks noChangeArrowheads="1"/>
          </p:cNvSpPr>
          <p:nvPr/>
        </p:nvSpPr>
        <p:spPr bwMode="auto">
          <a:xfrm>
            <a:off x="5673725" y="4775200"/>
            <a:ext cx="1074738" cy="96678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5" name="Line 30"/>
          <p:cNvSpPr>
            <a:spLocks noChangeShapeType="1"/>
          </p:cNvSpPr>
          <p:nvPr/>
        </p:nvSpPr>
        <p:spPr bwMode="auto">
          <a:xfrm flipH="1" flipV="1">
            <a:off x="6616700" y="5661025"/>
            <a:ext cx="254000" cy="29527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8265911" y="6383337"/>
            <a:ext cx="716043" cy="474663"/>
          </a:xfrm>
        </p:spPr>
        <p:txBody>
          <a:bodyPr/>
          <a:lstStyle/>
          <a:p>
            <a:pPr>
              <a:defRPr/>
            </a:pPr>
            <a:fld id="{BECE00BC-A081-4367-9DDB-BC6BD1DD4FE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pSp>
        <p:nvGrpSpPr>
          <p:cNvPr id="21" name="Group 20"/>
          <p:cNvGrpSpPr/>
          <p:nvPr/>
        </p:nvGrpSpPr>
        <p:grpSpPr>
          <a:xfrm>
            <a:off x="0" y="0"/>
            <a:ext cx="8787819" cy="6650182"/>
            <a:chOff x="0" y="0"/>
            <a:chExt cx="8787819" cy="6650182"/>
          </a:xfrm>
        </p:grpSpPr>
        <p:pic>
          <p:nvPicPr>
            <p:cNvPr id="390147" name="Picture 3"/>
            <p:cNvPicPr>
              <a:picLocks noChangeAspect="1" noChangeArrowheads="1"/>
            </p:cNvPicPr>
            <p:nvPr/>
          </p:nvPicPr>
          <p:blipFill>
            <a:blip r:embed="rId2"/>
            <a:srcRect r="1175"/>
            <a:stretch>
              <a:fillRect/>
            </a:stretch>
          </p:blipFill>
          <p:spPr bwMode="auto">
            <a:xfrm>
              <a:off x="0" y="0"/>
              <a:ext cx="8787819" cy="665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" name="Straight Connector 7"/>
            <p:cNvCxnSpPr/>
            <p:nvPr/>
          </p:nvCxnSpPr>
          <p:spPr bwMode="auto">
            <a:xfrm>
              <a:off x="2493818" y="3849624"/>
              <a:ext cx="512618" cy="1588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233050" y="5195499"/>
              <a:ext cx="461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C00000"/>
                  </a:solidFill>
                  <a:latin typeface="Symbol" pitchFamily="18" charset="2"/>
                </a:rPr>
                <a:t>h</a:t>
              </a:r>
              <a:r>
                <a:rPr lang="en-US" sz="2400" b="1" baseline="-25000" dirty="0" err="1" smtClean="0">
                  <a:solidFill>
                    <a:srgbClr val="C00000"/>
                  </a:solidFill>
                  <a:latin typeface="+mj-lt"/>
                </a:rPr>
                <a:t>c</a:t>
              </a:r>
              <a:endParaRPr lang="en-US" sz="2400" b="1" baseline="-25000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21560" y="3823849"/>
              <a:ext cx="461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C00000"/>
                  </a:solidFill>
                  <a:latin typeface="+mj-lt"/>
                </a:rPr>
                <a:t>h</a:t>
              </a:r>
              <a:r>
                <a:rPr lang="en-US" sz="2400" b="1" baseline="-25000" dirty="0" err="1" smtClean="0">
                  <a:solidFill>
                    <a:srgbClr val="C00000"/>
                  </a:solidFill>
                  <a:latin typeface="+mj-lt"/>
                </a:rPr>
                <a:t>c</a:t>
              </a:r>
              <a:endParaRPr lang="en-US" sz="2400" b="1" baseline="-25000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10075" y="3574459"/>
              <a:ext cx="4443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C00000"/>
                  </a:solidFill>
                  <a:latin typeface="Symbol" pitchFamily="18" charset="2"/>
                </a:rPr>
                <a:t>c</a:t>
              </a:r>
              <a:r>
                <a:rPr lang="en-US" sz="2400" b="1" baseline="-25000" dirty="0" smtClean="0">
                  <a:solidFill>
                    <a:srgbClr val="C00000"/>
                  </a:solidFill>
                  <a:latin typeface="+mj-lt"/>
                </a:rPr>
                <a:t>c</a:t>
              </a:r>
              <a:endParaRPr lang="en-US" sz="2400" b="1" baseline="-25000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7702" y="27710"/>
              <a:ext cx="1052946" cy="8035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62300" y="3449599"/>
              <a:ext cx="532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C00000"/>
                  </a:solidFill>
                  <a:latin typeface="Symbol" pitchFamily="18" charset="2"/>
                </a:rPr>
                <a:t>h</a:t>
              </a:r>
              <a:r>
                <a:rPr lang="en-US" sz="2400" b="1" baseline="-25000" dirty="0" err="1" smtClean="0">
                  <a:solidFill>
                    <a:srgbClr val="C00000"/>
                  </a:solidFill>
                  <a:latin typeface="+mj-lt"/>
                </a:rPr>
                <a:t>c</a:t>
              </a:r>
              <a:r>
                <a:rPr lang="en-US" b="1" dirty="0" smtClean="0">
                  <a:solidFill>
                    <a:srgbClr val="C00000"/>
                  </a:solidFill>
                  <a:cs typeface="Arial" pitchFamily="34" charset="0"/>
                </a:rPr>
                <a:t>’</a:t>
              </a:r>
              <a:endParaRPr lang="en-US" b="1" dirty="0">
                <a:solidFill>
                  <a:srgbClr val="C00000"/>
                </a:solidFill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2B1C1C2-86BF-4AF2-A7D2-9D3C59245CF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390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079" y="13848"/>
            <a:ext cx="9017529" cy="64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 bwMode="auto">
          <a:xfrm>
            <a:off x="5186150" y="5622876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/>
          <a:srcRect t="-1546" b="773"/>
          <a:stretch>
            <a:fillRect/>
          </a:stretch>
        </p:blipFill>
        <p:spPr bwMode="auto">
          <a:xfrm>
            <a:off x="5008728" y="682395"/>
            <a:ext cx="4135271" cy="46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2B1C1C2-86BF-4AF2-A7D2-9D3C59245CF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16719" y="0"/>
            <a:ext cx="74350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Energy dependence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of 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h</a:t>
            </a:r>
            <a:r>
              <a:rPr lang="en-US" sz="32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b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(1P,2P)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 pitchFamily="18" charset="2"/>
              </a:rPr>
              <a:t>p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+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sym typeface="Symbol" pitchFamily="18" charset="2"/>
              </a:rPr>
              <a:t>p</a:t>
            </a:r>
            <a:r>
              <a:rPr lang="en-US" sz="4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itchFamily="18" charset="2"/>
              </a:rPr>
              <a:t>-</a:t>
            </a:r>
            <a:endParaRPr lang="en-US" sz="40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 pitchFamily="18" charset="2"/>
            </a:endParaRPr>
          </a:p>
        </p:txBody>
      </p:sp>
      <p:pic>
        <p:nvPicPr>
          <p:cNvPr id="5" name="Picture 14" descr="Belle-logo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59" y="0"/>
            <a:ext cx="762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4"/>
          <p:cNvSpPr txBox="1">
            <a:spLocks noChangeArrowheads="1"/>
          </p:cNvSpPr>
          <p:nvPr/>
        </p:nvSpPr>
        <p:spPr bwMode="auto">
          <a:xfrm rot="-1800000">
            <a:off x="6865783" y="3092533"/>
            <a:ext cx="2324100" cy="385762"/>
          </a:xfrm>
          <a:prstGeom prst="rect">
            <a:avLst/>
          </a:prstGeom>
          <a:noFill/>
          <a:ln w="19050">
            <a:solidFill>
              <a:srgbClr val="CC99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folHlink"/>
                </a:solidFill>
              </a:rPr>
              <a:t>Belle PRELIMINARY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69275" y="720420"/>
            <a:ext cx="51430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U</a:t>
            </a:r>
            <a:r>
              <a:rPr lang="en-US" sz="2400" b="1" dirty="0" smtClean="0">
                <a:solidFill>
                  <a:srgbClr val="C00000"/>
                </a:solidFill>
              </a:rPr>
              <a:t>(10680</a:t>
            </a:r>
            <a:r>
              <a:rPr lang="en-US" sz="2400" b="1" dirty="0" smtClean="0">
                <a:solidFill>
                  <a:srgbClr val="C00000"/>
                </a:solidFill>
              </a:rPr>
              <a:t>):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    </a:t>
            </a:r>
            <a:r>
              <a:rPr lang="en-US" b="1" dirty="0" smtClean="0"/>
              <a:t>M(</a:t>
            </a:r>
            <a:r>
              <a:rPr lang="en-US" b="1" dirty="0" smtClean="0">
                <a:latin typeface="Symbol" pitchFamily="18" charset="2"/>
              </a:rPr>
              <a:t>U</a:t>
            </a:r>
            <a:r>
              <a:rPr lang="en-US" b="1" dirty="0" smtClean="0"/>
              <a:t>(10680))=10884.7                 </a:t>
            </a:r>
            <a:r>
              <a:rPr lang="en-US" b="1" dirty="0" err="1" smtClean="0"/>
              <a:t>MeV</a:t>
            </a:r>
            <a:r>
              <a:rPr lang="en-US" b="1" dirty="0" smtClean="0"/>
              <a:t>/c</a:t>
            </a:r>
            <a:r>
              <a:rPr lang="en-US" b="1" baseline="30000" dirty="0" smtClean="0"/>
              <a:t>2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     </a:t>
            </a:r>
            <a:r>
              <a:rPr lang="en-US" b="1" dirty="0" smtClean="0">
                <a:latin typeface="Symbol" pitchFamily="18" charset="2"/>
              </a:rPr>
              <a:t>G</a:t>
            </a:r>
            <a:r>
              <a:rPr lang="en-US" b="1" dirty="0" smtClean="0"/>
              <a:t>(</a:t>
            </a:r>
            <a:r>
              <a:rPr lang="en-US" b="1" dirty="0" smtClean="0">
                <a:latin typeface="Symbol" pitchFamily="18" charset="2"/>
              </a:rPr>
              <a:t>U</a:t>
            </a:r>
            <a:r>
              <a:rPr lang="en-US" b="1" dirty="0" smtClean="0"/>
              <a:t>(10680))=44.2                        </a:t>
            </a:r>
            <a:r>
              <a:rPr lang="en-US" b="1" dirty="0" err="1" smtClean="0"/>
              <a:t>MeV</a:t>
            </a: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smtClean="0">
                <a:latin typeface="Symbol" pitchFamily="18" charset="2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Symbol" pitchFamily="18" charset="2"/>
              </a:rPr>
              <a:t>U</a:t>
            </a:r>
            <a:r>
              <a:rPr lang="en-US" sz="2400" b="1" dirty="0" smtClean="0">
                <a:solidFill>
                  <a:srgbClr val="C00000"/>
                </a:solidFill>
              </a:rPr>
              <a:t>(11020</a:t>
            </a:r>
            <a:r>
              <a:rPr lang="en-US" sz="2400" b="1" dirty="0" smtClean="0">
                <a:solidFill>
                  <a:srgbClr val="C00000"/>
                </a:solidFill>
              </a:rPr>
              <a:t>):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     </a:t>
            </a:r>
            <a:r>
              <a:rPr lang="en-US" b="1" dirty="0" smtClean="0"/>
              <a:t>M(</a:t>
            </a:r>
            <a:r>
              <a:rPr lang="en-US" b="1" dirty="0" smtClean="0">
                <a:latin typeface="Symbol" pitchFamily="18" charset="2"/>
              </a:rPr>
              <a:t>U</a:t>
            </a:r>
            <a:r>
              <a:rPr lang="en-US" b="1" dirty="0" smtClean="0"/>
              <a:t>(11020))=</a:t>
            </a:r>
            <a:r>
              <a:rPr lang="en-US" b="1" dirty="0" smtClean="0"/>
              <a:t>10998.6 </a:t>
            </a:r>
            <a:r>
              <a:rPr lang="en-US" b="1" u="sng" dirty="0" smtClean="0"/>
              <a:t>+</a:t>
            </a:r>
            <a:r>
              <a:rPr lang="en-US" b="1" dirty="0" smtClean="0"/>
              <a:t>  6.1        </a:t>
            </a:r>
            <a:r>
              <a:rPr lang="en-US" b="1" dirty="0" err="1" smtClean="0"/>
              <a:t>MeV</a:t>
            </a:r>
            <a:r>
              <a:rPr lang="en-US" b="1" dirty="0" smtClean="0"/>
              <a:t>/c</a:t>
            </a:r>
            <a:r>
              <a:rPr lang="en-US" b="1" baseline="30000" dirty="0" smtClean="0"/>
              <a:t>2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     </a:t>
            </a:r>
            <a:r>
              <a:rPr lang="en-US" b="1" dirty="0" smtClean="0">
                <a:latin typeface="Symbol" pitchFamily="18" charset="2"/>
              </a:rPr>
              <a:t>G</a:t>
            </a:r>
            <a:r>
              <a:rPr lang="en-US" b="1" dirty="0" smtClean="0"/>
              <a:t>(</a:t>
            </a:r>
            <a:r>
              <a:rPr lang="en-US" b="1" dirty="0" smtClean="0">
                <a:latin typeface="Symbol" pitchFamily="18" charset="2"/>
              </a:rPr>
              <a:t>U</a:t>
            </a:r>
            <a:r>
              <a:rPr lang="en-US" b="1" dirty="0" smtClean="0"/>
              <a:t>(11020))=</a:t>
            </a:r>
            <a:r>
              <a:rPr lang="en-US" b="1" dirty="0" smtClean="0"/>
              <a:t>29                        </a:t>
            </a:r>
            <a:r>
              <a:rPr lang="en-US" b="1" dirty="0" smtClean="0"/>
              <a:t>    </a:t>
            </a:r>
            <a:r>
              <a:rPr lang="en-US" b="1" dirty="0" err="1" smtClean="0"/>
              <a:t>MeV</a:t>
            </a:r>
            <a:endParaRPr lang="en-US" b="1" dirty="0" smtClean="0"/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Symbol" pitchFamily="18" charset="2"/>
              </a:rPr>
              <a:t>       </a:t>
            </a:r>
            <a:r>
              <a:rPr lang="en-US" b="1" dirty="0" err="1" smtClean="0">
                <a:latin typeface="Symbol" pitchFamily="18" charset="2"/>
              </a:rPr>
              <a:t>Df</a:t>
            </a:r>
            <a:r>
              <a:rPr lang="en-US" b="1" dirty="0" smtClean="0"/>
              <a:t> = </a:t>
            </a:r>
            <a:r>
              <a:rPr lang="en-US" b="1" dirty="0" smtClean="0"/>
              <a:t>0.3            </a:t>
            </a:r>
            <a:r>
              <a:rPr lang="en-US" b="1" dirty="0" smtClean="0"/>
              <a:t>rad</a:t>
            </a:r>
            <a:r>
              <a:rPr lang="en-US" b="1" dirty="0" smtClean="0"/>
              <a:t>.</a:t>
            </a: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978011" y="1108354"/>
            <a:ext cx="1053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+3.2 +8.6</a:t>
            </a:r>
          </a:p>
          <a:p>
            <a:r>
              <a:rPr lang="en-US" sz="1600" b="1" dirty="0" smtClean="0"/>
              <a:t> -2.9 -0.6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32182" y="1593196"/>
            <a:ext cx="1237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+11.9 +2.2</a:t>
            </a:r>
          </a:p>
          <a:p>
            <a:r>
              <a:rPr lang="en-US" sz="1600" b="1" dirty="0" smtClean="0"/>
              <a:t> -7.8   -15.8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51115" y="2410610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+16.1 </a:t>
            </a:r>
          </a:p>
          <a:p>
            <a:r>
              <a:rPr lang="en-US" sz="1600" b="1" dirty="0" smtClean="0"/>
              <a:t> -1.1 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96735" y="2867785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+20 +2</a:t>
            </a:r>
          </a:p>
          <a:p>
            <a:r>
              <a:rPr lang="en-US" sz="1600" b="1" dirty="0" smtClean="0"/>
              <a:t> -12  -7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93112" y="326671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+</a:t>
            </a:r>
            <a:r>
              <a:rPr lang="en-US" sz="1600" b="1" dirty="0" smtClean="0"/>
              <a:t>1.0</a:t>
            </a:r>
            <a:endParaRPr lang="en-US" sz="1600" b="1" dirty="0" smtClean="0"/>
          </a:p>
          <a:p>
            <a:r>
              <a:rPr lang="en-US" sz="1600" b="1" dirty="0" smtClean="0"/>
              <a:t> -1.5</a:t>
            </a:r>
            <a:endParaRPr lang="en-US" sz="1600" b="1" dirty="0"/>
          </a:p>
        </p:txBody>
      </p:sp>
      <p:pic>
        <p:nvPicPr>
          <p:cNvPr id="391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4523" y="572285"/>
            <a:ext cx="11906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7647" y="3893211"/>
            <a:ext cx="4173066" cy="292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991556" y="4018842"/>
            <a:ext cx="121860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</a:rPr>
              <a:t>J/</a:t>
            </a:r>
            <a:r>
              <a:rPr lang="en-US" sz="1600" dirty="0" err="1" smtClean="0">
                <a:solidFill>
                  <a:srgbClr val="000099"/>
                </a:solidFill>
                <a:latin typeface="Symbol" pitchFamily="18" charset="2"/>
              </a:rPr>
              <a:t>Y</a:t>
            </a:r>
            <a:r>
              <a:rPr lang="en-US" dirty="0" err="1" smtClean="0">
                <a:solidFill>
                  <a:srgbClr val="000099"/>
                </a:solidFill>
                <a:latin typeface="Symbol" pitchFamily="18" charset="2"/>
              </a:rPr>
              <a:t>p</a:t>
            </a:r>
            <a:r>
              <a:rPr lang="en-US" baseline="30000" dirty="0" err="1" smtClean="0">
                <a:solidFill>
                  <a:srgbClr val="000099"/>
                </a:solidFill>
                <a:latin typeface="Symbol" pitchFamily="18" charset="2"/>
              </a:rPr>
              <a:t>+</a:t>
            </a:r>
            <a:r>
              <a:rPr lang="en-US" dirty="0" err="1" smtClean="0">
                <a:solidFill>
                  <a:srgbClr val="000099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000099"/>
                </a:solidFill>
                <a:latin typeface="Symbol" pitchFamily="18" charset="2"/>
              </a:rPr>
              <a:t>-</a:t>
            </a:r>
            <a:r>
              <a:rPr lang="en-US" dirty="0" smtClean="0">
                <a:latin typeface="Symbol" pitchFamily="18" charset="2"/>
              </a:rPr>
              <a:t> 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08489" y="4408311"/>
            <a:ext cx="85382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h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err="1" smtClean="0">
                <a:solidFill>
                  <a:srgbClr val="FF0000"/>
                </a:solidFill>
                <a:latin typeface="Symbol" pitchFamily="18" charset="2"/>
              </a:rPr>
              <a:t>+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r>
              <a:rPr lang="en-US" dirty="0" smtClean="0">
                <a:latin typeface="Symbol" pitchFamily="18" charset="2"/>
              </a:rPr>
              <a:t> 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-56446" y="3725329"/>
            <a:ext cx="660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Symbol" pitchFamily="18" charset="2"/>
              </a:rPr>
              <a:t>s</a:t>
            </a:r>
            <a:r>
              <a:rPr lang="en-US" b="1" dirty="0" err="1" smtClean="0"/>
              <a:t>,</a:t>
            </a:r>
            <a:r>
              <a:rPr lang="en-US" sz="1600" b="1" dirty="0" err="1" smtClean="0"/>
              <a:t>pb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258594" y="6443553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</a:t>
            </a:r>
            <a:r>
              <a:rPr lang="en-US" sz="1600" b="1" baseline="-25000" dirty="0" err="1" smtClean="0"/>
              <a:t>cm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GeV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535640" y="943991"/>
            <a:ext cx="12330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h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1600" dirty="0" smtClean="0">
                <a:solidFill>
                  <a:srgbClr val="FF0000"/>
                </a:solidFill>
              </a:rPr>
              <a:t>(1P)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err="1" smtClean="0">
                <a:solidFill>
                  <a:srgbClr val="FF0000"/>
                </a:solidFill>
                <a:latin typeface="Symbol" pitchFamily="18" charset="2"/>
              </a:rPr>
              <a:t>+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78856" y="2815861"/>
            <a:ext cx="123303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h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1600" dirty="0" smtClean="0">
                <a:solidFill>
                  <a:srgbClr val="FF0000"/>
                </a:solidFill>
              </a:rPr>
              <a:t>(2P)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err="1" smtClean="0">
                <a:solidFill>
                  <a:srgbClr val="FF0000"/>
                </a:solidFill>
                <a:latin typeface="Symbol" pitchFamily="18" charset="2"/>
              </a:rPr>
              <a:t>+</a:t>
            </a:r>
            <a:r>
              <a:rPr lang="en-US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10621" y="1301103"/>
            <a:ext cx="118013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FF33"/>
                </a:solidFill>
              </a:rPr>
              <a:t>Y(2S)</a:t>
            </a:r>
            <a:r>
              <a:rPr lang="en-US" dirty="0" err="1" smtClean="0">
                <a:solidFill>
                  <a:srgbClr val="66FF33"/>
                </a:solidFill>
                <a:latin typeface="Symbol" pitchFamily="18" charset="2"/>
              </a:rPr>
              <a:t>p</a:t>
            </a:r>
            <a:r>
              <a:rPr lang="en-US" baseline="30000" dirty="0" err="1" smtClean="0">
                <a:solidFill>
                  <a:srgbClr val="66FF33"/>
                </a:solidFill>
                <a:latin typeface="Symbol" pitchFamily="18" charset="2"/>
              </a:rPr>
              <a:t>+</a:t>
            </a:r>
            <a:r>
              <a:rPr lang="en-US" dirty="0" err="1" smtClean="0">
                <a:solidFill>
                  <a:srgbClr val="66FF33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66FF33"/>
                </a:solidFill>
                <a:latin typeface="Symbol" pitchFamily="18" charset="2"/>
              </a:rPr>
              <a:t>-</a:t>
            </a:r>
            <a:endParaRPr lang="en-US" dirty="0">
              <a:solidFill>
                <a:srgbClr val="66FF33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792015" y="5509575"/>
            <a:ext cx="3984908" cy="749294"/>
            <a:chOff x="2720072" y="4444678"/>
            <a:chExt cx="3984908" cy="749294"/>
          </a:xfrm>
        </p:grpSpPr>
        <p:sp>
          <p:nvSpPr>
            <p:cNvPr id="28" name="TextBox 27"/>
            <p:cNvSpPr txBox="1"/>
            <p:nvPr/>
          </p:nvSpPr>
          <p:spPr>
            <a:xfrm>
              <a:off x="2720072" y="4456262"/>
              <a:ext cx="10358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s(</a:t>
              </a:r>
              <a:r>
                <a:rPr lang="en-US" dirty="0" err="1" smtClean="0"/>
                <a:t>h</a:t>
              </a:r>
              <a:r>
                <a:rPr lang="en-US" baseline="-25000" dirty="0" err="1" smtClean="0"/>
                <a:t>c</a:t>
              </a:r>
              <a:r>
                <a:rPr lang="en-US" dirty="0" err="1" smtClean="0">
                  <a:latin typeface="Symbol" pitchFamily="18" charset="2"/>
                </a:rPr>
                <a:t>pp</a:t>
              </a:r>
              <a:r>
                <a:rPr lang="en-US" dirty="0" smtClean="0">
                  <a:latin typeface="Symbol" pitchFamily="18" charset="2"/>
                </a:rPr>
                <a:t>)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733572" y="4793862"/>
              <a:ext cx="10470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s(</a:t>
              </a:r>
              <a:r>
                <a:rPr lang="en-US" dirty="0" err="1" smtClean="0"/>
                <a:t>h</a:t>
              </a:r>
              <a:r>
                <a:rPr lang="en-US" baseline="-25000" dirty="0" err="1" smtClean="0"/>
                <a:t>b</a:t>
              </a:r>
              <a:r>
                <a:rPr lang="en-US" dirty="0" err="1" smtClean="0">
                  <a:latin typeface="Symbol" pitchFamily="18" charset="2"/>
                </a:rPr>
                <a:t>pp</a:t>
              </a:r>
              <a:r>
                <a:rPr lang="en-US" dirty="0" smtClean="0">
                  <a:latin typeface="Symbol" pitchFamily="18" charset="2"/>
                </a:rPr>
                <a:t>)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42795" y="4444678"/>
              <a:ext cx="20537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</a:t>
              </a:r>
              <a:r>
                <a:rPr lang="en-US" b="1" baseline="30000" dirty="0" smtClean="0"/>
                <a:t>2</a:t>
              </a:r>
              <a:r>
                <a:rPr lang="en-US" sz="1400" dirty="0" smtClean="0"/>
                <a:t>Y(5S) </a:t>
              </a:r>
              <a:r>
                <a:rPr lang="en-US" dirty="0" smtClean="0"/>
                <a:t>q</a:t>
              </a:r>
              <a:r>
                <a:rPr lang="en-US" baseline="-25000" dirty="0" smtClean="0"/>
                <a:t>c</a:t>
              </a:r>
              <a:r>
                <a:rPr lang="en-US" b="1" baseline="30000" dirty="0" smtClean="0"/>
                <a:t>2</a:t>
              </a:r>
              <a:r>
                <a:rPr lang="en-US" dirty="0" smtClean="0"/>
                <a:t> </a:t>
              </a:r>
              <a:r>
                <a:rPr lang="en-US" dirty="0" smtClean="0">
                  <a:latin typeface="Symbol" pitchFamily="18" charset="2"/>
                </a:rPr>
                <a:t>G</a:t>
              </a:r>
              <a:r>
                <a:rPr lang="en-US" sz="1400" dirty="0" smtClean="0"/>
                <a:t>Y(5S)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44720" y="4793853"/>
              <a:ext cx="23903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</a:t>
              </a:r>
              <a:r>
                <a:rPr lang="en-US" b="1" baseline="30000" dirty="0" smtClean="0"/>
                <a:t>2</a:t>
              </a:r>
              <a:r>
                <a:rPr lang="en-US" sz="1400" dirty="0" smtClean="0"/>
                <a:t>Y(4260) </a:t>
              </a:r>
              <a:r>
                <a:rPr lang="en-US" dirty="0" smtClean="0"/>
                <a:t>q</a:t>
              </a:r>
              <a:r>
                <a:rPr lang="en-US" baseline="-25000" dirty="0" smtClean="0"/>
                <a:t>b</a:t>
              </a:r>
              <a:r>
                <a:rPr lang="en-US" b="1" baseline="30000" dirty="0" smtClean="0"/>
                <a:t>2</a:t>
              </a:r>
              <a:r>
                <a:rPr lang="en-US" dirty="0" smtClean="0"/>
                <a:t> </a:t>
              </a:r>
              <a:r>
                <a:rPr lang="en-US" dirty="0" smtClean="0">
                  <a:latin typeface="Symbol" pitchFamily="18" charset="2"/>
                </a:rPr>
                <a:t>G</a:t>
              </a:r>
              <a:r>
                <a:rPr lang="en-US" sz="1400" dirty="0" smtClean="0"/>
                <a:t>Y(4260)</a:t>
              </a:r>
              <a:endParaRPr lang="en-US" sz="1400" dirty="0"/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 flipV="1">
              <a:off x="3912243" y="4803494"/>
              <a:ext cx="2129742" cy="11574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3611203" y="4595206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=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22987" y="4595204"/>
              <a:ext cx="3703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~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377646" y="459520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</a:t>
              </a:r>
              <a:endParaRPr lang="en-US" dirty="0"/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2893591" y="4838261"/>
              <a:ext cx="731520" cy="1588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119"/>
          <p:cNvSpPr txBox="1">
            <a:spLocks noChangeArrowheads="1"/>
          </p:cNvSpPr>
          <p:nvPr/>
        </p:nvSpPr>
        <p:spPr bwMode="auto">
          <a:xfrm>
            <a:off x="862013" y="3175"/>
            <a:ext cx="808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Anomalies in (5S)(bb)</a:t>
            </a:r>
            <a:r>
              <a:rPr lang="en-US" sz="36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+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</a:t>
            </a:r>
            <a:r>
              <a:rPr lang="en-US" sz="36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–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 transitions</a:t>
            </a:r>
            <a:endParaRPr lang="en-US" sz="36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5364" name="Rectangle 121"/>
          <p:cNvSpPr>
            <a:spLocks noChangeArrowheads="1"/>
          </p:cNvSpPr>
          <p:nvPr/>
        </p:nvSpPr>
        <p:spPr bwMode="auto">
          <a:xfrm>
            <a:off x="5324475" y="-395288"/>
            <a:ext cx="390525" cy="58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sym typeface="Symbol" pitchFamily="18" charset="2"/>
              </a:rPr>
              <a:t>_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sym typeface="Symbol" pitchFamily="18" charset="2"/>
            </a:endParaRPr>
          </a:p>
        </p:txBody>
      </p:sp>
      <p:sp>
        <p:nvSpPr>
          <p:cNvPr id="15365" name="Text Box 134"/>
          <p:cNvSpPr txBox="1">
            <a:spLocks noChangeArrowheads="1"/>
          </p:cNvSpPr>
          <p:nvPr/>
        </p:nvSpPr>
        <p:spPr bwMode="auto">
          <a:xfrm>
            <a:off x="3654425" y="1138238"/>
            <a:ext cx="529748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1800">
                <a:latin typeface="Calibri" pitchFamily="34" charset="0"/>
                <a:sym typeface="Symbol" pitchFamily="18" charset="2"/>
              </a:rPr>
              <a:t></a:t>
            </a:r>
            <a:r>
              <a:rPr lang="en-US" sz="1800">
                <a:latin typeface="Calibri" pitchFamily="34" charset="0"/>
                <a:sym typeface="Symbol" pitchFamily="18" charset="2"/>
              </a:rPr>
              <a:t>[(</a:t>
            </a:r>
            <a:r>
              <a:rPr lang="en-US" sz="1800" b="1">
                <a:solidFill>
                  <a:srgbClr val="CC0000"/>
                </a:solidFill>
                <a:latin typeface="Calibri" pitchFamily="34" charset="0"/>
                <a:sym typeface="Symbol" pitchFamily="18" charset="2"/>
              </a:rPr>
              <a:t>5S</a:t>
            </a:r>
            <a:r>
              <a:rPr lang="en-US" sz="1800">
                <a:latin typeface="Calibri" pitchFamily="34" charset="0"/>
                <a:sym typeface="Symbol" pitchFamily="18" charset="2"/>
              </a:rPr>
              <a:t>) (1,2,3S) </a:t>
            </a:r>
            <a:r>
              <a:rPr lang="en-US" sz="1800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 sz="1800">
                <a:latin typeface="Calibri" pitchFamily="34" charset="0"/>
                <a:sym typeface="Symbol" pitchFamily="18" charset="2"/>
              </a:rPr>
              <a:t></a:t>
            </a:r>
            <a:r>
              <a:rPr lang="en-US" sz="1800" baseline="30000">
                <a:latin typeface="Calibri" pitchFamily="34" charset="0"/>
                <a:sym typeface="Symbol" pitchFamily="18" charset="2"/>
              </a:rPr>
              <a:t>–</a:t>
            </a:r>
            <a:r>
              <a:rPr lang="en-US" sz="1800">
                <a:latin typeface="Calibri" pitchFamily="34" charset="0"/>
                <a:sym typeface="Symbol" pitchFamily="18" charset="2"/>
              </a:rPr>
              <a:t>]</a:t>
            </a:r>
            <a:r>
              <a:rPr lang="en-US" sz="1800">
                <a:solidFill>
                  <a:srgbClr val="CC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US" sz="1800">
                <a:latin typeface="Calibri" pitchFamily="34" charset="0"/>
                <a:sym typeface="Symbol" pitchFamily="18" charset="2"/>
              </a:rPr>
              <a:t>&gt;&gt; [(</a:t>
            </a:r>
            <a:r>
              <a:rPr lang="en-US" sz="1800" b="1">
                <a:solidFill>
                  <a:srgbClr val="CC0000"/>
                </a:solidFill>
                <a:latin typeface="Calibri" pitchFamily="34" charset="0"/>
                <a:sym typeface="Symbol" pitchFamily="18" charset="2"/>
              </a:rPr>
              <a:t>4,3,2S</a:t>
            </a:r>
            <a:r>
              <a:rPr lang="en-US" sz="1800">
                <a:latin typeface="Calibri" pitchFamily="34" charset="0"/>
                <a:sym typeface="Symbol" pitchFamily="18" charset="2"/>
              </a:rPr>
              <a:t>) (1S) </a:t>
            </a:r>
            <a:r>
              <a:rPr lang="en-US" sz="1800" baseline="30000">
                <a:latin typeface="Calibri" pitchFamily="34" charset="0"/>
                <a:sym typeface="Symbol" pitchFamily="18" charset="2"/>
              </a:rPr>
              <a:t>+</a:t>
            </a:r>
            <a:r>
              <a:rPr lang="en-US" sz="1800">
                <a:latin typeface="Calibri" pitchFamily="34" charset="0"/>
                <a:sym typeface="Symbol" pitchFamily="18" charset="2"/>
              </a:rPr>
              <a:t></a:t>
            </a:r>
            <a:r>
              <a:rPr lang="en-US" sz="1800" baseline="30000">
                <a:latin typeface="Calibri" pitchFamily="34" charset="0"/>
                <a:sym typeface="Symbol" pitchFamily="18" charset="2"/>
              </a:rPr>
              <a:t>–</a:t>
            </a:r>
            <a:r>
              <a:rPr lang="en-US" sz="1800">
                <a:latin typeface="Calibri" pitchFamily="34" charset="0"/>
                <a:sym typeface="Symbol" pitchFamily="18" charset="2"/>
              </a:rPr>
              <a:t>]</a:t>
            </a:r>
          </a:p>
        </p:txBody>
      </p:sp>
      <p:sp>
        <p:nvSpPr>
          <p:cNvPr id="15366" name="Text Box 136"/>
          <p:cNvSpPr txBox="1">
            <a:spLocks noChangeArrowheads="1"/>
          </p:cNvSpPr>
          <p:nvPr/>
        </p:nvSpPr>
        <p:spPr bwMode="auto">
          <a:xfrm>
            <a:off x="3765550" y="1641475"/>
            <a:ext cx="4614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>
                <a:solidFill>
                  <a:srgbClr val="CC0000"/>
                </a:solidFill>
                <a:sym typeface="Symbol" pitchFamily="18" charset="2"/>
              </a:rPr>
              <a:t></a:t>
            </a:r>
            <a:r>
              <a:rPr lang="en-US">
                <a:sym typeface="Symbol" pitchFamily="18" charset="2"/>
              </a:rPr>
              <a:t> </a:t>
            </a:r>
            <a:r>
              <a:rPr lang="en-US">
                <a:solidFill>
                  <a:srgbClr val="0000CC"/>
                </a:solidFill>
              </a:rPr>
              <a:t>Rescattering of on-shell B</a:t>
            </a:r>
            <a:r>
              <a:rPr lang="en-US" baseline="30000">
                <a:solidFill>
                  <a:srgbClr val="0000CC"/>
                </a:solidFill>
              </a:rPr>
              <a:t>(</a:t>
            </a:r>
            <a:r>
              <a:rPr lang="en-US">
                <a:solidFill>
                  <a:srgbClr val="0000CC"/>
                </a:solidFill>
              </a:rPr>
              <a:t>*</a:t>
            </a:r>
            <a:r>
              <a:rPr lang="en-US" baseline="30000">
                <a:solidFill>
                  <a:srgbClr val="0000CC"/>
                </a:solidFill>
              </a:rPr>
              <a:t>)</a:t>
            </a:r>
            <a:r>
              <a:rPr lang="en-US">
                <a:solidFill>
                  <a:srgbClr val="0000CC"/>
                </a:solidFill>
              </a:rPr>
              <a:t>B</a:t>
            </a:r>
            <a:r>
              <a:rPr lang="en-US" baseline="30000">
                <a:solidFill>
                  <a:srgbClr val="0000CC"/>
                </a:solidFill>
              </a:rPr>
              <a:t>(</a:t>
            </a:r>
            <a:r>
              <a:rPr lang="en-US">
                <a:solidFill>
                  <a:srgbClr val="0000CC"/>
                </a:solidFill>
              </a:rPr>
              <a:t>*</a:t>
            </a:r>
            <a:r>
              <a:rPr lang="en-US" baseline="30000">
                <a:solidFill>
                  <a:srgbClr val="0000CC"/>
                </a:solidFill>
              </a:rPr>
              <a:t>)</a:t>
            </a:r>
            <a:r>
              <a:rPr lang="en-US">
                <a:solidFill>
                  <a:srgbClr val="0000CC"/>
                </a:solidFill>
              </a:rPr>
              <a:t> ?</a:t>
            </a:r>
            <a:endParaRPr lang="ru-RU">
              <a:solidFill>
                <a:srgbClr val="0000CC"/>
              </a:solidFill>
            </a:endParaRPr>
          </a:p>
          <a:p>
            <a:pPr defTabSz="914400"/>
            <a:endParaRPr lang="ru-RU">
              <a:solidFill>
                <a:srgbClr val="0000CC"/>
              </a:solidFill>
            </a:endParaRPr>
          </a:p>
        </p:txBody>
      </p:sp>
      <p:sp>
        <p:nvSpPr>
          <p:cNvPr id="15367" name="Rectangle 137"/>
          <p:cNvSpPr>
            <a:spLocks noChangeArrowheads="1"/>
          </p:cNvSpPr>
          <p:nvPr/>
        </p:nvSpPr>
        <p:spPr bwMode="auto">
          <a:xfrm>
            <a:off x="7229475" y="137318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>
                <a:solidFill>
                  <a:srgbClr val="0000CC"/>
                </a:solidFill>
              </a:rPr>
              <a:t>_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15369" name="Text Box 34"/>
          <p:cNvSpPr txBox="1">
            <a:spLocks noChangeArrowheads="1"/>
          </p:cNvSpPr>
          <p:nvPr/>
        </p:nvSpPr>
        <p:spPr bwMode="auto">
          <a:xfrm>
            <a:off x="3631914" y="635376"/>
            <a:ext cx="29897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sz="1600" b="1" dirty="0">
                <a:solidFill>
                  <a:srgbClr val="0000CC"/>
                </a:solidFill>
                <a:ea typeface="SimSun" pitchFamily="2" charset="-122"/>
              </a:rPr>
              <a:t>Belle: PRL100, 112001 (2008)</a:t>
            </a:r>
            <a:endParaRPr lang="ru-RU" sz="1600" b="1" dirty="0">
              <a:solidFill>
                <a:srgbClr val="0000CC"/>
              </a:solidFill>
            </a:endParaRPr>
          </a:p>
        </p:txBody>
      </p:sp>
      <p:sp>
        <p:nvSpPr>
          <p:cNvPr id="15370" name="Text Box 146"/>
          <p:cNvSpPr txBox="1">
            <a:spLocks noChangeArrowheads="1"/>
          </p:cNvSpPr>
          <p:nvPr/>
        </p:nvSpPr>
        <p:spPr bwMode="auto">
          <a:xfrm>
            <a:off x="6194425" y="874713"/>
            <a:ext cx="604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1600">
                <a:sym typeface="Symbol" pitchFamily="18" charset="2"/>
              </a:rPr>
              <a:t>100</a:t>
            </a:r>
          </a:p>
        </p:txBody>
      </p:sp>
      <p:grpSp>
        <p:nvGrpSpPr>
          <p:cNvPr id="15371" name="Group 132"/>
          <p:cNvGrpSpPr>
            <a:grpSpLocks/>
          </p:cNvGrpSpPr>
          <p:nvPr/>
        </p:nvGrpSpPr>
        <p:grpSpPr bwMode="auto">
          <a:xfrm>
            <a:off x="4117975" y="5061185"/>
            <a:ext cx="4430713" cy="787400"/>
            <a:chOff x="4098925" y="4999038"/>
            <a:chExt cx="4430713" cy="787400"/>
          </a:xfrm>
        </p:grpSpPr>
        <p:pic>
          <p:nvPicPr>
            <p:cNvPr id="15477" name="Picture 1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98925" y="5124450"/>
              <a:ext cx="407988" cy="5794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5478" name="Picture 14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35525" y="5116513"/>
              <a:ext cx="420688" cy="5969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479" name="Rectangle 144"/>
            <p:cNvSpPr>
              <a:spLocks noChangeArrowheads="1"/>
            </p:cNvSpPr>
            <p:nvPr/>
          </p:nvSpPr>
          <p:spPr bwMode="auto">
            <a:xfrm rot="-2700000">
              <a:off x="4259263" y="5235575"/>
              <a:ext cx="8826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600">
                  <a:sym typeface="Symbol" pitchFamily="18" charset="2"/>
                </a:rPr>
                <a:t>spin-flip</a:t>
              </a:r>
              <a:endParaRPr lang="ru-RU" sz="1600">
                <a:sym typeface="Symbol" pitchFamily="18" charset="2"/>
              </a:endParaRPr>
            </a:p>
          </p:txBody>
        </p:sp>
        <p:sp>
          <p:nvSpPr>
            <p:cNvPr id="15480" name="Text Box 145"/>
            <p:cNvSpPr txBox="1">
              <a:spLocks noChangeArrowheads="1"/>
            </p:cNvSpPr>
            <p:nvPr/>
          </p:nvSpPr>
          <p:spPr bwMode="auto">
            <a:xfrm>
              <a:off x="5295900" y="4999038"/>
              <a:ext cx="32337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dirty="0">
                  <a:solidFill>
                    <a:srgbClr val="333399"/>
                  </a:solidFill>
                </a:rPr>
                <a:t>expect suppression </a:t>
              </a:r>
              <a:r>
                <a:rPr lang="en-US" dirty="0">
                  <a:solidFill>
                    <a:srgbClr val="333399"/>
                  </a:solidFill>
                  <a:sym typeface="Symbol" pitchFamily="18" charset="2"/>
                </a:rPr>
                <a:t></a:t>
              </a:r>
              <a:r>
                <a:rPr lang="en-US" baseline="-25000" dirty="0">
                  <a:solidFill>
                    <a:srgbClr val="333399"/>
                  </a:solidFill>
                  <a:sym typeface="Symbol" pitchFamily="18" charset="2"/>
                </a:rPr>
                <a:t>QCD</a:t>
              </a:r>
              <a:r>
                <a:rPr lang="en-US" dirty="0">
                  <a:solidFill>
                    <a:srgbClr val="333399"/>
                  </a:solidFill>
                  <a:sym typeface="Symbol" pitchFamily="18" charset="2"/>
                </a:rPr>
                <a:t>/</a:t>
              </a:r>
              <a:r>
                <a:rPr lang="en-US" dirty="0" err="1">
                  <a:solidFill>
                    <a:srgbClr val="333399"/>
                  </a:solidFill>
                  <a:sym typeface="Symbol" pitchFamily="18" charset="2"/>
                </a:rPr>
                <a:t>m</a:t>
              </a:r>
              <a:r>
                <a:rPr lang="en-US" baseline="-25000" dirty="0" err="1">
                  <a:solidFill>
                    <a:srgbClr val="333399"/>
                  </a:solidFill>
                  <a:sym typeface="Symbol" pitchFamily="18" charset="2"/>
                </a:rPr>
                <a:t>b</a:t>
              </a:r>
              <a:endParaRPr lang="en-US" baseline="-25000" dirty="0">
                <a:solidFill>
                  <a:srgbClr val="333399"/>
                </a:solidFill>
                <a:sym typeface="Symbol" pitchFamily="18" charset="2"/>
              </a:endParaRPr>
            </a:p>
          </p:txBody>
        </p:sp>
        <p:sp>
          <p:nvSpPr>
            <p:cNvPr id="15481" name="Rectangle 147"/>
            <p:cNvSpPr>
              <a:spLocks noChangeArrowheads="1"/>
            </p:cNvSpPr>
            <p:nvPr/>
          </p:nvSpPr>
          <p:spPr bwMode="auto">
            <a:xfrm>
              <a:off x="5343525" y="5386388"/>
              <a:ext cx="26209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3399"/>
                  </a:solidFill>
                </a:rPr>
                <a:t>Heavy Quark Symmetry</a:t>
              </a:r>
              <a:endParaRPr lang="ru-RU">
                <a:solidFill>
                  <a:srgbClr val="333399"/>
                </a:solidFill>
              </a:endParaRPr>
            </a:p>
          </p:txBody>
        </p:sp>
        <p:sp>
          <p:nvSpPr>
            <p:cNvPr id="15482" name="Line 148"/>
            <p:cNvSpPr>
              <a:spLocks noChangeShapeType="1"/>
            </p:cNvSpPr>
            <p:nvPr/>
          </p:nvSpPr>
          <p:spPr bwMode="auto">
            <a:xfrm flipV="1">
              <a:off x="5557838" y="5414963"/>
              <a:ext cx="2200275" cy="371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372" name="Picture 14" descr="Belle-logo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62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73" name="Group 134"/>
          <p:cNvGrpSpPr>
            <a:grpSpLocks/>
          </p:cNvGrpSpPr>
          <p:nvPr/>
        </p:nvGrpSpPr>
        <p:grpSpPr bwMode="auto">
          <a:xfrm>
            <a:off x="4514850" y="2149475"/>
            <a:ext cx="2516188" cy="1274763"/>
            <a:chOff x="4057650" y="2073275"/>
            <a:chExt cx="2516188" cy="1274763"/>
          </a:xfrm>
        </p:grpSpPr>
        <p:pic>
          <p:nvPicPr>
            <p:cNvPr id="15475" name="Picture 13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57650" y="2073275"/>
              <a:ext cx="2516188" cy="1274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76" name="Rectangle 131"/>
            <p:cNvSpPr>
              <a:spLocks noChangeArrowheads="1"/>
            </p:cNvSpPr>
            <p:nvPr/>
          </p:nvSpPr>
          <p:spPr bwMode="auto">
            <a:xfrm>
              <a:off x="4876800" y="3019425"/>
              <a:ext cx="333375" cy="4571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374" name="Group 132"/>
          <p:cNvGrpSpPr>
            <a:grpSpLocks/>
          </p:cNvGrpSpPr>
          <p:nvPr/>
        </p:nvGrpSpPr>
        <p:grpSpPr bwMode="auto">
          <a:xfrm>
            <a:off x="79375" y="766763"/>
            <a:ext cx="3316288" cy="5464176"/>
            <a:chOff x="184150" y="766763"/>
            <a:chExt cx="3316288" cy="5464240"/>
          </a:xfrm>
        </p:grpSpPr>
        <p:sp>
          <p:nvSpPr>
            <p:cNvPr id="15377" name="Rectangle 4"/>
            <p:cNvSpPr>
              <a:spLocks noChangeArrowheads="1"/>
            </p:cNvSpPr>
            <p:nvPr/>
          </p:nvSpPr>
          <p:spPr bwMode="auto">
            <a:xfrm>
              <a:off x="917575" y="776288"/>
              <a:ext cx="2582863" cy="51165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8" name="Rectangle 5"/>
            <p:cNvSpPr>
              <a:spLocks noChangeArrowheads="1"/>
            </p:cNvSpPr>
            <p:nvPr/>
          </p:nvSpPr>
          <p:spPr bwMode="auto">
            <a:xfrm>
              <a:off x="2513013" y="2384425"/>
              <a:ext cx="292100" cy="2127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9" name="Line 6"/>
            <p:cNvSpPr>
              <a:spLocks noChangeShapeType="1"/>
            </p:cNvSpPr>
            <p:nvPr/>
          </p:nvSpPr>
          <p:spPr bwMode="auto">
            <a:xfrm>
              <a:off x="1978025" y="3806825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Line 7"/>
            <p:cNvSpPr>
              <a:spLocks noChangeShapeType="1"/>
            </p:cNvSpPr>
            <p:nvPr/>
          </p:nvSpPr>
          <p:spPr bwMode="auto">
            <a:xfrm>
              <a:off x="1978025" y="5348288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1" name="Line 8"/>
            <p:cNvSpPr>
              <a:spLocks noChangeShapeType="1"/>
            </p:cNvSpPr>
            <p:nvPr/>
          </p:nvSpPr>
          <p:spPr bwMode="auto">
            <a:xfrm>
              <a:off x="1978025" y="2900363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2" name="Line 9"/>
            <p:cNvSpPr>
              <a:spLocks noChangeShapeType="1"/>
            </p:cNvSpPr>
            <p:nvPr/>
          </p:nvSpPr>
          <p:spPr bwMode="auto">
            <a:xfrm>
              <a:off x="1978025" y="2273300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3" name="Line 10"/>
            <p:cNvSpPr>
              <a:spLocks noChangeShapeType="1"/>
            </p:cNvSpPr>
            <p:nvPr/>
          </p:nvSpPr>
          <p:spPr bwMode="auto">
            <a:xfrm>
              <a:off x="1978025" y="1485900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4" name="Line 11"/>
            <p:cNvSpPr>
              <a:spLocks noChangeShapeType="1"/>
            </p:cNvSpPr>
            <p:nvPr/>
          </p:nvSpPr>
          <p:spPr bwMode="auto">
            <a:xfrm>
              <a:off x="1978025" y="1087438"/>
              <a:ext cx="5508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5" name="Line 12"/>
            <p:cNvSpPr>
              <a:spLocks noChangeShapeType="1"/>
            </p:cNvSpPr>
            <p:nvPr/>
          </p:nvSpPr>
          <p:spPr bwMode="auto">
            <a:xfrm>
              <a:off x="1189038" y="5529263"/>
              <a:ext cx="5508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6" name="Line 13"/>
            <p:cNvSpPr>
              <a:spLocks noChangeShapeType="1"/>
            </p:cNvSpPr>
            <p:nvPr/>
          </p:nvSpPr>
          <p:spPr bwMode="auto">
            <a:xfrm>
              <a:off x="1189038" y="3897313"/>
              <a:ext cx="550862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7" name="Line 15"/>
            <p:cNvSpPr>
              <a:spLocks noChangeShapeType="1"/>
            </p:cNvSpPr>
            <p:nvPr/>
          </p:nvSpPr>
          <p:spPr bwMode="auto">
            <a:xfrm>
              <a:off x="2806700" y="4140200"/>
              <a:ext cx="550863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8" name="Line 20"/>
            <p:cNvSpPr>
              <a:spLocks noChangeShapeType="1"/>
            </p:cNvSpPr>
            <p:nvPr/>
          </p:nvSpPr>
          <p:spPr bwMode="auto">
            <a:xfrm>
              <a:off x="2806700" y="3155950"/>
              <a:ext cx="550863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9" name="Line 28"/>
            <p:cNvSpPr>
              <a:spLocks noChangeShapeType="1"/>
            </p:cNvSpPr>
            <p:nvPr/>
          </p:nvSpPr>
          <p:spPr bwMode="auto">
            <a:xfrm>
              <a:off x="914400" y="2336800"/>
              <a:ext cx="25749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Rectangle 29"/>
            <p:cNvSpPr>
              <a:spLocks noChangeArrowheads="1"/>
            </p:cNvSpPr>
            <p:nvPr/>
          </p:nvSpPr>
          <p:spPr bwMode="auto">
            <a:xfrm>
              <a:off x="1898650" y="2566988"/>
              <a:ext cx="6461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(3S)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1" name="Rectangle 31"/>
            <p:cNvSpPr>
              <a:spLocks noChangeArrowheads="1"/>
            </p:cNvSpPr>
            <p:nvPr/>
          </p:nvSpPr>
          <p:spPr bwMode="auto">
            <a:xfrm>
              <a:off x="2681288" y="2801938"/>
              <a:ext cx="7159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h</a:t>
              </a:r>
              <a:r>
                <a:rPr lang="en-US" sz="1800" baseline="-25000">
                  <a:solidFill>
                    <a:srgbClr val="0000FF"/>
                  </a:solidFill>
                  <a:sym typeface="Symbol" pitchFamily="18" charset="2"/>
                </a:rPr>
                <a:t>b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(2P)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2" name="Rectangle 32"/>
            <p:cNvSpPr>
              <a:spLocks noChangeArrowheads="1"/>
            </p:cNvSpPr>
            <p:nvPr/>
          </p:nvSpPr>
          <p:spPr bwMode="auto">
            <a:xfrm>
              <a:off x="2682875" y="3790950"/>
              <a:ext cx="7159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h</a:t>
              </a:r>
              <a:r>
                <a:rPr lang="en-US" sz="1800" baseline="-25000">
                  <a:solidFill>
                    <a:srgbClr val="0000FF"/>
                  </a:solidFill>
                  <a:sym typeface="Symbol" pitchFamily="18" charset="2"/>
                </a:rPr>
                <a:t>b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(1P)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3" name="Rectangle 33"/>
            <p:cNvSpPr>
              <a:spLocks noChangeArrowheads="1"/>
            </p:cNvSpPr>
            <p:nvPr/>
          </p:nvSpPr>
          <p:spPr bwMode="auto">
            <a:xfrm>
              <a:off x="1898650" y="3490913"/>
              <a:ext cx="6461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(2S)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4" name="Rectangle 34"/>
            <p:cNvSpPr>
              <a:spLocks noChangeArrowheads="1"/>
            </p:cNvSpPr>
            <p:nvPr/>
          </p:nvSpPr>
          <p:spPr bwMode="auto">
            <a:xfrm>
              <a:off x="1898650" y="5030788"/>
              <a:ext cx="6461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(1S)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5" name="Rectangle 35"/>
            <p:cNvSpPr>
              <a:spLocks noChangeArrowheads="1"/>
            </p:cNvSpPr>
            <p:nvPr/>
          </p:nvSpPr>
          <p:spPr bwMode="auto">
            <a:xfrm>
              <a:off x="1060450" y="3551238"/>
              <a:ext cx="7223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</a:t>
              </a:r>
              <a:r>
                <a:rPr lang="en-US" sz="1800" baseline="-25000">
                  <a:solidFill>
                    <a:srgbClr val="0000FF"/>
                  </a:solidFill>
                  <a:sym typeface="Symbol" pitchFamily="18" charset="2"/>
                </a:rPr>
                <a:t>b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(2S)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6" name="Rectangle 36"/>
            <p:cNvSpPr>
              <a:spLocks noChangeArrowheads="1"/>
            </p:cNvSpPr>
            <p:nvPr/>
          </p:nvSpPr>
          <p:spPr bwMode="auto">
            <a:xfrm>
              <a:off x="1058863" y="5181600"/>
              <a:ext cx="722312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</a:t>
              </a:r>
              <a:r>
                <a:rPr lang="en-US" sz="1800" baseline="-25000">
                  <a:solidFill>
                    <a:srgbClr val="0000FF"/>
                  </a:solidFill>
                  <a:sym typeface="Symbol" pitchFamily="18" charset="2"/>
                </a:rPr>
                <a:t>b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(1S)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7" name="Rectangle 37"/>
            <p:cNvSpPr>
              <a:spLocks noChangeArrowheads="1"/>
            </p:cNvSpPr>
            <p:nvPr/>
          </p:nvSpPr>
          <p:spPr bwMode="auto">
            <a:xfrm>
              <a:off x="1898650" y="1971675"/>
              <a:ext cx="6461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(4S)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8" name="Rectangle 38"/>
            <p:cNvSpPr>
              <a:spLocks noChangeArrowheads="1"/>
            </p:cNvSpPr>
            <p:nvPr/>
          </p:nvSpPr>
          <p:spPr bwMode="auto">
            <a:xfrm>
              <a:off x="1739900" y="1169988"/>
              <a:ext cx="9652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(10860)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399" name="Rectangle 39"/>
            <p:cNvSpPr>
              <a:spLocks noChangeArrowheads="1"/>
            </p:cNvSpPr>
            <p:nvPr/>
          </p:nvSpPr>
          <p:spPr bwMode="auto">
            <a:xfrm>
              <a:off x="1747838" y="766763"/>
              <a:ext cx="9652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en-US" sz="1800">
                  <a:solidFill>
                    <a:srgbClr val="0000FF"/>
                  </a:solidFill>
                  <a:sym typeface="Symbol" pitchFamily="18" charset="2"/>
                </a:rPr>
                <a:t></a:t>
              </a:r>
              <a:r>
                <a:rPr lang="en-US" sz="1600">
                  <a:solidFill>
                    <a:srgbClr val="0000FF"/>
                  </a:solidFill>
                  <a:sym typeface="Symbol" pitchFamily="18" charset="2"/>
                </a:rPr>
                <a:t>(11020)</a:t>
              </a:r>
              <a:endParaRPr lang="ru-RU" sz="1600">
                <a:solidFill>
                  <a:srgbClr val="0000FF"/>
                </a:solidFill>
                <a:sym typeface="Symbol" pitchFamily="18" charset="2"/>
              </a:endParaRPr>
            </a:p>
          </p:txBody>
        </p:sp>
        <p:sp>
          <p:nvSpPr>
            <p:cNvPr id="15400" name="Text Box 45"/>
            <p:cNvSpPr txBox="1">
              <a:spLocks noChangeArrowheads="1"/>
            </p:cNvSpPr>
            <p:nvPr/>
          </p:nvSpPr>
          <p:spPr bwMode="auto">
            <a:xfrm>
              <a:off x="434988" y="5830888"/>
              <a:ext cx="2629246" cy="400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b="1" dirty="0" smtClean="0">
                  <a:latin typeface="Courier"/>
                </a:rPr>
                <a:t>       J</a:t>
              </a:r>
              <a:r>
                <a:rPr lang="en-US" b="1" baseline="30000" dirty="0" smtClean="0">
                  <a:latin typeface="Courier"/>
                </a:rPr>
                <a:t>PC</a:t>
              </a:r>
              <a:r>
                <a:rPr lang="en-US" b="1" dirty="0" smtClean="0">
                  <a:latin typeface="Courier"/>
                </a:rPr>
                <a:t> </a:t>
              </a:r>
              <a:r>
                <a:rPr lang="en-US" b="1" dirty="0">
                  <a:latin typeface="Courier"/>
                </a:rPr>
                <a:t>= 0</a:t>
              </a:r>
              <a:r>
                <a:rPr lang="en-US" b="1" baseline="30000" dirty="0">
                  <a:latin typeface="Courier"/>
                </a:rPr>
                <a:t>-+</a:t>
              </a:r>
              <a:r>
                <a:rPr lang="en-US" b="1" dirty="0">
                  <a:latin typeface="Courier"/>
                </a:rPr>
                <a:t> </a:t>
              </a:r>
              <a:r>
                <a:rPr lang="en-US" b="1" dirty="0" smtClean="0">
                  <a:latin typeface="Courier"/>
                </a:rPr>
                <a:t>  </a:t>
              </a:r>
              <a:r>
                <a:rPr lang="en-US" b="1" dirty="0">
                  <a:latin typeface="Courier"/>
                </a:rPr>
                <a:t>1</a:t>
              </a:r>
              <a:r>
                <a:rPr lang="en-US" b="1" baseline="30000" dirty="0">
                  <a:latin typeface="Courier"/>
                </a:rPr>
                <a:t>--</a:t>
              </a:r>
              <a:r>
                <a:rPr lang="en-US" b="1" dirty="0">
                  <a:latin typeface="Courier"/>
                </a:rPr>
                <a:t> </a:t>
              </a:r>
              <a:r>
                <a:rPr lang="en-US" b="1" dirty="0" smtClean="0">
                  <a:latin typeface="Courier"/>
                </a:rPr>
                <a:t>  </a:t>
              </a:r>
              <a:r>
                <a:rPr lang="en-US" b="1" dirty="0">
                  <a:latin typeface="Courier"/>
                </a:rPr>
                <a:t>1</a:t>
              </a:r>
              <a:r>
                <a:rPr lang="en-US" b="1" baseline="30000" dirty="0">
                  <a:latin typeface="Courier"/>
                </a:rPr>
                <a:t>-+</a:t>
              </a:r>
              <a:endParaRPr lang="ru-RU" b="1" baseline="30000" dirty="0"/>
            </a:p>
          </p:txBody>
        </p:sp>
        <p:sp>
          <p:nvSpPr>
            <p:cNvPr id="15401" name="Line 54"/>
            <p:cNvSpPr>
              <a:spLocks noChangeShapeType="1"/>
            </p:cNvSpPr>
            <p:nvPr/>
          </p:nvSpPr>
          <p:spPr bwMode="auto">
            <a:xfrm>
              <a:off x="915988" y="5238750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Line 55"/>
            <p:cNvSpPr>
              <a:spLocks noChangeShapeType="1"/>
            </p:cNvSpPr>
            <p:nvPr/>
          </p:nvSpPr>
          <p:spPr bwMode="auto">
            <a:xfrm>
              <a:off x="915988" y="1130300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Line 56"/>
            <p:cNvSpPr>
              <a:spLocks noChangeShapeType="1"/>
            </p:cNvSpPr>
            <p:nvPr/>
          </p:nvSpPr>
          <p:spPr bwMode="auto">
            <a:xfrm>
              <a:off x="915988" y="1814513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4" name="Line 57"/>
            <p:cNvSpPr>
              <a:spLocks noChangeShapeType="1"/>
            </p:cNvSpPr>
            <p:nvPr/>
          </p:nvSpPr>
          <p:spPr bwMode="auto">
            <a:xfrm>
              <a:off x="915988" y="2498725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Line 58"/>
            <p:cNvSpPr>
              <a:spLocks noChangeShapeType="1"/>
            </p:cNvSpPr>
            <p:nvPr/>
          </p:nvSpPr>
          <p:spPr bwMode="auto">
            <a:xfrm>
              <a:off x="915988" y="3184525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Line 59"/>
            <p:cNvSpPr>
              <a:spLocks noChangeShapeType="1"/>
            </p:cNvSpPr>
            <p:nvPr/>
          </p:nvSpPr>
          <p:spPr bwMode="auto">
            <a:xfrm>
              <a:off x="915988" y="3868738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Line 60"/>
            <p:cNvSpPr>
              <a:spLocks noChangeShapeType="1"/>
            </p:cNvSpPr>
            <p:nvPr/>
          </p:nvSpPr>
          <p:spPr bwMode="auto">
            <a:xfrm>
              <a:off x="915988" y="4552950"/>
              <a:ext cx="127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Line 61"/>
            <p:cNvSpPr>
              <a:spLocks noChangeShapeType="1"/>
            </p:cNvSpPr>
            <p:nvPr/>
          </p:nvSpPr>
          <p:spPr bwMode="auto">
            <a:xfrm>
              <a:off x="915988" y="564991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62"/>
            <p:cNvSpPr>
              <a:spLocks noChangeShapeType="1"/>
            </p:cNvSpPr>
            <p:nvPr/>
          </p:nvSpPr>
          <p:spPr bwMode="auto">
            <a:xfrm>
              <a:off x="915988" y="551180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Line 63"/>
            <p:cNvSpPr>
              <a:spLocks noChangeShapeType="1"/>
            </p:cNvSpPr>
            <p:nvPr/>
          </p:nvSpPr>
          <p:spPr bwMode="auto">
            <a:xfrm>
              <a:off x="915988" y="53752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1" name="Line 64"/>
            <p:cNvSpPr>
              <a:spLocks noChangeShapeType="1"/>
            </p:cNvSpPr>
            <p:nvPr/>
          </p:nvSpPr>
          <p:spPr bwMode="auto">
            <a:xfrm>
              <a:off x="915988" y="510063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2" name="Line 65"/>
            <p:cNvSpPr>
              <a:spLocks noChangeShapeType="1"/>
            </p:cNvSpPr>
            <p:nvPr/>
          </p:nvSpPr>
          <p:spPr bwMode="auto">
            <a:xfrm>
              <a:off x="915988" y="496411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3" name="Line 66"/>
            <p:cNvSpPr>
              <a:spLocks noChangeShapeType="1"/>
            </p:cNvSpPr>
            <p:nvPr/>
          </p:nvSpPr>
          <p:spPr bwMode="auto">
            <a:xfrm>
              <a:off x="915988" y="482758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4" name="Line 67"/>
            <p:cNvSpPr>
              <a:spLocks noChangeShapeType="1"/>
            </p:cNvSpPr>
            <p:nvPr/>
          </p:nvSpPr>
          <p:spPr bwMode="auto">
            <a:xfrm>
              <a:off x="915988" y="469106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5" name="Line 68"/>
            <p:cNvSpPr>
              <a:spLocks noChangeShapeType="1"/>
            </p:cNvSpPr>
            <p:nvPr/>
          </p:nvSpPr>
          <p:spPr bwMode="auto">
            <a:xfrm>
              <a:off x="915988" y="441642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6" name="Line 69"/>
            <p:cNvSpPr>
              <a:spLocks noChangeShapeType="1"/>
            </p:cNvSpPr>
            <p:nvPr/>
          </p:nvSpPr>
          <p:spPr bwMode="auto">
            <a:xfrm>
              <a:off x="915988" y="427990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7" name="Line 70"/>
            <p:cNvSpPr>
              <a:spLocks noChangeShapeType="1"/>
            </p:cNvSpPr>
            <p:nvPr/>
          </p:nvSpPr>
          <p:spPr bwMode="auto">
            <a:xfrm>
              <a:off x="915988" y="41433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71"/>
            <p:cNvSpPr>
              <a:spLocks noChangeShapeType="1"/>
            </p:cNvSpPr>
            <p:nvPr/>
          </p:nvSpPr>
          <p:spPr bwMode="auto">
            <a:xfrm>
              <a:off x="915988" y="400526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72"/>
            <p:cNvSpPr>
              <a:spLocks noChangeShapeType="1"/>
            </p:cNvSpPr>
            <p:nvPr/>
          </p:nvSpPr>
          <p:spPr bwMode="auto">
            <a:xfrm>
              <a:off x="915988" y="373221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73"/>
            <p:cNvSpPr>
              <a:spLocks noChangeShapeType="1"/>
            </p:cNvSpPr>
            <p:nvPr/>
          </p:nvSpPr>
          <p:spPr bwMode="auto">
            <a:xfrm>
              <a:off x="915988" y="359410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Line 74"/>
            <p:cNvSpPr>
              <a:spLocks noChangeShapeType="1"/>
            </p:cNvSpPr>
            <p:nvPr/>
          </p:nvSpPr>
          <p:spPr bwMode="auto">
            <a:xfrm>
              <a:off x="915988" y="34575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2" name="Line 75"/>
            <p:cNvSpPr>
              <a:spLocks noChangeShapeType="1"/>
            </p:cNvSpPr>
            <p:nvPr/>
          </p:nvSpPr>
          <p:spPr bwMode="auto">
            <a:xfrm>
              <a:off x="915988" y="332105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3" name="Line 76"/>
            <p:cNvSpPr>
              <a:spLocks noChangeShapeType="1"/>
            </p:cNvSpPr>
            <p:nvPr/>
          </p:nvSpPr>
          <p:spPr bwMode="auto">
            <a:xfrm>
              <a:off x="915988" y="304641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4" name="Line 77"/>
            <p:cNvSpPr>
              <a:spLocks noChangeShapeType="1"/>
            </p:cNvSpPr>
            <p:nvPr/>
          </p:nvSpPr>
          <p:spPr bwMode="auto">
            <a:xfrm>
              <a:off x="915988" y="290988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5" name="Line 78"/>
            <p:cNvSpPr>
              <a:spLocks noChangeShapeType="1"/>
            </p:cNvSpPr>
            <p:nvPr/>
          </p:nvSpPr>
          <p:spPr bwMode="auto">
            <a:xfrm>
              <a:off x="915988" y="277336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6" name="Line 79"/>
            <p:cNvSpPr>
              <a:spLocks noChangeShapeType="1"/>
            </p:cNvSpPr>
            <p:nvPr/>
          </p:nvSpPr>
          <p:spPr bwMode="auto">
            <a:xfrm>
              <a:off x="915988" y="263683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Line 80"/>
            <p:cNvSpPr>
              <a:spLocks noChangeShapeType="1"/>
            </p:cNvSpPr>
            <p:nvPr/>
          </p:nvSpPr>
          <p:spPr bwMode="auto">
            <a:xfrm>
              <a:off x="915988" y="236220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8" name="Line 81"/>
            <p:cNvSpPr>
              <a:spLocks noChangeShapeType="1"/>
            </p:cNvSpPr>
            <p:nvPr/>
          </p:nvSpPr>
          <p:spPr bwMode="auto">
            <a:xfrm>
              <a:off x="915988" y="22256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9" name="Line 82"/>
            <p:cNvSpPr>
              <a:spLocks noChangeShapeType="1"/>
            </p:cNvSpPr>
            <p:nvPr/>
          </p:nvSpPr>
          <p:spPr bwMode="auto">
            <a:xfrm>
              <a:off x="915988" y="2087563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0" name="Line 83"/>
            <p:cNvSpPr>
              <a:spLocks noChangeShapeType="1"/>
            </p:cNvSpPr>
            <p:nvPr/>
          </p:nvSpPr>
          <p:spPr bwMode="auto">
            <a:xfrm>
              <a:off x="915988" y="195103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1" name="Line 84"/>
            <p:cNvSpPr>
              <a:spLocks noChangeShapeType="1"/>
            </p:cNvSpPr>
            <p:nvPr/>
          </p:nvSpPr>
          <p:spPr bwMode="auto">
            <a:xfrm>
              <a:off x="915988" y="1677988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2" name="Line 85"/>
            <p:cNvSpPr>
              <a:spLocks noChangeShapeType="1"/>
            </p:cNvSpPr>
            <p:nvPr/>
          </p:nvSpPr>
          <p:spPr bwMode="auto">
            <a:xfrm>
              <a:off x="915988" y="15398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3" name="Line 86"/>
            <p:cNvSpPr>
              <a:spLocks noChangeShapeType="1"/>
            </p:cNvSpPr>
            <p:nvPr/>
          </p:nvSpPr>
          <p:spPr bwMode="auto">
            <a:xfrm>
              <a:off x="915988" y="140335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4" name="Line 87"/>
            <p:cNvSpPr>
              <a:spLocks noChangeShapeType="1"/>
            </p:cNvSpPr>
            <p:nvPr/>
          </p:nvSpPr>
          <p:spPr bwMode="auto">
            <a:xfrm>
              <a:off x="915988" y="126682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35" name="Text Box 89"/>
            <p:cNvSpPr txBox="1">
              <a:spLocks noChangeArrowheads="1"/>
            </p:cNvSpPr>
            <p:nvPr/>
          </p:nvSpPr>
          <p:spPr bwMode="auto">
            <a:xfrm>
              <a:off x="493713" y="5086350"/>
              <a:ext cx="45878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9.50</a:t>
              </a:r>
              <a:endParaRPr lang="ru-RU" sz="1200" b="1"/>
            </a:p>
          </p:txBody>
        </p:sp>
        <p:sp>
          <p:nvSpPr>
            <p:cNvPr id="15436" name="Text Box 90"/>
            <p:cNvSpPr txBox="1">
              <a:spLocks noChangeArrowheads="1"/>
            </p:cNvSpPr>
            <p:nvPr/>
          </p:nvSpPr>
          <p:spPr bwMode="auto">
            <a:xfrm>
              <a:off x="493713" y="4406900"/>
              <a:ext cx="45878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9.75</a:t>
              </a:r>
              <a:endParaRPr lang="ru-RU" sz="1200" b="1"/>
            </a:p>
          </p:txBody>
        </p:sp>
        <p:sp>
          <p:nvSpPr>
            <p:cNvPr id="15437" name="Text Box 91"/>
            <p:cNvSpPr txBox="1">
              <a:spLocks noChangeArrowheads="1"/>
            </p:cNvSpPr>
            <p:nvPr/>
          </p:nvSpPr>
          <p:spPr bwMode="auto">
            <a:xfrm>
              <a:off x="415925" y="3727450"/>
              <a:ext cx="536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10.00</a:t>
              </a:r>
              <a:endParaRPr lang="ru-RU" sz="1200" b="1"/>
            </a:p>
          </p:txBody>
        </p:sp>
        <p:sp>
          <p:nvSpPr>
            <p:cNvPr id="15438" name="Text Box 92"/>
            <p:cNvSpPr txBox="1">
              <a:spLocks noChangeArrowheads="1"/>
            </p:cNvSpPr>
            <p:nvPr/>
          </p:nvSpPr>
          <p:spPr bwMode="auto">
            <a:xfrm>
              <a:off x="415925" y="3048000"/>
              <a:ext cx="536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10.25</a:t>
              </a:r>
              <a:endParaRPr lang="ru-RU" sz="1200" b="1"/>
            </a:p>
          </p:txBody>
        </p:sp>
        <p:sp>
          <p:nvSpPr>
            <p:cNvPr id="15439" name="Text Box 93"/>
            <p:cNvSpPr txBox="1">
              <a:spLocks noChangeArrowheads="1"/>
            </p:cNvSpPr>
            <p:nvPr/>
          </p:nvSpPr>
          <p:spPr bwMode="auto">
            <a:xfrm>
              <a:off x="415925" y="2368550"/>
              <a:ext cx="536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10.50</a:t>
              </a:r>
              <a:endParaRPr lang="ru-RU" sz="1200" b="1"/>
            </a:p>
          </p:txBody>
        </p:sp>
        <p:sp>
          <p:nvSpPr>
            <p:cNvPr id="15440" name="Text Box 94"/>
            <p:cNvSpPr txBox="1">
              <a:spLocks noChangeArrowheads="1"/>
            </p:cNvSpPr>
            <p:nvPr/>
          </p:nvSpPr>
          <p:spPr bwMode="auto">
            <a:xfrm>
              <a:off x="415925" y="1690688"/>
              <a:ext cx="53657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10.75</a:t>
              </a:r>
              <a:endParaRPr lang="ru-RU" sz="1200" b="1"/>
            </a:p>
          </p:txBody>
        </p:sp>
        <p:sp>
          <p:nvSpPr>
            <p:cNvPr id="15441" name="Text Box 95"/>
            <p:cNvSpPr txBox="1">
              <a:spLocks noChangeArrowheads="1"/>
            </p:cNvSpPr>
            <p:nvPr/>
          </p:nvSpPr>
          <p:spPr bwMode="auto">
            <a:xfrm>
              <a:off x="393700" y="993775"/>
              <a:ext cx="536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/>
                <a:t>11.00</a:t>
              </a:r>
              <a:endParaRPr lang="ru-RU" sz="1200" b="1"/>
            </a:p>
          </p:txBody>
        </p:sp>
        <p:sp>
          <p:nvSpPr>
            <p:cNvPr id="15442" name="Text Box 96"/>
            <p:cNvSpPr txBox="1">
              <a:spLocks noChangeArrowheads="1"/>
            </p:cNvSpPr>
            <p:nvPr/>
          </p:nvSpPr>
          <p:spPr bwMode="auto">
            <a:xfrm rot="-5400000">
              <a:off x="-307182" y="2736057"/>
              <a:ext cx="13192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600" b="1"/>
                <a:t>Mass, GeV/c</a:t>
              </a:r>
              <a:r>
                <a:rPr lang="en-US" sz="1600" b="1" baseline="30000"/>
                <a:t>2</a:t>
              </a:r>
              <a:endParaRPr lang="ru-RU" sz="1600" b="1" baseline="30000"/>
            </a:p>
          </p:txBody>
        </p:sp>
        <p:sp>
          <p:nvSpPr>
            <p:cNvPr id="15443" name="Line 97"/>
            <p:cNvSpPr>
              <a:spLocks noChangeShapeType="1"/>
            </p:cNvSpPr>
            <p:nvPr/>
          </p:nvSpPr>
          <p:spPr bwMode="auto">
            <a:xfrm>
              <a:off x="915988" y="993775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4" name="Line 98"/>
            <p:cNvSpPr>
              <a:spLocks noChangeShapeType="1"/>
            </p:cNvSpPr>
            <p:nvPr/>
          </p:nvSpPr>
          <p:spPr bwMode="auto">
            <a:xfrm>
              <a:off x="915988" y="85725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5" name="Text Box 99"/>
            <p:cNvSpPr txBox="1">
              <a:spLocks noChangeArrowheads="1"/>
            </p:cNvSpPr>
            <p:nvPr/>
          </p:nvSpPr>
          <p:spPr bwMode="auto">
            <a:xfrm>
              <a:off x="971550" y="2062163"/>
              <a:ext cx="6318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/>
                <a:t>2M(B)</a:t>
              </a:r>
              <a:endParaRPr lang="ru-RU" sz="1400" baseline="-25000"/>
            </a:p>
          </p:txBody>
        </p:sp>
        <p:sp>
          <p:nvSpPr>
            <p:cNvPr id="15446" name="Line 107"/>
            <p:cNvSpPr>
              <a:spLocks noChangeShapeType="1"/>
            </p:cNvSpPr>
            <p:nvPr/>
          </p:nvSpPr>
          <p:spPr bwMode="auto">
            <a:xfrm>
              <a:off x="2157413" y="1500188"/>
              <a:ext cx="0" cy="3629025"/>
            </a:xfrm>
            <a:prstGeom prst="line">
              <a:avLst/>
            </a:prstGeom>
            <a:noFill/>
            <a:ln w="38100">
              <a:solidFill>
                <a:srgbClr val="0000FF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7" name="Line 108"/>
            <p:cNvSpPr>
              <a:spLocks noChangeShapeType="1"/>
            </p:cNvSpPr>
            <p:nvPr/>
          </p:nvSpPr>
          <p:spPr bwMode="auto">
            <a:xfrm>
              <a:off x="2043113" y="1485900"/>
              <a:ext cx="0" cy="2085975"/>
            </a:xfrm>
            <a:prstGeom prst="line">
              <a:avLst/>
            </a:prstGeom>
            <a:noFill/>
            <a:ln w="38100">
              <a:solidFill>
                <a:srgbClr val="0000FF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8" name="Line 109"/>
            <p:cNvSpPr>
              <a:spLocks noChangeShapeType="1"/>
            </p:cNvSpPr>
            <p:nvPr/>
          </p:nvSpPr>
          <p:spPr bwMode="auto">
            <a:xfrm>
              <a:off x="1928813" y="1485900"/>
              <a:ext cx="0" cy="1300163"/>
            </a:xfrm>
            <a:prstGeom prst="line">
              <a:avLst/>
            </a:prstGeom>
            <a:noFill/>
            <a:ln w="38100">
              <a:solidFill>
                <a:srgbClr val="0000FF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49" name="Line 110"/>
            <p:cNvSpPr>
              <a:spLocks noChangeShapeType="1"/>
            </p:cNvSpPr>
            <p:nvPr/>
          </p:nvSpPr>
          <p:spPr bwMode="auto">
            <a:xfrm>
              <a:off x="2271713" y="2271713"/>
              <a:ext cx="0" cy="2828925"/>
            </a:xfrm>
            <a:prstGeom prst="line">
              <a:avLst/>
            </a:prstGeom>
            <a:noFill/>
            <a:ln w="38100">
              <a:solidFill>
                <a:srgbClr val="008000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0" name="Line 112"/>
            <p:cNvSpPr>
              <a:spLocks noChangeShapeType="1"/>
            </p:cNvSpPr>
            <p:nvPr/>
          </p:nvSpPr>
          <p:spPr bwMode="auto">
            <a:xfrm>
              <a:off x="2371725" y="1485900"/>
              <a:ext cx="500063" cy="1443038"/>
            </a:xfrm>
            <a:prstGeom prst="line">
              <a:avLst/>
            </a:prstGeom>
            <a:noFill/>
            <a:ln w="38100">
              <a:solidFill>
                <a:srgbClr val="0000FF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1" name="Line 113"/>
            <p:cNvSpPr>
              <a:spLocks noChangeShapeType="1"/>
            </p:cNvSpPr>
            <p:nvPr/>
          </p:nvSpPr>
          <p:spPr bwMode="auto">
            <a:xfrm>
              <a:off x="2259013" y="1487488"/>
              <a:ext cx="614362" cy="2400300"/>
            </a:xfrm>
            <a:prstGeom prst="line">
              <a:avLst/>
            </a:prstGeom>
            <a:noFill/>
            <a:ln w="38100">
              <a:solidFill>
                <a:srgbClr val="0000FF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2" name="Line 114"/>
            <p:cNvSpPr>
              <a:spLocks noChangeShapeType="1"/>
            </p:cNvSpPr>
            <p:nvPr/>
          </p:nvSpPr>
          <p:spPr bwMode="auto">
            <a:xfrm>
              <a:off x="2386013" y="2914650"/>
              <a:ext cx="0" cy="2228850"/>
            </a:xfrm>
            <a:prstGeom prst="line">
              <a:avLst/>
            </a:prstGeom>
            <a:noFill/>
            <a:ln w="38100">
              <a:solidFill>
                <a:srgbClr val="008000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3" name="Line 115"/>
            <p:cNvSpPr>
              <a:spLocks noChangeShapeType="1"/>
            </p:cNvSpPr>
            <p:nvPr/>
          </p:nvSpPr>
          <p:spPr bwMode="auto">
            <a:xfrm>
              <a:off x="2500313" y="3800475"/>
              <a:ext cx="0" cy="1314450"/>
            </a:xfrm>
            <a:prstGeom prst="line">
              <a:avLst/>
            </a:prstGeom>
            <a:noFill/>
            <a:ln w="38100">
              <a:solidFill>
                <a:srgbClr val="008000">
                  <a:alpha val="30196"/>
                </a:srgb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4" name="Text Box 138"/>
            <p:cNvSpPr txBox="1">
              <a:spLocks noChangeArrowheads="1"/>
            </p:cNvSpPr>
            <p:nvPr/>
          </p:nvSpPr>
          <p:spPr bwMode="auto">
            <a:xfrm>
              <a:off x="2497138" y="1595438"/>
              <a:ext cx="720725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400">
                  <a:solidFill>
                    <a:srgbClr val="0000CC"/>
                  </a:solidFill>
                  <a:sym typeface="Symbol" pitchFamily="18" charset="2"/>
                </a:rPr>
                <a:t></a:t>
              </a:r>
              <a:r>
                <a:rPr lang="en-US" sz="2400" baseline="30000">
                  <a:solidFill>
                    <a:srgbClr val="0000CC"/>
                  </a:solidFill>
                  <a:sym typeface="Symbol" pitchFamily="18" charset="2"/>
                </a:rPr>
                <a:t>+</a:t>
              </a:r>
              <a:r>
                <a:rPr lang="en-US" sz="2400">
                  <a:solidFill>
                    <a:srgbClr val="0000CC"/>
                  </a:solidFill>
                  <a:sym typeface="Symbol" pitchFamily="18" charset="2"/>
                </a:rPr>
                <a:t></a:t>
              </a:r>
              <a:r>
                <a:rPr lang="en-US" sz="2400" baseline="30000">
                  <a:solidFill>
                    <a:srgbClr val="0000CC"/>
                  </a:solidFill>
                  <a:sym typeface="Symbol" pitchFamily="18" charset="2"/>
                </a:rPr>
                <a:t>–</a:t>
              </a:r>
              <a:endParaRPr lang="en-US" sz="2400">
                <a:solidFill>
                  <a:srgbClr val="0000CC"/>
                </a:solidFill>
                <a:sym typeface="Symbol" pitchFamily="18" charset="2"/>
              </a:endParaRPr>
            </a:p>
          </p:txBody>
        </p:sp>
        <p:sp>
          <p:nvSpPr>
            <p:cNvPr id="15455" name="Text Box 140"/>
            <p:cNvSpPr txBox="1">
              <a:spLocks noChangeArrowheads="1"/>
            </p:cNvSpPr>
            <p:nvPr/>
          </p:nvSpPr>
          <p:spPr bwMode="auto">
            <a:xfrm>
              <a:off x="1422400" y="1687513"/>
              <a:ext cx="569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CC"/>
                  </a:solidFill>
                </a:rPr>
                <a:t>260</a:t>
              </a: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15456" name="Text Box 141"/>
            <p:cNvSpPr txBox="1">
              <a:spLocks noChangeArrowheads="1"/>
            </p:cNvSpPr>
            <p:nvPr/>
          </p:nvSpPr>
          <p:spPr bwMode="auto">
            <a:xfrm>
              <a:off x="1536700" y="3016250"/>
              <a:ext cx="569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CC"/>
                  </a:solidFill>
                </a:rPr>
                <a:t>430</a:t>
              </a: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15457" name="Text Box 142"/>
            <p:cNvSpPr txBox="1">
              <a:spLocks noChangeArrowheads="1"/>
            </p:cNvSpPr>
            <p:nvPr/>
          </p:nvSpPr>
          <p:spPr bwMode="auto">
            <a:xfrm>
              <a:off x="1651000" y="4202113"/>
              <a:ext cx="569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CC"/>
                  </a:solidFill>
                </a:rPr>
                <a:t>290</a:t>
              </a: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15458" name="Text Box 143"/>
            <p:cNvSpPr txBox="1">
              <a:spLocks noChangeArrowheads="1"/>
            </p:cNvSpPr>
            <p:nvPr/>
          </p:nvSpPr>
          <p:spPr bwMode="auto">
            <a:xfrm>
              <a:off x="2722563" y="3316288"/>
              <a:ext cx="56991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CC"/>
                  </a:solidFill>
                </a:rPr>
                <a:t>190</a:t>
              </a: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15459" name="Text Box 144"/>
            <p:cNvSpPr txBox="1">
              <a:spLocks noChangeArrowheads="1"/>
            </p:cNvSpPr>
            <p:nvPr/>
          </p:nvSpPr>
          <p:spPr bwMode="auto">
            <a:xfrm>
              <a:off x="2708275" y="2359025"/>
              <a:ext cx="569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CC"/>
                  </a:solidFill>
                </a:rPr>
                <a:t>330</a:t>
              </a:r>
              <a:endParaRPr lang="ru-RU">
                <a:solidFill>
                  <a:srgbClr val="0000CC"/>
                </a:solidFill>
              </a:endParaRPr>
            </a:p>
          </p:txBody>
        </p:sp>
        <p:sp>
          <p:nvSpPr>
            <p:cNvPr id="15460" name="Text Box 145"/>
            <p:cNvSpPr txBox="1">
              <a:spLocks noChangeArrowheads="1"/>
            </p:cNvSpPr>
            <p:nvPr/>
          </p:nvSpPr>
          <p:spPr bwMode="auto">
            <a:xfrm>
              <a:off x="2436813" y="4287838"/>
              <a:ext cx="31273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8000"/>
                  </a:solidFill>
                </a:rPr>
                <a:t>6</a:t>
              </a:r>
              <a:endParaRPr lang="ru-RU">
                <a:solidFill>
                  <a:srgbClr val="008000"/>
                </a:solidFill>
              </a:endParaRPr>
            </a:p>
          </p:txBody>
        </p:sp>
        <p:sp>
          <p:nvSpPr>
            <p:cNvPr id="15461" name="Text Box 146"/>
            <p:cNvSpPr txBox="1">
              <a:spLocks noChangeArrowheads="1"/>
            </p:cNvSpPr>
            <p:nvPr/>
          </p:nvSpPr>
          <p:spPr bwMode="auto">
            <a:xfrm>
              <a:off x="2336800" y="3230563"/>
              <a:ext cx="3127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8000"/>
                  </a:solidFill>
                </a:rPr>
                <a:t>1</a:t>
              </a:r>
              <a:endParaRPr lang="ru-RU">
                <a:solidFill>
                  <a:srgbClr val="008000"/>
                </a:solidFill>
              </a:endParaRPr>
            </a:p>
          </p:txBody>
        </p:sp>
        <p:sp>
          <p:nvSpPr>
            <p:cNvPr id="15462" name="Text Box 147"/>
            <p:cNvSpPr txBox="1">
              <a:spLocks noChangeArrowheads="1"/>
            </p:cNvSpPr>
            <p:nvPr/>
          </p:nvSpPr>
          <p:spPr bwMode="auto">
            <a:xfrm>
              <a:off x="2208213" y="2316163"/>
              <a:ext cx="31273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8000"/>
                  </a:solidFill>
                </a:rPr>
                <a:t>2</a:t>
              </a:r>
              <a:endParaRPr lang="ru-RU">
                <a:solidFill>
                  <a:srgbClr val="008000"/>
                </a:solidFill>
              </a:endParaRPr>
            </a:p>
          </p:txBody>
        </p:sp>
        <p:sp>
          <p:nvSpPr>
            <p:cNvPr id="15463" name="Oval 148"/>
            <p:cNvSpPr>
              <a:spLocks noChangeArrowheads="1"/>
            </p:cNvSpPr>
            <p:nvPr/>
          </p:nvSpPr>
          <p:spPr bwMode="auto">
            <a:xfrm>
              <a:off x="2457450" y="4343400"/>
              <a:ext cx="300038" cy="300038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4" name="Oval 151"/>
            <p:cNvSpPr>
              <a:spLocks noChangeArrowheads="1"/>
            </p:cNvSpPr>
            <p:nvPr/>
          </p:nvSpPr>
          <p:spPr bwMode="auto">
            <a:xfrm>
              <a:off x="2343150" y="3271838"/>
              <a:ext cx="300038" cy="300037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5" name="Oval 152"/>
            <p:cNvSpPr>
              <a:spLocks noChangeArrowheads="1"/>
            </p:cNvSpPr>
            <p:nvPr/>
          </p:nvSpPr>
          <p:spPr bwMode="auto">
            <a:xfrm>
              <a:off x="2228850" y="2386013"/>
              <a:ext cx="300038" cy="300037"/>
            </a:xfrm>
            <a:prstGeom prst="ellips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6" name="Oval 154"/>
            <p:cNvSpPr>
              <a:spLocks noChangeArrowheads="1"/>
            </p:cNvSpPr>
            <p:nvPr/>
          </p:nvSpPr>
          <p:spPr bwMode="auto">
            <a:xfrm>
              <a:off x="1657350" y="4243388"/>
              <a:ext cx="542925" cy="328612"/>
            </a:xfrm>
            <a:prstGeom prst="ellips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7" name="Oval 155"/>
            <p:cNvSpPr>
              <a:spLocks noChangeArrowheads="1"/>
            </p:cNvSpPr>
            <p:nvPr/>
          </p:nvSpPr>
          <p:spPr bwMode="auto">
            <a:xfrm>
              <a:off x="1528763" y="3043238"/>
              <a:ext cx="542925" cy="328612"/>
            </a:xfrm>
            <a:prstGeom prst="ellips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8" name="Oval 156"/>
            <p:cNvSpPr>
              <a:spLocks noChangeArrowheads="1"/>
            </p:cNvSpPr>
            <p:nvPr/>
          </p:nvSpPr>
          <p:spPr bwMode="auto">
            <a:xfrm>
              <a:off x="1428750" y="1714500"/>
              <a:ext cx="542925" cy="328613"/>
            </a:xfrm>
            <a:prstGeom prst="ellips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69" name="Text Box 157"/>
            <p:cNvSpPr txBox="1">
              <a:spLocks noChangeArrowheads="1"/>
            </p:cNvSpPr>
            <p:nvPr/>
          </p:nvSpPr>
          <p:spPr bwMode="auto">
            <a:xfrm>
              <a:off x="222250" y="4656138"/>
              <a:ext cx="1606550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ym typeface="Symbol" pitchFamily="18" charset="2"/>
                </a:rPr>
                <a:t>partial (keV)</a:t>
              </a:r>
              <a:endParaRPr lang="ru-RU">
                <a:sym typeface="Symbol" pitchFamily="18" charset="2"/>
              </a:endParaRPr>
            </a:p>
          </p:txBody>
        </p:sp>
        <p:sp>
          <p:nvSpPr>
            <p:cNvPr id="15470" name="Line 158"/>
            <p:cNvSpPr>
              <a:spLocks noChangeShapeType="1"/>
            </p:cNvSpPr>
            <p:nvPr/>
          </p:nvSpPr>
          <p:spPr bwMode="auto">
            <a:xfrm flipV="1">
              <a:off x="1414463" y="4486275"/>
              <a:ext cx="214312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1" name="Line 159"/>
            <p:cNvSpPr>
              <a:spLocks noChangeShapeType="1"/>
            </p:cNvSpPr>
            <p:nvPr/>
          </p:nvSpPr>
          <p:spPr bwMode="auto">
            <a:xfrm flipV="1">
              <a:off x="1743075" y="4557713"/>
              <a:ext cx="671513" cy="2143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72" name="Oval 160"/>
            <p:cNvSpPr>
              <a:spLocks noChangeArrowheads="1"/>
            </p:cNvSpPr>
            <p:nvPr/>
          </p:nvSpPr>
          <p:spPr bwMode="auto">
            <a:xfrm>
              <a:off x="2714625" y="2400300"/>
              <a:ext cx="542925" cy="328613"/>
            </a:xfrm>
            <a:prstGeom prst="ellips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73" name="Oval 161"/>
            <p:cNvSpPr>
              <a:spLocks noChangeArrowheads="1"/>
            </p:cNvSpPr>
            <p:nvPr/>
          </p:nvSpPr>
          <p:spPr bwMode="auto">
            <a:xfrm>
              <a:off x="2728913" y="3343275"/>
              <a:ext cx="542925" cy="328613"/>
            </a:xfrm>
            <a:prstGeom prst="ellips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74" name="Line 165"/>
            <p:cNvSpPr>
              <a:spLocks noChangeShapeType="1"/>
            </p:cNvSpPr>
            <p:nvPr/>
          </p:nvSpPr>
          <p:spPr bwMode="auto">
            <a:xfrm>
              <a:off x="915988" y="857250"/>
              <a:ext cx="44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/>
          <a:p>
            <a:fld id="{A7ACAD51-5C47-4F36-86BF-35EA44BFD261}" type="slidenum">
              <a:rPr lang="en-US" sz="1600" smtClean="0">
                <a:solidFill>
                  <a:schemeClr val="tx1"/>
                </a:solidFill>
              </a:rPr>
              <a:pPr/>
              <a:t>7</a:t>
            </a:fld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5376" name="Text Box 34"/>
          <p:cNvSpPr txBox="1">
            <a:spLocks noChangeArrowheads="1"/>
          </p:cNvSpPr>
          <p:nvPr/>
        </p:nvSpPr>
        <p:spPr bwMode="auto">
          <a:xfrm>
            <a:off x="3727450" y="3546475"/>
            <a:ext cx="2640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sz="1400" b="1">
                <a:solidFill>
                  <a:srgbClr val="0000CC"/>
                </a:solidFill>
                <a:ea typeface="SimSun" pitchFamily="2" charset="-122"/>
              </a:rPr>
              <a:t>Belle: PRL108, 032001 (2012)</a:t>
            </a:r>
            <a:endParaRPr lang="ru-RU" sz="1400" b="1">
              <a:solidFill>
                <a:srgbClr val="0000CC"/>
              </a:solidFill>
            </a:endParaRPr>
          </a:p>
        </p:txBody>
      </p:sp>
      <p:sp>
        <p:nvSpPr>
          <p:cNvPr id="123" name="Text Box 95"/>
          <p:cNvSpPr txBox="1">
            <a:spLocks noChangeArrowheads="1"/>
          </p:cNvSpPr>
          <p:nvPr/>
        </p:nvSpPr>
        <p:spPr bwMode="auto">
          <a:xfrm>
            <a:off x="55563" y="6200775"/>
            <a:ext cx="9088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C0000"/>
                </a:solidFill>
                <a:sym typeface="Symbol" pitchFamily="18" charset="2"/>
              </a:rPr>
              <a:t> </a:t>
            </a:r>
            <a:r>
              <a:rPr lang="en-US" sz="2400" b="1" dirty="0" err="1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h</a:t>
            </a:r>
            <a:r>
              <a:rPr lang="en-US" sz="2400" b="1" baseline="-25000" dirty="0" err="1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b</a:t>
            </a:r>
            <a:r>
              <a:rPr lang="en-US" sz="2400" b="1" dirty="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 production mechanism?</a:t>
            </a:r>
            <a:r>
              <a:rPr lang="en-US" sz="2400" b="1" dirty="0">
                <a:solidFill>
                  <a:srgbClr val="CC0000"/>
                </a:solidFill>
                <a:latin typeface="Calibri" pitchFamily="34" charset="0"/>
                <a:sym typeface="Symbol" pitchFamily="18" charset="2"/>
              </a:rPr>
              <a:t> </a:t>
            </a:r>
            <a:r>
              <a:rPr lang="en-US" sz="2400" b="1" dirty="0">
                <a:latin typeface="Calibri" pitchFamily="34" charset="0"/>
                <a:sym typeface="Symbol" pitchFamily="18" charset="2"/>
              </a:rPr>
              <a:t> </a:t>
            </a:r>
            <a:r>
              <a:rPr lang="en-US" sz="2400" b="1" dirty="0">
                <a:latin typeface="Calibri" pitchFamily="34" charset="0"/>
              </a:rPr>
              <a:t>Study resonant structure in </a:t>
            </a:r>
            <a:r>
              <a:rPr lang="en-US" sz="2400" b="1" dirty="0" err="1">
                <a:latin typeface="Calibri" pitchFamily="34" charset="0"/>
                <a:sym typeface="Symbol" pitchFamily="18" charset="2"/>
              </a:rPr>
              <a:t>h</a:t>
            </a:r>
            <a:r>
              <a:rPr lang="en-US" sz="2400" b="1" baseline="-25000" dirty="0" err="1">
                <a:latin typeface="Calibri" pitchFamily="34" charset="0"/>
                <a:sym typeface="Symbol" pitchFamily="18" charset="2"/>
              </a:rPr>
              <a:t>b</a:t>
            </a:r>
            <a:r>
              <a:rPr lang="en-US" sz="2400" b="1" dirty="0">
                <a:latin typeface="Calibri" pitchFamily="34" charset="0"/>
                <a:sym typeface="Symbol" pitchFamily="18" charset="2"/>
              </a:rPr>
              <a:t>(</a:t>
            </a:r>
            <a:r>
              <a:rPr lang="en-US" sz="2400" b="1" dirty="0" err="1">
                <a:latin typeface="Calibri" pitchFamily="34" charset="0"/>
                <a:sym typeface="Symbol" pitchFamily="18" charset="2"/>
              </a:rPr>
              <a:t>mP</a:t>
            </a:r>
            <a:r>
              <a:rPr lang="en-US" sz="2400" b="1" dirty="0">
                <a:latin typeface="Calibri" pitchFamily="34" charset="0"/>
                <a:sym typeface="Symbol" pitchFamily="18" charset="2"/>
              </a:rPr>
              <a:t>)</a:t>
            </a:r>
            <a:r>
              <a:rPr lang="en-US" sz="2400" b="1" baseline="30000" dirty="0">
                <a:latin typeface="Calibri" pitchFamily="34" charset="0"/>
                <a:sym typeface="Symbol" pitchFamily="18" charset="2"/>
              </a:rPr>
              <a:t>+</a:t>
            </a:r>
            <a:r>
              <a:rPr lang="en-US" sz="2400" b="1" dirty="0">
                <a:latin typeface="Calibri" pitchFamily="34" charset="0"/>
                <a:sym typeface="Symbol" pitchFamily="18" charset="2"/>
              </a:rPr>
              <a:t></a:t>
            </a:r>
            <a:r>
              <a:rPr lang="en-US" sz="2400" b="1" baseline="30000" dirty="0">
                <a:latin typeface="Calibri" pitchFamily="34" charset="0"/>
                <a:sym typeface="Symbol" pitchFamily="18" charset="2"/>
              </a:rPr>
              <a:t>–</a:t>
            </a:r>
          </a:p>
        </p:txBody>
      </p:sp>
      <p:sp>
        <p:nvSpPr>
          <p:cNvPr id="124" name="Rectangle 133"/>
          <p:cNvSpPr>
            <a:spLocks noChangeArrowheads="1"/>
          </p:cNvSpPr>
          <p:nvPr/>
        </p:nvSpPr>
        <p:spPr bwMode="auto">
          <a:xfrm>
            <a:off x="3638550" y="4135256"/>
            <a:ext cx="5334000" cy="611022"/>
          </a:xfrm>
          <a:prstGeom prst="rect">
            <a:avLst/>
          </a:prstGeom>
          <a:solidFill>
            <a:srgbClr val="FFFFD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5" name="Text Box 140"/>
          <p:cNvSpPr txBox="1">
            <a:spLocks noChangeArrowheads="1"/>
          </p:cNvSpPr>
          <p:nvPr/>
        </p:nvSpPr>
        <p:spPr bwMode="auto">
          <a:xfrm>
            <a:off x="3676650" y="4230980"/>
            <a:ext cx="5305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b="1">
                <a:solidFill>
                  <a:srgbClr val="CC0000"/>
                </a:solidFill>
                <a:sym typeface="Symbol" pitchFamily="18" charset="2"/>
              </a:rPr>
              <a:t></a:t>
            </a:r>
            <a:r>
              <a:rPr lang="en-US" b="1">
                <a:sym typeface="Symbol" pitchFamily="18" charset="2"/>
              </a:rPr>
              <a:t>(5S) </a:t>
            </a:r>
            <a:r>
              <a:rPr lang="ru-RU" b="1">
                <a:sym typeface="Symbol" pitchFamily="18" charset="2"/>
              </a:rPr>
              <a:t></a:t>
            </a:r>
            <a:r>
              <a:rPr lang="en-US" b="1">
                <a:solidFill>
                  <a:srgbClr val="CC0000"/>
                </a:solidFill>
                <a:sym typeface="Symbol" pitchFamily="18" charset="2"/>
              </a:rPr>
              <a:t> h</a:t>
            </a:r>
            <a:r>
              <a:rPr lang="en-US" b="1" baseline="-25000">
                <a:solidFill>
                  <a:srgbClr val="CC0000"/>
                </a:solidFill>
                <a:sym typeface="Symbol" pitchFamily="18" charset="2"/>
              </a:rPr>
              <a:t>b</a:t>
            </a:r>
            <a:r>
              <a:rPr lang="en-US" b="1">
                <a:sym typeface="Symbol" pitchFamily="18" charset="2"/>
              </a:rPr>
              <a:t>(1,2P) </a:t>
            </a:r>
            <a:r>
              <a:rPr lang="ru-RU" b="1">
                <a:sym typeface="Symbol" pitchFamily="18" charset="2"/>
              </a:rPr>
              <a:t></a:t>
            </a:r>
            <a:r>
              <a:rPr lang="en-US" b="1" baseline="30000">
                <a:sym typeface="Symbol" pitchFamily="18" charset="2"/>
              </a:rPr>
              <a:t>+</a:t>
            </a:r>
            <a:r>
              <a:rPr lang="ru-RU" b="1">
                <a:sym typeface="Symbol" pitchFamily="18" charset="2"/>
              </a:rPr>
              <a:t></a:t>
            </a:r>
            <a:r>
              <a:rPr lang="en-US" b="1" baseline="30000">
                <a:sym typeface="Symbol" pitchFamily="18" charset="2"/>
              </a:rPr>
              <a:t>–</a:t>
            </a:r>
            <a:r>
              <a:rPr lang="en-US" b="1">
                <a:sym typeface="Symbol" pitchFamily="18" charset="2"/>
              </a:rPr>
              <a:t>  are </a:t>
            </a:r>
            <a:r>
              <a:rPr lang="en-US" b="1">
                <a:solidFill>
                  <a:srgbClr val="CC0000"/>
                </a:solidFill>
                <a:sym typeface="Symbol" pitchFamily="18" charset="2"/>
              </a:rPr>
              <a:t>not suppressed</a:t>
            </a:r>
            <a:r>
              <a:rPr lang="en-US" b="1">
                <a:sym typeface="Symbol" pitchFamily="18" charset="2"/>
              </a:rPr>
              <a:t> </a:t>
            </a:r>
            <a:endParaRPr lang="ru-RU" b="1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0125" y="0"/>
            <a:ext cx="8857395" cy="6858000"/>
            <a:chOff x="150125" y="0"/>
            <a:chExt cx="8857395" cy="68580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0125" y="122832"/>
              <a:ext cx="8793020" cy="6594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 bwMode="auto">
            <a:xfrm>
              <a:off x="8147711" y="6332561"/>
              <a:ext cx="859809" cy="5254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738275" y="0"/>
              <a:ext cx="1269242" cy="8325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00753" y="143791"/>
              <a:ext cx="805218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Properties of </a:t>
              </a:r>
              <a:r>
                <a:rPr lang="en-US" sz="3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r>
                <a:rPr lang="en-US" sz="3200" b="1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(10610) &amp; </a:t>
              </a:r>
              <a:r>
                <a:rPr lang="en-US" sz="32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</a:t>
              </a:r>
              <a:r>
                <a:rPr lang="en-US" sz="3200" b="1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(10650)</a:t>
              </a:r>
              <a:endPara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076965" y="5445456"/>
              <a:ext cx="3425588" cy="73697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2DF6F61-9F82-4D06-A24E-49617A8F6FB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pSp>
        <p:nvGrpSpPr>
          <p:cNvPr id="22" name="Group 21"/>
          <p:cNvGrpSpPr/>
          <p:nvPr/>
        </p:nvGrpSpPr>
        <p:grpSpPr>
          <a:xfrm>
            <a:off x="300942" y="2639028"/>
            <a:ext cx="3680749" cy="381964"/>
            <a:chOff x="300942" y="2639028"/>
            <a:chExt cx="3680749" cy="381964"/>
          </a:xfrm>
        </p:grpSpPr>
        <p:sp>
          <p:nvSpPr>
            <p:cNvPr id="17" name="Rectangle 16"/>
            <p:cNvSpPr/>
            <p:nvPr/>
          </p:nvSpPr>
          <p:spPr bwMode="auto">
            <a:xfrm>
              <a:off x="300942" y="2720051"/>
              <a:ext cx="3680749" cy="28936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>
              <a:off x="844952" y="3009418"/>
              <a:ext cx="3090440" cy="11574"/>
            </a:xfrm>
            <a:prstGeom prst="lin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1076445" y="2639028"/>
              <a:ext cx="1091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A50021"/>
                  </a:solidFill>
                </a:rPr>
                <a:t>Z</a:t>
              </a:r>
              <a:r>
                <a:rPr lang="en-US" sz="1600" b="1" baseline="-25000" dirty="0" err="1" smtClean="0">
                  <a:solidFill>
                    <a:srgbClr val="A50021"/>
                  </a:solidFill>
                </a:rPr>
                <a:t>b</a:t>
              </a:r>
              <a:r>
                <a:rPr lang="en-US" sz="1600" b="1" dirty="0" smtClean="0">
                  <a:solidFill>
                    <a:srgbClr val="A50021"/>
                  </a:solidFill>
                </a:rPr>
                <a:t>(10610)</a:t>
              </a:r>
              <a:endParaRPr lang="en-US" sz="1600" b="1" dirty="0">
                <a:solidFill>
                  <a:srgbClr val="A5002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17807" y="2652536"/>
              <a:ext cx="10999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>
                  <a:solidFill>
                    <a:srgbClr val="A50021"/>
                  </a:solidFill>
                </a:rPr>
                <a:t>Z</a:t>
              </a:r>
              <a:r>
                <a:rPr lang="en-US" sz="1600" b="1" baseline="-25000" dirty="0" err="1" smtClean="0">
                  <a:solidFill>
                    <a:srgbClr val="A50021"/>
                  </a:solidFill>
                </a:rPr>
                <a:t>b</a:t>
              </a:r>
              <a:r>
                <a:rPr lang="en-US" sz="1600" b="1" dirty="0" smtClean="0">
                  <a:solidFill>
                    <a:srgbClr val="A50021"/>
                  </a:solidFill>
                </a:rPr>
                <a:t>(10650)</a:t>
              </a:r>
              <a:endParaRPr lang="en-US" sz="1600" b="1" dirty="0">
                <a:solidFill>
                  <a:srgbClr val="A5002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89617" y="5254906"/>
            <a:ext cx="3092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M</a:t>
            </a:r>
            <a:r>
              <a:rPr lang="en-US" sz="1800" baseline="-25000" dirty="0" smtClean="0">
                <a:solidFill>
                  <a:srgbClr val="008000"/>
                </a:solidFill>
              </a:rPr>
              <a:t>1</a:t>
            </a:r>
            <a:r>
              <a:rPr lang="en-US" sz="1800" dirty="0" smtClean="0">
                <a:solidFill>
                  <a:srgbClr val="008000"/>
                </a:solidFill>
              </a:rPr>
              <a:t>-M</a:t>
            </a:r>
            <a:r>
              <a:rPr lang="en-US" sz="1800" baseline="-25000" dirty="0" smtClean="0">
                <a:solidFill>
                  <a:srgbClr val="008000"/>
                </a:solidFill>
              </a:rPr>
              <a:t>B</a:t>
            </a:r>
            <a:r>
              <a:rPr lang="en-US" sz="1800" dirty="0" smtClean="0">
                <a:solidFill>
                  <a:srgbClr val="008000"/>
                </a:solidFill>
              </a:rPr>
              <a:t>-M</a:t>
            </a:r>
            <a:r>
              <a:rPr lang="en-US" sz="1800" baseline="-25000" dirty="0" smtClean="0">
                <a:solidFill>
                  <a:srgbClr val="008000"/>
                </a:solidFill>
              </a:rPr>
              <a:t>B* </a:t>
            </a:r>
            <a:r>
              <a:rPr lang="en-US" sz="1800" dirty="0" smtClean="0">
                <a:solidFill>
                  <a:srgbClr val="008000"/>
                </a:solidFill>
              </a:rPr>
              <a:t>= 2.36 </a:t>
            </a:r>
            <a:r>
              <a:rPr lang="en-US" sz="1800" b="1" u="sng" baseline="16000" dirty="0" smtClean="0">
                <a:solidFill>
                  <a:srgbClr val="008000"/>
                </a:solidFill>
              </a:rPr>
              <a:t>+</a:t>
            </a:r>
            <a:r>
              <a:rPr lang="en-US" sz="1800" dirty="0" smtClean="0">
                <a:solidFill>
                  <a:srgbClr val="008000"/>
                </a:solidFill>
              </a:rPr>
              <a:t> 2.1 </a:t>
            </a:r>
            <a:r>
              <a:rPr lang="en-US" sz="1800" dirty="0" err="1" smtClean="0">
                <a:solidFill>
                  <a:srgbClr val="008000"/>
                </a:solidFill>
              </a:rPr>
              <a:t>MeV</a:t>
            </a:r>
            <a:endParaRPr lang="en-US" sz="1800" dirty="0" smtClean="0">
              <a:solidFill>
                <a:srgbClr val="008000"/>
              </a:solidFill>
            </a:endParaRPr>
          </a:p>
          <a:p>
            <a:r>
              <a:rPr lang="en-US" sz="1800" dirty="0" smtClean="0">
                <a:solidFill>
                  <a:srgbClr val="008000"/>
                </a:solidFill>
              </a:rPr>
              <a:t>M</a:t>
            </a:r>
            <a:r>
              <a:rPr lang="en-US" sz="1800" baseline="-25000" dirty="0" smtClean="0">
                <a:solidFill>
                  <a:srgbClr val="008000"/>
                </a:solidFill>
              </a:rPr>
              <a:t>2</a:t>
            </a:r>
            <a:r>
              <a:rPr lang="en-US" sz="1800" dirty="0" smtClean="0">
                <a:solidFill>
                  <a:srgbClr val="008000"/>
                </a:solidFill>
              </a:rPr>
              <a:t>-M</a:t>
            </a:r>
            <a:r>
              <a:rPr lang="en-US" sz="1800" baseline="-25000" dirty="0" smtClean="0">
                <a:solidFill>
                  <a:srgbClr val="008000"/>
                </a:solidFill>
              </a:rPr>
              <a:t>B*</a:t>
            </a:r>
            <a:r>
              <a:rPr lang="en-US" sz="1800" dirty="0" smtClean="0">
                <a:solidFill>
                  <a:srgbClr val="008000"/>
                </a:solidFill>
              </a:rPr>
              <a:t>-M</a:t>
            </a:r>
            <a:r>
              <a:rPr lang="en-US" sz="1800" baseline="-25000" dirty="0" smtClean="0">
                <a:solidFill>
                  <a:srgbClr val="008000"/>
                </a:solidFill>
              </a:rPr>
              <a:t>B* </a:t>
            </a:r>
            <a:r>
              <a:rPr lang="en-US" sz="1800" dirty="0" smtClean="0">
                <a:solidFill>
                  <a:srgbClr val="008000"/>
                </a:solidFill>
              </a:rPr>
              <a:t>= 1.8 </a:t>
            </a:r>
            <a:r>
              <a:rPr lang="en-US" sz="1800" b="1" u="sng" baseline="14000" dirty="0" smtClean="0">
                <a:solidFill>
                  <a:srgbClr val="008000"/>
                </a:solidFill>
              </a:rPr>
              <a:t>+</a:t>
            </a:r>
            <a:r>
              <a:rPr lang="en-US" sz="1800" dirty="0" smtClean="0">
                <a:solidFill>
                  <a:srgbClr val="008000"/>
                </a:solidFill>
              </a:rPr>
              <a:t> 1.75 </a:t>
            </a:r>
            <a:r>
              <a:rPr lang="en-US" sz="1800" dirty="0" err="1" smtClean="0">
                <a:solidFill>
                  <a:srgbClr val="008000"/>
                </a:solidFill>
              </a:rPr>
              <a:t>MeV</a:t>
            </a:r>
            <a:endParaRPr lang="en-US" sz="1800" dirty="0">
              <a:solidFill>
                <a:srgbClr val="008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67827" y="4708496"/>
            <a:ext cx="333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+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7230"/>
            <a:ext cx="9143999" cy="560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Belle-logo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715994" y="414068"/>
            <a:ext cx="422693" cy="276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/>
          <a:p>
            <a:fld id="{D72143E4-151D-4C7C-B856-16BF076D517F}" type="slidenum">
              <a:rPr lang="en-US" sz="1600" smtClean="0">
                <a:solidFill>
                  <a:schemeClr val="tx1"/>
                </a:solidFill>
              </a:rPr>
              <a:pPr/>
              <a:t>9</a:t>
            </a:fld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2288" y="3094249"/>
            <a:ext cx="5867354" cy="226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1707580" y="6203663"/>
            <a:ext cx="3249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sz="1800" b="1" dirty="0" smtClean="0">
                <a:solidFill>
                  <a:srgbClr val="0000CC"/>
                </a:solidFill>
                <a:ea typeface="SimSun" pitchFamily="2" charset="-122"/>
              </a:rPr>
              <a:t>Belle: PRD 91,072003 (2015)</a:t>
            </a:r>
            <a:endParaRPr lang="ru-RU" sz="1800" b="1" dirty="0">
              <a:solidFill>
                <a:srgbClr val="0000C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2513" y="0"/>
            <a:ext cx="8052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Amplitude analysis of </a:t>
            </a:r>
            <a:r>
              <a:rPr lang="en-US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200" b="1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→ 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l-G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l-GR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l-G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</a:t>
            </a:r>
            <a:r>
              <a:rPr lang="el-GR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89880" y="5295323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-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4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67164</TotalTime>
  <Words>1912</Words>
  <Application>Microsoft Office PowerPoint</Application>
  <PresentationFormat>On-screen Show (4:3)</PresentationFormat>
  <Paragraphs>498</Paragraphs>
  <Slides>37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0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Equation</vt:lpstr>
      <vt:lpstr>Формула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Molecule?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Pentaquark?</vt:lpstr>
      <vt:lpstr>Lb→J/yK-p </vt:lpstr>
      <vt:lpstr>Projections</vt:lpstr>
      <vt:lpstr>Slide 25</vt:lpstr>
      <vt:lpstr>Models</vt:lpstr>
      <vt:lpstr>What can we do more?</vt:lpstr>
      <vt:lpstr>Tetraquark?</vt:lpstr>
      <vt:lpstr>Z(4430)+    </vt:lpstr>
      <vt:lpstr>LHCb Amplitude analysis</vt:lpstr>
      <vt:lpstr>Slide 31</vt:lpstr>
      <vt:lpstr>What about other color-singlet combinations?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Hidden charm spectroscopy from B-factories</dc:title>
  <dc:subject>Talk  at CHARM2010</dc:subject>
  <dc:creator>Roman Mizuk</dc:creator>
  <cp:lastModifiedBy>Alex Bondar</cp:lastModifiedBy>
  <cp:revision>1945</cp:revision>
  <cp:lastPrinted>1601-01-01T00:00:00Z</cp:lastPrinted>
  <dcterms:created xsi:type="dcterms:W3CDTF">2008-06-23T19:54:31Z</dcterms:created>
  <dcterms:modified xsi:type="dcterms:W3CDTF">2015-08-18T10:46:30Z</dcterms:modified>
</cp:coreProperties>
</file>