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4" r:id="rId3"/>
    <p:sldId id="266" r:id="rId4"/>
    <p:sldId id="267" r:id="rId5"/>
    <p:sldId id="272" r:id="rId6"/>
    <p:sldId id="268" r:id="rId7"/>
    <p:sldId id="269" r:id="rId8"/>
    <p:sldId id="270" r:id="rId9"/>
    <p:sldId id="273" r:id="rId10"/>
    <p:sldId id="271" r:id="rId11"/>
    <p:sldId id="276" r:id="rId12"/>
    <p:sldId id="277" r:id="rId13"/>
    <p:sldId id="278" r:id="rId14"/>
    <p:sldId id="279" r:id="rId15"/>
    <p:sldId id="280" r:id="rId16"/>
    <p:sldId id="284" r:id="rId17"/>
    <p:sldId id="283" r:id="rId18"/>
    <p:sldId id="286" r:id="rId19"/>
    <p:sldId id="285" r:id="rId20"/>
    <p:sldId id="287" r:id="rId21"/>
    <p:sldId id="257" r:id="rId22"/>
    <p:sldId id="288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24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cat>
            <c:numRef>
              <c:f>Sheet1!$A$2:$A$77</c:f>
              <c:numCache>
                <c:formatCode>General</c:formatCode>
                <c:ptCount val="76"/>
                <c:pt idx="0">
                  <c:v>1956</c:v>
                </c:pt>
                <c:pt idx="1">
                  <c:v>1957</c:v>
                </c:pt>
                <c:pt idx="2">
                  <c:v>1958</c:v>
                </c:pt>
                <c:pt idx="3">
                  <c:v>1959</c:v>
                </c:pt>
                <c:pt idx="4">
                  <c:v>1960</c:v>
                </c:pt>
                <c:pt idx="5">
                  <c:v>1961</c:v>
                </c:pt>
                <c:pt idx="6">
                  <c:v>1962</c:v>
                </c:pt>
                <c:pt idx="7">
                  <c:v>1963</c:v>
                </c:pt>
                <c:pt idx="8">
                  <c:v>1964</c:v>
                </c:pt>
                <c:pt idx="9">
                  <c:v>1965</c:v>
                </c:pt>
                <c:pt idx="10">
                  <c:v>1966</c:v>
                </c:pt>
                <c:pt idx="11">
                  <c:v>1967</c:v>
                </c:pt>
                <c:pt idx="12">
                  <c:v>1968</c:v>
                </c:pt>
                <c:pt idx="13">
                  <c:v>1969</c:v>
                </c:pt>
                <c:pt idx="14">
                  <c:v>1970</c:v>
                </c:pt>
                <c:pt idx="15">
                  <c:v>1971</c:v>
                </c:pt>
                <c:pt idx="16">
                  <c:v>1972</c:v>
                </c:pt>
                <c:pt idx="17">
                  <c:v>1973</c:v>
                </c:pt>
                <c:pt idx="18">
                  <c:v>1974</c:v>
                </c:pt>
                <c:pt idx="19">
                  <c:v>1975</c:v>
                </c:pt>
                <c:pt idx="20">
                  <c:v>1976</c:v>
                </c:pt>
                <c:pt idx="21">
                  <c:v>1977</c:v>
                </c:pt>
                <c:pt idx="22">
                  <c:v>1978</c:v>
                </c:pt>
                <c:pt idx="23">
                  <c:v>1979</c:v>
                </c:pt>
                <c:pt idx="24">
                  <c:v>1980</c:v>
                </c:pt>
                <c:pt idx="25">
                  <c:v>1981</c:v>
                </c:pt>
                <c:pt idx="26">
                  <c:v>1982</c:v>
                </c:pt>
                <c:pt idx="27">
                  <c:v>1983</c:v>
                </c:pt>
                <c:pt idx="28">
                  <c:v>1984</c:v>
                </c:pt>
                <c:pt idx="29">
                  <c:v>1985</c:v>
                </c:pt>
                <c:pt idx="30">
                  <c:v>1986</c:v>
                </c:pt>
                <c:pt idx="31">
                  <c:v>1987</c:v>
                </c:pt>
                <c:pt idx="32">
                  <c:v>1988</c:v>
                </c:pt>
                <c:pt idx="33">
                  <c:v>1989</c:v>
                </c:pt>
                <c:pt idx="34">
                  <c:v>1990</c:v>
                </c:pt>
                <c:pt idx="35">
                  <c:v>1991</c:v>
                </c:pt>
                <c:pt idx="36">
                  <c:v>1992</c:v>
                </c:pt>
                <c:pt idx="37">
                  <c:v>1993</c:v>
                </c:pt>
                <c:pt idx="38">
                  <c:v>1994</c:v>
                </c:pt>
                <c:pt idx="39">
                  <c:v>1995</c:v>
                </c:pt>
                <c:pt idx="40">
                  <c:v>1996</c:v>
                </c:pt>
                <c:pt idx="41">
                  <c:v>1997</c:v>
                </c:pt>
                <c:pt idx="42">
                  <c:v>1998</c:v>
                </c:pt>
                <c:pt idx="43">
                  <c:v>1999</c:v>
                </c:pt>
                <c:pt idx="44">
                  <c:v>2000</c:v>
                </c:pt>
                <c:pt idx="45">
                  <c:v>2001</c:v>
                </c:pt>
                <c:pt idx="46">
                  <c:v>2002</c:v>
                </c:pt>
                <c:pt idx="47">
                  <c:v>2003</c:v>
                </c:pt>
                <c:pt idx="48">
                  <c:v>2004</c:v>
                </c:pt>
                <c:pt idx="49">
                  <c:v>2005</c:v>
                </c:pt>
                <c:pt idx="50">
                  <c:v>2006</c:v>
                </c:pt>
                <c:pt idx="51">
                  <c:v>2007</c:v>
                </c:pt>
                <c:pt idx="52">
                  <c:v>2008</c:v>
                </c:pt>
                <c:pt idx="53">
                  <c:v>2009</c:v>
                </c:pt>
                <c:pt idx="54">
                  <c:v>2010</c:v>
                </c:pt>
                <c:pt idx="55">
                  <c:v>2011</c:v>
                </c:pt>
                <c:pt idx="56">
                  <c:v>2012</c:v>
                </c:pt>
                <c:pt idx="57">
                  <c:v>2013</c:v>
                </c:pt>
                <c:pt idx="58">
                  <c:v>2014</c:v>
                </c:pt>
              </c:numCache>
            </c:numRef>
          </c:cat>
          <c:val>
            <c:numRef>
              <c:f>Sheet1!$B$2:$B$77</c:f>
              <c:numCache>
                <c:formatCode>General</c:formatCode>
                <c:ptCount val="76"/>
                <c:pt idx="0">
                  <c:v>3</c:v>
                </c:pt>
                <c:pt idx="1">
                  <c:v>8</c:v>
                </c:pt>
                <c:pt idx="2">
                  <c:v>3</c:v>
                </c:pt>
                <c:pt idx="3">
                  <c:v>5</c:v>
                </c:pt>
                <c:pt idx="4">
                  <c:v>14</c:v>
                </c:pt>
                <c:pt idx="5">
                  <c:v>7</c:v>
                </c:pt>
                <c:pt idx="6">
                  <c:v>15</c:v>
                </c:pt>
                <c:pt idx="7">
                  <c:v>47</c:v>
                </c:pt>
                <c:pt idx="8">
                  <c:v>53</c:v>
                </c:pt>
                <c:pt idx="9">
                  <c:v>43</c:v>
                </c:pt>
                <c:pt idx="10">
                  <c:v>29</c:v>
                </c:pt>
                <c:pt idx="11">
                  <c:v>29</c:v>
                </c:pt>
                <c:pt idx="12">
                  <c:v>42</c:v>
                </c:pt>
                <c:pt idx="13">
                  <c:v>110</c:v>
                </c:pt>
                <c:pt idx="14">
                  <c:v>120</c:v>
                </c:pt>
                <c:pt idx="15">
                  <c:v>119</c:v>
                </c:pt>
                <c:pt idx="16">
                  <c:v>123</c:v>
                </c:pt>
                <c:pt idx="17">
                  <c:v>173</c:v>
                </c:pt>
                <c:pt idx="18">
                  <c:v>222</c:v>
                </c:pt>
                <c:pt idx="19">
                  <c:v>300</c:v>
                </c:pt>
                <c:pt idx="20">
                  <c:v>396</c:v>
                </c:pt>
                <c:pt idx="21">
                  <c:v>419</c:v>
                </c:pt>
                <c:pt idx="22">
                  <c:v>496</c:v>
                </c:pt>
                <c:pt idx="23">
                  <c:v>464</c:v>
                </c:pt>
                <c:pt idx="24">
                  <c:v>540</c:v>
                </c:pt>
                <c:pt idx="25">
                  <c:v>593</c:v>
                </c:pt>
                <c:pt idx="26">
                  <c:v>489</c:v>
                </c:pt>
                <c:pt idx="27">
                  <c:v>378</c:v>
                </c:pt>
                <c:pt idx="28">
                  <c:v>576</c:v>
                </c:pt>
                <c:pt idx="29">
                  <c:v>524</c:v>
                </c:pt>
                <c:pt idx="30">
                  <c:v>692</c:v>
                </c:pt>
                <c:pt idx="31">
                  <c:v>810</c:v>
                </c:pt>
                <c:pt idx="32">
                  <c:v>749</c:v>
                </c:pt>
                <c:pt idx="33">
                  <c:v>645</c:v>
                </c:pt>
                <c:pt idx="34">
                  <c:v>713</c:v>
                </c:pt>
                <c:pt idx="35">
                  <c:v>743</c:v>
                </c:pt>
                <c:pt idx="36">
                  <c:v>927</c:v>
                </c:pt>
                <c:pt idx="37">
                  <c:v>800</c:v>
                </c:pt>
                <c:pt idx="38">
                  <c:v>771</c:v>
                </c:pt>
                <c:pt idx="39">
                  <c:v>819</c:v>
                </c:pt>
                <c:pt idx="40">
                  <c:v>854</c:v>
                </c:pt>
                <c:pt idx="41">
                  <c:v>900</c:v>
                </c:pt>
                <c:pt idx="42">
                  <c:v>1213</c:v>
                </c:pt>
                <c:pt idx="43">
                  <c:v>1435</c:v>
                </c:pt>
                <c:pt idx="44">
                  <c:v>1657</c:v>
                </c:pt>
                <c:pt idx="45">
                  <c:v>1526</c:v>
                </c:pt>
                <c:pt idx="46">
                  <c:v>1414</c:v>
                </c:pt>
                <c:pt idx="47">
                  <c:v>1540</c:v>
                </c:pt>
                <c:pt idx="48">
                  <c:v>1334</c:v>
                </c:pt>
                <c:pt idx="49">
                  <c:v>1397</c:v>
                </c:pt>
                <c:pt idx="50">
                  <c:v>1492</c:v>
                </c:pt>
                <c:pt idx="51">
                  <c:v>1354</c:v>
                </c:pt>
                <c:pt idx="52">
                  <c:v>1313</c:v>
                </c:pt>
                <c:pt idx="53">
                  <c:v>1357</c:v>
                </c:pt>
                <c:pt idx="54">
                  <c:v>1203</c:v>
                </c:pt>
                <c:pt idx="55">
                  <c:v>1579</c:v>
                </c:pt>
                <c:pt idx="56">
                  <c:v>1445</c:v>
                </c:pt>
                <c:pt idx="57">
                  <c:v>1472</c:v>
                </c:pt>
                <c:pt idx="58">
                  <c:v>1377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838320"/>
        <c:axId val="87838704"/>
      </c:lineChart>
      <c:dateAx>
        <c:axId val="87838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838704"/>
        <c:crosses val="autoZero"/>
        <c:auto val="0"/>
        <c:lblOffset val="100"/>
        <c:baseTimeUnit val="days"/>
        <c:majorUnit val="5"/>
        <c:minorUnit val="1"/>
      </c:dateAx>
      <c:valAx>
        <c:axId val="87838704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87838320"/>
        <c:crosses val="autoZero"/>
        <c:crossBetween val="between"/>
      </c:valAx>
    </c:plotArea>
    <c:plotVisOnly val="1"/>
    <c:dispBlanksAs val="gap"/>
    <c:showDLblsOverMax val="0"/>
  </c:chart>
  <c:spPr>
    <a:ln cap="rnd" cmpd="tri">
      <a:solidFill>
        <a:schemeClr val="tx1"/>
      </a:solidFill>
      <a:bevel/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96.wmf"/><Relationship Id="rId7" Type="http://schemas.openxmlformats.org/officeDocument/2006/relationships/image" Target="../media/image100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11" Type="http://schemas.openxmlformats.org/officeDocument/2006/relationships/image" Target="../media/image104.wmf"/><Relationship Id="rId5" Type="http://schemas.openxmlformats.org/officeDocument/2006/relationships/image" Target="../media/image98.wmf"/><Relationship Id="rId10" Type="http://schemas.openxmlformats.org/officeDocument/2006/relationships/image" Target="../media/image103.wmf"/><Relationship Id="rId4" Type="http://schemas.openxmlformats.org/officeDocument/2006/relationships/image" Target="../media/image97.wmf"/><Relationship Id="rId9" Type="http://schemas.openxmlformats.org/officeDocument/2006/relationships/image" Target="../media/image10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D1989-B37F-411D-9B75-6ED650595E97}" type="datetimeFigureOut">
              <a:rPr lang="zh-CN" altLang="en-US" smtClean="0"/>
              <a:t>2015/8/18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3F141-7B47-435A-AE03-96CEBEAFC6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242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4A9F9-90F5-C649-974E-F97FE379FC4A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6718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4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8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2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7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8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8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2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14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6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A7A2C-B96E-4EDB-BBA0-2966E8371BF9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C4F16-7FE0-4048-8ECF-944649823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4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7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8.png"/><Relationship Id="rId5" Type="http://schemas.openxmlformats.org/officeDocument/2006/relationships/image" Target="../media/image30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29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0.png"/><Relationship Id="rId10" Type="http://schemas.openxmlformats.org/officeDocument/2006/relationships/image" Target="../media/image52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26" Type="http://schemas.openxmlformats.org/officeDocument/2006/relationships/image" Target="../media/image88.png"/><Relationship Id="rId3" Type="http://schemas.openxmlformats.org/officeDocument/2006/relationships/image" Target="../media/image65.png"/><Relationship Id="rId21" Type="http://schemas.openxmlformats.org/officeDocument/2006/relationships/image" Target="../media/image83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5" Type="http://schemas.openxmlformats.org/officeDocument/2006/relationships/image" Target="../media/image87.png"/><Relationship Id="rId2" Type="http://schemas.openxmlformats.org/officeDocument/2006/relationships/image" Target="../media/image64.png"/><Relationship Id="rId16" Type="http://schemas.openxmlformats.org/officeDocument/2006/relationships/image" Target="../media/image78.png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24" Type="http://schemas.openxmlformats.org/officeDocument/2006/relationships/image" Target="../media/image86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23" Type="http://schemas.openxmlformats.org/officeDocument/2006/relationships/image" Target="../media/image85.png"/><Relationship Id="rId10" Type="http://schemas.openxmlformats.org/officeDocument/2006/relationships/image" Target="../media/image72.png"/><Relationship Id="rId19" Type="http://schemas.openxmlformats.org/officeDocument/2006/relationships/image" Target="../media/image81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Relationship Id="rId22" Type="http://schemas.openxmlformats.org/officeDocument/2006/relationships/image" Target="../media/image84.png"/><Relationship Id="rId27" Type="http://schemas.openxmlformats.org/officeDocument/2006/relationships/image" Target="../media/image8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emf"/><Relationship Id="rId5" Type="http://schemas.openxmlformats.org/officeDocument/2006/relationships/image" Target="../media/image92.emf"/><Relationship Id="rId4" Type="http://schemas.openxmlformats.org/officeDocument/2006/relationships/image" Target="../media/image9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01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98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0.wmf"/><Relationship Id="rId20" Type="http://schemas.openxmlformats.org/officeDocument/2006/relationships/image" Target="../media/image10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7.bin"/><Relationship Id="rId24" Type="http://schemas.openxmlformats.org/officeDocument/2006/relationships/image" Target="../media/image104.wmf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3.bin"/><Relationship Id="rId10" Type="http://schemas.openxmlformats.org/officeDocument/2006/relationships/image" Target="../media/image97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94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99.wmf"/><Relationship Id="rId22" Type="http://schemas.openxmlformats.org/officeDocument/2006/relationships/image" Target="../media/image10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6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12" Type="http://schemas.openxmlformats.org/officeDocument/2006/relationships/image" Target="../media/image115.png"/><Relationship Id="rId2" Type="http://schemas.openxmlformats.org/officeDocument/2006/relationships/image" Target="../media/image105.png"/><Relationship Id="rId16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11" Type="http://schemas.openxmlformats.org/officeDocument/2006/relationships/image" Target="../media/image114.png"/><Relationship Id="rId5" Type="http://schemas.openxmlformats.org/officeDocument/2006/relationships/image" Target="../media/image108.png"/><Relationship Id="rId15" Type="http://schemas.openxmlformats.org/officeDocument/2006/relationships/image" Target="../media/image118.png"/><Relationship Id="rId10" Type="http://schemas.openxmlformats.org/officeDocument/2006/relationships/image" Target="../media/image113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Relationship Id="rId14" Type="http://schemas.openxmlformats.org/officeDocument/2006/relationships/image" Target="../media/image1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24.png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emf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oleObject" Target="../embeddings/oleObject1.bin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10" Type="http://schemas.openxmlformats.org/officeDocument/2006/relationships/image" Target="../media/image16.emf"/><Relationship Id="rId4" Type="http://schemas.openxmlformats.org/officeDocument/2006/relationships/image" Target="../media/image18.wmf"/><Relationship Id="rId9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4.emf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emf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4902" y="260649"/>
            <a:ext cx="9144000" cy="10081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微软雅黑" pitchFamily="34" charset="-122"/>
                <a:ea typeface="微软雅黑" pitchFamily="34" charset="-122"/>
              </a:rPr>
              <a:t>Theoretical Results on Neutrinos</a:t>
            </a:r>
            <a:endParaRPr 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36063" y="1124744"/>
            <a:ext cx="9144000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微软雅黑" pitchFamily="34" charset="-122"/>
                <a:ea typeface="微软雅黑" pitchFamily="34" charset="-122"/>
              </a:rPr>
              <a:t>Shun Zhou</a:t>
            </a:r>
          </a:p>
          <a:p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IHEP</a:t>
            </a:r>
            <a:r>
              <a:rPr lang="en-US" sz="2000" b="1" dirty="0" smtClean="0">
                <a:latin typeface="微软雅黑" pitchFamily="34" charset="-122"/>
                <a:ea typeface="微软雅黑" pitchFamily="34" charset="-122"/>
              </a:rPr>
              <a:t>, CAS, Beijing</a:t>
            </a:r>
            <a:endParaRPr 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63" y="616530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微软雅黑" pitchFamily="34" charset="-122"/>
                <a:ea typeface="微软雅黑" pitchFamily="34" charset="-122"/>
              </a:rPr>
              <a:t>XXVII International Symposium on Lepton-Photon Interactions at High Energies </a:t>
            </a:r>
          </a:p>
          <a:p>
            <a:pPr algn="ctr"/>
            <a:r>
              <a:rPr lang="en-US" sz="1400" b="1" dirty="0" smtClean="0">
                <a:latin typeface="微软雅黑" pitchFamily="34" charset="-122"/>
                <a:ea typeface="微软雅黑" pitchFamily="34" charset="-122"/>
              </a:rPr>
              <a:t>Ljubljana, Slovenia, August 17-22, 2015 </a:t>
            </a:r>
            <a:endParaRPr 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60063" y="2173312"/>
            <a:ext cx="5820249" cy="3775968"/>
            <a:chOff x="1560063" y="2029296"/>
            <a:chExt cx="5820249" cy="3775968"/>
          </a:xfrm>
        </p:grpSpPr>
        <p:graphicFrame>
          <p:nvGraphicFramePr>
            <p:cNvPr id="6" name="图表 5"/>
            <p:cNvGraphicFramePr/>
            <p:nvPr>
              <p:extLst>
                <p:ext uri="{D42A27DB-BD31-4B8C-83A1-F6EECF244321}">
                  <p14:modId xmlns:p14="http://schemas.microsoft.com/office/powerpoint/2010/main" val="488275469"/>
                </p:ext>
              </p:extLst>
            </p:nvPr>
          </p:nvGraphicFramePr>
          <p:xfrm>
            <a:off x="1560063" y="2029296"/>
            <a:ext cx="5820249" cy="37759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3779912" y="4797152"/>
              <a:ext cx="360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INSPIRE-HEP: find t neutrino and date xx</a:t>
              </a:r>
              <a:endParaRPr lang="en-US" sz="1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7744" y="2226350"/>
              <a:ext cx="18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Number of Papers</a:t>
              </a:r>
              <a:endParaRPr lang="en-US" sz="1600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67744" y="279370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Bradley Hand ITC" panose="03070402050302030203" pitchFamily="66" charset="0"/>
              </a:rPr>
              <a:t>1. Driven by experiments(peaks)</a:t>
            </a:r>
          </a:p>
          <a:p>
            <a:r>
              <a:rPr lang="en-US" altLang="zh-CN" b="1" dirty="0" smtClean="0">
                <a:latin typeface="Bradley Hand ITC" panose="03070402050302030203" pitchFamily="66" charset="0"/>
              </a:rPr>
              <a:t>2. Theorists working hard (papers)</a:t>
            </a:r>
          </a:p>
          <a:p>
            <a:r>
              <a:rPr lang="en-US" altLang="zh-CN" b="1" dirty="0" smtClean="0">
                <a:latin typeface="Bradley Hand ITC" panose="03070402050302030203" pitchFamily="66" charset="0"/>
              </a:rPr>
              <a:t>3. More to be discovered (Patience)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19126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Neutrino Masses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63036" y="1804754"/>
            <a:ext cx="86280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err="1">
                <a:latin typeface="+mn-lt"/>
                <a:ea typeface="+mn-ea"/>
              </a:rPr>
              <a:t>Majorana</a:t>
            </a:r>
            <a:r>
              <a:rPr lang="en-US" altLang="zh-CN" dirty="0">
                <a:latin typeface="+mn-lt"/>
                <a:ea typeface="+mn-ea"/>
              </a:rPr>
              <a:t> neutrinos: a natural way to understand tiny neutrino </a:t>
            </a:r>
            <a:r>
              <a:rPr lang="en-US" altLang="zh-CN" dirty="0" smtClean="0">
                <a:latin typeface="+mn-lt"/>
                <a:ea typeface="+mn-ea"/>
              </a:rPr>
              <a:t>masses (seesaw)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7504" y="5661248"/>
            <a:ext cx="838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Type-III: </a:t>
            </a:r>
            <a:r>
              <a:rPr lang="en-US" altLang="zh-CN" dirty="0">
                <a:solidFill>
                  <a:schemeClr val="accent2"/>
                </a:solidFill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6600FF"/>
                </a:solidFill>
                <a:latin typeface="+mn-lt"/>
                <a:ea typeface="黑体" panose="02010609060101010101" pitchFamily="49" charset="-122"/>
              </a:rPr>
              <a:t>SM </a:t>
            </a:r>
            <a:r>
              <a:rPr lang="en-US" altLang="zh-CN" dirty="0">
                <a:solidFill>
                  <a:schemeClr val="tx2"/>
                </a:solidFill>
                <a:latin typeface="+mn-lt"/>
                <a:ea typeface="黑体" panose="02010609060101010101" pitchFamily="49" charset="-122"/>
              </a:rPr>
              <a:t>+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3</a:t>
            </a:r>
            <a:r>
              <a:rPr lang="en-US" altLang="zh-CN" dirty="0">
                <a:solidFill>
                  <a:schemeClr val="tx2"/>
                </a:solidFill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6600FF"/>
                </a:solidFill>
                <a:latin typeface="+mn-lt"/>
                <a:ea typeface="黑体" panose="02010609060101010101" pitchFamily="49" charset="-122"/>
              </a:rPr>
              <a:t>triplet fermions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(Foot, Lew, He, Joshi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89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) </a:t>
            </a:r>
            <a:endParaRPr lang="en-US" altLang="zh-CN" baseline="30000" dirty="0">
              <a:latin typeface="+mn-lt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504" y="4381486"/>
            <a:ext cx="86471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Type-I:  </a:t>
            </a:r>
            <a:r>
              <a:rPr lang="en-US" altLang="zh-CN" dirty="0">
                <a:solidFill>
                  <a:srgbClr val="6600FF"/>
                </a:solidFill>
                <a:latin typeface="+mn-lt"/>
                <a:ea typeface="黑体" panose="02010609060101010101" pitchFamily="49" charset="-122"/>
              </a:rPr>
              <a:t>SM</a:t>
            </a:r>
            <a:r>
              <a:rPr lang="en-US" altLang="zh-CN" dirty="0">
                <a:solidFill>
                  <a:schemeClr val="accent2"/>
                </a:solidFill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+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3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right-handed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Majorana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</a:t>
            </a:r>
            <a:r>
              <a:rPr lang="en-US" altLang="zh-CN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’s</a:t>
            </a:r>
            <a:r>
              <a:rPr lang="en-US" altLang="zh-CN" dirty="0">
                <a:solidFill>
                  <a:srgbClr val="0000FF"/>
                </a:solidFill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(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Minkowski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77</a:t>
            </a:r>
            <a:r>
              <a:rPr lang="en-US" altLang="zh-CN" dirty="0" smtClean="0">
                <a:latin typeface="+mn-lt"/>
                <a:ea typeface="黑体" panose="02010609060101010101" pitchFamily="49" charset="-122"/>
              </a:rPr>
              <a:t>;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Yanagida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79</a:t>
            </a:r>
            <a:r>
              <a:rPr lang="en-US" altLang="zh-CN" dirty="0" smtClean="0">
                <a:latin typeface="+mn-lt"/>
                <a:ea typeface="黑体" panose="02010609060101010101" pitchFamily="49" charset="-122"/>
              </a:rPr>
              <a:t>;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Glashow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79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; Gell-Mann,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Ramond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,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Slanski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79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;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Mohapatra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,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Senjanovic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79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)</a:t>
            </a:r>
            <a:endParaRPr lang="en-US" altLang="zh-CN" baseline="30000" dirty="0">
              <a:latin typeface="+mn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5013176"/>
            <a:ext cx="85963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Type-II:</a:t>
            </a:r>
            <a:r>
              <a:rPr lang="en-US" altLang="zh-CN" dirty="0">
                <a:solidFill>
                  <a:srgbClr val="0000FF"/>
                </a:solidFill>
                <a:latin typeface="+mn-lt"/>
                <a:ea typeface="黑体" panose="02010609060101010101" pitchFamily="49" charset="-122"/>
              </a:rPr>
              <a:t>  SM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+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1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Higgs triplet</a:t>
            </a:r>
            <a:r>
              <a:rPr lang="en-US" altLang="zh-CN" dirty="0">
                <a:solidFill>
                  <a:srgbClr val="0000FF"/>
                </a:solidFill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(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Magg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,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Wetterich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80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; Schechter, Valle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80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;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Lazarides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et al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80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;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Mohapatra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,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Senjanovic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80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;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Gelmini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, </a:t>
            </a:r>
            <a:r>
              <a:rPr lang="en-US" altLang="zh-CN" dirty="0" err="1">
                <a:latin typeface="+mn-lt"/>
                <a:ea typeface="黑体" panose="02010609060101010101" pitchFamily="49" charset="-122"/>
              </a:rPr>
              <a:t>Roncadelli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 80</a:t>
            </a:r>
            <a:r>
              <a:rPr lang="en-US" altLang="zh-CN" dirty="0">
                <a:latin typeface="+mn-lt"/>
                <a:ea typeface="黑体" panose="02010609060101010101" pitchFamily="49" charset="-122"/>
              </a:rPr>
              <a:t>)</a:t>
            </a:r>
            <a:endParaRPr lang="en-US" altLang="zh-CN" baseline="30000" dirty="0">
              <a:latin typeface="+mn-lt"/>
            </a:endParaRPr>
          </a:p>
        </p:txBody>
      </p:sp>
      <p:grpSp>
        <p:nvGrpSpPr>
          <p:cNvPr id="8" name="Group 197"/>
          <p:cNvGrpSpPr>
            <a:grpSpLocks/>
          </p:cNvGrpSpPr>
          <p:nvPr/>
        </p:nvGrpSpPr>
        <p:grpSpPr bwMode="auto">
          <a:xfrm>
            <a:off x="1043608" y="2218332"/>
            <a:ext cx="6875586" cy="2081374"/>
            <a:chOff x="328" y="1488"/>
            <a:chExt cx="4984" cy="1632"/>
          </a:xfrm>
        </p:grpSpPr>
        <p:grpSp>
          <p:nvGrpSpPr>
            <p:cNvPr id="9" name="Group 196"/>
            <p:cNvGrpSpPr>
              <a:grpSpLocks/>
            </p:cNvGrpSpPr>
            <p:nvPr/>
          </p:nvGrpSpPr>
          <p:grpSpPr bwMode="auto">
            <a:xfrm>
              <a:off x="328" y="1576"/>
              <a:ext cx="1488" cy="1544"/>
              <a:chOff x="328" y="1576"/>
              <a:chExt cx="1488" cy="1544"/>
            </a:xfrm>
          </p:grpSpPr>
          <p:grpSp>
            <p:nvGrpSpPr>
              <p:cNvPr id="81" name="Group 85"/>
              <p:cNvGrpSpPr>
                <a:grpSpLocks/>
              </p:cNvGrpSpPr>
              <p:nvPr/>
            </p:nvGrpSpPr>
            <p:grpSpPr bwMode="auto">
              <a:xfrm>
                <a:off x="328" y="1576"/>
                <a:ext cx="1488" cy="1056"/>
                <a:chOff x="288" y="2160"/>
                <a:chExt cx="2208" cy="1488"/>
              </a:xfrm>
            </p:grpSpPr>
            <p:sp>
              <p:nvSpPr>
                <p:cNvPr id="83" name="Rectangle 86"/>
                <p:cNvSpPr>
                  <a:spLocks noChangeArrowheads="1"/>
                </p:cNvSpPr>
                <p:nvPr/>
              </p:nvSpPr>
              <p:spPr bwMode="auto">
                <a:xfrm flipV="1">
                  <a:off x="288" y="3312"/>
                  <a:ext cx="624" cy="4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grpSp>
              <p:nvGrpSpPr>
                <p:cNvPr id="84" name="Group 87"/>
                <p:cNvGrpSpPr>
                  <a:grpSpLocks/>
                </p:cNvGrpSpPr>
                <p:nvPr/>
              </p:nvGrpSpPr>
              <p:grpSpPr bwMode="auto">
                <a:xfrm>
                  <a:off x="767" y="2447"/>
                  <a:ext cx="241" cy="865"/>
                  <a:chOff x="767" y="2447"/>
                  <a:chExt cx="241" cy="865"/>
                </a:xfrm>
              </p:grpSpPr>
              <p:grpSp>
                <p:nvGrpSpPr>
                  <p:cNvPr id="105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864" y="2544"/>
                    <a:ext cx="48" cy="768"/>
                    <a:chOff x="912" y="2640"/>
                    <a:chExt cx="48" cy="672"/>
                  </a:xfrm>
                </p:grpSpPr>
                <p:sp>
                  <p:nvSpPr>
                    <p:cNvPr id="108" name="Rectangle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216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09" name="Rectangl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072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10" name="Rectangle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928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11" name="Rectangl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784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12" name="Rectangl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640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</p:grpSp>
              <p:sp>
                <p:nvSpPr>
                  <p:cNvPr id="106" name="Rectangle 94"/>
                  <p:cNvSpPr>
                    <a:spLocks noChangeArrowheads="1"/>
                  </p:cNvSpPr>
                  <p:nvPr/>
                </p:nvSpPr>
                <p:spPr bwMode="auto">
                  <a:xfrm rot="-2005067">
                    <a:off x="768" y="2448"/>
                    <a:ext cx="240" cy="4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107" name="Rectangle 95"/>
                  <p:cNvSpPr>
                    <a:spLocks noChangeArrowheads="1"/>
                  </p:cNvSpPr>
                  <p:nvPr/>
                </p:nvSpPr>
                <p:spPr bwMode="auto">
                  <a:xfrm rot="2302293">
                    <a:off x="767" y="2447"/>
                    <a:ext cx="235" cy="47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grpSp>
              <p:nvGrpSpPr>
                <p:cNvPr id="85" name="Group 96"/>
                <p:cNvGrpSpPr>
                  <a:grpSpLocks/>
                </p:cNvGrpSpPr>
                <p:nvPr/>
              </p:nvGrpSpPr>
              <p:grpSpPr bwMode="auto">
                <a:xfrm>
                  <a:off x="1776" y="2448"/>
                  <a:ext cx="241" cy="865"/>
                  <a:chOff x="767" y="2447"/>
                  <a:chExt cx="241" cy="865"/>
                </a:xfrm>
              </p:grpSpPr>
              <p:grpSp>
                <p:nvGrpSpPr>
                  <p:cNvPr id="97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864" y="2544"/>
                    <a:ext cx="48" cy="768"/>
                    <a:chOff x="912" y="2640"/>
                    <a:chExt cx="48" cy="672"/>
                  </a:xfrm>
                </p:grpSpPr>
                <p:sp>
                  <p:nvSpPr>
                    <p:cNvPr id="100" name="Rectangle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216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01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072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02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928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03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784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104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640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</p:grpSp>
              <p:sp>
                <p:nvSpPr>
                  <p:cNvPr id="98" name="Rectangle 103"/>
                  <p:cNvSpPr>
                    <a:spLocks noChangeArrowheads="1"/>
                  </p:cNvSpPr>
                  <p:nvPr/>
                </p:nvSpPr>
                <p:spPr bwMode="auto">
                  <a:xfrm rot="-2005067">
                    <a:off x="768" y="2448"/>
                    <a:ext cx="240" cy="4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99" name="Rectangle 104"/>
                  <p:cNvSpPr>
                    <a:spLocks noChangeArrowheads="1"/>
                  </p:cNvSpPr>
                  <p:nvPr/>
                </p:nvSpPr>
                <p:spPr bwMode="auto">
                  <a:xfrm rot="2302293">
                    <a:off x="767" y="2447"/>
                    <a:ext cx="235" cy="47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pic>
              <p:nvPicPr>
                <p:cNvPr id="86" name="Picture 105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56" y="3408"/>
                  <a:ext cx="240" cy="1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7" name="Picture 106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8" y="3408"/>
                  <a:ext cx="240" cy="1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8" name="Picture 107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8" y="3072"/>
                  <a:ext cx="288" cy="21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9" name="Picture 108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8" y="2160"/>
                  <a:ext cx="240" cy="1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90" name="Rectangle 109"/>
                <p:cNvSpPr>
                  <a:spLocks noChangeArrowheads="1"/>
                </p:cNvSpPr>
                <p:nvPr/>
              </p:nvSpPr>
              <p:spPr bwMode="auto">
                <a:xfrm flipV="1">
                  <a:off x="912" y="3312"/>
                  <a:ext cx="1008" cy="4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sp>
              <p:nvSpPr>
                <p:cNvPr id="91" name="Rectangle 110"/>
                <p:cNvSpPr>
                  <a:spLocks noChangeArrowheads="1"/>
                </p:cNvSpPr>
                <p:nvPr/>
              </p:nvSpPr>
              <p:spPr bwMode="auto">
                <a:xfrm flipV="1">
                  <a:off x="1872" y="3312"/>
                  <a:ext cx="624" cy="4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pic>
              <p:nvPicPr>
                <p:cNvPr id="92" name="Picture 111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76" y="3408"/>
                  <a:ext cx="288" cy="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3" name="Picture 11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8" y="3408"/>
                  <a:ext cx="240" cy="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4" name="Picture 113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68" y="2832"/>
                  <a:ext cx="297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5" name="Picture 114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" y="2832"/>
                  <a:ext cx="297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6" name="Picture 115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76" y="2160"/>
                  <a:ext cx="240" cy="1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82" name="Picture 116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" y="2736"/>
                <a:ext cx="1392" cy="384"/>
              </a:xfrm>
              <a:prstGeom prst="rect">
                <a:avLst/>
              </a:prstGeom>
              <a:noFill/>
              <a:ln w="25400">
                <a:solidFill>
                  <a:srgbClr val="00FF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0" name="Group 119"/>
            <p:cNvGrpSpPr>
              <a:grpSpLocks/>
            </p:cNvGrpSpPr>
            <p:nvPr/>
          </p:nvGrpSpPr>
          <p:grpSpPr bwMode="auto">
            <a:xfrm>
              <a:off x="2128" y="1488"/>
              <a:ext cx="1344" cy="1632"/>
              <a:chOff x="3984" y="1344"/>
              <a:chExt cx="1344" cy="1632"/>
            </a:xfrm>
          </p:grpSpPr>
          <p:grpSp>
            <p:nvGrpSpPr>
              <p:cNvPr id="44" name="Group 120"/>
              <p:cNvGrpSpPr>
                <a:grpSpLocks/>
              </p:cNvGrpSpPr>
              <p:nvPr/>
            </p:nvGrpSpPr>
            <p:grpSpPr bwMode="auto">
              <a:xfrm>
                <a:off x="3984" y="1344"/>
                <a:ext cx="1344" cy="1152"/>
                <a:chOff x="3552" y="1248"/>
                <a:chExt cx="1920" cy="1632"/>
              </a:xfrm>
            </p:grpSpPr>
            <p:grpSp>
              <p:nvGrpSpPr>
                <p:cNvPr id="46" name="Group 121"/>
                <p:cNvGrpSpPr>
                  <a:grpSpLocks/>
                </p:cNvGrpSpPr>
                <p:nvPr/>
              </p:nvGrpSpPr>
              <p:grpSpPr bwMode="auto">
                <a:xfrm rot="-3360030">
                  <a:off x="4056" y="1224"/>
                  <a:ext cx="241" cy="865"/>
                  <a:chOff x="767" y="2447"/>
                  <a:chExt cx="241" cy="865"/>
                </a:xfrm>
              </p:grpSpPr>
              <p:grpSp>
                <p:nvGrpSpPr>
                  <p:cNvPr id="73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864" y="2544"/>
                    <a:ext cx="48" cy="768"/>
                    <a:chOff x="912" y="2640"/>
                    <a:chExt cx="48" cy="672"/>
                  </a:xfrm>
                </p:grpSpPr>
                <p:sp>
                  <p:nvSpPr>
                    <p:cNvPr id="76" name="Rectangle 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216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77" name="Rectangle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072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78" name="Rectangl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928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79" name="Rectangl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784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80" name="Rectangle 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640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</p:grpSp>
              <p:sp>
                <p:nvSpPr>
                  <p:cNvPr id="74" name="Rectangle 128"/>
                  <p:cNvSpPr>
                    <a:spLocks noChangeArrowheads="1"/>
                  </p:cNvSpPr>
                  <p:nvPr/>
                </p:nvSpPr>
                <p:spPr bwMode="auto">
                  <a:xfrm rot="-2005067">
                    <a:off x="768" y="2448"/>
                    <a:ext cx="240" cy="4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75" name="Rectangle 129"/>
                  <p:cNvSpPr>
                    <a:spLocks noChangeArrowheads="1"/>
                  </p:cNvSpPr>
                  <p:nvPr/>
                </p:nvSpPr>
                <p:spPr bwMode="auto">
                  <a:xfrm rot="2302293">
                    <a:off x="767" y="2447"/>
                    <a:ext cx="235" cy="47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grpSp>
              <p:nvGrpSpPr>
                <p:cNvPr id="47" name="Group 130"/>
                <p:cNvGrpSpPr>
                  <a:grpSpLocks/>
                </p:cNvGrpSpPr>
                <p:nvPr/>
              </p:nvGrpSpPr>
              <p:grpSpPr bwMode="auto">
                <a:xfrm rot="3221338">
                  <a:off x="4728" y="1224"/>
                  <a:ext cx="241" cy="865"/>
                  <a:chOff x="767" y="2447"/>
                  <a:chExt cx="241" cy="865"/>
                </a:xfrm>
              </p:grpSpPr>
              <p:grpSp>
                <p:nvGrpSpPr>
                  <p:cNvPr id="65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864" y="2544"/>
                    <a:ext cx="48" cy="768"/>
                    <a:chOff x="912" y="2640"/>
                    <a:chExt cx="48" cy="672"/>
                  </a:xfrm>
                </p:grpSpPr>
                <p:sp>
                  <p:nvSpPr>
                    <p:cNvPr id="68" name="Rectangle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216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69" name="Rectangle 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072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70" name="Rectangle 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928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71" name="Rectangl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784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72" name="Rectangle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640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</p:grpSp>
              <p:sp>
                <p:nvSpPr>
                  <p:cNvPr id="66" name="Rectangle 137"/>
                  <p:cNvSpPr>
                    <a:spLocks noChangeArrowheads="1"/>
                  </p:cNvSpPr>
                  <p:nvPr/>
                </p:nvSpPr>
                <p:spPr bwMode="auto">
                  <a:xfrm rot="-2005067">
                    <a:off x="768" y="2448"/>
                    <a:ext cx="240" cy="4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67" name="Rectangle 138"/>
                  <p:cNvSpPr>
                    <a:spLocks noChangeArrowheads="1"/>
                  </p:cNvSpPr>
                  <p:nvPr/>
                </p:nvSpPr>
                <p:spPr bwMode="auto">
                  <a:xfrm rot="2302293">
                    <a:off x="767" y="2447"/>
                    <a:ext cx="235" cy="47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grpSp>
              <p:nvGrpSpPr>
                <p:cNvPr id="48" name="Group 139"/>
                <p:cNvGrpSpPr>
                  <a:grpSpLocks/>
                </p:cNvGrpSpPr>
                <p:nvPr/>
              </p:nvGrpSpPr>
              <p:grpSpPr bwMode="auto">
                <a:xfrm rot="-80193">
                  <a:off x="4512" y="1872"/>
                  <a:ext cx="48" cy="724"/>
                  <a:chOff x="912" y="2640"/>
                  <a:chExt cx="48" cy="672"/>
                </a:xfrm>
              </p:grpSpPr>
              <p:sp>
                <p:nvSpPr>
                  <p:cNvPr id="60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912" y="3216"/>
                    <a:ext cx="48" cy="9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61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912" y="3072"/>
                    <a:ext cx="48" cy="9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62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912" y="2928"/>
                    <a:ext cx="48" cy="9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63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912" y="2784"/>
                    <a:ext cx="48" cy="9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64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912" y="2640"/>
                    <a:ext cx="48" cy="9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sp>
              <p:nvSpPr>
                <p:cNvPr id="49" name="Rectangle 145"/>
                <p:cNvSpPr>
                  <a:spLocks noChangeArrowheads="1"/>
                </p:cNvSpPr>
                <p:nvPr/>
              </p:nvSpPr>
              <p:spPr bwMode="auto">
                <a:xfrm flipV="1">
                  <a:off x="3744" y="2544"/>
                  <a:ext cx="816" cy="4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sp>
              <p:nvSpPr>
                <p:cNvPr id="50" name="Rectangle 146"/>
                <p:cNvSpPr>
                  <a:spLocks noChangeArrowheads="1"/>
                </p:cNvSpPr>
                <p:nvPr/>
              </p:nvSpPr>
              <p:spPr bwMode="auto">
                <a:xfrm flipV="1">
                  <a:off x="4512" y="2544"/>
                  <a:ext cx="816" cy="4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pic>
              <p:nvPicPr>
                <p:cNvPr id="51" name="Picture 147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52" y="1248"/>
                  <a:ext cx="192" cy="1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2" name="Picture 148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248"/>
                  <a:ext cx="192" cy="1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3" name="Picture 149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640"/>
                  <a:ext cx="240" cy="1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4" name="Picture 150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44" y="2640"/>
                  <a:ext cx="240" cy="1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5" name="Picture 151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40" y="1680"/>
                  <a:ext cx="297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6" name="Picture 15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48" y="1680"/>
                  <a:ext cx="297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7" name="Picture 153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08" y="2112"/>
                  <a:ext cx="288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8" name="Picture 154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488"/>
                  <a:ext cx="288" cy="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9" name="Picture 155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16" y="2640"/>
                  <a:ext cx="288" cy="2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45" name="Picture 156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8" y="2592"/>
                <a:ext cx="1104" cy="384"/>
              </a:xfrm>
              <a:prstGeom prst="rect">
                <a:avLst/>
              </a:prstGeom>
              <a:noFill/>
              <a:ln w="25400">
                <a:solidFill>
                  <a:srgbClr val="00FF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" name="Group 195"/>
            <p:cNvGrpSpPr>
              <a:grpSpLocks/>
            </p:cNvGrpSpPr>
            <p:nvPr/>
          </p:nvGrpSpPr>
          <p:grpSpPr bwMode="auto">
            <a:xfrm>
              <a:off x="3824" y="1592"/>
              <a:ext cx="1488" cy="1518"/>
              <a:chOff x="3824" y="1592"/>
              <a:chExt cx="1488" cy="1518"/>
            </a:xfrm>
          </p:grpSpPr>
          <p:grpSp>
            <p:nvGrpSpPr>
              <p:cNvPr id="12" name="Group 194"/>
              <p:cNvGrpSpPr>
                <a:grpSpLocks/>
              </p:cNvGrpSpPr>
              <p:nvPr/>
            </p:nvGrpSpPr>
            <p:grpSpPr bwMode="auto">
              <a:xfrm>
                <a:off x="3824" y="1592"/>
                <a:ext cx="1488" cy="1061"/>
                <a:chOff x="3824" y="1592"/>
                <a:chExt cx="1488" cy="1061"/>
              </a:xfrm>
            </p:grpSpPr>
            <p:sp>
              <p:nvSpPr>
                <p:cNvPr id="14" name="Rectangle 160"/>
                <p:cNvSpPr>
                  <a:spLocks noChangeArrowheads="1"/>
                </p:cNvSpPr>
                <p:nvPr/>
              </p:nvSpPr>
              <p:spPr bwMode="auto">
                <a:xfrm flipV="1">
                  <a:off x="3824" y="2410"/>
                  <a:ext cx="421" cy="34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grpSp>
              <p:nvGrpSpPr>
                <p:cNvPr id="15" name="Group 161"/>
                <p:cNvGrpSpPr>
                  <a:grpSpLocks/>
                </p:cNvGrpSpPr>
                <p:nvPr/>
              </p:nvGrpSpPr>
              <p:grpSpPr bwMode="auto">
                <a:xfrm>
                  <a:off x="4147" y="1796"/>
                  <a:ext cx="162" cy="614"/>
                  <a:chOff x="767" y="2447"/>
                  <a:chExt cx="241" cy="865"/>
                </a:xfrm>
              </p:grpSpPr>
              <p:grpSp>
                <p:nvGrpSpPr>
                  <p:cNvPr id="36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864" y="2544"/>
                    <a:ext cx="48" cy="768"/>
                    <a:chOff x="912" y="2640"/>
                    <a:chExt cx="48" cy="672"/>
                  </a:xfrm>
                </p:grpSpPr>
                <p:sp>
                  <p:nvSpPr>
                    <p:cNvPr id="39" name="Rectangle 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216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40" name="Rectangle 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072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41" name="Rectangle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928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42" name="Rectangle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784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43" name="Rectangle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640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</p:grpSp>
              <p:sp>
                <p:nvSpPr>
                  <p:cNvPr id="37" name="Rectangle 168"/>
                  <p:cNvSpPr>
                    <a:spLocks noChangeArrowheads="1"/>
                  </p:cNvSpPr>
                  <p:nvPr/>
                </p:nvSpPr>
                <p:spPr bwMode="auto">
                  <a:xfrm rot="-2005067">
                    <a:off x="768" y="2448"/>
                    <a:ext cx="240" cy="4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38" name="Rectangle 169"/>
                  <p:cNvSpPr>
                    <a:spLocks noChangeArrowheads="1"/>
                  </p:cNvSpPr>
                  <p:nvPr/>
                </p:nvSpPr>
                <p:spPr bwMode="auto">
                  <a:xfrm rot="2302293">
                    <a:off x="767" y="2447"/>
                    <a:ext cx="235" cy="47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grpSp>
              <p:nvGrpSpPr>
                <p:cNvPr id="16" name="Group 170"/>
                <p:cNvGrpSpPr>
                  <a:grpSpLocks/>
                </p:cNvGrpSpPr>
                <p:nvPr/>
              </p:nvGrpSpPr>
              <p:grpSpPr bwMode="auto">
                <a:xfrm>
                  <a:off x="4827" y="1796"/>
                  <a:ext cx="162" cy="614"/>
                  <a:chOff x="767" y="2447"/>
                  <a:chExt cx="241" cy="865"/>
                </a:xfrm>
              </p:grpSpPr>
              <p:grpSp>
                <p:nvGrpSpPr>
                  <p:cNvPr id="28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864" y="2544"/>
                    <a:ext cx="48" cy="768"/>
                    <a:chOff x="912" y="2640"/>
                    <a:chExt cx="48" cy="672"/>
                  </a:xfrm>
                </p:grpSpPr>
                <p:sp>
                  <p:nvSpPr>
                    <p:cNvPr id="31" name="Rectangle 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216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32" name="Rectangl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3072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33" name="Rectangle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928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34" name="Rectangle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784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  <p:sp>
                  <p:nvSpPr>
                    <p:cNvPr id="35" name="Rectangle 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12" y="2640"/>
                      <a:ext cx="48" cy="9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>
                      <a:lvl1pPr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20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zh-CN"/>
                    </a:p>
                  </p:txBody>
                </p:sp>
              </p:grpSp>
              <p:sp>
                <p:nvSpPr>
                  <p:cNvPr id="29" name="Rectangle 177"/>
                  <p:cNvSpPr>
                    <a:spLocks noChangeArrowheads="1"/>
                  </p:cNvSpPr>
                  <p:nvPr/>
                </p:nvSpPr>
                <p:spPr bwMode="auto">
                  <a:xfrm rot="-2005067">
                    <a:off x="768" y="2448"/>
                    <a:ext cx="240" cy="4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  <p:sp>
                <p:nvSpPr>
                  <p:cNvPr id="30" name="Rectangle 178"/>
                  <p:cNvSpPr>
                    <a:spLocks noChangeArrowheads="1"/>
                  </p:cNvSpPr>
                  <p:nvPr/>
                </p:nvSpPr>
                <p:spPr bwMode="auto">
                  <a:xfrm rot="2302293">
                    <a:off x="767" y="2447"/>
                    <a:ext cx="235" cy="47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kumimoji="1" sz="20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zh-CN"/>
                  </a:p>
                </p:txBody>
              </p:sp>
            </p:grpSp>
            <p:pic>
              <p:nvPicPr>
                <p:cNvPr id="17" name="Picture 179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50" y="2478"/>
                  <a:ext cx="162" cy="1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8" name="Picture 180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24" y="2478"/>
                  <a:ext cx="162" cy="1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" name="Picture 18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47" y="1592"/>
                  <a:ext cx="162" cy="1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0" name="Rectangle 183"/>
                <p:cNvSpPr>
                  <a:spLocks noChangeArrowheads="1"/>
                </p:cNvSpPr>
                <p:nvPr/>
              </p:nvSpPr>
              <p:spPr bwMode="auto">
                <a:xfrm flipV="1">
                  <a:off x="4245" y="2410"/>
                  <a:ext cx="679" cy="3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sp>
              <p:nvSpPr>
                <p:cNvPr id="21" name="Rectangle 184"/>
                <p:cNvSpPr>
                  <a:spLocks noChangeArrowheads="1"/>
                </p:cNvSpPr>
                <p:nvPr/>
              </p:nvSpPr>
              <p:spPr bwMode="auto">
                <a:xfrm flipV="1">
                  <a:off x="4891" y="2410"/>
                  <a:ext cx="421" cy="34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kumimoji="1" sz="2000" b="1">
                      <a:solidFill>
                        <a:schemeClr val="tx1"/>
                      </a:solidFill>
                      <a:latin typeface="Tahoma" panose="020B060403050404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/>
                </a:p>
              </p:txBody>
            </p:sp>
            <p:pic>
              <p:nvPicPr>
                <p:cNvPr id="22" name="Picture 187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6" y="2069"/>
                  <a:ext cx="200" cy="1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3" name="Picture 188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86" y="2069"/>
                  <a:ext cx="200" cy="1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" name="Picture 189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27" y="1592"/>
                  <a:ext cx="162" cy="1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" name="Picture 190"/>
                <p:cNvPicPr>
                  <a:picLocks noChangeAspect="1" noChangeArrowheads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44" y="2472"/>
                  <a:ext cx="173" cy="15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" name="Picture 191"/>
                <p:cNvPicPr>
                  <a:picLocks noChangeAspect="1" noChangeArrowheads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29" y="2475"/>
                  <a:ext cx="182" cy="1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7" name="Picture 192"/>
                <p:cNvPicPr>
                  <a:picLocks noChangeAspect="1" noChangeArrowheads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68" y="2233"/>
                  <a:ext cx="184" cy="1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13" name="Picture 193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60" y="2730"/>
                <a:ext cx="1408" cy="380"/>
              </a:xfrm>
              <a:prstGeom prst="rect">
                <a:avLst/>
              </a:prstGeom>
              <a:noFill/>
              <a:ln w="25400" algn="ctr">
                <a:solidFill>
                  <a:srgbClr val="00FF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114" name="TextBox 4"/>
          <p:cNvSpPr txBox="1"/>
          <p:nvPr/>
        </p:nvSpPr>
        <p:spPr>
          <a:xfrm>
            <a:off x="141746" y="836712"/>
            <a:ext cx="8824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Difficulties with Dirac neutrinos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Tiny Dirac masses worsen fermion mass hierarchy problem (i.e., m</a:t>
            </a:r>
            <a:r>
              <a:rPr lang="en-US" sz="2000" b="1" baseline="-25000" dirty="0" smtClean="0"/>
              <a:t>i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m</a:t>
            </a:r>
            <a:r>
              <a:rPr lang="en-US" sz="2000" b="1" baseline="-25000" dirty="0" err="1" smtClean="0"/>
              <a:t>t</a:t>
            </a:r>
            <a:r>
              <a:rPr lang="en-US" sz="2000" b="1" baseline="-25000" dirty="0" smtClean="0"/>
              <a:t> </a:t>
            </a:r>
            <a:r>
              <a:rPr lang="en-US" sz="2000" b="1" dirty="0" smtClean="0"/>
              <a:t>&lt; 10</a:t>
            </a:r>
            <a:r>
              <a:rPr lang="en-US" sz="2000" b="1" baseline="30000" dirty="0" smtClean="0"/>
              <a:t>-12</a:t>
            </a:r>
            <a:r>
              <a:rPr lang="en-US" sz="2000" b="1" dirty="0" smtClean="0"/>
              <a:t>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Mandatory lepton number conservation, which is actually accidental in the SM</a:t>
            </a:r>
          </a:p>
        </p:txBody>
      </p:sp>
      <p:sp>
        <p:nvSpPr>
          <p:cNvPr id="115" name="TextBox 4"/>
          <p:cNvSpPr txBox="1"/>
          <p:nvPr/>
        </p:nvSpPr>
        <p:spPr>
          <a:xfrm>
            <a:off x="107504" y="6021288"/>
            <a:ext cx="8824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b="1" dirty="0"/>
              <a:t>C</a:t>
            </a:r>
            <a:r>
              <a:rPr lang="en-US" sz="2000" b="1" dirty="0" smtClean="0"/>
              <a:t>an naturally be embedded into the SO(10) GUT (e.g., type-I + type-II seesaw)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Responsible for both tiny neutrino masses and matter-antimatter asymmetry</a:t>
            </a:r>
          </a:p>
        </p:txBody>
      </p:sp>
    </p:spTree>
    <p:extLst>
      <p:ext uri="{BB962C8B-B14F-4D97-AF65-F5344CB8AC3E}">
        <p14:creationId xmlns:p14="http://schemas.microsoft.com/office/powerpoint/2010/main" val="323572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Neutrino Masses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141746" y="836712"/>
            <a:ext cx="8824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natural seesaw scale (e.g., type-I)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Close to an energy scale of fundamental physics: the GUT scale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51520" y="1544598"/>
            <a:ext cx="3342080" cy="3096344"/>
            <a:chOff x="96" y="432"/>
            <a:chExt cx="3487" cy="3936"/>
          </a:xfrm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96" y="432"/>
              <a:ext cx="3456" cy="39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6" name="AutoShape 14"/>
            <p:cNvSpPr>
              <a:spLocks noChangeArrowheads="1"/>
            </p:cNvSpPr>
            <p:nvPr/>
          </p:nvSpPr>
          <p:spPr bwMode="auto">
            <a:xfrm>
              <a:off x="1734" y="1774"/>
              <a:ext cx="336" cy="576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 rot="20374830">
              <a:off x="127" y="1656"/>
              <a:ext cx="3456" cy="96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222" y="1872"/>
              <a:ext cx="33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 dirty="0"/>
                <a:t>N</a:t>
              </a: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3168" y="499"/>
              <a:ext cx="33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 b="1" dirty="0">
                  <a:latin typeface="Symbol" pitchFamily="18" charset="2"/>
                </a:rPr>
                <a:t>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18"/>
                <p:cNvSpPr>
                  <a:spLocks noChangeArrowheads="1"/>
                </p:cNvSpPr>
                <p:nvPr/>
              </p:nvSpPr>
              <p:spPr bwMode="auto">
                <a:xfrm>
                  <a:off x="1401" y="1140"/>
                  <a:ext cx="909" cy="4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altLang="zh-CN" sz="2000" b="1" i="1">
                                <a:latin typeface="Cambria Math"/>
                                <a:ea typeface="Cambria Math"/>
                              </a:rPr>
                              <m:t>𝜱</m:t>
                            </m:r>
                          </m:e>
                        </m:d>
                      </m:oMath>
                    </m:oMathPara>
                  </a14:m>
                  <a:endParaRPr lang="en-US" sz="2800" b="1" baseline="30000" dirty="0"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10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01" y="1140"/>
                  <a:ext cx="909" cy="41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5556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235" y="2936"/>
              <a:ext cx="7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sz="2400" b="1" baseline="30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14</a:t>
              </a:r>
              <a:r>
                <a:rPr lang="en-US" sz="105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en-US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GeV</a:t>
              </a:r>
              <a:endParaRPr lang="en-US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1518" y="2519"/>
              <a:ext cx="7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sz="2400" b="1" baseline="30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</a:t>
              </a:r>
              <a:r>
                <a:rPr lang="en-US" sz="105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en-US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GeV</a:t>
              </a:r>
              <a:endParaRPr lang="en-US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2605" y="1441"/>
              <a:ext cx="76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sz="2400" b="1" baseline="30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pitchFamily="18" charset="2"/>
                </a:rPr>
                <a:t>-</a:t>
              </a:r>
              <a:r>
                <a:rPr lang="en-US" sz="2400" b="1" baseline="30000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en-US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GeV</a:t>
              </a:r>
              <a:endParaRPr lang="en-US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9"/>
              <p:cNvSpPr txBox="1"/>
              <p:nvPr/>
            </p:nvSpPr>
            <p:spPr>
              <a:xfrm>
                <a:off x="314243" y="3795275"/>
                <a:ext cx="3141132" cy="745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latin typeface="Cambria Math"/>
                                            <a:ea typeface="Cambria Math"/>
                                          </a:rPr>
                                          <m:t>𝝂</m:t>
                                        </m:r>
                                      </m:e>
                                      <m:sub>
                                        <m:r>
                                          <a:rPr lang="en-US" sz="1600" b="1">
                                            <a:latin typeface="Cambria Math"/>
                                          </a:rPr>
                                          <m:t>𝐋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>
                                        <a:latin typeface="Cambria Math"/>
                                      </a:rPr>
                                      <m:t>𝑵</m:t>
                                    </m:r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1600" b="1" i="1">
                                              <a:latin typeface="Cambria Math"/>
                                            </a:rPr>
                                            <m:t>𝑪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sz="1600" b="1">
                                              <a:latin typeface="Cambria Math"/>
                                            </a:rPr>
                                            <m:t>𝐑</m:t>
                                          </m:r>
                                        </m:e>
                                      </m:mr>
                                    </m:m>
                                  </m:e>
                                </m:acc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1" i="1">
                                    <a:latin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latin typeface="Cambria Math"/>
                                        <a:ea typeface="Cambria Math"/>
                                      </a:rPr>
                                      <m:t>𝝂</m:t>
                                    </m:r>
                                  </m:sub>
                                </m:sSub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600" b="1" i="1">
                                        <a:latin typeface="Cambria Math"/>
                                        <a:ea typeface="Cambria Math"/>
                                      </a:rPr>
                                      <m:t>𝜱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latin typeface="Cambria Math"/>
                                        <a:ea typeface="Cambria Math"/>
                                      </a:rPr>
                                      <m:t>𝝂</m:t>
                                    </m:r>
                                  </m:sub>
                                </m:sSub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600" b="1" i="1">
                                        <a:latin typeface="Cambria Math"/>
                                        <a:ea typeface="Cambria Math"/>
                                      </a:rPr>
                                      <m:t>𝜱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sz="1600" b="1" i="1">
                                    <a:latin typeface="Cambria Math"/>
                                  </a:rPr>
                                  <m:t>𝑴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1" i="1">
                                    <a:latin typeface="Cambria Math"/>
                                    <a:ea typeface="Cambria Math"/>
                                  </a:rPr>
                                  <m:t>𝝂</m:t>
                                </m:r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600" b="1" i="1">
                                          <a:latin typeface="Cambria Math"/>
                                          <a:ea typeface="Cambria Math"/>
                                        </a:rPr>
                                        <m:t>𝑪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1600" b="1">
                                          <a:latin typeface="Cambria Math"/>
                                          <a:ea typeface="Cambria Math"/>
                                        </a:rPr>
                                        <m:t>𝐋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latin typeface="Cambria Math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600" b="1">
                                        <a:latin typeface="Cambria Math"/>
                                      </a:rPr>
                                      <m:t>𝐑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7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43" y="3795275"/>
                <a:ext cx="3141132" cy="7454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1"/>
              <p:cNvSpPr txBox="1"/>
              <p:nvPr/>
            </p:nvSpPr>
            <p:spPr>
              <a:xfrm>
                <a:off x="108578" y="1637251"/>
                <a:ext cx="1828838" cy="69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5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5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zh-CN" altLang="en-US" sz="15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r>
                        <a:rPr lang="en-US" altLang="zh-CN" sz="15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5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brk m:alnAt="7"/>
                            </m:rPr>
                            <a:rPr lang="en-US" sz="15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5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5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5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𝝂</m:t>
                                </m:r>
                              </m:e>
                            </m:mr>
                          </m:m>
                          <m:sSup>
                            <m:sSupPr>
                              <m:ctrlPr>
                                <a:rPr lang="en-US" sz="15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5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5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𝜱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5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15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𝑴</m:t>
                          </m:r>
                        </m:den>
                      </m:f>
                    </m:oMath>
                  </m:oMathPara>
                </a14:m>
                <a:endParaRPr lang="en-US" sz="1350" b="1" dirty="0"/>
              </a:p>
            </p:txBody>
          </p:sp>
        </mc:Choice>
        <mc:Fallback xmlns="">
          <p:sp>
            <p:nvSpPr>
              <p:cNvPr id="18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78" y="1637251"/>
                <a:ext cx="1828838" cy="6906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039" descr="C:\Users\Georg Raffelt\Desktop\lep3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43664" y="1544598"/>
            <a:ext cx="3548816" cy="3308016"/>
          </a:xfrm>
          <a:prstGeom prst="rect">
            <a:avLst/>
          </a:prstGeom>
          <a:noFill/>
        </p:spPr>
      </p:pic>
      <p:sp>
        <p:nvSpPr>
          <p:cNvPr id="20" name="文本框 19"/>
          <p:cNvSpPr txBox="1"/>
          <p:nvPr/>
        </p:nvSpPr>
        <p:spPr>
          <a:xfrm>
            <a:off x="3635896" y="1544118"/>
            <a:ext cx="2163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err="1" smtClean="0">
                <a:solidFill>
                  <a:srgbClr val="FF0000"/>
                </a:solidFill>
              </a:rPr>
              <a:t>Fukugita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Yanagida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86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673662" y="2970818"/>
            <a:ext cx="19064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Leptogenesis</a:t>
            </a:r>
            <a:endParaRPr lang="en-US" b="1" dirty="0" smtClean="0"/>
          </a:p>
          <a:p>
            <a:endParaRPr lang="en-US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CP violation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B-L violation</a:t>
            </a:r>
            <a:endParaRPr lang="en-US" b="1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Out-of-</a:t>
            </a:r>
            <a:r>
              <a:rPr lang="en-US" b="1" dirty="0" err="1" smtClean="0"/>
              <a:t>equili</a:t>
            </a:r>
            <a:r>
              <a:rPr lang="en-US" b="1" dirty="0" smtClean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err="1" smtClean="0"/>
              <a:t>Sphaleron</a:t>
            </a:r>
            <a:endParaRPr lang="en-US" b="1" dirty="0" smtClean="0"/>
          </a:p>
        </p:txBody>
      </p:sp>
      <p:sp>
        <p:nvSpPr>
          <p:cNvPr id="23" name="Text Box 1040"/>
          <p:cNvSpPr txBox="1">
            <a:spLocks noChangeArrowheads="1"/>
          </p:cNvSpPr>
          <p:nvPr/>
        </p:nvSpPr>
        <p:spPr bwMode="auto">
          <a:xfrm>
            <a:off x="7484939" y="3662710"/>
            <a:ext cx="1481261" cy="8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Created</a:t>
            </a:r>
          </a:p>
          <a:p>
            <a:r>
              <a:rPr 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lepton-number</a:t>
            </a:r>
          </a:p>
          <a:p>
            <a:r>
              <a:rPr 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abundance</a:t>
            </a:r>
          </a:p>
        </p:txBody>
      </p:sp>
      <p:sp>
        <p:nvSpPr>
          <p:cNvPr id="24" name="Text Box 1044"/>
          <p:cNvSpPr txBox="1">
            <a:spLocks noChangeArrowheads="1"/>
          </p:cNvSpPr>
          <p:nvPr/>
        </p:nvSpPr>
        <p:spPr bwMode="auto">
          <a:xfrm>
            <a:off x="6715150" y="2338351"/>
            <a:ext cx="1453890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Real abundance</a:t>
            </a:r>
          </a:p>
          <a:p>
            <a:r>
              <a:rPr 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determined by </a:t>
            </a:r>
            <a:endParaRPr lang="en-US" sz="1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decay </a:t>
            </a:r>
            <a:r>
              <a:rPr 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/>
              <p:cNvSpPr txBox="1"/>
              <p:nvPr/>
            </p:nvSpPr>
            <p:spPr>
              <a:xfrm>
                <a:off x="3562169" y="2374810"/>
                <a:ext cx="2299097" cy="4909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≃6×</m:t>
                      </m:r>
                      <m:sSup>
                        <m:s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25" name="文本框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169" y="2374810"/>
                <a:ext cx="2299097" cy="490968"/>
              </a:xfrm>
              <a:prstGeom prst="rect">
                <a:avLst/>
              </a:prstGeom>
              <a:blipFill rotWithShape="0">
                <a:blip r:embed="rId7"/>
                <a:stretch>
                  <a:fillRect b="-1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4"/>
          <p:cNvSpPr txBox="1"/>
          <p:nvPr/>
        </p:nvSpPr>
        <p:spPr>
          <a:xfrm>
            <a:off x="3671143" y="1932030"/>
            <a:ext cx="229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B-number Asymmetry</a:t>
            </a:r>
          </a:p>
        </p:txBody>
      </p:sp>
      <p:sp>
        <p:nvSpPr>
          <p:cNvPr id="27" name="TextBox 4"/>
          <p:cNvSpPr txBox="1"/>
          <p:nvPr/>
        </p:nvSpPr>
        <p:spPr>
          <a:xfrm>
            <a:off x="141746" y="4753067"/>
            <a:ext cx="8824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Seesaw-induced hierarchy problem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>
            <a:lum bright="-20000" contrast="40000"/>
          </a:blip>
          <a:stretch>
            <a:fillRect/>
          </a:stretch>
        </p:blipFill>
        <p:spPr>
          <a:xfrm>
            <a:off x="251520" y="5256851"/>
            <a:ext cx="5499266" cy="1440084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3995936" y="4725144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Vissani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98; Casas et al., 04;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Abada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07; Xing, 09;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Volkas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15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6046562" y="5278729"/>
            <a:ext cx="2845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 type-I seesaw models: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/>
              <p:cNvSpPr txBox="1"/>
              <p:nvPr/>
            </p:nvSpPr>
            <p:spPr>
              <a:xfrm>
                <a:off x="6154421" y="5621118"/>
                <a:ext cx="2666051" cy="6882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0.2 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b="0" i="0" smtClean="0">
                                      <a:latin typeface="Cambria Math" panose="02040503050406030204" pitchFamily="18" charset="0"/>
                                    </a:rPr>
                                    <m:t>eV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1/3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1" name="文本框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4421" y="5621118"/>
                <a:ext cx="2666051" cy="68820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4"/>
              <p:cNvSpPr txBox="1"/>
              <p:nvPr/>
            </p:nvSpPr>
            <p:spPr>
              <a:xfrm>
                <a:off x="6091722" y="6370571"/>
                <a:ext cx="28459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for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Sup>
                      <m:sSubSupPr>
                        <m:ctrlP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</m:t>
                        </m:r>
                      </m:sub>
                      <m:sup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zh-CN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𝐓𝐞𝐕</m:t>
                        </m:r>
                      </m:e>
                      <m:sup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 smtClean="0"/>
              </a:p>
            </p:txBody>
          </p:sp>
        </mc:Choice>
        <mc:Fallback xmlns="">
          <p:sp>
            <p:nvSpPr>
              <p:cNvPr id="32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722" y="6370571"/>
                <a:ext cx="2845917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1713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840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Neutrino Masses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746" y="836712"/>
            <a:ext cx="889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Seesaw models at the EW or </a:t>
            </a:r>
            <a:r>
              <a:rPr lang="en-US" sz="2000" b="1" dirty="0" err="1" smtClean="0"/>
              <a:t>TeV</a:t>
            </a:r>
            <a:r>
              <a:rPr lang="en-US" sz="2000" b="1" dirty="0" smtClean="0"/>
              <a:t> scales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motivated by the naturalness and testability problems of conventional seesaws </a:t>
            </a: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628800"/>
            <a:ext cx="2786035" cy="182038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4275394" y="1544598"/>
            <a:ext cx="4619157" cy="300369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401865" y="3374175"/>
            <a:ext cx="1183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CMS,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arXiv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: 1501.05566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lum bright="-20000" contrast="40000"/>
          </a:blip>
          <a:stretch>
            <a:fillRect/>
          </a:stretch>
        </p:blipFill>
        <p:spPr>
          <a:xfrm>
            <a:off x="141746" y="3666563"/>
            <a:ext cx="4441227" cy="300279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07671" y="5571148"/>
            <a:ext cx="1276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ATLAS,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arXiv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: 1506.06020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62359" y="141277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Keung,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Senjanovic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83;</a:t>
            </a:r>
          </a:p>
          <a:p>
            <a:r>
              <a:rPr lang="en-US" altLang="zh-CN" sz="1600" b="1" dirty="0" smtClean="0">
                <a:solidFill>
                  <a:srgbClr val="FF0000"/>
                </a:solidFill>
              </a:rPr>
              <a:t>Han, Zhang, 06</a:t>
            </a: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3203848" y="2525995"/>
            <a:ext cx="1318751" cy="830997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dirty="0" smtClean="0">
                <a:solidFill>
                  <a:srgbClr val="FF0000"/>
                </a:solidFill>
                <a:sym typeface="Symbol" panose="05050102010706020507" pitchFamily="18" charset="2"/>
              </a:rPr>
              <a:t>Signals:</a:t>
            </a:r>
          </a:p>
          <a:p>
            <a:pPr algn="ctr" eaLnBrk="1" hangingPunct="1"/>
            <a:r>
              <a:rPr lang="en-US" altLang="zh-CN" sz="1600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zh-CN" sz="1600" dirty="0" smtClean="0">
                <a:sym typeface="Symbol" panose="05050102010706020507" pitchFamily="18" charset="2"/>
              </a:rPr>
              <a:t>same-sign </a:t>
            </a:r>
          </a:p>
          <a:p>
            <a:pPr algn="ctr" eaLnBrk="1" hangingPunct="1"/>
            <a:r>
              <a:rPr lang="en-US" altLang="zh-CN" sz="1600" dirty="0" smtClean="0">
                <a:sym typeface="Symbol" panose="05050102010706020507" pitchFamily="18" charset="2"/>
              </a:rPr>
              <a:t> </a:t>
            </a:r>
            <a:r>
              <a:rPr lang="en-US" altLang="zh-CN" sz="1600" dirty="0" err="1" smtClean="0">
                <a:sym typeface="Symbol" panose="05050102010706020507" pitchFamily="18" charset="2"/>
              </a:rPr>
              <a:t>dileptons</a:t>
            </a:r>
            <a:r>
              <a:rPr lang="en-US" altLang="zh-CN" sz="1600" dirty="0" smtClean="0">
                <a:sym typeface="Symbol" panose="05050102010706020507" pitchFamily="18" charset="2"/>
              </a:rPr>
              <a:t> </a:t>
            </a:r>
            <a:endParaRPr lang="en-US" altLang="zh-CN" sz="16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lum bright="-20000" contrast="40000"/>
          </a:blip>
          <a:stretch>
            <a:fillRect/>
          </a:stretch>
        </p:blipFill>
        <p:spPr>
          <a:xfrm>
            <a:off x="4614595" y="4558419"/>
            <a:ext cx="2091063" cy="1413536"/>
          </a:xfrm>
          <a:prstGeom prst="rect">
            <a:avLst/>
          </a:prstGeom>
        </p:spPr>
      </p:pic>
      <p:sp>
        <p:nvSpPr>
          <p:cNvPr id="17" name="TextBox 4"/>
          <p:cNvSpPr txBox="1"/>
          <p:nvPr/>
        </p:nvSpPr>
        <p:spPr>
          <a:xfrm>
            <a:off x="6650320" y="4548297"/>
            <a:ext cx="2386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M</a:t>
            </a:r>
            <a:r>
              <a:rPr lang="en-US" b="1" baseline="-25000" dirty="0" smtClean="0"/>
              <a:t>N </a:t>
            </a:r>
            <a:r>
              <a:rPr lang="en-US" b="1" dirty="0" smtClean="0"/>
              <a:t>&gt; 600 </a:t>
            </a:r>
            <a:r>
              <a:rPr lang="en-US" b="1" dirty="0" err="1" smtClean="0"/>
              <a:t>GeV</a:t>
            </a:r>
            <a:r>
              <a:rPr lang="en-US" b="1" dirty="0" smtClean="0"/>
              <a:t>,</a:t>
            </a:r>
          </a:p>
          <a:p>
            <a:r>
              <a:rPr lang="en-US" b="1" dirty="0" smtClean="0"/>
              <a:t>t-channel </a:t>
            </a:r>
            <a:r>
              <a:rPr lang="el-GR" b="1" dirty="0" smtClean="0"/>
              <a:t>γ</a:t>
            </a:r>
            <a:r>
              <a:rPr lang="en-US" b="1" dirty="0" smtClean="0"/>
              <a:t>-mediated</a:t>
            </a:r>
          </a:p>
          <a:p>
            <a:r>
              <a:rPr lang="en-US" b="1" dirty="0" smtClean="0"/>
              <a:t>production dominates</a:t>
            </a:r>
          </a:p>
          <a:p>
            <a:r>
              <a:rPr lang="en-US" b="1" dirty="0" smtClean="0"/>
              <a:t>over </a:t>
            </a:r>
            <a:r>
              <a:rPr lang="en-US" b="1" dirty="0" err="1" smtClean="0"/>
              <a:t>Drell</a:t>
            </a:r>
            <a:r>
              <a:rPr lang="en-US" b="1" dirty="0" smtClean="0"/>
              <a:t>-Yan process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64747" y="5694258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Dev,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Pilaftsis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Yang, 14</a:t>
            </a:r>
          </a:p>
        </p:txBody>
      </p:sp>
      <p:sp>
        <p:nvSpPr>
          <p:cNvPr id="19" name="TextBox 4"/>
          <p:cNvSpPr txBox="1"/>
          <p:nvPr/>
        </p:nvSpPr>
        <p:spPr>
          <a:xfrm>
            <a:off x="4582972" y="6032812"/>
            <a:ext cx="4309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Type-II</a:t>
            </a:r>
            <a:r>
              <a:rPr lang="en-US" b="1" dirty="0"/>
              <a:t>: </a:t>
            </a:r>
            <a:r>
              <a:rPr lang="en-US" b="1" dirty="0" smtClean="0"/>
              <a:t> </a:t>
            </a:r>
            <a:r>
              <a:rPr lang="en-US" altLang="zh-CN" sz="1600" b="1" dirty="0" smtClean="0"/>
              <a:t>1207.2666</a:t>
            </a:r>
            <a:r>
              <a:rPr lang="en-US" sz="1600" b="1" dirty="0" smtClean="0"/>
              <a:t> (</a:t>
            </a:r>
            <a:r>
              <a:rPr lang="en-US" sz="1600" b="1" dirty="0"/>
              <a:t>CMS), </a:t>
            </a:r>
            <a:r>
              <a:rPr lang="en-US" sz="1600" b="1" dirty="0" smtClean="0"/>
              <a:t>1210.5070 (ATLAS)</a:t>
            </a:r>
            <a:endParaRPr lang="en-US" b="1" dirty="0" smtClean="0"/>
          </a:p>
          <a:p>
            <a:r>
              <a:rPr lang="en-US" b="1" dirty="0" smtClean="0"/>
              <a:t>Type-III: </a:t>
            </a:r>
            <a:r>
              <a:rPr lang="en-US" sz="1600" b="1" dirty="0" smtClean="0"/>
              <a:t>1506.01291 (CMS), 1506.01839 (ATLAS)</a:t>
            </a:r>
          </a:p>
        </p:txBody>
      </p:sp>
    </p:spTree>
    <p:extLst>
      <p:ext uri="{BB962C8B-B14F-4D97-AF65-F5344CB8AC3E}">
        <p14:creationId xmlns:p14="http://schemas.microsoft.com/office/powerpoint/2010/main" val="218172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Neutrino Masses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746" y="836712"/>
            <a:ext cx="3278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Beyond seesaw models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/>
              <a:t>R</a:t>
            </a:r>
            <a:r>
              <a:rPr lang="en-US" sz="2000" b="1" dirty="0" smtClean="0"/>
              <a:t>adiative mechanism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67544" y="1810267"/>
            <a:ext cx="2304256" cy="15220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67544" y="3418831"/>
            <a:ext cx="2325117" cy="12784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7524" y="1544598"/>
            <a:ext cx="2988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Zee, 80;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Babu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88; Ma, 98, 13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431540" y="4872457"/>
            <a:ext cx="3708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Model with A</a:t>
            </a:r>
            <a:r>
              <a:rPr lang="en-US" b="1" baseline="-25000" dirty="0" smtClean="0"/>
              <a:t>4</a:t>
            </a:r>
            <a:r>
              <a:rPr lang="en-US" b="1" dirty="0" smtClean="0"/>
              <a:t> x U(1)</a:t>
            </a:r>
            <a:r>
              <a:rPr lang="en-US" b="1" baseline="-25000" dirty="0" smtClean="0"/>
              <a:t>D</a:t>
            </a:r>
            <a:r>
              <a:rPr lang="en-US" b="1" dirty="0" smtClean="0"/>
              <a:t> symmetries</a:t>
            </a:r>
            <a:endParaRPr lang="en-US" b="1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Tree-level mass forbidden by A</a:t>
            </a:r>
            <a:r>
              <a:rPr lang="en-US" b="1" baseline="-25000" dirty="0" smtClean="0"/>
              <a:t>4</a:t>
            </a:r>
            <a:r>
              <a:rPr lang="en-US" b="1" dirty="0" smtClean="0"/>
              <a:t> flavor symmetry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Symmetry also responsible for flavor structure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New fermions as DM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4499992" y="1156682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Scale-invariant extension of the SM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4499992" y="1797566"/>
            <a:ext cx="4389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Remove mass terms of scalar fields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b="1" dirty="0" smtClean="0"/>
              <a:t>Symmetry breaking triggered </a:t>
            </a:r>
            <a:r>
              <a:rPr lang="en-US" altLang="zh-CN" b="1" dirty="0" err="1" smtClean="0"/>
              <a:t>radiatively</a:t>
            </a:r>
            <a:endParaRPr lang="en-US" b="1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Solve the hierarchy problem of SM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48813" y="1518469"/>
            <a:ext cx="2558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Coleman, E. Weinberg, 73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7601028" y="2780928"/>
            <a:ext cx="1003420" cy="87696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lum bright="-20000" contrast="40000"/>
          </a:blip>
          <a:stretch>
            <a:fillRect/>
          </a:stretch>
        </p:blipFill>
        <p:spPr>
          <a:xfrm>
            <a:off x="4512514" y="2914775"/>
            <a:ext cx="1499508" cy="7302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lum bright="-20000" contrast="40000"/>
          </a:blip>
          <a:stretch>
            <a:fillRect/>
          </a:stretch>
        </p:blipFill>
        <p:spPr>
          <a:xfrm>
            <a:off x="6116067" y="2775251"/>
            <a:ext cx="1336253" cy="837861"/>
          </a:xfrm>
          <a:prstGeom prst="rect">
            <a:avLst/>
          </a:prstGeom>
        </p:spPr>
      </p:pic>
      <p:sp>
        <p:nvSpPr>
          <p:cNvPr id="14" name="TextBox 4"/>
          <p:cNvSpPr txBox="1"/>
          <p:nvPr/>
        </p:nvSpPr>
        <p:spPr>
          <a:xfrm>
            <a:off x="4932040" y="3640461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Fermion-Scalar vertex</a:t>
            </a:r>
          </a:p>
        </p:txBody>
      </p:sp>
      <p:sp>
        <p:nvSpPr>
          <p:cNvPr id="15" name="TextBox 4"/>
          <p:cNvSpPr txBox="1"/>
          <p:nvPr/>
        </p:nvSpPr>
        <p:spPr>
          <a:xfrm>
            <a:off x="7683349" y="365439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4-Scalar 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lum bright="-20000" contrast="40000"/>
          </a:blip>
          <a:stretch>
            <a:fillRect/>
          </a:stretch>
        </p:blipFill>
        <p:spPr>
          <a:xfrm>
            <a:off x="4648813" y="4413313"/>
            <a:ext cx="4136026" cy="1931129"/>
          </a:xfrm>
          <a:prstGeom prst="rect">
            <a:avLst/>
          </a:prstGeom>
        </p:spPr>
      </p:pic>
      <p:sp>
        <p:nvSpPr>
          <p:cNvPr id="17" name="TextBox 4"/>
          <p:cNvSpPr txBox="1"/>
          <p:nvPr/>
        </p:nvSpPr>
        <p:spPr>
          <a:xfrm>
            <a:off x="4587949" y="4005064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Generation of neutrino masses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587948" y="6288788"/>
            <a:ext cx="3224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Lindner, Schmidt, Smirnov, 14</a:t>
            </a:r>
          </a:p>
        </p:txBody>
      </p:sp>
    </p:spTree>
    <p:extLst>
      <p:ext uri="{BB962C8B-B14F-4D97-AF65-F5344CB8AC3E}">
        <p14:creationId xmlns:p14="http://schemas.microsoft.com/office/powerpoint/2010/main" val="37998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683749" y="1371653"/>
            <a:ext cx="1166737" cy="1043501"/>
            <a:chOff x="7343558" y="1371653"/>
            <a:chExt cx="1166737" cy="1043501"/>
          </a:xfrm>
        </p:grpSpPr>
        <p:pic>
          <p:nvPicPr>
            <p:cNvPr id="8" name="pasted-image.pdf"/>
            <p:cNvPicPr/>
            <p:nvPr/>
          </p:nvPicPr>
          <p:blipFill>
            <a:blip r:embed="rId2">
              <a:extLst/>
            </a:blip>
            <a:srcRect r="22403" b="22099"/>
            <a:stretch>
              <a:fillRect/>
            </a:stretch>
          </p:blipFill>
          <p:spPr>
            <a:xfrm>
              <a:off x="7343558" y="1371653"/>
              <a:ext cx="1166737" cy="1043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9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767468" y="1889087"/>
              <a:ext cx="348231" cy="245078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4" name="组合 3"/>
          <p:cNvGrpSpPr/>
          <p:nvPr/>
        </p:nvGrpSpPr>
        <p:grpSpPr>
          <a:xfrm>
            <a:off x="7815452" y="2795072"/>
            <a:ext cx="1023984" cy="1063366"/>
            <a:chOff x="7662816" y="2991253"/>
            <a:chExt cx="1023984" cy="1063366"/>
          </a:xfrm>
        </p:grpSpPr>
        <p:pic>
          <p:nvPicPr>
            <p:cNvPr id="7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662816" y="2991253"/>
              <a:ext cx="1023984" cy="106336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0" name="pasted-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8036654" y="3090467"/>
              <a:ext cx="276307" cy="245638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5" name="组合 4"/>
          <p:cNvGrpSpPr/>
          <p:nvPr/>
        </p:nvGrpSpPr>
        <p:grpSpPr>
          <a:xfrm>
            <a:off x="7881593" y="4078582"/>
            <a:ext cx="891699" cy="881164"/>
            <a:chOff x="7795101" y="4443612"/>
            <a:chExt cx="891699" cy="881164"/>
          </a:xfrm>
        </p:grpSpPr>
        <p:pic>
          <p:nvPicPr>
            <p:cNvPr id="9" name="pasted-image.pd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7795101" y="4443612"/>
              <a:ext cx="891699" cy="88116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1" name="pasted-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121764" y="4839627"/>
              <a:ext cx="290709" cy="322172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58" name="Group 580"/>
          <p:cNvGrpSpPr/>
          <p:nvPr/>
        </p:nvGrpSpPr>
        <p:grpSpPr>
          <a:xfrm>
            <a:off x="5226140" y="1421097"/>
            <a:ext cx="2280830" cy="3531499"/>
            <a:chOff x="0" y="0"/>
            <a:chExt cx="4418718" cy="5915635"/>
          </a:xfrm>
        </p:grpSpPr>
        <p:sp>
          <p:nvSpPr>
            <p:cNvPr id="59" name="Shape 562"/>
            <p:cNvSpPr/>
            <p:nvPr/>
          </p:nvSpPr>
          <p:spPr>
            <a:xfrm>
              <a:off x="1340877" y="0"/>
              <a:ext cx="1714917" cy="81151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25400" cap="flat">
              <a:solidFill>
                <a:srgbClr val="773F9B"/>
              </a:solidFill>
              <a:prstDash val="solid"/>
              <a:miter lim="400000"/>
            </a:ln>
            <a:effectLst>
              <a:outerShdw blurRad="50800" dist="50800" dir="3600000" rotWithShape="0">
                <a:srgbClr val="773F9B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0" name="Shape 563"/>
            <p:cNvSpPr/>
            <p:nvPr/>
          </p:nvSpPr>
          <p:spPr>
            <a:xfrm flipV="1">
              <a:off x="2198870" y="819912"/>
              <a:ext cx="1" cy="40191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1" name="Shape 564"/>
            <p:cNvSpPr/>
            <p:nvPr/>
          </p:nvSpPr>
          <p:spPr>
            <a:xfrm>
              <a:off x="907752" y="1218557"/>
              <a:ext cx="2599154" cy="592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1" extrusionOk="0">
                  <a:moveTo>
                    <a:pt x="9" y="21503"/>
                  </a:moveTo>
                  <a:lnTo>
                    <a:pt x="0" y="4221"/>
                  </a:lnTo>
                  <a:cubicBezTo>
                    <a:pt x="32" y="3099"/>
                    <a:pt x="196" y="2052"/>
                    <a:pt x="461" y="1279"/>
                  </a:cubicBezTo>
                  <a:cubicBezTo>
                    <a:pt x="767" y="385"/>
                    <a:pt x="1181" y="-69"/>
                    <a:pt x="1601" y="29"/>
                  </a:cubicBezTo>
                  <a:lnTo>
                    <a:pt x="20206" y="5"/>
                  </a:lnTo>
                  <a:cubicBezTo>
                    <a:pt x="20561" y="-50"/>
                    <a:pt x="20908" y="337"/>
                    <a:pt x="21170" y="1078"/>
                  </a:cubicBezTo>
                  <a:cubicBezTo>
                    <a:pt x="21397" y="1721"/>
                    <a:pt x="21544" y="2589"/>
                    <a:pt x="21586" y="3532"/>
                  </a:cubicBezTo>
                  <a:lnTo>
                    <a:pt x="21600" y="21531"/>
                  </a:ln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2" name="Shape 565"/>
            <p:cNvSpPr/>
            <p:nvPr/>
          </p:nvSpPr>
          <p:spPr>
            <a:xfrm rot="10800000">
              <a:off x="910483" y="4016231"/>
              <a:ext cx="2602171" cy="599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1" extrusionOk="0">
                  <a:moveTo>
                    <a:pt x="9" y="21503"/>
                  </a:moveTo>
                  <a:lnTo>
                    <a:pt x="0" y="4221"/>
                  </a:lnTo>
                  <a:cubicBezTo>
                    <a:pt x="32" y="3099"/>
                    <a:pt x="196" y="2052"/>
                    <a:pt x="461" y="1279"/>
                  </a:cubicBezTo>
                  <a:cubicBezTo>
                    <a:pt x="767" y="385"/>
                    <a:pt x="1181" y="-69"/>
                    <a:pt x="1601" y="29"/>
                  </a:cubicBezTo>
                  <a:lnTo>
                    <a:pt x="20206" y="5"/>
                  </a:lnTo>
                  <a:cubicBezTo>
                    <a:pt x="20561" y="-50"/>
                    <a:pt x="20908" y="337"/>
                    <a:pt x="21170" y="1078"/>
                  </a:cubicBezTo>
                  <a:cubicBezTo>
                    <a:pt x="21397" y="1721"/>
                    <a:pt x="21544" y="2589"/>
                    <a:pt x="21586" y="3532"/>
                  </a:cubicBezTo>
                  <a:lnTo>
                    <a:pt x="21600" y="21531"/>
                  </a:ln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3" name="Shape 566"/>
            <p:cNvSpPr/>
            <p:nvPr/>
          </p:nvSpPr>
          <p:spPr>
            <a:xfrm flipV="1">
              <a:off x="2198870" y="4611945"/>
              <a:ext cx="1" cy="48260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4" name="Shape 567"/>
            <p:cNvSpPr/>
            <p:nvPr/>
          </p:nvSpPr>
          <p:spPr>
            <a:xfrm>
              <a:off x="1301203" y="5104124"/>
              <a:ext cx="1812124" cy="811512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25400" cap="flat">
              <a:solidFill>
                <a:srgbClr val="C82506"/>
              </a:solidFill>
              <a:prstDash val="solid"/>
              <a:miter lim="400000"/>
            </a:ln>
            <a:effectLst>
              <a:outerShdw blurRad="50800" dist="50800" dir="3600000" rotWithShape="0">
                <a:srgbClr val="C82506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5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5" name="Shape 568"/>
            <p:cNvSpPr/>
            <p:nvPr/>
          </p:nvSpPr>
          <p:spPr>
            <a:xfrm>
              <a:off x="0" y="1825896"/>
              <a:ext cx="1812124" cy="81151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25400" cap="flat">
              <a:solidFill>
                <a:srgbClr val="0000FF"/>
              </a:solidFill>
              <a:prstDash val="solid"/>
              <a:miter lim="400000"/>
            </a:ln>
            <a:effectLst>
              <a:outerShdw blurRad="50800" dist="50800" dir="3600000" rotWithShape="0">
                <a:srgbClr val="0000F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6" name="Shape 569"/>
            <p:cNvSpPr/>
            <p:nvPr/>
          </p:nvSpPr>
          <p:spPr>
            <a:xfrm flipV="1">
              <a:off x="906061" y="2642876"/>
              <a:ext cx="1" cy="60971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67" name="Shape 570"/>
            <p:cNvSpPr/>
            <p:nvPr/>
          </p:nvSpPr>
          <p:spPr>
            <a:xfrm flipV="1">
              <a:off x="3508468" y="2642876"/>
              <a:ext cx="1" cy="59690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pic>
          <p:nvPicPr>
            <p:cNvPr id="68" name="pasted-image.pdf"/>
            <p:cNvPicPr/>
            <p:nvPr/>
          </p:nvPicPr>
          <p:blipFill>
            <a:blip r:embed="rId8">
              <a:extLst/>
            </a:blip>
            <a:srcRect r="73054"/>
            <a:stretch>
              <a:fillRect/>
            </a:stretch>
          </p:blipFill>
          <p:spPr>
            <a:xfrm>
              <a:off x="671707" y="2034366"/>
              <a:ext cx="468817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9" name="pasted-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581457" y="5325729"/>
              <a:ext cx="1320801" cy="393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0" name="pasted-image.pdf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1972315" y="202555"/>
              <a:ext cx="4699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" name="Shape 574"/>
            <p:cNvSpPr/>
            <p:nvPr/>
          </p:nvSpPr>
          <p:spPr>
            <a:xfrm>
              <a:off x="2606595" y="3258061"/>
              <a:ext cx="1812124" cy="811511"/>
            </a:xfrm>
            <a:prstGeom prst="roundRect">
              <a:avLst>
                <a:gd name="adj" fmla="val 18264"/>
              </a:avLst>
            </a:prstGeom>
            <a:solidFill>
              <a:srgbClr val="FFFFFF"/>
            </a:solidFill>
            <a:ln w="25400" cap="flat">
              <a:solidFill>
                <a:srgbClr val="FF8000"/>
              </a:solidFill>
              <a:prstDash val="solid"/>
              <a:miter lim="400000"/>
            </a:ln>
            <a:effectLst>
              <a:outerShdw blurRad="50800" dist="50800" dir="3600000" rotWithShape="0">
                <a:srgbClr val="FF75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pic>
          <p:nvPicPr>
            <p:cNvPr id="72" name="pasted-image.pdf"/>
            <p:cNvPicPr/>
            <p:nvPr/>
          </p:nvPicPr>
          <p:blipFill>
            <a:blip r:embed="rId11">
              <a:extLst/>
            </a:blip>
            <a:srcRect l="76767"/>
            <a:stretch>
              <a:fillRect/>
            </a:stretch>
          </p:blipFill>
          <p:spPr>
            <a:xfrm>
              <a:off x="3185412" y="3417910"/>
              <a:ext cx="646179" cy="482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3" name="Shape 576"/>
            <p:cNvSpPr/>
            <p:nvPr/>
          </p:nvSpPr>
          <p:spPr>
            <a:xfrm>
              <a:off x="2602406" y="1818666"/>
              <a:ext cx="1812124" cy="81151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25400" cap="flat">
              <a:solidFill>
                <a:srgbClr val="0000FB"/>
              </a:solidFill>
              <a:prstDash val="solid"/>
              <a:miter lim="400000"/>
            </a:ln>
            <a:effectLst>
              <a:outerShdw blurRad="50800" dist="50800" dir="3600000" rotWithShape="0">
                <a:srgbClr val="0000F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pic>
          <p:nvPicPr>
            <p:cNvPr id="74" name="pasted-image.pdf"/>
            <p:cNvPicPr/>
            <p:nvPr/>
          </p:nvPicPr>
          <p:blipFill>
            <a:blip r:embed="rId12">
              <a:extLst/>
            </a:blip>
            <a:srcRect r="68989"/>
            <a:stretch>
              <a:fillRect/>
            </a:stretch>
          </p:blipFill>
          <p:spPr>
            <a:xfrm>
              <a:off x="3256253" y="2028451"/>
              <a:ext cx="555308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5" name="Shape 578"/>
            <p:cNvSpPr/>
            <p:nvPr/>
          </p:nvSpPr>
          <p:spPr>
            <a:xfrm>
              <a:off x="0" y="3258061"/>
              <a:ext cx="1812124" cy="81151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25400" cap="flat">
              <a:solidFill>
                <a:srgbClr val="FF8000"/>
              </a:solidFill>
              <a:prstDash val="solid"/>
              <a:miter lim="400000"/>
            </a:ln>
            <a:effectLst>
              <a:outerShdw blurRad="50800" dist="50800" dir="3600000" rotWithShape="0">
                <a:srgbClr val="FF8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i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b="1">
                <a:latin typeface="微软雅黑"/>
                <a:ea typeface="微软雅黑"/>
                <a:cs typeface="微软雅黑"/>
              </a:endParaRPr>
            </a:p>
          </p:txBody>
        </p:sp>
        <p:pic>
          <p:nvPicPr>
            <p:cNvPr id="76" name="pasted-image.pdf"/>
            <p:cNvPicPr/>
            <p:nvPr/>
          </p:nvPicPr>
          <p:blipFill>
            <a:blip r:embed="rId13">
              <a:extLst/>
            </a:blip>
            <a:srcRect l="68256"/>
            <a:stretch>
              <a:fillRect/>
            </a:stretch>
          </p:blipFill>
          <p:spPr>
            <a:xfrm>
              <a:off x="281182" y="3365366"/>
              <a:ext cx="1249734" cy="596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7" name="矩形 76"/>
          <p:cNvSpPr/>
          <p:nvPr/>
        </p:nvSpPr>
        <p:spPr>
          <a:xfrm>
            <a:off x="5253035" y="991307"/>
            <a:ext cx="35202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000" b="1" dirty="0" smtClean="0">
                <a:ea typeface="微软雅黑"/>
                <a:cs typeface="微软雅黑"/>
              </a:rPr>
              <a:t>Paradigm of flavor symmetries</a:t>
            </a:r>
            <a:endParaRPr lang="zh-CN" altLang="en-US" sz="2000" b="1" dirty="0">
              <a:ea typeface="微软雅黑"/>
              <a:cs typeface="微软雅黑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5808782" y="2134271"/>
            <a:ext cx="11195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/>
            </a:pPr>
            <a:r>
              <a:rPr lang="en-US" altLang="zh-CN" sz="2000" b="1" dirty="0" smtClean="0">
                <a:ea typeface="微软雅黑"/>
                <a:cs typeface="微软雅黑"/>
              </a:rPr>
              <a:t>Breaking</a:t>
            </a:r>
            <a:endParaRPr lang="en-US" altLang="zh-CN" sz="2000" b="1" dirty="0">
              <a:ea typeface="微软雅黑"/>
              <a:cs typeface="微软雅黑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716858" y="5117321"/>
            <a:ext cx="42326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000" b="1" dirty="0" smtClean="0">
                <a:ea typeface="微软雅黑"/>
                <a:cs typeface="微软雅黑"/>
              </a:rPr>
              <a:t>PMNS matrix is (partially) determined by the structure of symmetry groups</a:t>
            </a:r>
            <a:endParaRPr lang="zh-CN" altLang="en-US" sz="2000" b="1" dirty="0">
              <a:ea typeface="微软雅黑"/>
              <a:cs typeface="微软雅黑"/>
            </a:endParaRPr>
          </a:p>
        </p:txBody>
      </p:sp>
      <p:grpSp>
        <p:nvGrpSpPr>
          <p:cNvPr id="83" name="组 82"/>
          <p:cNvGrpSpPr/>
          <p:nvPr/>
        </p:nvGrpSpPr>
        <p:grpSpPr>
          <a:xfrm>
            <a:off x="714954" y="1302452"/>
            <a:ext cx="3304686" cy="2195034"/>
            <a:chOff x="3858314" y="1347721"/>
            <a:chExt cx="5490866" cy="3849180"/>
          </a:xfrm>
        </p:grpSpPr>
        <p:sp>
          <p:nvSpPr>
            <p:cNvPr id="84" name="Shape 488"/>
            <p:cNvSpPr/>
            <p:nvPr/>
          </p:nvSpPr>
          <p:spPr>
            <a:xfrm flipV="1">
              <a:off x="4777463" y="2410211"/>
              <a:ext cx="1" cy="2786690"/>
            </a:xfrm>
            <a:prstGeom prst="line">
              <a:avLst/>
            </a:prstGeom>
            <a:ln w="50800">
              <a:solidFill/>
              <a:miter lim="400000"/>
              <a:headEnd type="triangle"/>
              <a:tailEnd type="triangle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lvl="0">
                <a:defRPr sz="2400"/>
              </a:pPr>
              <a:endParaRPr sz="2400" b="1">
                <a:latin typeface="微软雅黑"/>
                <a:ea typeface="微软雅黑"/>
                <a:cs typeface="微软雅黑"/>
              </a:endParaRPr>
            </a:p>
          </p:txBody>
        </p:sp>
        <p:grpSp>
          <p:nvGrpSpPr>
            <p:cNvPr id="85" name="Group 495"/>
            <p:cNvGrpSpPr/>
            <p:nvPr/>
          </p:nvGrpSpPr>
          <p:grpSpPr>
            <a:xfrm>
              <a:off x="7549743" y="2438917"/>
              <a:ext cx="647427" cy="2667001"/>
              <a:chOff x="0" y="0"/>
              <a:chExt cx="647426" cy="2667000"/>
            </a:xfrm>
          </p:grpSpPr>
          <p:sp>
            <p:nvSpPr>
              <p:cNvPr id="110" name="Shape 489"/>
              <p:cNvSpPr/>
              <p:nvPr/>
            </p:nvSpPr>
            <p:spPr>
              <a:xfrm>
                <a:off x="0" y="1016000"/>
                <a:ext cx="635000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0000FB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0000FF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111" name="Shape 490"/>
              <p:cNvSpPr/>
              <p:nvPr/>
            </p:nvSpPr>
            <p:spPr>
              <a:xfrm>
                <a:off x="12426" y="2032000"/>
                <a:ext cx="635001" cy="635000"/>
              </a:xfrm>
              <a:prstGeom prst="roundRect">
                <a:avLst>
                  <a:gd name="adj" fmla="val 23340"/>
                </a:avLst>
              </a:prstGeom>
              <a:solidFill>
                <a:srgbClr val="FFFFFF"/>
              </a:solidFill>
              <a:ln w="50800" cap="flat">
                <a:solidFill>
                  <a:srgbClr val="FF8000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FF75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112" name="Shape 491"/>
              <p:cNvSpPr/>
              <p:nvPr/>
            </p:nvSpPr>
            <p:spPr>
              <a:xfrm>
                <a:off x="12426" y="0"/>
                <a:ext cx="635001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773F9B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773F9B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pic>
            <p:nvPicPr>
              <p:cNvPr id="113" name="pasted-image.pdf"/>
              <p:cNvPicPr/>
              <p:nvPr/>
            </p:nvPicPr>
            <p:blipFill>
              <a:blip r:embed="rId14">
                <a:extLst/>
              </a:blip>
              <a:stretch>
                <a:fillRect/>
              </a:stretch>
            </p:blipFill>
            <p:spPr>
              <a:xfrm>
                <a:off x="253726" y="152400"/>
                <a:ext cx="152401" cy="3048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14" name="pasted-image.pdf"/>
              <p:cNvPicPr/>
              <p:nvPr/>
            </p:nvPicPr>
            <p:blipFill>
              <a:blip r:embed="rId15">
                <a:extLst/>
              </a:blip>
              <a:stretch>
                <a:fillRect/>
              </a:stretch>
            </p:blipFill>
            <p:spPr>
              <a:xfrm>
                <a:off x="209276" y="2241550"/>
                <a:ext cx="241301" cy="215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15" name="pasted-image.pdf"/>
              <p:cNvPicPr/>
              <p:nvPr/>
            </p:nvPicPr>
            <p:blipFill>
              <a:blip r:embed="rId16">
                <a:extLst/>
              </a:blip>
              <a:stretch>
                <a:fillRect/>
              </a:stretch>
            </p:blipFill>
            <p:spPr>
              <a:xfrm>
                <a:off x="234676" y="1225550"/>
                <a:ext cx="190501" cy="215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86" name="Group 502"/>
            <p:cNvGrpSpPr/>
            <p:nvPr/>
          </p:nvGrpSpPr>
          <p:grpSpPr>
            <a:xfrm>
              <a:off x="8711406" y="2438917"/>
              <a:ext cx="637774" cy="2667001"/>
              <a:chOff x="0" y="0"/>
              <a:chExt cx="637773" cy="2667000"/>
            </a:xfrm>
          </p:grpSpPr>
          <p:sp>
            <p:nvSpPr>
              <p:cNvPr id="104" name="Shape 496"/>
              <p:cNvSpPr/>
              <p:nvPr/>
            </p:nvSpPr>
            <p:spPr>
              <a:xfrm>
                <a:off x="0" y="1016000"/>
                <a:ext cx="635000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00C800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00C8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i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105" name="Shape 497"/>
              <p:cNvSpPr/>
              <p:nvPr/>
            </p:nvSpPr>
            <p:spPr>
              <a:xfrm>
                <a:off x="0" y="2032000"/>
                <a:ext cx="635000" cy="635000"/>
              </a:xfrm>
              <a:prstGeom prst="roundRect">
                <a:avLst>
                  <a:gd name="adj" fmla="val 23340"/>
                </a:avLst>
              </a:prstGeom>
              <a:solidFill>
                <a:srgbClr val="FFFFFF"/>
              </a:solidFill>
              <a:ln w="50800" cap="flat">
                <a:solidFill>
                  <a:srgbClr val="FF8000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FF75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106" name="Shape 498"/>
              <p:cNvSpPr/>
              <p:nvPr/>
            </p:nvSpPr>
            <p:spPr>
              <a:xfrm>
                <a:off x="2773" y="0"/>
                <a:ext cx="635001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0000FB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0000FF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pic>
            <p:nvPicPr>
              <p:cNvPr id="107" name="pasted-image.pdf"/>
              <p:cNvPicPr/>
              <p:nvPr/>
            </p:nvPicPr>
            <p:blipFill>
              <a:blip r:embed="rId17">
                <a:extLst/>
              </a:blip>
              <a:stretch>
                <a:fillRect/>
              </a:stretch>
            </p:blipFill>
            <p:spPr>
              <a:xfrm>
                <a:off x="196713" y="2133600"/>
                <a:ext cx="228601" cy="3302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8" name="pasted-image.pdf"/>
              <p:cNvPicPr/>
              <p:nvPr/>
            </p:nvPicPr>
            <p:blipFill>
              <a:blip r:embed="rId18">
                <a:extLst/>
              </a:blip>
              <a:stretch>
                <a:fillRect/>
              </a:stretch>
            </p:blipFill>
            <p:spPr>
              <a:xfrm>
                <a:off x="228463" y="1225550"/>
                <a:ext cx="190501" cy="215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9" name="pasted-image.pdf"/>
              <p:cNvPicPr/>
              <p:nvPr/>
            </p:nvPicPr>
            <p:blipFill>
              <a:blip r:embed="rId19">
                <a:extLst/>
              </a:blip>
              <a:stretch>
                <a:fillRect/>
              </a:stretch>
            </p:blipFill>
            <p:spPr>
              <a:xfrm>
                <a:off x="241300" y="127000"/>
                <a:ext cx="177800" cy="3302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87" name="Group 509"/>
            <p:cNvGrpSpPr/>
            <p:nvPr/>
          </p:nvGrpSpPr>
          <p:grpSpPr>
            <a:xfrm>
              <a:off x="6375105" y="2444655"/>
              <a:ext cx="646043" cy="2667001"/>
              <a:chOff x="0" y="0"/>
              <a:chExt cx="646041" cy="2667000"/>
            </a:xfrm>
          </p:grpSpPr>
          <p:sp>
            <p:nvSpPr>
              <p:cNvPr id="98" name="Shape 503"/>
              <p:cNvSpPr/>
              <p:nvPr/>
            </p:nvSpPr>
            <p:spPr>
              <a:xfrm>
                <a:off x="0" y="0"/>
                <a:ext cx="635000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0000FB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0000FF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99" name="Shape 504"/>
              <p:cNvSpPr/>
              <p:nvPr/>
            </p:nvSpPr>
            <p:spPr>
              <a:xfrm>
                <a:off x="11039" y="2032000"/>
                <a:ext cx="635001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FF8000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FF8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i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100" name="Shape 505"/>
              <p:cNvSpPr/>
              <p:nvPr/>
            </p:nvSpPr>
            <p:spPr>
              <a:xfrm>
                <a:off x="11040" y="1016001"/>
                <a:ext cx="635001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00C800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00C8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i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pic>
            <p:nvPicPr>
              <p:cNvPr id="101" name="pasted-image.pdf"/>
              <p:cNvPicPr/>
              <p:nvPr/>
            </p:nvPicPr>
            <p:blipFill>
              <a:blip r:embed="rId20">
                <a:extLst/>
              </a:blip>
              <a:stretch>
                <a:fillRect/>
              </a:stretch>
            </p:blipFill>
            <p:spPr>
              <a:xfrm>
                <a:off x="220589" y="2241550"/>
                <a:ext cx="190501" cy="215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2" name="pasted-image.pdf"/>
              <p:cNvPicPr/>
              <p:nvPr/>
            </p:nvPicPr>
            <p:blipFill>
              <a:blip r:embed="rId21">
                <a:extLst/>
              </a:blip>
              <a:stretch>
                <a:fillRect/>
              </a:stretch>
            </p:blipFill>
            <p:spPr>
              <a:xfrm>
                <a:off x="201539" y="1225550"/>
                <a:ext cx="254001" cy="3175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3" name="pasted-image.pdf"/>
              <p:cNvPicPr/>
              <p:nvPr/>
            </p:nvPicPr>
            <p:blipFill>
              <a:blip r:embed="rId22">
                <a:extLst/>
              </a:blip>
              <a:stretch>
                <a:fillRect/>
              </a:stretch>
            </p:blipFill>
            <p:spPr>
              <a:xfrm>
                <a:off x="203200" y="241300"/>
                <a:ext cx="228600" cy="2032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88" name="Shape 510"/>
            <p:cNvSpPr/>
            <p:nvPr/>
          </p:nvSpPr>
          <p:spPr>
            <a:xfrm flipH="1" flipV="1">
              <a:off x="5260063" y="2020475"/>
              <a:ext cx="3993955" cy="1"/>
            </a:xfrm>
            <a:prstGeom prst="line">
              <a:avLst/>
            </a:prstGeom>
            <a:ln w="50800">
              <a:solidFill/>
              <a:miter lim="400000"/>
              <a:headEnd type="triangle"/>
              <a:tailEnd type="triangle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lvl="0">
                <a:defRPr sz="2400"/>
              </a:pPr>
              <a:endParaRPr sz="2400" b="1">
                <a:latin typeface="微软雅黑"/>
                <a:ea typeface="微软雅黑"/>
                <a:cs typeface="微软雅黑"/>
              </a:endParaRPr>
            </a:p>
          </p:txBody>
        </p:sp>
        <p:pic>
          <p:nvPicPr>
            <p:cNvPr id="89" name="pasted-image.pdf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3858314" y="3594529"/>
              <a:ext cx="469902" cy="4064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0" name="pasted-image.pdf"/>
            <p:cNvPicPr/>
            <p:nvPr/>
          </p:nvPicPr>
          <p:blipFill>
            <a:blip r:embed="rId23">
              <a:extLst/>
            </a:blip>
            <a:stretch>
              <a:fillRect/>
            </a:stretch>
          </p:blipFill>
          <p:spPr>
            <a:xfrm>
              <a:off x="7016779" y="1347721"/>
              <a:ext cx="520701" cy="469901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91" name="Group 519"/>
            <p:cNvGrpSpPr/>
            <p:nvPr/>
          </p:nvGrpSpPr>
          <p:grpSpPr>
            <a:xfrm>
              <a:off x="5270156" y="2444655"/>
              <a:ext cx="635001" cy="2667001"/>
              <a:chOff x="0" y="0"/>
              <a:chExt cx="635000" cy="2667000"/>
            </a:xfrm>
          </p:grpSpPr>
          <p:sp>
            <p:nvSpPr>
              <p:cNvPr id="92" name="Shape 513"/>
              <p:cNvSpPr/>
              <p:nvPr/>
            </p:nvSpPr>
            <p:spPr>
              <a:xfrm>
                <a:off x="0" y="0"/>
                <a:ext cx="635000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C82506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C82506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5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93" name="Shape 514"/>
              <p:cNvSpPr/>
              <p:nvPr/>
            </p:nvSpPr>
            <p:spPr>
              <a:xfrm>
                <a:off x="0" y="2032000"/>
                <a:ext cx="635000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C82506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C82506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5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sp>
            <p:nvSpPr>
              <p:cNvPr id="94" name="Shape 515"/>
              <p:cNvSpPr/>
              <p:nvPr/>
            </p:nvSpPr>
            <p:spPr>
              <a:xfrm>
                <a:off x="0" y="1016000"/>
                <a:ext cx="635000" cy="635000"/>
              </a:xfrm>
              <a:prstGeom prst="roundRect">
                <a:avLst>
                  <a:gd name="adj" fmla="val 19170"/>
                </a:avLst>
              </a:prstGeom>
              <a:solidFill>
                <a:srgbClr val="FFFFFF"/>
              </a:solidFill>
              <a:ln w="50800" cap="flat">
                <a:solidFill>
                  <a:srgbClr val="C82506"/>
                </a:solidFill>
                <a:prstDash val="solid"/>
                <a:miter lim="400000"/>
              </a:ln>
              <a:effectLst>
                <a:outerShdw blurRad="50800" dist="50800" dir="3600000" rotWithShape="0">
                  <a:srgbClr val="C82506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5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400" b="1">
                  <a:latin typeface="微软雅黑"/>
                  <a:ea typeface="微软雅黑"/>
                  <a:cs typeface="微软雅黑"/>
                </a:endParaRPr>
              </a:p>
            </p:txBody>
          </p:sp>
          <p:pic>
            <p:nvPicPr>
              <p:cNvPr id="95" name="pasted-image.pdf"/>
              <p:cNvPicPr/>
              <p:nvPr/>
            </p:nvPicPr>
            <p:blipFill>
              <a:blip r:embed="rId24">
                <a:extLst/>
              </a:blip>
              <a:stretch>
                <a:fillRect/>
              </a:stretch>
            </p:blipFill>
            <p:spPr>
              <a:xfrm>
                <a:off x="158912" y="220612"/>
                <a:ext cx="406401" cy="279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6" name="pasted-image.pdf"/>
              <p:cNvPicPr/>
              <p:nvPr/>
            </p:nvPicPr>
            <p:blipFill>
              <a:blip r:embed="rId25">
                <a:extLst/>
              </a:blip>
              <a:stretch>
                <a:fillRect/>
              </a:stretch>
            </p:blipFill>
            <p:spPr>
              <a:xfrm>
                <a:off x="165262" y="1226130"/>
                <a:ext cx="419101" cy="355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7" name="pasted-image.pdf"/>
              <p:cNvPicPr/>
              <p:nvPr/>
            </p:nvPicPr>
            <p:blipFill>
              <a:blip r:embed="rId26">
                <a:extLst/>
              </a:blip>
              <a:stretch>
                <a:fillRect/>
              </a:stretch>
            </p:blipFill>
            <p:spPr>
              <a:xfrm>
                <a:off x="171612" y="2254344"/>
                <a:ext cx="381001" cy="279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116" name="矩形 115"/>
          <p:cNvSpPr/>
          <p:nvPr/>
        </p:nvSpPr>
        <p:spPr>
          <a:xfrm>
            <a:off x="164099" y="967851"/>
            <a:ext cx="19809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000" b="1" dirty="0" smtClean="0">
                <a:ea typeface="微软雅黑"/>
                <a:cs typeface="微软雅黑"/>
              </a:rPr>
              <a:t>Flavor Symmetry</a:t>
            </a:r>
            <a:endParaRPr lang="zh-CN" altLang="en-US" sz="2000" b="1" dirty="0">
              <a:ea typeface="微软雅黑"/>
              <a:cs typeface="微软雅黑"/>
            </a:endParaRPr>
          </a:p>
        </p:txBody>
      </p:sp>
      <p:sp>
        <p:nvSpPr>
          <p:cNvPr id="117" name="圆角矩形 116"/>
          <p:cNvSpPr/>
          <p:nvPr/>
        </p:nvSpPr>
        <p:spPr>
          <a:xfrm>
            <a:off x="627833" y="2487076"/>
            <a:ext cx="485569" cy="424178"/>
          </a:xfrm>
          <a:prstGeom prst="roundRect">
            <a:avLst/>
          </a:prstGeom>
          <a:noFill/>
          <a:ln w="38100" cmpd="sng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8" name="下箭头 117"/>
          <p:cNvSpPr/>
          <p:nvPr/>
        </p:nvSpPr>
        <p:spPr>
          <a:xfrm>
            <a:off x="675560" y="1417936"/>
            <a:ext cx="412957" cy="1002952"/>
          </a:xfrm>
          <a:prstGeom prst="down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19" name="直线连接符 118"/>
          <p:cNvCxnSpPr/>
          <p:nvPr/>
        </p:nvCxnSpPr>
        <p:spPr>
          <a:xfrm>
            <a:off x="241480" y="1367961"/>
            <a:ext cx="1762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Flavor Mixing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7">
            <a:lum bright="-20000" contrast="40000"/>
          </a:blip>
          <a:stretch>
            <a:fillRect/>
          </a:stretch>
        </p:blipFill>
        <p:spPr>
          <a:xfrm>
            <a:off x="260230" y="4580006"/>
            <a:ext cx="3597428" cy="2000743"/>
          </a:xfrm>
          <a:prstGeom prst="rect">
            <a:avLst/>
          </a:prstGeom>
        </p:spPr>
      </p:pic>
      <p:sp>
        <p:nvSpPr>
          <p:cNvPr id="123" name="矩形 122"/>
          <p:cNvSpPr/>
          <p:nvPr/>
        </p:nvSpPr>
        <p:spPr>
          <a:xfrm>
            <a:off x="189552" y="3766495"/>
            <a:ext cx="4358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000" b="1" dirty="0" smtClean="0">
                <a:ea typeface="微软雅黑"/>
                <a:cs typeface="微软雅黑"/>
              </a:rPr>
              <a:t>Tri-</a:t>
            </a:r>
            <a:r>
              <a:rPr kumimoji="1" lang="en-US" altLang="zh-CN" sz="2000" b="1" dirty="0" err="1" smtClean="0">
                <a:ea typeface="微软雅黑"/>
                <a:cs typeface="微软雅黑"/>
              </a:rPr>
              <a:t>bimaximal</a:t>
            </a:r>
            <a:r>
              <a:rPr kumimoji="1" lang="en-US" altLang="zh-CN" sz="2000" b="1" dirty="0" smtClean="0">
                <a:ea typeface="微软雅黑"/>
                <a:cs typeface="微软雅黑"/>
              </a:rPr>
              <a:t> neutrino mixing matrix</a:t>
            </a:r>
            <a:endParaRPr lang="zh-CN" altLang="en-US" sz="2000" b="1" dirty="0">
              <a:ea typeface="微软雅黑"/>
              <a:cs typeface="微软雅黑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89552" y="4149080"/>
            <a:ext cx="423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Harrison,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Pekins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Scott, 02; Xing, 02; He, Zee, 03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4751153" y="5926241"/>
            <a:ext cx="423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See,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Ishimori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10;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Altarelli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Feruglio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10; King et al., 14, for recent reviews</a:t>
            </a:r>
          </a:p>
        </p:txBody>
      </p:sp>
    </p:spTree>
    <p:extLst>
      <p:ext uri="{BB962C8B-B14F-4D97-AF65-F5344CB8AC3E}">
        <p14:creationId xmlns:p14="http://schemas.microsoft.com/office/powerpoint/2010/main" val="319869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539552" y="3429000"/>
            <a:ext cx="2163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b="1" dirty="0" smtClean="0">
                <a:ea typeface="微软雅黑"/>
                <a:cs typeface="微软雅黑"/>
              </a:rPr>
              <a:t>Generalized CP </a:t>
            </a:r>
            <a:endParaRPr lang="zh-CN" altLang="en-US" sz="2400" b="1" dirty="0">
              <a:ea typeface="微软雅黑"/>
              <a:cs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9623" y="908720"/>
            <a:ext cx="2716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CN" sz="2000" b="1" dirty="0" smtClean="0">
                <a:ea typeface="微软雅黑"/>
                <a:cs typeface="微软雅黑"/>
              </a:rPr>
              <a:t>μ-τ</a:t>
            </a:r>
            <a:r>
              <a:rPr lang="en-US" altLang="zh-CN" sz="2000" b="1" dirty="0">
                <a:ea typeface="微软雅黑"/>
                <a:cs typeface="微软雅黑"/>
              </a:rPr>
              <a:t> </a:t>
            </a:r>
            <a:r>
              <a:rPr lang="en-US" altLang="zh-CN" sz="2000" b="1" dirty="0" smtClean="0">
                <a:ea typeface="微软雅黑"/>
                <a:cs typeface="微软雅黑"/>
              </a:rPr>
              <a:t>reflection symmetry</a:t>
            </a:r>
            <a:endParaRPr lang="zh-CN" altLang="en-US" sz="2000" b="1" dirty="0">
              <a:ea typeface="微软雅黑"/>
              <a:cs typeface="微软雅黑"/>
            </a:endParaRPr>
          </a:p>
        </p:txBody>
      </p:sp>
      <p:pic>
        <p:nvPicPr>
          <p:cNvPr id="17" name="图片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89" y="3961847"/>
            <a:ext cx="2519419" cy="1195345"/>
          </a:xfrm>
          <a:prstGeom prst="rect">
            <a:avLst/>
          </a:prstGeom>
        </p:spPr>
      </p:pic>
      <p:pic>
        <p:nvPicPr>
          <p:cNvPr id="18" name="图片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345" y="1364664"/>
            <a:ext cx="2102039" cy="1171775"/>
          </a:xfrm>
          <a:prstGeom prst="rect">
            <a:avLst/>
          </a:prstGeom>
        </p:spPr>
      </p:pic>
      <p:pic>
        <p:nvPicPr>
          <p:cNvPr id="20" name="图片 1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35" y="1486876"/>
            <a:ext cx="2793453" cy="1049563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3779912" y="1756115"/>
            <a:ext cx="1944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ea typeface="+mj-ea"/>
                <a:cs typeface="微软雅黑"/>
              </a:rPr>
              <a:t>Invariant under: </a:t>
            </a:r>
            <a:endParaRPr lang="zh-CN" altLang="en-US" sz="2000" b="1" dirty="0">
              <a:ea typeface="+mj-ea"/>
              <a:cs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9512" y="2564904"/>
            <a:ext cx="85989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>
                <a:ea typeface="微软雅黑"/>
                <a:cs typeface="微软雅黑"/>
              </a:rPr>
              <a:t>P</a:t>
            </a:r>
            <a:r>
              <a:rPr lang="en-US" altLang="zh-CN" sz="2200" b="1" dirty="0" smtClean="0">
                <a:ea typeface="微软雅黑"/>
                <a:cs typeface="微软雅黑"/>
              </a:rPr>
              <a:t>redictions: </a:t>
            </a:r>
            <a:r>
              <a:rPr lang="el-GR" altLang="zh-CN" sz="2200" b="1" dirty="0" smtClean="0">
                <a:ea typeface="微软雅黑"/>
                <a:cs typeface="微软雅黑"/>
              </a:rPr>
              <a:t>θ</a:t>
            </a:r>
            <a:r>
              <a:rPr lang="el-GR" altLang="zh-CN" sz="2200" b="1" baseline="-25000" dirty="0" smtClean="0">
                <a:ea typeface="微软雅黑"/>
                <a:cs typeface="微软雅黑"/>
              </a:rPr>
              <a:t>23</a:t>
            </a:r>
            <a:r>
              <a:rPr lang="en-US" altLang="zh-CN" sz="2200" b="1" baseline="-25000" dirty="0" smtClean="0">
                <a:ea typeface="微软雅黑"/>
                <a:cs typeface="微软雅黑"/>
              </a:rPr>
              <a:t> </a:t>
            </a:r>
            <a:r>
              <a:rPr lang="el-GR" altLang="zh-CN" sz="2200" b="1" dirty="0" smtClean="0">
                <a:ea typeface="微软雅黑"/>
                <a:cs typeface="微软雅黑"/>
              </a:rPr>
              <a:t>=</a:t>
            </a:r>
            <a:r>
              <a:rPr lang="en-US" altLang="zh-CN" sz="2200" b="1" dirty="0" smtClean="0">
                <a:ea typeface="微软雅黑"/>
                <a:cs typeface="微软雅黑"/>
              </a:rPr>
              <a:t> </a:t>
            </a:r>
            <a:r>
              <a:rPr lang="el-GR" altLang="zh-CN" sz="2200" b="1" dirty="0" smtClean="0">
                <a:ea typeface="微软雅黑"/>
                <a:cs typeface="微软雅黑"/>
              </a:rPr>
              <a:t>45°, δ</a:t>
            </a:r>
            <a:r>
              <a:rPr lang="en-US" altLang="zh-CN" sz="2200" b="1" dirty="0" smtClean="0">
                <a:ea typeface="微软雅黑"/>
                <a:cs typeface="微软雅黑"/>
              </a:rPr>
              <a:t> </a:t>
            </a:r>
            <a:r>
              <a:rPr lang="el-GR" altLang="zh-CN" sz="2200" b="1" dirty="0" smtClean="0">
                <a:ea typeface="微软雅黑"/>
                <a:cs typeface="微软雅黑"/>
              </a:rPr>
              <a:t>=</a:t>
            </a:r>
            <a:r>
              <a:rPr lang="en-US" altLang="zh-CN" sz="2200" b="1" dirty="0" smtClean="0">
                <a:ea typeface="微软雅黑"/>
                <a:cs typeface="微软雅黑"/>
              </a:rPr>
              <a:t> </a:t>
            </a:r>
            <a:r>
              <a:rPr lang="el-GR" altLang="zh-CN" sz="2200" b="1" dirty="0" smtClean="0">
                <a:ea typeface="微软雅黑"/>
                <a:cs typeface="微软雅黑"/>
              </a:rPr>
              <a:t>90°</a:t>
            </a:r>
            <a:r>
              <a:rPr lang="en-US" altLang="zh-CN" sz="2200" b="1" dirty="0" smtClean="0">
                <a:ea typeface="微软雅黑"/>
                <a:cs typeface="微软雅黑"/>
              </a:rPr>
              <a:t>or </a:t>
            </a:r>
            <a:r>
              <a:rPr lang="el-GR" altLang="zh-CN" sz="2200" b="1" dirty="0" smtClean="0">
                <a:ea typeface="微软雅黑"/>
                <a:cs typeface="微软雅黑"/>
              </a:rPr>
              <a:t>270°, </a:t>
            </a:r>
            <a:r>
              <a:rPr lang="en-US" altLang="zh-CN" sz="2200" b="1" dirty="0" smtClean="0">
                <a:ea typeface="微软雅黑"/>
                <a:cs typeface="微软雅黑"/>
              </a:rPr>
              <a:t>but </a:t>
            </a:r>
            <a:r>
              <a:rPr lang="el-GR" altLang="zh-CN" sz="2200" b="1" dirty="0" smtClean="0">
                <a:ea typeface="微软雅黑"/>
                <a:cs typeface="微软雅黑"/>
              </a:rPr>
              <a:t>θ</a:t>
            </a:r>
            <a:r>
              <a:rPr lang="el-GR" altLang="zh-CN" sz="2200" b="1" baseline="-25000" dirty="0" smtClean="0">
                <a:ea typeface="微软雅黑"/>
                <a:cs typeface="微软雅黑"/>
              </a:rPr>
              <a:t>12</a:t>
            </a:r>
            <a:r>
              <a:rPr lang="el-GR" altLang="zh-CN" sz="2200" b="1" dirty="0" smtClean="0">
                <a:ea typeface="微软雅黑"/>
                <a:cs typeface="微软雅黑"/>
              </a:rPr>
              <a:t> </a:t>
            </a:r>
            <a:r>
              <a:rPr lang="en-US" altLang="zh-CN" sz="2200" b="1" dirty="0">
                <a:ea typeface="微软雅黑"/>
                <a:cs typeface="微软雅黑"/>
              </a:rPr>
              <a:t>and</a:t>
            </a:r>
            <a:r>
              <a:rPr lang="el-GR" altLang="zh-CN" sz="2200" b="1" dirty="0">
                <a:ea typeface="微软雅黑"/>
                <a:cs typeface="微软雅黑"/>
              </a:rPr>
              <a:t> θ</a:t>
            </a:r>
            <a:r>
              <a:rPr lang="el-GR" altLang="zh-CN" sz="2200" b="1" baseline="-25000" dirty="0">
                <a:ea typeface="微软雅黑"/>
                <a:cs typeface="微软雅黑"/>
              </a:rPr>
              <a:t>13</a:t>
            </a:r>
            <a:r>
              <a:rPr lang="el-GR" altLang="zh-CN" sz="2200" b="1" dirty="0">
                <a:ea typeface="微软雅黑"/>
                <a:cs typeface="微软雅黑"/>
              </a:rPr>
              <a:t> </a:t>
            </a:r>
            <a:r>
              <a:rPr lang="en-US" altLang="zh-CN" sz="2200" b="1" dirty="0" smtClean="0">
                <a:ea typeface="微软雅黑"/>
                <a:cs typeface="微软雅黑"/>
              </a:rPr>
              <a:t>are left arbitrary</a:t>
            </a:r>
            <a:endParaRPr lang="zh-CN" altLang="en-US" sz="2200" b="1" dirty="0">
              <a:ea typeface="微软雅黑"/>
              <a:cs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79512" y="2996952"/>
            <a:ext cx="85227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1" dirty="0" smtClean="0">
                <a:ea typeface="微软雅黑"/>
                <a:cs typeface="微软雅黑"/>
              </a:rPr>
              <a:t>If combined with a flavor symmetry, both </a:t>
            </a:r>
            <a:r>
              <a:rPr lang="el-GR" altLang="zh-CN" sz="2200" b="1" dirty="0" smtClean="0">
                <a:ea typeface="微软雅黑"/>
                <a:cs typeface="微软雅黑"/>
              </a:rPr>
              <a:t>θ</a:t>
            </a:r>
            <a:r>
              <a:rPr lang="el-GR" altLang="zh-CN" sz="2200" b="1" baseline="-25000" dirty="0" smtClean="0">
                <a:ea typeface="微软雅黑"/>
                <a:cs typeface="微软雅黑"/>
              </a:rPr>
              <a:t>12</a:t>
            </a:r>
            <a:r>
              <a:rPr lang="el-GR" altLang="zh-CN" sz="2200" b="1" dirty="0" smtClean="0">
                <a:ea typeface="微软雅黑"/>
                <a:cs typeface="微软雅黑"/>
              </a:rPr>
              <a:t> </a:t>
            </a:r>
            <a:r>
              <a:rPr lang="en-US" altLang="zh-CN" sz="2200" b="1" dirty="0">
                <a:ea typeface="微软雅黑"/>
                <a:cs typeface="微软雅黑"/>
              </a:rPr>
              <a:t>and</a:t>
            </a:r>
            <a:r>
              <a:rPr lang="el-GR" altLang="zh-CN" sz="2200" b="1" dirty="0">
                <a:ea typeface="微软雅黑"/>
                <a:cs typeface="微软雅黑"/>
              </a:rPr>
              <a:t> </a:t>
            </a:r>
            <a:r>
              <a:rPr lang="el-GR" altLang="zh-CN" sz="2200" b="1" dirty="0" smtClean="0">
                <a:ea typeface="微软雅黑"/>
                <a:cs typeface="微软雅黑"/>
              </a:rPr>
              <a:t>θ</a:t>
            </a:r>
            <a:r>
              <a:rPr lang="el-GR" altLang="zh-CN" sz="2200" b="1" baseline="-25000" dirty="0" smtClean="0">
                <a:ea typeface="微软雅黑"/>
                <a:cs typeface="微软雅黑"/>
              </a:rPr>
              <a:t>13</a:t>
            </a:r>
            <a:r>
              <a:rPr lang="en-US" altLang="zh-CN" sz="2200" b="1" baseline="-25000" dirty="0" smtClean="0">
                <a:ea typeface="微软雅黑"/>
                <a:cs typeface="微软雅黑"/>
              </a:rPr>
              <a:t> </a:t>
            </a:r>
            <a:r>
              <a:rPr lang="en-US" altLang="zh-CN" sz="2200" b="1" dirty="0" smtClean="0">
                <a:ea typeface="微软雅黑"/>
                <a:cs typeface="微软雅黑"/>
              </a:rPr>
              <a:t>can be constrained</a:t>
            </a:r>
            <a:endParaRPr lang="zh-CN" altLang="en-US" sz="2200" b="1" dirty="0">
              <a:ea typeface="微软雅黑"/>
              <a:cs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1520" y="5301208"/>
            <a:ext cx="2664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i="1" dirty="0" smtClean="0">
                <a:ea typeface="微软雅黑"/>
                <a:cs typeface="微软雅黑"/>
              </a:rPr>
              <a:t>X</a:t>
            </a:r>
            <a:r>
              <a:rPr lang="en-US" altLang="zh-CN" sz="2000" b="1" dirty="0" smtClean="0">
                <a:ea typeface="微软雅黑"/>
                <a:cs typeface="微软雅黑"/>
              </a:rPr>
              <a:t> depends on a chosen</a:t>
            </a:r>
            <a:r>
              <a:rPr lang="el-GR" altLang="zh-CN" sz="2000" b="1" dirty="0" smtClean="0">
                <a:ea typeface="微软雅黑"/>
                <a:cs typeface="微软雅黑"/>
              </a:rPr>
              <a:t> </a:t>
            </a:r>
            <a:r>
              <a:rPr lang="en-US" altLang="zh-CN" sz="2000" b="1" dirty="0" smtClean="0">
                <a:ea typeface="微软雅黑"/>
                <a:cs typeface="微软雅黑"/>
              </a:rPr>
              <a:t/>
            </a:r>
            <a:br>
              <a:rPr lang="en-US" altLang="zh-CN" sz="2000" b="1" dirty="0" smtClean="0">
                <a:ea typeface="微软雅黑"/>
                <a:cs typeface="微软雅黑"/>
              </a:rPr>
            </a:br>
            <a:r>
              <a:rPr lang="en-US" altLang="zh-CN" sz="2000" b="1" dirty="0" smtClean="0">
                <a:ea typeface="微软雅黑"/>
                <a:cs typeface="微软雅黑"/>
              </a:rPr>
              <a:t>flavor symmetry</a:t>
            </a:r>
            <a:endParaRPr lang="zh-CN" altLang="en-US" sz="2000" b="1" dirty="0">
              <a:ea typeface="微软雅黑"/>
              <a:cs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060474" y="3501008"/>
            <a:ext cx="5759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ea typeface="微软雅黑"/>
                <a:cs typeface="微软雅黑"/>
              </a:rPr>
              <a:t>Both</a:t>
            </a:r>
            <a:r>
              <a:rPr lang="en-US" altLang="zh-CN" sz="2200" b="1" i="1" dirty="0" smtClean="0">
                <a:ea typeface="微软雅黑"/>
                <a:cs typeface="微软雅黑"/>
              </a:rPr>
              <a:t> </a:t>
            </a:r>
            <a:r>
              <a:rPr lang="el-GR" altLang="zh-CN" sz="2200" b="1" i="1" dirty="0" smtClean="0">
                <a:ea typeface="微软雅黑"/>
                <a:cs typeface="微软雅黑"/>
              </a:rPr>
              <a:t>δ</a:t>
            </a:r>
            <a:r>
              <a:rPr lang="el-GR" altLang="zh-CN" sz="2200" b="1" dirty="0" smtClean="0">
                <a:ea typeface="微软雅黑"/>
                <a:cs typeface="微软雅黑"/>
              </a:rPr>
              <a:t>=0</a:t>
            </a:r>
            <a:r>
              <a:rPr lang="en-US" altLang="zh-CN" sz="2200" b="1" dirty="0" smtClean="0">
                <a:ea typeface="微软雅黑"/>
                <a:cs typeface="微软雅黑"/>
              </a:rPr>
              <a:t> or</a:t>
            </a:r>
            <a:r>
              <a:rPr lang="el-GR" altLang="zh-CN" sz="2200" b="1" dirty="0" smtClean="0">
                <a:ea typeface="微软雅黑"/>
                <a:cs typeface="微软雅黑"/>
              </a:rPr>
              <a:t> 180°</a:t>
            </a:r>
            <a:r>
              <a:rPr lang="en-US" altLang="zh-CN" sz="2200" b="1" dirty="0" smtClean="0">
                <a:ea typeface="微软雅黑"/>
                <a:cs typeface="微软雅黑"/>
              </a:rPr>
              <a:t> and </a:t>
            </a:r>
            <a:r>
              <a:rPr lang="el-GR" altLang="zh-CN" sz="2200" b="1" dirty="0" smtClean="0">
                <a:ea typeface="微软雅黑"/>
                <a:cs typeface="微软雅黑"/>
              </a:rPr>
              <a:t>90°</a:t>
            </a:r>
            <a:r>
              <a:rPr lang="en-US" altLang="zh-CN" sz="2200" b="1" dirty="0" smtClean="0">
                <a:ea typeface="微软雅黑"/>
                <a:cs typeface="微软雅黑"/>
              </a:rPr>
              <a:t> or </a:t>
            </a:r>
            <a:r>
              <a:rPr lang="el-GR" altLang="zh-CN" sz="2200" b="1" dirty="0" smtClean="0">
                <a:ea typeface="微软雅黑"/>
                <a:cs typeface="微软雅黑"/>
              </a:rPr>
              <a:t>270°</a:t>
            </a:r>
            <a:r>
              <a:rPr lang="en-US" altLang="zh-CN" sz="2200" b="1" dirty="0" smtClean="0">
                <a:ea typeface="微软雅黑"/>
                <a:cs typeface="微软雅黑"/>
              </a:rPr>
              <a:t> are predicted by popular symmetry groups, e.g., </a:t>
            </a:r>
            <a:r>
              <a:rPr lang="en-US" altLang="zh-CN" sz="2200" b="1" i="1" dirty="0" smtClean="0">
                <a:ea typeface="微软雅黑"/>
                <a:cs typeface="微软雅黑"/>
              </a:rPr>
              <a:t>A</a:t>
            </a:r>
            <a:r>
              <a:rPr lang="en-US" altLang="zh-CN" sz="2200" b="1" baseline="-25000" dirty="0" smtClean="0">
                <a:ea typeface="微软雅黑"/>
                <a:cs typeface="微软雅黑"/>
              </a:rPr>
              <a:t>4</a:t>
            </a:r>
            <a:r>
              <a:rPr lang="en-US" altLang="zh-CN" sz="2200" b="1" dirty="0">
                <a:ea typeface="微软雅黑"/>
                <a:cs typeface="微软雅黑"/>
              </a:rPr>
              <a:t> </a:t>
            </a:r>
            <a:r>
              <a:rPr lang="en-US" altLang="zh-CN" sz="2200" b="1" dirty="0" smtClean="0">
                <a:ea typeface="微软雅黑"/>
                <a:cs typeface="微软雅黑"/>
              </a:rPr>
              <a:t>and </a:t>
            </a:r>
            <a:r>
              <a:rPr lang="en-US" altLang="zh-CN" sz="2200" b="1" i="1" dirty="0" smtClean="0">
                <a:ea typeface="微软雅黑"/>
                <a:cs typeface="微软雅黑"/>
              </a:rPr>
              <a:t>S</a:t>
            </a:r>
            <a:r>
              <a:rPr lang="en-US" altLang="zh-CN" sz="2200" b="1" baseline="-25000" dirty="0" smtClean="0">
                <a:ea typeface="微软雅黑"/>
                <a:cs typeface="微软雅黑"/>
              </a:rPr>
              <a:t>4</a:t>
            </a:r>
            <a:r>
              <a:rPr lang="en-US" altLang="zh-CN" sz="2200" b="1" dirty="0" smtClean="0">
                <a:ea typeface="微软雅黑"/>
                <a:cs typeface="微软雅黑"/>
              </a:rPr>
              <a:t>. </a:t>
            </a:r>
            <a:endParaRPr lang="zh-CN" altLang="en-US" sz="2200" b="1" dirty="0">
              <a:ea typeface="微软雅黑"/>
              <a:cs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60474" y="5827911"/>
            <a:ext cx="5759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ea typeface="微软雅黑"/>
                <a:cs typeface="微软雅黑"/>
              </a:rPr>
              <a:t>Non-typical </a:t>
            </a:r>
            <a:r>
              <a:rPr lang="en-US" altLang="zh-CN" sz="2200" b="1" dirty="0">
                <a:ea typeface="微软雅黑"/>
                <a:cs typeface="微软雅黑"/>
              </a:rPr>
              <a:t>values are also possible for some </a:t>
            </a:r>
            <a:r>
              <a:rPr lang="en-US" altLang="zh-CN" sz="2200" b="1" dirty="0" smtClean="0">
                <a:ea typeface="微软雅黑"/>
                <a:cs typeface="微软雅黑"/>
              </a:rPr>
              <a:t>other </a:t>
            </a:r>
            <a:r>
              <a:rPr lang="en-US" altLang="zh-CN" sz="2200" b="1" dirty="0">
                <a:ea typeface="微软雅黑"/>
                <a:cs typeface="微软雅黑"/>
              </a:rPr>
              <a:t>groups, e.g</a:t>
            </a:r>
            <a:r>
              <a:rPr lang="en-US" altLang="zh-CN" sz="2200" b="1" dirty="0" smtClean="0">
                <a:ea typeface="微软雅黑"/>
                <a:cs typeface="微软雅黑"/>
              </a:rPr>
              <a:t>., </a:t>
            </a:r>
            <a:r>
              <a:rPr lang="el-GR" altLang="zh-CN" sz="2200" b="1" dirty="0">
                <a:ea typeface="微软雅黑"/>
                <a:cs typeface="微软雅黑"/>
              </a:rPr>
              <a:t>Δ</a:t>
            </a:r>
            <a:r>
              <a:rPr lang="en-US" altLang="zh-CN" sz="2200" b="1" dirty="0">
                <a:ea typeface="微软雅黑"/>
                <a:cs typeface="微软雅黑"/>
              </a:rPr>
              <a:t>(48</a:t>
            </a:r>
            <a:r>
              <a:rPr lang="en-US" altLang="zh-CN" sz="2200" b="1" dirty="0" smtClean="0">
                <a:ea typeface="微软雅黑"/>
                <a:cs typeface="微软雅黑"/>
              </a:rPr>
              <a:t>).</a:t>
            </a:r>
            <a:endParaRPr lang="zh-CN" altLang="en-US" sz="2200" dirty="0"/>
          </a:p>
        </p:txBody>
      </p:sp>
      <p:cxnSp>
        <p:nvCxnSpPr>
          <p:cNvPr id="37" name="直线连接符 36"/>
          <p:cNvCxnSpPr/>
          <p:nvPr/>
        </p:nvCxnSpPr>
        <p:spPr>
          <a:xfrm>
            <a:off x="593173" y="3799674"/>
            <a:ext cx="1857100" cy="90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CP Violation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89860" y="954306"/>
            <a:ext cx="4362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Harrison, Scott, 02</a:t>
            </a:r>
            <a:r>
              <a:rPr lang="en-US" altLang="zh-CN" sz="1600" b="1" dirty="0">
                <a:solidFill>
                  <a:srgbClr val="FF0000"/>
                </a:solidFill>
              </a:rPr>
              <a:t>, 04; </a:t>
            </a:r>
            <a:r>
              <a:rPr lang="en-US" altLang="zh-CN" sz="1600" b="1" dirty="0" err="1">
                <a:solidFill>
                  <a:srgbClr val="FF0000"/>
                </a:solidFill>
              </a:rPr>
              <a:t>Grimus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>
                <a:solidFill>
                  <a:srgbClr val="FF0000"/>
                </a:solidFill>
              </a:rPr>
              <a:t>Lavoura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04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lum bright="-20000" contrast="40000"/>
          </a:blip>
          <a:stretch>
            <a:fillRect/>
          </a:stretch>
        </p:blipFill>
        <p:spPr>
          <a:xfrm>
            <a:off x="3747087" y="4338156"/>
            <a:ext cx="4386772" cy="14671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文本框 18"/>
          <p:cNvSpPr txBox="1"/>
          <p:nvPr/>
        </p:nvSpPr>
        <p:spPr>
          <a:xfrm>
            <a:off x="251520" y="6186790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Holthhausen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13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171191" y="6212631"/>
            <a:ext cx="2531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Ding, Y.L. Zhou, </a:t>
            </a:r>
            <a:r>
              <a:rPr lang="en-US" altLang="zh-CN" sz="1600" b="1" dirty="0">
                <a:solidFill>
                  <a:srgbClr val="FF0000"/>
                </a:solidFill>
              </a:rPr>
              <a:t>1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4 </a:t>
            </a:r>
          </a:p>
        </p:txBody>
      </p:sp>
    </p:spTree>
    <p:extLst>
      <p:ext uri="{BB962C8B-B14F-4D97-AF65-F5344CB8AC3E}">
        <p14:creationId xmlns:p14="http://schemas.microsoft.com/office/powerpoint/2010/main" val="17752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1520" y="115889"/>
            <a:ext cx="8534400" cy="605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2400" dirty="0">
                <a:solidFill>
                  <a:srgbClr val="FF3300"/>
                </a:solidFill>
                <a:latin typeface="+mn-lt"/>
              </a:rPr>
              <a:t>Some Recent Works</a:t>
            </a:r>
            <a:r>
              <a:rPr lang="en-US" altLang="zh-CN" sz="2800" dirty="0">
                <a:solidFill>
                  <a:srgbClr val="FF3300"/>
                </a:solidFill>
                <a:latin typeface="+mn-lt"/>
              </a:rPr>
              <a:t>  </a:t>
            </a:r>
            <a:endParaRPr lang="en-US" altLang="zh-CN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95721" y="837287"/>
            <a:ext cx="4132263" cy="565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zh-CN" altLang="zh-CN" sz="1600" dirty="0">
                <a:latin typeface="+mn-lt"/>
              </a:rPr>
              <a:t>★</a:t>
            </a:r>
            <a:r>
              <a:rPr lang="zh-CN" altLang="en-US" sz="1600" dirty="0">
                <a:latin typeface="+mn-lt"/>
              </a:rPr>
              <a:t> </a:t>
            </a:r>
            <a:r>
              <a:rPr lang="en-US" altLang="zh-CN" sz="1600" dirty="0" err="1" smtClean="0">
                <a:latin typeface="+mn-lt"/>
              </a:rPr>
              <a:t>Holthhausen</a:t>
            </a:r>
            <a:r>
              <a:rPr lang="en-US" altLang="zh-CN" sz="1600" dirty="0" smtClean="0">
                <a:latin typeface="+mn-lt"/>
              </a:rPr>
              <a:t> et al., JHEP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zh-CN" altLang="zh-CN" sz="1600" dirty="0"/>
              <a:t>★</a:t>
            </a:r>
            <a:r>
              <a:rPr lang="zh-CN" altLang="en-US" sz="1600" dirty="0"/>
              <a:t> </a:t>
            </a:r>
            <a:r>
              <a:rPr lang="en-US" altLang="zh-CN" sz="1600" dirty="0" err="1">
                <a:latin typeface="+mn-lt"/>
              </a:rPr>
              <a:t>Holthhausen</a:t>
            </a:r>
            <a:r>
              <a:rPr lang="en-US" altLang="zh-CN" sz="1600" dirty="0">
                <a:latin typeface="+mn-lt"/>
              </a:rPr>
              <a:t> et al., JHEP (</a:t>
            </a:r>
            <a:r>
              <a:rPr lang="en-US" altLang="zh-CN" sz="1600" dirty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Holthhausen</a:t>
            </a:r>
            <a:r>
              <a:rPr lang="en-US" altLang="zh-CN" sz="1600" dirty="0" smtClean="0">
                <a:latin typeface="+mn-lt"/>
              </a:rPr>
              <a:t> et al., PLB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smtClean="0">
                <a:latin typeface="+mn-lt"/>
              </a:rPr>
              <a:t>de Medeiros </a:t>
            </a:r>
            <a:r>
              <a:rPr lang="en-US" altLang="zh-CN" sz="1600" dirty="0" err="1" smtClean="0">
                <a:latin typeface="+mn-lt"/>
              </a:rPr>
              <a:t>Varzielas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>
                <a:latin typeface="+mn-lt"/>
              </a:rPr>
              <a:t>et al, </a:t>
            </a:r>
            <a:r>
              <a:rPr lang="en-US" altLang="zh-CN" sz="1600" dirty="0" smtClean="0">
                <a:latin typeface="+mn-lt"/>
              </a:rPr>
              <a:t>JPG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Antusch</a:t>
            </a:r>
            <a:r>
              <a:rPr lang="en-US" altLang="zh-CN" sz="1600" dirty="0" smtClean="0">
                <a:latin typeface="+mn-lt"/>
              </a:rPr>
              <a:t> et al., PRD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  <a:buFont typeface="Wingdings" panose="05000000000000000000" pitchFamily="2" charset="2"/>
              <a:buNone/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smtClean="0">
                <a:latin typeface="+mn-lt"/>
              </a:rPr>
              <a:t>Ding </a:t>
            </a:r>
            <a:r>
              <a:rPr lang="en-US" altLang="zh-CN" sz="1600" dirty="0">
                <a:latin typeface="+mn-lt"/>
              </a:rPr>
              <a:t>et al</a:t>
            </a:r>
            <a:r>
              <a:rPr lang="en-US" altLang="zh-CN" sz="1600" dirty="0" smtClean="0">
                <a:latin typeface="+mn-lt"/>
              </a:rPr>
              <a:t>, JHEP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lang="en-US" altLang="zh-CN" sz="1600" dirty="0" err="1" smtClean="0">
                <a:latin typeface="+mn-lt"/>
              </a:rPr>
              <a:t>Ahn</a:t>
            </a:r>
            <a:r>
              <a:rPr lang="en-US" altLang="zh-CN" sz="1600" dirty="0" smtClean="0">
                <a:latin typeface="+mn-lt"/>
              </a:rPr>
              <a:t> et al, PRD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13</a:t>
            </a:r>
            <a:r>
              <a:rPr lang="en-US" altLang="zh-CN" sz="1600" dirty="0" smtClean="0">
                <a:latin typeface="+mn-lt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 smtClean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Nishi, PRD 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13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err="1" smtClean="0">
                <a:solidFill>
                  <a:prstClr val="black"/>
                </a:solidFill>
                <a:latin typeface="Calibri"/>
              </a:rPr>
              <a:t>Luhn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, NPB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>
                <a:solidFill>
                  <a:srgbClr val="FF0000"/>
                </a:solidFill>
                <a:latin typeface="Calibri"/>
              </a:rPr>
              <a:t>13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err="1" smtClean="0">
                <a:solidFill>
                  <a:prstClr val="black"/>
                </a:solidFill>
                <a:latin typeface="Calibri"/>
              </a:rPr>
              <a:t>Hagedorn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 et al., JPA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>
                <a:solidFill>
                  <a:srgbClr val="FF0000"/>
                </a:solidFill>
                <a:latin typeface="Calibri"/>
              </a:rPr>
              <a:t>13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altLang="zh-CN" sz="1600" dirty="0" smtClean="0"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  <a:buFont typeface="Wingdings" panose="05000000000000000000" pitchFamily="2" charset="2"/>
              <a:buNone/>
            </a:pPr>
            <a:r>
              <a:rPr lang="zh-CN" altLang="en-US" sz="1600" dirty="0" smtClean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Feruglio</a:t>
            </a:r>
            <a:r>
              <a:rPr lang="en-US" altLang="zh-CN" sz="1600" dirty="0" smtClean="0">
                <a:latin typeface="+mn-lt"/>
              </a:rPr>
              <a:t> et al, EPJC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14</a:t>
            </a:r>
            <a:r>
              <a:rPr lang="en-US" altLang="zh-CN" sz="1600" dirty="0" smtClean="0">
                <a:latin typeface="+mn-lt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King, JHEP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err="1" smtClean="0">
                <a:solidFill>
                  <a:prstClr val="black"/>
                </a:solidFill>
                <a:latin typeface="Calibri"/>
              </a:rPr>
              <a:t>Girardi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 et al., JHEP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Chen et al., NPB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Li, Ding, NPB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King et al., NJP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Ding, King,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PRD 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King, </a:t>
            </a:r>
            <a:r>
              <a:rPr kumimoji="0" lang="en-US" altLang="zh-CN" sz="1600" dirty="0" err="1" smtClean="0">
                <a:solidFill>
                  <a:prstClr val="black"/>
                </a:solidFill>
                <a:latin typeface="Calibri"/>
              </a:rPr>
              <a:t>Neder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, PLB 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Ding, Zhou, JHEP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Zhao, JHEP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14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F4D"/>
              </a:buClr>
              <a:buSzPct val="120000"/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Ding, Zhou, CPC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15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altLang="zh-CN" sz="1600" dirty="0">
              <a:latin typeface="+mn-lt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004048" y="866904"/>
            <a:ext cx="3910012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Hagedorn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>
                <a:latin typeface="+mn-lt"/>
              </a:rPr>
              <a:t>et al, NPB </a:t>
            </a:r>
            <a:r>
              <a:rPr lang="en-US" altLang="zh-CN" sz="1600" dirty="0" smtClean="0">
                <a:latin typeface="+mn-lt"/>
              </a:rPr>
              <a:t>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smtClean="0">
                <a:latin typeface="+mn-lt"/>
              </a:rPr>
              <a:t>Everett </a:t>
            </a:r>
            <a:r>
              <a:rPr lang="en-US" altLang="zh-CN" sz="1600" dirty="0">
                <a:latin typeface="+mn-lt"/>
              </a:rPr>
              <a:t>et al, </a:t>
            </a:r>
            <a:r>
              <a:rPr lang="en-US" altLang="zh-CN" sz="1600" dirty="0" smtClean="0">
                <a:latin typeface="+mn-lt"/>
              </a:rPr>
              <a:t>JHEP 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zh-CN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Fallbacher</a:t>
            </a:r>
            <a:r>
              <a:rPr lang="en-US" altLang="zh-CN" sz="1600" dirty="0" smtClean="0">
                <a:latin typeface="+mn-lt"/>
              </a:rPr>
              <a:t>, </a:t>
            </a:r>
            <a:r>
              <a:rPr lang="en-US" altLang="zh-CN" sz="1600" dirty="0" err="1" smtClean="0">
                <a:latin typeface="+mn-lt"/>
              </a:rPr>
              <a:t>Trautner</a:t>
            </a:r>
            <a:r>
              <a:rPr lang="en-US" altLang="zh-CN" sz="1600" dirty="0" smtClean="0">
                <a:latin typeface="+mn-lt"/>
              </a:rPr>
              <a:t>, </a:t>
            </a:r>
            <a:r>
              <a:rPr lang="en-US" altLang="zh-CN" sz="1600" dirty="0">
                <a:latin typeface="+mn-lt"/>
              </a:rPr>
              <a:t>NPB </a:t>
            </a:r>
            <a:r>
              <a:rPr lang="en-US" altLang="zh-CN" sz="1600" dirty="0" smtClean="0">
                <a:latin typeface="+mn-lt"/>
              </a:rPr>
              <a:t>(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/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Chen, Li, Ding, PRD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(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15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Branco</a:t>
            </a:r>
            <a:r>
              <a:rPr lang="en-US" altLang="zh-CN" sz="1600" dirty="0" smtClean="0">
                <a:latin typeface="+mn-lt"/>
              </a:rPr>
              <a:t> et al., </a:t>
            </a:r>
            <a:r>
              <a:rPr lang="en-US" altLang="zh-CN" sz="1600" dirty="0" err="1" smtClean="0">
                <a:latin typeface="+mn-lt"/>
              </a:rPr>
              <a:t>arXiv</a:t>
            </a:r>
            <a:r>
              <a:rPr lang="en-US" altLang="zh-CN" sz="1600" dirty="0" smtClean="0">
                <a:latin typeface="+mn-lt"/>
              </a:rPr>
              <a:t>: 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02.03105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Feruglio</a:t>
            </a:r>
            <a:r>
              <a:rPr lang="en-US" altLang="zh-CN" sz="1600" dirty="0" smtClean="0">
                <a:latin typeface="+mn-lt"/>
              </a:rPr>
              <a:t>, arXiv: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03.04071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</a:t>
            </a:r>
            <a:r>
              <a:rPr lang="zh-CN" altLang="en-US" sz="1800" dirty="0">
                <a:latin typeface="+mn-lt"/>
              </a:rPr>
              <a:t> </a:t>
            </a:r>
            <a:r>
              <a:rPr lang="en-US" altLang="zh-CN" sz="1600" dirty="0" smtClean="0">
                <a:latin typeface="+mn-lt"/>
              </a:rPr>
              <a:t>Di Lula </a:t>
            </a:r>
            <a:r>
              <a:rPr lang="en-US" altLang="zh-CN" sz="1600" dirty="0">
                <a:latin typeface="+mn-lt"/>
              </a:rPr>
              <a:t>et al, </a:t>
            </a:r>
            <a:r>
              <a:rPr lang="en-US" altLang="zh-CN" sz="1600" dirty="0" smtClean="0">
                <a:latin typeface="+mn-lt"/>
              </a:rPr>
              <a:t>arXiv: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03.04140</a:t>
            </a:r>
            <a:endParaRPr lang="en-US" altLang="zh-CN" sz="1600" dirty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zh-CN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Ballett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>
                <a:latin typeface="+mn-lt"/>
              </a:rPr>
              <a:t>et al, </a:t>
            </a:r>
            <a:r>
              <a:rPr lang="en-US" altLang="zh-CN" sz="1600" dirty="0" smtClean="0">
                <a:latin typeface="+mn-lt"/>
              </a:rPr>
              <a:t>arXiv: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03.07543</a:t>
            </a:r>
            <a:endParaRPr lang="en-US" altLang="zh-CN" sz="1600" dirty="0">
              <a:latin typeface="+mn-lt"/>
            </a:endParaRPr>
          </a:p>
          <a:p>
            <a:pPr lvl="0" eaLnBrk="1" hangingPunct="1">
              <a:spcBef>
                <a:spcPct val="0"/>
              </a:spcBef>
            </a:pPr>
            <a:r>
              <a:rPr lang="zh-CN" altLang="en-US" sz="1600" dirty="0">
                <a:latin typeface="+mn-lt"/>
              </a:rPr>
              <a:t>★ </a:t>
            </a:r>
            <a:r>
              <a:rPr lang="en-US" altLang="zh-CN" sz="1600" dirty="0" err="1" smtClean="0">
                <a:latin typeface="+mn-lt"/>
              </a:rPr>
              <a:t>Mohapatra</a:t>
            </a:r>
            <a:r>
              <a:rPr lang="en-US" altLang="zh-CN" sz="1600" dirty="0" smtClean="0">
                <a:latin typeface="+mn-lt"/>
              </a:rPr>
              <a:t>, Nishi, arXiv:</a:t>
            </a:r>
            <a:r>
              <a:rPr lang="en-US" altLang="zh-CN" sz="1600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altLang="zh-CN" sz="1600" dirty="0" smtClean="0">
                <a:latin typeface="+mn-lt"/>
              </a:rPr>
              <a:t>06.06788</a:t>
            </a:r>
            <a:r>
              <a:rPr kumimoji="0" lang="zh-CN" altLang="en-US" sz="1600" b="0" dirty="0" smtClean="0">
                <a:solidFill>
                  <a:prstClr val="black"/>
                </a:solidFill>
                <a:latin typeface="Calibri"/>
              </a:rPr>
              <a:t> </a:t>
            </a:r>
            <a:endParaRPr kumimoji="0" lang="en-US" altLang="zh-CN" sz="1600" b="0" dirty="0" smtClean="0">
              <a:solidFill>
                <a:prstClr val="black"/>
              </a:solidFill>
              <a:latin typeface="Calibri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zh-CN" altLang="en-US" sz="1600" b="0" dirty="0" smtClean="0">
                <a:solidFill>
                  <a:prstClr val="black"/>
                </a:solidFill>
                <a:latin typeface="Calibri"/>
              </a:rPr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Chen, Yao, Ding, arXiv: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15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07.03419</a:t>
            </a:r>
          </a:p>
          <a:p>
            <a:pPr lvl="0" eaLnBrk="1" hangingPunct="1">
              <a:spcBef>
                <a:spcPct val="0"/>
              </a:spcBef>
            </a:pPr>
            <a:r>
              <a:rPr kumimoji="0" lang="zh-CN" altLang="en-US" sz="1600" dirty="0">
                <a:solidFill>
                  <a:prstClr val="black"/>
                </a:solidFill>
                <a:latin typeface="Calibri"/>
              </a:rPr>
              <a:t>★</a:t>
            </a:r>
            <a:r>
              <a:rPr kumimoji="0" lang="zh-CN" altLang="en-US" sz="1600" b="0" dirty="0">
                <a:solidFill>
                  <a:prstClr val="black"/>
                </a:solidFill>
                <a:latin typeface="Calibri"/>
              </a:rPr>
              <a:t>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de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Medeiros </a:t>
            </a:r>
            <a:r>
              <a:rPr kumimoji="0" lang="en-US" altLang="zh-CN" sz="1600" dirty="0" err="1" smtClean="0">
                <a:solidFill>
                  <a:prstClr val="black"/>
                </a:solidFill>
                <a:latin typeface="Calibri"/>
              </a:rPr>
              <a:t>Varzielas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kumimoji="0" lang="en-US" altLang="zh-CN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arXiv: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15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07.00338</a:t>
            </a:r>
          </a:p>
          <a:p>
            <a:pPr lvl="0" eaLnBrk="1" hangingPunct="1">
              <a:spcBef>
                <a:spcPct val="0"/>
              </a:spcBef>
            </a:pPr>
            <a:r>
              <a:rPr kumimoji="0" lang="zh-CN" altLang="en-US" sz="1600" dirty="0" smtClean="0">
                <a:solidFill>
                  <a:prstClr val="black"/>
                </a:solidFill>
                <a:latin typeface="Calibri"/>
              </a:rPr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Shimizu, </a:t>
            </a:r>
            <a:r>
              <a:rPr kumimoji="0" lang="en-US" altLang="zh-CN" sz="1600" dirty="0" err="1" smtClean="0">
                <a:solidFill>
                  <a:prstClr val="black"/>
                </a:solidFill>
                <a:latin typeface="Calibri"/>
              </a:rPr>
              <a:t>Tanimoto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, arXiv: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15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07.06221</a:t>
            </a:r>
            <a:endParaRPr kumimoji="0" lang="en-US" altLang="zh-CN" sz="1600" dirty="0">
              <a:solidFill>
                <a:prstClr val="black"/>
              </a:solidFill>
              <a:latin typeface="Calibri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zh-CN" altLang="en-US" sz="1600" dirty="0" smtClean="0">
                <a:solidFill>
                  <a:prstClr val="black"/>
                </a:solidFill>
                <a:latin typeface="Calibri"/>
              </a:rPr>
              <a:t>★ 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Turner, arXiv:</a:t>
            </a:r>
            <a:r>
              <a:rPr kumimoji="0" lang="en-US" altLang="zh-CN" sz="1600" dirty="0" smtClean="0">
                <a:solidFill>
                  <a:srgbClr val="FF0000"/>
                </a:solidFill>
                <a:latin typeface="Calibri"/>
              </a:rPr>
              <a:t>15</a:t>
            </a:r>
            <a:r>
              <a:rPr kumimoji="0" lang="en-US" altLang="zh-CN" sz="1600" dirty="0" smtClean="0">
                <a:solidFill>
                  <a:prstClr val="black"/>
                </a:solidFill>
                <a:latin typeface="Calibri"/>
              </a:rPr>
              <a:t>07.06224 </a:t>
            </a:r>
            <a:endParaRPr lang="en-US" altLang="zh-CN" sz="1600" dirty="0" smtClean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zh-CN" sz="1600" dirty="0" smtClean="0">
                <a:latin typeface="+mn-lt"/>
              </a:rPr>
              <a:t>★ </a:t>
            </a:r>
            <a:r>
              <a:rPr lang="en-US" altLang="zh-CN" sz="1600" dirty="0">
                <a:latin typeface="+mn-lt"/>
              </a:rPr>
              <a:t>……</a:t>
            </a:r>
          </a:p>
        </p:txBody>
      </p:sp>
      <p:sp>
        <p:nvSpPr>
          <p:cNvPr id="21512" name="Oval 18"/>
          <p:cNvSpPr>
            <a:spLocks noChangeArrowheads="1"/>
          </p:cNvSpPr>
          <p:nvPr/>
        </p:nvSpPr>
        <p:spPr bwMode="auto">
          <a:xfrm>
            <a:off x="2987824" y="1967055"/>
            <a:ext cx="1295027" cy="995422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rgbClr val="FFFF00"/>
                </a:solidFill>
              </a:rPr>
              <a:t>S</a:t>
            </a:r>
            <a:r>
              <a:rPr lang="en-US" altLang="zh-CN" baseline="-25000" dirty="0" smtClean="0">
                <a:solidFill>
                  <a:srgbClr val="FFFF00"/>
                </a:solidFill>
              </a:rPr>
              <a:t>3</a:t>
            </a:r>
            <a:r>
              <a:rPr lang="en-US" altLang="zh-CN" dirty="0" smtClean="0">
                <a:solidFill>
                  <a:srgbClr val="FFFF00"/>
                </a:solidFill>
              </a:rPr>
              <a:t>, A</a:t>
            </a:r>
            <a:r>
              <a:rPr lang="en-US" altLang="zh-CN" baseline="-25000" dirty="0" smtClean="0">
                <a:solidFill>
                  <a:srgbClr val="FFFF00"/>
                </a:solidFill>
              </a:rPr>
              <a:t>4</a:t>
            </a:r>
            <a:r>
              <a:rPr lang="en-US" altLang="zh-CN" dirty="0" smtClean="0">
                <a:solidFill>
                  <a:srgbClr val="FFFF00"/>
                </a:solidFill>
              </a:rPr>
              <a:t>, S</a:t>
            </a:r>
            <a:r>
              <a:rPr lang="en-US" altLang="zh-CN" baseline="-25000" dirty="0" smtClean="0">
                <a:solidFill>
                  <a:srgbClr val="FFFF00"/>
                </a:solidFill>
              </a:rPr>
              <a:t>4</a:t>
            </a:r>
            <a:r>
              <a:rPr lang="en-US" altLang="zh-CN" dirty="0" smtClean="0">
                <a:solidFill>
                  <a:srgbClr val="FFFF00"/>
                </a:solidFill>
              </a:rPr>
              <a:t>, A</a:t>
            </a:r>
            <a:r>
              <a:rPr lang="en-US" altLang="zh-CN" baseline="-25000" dirty="0" smtClean="0">
                <a:solidFill>
                  <a:srgbClr val="FFFF00"/>
                </a:solidFill>
              </a:rPr>
              <a:t>5</a:t>
            </a:r>
            <a:endParaRPr lang="en-US" altLang="zh-CN" baseline="-25000" dirty="0">
              <a:solidFill>
                <a:srgbClr val="FFFF00"/>
              </a:solidFill>
            </a:endParaRPr>
          </a:p>
        </p:txBody>
      </p:sp>
      <p:sp>
        <p:nvSpPr>
          <p:cNvPr id="21515" name="AutoShape 22"/>
          <p:cNvSpPr>
            <a:spLocks noChangeArrowheads="1"/>
          </p:cNvSpPr>
          <p:nvPr/>
        </p:nvSpPr>
        <p:spPr bwMode="auto">
          <a:xfrm>
            <a:off x="5035997" y="5877462"/>
            <a:ext cx="3810000" cy="658813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dirty="0"/>
              <a:t>How to </a:t>
            </a:r>
            <a:r>
              <a:rPr lang="en-US" altLang="zh-CN" sz="1600" dirty="0">
                <a:solidFill>
                  <a:srgbClr val="0066FF"/>
                </a:solidFill>
              </a:rPr>
              <a:t>experimentally</a:t>
            </a:r>
            <a:r>
              <a:rPr lang="en-US" altLang="zh-CN" sz="1600" dirty="0">
                <a:solidFill>
                  <a:srgbClr val="FF00FF"/>
                </a:solidFill>
              </a:rPr>
              <a:t> </a:t>
            </a:r>
            <a:r>
              <a:rPr lang="en-US" altLang="zh-CN" sz="1600" dirty="0"/>
              <a:t>distinguish </a:t>
            </a:r>
            <a:r>
              <a:rPr lang="en-US" altLang="zh-CN" sz="1600" dirty="0" smtClean="0"/>
              <a:t>one symmetry group </a:t>
            </a:r>
            <a:r>
              <a:rPr lang="en-US" altLang="zh-CN" sz="1600" dirty="0"/>
              <a:t>from another?</a:t>
            </a:r>
          </a:p>
        </p:txBody>
      </p:sp>
      <p:sp>
        <p:nvSpPr>
          <p:cNvPr id="9" name="Oval 18"/>
          <p:cNvSpPr>
            <a:spLocks noChangeArrowheads="1"/>
          </p:cNvSpPr>
          <p:nvPr/>
        </p:nvSpPr>
        <p:spPr bwMode="auto">
          <a:xfrm>
            <a:off x="3240782" y="3250699"/>
            <a:ext cx="1619250" cy="995363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rgbClr val="FFFF00"/>
                </a:solidFill>
              </a:rPr>
              <a:t>T’, T</a:t>
            </a:r>
            <a:r>
              <a:rPr lang="en-US" altLang="zh-CN" baseline="-25000" dirty="0">
                <a:solidFill>
                  <a:srgbClr val="FFFF00"/>
                </a:solidFill>
              </a:rPr>
              <a:t>7</a:t>
            </a:r>
            <a:r>
              <a:rPr lang="en-US" altLang="zh-CN" dirty="0" smtClean="0">
                <a:solidFill>
                  <a:srgbClr val="FFFF00"/>
                </a:solidFill>
              </a:rPr>
              <a:t>, T</a:t>
            </a:r>
            <a:r>
              <a:rPr lang="en-US" altLang="zh-CN" baseline="-25000" dirty="0" smtClean="0">
                <a:solidFill>
                  <a:srgbClr val="FFFF00"/>
                </a:solidFill>
              </a:rPr>
              <a:t>13</a:t>
            </a:r>
            <a:endParaRPr lang="en-US" altLang="zh-CN" baseline="-25000" dirty="0">
              <a:solidFill>
                <a:srgbClr val="FFFF00"/>
              </a:solidFill>
            </a:endParaRPr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>
            <a:off x="2627784" y="4593818"/>
            <a:ext cx="3403475" cy="995422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rgbClr val="FFFF00"/>
                </a:solidFill>
              </a:rPr>
              <a:t>Δ(27</a:t>
            </a:r>
            <a:r>
              <a:rPr lang="en-US" altLang="zh-CN" dirty="0">
                <a:solidFill>
                  <a:srgbClr val="FFFF00"/>
                </a:solidFill>
              </a:rPr>
              <a:t>), </a:t>
            </a:r>
            <a:r>
              <a:rPr lang="en-US" altLang="zh-CN" dirty="0" smtClean="0">
                <a:solidFill>
                  <a:srgbClr val="FFFF00"/>
                </a:solidFill>
              </a:rPr>
              <a:t>Δ(48), Δ(54), Δ(96), …</a:t>
            </a:r>
            <a:endParaRPr lang="en-US" altLang="zh-CN" baseline="-25000" dirty="0">
              <a:solidFill>
                <a:srgbClr val="FFFF00"/>
              </a:solidFill>
            </a:endParaRPr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6144524" y="4654222"/>
            <a:ext cx="2707012" cy="646986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dirty="0" smtClean="0"/>
              <a:t>Anyone </a:t>
            </a:r>
            <a:r>
              <a:rPr lang="en-US" altLang="zh-CN" sz="1600" dirty="0" smtClean="0">
                <a:solidFill>
                  <a:srgbClr val="0066FF"/>
                </a:solidFill>
              </a:rPr>
              <a:t>universal </a:t>
            </a:r>
            <a:r>
              <a:rPr lang="en-US" altLang="zh-CN" sz="1600" dirty="0" smtClean="0"/>
              <a:t>for quarks and leptons?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35978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79512" y="802425"/>
            <a:ext cx="903649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Non-abelian discrete flavor symmetries:  (1) Testability &amp; Uniqueness Problem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10746" y="1161929"/>
            <a:ext cx="435597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noProof="0" dirty="0" smtClean="0">
                <a:ea typeface="Tahoma" pitchFamily="34" charset="0"/>
                <a:cs typeface="Tahoma" pitchFamily="34" charset="0"/>
              </a:rPr>
              <a:t>(2) Mixing is decoupled from Masses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79512" y="1518514"/>
            <a:ext cx="148203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algn="ctr"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>
                <a:solidFill>
                  <a:srgbClr val="FF0000"/>
                </a:solidFill>
                <a:ea typeface="+mj-ea"/>
                <a:cs typeface="Tahoma" pitchFamily="34" charset="0"/>
              </a:rPr>
              <a:t>Weinberg, 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77</a:t>
            </a:r>
            <a:endParaRPr lang="de-DE" sz="1600" b="1" kern="0" dirty="0">
              <a:solidFill>
                <a:srgbClr val="FF0000"/>
              </a:solidFill>
              <a:ea typeface="+mj-ea"/>
              <a:cs typeface="Tahoma" pitchFamily="34" charset="0"/>
            </a:endParaRP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52758"/>
              </p:ext>
            </p:extLst>
          </p:nvPr>
        </p:nvGraphicFramePr>
        <p:xfrm>
          <a:off x="179512" y="1947697"/>
          <a:ext cx="14097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2" name="公式" r:id="rId3" imgW="799920" imgH="457200" progId="Equation.3">
                  <p:embed/>
                </p:oleObj>
              </mc:Choice>
              <mc:Fallback>
                <p:oleObj name="公式" r:id="rId3" imgW="799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947697"/>
                        <a:ext cx="1409700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bg1"/>
                                </a:gs>
                                <a:gs pos="100000">
                                  <a:srgbClr val="FFFF99"/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右箭头 9"/>
          <p:cNvSpPr/>
          <p:nvPr/>
        </p:nvSpPr>
        <p:spPr>
          <a:xfrm>
            <a:off x="3215754" y="2127398"/>
            <a:ext cx="720080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620950"/>
              </p:ext>
            </p:extLst>
          </p:nvPr>
        </p:nvGraphicFramePr>
        <p:xfrm>
          <a:off x="1882155" y="1946152"/>
          <a:ext cx="107315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3" name="公式" r:id="rId5" imgW="609480" imgH="482400" progId="Equation.3">
                  <p:embed/>
                </p:oleObj>
              </mc:Choice>
              <mc:Fallback>
                <p:oleObj name="公式" r:id="rId5" imgW="609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155" y="1946152"/>
                        <a:ext cx="1073150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bg1"/>
                                </a:gs>
                                <a:gs pos="100000">
                                  <a:srgbClr val="FFFF99"/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 bwMode="auto">
          <a:xfrm>
            <a:off x="6785992" y="1592796"/>
            <a:ext cx="187220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R="0" lvl="0" indent="0" algn="ctr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rgbClr val="FF0000"/>
                </a:solidFill>
                <a:ea typeface="+mj-ea"/>
                <a:cs typeface="Tahoma" pitchFamily="34" charset="0"/>
              </a:rPr>
              <a:t>Fritzsch, 78, 79</a:t>
            </a:r>
            <a:endParaRPr lang="de-DE" sz="1600" b="1" kern="0" dirty="0">
              <a:solidFill>
                <a:srgbClr val="FF0000"/>
              </a:solidFill>
              <a:ea typeface="+mj-ea"/>
              <a:cs typeface="Tahoma" pitchFamily="34" charset="0"/>
            </a:endParaRP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712027"/>
              </p:ext>
            </p:extLst>
          </p:nvPr>
        </p:nvGraphicFramePr>
        <p:xfrm>
          <a:off x="4196283" y="1707580"/>
          <a:ext cx="1836940" cy="1293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4" name="公式" r:id="rId7" imgW="1002960" imgH="711000" progId="Equation.3">
                  <p:embed/>
                </p:oleObj>
              </mc:Choice>
              <mc:Fallback>
                <p:oleObj name="公式" r:id="rId7" imgW="100296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6283" y="1707580"/>
                        <a:ext cx="1836940" cy="129394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159561"/>
              </p:ext>
            </p:extLst>
          </p:nvPr>
        </p:nvGraphicFramePr>
        <p:xfrm>
          <a:off x="6745288" y="2008188"/>
          <a:ext cx="127317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5" name="公式" r:id="rId9" imgW="723600" imgH="482400" progId="Equation.3">
                  <p:embed/>
                </p:oleObj>
              </mc:Choice>
              <mc:Fallback>
                <p:oleObj name="公式" r:id="rId9" imgW="7236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5288" y="2008188"/>
                        <a:ext cx="1273175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bg1"/>
                                </a:gs>
                                <a:gs pos="100000">
                                  <a:srgbClr val="FFFF99"/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 bwMode="auto">
          <a:xfrm>
            <a:off x="141945" y="3080295"/>
            <a:ext cx="903649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In the basis where charged-lepton mass matrix is diagonal, there are texture zeros</a:t>
            </a:r>
          </a:p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in the symmetric </a:t>
            </a:r>
            <a:r>
              <a:rPr lang="en-US" sz="2000" b="1" kern="0" dirty="0" err="1" smtClean="0">
                <a:ea typeface="Tahoma" pitchFamily="34" charset="0"/>
                <a:cs typeface="Tahoma" pitchFamily="34" charset="0"/>
              </a:rPr>
              <a:t>Majorana</a:t>
            </a: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 neutrino mass matrix: </a:t>
            </a:r>
            <a:r>
              <a:rPr lang="en-US" sz="2000" b="1" kern="0" dirty="0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Two-Zero Textures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008" y="4077072"/>
            <a:ext cx="6372200" cy="2304256"/>
            <a:chOff x="35496" y="4365104"/>
            <a:chExt cx="6372200" cy="2304256"/>
          </a:xfrm>
        </p:grpSpPr>
        <p:graphicFrame>
          <p:nvGraphicFramePr>
            <p:cNvPr id="3789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3347696"/>
                </p:ext>
              </p:extLst>
            </p:nvPr>
          </p:nvGraphicFramePr>
          <p:xfrm>
            <a:off x="489025" y="4446481"/>
            <a:ext cx="986631" cy="9987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6" name="公式" r:id="rId11" imgW="698400" imgH="711000" progId="Equation.3">
                    <p:embed/>
                  </p:oleObj>
                </mc:Choice>
                <mc:Fallback>
                  <p:oleObj name="公式" r:id="rId11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025" y="4446481"/>
                          <a:ext cx="986631" cy="9987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4799453"/>
                </p:ext>
              </p:extLst>
            </p:nvPr>
          </p:nvGraphicFramePr>
          <p:xfrm>
            <a:off x="489818" y="5589240"/>
            <a:ext cx="985838" cy="99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7" name="公式" r:id="rId13" imgW="698400" imgH="711000" progId="Equation.3">
                    <p:embed/>
                  </p:oleObj>
                </mc:Choice>
                <mc:Fallback>
                  <p:oleObj name="公式" r:id="rId13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818" y="5589240"/>
                          <a:ext cx="985838" cy="998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6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4614921"/>
                </p:ext>
              </p:extLst>
            </p:nvPr>
          </p:nvGraphicFramePr>
          <p:xfrm>
            <a:off x="2216423" y="4456832"/>
            <a:ext cx="987425" cy="99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8" name="公式" r:id="rId15" imgW="698400" imgH="711000" progId="Equation.3">
                    <p:embed/>
                  </p:oleObj>
                </mc:Choice>
                <mc:Fallback>
                  <p:oleObj name="公式" r:id="rId15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6423" y="4456832"/>
                          <a:ext cx="987425" cy="998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7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7905820"/>
                </p:ext>
              </p:extLst>
            </p:nvPr>
          </p:nvGraphicFramePr>
          <p:xfrm>
            <a:off x="3874194" y="4437112"/>
            <a:ext cx="985838" cy="99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99" name="公式" r:id="rId17" imgW="698400" imgH="711000" progId="Equation.3">
                    <p:embed/>
                  </p:oleObj>
                </mc:Choice>
                <mc:Fallback>
                  <p:oleObj name="公式" r:id="rId17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4194" y="4437112"/>
                          <a:ext cx="985838" cy="998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8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5561718"/>
                </p:ext>
              </p:extLst>
            </p:nvPr>
          </p:nvGraphicFramePr>
          <p:xfrm>
            <a:off x="2195736" y="5589240"/>
            <a:ext cx="987425" cy="99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00" name="公式" r:id="rId19" imgW="698400" imgH="711000" progId="Equation.3">
                    <p:embed/>
                  </p:oleObj>
                </mc:Choice>
                <mc:Fallback>
                  <p:oleObj name="公式" r:id="rId19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5736" y="5589240"/>
                          <a:ext cx="987425" cy="998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9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4519534"/>
                </p:ext>
              </p:extLst>
            </p:nvPr>
          </p:nvGraphicFramePr>
          <p:xfrm>
            <a:off x="3851920" y="5589240"/>
            <a:ext cx="985838" cy="99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01" name="公式" r:id="rId21" imgW="698400" imgH="711000" progId="Equation.3">
                    <p:embed/>
                  </p:oleObj>
                </mc:Choice>
                <mc:Fallback>
                  <p:oleObj name="公式" r:id="rId21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1920" y="5589240"/>
                          <a:ext cx="985838" cy="998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00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2117529"/>
                </p:ext>
              </p:extLst>
            </p:nvPr>
          </p:nvGraphicFramePr>
          <p:xfrm>
            <a:off x="5384775" y="4437112"/>
            <a:ext cx="987425" cy="998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02" name="公式" r:id="rId23" imgW="698400" imgH="711000" progId="Equation.3">
                    <p:embed/>
                  </p:oleObj>
                </mc:Choice>
                <mc:Fallback>
                  <p:oleObj name="公式" r:id="rId23" imgW="6984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4775" y="4437112"/>
                          <a:ext cx="987425" cy="998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bg1"/>
                                  </a:gs>
                                  <a:gs pos="100000">
                                    <a:srgbClr val="FFFF99"/>
                                  </a:gs>
                                </a:gsLst>
                                <a:path path="shape">
                                  <a:fillToRect l="50000" t="50000" r="50000" b="50000"/>
                                </a:path>
                              </a:gra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3" name="Straight Connector 4"/>
            <p:cNvCxnSpPr/>
            <p:nvPr/>
          </p:nvCxnSpPr>
          <p:spPr>
            <a:xfrm>
              <a:off x="107504" y="5557708"/>
              <a:ext cx="630019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4"/>
            <p:cNvCxnSpPr/>
            <p:nvPr/>
          </p:nvCxnSpPr>
          <p:spPr>
            <a:xfrm>
              <a:off x="35496" y="6669360"/>
              <a:ext cx="630019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4"/>
            <p:cNvCxnSpPr/>
            <p:nvPr/>
          </p:nvCxnSpPr>
          <p:spPr>
            <a:xfrm>
              <a:off x="107504" y="4365104"/>
              <a:ext cx="630019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 1"/>
            <p:cNvSpPr txBox="1">
              <a:spLocks/>
            </p:cNvSpPr>
            <p:nvPr/>
          </p:nvSpPr>
          <p:spPr bwMode="auto">
            <a:xfrm>
              <a:off x="179512" y="5877272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</a:t>
              </a:r>
              <a:r>
                <a:rPr lang="en-US" b="1" kern="0" baseline="-2500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 bwMode="auto">
            <a:xfrm>
              <a:off x="179512" y="4725144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</a:t>
              </a:r>
              <a:r>
                <a:rPr lang="en-US" b="1" kern="0" baseline="-2500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1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 bwMode="auto">
            <a:xfrm>
              <a:off x="3491880" y="4725144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</a:t>
              </a:r>
              <a:r>
                <a:rPr lang="en-US" b="1" kern="0" baseline="-2500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3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0" name="Title 1"/>
            <p:cNvSpPr txBox="1">
              <a:spLocks/>
            </p:cNvSpPr>
            <p:nvPr/>
          </p:nvSpPr>
          <p:spPr bwMode="auto">
            <a:xfrm>
              <a:off x="1907704" y="5877272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</a:t>
              </a:r>
              <a:r>
                <a:rPr lang="en-US" b="1" kern="0" baseline="-2500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1" name="Title 1"/>
            <p:cNvSpPr txBox="1">
              <a:spLocks/>
            </p:cNvSpPr>
            <p:nvPr/>
          </p:nvSpPr>
          <p:spPr bwMode="auto">
            <a:xfrm>
              <a:off x="1907704" y="4725144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</a:t>
              </a:r>
              <a:r>
                <a:rPr lang="en-US" b="1" kern="0" baseline="-2500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1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2" name="Title 1"/>
            <p:cNvSpPr txBox="1">
              <a:spLocks/>
            </p:cNvSpPr>
            <p:nvPr/>
          </p:nvSpPr>
          <p:spPr bwMode="auto">
            <a:xfrm>
              <a:off x="5076056" y="4725144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 bwMode="auto">
            <a:xfrm>
              <a:off x="3491880" y="5877272"/>
              <a:ext cx="43204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52144" rIns="104287" bIns="5214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</a:t>
              </a:r>
              <a:r>
                <a:rPr lang="en-US" b="1" kern="0" baseline="-25000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4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 bwMode="auto">
          <a:xfrm>
            <a:off x="5239308" y="5245639"/>
            <a:ext cx="372518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 1-zero textures: less predictive</a:t>
            </a:r>
          </a:p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sz="2000" b="1" kern="0" dirty="0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2-zero textures: survive</a:t>
            </a:r>
          </a:p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 3-zero textures: excluded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6730169" y="3903613"/>
            <a:ext cx="244827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>
                <a:solidFill>
                  <a:srgbClr val="FF0000"/>
                </a:solidFill>
                <a:ea typeface="+mj-ea"/>
                <a:cs typeface="Tahoma" pitchFamily="34" charset="0"/>
              </a:rPr>
              <a:t>Frampton, Glashow, </a:t>
            </a:r>
            <a:r>
              <a:rPr lang="en-US" altLang="zh-CN" sz="1600" b="1" kern="0" dirty="0" err="1">
                <a:solidFill>
                  <a:srgbClr val="FF0000"/>
                </a:solidFill>
                <a:ea typeface="+mj-ea"/>
                <a:cs typeface="Tahoma" pitchFamily="34" charset="0"/>
              </a:rPr>
              <a:t>Marfatia</a:t>
            </a:r>
            <a:r>
              <a:rPr lang="en-US" altLang="zh-CN" sz="1600" b="1" kern="0" dirty="0">
                <a:solidFill>
                  <a:srgbClr val="FF0000"/>
                </a:solidFill>
                <a:ea typeface="+mj-ea"/>
                <a:cs typeface="Tahoma" pitchFamily="34" charset="0"/>
              </a:rPr>
              <a:t>, 02; Xing, 02</a:t>
            </a:r>
            <a:endParaRPr lang="en-US" sz="1600" b="1" kern="0" dirty="0">
              <a:solidFill>
                <a:srgbClr val="FF0000"/>
              </a:solidFill>
              <a:ea typeface="+mj-ea"/>
              <a:cs typeface="Tahoma" pitchFamily="34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6683659" y="4630542"/>
            <a:ext cx="22495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Fritzsch, Xing, S.Z., 11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j-ea"/>
              <a:cs typeface="Tahoma" pitchFamily="34" charset="0"/>
            </a:endParaRPr>
          </a:p>
        </p:txBody>
      </p:sp>
      <p:sp>
        <p:nvSpPr>
          <p:cNvPr id="38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Flavor Mixing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Origin </a:t>
            </a:r>
            <a:r>
              <a:rPr lang="en-US" sz="2800" b="1" dirty="0" smtClean="0"/>
              <a:t>of Flavor Mixing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51520" y="802425"/>
            <a:ext cx="864096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ea typeface="Tahoma" pitchFamily="34" charset="0"/>
                <a:cs typeface="Tahoma" pitchFamily="34" charset="0"/>
              </a:rPr>
              <a:t>Inspired by the quark-lepton relations in GUT’s, and strong quark mass hierarchy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95536" y="1844824"/>
            <a:ext cx="1152128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95536" y="3140968"/>
            <a:ext cx="1152128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131840" y="1844824"/>
            <a:ext cx="1152128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674018" y="1953416"/>
                <a:ext cx="5951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altLang="zh-CN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𝐮</m:t>
                          </m:r>
                        </m:sub>
                      </m:sSub>
                    </m:oMath>
                  </m:oMathPara>
                </a14:m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18" y="1953416"/>
                <a:ext cx="595163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674018" y="3214137"/>
                <a:ext cx="57432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zh-CN" alt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</m:oMath>
                  </m:oMathPara>
                </a14:m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18" y="3214137"/>
                <a:ext cx="574324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3410322" y="1917171"/>
                <a:ext cx="59356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altLang="zh-CN" sz="28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sub>
                      </m:sSub>
                    </m:oMath>
                  </m:oMathPara>
                </a14:m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322" y="1917171"/>
                <a:ext cx="593560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/>
              <p:cNvSpPr txBox="1"/>
              <p:nvPr/>
            </p:nvSpPr>
            <p:spPr>
              <a:xfrm>
                <a:off x="1262627" y="2507934"/>
                <a:ext cx="2281681" cy="355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CKM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u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  <m:sup/>
                      </m:sSub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627" y="2507934"/>
                <a:ext cx="2281681" cy="355418"/>
              </a:xfrm>
              <a:prstGeom prst="rect">
                <a:avLst/>
              </a:prstGeom>
              <a:blipFill rotWithShape="0">
                <a:blip r:embed="rId5"/>
                <a:stretch>
                  <a:fillRect t="-1695" b="-186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圆角矩形 16"/>
          <p:cNvSpPr/>
          <p:nvPr/>
        </p:nvSpPr>
        <p:spPr>
          <a:xfrm>
            <a:off x="3095836" y="3140968"/>
            <a:ext cx="1152128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/>
              <p:cNvSpPr txBox="1"/>
              <p:nvPr/>
            </p:nvSpPr>
            <p:spPr>
              <a:xfrm>
                <a:off x="3375120" y="3249560"/>
                <a:ext cx="5230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altLang="zh-CN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</m:oMath>
                  </m:oMathPara>
                </a14:m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5120" y="3249560"/>
                <a:ext cx="523028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1466340" y="3965026"/>
                <a:ext cx="1746824" cy="3640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PMNS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sub>
                        <m:sup/>
                      </m:sSub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340" y="3965026"/>
                <a:ext cx="1746824" cy="364074"/>
              </a:xfrm>
              <a:prstGeom prst="rect">
                <a:avLst/>
              </a:prstGeom>
              <a:blipFill rotWithShape="0">
                <a:blip r:embed="rId7"/>
                <a:stretch>
                  <a:fillRect l="-3147" t="-1667" b="-1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左右箭头 19"/>
          <p:cNvSpPr/>
          <p:nvPr/>
        </p:nvSpPr>
        <p:spPr>
          <a:xfrm>
            <a:off x="1799692" y="1971666"/>
            <a:ext cx="1080120" cy="36028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左右箭头 20"/>
          <p:cNvSpPr/>
          <p:nvPr/>
        </p:nvSpPr>
        <p:spPr>
          <a:xfrm>
            <a:off x="1799692" y="3339637"/>
            <a:ext cx="1080120" cy="360282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/>
              <p:cNvSpPr txBox="1"/>
              <p:nvPr/>
            </p:nvSpPr>
            <p:spPr>
              <a:xfrm>
                <a:off x="6012160" y="2346165"/>
                <a:ext cx="1440160" cy="3338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en-US" altLang="zh-CN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𝐝</m:t>
                          </m:r>
                        </m:sup>
                      </m:sSubSup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zh-CN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𝐂</m:t>
                          </m:r>
                        </m:sub>
                      </m:sSub>
                    </m:oMath>
                  </m:oMathPara>
                </a14:m>
                <a:endParaRPr lang="zh-CN" altLang="en-US" sz="2800" b="1" dirty="0"/>
              </a:p>
            </p:txBody>
          </p:sp>
        </mc:Choice>
        <mc:Fallback xmlns=""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2346165"/>
                <a:ext cx="1440160" cy="333809"/>
              </a:xfrm>
              <a:prstGeom prst="rect">
                <a:avLst/>
              </a:prstGeom>
              <a:blipFill rotWithShape="0">
                <a:blip r:embed="rId8"/>
                <a:stretch>
                  <a:fillRect t="-3636" b="-18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组合 28"/>
          <p:cNvGrpSpPr/>
          <p:nvPr/>
        </p:nvGrpSpPr>
        <p:grpSpPr>
          <a:xfrm>
            <a:off x="4716016" y="1340768"/>
            <a:ext cx="4177420" cy="650455"/>
            <a:chOff x="4643052" y="1619566"/>
            <a:chExt cx="4177420" cy="6504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itle 1"/>
                <p:cNvSpPr txBox="1">
                  <a:spLocks/>
                </p:cNvSpPr>
                <p:nvPr/>
              </p:nvSpPr>
              <p:spPr bwMode="auto">
                <a:xfrm>
                  <a:off x="4643052" y="1619566"/>
                  <a:ext cx="4177420" cy="650455"/>
                </a:xfrm>
                <a:prstGeom prst="rect">
                  <a:avLst/>
                </a:prstGeom>
                <a:noFill/>
                <a:ln w="31750">
                  <a:noFill/>
                  <a:miter lim="800000"/>
                  <a:headEnd/>
                  <a:tailEnd/>
                </a:ln>
              </p:spPr>
              <p:txBody>
                <a:bodyPr vert="horz" wrap="square" lIns="0" tIns="52144" rIns="104287" bIns="52144" numCol="1" anchor="ctr" anchorCtr="0" compatLnSpc="1">
                  <a:prstTxWarp prst="textNoShape">
                    <a:avLst/>
                  </a:prstTxWarp>
                </a:bodyPr>
                <a:lstStyle/>
                <a:p>
                  <a:pPr lvl="0" algn="ctr" defTabSz="1042988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14:m>
                    <m:oMath xmlns:m="http://schemas.openxmlformats.org/officeDocument/2006/math">
                      <m:f>
                        <m:fPr>
                          <m:ctrlPr>
                            <a:rPr lang="el-GR" altLang="zh-CN" sz="2400" i="1" kern="0" smtClean="0">
                              <a:latin typeface="Cambria Math" panose="02040503050406030204" pitchFamily="18" charset="0"/>
                              <a:ea typeface="Tahoma" pitchFamily="34" charset="0"/>
                              <a:cs typeface="Tahoma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sz="240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sz="240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sz="2400" b="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itchFamily="34" charset="0"/>
                        </a:rPr>
                        <m:t>≈</m:t>
                      </m:r>
                      <m:f>
                        <m:fPr>
                          <m:ctrlPr>
                            <a:rPr lang="el-GR" altLang="zh-CN" sz="2400" i="1" kern="0">
                              <a:latin typeface="Cambria Math" panose="02040503050406030204" pitchFamily="18" charset="0"/>
                              <a:ea typeface="Tahoma" pitchFamily="34" charset="0"/>
                              <a:cs typeface="Tahoma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sz="24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sz="24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altLang="zh-CN" sz="2400" b="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itchFamily="34" charset="0"/>
                        </a:rPr>
                        <m:t>≈</m:t>
                      </m:r>
                      <m:sSup>
                        <m:sSupPr>
                          <m:ctrlPr>
                            <a:rPr lang="en-US" altLang="zh-CN" sz="24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ahoma" pitchFamily="34" charset="0"/>
                            </a:rPr>
                          </m:ctrlPr>
                        </m:sSupPr>
                        <m:e>
                          <m:r>
                            <a:rPr lang="zh-CN" altLang="en-US" sz="2400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ahoma" pitchFamily="34" charset="0"/>
                            </a:rPr>
                            <m:t>𝜆</m:t>
                          </m:r>
                        </m:e>
                        <m:sup>
                          <m:r>
                            <a:rPr lang="en-US" altLang="zh-CN" sz="2400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ahoma" pitchFamily="34" charset="0"/>
                            </a:rPr>
                            <m:t>4</m:t>
                          </m:r>
                        </m:sup>
                      </m:sSup>
                    </m:oMath>
                  </a14:m>
                  <a:r>
                    <a:rPr kumimoji="0" lang="de-DE" sz="2000" i="0" u="none" strike="noStrike" kern="0" cap="none" spc="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ea typeface="Tahoma" pitchFamily="34" charset="0"/>
                      <a:cs typeface="Tahoma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altLang="zh-CN" sz="2400" b="0" i="0" kern="0" smtClean="0">
                          <a:latin typeface="Cambria Math" panose="02040503050406030204" pitchFamily="18" charset="0"/>
                          <a:ea typeface="Tahoma" pitchFamily="34" charset="0"/>
                          <a:cs typeface="Tahoma" pitchFamily="34" charset="0"/>
                        </a:rPr>
                        <m:t>     </m:t>
                      </m:r>
                      <m:f>
                        <m:fPr>
                          <m:ctrlPr>
                            <a:rPr lang="el-GR" altLang="zh-CN" sz="2400" i="1" kern="0">
                              <a:latin typeface="Cambria Math" panose="02040503050406030204" pitchFamily="18" charset="0"/>
                              <a:ea typeface="Tahoma" pitchFamily="34" charset="0"/>
                              <a:cs typeface="Tahoma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sz="24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sz="24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altLang="zh-CN" sz="2400" b="0" i="1" ker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itchFamily="34" charset="0"/>
                        </a:rPr>
                        <m:t>≈</m:t>
                      </m:r>
                      <m:f>
                        <m:fPr>
                          <m:ctrlPr>
                            <a:rPr lang="el-GR" altLang="zh-CN" sz="2400" i="1" kern="0">
                              <a:latin typeface="Cambria Math" panose="02040503050406030204" pitchFamily="18" charset="0"/>
                              <a:ea typeface="Tahoma" pitchFamily="34" charset="0"/>
                              <a:cs typeface="Tahoma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sz="24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sz="24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4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r>
                        <a:rPr lang="en-US" altLang="zh-CN" sz="2400" b="0" i="1" ker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itchFamily="34" charset="0"/>
                        </a:rPr>
                        <m:t>≈</m:t>
                      </m:r>
                      <m:sSup>
                        <m:sSupPr>
                          <m:ctrlPr>
                            <a:rPr lang="en-US" altLang="zh-CN" sz="2400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ahoma" pitchFamily="34" charset="0"/>
                            </a:rPr>
                          </m:ctrlPr>
                        </m:sSupPr>
                        <m:e>
                          <m:r>
                            <a:rPr lang="zh-CN" altLang="en-US" sz="2400" b="0" i="1" ker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ahoma" pitchFamily="34" charset="0"/>
                            </a:rPr>
                            <m:t>𝜆</m:t>
                          </m:r>
                        </m:e>
                        <m:sup>
                          <m:r>
                            <a:rPr lang="en-US" altLang="zh-CN" sz="2400" b="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ahoma" pitchFamily="34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kumimoji="0" lang="de-DE" sz="1600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ea typeface="Tahoma" pitchFamily="34" charset="0"/>
                    <a:cs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22" name="Title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43052" y="1619566"/>
                  <a:ext cx="4177420" cy="65045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直线连接符 118"/>
            <p:cNvCxnSpPr/>
            <p:nvPr/>
          </p:nvCxnSpPr>
          <p:spPr>
            <a:xfrm flipV="1">
              <a:off x="4706528" y="2262153"/>
              <a:ext cx="3825912" cy="78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下箭头 29"/>
          <p:cNvSpPr/>
          <p:nvPr/>
        </p:nvSpPr>
        <p:spPr>
          <a:xfrm>
            <a:off x="6516216" y="2055167"/>
            <a:ext cx="432048" cy="2514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下箭头 30"/>
          <p:cNvSpPr/>
          <p:nvPr/>
        </p:nvSpPr>
        <p:spPr>
          <a:xfrm>
            <a:off x="6516216" y="2770024"/>
            <a:ext cx="432048" cy="10169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右弧形箭头 31"/>
          <p:cNvSpPr/>
          <p:nvPr/>
        </p:nvSpPr>
        <p:spPr>
          <a:xfrm>
            <a:off x="4427984" y="2306614"/>
            <a:ext cx="351508" cy="12664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/>
              <p:cNvSpPr txBox="1"/>
              <p:nvPr/>
            </p:nvSpPr>
            <p:spPr>
              <a:xfrm>
                <a:off x="5450310" y="3877020"/>
                <a:ext cx="2484276" cy="5236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</m:sup>
                      </m:sSubSup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𝟐𝟐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en-US" altLang="zh-CN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𝐝</m:t>
                          </m:r>
                        </m:sup>
                      </m:sSubSup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𝟐𝟐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zh-CN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𝐂</m:t>
                          </m:r>
                        </m:sub>
                        <m:sup/>
                      </m:sSubSup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33" name="文本框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310" y="3877020"/>
                <a:ext cx="2484276" cy="5236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itle 1"/>
              <p:cNvSpPr txBox="1">
                <a:spLocks/>
              </p:cNvSpPr>
              <p:nvPr/>
            </p:nvSpPr>
            <p:spPr bwMode="auto">
              <a:xfrm>
                <a:off x="251520" y="4293096"/>
                <a:ext cx="4680520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52144" rIns="104287" bIns="52144" numCol="1" anchor="ctr" anchorCtr="0" compatLnSpc="1">
                <a:prstTxWarp prst="textNoShape">
                  <a:avLst/>
                </a:prstTxWarp>
              </a:bodyPr>
              <a:lstStyle/>
              <a:p>
                <a:pPr lvl="0" defTabSz="1042988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 kern="0" noProof="0" dirty="0" smtClean="0">
                    <a:ea typeface="Tahoma" pitchFamily="34" charset="0"/>
                    <a:cs typeface="Tahoma" pitchFamily="34" charset="0"/>
                  </a:rPr>
                  <a:t>Tri-</a:t>
                </a:r>
                <a:r>
                  <a:rPr lang="en-US" sz="2000" b="1" kern="0" noProof="0" dirty="0" err="1" smtClean="0">
                    <a:ea typeface="Tahoma" pitchFamily="34" charset="0"/>
                    <a:cs typeface="Tahoma" pitchFamily="34" charset="0"/>
                  </a:rPr>
                  <a:t>bimaximal</a:t>
                </a:r>
                <a:r>
                  <a:rPr lang="en-US" sz="2000" b="1" kern="0" noProof="0" dirty="0" smtClean="0">
                    <a:ea typeface="Tahoma" pitchFamily="34" charset="0"/>
                    <a:cs typeface="Tahoma" pitchFamily="34" charset="0"/>
                  </a:rPr>
                  <a:t> or </a:t>
                </a:r>
                <a:r>
                  <a:rPr lang="en-US" sz="2000" b="1" kern="0" noProof="0" dirty="0" err="1" smtClean="0">
                    <a:ea typeface="Tahoma" pitchFamily="34" charset="0"/>
                    <a:cs typeface="Tahoma" pitchFamily="34" charset="0"/>
                  </a:rPr>
                  <a:t>Bimaximal</a:t>
                </a:r>
                <a:r>
                  <a:rPr lang="en-US" sz="2000" b="1" kern="0" noProof="0" dirty="0" smtClean="0">
                    <a:ea typeface="Tahoma" pitchFamily="34" charset="0"/>
                    <a:cs typeface="Tahoma" pitchFamily="34" charset="0"/>
                  </a:rPr>
                  <a:t> mixing for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sub>
                      <m:sup/>
                    </m:sSubSup>
                  </m:oMath>
                </a14:m>
                <a:r>
                  <a:rPr lang="en-US" sz="2000" b="1" kern="0" noProof="0" dirty="0" smtClean="0">
                    <a:ea typeface="Tahoma" pitchFamily="34" charset="0"/>
                    <a:cs typeface="Tahoma" pitchFamily="34" charset="0"/>
                  </a:rPr>
                  <a:t> </a:t>
                </a:r>
                <a:endParaRPr kumimoji="0" lang="de-DE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34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4293096"/>
                <a:ext cx="4680520" cy="500066"/>
              </a:xfrm>
              <a:prstGeom prst="rect">
                <a:avLst/>
              </a:prstGeom>
              <a:blipFill rotWithShape="0">
                <a:blip r:embed="rId11"/>
                <a:stretch>
                  <a:fillRect l="-3255" b="-1585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/>
              <p:cNvSpPr txBox="1"/>
              <p:nvPr/>
            </p:nvSpPr>
            <p:spPr>
              <a:xfrm>
                <a:off x="295025" y="4797152"/>
                <a:ext cx="2750688" cy="18203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sub>
                        <m:sup/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5" name="文本框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25" y="4797152"/>
                <a:ext cx="2750688" cy="182030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/>
              <p:cNvSpPr txBox="1"/>
              <p:nvPr/>
            </p:nvSpPr>
            <p:spPr>
              <a:xfrm>
                <a:off x="3249452" y="5373216"/>
                <a:ext cx="168258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2000" b="1" dirty="0" smtClean="0">
                    <a:ea typeface="Cambria Math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b>
                      <m:sup>
                        <m:r>
                          <a:rPr lang="zh-CN" alt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sup>
                    </m:sSubSup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zh-CN" altLang="en-US" sz="2800" b="1" dirty="0"/>
              </a:p>
            </p:txBody>
          </p:sp>
        </mc:Choice>
        <mc:Fallback xmlns="">
          <p:sp>
            <p:nvSpPr>
              <p:cNvPr id="36" name="文本框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452" y="5373216"/>
                <a:ext cx="1682588" cy="307777"/>
              </a:xfrm>
              <a:prstGeom prst="rect">
                <a:avLst/>
              </a:prstGeom>
              <a:blipFill rotWithShape="0">
                <a:blip r:embed="rId13"/>
                <a:stretch>
                  <a:fillRect l="-9058" t="-25490" b="-49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文本框 36"/>
          <p:cNvSpPr txBox="1"/>
          <p:nvPr/>
        </p:nvSpPr>
        <p:spPr>
          <a:xfrm>
            <a:off x="4923508" y="2810670"/>
            <a:ext cx="168258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b="1" dirty="0" smtClean="0">
                <a:ea typeface="Cambria Math" panose="02040503050406030204" pitchFamily="18" charset="0"/>
              </a:rPr>
              <a:t>GUT relations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/>
              <p:cNvSpPr txBox="1"/>
              <p:nvPr/>
            </p:nvSpPr>
            <p:spPr>
              <a:xfrm>
                <a:off x="4757970" y="3047562"/>
                <a:ext cx="1859006" cy="5041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kern="0" smtClean="0">
                          <a:latin typeface="Cambria Math" panose="02040503050406030204" pitchFamily="18" charset="0"/>
                          <a:ea typeface="Tahoma" pitchFamily="34" charset="0"/>
                          <a:cs typeface="Tahoma" pitchFamily="34" charset="0"/>
                        </a:rPr>
                        <m:t>(</m:t>
                      </m:r>
                      <m:f>
                        <m:fPr>
                          <m:ctrlPr>
                            <a:rPr lang="el-GR" altLang="zh-CN" sz="1600" i="1" kern="0">
                              <a:latin typeface="Cambria Math" panose="02040503050406030204" pitchFamily="18" charset="0"/>
                              <a:ea typeface="Tahoma" pitchFamily="34" charset="0"/>
                              <a:cs typeface="Tahoma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sz="16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sz="16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 ker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b="0" i="1" kern="0" smtClean="0">
                                  <a:latin typeface="Cambria Math" panose="02040503050406030204" pitchFamily="18" charset="0"/>
                                  <a:ea typeface="Tahoma" pitchFamily="34" charset="0"/>
                                  <a:cs typeface="Tahoma" pitchFamily="34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r>
                        <a:rPr lang="en-US" altLang="zh-CN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𝟑𝟑</m:t>
                          </m:r>
                        </m:sub>
                      </m:sSub>
                      <m:r>
                        <a:rPr lang="en-US" altLang="zh-CN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altLang="zh-CN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f>
                        <m:fPr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600" b="1" dirty="0"/>
              </a:p>
            </p:txBody>
          </p:sp>
        </mc:Choice>
        <mc:Fallback xmlns="">
          <p:sp>
            <p:nvSpPr>
              <p:cNvPr id="38" name="文本框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970" y="3047562"/>
                <a:ext cx="1859006" cy="50417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/>
              <p:cNvSpPr txBox="1"/>
              <p:nvPr/>
            </p:nvSpPr>
            <p:spPr>
              <a:xfrm>
                <a:off x="7033474" y="3000726"/>
                <a:ext cx="1859006" cy="303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zh-CN" altLang="en-US" b="1" dirty="0" smtClean="0"/>
                  <a:t> </a:t>
                </a:r>
                <a:r>
                  <a:rPr lang="en-US" altLang="zh-CN" b="1" dirty="0" err="1" smtClean="0"/>
                  <a:t>Clebsch</a:t>
                </a:r>
                <a:r>
                  <a:rPr lang="en-US" altLang="zh-CN" b="1" dirty="0" smtClean="0"/>
                  <a:t> factors</a:t>
                </a:r>
                <a:endParaRPr lang="zh-CN" altLang="en-US" b="1" dirty="0"/>
              </a:p>
            </p:txBody>
          </p:sp>
        </mc:Choice>
        <mc:Fallback xmlns="">
          <p:sp>
            <p:nvSpPr>
              <p:cNvPr id="39" name="文本框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474" y="3000726"/>
                <a:ext cx="1859006" cy="303288"/>
              </a:xfrm>
              <a:prstGeom prst="rect">
                <a:avLst/>
              </a:prstGeom>
              <a:blipFill rotWithShape="0">
                <a:blip r:embed="rId15"/>
                <a:stretch>
                  <a:fillRect l="-3279" t="-24000" r="-3934" b="-4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itle 1"/>
          <p:cNvSpPr txBox="1">
            <a:spLocks/>
          </p:cNvSpPr>
          <p:nvPr/>
        </p:nvSpPr>
        <p:spPr bwMode="auto">
          <a:xfrm>
            <a:off x="277996" y="1248330"/>
            <a:ext cx="4294004" cy="47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Antusch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Maurer, 11;</a:t>
            </a:r>
            <a:r>
              <a:rPr lang="en-US" altLang="zh-CN" sz="1600" b="1" kern="0" dirty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en-US" altLang="zh-CN" sz="1600" b="1" kern="0" dirty="0" err="1" smtClean="0">
                <a:solidFill>
                  <a:srgbClr val="FF0000"/>
                </a:solidFill>
                <a:cs typeface="Tahoma" pitchFamily="34" charset="0"/>
              </a:rPr>
              <a:t>Mazocca</a:t>
            </a:r>
            <a:r>
              <a:rPr lang="en-US" altLang="zh-CN" sz="1600" b="1" kern="0" dirty="0" smtClean="0">
                <a:solidFill>
                  <a:srgbClr val="FF0000"/>
                </a:solidFill>
                <a:cs typeface="Tahoma" pitchFamily="34" charset="0"/>
              </a:rPr>
              <a:t> et al., 11; </a:t>
            </a:r>
            <a:r>
              <a:rPr lang="en-US" altLang="zh-CN" sz="1600" b="1" kern="0" dirty="0">
                <a:solidFill>
                  <a:srgbClr val="FF0000"/>
                </a:solidFill>
                <a:cs typeface="Tahoma" pitchFamily="34" charset="0"/>
              </a:rPr>
              <a:t>King, </a:t>
            </a:r>
            <a:r>
              <a:rPr lang="en-US" altLang="zh-CN" sz="1600" b="1" kern="0" dirty="0" smtClean="0">
                <a:solidFill>
                  <a:srgbClr val="FF0000"/>
                </a:solidFill>
                <a:cs typeface="Tahoma" pitchFamily="34" charset="0"/>
              </a:rPr>
              <a:t>12; </a:t>
            </a:r>
            <a:r>
              <a:rPr lang="en-US" altLang="zh-CN" sz="1600" b="1" kern="0" dirty="0" err="1" smtClean="0">
                <a:solidFill>
                  <a:srgbClr val="FF0000"/>
                </a:solidFill>
                <a:cs typeface="Tahoma" pitchFamily="34" charset="0"/>
              </a:rPr>
              <a:t>Antusch</a:t>
            </a:r>
            <a:r>
              <a:rPr lang="en-US" altLang="zh-CN" sz="1600" b="1" kern="0" dirty="0" smtClean="0">
                <a:solidFill>
                  <a:srgbClr val="FF0000"/>
                </a:solidFill>
                <a:cs typeface="Tahoma" pitchFamily="34" charset="0"/>
              </a:rPr>
              <a:t> et al., 12, 13; </a:t>
            </a:r>
            <a:endParaRPr lang="de-DE" sz="1600" b="1" kern="0" dirty="0">
              <a:solidFill>
                <a:srgbClr val="FF0000"/>
              </a:solidFill>
              <a:ea typeface="+mj-ea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/>
              <p:cNvSpPr txBox="1"/>
              <p:nvPr/>
            </p:nvSpPr>
            <p:spPr>
              <a:xfrm>
                <a:off x="4860032" y="4942541"/>
                <a:ext cx="4032448" cy="172681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/>
                  <a:t>(a) Quark-Lepton </a:t>
                </a:r>
                <a:r>
                  <a:rPr lang="en-US" altLang="zh-CN" sz="2000" b="1" dirty="0"/>
                  <a:t>Complementarity </a:t>
                </a:r>
                <a:r>
                  <a:rPr lang="en-US" altLang="zh-CN" sz="2000" b="1" dirty="0" smtClean="0"/>
                  <a:t>      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sub>
                      </m:sSub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  <m:sup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zh-CN" sz="20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𝐂</m:t>
                              </m:r>
                            </m:sub>
                            <m:sup/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altLang="zh-CN" b="1" dirty="0" smtClean="0">
                  <a:ea typeface="Cambria Math" panose="02040503050406030204" pitchFamily="18" charset="0"/>
                </a:endParaRPr>
              </a:p>
              <a:p>
                <a:r>
                  <a:rPr lang="en-US" altLang="zh-CN" sz="2000" b="1" dirty="0" smtClean="0"/>
                  <a:t>(b) Sum Rule for mixing parameters</a:t>
                </a:r>
              </a:p>
              <a:p>
                <a:r>
                  <a:rPr lang="en-US" altLang="zh-CN" sz="2000" b="1" dirty="0"/>
                  <a:t> </a:t>
                </a:r>
                <a:r>
                  <a:rPr lang="en-US" altLang="zh-CN" sz="2000" b="1" dirty="0" smtClean="0"/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sup>
                    </m:sSubSup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</m:sSub>
                    <m:r>
                      <a:rPr lang="en-US" altLang="zh-CN" sz="2000" b="1" i="0" smtClean="0">
                        <a:latin typeface="Cambria Math" panose="02040503050406030204" pitchFamily="18" charset="0"/>
                      </a:rPr>
                      <m:t>𝐜𝐨𝐬</m:t>
                    </m:r>
                    <m:r>
                      <a:rPr lang="en-US" altLang="zh-CN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2000" b="1" i="1" smtClean="0">
                        <a:latin typeface="Cambria Math" panose="02040503050406030204" pitchFamily="18" charset="0"/>
                      </a:rPr>
                      <m:t>𝛅</m:t>
                    </m:r>
                  </m:oMath>
                </a14:m>
                <a:endParaRPr lang="zh-CN" altLang="en-US" sz="2400" b="1" dirty="0"/>
              </a:p>
            </p:txBody>
          </p:sp>
        </mc:Choice>
        <mc:Fallback xmlns="">
          <p:sp>
            <p:nvSpPr>
              <p:cNvPr id="41" name="文本框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942541"/>
                <a:ext cx="4032448" cy="1726819"/>
              </a:xfrm>
              <a:prstGeom prst="rect">
                <a:avLst/>
              </a:prstGeom>
              <a:blipFill rotWithShape="0">
                <a:blip r:embed="rId16"/>
                <a:stretch>
                  <a:fillRect l="-1199" t="-1389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文本框 41"/>
          <p:cNvSpPr txBox="1"/>
          <p:nvPr/>
        </p:nvSpPr>
        <p:spPr>
          <a:xfrm>
            <a:off x="4860032" y="4550069"/>
            <a:ext cx="24315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b="1" dirty="0" smtClean="0">
                <a:ea typeface="Cambria Math" panose="02040503050406030204" pitchFamily="18" charset="0"/>
              </a:rPr>
              <a:t>Model predictions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9458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3231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Neutrino Dark Matter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8188" y="980728"/>
            <a:ext cx="4671844" cy="4097012"/>
            <a:chOff x="188188" y="980728"/>
            <a:chExt cx="4671844" cy="409701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lum contrast="20000"/>
            </a:blip>
            <a:stretch>
              <a:fillRect/>
            </a:stretch>
          </p:blipFill>
          <p:spPr>
            <a:xfrm>
              <a:off x="188188" y="980728"/>
              <a:ext cx="4415488" cy="409701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427984" y="2348880"/>
              <a:ext cx="432048" cy="10801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23528" y="5137447"/>
            <a:ext cx="41044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b="1" dirty="0" smtClean="0">
                <a:ea typeface="Cambria Math" panose="02040503050406030204" pitchFamily="18" charset="0"/>
              </a:rPr>
              <a:t>Discovery of a 3.5 </a:t>
            </a:r>
            <a:r>
              <a:rPr lang="en-US" altLang="zh-CN" sz="2000" b="1" dirty="0" err="1" smtClean="0">
                <a:ea typeface="Cambria Math" panose="02040503050406030204" pitchFamily="18" charset="0"/>
              </a:rPr>
              <a:t>keV</a:t>
            </a:r>
            <a:r>
              <a:rPr lang="en-US" altLang="zh-CN" sz="2000" b="1" dirty="0" smtClean="0">
                <a:ea typeface="Cambria Math" panose="02040503050406030204" pitchFamily="18" charset="0"/>
              </a:rPr>
              <a:t> X-ray line at 4</a:t>
            </a:r>
            <a:r>
              <a:rPr lang="el-GR" altLang="zh-CN" sz="2000" b="1" dirty="0" smtClean="0">
                <a:ea typeface="Cambria Math" panose="02040503050406030204" pitchFamily="18" charset="0"/>
              </a:rPr>
              <a:t>σ</a:t>
            </a:r>
            <a:r>
              <a:rPr lang="en-US" altLang="zh-CN" sz="2000" b="1" dirty="0" smtClean="0">
                <a:ea typeface="Cambria Math" panose="02040503050406030204" pitchFamily="18" charset="0"/>
              </a:rPr>
              <a:t>?</a:t>
            </a:r>
            <a:endParaRPr lang="zh-CN" altLang="en-US" sz="28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23528" y="5485336"/>
            <a:ext cx="4841952" cy="111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FF0000"/>
                </a:solidFill>
                <a:cs typeface="Tahoma" pitchFamily="34" charset="0"/>
              </a:rPr>
              <a:t>Bulbul et al.,</a:t>
            </a:r>
            <a:r>
              <a:rPr lang="en-US" altLang="zh-CN" sz="1600" b="1" kern="0" dirty="0" smtClean="0">
                <a:solidFill>
                  <a:srgbClr val="FF0000"/>
                </a:solidFill>
                <a:cs typeface="Tahoma" pitchFamily="34" charset="0"/>
              </a:rPr>
              <a:t>arXiv:1402.2301;</a:t>
            </a:r>
          </a:p>
          <a:p>
            <a:pPr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 smtClean="0">
                <a:cs typeface="Tahoma" pitchFamily="34" charset="0"/>
              </a:rPr>
              <a:t>stacked XMM-Newton spectrum of 73 galaxy clusters</a:t>
            </a:r>
            <a:endParaRPr lang="de-DE" altLang="zh-CN" sz="1600" b="1" kern="0" dirty="0">
              <a:cs typeface="Tahoma" pitchFamily="34" charset="0"/>
            </a:endParaRPr>
          </a:p>
          <a:p>
            <a:pPr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Boyarsky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 et al., arXiv:1402.4119</a:t>
            </a:r>
            <a:r>
              <a:rPr lang="en-US" altLang="zh-CN" sz="1600" b="1" kern="0" dirty="0" smtClean="0">
                <a:solidFill>
                  <a:srgbClr val="FF0000"/>
                </a:solidFill>
                <a:cs typeface="Tahoma" pitchFamily="34" charset="0"/>
              </a:rPr>
              <a:t>; </a:t>
            </a:r>
          </a:p>
          <a:p>
            <a:pPr defTabSz="10429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 smtClean="0">
                <a:cs typeface="Tahoma" pitchFamily="34" charset="0"/>
              </a:rPr>
              <a:t>also in Andromeda galaxy and Perseus galaxy cluster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4"/>
              <p:cNvSpPr txBox="1"/>
              <p:nvPr/>
            </p:nvSpPr>
            <p:spPr>
              <a:xfrm>
                <a:off x="5076056" y="422251"/>
                <a:ext cx="3888432" cy="1175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keV-mass sterile neutrinos as WDM</a:t>
                </a:r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b="1" dirty="0" smtClean="0"/>
                  <a:t>Shi-Fuller production mechanism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b="1" dirty="0" smtClean="0"/>
                  <a:t>Account for the DM relic density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b="1" i="0" smtClean="0">
                        <a:latin typeface="Cambria Math" panose="02040503050406030204" pitchFamily="18" charset="0"/>
                      </a:rPr>
                      <m:t>𝐤𝐞𝐕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600" b="1" i="0" smtClean="0">
                            <a:latin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b="1" i="1" smtClean="0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endParaRPr lang="en-US" b="1" dirty="0" smtClean="0"/>
              </a:p>
            </p:txBody>
          </p:sp>
        </mc:Choice>
        <mc:Fallback xmlns="">
          <p:sp>
            <p:nvSpPr>
              <p:cNvPr id="11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22251"/>
                <a:ext cx="3888432" cy="1175130"/>
              </a:xfrm>
              <a:prstGeom prst="rect">
                <a:avLst/>
              </a:prstGeom>
              <a:blipFill rotWithShape="0">
                <a:blip r:embed="rId3"/>
                <a:stretch>
                  <a:fillRect l="-1411" t="-2591" b="-4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/>
          <p:cNvSpPr txBox="1"/>
          <p:nvPr/>
        </p:nvSpPr>
        <p:spPr>
          <a:xfrm>
            <a:off x="5076056" y="1700808"/>
            <a:ext cx="355645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White Paper on </a:t>
            </a:r>
            <a:r>
              <a:rPr lang="en-US" altLang="zh-CN" b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b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Sterile Neutrino Dark Matter</a:t>
            </a:r>
          </a:p>
          <a:p>
            <a:endParaRPr lang="en-US" altLang="zh-CN" sz="600" b="1" i="1" dirty="0" smtClean="0">
              <a:latin typeface="Bookman Old Style" panose="02050604050505020204" pitchFamily="18" charset="0"/>
              <a:ea typeface="GungsuhChe" panose="02030609000101010101" pitchFamily="49" charset="-127"/>
            </a:endParaRPr>
          </a:p>
          <a:p>
            <a:r>
              <a:rPr lang="en-US" altLang="zh-CN" sz="1050" i="1" dirty="0">
                <a:latin typeface="Bookman Old Style" panose="02050604050505020204" pitchFamily="18" charset="0"/>
                <a:ea typeface="GungsuhChe" panose="02030609000101010101" pitchFamily="49" charset="-127"/>
              </a:rPr>
              <a:t>Editors</a:t>
            </a:r>
            <a:r>
              <a:rPr lang="en-US" altLang="zh-CN" sz="1050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: M. </a:t>
            </a:r>
            <a:r>
              <a:rPr lang="en-US" altLang="zh-CN" sz="1050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Drewes</a:t>
            </a:r>
            <a:r>
              <a:rPr lang="en-US" altLang="zh-CN" sz="1050" i="1" dirty="0">
                <a:latin typeface="Bookman Old Style" panose="02050604050505020204" pitchFamily="18" charset="0"/>
                <a:ea typeface="GungsuhChe" panose="02030609000101010101" pitchFamily="49" charset="-127"/>
              </a:rPr>
              <a:t>, </a:t>
            </a:r>
            <a:r>
              <a:rPr lang="en-US" altLang="zh-CN" sz="1050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T. </a:t>
            </a:r>
            <a:r>
              <a:rPr lang="en-US" altLang="zh-CN" sz="1050" i="1" dirty="0" err="1">
                <a:latin typeface="Bookman Old Style" panose="02050604050505020204" pitchFamily="18" charset="0"/>
                <a:ea typeface="GungsuhChe" panose="02030609000101010101" pitchFamily="49" charset="-127"/>
              </a:rPr>
              <a:t>Lasserre</a:t>
            </a:r>
            <a:r>
              <a:rPr lang="en-US" altLang="zh-CN" sz="1050" i="1" dirty="0">
                <a:latin typeface="Bookman Old Style" panose="02050604050505020204" pitchFamily="18" charset="0"/>
                <a:ea typeface="GungsuhChe" panose="02030609000101010101" pitchFamily="49" charset="-127"/>
              </a:rPr>
              <a:t>, </a:t>
            </a:r>
            <a:r>
              <a:rPr lang="en-US" altLang="zh-CN" sz="1050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A. Merle</a:t>
            </a:r>
            <a:r>
              <a:rPr lang="en-US" altLang="zh-CN" sz="1050" i="1" dirty="0">
                <a:latin typeface="Bookman Old Style" panose="02050604050505020204" pitchFamily="18" charset="0"/>
                <a:ea typeface="GungsuhChe" panose="02030609000101010101" pitchFamily="49" charset="-127"/>
              </a:rPr>
              <a:t>, </a:t>
            </a:r>
            <a:r>
              <a:rPr lang="en-US" altLang="zh-CN" sz="1050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S. </a:t>
            </a:r>
            <a:r>
              <a:rPr lang="en-US" altLang="zh-CN" sz="1050" i="1" dirty="0" err="1">
                <a:latin typeface="Bookman Old Style" panose="02050604050505020204" pitchFamily="18" charset="0"/>
                <a:ea typeface="GungsuhChe" panose="02030609000101010101" pitchFamily="49" charset="-127"/>
              </a:rPr>
              <a:t>Mertens</a:t>
            </a:r>
            <a:endParaRPr lang="zh-CN" altLang="en-US" sz="1050" i="1" dirty="0">
              <a:latin typeface="Bookman Old Style" panose="02050604050505020204" pitchFamily="18" charset="0"/>
              <a:ea typeface="GungsuhChe" panose="02030609000101010101" pitchFamily="49" charset="-127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76056" y="1669389"/>
            <a:ext cx="3645880" cy="485595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120768" y="2667684"/>
            <a:ext cx="3556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Neutrinos in the Standard Model of Particle Physics and Beyond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Neutrinos in the Standard Model of Cosmology and Beyond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Dark Matter at Galactic Scales: Observational Constraints and Simulations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Established Constraints on </a:t>
            </a:r>
            <a:r>
              <a:rPr lang="en-US" altLang="zh-CN" sz="1200" b="1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Neutrino Dark Matter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Constraining </a:t>
            </a:r>
            <a:r>
              <a:rPr lang="en-US" altLang="zh-CN" sz="1200" b="1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Neutrino Production Mechanisms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Neutrino Theory and Model Building 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Current and Future </a:t>
            </a:r>
            <a:r>
              <a:rPr lang="en-US" altLang="zh-CN" sz="1200" b="1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Neutrino Search with Astrophysical Experiments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Current and Future </a:t>
            </a:r>
            <a:r>
              <a:rPr lang="en-US" altLang="zh-CN" sz="1200" b="1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Neutrino Search with Laboratory Experiments</a:t>
            </a:r>
          </a:p>
          <a:p>
            <a:pPr marL="285750" indent="-285750">
              <a:buAutoNum type="romanUcPeriod"/>
            </a:pP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Pros and Cons for </a:t>
            </a:r>
            <a:r>
              <a:rPr lang="en-US" altLang="zh-CN" sz="1200" b="1" i="1" dirty="0" err="1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keV</a:t>
            </a:r>
            <a:r>
              <a:rPr lang="en-US" altLang="zh-CN" sz="1200" b="1" i="1" dirty="0" smtClean="0">
                <a:latin typeface="Bookman Old Style" panose="02050604050505020204" pitchFamily="18" charset="0"/>
                <a:ea typeface="GungsuhChe" panose="02030609000101010101" pitchFamily="49" charset="-127"/>
              </a:rPr>
              <a:t> Neutrinos as Dark Matter and Perspectives</a:t>
            </a:r>
            <a:endParaRPr lang="zh-CN" altLang="en-US" sz="800" i="1" dirty="0">
              <a:latin typeface="Bookman Old Style" panose="02050604050505020204" pitchFamily="18" charset="0"/>
              <a:ea typeface="Gungsuh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22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3070" y="1196752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Outline</a:t>
            </a:r>
            <a:endParaRPr 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1475656" y="2666777"/>
            <a:ext cx="6624736" cy="2687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itchFamily="2" charset="2"/>
              <a:buChar char="q"/>
            </a:pPr>
            <a:r>
              <a:rPr lang="en-US" sz="2400" b="1" dirty="0" smtClean="0">
                <a:latin typeface="微软雅黑" pitchFamily="34" charset="-122"/>
                <a:ea typeface="微软雅黑" pitchFamily="34" charset="-122"/>
              </a:rPr>
              <a:t>Fundamental Properties of Neutrinos</a:t>
            </a:r>
          </a:p>
          <a:p>
            <a:pPr marL="342900" indent="-342900" algn="l">
              <a:buFont typeface="Wingdings" pitchFamily="2" charset="2"/>
              <a:buChar char="q"/>
            </a:pPr>
            <a:endParaRPr lang="en-US" sz="2000" b="1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en-US" sz="2400" b="1" dirty="0" smtClean="0">
                <a:latin typeface="微软雅黑" pitchFamily="34" charset="-122"/>
                <a:ea typeface="微软雅黑" pitchFamily="34" charset="-122"/>
              </a:rPr>
              <a:t>Origin of Neutrino Masses and Mixing</a:t>
            </a:r>
          </a:p>
          <a:p>
            <a:pPr marL="342900" indent="-342900" algn="l">
              <a:buFont typeface="Wingdings" pitchFamily="2" charset="2"/>
              <a:buChar char="q"/>
            </a:pPr>
            <a:endParaRPr lang="en-US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en-US" sz="2400" b="1" dirty="0" smtClean="0">
                <a:latin typeface="微软雅黑" pitchFamily="34" charset="-122"/>
                <a:ea typeface="微软雅黑" pitchFamily="34" charset="-122"/>
              </a:rPr>
              <a:t>News from Astrophysical Neutrinos</a:t>
            </a:r>
          </a:p>
          <a:p>
            <a:pPr marL="342900" indent="-342900" algn="l">
              <a:buFont typeface="Wingdings" pitchFamily="2" charset="2"/>
              <a:buChar char="q"/>
            </a:pPr>
            <a:endParaRPr lang="en-US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en-US" sz="2400" b="1" dirty="0" smtClean="0">
                <a:latin typeface="微软雅黑" pitchFamily="34" charset="-122"/>
                <a:ea typeface="微软雅黑" pitchFamily="34" charset="-122"/>
              </a:rPr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333649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3231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Collective Oscillations of SN Neutrinos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251520" y="794896"/>
            <a:ext cx="3783107" cy="1512168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4670185" y="884199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SN neutrinos streaming off the </a:t>
            </a:r>
            <a:r>
              <a:rPr lang="el-GR" b="1" dirty="0" smtClean="0"/>
              <a:t>ν</a:t>
            </a:r>
            <a:r>
              <a:rPr lang="en-US" b="1" dirty="0" smtClean="0"/>
              <a:t> sphere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/>
              <a:t>O</a:t>
            </a:r>
            <a:r>
              <a:rPr lang="en-US" b="1" dirty="0" smtClean="0"/>
              <a:t>scillations driven by mass differences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MSW effects via the matter potentials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Collective effects via self-interactions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2339752" y="2852936"/>
            <a:ext cx="6530247" cy="36798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4"/>
              <p:cNvSpPr txBox="1"/>
              <p:nvPr/>
            </p:nvSpPr>
            <p:spPr>
              <a:xfrm>
                <a:off x="179512" y="2240448"/>
                <a:ext cx="3456384" cy="929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Simplifying assumptions </a:t>
                </a:r>
                <a14:m>
                  <m:oMath xmlns:m="http://schemas.openxmlformats.org/officeDocument/2006/math">
                    <m:r>
                      <a:rPr lang="zh-CN" altLang="en-US" b="1" i="1" smtClean="0">
                        <a:latin typeface="Cambria Math" panose="02040503050406030204" pitchFamily="18" charset="0"/>
                      </a:rPr>
                      <m:t>𝛒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acc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b="1" dirty="0" smtClean="0"/>
                  <a:t>Spherical symmetry 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b="1" smtClean="0"/>
                  <a:t>Azimuthal </a:t>
                </a:r>
                <a:r>
                  <a:rPr lang="en-US" b="1" smtClean="0"/>
                  <a:t>symmetry </a:t>
                </a:r>
                <a:endParaRPr lang="en-US" b="1" dirty="0" smtClean="0"/>
              </a:p>
            </p:txBody>
          </p:sp>
        </mc:Choice>
        <mc:Fallback>
          <p:sp>
            <p:nvSpPr>
              <p:cNvPr id="8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240448"/>
                <a:ext cx="3456384" cy="929550"/>
              </a:xfrm>
              <a:prstGeom prst="rect">
                <a:avLst/>
              </a:prstGeom>
              <a:blipFill rotWithShape="0">
                <a:blip r:embed="rId4"/>
                <a:stretch>
                  <a:fillRect l="-1411" t="-3947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 txBox="1">
            <a:spLocks/>
          </p:cNvSpPr>
          <p:nvPr/>
        </p:nvSpPr>
        <p:spPr bwMode="auto">
          <a:xfrm>
            <a:off x="3761000" y="2151208"/>
            <a:ext cx="510899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Duan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Fuller, Qian, 06; </a:t>
            </a: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Hannestad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 et al., 06; </a:t>
            </a: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Fogli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 et al., 07; Raffelt, Smirnov, 07; </a:t>
            </a: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Duan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 et al., 07; </a:t>
            </a: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Dasgupta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 et al., 09; … </a:t>
            </a:r>
            <a:endParaRPr lang="de-DE" sz="1600" b="1" kern="0" dirty="0">
              <a:solidFill>
                <a:srgbClr val="FF0000"/>
              </a:solidFill>
              <a:ea typeface="+mj-ea"/>
              <a:cs typeface="Tahoma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51520" y="4478788"/>
            <a:ext cx="3024336" cy="219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Raffelt et al., 1305.7140;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Raffelt, </a:t>
            </a: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Seisas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1307.7625;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Mirizzi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1308.1402;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Duan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1309.7377;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Chakraborty et al., 1412.0670 ;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Duan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</a:t>
            </a: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Shalgar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1412.7097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Mirizzi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1506.06805;</a:t>
            </a:r>
          </a:p>
          <a:p>
            <a:pPr marR="0" lvl="0" indent="0" defTabSz="10429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rgbClr val="FF0000"/>
                </a:solidFill>
                <a:ea typeface="+mj-ea"/>
                <a:cs typeface="Tahoma" pitchFamily="34" charset="0"/>
              </a:rPr>
              <a:t>Duan</a:t>
            </a:r>
            <a:r>
              <a:rPr lang="en-US" sz="1600" b="1" kern="0" dirty="0" smtClean="0">
                <a:solidFill>
                  <a:srgbClr val="FF0000"/>
                </a:solidFill>
                <a:ea typeface="+mj-ea"/>
                <a:cs typeface="Tahoma" pitchFamily="34" charset="0"/>
              </a:rPr>
              <a:t>, 1506.08629; </a:t>
            </a:r>
            <a:endParaRPr lang="de-DE" sz="1600" b="1" kern="0" dirty="0">
              <a:solidFill>
                <a:srgbClr val="FF0000"/>
              </a:solidFill>
              <a:ea typeface="+mj-ea"/>
              <a:cs typeface="Tahoma" pitchFamily="34" charset="0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179512" y="322177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Spontaneous symmetry breaking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b="1" dirty="0" smtClean="0"/>
              <a:t>Symmetry not enforced</a:t>
            </a:r>
            <a:endParaRPr lang="en-US" altLang="zh-CN" b="1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b="1" dirty="0" smtClean="0"/>
              <a:t>Perturbations added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b="1" dirty="0" smtClean="0"/>
              <a:t>Instability found</a:t>
            </a:r>
          </a:p>
        </p:txBody>
      </p:sp>
    </p:spTree>
    <p:extLst>
      <p:ext uri="{BB962C8B-B14F-4D97-AF65-F5344CB8AC3E}">
        <p14:creationId xmlns:p14="http://schemas.microsoft.com/office/powerpoint/2010/main" val="2377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Text Box 3"/>
              <p:cNvSpPr txBox="1">
                <a:spLocks noChangeArrowheads="1"/>
              </p:cNvSpPr>
              <p:nvPr/>
            </p:nvSpPr>
            <p:spPr bwMode="auto">
              <a:xfrm>
                <a:off x="392111" y="3885649"/>
                <a:ext cx="8482013" cy="2783711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170" tIns="46990" rIns="90170" bIns="46990">
                <a:spAutoFit/>
              </a:bodyPr>
              <a:lstStyle/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 smtClean="0"/>
                  <a:t> Detected </a:t>
                </a:r>
                <a:r>
                  <a:rPr lang="en-US" b="1" dirty="0">
                    <a:solidFill>
                      <a:srgbClr val="FF0000"/>
                    </a:solidFill>
                  </a:rPr>
                  <a:t>37</a:t>
                </a:r>
                <a:r>
                  <a:rPr lang="en-US" b="1" dirty="0"/>
                  <a:t> = 28 + </a:t>
                </a:r>
                <a:r>
                  <a:rPr lang="en-US" b="1" dirty="0" smtClean="0"/>
                  <a:t>9 </a:t>
                </a:r>
                <a:r>
                  <a:rPr lang="en-US" b="1" dirty="0"/>
                  <a:t>events within </a:t>
                </a:r>
                <a:r>
                  <a:rPr lang="en-US" b="1" dirty="0">
                    <a:solidFill>
                      <a:srgbClr val="0000FF"/>
                    </a:solidFill>
                  </a:rPr>
                  <a:t>28 </a:t>
                </a:r>
                <a:r>
                  <a:rPr lang="en-US" b="1" dirty="0" err="1">
                    <a:solidFill>
                      <a:srgbClr val="0000FF"/>
                    </a:solidFill>
                  </a:rPr>
                  <a:t>TeV</a:t>
                </a:r>
                <a:r>
                  <a:rPr 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-- </a:t>
                </a:r>
                <a:r>
                  <a:rPr lang="en-US" b="1" dirty="0">
                    <a:solidFill>
                      <a:srgbClr val="0000FF"/>
                    </a:solidFill>
                  </a:rPr>
                  <a:t>2 </a:t>
                </a:r>
                <a:r>
                  <a:rPr lang="en-US" b="1" dirty="0" err="1">
                    <a:solidFill>
                      <a:srgbClr val="0000FF"/>
                    </a:solidFill>
                  </a:rPr>
                  <a:t>PeV</a:t>
                </a:r>
                <a:endParaRPr lang="en-US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 Background: cosmic-ray </a:t>
                </a:r>
                <a:r>
                  <a:rPr lang="en-US" b="1" dirty="0" err="1"/>
                  <a:t>muons</a:t>
                </a:r>
                <a:r>
                  <a:rPr lang="en-US" b="1" dirty="0"/>
                  <a:t> 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 smtClean="0"/>
                  <a:t>), </a:t>
                </a:r>
                <a:r>
                  <a:rPr lang="en-US" b="1" dirty="0"/>
                  <a:t>atmospheric neutrinos </a:t>
                </a:r>
                <a:r>
                  <a:rPr lang="en-US" b="1" dirty="0" smtClean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p>
                    </m:sSubSup>
                  </m:oMath>
                </a14:m>
                <a:r>
                  <a:rPr lang="en-US" b="1" dirty="0" smtClean="0"/>
                  <a:t>)</a:t>
                </a:r>
                <a:endParaRPr lang="en-US" b="1" dirty="0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 Exclude the purely atmospheric origin at </a:t>
                </a:r>
                <a:r>
                  <a:rPr lang="en-US" b="1" dirty="0">
                    <a:solidFill>
                      <a:srgbClr val="FF0000"/>
                    </a:solidFill>
                  </a:rPr>
                  <a:t>5.7 </a:t>
                </a:r>
                <a:r>
                  <a:rPr lang="en-US" b="1" dirty="0">
                    <a:solidFill>
                      <a:srgbClr val="FF0000"/>
                    </a:solidFill>
                    <a:sym typeface="微软雅黑" panose="020B0503020204020204" pitchFamily="34" charset="-122"/>
                  </a:rPr>
                  <a:t>σ</a:t>
                </a:r>
                <a:r>
                  <a:rPr lang="en-US" b="1" dirty="0">
                    <a:sym typeface="微软雅黑" panose="020B0503020204020204" pitchFamily="34" charset="-122"/>
                  </a:rPr>
                  <a:t> level</a:t>
                </a:r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>
                    <a:sym typeface="微软雅黑" panose="020B0503020204020204" pitchFamily="34" charset="-122"/>
                  </a:rPr>
                  <a:t> Spectrum of astrophysical flux </a:t>
                </a:r>
                <a:r>
                  <a:rPr lang="en-US" sz="1400" b="1" dirty="0">
                    <a:sym typeface="微软雅黑" panose="020B0503020204020204" pitchFamily="34" charset="-122"/>
                  </a:rPr>
                  <a:t>(assuming isotropy and 1: 1: 1 flavor ratio</a:t>
                </a:r>
                <a:r>
                  <a:rPr lang="en-US" sz="1400" b="1" dirty="0" smtClean="0">
                    <a:sym typeface="微软雅黑" panose="020B0503020204020204" pitchFamily="34" charset="-122"/>
                  </a:rPr>
                  <a:t>)</a:t>
                </a:r>
                <a:r>
                  <a:rPr lang="en-US" b="1" dirty="0" smtClean="0">
                    <a:sym typeface="微软雅黑" panose="020B0503020204020204" pitchFamily="34" charset="-122"/>
                  </a:rPr>
                  <a:t>:</a:t>
                </a:r>
                <a:endParaRPr lang="en-US" b="1" dirty="0">
                  <a:sym typeface="微软雅黑" panose="020B0503020204020204" pitchFamily="34" charset="-122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en-US" b="1" dirty="0"/>
                  <a:t>- spectral index: </a:t>
                </a:r>
                <a:r>
                  <a:rPr lang="en-US" b="1" dirty="0">
                    <a:solidFill>
                      <a:srgbClr val="FF0000"/>
                    </a:solidFill>
                  </a:rPr>
                  <a:t>-2.0 ~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-2.3 </a:t>
                </a:r>
                <a:r>
                  <a:rPr lang="en-US" b="1" dirty="0"/>
                  <a:t>(best-fit)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b="1" dirty="0"/>
                  <a:t>- flux per flavor: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~ 10</a:t>
                </a:r>
                <a:r>
                  <a:rPr lang="en-US" b="1" baseline="50000" dirty="0" smtClean="0">
                    <a:solidFill>
                      <a:srgbClr val="FF0000"/>
                    </a:solidFill>
                  </a:rPr>
                  <a:t>-8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GeV</a:t>
                </a:r>
                <a:r>
                  <a:rPr lang="en-US" b="1" dirty="0">
                    <a:solidFill>
                      <a:srgbClr val="FF0000"/>
                    </a:solidFill>
                  </a:rPr>
                  <a:t> cm</a:t>
                </a:r>
                <a:r>
                  <a:rPr lang="en-US" b="1" baseline="50000" dirty="0">
                    <a:solidFill>
                      <a:srgbClr val="FF0000"/>
                    </a:solidFill>
                  </a:rPr>
                  <a:t>-2 </a:t>
                </a:r>
                <a:r>
                  <a:rPr lang="en-US" b="1" dirty="0">
                    <a:solidFill>
                      <a:srgbClr val="FF0000"/>
                    </a:solidFill>
                  </a:rPr>
                  <a:t>s</a:t>
                </a:r>
                <a:r>
                  <a:rPr lang="en-US" b="1" baseline="50000" dirty="0">
                    <a:solidFill>
                      <a:srgbClr val="FF0000"/>
                    </a:solidFill>
                  </a:rPr>
                  <a:t>-1 </a:t>
                </a:r>
                <a:r>
                  <a:rPr lang="en-US" b="1" dirty="0">
                    <a:solidFill>
                      <a:srgbClr val="FF0000"/>
                    </a:solidFill>
                  </a:rPr>
                  <a:t>sr</a:t>
                </a:r>
                <a:r>
                  <a:rPr lang="en-US" b="1" baseline="50000" dirty="0">
                    <a:solidFill>
                      <a:srgbClr val="FF0000"/>
                    </a:solidFill>
                  </a:rPr>
                  <a:t>-1</a:t>
                </a:r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 No significant evidence for clustering or correlations with </a:t>
                </a:r>
                <a:r>
                  <a:rPr lang="en-US" b="1" dirty="0">
                    <a:sym typeface="微软雅黑" panose="020B0503020204020204" pitchFamily="34" charset="-122"/>
                  </a:rPr>
                  <a:t>γ</a:t>
                </a:r>
                <a:r>
                  <a:rPr lang="en-US" b="1" dirty="0"/>
                  <a:t>-ray </a:t>
                </a:r>
                <a:r>
                  <a:rPr lang="en-US" b="1" dirty="0" smtClean="0"/>
                  <a:t>sources</a:t>
                </a:r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b="1" dirty="0"/>
                  <a:t> </a:t>
                </a:r>
                <a:r>
                  <a:rPr lang="en-US" altLang="zh-CN" b="1" dirty="0" smtClean="0"/>
                  <a:t>Astrophysical (GRB, AGN, Starburst Galaxies) or particle physics explanations</a:t>
                </a:r>
                <a:endParaRPr lang="zh-CN" altLang="en-US" b="1" dirty="0"/>
              </a:p>
            </p:txBody>
          </p:sp>
        </mc:Choice>
        <mc:Fallback xmlns="">
          <p:sp>
            <p:nvSpPr>
              <p:cNvPr id="3075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111" y="3885649"/>
                <a:ext cx="8482013" cy="2783711"/>
              </a:xfrm>
              <a:prstGeom prst="rect">
                <a:avLst/>
              </a:prstGeom>
              <a:blipFill rotWithShape="0">
                <a:blip r:embed="rId2"/>
                <a:stretch>
                  <a:fillRect l="-359" b="-1525"/>
                </a:stretch>
              </a:blipFill>
              <a:ln w="9525" cap="flat" cmpd="sng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4" r="360" b="1735"/>
          <a:stretch>
            <a:fillRect/>
          </a:stretch>
        </p:blipFill>
        <p:spPr bwMode="auto">
          <a:xfrm>
            <a:off x="381000" y="869950"/>
            <a:ext cx="4116388" cy="28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499" y="869950"/>
            <a:ext cx="4354514" cy="281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125318" y="794896"/>
            <a:ext cx="2748806" cy="31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170" tIns="46990" rIns="90170" bIns="4699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IceCube</a:t>
            </a:r>
            <a:r>
              <a:rPr lang="en-US" sz="1400" b="1" dirty="0">
                <a:solidFill>
                  <a:srgbClr val="FF0000"/>
                </a:solidFill>
              </a:rPr>
              <a:t>, PRL 113, 101101 (2014)</a:t>
            </a:r>
          </a:p>
        </p:txBody>
      </p:sp>
      <p:sp>
        <p:nvSpPr>
          <p:cNvPr id="9" name="TextBox 3"/>
          <p:cNvSpPr txBox="1"/>
          <p:nvPr/>
        </p:nvSpPr>
        <p:spPr>
          <a:xfrm>
            <a:off x="251520" y="333231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PeV</a:t>
            </a:r>
            <a:r>
              <a:rPr lang="en-US" sz="2400" b="1" dirty="0" smtClean="0"/>
              <a:t> Neutrinos at </a:t>
            </a:r>
            <a:r>
              <a:rPr lang="en-US" sz="2400" b="1" dirty="0" err="1" smtClean="0"/>
              <a:t>IceCube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915545" y="5445224"/>
            <a:ext cx="31683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Review by </a:t>
            </a:r>
            <a:r>
              <a:rPr lang="en-US" sz="1600" b="1" dirty="0" err="1">
                <a:solidFill>
                  <a:srgbClr val="FF0000"/>
                </a:solidFill>
              </a:rPr>
              <a:t>Anchordoqui</a:t>
            </a:r>
            <a:r>
              <a:rPr lang="en-US" sz="1600" b="1" dirty="0">
                <a:solidFill>
                  <a:srgbClr val="FF0000"/>
                </a:solidFill>
              </a:rPr>
              <a:t> et al</a:t>
            </a:r>
            <a:r>
              <a:rPr lang="en-US" sz="1600" b="1" dirty="0" smtClean="0">
                <a:solidFill>
                  <a:srgbClr val="FF0000"/>
                </a:solidFill>
              </a:rPr>
              <a:t>., </a:t>
            </a:r>
            <a:r>
              <a:rPr lang="en-US" sz="1600" b="1" dirty="0">
                <a:solidFill>
                  <a:srgbClr val="FF0000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1089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67544" y="1322567"/>
            <a:ext cx="8247389" cy="3600400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251520" y="333231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PeV</a:t>
            </a:r>
            <a:r>
              <a:rPr lang="en-US" sz="2400" b="1" dirty="0" smtClean="0"/>
              <a:t> Neutrinos at </a:t>
            </a:r>
            <a:r>
              <a:rPr lang="en-US" sz="2400" b="1" dirty="0" err="1" smtClean="0"/>
              <a:t>IceCube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255647" y="812611"/>
            <a:ext cx="8387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/>
              <a:t>S</a:t>
            </a:r>
            <a:r>
              <a:rPr lang="en-US" b="1" dirty="0" smtClean="0"/>
              <a:t>ecret </a:t>
            </a:r>
            <a:r>
              <a:rPr lang="en-US" b="1" dirty="0"/>
              <a:t>N</a:t>
            </a:r>
            <a:r>
              <a:rPr lang="en-US" b="1" dirty="0" smtClean="0"/>
              <a:t>eutrino </a:t>
            </a:r>
            <a:r>
              <a:rPr lang="en-US" b="1" dirty="0"/>
              <a:t>I</a:t>
            </a:r>
            <a:r>
              <a:rPr lang="en-US" b="1" dirty="0" smtClean="0"/>
              <a:t>nteractions”: </a:t>
            </a:r>
            <a:r>
              <a:rPr lang="el-GR" b="1" dirty="0" smtClean="0"/>
              <a:t>ν</a:t>
            </a:r>
            <a:r>
              <a:rPr lang="en-US" b="1" dirty="0" smtClean="0"/>
              <a:t>-</a:t>
            </a:r>
            <a:r>
              <a:rPr lang="el-GR" b="1" dirty="0" smtClean="0"/>
              <a:t>ν</a:t>
            </a:r>
            <a:r>
              <a:rPr lang="en-US" b="1" dirty="0" smtClean="0"/>
              <a:t> interaction (coupling </a:t>
            </a:r>
            <a:r>
              <a:rPr lang="en-US" b="1" i="1" dirty="0" smtClean="0"/>
              <a:t>g</a:t>
            </a:r>
            <a:r>
              <a:rPr lang="en-US" b="1" dirty="0" smtClean="0"/>
              <a:t>) mediated by </a:t>
            </a:r>
            <a:r>
              <a:rPr lang="el-GR" b="1" dirty="0" smtClean="0"/>
              <a:t>φ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smtClean="0"/>
              <a:t>mass M)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251520" y="4782051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Test of secret neutrino interactions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Only possible in astrophysical environments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UHE neutrinos will be absorbed by C</a:t>
            </a:r>
            <a:r>
              <a:rPr lang="el-GR" b="1" dirty="0" smtClean="0">
                <a:solidFill>
                  <a:srgbClr val="FF0000"/>
                </a:solidFill>
              </a:rPr>
              <a:t>ν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Requirement of no significant absorption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Exotic energy loss for SN 1987A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Extra radiation density at </a:t>
            </a:r>
            <a:r>
              <a:rPr lang="el-GR" b="1" dirty="0" smtClean="0"/>
              <a:t>ν</a:t>
            </a:r>
            <a:r>
              <a:rPr lang="en-US" b="1" dirty="0" smtClean="0"/>
              <a:t> decoupling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1" dirty="0" smtClean="0"/>
              <a:t>Free-streaming neutrinos at </a:t>
            </a:r>
            <a:r>
              <a:rPr lang="el-GR" b="1" dirty="0" smtClean="0"/>
              <a:t>γ</a:t>
            </a:r>
            <a:r>
              <a:rPr lang="en-US" b="1" dirty="0" smtClean="0"/>
              <a:t> decoupling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966182" y="5085184"/>
            <a:ext cx="407031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S.Z., 11; Cyr-Racine, </a:t>
            </a:r>
            <a:r>
              <a:rPr lang="en-US" sz="1600" b="1" dirty="0" err="1" smtClean="0">
                <a:solidFill>
                  <a:srgbClr val="FF0000"/>
                </a:solidFill>
              </a:rPr>
              <a:t>Sigurdson</a:t>
            </a:r>
            <a:r>
              <a:rPr lang="en-US" sz="1600" b="1" dirty="0" smtClean="0">
                <a:solidFill>
                  <a:srgbClr val="FF0000"/>
                </a:solidFill>
              </a:rPr>
              <a:t>, 13; </a:t>
            </a:r>
            <a:r>
              <a:rPr lang="en-US" altLang="zh-CN" sz="1600" b="1" dirty="0" err="1">
                <a:solidFill>
                  <a:srgbClr val="FF0000"/>
                </a:solidFill>
              </a:rPr>
              <a:t>Ahlgren</a:t>
            </a:r>
            <a:r>
              <a:rPr lang="en-US" altLang="zh-CN" sz="1600" b="1" dirty="0">
                <a:solidFill>
                  <a:srgbClr val="FF0000"/>
                </a:solidFill>
              </a:rPr>
              <a:t>, Ohlsson, S.Z., 13; </a:t>
            </a:r>
            <a:r>
              <a:rPr lang="en-US" altLang="zh-CN" sz="1600" b="1" dirty="0" err="1">
                <a:solidFill>
                  <a:srgbClr val="FF0000"/>
                </a:solidFill>
              </a:rPr>
              <a:t>Laha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>
                <a:solidFill>
                  <a:srgbClr val="FF0000"/>
                </a:solidFill>
              </a:rPr>
              <a:t>Dasgupta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>
                <a:solidFill>
                  <a:srgbClr val="FF0000"/>
                </a:solidFill>
              </a:rPr>
              <a:t>Beacom</a:t>
            </a:r>
            <a:r>
              <a:rPr lang="en-US" altLang="zh-CN" sz="1600" b="1" dirty="0">
                <a:solidFill>
                  <a:srgbClr val="FF0000"/>
                </a:solidFill>
              </a:rPr>
              <a:t>, 14; Ng, </a:t>
            </a:r>
            <a:r>
              <a:rPr lang="en-US" altLang="zh-CN" sz="1600" b="1" dirty="0" err="1">
                <a:solidFill>
                  <a:srgbClr val="FF0000"/>
                </a:solidFill>
              </a:rPr>
              <a:t>Beacom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14;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Ibe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Kaneta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14;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Ioka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Murase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14;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Kamada</a:t>
            </a:r>
            <a:r>
              <a:rPr lang="en-US" altLang="zh-CN" sz="1600" b="1" dirty="0">
                <a:solidFill>
                  <a:srgbClr val="FF0000"/>
                </a:solidFill>
              </a:rPr>
              <a:t>, Yu, 15;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DiFranzo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Hooper, 15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789246" y="3717032"/>
            <a:ext cx="25390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Ng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>
                <a:solidFill>
                  <a:srgbClr val="FF0000"/>
                </a:solidFill>
              </a:rPr>
              <a:t>Beacom</a:t>
            </a:r>
            <a:r>
              <a:rPr lang="en-US" altLang="zh-CN" sz="1600" b="1" dirty="0">
                <a:solidFill>
                  <a:srgbClr val="FF0000"/>
                </a:solidFill>
              </a:rPr>
              <a:t>, 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1404.2288;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5000560" y="6303223"/>
            <a:ext cx="403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Need more data to fit neutrino spectra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251520" y="33323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Summary and Outlook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51520" y="1014078"/>
            <a:ext cx="5760640" cy="4320480"/>
            <a:chOff x="251520" y="1268760"/>
            <a:chExt cx="5760640" cy="4320480"/>
          </a:xfrm>
        </p:grpSpPr>
        <p:pic>
          <p:nvPicPr>
            <p:cNvPr id="6146" name="Picture 2" descr="promotional paper jigsaw puzzl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268760"/>
              <a:ext cx="5760640" cy="43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文本框 3"/>
            <p:cNvSpPr txBox="1"/>
            <p:nvPr/>
          </p:nvSpPr>
          <p:spPr>
            <a:xfrm rot="2942707">
              <a:off x="911238" y="4054079"/>
              <a:ext cx="996347" cy="6463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txBody>
            <a:bodyPr wrap="square" rtlCol="0">
              <a:spAutoFit/>
            </a:bodyPr>
            <a:lstStyle/>
            <a:p>
              <a:r>
                <a:rPr lang="el-GR" altLang="zh-CN" b="1" dirty="0" smtClean="0">
                  <a:solidFill>
                    <a:srgbClr val="FFFF00"/>
                  </a:solidFill>
                </a:rPr>
                <a:t>ν</a:t>
              </a:r>
              <a:r>
                <a:rPr lang="en-US" altLang="zh-CN" b="1" dirty="0" smtClean="0">
                  <a:solidFill>
                    <a:srgbClr val="FFFF00"/>
                  </a:solidFill>
                </a:rPr>
                <a:t> mass ordering</a:t>
              </a:r>
              <a:endParaRPr lang="zh-CN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232194">
              <a:off x="1637115" y="2784758"/>
              <a:ext cx="1145426" cy="369332"/>
            </a:xfrm>
            <a:prstGeom prst="rect">
              <a:avLst/>
            </a:prstGeom>
            <a:solidFill>
              <a:srgbClr val="6600FF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FF00"/>
                  </a:solidFill>
                </a:rPr>
                <a:t>CP phases</a:t>
              </a:r>
              <a:endParaRPr lang="zh-CN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2119617">
              <a:off x="3102757" y="4159802"/>
              <a:ext cx="1132640" cy="369332"/>
            </a:xfrm>
            <a:prstGeom prst="rect">
              <a:avLst/>
            </a:prstGeom>
            <a:solidFill>
              <a:srgbClr val="92D05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 smtClean="0"/>
                <a:t>Majorana</a:t>
              </a:r>
              <a:endParaRPr lang="zh-CN" altLang="en-US" b="1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0781" y="2122588"/>
              <a:ext cx="708851" cy="523220"/>
            </a:xfrm>
            <a:prstGeom prst="rect">
              <a:avLst/>
            </a:prstGeom>
            <a:solidFill>
              <a:srgbClr val="FFC000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LFV</a:t>
              </a:r>
              <a:endParaRPr lang="zh-CN" altLang="en-US" sz="2000" b="1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05206" y="5324237"/>
            <a:ext cx="1505605" cy="1505605"/>
            <a:chOff x="2705326" y="5337172"/>
            <a:chExt cx="1505605" cy="1505605"/>
          </a:xfrm>
        </p:grpSpPr>
        <p:pic>
          <p:nvPicPr>
            <p:cNvPr id="10" name="Picture 4" descr="Bespoke Laser-cut/3mm Thickness/Shatterproof Jigsaw Mirror Decal for Home/Garden Decorati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5326" y="5337172"/>
              <a:ext cx="1505605" cy="1505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文本框 8"/>
            <p:cNvSpPr txBox="1"/>
            <p:nvPr/>
          </p:nvSpPr>
          <p:spPr>
            <a:xfrm>
              <a:off x="3049822" y="5819972"/>
              <a:ext cx="914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</a:rPr>
                <a:t>sterile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37900" y="5219757"/>
            <a:ext cx="1532604" cy="1505605"/>
            <a:chOff x="4237900" y="5219757"/>
            <a:chExt cx="1532604" cy="1505605"/>
          </a:xfrm>
        </p:grpSpPr>
        <p:pic>
          <p:nvPicPr>
            <p:cNvPr id="6148" name="Picture 4" descr="Bespoke Laser-cut/3mm Thickness/Shatterproof Jigsaw Mirror Decal for Home/Garden Decorati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7900" y="5219757"/>
              <a:ext cx="1505605" cy="1505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文本框 14"/>
            <p:cNvSpPr txBox="1"/>
            <p:nvPr/>
          </p:nvSpPr>
          <p:spPr>
            <a:xfrm>
              <a:off x="4264869" y="5726557"/>
              <a:ext cx="1505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/>
                <a:t>Dark Matter</a:t>
              </a:r>
              <a:endParaRPr lang="zh-CN" altLang="en-US" b="1" dirty="0"/>
            </a:p>
          </p:txBody>
        </p:sp>
      </p:grpSp>
      <p:sp>
        <p:nvSpPr>
          <p:cNvPr id="16" name="文本框 15"/>
          <p:cNvSpPr txBox="1"/>
          <p:nvPr/>
        </p:nvSpPr>
        <p:spPr>
          <a:xfrm rot="19606762">
            <a:off x="3066069" y="2562608"/>
            <a:ext cx="1498822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Quark mixing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文本框 16"/>
          <p:cNvSpPr txBox="1"/>
          <p:nvPr/>
        </p:nvSpPr>
        <p:spPr>
          <a:xfrm rot="1632131">
            <a:off x="2226691" y="1563940"/>
            <a:ext cx="1592434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Quark masses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文本框 17"/>
          <p:cNvSpPr txBox="1"/>
          <p:nvPr/>
        </p:nvSpPr>
        <p:spPr>
          <a:xfrm rot="1406902">
            <a:off x="3229270" y="1683241"/>
            <a:ext cx="2060186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Hierarchy problem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65638" y="2331116"/>
            <a:ext cx="2843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In the near future,  we hope</a:t>
            </a:r>
          </a:p>
          <a:p>
            <a:r>
              <a:rPr lang="en-US" altLang="zh-CN" b="1" dirty="0" smtClean="0"/>
              <a:t>neutrino mass ordering, </a:t>
            </a:r>
            <a:r>
              <a:rPr lang="en-US" altLang="zh-CN" b="1" dirty="0" err="1" smtClean="0"/>
              <a:t>leptonic</a:t>
            </a:r>
            <a:r>
              <a:rPr lang="en-US" altLang="zh-CN" b="1" dirty="0" smtClean="0"/>
              <a:t> Dirac CP phase, </a:t>
            </a:r>
          </a:p>
          <a:p>
            <a:r>
              <a:rPr lang="en-US" altLang="zh-CN" b="1" dirty="0" err="1" smtClean="0"/>
              <a:t>Majorana</a:t>
            </a:r>
            <a:r>
              <a:rPr lang="en-US" altLang="zh-CN" b="1" dirty="0" smtClean="0"/>
              <a:t> nature (LNV), </a:t>
            </a:r>
          </a:p>
          <a:p>
            <a:r>
              <a:rPr lang="en-US" altLang="zh-CN" b="1" dirty="0" smtClean="0"/>
              <a:t>the absolute mass scale</a:t>
            </a:r>
          </a:p>
          <a:p>
            <a:r>
              <a:rPr lang="en-US" altLang="zh-CN" b="1" dirty="0" smtClean="0"/>
              <a:t>will be fixed experimentally </a:t>
            </a:r>
            <a:endParaRPr lang="zh-CN" altLang="en-US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6156176" y="932527"/>
            <a:ext cx="2843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We have known neutrinos much better than ever before, but some important information is still missing</a:t>
            </a:r>
            <a:endParaRPr lang="zh-CN" altLang="en-US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6165638" y="4271866"/>
            <a:ext cx="2843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Remember astrophysics and cosmology provide good opportunities to  study neutrinos as well</a:t>
            </a:r>
            <a:endParaRPr lang="zh-CN" altLang="en-US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6165638" y="5606982"/>
            <a:ext cx="2843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Be optimistic and patient. A complete picture will finally emerge, I believe.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3580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upload.wikimedia.org/wikipedia/commons/thumb/4/4b/Standard_Model_of_Elementary_Particles_modified_version.svg/1280px-Standard_Model_of_Elementary_Particles_modified_vers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671375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333231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55768" y="1052736"/>
            <a:ext cx="1980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Neutrinos in SM</a:t>
            </a:r>
          </a:p>
          <a:p>
            <a:endParaRPr lang="en-US" sz="2000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</a:rPr>
              <a:t>Spin = 1/2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</a:rPr>
              <a:t>Charge = 0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Mass = 0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Species =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616530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Standard Model of Elementary Particles </a:t>
            </a:r>
            <a:r>
              <a:rPr lang="en-US" altLang="zh-CN" b="1" dirty="0" smtClean="0"/>
              <a:t>© </a:t>
            </a:r>
            <a:r>
              <a:rPr lang="en-US" altLang="zh-CN" b="1" dirty="0" err="1" smtClean="0"/>
              <a:t>MissMJ</a:t>
            </a:r>
            <a:r>
              <a:rPr lang="en-US" altLang="zh-CN" b="1" dirty="0" smtClean="0"/>
              <a:t> from wiki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3068960"/>
            <a:ext cx="305983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Neutrino Oscillations &amp; Massive Neutrinos</a:t>
            </a:r>
          </a:p>
          <a:p>
            <a:endParaRPr lang="en-US" sz="2000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</a:rPr>
              <a:t>Spin = 1/2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</a:rPr>
              <a:t>Charge = 0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Mass = (0?) sub-</a:t>
            </a:r>
            <a:r>
              <a:rPr lang="en-US" sz="2000" b="1" dirty="0" err="1" smtClean="0"/>
              <a:t>eV</a:t>
            </a:r>
            <a:endParaRPr lang="en-US" sz="2000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/>
              <a:t>Mass type  = </a:t>
            </a:r>
            <a:r>
              <a:rPr lang="en-US" sz="2000" b="1" dirty="0" err="1"/>
              <a:t>Majorana</a:t>
            </a:r>
            <a:r>
              <a:rPr lang="en-US" sz="2000" b="1" dirty="0" smtClean="0"/>
              <a:t>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Species = 3 (+ </a:t>
            </a:r>
            <a:r>
              <a:rPr lang="en-US" sz="2000" b="1" i="1" dirty="0" smtClean="0"/>
              <a:t>n</a:t>
            </a:r>
            <a:r>
              <a:rPr lang="en-US" sz="2000" b="1" dirty="0" smtClean="0"/>
              <a:t> sterile?)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E</a:t>
            </a:r>
            <a:r>
              <a:rPr lang="en-US" altLang="zh-CN" sz="2000" b="1" dirty="0" smtClean="0"/>
              <a:t>M Moments = ?</a:t>
            </a:r>
            <a:endParaRPr lang="en-US" sz="2000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Lifetime =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Interactions = exotic?</a:t>
            </a:r>
          </a:p>
        </p:txBody>
      </p:sp>
    </p:spTree>
    <p:extLst>
      <p:ext uri="{BB962C8B-B14F-4D97-AF65-F5344CB8AC3E}">
        <p14:creationId xmlns:p14="http://schemas.microsoft.com/office/powerpoint/2010/main" val="7087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5416866" y="3073819"/>
            <a:ext cx="3619630" cy="36675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Neutrinos: </a:t>
            </a:r>
            <a:r>
              <a:rPr lang="en-US" sz="2400" b="1" i="1" dirty="0" smtClean="0"/>
              <a:t>mass ordering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5"/>
            <a:ext cx="5197576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5085184"/>
            <a:ext cx="56886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Neutrino Oscillation Experiments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two independent mass-squared differences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/>
              <a:t>m</a:t>
            </a:r>
            <a:r>
              <a:rPr lang="en-US" sz="2000" b="1" baseline="-25000" dirty="0"/>
              <a:t>1 </a:t>
            </a:r>
            <a:r>
              <a:rPr lang="en-US" sz="2000" b="1" dirty="0"/>
              <a:t>&lt; m</a:t>
            </a:r>
            <a:r>
              <a:rPr lang="en-US" sz="2000" b="1" baseline="-25000" dirty="0"/>
              <a:t>2 </a:t>
            </a:r>
            <a:r>
              <a:rPr lang="en-US" sz="2000" b="1" dirty="0"/>
              <a:t>&lt; m</a:t>
            </a:r>
            <a:r>
              <a:rPr lang="en-US" sz="2000" b="1" baseline="-25000" dirty="0"/>
              <a:t>3</a:t>
            </a:r>
            <a:r>
              <a:rPr lang="en-US" sz="2000" b="1" dirty="0"/>
              <a:t> (NO) or m</a:t>
            </a:r>
            <a:r>
              <a:rPr lang="en-US" sz="2000" b="1" baseline="-25000" dirty="0"/>
              <a:t>3 </a:t>
            </a:r>
            <a:r>
              <a:rPr lang="en-US" sz="2000" b="1" dirty="0"/>
              <a:t>&lt; m</a:t>
            </a:r>
            <a:r>
              <a:rPr lang="en-US" sz="2000" b="1" baseline="-25000" dirty="0"/>
              <a:t>1 </a:t>
            </a:r>
            <a:r>
              <a:rPr lang="en-US" sz="2000" b="1" dirty="0"/>
              <a:t>&lt; m</a:t>
            </a:r>
            <a:r>
              <a:rPr lang="en-US" sz="2000" b="1" baseline="-25000" dirty="0"/>
              <a:t>2</a:t>
            </a:r>
            <a:r>
              <a:rPr lang="en-US" sz="2000" b="1" dirty="0"/>
              <a:t> (IO</a:t>
            </a:r>
            <a:r>
              <a:rPr lang="en-US" sz="2000" b="1" dirty="0" smtClean="0"/>
              <a:t>)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No information on the absolute mass scale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/>
              <a:t>Lightest neutrino could still be </a:t>
            </a:r>
            <a:r>
              <a:rPr lang="en-US" sz="2000" b="1" dirty="0" smtClean="0"/>
              <a:t>massless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6136" y="980728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Quark and Lepton Mass Spectra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241077" y="1268760"/>
                <a:ext cx="189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𝒖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≪ 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1077" y="1268760"/>
                <a:ext cx="1893275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241077" y="1628800"/>
                <a:ext cx="1925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≪ 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1077" y="1628800"/>
                <a:ext cx="192533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258675" y="1988840"/>
                <a:ext cx="1915717" cy="391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𝒆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≪ 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𝝁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675" y="1988840"/>
                <a:ext cx="1915717" cy="391839"/>
              </a:xfrm>
              <a:prstGeom prst="rect">
                <a:avLst/>
              </a:prstGeom>
              <a:blipFill rotWithShape="0">
                <a:blip r:embed="rId6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78998" y="2420888"/>
                <a:ext cx="1965410" cy="36933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?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998" y="2420888"/>
                <a:ext cx="1965410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/>
          <p:cNvSpPr txBox="1"/>
          <p:nvPr/>
        </p:nvSpPr>
        <p:spPr>
          <a:xfrm>
            <a:off x="755576" y="4818638"/>
            <a:ext cx="4052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See Long’s </a:t>
            </a:r>
            <a:r>
              <a:rPr lang="en-US" altLang="zh-CN" sz="1600" b="1" dirty="0">
                <a:solidFill>
                  <a:srgbClr val="FF0000"/>
                </a:solidFill>
              </a:rPr>
              <a:t>t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alk for future neutrino programs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46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Neutrinos: </a:t>
            </a:r>
            <a:r>
              <a:rPr lang="en-US" sz="2400" b="1" i="1" dirty="0" smtClean="0"/>
              <a:t>absolute masses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932040" y="852767"/>
            <a:ext cx="3669580" cy="2966470"/>
            <a:chOff x="4932040" y="1373816"/>
            <a:chExt cx="3669580" cy="2966470"/>
          </a:xfrm>
        </p:grpSpPr>
        <p:grpSp>
          <p:nvGrpSpPr>
            <p:cNvPr id="25" name="组合 24"/>
            <p:cNvGrpSpPr/>
            <p:nvPr/>
          </p:nvGrpSpPr>
          <p:grpSpPr>
            <a:xfrm>
              <a:off x="4932040" y="1373816"/>
              <a:ext cx="3669580" cy="2966470"/>
              <a:chOff x="4932040" y="1373816"/>
              <a:chExt cx="3669580" cy="296647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lum bright="-20000" contrast="40000"/>
              </a:blip>
              <a:stretch>
                <a:fillRect/>
              </a:stretch>
            </p:blipFill>
            <p:spPr>
              <a:xfrm>
                <a:off x="4932040" y="1373816"/>
                <a:ext cx="3669580" cy="283406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5724128" y="4094065"/>
                    <a:ext cx="2102948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a14:m>
                    <a:r>
                      <a:rPr lang="zh-CN" altLang="en-US" sz="1600" dirty="0" smtClean="0"/>
                      <a:t>  </a:t>
                    </a:r>
                    <a:r>
                      <a:rPr lang="en-US" altLang="zh-CN" sz="1600" dirty="0" smtClean="0"/>
                      <a:t>[eV]</a:t>
                    </a:r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7" name="文本框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4128" y="4094065"/>
                    <a:ext cx="2102948" cy="246221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l="-3478" t="-24390" r="-4638" b="-48780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文本框 8"/>
                  <p:cNvSpPr txBox="1"/>
                  <p:nvPr/>
                </p:nvSpPr>
                <p:spPr>
                  <a:xfrm>
                    <a:off x="5378329" y="3205660"/>
                    <a:ext cx="2040815" cy="5010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zh-CN" alt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US" altLang="zh-CN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𝑒𝑖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a14:m>
                    <a:r>
                      <a:rPr lang="zh-CN" altLang="en-US" sz="1600" dirty="0" smtClean="0"/>
                      <a:t> </a:t>
                    </a:r>
                    <a:r>
                      <a:rPr lang="en-US" altLang="zh-CN" sz="1600" dirty="0" smtClean="0"/>
                      <a:t>[eV]</a:t>
                    </a:r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9" name="文本框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78329" y="3205660"/>
                    <a:ext cx="2040815" cy="501099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r="-5075" b="-3614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" name="矩形 10"/>
              <p:cNvSpPr/>
              <p:nvPr/>
            </p:nvSpPr>
            <p:spPr>
              <a:xfrm>
                <a:off x="7496521" y="1505095"/>
                <a:ext cx="936104" cy="237626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 rot="5400000">
                <a:off x="6570146" y="2609767"/>
                <a:ext cx="21913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b="1" dirty="0"/>
                  <a:t>Cosmological Bound</a:t>
                </a:r>
                <a:endParaRPr lang="zh-CN" altLang="en-US" sz="1600" b="1" dirty="0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516144" y="1691516"/>
                <a:ext cx="112684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zh-CN" altLang="en-US" dirty="0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300951" y="1515848"/>
                <a:ext cx="3131503" cy="42504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5780004" y="1572739"/>
                <a:ext cx="23203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smtClean="0"/>
                  <a:t>Tritium </a:t>
                </a:r>
                <a:r>
                  <a:rPr lang="el-GR" altLang="zh-CN" sz="1600" b="1" dirty="0" smtClean="0"/>
                  <a:t>β</a:t>
                </a:r>
                <a:r>
                  <a:rPr lang="en-US" altLang="zh-CN" sz="1600" b="1" dirty="0" smtClean="0"/>
                  <a:t> decays (KATRIN)</a:t>
                </a:r>
                <a:endParaRPr lang="zh-CN" altLang="en-US" sz="1600" b="1" dirty="0"/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6410543" y="1992578"/>
              <a:ext cx="519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6600FF"/>
                  </a:solidFill>
                </a:rPr>
                <a:t>I</a:t>
              </a:r>
              <a:r>
                <a:rPr lang="en-US" altLang="zh-CN" sz="1600" b="1" dirty="0" smtClean="0">
                  <a:solidFill>
                    <a:srgbClr val="6600FF"/>
                  </a:solidFill>
                </a:rPr>
                <a:t>O</a:t>
              </a:r>
              <a:endParaRPr lang="zh-CN" altLang="en-US" sz="1600" b="1" dirty="0">
                <a:solidFill>
                  <a:srgbClr val="6600FF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642993" y="2553834"/>
              <a:ext cx="519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FF0000"/>
                  </a:solidFill>
                </a:rPr>
                <a:t>N</a:t>
              </a:r>
              <a:r>
                <a:rPr lang="en-US" altLang="zh-CN" sz="1600" b="1" dirty="0" smtClean="0">
                  <a:solidFill>
                    <a:srgbClr val="FF0000"/>
                  </a:solidFill>
                </a:rPr>
                <a:t>O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11560" y="819719"/>
            <a:ext cx="3644412" cy="2969321"/>
            <a:chOff x="611560" y="1340768"/>
            <a:chExt cx="3644412" cy="2969321"/>
          </a:xfrm>
        </p:grpSpPr>
        <p:grpSp>
          <p:nvGrpSpPr>
            <p:cNvPr id="24" name="组合 23"/>
            <p:cNvGrpSpPr/>
            <p:nvPr/>
          </p:nvGrpSpPr>
          <p:grpSpPr>
            <a:xfrm>
              <a:off x="611560" y="1340768"/>
              <a:ext cx="3644412" cy="2969321"/>
              <a:chOff x="827584" y="1340768"/>
              <a:chExt cx="3644412" cy="2969321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5">
                <a:lum bright="-20000" contrast="40000"/>
              </a:blip>
              <a:stretch>
                <a:fillRect/>
              </a:stretch>
            </p:blipFill>
            <p:spPr>
              <a:xfrm>
                <a:off x="827584" y="1340768"/>
                <a:ext cx="3644412" cy="2844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文本框 5"/>
                  <p:cNvSpPr txBox="1"/>
                  <p:nvPr/>
                </p:nvSpPr>
                <p:spPr>
                  <a:xfrm>
                    <a:off x="1646662" y="4063868"/>
                    <a:ext cx="2102948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a14:m>
                    <a:r>
                      <a:rPr lang="zh-CN" altLang="en-US" sz="1600" dirty="0" smtClean="0"/>
                      <a:t>  </a:t>
                    </a:r>
                    <a:r>
                      <a:rPr lang="en-US" altLang="zh-CN" sz="1600" dirty="0" smtClean="0"/>
                      <a:t>[eV]</a:t>
                    </a:r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6" name="文本框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46662" y="4063868"/>
                    <a:ext cx="2102948" cy="246221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3478" t="-24390" r="-4638" b="-48780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文本框 7"/>
                  <p:cNvSpPr txBox="1"/>
                  <p:nvPr/>
                </p:nvSpPr>
                <p:spPr>
                  <a:xfrm>
                    <a:off x="1371252" y="3313318"/>
                    <a:ext cx="1860638" cy="285784"/>
                  </a:xfrm>
                  <a:prstGeom prst="rect">
                    <a:avLst/>
                  </a:prstGeom>
                  <a:solidFill>
                    <a:schemeClr val="bg1">
                      <a:alpha val="70000"/>
                    </a:schemeClr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l-GR" altLang="zh-CN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zh-CN" altLang="el-G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zh-CN" alt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>
                                  <m:sSubPr>
                                    <m:ctrlP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CN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𝑒𝑖</m:t>
                                </m:r>
                              </m:sub>
                              <m:sup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altLang="zh-CN" sz="1600" dirty="0" smtClean="0"/>
                      <a:t>[eV]</a:t>
                    </a:r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8" name="文本框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71252" y="3313318"/>
                    <a:ext cx="1860638" cy="285784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2951" t="-12766" r="-5246" b="-38298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矩形 9"/>
              <p:cNvSpPr/>
              <p:nvPr/>
            </p:nvSpPr>
            <p:spPr>
              <a:xfrm>
                <a:off x="3388808" y="1498432"/>
                <a:ext cx="936104" cy="237626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 rot="5400000">
                <a:off x="2474510" y="2593491"/>
                <a:ext cx="21913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b="1" dirty="0"/>
                  <a:t>Cosmological Bound</a:t>
                </a:r>
                <a:endParaRPr lang="zh-CN" altLang="en-US" sz="1600" b="1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331640" y="1628800"/>
                <a:ext cx="112684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zh-CN" altLang="en-US" dirty="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187624" y="1498432"/>
                <a:ext cx="3131503" cy="4997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285469" y="1595271"/>
                <a:ext cx="282533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err="1" smtClean="0"/>
                  <a:t>Neutrinoless</a:t>
                </a:r>
                <a:r>
                  <a:rPr lang="en-US" altLang="zh-CN" sz="1600" b="1" dirty="0" smtClean="0"/>
                  <a:t> double-</a:t>
                </a:r>
                <a:r>
                  <a:rPr lang="el-GR" altLang="zh-CN" sz="1600" b="1" dirty="0" smtClean="0"/>
                  <a:t>β</a:t>
                </a:r>
                <a:r>
                  <a:rPr lang="en-US" altLang="zh-CN" sz="1600" b="1" dirty="0" smtClean="0"/>
                  <a:t> decays</a:t>
                </a:r>
                <a:endParaRPr lang="zh-CN" altLang="en-US" sz="1600" b="1" dirty="0"/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1187624" y="2578552"/>
                <a:ext cx="3131503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箭头连接符 22"/>
              <p:cNvCxnSpPr/>
              <p:nvPr/>
            </p:nvCxnSpPr>
            <p:spPr>
              <a:xfrm>
                <a:off x="1646662" y="2060848"/>
                <a:ext cx="0" cy="51770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/>
          </p:nvSpPr>
          <p:spPr>
            <a:xfrm>
              <a:off x="2258933" y="2005833"/>
              <a:ext cx="519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6600FF"/>
                  </a:solidFill>
                </a:rPr>
                <a:t>I</a:t>
              </a:r>
              <a:r>
                <a:rPr lang="en-US" altLang="zh-CN" sz="1600" b="1" dirty="0" smtClean="0">
                  <a:solidFill>
                    <a:srgbClr val="6600FF"/>
                  </a:solidFill>
                </a:rPr>
                <a:t>O</a:t>
              </a:r>
              <a:endParaRPr lang="zh-CN" altLang="en-US" sz="1600" b="1" dirty="0">
                <a:solidFill>
                  <a:srgbClr val="6600FF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39795" y="2802426"/>
              <a:ext cx="519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FF0000"/>
                  </a:solidFill>
                </a:rPr>
                <a:t>N</a:t>
              </a:r>
              <a:r>
                <a:rPr lang="en-US" altLang="zh-CN" sz="1600" b="1" dirty="0" smtClean="0">
                  <a:solidFill>
                    <a:srgbClr val="FF0000"/>
                  </a:solidFill>
                </a:rPr>
                <a:t>O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16016" y="3802688"/>
            <a:ext cx="3762497" cy="3055400"/>
            <a:chOff x="4716016" y="3829984"/>
            <a:chExt cx="3762497" cy="30554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lum bright="-20000" contrast="40000"/>
            </a:blip>
            <a:stretch>
              <a:fillRect/>
            </a:stretch>
          </p:blipFill>
          <p:spPr>
            <a:xfrm>
              <a:off x="5004048" y="3829984"/>
              <a:ext cx="3474465" cy="2815648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5580112" y="6577607"/>
              <a:ext cx="2688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/>
                <a:t>lightest neutrino mass [eV]</a:t>
              </a:r>
              <a:endParaRPr lang="zh-CN" altLang="en-US" sz="1400" b="1" dirty="0"/>
            </a:p>
          </p:txBody>
        </p:sp>
        <p:sp>
          <p:nvSpPr>
            <p:cNvPr id="34" name="文本框 33"/>
            <p:cNvSpPr txBox="1"/>
            <p:nvPr/>
          </p:nvSpPr>
          <p:spPr>
            <a:xfrm rot="16200000">
              <a:off x="3525783" y="5020217"/>
              <a:ext cx="2688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/>
                <a:t> sum of neutrino masses [eV]</a:t>
              </a:r>
              <a:endParaRPr lang="zh-CN" altLang="en-US" sz="1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4"/>
              <p:cNvSpPr txBox="1"/>
              <p:nvPr/>
            </p:nvSpPr>
            <p:spPr>
              <a:xfrm>
                <a:off x="171549" y="3717032"/>
                <a:ext cx="5984627" cy="269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Constraints on absolute neutrino masses</a:t>
                </a: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b="1" dirty="0" smtClean="0"/>
                  <a:t>Tritium </a:t>
                </a:r>
                <a:r>
                  <a:rPr lang="el-GR" b="1" dirty="0" smtClean="0"/>
                  <a:t>β</a:t>
                </a:r>
                <a:r>
                  <a:rPr lang="en-US" b="1" dirty="0" smtClean="0"/>
                  <a:t> decays (95% C.L.) </a:t>
                </a:r>
              </a:p>
              <a:p>
                <a:r>
                  <a:rPr lang="en-US" b="1" dirty="0"/>
                  <a:t> </a:t>
                </a:r>
                <a:r>
                  <a:rPr lang="en-US" b="1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zh-CN" altLang="en-US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sub>
                    </m:sSub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0" smtClean="0">
                        <a:latin typeface="Cambria Math" panose="02040503050406030204" pitchFamily="18" charset="0"/>
                      </a:rPr>
                      <m:t>𝐞𝐕</m:t>
                    </m:r>
                  </m:oMath>
                </a14:m>
                <a:r>
                  <a:rPr lang="en-US" b="1" dirty="0" smtClean="0"/>
                  <a:t>     (Mainz) </a:t>
                </a:r>
              </a:p>
              <a:p>
                <a:r>
                  <a:rPr lang="en-US" altLang="zh-CN" b="1" dirty="0" smtClean="0"/>
                  <a:t>              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>
                        <a:latin typeface="Cambria Math" panose="02040503050406030204" pitchFamily="18" charset="0"/>
                      </a:rPr>
                      <m:t>𝐞𝐕</m:t>
                    </m:r>
                  </m:oMath>
                </a14:m>
                <a:r>
                  <a:rPr lang="en-US" altLang="zh-CN" b="1" dirty="0"/>
                  <a:t> </a:t>
                </a:r>
                <a:r>
                  <a:rPr lang="en-US" altLang="zh-CN" b="1" dirty="0" smtClean="0"/>
                  <a:t>    (</a:t>
                </a:r>
                <a:r>
                  <a:rPr lang="en-US" altLang="zh-CN" b="1" dirty="0" err="1" smtClean="0"/>
                  <a:t>Troitzk</a:t>
                </a:r>
                <a:r>
                  <a:rPr lang="en-US" altLang="zh-CN" b="1" dirty="0" smtClean="0"/>
                  <a:t>)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altLang="zh-CN" b="1" dirty="0" err="1"/>
                  <a:t>Neutrinoless</a:t>
                </a:r>
                <a:r>
                  <a:rPr lang="en-US" altLang="zh-CN" b="1" dirty="0"/>
                  <a:t> </a:t>
                </a:r>
                <a:r>
                  <a:rPr lang="en-US" altLang="zh-CN" b="1" dirty="0" smtClean="0"/>
                  <a:t>double-</a:t>
                </a:r>
                <a:r>
                  <a:rPr lang="el-GR" altLang="zh-CN" b="1" dirty="0" smtClean="0"/>
                  <a:t>β</a:t>
                </a:r>
                <a:r>
                  <a:rPr lang="en-US" altLang="zh-CN" b="1" dirty="0" smtClean="0"/>
                  <a:t> decays (90% C.L.)</a:t>
                </a:r>
              </a:p>
              <a:p>
                <a:r>
                  <a:rPr lang="en-US" altLang="zh-CN" b="1" dirty="0"/>
                  <a:t> </a:t>
                </a:r>
                <a:r>
                  <a:rPr lang="en-US" altLang="zh-CN" b="1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zh-CN" altLang="en-US" b="1" i="1">
                            <a:latin typeface="Cambria Math" panose="02040503050406030204" pitchFamily="18" charset="0"/>
                          </a:rPr>
                          <m:t>𝜷</m:t>
                        </m:r>
                        <m:r>
                          <a:rPr lang="zh-CN" altLang="en-US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&lt;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𝟓𝟐</m:t>
                        </m:r>
                      </m:e>
                    </m:d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>
                        <a:latin typeface="Cambria Math" panose="02040503050406030204" pitchFamily="18" charset="0"/>
                      </a:rPr>
                      <m:t>𝐞𝐕</m:t>
                    </m:r>
                    <m:r>
                      <a:rPr lang="en-US" altLang="zh-CN" b="1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zh-CN" b="1" dirty="0" smtClean="0"/>
                  <a:t> (</a:t>
                </a:r>
                <a:r>
                  <a:rPr lang="en-US" altLang="zh-CN" b="1" dirty="0" err="1" smtClean="0"/>
                  <a:t>KamLAND</a:t>
                </a:r>
                <a:r>
                  <a:rPr lang="en-US" altLang="zh-CN" b="1" dirty="0" smtClean="0"/>
                  <a:t>-Zen)</a:t>
                </a:r>
              </a:p>
              <a:p>
                <a:r>
                  <a:rPr lang="en-US" altLang="zh-CN" b="1" dirty="0"/>
                  <a:t> </a:t>
                </a:r>
                <a:r>
                  <a:rPr lang="en-US" altLang="zh-CN" b="1" dirty="0" smtClean="0"/>
                  <a:t>           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𝟐𝟐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𝟔𝟒</m:t>
                        </m:r>
                      </m:e>
                    </m:d>
                    <m:r>
                      <a:rPr lang="en-US" altLang="zh-CN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0" smtClean="0">
                        <a:latin typeface="Cambria Math" panose="02040503050406030204" pitchFamily="18" charset="0"/>
                      </a:rPr>
                      <m:t>𝐞𝐕</m:t>
                    </m:r>
                  </m:oMath>
                </a14:m>
                <a:r>
                  <a:rPr lang="en-US" altLang="zh-CN" b="1" dirty="0" smtClean="0"/>
                  <a:t>   (GERDA)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altLang="zh-CN" b="1" dirty="0" smtClean="0"/>
                  <a:t>Cosmological observations (95% probability)</a:t>
                </a: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zh-CN" altLang="en-US" b="1" i="1" smtClean="0">
                        <a:latin typeface="Cambria Math" panose="02040503050406030204" pitchFamily="18" charset="0"/>
                      </a:rPr>
                      <m:t>𝚺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𝟐𝟑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>
                        <a:latin typeface="Cambria Math" panose="02040503050406030204" pitchFamily="18" charset="0"/>
                      </a:rPr>
                      <m:t>𝐞𝐕</m:t>
                    </m:r>
                  </m:oMath>
                </a14:m>
                <a:r>
                  <a:rPr lang="en-US" altLang="zh-CN" b="1" dirty="0" smtClean="0"/>
                  <a:t>   (Planck) </a:t>
                </a:r>
                <a:endParaRPr lang="en-US" altLang="zh-CN" b="1" dirty="0"/>
              </a:p>
            </p:txBody>
          </p:sp>
        </mc:Choice>
        <mc:Fallback xmlns="">
          <p:sp>
            <p:nvSpPr>
              <p:cNvPr id="36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49" y="3717032"/>
                <a:ext cx="5984627" cy="2691314"/>
              </a:xfrm>
              <a:prstGeom prst="rect">
                <a:avLst/>
              </a:prstGeom>
              <a:blipFill rotWithShape="0">
                <a:blip r:embed="rId9"/>
                <a:stretch>
                  <a:fillRect l="-1018" t="-1361" b="-18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文本框 38"/>
          <p:cNvSpPr txBox="1"/>
          <p:nvPr/>
        </p:nvSpPr>
        <p:spPr>
          <a:xfrm>
            <a:off x="159767" y="6402814"/>
            <a:ext cx="4772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Abazajian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15; See van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Eijndhoven’s</a:t>
            </a:r>
            <a:r>
              <a:rPr lang="en-US" altLang="zh-CN" sz="1600" b="1" smtClean="0">
                <a:solidFill>
                  <a:srgbClr val="FF0000"/>
                </a:solidFill>
              </a:rPr>
              <a:t> talk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2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Neutrinos: </a:t>
            </a:r>
            <a:r>
              <a:rPr lang="en-US" sz="2400" b="1" i="1" dirty="0" smtClean="0"/>
              <a:t>types of masses 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31640" y="856451"/>
            <a:ext cx="6005168" cy="3531437"/>
            <a:chOff x="1331640" y="1216491"/>
            <a:chExt cx="6005168" cy="353143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2924944"/>
              <a:ext cx="1180632" cy="174261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2924944"/>
              <a:ext cx="1368152" cy="174922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>
              <a:lum bright="-20000" contrast="40000"/>
            </a:blip>
            <a:stretch>
              <a:fillRect/>
            </a:stretch>
          </p:blipFill>
          <p:spPr>
            <a:xfrm>
              <a:off x="3069936" y="1216491"/>
              <a:ext cx="2716095" cy="3531437"/>
            </a:xfrm>
            <a:prstGeom prst="rect">
              <a:avLst/>
            </a:prstGeom>
          </p:spPr>
        </p:pic>
      </p:grpSp>
      <p:sp>
        <p:nvSpPr>
          <p:cNvPr id="7" name="TextBox 4"/>
          <p:cNvSpPr txBox="1"/>
          <p:nvPr/>
        </p:nvSpPr>
        <p:spPr>
          <a:xfrm>
            <a:off x="251520" y="980728"/>
            <a:ext cx="2684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Majorana</a:t>
            </a:r>
            <a:r>
              <a:rPr lang="en-US" sz="2000" b="1" dirty="0" smtClean="0"/>
              <a:t> Neutrinos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LN</a:t>
            </a:r>
            <a:r>
              <a:rPr lang="en-US" sz="2000" b="1" i="1" dirty="0" smtClean="0"/>
              <a:t> </a:t>
            </a:r>
            <a:r>
              <a:rPr lang="en-US" sz="2000" b="1" dirty="0" smtClean="0"/>
              <a:t>violating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altLang="zh-CN" sz="2000" b="1" dirty="0"/>
              <a:t>ν</a:t>
            </a:r>
            <a:r>
              <a:rPr lang="en-US" altLang="zh-CN" sz="2000" b="1" dirty="0"/>
              <a:t>  </a:t>
            </a:r>
            <a:r>
              <a:rPr lang="en-US" altLang="zh-CN" sz="2000" b="1" dirty="0" smtClean="0"/>
              <a:t>=  </a:t>
            </a:r>
            <a:r>
              <a:rPr lang="el-GR" altLang="zh-CN" sz="2000" b="1" dirty="0" smtClean="0"/>
              <a:t>ν</a:t>
            </a:r>
            <a:r>
              <a:rPr lang="en-US" altLang="zh-CN" sz="2000" b="1" baseline="30000" dirty="0" smtClean="0"/>
              <a:t>c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altLang="zh-CN" sz="2000" b="1" dirty="0"/>
              <a:t>ν </a:t>
            </a:r>
            <a:r>
              <a:rPr lang="en-US" altLang="zh-CN" sz="2000" b="1" dirty="0" smtClean="0"/>
              <a:t> = </a:t>
            </a:r>
            <a:r>
              <a:rPr lang="el-GR" altLang="zh-CN" sz="2000" b="1" dirty="0" smtClean="0"/>
              <a:t>ν</a:t>
            </a:r>
            <a:r>
              <a:rPr lang="en-US" altLang="zh-CN" sz="2000" b="1" baseline="-25000" dirty="0" smtClean="0"/>
              <a:t>L</a:t>
            </a:r>
            <a:r>
              <a:rPr lang="el-GR" altLang="zh-CN" sz="2000" b="1" dirty="0"/>
              <a:t> </a:t>
            </a:r>
            <a:r>
              <a:rPr lang="en-US" altLang="zh-CN" sz="2000" b="1" dirty="0" smtClean="0"/>
              <a:t>+ </a:t>
            </a:r>
            <a:r>
              <a:rPr lang="en-US" altLang="zh-CN" sz="2000" b="1" dirty="0"/>
              <a:t>(</a:t>
            </a:r>
            <a:r>
              <a:rPr lang="el-GR" altLang="zh-CN" sz="2000" b="1" dirty="0"/>
              <a:t>ν</a:t>
            </a:r>
            <a:r>
              <a:rPr lang="en-US" altLang="zh-CN" sz="2000" b="1" baseline="-25000" dirty="0"/>
              <a:t>L</a:t>
            </a:r>
            <a:r>
              <a:rPr lang="en-US" altLang="zh-CN" sz="2000" b="1" dirty="0"/>
              <a:t>)</a:t>
            </a:r>
            <a:r>
              <a:rPr lang="en-US" altLang="zh-CN" sz="2000" b="1" baseline="30000" dirty="0"/>
              <a:t>c </a:t>
            </a:r>
            <a:endParaRPr lang="en-US" altLang="zh-CN" sz="2000" b="1" dirty="0"/>
          </a:p>
        </p:txBody>
      </p:sp>
      <p:sp>
        <p:nvSpPr>
          <p:cNvPr id="8" name="TextBox 4"/>
          <p:cNvSpPr txBox="1"/>
          <p:nvPr/>
        </p:nvSpPr>
        <p:spPr>
          <a:xfrm>
            <a:off x="6279983" y="992922"/>
            <a:ext cx="2684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Dirac Neutrinos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LN conserving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sz="2000" b="1" dirty="0" smtClean="0"/>
              <a:t>ν</a:t>
            </a:r>
            <a:r>
              <a:rPr lang="en-US" sz="2000" b="1" dirty="0" smtClean="0"/>
              <a:t>  ≠ </a:t>
            </a:r>
            <a:r>
              <a:rPr lang="el-GR" altLang="zh-CN" sz="2000" b="1" dirty="0"/>
              <a:t>ν</a:t>
            </a:r>
            <a:r>
              <a:rPr lang="en-US" altLang="zh-CN" sz="2000" b="1" baseline="30000" dirty="0" smtClean="0"/>
              <a:t>c</a:t>
            </a:r>
            <a:endParaRPr lang="en-US" sz="2000" b="1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l-GR" altLang="zh-CN" sz="2000" b="1" dirty="0"/>
              <a:t>ν </a:t>
            </a:r>
            <a:r>
              <a:rPr lang="en-US" altLang="zh-CN" sz="2000" b="1" dirty="0" smtClean="0"/>
              <a:t> = </a:t>
            </a:r>
            <a:r>
              <a:rPr lang="el-GR" altLang="zh-CN" sz="2000" b="1" dirty="0" smtClean="0"/>
              <a:t>ν</a:t>
            </a:r>
            <a:r>
              <a:rPr lang="en-US" altLang="zh-CN" sz="2000" b="1" baseline="-25000" dirty="0" smtClean="0"/>
              <a:t>L </a:t>
            </a:r>
            <a:r>
              <a:rPr lang="en-US" altLang="zh-CN" sz="2000" b="1" dirty="0" smtClean="0"/>
              <a:t>+ </a:t>
            </a:r>
            <a:r>
              <a:rPr lang="el-GR" altLang="zh-CN" sz="2000" b="1" dirty="0" smtClean="0"/>
              <a:t>ν</a:t>
            </a:r>
            <a:r>
              <a:rPr lang="en-US" altLang="zh-CN" sz="2000" b="1" baseline="-25000" dirty="0"/>
              <a:t>R</a:t>
            </a:r>
            <a:endParaRPr lang="en-US" sz="2000" b="1" dirty="0" smtClean="0"/>
          </a:p>
        </p:txBody>
      </p:sp>
      <p:sp>
        <p:nvSpPr>
          <p:cNvPr id="10" name="TextBox 4"/>
          <p:cNvSpPr txBox="1"/>
          <p:nvPr/>
        </p:nvSpPr>
        <p:spPr>
          <a:xfrm>
            <a:off x="251520" y="4501569"/>
            <a:ext cx="3168352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Gedanken</a:t>
            </a:r>
            <a:r>
              <a:rPr lang="en-US" sz="2000" b="1" dirty="0" smtClean="0"/>
              <a:t> experiment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l-GR" sz="2000" b="1" dirty="0" smtClean="0"/>
              <a:t>ν</a:t>
            </a:r>
            <a:r>
              <a:rPr lang="el-GR" sz="2000" b="1" baseline="-25000" dirty="0" smtClean="0"/>
              <a:t>μ</a:t>
            </a:r>
            <a:r>
              <a:rPr lang="en-US" sz="2000" b="1" dirty="0" smtClean="0"/>
              <a:t> prepared at rest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/>
              <a:t>a</a:t>
            </a:r>
            <a:r>
              <a:rPr lang="en-US" altLang="zh-CN" sz="2000" b="1" dirty="0" smtClean="0"/>
              <a:t>ccelerated upward</a:t>
            </a:r>
          </a:p>
          <a:p>
            <a:r>
              <a:rPr lang="en-US" altLang="zh-CN" sz="2000" b="1" dirty="0"/>
              <a:t> </a:t>
            </a:r>
            <a:r>
              <a:rPr lang="en-US" altLang="zh-CN" sz="2000" b="1" dirty="0" smtClean="0"/>
              <a:t>               </a:t>
            </a:r>
            <a:r>
              <a:rPr lang="el-GR" altLang="zh-CN" sz="2000" b="1" dirty="0" smtClean="0"/>
              <a:t>ν</a:t>
            </a:r>
            <a:r>
              <a:rPr lang="en-US" altLang="zh-CN" sz="3200" b="1" baseline="-25000" dirty="0" smtClean="0"/>
              <a:t>- </a:t>
            </a:r>
            <a:r>
              <a:rPr lang="en-US" altLang="zh-CN" sz="2000" b="1" dirty="0" smtClean="0"/>
              <a:t>≈  </a:t>
            </a:r>
            <a:r>
              <a:rPr lang="el-GR" altLang="zh-CN" sz="2000" b="1" dirty="0" smtClean="0"/>
              <a:t>ν</a:t>
            </a:r>
            <a:r>
              <a:rPr lang="en-US" altLang="zh-CN" sz="2000" b="1" baseline="-25000" dirty="0" smtClean="0"/>
              <a:t>L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/>
              <a:t>a</a:t>
            </a:r>
            <a:r>
              <a:rPr lang="en-US" altLang="zh-CN" sz="2000" b="1" dirty="0" smtClean="0"/>
              <a:t>ccelerated downward</a:t>
            </a:r>
          </a:p>
          <a:p>
            <a:r>
              <a:rPr lang="en-US" altLang="zh-CN" sz="2000" b="1" dirty="0"/>
              <a:t> </a:t>
            </a:r>
            <a:r>
              <a:rPr lang="en-US" altLang="zh-CN" sz="2000" b="1" dirty="0" smtClean="0"/>
              <a:t>       </a:t>
            </a:r>
            <a:r>
              <a:rPr lang="el-GR" altLang="zh-CN" sz="2000" b="1" dirty="0" smtClean="0"/>
              <a:t>ν</a:t>
            </a:r>
            <a:r>
              <a:rPr lang="en-US" altLang="zh-CN" sz="2800" b="1" baseline="-25000" dirty="0" smtClean="0"/>
              <a:t>+ </a:t>
            </a:r>
            <a:r>
              <a:rPr lang="en-US" altLang="zh-CN" sz="2000" b="1" dirty="0" smtClean="0"/>
              <a:t>≈  (</a:t>
            </a:r>
            <a:r>
              <a:rPr lang="el-GR" altLang="zh-CN" sz="2000" b="1" dirty="0" smtClean="0"/>
              <a:t>ν</a:t>
            </a:r>
            <a:r>
              <a:rPr lang="en-US" altLang="zh-CN" sz="2000" b="1" baseline="-25000" dirty="0" smtClean="0"/>
              <a:t>L</a:t>
            </a:r>
            <a:r>
              <a:rPr lang="en-US" altLang="zh-CN" sz="2000" b="1" dirty="0" smtClean="0"/>
              <a:t>)</a:t>
            </a:r>
            <a:r>
              <a:rPr lang="en-US" altLang="zh-CN" sz="2000" b="1" baseline="30000" dirty="0" smtClean="0"/>
              <a:t>c         </a:t>
            </a:r>
            <a:r>
              <a:rPr lang="en-US" altLang="zh-CN" sz="2000" b="1" dirty="0" err="1" smtClean="0"/>
              <a:t>Majorana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        </a:t>
            </a:r>
            <a:r>
              <a:rPr lang="el-GR" altLang="zh-CN" sz="2000" b="1" dirty="0" smtClean="0"/>
              <a:t>ν</a:t>
            </a:r>
            <a:r>
              <a:rPr lang="en-US" altLang="zh-CN" sz="2800" b="1" baseline="-25000" dirty="0" smtClean="0"/>
              <a:t>+ </a:t>
            </a:r>
            <a:r>
              <a:rPr lang="en-US" altLang="zh-CN" sz="2000" b="1" dirty="0" smtClean="0"/>
              <a:t>≈  </a:t>
            </a:r>
            <a:r>
              <a:rPr lang="el-GR" altLang="zh-CN" sz="2000" b="1" dirty="0" smtClean="0"/>
              <a:t>ν</a:t>
            </a:r>
            <a:r>
              <a:rPr lang="en-US" altLang="zh-CN" sz="2000" b="1" baseline="-25000" dirty="0"/>
              <a:t>R</a:t>
            </a:r>
            <a:r>
              <a:rPr lang="en-US" altLang="zh-CN" sz="2000" b="1" baseline="30000" dirty="0" smtClean="0"/>
              <a:t> </a:t>
            </a:r>
            <a:r>
              <a:rPr lang="en-US" altLang="zh-CN" sz="2000" b="1" dirty="0" smtClean="0"/>
              <a:t>         Dirac </a:t>
            </a:r>
            <a:endParaRPr lang="en-US" altLang="zh-CN" sz="2000" b="1" baseline="30000" dirty="0"/>
          </a:p>
          <a:p>
            <a:endParaRPr lang="en-US" altLang="zh-CN" sz="2000" b="1" baseline="30000" dirty="0"/>
          </a:p>
        </p:txBody>
      </p:sp>
      <p:sp>
        <p:nvSpPr>
          <p:cNvPr id="11" name="TextBox 4"/>
          <p:cNvSpPr txBox="1"/>
          <p:nvPr/>
        </p:nvSpPr>
        <p:spPr>
          <a:xfrm>
            <a:off x="5786031" y="4509120"/>
            <a:ext cx="3178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Practical</a:t>
            </a:r>
            <a:r>
              <a:rPr lang="en-US" sz="2000" b="1" dirty="0" smtClean="0"/>
              <a:t> experiments 0</a:t>
            </a:r>
            <a:r>
              <a:rPr lang="el-GR" altLang="zh-CN" sz="2000" b="1" dirty="0" smtClean="0"/>
              <a:t>νββ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35860" y="1772816"/>
            <a:ext cx="2072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err="1" smtClean="0">
                <a:solidFill>
                  <a:srgbClr val="FF0000"/>
                </a:solidFill>
              </a:rPr>
              <a:t>Strumia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&amp;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Vissani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06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lum bright="-20000" contrast="40000"/>
          </a:blip>
          <a:stretch>
            <a:fillRect/>
          </a:stretch>
        </p:blipFill>
        <p:spPr>
          <a:xfrm>
            <a:off x="3635896" y="4653081"/>
            <a:ext cx="1872208" cy="201627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5" name="文本框 14"/>
          <p:cNvSpPr txBox="1"/>
          <p:nvPr/>
        </p:nvSpPr>
        <p:spPr>
          <a:xfrm>
            <a:off x="7452320" y="2780928"/>
            <a:ext cx="1547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Dirac, 28;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Majorana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37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5868144" y="5085184"/>
            <a:ext cx="26845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b="1" dirty="0" err="1" smtClean="0"/>
              <a:t>Majorana</a:t>
            </a:r>
            <a:r>
              <a:rPr lang="en-US" sz="2000" b="1" dirty="0" smtClean="0"/>
              <a:t> vs. Dirac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(LNV processes)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 smtClean="0"/>
              <a:t>Hint for mass origin</a:t>
            </a:r>
            <a:endParaRPr lang="en-US" altLang="zh-CN" sz="2000" b="1" baseline="300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 smtClean="0"/>
              <a:t>Absolute mass scale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 err="1" smtClean="0"/>
              <a:t>Majorana</a:t>
            </a:r>
            <a:r>
              <a:rPr lang="en-US" altLang="zh-CN" sz="2000" b="1" dirty="0" smtClean="0"/>
              <a:t> CP phases</a:t>
            </a:r>
            <a:endParaRPr lang="en-US" altLang="zh-CN" sz="20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5786030" y="4820428"/>
            <a:ext cx="3357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Rodejohann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12;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Bilenky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Giunti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15 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5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4"/>
              <p:cNvSpPr txBox="1"/>
              <p:nvPr/>
            </p:nvSpPr>
            <p:spPr>
              <a:xfrm>
                <a:off x="81905" y="5702192"/>
                <a:ext cx="8995199" cy="732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l-GR" altLang="zh-CN" sz="2000" b="1" dirty="0" smtClean="0"/>
                  <a:t>μ</a:t>
                </a:r>
                <a:r>
                  <a:rPr lang="en-US" altLang="zh-CN" sz="2000" b="1" dirty="0" smtClean="0"/>
                  <a:t>-</a:t>
                </a:r>
                <a:r>
                  <a:rPr lang="el-GR" altLang="zh-CN" sz="2000" b="1" dirty="0" smtClean="0"/>
                  <a:t>τ</a:t>
                </a:r>
                <a:r>
                  <a:rPr lang="en-US" altLang="zh-CN" sz="2000" b="1" dirty="0" smtClean="0"/>
                  <a:t> symmetry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dirty="0">
                        <a:solidFill>
                          <a:prstClr val="black"/>
                        </a:solidFill>
                      </a:rPr>
                      <m:t>|</m:t>
                    </m:r>
                    <m:sSub>
                      <m:sSubPr>
                        <m:ctrlP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2000" dirty="0">
                        <a:solidFill>
                          <a:prstClr val="black"/>
                        </a:solidFill>
                      </a:rPr>
                      <m:t>|= 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𝜏</m:t>
                            </m:r>
                            <m: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dirty="0" smtClean="0">
                    <a:solidFill>
                      <a:prstClr val="black"/>
                    </a:solidFill>
                  </a:rPr>
                  <a:t>: (1)</a:t>
                </a:r>
                <a:r>
                  <a:rPr lang="el-GR" altLang="zh-CN" sz="2000" b="1" i="1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l-GR" altLang="zh-CN" sz="2000" dirty="0" smtClean="0">
                    <a:ea typeface="微软雅黑" panose="020B0503020204020204" pitchFamily="34" charset="-122"/>
                  </a:rPr>
                  <a:t>θ</a:t>
                </a:r>
                <a:r>
                  <a:rPr lang="en-US" altLang="zh-CN" sz="2000" baseline="-25000" dirty="0" smtClean="0">
                    <a:ea typeface="微软雅黑" panose="020B0503020204020204" pitchFamily="34" charset="-122"/>
                  </a:rPr>
                  <a:t>23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 = 45</a:t>
                </a:r>
                <a:r>
                  <a:rPr lang="en-US" altLang="zh-CN" sz="2000" baseline="30000" dirty="0" smtClean="0">
                    <a:ea typeface="微软雅黑" panose="020B0503020204020204" pitchFamily="34" charset="-122"/>
                  </a:rPr>
                  <a:t>o</a:t>
                </a:r>
                <a:r>
                  <a:rPr lang="el-GR" altLang="zh-CN" sz="2000" i="1" dirty="0" smtClean="0"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i="1" dirty="0" smtClean="0">
                    <a:ea typeface="微软雅黑" panose="020B0503020204020204" pitchFamily="34" charset="-122"/>
                  </a:rPr>
                  <a:t>&amp; </a:t>
                </a:r>
                <a:r>
                  <a:rPr lang="el-GR" altLang="zh-CN" sz="2000" dirty="0" smtClean="0">
                    <a:ea typeface="微软雅黑" panose="020B0503020204020204" pitchFamily="34" charset="-122"/>
                  </a:rPr>
                  <a:t>θ</a:t>
                </a:r>
                <a:r>
                  <a:rPr lang="en-US" altLang="zh-CN" sz="2000" baseline="-25000" dirty="0" smtClean="0">
                    <a:ea typeface="微软雅黑" panose="020B0503020204020204" pitchFamily="34" charset="-122"/>
                  </a:rPr>
                  <a:t>13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 = </a:t>
                </a:r>
                <a:r>
                  <a:rPr lang="en-US" altLang="zh-CN" sz="2000" dirty="0">
                    <a:ea typeface="微软雅黑" panose="020B0503020204020204" pitchFamily="34" charset="-122"/>
                  </a:rPr>
                  <a:t>0</a:t>
                </a:r>
                <a:r>
                  <a:rPr lang="en-US" altLang="zh-CN" sz="2000" baseline="30000" dirty="0">
                    <a:ea typeface="微软雅黑" panose="020B0503020204020204" pitchFamily="34" charset="-122"/>
                  </a:rPr>
                  <a:t>o</a:t>
                </a:r>
                <a:r>
                  <a:rPr lang="en-US" altLang="zh-CN" sz="2000" dirty="0" smtClean="0"/>
                  <a:t> (excluded) </a:t>
                </a:r>
              </a:p>
              <a:p>
                <a:pPr lvl="0"/>
                <a:r>
                  <a:rPr lang="en-US" altLang="zh-CN" sz="2000" dirty="0"/>
                  <a:t> </a:t>
                </a:r>
                <a:r>
                  <a:rPr lang="en-US" altLang="zh-CN" sz="2000" dirty="0" smtClean="0"/>
                  <a:t>                                </a:t>
                </a:r>
                <a:r>
                  <a:rPr lang="en-US" altLang="zh-CN" sz="1600" dirty="0" smtClean="0"/>
                  <a:t>   </a:t>
                </a:r>
                <a:r>
                  <a:rPr lang="en-US" altLang="zh-CN" sz="2000" dirty="0" smtClean="0"/>
                  <a:t>               (2) </a:t>
                </a:r>
                <a:r>
                  <a:rPr lang="el-GR" altLang="zh-CN" sz="2000" dirty="0">
                    <a:ea typeface="微软雅黑" panose="020B0503020204020204" pitchFamily="34" charset="-122"/>
                  </a:rPr>
                  <a:t>θ</a:t>
                </a:r>
                <a:r>
                  <a:rPr lang="en-US" altLang="zh-CN" sz="2000" baseline="-25000" dirty="0">
                    <a:ea typeface="微软雅黑" panose="020B0503020204020204" pitchFamily="34" charset="-122"/>
                  </a:rPr>
                  <a:t>23</a:t>
                </a:r>
                <a:r>
                  <a:rPr lang="en-US" altLang="zh-CN" sz="2000" dirty="0">
                    <a:ea typeface="微软雅黑" panose="020B0503020204020204" pitchFamily="34" charset="-122"/>
                  </a:rPr>
                  <a:t> = 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45</a:t>
                </a:r>
                <a:r>
                  <a:rPr lang="en-US" altLang="zh-CN" sz="2000" baseline="30000" dirty="0" smtClean="0">
                    <a:ea typeface="微软雅黑" panose="020B0503020204020204" pitchFamily="34" charset="-122"/>
                  </a:rPr>
                  <a:t>o  </a:t>
                </a:r>
                <a:r>
                  <a:rPr lang="en-US" altLang="zh-CN" sz="2000" i="1" dirty="0" smtClean="0">
                    <a:ea typeface="微软雅黑" panose="020B0503020204020204" pitchFamily="34" charset="-122"/>
                  </a:rPr>
                  <a:t>&amp; </a:t>
                </a:r>
                <a:r>
                  <a:rPr lang="el-GR" altLang="zh-CN" sz="2000" dirty="0" smtClean="0">
                    <a:ea typeface="微软雅黑" panose="020B0503020204020204" pitchFamily="34" charset="-122"/>
                  </a:rPr>
                  <a:t>δ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 = 90</a:t>
                </a:r>
                <a:r>
                  <a:rPr lang="en-US" altLang="zh-CN" sz="2000" baseline="30000" dirty="0" smtClean="0">
                    <a:ea typeface="微软雅黑" panose="020B0503020204020204" pitchFamily="34" charset="-122"/>
                  </a:rPr>
                  <a:t>o</a:t>
                </a:r>
                <a:r>
                  <a:rPr lang="en-US" altLang="zh-CN" sz="2000" dirty="0" smtClean="0"/>
                  <a:t> or 270</a:t>
                </a:r>
                <a:r>
                  <a:rPr lang="en-US" altLang="zh-CN" sz="2000" baseline="30000" dirty="0" smtClean="0">
                    <a:ea typeface="微软雅黑" panose="020B0503020204020204" pitchFamily="34" charset="-122"/>
                  </a:rPr>
                  <a:t>o 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(allowed)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14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5" y="5702192"/>
                <a:ext cx="8995199" cy="732573"/>
              </a:xfrm>
              <a:prstGeom prst="rect">
                <a:avLst/>
              </a:prstGeom>
              <a:blipFill rotWithShape="0">
                <a:blip r:embed="rId2"/>
                <a:stretch>
                  <a:fillRect l="-678" t="-3306" b="-132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4"/>
          <p:cNvSpPr txBox="1"/>
          <p:nvPr/>
        </p:nvSpPr>
        <p:spPr>
          <a:xfrm>
            <a:off x="107504" y="4469050"/>
            <a:ext cx="597666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err="1" smtClean="0"/>
              <a:t>Pontecorvo</a:t>
            </a:r>
            <a:r>
              <a:rPr lang="en-US" altLang="zh-CN" sz="2000" b="1" dirty="0" smtClean="0"/>
              <a:t>-Maki-Nakagawa-Sakata (PMNS) Matrix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Neutrinos: </a:t>
            </a:r>
            <a:r>
              <a:rPr lang="en-US" sz="2400" b="1" i="1" dirty="0" smtClean="0"/>
              <a:t>flavor mixing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251520" y="874487"/>
            <a:ext cx="6696744" cy="360360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968664" y="769113"/>
            <a:ext cx="21084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Global-fit analysis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mass ordering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octant of </a:t>
            </a:r>
            <a:r>
              <a:rPr lang="el-GR" sz="2000" b="1" dirty="0" smtClean="0"/>
              <a:t>θ</a:t>
            </a:r>
            <a:r>
              <a:rPr lang="en-US" sz="2000" b="1" baseline="-25000" dirty="0" smtClean="0"/>
              <a:t>23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CP phase </a:t>
            </a:r>
            <a:r>
              <a:rPr lang="el-GR" sz="2000" b="1" dirty="0" smtClean="0"/>
              <a:t>δ</a:t>
            </a:r>
            <a:endParaRPr lang="en-US" sz="2000" b="1" dirty="0" smtClean="0"/>
          </a:p>
        </p:txBody>
      </p:sp>
      <p:sp>
        <p:nvSpPr>
          <p:cNvPr id="6" name="文本框 5"/>
          <p:cNvSpPr txBox="1"/>
          <p:nvPr/>
        </p:nvSpPr>
        <p:spPr>
          <a:xfrm>
            <a:off x="7000063" y="2249577"/>
            <a:ext cx="21084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Capozzi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14; </a:t>
            </a:r>
          </a:p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Foredo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14;</a:t>
            </a:r>
          </a:p>
          <a:p>
            <a:r>
              <a:rPr lang="en-US" altLang="zh-CN" sz="1600" b="1" dirty="0" smtClean="0">
                <a:solidFill>
                  <a:srgbClr val="FF0000"/>
                </a:solidFill>
              </a:rPr>
              <a:t>Gonzalez-Garcia et al., </a:t>
            </a:r>
          </a:p>
          <a:p>
            <a:r>
              <a:rPr lang="en-US" altLang="zh-CN" sz="1600" b="1" dirty="0" smtClean="0">
                <a:solidFill>
                  <a:srgbClr val="FF0000"/>
                </a:solidFill>
              </a:rPr>
              <a:t>14 ; Bergstrom et al., 15; </a:t>
            </a:r>
            <a:r>
              <a:rPr lang="en-US" altLang="zh-CN" sz="1600" b="1" u="sng" dirty="0" smtClean="0">
                <a:solidFill>
                  <a:srgbClr val="FF0000"/>
                </a:solidFill>
              </a:rPr>
              <a:t>www. nu-fit.org</a:t>
            </a:r>
            <a:endParaRPr lang="zh-CN" alt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7020272" y="3789040"/>
            <a:ext cx="2108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sz="2000" b="1" dirty="0" smtClean="0"/>
              <a:t>ordering &amp; </a:t>
            </a:r>
            <a:r>
              <a:rPr lang="el-GR" altLang="zh-CN" sz="2000" b="1" dirty="0" smtClean="0"/>
              <a:t>θ</a:t>
            </a:r>
            <a:r>
              <a:rPr lang="en-US" altLang="zh-CN" sz="2000" b="1" baseline="-25000" dirty="0" smtClean="0"/>
              <a:t>23</a:t>
            </a:r>
            <a:endParaRPr lang="en-US" sz="2000" b="1" baseline="-25000" dirty="0" smtClean="0"/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sz="2000" b="1" dirty="0" smtClean="0"/>
              <a:t>nontrivial </a:t>
            </a:r>
            <a:r>
              <a:rPr lang="el-GR" sz="2000" b="1" dirty="0" smtClean="0"/>
              <a:t>δ</a:t>
            </a:r>
            <a:r>
              <a:rPr lang="en-US" sz="2000" b="1" dirty="0" smtClean="0"/>
              <a:t>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9"/>
              <p:cNvSpPr txBox="1"/>
              <p:nvPr/>
            </p:nvSpPr>
            <p:spPr>
              <a:xfrm>
                <a:off x="395536" y="4797152"/>
                <a:ext cx="7992888" cy="984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l-GR" altLang="zh-CN" i="1" smtClean="0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l-GR" altLang="zh-CN" i="1" smtClean="0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l-GR" altLang="zh-CN" i="1" smtClean="0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l-GR" altLang="zh-CN" i="1" smtClean="0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l-GR" altLang="zh-CN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l-GR" altLang="zh-CN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.801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→0.845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0.514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→0.5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0.137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→0.158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0.225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→0.517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0.441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→0.699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0.614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→0.793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0.246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→0.529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0.464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→0.713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0.590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→0.776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i="1" dirty="0"/>
              </a:p>
            </p:txBody>
          </p:sp>
        </mc:Choice>
        <mc:Fallback xmlns="">
          <p:sp>
            <p:nvSpPr>
              <p:cNvPr id="9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797152"/>
                <a:ext cx="7992888" cy="9840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/>
          <p:cNvSpPr txBox="1"/>
          <p:nvPr/>
        </p:nvSpPr>
        <p:spPr>
          <a:xfrm>
            <a:off x="5762530" y="4517125"/>
            <a:ext cx="2412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P, 57; MNS, 62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4"/>
              <p:cNvSpPr txBox="1"/>
              <p:nvPr/>
            </p:nvSpPr>
            <p:spPr>
              <a:xfrm>
                <a:off x="72361" y="6381328"/>
                <a:ext cx="8995199" cy="4247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altLang="zh-CN" sz="2000" b="1" dirty="0" smtClean="0"/>
                  <a:t>Partial </a:t>
                </a:r>
                <a:r>
                  <a:rPr lang="el-GR" altLang="zh-CN" sz="2000" b="1" dirty="0" smtClean="0"/>
                  <a:t>μ</a:t>
                </a:r>
                <a:r>
                  <a:rPr lang="en-US" altLang="zh-CN" sz="2000" b="1" dirty="0" smtClean="0"/>
                  <a:t>-</a:t>
                </a:r>
                <a:r>
                  <a:rPr lang="el-GR" altLang="zh-CN" sz="2000" b="1" dirty="0" smtClean="0"/>
                  <a:t>τ</a:t>
                </a:r>
                <a:r>
                  <a:rPr lang="en-US" altLang="zh-CN" sz="2000" b="1" dirty="0" smtClean="0"/>
                  <a:t> symmetry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dirty="0">
                        <a:solidFill>
                          <a:prstClr val="black"/>
                        </a:solidFill>
                      </a:rPr>
                      <m:t>|</m:t>
                    </m:r>
                    <m:sSub>
                      <m:sSubPr>
                        <m:ctrlP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zh-CN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2000" dirty="0">
                        <a:solidFill>
                          <a:prstClr val="black"/>
                        </a:solidFill>
                      </a:rPr>
                      <m:t>|= 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𝜏</m:t>
                            </m:r>
                            <m:r>
                              <a:rPr lang="en-US" altLang="zh-CN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dirty="0" smtClean="0">
                    <a:solidFill>
                      <a:prstClr val="black"/>
                    </a:solidFill>
                  </a:rPr>
                  <a:t>: </a:t>
                </a:r>
                <a:r>
                  <a:rPr lang="el-GR" altLang="zh-CN" sz="2000" dirty="0" smtClean="0">
                    <a:ea typeface="微软雅黑" panose="020B0503020204020204" pitchFamily="34" charset="-122"/>
                  </a:rPr>
                  <a:t>θ</a:t>
                </a:r>
                <a:r>
                  <a:rPr lang="en-US" altLang="zh-CN" sz="2000" baseline="-25000" dirty="0" smtClean="0">
                    <a:ea typeface="微软雅黑" panose="020B0503020204020204" pitchFamily="34" charset="-122"/>
                  </a:rPr>
                  <a:t>23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 ≠ 45</a:t>
                </a:r>
                <a:r>
                  <a:rPr lang="en-US" altLang="zh-CN" sz="2000" baseline="30000" dirty="0" smtClean="0">
                    <a:ea typeface="微软雅黑" panose="020B0503020204020204" pitchFamily="34" charset="-122"/>
                  </a:rPr>
                  <a:t>o</a:t>
                </a:r>
                <a:r>
                  <a:rPr lang="el-GR" altLang="zh-CN" sz="2000" i="1" dirty="0" smtClean="0"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i="1" dirty="0" smtClean="0">
                    <a:ea typeface="微软雅黑" panose="020B0503020204020204" pitchFamily="34" charset="-122"/>
                  </a:rPr>
                  <a:t>&amp; </a:t>
                </a:r>
                <a:r>
                  <a:rPr lang="el-GR" altLang="zh-CN" sz="2000" dirty="0">
                    <a:ea typeface="微软雅黑" panose="020B0503020204020204" pitchFamily="34" charset="-122"/>
                  </a:rPr>
                  <a:t>δ </a:t>
                </a:r>
                <a:r>
                  <a:rPr lang="en-US" altLang="zh-CN" sz="2000" dirty="0" smtClean="0">
                    <a:ea typeface="微软雅黑" panose="020B0503020204020204" pitchFamily="34" charset="-122"/>
                  </a:rPr>
                  <a:t>≈ 270</a:t>
                </a:r>
                <a:r>
                  <a:rPr lang="en-US" altLang="zh-CN" sz="2000" baseline="30000" dirty="0" smtClean="0">
                    <a:ea typeface="微软雅黑" panose="020B0503020204020204" pitchFamily="34" charset="-122"/>
                  </a:rPr>
                  <a:t>o</a:t>
                </a:r>
                <a:r>
                  <a:rPr lang="en-US" altLang="zh-CN" sz="2000" dirty="0" smtClean="0"/>
                  <a:t> (favored) </a:t>
                </a:r>
              </a:p>
            </p:txBody>
          </p:sp>
        </mc:Choice>
        <mc:Fallback xmlns="">
          <p:sp>
            <p:nvSpPr>
              <p:cNvPr id="1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1" y="6381328"/>
                <a:ext cx="8995199" cy="424796"/>
              </a:xfrm>
              <a:prstGeom prst="rect">
                <a:avLst/>
              </a:prstGeom>
              <a:blipFill rotWithShape="0">
                <a:blip r:embed="rId5"/>
                <a:stretch>
                  <a:fillRect l="-746" t="-7246" b="-2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/>
          <p:cNvSpPr txBox="1"/>
          <p:nvPr/>
        </p:nvSpPr>
        <p:spPr>
          <a:xfrm>
            <a:off x="6948264" y="6417496"/>
            <a:ext cx="19442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rgbClr val="FF0000"/>
                </a:solidFill>
              </a:rPr>
              <a:t>Xing, S.Z., 14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6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Neutrinos: </a:t>
            </a:r>
            <a:r>
              <a:rPr lang="en-US" sz="2400" b="1" i="1" dirty="0" smtClean="0"/>
              <a:t>CP violation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905360"/>
              </p:ext>
            </p:extLst>
          </p:nvPr>
        </p:nvGraphicFramePr>
        <p:xfrm>
          <a:off x="179513" y="1452825"/>
          <a:ext cx="5904655" cy="1328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3" imgW="3733111" imgH="837787" progId="Equation.3">
                  <p:embed/>
                </p:oleObj>
              </mc:Choice>
              <mc:Fallback>
                <p:oleObj name="Equation" r:id="rId3" imgW="3733111" imgH="83778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3" y="1452825"/>
                        <a:ext cx="5904655" cy="1328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4029" y="1005332"/>
            <a:ext cx="283845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文本框 6"/>
          <p:cNvSpPr txBox="1"/>
          <p:nvPr/>
        </p:nvSpPr>
        <p:spPr>
          <a:xfrm>
            <a:off x="3995936" y="977254"/>
            <a:ext cx="19442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err="1" smtClean="0">
                <a:solidFill>
                  <a:srgbClr val="FF0000"/>
                </a:solidFill>
              </a:rPr>
              <a:t>Branco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 et al., 12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148572" y="937366"/>
            <a:ext cx="4207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CP violation in neutrino oscillations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179513" y="3068960"/>
                <a:ext cx="8424935" cy="8917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altLang="zh-CN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zh-CN" alt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altLang="zh-CN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zh-CN" alt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altLang="zh-CN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zh-CN" alt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" y="3068960"/>
                <a:ext cx="8424935" cy="89171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4"/>
          <p:cNvSpPr txBox="1"/>
          <p:nvPr/>
        </p:nvSpPr>
        <p:spPr>
          <a:xfrm>
            <a:off x="179513" y="2708920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PMNS matrix for </a:t>
            </a:r>
            <a:r>
              <a:rPr lang="en-US" altLang="zh-CN" sz="2000" b="1" dirty="0" err="1" smtClean="0"/>
              <a:t>Majorana</a:t>
            </a:r>
            <a:r>
              <a:rPr lang="en-US" altLang="zh-CN" sz="2000" b="1" dirty="0" smtClean="0"/>
              <a:t> neutrinos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179512" y="3933056"/>
            <a:ext cx="892899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Dirac CP phase </a:t>
            </a:r>
            <a:r>
              <a:rPr lang="el-GR" sz="2000" b="1" dirty="0" smtClean="0">
                <a:solidFill>
                  <a:srgbClr val="FF0000"/>
                </a:solidFill>
              </a:rPr>
              <a:t>δ</a:t>
            </a:r>
            <a:r>
              <a:rPr lang="en-US" sz="2000" b="1" dirty="0" smtClean="0"/>
              <a:t> measures the strength of </a:t>
            </a:r>
            <a:r>
              <a:rPr lang="en-US" sz="2000" b="1" dirty="0" err="1" smtClean="0"/>
              <a:t>leptonic</a:t>
            </a:r>
            <a:r>
              <a:rPr lang="en-US" sz="2000" b="1" dirty="0" smtClean="0"/>
              <a:t> CP violation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err="1" smtClean="0"/>
              <a:t>Majorana</a:t>
            </a:r>
            <a:r>
              <a:rPr lang="en-US" sz="2000" b="1" dirty="0" smtClean="0"/>
              <a:t> CP phases </a:t>
            </a:r>
            <a:r>
              <a:rPr lang="el-GR" sz="2000" b="1" dirty="0" smtClean="0">
                <a:solidFill>
                  <a:srgbClr val="FF0000"/>
                </a:solidFill>
              </a:rPr>
              <a:t>ρ</a:t>
            </a:r>
            <a:r>
              <a:rPr lang="en-US" sz="2000" b="1" dirty="0" smtClean="0"/>
              <a:t> and </a:t>
            </a:r>
            <a:r>
              <a:rPr lang="el-GR" sz="2000" b="1" dirty="0" smtClean="0">
                <a:solidFill>
                  <a:srgbClr val="FF0000"/>
                </a:solidFill>
              </a:rPr>
              <a:t>σ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/>
              <a:t>are present in LNV processes (e.g., 0</a:t>
            </a:r>
            <a:r>
              <a:rPr lang="el-GR" sz="2000" b="1" dirty="0" smtClean="0"/>
              <a:t>νββ</a:t>
            </a:r>
            <a:r>
              <a:rPr lang="en-US" sz="2000" b="1" dirty="0" smtClean="0"/>
              <a:t>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How to determine </a:t>
            </a:r>
            <a:r>
              <a:rPr lang="el-GR" altLang="zh-CN" sz="2000" b="1" dirty="0">
                <a:solidFill>
                  <a:srgbClr val="FF0000"/>
                </a:solidFill>
              </a:rPr>
              <a:t>ρ</a:t>
            </a:r>
            <a:r>
              <a:rPr lang="en-US" altLang="zh-CN" sz="2000" b="1" dirty="0"/>
              <a:t> and </a:t>
            </a:r>
            <a:r>
              <a:rPr lang="el-GR" altLang="zh-CN" sz="2000" b="1" dirty="0">
                <a:solidFill>
                  <a:srgbClr val="FF0000"/>
                </a:solidFill>
              </a:rPr>
              <a:t>σ</a:t>
            </a: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r>
              <a:rPr lang="en-US" altLang="zh-CN" sz="2000" b="1" dirty="0" smtClean="0"/>
              <a:t>if neutrinos are proved to be </a:t>
            </a:r>
            <a:r>
              <a:rPr lang="en-US" altLang="zh-CN" sz="2000" b="1" dirty="0" err="1" smtClean="0"/>
              <a:t>Majorana</a:t>
            </a:r>
            <a:r>
              <a:rPr lang="en-US" altLang="zh-CN" sz="2000" b="1" dirty="0" smtClean="0"/>
              <a:t> particles?</a:t>
            </a:r>
            <a:endParaRPr lang="en-US" sz="2000" b="1" dirty="0" smtClean="0"/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25" y="5000894"/>
            <a:ext cx="2154027" cy="140743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>
            <a:lum bright="-20000" contrast="40000"/>
          </a:blip>
          <a:stretch>
            <a:fillRect/>
          </a:stretch>
        </p:blipFill>
        <p:spPr>
          <a:xfrm>
            <a:off x="611559" y="4941168"/>
            <a:ext cx="2135377" cy="12296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>
            <a:lum bright="-20000" contrast="40000"/>
          </a:blip>
          <a:stretch>
            <a:fillRect/>
          </a:stretch>
        </p:blipFill>
        <p:spPr>
          <a:xfrm>
            <a:off x="6768243" y="4960928"/>
            <a:ext cx="1692189" cy="1822407"/>
          </a:xfrm>
          <a:prstGeom prst="rect">
            <a:avLst/>
          </a:prstGeom>
          <a:ln w="2857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392238" y="6165304"/>
            <a:ext cx="511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 smtClean="0">
                <a:solidFill>
                  <a:srgbClr val="FF0000"/>
                </a:solidFill>
              </a:rPr>
              <a:t>Pontecorvo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57; Schechter, Valle, 81; Li,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Wilczek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82;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Langacker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Wang, 98; Xing, 13; Xing, Y.L. Zhou, 13 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4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32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Fundamental Properties of Neutrinos: </a:t>
            </a:r>
            <a:r>
              <a:rPr lang="en-US" sz="2400" b="1" i="1" dirty="0" smtClean="0"/>
              <a:t>EM dipole moments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79682" y="964378"/>
            <a:ext cx="2376094" cy="1661807"/>
          </a:xfrm>
          <a:prstGeom prst="rect">
            <a:avLst/>
          </a:prstGeom>
        </p:spPr>
      </p:pic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532790"/>
              </p:ext>
            </p:extLst>
          </p:nvPr>
        </p:nvGraphicFramePr>
        <p:xfrm>
          <a:off x="3381864" y="1383555"/>
          <a:ext cx="4030564" cy="677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公式" r:id="rId4" imgW="2311400" imgH="431800" progId="Equation.3">
                  <p:embed/>
                </p:oleObj>
              </mc:Choice>
              <mc:Fallback>
                <p:oleObj name="公式" r:id="rId4" imgW="2311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864" y="1383555"/>
                        <a:ext cx="4030564" cy="677294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4"/>
          <p:cNvSpPr txBox="1"/>
          <p:nvPr/>
        </p:nvSpPr>
        <p:spPr>
          <a:xfrm>
            <a:off x="2555776" y="908720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Magnetic dipole moment for massive Dirac neutrinos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1763688" y="2135574"/>
            <a:ext cx="698477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b="1" dirty="0" err="1" smtClean="0"/>
              <a:t>Majorana</a:t>
            </a:r>
            <a:r>
              <a:rPr lang="en-US" sz="2000" b="1" dirty="0" smtClean="0"/>
              <a:t> neutrinos have no EM dipole moments (</a:t>
            </a:r>
            <a:r>
              <a:rPr lang="el-GR" altLang="zh-CN" sz="2000" b="1" dirty="0"/>
              <a:t>ν</a:t>
            </a:r>
            <a:r>
              <a:rPr lang="en-US" altLang="zh-CN" sz="2000" b="1" dirty="0"/>
              <a:t>  =  </a:t>
            </a:r>
            <a:r>
              <a:rPr lang="el-GR" altLang="zh-CN" sz="2000" b="1" dirty="0"/>
              <a:t>ν</a:t>
            </a:r>
            <a:r>
              <a:rPr lang="en-US" altLang="zh-CN" sz="2000" b="1" baseline="30000" dirty="0" smtClean="0"/>
              <a:t>c</a:t>
            </a:r>
            <a:r>
              <a:rPr lang="en-US" sz="2000" b="1" dirty="0" smtClean="0"/>
              <a:t>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Dirac &amp; </a:t>
            </a:r>
            <a:r>
              <a:rPr lang="en-US" sz="2000" b="1" dirty="0" err="1" smtClean="0"/>
              <a:t>Majorana</a:t>
            </a:r>
            <a:r>
              <a:rPr lang="en-US" sz="2000" b="1" dirty="0" smtClean="0"/>
              <a:t> neutrinos can have transition moments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lum bright="-20000" contrast="40000"/>
          </a:blip>
          <a:stretch>
            <a:fillRect/>
          </a:stretch>
        </p:blipFill>
        <p:spPr>
          <a:xfrm>
            <a:off x="179682" y="2918184"/>
            <a:ext cx="4875746" cy="37511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5428" y="3094515"/>
            <a:ext cx="1388780" cy="30204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1475445" y="5301208"/>
                <a:ext cx="1906419" cy="335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445" y="5301208"/>
                <a:ext cx="1906419" cy="335413"/>
              </a:xfrm>
              <a:prstGeom prst="rect">
                <a:avLst/>
              </a:prstGeom>
              <a:blipFill rotWithShape="0">
                <a:blip r:embed="rId8"/>
                <a:stretch>
                  <a:fillRect l="-2236" r="-639" b="-2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4"/>
          <p:cNvSpPr txBox="1"/>
          <p:nvPr/>
        </p:nvSpPr>
        <p:spPr>
          <a:xfrm>
            <a:off x="6495489" y="3008484"/>
            <a:ext cx="25410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Main processes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Radiative decays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/>
              <a:t>Energy-loss rate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l-GR" altLang="zh-CN" sz="2000" b="1" dirty="0" smtClean="0"/>
              <a:t>ν</a:t>
            </a:r>
            <a:r>
              <a:rPr lang="en-US" altLang="zh-CN" sz="2000" b="1" dirty="0" smtClean="0"/>
              <a:t>-e scattering</a:t>
            </a:r>
            <a:endParaRPr lang="en-US" sz="2000" b="1" dirty="0" smtClean="0"/>
          </a:p>
        </p:txBody>
      </p:sp>
      <p:sp>
        <p:nvSpPr>
          <p:cNvPr id="11" name="文本框 10"/>
          <p:cNvSpPr txBox="1"/>
          <p:nvPr/>
        </p:nvSpPr>
        <p:spPr>
          <a:xfrm>
            <a:off x="5580112" y="6316542"/>
            <a:ext cx="33123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rgbClr val="FF0000"/>
                </a:solidFill>
              </a:rPr>
              <a:t>Raffelt, 99;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Giunti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FF0000"/>
                </a:solidFill>
              </a:rPr>
              <a:t>Studenikin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, 14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4"/>
              <p:cNvSpPr txBox="1"/>
              <p:nvPr/>
            </p:nvSpPr>
            <p:spPr>
              <a:xfrm>
                <a:off x="6485400" y="4282360"/>
                <a:ext cx="2541007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Exp. constraints</a:t>
                </a:r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000" b="1" dirty="0" smtClean="0"/>
                  <a:t>Globular Clusters</a:t>
                </a: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    </m:t>
                    </m:r>
                    <m:sSub>
                      <m:sSub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zh-CN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</m:sSup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zh-CN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sz="2000" b="1" dirty="0" smtClean="0"/>
                  <a:t> 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altLang="zh-CN" sz="2000" b="1" dirty="0" smtClean="0"/>
                  <a:t>Reactor </a:t>
                </a:r>
                <a:r>
                  <a:rPr lang="el-GR" altLang="zh-CN" sz="2000" b="1" dirty="0" smtClean="0"/>
                  <a:t>ν</a:t>
                </a:r>
                <a:r>
                  <a:rPr lang="en-US" altLang="zh-CN" sz="2000" b="1" dirty="0" smtClean="0"/>
                  <a:t>-e</a:t>
                </a:r>
              </a:p>
              <a:p>
                <a:r>
                  <a:rPr lang="en-US" altLang="zh-CN" b="1" dirty="0" smtClean="0">
                    <a:solidFill>
                      <a:srgbClr val="FF0000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endParaRPr lang="en-US" b="1" dirty="0" smtClean="0"/>
              </a:p>
            </p:txBody>
          </p:sp>
        </mc:Choice>
        <mc:Fallback xmlns="">
          <p:sp>
            <p:nvSpPr>
              <p:cNvPr id="12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400" y="4282360"/>
                <a:ext cx="2541007" cy="1631216"/>
              </a:xfrm>
              <a:prstGeom prst="rect">
                <a:avLst/>
              </a:prstGeom>
              <a:blipFill rotWithShape="0">
                <a:blip r:embed="rId9"/>
                <a:stretch>
                  <a:fillRect l="-2638" t="-18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/>
          <p:cNvSpPr txBox="1"/>
          <p:nvPr/>
        </p:nvSpPr>
        <p:spPr>
          <a:xfrm>
            <a:off x="6495489" y="5930393"/>
            <a:ext cx="248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Place for New Physics?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17037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6938</TotalTime>
  <Words>2277</Words>
  <Application>Microsoft Office PowerPoint</Application>
  <PresentationFormat>全屏显示(4:3)</PresentationFormat>
  <Paragraphs>404</Paragraphs>
  <Slides>23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GungsuhChe</vt:lpstr>
      <vt:lpstr>黑体</vt:lpstr>
      <vt:lpstr>宋体</vt:lpstr>
      <vt:lpstr>微软雅黑</vt:lpstr>
      <vt:lpstr>Arial</vt:lpstr>
      <vt:lpstr>Bookman Old Style</vt:lpstr>
      <vt:lpstr>Bradley Hand ITC</vt:lpstr>
      <vt:lpstr>Calibri</vt:lpstr>
      <vt:lpstr>Cambria Math</vt:lpstr>
      <vt:lpstr>Symbol</vt:lpstr>
      <vt:lpstr>Tahoma</vt:lpstr>
      <vt:lpstr>Times New Roman</vt:lpstr>
      <vt:lpstr>Wingdings</vt:lpstr>
      <vt:lpstr>Office 主题​​</vt:lpstr>
      <vt:lpstr>Equation</vt:lpstr>
      <vt:lpstr>公式</vt:lpstr>
      <vt:lpstr>Theoretical Results on Neutrinos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zhoushun</dc:creator>
  <cp:lastModifiedBy>zhou</cp:lastModifiedBy>
  <cp:revision>255</cp:revision>
  <dcterms:created xsi:type="dcterms:W3CDTF">2015-07-20T03:49:44Z</dcterms:created>
  <dcterms:modified xsi:type="dcterms:W3CDTF">2015-08-18T08:20:51Z</dcterms:modified>
</cp:coreProperties>
</file>