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6" r:id="rId1"/>
  </p:sldMasterIdLst>
  <p:notesMasterIdLst>
    <p:notesMasterId r:id="rId54"/>
  </p:notesMasterIdLst>
  <p:handoutMasterIdLst>
    <p:handoutMasterId r:id="rId55"/>
  </p:handoutMasterIdLst>
  <p:sldIdLst>
    <p:sldId id="368" r:id="rId2"/>
    <p:sldId id="366" r:id="rId3"/>
    <p:sldId id="456" r:id="rId4"/>
    <p:sldId id="358" r:id="rId5"/>
    <p:sldId id="532" r:id="rId6"/>
    <p:sldId id="562" r:id="rId7"/>
    <p:sldId id="559" r:id="rId8"/>
    <p:sldId id="421" r:id="rId9"/>
    <p:sldId id="513" r:id="rId10"/>
    <p:sldId id="517" r:id="rId11"/>
    <p:sldId id="520" r:id="rId12"/>
    <p:sldId id="534" r:id="rId13"/>
    <p:sldId id="531" r:id="rId14"/>
    <p:sldId id="538" r:id="rId15"/>
    <p:sldId id="523" r:id="rId16"/>
    <p:sldId id="526" r:id="rId17"/>
    <p:sldId id="554" r:id="rId18"/>
    <p:sldId id="558" r:id="rId19"/>
    <p:sldId id="560" r:id="rId20"/>
    <p:sldId id="563" r:id="rId21"/>
    <p:sldId id="564" r:id="rId22"/>
    <p:sldId id="518" r:id="rId23"/>
    <p:sldId id="561" r:id="rId24"/>
    <p:sldId id="519" r:id="rId25"/>
    <p:sldId id="503" r:id="rId26"/>
    <p:sldId id="504" r:id="rId27"/>
    <p:sldId id="512" r:id="rId28"/>
    <p:sldId id="565" r:id="rId29"/>
    <p:sldId id="514" r:id="rId30"/>
    <p:sldId id="521" r:id="rId31"/>
    <p:sldId id="522" r:id="rId32"/>
    <p:sldId id="535" r:id="rId33"/>
    <p:sldId id="537" r:id="rId34"/>
    <p:sldId id="553" r:id="rId35"/>
    <p:sldId id="539" r:id="rId36"/>
    <p:sldId id="540" r:id="rId37"/>
    <p:sldId id="541" r:id="rId38"/>
    <p:sldId id="542" r:id="rId39"/>
    <p:sldId id="543" r:id="rId40"/>
    <p:sldId id="544" r:id="rId41"/>
    <p:sldId id="545" r:id="rId42"/>
    <p:sldId id="546" r:id="rId43"/>
    <p:sldId id="547" r:id="rId44"/>
    <p:sldId id="552" r:id="rId45"/>
    <p:sldId id="548" r:id="rId46"/>
    <p:sldId id="549" r:id="rId47"/>
    <p:sldId id="550" r:id="rId48"/>
    <p:sldId id="551" r:id="rId49"/>
    <p:sldId id="566" r:id="rId50"/>
    <p:sldId id="556" r:id="rId51"/>
    <p:sldId id="502" r:id="rId52"/>
    <p:sldId id="567" r:id="rId5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na" initials="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00FF00"/>
    <a:srgbClr val="339933"/>
    <a:srgbClr val="FF0000"/>
    <a:srgbClr val="FF3399"/>
    <a:srgbClr val="FFFFCC"/>
    <a:srgbClr val="FF7A01"/>
    <a:srgbClr val="9ED8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65" d="100"/>
          <a:sy n="65" d="100"/>
        </p:scale>
        <p:origin x="-1536" y="-12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notesViewPr>
    <p:cSldViewPr>
      <p:cViewPr varScale="1">
        <p:scale>
          <a:sx n="86" d="100"/>
          <a:sy n="86" d="100"/>
        </p:scale>
        <p:origin x="-1818" y="-72"/>
      </p:cViewPr>
      <p:guideLst>
        <p:guide orient="horz" pos="3126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32925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2DA4E6F4-FAC9-4CE8-8EBB-31F5E5AFC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622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8363" y="733425"/>
            <a:ext cx="5002212" cy="37512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29163"/>
            <a:ext cx="5037138" cy="448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325"/>
            <a:ext cx="29622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58325"/>
            <a:ext cx="29622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F484032B-D02D-4FEA-B9F7-1A7977ECA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558AE8-7F00-4ED5-8172-C0AACBBF609A}" type="slidenum">
              <a:rPr lang="el-GR" smtClean="0">
                <a:latin typeface="Arial" charset="0"/>
                <a:cs typeface="Arial" charset="0"/>
              </a:rPr>
              <a:pPr/>
              <a:t>3</a:t>
            </a:fld>
            <a:endParaRPr lang="el-GR" smtClean="0">
              <a:latin typeface="Arial" charset="0"/>
              <a:cs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0937" cy="3721100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7225"/>
          </a:xfrm>
          <a:noFill/>
          <a:ln/>
        </p:spPr>
        <p:txBody>
          <a:bodyPr/>
          <a:lstStyle/>
          <a:p>
            <a:pPr eaLnBrk="1" hangingPunct="1"/>
            <a:endParaRPr lang="el-G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IE" smtClean="0">
              <a:latin typeface="Arial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685F00-F8AD-4605-949D-00CA06168C29}" type="slidenum">
              <a:rPr lang="en-US" smtClean="0">
                <a:latin typeface="Calibri" pitchFamily="34" charset="0"/>
              </a:rPr>
              <a:pPr/>
              <a:t>11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110000"/>
              </a:lnSpc>
            </a:pPr>
            <a:r>
              <a:rPr lang="de-DE" sz="900" smtClean="0">
                <a:solidFill>
                  <a:srgbClr val="003478"/>
                </a:solidFill>
                <a:latin typeface="Arial" pitchFamily="34" charset="0"/>
                <a:cs typeface="Arial" pitchFamily="34" charset="0"/>
              </a:rPr>
              <a:t>video conference ( 3 – 5 institutes + CERN)</a:t>
            </a:r>
          </a:p>
          <a:p>
            <a:endParaRPr lang="de-DE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A8115-CB07-4546-A3EC-2E4F8ACFF9EB}" type="slidenum">
              <a:rPr lang="en-GB" smtClean="0"/>
              <a:pPr/>
              <a:t>47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78058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F49B6-D338-4746-90C0-BA02C5E1B5AD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3C5B5-1A0B-46C9-A158-CC8D426CBFC5}" type="slidenum">
              <a:rPr lang="en-US"/>
              <a:pPr>
                <a:defRPr/>
              </a:pPr>
              <a:t>‹#›</a:t>
            </a:fld>
            <a:r>
              <a:rPr lang="en-US"/>
              <a:t>                                                                                                                                       Tom LeCompte, ANL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588AB-CB4A-4ADE-B231-4AB56D85F83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B26BF-830F-46F7-916B-7B4B9977F46B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3B295-7626-447F-9BE1-99CD5E3F8AC2}" type="slidenum">
              <a:rPr lang="en-US"/>
              <a:pPr>
                <a:defRPr/>
              </a:pPr>
              <a:t>‹#›</a:t>
            </a:fld>
            <a:r>
              <a:rPr lang="en-US"/>
              <a:t>                                                                                                                                       Tom LeCompte, ANL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9CAC0-DD5A-43EA-9D73-B7551812B11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0A7DA-8F44-4E52-841C-D17ADD7E3586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EC6F2-8E79-4F33-8D51-73D21FF16AF9}" type="slidenum">
              <a:rPr lang="en-US"/>
              <a:pPr>
                <a:defRPr/>
              </a:pPr>
              <a:t>‹#›</a:t>
            </a:fld>
            <a:r>
              <a:rPr lang="en-US"/>
              <a:t>                                                                                                                                       Tom LeCompte, ANL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8CC4F-47C8-463C-8CD2-4215EFF2D89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Full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72000" rIns="0" bIns="0"/>
          <a:lstStyle>
            <a:lvl1pPr>
              <a:lnSpc>
                <a:spcPct val="80000"/>
              </a:lnSpc>
              <a:defRPr baseline="0"/>
            </a:lvl1pPr>
          </a:lstStyle>
          <a:p>
            <a:r>
              <a:rPr lang="en-US" dirty="0" smtClean="0"/>
              <a:t>Click to edit slide title Arial Bold size 24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 hasCustomPrompt="1"/>
          </p:nvPr>
        </p:nvSpPr>
        <p:spPr>
          <a:xfrm>
            <a:off x="227135" y="1135064"/>
            <a:ext cx="8692662" cy="5076825"/>
          </a:xfrm>
        </p:spPr>
        <p:txBody>
          <a:bodyPr/>
          <a:lstStyle>
            <a:lvl1pPr>
              <a:buClr>
                <a:schemeClr val="tx1"/>
              </a:buClr>
              <a:defRPr sz="2400">
                <a:solidFill>
                  <a:srgbClr val="424242"/>
                </a:solidFill>
              </a:defRPr>
            </a:lvl1pPr>
            <a:lvl2pPr>
              <a:buClr>
                <a:schemeClr val="tx1"/>
              </a:buClr>
              <a:defRPr baseline="0">
                <a:solidFill>
                  <a:srgbClr val="424242"/>
                </a:solidFill>
              </a:defRPr>
            </a:lvl2pPr>
            <a:lvl3pPr>
              <a:buClr>
                <a:schemeClr val="tx1"/>
              </a:buClr>
              <a:defRPr baseline="0">
                <a:solidFill>
                  <a:srgbClr val="424242"/>
                </a:solidFill>
              </a:defRPr>
            </a:lvl3pPr>
          </a:lstStyle>
          <a:p>
            <a:pPr lvl="0"/>
            <a:r>
              <a:rPr lang="en-US" dirty="0" smtClean="0"/>
              <a:t>Click to edit text Arial size 18</a:t>
            </a:r>
          </a:p>
          <a:p>
            <a:pPr lvl="1"/>
            <a:r>
              <a:rPr lang="en-US" dirty="0" smtClean="0"/>
              <a:t>First level bullet Arial size 18</a:t>
            </a:r>
          </a:p>
          <a:p>
            <a:pPr lvl="2"/>
            <a:r>
              <a:rPr lang="en-GB" dirty="0" smtClean="0"/>
              <a:t>Second level bullet Arial size 16</a:t>
            </a:r>
            <a:endParaRPr lang="en-US" dirty="0" smtClean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0" y="815281"/>
            <a:ext cx="9144000" cy="1588"/>
          </a:xfrm>
          <a:prstGeom prst="line">
            <a:avLst/>
          </a:prstGeom>
          <a:solidFill>
            <a:schemeClr val="accent2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 userDrawn="1"/>
        </p:nvCxnSpPr>
        <p:spPr bwMode="auto">
          <a:xfrm>
            <a:off x="0" y="815281"/>
            <a:ext cx="9144000" cy="1588"/>
          </a:xfrm>
          <a:prstGeom prst="line">
            <a:avLst/>
          </a:prstGeom>
          <a:solidFill>
            <a:schemeClr val="accent2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="" xmlns:p14="http://schemas.microsoft.com/office/powerpoint/2010/main" val="3987690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55D46-609E-4F81-A7DF-5AF4CBC74380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A68EB-85C6-4F38-8DE1-FA4B32028F34}" type="slidenum">
              <a:rPr lang="en-US"/>
              <a:pPr>
                <a:defRPr/>
              </a:pPr>
              <a:t>‹#›</a:t>
            </a:fld>
            <a:r>
              <a:rPr lang="en-US"/>
              <a:t>                                                                                                                                       Tom LeCompte, ANL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9BC56-0D31-4889-A0A1-093859DB44F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EEECB-0F71-4C25-B7BF-CA9AE41AFDC4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888AA-E9AB-413D-A135-12867F4FBAAA}" type="slidenum">
              <a:rPr lang="en-US"/>
              <a:pPr>
                <a:defRPr/>
              </a:pPr>
              <a:t>‹#›</a:t>
            </a:fld>
            <a:r>
              <a:rPr lang="en-US"/>
              <a:t>                                                                                                                                       Tom LeCompte, ANL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6919D-5A84-43A2-9FDD-CE552F7C60F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053D4-133D-408E-ABFD-CF7E9A60567E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7E382-B6D6-427F-A2B6-A50F214D1884}" type="slidenum">
              <a:rPr lang="en-US"/>
              <a:pPr>
                <a:defRPr/>
              </a:pPr>
              <a:t>‹#›</a:t>
            </a:fld>
            <a:r>
              <a:rPr lang="en-US"/>
              <a:t>                                                                                                                                       Tom LeCompte, ANL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C9E7D-59BC-41B1-98D4-1ADBDEACE56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8E5B9-9AF0-4584-ACE6-3A7257441103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BACF9-407F-47A9-A01E-8B030540C0E8}" type="slidenum">
              <a:rPr lang="en-US"/>
              <a:pPr>
                <a:defRPr/>
              </a:pPr>
              <a:t>‹#›</a:t>
            </a:fld>
            <a:r>
              <a:rPr lang="en-US"/>
              <a:t>                                                                                                                                       Tom LeCompte, ANL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7D9DA-6504-46D6-9EB9-BDAFA2F0F97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0850C-5FF5-476F-8056-F24330FF4325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F0425-C1A2-4ABB-8330-BF4E4AC3B5CB}" type="slidenum">
              <a:rPr lang="en-US"/>
              <a:pPr>
                <a:defRPr/>
              </a:pPr>
              <a:t>‹#›</a:t>
            </a:fld>
            <a:r>
              <a:rPr lang="en-US"/>
              <a:t>                                                                                                                                       Tom LeCompte, ANL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D3156-BEF3-4DA2-A777-DD580A2D9EF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B2A82-D367-4BF8-9175-A424CF66615E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B3788-BF38-4F29-A9EA-6DDAB57DE8D0}" type="slidenum">
              <a:rPr lang="en-US"/>
              <a:pPr>
                <a:defRPr/>
              </a:pPr>
              <a:t>‹#›</a:t>
            </a:fld>
            <a:r>
              <a:rPr lang="en-US"/>
              <a:t>                                                                                                                                       Tom LeCompte, ANL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C1F49-0243-4385-9CBC-FEFE03726A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BAF35-D813-4629-BDD9-7DA4D58989FF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C8A8B-67F0-42C0-ACD1-0290AFEDA571}" type="slidenum">
              <a:rPr lang="en-US"/>
              <a:pPr>
                <a:defRPr/>
              </a:pPr>
              <a:t>‹#›</a:t>
            </a:fld>
            <a:r>
              <a:rPr lang="en-US"/>
              <a:t>                                                                                                                                       Tom LeCompte, ANL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28D8D-D868-4A3C-A17E-C5CEA4D55D0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27DD4-CAD4-4572-82C8-549EF5960FFD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FE59F-3DDA-4417-86E9-FA16E534476B}" type="slidenum">
              <a:rPr lang="en-US"/>
              <a:pPr>
                <a:defRPr/>
              </a:pPr>
              <a:t>‹#›</a:t>
            </a:fld>
            <a:r>
              <a:rPr lang="en-US"/>
              <a:t>                                                                                                                                       Tom LeCompte, ANL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8FAD6-AC32-4BC0-90A3-3ABF8627AEE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l-GR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8CE597A-AB56-4357-97CD-B3C2CD5A9662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BDB87C9-93EF-4395-B157-BA985E11D734}" type="slidenum">
              <a:rPr lang="en-US"/>
              <a:pPr>
                <a:defRPr/>
              </a:pPr>
              <a:t>‹#›</a:t>
            </a:fld>
            <a:r>
              <a:rPr lang="en-US"/>
              <a:t>                                                                                                                                       Tom LeCompte, ANL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4860254-69A7-46EB-9D4D-5ED0310F4EC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sp>
        <p:nvSpPr>
          <p:cNvPr id="7" name="Line 7"/>
          <p:cNvSpPr>
            <a:spLocks noChangeShapeType="1"/>
          </p:cNvSpPr>
          <p:nvPr userDrawn="1"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  <p:sldLayoutId id="2147484115" r:id="rId12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-lab-project.eu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-lab-project.eu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www.go-lab-project.eu/call-for-schools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hypatia.phys.uoa.gr/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://hypatia.iasa.gr/en/1.html" TargetMode="Externa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graasp.epfl.ch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graasp.epfl.ch/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graasp.epfl.ch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atlasathome.cern.ch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3" Type="http://schemas.openxmlformats.org/officeDocument/2006/relationships/hyperlink" Target="mailto:http://www.phywe-systeme.com" TargetMode="External"/><Relationship Id="rId7" Type="http://schemas.openxmlformats.org/officeDocument/2006/relationships/hyperlink" Target="http://www.teilchenwelt.de/" TargetMode="External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68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jablotron.com/en/about-jablotron-1/about-us/international-cooperation/jablotron-mx-10-1.aspx" TargetMode="External"/><Relationship Id="rId11" Type="http://schemas.openxmlformats.org/officeDocument/2006/relationships/image" Target="../media/image63.png"/><Relationship Id="rId5" Type="http://schemas.openxmlformats.org/officeDocument/2006/relationships/hyperlink" Target="mailto:http://www.3bscientific.de" TargetMode="External"/><Relationship Id="rId15" Type="http://schemas.openxmlformats.org/officeDocument/2006/relationships/image" Target="../media/image67.png"/><Relationship Id="rId10" Type="http://schemas.openxmlformats.org/officeDocument/2006/relationships/image" Target="../media/image62.png"/><Relationship Id="rId4" Type="http://schemas.openxmlformats.org/officeDocument/2006/relationships/hyperlink" Target="mailto:http://www.ld-didactic.de" TargetMode="External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discoverthecosmos.eu/" TargetMode="External"/><Relationship Id="rId2" Type="http://schemas.openxmlformats.org/officeDocument/2006/relationships/hyperlink" Target="http://www.pathway-project.eu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1"/>
          <p:cNvSpPr>
            <a:spLocks noGrp="1"/>
          </p:cNvSpPr>
          <p:nvPr>
            <p:ph type="dt" sz="quarter" idx="10"/>
          </p:nvPr>
        </p:nvSpPr>
        <p:spPr bwMode="auto">
          <a:xfrm>
            <a:off x="685800" y="6400800"/>
            <a:ext cx="7772400" cy="2286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FontTx/>
              <a:buNone/>
            </a:pPr>
            <a:fld id="{2A305152-EBAD-428D-89B1-2D37DF298354}" type="datetime1">
              <a:rPr lang="el-GR" sz="1000">
                <a:solidFill>
                  <a:schemeClr val="accent2"/>
                </a:solidFill>
                <a:latin typeface="Verdan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8/11/2014</a:t>
            </a:fld>
            <a:endParaRPr lang="el-GR" sz="100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58526C-B9D4-4839-9556-099A1485617B}" type="slidenum">
              <a:rPr lang="el-GR"/>
              <a:pPr>
                <a:defRPr/>
              </a:pPr>
              <a:t>1</a:t>
            </a:fld>
            <a:endParaRPr lang="el-GR"/>
          </a:p>
        </p:txBody>
      </p:sp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1066800" y="76200"/>
            <a:ext cx="7086600" cy="1335750"/>
          </a:xfrm>
          <a:prstGeom prst="rect">
            <a:avLst/>
          </a:prstGeom>
          <a:solidFill>
            <a:schemeClr val="bg1"/>
          </a:solidFill>
          <a:ln w="9525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buFontTx/>
              <a:buNone/>
              <a:defRPr/>
            </a:pPr>
            <a:r>
              <a:rPr lang="en-US" sz="2400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T</a:t>
            </a:r>
            <a:r>
              <a:rPr lang="el-GR" sz="2400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α διαδραστικά εργαλεία </a:t>
            </a:r>
          </a:p>
          <a:p>
            <a:pPr algn="ctr">
              <a:buFontTx/>
              <a:buNone/>
              <a:defRPr/>
            </a:pPr>
            <a:r>
              <a:rPr lang="el-GR" sz="2400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στα πλαίσια των Ευρωπαικών έργων  και</a:t>
            </a:r>
            <a:r>
              <a:rPr lang="en-US" sz="2400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el-GR" sz="2400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και η εισαγωγή τους στην σχολι</a:t>
            </a:r>
            <a:r>
              <a:rPr lang="el-GR" sz="2800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κή τάξη</a:t>
            </a:r>
            <a:endParaRPr lang="en-US" sz="2800" b="1" dirty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7173" name="Picture 4" descr="luoa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89913" y="0"/>
            <a:ext cx="95408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6" descr="ATLAS_White_560x720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2553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371600"/>
            <a:ext cx="8991600" cy="4446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" name="Picture 9" descr="C:\Users\angel_000\Documents\ATLAS\Presentations\Logos\Θαλής\Logo ΕΠΕΕΔΒΜ-EN-20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3276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276600" y="5943600"/>
            <a:ext cx="5867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This research has been co-financed by the European Union (European Social Fund - </a:t>
            </a:r>
            <a:r>
              <a:rPr lang="en-US" sz="1200" dirty="0"/>
              <a:t>ESF</a:t>
            </a:r>
            <a:r>
              <a:rPr lang="en-US" sz="1200" dirty="0"/>
              <a:t>) and Greek national funds through the Operational Program "Education and Lifelong Learning" of the National Strategic Reference Framework (NSRF) - Research Funding Program: THALES. Investing in knowledge society through the European Social Fund.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1447800"/>
            <a:ext cx="3136500" cy="9048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Tx/>
              <a:buNone/>
            </a:pPr>
            <a:r>
              <a:rPr lang="el-GR" sz="2400" b="1" dirty="0">
                <a:solidFill>
                  <a:srgbClr val="FF0000"/>
                </a:solidFill>
                <a:latin typeface="Calibri" pitchFamily="34" charset="0"/>
              </a:rPr>
              <a:t>Χριστίνα Κουρκουμέλη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buFontTx/>
              <a:buNone/>
            </a:pPr>
            <a:r>
              <a:rPr lang="el-GR" sz="2400" b="1" dirty="0">
                <a:solidFill>
                  <a:srgbClr val="FF0000"/>
                </a:solidFill>
                <a:latin typeface="Calibri" pitchFamily="34" charset="0"/>
              </a:rPr>
              <a:t>ΕΚΠΑ/ΙΕΣΕ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25538"/>
            <a:ext cx="7428829" cy="29484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Go-Lab (Nov.2012-Nov.2016, 20 partners)</a:t>
            </a:r>
          </a:p>
          <a:p>
            <a:pPr>
              <a:buFontTx/>
              <a:buNone/>
              <a:defRPr/>
            </a:pP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             </a:t>
            </a:r>
          </a:p>
          <a:p>
            <a:pPr>
              <a:buFontTx/>
              <a:buNone/>
              <a:defRPr/>
            </a:pP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en-US" sz="32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l-GR" sz="3200" dirty="0"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algn="ctr">
              <a:buNone/>
              <a:defRPr/>
            </a:pPr>
            <a:r>
              <a:rPr lang="el-GR" sz="3200" b="1" dirty="0">
                <a:solidFill>
                  <a:srgbClr val="C00000"/>
                </a:solidFill>
                <a:latin typeface="Comic Sans MS" pitchFamily="66" charset="0"/>
              </a:rPr>
              <a:t>Καινούργια προγράμματα υποστήριξης δραστηριοτήτων</a:t>
            </a:r>
            <a:r>
              <a:rPr lang="en-US" sz="3200" b="1" dirty="0">
                <a:solidFill>
                  <a:srgbClr val="C00000"/>
                </a:solidFill>
                <a:latin typeface="Comic Sans MS" pitchFamily="66" charset="0"/>
              </a:rPr>
              <a:t>:</a:t>
            </a:r>
            <a:endParaRPr lang="en-US" sz="3200" b="1" dirty="0">
              <a:solidFill>
                <a:srgbClr val="C00000"/>
              </a:solidFill>
            </a:endParaRP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16113"/>
            <a:ext cx="1420813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CC274B-95A5-44E9-95C7-CEC74C7A5E0D}" type="slidenum">
              <a:rPr lang="el-GR"/>
              <a:pPr>
                <a:defRPr/>
              </a:pPr>
              <a:t>10</a:t>
            </a:fld>
            <a:endParaRPr lang="el-GR"/>
          </a:p>
        </p:txBody>
      </p:sp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1908175" y="2133600"/>
            <a:ext cx="75612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3600" b="1">
                <a:solidFill>
                  <a:srgbClr val="C00000"/>
                </a:solidFill>
                <a:latin typeface="Comic Sans MS" pitchFamily="66" charset="0"/>
                <a:hlinkClick r:id="rId3"/>
              </a:rPr>
              <a:t>http://www.go-lab-project.eu/</a:t>
            </a:r>
            <a:endParaRPr lang="en-US" sz="3600" b="1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055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4EB8CF5-DD56-4F9C-A8FC-BCAE6F0FC094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205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C.Kourkoumelis,UoA</a:t>
            </a:r>
            <a:endParaRPr lang="el-GR"/>
          </a:p>
        </p:txBody>
      </p:sp>
      <p:pic>
        <p:nvPicPr>
          <p:cNvPr id="1946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572000"/>
            <a:ext cx="47148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TextBox 10"/>
          <p:cNvSpPr txBox="1">
            <a:spLocks noChangeArrowheads="1"/>
          </p:cNvSpPr>
          <p:nvPr/>
        </p:nvSpPr>
        <p:spPr bwMode="auto">
          <a:xfrm>
            <a:off x="0" y="3429000"/>
            <a:ext cx="9601200" cy="133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Inspiring Science Education (April 2013+40mo,31 partners)</a:t>
            </a:r>
          </a:p>
          <a:p>
            <a:endParaRPr lang="el-GR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1250" y="5589588"/>
            <a:ext cx="8032750" cy="8620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GB" sz="3200" b="1" u="sng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http://inspiring-science-education.org/</a:t>
            </a:r>
            <a:endParaRPr lang="el-GR" sz="3200" b="1" u="sng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8"/>
          <p:cNvSpPr>
            <a:spLocks noChangeArrowheads="1"/>
          </p:cNvSpPr>
          <p:nvPr/>
        </p:nvSpPr>
        <p:spPr bwMode="auto">
          <a:xfrm>
            <a:off x="457200" y="0"/>
            <a:ext cx="8208963" cy="13858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buNone/>
              <a:defRPr/>
            </a:pPr>
            <a:r>
              <a:rPr lang="el-GR" sz="2800" dirty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Τι μπορούμε να προσφέρουμε μέσω των Ευρωπαικών προγραμμάτων -&gt;</a:t>
            </a:r>
            <a:r>
              <a:rPr lang="en-US" sz="2800" dirty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Masterclasses</a:t>
            </a:r>
            <a:r>
              <a:rPr lang="en-US" sz="2800" b="1" dirty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, e-</a:t>
            </a:r>
            <a:r>
              <a:rPr lang="en-US" sz="2800" b="1" dirty="0" err="1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Masterclasses</a:t>
            </a:r>
            <a:r>
              <a:rPr lang="en-US" sz="2800" b="1" dirty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 &amp; Virtual Visits</a:t>
            </a:r>
          </a:p>
        </p:txBody>
      </p:sp>
      <p:sp>
        <p:nvSpPr>
          <p:cNvPr id="20483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l-GR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0484" name="Rectangle 20"/>
          <p:cNvSpPr>
            <a:spLocks noChangeArrowheads="1"/>
          </p:cNvSpPr>
          <p:nvPr/>
        </p:nvSpPr>
        <p:spPr bwMode="auto">
          <a:xfrm>
            <a:off x="0" y="5267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	</a:t>
            </a:r>
            <a:endParaRPr lang="en-US">
              <a:solidFill>
                <a:srgbClr val="00000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18437" name="TextBox 14"/>
          <p:cNvSpPr txBox="1">
            <a:spLocks noChangeArrowheads="1"/>
          </p:cNvSpPr>
          <p:nvPr/>
        </p:nvSpPr>
        <p:spPr bwMode="auto">
          <a:xfrm>
            <a:off x="0" y="1371600"/>
            <a:ext cx="6248400" cy="555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IE" sz="2000" b="1" dirty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el-GR" sz="2400" b="1" dirty="0">
                <a:solidFill>
                  <a:srgbClr val="0070C0"/>
                </a:solidFill>
                <a:latin typeface="Calibri" pitchFamily="34" charset="0"/>
              </a:rPr>
              <a:t>Τοπικά </a:t>
            </a:r>
            <a:r>
              <a:rPr lang="en-IE" sz="2400" b="1" dirty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IE" sz="2400" b="1" dirty="0" err="1">
                <a:solidFill>
                  <a:srgbClr val="0070C0"/>
                </a:solidFill>
                <a:latin typeface="Calibri" pitchFamily="34" charset="0"/>
              </a:rPr>
              <a:t>masterclasses</a:t>
            </a:r>
            <a:r>
              <a:rPr lang="en-IE" sz="2400" b="1" dirty="0">
                <a:solidFill>
                  <a:srgbClr val="0070C0"/>
                </a:solidFill>
                <a:latin typeface="Calibri" pitchFamily="34" charset="0"/>
              </a:rPr>
              <a:t> @schools</a:t>
            </a:r>
          </a:p>
          <a:p>
            <a:pPr lvl="1">
              <a:defRPr/>
            </a:pPr>
            <a:r>
              <a:rPr lang="en-IE" sz="2400" dirty="0">
                <a:solidFill>
                  <a:srgbClr val="C00000"/>
                </a:solidFill>
                <a:latin typeface="Comic Sans MS" pitchFamily="66" charset="0"/>
              </a:rPr>
              <a:t>  ~5</a:t>
            </a:r>
            <a:r>
              <a:rPr lang="el-GR" sz="2400" dirty="0">
                <a:solidFill>
                  <a:srgbClr val="C00000"/>
                </a:solidFill>
                <a:latin typeface="Comic Sans MS" pitchFamily="66" charset="0"/>
              </a:rPr>
              <a:t>0</a:t>
            </a:r>
            <a:r>
              <a:rPr lang="en-IE" sz="20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l-GR" sz="2000" dirty="0">
                <a:solidFill>
                  <a:srgbClr val="C00000"/>
                </a:solidFill>
                <a:latin typeface="Comic Sans MS" pitchFamily="66" charset="0"/>
              </a:rPr>
              <a:t>σε όλη την Ελλάδα (2012-2014) από Διδυμότοιχο σε Κρήτη</a:t>
            </a:r>
            <a:endParaRPr lang="en-IE" sz="2000" dirty="0">
              <a:solidFill>
                <a:srgbClr val="C00000"/>
              </a:solidFill>
              <a:latin typeface="Comic Sans MS" pitchFamily="66" charset="0"/>
            </a:endParaRPr>
          </a:p>
          <a:p>
            <a:pPr lvl="2">
              <a:buFont typeface="Wingdings" pitchFamily="2" charset="2"/>
              <a:buChar char="§"/>
              <a:defRPr/>
            </a:pPr>
            <a:r>
              <a:rPr lang="el-GR" sz="2000" dirty="0">
                <a:solidFill>
                  <a:srgbClr val="000000"/>
                </a:solidFill>
                <a:latin typeface="Comic Sans MS" pitchFamily="66" charset="0"/>
              </a:rPr>
              <a:t> Διαλέξεις στους μαθητές για την έρευνα στο  </a:t>
            </a:r>
            <a:r>
              <a:rPr lang="en-US" sz="2000" dirty="0">
                <a:solidFill>
                  <a:srgbClr val="000000"/>
                </a:solidFill>
                <a:latin typeface="Comic Sans MS" pitchFamily="66" charset="0"/>
              </a:rPr>
              <a:t>CERN</a:t>
            </a:r>
            <a:endParaRPr lang="en-IE" sz="2000" dirty="0">
              <a:solidFill>
                <a:srgbClr val="000000"/>
              </a:solidFill>
              <a:latin typeface="Comic Sans MS" pitchFamily="66" charset="0"/>
            </a:endParaRPr>
          </a:p>
          <a:p>
            <a:pPr lvl="2">
              <a:buFont typeface="Wingdings" pitchFamily="2" charset="2"/>
              <a:buChar char="§"/>
              <a:defRPr/>
            </a:pPr>
            <a:r>
              <a:rPr lang="en-IE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l-GR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Εικονική επίσκεψη 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(VV) </a:t>
            </a:r>
            <a:r>
              <a:rPr lang="el-GR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στο πείραμα (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ATLAS  </a:t>
            </a:r>
            <a:r>
              <a:rPr lang="el-GR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και 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CMS)</a:t>
            </a:r>
            <a:endParaRPr lang="en-IE" sz="2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2">
              <a:buFont typeface="Wingdings" pitchFamily="2" charset="2"/>
              <a:buChar char="§"/>
              <a:defRPr/>
            </a:pPr>
            <a:r>
              <a:rPr lang="en-IE" sz="20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l-GR" sz="2000" dirty="0">
                <a:solidFill>
                  <a:srgbClr val="000000"/>
                </a:solidFill>
                <a:latin typeface="Comic Sans MS" pitchFamily="66" charset="0"/>
              </a:rPr>
              <a:t>Ανάλυση πραγματικών γεγονότων με την </a:t>
            </a:r>
            <a:r>
              <a:rPr lang="en-IE" sz="2000" dirty="0">
                <a:solidFill>
                  <a:srgbClr val="000000"/>
                </a:solidFill>
                <a:latin typeface="Comic Sans MS" pitchFamily="66" charset="0"/>
              </a:rPr>
              <a:t> HYPATIA</a:t>
            </a:r>
            <a:r>
              <a:rPr lang="el-GR" sz="2000" dirty="0">
                <a:solidFill>
                  <a:srgbClr val="000000"/>
                </a:solidFill>
                <a:latin typeface="Comic Sans MS" pitchFamily="66" charset="0"/>
              </a:rPr>
              <a:t>, ανακάλυψη νέων σωματιδίων</a:t>
            </a:r>
            <a:endParaRPr lang="en-IE" sz="2000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IE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IE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e-</a:t>
            </a:r>
            <a:r>
              <a:rPr lang="en-IE" sz="28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Masterclasses</a:t>
            </a:r>
            <a:endParaRPr lang="en-IE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-IE" sz="20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l-GR" sz="2000" dirty="0">
                <a:solidFill>
                  <a:srgbClr val="C00000"/>
                </a:solidFill>
                <a:latin typeface="Comic Sans MS" pitchFamily="66" charset="0"/>
              </a:rPr>
              <a:t>Ολλανδοί </a:t>
            </a:r>
            <a:r>
              <a:rPr lang="en-IE" sz="2000" dirty="0">
                <a:solidFill>
                  <a:srgbClr val="C00000"/>
                </a:solidFill>
                <a:latin typeface="Comic Sans MS" pitchFamily="66" charset="0"/>
              </a:rPr>
              <a:t> (9) &amp; </a:t>
            </a:r>
            <a:r>
              <a:rPr lang="el-GR" sz="2000" dirty="0">
                <a:solidFill>
                  <a:srgbClr val="C00000"/>
                </a:solidFill>
                <a:latin typeface="Comic Sans MS" pitchFamily="66" charset="0"/>
              </a:rPr>
              <a:t>Πολωνοί μαθητές </a:t>
            </a:r>
            <a:r>
              <a:rPr lang="en-IE" sz="2000" dirty="0">
                <a:solidFill>
                  <a:srgbClr val="C00000"/>
                </a:solidFill>
                <a:latin typeface="Comic Sans MS" pitchFamily="66" charset="0"/>
              </a:rPr>
              <a:t> (43) </a:t>
            </a:r>
            <a:r>
              <a:rPr lang="el-GR" sz="2000" dirty="0">
                <a:solidFill>
                  <a:srgbClr val="C00000"/>
                </a:solidFill>
                <a:latin typeface="Comic Sans MS" pitchFamily="66" charset="0"/>
              </a:rPr>
              <a:t>στο</a:t>
            </a:r>
            <a:r>
              <a:rPr lang="en-US" sz="2000" dirty="0">
                <a:solidFill>
                  <a:srgbClr val="C00000"/>
                </a:solidFill>
                <a:latin typeface="Comic Sans MS" pitchFamily="66" charset="0"/>
              </a:rPr>
              <a:t> CERN</a:t>
            </a:r>
            <a:r>
              <a:rPr lang="en-IE" sz="2000" dirty="0">
                <a:solidFill>
                  <a:srgbClr val="C00000"/>
                </a:solidFill>
                <a:latin typeface="Comic Sans MS" pitchFamily="66" charset="0"/>
              </a:rPr>
              <a:t>  (Nov</a:t>
            </a:r>
            <a:r>
              <a:rPr lang="el-GR" sz="20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IE" sz="2000" dirty="0">
                <a:solidFill>
                  <a:srgbClr val="C00000"/>
                </a:solidFill>
                <a:latin typeface="Comic Sans MS" pitchFamily="66" charset="0"/>
              </a:rPr>
              <a:t>12) </a:t>
            </a:r>
            <a:r>
              <a:rPr lang="en-IE" sz="20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endParaRPr lang="en-IE" sz="1600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Aft>
                <a:spcPts val="600"/>
              </a:spcAft>
              <a:buFont typeface="Wingdings" pitchFamily="2" charset="2"/>
              <a:buChar char="§"/>
              <a:defRPr/>
            </a:pPr>
            <a:r>
              <a:rPr lang="en-IE" dirty="0">
                <a:solidFill>
                  <a:srgbClr val="000000"/>
                </a:solidFill>
                <a:latin typeface="Comic Sans MS" pitchFamily="66" charset="0"/>
              </a:rPr>
              <a:t>…</a:t>
            </a:r>
            <a:r>
              <a:rPr lang="en-IE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VV </a:t>
            </a:r>
            <a:r>
              <a:rPr lang="el-GR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με πολλά σχολεία συγχρόνως</a:t>
            </a:r>
            <a:endParaRPr lang="en-IE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-IE" sz="20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Comic Sans MS" pitchFamily="66" charset="0"/>
              </a:rPr>
              <a:t>CMS (10), ATLAS (10+2 </a:t>
            </a:r>
            <a:r>
              <a:rPr lang="el-GR" sz="2000" dirty="0">
                <a:solidFill>
                  <a:srgbClr val="C00000"/>
                </a:solidFill>
                <a:latin typeface="Comic Sans MS" pitchFamily="66" charset="0"/>
              </a:rPr>
              <a:t>Κύπρου)</a:t>
            </a:r>
            <a:endParaRPr lang="en-IE" dirty="0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20486" name="Group 15"/>
          <p:cNvGrpSpPr>
            <a:grpSpLocks/>
          </p:cNvGrpSpPr>
          <p:nvPr/>
        </p:nvGrpSpPr>
        <p:grpSpPr bwMode="auto">
          <a:xfrm>
            <a:off x="6754813" y="6364288"/>
            <a:ext cx="2087562" cy="376237"/>
            <a:chOff x="5724129" y="6147084"/>
            <a:chExt cx="2914631" cy="539007"/>
          </a:xfrm>
        </p:grpSpPr>
        <p:grpSp>
          <p:nvGrpSpPr>
            <p:cNvPr id="20492" name="Group 9"/>
            <p:cNvGrpSpPr>
              <a:grpSpLocks/>
            </p:cNvGrpSpPr>
            <p:nvPr/>
          </p:nvGrpSpPr>
          <p:grpSpPr bwMode="auto">
            <a:xfrm>
              <a:off x="5724129" y="6147084"/>
              <a:ext cx="1728255" cy="539007"/>
              <a:chOff x="1751116" y="6090043"/>
              <a:chExt cx="2164939" cy="751747"/>
            </a:xfrm>
          </p:grpSpPr>
          <p:pic>
            <p:nvPicPr>
              <p:cNvPr id="20494" name="Picture 5" descr="https://encrypted-tbn3.google.com/images?q=tbn:ANd9GcQ0OWa5K1vn9cDkPZ-ZrS_9FzZYphLyPiDxi7os7u3IksfmWBFt1w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07970" y="6090043"/>
                <a:ext cx="908085" cy="7366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495" name="Picture 7" descr="https://encrypted-tbn3.google.com/images?q=tbn:ANd9GcRn1xvSD8GVpuCA0gXOc4YmdbLPiuWP0c-6Q5sIWTiEQT0REN0z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508" r="10652"/>
              <a:stretch>
                <a:fillRect/>
              </a:stretch>
            </p:blipFill>
            <p:spPr bwMode="auto">
              <a:xfrm flipV="1">
                <a:off x="1751116" y="6095012"/>
                <a:ext cx="876608" cy="7467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493" name="Picture 9" descr="http://portal.discoverthecosmos.eu/sites/all/themes/marinelli_classic/img/dtcimgs/e-infrastructure-logo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580861" y="6206405"/>
              <a:ext cx="1057899" cy="443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" name="Picture 17" descr="Lala_Masterclas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43600" y="3657600"/>
            <a:ext cx="2938474" cy="1366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8" name="Picture 3" descr="Lala_12masterclasses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9800" y="1524000"/>
            <a:ext cx="2663825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 13"/>
          <p:cNvSpPr/>
          <p:nvPr/>
        </p:nvSpPr>
        <p:spPr>
          <a:xfrm rot="16200000">
            <a:off x="3074987" y="1725613"/>
            <a:ext cx="936625" cy="5257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l-GR"/>
          </a:p>
        </p:txBody>
      </p:sp>
      <p:sp>
        <p:nvSpPr>
          <p:cNvPr id="20491" name="TextBox 14"/>
          <p:cNvSpPr txBox="1">
            <a:spLocks noChangeArrowheads="1"/>
          </p:cNvSpPr>
          <p:nvPr/>
        </p:nvSpPr>
        <p:spPr bwMode="auto">
          <a:xfrm>
            <a:off x="5724525" y="32131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l-GR"/>
              <a:t>9/5/2014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C.Kourkoumelis,UoA</a:t>
            </a:r>
            <a:endParaRPr lang="el-GR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DE3050-20C9-4C8A-9FB6-B030E9CC170A}" type="slidenum">
              <a:rPr lang="el-GR"/>
              <a:pPr/>
              <a:t>12</a:t>
            </a:fld>
            <a:endParaRPr lang="el-GR"/>
          </a:p>
        </p:txBody>
      </p:sp>
      <p:pic>
        <p:nvPicPr>
          <p:cNvPr id="9221" name="Picture 5" descr="A99V0065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908050"/>
            <a:ext cx="8893175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el-GR" sz="2200" b="1" dirty="0">
                <a:solidFill>
                  <a:srgbClr val="C00000"/>
                </a:solidFill>
                <a:latin typeface="Comic Sans MS" pitchFamily="66" charset="0"/>
              </a:rPr>
              <a:t>Δέκα Ελληνικα σχολεία (Κατερίνη, Κέρκυρα, Διδυμότειχο,</a:t>
            </a:r>
            <a:r>
              <a:rPr lang="en-US" sz="2200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l-GR" sz="2200" b="1" dirty="0">
                <a:solidFill>
                  <a:srgbClr val="C00000"/>
                </a:solidFill>
                <a:latin typeface="Comic Sans MS" pitchFamily="66" charset="0"/>
              </a:rPr>
              <a:t>Αθήνα, Σέρρες)</a:t>
            </a:r>
            <a:r>
              <a:rPr lang="en-US" sz="2200" b="1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l-GR" sz="2200" b="1" dirty="0">
                <a:solidFill>
                  <a:srgbClr val="C00000"/>
                </a:solidFill>
                <a:latin typeface="Comic Sans MS" pitchFamily="66" charset="0"/>
              </a:rPr>
              <a:t> και δύο Κυπριακά συνδεμένα συγχρόνως στο </a:t>
            </a:r>
            <a:r>
              <a:rPr lang="en-US" sz="2200" b="1" dirty="0">
                <a:solidFill>
                  <a:srgbClr val="C00000"/>
                </a:solidFill>
                <a:latin typeface="Comic Sans MS" pitchFamily="66" charset="0"/>
              </a:rPr>
              <a:t>CERN </a:t>
            </a:r>
            <a:r>
              <a:rPr lang="el-GR" sz="2200" b="1" dirty="0">
                <a:solidFill>
                  <a:srgbClr val="C00000"/>
                </a:solidFill>
                <a:latin typeface="Comic Sans MS" pitchFamily="66" charset="0"/>
              </a:rPr>
              <a:t>στο </a:t>
            </a:r>
            <a:r>
              <a:rPr lang="en-US" sz="2200" b="1" dirty="0">
                <a:solidFill>
                  <a:srgbClr val="C00000"/>
                </a:solidFill>
                <a:latin typeface="Comic Sans MS" pitchFamily="66" charset="0"/>
              </a:rPr>
              <a:t>ATLAS Control Room (</a:t>
            </a:r>
            <a:r>
              <a:rPr lang="el-GR" sz="2200" b="1" dirty="0">
                <a:solidFill>
                  <a:srgbClr val="C00000"/>
                </a:solidFill>
                <a:latin typeface="Comic Sans MS" pitchFamily="66" charset="0"/>
              </a:rPr>
              <a:t>600 μαθητές)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513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>
              <a:defRPr/>
            </a:pPr>
            <a:r>
              <a:rPr lang="en-US" sz="4000" b="1" dirty="0" err="1">
                <a:solidFill>
                  <a:srgbClr val="C00000"/>
                </a:solidFill>
                <a:latin typeface="Calibri" pitchFamily="34" charset="0"/>
              </a:rPr>
              <a:t>Masterclasses</a:t>
            </a:r>
            <a:r>
              <a:rPr lang="en-US" sz="4000" b="1" dirty="0">
                <a:solidFill>
                  <a:srgbClr val="C00000"/>
                </a:solidFill>
                <a:latin typeface="Calibri" pitchFamily="34" charset="0"/>
              </a:rPr>
              <a:t> and VV in Greece </a:t>
            </a:r>
            <a:r>
              <a:rPr lang="en-US" sz="2400" b="1" dirty="0">
                <a:solidFill>
                  <a:srgbClr val="C00000"/>
                </a:solidFill>
                <a:latin typeface="Calibri" pitchFamily="34" charset="0"/>
              </a:rPr>
              <a:t>(last two years)</a:t>
            </a:r>
            <a:endParaRPr lang="el-GR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17411" name="Content Placeholder 6" descr="Map3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75113" y="1052736"/>
            <a:ext cx="6680284" cy="5805264"/>
          </a:xfrm>
        </p:spPr>
      </p:pic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A2C333-CACD-4E5D-BEDD-F07A611595A6}" type="slidenum">
              <a:rPr lang="el-GR"/>
              <a:pPr eaLnBrk="1" hangingPunct="1"/>
              <a:t>13</a:t>
            </a:fld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7164288" y="2708920"/>
            <a:ext cx="196977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~50 </a:t>
            </a:r>
            <a:r>
              <a:rPr lang="el-G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σχολεία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04/07/2014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C.Kourkoumelis,UoA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l-GR"/>
              <a:t>9/5/2014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C.Kourkoumelis,UoA</a:t>
            </a:r>
            <a:endParaRPr lang="el-GR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B0FD83-0EA2-434A-9E04-58D1A3D29B2B}" type="slidenum">
              <a:rPr lang="el-GR"/>
              <a:pPr/>
              <a:t>14</a:t>
            </a:fld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0" y="76200"/>
            <a:ext cx="9144000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l-GR" sz="3600" b="1" dirty="0">
                <a:solidFill>
                  <a:srgbClr val="C00000"/>
                </a:solidFill>
                <a:latin typeface="Calibri" pitchFamily="34" charset="0"/>
              </a:rPr>
              <a:t>Επιμόρφωση ~120 καθηγητών μέσω της έκθεσης του</a:t>
            </a:r>
            <a:r>
              <a:rPr lang="en-US" sz="3600" b="1" dirty="0">
                <a:solidFill>
                  <a:srgbClr val="C00000"/>
                </a:solidFill>
                <a:latin typeface="Calibri" pitchFamily="34" charset="0"/>
              </a:rPr>
              <a:t> CERN </a:t>
            </a:r>
            <a:r>
              <a:rPr lang="el-GR" sz="3600" b="1" dirty="0">
                <a:solidFill>
                  <a:srgbClr val="C00000"/>
                </a:solidFill>
                <a:latin typeface="Calibri" pitchFamily="34" charset="0"/>
              </a:rPr>
              <a:t>στο Ιδρυμα Ευγενίδου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371600" y="5181600"/>
            <a:ext cx="5698996" cy="117570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None/>
            </a:pPr>
            <a:r>
              <a:rPr lang="en-US" sz="3200" dirty="0">
                <a:latin typeface="Calibri" pitchFamily="34" charset="0"/>
              </a:rPr>
              <a:t>~ </a:t>
            </a:r>
            <a:r>
              <a:rPr lang="en-US" sz="3200" b="1" dirty="0">
                <a:latin typeface="Calibri" pitchFamily="34" charset="0"/>
              </a:rPr>
              <a:t>11,200 </a:t>
            </a:r>
            <a:r>
              <a:rPr lang="el-GR" sz="3200" b="1" dirty="0">
                <a:latin typeface="Calibri" pitchFamily="34" charset="0"/>
              </a:rPr>
              <a:t>επισκέπτες</a:t>
            </a:r>
            <a:r>
              <a:rPr lang="en-US" sz="3200" b="1" dirty="0">
                <a:latin typeface="Calibri" pitchFamily="34" charset="0"/>
              </a:rPr>
              <a:t> </a:t>
            </a:r>
          </a:p>
          <a:p>
            <a:pPr eaLnBrk="1" hangingPunct="1">
              <a:buNone/>
            </a:pPr>
            <a:r>
              <a:rPr lang="en-US" sz="3200" b="1" dirty="0">
                <a:latin typeface="Calibri" pitchFamily="34" charset="0"/>
              </a:rPr>
              <a:t>~ 4000 </a:t>
            </a:r>
            <a:r>
              <a:rPr lang="el-GR" sz="3200" b="1" dirty="0">
                <a:latin typeface="Calibri" pitchFamily="34" charset="0"/>
              </a:rPr>
              <a:t>μαθητές από</a:t>
            </a:r>
            <a:r>
              <a:rPr lang="en-US" sz="3200" b="1" dirty="0">
                <a:latin typeface="Calibri" pitchFamily="34" charset="0"/>
              </a:rPr>
              <a:t> 92 </a:t>
            </a:r>
            <a:r>
              <a:rPr lang="el-GR" sz="3200" b="1" dirty="0">
                <a:latin typeface="Calibri" pitchFamily="34" charset="0"/>
              </a:rPr>
              <a:t>σχολεία </a:t>
            </a:r>
          </a:p>
        </p:txBody>
      </p:sp>
      <p:pic>
        <p:nvPicPr>
          <p:cNvPr id="10" name="Picture 9" descr="C:\Download\Untitled-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7315200" cy="326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986EE43-44E8-43CD-BD22-FB0CDED9C73D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286AFF-0873-4045-B630-C6E32924404F}" type="slidenum">
              <a:rPr lang="el-GR"/>
              <a:pPr>
                <a:defRPr/>
              </a:pPr>
              <a:t>15</a:t>
            </a:fld>
            <a:endParaRPr lang="el-GR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8991600" cy="410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 rot="10800000">
            <a:off x="1676400" y="2743200"/>
            <a:ext cx="1143000" cy="838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l-GR"/>
          </a:p>
        </p:txBody>
      </p:sp>
      <p:sp>
        <p:nvSpPr>
          <p:cNvPr id="6" name="Oval 5"/>
          <p:cNvSpPr/>
          <p:nvPr/>
        </p:nvSpPr>
        <p:spPr>
          <a:xfrm rot="10800000">
            <a:off x="5867400" y="3581400"/>
            <a:ext cx="3276600" cy="1905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l-GR"/>
          </a:p>
        </p:txBody>
      </p:sp>
      <p:sp>
        <p:nvSpPr>
          <p:cNvPr id="7" name="TextBox 6"/>
          <p:cNvSpPr txBox="1"/>
          <p:nvPr/>
        </p:nvSpPr>
        <p:spPr>
          <a:xfrm>
            <a:off x="1143000" y="76200"/>
            <a:ext cx="5786438" cy="5238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sz="2800" b="1" dirty="0">
                <a:solidFill>
                  <a:srgbClr val="C00000"/>
                </a:solidFill>
                <a:latin typeface="Comic Sans MS" pitchFamily="66" charset="0"/>
                <a:hlinkClick r:id="rId3"/>
              </a:rPr>
              <a:t>http://www.go-lab-project.eu/</a:t>
            </a:r>
            <a:endParaRPr lang="el-GR" dirty="0">
              <a:solidFill>
                <a:srgbClr val="C0000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rot="1272775">
            <a:off x="2746375" y="3741738"/>
            <a:ext cx="3459163" cy="246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46712" y="228600"/>
            <a:ext cx="9372600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en-GB" sz="2100" b="1" dirty="0">
                <a:solidFill>
                  <a:schemeClr val="tx2"/>
                </a:solidFill>
                <a:latin typeface="Comic Sans MS" pitchFamily="66" charset="0"/>
                <a:hlinkClick r:id="rId2"/>
              </a:rPr>
              <a:t> http://www.go-lab-project.eu/call-for-schools</a:t>
            </a:r>
            <a:r>
              <a:rPr lang="en-GB" sz="2100" b="1" dirty="0">
                <a:solidFill>
                  <a:schemeClr val="tx2"/>
                </a:solidFill>
                <a:latin typeface="Comic Sans MS" pitchFamily="66" charset="0"/>
              </a:rPr>
              <a:t> or email </a:t>
            </a:r>
            <a:r>
              <a:rPr lang="en-GB" sz="2100" b="1" dirty="0">
                <a:solidFill>
                  <a:srgbClr val="FF0000"/>
                </a:solidFill>
                <a:latin typeface="Comic Sans MS" pitchFamily="66" charset="0"/>
              </a:rPr>
              <a:t>golab@ea.gr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-7938" y="533400"/>
            <a:ext cx="9228138" cy="6456363"/>
            <a:chOff x="-7938" y="533400"/>
            <a:chExt cx="9228138" cy="6456363"/>
          </a:xfrm>
        </p:grpSpPr>
        <p:pic>
          <p:nvPicPr>
            <p:cNvPr id="266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8022" b="7623"/>
            <a:stretch>
              <a:fillRect/>
            </a:stretch>
          </p:blipFill>
          <p:spPr bwMode="auto">
            <a:xfrm>
              <a:off x="-7938" y="762000"/>
              <a:ext cx="9228138" cy="6227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28" name="TextBox 3"/>
            <p:cNvSpPr txBox="1">
              <a:spLocks noChangeArrowheads="1"/>
            </p:cNvSpPr>
            <p:nvPr/>
          </p:nvSpPr>
          <p:spPr bwMode="auto">
            <a:xfrm>
              <a:off x="5029200" y="4343400"/>
              <a:ext cx="2813050" cy="103346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US" sz="1800" dirty="0">
                  <a:latin typeface="Comic Sans MS" pitchFamily="66" charset="0"/>
                </a:rPr>
                <a:t>100 </a:t>
              </a:r>
              <a:r>
                <a:rPr lang="el-GR" sz="1800" dirty="0">
                  <a:latin typeface="Comic Sans MS" pitchFamily="66" charset="0"/>
                </a:rPr>
                <a:t>σχολεία από </a:t>
              </a:r>
            </a:p>
            <a:p>
              <a:pPr>
                <a:buFontTx/>
                <a:buNone/>
              </a:pPr>
              <a:r>
                <a:rPr lang="el-GR" sz="1800" dirty="0">
                  <a:latin typeface="Comic Sans MS" pitchFamily="66" charset="0"/>
                </a:rPr>
                <a:t>15 χώρες στην </a:t>
              </a:r>
            </a:p>
            <a:p>
              <a:pPr>
                <a:buFontTx/>
                <a:buNone/>
              </a:pPr>
              <a:r>
                <a:rPr lang="el-GR" sz="1800" dirty="0">
                  <a:latin typeface="Comic Sans MS" pitchFamily="66" charset="0"/>
                </a:rPr>
                <a:t>πρώτη φάση (Ιαν 2014-&gt;)</a:t>
              </a:r>
            </a:p>
          </p:txBody>
        </p:sp>
        <p:sp>
          <p:nvSpPr>
            <p:cNvPr id="5" name="Oval 4"/>
            <p:cNvSpPr/>
            <p:nvPr/>
          </p:nvSpPr>
          <p:spPr>
            <a:xfrm rot="10800000">
              <a:off x="3352800" y="533400"/>
              <a:ext cx="838200" cy="533400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l-GR"/>
            </a:p>
          </p:txBody>
        </p:sp>
        <p:sp>
          <p:nvSpPr>
            <p:cNvPr id="6" name="Oval 5"/>
            <p:cNvSpPr/>
            <p:nvPr/>
          </p:nvSpPr>
          <p:spPr>
            <a:xfrm rot="10800000">
              <a:off x="5929952" y="3483592"/>
              <a:ext cx="1066800" cy="762000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l-G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0B2A82-D367-4BF8-9175-A424CF66615E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C1F49-0243-4385-9CBC-FEFE03726AC3}" type="slidenum">
              <a:rPr lang="el-GR"/>
              <a:pPr>
                <a:defRPr/>
              </a:pPr>
              <a:t>17</a:t>
            </a:fld>
            <a:endParaRPr lang="el-GR"/>
          </a:p>
        </p:txBody>
      </p:sp>
      <p:sp>
        <p:nvSpPr>
          <p:cNvPr id="4" name="TextBox 3"/>
          <p:cNvSpPr txBox="1"/>
          <p:nvPr/>
        </p:nvSpPr>
        <p:spPr>
          <a:xfrm>
            <a:off x="0" y="228600"/>
            <a:ext cx="9144000" cy="19389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l-GR" sz="6000" b="1" dirty="0">
                <a:solidFill>
                  <a:srgbClr val="C00000"/>
                </a:solidFill>
                <a:latin typeface="Calibri" pitchFamily="34" charset="0"/>
              </a:rPr>
              <a:t>Η </a:t>
            </a:r>
            <a:r>
              <a:rPr lang="en-US" sz="6000" b="1" dirty="0">
                <a:solidFill>
                  <a:srgbClr val="C00000"/>
                </a:solidFill>
                <a:latin typeface="Calibri" pitchFamily="34" charset="0"/>
              </a:rPr>
              <a:t>HYPATIA</a:t>
            </a:r>
            <a:r>
              <a:rPr lang="el-GR" sz="6000" b="1" dirty="0">
                <a:solidFill>
                  <a:srgbClr val="C00000"/>
                </a:solidFill>
                <a:latin typeface="Calibri" pitchFamily="34" charset="0"/>
              </a:rPr>
              <a:t>*</a:t>
            </a:r>
            <a:r>
              <a:rPr lang="en-US" sz="6000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l-GR" sz="6000" b="1" dirty="0">
                <a:solidFill>
                  <a:srgbClr val="C00000"/>
                </a:solidFill>
                <a:latin typeface="Calibri" pitchFamily="34" charset="0"/>
              </a:rPr>
              <a:t>και τα εκπαιδευτικά σενάρια της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228600" y="2667000"/>
            <a:ext cx="8610600" cy="1077218"/>
          </a:xfrm>
          <a:prstGeom prst="rect">
            <a:avLst/>
          </a:prstGeom>
          <a:solidFill>
            <a:srgbClr val="FFFF99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None/>
            </a:pPr>
            <a:r>
              <a:rPr lang="en-US" sz="3200" dirty="0" err="1">
                <a:solidFill>
                  <a:srgbClr val="C00000"/>
                </a:solidFill>
                <a:latin typeface="Calibri" pitchFamily="34" charset="0"/>
              </a:rPr>
              <a:t>HY</a:t>
            </a:r>
            <a:r>
              <a:rPr lang="en-US" sz="3200" dirty="0" err="1">
                <a:latin typeface="Calibri" pitchFamily="34" charset="0"/>
              </a:rPr>
              <a:t>brid</a:t>
            </a:r>
            <a:r>
              <a:rPr lang="en-US" sz="3200" dirty="0">
                <a:latin typeface="Calibri" pitchFamily="34" charset="0"/>
              </a:rPr>
              <a:t>  </a:t>
            </a:r>
            <a:r>
              <a:rPr lang="en-US" sz="3200" dirty="0">
                <a:solidFill>
                  <a:srgbClr val="C00000"/>
                </a:solidFill>
                <a:latin typeface="Calibri" pitchFamily="34" charset="0"/>
              </a:rPr>
              <a:t>P</a:t>
            </a:r>
            <a:r>
              <a:rPr lang="en-US" sz="3200" dirty="0">
                <a:latin typeface="Calibri" pitchFamily="34" charset="0"/>
              </a:rPr>
              <a:t>upil’s </a:t>
            </a:r>
            <a:r>
              <a:rPr lang="en-US" sz="3200" dirty="0">
                <a:solidFill>
                  <a:srgbClr val="C00000"/>
                </a:solidFill>
                <a:latin typeface="Calibri" pitchFamily="34" charset="0"/>
              </a:rPr>
              <a:t>A</a:t>
            </a:r>
            <a:r>
              <a:rPr lang="en-US" sz="3200" dirty="0">
                <a:latin typeface="Calibri" pitchFamily="34" charset="0"/>
              </a:rPr>
              <a:t>nalysis </a:t>
            </a:r>
            <a:r>
              <a:rPr lang="en-US" sz="3200" dirty="0">
                <a:solidFill>
                  <a:srgbClr val="C00000"/>
                </a:solidFill>
                <a:latin typeface="Calibri" pitchFamily="34" charset="0"/>
              </a:rPr>
              <a:t>T</a:t>
            </a:r>
            <a:r>
              <a:rPr lang="en-US" sz="3200" dirty="0">
                <a:latin typeface="Calibri" pitchFamily="34" charset="0"/>
              </a:rPr>
              <a:t>ool</a:t>
            </a:r>
            <a:r>
              <a:rPr lang="el-GR" sz="3200" dirty="0">
                <a:latin typeface="Calibri" pitchFamily="34" charset="0"/>
              </a:rPr>
              <a:t> </a:t>
            </a:r>
            <a:r>
              <a:rPr lang="en-US" sz="3200" dirty="0">
                <a:latin typeface="Calibri" pitchFamily="34" charset="0"/>
              </a:rPr>
              <a:t>for </a:t>
            </a:r>
            <a:r>
              <a:rPr lang="en-US" sz="3200" dirty="0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sz="3200" dirty="0">
                <a:latin typeface="Calibri" pitchFamily="34" charset="0"/>
              </a:rPr>
              <a:t>nteractions in </a:t>
            </a:r>
            <a:r>
              <a:rPr lang="en-US" sz="3200" dirty="0">
                <a:solidFill>
                  <a:srgbClr val="C00000"/>
                </a:solidFill>
                <a:latin typeface="Calibri" pitchFamily="34" charset="0"/>
              </a:rPr>
              <a:t>A</a:t>
            </a:r>
            <a:r>
              <a:rPr lang="en-US" sz="3200" dirty="0">
                <a:latin typeface="Calibri" pitchFamily="34" charset="0"/>
              </a:rPr>
              <a:t>TLAS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5562600"/>
            <a:ext cx="601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sz="2800" dirty="0">
                <a:latin typeface="Calibri" pitchFamily="34" charset="0"/>
              </a:rPr>
              <a:t>*Η </a:t>
            </a:r>
            <a:r>
              <a:rPr lang="en-US" sz="2800" dirty="0">
                <a:latin typeface="Calibri" pitchFamily="34" charset="0"/>
              </a:rPr>
              <a:t>on-line </a:t>
            </a:r>
            <a:r>
              <a:rPr lang="el-GR" sz="2800" dirty="0">
                <a:latin typeface="Calibri" pitchFamily="34" charset="0"/>
              </a:rPr>
              <a:t>έκδοση γράφτηκε  από το Παν/μιο Αθηνών  (Σ.Βουράκης και ΧΚ)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ypatia_Logo_8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914400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11"/>
          <p:cNvSpPr txBox="1">
            <a:spLocks noChangeArrowheads="1"/>
          </p:cNvSpPr>
          <p:nvPr/>
        </p:nvSpPr>
        <p:spPr bwMode="auto">
          <a:xfrm>
            <a:off x="304800" y="0"/>
            <a:ext cx="8839200" cy="1006429"/>
          </a:xfrm>
          <a:prstGeom prst="rect">
            <a:avLst/>
          </a:prstGeom>
          <a:solidFill>
            <a:srgbClr val="FFFF99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6" algn="just">
              <a:defRPr/>
            </a:pPr>
            <a:r>
              <a:rPr lang="en-US" sz="2700" dirty="0" err="1">
                <a:solidFill>
                  <a:srgbClr val="FF3300"/>
                </a:solidFill>
                <a:latin typeface="Comic Sans MS" pitchFamily="66" charset="0"/>
              </a:rPr>
              <a:t>HY</a:t>
            </a:r>
            <a:r>
              <a:rPr lang="en-US" sz="2700" dirty="0" err="1">
                <a:latin typeface="Comic Sans MS" pitchFamily="66" charset="0"/>
              </a:rPr>
              <a:t>brid</a:t>
            </a:r>
            <a:r>
              <a:rPr lang="en-US" sz="2700" dirty="0">
                <a:latin typeface="Comic Sans MS" pitchFamily="66" charset="0"/>
              </a:rPr>
              <a:t>  </a:t>
            </a:r>
            <a:r>
              <a:rPr lang="en-US" sz="2700" dirty="0">
                <a:solidFill>
                  <a:srgbClr val="FF3300"/>
                </a:solidFill>
                <a:latin typeface="Comic Sans MS" pitchFamily="66" charset="0"/>
              </a:rPr>
              <a:t>P</a:t>
            </a:r>
            <a:r>
              <a:rPr lang="en-US" sz="2700" dirty="0">
                <a:latin typeface="Comic Sans MS" pitchFamily="66" charset="0"/>
              </a:rPr>
              <a:t>upil’s </a:t>
            </a:r>
            <a:r>
              <a:rPr lang="en-US" sz="2700" dirty="0">
                <a:solidFill>
                  <a:srgbClr val="FF3300"/>
                </a:solidFill>
                <a:latin typeface="Comic Sans MS" pitchFamily="66" charset="0"/>
              </a:rPr>
              <a:t>A</a:t>
            </a:r>
            <a:r>
              <a:rPr lang="en-US" sz="2700" dirty="0">
                <a:latin typeface="Comic Sans MS" pitchFamily="66" charset="0"/>
              </a:rPr>
              <a:t>nalysis </a:t>
            </a:r>
            <a:r>
              <a:rPr lang="en-US" sz="2700" dirty="0">
                <a:solidFill>
                  <a:srgbClr val="FF3300"/>
                </a:solidFill>
                <a:latin typeface="Comic Sans MS" pitchFamily="66" charset="0"/>
              </a:rPr>
              <a:t>T</a:t>
            </a:r>
            <a:r>
              <a:rPr lang="en-US" sz="2700" dirty="0">
                <a:latin typeface="Comic Sans MS" pitchFamily="66" charset="0"/>
              </a:rPr>
              <a:t>ool</a:t>
            </a:r>
          </a:p>
          <a:p>
            <a:pPr algn="just">
              <a:buFontTx/>
              <a:buNone/>
              <a:defRPr/>
            </a:pPr>
            <a:r>
              <a:rPr lang="en-US" sz="2700" dirty="0">
                <a:latin typeface="Comic Sans MS" pitchFamily="66" charset="0"/>
              </a:rPr>
              <a:t>for </a:t>
            </a:r>
            <a:r>
              <a:rPr lang="en-US" sz="2700" dirty="0">
                <a:solidFill>
                  <a:srgbClr val="FF3300"/>
                </a:solidFill>
                <a:latin typeface="Comic Sans MS" pitchFamily="66" charset="0"/>
              </a:rPr>
              <a:t>I</a:t>
            </a:r>
            <a:r>
              <a:rPr lang="en-US" sz="2700" dirty="0">
                <a:latin typeface="Comic Sans MS" pitchFamily="66" charset="0"/>
              </a:rPr>
              <a:t>nteractions in </a:t>
            </a:r>
            <a:r>
              <a:rPr lang="en-US" sz="2700" dirty="0">
                <a:solidFill>
                  <a:srgbClr val="FF3300"/>
                </a:solidFill>
                <a:latin typeface="Comic Sans MS" pitchFamily="66" charset="0"/>
              </a:rPr>
              <a:t>A</a:t>
            </a:r>
            <a:r>
              <a:rPr lang="en-US" sz="2700" dirty="0">
                <a:latin typeface="Comic Sans MS" pitchFamily="66" charset="0"/>
              </a:rPr>
              <a:t>TLAS</a:t>
            </a:r>
          </a:p>
        </p:txBody>
      </p:sp>
      <p:sp>
        <p:nvSpPr>
          <p:cNvPr id="24580" name="Rectangle 15"/>
          <p:cNvSpPr>
            <a:spLocks noChangeArrowheads="1"/>
          </p:cNvSpPr>
          <p:nvPr/>
        </p:nvSpPr>
        <p:spPr bwMode="auto">
          <a:xfrm>
            <a:off x="0" y="1125538"/>
            <a:ext cx="6059488" cy="646112"/>
          </a:xfrm>
          <a:prstGeom prst="rect">
            <a:avLst/>
          </a:prstGeom>
          <a:solidFill>
            <a:srgbClr val="ECFAA4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FF3300"/>
                </a:solidFill>
                <a:latin typeface="Comic Sans MS" pitchFamily="66" charset="0"/>
                <a:hlinkClick r:id="rId3"/>
              </a:rPr>
              <a:t>http://hypatia.phys.uoa.gr/</a:t>
            </a:r>
            <a:endParaRPr lang="en-US" sz="3600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24581" name="Rectangle 9"/>
          <p:cNvSpPr>
            <a:spLocks noChangeArrowheads="1"/>
          </p:cNvSpPr>
          <p:nvPr/>
        </p:nvSpPr>
        <p:spPr bwMode="auto">
          <a:xfrm>
            <a:off x="4454525" y="3246438"/>
            <a:ext cx="234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</a:t>
            </a:r>
            <a:endParaRPr lang="el-GR"/>
          </a:p>
        </p:txBody>
      </p:sp>
      <p:sp>
        <p:nvSpPr>
          <p:cNvPr id="24582" name="Text Box 12"/>
          <p:cNvSpPr txBox="1">
            <a:spLocks noChangeArrowheads="1"/>
          </p:cNvSpPr>
          <p:nvPr/>
        </p:nvSpPr>
        <p:spPr bwMode="auto">
          <a:xfrm>
            <a:off x="6335713" y="981075"/>
            <a:ext cx="28082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>
                <a:latin typeface="Comic Sans MS" pitchFamily="66" charset="0"/>
              </a:rPr>
              <a:t>C.Kourkoumelis</a:t>
            </a:r>
            <a:r>
              <a:rPr lang="en-US" dirty="0">
                <a:latin typeface="Comic Sans MS" pitchFamily="66" charset="0"/>
              </a:rPr>
              <a:t> (</a:t>
            </a:r>
            <a:r>
              <a:rPr lang="en-US" dirty="0" err="1">
                <a:latin typeface="Comic Sans MS" pitchFamily="66" charset="0"/>
              </a:rPr>
              <a:t>UoA</a:t>
            </a:r>
            <a:r>
              <a:rPr lang="en-US" dirty="0">
                <a:latin typeface="Comic Sans MS" pitchFamily="66" charset="0"/>
              </a:rPr>
              <a:t>)</a:t>
            </a:r>
          </a:p>
          <a:p>
            <a:r>
              <a:rPr lang="en-US" dirty="0" err="1">
                <a:latin typeface="Comic Sans MS" pitchFamily="66" charset="0"/>
              </a:rPr>
              <a:t>D.Fassouliotis</a:t>
            </a:r>
            <a:r>
              <a:rPr lang="en-US" dirty="0">
                <a:latin typeface="Comic Sans MS" pitchFamily="66" charset="0"/>
              </a:rPr>
              <a:t>       “   </a:t>
            </a:r>
          </a:p>
          <a:p>
            <a:r>
              <a:rPr lang="en-US" dirty="0" err="1">
                <a:latin typeface="Comic Sans MS" pitchFamily="66" charset="0"/>
              </a:rPr>
              <a:t>D.Vudragovic</a:t>
            </a:r>
            <a:r>
              <a:rPr lang="en-US" dirty="0">
                <a:latin typeface="Comic Sans MS" pitchFamily="66" charset="0"/>
              </a:rPr>
              <a:t> (Belgrade)</a:t>
            </a:r>
          </a:p>
          <a:p>
            <a:r>
              <a:rPr lang="en-US" dirty="0" err="1">
                <a:latin typeface="Comic Sans MS" pitchFamily="66" charset="0"/>
              </a:rPr>
              <a:t>S.Vourakis</a:t>
            </a:r>
            <a:r>
              <a:rPr lang="en-US" dirty="0">
                <a:latin typeface="Comic Sans MS" pitchFamily="66" charset="0"/>
              </a:rPr>
              <a:t> (</a:t>
            </a:r>
            <a:r>
              <a:rPr lang="en-US" dirty="0" err="1">
                <a:latin typeface="Comic Sans MS" pitchFamily="66" charset="0"/>
              </a:rPr>
              <a:t>UoA</a:t>
            </a:r>
            <a:r>
              <a:rPr lang="en-US" dirty="0">
                <a:latin typeface="Comic Sans MS" pitchFamily="66" charset="0"/>
              </a:rPr>
              <a:t> 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D216D68-1855-47C3-A36A-8F4400C51682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C968E3-452D-4F60-94B7-60D68757F7C3}" type="slidenum">
              <a:rPr lang="el-GR"/>
              <a:pPr>
                <a:defRPr/>
              </a:pPr>
              <a:t>18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1855F23-C165-470A-892C-35E0CE09FF1E}" type="datetime1">
              <a:rPr lang="el-GR">
                <a:latin typeface="Arial" pitchFamily="34" charset="0"/>
                <a:cs typeface="Arial" pitchFamily="34" charset="0"/>
              </a:rPr>
              <a:pPr/>
              <a:t>8/11/2014</a:t>
            </a:fld>
            <a:endParaRPr lang="el-GR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96E1B5E-D019-4498-A4ED-1C92AB0C91A5}" type="slidenum">
              <a:rPr lang="de-DE">
                <a:latin typeface="Arial" pitchFamily="34" charset="0"/>
                <a:cs typeface="Arial" pitchFamily="34" charset="0"/>
              </a:rPr>
              <a:pPr/>
              <a:t>19</a:t>
            </a:fld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6" name="Titel 1"/>
          <p:cNvSpPr>
            <a:spLocks noGrp="1"/>
          </p:cNvSpPr>
          <p:nvPr>
            <p:ph type="title" idx="4294967295"/>
          </p:nvPr>
        </p:nvSpPr>
        <p:spPr>
          <a:xfrm>
            <a:off x="901700" y="627063"/>
            <a:ext cx="8242300" cy="1362075"/>
          </a:xfrm>
        </p:spPr>
        <p:txBody>
          <a:bodyPr anchor="t"/>
          <a:lstStyle/>
          <a:p>
            <a:pPr algn="l" eaLnBrk="1" hangingPunct="1"/>
            <a:r>
              <a:rPr lang="de-DE" sz="4000" b="1">
                <a:solidFill>
                  <a:srgbClr val="0CC6DE"/>
                </a:solidFill>
              </a:rPr>
              <a:t>Concept</a:t>
            </a:r>
          </a:p>
        </p:txBody>
      </p:sp>
      <p:sp>
        <p:nvSpPr>
          <p:cNvPr id="13317" name="Textplatzhalter 2"/>
          <p:cNvSpPr>
            <a:spLocks noGrp="1"/>
          </p:cNvSpPr>
          <p:nvPr>
            <p:ph type="body" idx="4294967295"/>
          </p:nvPr>
        </p:nvSpPr>
        <p:spPr>
          <a:xfrm>
            <a:off x="0" y="1524000"/>
            <a:ext cx="3276600" cy="2592388"/>
          </a:xfrm>
        </p:spPr>
        <p:txBody>
          <a:bodyPr/>
          <a:lstStyle/>
          <a:p>
            <a:pPr marL="180975" indent="-180975" defTabSz="180975" eaLnBrk="1" hangingPunct="1">
              <a:lnSpc>
                <a:spcPct val="110000"/>
              </a:lnSpc>
              <a:spcBef>
                <a:spcPct val="30000"/>
              </a:spcBef>
            </a:pPr>
            <a:r>
              <a:rPr lang="de-DE" sz="2400">
                <a:solidFill>
                  <a:srgbClr val="003478"/>
                </a:solidFill>
              </a:rPr>
              <a:t>Students are in the position of a scientist</a:t>
            </a:r>
          </a:p>
          <a:p>
            <a:pPr marL="180975" indent="-180975" defTabSz="180975" eaLnBrk="1" hangingPunct="1">
              <a:lnSpc>
                <a:spcPct val="110000"/>
              </a:lnSpc>
              <a:spcBef>
                <a:spcPct val="30000"/>
              </a:spcBef>
            </a:pPr>
            <a:r>
              <a:rPr lang="de-DE" sz="2400">
                <a:solidFill>
                  <a:srgbClr val="003478"/>
                </a:solidFill>
              </a:rPr>
              <a:t>Students are guided by a Master (lecturer or PhD student)</a:t>
            </a:r>
          </a:p>
          <a:p>
            <a:pPr marL="180975" indent="-180975" defTabSz="180975" eaLnBrk="1" hangingPunct="1">
              <a:lnSpc>
                <a:spcPct val="80000"/>
              </a:lnSpc>
            </a:pPr>
            <a:endParaRPr lang="de-DE" sz="800" b="1"/>
          </a:p>
          <a:p>
            <a:pPr marL="180975" indent="-180975" defTabSz="180975" eaLnBrk="1" hangingPunct="1">
              <a:lnSpc>
                <a:spcPct val="80000"/>
              </a:lnSpc>
            </a:pPr>
            <a:endParaRPr lang="de-DE" sz="800" b="1"/>
          </a:p>
          <a:p>
            <a:pPr marL="180975" indent="-180975" defTabSz="180975" eaLnBrk="1" hangingPunct="1">
              <a:lnSpc>
                <a:spcPct val="80000"/>
              </a:lnSpc>
            </a:pPr>
            <a:endParaRPr lang="de-DE" sz="2400" b="1"/>
          </a:p>
          <a:p>
            <a:pPr marL="180975" indent="-180975" defTabSz="180975" eaLnBrk="1" hangingPunct="1">
              <a:lnSpc>
                <a:spcPct val="80000"/>
              </a:lnSpc>
            </a:pPr>
            <a:endParaRPr lang="de-DE" sz="2400" b="1"/>
          </a:p>
          <a:p>
            <a:pPr marL="180975" indent="-180975" defTabSz="180975" eaLnBrk="1" hangingPunct="1">
              <a:lnSpc>
                <a:spcPct val="80000"/>
              </a:lnSpc>
              <a:buFontTx/>
              <a:buNone/>
            </a:pPr>
            <a:endParaRPr lang="de-DE" sz="2400" b="1"/>
          </a:p>
          <a:p>
            <a:pPr marL="180975" indent="-180975" defTabSz="180975" eaLnBrk="1" hangingPunct="1">
              <a:lnSpc>
                <a:spcPct val="80000"/>
              </a:lnSpc>
              <a:buFontTx/>
              <a:buNone/>
            </a:pPr>
            <a:endParaRPr lang="de-DE" sz="800"/>
          </a:p>
        </p:txBody>
      </p:sp>
      <p:pic>
        <p:nvPicPr>
          <p:cNvPr id="13318" name="Picture 7" descr="Netzwerk_Teilchenwelt_PR_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692150"/>
            <a:ext cx="5113338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platzhalter 2"/>
          <p:cNvSpPr>
            <a:spLocks/>
          </p:cNvSpPr>
          <p:nvPr/>
        </p:nvSpPr>
        <p:spPr bwMode="auto">
          <a:xfrm>
            <a:off x="395288" y="4076700"/>
            <a:ext cx="8353425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0975" indent="-180975" defTabSz="180975">
              <a:lnSpc>
                <a:spcPct val="110000"/>
              </a:lnSpc>
              <a:spcBef>
                <a:spcPct val="30000"/>
              </a:spcBef>
            </a:pPr>
            <a:r>
              <a:rPr lang="de-DE" sz="2400" dirty="0">
                <a:solidFill>
                  <a:srgbClr val="003478"/>
                </a:solidFill>
              </a:rPr>
              <a:t>Students form international collaboration</a:t>
            </a:r>
            <a:endParaRPr lang="de-DE" sz="2400" dirty="0">
              <a:solidFill>
                <a:srgbClr val="333399"/>
              </a:solidFill>
            </a:endParaRPr>
          </a:p>
          <a:p>
            <a:pPr marL="180975" indent="-180975" defTabSz="180975">
              <a:lnSpc>
                <a:spcPct val="110000"/>
              </a:lnSpc>
              <a:spcBef>
                <a:spcPct val="30000"/>
              </a:spcBef>
            </a:pPr>
            <a:r>
              <a:rPr lang="en-US" sz="2400" dirty="0">
                <a:solidFill>
                  <a:srgbClr val="003478"/>
                </a:solidFill>
              </a:rPr>
              <a:t>Learn about fundamental subatomic particles and interactions, detectors, accelerators</a:t>
            </a:r>
          </a:p>
          <a:p>
            <a:pPr marL="180975" indent="-180975" defTabSz="180975">
              <a:lnSpc>
                <a:spcPct val="110000"/>
              </a:lnSpc>
              <a:spcBef>
                <a:spcPct val="30000"/>
              </a:spcBef>
            </a:pPr>
            <a:r>
              <a:rPr lang="de-DE" sz="2400" dirty="0">
                <a:solidFill>
                  <a:srgbClr val="003478"/>
                </a:solidFill>
              </a:rPr>
              <a:t>Active investigation: Measurements with real data from scientific experiments (ALICE, </a:t>
            </a:r>
            <a:r>
              <a:rPr lang="de-DE" sz="2400" b="1" dirty="0">
                <a:solidFill>
                  <a:srgbClr val="003478"/>
                </a:solidFill>
              </a:rPr>
              <a:t>ATLAS</a:t>
            </a:r>
            <a:r>
              <a:rPr lang="de-DE" sz="2400" dirty="0">
                <a:solidFill>
                  <a:srgbClr val="003478"/>
                </a:solidFill>
              </a:rPr>
              <a:t>, CMS, LHCb)</a:t>
            </a:r>
          </a:p>
          <a:p>
            <a:pPr marL="180975" indent="-180975" defTabSz="180975">
              <a:lnSpc>
                <a:spcPct val="80000"/>
              </a:lnSpc>
            </a:pPr>
            <a:endParaRPr lang="de-DE" sz="800" b="1" dirty="0"/>
          </a:p>
          <a:p>
            <a:pPr marL="180975" indent="-180975" defTabSz="180975">
              <a:lnSpc>
                <a:spcPct val="80000"/>
              </a:lnSpc>
            </a:pPr>
            <a:endParaRPr lang="de-DE" sz="800" b="1" dirty="0"/>
          </a:p>
          <a:p>
            <a:pPr marL="180975" indent="-180975" defTabSz="180975">
              <a:lnSpc>
                <a:spcPct val="80000"/>
              </a:lnSpc>
            </a:pPr>
            <a:endParaRPr lang="de-DE" sz="2400" b="1" dirty="0"/>
          </a:p>
          <a:p>
            <a:pPr marL="180975" indent="-180975" defTabSz="180975">
              <a:lnSpc>
                <a:spcPct val="80000"/>
              </a:lnSpc>
            </a:pPr>
            <a:endParaRPr lang="de-DE" sz="2400" b="1" dirty="0"/>
          </a:p>
          <a:p>
            <a:pPr marL="180975" indent="-180975" defTabSz="180975">
              <a:lnSpc>
                <a:spcPct val="80000"/>
              </a:lnSpc>
            </a:pPr>
            <a:endParaRPr lang="de-DE" sz="2400" b="1" dirty="0"/>
          </a:p>
          <a:p>
            <a:pPr marL="180975" indent="-180975" defTabSz="180975">
              <a:lnSpc>
                <a:spcPct val="80000"/>
              </a:lnSpc>
            </a:pPr>
            <a:endParaRPr lang="de-DE" sz="800" dirty="0"/>
          </a:p>
        </p:txBody>
      </p:sp>
      <p:sp>
        <p:nvSpPr>
          <p:cNvPr id="13320" name="TextBox 7"/>
          <p:cNvSpPr txBox="1">
            <a:spLocks noChangeArrowheads="1"/>
          </p:cNvSpPr>
          <p:nvPr/>
        </p:nvSpPr>
        <p:spPr bwMode="auto">
          <a:xfrm>
            <a:off x="381000" y="0"/>
            <a:ext cx="6792693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>
                <a:solidFill>
                  <a:srgbClr val="C00000"/>
                </a:solidFill>
                <a:latin typeface="Calibri" pitchFamily="34" charset="0"/>
              </a:rPr>
              <a:t>IPPOG International </a:t>
            </a:r>
            <a:r>
              <a:rPr lang="en-US" sz="3600" b="1" dirty="0" err="1">
                <a:solidFill>
                  <a:srgbClr val="C00000"/>
                </a:solidFill>
                <a:latin typeface="Calibri" pitchFamily="34" charset="0"/>
              </a:rPr>
              <a:t>Masterclasses</a:t>
            </a:r>
            <a:endParaRPr lang="el-GR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3321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l-G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13" descr="imc-2014-glob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4425" y="1125538"/>
            <a:ext cx="6481763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4"/>
          <p:cNvSpPr txBox="1">
            <a:spLocks noChangeArrowheads="1"/>
          </p:cNvSpPr>
          <p:nvPr/>
        </p:nvSpPr>
        <p:spPr bwMode="auto">
          <a:xfrm rot="1800000">
            <a:off x="722313" y="3644900"/>
            <a:ext cx="7861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  <a:buNone/>
            </a:pPr>
            <a:r>
              <a:rPr lang="de-DE" sz="3200" b="1" dirty="0">
                <a:solidFill>
                  <a:srgbClr val="003478"/>
                </a:solidFill>
              </a:rPr>
              <a:t>41 countries, all continents </a:t>
            </a:r>
            <a:r>
              <a:rPr lang="de-DE" sz="1600" b="1" dirty="0">
                <a:solidFill>
                  <a:srgbClr val="003478"/>
                </a:solidFill>
              </a:rPr>
              <a:t>(except Antarctica)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2800" y="6324600"/>
            <a:ext cx="2354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U.Bilow</a:t>
            </a:r>
            <a:r>
              <a:rPr lang="en-US" dirty="0"/>
              <a:t>, </a:t>
            </a:r>
            <a:r>
              <a:rPr lang="en-US" dirty="0" err="1"/>
              <a:t>Zeuthen,April</a:t>
            </a:r>
            <a:r>
              <a:rPr lang="en-US" dirty="0"/>
              <a:t> 2014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685800" y="6400800"/>
            <a:ext cx="7772400" cy="2286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FontTx/>
              <a:buNone/>
            </a:pPr>
            <a:fld id="{DC3028B9-D4BE-4BCF-80D8-987F4D644FBF}" type="datetime1">
              <a:rPr lang="el-GR" sz="1000">
                <a:solidFill>
                  <a:schemeClr val="accent2"/>
                </a:solidFill>
                <a:latin typeface="Verdana" pitchFamily="34" charset="0"/>
              </a:rPr>
              <a:pPr algn="r">
                <a:spcBef>
                  <a:spcPct val="0"/>
                </a:spcBef>
                <a:buFontTx/>
                <a:buNone/>
              </a:pPr>
              <a:t>8/11/2014</a:t>
            </a:fld>
            <a:endParaRPr lang="el-GR" sz="100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274565-DB12-4741-ABDC-C8E32CCF33FC}" type="slidenum">
              <a:rPr lang="el-GR"/>
              <a:pPr>
                <a:defRPr/>
              </a:pPr>
              <a:t>2</a:t>
            </a:fld>
            <a:endParaRPr lang="el-GR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201150" cy="611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0" y="20591"/>
            <a:ext cx="9144000" cy="970009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buFont typeface="Symbol" pitchFamily="18" charset="2"/>
              <a:buNone/>
            </a:pPr>
            <a:r>
              <a:rPr lang="el-GR" sz="2600" b="1" dirty="0">
                <a:solidFill>
                  <a:schemeClr val="accent2"/>
                </a:solidFill>
                <a:latin typeface="Calibri" pitchFamily="34" charset="0"/>
              </a:rPr>
              <a:t>Η μεγάλη πρόκληση ήταν η ανακάλυψη του μποζόνιου</a:t>
            </a:r>
            <a:r>
              <a:rPr lang="en-US" sz="2600" b="1" dirty="0">
                <a:solidFill>
                  <a:schemeClr val="accent2"/>
                </a:solidFill>
                <a:latin typeface="Calibri" pitchFamily="34" charset="0"/>
              </a:rPr>
              <a:t> Higgs</a:t>
            </a:r>
          </a:p>
          <a:p>
            <a:pPr algn="ctr" eaLnBrk="0" hangingPunct="0">
              <a:buFont typeface="Symbol" pitchFamily="18" charset="2"/>
              <a:buNone/>
            </a:pPr>
            <a:r>
              <a:rPr lang="el-GR" sz="2600" b="1" dirty="0">
                <a:solidFill>
                  <a:schemeClr val="accent2"/>
                </a:solidFill>
                <a:latin typeface="Calibri" pitchFamily="34" charset="0"/>
              </a:rPr>
              <a:t>Τώρα? Καινούργια φυσική? Υπερσυμμετρία?</a:t>
            </a:r>
            <a:endParaRPr lang="en-US" sz="2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800600" y="4724400"/>
            <a:ext cx="1676400" cy="762000"/>
          </a:xfrm>
          <a:prstGeom prst="ellipse">
            <a:avLst/>
          </a:prstGeom>
          <a:noFill/>
          <a:ln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0" y="1143000"/>
            <a:ext cx="42672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>
                <a:latin typeface="Calibri" pitchFamily="34" charset="0"/>
              </a:rPr>
              <a:t>To </a:t>
            </a:r>
            <a:r>
              <a:rPr lang="el-GR" sz="2000" dirty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LHC </a:t>
            </a:r>
            <a:r>
              <a:rPr lang="el-GR" sz="2000" dirty="0">
                <a:latin typeface="Calibri" pitchFamily="34" charset="0"/>
              </a:rPr>
              <a:t>θα επαναλειτουργήσει τον Μάρτη του 2015 σε ενέργειες 13 </a:t>
            </a:r>
            <a:r>
              <a:rPr lang="en-US" sz="2000" dirty="0" err="1">
                <a:latin typeface="Calibri" pitchFamily="34" charset="0"/>
              </a:rPr>
              <a:t>TeV</a:t>
            </a:r>
            <a:endParaRPr lang="el-GR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>
          <a:xfrm>
            <a:off x="381000" y="152400"/>
            <a:ext cx="7848600" cy="8382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/>
            <a:r>
              <a:rPr lang="de-DE" b="1" dirty="0">
                <a:solidFill>
                  <a:srgbClr val="C00000"/>
                </a:solidFill>
              </a:rPr>
              <a:t>ATLAS Z path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4294967295"/>
          </p:nvPr>
        </p:nvSpPr>
        <p:spPr>
          <a:xfrm>
            <a:off x="0" y="2895600"/>
            <a:ext cx="4402137" cy="5257800"/>
          </a:xfrm>
        </p:spPr>
        <p:txBody>
          <a:bodyPr/>
          <a:lstStyle/>
          <a:p>
            <a:pPr eaLnBrk="1" hangingPunct="1"/>
            <a:endParaRPr lang="de-DE" sz="1800" dirty="0">
              <a:solidFill>
                <a:srgbClr val="003478"/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l-GR" sz="2400" dirty="0">
                <a:solidFill>
                  <a:srgbClr val="003478"/>
                </a:solidFill>
              </a:rPr>
              <a:t>Μάζα 4 λεπτονίων</a:t>
            </a:r>
          </a:p>
          <a:p>
            <a:pPr eaLnBrk="1" hangingPunct="1">
              <a:buFont typeface="Wingdings" pitchFamily="2" charset="2"/>
              <a:buChar char="Ø"/>
            </a:pPr>
            <a:endParaRPr lang="el-GR" sz="2400" dirty="0">
              <a:solidFill>
                <a:srgbClr val="003478"/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endParaRPr lang="el-GR" sz="2400" dirty="0">
              <a:solidFill>
                <a:srgbClr val="003478"/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l-GR" sz="2400" dirty="0">
                <a:solidFill>
                  <a:srgbClr val="003478"/>
                </a:solidFill>
              </a:rPr>
              <a:t>Μάζα δύο φωτονίων</a:t>
            </a:r>
          </a:p>
          <a:p>
            <a:pPr eaLnBrk="1" hangingPunct="1">
              <a:buFont typeface="Wingdings" pitchFamily="2" charset="2"/>
              <a:buChar char="Ø"/>
            </a:pPr>
            <a:endParaRPr lang="el-GR" sz="2400" dirty="0">
              <a:solidFill>
                <a:srgbClr val="003478"/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l-GR" sz="2400" b="1" dirty="0">
                <a:solidFill>
                  <a:srgbClr val="003478"/>
                </a:solidFill>
              </a:rPr>
              <a:t>Η ομάδα μας κάνει συνεχείς βελτιώσεις  στην </a:t>
            </a:r>
            <a:r>
              <a:rPr lang="en-US" sz="2400" b="1" dirty="0">
                <a:solidFill>
                  <a:srgbClr val="003478"/>
                </a:solidFill>
              </a:rPr>
              <a:t>HYPATIA</a:t>
            </a:r>
            <a:endParaRPr lang="de-DE" sz="2400" b="1" dirty="0">
              <a:solidFill>
                <a:srgbClr val="003478"/>
              </a:solidFill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 r="39780" b="24065"/>
          <a:stretch>
            <a:fillRect/>
          </a:stretch>
        </p:blipFill>
        <p:spPr bwMode="auto">
          <a:xfrm>
            <a:off x="4114800" y="2971800"/>
            <a:ext cx="4681537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14400" y="1905000"/>
            <a:ext cx="607890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l-GR" sz="3600" dirty="0">
                <a:latin typeface="Calibri" pitchFamily="34" charset="0"/>
              </a:rPr>
              <a:t>Αθήνα (3),Κρήτη,Θεσσαλονίκη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143000"/>
            <a:ext cx="8521885" cy="646331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l-GR" sz="3600" b="1" dirty="0">
                <a:latin typeface="Calibri Light" pitchFamily="34" charset="0"/>
              </a:rPr>
              <a:t>Το ποιό δημοφιλές </a:t>
            </a:r>
            <a:r>
              <a:rPr lang="de-DE" sz="3600" b="1" dirty="0">
                <a:latin typeface="Calibri Light" pitchFamily="34" charset="0"/>
              </a:rPr>
              <a:t>67 </a:t>
            </a:r>
            <a:r>
              <a:rPr lang="el-GR" sz="3600" b="1" dirty="0">
                <a:latin typeface="Calibri Light" pitchFamily="34" charset="0"/>
              </a:rPr>
              <a:t>Παν/μια </a:t>
            </a:r>
            <a:r>
              <a:rPr lang="de-DE" sz="3600" b="1" dirty="0">
                <a:solidFill>
                  <a:srgbClr val="002060"/>
                </a:solidFill>
                <a:latin typeface="Calibri Light" pitchFamily="34" charset="0"/>
              </a:rPr>
              <a:t>(13</a:t>
            </a:r>
            <a:r>
              <a:rPr lang="el-GR" sz="3600" b="1" dirty="0">
                <a:solidFill>
                  <a:srgbClr val="002060"/>
                </a:solidFill>
                <a:latin typeface="Calibri Light" pitchFamily="34" charset="0"/>
              </a:rPr>
              <a:t> Αμερική</a:t>
            </a:r>
            <a:r>
              <a:rPr lang="de-DE" sz="3600" b="1" dirty="0">
                <a:solidFill>
                  <a:srgbClr val="002060"/>
                </a:solidFill>
                <a:latin typeface="Calibri Light" pitchFamily="34" charset="0"/>
              </a:rPr>
              <a:t>)</a:t>
            </a:r>
            <a:endParaRPr lang="el-GR" sz="3600" b="1" dirty="0">
              <a:solidFill>
                <a:srgbClr val="002060"/>
              </a:solidFill>
              <a:latin typeface="Calibri Light" pitchFamily="34" charset="0"/>
            </a:endParaRPr>
          </a:p>
        </p:txBody>
      </p:sp>
      <p:sp>
        <p:nvSpPr>
          <p:cNvPr id="7" name="Down Arrow 6"/>
          <p:cNvSpPr/>
          <p:nvPr/>
        </p:nvSpPr>
        <p:spPr>
          <a:xfrm rot="15163409">
            <a:off x="3352316" y="2721319"/>
            <a:ext cx="484188" cy="11534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 dirty="0"/>
          </a:p>
        </p:txBody>
      </p:sp>
      <p:sp>
        <p:nvSpPr>
          <p:cNvPr id="8" name="Down Arrow 7"/>
          <p:cNvSpPr/>
          <p:nvPr/>
        </p:nvSpPr>
        <p:spPr>
          <a:xfrm rot="18361721">
            <a:off x="3414718" y="3463484"/>
            <a:ext cx="484188" cy="11534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 dirty="0"/>
          </a:p>
        </p:txBody>
      </p:sp>
      <p:sp>
        <p:nvSpPr>
          <p:cNvPr id="9" name="Down Arrow 8"/>
          <p:cNvSpPr/>
          <p:nvPr/>
        </p:nvSpPr>
        <p:spPr>
          <a:xfrm rot="18177407">
            <a:off x="3573931" y="4435951"/>
            <a:ext cx="484188" cy="11534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B404C32-A22F-481B-BBA6-0ACC745EDDDE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5468F6-DD97-4DDC-ACD3-FBE74AC8E677}" type="slidenum">
              <a:rPr lang="el-GR"/>
              <a:pPr>
                <a:defRPr/>
              </a:pPr>
              <a:t>21</a:t>
            </a:fld>
            <a:endParaRPr lang="el-GR"/>
          </a:p>
        </p:txBody>
      </p:sp>
      <p:sp>
        <p:nvSpPr>
          <p:cNvPr id="6" name="TextBox 5"/>
          <p:cNvSpPr txBox="1"/>
          <p:nvPr/>
        </p:nvSpPr>
        <p:spPr>
          <a:xfrm>
            <a:off x="1" y="0"/>
            <a:ext cx="9144000" cy="155734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buFontTx/>
              <a:buNone/>
              <a:defRPr/>
            </a:pPr>
            <a:r>
              <a:rPr lang="en-US" sz="2800" b="1" dirty="0">
                <a:latin typeface="Calibri" pitchFamily="34" charset="0"/>
              </a:rPr>
              <a:t>K</a:t>
            </a:r>
            <a:r>
              <a:rPr lang="el-GR" sz="2800" b="1" dirty="0">
                <a:latin typeface="Calibri" pitchFamily="34" charset="0"/>
              </a:rPr>
              <a:t>αι η ΠΡΑΓΜΑΤΙΚΗ εικόνα</a:t>
            </a:r>
          </a:p>
          <a:p>
            <a:pPr>
              <a:buFontTx/>
              <a:buNone/>
              <a:defRPr/>
            </a:pPr>
            <a:r>
              <a:rPr lang="el-GR" sz="2800" b="1" dirty="0">
                <a:latin typeface="Calibri" pitchFamily="34" charset="0"/>
              </a:rPr>
              <a:t>Κύριοι τρόποι διάσπασης του </a:t>
            </a:r>
            <a:r>
              <a:rPr lang="en-US" sz="2800" b="1" dirty="0">
                <a:latin typeface="Calibri" pitchFamily="34" charset="0"/>
              </a:rPr>
              <a:t>Higgs H-&gt;ZZ-&gt;4 leptons</a:t>
            </a:r>
          </a:p>
          <a:p>
            <a:pPr>
              <a:buFontTx/>
              <a:buNone/>
              <a:defRPr/>
            </a:pPr>
            <a:r>
              <a:rPr lang="en-US" sz="2800" b="1" dirty="0">
                <a:latin typeface="Calibri" pitchFamily="34" charset="0"/>
              </a:rPr>
              <a:t>                          (and Higgs-&gt;</a:t>
            </a:r>
            <a:r>
              <a:rPr lang="en-US" sz="2800" b="1" dirty="0" err="1">
                <a:latin typeface="Calibri" pitchFamily="34" charset="0"/>
              </a:rPr>
              <a:t>photon+photon</a:t>
            </a:r>
            <a:r>
              <a:rPr lang="en-US" sz="2800" b="1" dirty="0">
                <a:latin typeface="Calibri" pitchFamily="34" charset="0"/>
              </a:rPr>
              <a:t>)</a:t>
            </a:r>
            <a:endParaRPr lang="el-GR" sz="2800" b="1" dirty="0">
              <a:latin typeface="Calibri" pitchFamily="34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5715000" y="1524000"/>
            <a:ext cx="484188" cy="1447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>
          <a:xfrm>
            <a:off x="6934200" y="1066800"/>
            <a:ext cx="2089150" cy="584200"/>
          </a:xfrm>
          <a:prstGeom prst="rect">
            <a:avLst/>
          </a:prstGeom>
          <a:solidFill>
            <a:srgbClr val="92D050"/>
          </a:solidFill>
        </p:spPr>
        <p:txBody>
          <a:bodyPr>
            <a:spAutoFit/>
          </a:bodyPr>
          <a:lstStyle/>
          <a:p>
            <a:pPr marL="342900" indent="-342900" eaLnBrk="0" hangingPunct="0">
              <a:buFont typeface="Arial" pitchFamily="34" charset="0"/>
              <a:buChar char="•"/>
              <a:defRPr/>
            </a:pPr>
            <a:r>
              <a:rPr lang="en-US" sz="3200" dirty="0">
                <a:latin typeface="+mn-lt"/>
              </a:rPr>
              <a:t>Spin 0+</a:t>
            </a:r>
            <a:endParaRPr lang="el-GR" sz="3200" dirty="0">
              <a:latin typeface="+mn-lt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838200" y="1752600"/>
            <a:ext cx="2627313" cy="1143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buNone/>
              <a:defRPr/>
            </a:pPr>
            <a:r>
              <a:rPr lang="el-GR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>Καλοκαιρι 2014 (</a:t>
            </a:r>
            <a:r>
              <a:rPr lang="en-US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>ICHEP)</a:t>
            </a:r>
            <a:r>
              <a:rPr lang="el-GR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/>
            </a:r>
            <a:br>
              <a:rPr lang="el-GR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</a:br>
            <a:r>
              <a:rPr lang="en-US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>6.6 </a:t>
            </a:r>
            <a:r>
              <a:rPr lang="el-GR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>σ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0"/>
            <a:ext cx="3829503" cy="370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own Arrow 11"/>
          <p:cNvSpPr/>
          <p:nvPr/>
        </p:nvSpPr>
        <p:spPr>
          <a:xfrm>
            <a:off x="3505200" y="1066800"/>
            <a:ext cx="484188" cy="2209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200400"/>
            <a:ext cx="3352800" cy="34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43000" y="4343400"/>
            <a:ext cx="5521191" cy="131112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l-GR" sz="3600" dirty="0">
                <a:solidFill>
                  <a:srgbClr val="FF0000"/>
                </a:solidFill>
                <a:latin typeface="Calibri" pitchFamily="34" charset="0"/>
              </a:rPr>
              <a:t>Μία στο  1 τρισεκατομμύριο</a:t>
            </a:r>
            <a:endParaRPr lang="en-US" sz="3600" dirty="0">
              <a:solidFill>
                <a:srgbClr val="FF0000"/>
              </a:solidFill>
              <a:latin typeface="Calibri" pitchFamily="34" charset="0"/>
            </a:endParaRPr>
          </a:p>
          <a:p>
            <a:pPr>
              <a:buFontTx/>
              <a:buNone/>
            </a:pPr>
            <a:r>
              <a:rPr lang="el-GR" sz="3600" dirty="0">
                <a:solidFill>
                  <a:srgbClr val="FF0000"/>
                </a:solidFill>
                <a:latin typeface="Calibri" pitchFamily="34" charset="0"/>
              </a:rPr>
              <a:t>να είναι τυχαίο !!!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6248400" y="1981200"/>
            <a:ext cx="2627313" cy="1143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buNone/>
              <a:defRPr/>
            </a:pPr>
            <a:r>
              <a:rPr lang="el-GR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>Καλοκαιρι 2014 (</a:t>
            </a:r>
            <a:r>
              <a:rPr lang="en-US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>ICHEP)</a:t>
            </a:r>
            <a:r>
              <a:rPr lang="el-GR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/>
            </a:r>
            <a:br>
              <a:rPr lang="el-GR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</a:br>
            <a:r>
              <a:rPr lang="el-GR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>7</a:t>
            </a:r>
            <a:r>
              <a:rPr lang="en-US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>.</a:t>
            </a:r>
            <a:r>
              <a:rPr lang="el-GR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>4</a:t>
            </a:r>
            <a:r>
              <a:rPr lang="en-US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> </a:t>
            </a:r>
            <a:r>
              <a:rPr lang="el-GR" sz="2800" kern="0" dirty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rPr>
              <a:t>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2A9F07E-06E5-4F3C-8010-DC86F6D5C709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C.Kourkoumelis,UoA</a:t>
            </a:r>
            <a:endParaRPr lang="el-GR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B199E5-14FC-4D1E-9A53-4E381F8D2F4A}" type="slidenum">
              <a:rPr lang="el-GR"/>
              <a:pPr>
                <a:defRPr/>
              </a:pPr>
              <a:t>22</a:t>
            </a:fld>
            <a:endParaRPr lang="el-GR"/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8964613" cy="423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1" y="152400"/>
            <a:ext cx="9143999" cy="17666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On-line</a:t>
            </a:r>
            <a:r>
              <a:rPr lang="el-GR" sz="3200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HYPATIA : http://hypatia.iasa.gr</a:t>
            </a:r>
            <a:endParaRPr lang="el-GR" sz="3200" b="1" dirty="0">
              <a:solidFill>
                <a:srgbClr val="C00000"/>
              </a:solidFill>
              <a:latin typeface="Calibri" pitchFamily="34" charset="0"/>
            </a:endParaRPr>
          </a:p>
          <a:p>
            <a:pPr algn="ctr">
              <a:buNone/>
              <a:defRPr/>
            </a:pPr>
            <a:r>
              <a:rPr lang="el-GR" sz="3200" b="1" dirty="0">
                <a:solidFill>
                  <a:srgbClr val="C00000"/>
                </a:solidFill>
                <a:latin typeface="Calibri" pitchFamily="34" charset="0"/>
              </a:rPr>
              <a:t> στα Ελληνικά, Αγγλικά , Γαλλικά και Γερμανικά</a:t>
            </a:r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 </a:t>
            </a:r>
          </a:p>
          <a:p>
            <a:pPr algn="ctr">
              <a:buNone/>
              <a:defRPr/>
            </a:pPr>
            <a:r>
              <a:rPr lang="el-GR" sz="3200" b="1" dirty="0">
                <a:solidFill>
                  <a:srgbClr val="C00000"/>
                </a:solidFill>
                <a:latin typeface="Calibri" pitchFamily="34" charset="0"/>
              </a:rPr>
              <a:t>Τρέχει παντού (ακόμη και σε κινητά τηλέφωνα)</a:t>
            </a:r>
            <a:endParaRPr lang="en-US" sz="32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3E627FD-D78F-46E6-9433-224EB2FFC6B0}" type="datetime1">
              <a:rPr lang="el-GR">
                <a:latin typeface="Arial" pitchFamily="34" charset="0"/>
                <a:cs typeface="Arial" pitchFamily="34" charset="0"/>
              </a:rPr>
              <a:pPr/>
              <a:t>8/11/2014</a:t>
            </a:fld>
            <a:endParaRPr lang="el-GR"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l-GR">
                <a:latin typeface="Arial" pitchFamily="34" charset="0"/>
                <a:cs typeface="Arial" pitchFamily="34" charset="0"/>
              </a:rPr>
              <a:t>Χ.Κουρκουμέλη, Παν/μιο Αθηνών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el-GR" sz="4000" u="sng">
                <a:solidFill>
                  <a:srgbClr val="3333FF"/>
                </a:solidFill>
              </a:rPr>
              <a:t>Ένας τυπικός ανιχνευτής σωματιδίων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ph idx="1"/>
          </p:nvPr>
        </p:nvGraphicFramePr>
        <p:xfrm>
          <a:off x="533400" y="2133600"/>
          <a:ext cx="5921375" cy="3736975"/>
        </p:xfrm>
        <a:graphic>
          <a:graphicData uri="http://schemas.openxmlformats.org/presentationml/2006/ole">
            <p:oleObj spid="_x0000_s1026" name="Φωτογραφία του Photo Editor" r:id="rId3" imgW="4210638" imgH="2657846" progId="">
              <p:embed/>
            </p:oleObj>
          </a:graphicData>
        </a:graphic>
      </p:graphicFrame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570663" y="3124200"/>
            <a:ext cx="2573337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200"/>
              <a:t>Τουλάχιστον </a:t>
            </a:r>
          </a:p>
          <a:p>
            <a:r>
              <a:rPr lang="el-GR" sz="3200"/>
              <a:t>4 διαδοχικά</a:t>
            </a:r>
          </a:p>
          <a:p>
            <a:r>
              <a:rPr lang="el-GR" sz="3200"/>
              <a:t> στρώματα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11188" y="2603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sz="2400" b="1">
              <a:solidFill>
                <a:srgbClr val="FF3300"/>
              </a:solidFill>
            </a:endParaRPr>
          </a:p>
        </p:txBody>
      </p:sp>
      <p:sp>
        <p:nvSpPr>
          <p:cNvPr id="615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A0B4D4-1813-4309-9D0F-80E38BFE2505}" type="slidenum">
              <a:rPr lang="el-GR">
                <a:latin typeface="Arial" pitchFamily="34" charset="0"/>
                <a:cs typeface="Arial" pitchFamily="34" charset="0"/>
              </a:rPr>
              <a:pPr/>
              <a:t>23</a:t>
            </a:fld>
            <a:endParaRPr lang="el-GR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7" grpId="0"/>
      <p:bldP spid="1024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001000" cy="8382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>
              <a:defRPr/>
            </a:pPr>
            <a:r>
              <a:rPr lang="el-GR" b="1" dirty="0">
                <a:solidFill>
                  <a:srgbClr val="C00000"/>
                </a:solidFill>
                <a:latin typeface="Calibri" pitchFamily="34" charset="0"/>
              </a:rPr>
              <a:t>Κυρίως σελίδα με </a:t>
            </a:r>
            <a:r>
              <a:rPr lang="en-US" b="1" dirty="0">
                <a:solidFill>
                  <a:srgbClr val="C00000"/>
                </a:solidFill>
                <a:latin typeface="Calibri" pitchFamily="34" charset="0"/>
              </a:rPr>
              <a:t> 4 </a:t>
            </a:r>
            <a:r>
              <a:rPr lang="el-GR" b="1" dirty="0">
                <a:solidFill>
                  <a:srgbClr val="C00000"/>
                </a:solidFill>
                <a:latin typeface="Calibri" pitchFamily="34" charset="0"/>
              </a:rPr>
              <a:t>ερωτήσεις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DC58E15-8A63-4C0F-84E9-F65567148B25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B47C50-8C88-4A7C-88A0-424481425F12}" type="slidenum">
              <a:rPr lang="el-GR"/>
              <a:pPr>
                <a:defRPr/>
              </a:pPr>
              <a:t>24</a:t>
            </a:fld>
            <a:endParaRPr lang="el-GR"/>
          </a:p>
        </p:txBody>
      </p:sp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8763000" cy="5029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447800"/>
            <a:ext cx="5945188" cy="1470025"/>
          </a:xfrm>
        </p:spPr>
        <p:txBody>
          <a:bodyPr/>
          <a:lstStyle/>
          <a:p>
            <a:r>
              <a:rPr lang="en-US" sz="4000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en-US" sz="4000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en-US" sz="4000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en-US" sz="4000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en-US" sz="4000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en-US" sz="4000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el-GR" sz="3600" dirty="0">
                <a:solidFill>
                  <a:srgbClr val="FF0000"/>
                </a:solidFill>
                <a:latin typeface="Comic Sans MS" pitchFamily="66" charset="0"/>
              </a:rPr>
              <a:t>Θέλεις νά μάθεις τι συμβαίνει όταν πρωτόνια εξαιρετικά υψηλής ενέργειας συγκρούονται με πρωτόνια της ίδιας ενέργειας??</a:t>
            </a:r>
            <a:r>
              <a:rPr lang="en-US" sz="3600" dirty="0">
                <a:solidFill>
                  <a:srgbClr val="FF0000"/>
                </a:solidFill>
                <a:latin typeface="Comic Sans MS" pitchFamily="66" charset="0"/>
              </a:rPr>
              <a:t>??</a:t>
            </a:r>
            <a:endParaRPr lang="el-GR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105400"/>
            <a:ext cx="9217025" cy="1752600"/>
          </a:xfrm>
        </p:spPr>
        <p:txBody>
          <a:bodyPr/>
          <a:lstStyle/>
          <a:p>
            <a:pPr>
              <a:defRPr/>
            </a:pPr>
            <a:r>
              <a:rPr lang="en-GB" dirty="0">
                <a:hlinkClick r:id="rId2"/>
              </a:rPr>
              <a:t>http://hypatia.iasa.gr/el/1.html</a:t>
            </a:r>
            <a:endParaRPr lang="el-GR" dirty="0"/>
          </a:p>
        </p:txBody>
      </p:sp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3095625" y="0"/>
            <a:ext cx="2598738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l-GR" sz="3600">
                <a:latin typeface="Comic Sans MS" pitchFamily="66" charset="0"/>
              </a:rPr>
              <a:t>1η Ερώτηση</a:t>
            </a:r>
          </a:p>
        </p:txBody>
      </p:sp>
      <p:pic>
        <p:nvPicPr>
          <p:cNvPr id="5" name="Picture 4" descr="Hypatia applet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3076056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64040" y="274638"/>
            <a:ext cx="4572000" cy="5287962"/>
          </a:xfrm>
        </p:spPr>
        <p:txBody>
          <a:bodyPr/>
          <a:lstStyle/>
          <a:p>
            <a:r>
              <a:rPr lang="en-US" sz="4000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en-US" sz="4000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en-US" sz="4000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en-US" sz="4000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el-GR" sz="4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l-GR" sz="4000" dirty="0">
                <a:solidFill>
                  <a:srgbClr val="FF0000"/>
                </a:solidFill>
                <a:latin typeface="Comic Sans MS" pitchFamily="66" charset="0"/>
              </a:rPr>
              <a:t>Θέλεις να μάθεις πως να αναγνωρίζεις τις τροχιές και να ξεχωρίζεις τα ηλεκρόνια από τα</a:t>
            </a:r>
            <a:br>
              <a:rPr lang="el-GR" sz="4000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l-GR" sz="4000" dirty="0">
                <a:solidFill>
                  <a:srgbClr val="FF0000"/>
                </a:solidFill>
                <a:latin typeface="Comic Sans MS" pitchFamily="66" charset="0"/>
              </a:rPr>
              <a:t>μυόνια; </a:t>
            </a:r>
            <a:r>
              <a:rPr lang="en-US" sz="4000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4000" dirty="0">
                <a:solidFill>
                  <a:srgbClr val="FF0000"/>
                </a:solidFill>
                <a:latin typeface="Comic Sans MS" pitchFamily="66" charset="0"/>
              </a:rPr>
            </a:br>
            <a:endParaRPr lang="el-GR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50" y="5867400"/>
            <a:ext cx="8820150" cy="609600"/>
          </a:xfrm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en-GB" dirty="0"/>
              <a:t>              </a:t>
            </a:r>
            <a:r>
              <a:rPr lang="en-GB" dirty="0">
                <a:latin typeface="Comic Sans MS" pitchFamily="66" charset="0"/>
              </a:rPr>
              <a:t>http://hypatia.iasa.gr/el/2.html</a:t>
            </a:r>
            <a:endParaRPr lang="el-GR" dirty="0">
              <a:latin typeface="Comic Sans MS" pitchFamily="66" charset="0"/>
            </a:endParaRPr>
          </a:p>
        </p:txBody>
      </p:sp>
      <p:sp>
        <p:nvSpPr>
          <p:cNvPr id="33796" name="TextBox 3"/>
          <p:cNvSpPr txBox="1">
            <a:spLocks noChangeArrowheads="1"/>
          </p:cNvSpPr>
          <p:nvPr/>
        </p:nvSpPr>
        <p:spPr bwMode="auto">
          <a:xfrm>
            <a:off x="2776538" y="0"/>
            <a:ext cx="2809875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Tx/>
              <a:buNone/>
            </a:pPr>
            <a:r>
              <a:rPr lang="en-US" sz="3600">
                <a:latin typeface="Comic Sans MS" pitchFamily="66" charset="0"/>
              </a:rPr>
              <a:t> 2</a:t>
            </a:r>
            <a:r>
              <a:rPr lang="el-GR" sz="3600">
                <a:latin typeface="Comic Sans MS" pitchFamily="66" charset="0"/>
              </a:rPr>
              <a:t>η Ερώτηση</a:t>
            </a:r>
          </a:p>
        </p:txBody>
      </p:sp>
      <p:sp>
        <p:nvSpPr>
          <p:cNvPr id="33798" name="AutoShape 6" descr="imap://hkourkou@mail.uoa.gr:993/fetch%3EUID%3E.INBOX%3E63119?part=1.2&amp;type=image/x-png&amp;filename=event.png"/>
          <p:cNvSpPr>
            <a:spLocks noChangeAspect="1" noChangeArrowheads="1"/>
          </p:cNvSpPr>
          <p:nvPr/>
        </p:nvSpPr>
        <p:spPr bwMode="auto">
          <a:xfrm>
            <a:off x="1984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3800" name="AutoShape 8" descr="imap://hkourkou@mail.uoa.gr:993/fetch%3EUID%3E.INBOX%3E63119?part=1.2&amp;type=image/x-png&amp;filename=event.png"/>
          <p:cNvSpPr>
            <a:spLocks noChangeAspect="1" noChangeArrowheads="1"/>
          </p:cNvSpPr>
          <p:nvPr/>
        </p:nvSpPr>
        <p:spPr bwMode="auto">
          <a:xfrm>
            <a:off x="1984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33802" name="AutoShape 10" descr="imap://hkourkou@mail.uoa.gr:993/fetch%3EUID%3E.INBOX%3E63119?part=1.2&amp;type=image/x-png&amp;filename=event.png"/>
          <p:cNvSpPr>
            <a:spLocks noChangeAspect="1" noChangeArrowheads="1"/>
          </p:cNvSpPr>
          <p:nvPr/>
        </p:nvSpPr>
        <p:spPr bwMode="auto">
          <a:xfrm>
            <a:off x="1984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33803" name="Picture 11" descr="C:\Users\Christina\Downloads\ev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92" y="914400"/>
            <a:ext cx="4724400" cy="4724400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>
          <a:xfrm rot="20353075">
            <a:off x="1838550" y="1157966"/>
            <a:ext cx="360825" cy="2133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Oval 9"/>
          <p:cNvSpPr/>
          <p:nvPr/>
        </p:nvSpPr>
        <p:spPr>
          <a:xfrm rot="20058965">
            <a:off x="2710635" y="3190798"/>
            <a:ext cx="360825" cy="2133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val 10"/>
          <p:cNvSpPr/>
          <p:nvPr/>
        </p:nvSpPr>
        <p:spPr>
          <a:xfrm rot="18970558">
            <a:off x="1975831" y="2605720"/>
            <a:ext cx="360825" cy="789901"/>
          </a:xfrm>
          <a:prstGeom prst="ellipse">
            <a:avLst/>
          </a:prstGeom>
          <a:noFill/>
          <a:ln w="762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Oval 11"/>
          <p:cNvSpPr/>
          <p:nvPr/>
        </p:nvSpPr>
        <p:spPr>
          <a:xfrm rot="18418730">
            <a:off x="2605819" y="3185754"/>
            <a:ext cx="360825" cy="789901"/>
          </a:xfrm>
          <a:prstGeom prst="ellipse">
            <a:avLst/>
          </a:prstGeom>
          <a:noFill/>
          <a:ln w="762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B404C32-A22F-481B-BBA6-0ACC745EDDDE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3DBA11-5CF7-4029-A74C-0955EEA02261}" type="slidenum">
              <a:rPr lang="el-GR"/>
              <a:pPr>
                <a:defRPr/>
              </a:pPr>
              <a:t>27</a:t>
            </a:fld>
            <a:endParaRPr lang="el-GR"/>
          </a:p>
        </p:txBody>
      </p:sp>
      <p:sp>
        <p:nvSpPr>
          <p:cNvPr id="4" name="Rectangle 3"/>
          <p:cNvSpPr/>
          <p:nvPr/>
        </p:nvSpPr>
        <p:spPr>
          <a:xfrm>
            <a:off x="4876800" y="990600"/>
            <a:ext cx="4114800" cy="4191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el-G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Πιό προχωρημένα μέρη:</a:t>
            </a:r>
          </a:p>
          <a:p>
            <a:pPr>
              <a:defRPr/>
            </a:pPr>
            <a:r>
              <a:rPr lang="el-G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Μέτρησε την μάζα του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 </a:t>
            </a:r>
            <a:r>
              <a:rPr lang="el-GR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μποζονίου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l-GR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Ανακάλυψε το μποζόνιο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Higgs</a:t>
            </a:r>
            <a:endParaRPr lang="el-GR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821" name="TextBox 4"/>
          <p:cNvSpPr txBox="1">
            <a:spLocks noChangeArrowheads="1"/>
          </p:cNvSpPr>
          <p:nvPr/>
        </p:nvSpPr>
        <p:spPr bwMode="auto">
          <a:xfrm>
            <a:off x="2133600" y="228600"/>
            <a:ext cx="3592513" cy="584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l-GR" sz="3200">
                <a:latin typeface="Comic Sans MS" pitchFamily="66" charset="0"/>
              </a:rPr>
              <a:t>3η και 4</a:t>
            </a:r>
            <a:r>
              <a:rPr lang="el-GR" sz="3200" baseline="30000">
                <a:latin typeface="Comic Sans MS" pitchFamily="66" charset="0"/>
              </a:rPr>
              <a:t>η</a:t>
            </a:r>
            <a:r>
              <a:rPr lang="el-GR" sz="3200">
                <a:latin typeface="Comic Sans MS" pitchFamily="66" charset="0"/>
              </a:rPr>
              <a:t> Ερώτηση</a:t>
            </a:r>
          </a:p>
        </p:txBody>
      </p:sp>
      <p:pic>
        <p:nvPicPr>
          <p:cNvPr id="6" name="Picture 1027" descr="http://www.pd.infn.it/%7Edorigo/dimuon_mass_spectrum_cms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4343400" cy="2712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 rot="8557164">
            <a:off x="3304130" y="2275422"/>
            <a:ext cx="1600200" cy="381000"/>
          </a:xfrm>
          <a:prstGeom prst="rightArrow">
            <a:avLst>
              <a:gd name="adj1" fmla="val 50000"/>
              <a:gd name="adj2" fmla="val 105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pic>
        <p:nvPicPr>
          <p:cNvPr id="8" name="Picture 10" descr="Z m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5410200"/>
            <a:ext cx="6048375" cy="9286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0B2A82-D367-4BF8-9175-A424CF66615E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C1F49-0243-4385-9CBC-FEFE03726AC3}" type="slidenum">
              <a:rPr lang="el-GR"/>
              <a:pPr>
                <a:defRPr/>
              </a:pPr>
              <a:t>28</a:t>
            </a:fld>
            <a:endParaRPr lang="el-GR"/>
          </a:p>
        </p:txBody>
      </p:sp>
      <p:sp>
        <p:nvSpPr>
          <p:cNvPr id="4" name="TextBox 3"/>
          <p:cNvSpPr txBox="1"/>
          <p:nvPr/>
        </p:nvSpPr>
        <p:spPr>
          <a:xfrm>
            <a:off x="0" y="838200"/>
            <a:ext cx="9144000" cy="39703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l-GR" sz="6000" dirty="0">
                <a:solidFill>
                  <a:srgbClr val="C00000"/>
                </a:solidFill>
                <a:latin typeface="Calibri" pitchFamily="34" charset="0"/>
              </a:rPr>
              <a:t>Εκπαιδευτικά σενάρια δομημένα με</a:t>
            </a:r>
          </a:p>
          <a:p>
            <a:pPr algn="ctr">
              <a:buNone/>
            </a:pPr>
            <a:r>
              <a:rPr lang="el-GR" sz="6000" dirty="0">
                <a:solidFill>
                  <a:srgbClr val="C00000"/>
                </a:solidFill>
                <a:latin typeface="Calibri" pitchFamily="34" charset="0"/>
              </a:rPr>
              <a:t> τις αρχές της αποκαλυπτικής μάθησης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185ED7C-3EEE-46D3-AD6F-A21A8FCBB658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409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C.Kourkoumelis,UoA</a:t>
            </a:r>
            <a:endParaRPr lang="el-GR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133EF-5AF2-457E-BD49-6CCBF47AC88F}" type="slidenum">
              <a:rPr lang="el-GR"/>
              <a:pPr>
                <a:defRPr/>
              </a:pPr>
              <a:t>29</a:t>
            </a:fld>
            <a:endParaRPr lang="el-GR"/>
          </a:p>
        </p:txBody>
      </p:sp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0" y="188913"/>
            <a:ext cx="9191625" cy="18526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l-GR" sz="2600" dirty="0">
                <a:latin typeface="Comic Sans MS" pitchFamily="66" charset="0"/>
              </a:rPr>
              <a:t>Τα ακόλουθα «σενάρια»  υπάρχουν στην πύλη του</a:t>
            </a:r>
            <a:r>
              <a:rPr lang="en-US" sz="2600" dirty="0">
                <a:latin typeface="Comic Sans MS" pitchFamily="66" charset="0"/>
              </a:rPr>
              <a:t> Go-lab </a:t>
            </a:r>
            <a:r>
              <a:rPr lang="el-GR" sz="2600" dirty="0">
                <a:latin typeface="Comic Sans MS" pitchFamily="66" charset="0"/>
              </a:rPr>
              <a:t>χρησιμοποιώντας όλη την «ανακαλυπτική διαδρομή»</a:t>
            </a:r>
            <a:r>
              <a:rPr lang="en-US" sz="2600" dirty="0">
                <a:latin typeface="Comic Sans MS" pitchFamily="66" charset="0"/>
              </a:rPr>
              <a:t> :</a:t>
            </a:r>
          </a:p>
          <a:p>
            <a:pPr>
              <a:buNone/>
            </a:pPr>
            <a:r>
              <a:rPr lang="en-US" sz="2600" b="1" dirty="0">
                <a:solidFill>
                  <a:srgbClr val="C00000"/>
                </a:solidFill>
                <a:latin typeface="Comic Sans MS" pitchFamily="66" charset="0"/>
              </a:rPr>
              <a:t>  Orientation, </a:t>
            </a:r>
            <a:r>
              <a:rPr lang="en-GB" sz="2600" b="1" dirty="0">
                <a:solidFill>
                  <a:srgbClr val="C00000"/>
                </a:solidFill>
                <a:latin typeface="Comic Sans MS" pitchFamily="66" charset="0"/>
              </a:rPr>
              <a:t>Conceptualization, Investigation,</a:t>
            </a:r>
          </a:p>
          <a:p>
            <a:pPr>
              <a:buNone/>
            </a:pPr>
            <a:r>
              <a:rPr lang="en-GB" sz="2600" b="1" dirty="0">
                <a:solidFill>
                  <a:srgbClr val="C00000"/>
                </a:solidFill>
                <a:latin typeface="Comic Sans MS" pitchFamily="66" charset="0"/>
              </a:rPr>
              <a:t>   Conclusion, Discussion</a:t>
            </a:r>
            <a:endParaRPr lang="el-GR" sz="2600" dirty="0">
              <a:latin typeface="Comic Sans MS" pitchFamily="66" charset="0"/>
            </a:endParaRPr>
          </a:p>
        </p:txBody>
      </p:sp>
      <p:sp>
        <p:nvSpPr>
          <p:cNvPr id="27654" name="TextBox 6"/>
          <p:cNvSpPr txBox="1">
            <a:spLocks noChangeArrowheads="1"/>
          </p:cNvSpPr>
          <p:nvPr/>
        </p:nvSpPr>
        <p:spPr bwMode="auto">
          <a:xfrm>
            <a:off x="323850" y="2133600"/>
            <a:ext cx="8475663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arenR"/>
            </a:pPr>
            <a:r>
              <a:rPr lang="el-GR" sz="2400" b="1" dirty="0">
                <a:solidFill>
                  <a:srgbClr val="FF0000"/>
                </a:solidFill>
                <a:latin typeface="Comic Sans MS" pitchFamily="66" charset="0"/>
              </a:rPr>
              <a:t>Διατήρηση ορμής</a:t>
            </a:r>
            <a:r>
              <a:rPr lang="en-US" sz="2400" b="1" dirty="0">
                <a:latin typeface="Comic Sans MS" pitchFamily="66" charset="0"/>
              </a:rPr>
              <a:t/>
            </a:r>
            <a:br>
              <a:rPr lang="en-US" sz="2400" b="1" dirty="0">
                <a:latin typeface="Comic Sans MS" pitchFamily="66" charset="0"/>
              </a:rPr>
            </a:br>
            <a:r>
              <a:rPr lang="en-US" sz="2400" b="1" dirty="0">
                <a:latin typeface="Comic Sans MS" pitchFamily="66" charset="0"/>
                <a:hlinkClick r:id="rId2"/>
              </a:rPr>
              <a:t>https://graasp.epfl.ch/#item=space_7569</a:t>
            </a:r>
            <a:r>
              <a:rPr lang="en-US" sz="2400" b="1" dirty="0">
                <a:latin typeface="Comic Sans MS" pitchFamily="66" charset="0"/>
              </a:rPr>
              <a:t> </a:t>
            </a:r>
          </a:p>
          <a:p>
            <a:pPr marL="457200" indent="-457200">
              <a:buFontTx/>
              <a:buAutoNum type="arabicParenR"/>
            </a:pPr>
            <a:r>
              <a:rPr lang="el-GR" sz="2400" b="1" dirty="0">
                <a:solidFill>
                  <a:srgbClr val="FF0000"/>
                </a:solidFill>
                <a:latin typeface="Comic Sans MS" pitchFamily="66" charset="0"/>
              </a:rPr>
              <a:t>Μέτρηση του μαγνητικού χρησιμοποιώντας το γιγάντιο </a:t>
            </a:r>
          </a:p>
          <a:p>
            <a:pPr marL="457200" indent="-457200">
              <a:buFontTx/>
              <a:buNone/>
            </a:pPr>
            <a:r>
              <a:rPr lang="el-GR" sz="2400" b="1" dirty="0">
                <a:solidFill>
                  <a:srgbClr val="FF0000"/>
                </a:solidFill>
                <a:latin typeface="Comic Sans MS" pitchFamily="66" charset="0"/>
              </a:rPr>
              <a:t>μαγνήτη του πειράματος 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ATLAS</a:t>
            </a:r>
            <a:r>
              <a:rPr lang="el-GR" sz="2400" b="1" dirty="0">
                <a:solidFill>
                  <a:srgbClr val="FF0000"/>
                </a:solidFill>
                <a:latin typeface="Comic Sans MS" pitchFamily="66" charset="0"/>
              </a:rPr>
              <a:t> :</a:t>
            </a:r>
            <a:r>
              <a:rPr lang="en-US" sz="2400" b="1" dirty="0">
                <a:latin typeface="Comic Sans MS" pitchFamily="66" charset="0"/>
              </a:rPr>
              <a:t/>
            </a:r>
            <a:br>
              <a:rPr lang="en-US" sz="2400" b="1" dirty="0">
                <a:latin typeface="Comic Sans MS" pitchFamily="66" charset="0"/>
              </a:rPr>
            </a:br>
            <a:r>
              <a:rPr lang="en-US" sz="2400" b="1" dirty="0">
                <a:latin typeface="Comic Sans MS" pitchFamily="66" charset="0"/>
                <a:hlinkClick r:id="rId2"/>
              </a:rPr>
              <a:t>https://graasp.epfl.ch/#item=space_9354</a:t>
            </a:r>
            <a:r>
              <a:rPr lang="en-US" sz="2400" b="1" dirty="0">
                <a:latin typeface="Comic Sans MS" pitchFamily="66" charset="0"/>
              </a:rPr>
              <a:t> </a:t>
            </a:r>
          </a:p>
          <a:p>
            <a:pPr marL="457200" indent="-457200">
              <a:buFontTx/>
              <a:buNone/>
            </a:pPr>
            <a:r>
              <a:rPr lang="en-US" sz="2400" b="1" dirty="0">
                <a:latin typeface="Comic Sans MS" pitchFamily="66" charset="0"/>
              </a:rPr>
              <a:t>3) </a:t>
            </a:r>
            <a:r>
              <a:rPr lang="el-GR" sz="2400" b="1" dirty="0">
                <a:latin typeface="Comic Sans MS" pitchFamily="66" charset="0"/>
              </a:rPr>
              <a:t>Ψάξτε για τα μποζόνια</a:t>
            </a:r>
            <a:r>
              <a:rPr lang="en-US" sz="2400" b="1" dirty="0">
                <a:latin typeface="Comic Sans MS" pitchFamily="66" charset="0"/>
              </a:rPr>
              <a:t> Higgs: </a:t>
            </a:r>
            <a:br>
              <a:rPr lang="en-US" sz="2400" b="1" dirty="0">
                <a:latin typeface="Comic Sans MS" pitchFamily="66" charset="0"/>
              </a:rPr>
            </a:br>
            <a:r>
              <a:rPr lang="en-US" sz="2400" b="1" dirty="0">
                <a:latin typeface="Comic Sans MS" pitchFamily="66" charset="0"/>
                <a:hlinkClick r:id="rId2"/>
              </a:rPr>
              <a:t>https://graasp.epfl.ch/#item=space_9276</a:t>
            </a:r>
            <a:r>
              <a:rPr lang="en-US" sz="2400" b="1" dirty="0">
                <a:latin typeface="Comic Sans MS" pitchFamily="66" charset="0"/>
              </a:rPr>
              <a:t> </a:t>
            </a:r>
          </a:p>
          <a:p>
            <a:pPr marL="457200" indent="-457200">
              <a:buFontTx/>
              <a:buNone/>
            </a:pPr>
            <a:r>
              <a:rPr lang="en-US" sz="2400" b="1" dirty="0">
                <a:latin typeface="Comic Sans MS" pitchFamily="66" charset="0"/>
              </a:rPr>
              <a:t>4) </a:t>
            </a:r>
            <a:r>
              <a:rPr lang="el-GR" sz="2400" b="1" dirty="0">
                <a:latin typeface="Comic Sans MS" pitchFamily="66" charset="0"/>
              </a:rPr>
              <a:t>Αναλύψτε το μποζόνιο</a:t>
            </a:r>
            <a:r>
              <a:rPr lang="en-US" sz="2400" b="1" dirty="0">
                <a:latin typeface="Comic Sans MS" pitchFamily="66" charset="0"/>
              </a:rPr>
              <a:t> Z boson </a:t>
            </a:r>
            <a:br>
              <a:rPr lang="en-US" sz="2400" b="1" dirty="0">
                <a:latin typeface="Comic Sans MS" pitchFamily="66" charset="0"/>
              </a:rPr>
            </a:br>
            <a:r>
              <a:rPr lang="en-US" sz="2400" b="1" dirty="0">
                <a:latin typeface="Comic Sans MS" pitchFamily="66" charset="0"/>
              </a:rPr>
              <a:t> </a:t>
            </a:r>
            <a:r>
              <a:rPr lang="en-US" sz="2400" b="1" dirty="0">
                <a:latin typeface="Comic Sans MS" pitchFamily="66" charset="0"/>
                <a:hlinkClick r:id="rId2"/>
              </a:rPr>
              <a:t>https://graasp.epfl.ch/#item=space_9249</a:t>
            </a:r>
            <a:r>
              <a:rPr lang="en-US" sz="2400" b="1" dirty="0">
                <a:latin typeface="Comic Sans MS" pitchFamily="66" charset="0"/>
              </a:rPr>
              <a:t> </a:t>
            </a:r>
          </a:p>
          <a:p>
            <a:pPr marL="457200" indent="-457200">
              <a:buFontTx/>
              <a:buNone/>
            </a:pPr>
            <a:r>
              <a:rPr lang="en-US" sz="2400" b="1" dirty="0">
                <a:latin typeface="Comic Sans MS" pitchFamily="66" charset="0"/>
              </a:rPr>
              <a:t>         (</a:t>
            </a:r>
            <a:r>
              <a:rPr lang="el-GR" sz="2400" b="1" dirty="0">
                <a:latin typeface="Comic Sans MS" pitchFamily="66" charset="0"/>
              </a:rPr>
              <a:t>τα</a:t>
            </a:r>
            <a:r>
              <a:rPr lang="en-US" sz="2400" b="1" dirty="0">
                <a:latin typeface="Comic Sans MS" pitchFamily="66" charset="0"/>
              </a:rPr>
              <a:t> links </a:t>
            </a:r>
            <a:r>
              <a:rPr lang="el-GR" sz="2400" b="1" dirty="0">
                <a:latin typeface="Comic Sans MS" pitchFamily="66" charset="0"/>
              </a:rPr>
              <a:t>για καθηγητές</a:t>
            </a:r>
            <a:r>
              <a:rPr lang="en-US" sz="2400" b="1" dirty="0">
                <a:latin typeface="Comic Sans MS" pitchFamily="66" charset="0"/>
              </a:rPr>
              <a:t>)</a:t>
            </a:r>
            <a:endParaRPr lang="el-GR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1"/>
          <p:cNvSpPr>
            <a:spLocks noGrp="1"/>
          </p:cNvSpPr>
          <p:nvPr>
            <p:ph type="dt" sz="quarter" idx="10"/>
          </p:nvPr>
        </p:nvSpPr>
        <p:spPr>
          <a:xfrm>
            <a:off x="304800" y="6248400"/>
            <a:ext cx="7772400" cy="228600"/>
          </a:xfrm>
        </p:spPr>
        <p:txBody>
          <a:bodyPr/>
          <a:lstStyle/>
          <a:p>
            <a:pPr>
              <a:defRPr/>
            </a:pPr>
            <a:fld id="{F532A137-592D-491B-A821-31C734B9BAF2}" type="datetime1">
              <a:rPr lang="el-GR">
                <a:latin typeface="Arial" pitchFamily="34" charset="0"/>
                <a:cs typeface="Arial" pitchFamily="34" charset="0"/>
              </a:rPr>
              <a:pPr>
                <a:defRPr/>
              </a:pPr>
              <a:t>8/11/2014</a:t>
            </a:fld>
            <a:endParaRPr lang="el-GR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AF2807-C0BE-4716-A433-2401A52C2DAA}" type="slidenum">
              <a:rPr lang="el-GR"/>
              <a:pPr>
                <a:defRPr/>
              </a:pPr>
              <a:t>3</a:t>
            </a:fld>
            <a:endParaRPr lang="el-GR"/>
          </a:p>
        </p:txBody>
      </p:sp>
      <p:pic>
        <p:nvPicPr>
          <p:cNvPr id="13316" name="Picture 2" descr="atlas_underground_joao_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16288" y="1066800"/>
            <a:ext cx="5827712" cy="437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0" y="1828800"/>
            <a:ext cx="3602038" cy="190205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None/>
            </a:pPr>
            <a:r>
              <a:rPr lang="el-GR" sz="2800" b="1" i="1" dirty="0">
                <a:solidFill>
                  <a:srgbClr val="008000"/>
                </a:solidFill>
                <a:latin typeface="Calibri" pitchFamily="34" charset="0"/>
              </a:rPr>
              <a:t>Το υπόγειο πηγάδι</a:t>
            </a:r>
          </a:p>
          <a:p>
            <a:pPr eaLnBrk="0" hangingPunct="0">
              <a:buNone/>
            </a:pPr>
            <a:r>
              <a:rPr lang="el-GR" sz="2800" b="1" i="1" dirty="0">
                <a:solidFill>
                  <a:srgbClr val="008000"/>
                </a:solidFill>
                <a:latin typeface="Calibri" pitchFamily="34" charset="0"/>
              </a:rPr>
              <a:t>όπου είναι εγκατεστημένο το πείραμα </a:t>
            </a:r>
            <a:r>
              <a:rPr lang="en-US" sz="2800" b="1" i="1" dirty="0">
                <a:solidFill>
                  <a:srgbClr val="008000"/>
                </a:solidFill>
                <a:latin typeface="Calibri" pitchFamily="34" charset="0"/>
              </a:rPr>
              <a:t>ATLAS</a:t>
            </a:r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0" y="228600"/>
            <a:ext cx="9372600" cy="4924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SzPct val="180000"/>
              <a:buNone/>
              <a:defRPr/>
            </a:pPr>
            <a:r>
              <a:rPr lang="en-GB" sz="26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LHC  </a:t>
            </a:r>
            <a:r>
              <a:rPr lang="el-GR" sz="26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συγκρούσεις </a:t>
            </a:r>
            <a:r>
              <a:rPr lang="en-GB" sz="26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pp @ </a:t>
            </a:r>
            <a:r>
              <a:rPr lang="en-US" sz="2600" b="1" dirty="0">
                <a:solidFill>
                  <a:srgbClr val="C00000"/>
                </a:solidFill>
                <a:latin typeface="+mn-lt"/>
              </a:rPr>
              <a:t>√</a:t>
            </a:r>
            <a:r>
              <a:rPr lang="en-GB" sz="2600" b="1" dirty="0">
                <a:solidFill>
                  <a:srgbClr val="C00000"/>
                </a:solidFill>
                <a:latin typeface="+mn-lt"/>
              </a:rPr>
              <a:t> s</a:t>
            </a:r>
            <a:r>
              <a:rPr lang="en-GB" sz="26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=7</a:t>
            </a:r>
            <a:r>
              <a:rPr lang="el-GR" sz="26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, </a:t>
            </a:r>
            <a:r>
              <a:rPr lang="en-GB" sz="26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8</a:t>
            </a:r>
            <a:r>
              <a:rPr lang="el-GR" sz="26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+mn-lt"/>
                <a:cs typeface="Times New Roman" pitchFamily="18" charset="0"/>
              </a:rPr>
              <a:t>TeV</a:t>
            </a:r>
            <a:r>
              <a:rPr lang="el-GR" sz="26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(2011-&gt;2012)</a:t>
            </a:r>
            <a:r>
              <a:rPr lang="en-GB" sz="26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 -&gt;</a:t>
            </a:r>
            <a:r>
              <a:rPr lang="el-GR" sz="26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13 </a:t>
            </a:r>
            <a:r>
              <a:rPr lang="en-GB" sz="2600" b="1" dirty="0" err="1">
                <a:solidFill>
                  <a:srgbClr val="C00000"/>
                </a:solidFill>
                <a:latin typeface="+mn-lt"/>
                <a:cs typeface="Times New Roman" pitchFamily="18" charset="0"/>
              </a:rPr>
              <a:t>TeV</a:t>
            </a:r>
            <a:r>
              <a:rPr lang="el-GR" sz="26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 (2015)</a:t>
            </a:r>
            <a:r>
              <a:rPr lang="en-GB" sz="26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 </a:t>
            </a:r>
          </a:p>
        </p:txBody>
      </p:sp>
      <p:sp>
        <p:nvSpPr>
          <p:cNvPr id="13319" name="Line 6"/>
          <p:cNvSpPr>
            <a:spLocks noChangeShapeType="1"/>
          </p:cNvSpPr>
          <p:nvPr/>
        </p:nvSpPr>
        <p:spPr bwMode="auto">
          <a:xfrm>
            <a:off x="2819400" y="3581400"/>
            <a:ext cx="2465388" cy="673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13320" name="TextBox 8"/>
          <p:cNvSpPr txBox="1">
            <a:spLocks noChangeArrowheads="1"/>
          </p:cNvSpPr>
          <p:nvPr/>
        </p:nvSpPr>
        <p:spPr bwMode="auto">
          <a:xfrm>
            <a:off x="533400" y="4724400"/>
            <a:ext cx="2442720" cy="17666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l-GR" sz="3200" dirty="0">
                <a:latin typeface="Calibri" pitchFamily="34" charset="0"/>
              </a:rPr>
              <a:t>Μήκος</a:t>
            </a:r>
            <a:r>
              <a:rPr lang="en-US" sz="3200" dirty="0">
                <a:latin typeface="Calibri" pitchFamily="34" charset="0"/>
              </a:rPr>
              <a:t> ~55m</a:t>
            </a:r>
          </a:p>
          <a:p>
            <a:pPr>
              <a:buNone/>
            </a:pPr>
            <a:r>
              <a:rPr lang="el-GR" sz="3200" dirty="0">
                <a:latin typeface="Calibri" pitchFamily="34" charset="0"/>
              </a:rPr>
              <a:t>Πλάτος</a:t>
            </a:r>
            <a:r>
              <a:rPr lang="en-US" sz="3200" dirty="0">
                <a:latin typeface="Calibri" pitchFamily="34" charset="0"/>
              </a:rPr>
              <a:t> ~32m</a:t>
            </a:r>
          </a:p>
          <a:p>
            <a:pPr>
              <a:buNone/>
            </a:pPr>
            <a:r>
              <a:rPr lang="el-GR" sz="3200" dirty="0">
                <a:latin typeface="Calibri" pitchFamily="34" charset="0"/>
              </a:rPr>
              <a:t>Υψος</a:t>
            </a:r>
            <a:r>
              <a:rPr lang="en-US" sz="3200" dirty="0">
                <a:latin typeface="Calibri" pitchFamily="34" charset="0"/>
              </a:rPr>
              <a:t> ~35m</a:t>
            </a:r>
            <a:endParaRPr lang="el-GR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986EE43-44E8-43CD-BD22-FB0CDED9C73D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BA90E0-FBDC-4DD0-80BC-D366E2051219}" type="slidenum">
              <a:rPr lang="el-GR"/>
              <a:pPr>
                <a:defRPr/>
              </a:pPr>
              <a:t>30</a:t>
            </a:fld>
            <a:endParaRPr lang="el-GR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371600"/>
            <a:ext cx="9058275" cy="3343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05000" y="39469"/>
            <a:ext cx="3825086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l-GR" sz="3600" b="1" dirty="0">
                <a:solidFill>
                  <a:srgbClr val="C00000"/>
                </a:solidFill>
                <a:latin typeface="Calibri" pitchFamily="34" charset="0"/>
              </a:rPr>
              <a:t>Ψάχτε γιά το </a:t>
            </a:r>
            <a:r>
              <a:rPr lang="en-US" sz="3600" b="1" dirty="0">
                <a:solidFill>
                  <a:srgbClr val="C00000"/>
                </a:solidFill>
                <a:latin typeface="Calibri" pitchFamily="34" charset="0"/>
              </a:rPr>
              <a:t>Higgs</a:t>
            </a:r>
            <a:endParaRPr lang="el-GR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8678" name="TextBox 5"/>
          <p:cNvSpPr txBox="1">
            <a:spLocks noChangeArrowheads="1"/>
          </p:cNvSpPr>
          <p:nvPr/>
        </p:nvSpPr>
        <p:spPr bwMode="auto">
          <a:xfrm>
            <a:off x="1219200" y="914400"/>
            <a:ext cx="66849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2400" b="1">
                <a:latin typeface="Comic Sans MS" pitchFamily="66" charset="0"/>
                <a:hlinkClick r:id="rId3"/>
              </a:rPr>
              <a:t>https://graasp.epfl.ch/#item=space_9276</a:t>
            </a:r>
            <a:endParaRPr lang="el-GR" sz="2400"/>
          </a:p>
        </p:txBody>
      </p:sp>
      <p:pic>
        <p:nvPicPr>
          <p:cNvPr id="286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800600"/>
            <a:ext cx="3962400" cy="1884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" name="Right Arrow 8"/>
          <p:cNvSpPr/>
          <p:nvPr/>
        </p:nvSpPr>
        <p:spPr>
          <a:xfrm rot="8117269">
            <a:off x="3838575" y="4694238"/>
            <a:ext cx="979488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0" name="Oval 9"/>
          <p:cNvSpPr/>
          <p:nvPr/>
        </p:nvSpPr>
        <p:spPr>
          <a:xfrm rot="10800000">
            <a:off x="4267200" y="3733800"/>
            <a:ext cx="1143000" cy="838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l-GR"/>
          </a:p>
        </p:txBody>
      </p:sp>
      <p:sp>
        <p:nvSpPr>
          <p:cNvPr id="12" name="Oval 11"/>
          <p:cNvSpPr/>
          <p:nvPr/>
        </p:nvSpPr>
        <p:spPr>
          <a:xfrm rot="10800000">
            <a:off x="2895600" y="5029200"/>
            <a:ext cx="1143000" cy="838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986EE43-44E8-43CD-BD22-FB0CDED9C73D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ACA9F-D051-4990-9B96-C4D9DE07186F}" type="slidenum">
              <a:rPr lang="el-GR"/>
              <a:pPr>
                <a:defRPr/>
              </a:pPr>
              <a:t>31</a:t>
            </a:fld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1295400" y="0"/>
            <a:ext cx="5553315" cy="70788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l-GR" sz="4000" b="1" dirty="0">
                <a:solidFill>
                  <a:srgbClr val="C00000"/>
                </a:solidFill>
                <a:latin typeface="Calibri" pitchFamily="34" charset="0"/>
              </a:rPr>
              <a:t>Αναλύψτε το μποζόνιο</a:t>
            </a:r>
            <a:r>
              <a:rPr lang="en-US" sz="4000" b="1" dirty="0">
                <a:solidFill>
                  <a:srgbClr val="C00000"/>
                </a:solidFill>
                <a:latin typeface="Calibri" pitchFamily="34" charset="0"/>
              </a:rPr>
              <a:t> Z </a:t>
            </a:r>
            <a:endParaRPr lang="el-GR" sz="40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9701" name="TextBox 5"/>
          <p:cNvSpPr txBox="1">
            <a:spLocks noChangeArrowheads="1"/>
          </p:cNvSpPr>
          <p:nvPr/>
        </p:nvSpPr>
        <p:spPr bwMode="auto">
          <a:xfrm>
            <a:off x="1219200" y="914400"/>
            <a:ext cx="6473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2800" b="1" dirty="0">
                <a:latin typeface="Calibri" pitchFamily="34" charset="0"/>
                <a:hlinkClick r:id="rId2"/>
              </a:rPr>
              <a:t>https://graasp.epfl.ch/#item=space_9249</a:t>
            </a:r>
            <a:r>
              <a:rPr lang="en-US" sz="2800" b="1" dirty="0">
                <a:latin typeface="Calibri" pitchFamily="34" charset="0"/>
              </a:rPr>
              <a:t> </a:t>
            </a:r>
            <a:endParaRPr lang="el-GR" sz="2800" dirty="0">
              <a:latin typeface="Calibri" pitchFamily="34" charset="0"/>
            </a:endParaRPr>
          </a:p>
        </p:txBody>
      </p:sp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443038"/>
            <a:ext cx="9067800" cy="3195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 rot="10800000">
            <a:off x="2438400" y="3886200"/>
            <a:ext cx="1066800" cy="838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l-GR"/>
          </a:p>
        </p:txBody>
      </p:sp>
      <p:sp>
        <p:nvSpPr>
          <p:cNvPr id="10" name="Oval 9"/>
          <p:cNvSpPr/>
          <p:nvPr/>
        </p:nvSpPr>
        <p:spPr>
          <a:xfrm rot="10800000">
            <a:off x="5334000" y="3886200"/>
            <a:ext cx="1066800" cy="838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l-GR"/>
          </a:p>
        </p:txBody>
      </p:sp>
      <p:pic>
        <p:nvPicPr>
          <p:cNvPr id="2970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876800"/>
            <a:ext cx="1600200" cy="116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970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4800600"/>
            <a:ext cx="3200400" cy="1674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3" name="Right Arrow 12"/>
          <p:cNvSpPr/>
          <p:nvPr/>
        </p:nvSpPr>
        <p:spPr>
          <a:xfrm rot="8117269">
            <a:off x="1933575" y="4770438"/>
            <a:ext cx="979488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4" name="Right Arrow 13"/>
          <p:cNvSpPr/>
          <p:nvPr/>
        </p:nvSpPr>
        <p:spPr>
          <a:xfrm rot="4192820">
            <a:off x="5545932" y="4872831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5" name="Oval 14"/>
          <p:cNvSpPr/>
          <p:nvPr/>
        </p:nvSpPr>
        <p:spPr>
          <a:xfrm rot="10800000">
            <a:off x="990600" y="4953000"/>
            <a:ext cx="1066800" cy="1143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l-GR"/>
          </a:p>
        </p:txBody>
      </p:sp>
      <p:sp>
        <p:nvSpPr>
          <p:cNvPr id="16" name="Oval 15"/>
          <p:cNvSpPr/>
          <p:nvPr/>
        </p:nvSpPr>
        <p:spPr>
          <a:xfrm rot="10800000">
            <a:off x="7315200" y="4876800"/>
            <a:ext cx="9144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7931150" cy="101282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>
              <a:defRPr/>
            </a:pPr>
            <a:r>
              <a:rPr lang="el-GR" b="1" dirty="0">
                <a:solidFill>
                  <a:srgbClr val="C00000"/>
                </a:solidFill>
                <a:latin typeface="Calibri" pitchFamily="34" charset="0"/>
              </a:rPr>
              <a:t>Αρχή διατήρησης ορμής</a:t>
            </a:r>
          </a:p>
        </p:txBody>
      </p:sp>
      <p:pic>
        <p:nvPicPr>
          <p:cNvPr id="15363" name="Picture 2" descr="C:\Download\aaaaaaaaaa\Untitle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1341438"/>
            <a:ext cx="8850313" cy="542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1835150" y="4652963"/>
            <a:ext cx="1368425" cy="100806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8" name="Oval 7"/>
          <p:cNvSpPr/>
          <p:nvPr/>
        </p:nvSpPr>
        <p:spPr>
          <a:xfrm>
            <a:off x="6342063" y="4149725"/>
            <a:ext cx="1655762" cy="3683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9" name="Oval 8"/>
          <p:cNvSpPr/>
          <p:nvPr/>
        </p:nvSpPr>
        <p:spPr>
          <a:xfrm rot="274113">
            <a:off x="100013" y="2679700"/>
            <a:ext cx="1655762" cy="3683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5367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l-GR"/>
              <a:t>9/5/2014</a:t>
            </a:r>
          </a:p>
        </p:txBody>
      </p:sp>
      <p:sp>
        <p:nvSpPr>
          <p:cNvPr id="15368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D00EC1-4969-4677-9A73-E08A490D8706}" type="slidenum">
              <a:rPr lang="el-GR"/>
              <a:pPr/>
              <a:t>32</a:t>
            </a:fld>
            <a:endParaRPr lang="el-GR"/>
          </a:p>
        </p:txBody>
      </p:sp>
      <p:sp>
        <p:nvSpPr>
          <p:cNvPr id="15369" name="Footer Placeholder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C.Kourkoumelis,UoA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D:\ASEC\Documents\Images\Hypatia Webapp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196975"/>
            <a:ext cx="8424862" cy="558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7643813" cy="7239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>
              <a:defRPr/>
            </a:pPr>
            <a:r>
              <a:rPr lang="el-GR" b="1" dirty="0">
                <a:solidFill>
                  <a:srgbClr val="C00000"/>
                </a:solidFill>
                <a:latin typeface="Calibri" pitchFamily="34" charset="0"/>
              </a:rPr>
              <a:t>Κίνηση σε μαγνητικό πεδίο</a:t>
            </a:r>
          </a:p>
        </p:txBody>
      </p:sp>
      <p:pic>
        <p:nvPicPr>
          <p:cNvPr id="21506" name="Picture 2" descr="C:\Download\aaaaaaaaaa\Untitled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1700213"/>
            <a:ext cx="33353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C:\Download\aaaaaaaaaa\Untitled-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0575" y="2784475"/>
            <a:ext cx="255270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l-GR"/>
              <a:t>9/5/2014</a:t>
            </a:r>
          </a:p>
        </p:txBody>
      </p:sp>
      <p:sp>
        <p:nvSpPr>
          <p:cNvPr id="1741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52ACD2-714F-4064-9490-BDBAA20B6260}" type="slidenum">
              <a:rPr lang="el-GR"/>
              <a:pPr/>
              <a:t>33</a:t>
            </a:fld>
            <a:endParaRPr lang="el-GR"/>
          </a:p>
        </p:txBody>
      </p:sp>
      <p:sp>
        <p:nvSpPr>
          <p:cNvPr id="17416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/>
              <a:t>C.Kourkoumelis,UoA</a:t>
            </a:r>
            <a:endParaRPr lang="el-GR"/>
          </a:p>
        </p:txBody>
      </p:sp>
      <p:sp>
        <p:nvSpPr>
          <p:cNvPr id="10" name="Date Placeholder 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76427" y="5687914"/>
            <a:ext cx="2808312" cy="988219"/>
          </a:xfrm>
          <a:prstGeom prst="rect">
            <a:avLst/>
          </a:prstGeom>
          <a:blipFill rotWithShape="1">
            <a:blip r:embed="rId5" cstate="print"/>
            <a:stretch>
              <a:fillRect r="-5652"/>
            </a:stretch>
          </a:blipFill>
          <a:ln/>
          <a:extLst>
            <a:ext uri="{909E8E84-426E-40DD-AFC4-6F175D3DCCD1}">
              <a14:hiddenFill xmlns:a14="http://schemas.microsoft.com/office/drawing/2010/main" xmlns="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l-GR" sz="1200" b="0" i="0" u="none" strike="noStrike" kern="1200" cap="none" spc="0" normalizeH="0" baseline="0" noProof="0">
                <a:ln>
                  <a:noFill/>
                </a:ln>
                <a:noFill/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04/07/2014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0B2A82-D367-4BF8-9175-A424CF66615E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C1F49-0243-4385-9CBC-FEFE03726AC3}" type="slidenum">
              <a:rPr lang="el-GR"/>
              <a:pPr>
                <a:defRPr/>
              </a:pPr>
              <a:t>34</a:t>
            </a:fld>
            <a:endParaRPr lang="el-GR"/>
          </a:p>
        </p:txBody>
      </p:sp>
      <p:sp>
        <p:nvSpPr>
          <p:cNvPr id="4" name="TextBox 3"/>
          <p:cNvSpPr txBox="1"/>
          <p:nvPr/>
        </p:nvSpPr>
        <p:spPr>
          <a:xfrm>
            <a:off x="76200" y="1981200"/>
            <a:ext cx="8935331" cy="21236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l-GR" sz="6000" b="1" dirty="0">
                <a:solidFill>
                  <a:srgbClr val="C00000"/>
                </a:solidFill>
                <a:latin typeface="Calibri" pitchFamily="34" charset="0"/>
              </a:rPr>
              <a:t>Αλλες νέες δραστηριότητες</a:t>
            </a:r>
            <a:endParaRPr lang="en-US" sz="6000" b="1" dirty="0">
              <a:solidFill>
                <a:srgbClr val="C0000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el-GR" sz="6000" b="1" dirty="0">
                <a:solidFill>
                  <a:srgbClr val="C00000"/>
                </a:solidFill>
                <a:latin typeface="Calibri" pitchFamily="34" charset="0"/>
              </a:rPr>
              <a:t>στο </a:t>
            </a:r>
            <a:r>
              <a:rPr lang="en-US" sz="6000" b="1" dirty="0">
                <a:solidFill>
                  <a:srgbClr val="C00000"/>
                </a:solidFill>
                <a:latin typeface="Calibri" pitchFamily="34" charset="0"/>
              </a:rPr>
              <a:t>ATLAS</a:t>
            </a:r>
            <a:endParaRPr lang="el-GR" sz="60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54578" y="3244334"/>
            <a:ext cx="834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 Καθηγ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20907"/>
          <a:stretch/>
        </p:blipFill>
        <p:spPr>
          <a:xfrm>
            <a:off x="130680" y="1484784"/>
            <a:ext cx="8677179" cy="517067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09600" y="304800"/>
            <a:ext cx="8003153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l-GR" sz="4400" b="1" dirty="0">
                <a:solidFill>
                  <a:srgbClr val="C00000"/>
                </a:solidFill>
                <a:latin typeface="Calibri" pitchFamily="34" charset="0"/>
              </a:rPr>
              <a:t>Αλλαγές στο </a:t>
            </a:r>
            <a:r>
              <a:rPr lang="en-US" sz="4400" b="1" dirty="0">
                <a:solidFill>
                  <a:srgbClr val="C00000"/>
                </a:solidFill>
                <a:latin typeface="Calibri" pitchFamily="34" charset="0"/>
              </a:rPr>
              <a:t>ATLAS Visitor Centre</a:t>
            </a:r>
            <a:endParaRPr lang="el-GR" sz="4400" b="1" dirty="0" err="1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634082"/>
          </a:xfrm>
          <a:solidFill>
            <a:schemeClr val="bg1">
              <a:lumMod val="85000"/>
            </a:schemeClr>
          </a:solidFill>
        </p:spPr>
        <p:txBody>
          <a:bodyPr>
            <a:normAutofit fontScale="90000"/>
          </a:bodyPr>
          <a:lstStyle/>
          <a:p>
            <a:r>
              <a:rPr lang="en-GB" b="1" dirty="0" err="1">
                <a:solidFill>
                  <a:srgbClr val="C00000"/>
                </a:solidFill>
              </a:rPr>
              <a:t>ATLAS@Home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016" y="1196752"/>
            <a:ext cx="3837112" cy="4525963"/>
          </a:xfrm>
        </p:spPr>
        <p:txBody>
          <a:bodyPr>
            <a:normAutofit fontScale="92500" lnSpcReduction="20000"/>
          </a:bodyPr>
          <a:lstStyle/>
          <a:p>
            <a:r>
              <a:rPr lang="el-GR" dirty="0"/>
              <a:t>Χρησιμοποιεί εθελοντικά υπολογιστές που  «κάθονται» στα σπίτια/γραφεία σας</a:t>
            </a:r>
            <a:endParaRPr lang="en-GB" dirty="0"/>
          </a:p>
          <a:p>
            <a:pPr lvl="1"/>
            <a:r>
              <a:rPr lang="en-GB" dirty="0" err="1"/>
              <a:t>SETI@home</a:t>
            </a:r>
            <a:r>
              <a:rPr lang="en-GB" dirty="0"/>
              <a:t>, </a:t>
            </a:r>
            <a:r>
              <a:rPr lang="en-GB" dirty="0" err="1"/>
              <a:t>Einstein@home</a:t>
            </a:r>
            <a:r>
              <a:rPr lang="en-GB" dirty="0"/>
              <a:t>, </a:t>
            </a:r>
            <a:r>
              <a:rPr lang="en-GB" dirty="0" err="1"/>
              <a:t>LHC@home</a:t>
            </a:r>
            <a:r>
              <a:rPr lang="en-GB" dirty="0"/>
              <a:t>, …</a:t>
            </a:r>
          </a:p>
          <a:p>
            <a:r>
              <a:rPr lang="el-GR" dirty="0"/>
              <a:t>Τα προγραμματα που τρέχουν  </a:t>
            </a:r>
            <a:r>
              <a:rPr lang="el-GR" b="1" dirty="0"/>
              <a:t>είναι προσομοίωσεις </a:t>
            </a:r>
            <a:r>
              <a:rPr lang="el-GR" dirty="0"/>
              <a:t> </a:t>
            </a:r>
            <a:r>
              <a:rPr lang="en-GB" dirty="0"/>
              <a:t>MC</a:t>
            </a:r>
          </a:p>
          <a:p>
            <a:pPr lvl="1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4464496" cy="34928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4483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l-GR" b="1" dirty="0">
                <a:solidFill>
                  <a:srgbClr val="C00000"/>
                </a:solidFill>
              </a:rPr>
              <a:t>Λεπτομέρειες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l-GR" dirty="0"/>
              <a:t>Θα εγκαταστήσετε το</a:t>
            </a:r>
            <a:r>
              <a:rPr lang="en-GB" dirty="0"/>
              <a:t> </a:t>
            </a:r>
            <a:r>
              <a:rPr lang="en-GB" dirty="0" err="1"/>
              <a:t>Boinc</a:t>
            </a:r>
            <a:r>
              <a:rPr lang="en-GB" dirty="0"/>
              <a:t> </a:t>
            </a:r>
            <a:endParaRPr lang="el-GR" dirty="0"/>
          </a:p>
          <a:p>
            <a:r>
              <a:rPr lang="en-GB" dirty="0">
                <a:hlinkClick r:id="rId2"/>
              </a:rPr>
              <a:t>http://atlasathome.cern.ch</a:t>
            </a:r>
            <a:r>
              <a:rPr lang="el-GR" dirty="0"/>
              <a:t>-&gt;</a:t>
            </a:r>
            <a:r>
              <a:rPr lang="en-US" dirty="0"/>
              <a:t>screen saver</a:t>
            </a:r>
            <a:r>
              <a:rPr lang="el-GR" dirty="0"/>
              <a:t>  και</a:t>
            </a:r>
            <a:r>
              <a:rPr lang="en-GB" dirty="0"/>
              <a:t> </a:t>
            </a:r>
            <a:r>
              <a:rPr lang="en-GB" dirty="0" err="1"/>
              <a:t>VirtualBox</a:t>
            </a:r>
            <a:endParaRPr lang="en-GB" dirty="0"/>
          </a:p>
          <a:p>
            <a:pPr lvl="1"/>
            <a:r>
              <a:rPr lang="el-GR" dirty="0"/>
              <a:t> Σε </a:t>
            </a:r>
            <a:r>
              <a:rPr lang="en-GB" dirty="0"/>
              <a:t>Linux, Mac </a:t>
            </a:r>
            <a:r>
              <a:rPr lang="el-GR" dirty="0"/>
              <a:t>και</a:t>
            </a:r>
            <a:r>
              <a:rPr lang="en-GB" dirty="0"/>
              <a:t> Windows s</a:t>
            </a:r>
          </a:p>
          <a:p>
            <a:r>
              <a:rPr lang="el-GR" dirty="0"/>
              <a:t>Θα γραφτείτε στο</a:t>
            </a:r>
            <a:r>
              <a:rPr lang="en-GB" dirty="0"/>
              <a:t> </a:t>
            </a:r>
            <a:r>
              <a:rPr lang="en-GB" dirty="0" err="1"/>
              <a:t>ATLAS@Home</a:t>
            </a:r>
            <a:r>
              <a:rPr lang="en-GB" dirty="0"/>
              <a:t> </a:t>
            </a:r>
            <a:r>
              <a:rPr lang="el-GR" dirty="0"/>
              <a:t>και θα συνδεθείτε σαν «πελάτης»</a:t>
            </a:r>
            <a:endParaRPr lang="en-GB" dirty="0"/>
          </a:p>
          <a:p>
            <a:r>
              <a:rPr lang="el-GR" dirty="0"/>
              <a:t>Αυτό είναι όλο</a:t>
            </a:r>
            <a:endParaRPr lang="en-GB" dirty="0"/>
          </a:p>
          <a:p>
            <a:r>
              <a:rPr lang="el-GR" dirty="0"/>
              <a:t>Κάθε «τρέξιμο» διαρκεί 1 μέχρι 4 ώρες για 50 γεγονότα</a:t>
            </a:r>
            <a:endParaRPr lang="en-GB" dirty="0"/>
          </a:p>
          <a:p>
            <a:r>
              <a:rPr lang="el-GR" dirty="0"/>
              <a:t>Ανταμοιβές </a:t>
            </a:r>
            <a:r>
              <a:rPr lang="en-US" dirty="0"/>
              <a:t> (</a:t>
            </a:r>
            <a:r>
              <a:rPr lang="el-GR" dirty="0"/>
              <a:t>φόρουμ ερωτήσεων, επίσκεψη στο </a:t>
            </a:r>
            <a:r>
              <a:rPr lang="en-US" dirty="0"/>
              <a:t>CERN</a:t>
            </a:r>
            <a:r>
              <a:rPr lang="el-GR" dirty="0"/>
              <a:t> κτλ)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9407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7092280" cy="90872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Job statistics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3" y="1916832"/>
            <a:ext cx="5088566" cy="38164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24061" y="3789040"/>
            <a:ext cx="3995936" cy="29969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72067" y="836712"/>
            <a:ext cx="3971933" cy="23831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4400" y="5823871"/>
            <a:ext cx="2892138" cy="10341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800" b="1" dirty="0"/>
              <a:t>200k </a:t>
            </a:r>
            <a:r>
              <a:rPr lang="el-GR" sz="1800" b="1" dirty="0"/>
              <a:t>τελειώμενα τρεξίματα</a:t>
            </a:r>
            <a:endParaRPr lang="en-GB" sz="1800" b="1" dirty="0"/>
          </a:p>
          <a:p>
            <a:pPr>
              <a:buNone/>
            </a:pPr>
            <a:r>
              <a:rPr lang="en-GB" sz="1800" b="1" dirty="0"/>
              <a:t>300k </a:t>
            </a:r>
            <a:r>
              <a:rPr lang="el-GR" sz="1800" b="1" dirty="0"/>
              <a:t>ώρες </a:t>
            </a:r>
            <a:r>
              <a:rPr lang="en-GB" sz="1800" b="1" dirty="0"/>
              <a:t>CPU</a:t>
            </a:r>
          </a:p>
          <a:p>
            <a:pPr>
              <a:buNone/>
            </a:pPr>
            <a:r>
              <a:rPr lang="en-GB" sz="1800" b="1" dirty="0"/>
              <a:t>10M </a:t>
            </a:r>
            <a:r>
              <a:rPr lang="el-GR" sz="1800" b="1" dirty="0"/>
              <a:t>γεγονότα</a:t>
            </a:r>
            <a:endParaRPr lang="en-GB" sz="1800" b="1" dirty="0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683568" y="3645024"/>
            <a:ext cx="41764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83568" y="3284984"/>
            <a:ext cx="1486304" cy="369332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800" dirty="0"/>
              <a:t>4000 jobs/day</a:t>
            </a:r>
          </a:p>
        </p:txBody>
      </p:sp>
    </p:spTree>
    <p:extLst>
      <p:ext uri="{BB962C8B-B14F-4D97-AF65-F5344CB8AC3E}">
        <p14:creationId xmlns="" xmlns:p14="http://schemas.microsoft.com/office/powerpoint/2010/main" val="80345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7139136" cy="850106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l-GR" b="1" dirty="0">
                <a:solidFill>
                  <a:srgbClr val="C00000"/>
                </a:solidFill>
              </a:rPr>
              <a:t>Πόσοι εθελοντές?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08104" y="1196752"/>
            <a:ext cx="2760371" cy="7017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l-GR" sz="1800" dirty="0">
                <a:latin typeface="Calibri" pitchFamily="34" charset="0"/>
              </a:rPr>
              <a:t>Υπάρχουν</a:t>
            </a:r>
            <a:r>
              <a:rPr lang="en-GB" sz="1800" dirty="0">
                <a:latin typeface="Calibri" pitchFamily="34" charset="0"/>
              </a:rPr>
              <a:t> ~9000 </a:t>
            </a:r>
            <a:r>
              <a:rPr lang="el-GR" sz="1800" dirty="0">
                <a:latin typeface="Calibri" pitchFamily="34" charset="0"/>
              </a:rPr>
              <a:t>εθελοντές</a:t>
            </a:r>
          </a:p>
          <a:p>
            <a:pPr>
              <a:buNone/>
            </a:pPr>
            <a:r>
              <a:rPr lang="en-GB" sz="1800" dirty="0">
                <a:latin typeface="Calibri" pitchFamily="34" charset="0"/>
              </a:rPr>
              <a:t>300 </a:t>
            </a:r>
            <a:r>
              <a:rPr lang="el-GR" sz="1800" dirty="0">
                <a:latin typeface="Calibri" pitchFamily="34" charset="0"/>
              </a:rPr>
              <a:t>νέοι/βδομάδα</a:t>
            </a:r>
            <a:endParaRPr lang="en-GB" sz="1800" dirty="0"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24866"/>
            <a:ext cx="9144000" cy="44444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6400800"/>
            <a:ext cx="543739" cy="307777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2012</a:t>
            </a:r>
            <a:endParaRPr lang="el-GR" dirty="0"/>
          </a:p>
        </p:txBody>
      </p:sp>
      <p:sp>
        <p:nvSpPr>
          <p:cNvPr id="7" name="TextBox 6"/>
          <p:cNvSpPr txBox="1"/>
          <p:nvPr/>
        </p:nvSpPr>
        <p:spPr>
          <a:xfrm>
            <a:off x="8229600" y="6400800"/>
            <a:ext cx="543739" cy="307777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2014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36604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E28433-E485-4C44-BEDE-B29F6D6BFFDF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F49A0-073B-4C16-B3D0-37DD345B61BB}" type="slidenum">
              <a:rPr lang="el-GR"/>
              <a:pPr>
                <a:defRPr/>
              </a:pPr>
              <a:t>4</a:t>
            </a:fld>
            <a:endParaRPr lang="el-GR"/>
          </a:p>
        </p:txBody>
      </p:sp>
      <p:pic>
        <p:nvPicPr>
          <p:cNvPr id="15365" name="Picture 5" descr="ATLAS.map.png"/>
          <p:cNvPicPr preferRelativeResize="0"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7012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Oval 4"/>
          <p:cNvSpPr>
            <a:spLocks noChangeArrowheads="1"/>
          </p:cNvSpPr>
          <p:nvPr/>
        </p:nvSpPr>
        <p:spPr bwMode="auto">
          <a:xfrm>
            <a:off x="2667000" y="6019800"/>
            <a:ext cx="914400" cy="9144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7086600" y="4876800"/>
            <a:ext cx="2319338" cy="169862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800" b="1" dirty="0">
                <a:latin typeface="+mj-lt"/>
              </a:rPr>
              <a:t>39 Countries</a:t>
            </a:r>
          </a:p>
          <a:p>
            <a:pPr>
              <a:buFontTx/>
              <a:buNone/>
              <a:defRPr/>
            </a:pPr>
            <a:r>
              <a:rPr lang="en-US" sz="1800" b="1" dirty="0">
                <a:latin typeface="+mj-lt"/>
              </a:rPr>
              <a:t>177 Institutions</a:t>
            </a:r>
          </a:p>
          <a:p>
            <a:pPr>
              <a:buFontTx/>
              <a:buNone/>
              <a:defRPr/>
            </a:pPr>
            <a:r>
              <a:rPr lang="en-US" sz="1800" b="1" dirty="0">
                <a:latin typeface="+mj-lt"/>
              </a:rPr>
              <a:t>~3000 active scientists</a:t>
            </a:r>
          </a:p>
          <a:p>
            <a:pPr>
              <a:buFontTx/>
              <a:buNone/>
              <a:defRPr/>
            </a:pPr>
            <a:r>
              <a:rPr lang="en-US" sz="1800" b="1" dirty="0">
                <a:latin typeface="+mj-lt"/>
              </a:rPr>
              <a:t>~ 1800 with a PhD </a:t>
            </a:r>
          </a:p>
          <a:p>
            <a:pPr>
              <a:buFontTx/>
              <a:buNone/>
              <a:defRPr/>
            </a:pPr>
            <a:r>
              <a:rPr lang="en-US" sz="1800" b="1" dirty="0">
                <a:latin typeface="+mj-lt"/>
              </a:rPr>
              <a:t>~ 1200 students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219200"/>
            <a:ext cx="6854945" cy="523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" y="228600"/>
            <a:ext cx="889128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3600" b="1" dirty="0">
                <a:solidFill>
                  <a:srgbClr val="C00000"/>
                </a:solidFill>
                <a:latin typeface="Calibri" pitchFamily="34" charset="0"/>
              </a:rPr>
              <a:t>ATLAS </a:t>
            </a:r>
            <a:r>
              <a:rPr lang="en-US" sz="3600" b="1" dirty="0" err="1">
                <a:solidFill>
                  <a:srgbClr val="C00000"/>
                </a:solidFill>
                <a:latin typeface="Calibri" pitchFamily="34" charset="0"/>
              </a:rPr>
              <a:t>Zooniverse</a:t>
            </a:r>
            <a:r>
              <a:rPr lang="en-US" sz="3600" b="1" dirty="0">
                <a:solidFill>
                  <a:srgbClr val="C00000"/>
                </a:solidFill>
                <a:latin typeface="Calibri" pitchFamily="34" charset="0"/>
              </a:rPr>
              <a:t> project -&gt; HiggsHunters.org</a:t>
            </a:r>
            <a:endParaRPr lang="el-GR" sz="3600" b="1" dirty="0" err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75376" y="2276872"/>
            <a:ext cx="2016224" cy="282538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sz="2400" dirty="0">
                <a:latin typeface="Calibri" pitchFamily="34" charset="0"/>
              </a:rPr>
              <a:t>Το κοινό συμμέτεχει σε πραγματικά ερευνητικά πρόζεκτ</a:t>
            </a:r>
          </a:p>
          <a:p>
            <a:pPr>
              <a:buNone/>
            </a:pPr>
            <a:r>
              <a:rPr lang="el-GR" sz="2400" dirty="0">
                <a:latin typeface="Calibri" pitchFamily="34" charset="0"/>
              </a:rPr>
              <a:t>&gt;1Μ χρήστες</a:t>
            </a:r>
          </a:p>
          <a:p>
            <a:pPr>
              <a:buNone/>
            </a:pPr>
            <a:r>
              <a:rPr lang="el-GR" sz="2400" dirty="0">
                <a:latin typeface="Calibri" pitchFamily="34" charset="0"/>
              </a:rPr>
              <a:t>Πχ. </a:t>
            </a:r>
            <a:r>
              <a:rPr lang="en-US" sz="2400" dirty="0">
                <a:latin typeface="Calibri" pitchFamily="34" charset="0"/>
              </a:rPr>
              <a:t>Galaxy Zoo</a:t>
            </a:r>
            <a:endParaRPr lang="el-GR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676456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l-GR" sz="2800" dirty="0">
                <a:solidFill>
                  <a:srgbClr val="C00000"/>
                </a:solidFill>
                <a:latin typeface="Calibri" pitchFamily="34" charset="0"/>
              </a:rPr>
              <a:t>Η ιδέα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72898"/>
            <a:ext cx="5880789" cy="4485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91200" y="5953137"/>
            <a:ext cx="3124200" cy="9048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To site </a:t>
            </a:r>
            <a:r>
              <a:rPr lang="el-GR" sz="2400" b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θα είναι έτοιμο</a:t>
            </a:r>
          </a:p>
          <a:p>
            <a:pPr>
              <a:buNone/>
            </a:pPr>
            <a:r>
              <a:rPr lang="el-GR" sz="2400" b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l-GR" sz="2400" b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~1 μήνα</a:t>
            </a:r>
            <a:endParaRPr lang="el-GR" sz="2400" b="1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838200"/>
            <a:ext cx="8812990" cy="1766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>
                <a:latin typeface="Calibri" pitchFamily="34" charset="0"/>
              </a:rPr>
              <a:t>Στο </a:t>
            </a:r>
            <a:r>
              <a:rPr lang="en-US" sz="2000" dirty="0">
                <a:latin typeface="Calibri" pitchFamily="34" charset="0"/>
              </a:rPr>
              <a:t>ATLAS </a:t>
            </a:r>
            <a:r>
              <a:rPr lang="el-GR" sz="2000" dirty="0">
                <a:latin typeface="Calibri" pitchFamily="34" charset="0"/>
              </a:rPr>
              <a:t>θα ψάξουν για </a:t>
            </a:r>
            <a:r>
              <a:rPr lang="el-GR" sz="2000" b="1" dirty="0">
                <a:latin typeface="Calibri" pitchFamily="34" charset="0"/>
              </a:rPr>
              <a:t>μετατοπισμένες κορυφές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l-GR" sz="2000" dirty="0">
                <a:latin typeface="Calibri" pitchFamily="34" charset="0"/>
              </a:rPr>
              <a:t>σε εικόνες των γεγονότων</a:t>
            </a:r>
          </a:p>
          <a:p>
            <a:r>
              <a:rPr lang="el-GR" sz="2000" dirty="0">
                <a:latin typeface="Calibri" pitchFamily="34" charset="0"/>
              </a:rPr>
              <a:t>Και έτσι το κοινό θα βοηθήσει θα βρέθουν (?) «περιέργες» διασπάσεις του </a:t>
            </a:r>
            <a:r>
              <a:rPr lang="en-US" sz="2000" dirty="0">
                <a:latin typeface="Calibri" pitchFamily="34" charset="0"/>
              </a:rPr>
              <a:t>Higgs </a:t>
            </a:r>
            <a:endParaRPr lang="el-GR" sz="2000" dirty="0">
              <a:latin typeface="Calibri" pitchFamily="34" charset="0"/>
            </a:endParaRPr>
          </a:p>
          <a:p>
            <a:pPr>
              <a:buNone/>
            </a:pPr>
            <a:r>
              <a:rPr lang="en-US" sz="2000" dirty="0">
                <a:latin typeface="Calibri" pitchFamily="34" charset="0"/>
              </a:rPr>
              <a:t>   </a:t>
            </a:r>
            <a:r>
              <a:rPr lang="el-GR" sz="2000" dirty="0">
                <a:latin typeface="Calibri" pitchFamily="34" charset="0"/>
              </a:rPr>
              <a:t>τις οποίες τα υπάρχοντα προγράμματα ανακατασκευής τροχιων και κορυφών </a:t>
            </a:r>
          </a:p>
          <a:p>
            <a:pPr>
              <a:buNone/>
            </a:pPr>
            <a:r>
              <a:rPr lang="en-US" sz="2000" dirty="0">
                <a:latin typeface="Calibri" pitchFamily="34" charset="0"/>
              </a:rPr>
              <a:t>   </a:t>
            </a:r>
            <a:r>
              <a:rPr lang="el-GR" sz="2000" dirty="0">
                <a:latin typeface="Calibri" pitchFamily="34" charset="0"/>
              </a:rPr>
              <a:t>δεν «πετύχαινουν»</a:t>
            </a:r>
          </a:p>
          <a:p>
            <a:endParaRPr lang="el-GR" dirty="0" err="1">
              <a:latin typeface="Comic Sans MS" pitchFamily="66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097496"/>
            <a:ext cx="4876800" cy="361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311952" cy="2667000"/>
          </a:xfrm>
          <a:solidFill>
            <a:schemeClr val="bg1">
              <a:lumMod val="8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el-GR" sz="6000" b="1" dirty="0">
                <a:solidFill>
                  <a:srgbClr val="C00000"/>
                </a:solidFill>
              </a:rPr>
              <a:t>Νέες προσφερόμενες υπηρεσίες απο το </a:t>
            </a:r>
            <a:r>
              <a:rPr lang="en-US" sz="6000" b="1" dirty="0">
                <a:solidFill>
                  <a:srgbClr val="C00000"/>
                </a:solidFill>
              </a:rPr>
              <a:t>CERN</a:t>
            </a:r>
            <a:br>
              <a:rPr lang="en-US" sz="6000" b="1" dirty="0">
                <a:solidFill>
                  <a:srgbClr val="C00000"/>
                </a:solidFill>
              </a:rPr>
            </a:br>
            <a:r>
              <a:rPr lang="en-US" sz="6000" b="1" dirty="0">
                <a:solidFill>
                  <a:srgbClr val="C00000"/>
                </a:solidFill>
              </a:rPr>
              <a:t>(</a:t>
            </a:r>
            <a:r>
              <a:rPr lang="el-GR" sz="6000" b="1" dirty="0">
                <a:solidFill>
                  <a:srgbClr val="C00000"/>
                </a:solidFill>
              </a:rPr>
              <a:t>εκθέσεις, εργαστήρια)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sldNum" sz="quarter" idx="4294967295"/>
          </p:nvPr>
        </p:nvSpPr>
        <p:spPr>
          <a:xfrm>
            <a:off x="8295680" y="6554390"/>
            <a:ext cx="205383" cy="214313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4291" tIns="32146" rIns="64291" bIns="32146"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000">
                <a:solidFill>
                  <a:srgbClr val="0433FF"/>
                </a:solidFill>
              </a:rPr>
              <a:pPr lvl="0">
                <a:defRPr sz="1800">
                  <a:solidFill>
                    <a:srgbClr val="000000"/>
                  </a:solidFill>
                </a:defRPr>
              </a:pPr>
              <a:t>43</a:t>
            </a:fld>
            <a:endParaRPr sz="1000" dirty="0">
              <a:solidFill>
                <a:srgbClr val="0433FF"/>
              </a:solidFill>
            </a:endParaRPr>
          </a:p>
        </p:txBody>
      </p:sp>
      <p:sp>
        <p:nvSpPr>
          <p:cNvPr id="24" name="Shape 24"/>
          <p:cNvSpPr/>
          <p:nvPr/>
        </p:nvSpPr>
        <p:spPr>
          <a:xfrm>
            <a:off x="457200" y="188640"/>
            <a:ext cx="830580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defTabSz="584200">
              <a:defRPr sz="48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buNone/>
              <a:defRPr sz="1800">
                <a:solidFill>
                  <a:srgbClr val="000000"/>
                </a:solidFill>
              </a:defRPr>
            </a:pPr>
            <a:r>
              <a:rPr sz="3400" b="1" dirty="0">
                <a:solidFill>
                  <a:srgbClr val="C00000"/>
                </a:solidFill>
                <a:latin typeface="Calibri" pitchFamily="34" charset="0"/>
              </a:rPr>
              <a:t>2010: “Universe of Particles”</a:t>
            </a:r>
            <a:r>
              <a:rPr lang="el-GR" sz="3400" b="1" dirty="0">
                <a:solidFill>
                  <a:srgbClr val="C00000"/>
                </a:solidFill>
                <a:latin typeface="Calibri" pitchFamily="34" charset="0"/>
              </a:rPr>
              <a:t> (στο </a:t>
            </a:r>
            <a:r>
              <a:rPr lang="en-US" sz="3400" b="1" dirty="0">
                <a:solidFill>
                  <a:srgbClr val="C00000"/>
                </a:solidFill>
                <a:latin typeface="Calibri" pitchFamily="34" charset="0"/>
              </a:rPr>
              <a:t> Globe)</a:t>
            </a:r>
            <a:endParaRPr sz="3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25" name="Overview 1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187624" y="908720"/>
            <a:ext cx="6630317" cy="4511600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hape 27"/>
          <p:cNvSpPr/>
          <p:nvPr/>
        </p:nvSpPr>
        <p:spPr>
          <a:xfrm>
            <a:off x="1616273" y="5563195"/>
            <a:ext cx="6098977" cy="8463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 defTabSz="410751">
              <a:buNone/>
              <a:defRPr sz="1800">
                <a:solidFill>
                  <a:srgbClr val="000000"/>
                </a:solidFill>
              </a:defRPr>
            </a:pPr>
            <a:r>
              <a:rPr sz="25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Helvetica Neue Light"/>
                <a:cs typeface="Helvetica Neue Light"/>
                <a:sym typeface="Helvetica Neue Light"/>
              </a:rPr>
              <a:t>Interactive •  Immersive • Inspiring</a:t>
            </a:r>
          </a:p>
          <a:p>
            <a:pPr algn="ctr" defTabSz="410751">
              <a:buNone/>
              <a:defRPr sz="1800">
                <a:solidFill>
                  <a:srgbClr val="000000"/>
                </a:solidFill>
              </a:defRPr>
            </a:pPr>
            <a:r>
              <a:rPr sz="25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Helvetica Neue Light"/>
                <a:cs typeface="Helvetica Neue Light"/>
                <a:sym typeface="Helvetica Neue Light"/>
              </a:rPr>
              <a:t>65,000 </a:t>
            </a:r>
            <a:r>
              <a:rPr lang="el-GR" sz="25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Helvetica Neue Light"/>
                <a:cs typeface="Helvetica Neue Light"/>
                <a:sym typeface="Helvetica Neue Light"/>
              </a:rPr>
              <a:t>επισκέπτες/χρόνο</a:t>
            </a:r>
            <a:r>
              <a:rPr sz="25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Helvetica Neue Light"/>
                <a:cs typeface="Helvetica Neue Light"/>
                <a:sym typeface="Helvetica Neue Light"/>
              </a:rPr>
              <a:t> (</a:t>
            </a:r>
            <a:r>
              <a:rPr lang="el-GR" sz="25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Helvetica Neue Light"/>
                <a:cs typeface="Helvetica Neue Light"/>
                <a:sym typeface="Helvetica Neue Light"/>
              </a:rPr>
              <a:t>από Ιούλιο </a:t>
            </a:r>
            <a:r>
              <a:rPr sz="25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Helvetica Neue Light"/>
                <a:cs typeface="Helvetica Neue Light"/>
                <a:sym typeface="Helvetica Neue Light"/>
              </a:rPr>
              <a:t>2010)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/>
          </p:cNvSpPr>
          <p:nvPr>
            <p:ph type="sldNum" sz="quarter" idx="4294967295"/>
          </p:nvPr>
        </p:nvSpPr>
        <p:spPr>
          <a:xfrm>
            <a:off x="8295680" y="6554390"/>
            <a:ext cx="205383" cy="214313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4291" tIns="32146" rIns="64291" bIns="32146"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000">
                <a:solidFill>
                  <a:srgbClr val="0433FF"/>
                </a:solidFill>
              </a:rPr>
              <a:pPr lvl="0">
                <a:defRPr sz="1800">
                  <a:solidFill>
                    <a:srgbClr val="000000"/>
                  </a:solidFill>
                </a:defRPr>
              </a:pPr>
              <a:t>44</a:t>
            </a:fld>
            <a:endParaRPr sz="1000" dirty="0">
              <a:solidFill>
                <a:srgbClr val="0433FF"/>
              </a:solidFill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1143000" y="152400"/>
            <a:ext cx="6769417" cy="61555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48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buNone/>
              <a:defRPr sz="1800">
                <a:solidFill>
                  <a:srgbClr val="000000"/>
                </a:solidFill>
              </a:defRPr>
            </a:pPr>
            <a:r>
              <a:rPr lang="el-GR" sz="4000" b="1" dirty="0">
                <a:solidFill>
                  <a:srgbClr val="C00000"/>
                </a:solidFill>
                <a:latin typeface="Calibri" pitchFamily="34" charset="0"/>
              </a:rPr>
              <a:t>Το καινούργιο</a:t>
            </a:r>
            <a:r>
              <a:rPr sz="4000" b="1" dirty="0">
                <a:solidFill>
                  <a:srgbClr val="C00000"/>
                </a:solidFill>
                <a:latin typeface="Calibri" pitchFamily="34" charset="0"/>
              </a:rPr>
              <a:t>: Microcosm 2015</a:t>
            </a:r>
          </a:p>
        </p:txBody>
      </p:sp>
      <p:pic>
        <p:nvPicPr>
          <p:cNvPr id="137" name="2508_1 CORRIDOR BIGBANG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12255" y="1100282"/>
            <a:ext cx="4443384" cy="24994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2508_3 LHC_CCC_V02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3636325" y="3704588"/>
            <a:ext cx="4847981" cy="2726989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/>
          <p:nvPr/>
        </p:nvSpPr>
        <p:spPr>
          <a:xfrm>
            <a:off x="5543429" y="1931789"/>
            <a:ext cx="1426348" cy="379908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>
            <a:spAutoFit/>
          </a:bodyPr>
          <a:lstStyle/>
          <a:p>
            <a:pPr lvl="0">
              <a:buNone/>
              <a:defRPr sz="1800">
                <a:solidFill>
                  <a:srgbClr val="000000"/>
                </a:solidFill>
              </a:defRPr>
            </a:pPr>
            <a:r>
              <a:rPr lang="el-G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Αρχική φάση</a:t>
            </a:r>
            <a:endParaRPr sz="20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0" y="4797152"/>
            <a:ext cx="3717745" cy="74924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>
            <a:spAutoFit/>
          </a:bodyPr>
          <a:lstStyle/>
          <a:p>
            <a:pPr lvl="0">
              <a:buNone/>
              <a:defRPr sz="1800">
                <a:solidFill>
                  <a:srgbClr val="000000"/>
                </a:solidFill>
              </a:defRPr>
            </a:pPr>
            <a:r>
              <a:rPr lang="el-G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Σκοπός</a:t>
            </a:r>
            <a:r>
              <a:rPr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:</a:t>
            </a:r>
          </a:p>
          <a:p>
            <a:pPr lvl="0">
              <a:buNone/>
              <a:defRPr sz="1800">
                <a:solidFill>
                  <a:srgbClr val="000000"/>
                </a:solidFill>
              </a:defRPr>
            </a:pPr>
            <a:r>
              <a:rPr lang="el-G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Να Τελειώσει την άνοξη του</a:t>
            </a:r>
            <a:r>
              <a:rPr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2015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sldNum" sz="quarter" idx="4294967295"/>
          </p:nvPr>
        </p:nvSpPr>
        <p:spPr>
          <a:xfrm>
            <a:off x="8295679" y="6554390"/>
            <a:ext cx="205384" cy="214313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4291" tIns="32146" rIns="64291" bIns="32146"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000">
                <a:solidFill>
                  <a:srgbClr val="0433FF"/>
                </a:solidFill>
              </a:rPr>
              <a:pPr lvl="0">
                <a:defRPr sz="1800">
                  <a:solidFill>
                    <a:srgbClr val="000000"/>
                  </a:solidFill>
                </a:defRPr>
              </a:pPr>
              <a:t>45</a:t>
            </a:fld>
            <a:endParaRPr sz="1000" dirty="0">
              <a:solidFill>
                <a:srgbClr val="0433FF"/>
              </a:solidFill>
            </a:endParaRPr>
          </a:p>
        </p:txBody>
      </p:sp>
      <p:sp>
        <p:nvSpPr>
          <p:cNvPr id="88" name="Shape 88"/>
          <p:cNvSpPr/>
          <p:nvPr/>
        </p:nvSpPr>
        <p:spPr>
          <a:xfrm>
            <a:off x="94587" y="152400"/>
            <a:ext cx="8820813" cy="55399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48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buNone/>
              <a:defRPr sz="1800">
                <a:solidFill>
                  <a:srgbClr val="000000"/>
                </a:solidFill>
              </a:defRPr>
            </a:pPr>
            <a:r>
              <a:rPr lang="el-GR" sz="3600" b="1" dirty="0">
                <a:solidFill>
                  <a:srgbClr val="C00000"/>
                </a:solidFill>
                <a:latin typeface="Calibri" pitchFamily="34" charset="0"/>
              </a:rPr>
              <a:t>Νέα</a:t>
            </a:r>
            <a:r>
              <a:rPr sz="3600" b="1" dirty="0">
                <a:solidFill>
                  <a:srgbClr val="C00000"/>
                </a:solidFill>
                <a:latin typeface="Calibri" pitchFamily="34" charset="0"/>
              </a:rPr>
              <a:t> 3 D animations</a:t>
            </a:r>
            <a:r>
              <a:rPr lang="el-GR" sz="3600" b="1" dirty="0">
                <a:solidFill>
                  <a:srgbClr val="C00000"/>
                </a:solidFill>
                <a:latin typeface="Calibri" pitchFamily="34" charset="0"/>
              </a:rPr>
              <a:t> από την έκθεση του </a:t>
            </a:r>
            <a:r>
              <a:rPr lang="en-US" sz="3600" b="1" dirty="0">
                <a:solidFill>
                  <a:srgbClr val="C00000"/>
                </a:solidFill>
                <a:latin typeface="Calibri" pitchFamily="34" charset="0"/>
              </a:rPr>
              <a:t>CERN</a:t>
            </a:r>
            <a:endParaRPr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9" name="Shape 89"/>
          <p:cNvSpPr/>
          <p:nvPr/>
        </p:nvSpPr>
        <p:spPr>
          <a:xfrm>
            <a:off x="304800" y="6019800"/>
            <a:ext cx="7883248" cy="369332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700">
                <a:solidFill>
                  <a:srgbClr val="000000"/>
                </a:solidFill>
              </a:defRPr>
            </a:lvl1pPr>
          </a:lstStyle>
          <a:p>
            <a:pPr lvl="0">
              <a:buNone/>
              <a:defRPr sz="1800"/>
            </a:pPr>
            <a:r>
              <a:rPr sz="2400" dirty="0">
                <a:latin typeface="Calibri" pitchFamily="34" charset="0"/>
              </a:rPr>
              <a:t>http://cern60.web.cern.ch/en/exhibitions/animations-</a:t>
            </a:r>
            <a:r>
              <a:rPr lang="en-US" sz="2400" dirty="0">
                <a:latin typeface="Calibri" pitchFamily="34" charset="0"/>
              </a:rPr>
              <a:t>0,1,2,3,4</a:t>
            </a:r>
            <a:endParaRPr sz="2400" dirty="0">
              <a:latin typeface="Calibri" pitchFamily="34" charset="0"/>
            </a:endParaRPr>
          </a:p>
        </p:txBody>
      </p:sp>
      <p:pic>
        <p:nvPicPr>
          <p:cNvPr id="90" name="pasted-image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57200" y="1066800"/>
            <a:ext cx="5867399" cy="409827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/>
          <p:cNvSpPr txBox="1"/>
          <p:nvPr/>
        </p:nvSpPr>
        <p:spPr>
          <a:xfrm>
            <a:off x="6324600" y="1676400"/>
            <a:ext cx="2864567" cy="1877437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l-GR" sz="2000" dirty="0">
                <a:latin typeface="Calibri" pitchFamily="34" charset="0"/>
              </a:rPr>
              <a:t>Φυσική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>
                <a:latin typeface="Calibri" pitchFamily="34" charset="0"/>
              </a:rPr>
              <a:t>Πειράματα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>
                <a:latin typeface="Calibri" pitchFamily="34" charset="0"/>
              </a:rPr>
              <a:t>Επιταχυντές του</a:t>
            </a:r>
            <a:r>
              <a:rPr lang="en-US" sz="2000" dirty="0">
                <a:latin typeface="Calibri" pitchFamily="34" charset="0"/>
              </a:rPr>
              <a:t> LHC</a:t>
            </a:r>
            <a:endParaRPr lang="el-GR" sz="2000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l-GR" sz="2000" dirty="0">
                <a:latin typeface="Calibri" pitchFamily="34" charset="0"/>
              </a:rPr>
              <a:t>Υπολογιστές </a:t>
            </a:r>
          </a:p>
          <a:p>
            <a:pPr>
              <a:buFont typeface="Wingdings" pitchFamily="2" charset="2"/>
              <a:buChar char="Ø"/>
            </a:pPr>
            <a:r>
              <a:rPr lang="el-GR" sz="2000" dirty="0">
                <a:latin typeface="Calibri" pitchFamily="34" charset="0"/>
              </a:rPr>
              <a:t>Μεταφορά τεχνολογίας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9607"/>
          <a:stretch/>
        </p:blipFill>
        <p:spPr>
          <a:xfrm>
            <a:off x="903913" y="1447800"/>
            <a:ext cx="6639887" cy="45014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14400" y="152400"/>
            <a:ext cx="6869958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l-GR" sz="4400" b="1" dirty="0">
                <a:solidFill>
                  <a:srgbClr val="C00000"/>
                </a:solidFill>
                <a:latin typeface="Calibri" pitchFamily="34" charset="0"/>
              </a:rPr>
              <a:t>Νέο : </a:t>
            </a:r>
            <a:r>
              <a:rPr lang="en-US" sz="4400" b="1" dirty="0" err="1">
                <a:solidFill>
                  <a:srgbClr val="C00000"/>
                </a:solidFill>
                <a:latin typeface="Calibri" pitchFamily="34" charset="0"/>
              </a:rPr>
              <a:t>S’Cool</a:t>
            </a:r>
            <a:r>
              <a:rPr lang="en-US" sz="4400" b="1" dirty="0">
                <a:solidFill>
                  <a:srgbClr val="C00000"/>
                </a:solidFill>
                <a:latin typeface="Calibri" pitchFamily="34" charset="0"/>
              </a:rPr>
              <a:t> LAB</a:t>
            </a:r>
            <a:r>
              <a:rPr lang="el-GR" sz="4400" b="1" dirty="0">
                <a:solidFill>
                  <a:srgbClr val="C00000"/>
                </a:solidFill>
                <a:latin typeface="Calibri" pitchFamily="34" charset="0"/>
              </a:rPr>
              <a:t>*</a:t>
            </a:r>
            <a:r>
              <a:rPr lang="en-US" sz="4400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l-GR" sz="4400" b="1" dirty="0">
                <a:solidFill>
                  <a:srgbClr val="C00000"/>
                </a:solidFill>
                <a:latin typeface="Calibri" pitchFamily="34" charset="0"/>
              </a:rPr>
              <a:t> του </a:t>
            </a:r>
            <a:r>
              <a:rPr lang="en-US" sz="4400" b="1" dirty="0">
                <a:solidFill>
                  <a:srgbClr val="C00000"/>
                </a:solidFill>
                <a:latin typeface="Calibri" pitchFamily="34" charset="0"/>
              </a:rPr>
              <a:t>CERN </a:t>
            </a:r>
            <a:endParaRPr lang="el-GR" sz="4400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029980"/>
            <a:ext cx="91440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sz="2700" dirty="0">
                <a:latin typeface="Calibri" pitchFamily="34" charset="0"/>
              </a:rPr>
              <a:t>Αναμένεται να λειτουργήσει η πρώτη φάση το τέλος του 2014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06757" y="990600"/>
            <a:ext cx="2311595" cy="62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l-GR" altLang="en-US" dirty="0"/>
              <a:t>*</a:t>
            </a:r>
            <a:r>
              <a:rPr lang="en-US" altLang="en-US" sz="1800" dirty="0">
                <a:latin typeface="Calibri" pitchFamily="34" charset="0"/>
              </a:rPr>
              <a:t>Julia.Woithe@cern.ch</a:t>
            </a:r>
          </a:p>
          <a:p>
            <a:endParaRPr lang="el-GR" dirty="0" err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49317916"/>
              </p:ext>
            </p:extLst>
          </p:nvPr>
        </p:nvGraphicFramePr>
        <p:xfrm>
          <a:off x="651604" y="3543189"/>
          <a:ext cx="7784485" cy="3290329"/>
        </p:xfrm>
        <a:graphic>
          <a:graphicData uri="http://schemas.openxmlformats.org/drawingml/2006/table">
            <a:tbl>
              <a:tblPr firstRow="1" firstCol="1" bandRow="1"/>
              <a:tblGrid>
                <a:gridCol w="2594273"/>
                <a:gridCol w="2595106"/>
                <a:gridCol w="2595106"/>
              </a:tblGrid>
              <a:tr h="39715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100" b="1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Particle Acceleration</a:t>
                      </a:r>
                      <a:endParaRPr lang="en-GB" sz="2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100" b="1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Basic Principles</a:t>
                      </a:r>
                      <a:endParaRPr lang="en-GB" sz="2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100" b="1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Particle Detection</a:t>
                      </a:r>
                      <a:endParaRPr lang="en-GB" sz="2100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9715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Braun tube</a:t>
                      </a:r>
                      <a:endParaRPr lang="en-GB" sz="19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Hall-Effect</a:t>
                      </a:r>
                      <a:endParaRPr lang="en-GB" sz="19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Cloud chambers</a:t>
                      </a:r>
                      <a:endParaRPr lang="en-GB" sz="19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9715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Specific charge</a:t>
                      </a:r>
                      <a:endParaRPr lang="en-GB" sz="19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i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Rutherford experiment</a:t>
                      </a:r>
                      <a:endParaRPr lang="en-GB" sz="1900" i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i="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Medipix</a:t>
                      </a:r>
                      <a:r>
                        <a:rPr lang="en-US" sz="1900" i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MX-10</a:t>
                      </a:r>
                      <a:endParaRPr lang="en-GB" sz="1900" i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9715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Superconductivity</a:t>
                      </a:r>
                      <a:endParaRPr lang="en-GB" sz="19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i="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Spinthariscope</a:t>
                      </a:r>
                      <a:endParaRPr lang="en-GB" sz="1900" i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i="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CosMO</a:t>
                      </a:r>
                      <a:endParaRPr lang="en-GB" sz="1900" i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15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i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Paul trap model</a:t>
                      </a:r>
                      <a:endParaRPr lang="en-GB" sz="1900" i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Franck-Hertz</a:t>
                      </a:r>
                      <a:endParaRPr lang="en-GB" sz="19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i="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KamioKannen</a:t>
                      </a:r>
                      <a:endParaRPr lang="en-GB" sz="1900" i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715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lang="en-GB" sz="19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Planck's constant</a:t>
                      </a:r>
                      <a:endParaRPr lang="en-GB" sz="19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X-ray unit</a:t>
                      </a:r>
                      <a:endParaRPr lang="en-GB" sz="19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565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 </a:t>
                      </a:r>
                      <a:endParaRPr lang="en-GB" sz="19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Radioactivity</a:t>
                      </a:r>
                      <a:endParaRPr lang="en-GB" sz="19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900" i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PET (gamma spectroscopy)</a:t>
                      </a:r>
                      <a:endParaRPr lang="en-GB" sz="1900" i="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229600" cy="1143000"/>
          </a:xfrm>
          <a:solidFill>
            <a:schemeClr val="bg1">
              <a:lumMod val="85000"/>
            </a:schemeClr>
          </a:solidFill>
        </p:spPr>
        <p:txBody>
          <a:bodyPr>
            <a:normAutofit fontScale="90000"/>
          </a:bodyPr>
          <a:lstStyle/>
          <a:p>
            <a:r>
              <a:rPr lang="el-GR" b="1" dirty="0">
                <a:solidFill>
                  <a:srgbClr val="C00000"/>
                </a:solidFill>
              </a:rPr>
              <a:t>Πειράματα  στο </a:t>
            </a:r>
            <a:r>
              <a:rPr lang="en-US" b="1" dirty="0" err="1">
                <a:solidFill>
                  <a:srgbClr val="C00000"/>
                </a:solidFill>
              </a:rPr>
              <a:t>S’Cool</a:t>
            </a:r>
            <a:r>
              <a:rPr lang="en-US" b="1" dirty="0">
                <a:solidFill>
                  <a:srgbClr val="C00000"/>
                </a:solidFill>
              </a:rPr>
              <a:t> LAB </a:t>
            </a:r>
            <a:r>
              <a:rPr lang="el-GR" b="1" dirty="0">
                <a:solidFill>
                  <a:srgbClr val="C00000"/>
                </a:solidFill>
              </a:rPr>
              <a:t> του </a:t>
            </a:r>
            <a:r>
              <a:rPr lang="en-US" b="1" dirty="0">
                <a:solidFill>
                  <a:srgbClr val="C00000"/>
                </a:solidFill>
              </a:rPr>
              <a:t>CERN </a:t>
            </a:r>
            <a:endParaRPr lang="en-GB" sz="1500" b="1" dirty="0">
              <a:solidFill>
                <a:srgbClr val="C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67B810-0C33-4A69-858E-029FA9EC3486}" type="slidenum">
              <a:rPr lang="en-US" altLang="en-US"/>
              <a:pPr>
                <a:defRPr/>
              </a:pPr>
              <a:t>47</a:t>
            </a:fld>
            <a:endParaRPr lang="en-US" altLang="en-US"/>
          </a:p>
        </p:txBody>
      </p:sp>
      <p:sp>
        <p:nvSpPr>
          <p:cNvPr id="10" name="Folded Corner 9"/>
          <p:cNvSpPr/>
          <p:nvPr/>
        </p:nvSpPr>
        <p:spPr>
          <a:xfrm>
            <a:off x="304800" y="1447800"/>
            <a:ext cx="8344461" cy="1127145"/>
          </a:xfrm>
          <a:prstGeom prst="foldedCorner">
            <a:avLst/>
          </a:prstGeom>
          <a:noFill/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l-GR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Πείραματα που σχετίζονται με το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CERN </a:t>
            </a:r>
            <a:r>
              <a:rPr lang="el-GR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και τα πειράματα του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 </a:t>
            </a:r>
            <a:r>
              <a:rPr lang="el-GR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ίδιες πειραματικές διατάξεις για κάθε πείραμα, 3 μαθητές/διάταξη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l-GR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Συσκεύες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PHYWE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LD Didactic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hlinkClick r:id="rId5"/>
              </a:rPr>
              <a:t>3B Scientific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hlinkClick r:id="rId6"/>
              </a:rPr>
              <a:t>Jablotron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hlinkClick r:id="rId7"/>
              </a:rPr>
              <a:t>Netzwerk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  <a:hlinkClick r:id="rId7"/>
              </a:rPr>
              <a:t>Teilchenwelt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CERN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548929" y="2714069"/>
            <a:ext cx="570730" cy="768000"/>
          </a:xfrm>
          <a:prstGeom prst="rect">
            <a:avLst/>
          </a:prstGeom>
        </p:spPr>
      </p:pic>
      <p:pic>
        <p:nvPicPr>
          <p:cNvPr id="21" name="Picture Placeholder 7"/>
          <p:cNvPicPr>
            <a:picLocks noChangeAspect="1"/>
          </p:cNvPicPr>
          <p:nvPr/>
        </p:nvPicPr>
        <p:blipFill>
          <a:blip r:embed="rId9" cstate="print"/>
          <a:srcRect l="8730" r="8730"/>
          <a:stretch>
            <a:fillRect/>
          </a:stretch>
        </p:blipFill>
        <p:spPr>
          <a:xfrm>
            <a:off x="7476010" y="2664588"/>
            <a:ext cx="708452" cy="8669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750425" y="2686901"/>
            <a:ext cx="623534" cy="768000"/>
          </a:xfrm>
          <a:prstGeom prst="rect">
            <a:avLst/>
          </a:prstGeom>
        </p:spPr>
      </p:pic>
      <p:pic>
        <p:nvPicPr>
          <p:cNvPr id="25" name="Picture 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500" y="2714069"/>
            <a:ext cx="608126" cy="7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Placeholder 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7212" r="-17212"/>
          <a:stretch/>
        </p:blipFill>
        <p:spPr>
          <a:xfrm>
            <a:off x="949259" y="2714069"/>
            <a:ext cx="627584" cy="768000"/>
          </a:xfrm>
          <a:prstGeom prst="rect">
            <a:avLst/>
          </a:prstGeom>
          <a:ln w="9525"/>
          <a:extLst>
            <a:ext uri="{91240B29-F687-4F45-9708-019B960494DF}">
              <a14:hiddenLine xmlns="" xmlns:a14="http://schemas.microsoft.com/office/drawing/2010/main" w="1905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Placeholder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66" b="466"/>
          <a:stretch>
            <a:fillRect/>
          </a:stretch>
        </p:blipFill>
        <p:spPr>
          <a:xfrm>
            <a:off x="3428808" y="2755676"/>
            <a:ext cx="627584" cy="768000"/>
          </a:xfrm>
          <a:prstGeom prst="rect">
            <a:avLst/>
          </a:prstGeom>
          <a:ln w="9525"/>
          <a:extLst>
            <a:ext uri="{91240B29-F687-4F45-9708-019B960494DF}">
              <a14:hiddenLine xmlns="" xmlns:a14="http://schemas.microsoft.com/office/drawing/2010/main" w="1905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9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8510" b="-18510"/>
          <a:stretch/>
        </p:blipFill>
        <p:spPr bwMode="auto">
          <a:xfrm>
            <a:off x="4084101" y="2780655"/>
            <a:ext cx="627583" cy="7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Placeholder 7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5917" b="-15917"/>
          <a:stretch/>
        </p:blipFill>
        <p:spPr>
          <a:xfrm>
            <a:off x="4740678" y="2775189"/>
            <a:ext cx="627584" cy="768000"/>
          </a:xfrm>
          <a:prstGeom prst="rect">
            <a:avLst/>
          </a:prstGeom>
          <a:ln w="9525"/>
          <a:extLst>
            <a:ext uri="{91240B29-F687-4F45-9708-019B960494DF}">
              <a14:hiddenLine xmlns="" xmlns:a14="http://schemas.microsoft.com/office/drawing/2010/main" w="1905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400" y="2755676"/>
            <a:ext cx="720000" cy="76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000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5492" b="8504"/>
          <a:stretch/>
        </p:blipFill>
        <p:spPr bwMode="auto">
          <a:xfrm>
            <a:off x="-396552" y="1359707"/>
            <a:ext cx="5400600" cy="509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el-GR" b="1" dirty="0">
                <a:solidFill>
                  <a:srgbClr val="C00000"/>
                </a:solidFill>
              </a:rPr>
              <a:t>Πώς θα χρησιμοποιθεί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/>
              <a:pPr/>
              <a:t>48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38691" y="1295400"/>
            <a:ext cx="470530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l-GR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Επισκέπτες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CERN visitors – </a:t>
            </a:r>
            <a:r>
              <a:rPr lang="el-GR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80κ/χρόνο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l-GR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Επισκέπτες μαθητές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~</a:t>
            </a:r>
            <a:r>
              <a:rPr lang="el-GR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30κ/χρόνο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l-GR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Συμμετέχοντες στα προγράματα καθηγητών 1000/χρόνο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l-GR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Χωρητικότητα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S’Cool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LAB:  </a:t>
            </a:r>
            <a:r>
              <a:rPr lang="el-GR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3600/χρόνο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6453336"/>
            <a:ext cx="4066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Calibri" pitchFamily="34" charset="0"/>
              </a:rPr>
              <a:t>Επισκέψεις σχολείων 1/9/2013-1/3/2014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0" y="5229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TextBox 11"/>
          <p:cNvSpPr txBox="1"/>
          <p:nvPr/>
        </p:nvSpPr>
        <p:spPr>
          <a:xfrm>
            <a:off x="5029200" y="3886200"/>
            <a:ext cx="3851920" cy="273921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sz="2000" b="1" dirty="0">
                <a:latin typeface="Calibri" pitchFamily="34" charset="0"/>
              </a:rPr>
              <a:t>Δεν είναι σημείο επίσκεψης</a:t>
            </a:r>
          </a:p>
          <a:p>
            <a:pPr>
              <a:buFont typeface="Wingdings" pitchFamily="2" charset="2"/>
              <a:buChar char="Ø"/>
            </a:pPr>
            <a:r>
              <a:rPr lang="el-GR" sz="2000" b="1" dirty="0">
                <a:latin typeface="Calibri" pitchFamily="34" charset="0"/>
              </a:rPr>
              <a:t>Οι μαθητές ΠΡΕΠΕΙ να πηγαίνουν για ΤΟΥΛΑΧΙΣΤΟΝ ΜΙΣΗ ΜΕΡΑ </a:t>
            </a:r>
          </a:p>
          <a:p>
            <a:pPr>
              <a:buFont typeface="Wingdings" pitchFamily="2" charset="2"/>
              <a:buChar char="Ø"/>
            </a:pPr>
            <a:r>
              <a:rPr lang="el-GR" sz="2000" b="1" dirty="0">
                <a:latin typeface="Calibri" pitchFamily="34" charset="0"/>
              </a:rPr>
              <a:t>Και να ΠΡΟΕΤΟΙΜΑΖΟΝΤΑΙ ΠΡΙΝ</a:t>
            </a:r>
          </a:p>
          <a:p>
            <a:pPr>
              <a:buFont typeface="Wingdings" pitchFamily="2" charset="2"/>
              <a:buChar char="Ø"/>
            </a:pPr>
            <a:r>
              <a:rPr lang="el-GR" sz="2000" b="1" dirty="0">
                <a:latin typeface="Calibri" pitchFamily="34" charset="0"/>
              </a:rPr>
              <a:t>Εμείς με τα εκπαιδευτικά μας προγράμματα μπορούμε να σας βοηθήσουμε στην προετοιμασία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12160" y="6309320"/>
            <a:ext cx="2221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dirty="0">
                <a:solidFill>
                  <a:schemeClr val="bg1"/>
                </a:solidFill>
              </a:rPr>
              <a:t>Julia.Woithe@cern.ch</a:t>
            </a:r>
          </a:p>
          <a:p>
            <a:endParaRPr lang="el-GR" dirty="0" err="1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5715000"/>
            <a:ext cx="838200" cy="369332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latin typeface="Calibri" pitchFamily="34" charset="0"/>
              </a:rPr>
              <a:t>GR 6%</a:t>
            </a:r>
            <a:endParaRPr lang="el-GR" sz="1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338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0B2A82-D367-4BF8-9175-A424CF66615E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C1F49-0243-4385-9CBC-FEFE03726AC3}" type="slidenum">
              <a:rPr lang="el-GR"/>
              <a:pPr>
                <a:defRPr/>
              </a:pPr>
              <a:t>49</a:t>
            </a:fld>
            <a:endParaRPr lang="el-GR"/>
          </a:p>
        </p:txBody>
      </p:sp>
      <p:sp>
        <p:nvSpPr>
          <p:cNvPr id="4" name="TextBox 3"/>
          <p:cNvSpPr txBox="1"/>
          <p:nvPr/>
        </p:nvSpPr>
        <p:spPr>
          <a:xfrm>
            <a:off x="332357" y="0"/>
            <a:ext cx="88116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4400" dirty="0">
                <a:latin typeface="Calibri" pitchFamily="34" charset="0"/>
              </a:rPr>
              <a:t>Open data from all four experiments</a:t>
            </a:r>
            <a:endParaRPr lang="el-GR" sz="4400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28600" y="2057400"/>
            <a:ext cx="7343934" cy="158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3">
              <a:buNone/>
            </a:pPr>
            <a:r>
              <a:rPr lang="en-GB" sz="4400" dirty="0">
                <a:solidFill>
                  <a:srgbClr val="C00000"/>
                </a:solidFill>
                <a:latin typeface="Calibri" pitchFamily="34" charset="0"/>
              </a:rPr>
              <a:t>http://opendata.cern.ch/</a:t>
            </a:r>
          </a:p>
          <a:p>
            <a:pPr lvl="3">
              <a:buNone/>
            </a:pPr>
            <a:r>
              <a:rPr lang="en-GB" sz="4400">
                <a:solidFill>
                  <a:srgbClr val="C00000"/>
                </a:solidFill>
                <a:latin typeface="Calibri" pitchFamily="34" charset="0"/>
              </a:rPr>
              <a:t>-&gt;Virtual machine</a:t>
            </a:r>
            <a:endParaRPr lang="el-GR" sz="4400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0B2A82-D367-4BF8-9175-A424CF66615E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C1F49-0243-4385-9CBC-FEFE03726AC3}" type="slidenum">
              <a:rPr lang="el-GR"/>
              <a:pPr>
                <a:defRPr/>
              </a:pPr>
              <a:t>5</a:t>
            </a:fld>
            <a:endParaRPr lang="el-GR"/>
          </a:p>
        </p:txBody>
      </p:sp>
      <p:sp>
        <p:nvSpPr>
          <p:cNvPr id="4" name="TextBox 3"/>
          <p:cNvSpPr txBox="1"/>
          <p:nvPr/>
        </p:nvSpPr>
        <p:spPr>
          <a:xfrm>
            <a:off x="161267" y="1981200"/>
            <a:ext cx="8756821" cy="21236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l-GR" sz="6000" b="1" dirty="0">
                <a:solidFill>
                  <a:srgbClr val="C00000"/>
                </a:solidFill>
                <a:latin typeface="Calibri" pitchFamily="34" charset="0"/>
              </a:rPr>
              <a:t>Ευρωπαικά προγράμματα </a:t>
            </a:r>
            <a:endParaRPr lang="en-US" sz="6000" b="1" dirty="0">
              <a:solidFill>
                <a:srgbClr val="C0000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el-GR" sz="6000" b="1" dirty="0">
                <a:solidFill>
                  <a:srgbClr val="C00000"/>
                </a:solidFill>
                <a:latin typeface="Calibri" pitchFamily="34" charset="0"/>
              </a:rPr>
              <a:t>ο</a:t>
            </a:r>
            <a:r>
              <a:rPr lang="en-US" sz="6000" b="1" dirty="0" err="1">
                <a:solidFill>
                  <a:srgbClr val="C00000"/>
                </a:solidFill>
                <a:latin typeface="Calibri" pitchFamily="34" charset="0"/>
              </a:rPr>
              <a:t>utreach</a:t>
            </a:r>
            <a:r>
              <a:rPr lang="el-GR" sz="6000" b="1" dirty="0">
                <a:solidFill>
                  <a:srgbClr val="C00000"/>
                </a:solidFill>
                <a:latin typeface="Calibri" pitchFamily="34" charset="0"/>
              </a:rPr>
              <a:t> και</a:t>
            </a:r>
            <a:r>
              <a:rPr lang="en-US" sz="6000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l-GR" sz="6000" b="1" dirty="0">
                <a:solidFill>
                  <a:srgbClr val="C00000"/>
                </a:solidFill>
                <a:latin typeface="Calibri" pitchFamily="34" charset="0"/>
              </a:rPr>
              <a:t>το </a:t>
            </a:r>
            <a:r>
              <a:rPr lang="en-US" sz="6000" b="1" dirty="0">
                <a:solidFill>
                  <a:srgbClr val="C00000"/>
                </a:solidFill>
                <a:latin typeface="Calibri" pitchFamily="34" charset="0"/>
              </a:rPr>
              <a:t>ATLAS</a:t>
            </a:r>
            <a:endParaRPr lang="el-GR" sz="60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/>
          </p:cNvSpPr>
          <p:nvPr>
            <p:ph type="sldNum" sz="quarter" idx="4294967295"/>
          </p:nvPr>
        </p:nvSpPr>
        <p:spPr>
          <a:xfrm>
            <a:off x="8295680" y="6554390"/>
            <a:ext cx="205383" cy="214313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4291" tIns="32146" rIns="64291" bIns="32146"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000">
                <a:solidFill>
                  <a:srgbClr val="0433FF"/>
                </a:solidFill>
              </a:rPr>
              <a:pPr lvl="0">
                <a:defRPr sz="1800">
                  <a:solidFill>
                    <a:srgbClr val="000000"/>
                  </a:solidFill>
                </a:defRPr>
              </a:pPr>
              <a:t>50</a:t>
            </a:fld>
            <a:endParaRPr sz="1000" dirty="0">
              <a:solidFill>
                <a:srgbClr val="0433FF"/>
              </a:solidFill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0" y="152400"/>
            <a:ext cx="9144000" cy="86177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defTabSz="584200">
              <a:defRPr sz="48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 algn="ctr">
              <a:buNone/>
              <a:defRPr sz="1800">
                <a:solidFill>
                  <a:srgbClr val="000000"/>
                </a:solidFill>
              </a:defRPr>
            </a:pPr>
            <a:r>
              <a:rPr lang="el-GR" sz="2800" b="1" dirty="0">
                <a:solidFill>
                  <a:srgbClr val="C00000"/>
                </a:solidFill>
                <a:latin typeface="Calibri" pitchFamily="34" charset="0"/>
              </a:rPr>
              <a:t>«Επι του πιεστηρίου»: Χρησιμοποιείστε το κινητό σας σαν σταθμό ανίχνευσης κοσμικής ακτινοβολίας</a:t>
            </a:r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*</a:t>
            </a:r>
            <a:endParaRPr sz="2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228600" y="3048000"/>
            <a:ext cx="4419600" cy="271901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7" tIns="35717" rIns="35717" bIns="35717">
            <a:spAutoFit/>
          </a:bodyPr>
          <a:lstStyle/>
          <a:p>
            <a:pPr lvl="0">
              <a:buFont typeface="Wingdings" pitchFamily="2" charset="2"/>
              <a:buChar char="Ø"/>
              <a:defRPr sz="1800">
                <a:solidFill>
                  <a:srgbClr val="000000"/>
                </a:solidFill>
              </a:defRPr>
            </a:pPr>
            <a:r>
              <a:rPr lang="el-G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Παγκόσμιο δίκτυο με κινητά όταν δεν χρησιμοποιούνται (και είναι στην πρίζα)</a:t>
            </a:r>
          </a:p>
          <a:p>
            <a:pPr lvl="0">
              <a:buFont typeface="Wingdings" pitchFamily="2" charset="2"/>
              <a:buChar char="Ø"/>
              <a:defRPr sz="1800">
                <a:solidFill>
                  <a:srgbClr val="000000"/>
                </a:solidFill>
              </a:defRPr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app </a:t>
            </a:r>
            <a:r>
              <a:rPr lang="el-G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σε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Android</a:t>
            </a:r>
            <a:r>
              <a:rPr lang="el-G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και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 IOS</a:t>
            </a:r>
          </a:p>
          <a:p>
            <a:pPr lvl="0">
              <a:buFont typeface="Wingdings" pitchFamily="2" charset="2"/>
              <a:buChar char="Ø"/>
              <a:defRPr sz="1800">
                <a:solidFill>
                  <a:srgbClr val="000000"/>
                </a:solidFill>
              </a:defRPr>
            </a:pPr>
            <a:r>
              <a:rPr lang="el-G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Χρησιμοποιει τα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silicon photodiode pixel </a:t>
            </a:r>
            <a:r>
              <a:rPr lang="el-G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της κάμερας</a:t>
            </a:r>
          </a:p>
          <a:p>
            <a:pPr lvl="0">
              <a:buFont typeface="Wingdings" pitchFamily="2" charset="2"/>
              <a:buChar char="Ø"/>
              <a:defRPr sz="1800">
                <a:solidFill>
                  <a:srgbClr val="000000"/>
                </a:solidFill>
              </a:defRPr>
            </a:pPr>
            <a:r>
              <a:rPr lang="el-G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Οταν συνδεθεί με </a:t>
            </a:r>
            <a:r>
              <a:rPr lang="en-US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wi-fi</a:t>
            </a:r>
            <a:r>
              <a:rPr lang="el-GR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, τα δεδομένα στέλνονται στο κεντρικό υπολογιστή για επεξεργασια</a:t>
            </a:r>
          </a:p>
        </p:txBody>
      </p:sp>
      <p:pic>
        <p:nvPicPr>
          <p:cNvPr id="80898" name="Picture 2" descr="C:\Users\Christina\AppData\Local\Microsoft\Windows\Temporary Internet Files\Content.IE5\U1ZIGQU2\uci_news_image_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096684"/>
            <a:ext cx="4876800" cy="1947252"/>
          </a:xfrm>
          <a:prstGeom prst="rect">
            <a:avLst/>
          </a:prstGeom>
          <a:noFill/>
        </p:spPr>
      </p:pic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895600"/>
            <a:ext cx="4452581" cy="2882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876800" y="5867400"/>
            <a:ext cx="4038600" cy="707886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sz="2000" dirty="0">
                <a:latin typeface="Calibri" pitchFamily="34" charset="0"/>
              </a:rPr>
              <a:t>Ενεργοποιήμενα </a:t>
            </a:r>
            <a:r>
              <a:rPr lang="en-US" sz="2000" dirty="0">
                <a:latin typeface="Calibri" pitchFamily="34" charset="0"/>
              </a:rPr>
              <a:t>pixel  </a:t>
            </a:r>
            <a:r>
              <a:rPr lang="el-GR" sz="2000" dirty="0">
                <a:latin typeface="Calibri" pitchFamily="34" charset="0"/>
              </a:rPr>
              <a:t>σε </a:t>
            </a:r>
            <a:r>
              <a:rPr lang="en-US" sz="2000" dirty="0">
                <a:latin typeface="Calibri" pitchFamily="34" charset="0"/>
              </a:rPr>
              <a:t>Samsung Galaxy SIII </a:t>
            </a:r>
            <a:r>
              <a:rPr lang="el-GR" sz="2000" dirty="0">
                <a:latin typeface="Calibri" pitchFamily="34" charset="0"/>
              </a:rPr>
              <a:t>με πηγή </a:t>
            </a:r>
            <a:r>
              <a:rPr lang="en-US" sz="2000" dirty="0">
                <a:latin typeface="Calibri" pitchFamily="34" charset="0"/>
              </a:rPr>
              <a:t>Co</a:t>
            </a:r>
            <a:endParaRPr lang="el-GR" sz="2000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6019800"/>
            <a:ext cx="3546420" cy="63402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l-GR" sz="1600">
                <a:latin typeface="Calibri" pitchFamily="34" charset="0"/>
              </a:rPr>
              <a:t>*Αναπτύκτηκε </a:t>
            </a:r>
            <a:r>
              <a:rPr lang="el-GR" sz="1600" dirty="0">
                <a:latin typeface="Calibri" pitchFamily="34" charset="0"/>
              </a:rPr>
              <a:t>απά φυσικούς του </a:t>
            </a:r>
            <a:r>
              <a:rPr lang="en-US" sz="1600" dirty="0">
                <a:latin typeface="Calibri" pitchFamily="34" charset="0"/>
              </a:rPr>
              <a:t>ATLAS</a:t>
            </a:r>
          </a:p>
          <a:p>
            <a:pPr>
              <a:buNone/>
            </a:pPr>
            <a:r>
              <a:rPr lang="en-US" sz="1600" dirty="0">
                <a:latin typeface="Calibri" pitchFamily="34" charset="0"/>
              </a:rPr>
              <a:t> http://arxiv.org/pdf/1410.2895v1.pdf</a:t>
            </a:r>
            <a:endParaRPr lang="el-GR" sz="16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DFB7128-A1EE-46EC-A719-E62E24886491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591B19-F0F2-49DC-AAED-E0F1895FEDD6}" type="slidenum">
              <a:rPr lang="el-GR"/>
              <a:pPr>
                <a:defRPr/>
              </a:pPr>
              <a:t>51</a:t>
            </a:fld>
            <a:endParaRPr lang="el-GR"/>
          </a:p>
        </p:txBody>
      </p:sp>
      <p:sp>
        <p:nvSpPr>
          <p:cNvPr id="4" name="TextBox 3"/>
          <p:cNvSpPr txBox="1"/>
          <p:nvPr/>
        </p:nvSpPr>
        <p:spPr>
          <a:xfrm>
            <a:off x="838200" y="0"/>
            <a:ext cx="7041800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lvl="1">
              <a:buFontTx/>
              <a:buNone/>
              <a:defRPr/>
            </a:pPr>
            <a:r>
              <a:rPr lang="el-GR" sz="4400" b="1" dirty="0">
                <a:solidFill>
                  <a:srgbClr val="C00000"/>
                </a:solidFill>
                <a:latin typeface="Calibri" pitchFamily="34" charset="0"/>
              </a:rPr>
              <a:t>Συμπεράσματα/συζήτηση</a:t>
            </a:r>
            <a:r>
              <a:rPr lang="en-US" sz="4400" b="1" dirty="0">
                <a:solidFill>
                  <a:srgbClr val="C00000"/>
                </a:solidFill>
                <a:latin typeface="Calibri" pitchFamily="34" charset="0"/>
              </a:rPr>
              <a:t> I</a:t>
            </a:r>
            <a:endParaRPr lang="el-GR" sz="4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447800"/>
            <a:ext cx="8534400" cy="3896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l-GR" sz="32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l-GR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Υπάρχει ένας μεγάλος αριθμός  μαθημάτων/σεναριών στις πύλες των Ευρωπαικών  προγραμμάτων και </a:t>
            </a: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IPPOG</a:t>
            </a:r>
            <a:endParaRPr lang="el-GR" sz="26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l-GR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Η </a:t>
            </a: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HYPATIA </a:t>
            </a:r>
            <a:r>
              <a:rPr lang="el-GR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μπορεί να χρησιμοποιηθεί και σε σενάρια που έχουν άμεση σχέση με το αναλυτικό πρόγραμμα</a:t>
            </a:r>
            <a:endParaRPr lang="en-US" sz="26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l-GR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Μπορούμε να υποστηρίξουμε ημερήσια </a:t>
            </a:r>
            <a:endParaRPr lang="en-US" sz="26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>
              <a:buNone/>
              <a:defRPr/>
            </a:pPr>
            <a:r>
              <a:rPr lang="en-US" sz="2600" dirty="0" err="1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masterclass</a:t>
            </a: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l-GR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στα σχολεία σας (μαζί με </a:t>
            </a: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VV)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l-GR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Το </a:t>
            </a: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ATLAS</a:t>
            </a:r>
            <a:r>
              <a:rPr lang="el-GR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και το</a:t>
            </a:r>
            <a:r>
              <a:rPr lang="en-US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CERN</a:t>
            </a:r>
            <a:r>
              <a:rPr lang="el-GR" sz="26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 προσφέρουν πολλές νέες εφαρμογές</a:t>
            </a:r>
          </a:p>
          <a:p>
            <a:pPr>
              <a:buFont typeface="Wingdings" pitchFamily="2" charset="2"/>
              <a:buChar char="Ø"/>
              <a:defRPr/>
            </a:pPr>
            <a:endParaRPr lang="el-GR" sz="32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DFB7128-A1EE-46EC-A719-E62E24886491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591B19-F0F2-49DC-AAED-E0F1895FEDD6}" type="slidenum">
              <a:rPr lang="el-GR"/>
              <a:pPr>
                <a:defRPr/>
              </a:pPr>
              <a:t>52</a:t>
            </a:fld>
            <a:endParaRPr lang="el-GR"/>
          </a:p>
        </p:txBody>
      </p:sp>
      <p:sp>
        <p:nvSpPr>
          <p:cNvPr id="4" name="TextBox 3"/>
          <p:cNvSpPr txBox="1"/>
          <p:nvPr/>
        </p:nvSpPr>
        <p:spPr>
          <a:xfrm>
            <a:off x="838200" y="0"/>
            <a:ext cx="7192482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lvl="1">
              <a:buFontTx/>
              <a:buNone/>
              <a:defRPr/>
            </a:pPr>
            <a:r>
              <a:rPr lang="el-GR" sz="4400" b="1" dirty="0">
                <a:solidFill>
                  <a:srgbClr val="C00000"/>
                </a:solidFill>
                <a:latin typeface="Calibri" pitchFamily="34" charset="0"/>
              </a:rPr>
              <a:t>Συμπεράσματα/συζήτηση</a:t>
            </a:r>
            <a:r>
              <a:rPr lang="en-US" sz="4400" b="1" dirty="0">
                <a:solidFill>
                  <a:srgbClr val="C00000"/>
                </a:solidFill>
                <a:latin typeface="Calibri" pitchFamily="34" charset="0"/>
              </a:rPr>
              <a:t> II</a:t>
            </a:r>
            <a:endParaRPr lang="el-GR" sz="4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1295400"/>
            <a:ext cx="8305800" cy="24314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l-GR" sz="38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ΑΛΛΑ εσείς πρέπει να συνεχίσετε και να εφαρμόσετε όλα τα προσφερόμενα στην τάξη σας, σε όλους/επιλεγμένους μαθητές, </a:t>
            </a:r>
            <a:r>
              <a:rPr lang="en-US" sz="38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projects, </a:t>
            </a:r>
            <a:r>
              <a:rPr lang="el-GR" sz="38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κτλ</a:t>
            </a:r>
          </a:p>
        </p:txBody>
      </p:sp>
      <p:pic>
        <p:nvPicPr>
          <p:cNvPr id="7" name="Picture 6" descr="C:\Users\angel_000\Documents\ATLAS\Presentations\Logos\Θαλής\Logo ΕΠΕΕΔΒΜ-EN-2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562600"/>
            <a:ext cx="4680520" cy="111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4114800"/>
            <a:ext cx="91113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/>
              <a:t>This research has been co-financed by the European Union (European Social Fund - </a:t>
            </a:r>
            <a:r>
              <a:rPr lang="en-US" sz="1600" dirty="0"/>
              <a:t>ESF</a:t>
            </a:r>
            <a:r>
              <a:rPr lang="en-US" sz="1600" dirty="0"/>
              <a:t>) and Greek national funds through the Operational Program "Education and Lifelong Learning" of the National Strategic Reference Framework (NSRF) - Research Funding Program: THALES. Investing in knowledge society through the European Social Fund.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GB" dirty="0"/>
              <a:t>Some very positive messages*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0" y="990600"/>
            <a:ext cx="8820472" cy="5343872"/>
          </a:xfrm>
        </p:spPr>
        <p:txBody>
          <a:bodyPr/>
          <a:lstStyle/>
          <a:p>
            <a:r>
              <a:rPr lang="en-GB" sz="1900" dirty="0"/>
              <a:t>Science is such a big part of our lives that we should all take an interest – </a:t>
            </a:r>
            <a:br>
              <a:rPr lang="en-GB" sz="1900" dirty="0"/>
            </a:br>
            <a:r>
              <a:rPr lang="en-GB" sz="1900" b="1" dirty="0">
                <a:solidFill>
                  <a:srgbClr val="336699"/>
                </a:solidFill>
              </a:rPr>
              <a:t>84% agree</a:t>
            </a:r>
          </a:p>
          <a:p>
            <a:r>
              <a:rPr lang="en-GB" sz="1900" dirty="0"/>
              <a:t>Scientific Research makes a direct contribution to economic growth in the UK – </a:t>
            </a:r>
            <a:r>
              <a:rPr lang="en-GB" sz="1900" b="1" dirty="0">
                <a:solidFill>
                  <a:srgbClr val="336699"/>
                </a:solidFill>
              </a:rPr>
              <a:t>76% agree</a:t>
            </a:r>
          </a:p>
          <a:p>
            <a:r>
              <a:rPr lang="en-GB" sz="1900" b="1" dirty="0"/>
              <a:t>Even if it brings no immediate benefits, scientific research which advances knowledge should be funded by government – </a:t>
            </a:r>
            <a:r>
              <a:rPr lang="en-GB" sz="1900" b="1" dirty="0">
                <a:solidFill>
                  <a:srgbClr val="336699"/>
                </a:solidFill>
              </a:rPr>
              <a:t>79% agree</a:t>
            </a:r>
          </a:p>
          <a:p>
            <a:r>
              <a:rPr lang="en-GB" sz="1900" b="1" dirty="0"/>
              <a:t>Government funding for science should be cut because the money can be better spent elsewhere – </a:t>
            </a:r>
            <a:r>
              <a:rPr lang="en-GB" sz="1900" b="1" dirty="0">
                <a:solidFill>
                  <a:srgbClr val="336699"/>
                </a:solidFill>
              </a:rPr>
              <a:t>65% disagree</a:t>
            </a:r>
          </a:p>
          <a:p>
            <a:r>
              <a:rPr lang="en-GB" sz="1900" dirty="0"/>
              <a:t>I don’t understand the point of all the science being done today: </a:t>
            </a:r>
            <a:r>
              <a:rPr lang="en-GB" sz="1900" b="1" dirty="0">
                <a:solidFill>
                  <a:srgbClr val="336699"/>
                </a:solidFill>
              </a:rPr>
              <a:t>71% disagree</a:t>
            </a:r>
          </a:p>
          <a:p>
            <a:r>
              <a:rPr lang="en-GB" sz="1900" dirty="0"/>
              <a:t>Amount I hear and see about science – </a:t>
            </a:r>
            <a:br>
              <a:rPr lang="en-GB" sz="1900" dirty="0"/>
            </a:br>
            <a:r>
              <a:rPr lang="en-GB" sz="1900" b="1" dirty="0">
                <a:solidFill>
                  <a:srgbClr val="336699"/>
                </a:solidFill>
              </a:rPr>
              <a:t>7% say too much / 40% say right amount / 51% say too little </a:t>
            </a:r>
          </a:p>
          <a:p>
            <a:pPr marL="0" indent="0">
              <a:buNone/>
            </a:pPr>
            <a:r>
              <a:rPr lang="en-GB" sz="1900" i="1" dirty="0"/>
              <a:t>but</a:t>
            </a:r>
          </a:p>
          <a:p>
            <a:r>
              <a:rPr lang="en-GB" sz="1900" dirty="0"/>
              <a:t>Science and technology are too specialised for most people to understand them – </a:t>
            </a:r>
            <a:r>
              <a:rPr lang="en-GB" sz="1900" b="1" dirty="0">
                <a:solidFill>
                  <a:srgbClr val="336699"/>
                </a:solidFill>
              </a:rPr>
              <a:t>55% agree</a:t>
            </a:r>
          </a:p>
          <a:p>
            <a:r>
              <a:rPr lang="en-GB" sz="1900" dirty="0"/>
              <a:t>Are electrons smaller than atoms?– </a:t>
            </a:r>
            <a:r>
              <a:rPr lang="en-GB" sz="1900" b="1" dirty="0">
                <a:solidFill>
                  <a:srgbClr val="336699"/>
                </a:solidFill>
              </a:rPr>
              <a:t>51% yes / 24% no / 24% not sure</a:t>
            </a:r>
          </a:p>
          <a:p>
            <a:r>
              <a:rPr lang="en-GB" sz="1900" dirty="0"/>
              <a:t>Scientists seen as</a:t>
            </a:r>
            <a:r>
              <a:rPr lang="en-GB" sz="1900" dirty="0">
                <a:solidFill>
                  <a:srgbClr val="336699"/>
                </a:solidFill>
              </a:rPr>
              <a:t>: </a:t>
            </a:r>
            <a:r>
              <a:rPr lang="en-GB" sz="1900" b="1" dirty="0">
                <a:solidFill>
                  <a:srgbClr val="336699"/>
                </a:solidFill>
              </a:rPr>
              <a:t>interesting, open minded, creative, honest, ethical, but secretive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4368" y="116632"/>
            <a:ext cx="1156458" cy="5793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477000"/>
            <a:ext cx="37187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altLang="en-US" b="1" dirty="0">
                <a:latin typeface="Calibri" pitchFamily="34" charset="0"/>
              </a:rPr>
              <a:t>*John </a:t>
            </a:r>
            <a:r>
              <a:rPr lang="en-GB" altLang="en-US" b="1" dirty="0" err="1">
                <a:latin typeface="Calibri" pitchFamily="34" charset="0"/>
              </a:rPr>
              <a:t>Womersley</a:t>
            </a:r>
            <a:r>
              <a:rPr lang="en-GB" altLang="en-US" b="1" dirty="0">
                <a:latin typeface="Calibri" pitchFamily="34" charset="0"/>
              </a:rPr>
              <a:t>, STFC, ICFA seminar last week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17548793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1154113"/>
            <a:ext cx="8786812" cy="5703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1)The PATHWAY IBSE Project( 2011-2013)</a:t>
            </a:r>
          </a:p>
          <a:p>
            <a:pPr>
              <a:defRPr/>
            </a:pPr>
            <a:r>
              <a:rPr 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Focused on teachers                           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0070C0"/>
                </a:solidFill>
                <a:latin typeface="Comic Sans MS" pitchFamily="66" charset="0"/>
              </a:rPr>
              <a:t>FP7-Science-in-Society-2010-1</a:t>
            </a:r>
          </a:p>
          <a:p>
            <a:pPr>
              <a:defRPr/>
            </a:pPr>
            <a:r>
              <a:rPr lang="en-US" sz="2400" b="1" dirty="0">
                <a:solidFill>
                  <a:srgbClr val="007A37"/>
                </a:solidFill>
                <a:latin typeface="Comic Sans MS" pitchFamily="66" charset="0"/>
                <a:hlinkClick r:id="rId2"/>
              </a:rPr>
              <a:t>http://www.pathway-project.eu/</a:t>
            </a:r>
            <a:endParaRPr lang="en-US" sz="2400" b="1" dirty="0">
              <a:solidFill>
                <a:srgbClr val="007A37"/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400" b="1" dirty="0">
              <a:solidFill>
                <a:srgbClr val="007A37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2) Discover </a:t>
            </a:r>
            <a:r>
              <a:rPr lang="en-US" sz="2400" b="1" dirty="0" err="1">
                <a:solidFill>
                  <a:srgbClr val="FF0000"/>
                </a:solidFill>
                <a:latin typeface="Comic Sans MS" pitchFamily="66" charset="0"/>
              </a:rPr>
              <a:t>the_COSMOS</a:t>
            </a:r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 (Sept 2011-Sept13)</a:t>
            </a:r>
          </a:p>
          <a:p>
            <a:pPr>
              <a:defRPr/>
            </a:pPr>
            <a:r>
              <a:rPr 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Focused on teachers +Students 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</a:t>
            </a:r>
            <a:r>
              <a:rPr lang="en-US" sz="2400" dirty="0" err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HEP+Astronomy</a:t>
            </a: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</a:p>
          <a:p>
            <a:pPr>
              <a:defRPr/>
            </a:pPr>
            <a:r>
              <a:rPr lang="en-US" sz="2200" dirty="0">
                <a:solidFill>
                  <a:srgbClr val="6B6BCF"/>
                </a:solidFill>
                <a:latin typeface="Comic Sans MS" pitchFamily="66" charset="0"/>
              </a:rPr>
              <a:t>FP7 Coordination action </a:t>
            </a:r>
            <a:r>
              <a:rPr lang="en-US" sz="2200" b="1" dirty="0">
                <a:solidFill>
                  <a:srgbClr val="6B6BCF"/>
                </a:solidFill>
                <a:latin typeface="Comic Sans MS" pitchFamily="66" charset="0"/>
              </a:rPr>
              <a:t>(</a:t>
            </a:r>
            <a:r>
              <a:rPr lang="en-US" sz="2200" b="1" dirty="0" err="1">
                <a:solidFill>
                  <a:srgbClr val="6B6BCF"/>
                </a:solidFill>
                <a:latin typeface="Comic Sans MS" pitchFamily="66" charset="0"/>
              </a:rPr>
              <a:t>UoA+CERN+TUDresden+UBirmigham</a:t>
            </a:r>
            <a:r>
              <a:rPr lang="en-US" sz="2200" b="1" dirty="0">
                <a:solidFill>
                  <a:srgbClr val="6B6BCF"/>
                </a:solidFill>
                <a:latin typeface="Comic Sans MS" pitchFamily="66" charset="0"/>
              </a:rPr>
              <a:t>)</a:t>
            </a:r>
          </a:p>
          <a:p>
            <a:pPr>
              <a:defRPr/>
            </a:pPr>
            <a:r>
              <a:rPr lang="en-US" sz="2400" b="1" dirty="0">
                <a:solidFill>
                  <a:srgbClr val="007A37"/>
                </a:solidFill>
                <a:latin typeface="Comic Sans MS" pitchFamily="66" charset="0"/>
                <a:hlinkClick r:id="rId3"/>
              </a:rPr>
              <a:t>http://portal.discoverthecosmos.eu/</a:t>
            </a:r>
            <a:endParaRPr lang="en-US" sz="2400" b="1" dirty="0">
              <a:solidFill>
                <a:srgbClr val="007A37"/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400" b="1" dirty="0">
              <a:solidFill>
                <a:srgbClr val="007A37"/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4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lnSpc>
                <a:spcPts val="3400"/>
              </a:lnSpc>
              <a:defRPr/>
            </a:pPr>
            <a:endParaRPr lang="en-US" sz="1200" dirty="0">
              <a:latin typeface="Comic Sans MS" pitchFamily="66" charset="0"/>
            </a:endParaRPr>
          </a:p>
          <a:p>
            <a:pPr>
              <a:lnSpc>
                <a:spcPts val="3400"/>
              </a:lnSpc>
              <a:defRPr/>
            </a:pPr>
            <a:endParaRPr lang="en-US" sz="1400" dirty="0">
              <a:solidFill>
                <a:srgbClr val="262673"/>
              </a:solidFill>
              <a:latin typeface="Comic Sans MS" pitchFamily="66" charset="0"/>
            </a:endParaRPr>
          </a:p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4099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D3D22D5-8881-4D7E-B2C2-4F197151A5CF}" type="slidenum">
              <a:rPr lang="el-GR" sz="1400"/>
              <a:pPr algn="r"/>
              <a:t>7</a:t>
            </a:fld>
            <a:endParaRPr lang="el-GR" sz="1400"/>
          </a:p>
        </p:txBody>
      </p:sp>
      <p:sp>
        <p:nvSpPr>
          <p:cNvPr id="4100" name="Footer Placeholder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l-GR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371600" y="0"/>
            <a:ext cx="5238935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l-GR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Τα έργα που τελίωσαν</a:t>
            </a:r>
            <a:endParaRPr lang="en-US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102" name="TextBox 9"/>
          <p:cNvSpPr txBox="1">
            <a:spLocks noChangeArrowheads="1"/>
          </p:cNvSpPr>
          <p:nvPr/>
        </p:nvSpPr>
        <p:spPr bwMode="auto">
          <a:xfrm>
            <a:off x="5795963" y="1844675"/>
            <a:ext cx="3348037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FINISHED@ end of 2013</a:t>
            </a:r>
          </a:p>
          <a:p>
            <a:endParaRPr lang="el-GR"/>
          </a:p>
        </p:txBody>
      </p:sp>
      <p:sp>
        <p:nvSpPr>
          <p:cNvPr id="4103" name="Date Placeholder 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704D13E-C571-42CD-93A3-875493A9A175}" type="datetime1">
              <a:rPr lang="el-GR">
                <a:latin typeface="Arial" pitchFamily="34" charset="0"/>
              </a:rPr>
              <a:pPr/>
              <a:t>8/11/2014</a:t>
            </a:fld>
            <a:endParaRPr lang="el-GR">
              <a:latin typeface="Arial" pitchFamily="34" charset="0"/>
            </a:endParaRPr>
          </a:p>
        </p:txBody>
      </p:sp>
      <p:sp>
        <p:nvSpPr>
          <p:cNvPr id="4104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l-GR" dirty="0">
              <a:latin typeface="Arial" pitchFamily="34" charset="0"/>
            </a:endParaRPr>
          </a:p>
        </p:txBody>
      </p:sp>
      <p:sp>
        <p:nvSpPr>
          <p:cNvPr id="4105" name="TextBox 9"/>
          <p:cNvSpPr txBox="1">
            <a:spLocks noChangeArrowheads="1"/>
          </p:cNvSpPr>
          <p:nvPr/>
        </p:nvSpPr>
        <p:spPr bwMode="auto">
          <a:xfrm>
            <a:off x="5183188" y="5029200"/>
            <a:ext cx="3960812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FINISHED@e nd of Aug. 2013</a:t>
            </a:r>
          </a:p>
          <a:p>
            <a:r>
              <a:rPr lang="en-US" b="1">
                <a:solidFill>
                  <a:srgbClr val="FF0000"/>
                </a:solidFill>
                <a:latin typeface="Comic Sans MS" pitchFamily="66" charset="0"/>
              </a:rPr>
              <a:t>But thousands of resources on portal</a:t>
            </a:r>
          </a:p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9770" y="76200"/>
            <a:ext cx="8054064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4000" b="1" dirty="0">
                <a:solidFill>
                  <a:srgbClr val="C00000"/>
                </a:solidFill>
                <a:latin typeface="Calibri" pitchFamily="34" charset="0"/>
              </a:rPr>
              <a:t>http://portal.discoverthecosmos.eu/</a:t>
            </a:r>
          </a:p>
        </p:txBody>
      </p:sp>
      <p:sp>
        <p:nvSpPr>
          <p:cNvPr id="17411" name="Date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BD1451E3-3656-4B75-99F1-FF2B0BBB0620}" type="datetime1">
              <a:rPr lang="en-US"/>
              <a:pPr/>
              <a:t>11/8/2014</a:t>
            </a:fld>
            <a:endParaRPr lang="el-GR"/>
          </a:p>
        </p:txBody>
      </p:sp>
      <p:sp>
        <p:nvSpPr>
          <p:cNvPr id="17412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E9AC2DB-8752-40D9-B113-BAD306691778}" type="slidenum">
              <a:rPr lang="el-GR"/>
              <a:pPr algn="r"/>
              <a:t>8</a:t>
            </a:fld>
            <a:endParaRPr lang="el-GR"/>
          </a:p>
        </p:txBody>
      </p:sp>
      <p:sp>
        <p:nvSpPr>
          <p:cNvPr id="17413" name="Footer Placeholder 6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C.Kourkoumelis UoA/IASA</a:t>
            </a:r>
            <a:endParaRPr lang="el-GR"/>
          </a:p>
        </p:txBody>
      </p:sp>
      <p:pic>
        <p:nvPicPr>
          <p:cNvPr id="17414" name="Picture 7" descr="cosmos_porta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052513"/>
            <a:ext cx="8532813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1F57526-8F76-4CE6-851A-B580C26EA5F9}" type="datetime1">
              <a:rPr lang="el-GR"/>
              <a:pPr>
                <a:defRPr/>
              </a:pPr>
              <a:t>8/11/2014</a:t>
            </a:fld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90E578-6A73-4B17-8AB3-1E3A91992C7D}" type="slidenum">
              <a:rPr lang="el-GR"/>
              <a:pPr>
                <a:defRPr/>
              </a:pPr>
              <a:t>8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1E859-3FDD-4C34-8CE3-65614A97E04A}" type="slidenum">
              <a:rPr lang="el-GR"/>
              <a:pPr>
                <a:defRPr/>
              </a:pPr>
              <a:t>9</a:t>
            </a:fld>
            <a:endParaRPr lang="el-GR"/>
          </a:p>
        </p:txBody>
      </p:sp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6400800" y="3733800"/>
            <a:ext cx="2376292" cy="130497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l-GR" sz="1800" b="1" dirty="0">
                <a:solidFill>
                  <a:srgbClr val="C00000"/>
                </a:solidFill>
                <a:latin typeface="Calibri" pitchFamily="34" charset="0"/>
              </a:rPr>
              <a:t>Δημιουργήθηκε</a:t>
            </a:r>
          </a:p>
          <a:p>
            <a:pPr>
              <a:buFontTx/>
              <a:buNone/>
            </a:pPr>
            <a:r>
              <a:rPr lang="el-GR" sz="1800" b="1" dirty="0">
                <a:solidFill>
                  <a:srgbClr val="C00000"/>
                </a:solidFill>
                <a:latin typeface="Calibri" pitchFamily="34" charset="0"/>
              </a:rPr>
              <a:t>Από το Υπουργείο</a:t>
            </a:r>
          </a:p>
          <a:p>
            <a:pPr>
              <a:buFontTx/>
              <a:buNone/>
            </a:pPr>
            <a:r>
              <a:rPr lang="el-GR" sz="1800" b="1" dirty="0">
                <a:solidFill>
                  <a:srgbClr val="C00000"/>
                </a:solidFill>
                <a:latin typeface="Calibri" pitchFamily="34" charset="0"/>
              </a:rPr>
              <a:t>Παιδείας της Αυστρίας</a:t>
            </a:r>
            <a:endParaRPr lang="en-US" sz="1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11" name="Picture 10" descr="C:\Download\Untitled-1.pn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56388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11"/>
          <p:cNvSpPr/>
          <p:nvPr/>
        </p:nvSpPr>
        <p:spPr>
          <a:xfrm>
            <a:off x="762000" y="2438400"/>
            <a:ext cx="1371600" cy="50323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3" name="Oval 12"/>
          <p:cNvSpPr/>
          <p:nvPr/>
        </p:nvSpPr>
        <p:spPr>
          <a:xfrm>
            <a:off x="762000" y="3124200"/>
            <a:ext cx="1295400" cy="50323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4" name="Oval 13"/>
          <p:cNvSpPr/>
          <p:nvPr/>
        </p:nvSpPr>
        <p:spPr>
          <a:xfrm>
            <a:off x="762000" y="3962400"/>
            <a:ext cx="1219200" cy="6096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5" name="Oval 14"/>
          <p:cNvSpPr/>
          <p:nvPr/>
        </p:nvSpPr>
        <p:spPr>
          <a:xfrm>
            <a:off x="685800" y="5334000"/>
            <a:ext cx="2089150" cy="50323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7" name="TextBox 16"/>
          <p:cNvSpPr txBox="1"/>
          <p:nvPr/>
        </p:nvSpPr>
        <p:spPr>
          <a:xfrm>
            <a:off x="6477000" y="152400"/>
            <a:ext cx="1791709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Repository</a:t>
            </a:r>
            <a:endParaRPr lang="el-GR" sz="2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48400" y="1524000"/>
            <a:ext cx="2895600" cy="1200329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l-GR" sz="2400" dirty="0">
                <a:latin typeface="Calibri" pitchFamily="34" charset="0"/>
              </a:rPr>
              <a:t>Πλήρη εκπαιδευτικά σενάρια ~80 στα Ελληνικά</a:t>
            </a:r>
          </a:p>
        </p:txBody>
      </p:sp>
      <p:sp>
        <p:nvSpPr>
          <p:cNvPr id="19" name="Right Arrow 18"/>
          <p:cNvSpPr/>
          <p:nvPr/>
        </p:nvSpPr>
        <p:spPr>
          <a:xfrm rot="9632964">
            <a:off x="2492529" y="2563416"/>
            <a:ext cx="3921229" cy="3758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 dirty="0"/>
          </a:p>
        </p:txBody>
      </p:sp>
      <p:sp>
        <p:nvSpPr>
          <p:cNvPr id="20" name="Right Arrow 19"/>
          <p:cNvSpPr/>
          <p:nvPr/>
        </p:nvSpPr>
        <p:spPr>
          <a:xfrm rot="10647431">
            <a:off x="2213568" y="3828162"/>
            <a:ext cx="4259665" cy="2643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33727</TotalTime>
  <Words>1561</Words>
  <Application>Microsoft Office PowerPoint</Application>
  <PresentationFormat>On-screen Show (4:3)</PresentationFormat>
  <Paragraphs>364</Paragraphs>
  <Slides>52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4" baseType="lpstr">
      <vt:lpstr>Office Theme</vt:lpstr>
      <vt:lpstr>Φωτογραφία του Photo Editor</vt:lpstr>
      <vt:lpstr>Slide 1</vt:lpstr>
      <vt:lpstr>Slide 2</vt:lpstr>
      <vt:lpstr>Slide 3</vt:lpstr>
      <vt:lpstr>o</vt:lpstr>
      <vt:lpstr>Slide 5</vt:lpstr>
      <vt:lpstr>Some very positive messages*</vt:lpstr>
      <vt:lpstr>Slide 7</vt:lpstr>
      <vt:lpstr>Slide 8</vt:lpstr>
      <vt:lpstr>Slide 9</vt:lpstr>
      <vt:lpstr>Slide 10</vt:lpstr>
      <vt:lpstr>Slide 11</vt:lpstr>
      <vt:lpstr>Slide 12</vt:lpstr>
      <vt:lpstr>Masterclasses and VV in Greece (last two years)</vt:lpstr>
      <vt:lpstr>Slide 14</vt:lpstr>
      <vt:lpstr>Slide 15</vt:lpstr>
      <vt:lpstr>Slide 16</vt:lpstr>
      <vt:lpstr>Slide 17</vt:lpstr>
      <vt:lpstr>Slide 18</vt:lpstr>
      <vt:lpstr>Concept</vt:lpstr>
      <vt:lpstr>ATLAS Z path</vt:lpstr>
      <vt:lpstr>Slide 21</vt:lpstr>
      <vt:lpstr>Slide 22</vt:lpstr>
      <vt:lpstr>Ένας τυπικός ανιχνευτής σωματιδίων</vt:lpstr>
      <vt:lpstr>Κυρίως σελίδα με  4 ερωτήσεις</vt:lpstr>
      <vt:lpstr>   Θέλεις νά μάθεις τι συμβαίνει όταν πρωτόνια εξαιρετικά υψηλής ενέργειας συγκρούονται με πρωτόνια της ίδιας ενέργειας????</vt:lpstr>
      <vt:lpstr>   Θέλεις να μάθεις πως να αναγνωρίζεις τις τροχιές και να ξεχωρίζεις τα ηλεκρόνια από τα μυόνια;  </vt:lpstr>
      <vt:lpstr>Slide 27</vt:lpstr>
      <vt:lpstr>Slide 28</vt:lpstr>
      <vt:lpstr>Slide 29</vt:lpstr>
      <vt:lpstr>Slide 30</vt:lpstr>
      <vt:lpstr>Slide 31</vt:lpstr>
      <vt:lpstr>Αρχή διατήρησης ορμής</vt:lpstr>
      <vt:lpstr>Κίνηση σε μαγνητικό πεδίο</vt:lpstr>
      <vt:lpstr>Slide 34</vt:lpstr>
      <vt:lpstr>Slide 35</vt:lpstr>
      <vt:lpstr>ATLAS@Home</vt:lpstr>
      <vt:lpstr>Λεπτομέρειες</vt:lpstr>
      <vt:lpstr>Job statistics</vt:lpstr>
      <vt:lpstr>Πόσοι εθελοντές?</vt:lpstr>
      <vt:lpstr>Slide 40</vt:lpstr>
      <vt:lpstr>Slide 41</vt:lpstr>
      <vt:lpstr>Νέες προσφερόμενες υπηρεσίες απο το CERN (εκθέσεις, εργαστήρια)</vt:lpstr>
      <vt:lpstr>Slide 43</vt:lpstr>
      <vt:lpstr>Slide 44</vt:lpstr>
      <vt:lpstr>Slide 45</vt:lpstr>
      <vt:lpstr>Slide 46</vt:lpstr>
      <vt:lpstr>Πειράματα  στο S’Cool LAB  του CERN </vt:lpstr>
      <vt:lpstr>Πώς θα χρησιμοποιθεί</vt:lpstr>
      <vt:lpstr>Slide 49</vt:lpstr>
      <vt:lpstr>Slide 50</vt:lpstr>
      <vt:lpstr>Slide 51</vt:lpstr>
      <vt:lpstr>Slide 52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LeCompte</dc:creator>
  <cp:lastModifiedBy>Christina</cp:lastModifiedBy>
  <cp:revision>1892</cp:revision>
  <dcterms:created xsi:type="dcterms:W3CDTF">2001-03-20T09:34:26Z</dcterms:created>
  <dcterms:modified xsi:type="dcterms:W3CDTF">2014-11-08T10:09:58Z</dcterms:modified>
</cp:coreProperties>
</file>