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9" r:id="rId3"/>
    <p:sldId id="276" r:id="rId4"/>
    <p:sldId id="277" r:id="rId5"/>
    <p:sldId id="278" r:id="rId6"/>
    <p:sldId id="281" r:id="rId7"/>
    <p:sldId id="284" r:id="rId8"/>
    <p:sldId id="279" r:id="rId9"/>
    <p:sldId id="280" r:id="rId10"/>
    <p:sldId id="282" r:id="rId11"/>
    <p:sldId id="283" r:id="rId12"/>
    <p:sldId id="25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F1FF"/>
    <a:srgbClr val="5197CC"/>
    <a:srgbClr val="FF3300"/>
    <a:srgbClr val="FFFFCC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2" autoAdjust="0"/>
    <p:restoredTop sz="86527" autoAdjust="0"/>
  </p:normalViewPr>
  <p:slideViewPr>
    <p:cSldViewPr snapToGrid="0" snapToObjects="1">
      <p:cViewPr varScale="1">
        <p:scale>
          <a:sx n="116" d="100"/>
          <a:sy n="116" d="100"/>
        </p:scale>
        <p:origin x="-14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4D15E-A223-944C-806E-83A330A19541}" type="datetime1">
              <a:rPr lang="en-US" smtClean="0"/>
              <a:t>24/06/14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109B0-C2E3-4A4A-9889-5C89E6515B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510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B325F-8FFD-4247-A1E8-71E5A0F24094}" type="datetime1">
              <a:rPr lang="en-US" smtClean="0"/>
              <a:t>24/06/14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A91741-8845-4397-B173-068DF2561A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0762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49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A91741-8845-4397-B173-068DF2561A6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49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12000"/>
          </a:xfrm>
        </p:spPr>
        <p:txBody>
          <a:bodyPr>
            <a:normAutofit/>
          </a:bodyPr>
          <a:lstStyle>
            <a:lvl1pPr algn="l">
              <a:defRPr sz="32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31846"/>
            <a:ext cx="8226854" cy="4961181"/>
          </a:xfrm>
        </p:spPr>
        <p:txBody>
          <a:bodyPr>
            <a:normAutofit/>
          </a:bodyPr>
          <a:lstStyle>
            <a:lvl1pPr marL="493776" indent="-457200">
              <a:buSzPct val="100000"/>
              <a:buFont typeface="Arial" panose="020B0604020202020204" pitchFamily="34" charset="0"/>
              <a:buChar char="−"/>
              <a:defRPr sz="2400"/>
            </a:lvl1pPr>
            <a:lvl2pPr>
              <a:spcBef>
                <a:spcPts val="0"/>
              </a:spcBef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23/Jun/2014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Blanco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78569-E49D-264E-BC7F-895E627BD0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26932"/>
            <a:ext cx="7467600" cy="6120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38254"/>
            <a:ext cx="3657600" cy="501233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938254"/>
            <a:ext cx="3657600" cy="501233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602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Daniel Darvas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7" name="Picture 6" descr="2014-04-09_CERN_60years_ENdept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568738"/>
            <a:ext cx="8226854" cy="940443"/>
          </a:xfrm>
        </p:spPr>
        <p:txBody>
          <a:bodyPr/>
          <a:lstStyle>
            <a:lvl1pPr>
              <a:defRPr i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41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1"/>
            <a:ext cx="8226854" cy="612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78010"/>
            <a:ext cx="8226854" cy="501501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6" name="Picture 5" descr="2014-04-09_CERN_60years_ENdept_75dpi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26806" y="6356350"/>
            <a:ext cx="19929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Blanco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2482430" y="6371802"/>
            <a:ext cx="11279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23/Jun/2014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78569-E49D-264E-BC7F-895E627BD0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3" r:id="rId2"/>
    <p:sldLayoutId id="2147483661" r:id="rId3"/>
    <p:sldLayoutId id="2147483676" r:id="rId4"/>
    <p:sldLayoutId id="2147483677" r:id="rId5"/>
    <p:sldLayoutId id="2147483680" r:id="rId6"/>
    <p:sldLayoutId id="2147483678" r:id="rId7"/>
    <p:sldLayoutId id="2147483681" r:id="rId8"/>
    <p:sldLayoutId id="2147483682" r:id="rId9"/>
    <p:sldLayoutId id="2147483664" r:id="rId10"/>
    <p:sldLayoutId id="2147483665" r:id="rId11"/>
    <p:sldLayoutId id="2147483667" r:id="rId12"/>
    <p:sldLayoutId id="2147483668" r:id="rId13"/>
    <p:sldLayoutId id="2147483669" r:id="rId14"/>
    <p:sldLayoutId id="2147483674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00000"/>
        <a:buFont typeface="Arial" panose="020B0604020202020204" pitchFamily="34" charset="0"/>
        <a:buChar char="−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GB" sz="3600" dirty="0" smtClean="0"/>
              <a:t>EHBS integration in the control system</a:t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1800" b="0" dirty="0" smtClean="0"/>
              <a:t>Enrique Blanco </a:t>
            </a:r>
            <a:br>
              <a:rPr lang="en-GB" sz="1800" b="0" dirty="0" smtClean="0"/>
            </a:br>
            <a:r>
              <a:rPr lang="en-GB" sz="1200" b="0" dirty="0" smtClean="0"/>
              <a:t>on behalf of the Cryogenics Controls Project members (EN/ICE – TE/CRG)</a:t>
            </a:r>
            <a:endParaRPr lang="en-GB" sz="1200" b="0" i="1" dirty="0"/>
          </a:p>
        </p:txBody>
      </p:sp>
    </p:spTree>
    <p:extLst>
      <p:ext uri="{BB962C8B-B14F-4D97-AF65-F5344CB8AC3E}">
        <p14:creationId xmlns:p14="http://schemas.microsoft.com/office/powerpoint/2010/main" val="64236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cases: Solution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2780683"/>
              </p:ext>
            </p:extLst>
          </p:nvPr>
        </p:nvGraphicFramePr>
        <p:xfrm>
          <a:off x="457200" y="1031875"/>
          <a:ext cx="7613073" cy="46821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914852"/>
                <a:gridCol w="1356948"/>
                <a:gridCol w="683817"/>
                <a:gridCol w="609024"/>
                <a:gridCol w="1048432"/>
              </a:tblGrid>
              <a:tr h="53395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</a:t>
                      </a:r>
                      <a:r>
                        <a:rPr lang="en-US" sz="1600" baseline="0" dirty="0" smtClean="0"/>
                        <a:t>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</a:t>
                      </a:r>
                      <a:r>
                        <a:rPr lang="en-US" sz="1600" dirty="0" err="1" smtClean="0"/>
                        <a:t>Unstrable</a:t>
                      </a:r>
                      <a:r>
                        <a:rPr lang="en-US" sz="1600" baseline="0" dirty="0" smtClean="0"/>
                        <a:t> 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4191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</a:t>
            </a:r>
            <a:r>
              <a:rPr lang="en-US" sz="1100" dirty="0" smtClean="0">
                <a:solidFill>
                  <a:srgbClr val="808080"/>
                </a:solidFill>
              </a:rPr>
              <a:t>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73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Protection cases: Solution 3 (1 + </a:t>
            </a:r>
            <a:r>
              <a:rPr lang="en-US" dirty="0" smtClean="0">
                <a:solidFill>
                  <a:srgbClr val="008000"/>
                </a:solidFill>
              </a:rPr>
              <a:t>CIET Alarms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7445263"/>
              </p:ext>
            </p:extLst>
          </p:nvPr>
        </p:nvGraphicFramePr>
        <p:xfrm>
          <a:off x="457200" y="972492"/>
          <a:ext cx="8226853" cy="4816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80510"/>
                <a:gridCol w="1288654"/>
                <a:gridCol w="936179"/>
                <a:gridCol w="678045"/>
                <a:gridCol w="750304"/>
                <a:gridCol w="893161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CIET</a:t>
                      </a:r>
                    </a:p>
                    <a:p>
                      <a:pPr algn="ctr"/>
                      <a:r>
                        <a:rPr lang="en-US" sz="1600" dirty="0" smtClean="0"/>
                        <a:t>alarm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</a:t>
                      </a:r>
                      <a:r>
                        <a:rPr lang="en-US" sz="1600" baseline="0" dirty="0" smtClean="0"/>
                        <a:t>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</a:t>
                      </a:r>
                      <a:r>
                        <a:rPr lang="en-US" sz="1600" dirty="0" err="1" smtClean="0"/>
                        <a:t>Unstrable</a:t>
                      </a:r>
                      <a:r>
                        <a:rPr lang="en-US" sz="1600" baseline="0" dirty="0" smtClean="0"/>
                        <a:t> 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</a:t>
            </a:r>
            <a:r>
              <a:rPr lang="en-US" sz="1100" dirty="0" smtClean="0">
                <a:solidFill>
                  <a:srgbClr val="808080"/>
                </a:solidFill>
              </a:rPr>
              <a:t>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436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472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Geneva"/>
                <a:cs typeface="Geneva"/>
              </a:rPr>
              <a:t>EH Integration (Analog object)</a:t>
            </a:r>
            <a:endParaRPr lang="en-GB" dirty="0">
              <a:latin typeface="Geneva"/>
              <a:cs typeface="Genev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7454" y="2338852"/>
            <a:ext cx="1027546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Analog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77177" y="3001995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09298" y="366095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AI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28" name="Elbow Connector 27"/>
          <p:cNvCxnSpPr>
            <a:stCxn id="6" idx="3"/>
            <a:endCxn id="21" idx="0"/>
          </p:cNvCxnSpPr>
          <p:nvPr/>
        </p:nvCxnSpPr>
        <p:spPr>
          <a:xfrm>
            <a:off x="3175000" y="2670424"/>
            <a:ext cx="428617" cy="331571"/>
          </a:xfrm>
          <a:prstGeom prst="bentConnector2">
            <a:avLst/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23" idx="0"/>
          </p:cNvCxnSpPr>
          <p:nvPr/>
        </p:nvCxnSpPr>
        <p:spPr>
          <a:xfrm rot="5400000" flipH="1" flipV="1">
            <a:off x="1579251" y="3101287"/>
            <a:ext cx="816150" cy="303176"/>
          </a:xfrm>
          <a:prstGeom prst="bentConnector3">
            <a:avLst>
              <a:gd name="adj1" fmla="val 9809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3405" y="5541944"/>
            <a:ext cx="3428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eneva"/>
                <a:cs typeface="Geneva"/>
              </a:rPr>
              <a:t>AL: Alarm        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TS: Temporary Stop</a:t>
            </a:r>
          </a:p>
          <a:p>
            <a:r>
              <a:rPr lang="en-US" sz="1000" dirty="0" smtClean="0">
                <a:latin typeface="Geneva"/>
                <a:cs typeface="Geneva"/>
              </a:rPr>
              <a:t>DI: Digital Input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FS: Full Stop</a:t>
            </a:r>
          </a:p>
          <a:p>
            <a:r>
              <a:rPr lang="en-US" sz="1000" dirty="0" smtClean="0">
                <a:latin typeface="Geneva"/>
                <a:cs typeface="Geneva"/>
              </a:rPr>
              <a:t>AI: Analog Input</a:t>
            </a:r>
          </a:p>
          <a:p>
            <a:r>
              <a:rPr lang="en-US" sz="1000" dirty="0" smtClean="0">
                <a:latin typeface="Geneva"/>
                <a:cs typeface="Geneva"/>
              </a:rPr>
              <a:t>AO: Analog Output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944882" y="3014296"/>
            <a:ext cx="1081476" cy="6631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EH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594652" y="3175918"/>
            <a:ext cx="504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FEC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06157" y="3309050"/>
            <a:ext cx="511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  <a:latin typeface="Geneva"/>
                <a:cs typeface="Geneva"/>
              </a:rPr>
              <a:t>PLC</a:t>
            </a:r>
            <a:endParaRPr lang="en-US" sz="14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1053" name="Group 1052"/>
          <p:cNvGrpSpPr/>
          <p:nvPr/>
        </p:nvGrpSpPr>
        <p:grpSpPr>
          <a:xfrm>
            <a:off x="2162178" y="3379734"/>
            <a:ext cx="6118170" cy="640910"/>
            <a:chOff x="2162178" y="3379734"/>
            <a:chExt cx="6118170" cy="640910"/>
          </a:xfrm>
        </p:grpSpPr>
        <p:cxnSp>
          <p:nvCxnSpPr>
            <p:cNvPr id="46" name="Elbow Connector 45"/>
            <p:cNvCxnSpPr>
              <a:endCxn id="23" idx="3"/>
            </p:cNvCxnSpPr>
            <p:nvPr/>
          </p:nvCxnSpPr>
          <p:spPr>
            <a:xfrm rot="10800000" flipV="1">
              <a:off x="2162178" y="3379734"/>
              <a:ext cx="6118170" cy="612788"/>
            </a:xfrm>
            <a:prstGeom prst="bentConnector3">
              <a:avLst>
                <a:gd name="adj1" fmla="val -5631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/>
            <p:cNvSpPr txBox="1"/>
            <p:nvPr/>
          </p:nvSpPr>
          <p:spPr>
            <a:xfrm>
              <a:off x="4635917" y="3712867"/>
              <a:ext cx="1654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8000"/>
                  </a:solidFill>
                  <a:latin typeface="Geneva"/>
                  <a:cs typeface="Geneva"/>
                </a:rPr>
                <a:t>Analog feedback</a:t>
              </a:r>
            </a:p>
          </p:txBody>
        </p:sp>
      </p:grpSp>
      <p:grpSp>
        <p:nvGrpSpPr>
          <p:cNvPr id="1051" name="Group 1050"/>
          <p:cNvGrpSpPr/>
          <p:nvPr/>
        </p:nvGrpSpPr>
        <p:grpSpPr>
          <a:xfrm>
            <a:off x="1056647" y="4320581"/>
            <a:ext cx="3407618" cy="1931672"/>
            <a:chOff x="1056647" y="4320581"/>
            <a:chExt cx="3407618" cy="1931672"/>
          </a:xfrm>
        </p:grpSpPr>
        <p:sp>
          <p:nvSpPr>
            <p:cNvPr id="74" name="TextBox 73"/>
            <p:cNvSpPr txBox="1"/>
            <p:nvPr/>
          </p:nvSpPr>
          <p:spPr>
            <a:xfrm rot="16200000">
              <a:off x="3611004" y="5398992"/>
              <a:ext cx="144491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OverTemp</a:t>
              </a:r>
            </a:p>
          </p:txBody>
        </p:sp>
        <p:grpSp>
          <p:nvGrpSpPr>
            <p:cNvPr id="1049" name="Group 1048"/>
            <p:cNvGrpSpPr/>
            <p:nvPr/>
          </p:nvGrpSpPr>
          <p:grpSpPr>
            <a:xfrm>
              <a:off x="1056647" y="4320581"/>
              <a:ext cx="3286061" cy="559846"/>
              <a:chOff x="1056647" y="4320581"/>
              <a:chExt cx="3286061" cy="559846"/>
            </a:xfrm>
          </p:grpSpPr>
          <p:cxnSp>
            <p:nvCxnSpPr>
              <p:cNvPr id="66" name="Elbow Connector 65"/>
              <p:cNvCxnSpPr>
                <a:stCxn id="78" idx="2"/>
                <a:endCxn id="24" idx="2"/>
              </p:cNvCxnSpPr>
              <p:nvPr/>
            </p:nvCxnSpPr>
            <p:spPr>
              <a:xfrm rot="5400000" flipH="1">
                <a:off x="2574455" y="2865917"/>
                <a:ext cx="313589" cy="3222917"/>
              </a:xfrm>
              <a:prstGeom prst="bentConnector3">
                <a:avLst>
                  <a:gd name="adj1" fmla="val -72898"/>
                </a:avLst>
              </a:prstGeom>
              <a:ln>
                <a:solidFill>
                  <a:srgbClr val="008000"/>
                </a:solidFill>
                <a:prstDash val="sys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1056647" y="4618817"/>
                <a:ext cx="9289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OverTemp</a:t>
                </a:r>
              </a:p>
            </p:txBody>
          </p:sp>
        </p:grpSp>
      </p:grpSp>
      <p:grpSp>
        <p:nvGrpSpPr>
          <p:cNvPr id="1054" name="Group 1053"/>
          <p:cNvGrpSpPr/>
          <p:nvPr/>
        </p:nvGrpSpPr>
        <p:grpSpPr>
          <a:xfrm>
            <a:off x="3930057" y="3046326"/>
            <a:ext cx="3014825" cy="307777"/>
            <a:chOff x="3930057" y="3046326"/>
            <a:chExt cx="3014825" cy="307777"/>
          </a:xfrm>
        </p:grpSpPr>
        <p:cxnSp>
          <p:nvCxnSpPr>
            <p:cNvPr id="44" name="Straight Arrow Connector 43"/>
            <p:cNvCxnSpPr>
              <a:stCxn id="21" idx="3"/>
              <a:endCxn id="43" idx="1"/>
            </p:cNvCxnSpPr>
            <p:nvPr/>
          </p:nvCxnSpPr>
          <p:spPr>
            <a:xfrm>
              <a:off x="3930057" y="3333567"/>
              <a:ext cx="3014825" cy="12301"/>
            </a:xfrm>
            <a:prstGeom prst="straightConnector1">
              <a:avLst/>
            </a:prstGeom>
            <a:ln>
              <a:solidFill>
                <a:srgbClr val="0055A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4182564" y="3046326"/>
              <a:ext cx="1654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5197CC"/>
                  </a:solidFill>
                  <a:latin typeface="Geneva"/>
                  <a:cs typeface="Geneva"/>
                </a:rPr>
                <a:t>Analog setpoint</a:t>
              </a:r>
            </a:p>
          </p:txBody>
        </p:sp>
      </p:grpSp>
      <p:sp>
        <p:nvSpPr>
          <p:cNvPr id="79" name="TextBox 78"/>
          <p:cNvSpPr txBox="1"/>
          <p:nvPr/>
        </p:nvSpPr>
        <p:spPr>
          <a:xfrm rot="16200000">
            <a:off x="-426317" y="1364023"/>
            <a:ext cx="116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  <a:latin typeface="Geneva"/>
                <a:cs typeface="Geneva"/>
              </a:rPr>
              <a:t>CRYO SCADA</a:t>
            </a:r>
            <a:endParaRPr lang="en-US" sz="12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84276" y="2190133"/>
            <a:ext cx="2063178" cy="2130447"/>
            <a:chOff x="84276" y="2190133"/>
            <a:chExt cx="2063178" cy="2130447"/>
          </a:xfrm>
        </p:grpSpPr>
        <p:sp>
          <p:nvSpPr>
            <p:cNvPr id="24" name="Rectangle 23"/>
            <p:cNvSpPr/>
            <p:nvPr/>
          </p:nvSpPr>
          <p:spPr>
            <a:xfrm>
              <a:off x="793351" y="3657437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DI</a:t>
              </a:r>
              <a:endParaRPr lang="en-GB" b="1" dirty="0">
                <a:latin typeface="Geneva"/>
                <a:cs typeface="Geneva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93350" y="2631758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AL</a:t>
              </a:r>
              <a:endParaRPr lang="en-GB" b="1" dirty="0">
                <a:latin typeface="Geneva"/>
                <a:cs typeface="Geneva"/>
              </a:endParaRPr>
            </a:p>
          </p:txBody>
        </p:sp>
        <p:cxnSp>
          <p:nvCxnSpPr>
            <p:cNvPr id="26" name="Elbow Connector 25"/>
            <p:cNvCxnSpPr>
              <a:stCxn id="24" idx="0"/>
              <a:endCxn id="25" idx="2"/>
            </p:cNvCxnSpPr>
            <p:nvPr/>
          </p:nvCxnSpPr>
          <p:spPr>
            <a:xfrm rot="16200000" flipV="1">
              <a:off x="938523" y="3476168"/>
              <a:ext cx="362536" cy="1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55A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363897" y="2534605"/>
              <a:ext cx="4448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Geneva"/>
                  <a:cs typeface="Geneva"/>
                </a:rPr>
                <a:t>TS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Geneva"/>
                  <a:cs typeface="Geneva"/>
                </a:rPr>
                <a:t>1</a:t>
              </a:r>
              <a:endParaRPr lang="en-US" sz="1200" baseline="-25000" dirty="0">
                <a:solidFill>
                  <a:srgbClr val="FF0000"/>
                </a:solidFill>
                <a:latin typeface="Geneva"/>
                <a:cs typeface="Geneva"/>
              </a:endParaRPr>
            </a:p>
          </p:txBody>
        </p:sp>
        <p:cxnSp>
          <p:nvCxnSpPr>
            <p:cNvPr id="92" name="Elbow Connector 91"/>
            <p:cNvCxnSpPr>
              <a:stCxn id="25" idx="3"/>
              <a:endCxn id="6" idx="1"/>
            </p:cNvCxnSpPr>
            <p:nvPr/>
          </p:nvCxnSpPr>
          <p:spPr>
            <a:xfrm flipV="1">
              <a:off x="1446230" y="2670424"/>
              <a:ext cx="701224" cy="292906"/>
            </a:xfrm>
            <a:prstGeom prst="bentConnector3">
              <a:avLst>
                <a:gd name="adj1" fmla="val 45061"/>
              </a:avLst>
            </a:prstGeom>
            <a:ln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94"/>
            <p:cNvSpPr/>
            <p:nvPr/>
          </p:nvSpPr>
          <p:spPr>
            <a:xfrm>
              <a:off x="84276" y="2190133"/>
              <a:ext cx="652880" cy="663143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>
                  <a:latin typeface="Geneva"/>
                  <a:cs typeface="Geneva"/>
                </a:rPr>
                <a:t>AL</a:t>
              </a:r>
              <a:endParaRPr lang="en-GB" b="1" dirty="0">
                <a:latin typeface="Geneva"/>
                <a:cs typeface="Geneva"/>
              </a:endParaRPr>
            </a:p>
          </p:txBody>
        </p:sp>
        <p:cxnSp>
          <p:nvCxnSpPr>
            <p:cNvPr id="1024" name="Straight Arrow Connector 1023"/>
            <p:cNvCxnSpPr>
              <a:stCxn id="95" idx="3"/>
            </p:cNvCxnSpPr>
            <p:nvPr/>
          </p:nvCxnSpPr>
          <p:spPr>
            <a:xfrm>
              <a:off x="737156" y="2521705"/>
              <a:ext cx="1401758" cy="12900"/>
            </a:xfrm>
            <a:prstGeom prst="straightConnector1">
              <a:avLst/>
            </a:prstGeom>
            <a:ln>
              <a:solidFill>
                <a:srgbClr val="FF33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extBox 97"/>
            <p:cNvSpPr txBox="1"/>
            <p:nvPr/>
          </p:nvSpPr>
          <p:spPr>
            <a:xfrm>
              <a:off x="1354667" y="2254951"/>
              <a:ext cx="4448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Geneva"/>
                  <a:cs typeface="Geneva"/>
                </a:rPr>
                <a:t>TS</a:t>
              </a:r>
              <a:r>
                <a:rPr lang="en-US" sz="1200" baseline="-25000" dirty="0" smtClean="0">
                  <a:solidFill>
                    <a:srgbClr val="FF0000"/>
                  </a:solidFill>
                  <a:latin typeface="Geneva"/>
                  <a:cs typeface="Geneva"/>
                </a:rPr>
                <a:t>2</a:t>
              </a:r>
              <a:endParaRPr lang="en-US" sz="1200" baseline="-25000" dirty="0">
                <a:solidFill>
                  <a:srgbClr val="FF0000"/>
                </a:solidFill>
                <a:latin typeface="Geneva"/>
                <a:cs typeface="Geneva"/>
              </a:endParaRPr>
            </a:p>
          </p:txBody>
        </p:sp>
      </p:grpSp>
      <p:sp>
        <p:nvSpPr>
          <p:cNvPr id="100" name="TextBox 99"/>
          <p:cNvSpPr txBox="1"/>
          <p:nvPr/>
        </p:nvSpPr>
        <p:spPr>
          <a:xfrm rot="16200000">
            <a:off x="8549445" y="1566300"/>
            <a:ext cx="56938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CIET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1027" name="Straight Connector 1026"/>
          <p:cNvCxnSpPr/>
          <p:nvPr/>
        </p:nvCxnSpPr>
        <p:spPr>
          <a:xfrm>
            <a:off x="110850" y="2083271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07366" y="4917280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52" name="Group 1051"/>
          <p:cNvGrpSpPr/>
          <p:nvPr/>
        </p:nvGrpSpPr>
        <p:grpSpPr>
          <a:xfrm>
            <a:off x="3418609" y="3995585"/>
            <a:ext cx="4851564" cy="638584"/>
            <a:chOff x="3418609" y="3995585"/>
            <a:chExt cx="4851564" cy="638584"/>
          </a:xfrm>
        </p:grpSpPr>
        <p:sp>
          <p:nvSpPr>
            <p:cNvPr id="72" name="TextBox 71"/>
            <p:cNvSpPr txBox="1"/>
            <p:nvPr/>
          </p:nvSpPr>
          <p:spPr>
            <a:xfrm>
              <a:off x="3940119" y="4050951"/>
              <a:ext cx="14393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008000"/>
                  </a:solidFill>
                  <a:latin typeface="Geneva"/>
                  <a:cs typeface="Geneva"/>
                </a:rPr>
                <a:t>Status</a:t>
              </a:r>
            </a:p>
          </p:txBody>
        </p:sp>
        <p:grpSp>
          <p:nvGrpSpPr>
            <p:cNvPr id="1040" name="Group 1039"/>
            <p:cNvGrpSpPr/>
            <p:nvPr/>
          </p:nvGrpSpPr>
          <p:grpSpPr>
            <a:xfrm>
              <a:off x="3418609" y="4324092"/>
              <a:ext cx="1881520" cy="310077"/>
              <a:chOff x="3444969" y="4324093"/>
              <a:chExt cx="1855160" cy="310074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3444969" y="4324093"/>
                <a:ext cx="1855160" cy="310074"/>
              </a:xfrm>
              <a:prstGeom prst="rect">
                <a:avLst/>
              </a:prstGeom>
              <a:solidFill>
                <a:srgbClr val="CCFF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accent6"/>
                    </a:solidFill>
                  </a:rPr>
                  <a:t>15                           0</a:t>
                </a:r>
                <a:endParaRPr lang="en-US" sz="1400" dirty="0">
                  <a:solidFill>
                    <a:schemeClr val="accent6"/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4224894" y="4324093"/>
                <a:ext cx="262455" cy="310074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5033841" y="4324093"/>
                <a:ext cx="262455" cy="310074"/>
              </a:xfrm>
              <a:prstGeom prst="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08" name="Elbow Connector 107"/>
            <p:cNvCxnSpPr>
              <a:endCxn id="69" idx="3"/>
            </p:cNvCxnSpPr>
            <p:nvPr/>
          </p:nvCxnSpPr>
          <p:spPr>
            <a:xfrm rot="10800000" flipV="1">
              <a:off x="5300129" y="3995585"/>
              <a:ext cx="2970044" cy="483545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0" name="Group 1049"/>
          <p:cNvGrpSpPr/>
          <p:nvPr/>
        </p:nvGrpSpPr>
        <p:grpSpPr>
          <a:xfrm>
            <a:off x="1695565" y="4335737"/>
            <a:ext cx="3547615" cy="1277455"/>
            <a:chOff x="1695565" y="4335737"/>
            <a:chExt cx="3547615" cy="1277455"/>
          </a:xfrm>
        </p:grpSpPr>
        <p:sp>
          <p:nvSpPr>
            <p:cNvPr id="73" name="TextBox 72"/>
            <p:cNvSpPr txBox="1"/>
            <p:nvPr/>
          </p:nvSpPr>
          <p:spPr>
            <a:xfrm rot="16200000">
              <a:off x="4680587" y="5050599"/>
              <a:ext cx="8635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IOError</a:t>
              </a: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1695565" y="4537801"/>
              <a:ext cx="8635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rgbClr val="008000"/>
                  </a:solidFill>
                  <a:latin typeface="Geneva"/>
                  <a:cs typeface="Geneva"/>
                </a:rPr>
                <a:t>IOError</a:t>
              </a:r>
            </a:p>
          </p:txBody>
        </p:sp>
        <p:cxnSp>
          <p:nvCxnSpPr>
            <p:cNvPr id="120" name="Elbow Connector 119"/>
            <p:cNvCxnSpPr/>
            <p:nvPr/>
          </p:nvCxnSpPr>
          <p:spPr>
            <a:xfrm rot="5400000" flipH="1">
              <a:off x="3440291" y="2881073"/>
              <a:ext cx="313589" cy="3222917"/>
            </a:xfrm>
            <a:prstGeom prst="bentConnector3">
              <a:avLst>
                <a:gd name="adj1" fmla="val -50808"/>
              </a:avLst>
            </a:prstGeom>
            <a:ln>
              <a:solidFill>
                <a:srgbClr val="008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4" name="Group 1043"/>
          <p:cNvGrpSpPr/>
          <p:nvPr/>
        </p:nvGrpSpPr>
        <p:grpSpPr>
          <a:xfrm>
            <a:off x="4209616" y="4634169"/>
            <a:ext cx="3724382" cy="1607991"/>
            <a:chOff x="4209616" y="4634169"/>
            <a:chExt cx="3724382" cy="1607991"/>
          </a:xfrm>
        </p:grpSpPr>
        <p:sp>
          <p:nvSpPr>
            <p:cNvPr id="1042" name="Oval Callout 1041"/>
            <p:cNvSpPr/>
            <p:nvPr/>
          </p:nvSpPr>
          <p:spPr>
            <a:xfrm>
              <a:off x="7008095" y="4634169"/>
              <a:ext cx="925903" cy="173171"/>
            </a:xfrm>
            <a:prstGeom prst="wedgeEllipseCallout">
              <a:avLst>
                <a:gd name="adj1" fmla="val -262739"/>
                <a:gd name="adj2" fmla="val 729208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3" name="TextBox 1042"/>
            <p:cNvSpPr txBox="1"/>
            <p:nvPr/>
          </p:nvSpPr>
          <p:spPr>
            <a:xfrm>
              <a:off x="4209616" y="5980550"/>
              <a:ext cx="10438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chemeClr val="accent4"/>
                  </a:solidFill>
                </a:rPr>
                <a:t>Wfip</a:t>
              </a:r>
              <a:r>
                <a:rPr lang="en-US" sz="1100" dirty="0" smtClean="0">
                  <a:solidFill>
                    <a:schemeClr val="accent4"/>
                  </a:solidFill>
                </a:rPr>
                <a:t> </a:t>
              </a:r>
              <a:r>
                <a:rPr lang="en-US" sz="1100" dirty="0" err="1" smtClean="0">
                  <a:solidFill>
                    <a:schemeClr val="accent4"/>
                  </a:solidFill>
                </a:rPr>
                <a:t>Comms</a:t>
              </a:r>
              <a:r>
                <a:rPr lang="en-US" sz="1100" dirty="0" smtClean="0">
                  <a:solidFill>
                    <a:schemeClr val="accent4"/>
                  </a:solidFill>
                </a:rPr>
                <a:t>.</a:t>
              </a:r>
              <a:endParaRPr lang="en-US" sz="1100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046" name="Group 1045"/>
          <p:cNvGrpSpPr/>
          <p:nvPr/>
        </p:nvGrpSpPr>
        <p:grpSpPr>
          <a:xfrm>
            <a:off x="6283827" y="2177654"/>
            <a:ext cx="2287995" cy="2471671"/>
            <a:chOff x="6283827" y="2177654"/>
            <a:chExt cx="2287995" cy="2471671"/>
          </a:xfrm>
        </p:grpSpPr>
        <p:sp>
          <p:nvSpPr>
            <p:cNvPr id="127" name="TextBox 126"/>
            <p:cNvSpPr txBox="1"/>
            <p:nvPr/>
          </p:nvSpPr>
          <p:spPr>
            <a:xfrm>
              <a:off x="7242662" y="2177654"/>
              <a:ext cx="13291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rgbClr val="808080"/>
                  </a:solidFill>
                </a:rPr>
                <a:t>Ethernet </a:t>
              </a:r>
              <a:r>
                <a:rPr lang="en-US" sz="1100" dirty="0" err="1" smtClean="0">
                  <a:solidFill>
                    <a:srgbClr val="808080"/>
                  </a:solidFill>
                </a:rPr>
                <a:t>Comms</a:t>
              </a:r>
              <a:r>
                <a:rPr lang="en-US" sz="1100" dirty="0" smtClean="0">
                  <a:solidFill>
                    <a:srgbClr val="808080"/>
                  </a:solidFill>
                </a:rPr>
                <a:t>.</a:t>
              </a:r>
              <a:endParaRPr lang="en-US" sz="1100" dirty="0">
                <a:solidFill>
                  <a:srgbClr val="808080"/>
                </a:solidFill>
              </a:endParaRPr>
            </a:p>
          </p:txBody>
        </p:sp>
        <p:sp>
          <p:nvSpPr>
            <p:cNvPr id="1045" name="Oval Callout 1044"/>
            <p:cNvSpPr/>
            <p:nvPr/>
          </p:nvSpPr>
          <p:spPr>
            <a:xfrm>
              <a:off x="6283827" y="2943786"/>
              <a:ext cx="201628" cy="1705539"/>
            </a:xfrm>
            <a:prstGeom prst="wedgeEllipseCallout">
              <a:avLst>
                <a:gd name="adj1" fmla="val 436275"/>
                <a:gd name="adj2" fmla="val -83243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3" name="Picture 132" descr="Screen Shot 2014-06-22 at 20.43.58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09" b="21819"/>
          <a:stretch/>
        </p:blipFill>
        <p:spPr>
          <a:xfrm>
            <a:off x="2127445" y="906320"/>
            <a:ext cx="932100" cy="744680"/>
          </a:xfrm>
          <a:prstGeom prst="rect">
            <a:avLst/>
          </a:prstGeom>
        </p:spPr>
      </p:pic>
      <p:grpSp>
        <p:nvGrpSpPr>
          <p:cNvPr id="96" name="Group 95"/>
          <p:cNvGrpSpPr/>
          <p:nvPr/>
        </p:nvGrpSpPr>
        <p:grpSpPr>
          <a:xfrm>
            <a:off x="5715761" y="3677439"/>
            <a:ext cx="3432865" cy="2573280"/>
            <a:chOff x="5715761" y="3677439"/>
            <a:chExt cx="3432865" cy="2573280"/>
          </a:xfrm>
        </p:grpSpPr>
        <p:sp>
          <p:nvSpPr>
            <p:cNvPr id="47" name="Rounded Rectangle 46"/>
            <p:cNvSpPr/>
            <p:nvPr/>
          </p:nvSpPr>
          <p:spPr>
            <a:xfrm>
              <a:off x="6485455" y="5541944"/>
              <a:ext cx="2099733" cy="708775"/>
            </a:xfrm>
            <a:prstGeom prst="roundRect">
              <a:avLst/>
            </a:prstGeom>
            <a:solidFill>
              <a:srgbClr val="660066"/>
            </a:solidFill>
            <a:ln>
              <a:solidFill>
                <a:srgbClr val="66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Geneva"/>
                  <a:cs typeface="Geneva"/>
                </a:rPr>
                <a:t>EH Electronics</a:t>
              </a:r>
            </a:p>
            <a:p>
              <a:pPr algn="ctr"/>
              <a:r>
                <a:rPr lang="en-US" dirty="0" smtClean="0">
                  <a:latin typeface="Geneva"/>
                  <a:cs typeface="Geneva"/>
                </a:rPr>
                <a:t>Board</a:t>
              </a:r>
              <a:endParaRPr lang="en-US" dirty="0">
                <a:latin typeface="Geneva"/>
                <a:cs typeface="Geneva"/>
              </a:endParaRPr>
            </a:p>
          </p:txBody>
        </p:sp>
        <p:grpSp>
          <p:nvGrpSpPr>
            <p:cNvPr id="1055" name="Group 1054"/>
            <p:cNvGrpSpPr/>
            <p:nvPr/>
          </p:nvGrpSpPr>
          <p:grpSpPr>
            <a:xfrm>
              <a:off x="5715761" y="3677439"/>
              <a:ext cx="3432865" cy="1866820"/>
              <a:chOff x="5715761" y="3677439"/>
              <a:chExt cx="3432865" cy="1866820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7591226" y="5013790"/>
                <a:ext cx="15574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Analog </a:t>
                </a:r>
                <a:r>
                  <a:rPr lang="en-US" sz="1400" dirty="0">
                    <a:solidFill>
                      <a:srgbClr val="008000"/>
                    </a:solidFill>
                    <a:latin typeface="Geneva"/>
                    <a:cs typeface="Geneva"/>
                  </a:rPr>
                  <a:t>s</a:t>
                </a:r>
                <a:r>
                  <a:rPr lang="en-US" sz="1400" dirty="0" smtClean="0">
                    <a:solidFill>
                      <a:srgbClr val="008000"/>
                    </a:solidFill>
                    <a:latin typeface="Geneva"/>
                    <a:cs typeface="Geneva"/>
                  </a:rPr>
                  <a:t>etpoint</a:t>
                </a:r>
                <a:endParaRPr lang="en-US" sz="1400" dirty="0">
                  <a:solidFill>
                    <a:srgbClr val="008000"/>
                  </a:solidFill>
                  <a:latin typeface="Geneva"/>
                  <a:cs typeface="Geneva"/>
                </a:endParaRPr>
              </a:p>
            </p:txBody>
          </p:sp>
          <p:cxnSp>
            <p:nvCxnSpPr>
              <p:cNvPr id="51" name="Straight Arrow Connector 50"/>
              <p:cNvCxnSpPr/>
              <p:nvPr/>
            </p:nvCxnSpPr>
            <p:spPr>
              <a:xfrm>
                <a:off x="7636642" y="3677439"/>
                <a:ext cx="0" cy="1864505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 flipV="1">
                <a:off x="7339827" y="3677439"/>
                <a:ext cx="0" cy="1864505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5715761" y="4995741"/>
                <a:ext cx="16544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dirty="0" smtClean="0">
                    <a:solidFill>
                      <a:srgbClr val="660066"/>
                    </a:solidFill>
                    <a:latin typeface="Geneva"/>
                    <a:cs typeface="Geneva"/>
                  </a:rPr>
                  <a:t>Analog feedback</a:t>
                </a:r>
              </a:p>
              <a:p>
                <a:pPr algn="r"/>
                <a:r>
                  <a:rPr lang="en-US" sz="1400" dirty="0" smtClean="0">
                    <a:solidFill>
                      <a:srgbClr val="660066"/>
                    </a:solidFill>
                    <a:latin typeface="Geneva"/>
                    <a:cs typeface="Geneva"/>
                  </a:rPr>
                  <a:t>Status</a:t>
                </a:r>
                <a:endParaRPr lang="en-US" sz="1400" dirty="0">
                  <a:solidFill>
                    <a:srgbClr val="660066"/>
                  </a:solidFill>
                  <a:latin typeface="Geneva"/>
                  <a:cs typeface="Geneva"/>
                </a:endParaRPr>
              </a:p>
            </p:txBody>
          </p:sp>
          <p:cxnSp>
            <p:nvCxnSpPr>
              <p:cNvPr id="134" name="Straight Arrow Connector 133"/>
              <p:cNvCxnSpPr/>
              <p:nvPr/>
            </p:nvCxnSpPr>
            <p:spPr>
              <a:xfrm flipV="1">
                <a:off x="7469137" y="3679754"/>
                <a:ext cx="0" cy="1864505"/>
              </a:xfrm>
              <a:prstGeom prst="straightConnector1">
                <a:avLst/>
              </a:prstGeom>
              <a:ln>
                <a:solidFill>
                  <a:srgbClr val="660066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39258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  <a:latin typeface="Geneva"/>
                <a:cs typeface="Geneva"/>
              </a:rPr>
              <a:t>EHBS</a:t>
            </a:r>
            <a:r>
              <a:rPr lang="en-GB" dirty="0" smtClean="0">
                <a:latin typeface="Geneva"/>
                <a:cs typeface="Geneva"/>
              </a:rPr>
              <a:t> Integration (</a:t>
            </a:r>
            <a:r>
              <a:rPr lang="en-GB" dirty="0" err="1" smtClean="0">
                <a:latin typeface="Geneva"/>
                <a:cs typeface="Geneva"/>
              </a:rPr>
              <a:t>AnaDO</a:t>
            </a:r>
            <a:r>
              <a:rPr lang="en-GB" dirty="0" smtClean="0">
                <a:latin typeface="Geneva"/>
                <a:cs typeface="Geneva"/>
              </a:rPr>
              <a:t> object)</a:t>
            </a:r>
            <a:endParaRPr lang="en-GB" dirty="0">
              <a:latin typeface="Geneva"/>
              <a:cs typeface="Geneva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47454" y="2338852"/>
            <a:ext cx="1027546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latin typeface="Geneva"/>
                <a:cs typeface="Geneva"/>
              </a:rPr>
              <a:t>AnaDO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77177" y="3163625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AO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09298" y="366095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3351" y="3657437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DI</a:t>
            </a:r>
            <a:endParaRPr lang="en-GB" b="1" dirty="0">
              <a:latin typeface="Geneva"/>
              <a:cs typeface="Geneva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93350" y="2666393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26" name="Elbow Connector 25"/>
          <p:cNvCxnSpPr>
            <a:stCxn id="24" idx="0"/>
            <a:endCxn id="25" idx="2"/>
          </p:cNvCxnSpPr>
          <p:nvPr/>
        </p:nvCxnSpPr>
        <p:spPr>
          <a:xfrm rot="16200000" flipV="1">
            <a:off x="955841" y="3493486"/>
            <a:ext cx="327901" cy="1"/>
          </a:xfrm>
          <a:prstGeom prst="bentConnector3">
            <a:avLst>
              <a:gd name="adj1" fmla="val 50000"/>
            </a:avLst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endCxn id="21" idx="0"/>
          </p:cNvCxnSpPr>
          <p:nvPr/>
        </p:nvCxnSpPr>
        <p:spPr>
          <a:xfrm>
            <a:off x="3175000" y="2811604"/>
            <a:ext cx="428617" cy="352021"/>
          </a:xfrm>
          <a:prstGeom prst="bentConnector2">
            <a:avLst/>
          </a:prstGeom>
          <a:ln>
            <a:solidFill>
              <a:srgbClr val="0055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10077" y="2719325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1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cxnSp>
        <p:nvCxnSpPr>
          <p:cNvPr id="34" name="Elbow Connector 33"/>
          <p:cNvCxnSpPr>
            <a:stCxn id="23" idx="0"/>
          </p:cNvCxnSpPr>
          <p:nvPr/>
        </p:nvCxnSpPr>
        <p:spPr>
          <a:xfrm rot="5400000" flipH="1" flipV="1">
            <a:off x="1579251" y="3101287"/>
            <a:ext cx="816150" cy="303176"/>
          </a:xfrm>
          <a:prstGeom prst="bentConnector3">
            <a:avLst>
              <a:gd name="adj1" fmla="val 98097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43405" y="5541944"/>
            <a:ext cx="3428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Geneva"/>
                <a:cs typeface="Geneva"/>
              </a:rPr>
              <a:t>AL: Alarm        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TS: Temporary Stop</a:t>
            </a:r>
          </a:p>
          <a:p>
            <a:r>
              <a:rPr lang="en-US" sz="1000" dirty="0" smtClean="0">
                <a:latin typeface="Geneva"/>
                <a:cs typeface="Geneva"/>
              </a:rPr>
              <a:t>DI: Digital Input           </a:t>
            </a:r>
            <a:r>
              <a:rPr lang="en-US" sz="1000" dirty="0" smtClean="0">
                <a:solidFill>
                  <a:srgbClr val="FF0000"/>
                </a:solidFill>
                <a:latin typeface="Geneva"/>
                <a:cs typeface="Geneva"/>
              </a:rPr>
              <a:t>FS: Full Stop</a:t>
            </a:r>
          </a:p>
          <a:p>
            <a:r>
              <a:rPr lang="en-US" sz="1000" dirty="0" smtClean="0">
                <a:latin typeface="Geneva"/>
                <a:cs typeface="Geneva"/>
              </a:rPr>
              <a:t>AI: Analog Input</a:t>
            </a:r>
          </a:p>
          <a:p>
            <a:r>
              <a:rPr lang="en-US" sz="1000" dirty="0" smtClean="0">
                <a:latin typeface="Geneva"/>
                <a:cs typeface="Geneva"/>
              </a:rPr>
              <a:t>AO: Analog Output      DO: Digital Output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944882" y="3014296"/>
            <a:ext cx="1081476" cy="663143"/>
          </a:xfrm>
          <a:prstGeom prst="rect">
            <a:avLst/>
          </a:prstGeom>
          <a:solidFill>
            <a:srgbClr val="008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EH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44" name="Straight Arrow Connector 43"/>
          <p:cNvCxnSpPr>
            <a:stCxn id="21" idx="3"/>
          </p:cNvCxnSpPr>
          <p:nvPr/>
        </p:nvCxnSpPr>
        <p:spPr>
          <a:xfrm>
            <a:off x="3930057" y="3495197"/>
            <a:ext cx="3014825" cy="0"/>
          </a:xfrm>
          <a:prstGeom prst="straightConnector1">
            <a:avLst/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43" idx="3"/>
            <a:endCxn id="23" idx="3"/>
          </p:cNvCxnSpPr>
          <p:nvPr/>
        </p:nvCxnSpPr>
        <p:spPr>
          <a:xfrm flipH="1">
            <a:off x="2162178" y="3345868"/>
            <a:ext cx="5864180" cy="646654"/>
          </a:xfrm>
          <a:prstGeom prst="bentConnector3">
            <a:avLst>
              <a:gd name="adj1" fmla="val -389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/>
          <p:cNvSpPr/>
          <p:nvPr/>
        </p:nvSpPr>
        <p:spPr>
          <a:xfrm>
            <a:off x="6485455" y="5541944"/>
            <a:ext cx="2099733" cy="708775"/>
          </a:xfrm>
          <a:prstGeom prst="roundRect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Geneva"/>
                <a:cs typeface="Geneva"/>
              </a:rPr>
              <a:t>EH Electronics</a:t>
            </a:r>
          </a:p>
          <a:p>
            <a:pPr algn="ctr"/>
            <a:r>
              <a:rPr lang="en-US" dirty="0" smtClean="0">
                <a:latin typeface="Geneva"/>
                <a:cs typeface="Geneva"/>
              </a:rPr>
              <a:t>Board</a:t>
            </a:r>
            <a:endParaRPr lang="en-US" dirty="0">
              <a:latin typeface="Geneva"/>
              <a:cs typeface="Geneva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7578917" y="367743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7339827" y="367743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750396" y="5018831"/>
            <a:ext cx="165442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8594652" y="3175918"/>
            <a:ext cx="504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FEC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-106157" y="3309050"/>
            <a:ext cx="5111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104282"/>
                </a:solidFill>
                <a:latin typeface="Geneva"/>
                <a:cs typeface="Geneva"/>
              </a:rPr>
              <a:t>PLC</a:t>
            </a:r>
            <a:endParaRPr lang="en-US" sz="14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cxnSp>
        <p:nvCxnSpPr>
          <p:cNvPr id="66" name="Elbow Connector 65"/>
          <p:cNvCxnSpPr>
            <a:stCxn id="78" idx="2"/>
            <a:endCxn id="24" idx="2"/>
          </p:cNvCxnSpPr>
          <p:nvPr/>
        </p:nvCxnSpPr>
        <p:spPr>
          <a:xfrm rot="5400000" flipH="1">
            <a:off x="2574455" y="2865917"/>
            <a:ext cx="313589" cy="3222917"/>
          </a:xfrm>
          <a:prstGeom prst="bentConnector3">
            <a:avLst>
              <a:gd name="adj1" fmla="val -7289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4635917" y="3712867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feedback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940119" y="4050951"/>
            <a:ext cx="14393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73" name="TextBox 72"/>
          <p:cNvSpPr txBox="1"/>
          <p:nvPr/>
        </p:nvSpPr>
        <p:spPr>
          <a:xfrm rot="16200000">
            <a:off x="4680587" y="5062144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sp>
        <p:nvSpPr>
          <p:cNvPr id="74" name="TextBox 73"/>
          <p:cNvSpPr txBox="1"/>
          <p:nvPr/>
        </p:nvSpPr>
        <p:spPr>
          <a:xfrm rot="16200000">
            <a:off x="3611004" y="5398992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OverTemp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056647" y="4618817"/>
            <a:ext cx="14449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OverTemp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217199" y="3207956"/>
            <a:ext cx="1654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Analog setpoint</a:t>
            </a:r>
          </a:p>
        </p:txBody>
      </p:sp>
      <p:sp>
        <p:nvSpPr>
          <p:cNvPr id="79" name="TextBox 78"/>
          <p:cNvSpPr txBox="1"/>
          <p:nvPr/>
        </p:nvSpPr>
        <p:spPr>
          <a:xfrm rot="16200000">
            <a:off x="-426317" y="1364023"/>
            <a:ext cx="1161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104282"/>
                </a:solidFill>
                <a:latin typeface="Geneva"/>
                <a:cs typeface="Geneva"/>
              </a:rPr>
              <a:t>CRYO SCADA</a:t>
            </a:r>
            <a:endParaRPr lang="en-US" sz="1200" dirty="0">
              <a:solidFill>
                <a:srgbClr val="104282"/>
              </a:solidFill>
              <a:latin typeface="Geneva"/>
              <a:cs typeface="Geneva"/>
            </a:endParaRPr>
          </a:p>
        </p:txBody>
      </p:sp>
      <p:grpSp>
        <p:nvGrpSpPr>
          <p:cNvPr id="1040" name="Group 1039"/>
          <p:cNvGrpSpPr/>
          <p:nvPr/>
        </p:nvGrpSpPr>
        <p:grpSpPr>
          <a:xfrm>
            <a:off x="3418609" y="4324092"/>
            <a:ext cx="1881520" cy="310077"/>
            <a:chOff x="3444969" y="4324093"/>
            <a:chExt cx="1855160" cy="310074"/>
          </a:xfrm>
        </p:grpSpPr>
        <p:sp>
          <p:nvSpPr>
            <p:cNvPr id="69" name="Rectangle 68"/>
            <p:cNvSpPr/>
            <p:nvPr/>
          </p:nvSpPr>
          <p:spPr>
            <a:xfrm>
              <a:off x="3444969" y="4324093"/>
              <a:ext cx="1855160" cy="310074"/>
            </a:xfrm>
            <a:prstGeom prst="rect">
              <a:avLst/>
            </a:prstGeom>
            <a:solidFill>
              <a:srgbClr val="CCFFCC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15                           0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224894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033841" y="4324093"/>
              <a:ext cx="262455" cy="31007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92" name="Elbow Connector 91"/>
          <p:cNvCxnSpPr>
            <a:stCxn id="25" idx="3"/>
            <a:endCxn id="6" idx="1"/>
          </p:cNvCxnSpPr>
          <p:nvPr/>
        </p:nvCxnSpPr>
        <p:spPr>
          <a:xfrm flipV="1">
            <a:off x="1446230" y="2670424"/>
            <a:ext cx="701224" cy="327541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Rectangle 94"/>
          <p:cNvSpPr/>
          <p:nvPr/>
        </p:nvSpPr>
        <p:spPr>
          <a:xfrm>
            <a:off x="84276" y="2190133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1024" name="Straight Arrow Connector 1023"/>
          <p:cNvCxnSpPr>
            <a:stCxn id="95" idx="3"/>
          </p:cNvCxnSpPr>
          <p:nvPr/>
        </p:nvCxnSpPr>
        <p:spPr>
          <a:xfrm>
            <a:off x="737156" y="2521705"/>
            <a:ext cx="1401758" cy="1290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1423937" y="2254951"/>
            <a:ext cx="4448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TS</a:t>
            </a:r>
            <a:r>
              <a:rPr lang="en-US" sz="1200" baseline="-25000" dirty="0" smtClean="0">
                <a:solidFill>
                  <a:srgbClr val="FF0000"/>
                </a:solidFill>
                <a:latin typeface="Geneva"/>
                <a:cs typeface="Geneva"/>
              </a:rPr>
              <a:t>2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100" name="TextBox 99"/>
          <p:cNvSpPr txBox="1"/>
          <p:nvPr/>
        </p:nvSpPr>
        <p:spPr>
          <a:xfrm rot="16200000">
            <a:off x="8549445" y="1566300"/>
            <a:ext cx="569387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CIET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1027" name="Straight Connector 1026"/>
          <p:cNvCxnSpPr/>
          <p:nvPr/>
        </p:nvCxnSpPr>
        <p:spPr>
          <a:xfrm>
            <a:off x="110850" y="2083271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07366" y="4917280"/>
            <a:ext cx="887717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/>
          <p:cNvCxnSpPr>
            <a:endCxn id="69" idx="3"/>
          </p:cNvCxnSpPr>
          <p:nvPr/>
        </p:nvCxnSpPr>
        <p:spPr>
          <a:xfrm rot="10800000" flipV="1">
            <a:off x="5300129" y="3995585"/>
            <a:ext cx="2970044" cy="483545"/>
          </a:xfrm>
          <a:prstGeom prst="bentConnector3">
            <a:avLst>
              <a:gd name="adj1" fmla="val 50000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1695565" y="4537801"/>
            <a:ext cx="8635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 smtClean="0">
                <a:solidFill>
                  <a:srgbClr val="008000"/>
                </a:solidFill>
                <a:latin typeface="Geneva"/>
                <a:cs typeface="Geneva"/>
              </a:rPr>
              <a:t>IOError</a:t>
            </a:r>
          </a:p>
        </p:txBody>
      </p:sp>
      <p:cxnSp>
        <p:nvCxnSpPr>
          <p:cNvPr id="120" name="Elbow Connector 119"/>
          <p:cNvCxnSpPr/>
          <p:nvPr/>
        </p:nvCxnSpPr>
        <p:spPr>
          <a:xfrm rot="5400000" flipH="1">
            <a:off x="3440291" y="2881073"/>
            <a:ext cx="313589" cy="3222917"/>
          </a:xfrm>
          <a:prstGeom prst="bentConnector3">
            <a:avLst>
              <a:gd name="adj1" fmla="val -50808"/>
            </a:avLst>
          </a:prstGeom>
          <a:ln>
            <a:solidFill>
              <a:srgbClr val="008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856124" y="2338852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DO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7" name="Straight Arrow Connector 6"/>
          <p:cNvCxnSpPr>
            <a:stCxn id="6" idx="3"/>
            <a:endCxn id="53" idx="1"/>
          </p:cNvCxnSpPr>
          <p:nvPr/>
        </p:nvCxnSpPr>
        <p:spPr>
          <a:xfrm>
            <a:off x="3175000" y="2670424"/>
            <a:ext cx="6811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3" idx="3"/>
            <a:endCxn id="43" idx="1"/>
          </p:cNvCxnSpPr>
          <p:nvPr/>
        </p:nvCxnSpPr>
        <p:spPr>
          <a:xfrm>
            <a:off x="4509004" y="2670424"/>
            <a:ext cx="2435878" cy="675444"/>
          </a:xfrm>
          <a:prstGeom prst="bentConnector3">
            <a:avLst>
              <a:gd name="adj1" fmla="val 62797"/>
            </a:avLst>
          </a:prstGeom>
          <a:ln>
            <a:solidFill>
              <a:srgbClr val="0055A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667680" y="2378061"/>
            <a:ext cx="11635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5197CC"/>
                </a:solidFill>
                <a:latin typeface="Geneva"/>
                <a:cs typeface="Geneva"/>
              </a:rPr>
              <a:t>Activation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7719772" y="3668209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872172" y="3670524"/>
            <a:ext cx="0" cy="186450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7627085" y="5013790"/>
            <a:ext cx="1465067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Analog </a:t>
            </a:r>
            <a:r>
              <a:rPr lang="en-US" sz="1400" dirty="0">
                <a:solidFill>
                  <a:srgbClr val="008000"/>
                </a:solidFill>
                <a:latin typeface="Geneva"/>
                <a:cs typeface="Geneva"/>
              </a:rPr>
              <a:t>s</a:t>
            </a:r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etpoint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743475" y="4784062"/>
            <a:ext cx="1393634" cy="307777"/>
          </a:xfrm>
          <a:prstGeom prst="rect">
            <a:avLst/>
          </a:prstGeom>
          <a:solidFill>
            <a:srgbClr val="FFFFFF"/>
          </a:solidFill>
        </p:spPr>
        <p:txBody>
          <a:bodyPr wrap="squar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Enable/Disable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922953" y="4564829"/>
            <a:ext cx="697654" cy="307777"/>
          </a:xfrm>
          <a:prstGeom prst="rect">
            <a:avLst/>
          </a:prstGeom>
          <a:solidFill>
            <a:srgbClr val="FFFFFF"/>
          </a:solidFill>
        </p:spPr>
        <p:txBody>
          <a:bodyPr wrap="none" lIns="0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Geneva"/>
                <a:cs typeface="Geneva"/>
              </a:rPr>
              <a:t>On/Off</a:t>
            </a:r>
            <a:endParaRPr lang="en-US" sz="1400" dirty="0">
              <a:solidFill>
                <a:srgbClr val="008000"/>
              </a:solidFill>
              <a:latin typeface="Geneva"/>
              <a:cs typeface="Geneva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7457592" y="3668209"/>
            <a:ext cx="0" cy="1864505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602626" y="4790246"/>
            <a:ext cx="1654420" cy="307777"/>
          </a:xfrm>
          <a:prstGeom prst="rect">
            <a:avLst/>
          </a:prstGeom>
          <a:solidFill>
            <a:srgbClr val="FFFFFF"/>
          </a:solidFill>
        </p:spPr>
        <p:txBody>
          <a:bodyPr wrap="square" rIns="0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660066"/>
                </a:solidFill>
                <a:latin typeface="Geneva"/>
                <a:cs typeface="Geneva"/>
              </a:rPr>
              <a:t>Status</a:t>
            </a:r>
          </a:p>
        </p:txBody>
      </p:sp>
      <p:sp>
        <p:nvSpPr>
          <p:cNvPr id="83" name="Rectangle 82"/>
          <p:cNvSpPr/>
          <p:nvPr/>
        </p:nvSpPr>
        <p:spPr>
          <a:xfrm>
            <a:off x="810238" y="1734800"/>
            <a:ext cx="652880" cy="66314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latin typeface="Geneva"/>
                <a:cs typeface="Geneva"/>
              </a:rPr>
              <a:t>AL</a:t>
            </a:r>
            <a:endParaRPr lang="en-GB" b="1" dirty="0">
              <a:latin typeface="Geneva"/>
              <a:cs typeface="Geneva"/>
            </a:endParaRPr>
          </a:p>
        </p:txBody>
      </p:sp>
      <p:cxnSp>
        <p:nvCxnSpPr>
          <p:cNvPr id="84" name="Elbow Connector 83"/>
          <p:cNvCxnSpPr/>
          <p:nvPr/>
        </p:nvCxnSpPr>
        <p:spPr>
          <a:xfrm>
            <a:off x="1437690" y="2083272"/>
            <a:ext cx="689755" cy="294789"/>
          </a:xfrm>
          <a:prstGeom prst="bentConnector3">
            <a:avLst>
              <a:gd name="adj1" fmla="val 50000"/>
            </a:avLst>
          </a:prstGeom>
          <a:ln>
            <a:solidFill>
              <a:srgbClr val="FF33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460887" y="180701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  <a:latin typeface="Geneva"/>
                <a:cs typeface="Geneva"/>
              </a:rPr>
              <a:t>FS</a:t>
            </a:r>
            <a:endParaRPr lang="en-US" sz="1200" baseline="-25000" dirty="0">
              <a:solidFill>
                <a:srgbClr val="FF0000"/>
              </a:solidFill>
              <a:latin typeface="Geneva"/>
              <a:cs typeface="Geneva"/>
            </a:endParaRPr>
          </a:p>
        </p:txBody>
      </p:sp>
      <p:pic>
        <p:nvPicPr>
          <p:cNvPr id="14" name="Picture 13" descr="Screen Shot 2014-06-23 at 08.42.2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445" y="947400"/>
            <a:ext cx="10414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68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EH vs. EHBS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Availability</a:t>
            </a:r>
          </a:p>
          <a:p>
            <a:pPr lvl="1"/>
            <a:r>
              <a:rPr lang="en-US" dirty="0" smtClean="0"/>
              <a:t>EH</a:t>
            </a:r>
          </a:p>
          <a:p>
            <a:pPr lvl="2"/>
            <a:r>
              <a:rPr lang="en-US" dirty="0" smtClean="0"/>
              <a:t>Automatic recovery when conditions are fulfilled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EHBS</a:t>
            </a:r>
          </a:p>
          <a:p>
            <a:pPr lvl="2"/>
            <a:r>
              <a:rPr lang="en-US" dirty="0" smtClean="0"/>
              <a:t>Need explicit action to recover in several situations</a:t>
            </a:r>
          </a:p>
          <a:p>
            <a:pPr lvl="2"/>
            <a:endParaRPr lang="en-US" dirty="0" smtClean="0"/>
          </a:p>
          <a:p>
            <a:r>
              <a:rPr lang="en-US" b="1" dirty="0" smtClean="0"/>
              <a:t>Safety (Self-protection)</a:t>
            </a:r>
          </a:p>
          <a:p>
            <a:pPr lvl="1"/>
            <a:r>
              <a:rPr lang="en-US" dirty="0" smtClean="0"/>
              <a:t>EH</a:t>
            </a:r>
          </a:p>
          <a:p>
            <a:pPr lvl="2"/>
            <a:r>
              <a:rPr lang="en-US" u="sng" dirty="0">
                <a:solidFill>
                  <a:srgbClr val="FF0000"/>
                </a:solidFill>
              </a:rPr>
              <a:t>N</a:t>
            </a:r>
            <a:r>
              <a:rPr lang="en-US" u="sng" dirty="0" smtClean="0">
                <a:solidFill>
                  <a:srgbClr val="FF0000"/>
                </a:solidFill>
              </a:rPr>
              <a:t>ot safe state </a:t>
            </a:r>
            <a:r>
              <a:rPr lang="en-US" dirty="0" smtClean="0"/>
              <a:t>when </a:t>
            </a:r>
            <a:r>
              <a:rPr lang="en-US" dirty="0" err="1" smtClean="0"/>
              <a:t>Wfip</a:t>
            </a:r>
            <a:r>
              <a:rPr lang="en-US" dirty="0" smtClean="0"/>
              <a:t> communication fails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EHBS</a:t>
            </a:r>
          </a:p>
          <a:p>
            <a:pPr lvl="2"/>
            <a:r>
              <a:rPr lang="en-US" dirty="0" smtClean="0"/>
              <a:t>Handshake protocol (one direction): watchdog to get in a safe state when lost of </a:t>
            </a:r>
            <a:r>
              <a:rPr lang="en-US" dirty="0" err="1" smtClean="0"/>
              <a:t>Wfip</a:t>
            </a:r>
            <a:r>
              <a:rPr lang="en-US" dirty="0" smtClean="0"/>
              <a:t> communications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1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EHBS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Integration with :</a:t>
            </a:r>
          </a:p>
          <a:p>
            <a:pPr lvl="1"/>
            <a:r>
              <a:rPr lang="en-US" dirty="0" smtClean="0"/>
              <a:t>TS on </a:t>
            </a:r>
            <a:r>
              <a:rPr lang="en-US" i="1" dirty="0" err="1" smtClean="0"/>
              <a:t>overtemp</a:t>
            </a:r>
            <a:endParaRPr lang="en-US" i="1" dirty="0" smtClean="0"/>
          </a:p>
          <a:p>
            <a:pPr lvl="1"/>
            <a:r>
              <a:rPr lang="en-US" dirty="0"/>
              <a:t>FS* (</a:t>
            </a:r>
            <a:r>
              <a:rPr lang="en-US" i="1" dirty="0" err="1"/>
              <a:t>Fullstop</a:t>
            </a:r>
            <a:r>
              <a:rPr lang="en-US" dirty="0"/>
              <a:t>) if 3 times of TS </a:t>
            </a:r>
            <a:r>
              <a:rPr lang="en-US" i="1" dirty="0" err="1"/>
              <a:t>overtemp</a:t>
            </a:r>
            <a:r>
              <a:rPr lang="en-US" dirty="0"/>
              <a:t> during the last 2 hours. </a:t>
            </a:r>
          </a:p>
          <a:p>
            <a:pPr lvl="1"/>
            <a:r>
              <a:rPr lang="en-US" i="1" dirty="0" smtClean="0"/>
              <a:t>IOError</a:t>
            </a:r>
            <a:r>
              <a:rPr lang="en-US" dirty="0" smtClean="0"/>
              <a:t> signal when all anomalous conditions.</a:t>
            </a:r>
          </a:p>
          <a:p>
            <a:r>
              <a:rPr lang="en-US" dirty="0" smtClean="0"/>
              <a:t>Consequences:</a:t>
            </a:r>
          </a:p>
          <a:p>
            <a:pPr lvl="1"/>
            <a:r>
              <a:rPr lang="en-US" b="1" u="sng" dirty="0" smtClean="0"/>
              <a:t>Operation</a:t>
            </a:r>
            <a:r>
              <a:rPr lang="en-US" dirty="0" smtClean="0"/>
              <a:t>:  In case of </a:t>
            </a:r>
            <a:r>
              <a:rPr lang="en-US" dirty="0" smtClean="0"/>
              <a:t>a card severe </a:t>
            </a:r>
            <a:r>
              <a:rPr lang="en-US" dirty="0" smtClean="0"/>
              <a:t>error (other than </a:t>
            </a:r>
            <a:r>
              <a:rPr lang="en-US" b="1" i="1" dirty="0" err="1" smtClean="0"/>
              <a:t>overtemp</a:t>
            </a:r>
            <a:r>
              <a:rPr lang="en-US" dirty="0" smtClean="0"/>
              <a:t>) the operator will only see an “</a:t>
            </a:r>
            <a:r>
              <a:rPr lang="en-US" dirty="0" smtClean="0">
                <a:solidFill>
                  <a:srgbClr val="FF6600"/>
                </a:solidFill>
              </a:rPr>
              <a:t>E</a:t>
            </a:r>
            <a:r>
              <a:rPr lang="en-US" dirty="0" smtClean="0"/>
              <a:t>” in the widget but not an alarm.</a:t>
            </a:r>
          </a:p>
          <a:p>
            <a:pPr lvl="1"/>
            <a:r>
              <a:rPr lang="en-US" dirty="0" smtClean="0"/>
              <a:t>In case of </a:t>
            </a:r>
            <a:r>
              <a:rPr lang="en-US" dirty="0" smtClean="0"/>
              <a:t>card malfunction </a:t>
            </a:r>
            <a:r>
              <a:rPr lang="en-US" dirty="0" smtClean="0"/>
              <a:t>the control and/or operator will only realize when </a:t>
            </a:r>
            <a:r>
              <a:rPr lang="en-US" dirty="0" smtClean="0"/>
              <a:t>the perturbed </a:t>
            </a:r>
            <a:r>
              <a:rPr lang="en-US" dirty="0" smtClean="0"/>
              <a:t>by the collateral effect in the process.</a:t>
            </a:r>
          </a:p>
          <a:p>
            <a:pPr marL="36576" indent="0">
              <a:buNone/>
            </a:pPr>
            <a:endParaRPr lang="en-US" dirty="0" smtClean="0"/>
          </a:p>
          <a:p>
            <a:r>
              <a:rPr lang="en-US" dirty="0" smtClean="0"/>
              <a:t>All 8 sectors deployed:  ~ 60 EHBS per sector.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39093" y="5962529"/>
            <a:ext cx="4466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808080"/>
                </a:solidFill>
              </a:rPr>
              <a:t>*FS needs a manual action of an operator: ACK alarm</a:t>
            </a:r>
            <a:endParaRPr lang="en-US" sz="1400" dirty="0">
              <a:solidFill>
                <a:srgbClr val="808080"/>
              </a:solidFill>
            </a:endParaRPr>
          </a:p>
        </p:txBody>
      </p:sp>
      <p:pic>
        <p:nvPicPr>
          <p:cNvPr id="5" name="Picture 4" descr="Screen Shot 2014-06-23 at 08.56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093" y="98636"/>
            <a:ext cx="4398577" cy="2298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310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Principles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2000" dirty="0" smtClean="0"/>
          </a:p>
          <a:p>
            <a:r>
              <a:rPr lang="en-US" sz="2000" dirty="0" smtClean="0"/>
              <a:t>Principles</a:t>
            </a:r>
          </a:p>
          <a:p>
            <a:endParaRPr lang="en-US" sz="2000" dirty="0"/>
          </a:p>
          <a:p>
            <a:pPr lvl="1"/>
            <a:r>
              <a:rPr lang="en-US" sz="1800" dirty="0"/>
              <a:t>The card </a:t>
            </a:r>
            <a:r>
              <a:rPr lang="en-US" sz="1800" dirty="0" smtClean="0"/>
              <a:t>must protect itself if possible</a:t>
            </a:r>
            <a:endParaRPr lang="en-US" sz="1800" dirty="0"/>
          </a:p>
          <a:p>
            <a:pPr marL="448056" lvl="1" indent="0">
              <a:buNone/>
            </a:pPr>
            <a:r>
              <a:rPr lang="en-US" sz="1800" dirty="0" smtClean="0"/>
              <a:t>	(The FEC &amp; PLC must protect otherwise)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The card (and the FEC software) must enlarge availability as much as possible</a:t>
            </a:r>
          </a:p>
          <a:p>
            <a:pPr lvl="2"/>
            <a:r>
              <a:rPr lang="en-US" sz="1600" dirty="0" smtClean="0"/>
              <a:t>Card: Recovering automatically when </a:t>
            </a:r>
            <a:r>
              <a:rPr lang="en-US" sz="1600" dirty="0"/>
              <a:t>a problem disappears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FEC: Detecting the problem and enabling the </a:t>
            </a:r>
            <a:r>
              <a:rPr lang="en-US" sz="1600" dirty="0" smtClean="0"/>
              <a:t>card back </a:t>
            </a:r>
            <a:r>
              <a:rPr lang="en-US" sz="1600" dirty="0" smtClean="0"/>
              <a:t>when the problem disappears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All the </a:t>
            </a:r>
            <a:r>
              <a:rPr lang="en-US" sz="1800" u="sng" dirty="0" smtClean="0"/>
              <a:t>complexity</a:t>
            </a:r>
            <a:r>
              <a:rPr lang="en-US" sz="1800" dirty="0" smtClean="0"/>
              <a:t> of the card must be hidden to the control system and/or operator</a:t>
            </a:r>
          </a:p>
          <a:p>
            <a:pPr lvl="2"/>
            <a:r>
              <a:rPr lang="en-US" sz="1600" dirty="0" smtClean="0"/>
              <a:t>Activation by successive pulses (~15 seconds each)</a:t>
            </a:r>
          </a:p>
          <a:p>
            <a:pPr lvl="2"/>
            <a:r>
              <a:rPr lang="en-US" sz="1600" dirty="0" smtClean="0"/>
              <a:t>Activation (</a:t>
            </a:r>
            <a:r>
              <a:rPr lang="en-US" sz="1400" b="1" dirty="0" smtClean="0"/>
              <a:t>PLC command</a:t>
            </a:r>
            <a:r>
              <a:rPr lang="en-US" sz="1600" dirty="0" smtClean="0"/>
              <a:t>) </a:t>
            </a:r>
            <a:r>
              <a:rPr lang="en-US" sz="1600" dirty="0" smtClean="0"/>
              <a:t>vs. On/Off and Enable/Disable (</a:t>
            </a:r>
            <a:r>
              <a:rPr lang="en-US" sz="1400" b="1" dirty="0" smtClean="0"/>
              <a:t>CARD commands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lvl="2"/>
            <a:r>
              <a:rPr lang="en-US" sz="1600" dirty="0" smtClean="0"/>
              <a:t>Relays blocking (</a:t>
            </a:r>
            <a:r>
              <a:rPr lang="en-US" sz="1600" dirty="0" smtClean="0"/>
              <a:t>Off command </a:t>
            </a:r>
            <a:r>
              <a:rPr lang="en-US" sz="1600" dirty="0" smtClean="0"/>
              <a:t>when </a:t>
            </a:r>
            <a:r>
              <a:rPr lang="en-US" sz="1600" dirty="0" smtClean="0"/>
              <a:t>operating in </a:t>
            </a:r>
            <a:r>
              <a:rPr lang="en-US" sz="1600" dirty="0" smtClean="0"/>
              <a:t>AC mode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Operation around the switching AC/DC point</a:t>
            </a:r>
            <a:endParaRPr lang="en-US" sz="1600" dirty="0"/>
          </a:p>
          <a:p>
            <a:pPr marL="36576" indent="0">
              <a:buNone/>
            </a:pPr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4" name="Picture 3" descr="Screen Shot 2014-06-23 at 08.56.2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35" t="13459" b="-290"/>
          <a:stretch/>
        </p:blipFill>
        <p:spPr>
          <a:xfrm>
            <a:off x="5709202" y="87853"/>
            <a:ext cx="3420752" cy="201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347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failure </a:t>
            </a:r>
            <a:r>
              <a:rPr lang="en-US" dirty="0" smtClean="0"/>
              <a:t>Analysis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269482"/>
              </p:ext>
            </p:extLst>
          </p:nvPr>
        </p:nvGraphicFramePr>
        <p:xfrm>
          <a:off x="457200" y="1932975"/>
          <a:ext cx="8297664" cy="23422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880897"/>
                <a:gridCol w="651838"/>
                <a:gridCol w="618123"/>
                <a:gridCol w="708031"/>
                <a:gridCol w="2438775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Case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PLC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FEC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Action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600" baseline="0" dirty="0" smtClean="0"/>
                        <a:t>(1) PLC </a:t>
                      </a:r>
                      <a:endParaRPr lang="en-US" sz="16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Set SP=0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400" baseline="0" dirty="0" smtClean="0"/>
                        <a:t>(after 2 min)</a:t>
                      </a:r>
                      <a:endParaRPr lang="en-US" sz="1600" dirty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FEC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6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Ethernet: </a:t>
                      </a:r>
                      <a:r>
                        <a:rPr lang="en-US" sz="1600" baseline="0" dirty="0" smtClean="0"/>
                        <a:t>switch and/or cable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Set SP=0 </a:t>
                      </a:r>
                      <a:r>
                        <a:rPr lang="en-US" sz="1400" baseline="0" dirty="0" smtClean="0"/>
                        <a:t>(after 2 min)</a:t>
                      </a:r>
                      <a:endParaRPr lang="en-US" sz="16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</a:t>
                      </a:r>
                      <a:r>
                        <a:rPr lang="en-US" sz="1600" dirty="0" err="1" smtClean="0"/>
                        <a:t>WFip</a:t>
                      </a:r>
                      <a:r>
                        <a:rPr lang="en-US" sz="1600" baseline="0" dirty="0" smtClean="0"/>
                        <a:t> repeater, PCI card and/or cable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800" dirty="0" smtClean="0"/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</a:t>
                      </a:r>
                      <a:r>
                        <a:rPr lang="en-US" sz="1600" dirty="0" err="1" smtClean="0"/>
                        <a:t>WFip</a:t>
                      </a:r>
                      <a:r>
                        <a:rPr lang="en-US" sz="1600" dirty="0" smtClean="0"/>
                        <a:t> agent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Protection </a:t>
                      </a:r>
                      <a:r>
                        <a:rPr lang="en-US" sz="1400" dirty="0" smtClean="0"/>
                        <a:t>(after 30 s)</a:t>
                      </a:r>
                      <a:endParaRPr lang="en-US" sz="18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61822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proposals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Operation requirement: Need of an alarm (BEEP) when a heater is not working properly (</a:t>
            </a:r>
            <a:r>
              <a:rPr lang="en-US" dirty="0" smtClean="0">
                <a:solidFill>
                  <a:srgbClr val="FF0000"/>
                </a:solidFill>
              </a:rPr>
              <a:t>To define!</a:t>
            </a:r>
            <a:r>
              <a:rPr lang="en-US" dirty="0" smtClean="0"/>
              <a:t>)</a:t>
            </a:r>
          </a:p>
          <a:p>
            <a:r>
              <a:rPr lang="en-US" dirty="0" smtClean="0"/>
              <a:t>Solutions: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Keeping </a:t>
            </a:r>
            <a:r>
              <a:rPr lang="en-US" dirty="0" smtClean="0"/>
              <a:t>the current control system objects. Customize the IOError information and include this condition in the existing </a:t>
            </a:r>
            <a:r>
              <a:rPr lang="en-US" b="1" i="1" dirty="0" err="1" smtClean="0"/>
              <a:t>FullStop</a:t>
            </a:r>
            <a:r>
              <a:rPr lang="en-US" dirty="0" smtClean="0"/>
              <a:t> (FS).</a:t>
            </a:r>
          </a:p>
          <a:p>
            <a:pPr lvl="2"/>
            <a:r>
              <a:rPr lang="en-US" dirty="0" smtClean="0"/>
              <a:t>Pros: No need of changing specs (update in DB). Only downloading new code.</a:t>
            </a:r>
          </a:p>
          <a:p>
            <a:pPr lvl="2"/>
            <a:r>
              <a:rPr lang="en-US" dirty="0" smtClean="0"/>
              <a:t>Cons: Cases 8,9,10,11,12 (Card auto-recovery by itself) will not be set as IOError for the PLC -&gt; No Interlock (full stop)</a:t>
            </a:r>
            <a:r>
              <a:rPr lang="en-US" dirty="0" smtClean="0"/>
              <a:t>. Those cases will not be noticed by operation.</a:t>
            </a:r>
            <a:endParaRPr lang="en-US" dirty="0" smtClean="0"/>
          </a:p>
          <a:p>
            <a:pPr lvl="1">
              <a:buFont typeface="+mj-lt"/>
              <a:buAutoNum type="arabicPeriod"/>
            </a:pPr>
            <a:r>
              <a:rPr lang="en-US" dirty="0" smtClean="0"/>
              <a:t>Include </a:t>
            </a:r>
            <a:r>
              <a:rPr lang="en-US" dirty="0" smtClean="0"/>
              <a:t>new objects to make a dedicated </a:t>
            </a:r>
            <a:r>
              <a:rPr lang="en-US" b="1" i="1" dirty="0" err="1" smtClean="0"/>
              <a:t>FullStop</a:t>
            </a:r>
            <a:r>
              <a:rPr lang="en-US" dirty="0" smtClean="0"/>
              <a:t> alarm</a:t>
            </a:r>
          </a:p>
          <a:p>
            <a:pPr lvl="2"/>
            <a:r>
              <a:rPr lang="en-US" dirty="0" smtClean="0"/>
              <a:t>Pros: Clear separation between errors which need </a:t>
            </a:r>
            <a:r>
              <a:rPr lang="en-US" i="1" dirty="0" smtClean="0"/>
              <a:t>FS</a:t>
            </a:r>
            <a:r>
              <a:rPr lang="en-US" dirty="0" smtClean="0"/>
              <a:t> (manual ACK) and </a:t>
            </a:r>
            <a:r>
              <a:rPr lang="en-US" i="1" dirty="0" smtClean="0"/>
              <a:t>IOError</a:t>
            </a:r>
            <a:r>
              <a:rPr lang="en-US" dirty="0" smtClean="0"/>
              <a:t> information for all the remaining anomalous situations (Cases </a:t>
            </a:r>
            <a:r>
              <a:rPr lang="en-US" dirty="0"/>
              <a:t>8,9,10,11,12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Cons: Full generation: </a:t>
            </a:r>
            <a:r>
              <a:rPr lang="en-US" dirty="0" err="1" smtClean="0"/>
              <a:t>Cryo</a:t>
            </a:r>
            <a:r>
              <a:rPr lang="en-US" dirty="0" smtClean="0"/>
              <a:t> controls </a:t>
            </a:r>
            <a:r>
              <a:rPr lang="en-US" sz="1600" dirty="0" smtClean="0"/>
              <a:t>(~60 Dis and 60 Alarms per sector)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952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cases: Solution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7819468"/>
              </p:ext>
            </p:extLst>
          </p:nvPr>
        </p:nvGraphicFramePr>
        <p:xfrm>
          <a:off x="457201" y="972492"/>
          <a:ext cx="7763164" cy="4816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76585"/>
                <a:gridCol w="1280872"/>
                <a:gridCol w="815574"/>
                <a:gridCol w="621031"/>
                <a:gridCol w="1069102"/>
              </a:tblGrid>
              <a:tr h="55142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Case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Card auto-recovery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FS</a:t>
                      </a:r>
                      <a:endParaRPr lang="en-US" sz="1600" dirty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IOError</a:t>
                      </a:r>
                      <a:endParaRPr lang="en-US" sz="1600" dirty="0" smtClean="0">
                        <a:solidFill>
                          <a:srgbClr val="191919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pPr marL="342900" indent="-342900">
                        <a:buAutoNum type="arabicParenBoth"/>
                      </a:pPr>
                      <a:r>
                        <a:rPr lang="en-US" sz="1600" baseline="0" dirty="0" smtClean="0"/>
                        <a:t>Card reset / Power-up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(2) </a:t>
                      </a:r>
                      <a:r>
                        <a:rPr lang="en-US" sz="1600" dirty="0" err="1" smtClean="0"/>
                        <a:t>Overtemp</a:t>
                      </a:r>
                      <a:r>
                        <a:rPr lang="en-US" sz="1600" baseline="0" dirty="0" smtClean="0"/>
                        <a:t> (load)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✔*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(3)</a:t>
                      </a:r>
                      <a:r>
                        <a:rPr lang="en-US" sz="1600" baseline="0" dirty="0" smtClean="0"/>
                        <a:t> Watchdog</a:t>
                      </a:r>
                      <a:r>
                        <a:rPr lang="en-US" sz="1600" baseline="0" dirty="0" smtClean="0"/>
                        <a:t>**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(4) Disable</a:t>
                      </a:r>
                      <a:r>
                        <a:rPr lang="en-US" sz="1600" baseline="0" dirty="0" smtClean="0"/>
                        <a:t>: Input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(5) On/Off:</a:t>
                      </a:r>
                      <a:r>
                        <a:rPr lang="en-US" sz="1600" baseline="0" dirty="0" smtClean="0"/>
                        <a:t> Input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(6) </a:t>
                      </a:r>
                      <a:r>
                        <a:rPr lang="en-US" sz="1600" dirty="0" err="1" smtClean="0"/>
                        <a:t>Heatsink</a:t>
                      </a:r>
                      <a:r>
                        <a:rPr lang="en-US" sz="1600" dirty="0" smtClean="0"/>
                        <a:t> (card)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(7) Relay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008000"/>
                          </a:solidFill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ym typeface="Zapf Dingbats"/>
                        </a:rPr>
                        <a:t>✔</a:t>
                      </a:r>
                      <a:endParaRPr lang="en-US" sz="1600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(8) </a:t>
                      </a:r>
                      <a:r>
                        <a:rPr lang="en-US" sz="1600" dirty="0" err="1" smtClean="0"/>
                        <a:t>Vref</a:t>
                      </a:r>
                      <a:r>
                        <a:rPr lang="en-US" sz="1600" baseline="0" dirty="0" smtClean="0"/>
                        <a:t> out of bounds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(9) ADC conversion error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(10) Unstable setpoint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(11) </a:t>
                      </a:r>
                      <a:r>
                        <a:rPr lang="en-US" sz="1600" dirty="0" smtClean="0"/>
                        <a:t>Unstable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smtClean="0"/>
                        <a:t>addressing on the crate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53105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(12)</a:t>
                      </a:r>
                      <a:r>
                        <a:rPr lang="en-US" sz="1600" baseline="0" dirty="0" smtClean="0"/>
                        <a:t> Thermocouple ref. out of bounds</a:t>
                      </a:r>
                      <a:endParaRPr lang="en-US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200" i="1" dirty="0" smtClean="0"/>
                        <a:t>This</a:t>
                      </a:r>
                      <a:r>
                        <a:rPr lang="en-US" sz="1200" i="1" baseline="0" dirty="0" smtClean="0"/>
                        <a:t> is handled by the FEC code.</a:t>
                      </a:r>
                      <a:endParaRPr lang="en-US" sz="120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58115" y="5860266"/>
            <a:ext cx="32215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rgbClr val="808080"/>
                </a:solidFill>
              </a:rPr>
              <a:t>*   FS after 3 times TS in 2 hours.</a:t>
            </a:r>
          </a:p>
          <a:p>
            <a:r>
              <a:rPr lang="en-US" sz="1100" dirty="0" smtClean="0">
                <a:solidFill>
                  <a:srgbClr val="808080"/>
                </a:solidFill>
              </a:rPr>
              <a:t>** </a:t>
            </a:r>
            <a:r>
              <a:rPr lang="en-US" sz="1100" dirty="0" smtClean="0">
                <a:solidFill>
                  <a:srgbClr val="808080"/>
                </a:solidFill>
              </a:rPr>
              <a:t>Watchdog is not detected until </a:t>
            </a:r>
            <a:r>
              <a:rPr lang="en-US" sz="1100" dirty="0" err="1" smtClean="0">
                <a:solidFill>
                  <a:srgbClr val="808080"/>
                </a:solidFill>
              </a:rPr>
              <a:t>comms</a:t>
            </a:r>
            <a:r>
              <a:rPr lang="en-US" sz="1100" dirty="0" smtClean="0">
                <a:solidFill>
                  <a:srgbClr val="808080"/>
                </a:solidFill>
              </a:rPr>
              <a:t> recover</a:t>
            </a:r>
            <a:endParaRPr lang="en-US" sz="11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81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6377</TotalTime>
  <Words>1027</Words>
  <Application>Microsoft Macintosh PowerPoint</Application>
  <PresentationFormat>On-screen Show (4:3)</PresentationFormat>
  <Paragraphs>286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CERNCorporate4-3</vt:lpstr>
      <vt:lpstr>EHBS integration in the control system  Enrique Blanco  on behalf of the Cryogenics Controls Project members (EN/ICE – TE/CRG)</vt:lpstr>
      <vt:lpstr>EH Integration (Analog object)</vt:lpstr>
      <vt:lpstr>EHBS Integration (AnaDO object)</vt:lpstr>
      <vt:lpstr>EH vs. EHBS</vt:lpstr>
      <vt:lpstr>EHBS Status</vt:lpstr>
      <vt:lpstr>Integration Principles</vt:lpstr>
      <vt:lpstr>Components failure Analysis</vt:lpstr>
      <vt:lpstr>Improvement proposals</vt:lpstr>
      <vt:lpstr>Protection cases: Solution 1</vt:lpstr>
      <vt:lpstr>Protection cases: Solution 2</vt:lpstr>
      <vt:lpstr>Protection cases: Solution 3 (1 + CIET Alarms)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Darvas</dc:creator>
  <cp:lastModifiedBy>Enrique Blanco</cp:lastModifiedBy>
  <cp:revision>331</cp:revision>
  <dcterms:created xsi:type="dcterms:W3CDTF">2013-07-31T06:26:26Z</dcterms:created>
  <dcterms:modified xsi:type="dcterms:W3CDTF">2014-06-24T07:32:02Z</dcterms:modified>
</cp:coreProperties>
</file>