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62"/>
  </p:notesMasterIdLst>
  <p:sldIdLst>
    <p:sldId id="256" r:id="rId2"/>
    <p:sldId id="385" r:id="rId3"/>
    <p:sldId id="409" r:id="rId4"/>
    <p:sldId id="466" r:id="rId5"/>
    <p:sldId id="410" r:id="rId6"/>
    <p:sldId id="411" r:id="rId7"/>
    <p:sldId id="412" r:id="rId8"/>
    <p:sldId id="413" r:id="rId9"/>
    <p:sldId id="414" r:id="rId10"/>
    <p:sldId id="415" r:id="rId11"/>
    <p:sldId id="416" r:id="rId12"/>
    <p:sldId id="417" r:id="rId13"/>
    <p:sldId id="418" r:id="rId14"/>
    <p:sldId id="419" r:id="rId15"/>
    <p:sldId id="420" r:id="rId16"/>
    <p:sldId id="387" r:id="rId17"/>
    <p:sldId id="453" r:id="rId18"/>
    <p:sldId id="388" r:id="rId19"/>
    <p:sldId id="454" r:id="rId20"/>
    <p:sldId id="425" r:id="rId21"/>
    <p:sldId id="390" r:id="rId22"/>
    <p:sldId id="391" r:id="rId23"/>
    <p:sldId id="392" r:id="rId24"/>
    <p:sldId id="423" r:id="rId25"/>
    <p:sldId id="424" r:id="rId26"/>
    <p:sldId id="394" r:id="rId27"/>
    <p:sldId id="444" r:id="rId28"/>
    <p:sldId id="445" r:id="rId29"/>
    <p:sldId id="396" r:id="rId30"/>
    <p:sldId id="397" r:id="rId31"/>
    <p:sldId id="400" r:id="rId32"/>
    <p:sldId id="437" r:id="rId33"/>
    <p:sldId id="401" r:id="rId34"/>
    <p:sldId id="404" r:id="rId35"/>
    <p:sldId id="435" r:id="rId36"/>
    <p:sldId id="436" r:id="rId37"/>
    <p:sldId id="403" r:id="rId38"/>
    <p:sldId id="464" r:id="rId39"/>
    <p:sldId id="469" r:id="rId40"/>
    <p:sldId id="461" r:id="rId41"/>
    <p:sldId id="468" r:id="rId42"/>
    <p:sldId id="471" r:id="rId43"/>
    <p:sldId id="475" r:id="rId44"/>
    <p:sldId id="476" r:id="rId45"/>
    <p:sldId id="462" r:id="rId46"/>
    <p:sldId id="463" r:id="rId47"/>
    <p:sldId id="485" r:id="rId48"/>
    <p:sldId id="472" r:id="rId49"/>
    <p:sldId id="477" r:id="rId50"/>
    <p:sldId id="478" r:id="rId51"/>
    <p:sldId id="480" r:id="rId52"/>
    <p:sldId id="473" r:id="rId53"/>
    <p:sldId id="481" r:id="rId54"/>
    <p:sldId id="482" r:id="rId55"/>
    <p:sldId id="483" r:id="rId56"/>
    <p:sldId id="441" r:id="rId57"/>
    <p:sldId id="456" r:id="rId58"/>
    <p:sldId id="450" r:id="rId59"/>
    <p:sldId id="467" r:id="rId60"/>
    <p:sldId id="455" r:id="rId6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66"/>
    <a:srgbClr val="FF0066"/>
    <a:srgbClr val="FF9933"/>
    <a:srgbClr val="FFCC66"/>
    <a:srgbClr val="339966"/>
    <a:srgbClr val="66FF66"/>
    <a:srgbClr val="00CC00"/>
    <a:srgbClr val="CC0066"/>
    <a:srgbClr val="66CCFF"/>
    <a:srgbClr val="3333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93" autoAdjust="0"/>
    <p:restoredTop sz="94660"/>
  </p:normalViewPr>
  <p:slideViewPr>
    <p:cSldViewPr snapToGrid="0" snapToObjects="1">
      <p:cViewPr>
        <p:scale>
          <a:sx n="120" d="100"/>
          <a:sy n="120" d="100"/>
        </p:scale>
        <p:origin x="-876" y="-396"/>
      </p:cViewPr>
      <p:guideLst>
        <p:guide orient="horz" pos="2160"/>
        <p:guide pos="2880"/>
      </p:guideLst>
    </p:cSldViewPr>
  </p:slideViewPr>
  <p:notesTextViewPr>
    <p:cViewPr>
      <p:scale>
        <a:sx n="100" d="100"/>
        <a:sy n="100" d="100"/>
      </p:scale>
      <p:origin x="0" y="0"/>
    </p:cViewPr>
  </p:notesTextViewPr>
  <p:sorterViewPr>
    <p:cViewPr>
      <p:scale>
        <a:sx n="80" d="100"/>
        <a:sy n="80" d="100"/>
      </p:scale>
      <p:origin x="0" y="552"/>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3D0CF10-8E1F-4A90-A030-8B3C569A17B1}" type="datetimeFigureOut">
              <a:rPr lang="en-GB" smtClean="0"/>
              <a:t>14/07/2014</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6F82519-5388-45F0-B7DE-8E7188ECDE82}" type="slidenum">
              <a:rPr lang="en-GB" smtClean="0"/>
              <a:t>‹#›</a:t>
            </a:fld>
            <a:endParaRPr lang="en-GB"/>
          </a:p>
        </p:txBody>
      </p:sp>
    </p:spTree>
    <p:extLst>
      <p:ext uri="{BB962C8B-B14F-4D97-AF65-F5344CB8AC3E}">
        <p14:creationId xmlns:p14="http://schemas.microsoft.com/office/powerpoint/2010/main" val="36813289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A92CF8F-B42A-4089-BB53-BBBCC0F643F6}" type="slidenum">
              <a:rPr lang="en-GB" smtClean="0"/>
              <a:t>43</a:t>
            </a:fld>
            <a:endParaRPr lang="en-GB"/>
          </a:p>
        </p:txBody>
      </p:sp>
    </p:spTree>
    <p:extLst>
      <p:ext uri="{BB962C8B-B14F-4D97-AF65-F5344CB8AC3E}">
        <p14:creationId xmlns:p14="http://schemas.microsoft.com/office/powerpoint/2010/main" val="35324462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CCA7C5C-F59E-4C60-A1C2-8B4BB7F9DB0A}" type="datetimeFigureOut">
              <a:rPr lang="en-GB" smtClean="0"/>
              <a:t>14/07/2014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F90735F-B736-43F5-B8E0-CB25EBE61080}" type="slidenum">
              <a:rPr lang="en-GB" smtClean="0"/>
              <a:t>‹#›</a:t>
            </a:fld>
            <a:endParaRPr lang="en-GB"/>
          </a:p>
        </p:txBody>
      </p:sp>
    </p:spTree>
    <p:extLst>
      <p:ext uri="{BB962C8B-B14F-4D97-AF65-F5344CB8AC3E}">
        <p14:creationId xmlns:p14="http://schemas.microsoft.com/office/powerpoint/2010/main" val="1029657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A771C4E-E68C-41A4-8B6B-51FCD0B41A83}" type="datetimeFigureOut">
              <a:rPr lang="en-GB" smtClean="0"/>
              <a:t>14/07/2014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3CCBAF0-DEA7-4CF5-9DB9-2EEACA3D68DE}" type="slidenum">
              <a:rPr lang="en-GB" smtClean="0"/>
              <a:t>‹#›</a:t>
            </a:fld>
            <a:endParaRPr lang="en-GB"/>
          </a:p>
        </p:txBody>
      </p:sp>
    </p:spTree>
    <p:extLst>
      <p:ext uri="{BB962C8B-B14F-4D97-AF65-F5344CB8AC3E}">
        <p14:creationId xmlns:p14="http://schemas.microsoft.com/office/powerpoint/2010/main" val="5852526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A771C4E-E68C-41A4-8B6B-51FCD0B41A83}" type="datetimeFigureOut">
              <a:rPr lang="en-GB" smtClean="0"/>
              <a:t>14/07/2014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3CCBAF0-DEA7-4CF5-9DB9-2EEACA3D68DE}" type="slidenum">
              <a:rPr lang="en-GB" smtClean="0"/>
              <a:t>‹#›</a:t>
            </a:fld>
            <a:endParaRPr lang="en-GB"/>
          </a:p>
        </p:txBody>
      </p:sp>
    </p:spTree>
    <p:extLst>
      <p:ext uri="{BB962C8B-B14F-4D97-AF65-F5344CB8AC3E}">
        <p14:creationId xmlns:p14="http://schemas.microsoft.com/office/powerpoint/2010/main" val="6579136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ody Slide with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8896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dirty="0" smtClean="0"/>
              <a:t>Click to edit Master title style</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0" name="Titre 1"/>
          <p:cNvSpPr txBox="1">
            <a:spLocks/>
          </p:cNvSpPr>
          <p:nvPr userDrawn="1"/>
        </p:nvSpPr>
        <p:spPr>
          <a:xfrm>
            <a:off x="457199" y="1972062"/>
            <a:ext cx="4236081" cy="471352"/>
          </a:xfrm>
          <a:prstGeom prst="rect">
            <a:avLst/>
          </a:prstGeom>
        </p:spPr>
        <p:txBody>
          <a:bodyPr vert="horz" lIns="45720" tIns="0" rIns="45720" bIns="0" anchor="t">
            <a:normAutofit/>
          </a:bodyPr>
          <a:lstStyle>
            <a:lvl1pPr algn="l" rtl="0" eaLnBrk="1" latinLnBrk="0" hangingPunct="1">
              <a:spcBef>
                <a:spcPct val="0"/>
              </a:spcBef>
              <a:buNone/>
              <a:defRPr kumimoji="0" sz="1800" b="1" kern="1200">
                <a:solidFill>
                  <a:schemeClr val="tx1"/>
                </a:solidFill>
                <a:latin typeface="+mj-lt"/>
                <a:ea typeface="+mj-ea"/>
                <a:cs typeface="+mj-cs"/>
              </a:defRPr>
            </a:lvl1pPr>
          </a:lstStyle>
          <a:p>
            <a:r>
              <a:rPr lang="fr-CH" dirty="0" smtClean="0"/>
              <a:t>Click to edit Master title style</a:t>
            </a:r>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4882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7/14/2014</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endParaRPr lang="en-US" dirty="0"/>
          </a:p>
        </p:txBody>
      </p:sp>
      <mc:AlternateContent xmlns:mc="http://schemas.openxmlformats.org/markup-compatibility/2006" xmlns:a14="http://schemas.microsoft.com/office/drawing/2010/main">
        <mc:Choice Requires="a14">
          <p:sp>
            <p:nvSpPr>
              <p:cNvPr id="7" name="TextBox 6"/>
              <p:cNvSpPr txBox="1"/>
              <p:nvPr userDrawn="1"/>
            </p:nvSpPr>
            <p:spPr>
              <a:xfrm>
                <a:off x="659219" y="6092984"/>
                <a:ext cx="1467293" cy="81887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chr m:val="∰"/>
                          <m:limLoc m:val="undOvr"/>
                          <m:subHide m:val="on"/>
                          <m:supHide m:val="on"/>
                          <m:ctrlPr>
                            <a:rPr lang="en-GB" b="1" i="1" smtClean="0">
                              <a:solidFill>
                                <a:srgbClr val="FFFF00"/>
                              </a:solidFill>
                              <a:latin typeface="Cambria Math"/>
                            </a:rPr>
                          </m:ctrlPr>
                        </m:naryPr>
                        <m:sub/>
                        <m:sup/>
                        <m:e>
                          <m:r>
                            <a:rPr lang="en-GB" b="1" i="1" smtClean="0">
                              <a:solidFill>
                                <a:srgbClr val="FFFF00"/>
                              </a:solidFill>
                              <a:latin typeface="Cambria Math"/>
                            </a:rPr>
                            <m:t>𝑯𝑳</m:t>
                          </m:r>
                          <m:r>
                            <a:rPr lang="en-GB" b="1" i="1" smtClean="0">
                              <a:solidFill>
                                <a:srgbClr val="FFFF00"/>
                              </a:solidFill>
                              <a:latin typeface="Cambria Math"/>
                            </a:rPr>
                            <m:t>−</m:t>
                          </m:r>
                          <m:r>
                            <a:rPr lang="en-GB" b="1" i="1" smtClean="0">
                              <a:solidFill>
                                <a:srgbClr val="FFFF00"/>
                              </a:solidFill>
                              <a:latin typeface="Cambria Math"/>
                            </a:rPr>
                            <m:t>𝑳𝑯𝑪</m:t>
                          </m:r>
                        </m:e>
                      </m:nary>
                    </m:oMath>
                  </m:oMathPara>
                </a14:m>
                <a:endParaRPr lang="en-GB" b="1" dirty="0">
                  <a:solidFill>
                    <a:srgbClr val="FFFF00"/>
                  </a:solidFill>
                </a:endParaRPr>
              </a:p>
            </p:txBody>
          </p:sp>
        </mc:Choice>
        <mc:Fallback xmlns="">
          <p:sp>
            <p:nvSpPr>
              <p:cNvPr id="7" name="TextBox 6"/>
              <p:cNvSpPr txBox="1">
                <a:spLocks noRot="1" noChangeAspect="1" noMove="1" noResize="1" noEditPoints="1" noAdjustHandles="1" noChangeArrowheads="1" noChangeShapeType="1" noTextEdit="1"/>
              </p:cNvSpPr>
              <p:nvPr userDrawn="1"/>
            </p:nvSpPr>
            <p:spPr>
              <a:xfrm>
                <a:off x="659219" y="6092984"/>
                <a:ext cx="1467293" cy="818879"/>
              </a:xfrm>
              <a:prstGeom prst="rect">
                <a:avLst/>
              </a:prstGeom>
              <a:blipFill rotWithShape="1">
                <a:blip r:embed="rId20"/>
                <a:stretch>
                  <a:fillRect r="-4564"/>
                </a:stretch>
              </a:blipFill>
            </p:spPr>
            <p:txBody>
              <a:bodyPr/>
              <a:lstStyle/>
              <a:p>
                <a:r>
                  <a:rPr lang="en-GB">
                    <a:noFill/>
                  </a:rPr>
                  <a:t> </a:t>
                </a:r>
              </a:p>
            </p:txBody>
          </p:sp>
        </mc:Fallback>
      </mc:AlternateContent>
      <p:pic>
        <p:nvPicPr>
          <p:cNvPr id="10" name="Picture 9"/>
          <p:cNvPicPr>
            <a:picLocks noChangeAspect="1"/>
          </p:cNvPicPr>
          <p:nvPr userDrawn="1"/>
        </p:nvPicPr>
        <p:blipFill>
          <a:blip r:embed="rId21" cstate="email">
            <a:extLst>
              <a:ext uri="{28A0092B-C50C-407E-A947-70E740481C1C}">
                <a14:useLocalDpi xmlns:a14="http://schemas.microsoft.com/office/drawing/2010/main" val="0"/>
              </a:ext>
            </a:extLst>
          </a:blip>
          <a:stretch>
            <a:fillRect/>
          </a:stretch>
        </p:blipFill>
        <p:spPr>
          <a:xfrm>
            <a:off x="7711316" y="0"/>
            <a:ext cx="1432684" cy="70110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Times New Roman" panose="02020603050405020304" pitchFamily="18" charset="0"/>
          <a:ea typeface="Verdana" panose="020B0604030504040204" pitchFamily="34" charset="0"/>
          <a:cs typeface="Times New Roman" panose="02020603050405020304" pitchFamily="18"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Times New Roman" panose="02020603050405020304" pitchFamily="18" charset="0"/>
          <a:ea typeface="+mn-ea"/>
          <a:cs typeface="Times New Roman" panose="02020603050405020304" pitchFamily="18"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Times New Roman" panose="02020603050405020304" pitchFamily="18" charset="0"/>
          <a:ea typeface="+mn-ea"/>
          <a:cs typeface="Times New Roman" panose="02020603050405020304" pitchFamily="18"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Times New Roman" panose="02020603050405020304" pitchFamily="18" charset="0"/>
          <a:ea typeface="+mn-ea"/>
          <a:cs typeface="Times New Roman" panose="02020603050405020304" pitchFamily="18"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Times New Roman" panose="02020603050405020304" pitchFamily="18" charset="0"/>
          <a:ea typeface="+mn-ea"/>
          <a:cs typeface="Times New Roman" panose="02020603050405020304" pitchFamily="18"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17.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17.xml"/><Relationship Id="rId6" Type="http://schemas.openxmlformats.org/officeDocument/2006/relationships/image" Target="../media/image27.png"/><Relationship Id="rId5" Type="http://schemas.openxmlformats.org/officeDocument/2006/relationships/image" Target="../media/image26.pn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jpeg"/></Relationships>
</file>

<file path=ppt/slides/_rels/slide13.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jpeg"/><Relationship Id="rId1" Type="http://schemas.openxmlformats.org/officeDocument/2006/relationships/slideLayout" Target="../slideLayouts/slideLayout17.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jpeg"/><Relationship Id="rId2" Type="http://schemas.openxmlformats.org/officeDocument/2006/relationships/image" Target="../media/image39.png"/><Relationship Id="rId1" Type="http://schemas.openxmlformats.org/officeDocument/2006/relationships/slideLayout" Target="../slideLayouts/slideLayout14.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7.xml"/><Relationship Id="rId5" Type="http://schemas.openxmlformats.org/officeDocument/2006/relationships/image" Target="../media/image52.png"/><Relationship Id="rId4" Type="http://schemas.openxmlformats.org/officeDocument/2006/relationships/image" Target="../media/image51.png"/></Relationships>
</file>

<file path=ppt/slides/_rels/slide3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7.xml"/><Relationship Id="rId5" Type="http://schemas.openxmlformats.org/officeDocument/2006/relationships/image" Target="../media/image56.png"/><Relationship Id="rId4" Type="http://schemas.openxmlformats.org/officeDocument/2006/relationships/image" Target="../media/image55.jpeg"/></Relationships>
</file>

<file path=ppt/slides/_rels/slide37.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png"/><Relationship Id="rId1" Type="http://schemas.openxmlformats.org/officeDocument/2006/relationships/slideLayout" Target="../slideLayouts/slideLayout16.xml"/><Relationship Id="rId4" Type="http://schemas.openxmlformats.org/officeDocument/2006/relationships/image" Target="../media/image5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6.xml"/><Relationship Id="rId4" Type="http://schemas.openxmlformats.org/officeDocument/2006/relationships/image" Target="../media/image6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16.xml"/></Relationships>
</file>

<file path=ppt/slides/_rels/slide4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image" Target="../media/image67.jpeg"/><Relationship Id="rId5" Type="http://schemas.openxmlformats.org/officeDocument/2006/relationships/image" Target="../media/image66.png"/><Relationship Id="rId4" Type="http://schemas.openxmlformats.org/officeDocument/2006/relationships/image" Target="../media/image65.jpeg"/></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4.xml"/><Relationship Id="rId5" Type="http://schemas.openxmlformats.org/officeDocument/2006/relationships/image" Target="../media/image67.jpeg"/><Relationship Id="rId4"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 Id="rId5" Type="http://schemas.openxmlformats.org/officeDocument/2006/relationships/image" Target="../media/image73.jpeg"/><Relationship Id="rId4" Type="http://schemas.openxmlformats.org/officeDocument/2006/relationships/image" Target="../media/image72.png"/></Relationships>
</file>

<file path=ppt/slides/_rels/slide4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7.xml"/><Relationship Id="rId4" Type="http://schemas.openxmlformats.org/officeDocument/2006/relationships/image" Target="../media/image7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5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image" Target="../media/image82.jpeg"/><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png"/></Relationships>
</file>

<file path=ppt/slides/_rels/slide52.xml.rels><?xml version="1.0" encoding="UTF-8" standalone="yes"?>
<Relationships xmlns="http://schemas.openxmlformats.org/package/2006/relationships"><Relationship Id="rId2" Type="http://schemas.openxmlformats.org/officeDocument/2006/relationships/image" Target="../media/image87.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 Id="rId5" Type="http://schemas.openxmlformats.org/officeDocument/2006/relationships/image" Target="../media/image92.png"/><Relationship Id="rId4" Type="http://schemas.openxmlformats.org/officeDocument/2006/relationships/image" Target="../media/image91.png"/></Relationships>
</file>

<file path=ppt/slides/_rels/slide5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 Id="rId6" Type="http://schemas.openxmlformats.org/officeDocument/2006/relationships/image" Target="../media/image86.png"/><Relationship Id="rId5" Type="http://schemas.openxmlformats.org/officeDocument/2006/relationships/image" Target="../media/image96.png"/><Relationship Id="rId4" Type="http://schemas.openxmlformats.org/officeDocument/2006/relationships/image" Target="../media/image9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7.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40325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0"/>
            <a:ext cx="8784976" cy="6669360"/>
          </a:xfrm>
        </p:spPr>
        <p:txBody>
          <a:bodyPr/>
          <a:lstStyle/>
          <a:p>
            <a:pPr marL="36576" indent="0">
              <a:buNone/>
            </a:pPr>
            <a:r>
              <a:rPr lang="en-GB" dirty="0" smtClean="0"/>
              <a:t>Vertical installation volume</a:t>
            </a:r>
          </a:p>
          <a:p>
            <a:endParaRPr lang="en-GB" dirty="0"/>
          </a:p>
        </p:txBody>
      </p:sp>
      <p:cxnSp>
        <p:nvCxnSpPr>
          <p:cNvPr id="16" name="Straight Arrow Connector 15"/>
          <p:cNvCxnSpPr/>
          <p:nvPr/>
        </p:nvCxnSpPr>
        <p:spPr>
          <a:xfrm flipH="1" flipV="1">
            <a:off x="6228184" y="1556792"/>
            <a:ext cx="228041" cy="926812"/>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205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0645" t="12574" r="24760" b="6609"/>
          <a:stretch/>
        </p:blipFill>
        <p:spPr bwMode="auto">
          <a:xfrm>
            <a:off x="683568" y="1196752"/>
            <a:ext cx="3105150" cy="27770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1295" t="9241" r="16140" b="5648"/>
          <a:stretch/>
        </p:blipFill>
        <p:spPr bwMode="auto">
          <a:xfrm>
            <a:off x="5004048" y="1224117"/>
            <a:ext cx="3312368" cy="2722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003" t="14631" r="3476" b="15905"/>
          <a:stretch/>
        </p:blipFill>
        <p:spPr bwMode="auto">
          <a:xfrm>
            <a:off x="1520205" y="3980631"/>
            <a:ext cx="5688632" cy="25257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7307248" y="4261898"/>
            <a:ext cx="1773141" cy="1359673"/>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Installation volume</a:t>
            </a:r>
          </a:p>
          <a:p>
            <a:pPr algn="ctr"/>
            <a:r>
              <a:rPr lang="en-GB" dirty="0" smtClean="0">
                <a:latin typeface="Times New Roman" panose="02020603050405020304" pitchFamily="18" charset="0"/>
                <a:cs typeface="Times New Roman" panose="02020603050405020304" pitchFamily="18" charset="0"/>
              </a:rPr>
              <a:t>65 m</a:t>
            </a:r>
            <a:r>
              <a:rPr lang="en-GB" baseline="30000" dirty="0" smtClean="0">
                <a:latin typeface="Times New Roman" panose="02020603050405020304" pitchFamily="18" charset="0"/>
                <a:cs typeface="Times New Roman" panose="02020603050405020304" pitchFamily="18" charset="0"/>
              </a:rPr>
              <a:t>2</a:t>
            </a:r>
            <a:r>
              <a:rPr lang="en-GB" dirty="0" smtClean="0">
                <a:latin typeface="Times New Roman" panose="02020603050405020304" pitchFamily="18" charset="0"/>
                <a:cs typeface="Times New Roman" panose="02020603050405020304" pitchFamily="18" charset="0"/>
              </a:rPr>
              <a:t> </a:t>
            </a:r>
          </a:p>
          <a:p>
            <a:pPr algn="ctr"/>
            <a:r>
              <a:rPr lang="en-GB" dirty="0" smtClean="0">
                <a:latin typeface="Times New Roman" panose="02020603050405020304" pitchFamily="18" charset="0"/>
                <a:cs typeface="Times New Roman" panose="02020603050405020304" pitchFamily="18" charset="0"/>
              </a:rPr>
              <a:t>Height 7.5 m</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944481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87464"/>
            <a:ext cx="8784976" cy="6581896"/>
          </a:xfrm>
        </p:spPr>
        <p:txBody>
          <a:bodyPr/>
          <a:lstStyle/>
          <a:p>
            <a:pPr marL="36576" indent="0">
              <a:buNone/>
            </a:pPr>
            <a:r>
              <a:rPr lang="en-GB" dirty="0" smtClean="0"/>
              <a:t>Space reservation in PX46 for services</a:t>
            </a:r>
            <a:endParaRPr lang="en-GB" dirty="0"/>
          </a:p>
        </p:txBody>
      </p:sp>
      <p:pic>
        <p:nvPicPr>
          <p:cNvPr id="3076" name="Picture 4"/>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3951" t="13540" r="8358" b="8972"/>
          <a:stretch/>
        </p:blipFill>
        <p:spPr bwMode="auto">
          <a:xfrm>
            <a:off x="4716016" y="3652614"/>
            <a:ext cx="4056509" cy="28055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0446" t="11478" r="4186" b="14415"/>
          <a:stretch/>
        </p:blipFill>
        <p:spPr bwMode="auto">
          <a:xfrm>
            <a:off x="323528" y="1196753"/>
            <a:ext cx="5472608" cy="32510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5548046" y="6106058"/>
            <a:ext cx="655949" cy="369332"/>
          </a:xfrm>
          <a:prstGeom prst="rect">
            <a:avLst/>
          </a:prstGeom>
          <a:noFill/>
        </p:spPr>
        <p:txBody>
          <a:bodyPr wrap="none" rtlCol="0">
            <a:spAutoFit/>
          </a:bodyPr>
          <a:lstStyle/>
          <a:p>
            <a:r>
              <a:rPr lang="en-GB" dirty="0" smtClean="0"/>
              <a:t>8 m2</a:t>
            </a:r>
            <a:endParaRPr lang="en-GB" dirty="0"/>
          </a:p>
        </p:txBody>
      </p:sp>
    </p:spTree>
    <p:extLst>
      <p:ext uri="{BB962C8B-B14F-4D97-AF65-F5344CB8AC3E}">
        <p14:creationId xmlns:p14="http://schemas.microsoft.com/office/powerpoint/2010/main" val="1096344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79512" y="-71562"/>
            <a:ext cx="8784976" cy="6740922"/>
          </a:xfrm>
        </p:spPr>
        <p:txBody>
          <a:bodyPr/>
          <a:lstStyle/>
          <a:p>
            <a:pPr marL="36576" indent="0">
              <a:buNone/>
            </a:pPr>
            <a:r>
              <a:rPr lang="en-GB" dirty="0" smtClean="0"/>
              <a:t>Handling  volume</a:t>
            </a:r>
            <a:r>
              <a:rPr lang="en-GB" sz="1400" dirty="0" smtClean="0"/>
              <a:t> </a:t>
            </a:r>
            <a:endParaRPr lang="en-GB" sz="1400" dirty="0"/>
          </a:p>
        </p:txBody>
      </p:sp>
      <p:pic>
        <p:nvPicPr>
          <p:cNvPr id="5"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1978" t="23923" r="13316" b="7063"/>
          <a:stretch/>
        </p:blipFill>
        <p:spPr bwMode="auto">
          <a:xfrm>
            <a:off x="572487" y="1167433"/>
            <a:ext cx="2838313" cy="15841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6286" t="26358" r="14294" b="14711"/>
          <a:stretch/>
        </p:blipFill>
        <p:spPr bwMode="auto">
          <a:xfrm>
            <a:off x="546938" y="2909613"/>
            <a:ext cx="3445100" cy="20642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4"/>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3821" t="13352" r="30586" b="15222"/>
          <a:stretch/>
        </p:blipFill>
        <p:spPr bwMode="auto">
          <a:xfrm>
            <a:off x="1221616" y="4941464"/>
            <a:ext cx="1749819" cy="16561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517035" y="5646445"/>
            <a:ext cx="648072" cy="246221"/>
          </a:xfrm>
          <a:prstGeom prst="rect">
            <a:avLst/>
          </a:prstGeom>
          <a:noFill/>
        </p:spPr>
        <p:txBody>
          <a:bodyPr wrap="square" rtlCol="0">
            <a:spAutoFit/>
          </a:bodyPr>
          <a:lstStyle/>
          <a:p>
            <a:r>
              <a:rPr lang="en-GB" sz="1000" dirty="0" smtClean="0"/>
              <a:t>400mm</a:t>
            </a:r>
            <a:endParaRPr lang="en-GB" sz="1000" dirty="0"/>
          </a:p>
        </p:txBody>
      </p:sp>
      <p:cxnSp>
        <p:nvCxnSpPr>
          <p:cNvPr id="10" name="Straight Arrow Connector 9"/>
          <p:cNvCxnSpPr>
            <a:stCxn id="9" idx="2"/>
          </p:cNvCxnSpPr>
          <p:nvPr/>
        </p:nvCxnSpPr>
        <p:spPr>
          <a:xfrm>
            <a:off x="1841071" y="5892666"/>
            <a:ext cx="136630" cy="4169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46251" y="2780928"/>
            <a:ext cx="1481496" cy="523220"/>
          </a:xfrm>
          <a:prstGeom prst="rect">
            <a:avLst/>
          </a:prstGeom>
          <a:noFill/>
        </p:spPr>
        <p:txBody>
          <a:bodyPr wrap="none" rtlCol="0">
            <a:spAutoFit/>
          </a:bodyPr>
          <a:lstStyle/>
          <a:p>
            <a:pPr algn="ctr"/>
            <a:r>
              <a:rPr lang="en-GB" sz="1400" dirty="0" smtClean="0"/>
              <a:t>RUX45 shielding</a:t>
            </a:r>
          </a:p>
          <a:p>
            <a:pPr algn="ctr"/>
            <a:r>
              <a:rPr lang="en-GB" sz="1400" dirty="0" smtClean="0"/>
              <a:t> 7300x2100x475h</a:t>
            </a:r>
            <a:endParaRPr lang="en-GB" sz="1400" dirty="0"/>
          </a:p>
        </p:txBody>
      </p:sp>
      <p:pic>
        <p:nvPicPr>
          <p:cNvPr id="6149" name="Picture 5"/>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36115" t="16636" r="13404" b="20535"/>
          <a:stretch/>
        </p:blipFill>
        <p:spPr bwMode="auto">
          <a:xfrm>
            <a:off x="3790950" y="2751609"/>
            <a:ext cx="2884156" cy="2168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24392" t="11388" r="6404" b="10155"/>
          <a:stretch/>
        </p:blipFill>
        <p:spPr bwMode="auto">
          <a:xfrm>
            <a:off x="4355976" y="1163149"/>
            <a:ext cx="2319130" cy="15884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4"/>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l="27634" t="14517" r="22370" b="13331"/>
          <a:stretch/>
        </p:blipFill>
        <p:spPr bwMode="auto">
          <a:xfrm>
            <a:off x="6558641" y="1817800"/>
            <a:ext cx="2304256" cy="20091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6970973" y="4126693"/>
            <a:ext cx="1394741" cy="307777"/>
          </a:xfrm>
          <a:prstGeom prst="rect">
            <a:avLst/>
          </a:prstGeom>
          <a:noFill/>
        </p:spPr>
        <p:txBody>
          <a:bodyPr wrap="none" rtlCol="0">
            <a:spAutoFit/>
          </a:bodyPr>
          <a:lstStyle/>
          <a:p>
            <a:pPr algn="ctr"/>
            <a:r>
              <a:rPr lang="en-GB" sz="1400" dirty="0" smtClean="0"/>
              <a:t>ACSGA on trailer</a:t>
            </a:r>
            <a:endParaRPr lang="en-GB" sz="1400" dirty="0"/>
          </a:p>
        </p:txBody>
      </p:sp>
      <p:pic>
        <p:nvPicPr>
          <p:cNvPr id="6150" name="Picture 6"/>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l="19824" t="10732" r="6064" b="13539"/>
          <a:stretch/>
        </p:blipFill>
        <p:spPr bwMode="auto">
          <a:xfrm>
            <a:off x="5868144" y="4911273"/>
            <a:ext cx="2697282" cy="1665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0" name="Straight Arrow Connector 19"/>
          <p:cNvCxnSpPr>
            <a:stCxn id="18" idx="2"/>
          </p:cNvCxnSpPr>
          <p:nvPr/>
        </p:nvCxnSpPr>
        <p:spPr>
          <a:xfrm flipH="1">
            <a:off x="7470631" y="4434470"/>
            <a:ext cx="197713" cy="14369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8" idx="0"/>
          </p:cNvCxnSpPr>
          <p:nvPr/>
        </p:nvCxnSpPr>
        <p:spPr>
          <a:xfrm flipH="1" flipV="1">
            <a:off x="7380312" y="3573015"/>
            <a:ext cx="288032" cy="55367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3707904" y="1340768"/>
            <a:ext cx="0" cy="511256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30" name="Picture 2" descr="C:\HIlumi\20140108_161429.jp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3992038" y="5095787"/>
            <a:ext cx="1728192" cy="1296144"/>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C:\HIlumi\20140124_141944.jpg"/>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266546" y="4827715"/>
            <a:ext cx="955070" cy="1273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2288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532440" y="476672"/>
            <a:ext cx="432048" cy="216025"/>
          </a:xfrm>
        </p:spPr>
        <p:txBody>
          <a:bodyPr/>
          <a:lstStyle/>
          <a:p>
            <a:fld id="{E69F408B-A04E-4D23-B255-6B0A20F302DD}" type="slidenum">
              <a:rPr lang="fr-FR" smtClean="0"/>
              <a:pPr/>
              <a:t>13</a:t>
            </a:fld>
            <a:endParaRPr lang="fr-FR" dirty="0"/>
          </a:p>
        </p:txBody>
      </p:sp>
      <p:sp>
        <p:nvSpPr>
          <p:cNvPr id="3" name="Content Placeholder 2"/>
          <p:cNvSpPr>
            <a:spLocks noGrp="1"/>
          </p:cNvSpPr>
          <p:nvPr>
            <p:ph idx="4294967295"/>
          </p:nvPr>
        </p:nvSpPr>
        <p:spPr>
          <a:xfrm>
            <a:off x="179512" y="95416"/>
            <a:ext cx="8784976" cy="6573944"/>
          </a:xfrm>
        </p:spPr>
        <p:txBody>
          <a:bodyPr/>
          <a:lstStyle/>
          <a:p>
            <a:pPr marL="36576" indent="0">
              <a:buNone/>
            </a:pPr>
            <a:r>
              <a:rPr lang="en-GB" dirty="0" smtClean="0"/>
              <a:t>SSS trailer handling for vertical solution</a:t>
            </a:r>
          </a:p>
          <a:p>
            <a:endParaRPr lang="en-GB" dirty="0"/>
          </a:p>
        </p:txBody>
      </p:sp>
      <p:pic>
        <p:nvPicPr>
          <p:cNvPr id="5" name="Picture 5"/>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39026" t="21944" r="22970" b="8400"/>
          <a:stretch/>
        </p:blipFill>
        <p:spPr bwMode="auto">
          <a:xfrm>
            <a:off x="283425" y="1455543"/>
            <a:ext cx="2182645" cy="24169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160752" y="2417792"/>
            <a:ext cx="1165206" cy="246221"/>
          </a:xfrm>
          <a:prstGeom prst="rect">
            <a:avLst/>
          </a:prstGeom>
          <a:noFill/>
        </p:spPr>
        <p:txBody>
          <a:bodyPr wrap="square" rtlCol="0">
            <a:spAutoFit/>
          </a:bodyPr>
          <a:lstStyle/>
          <a:p>
            <a:r>
              <a:rPr lang="en-GB" sz="1000" dirty="0" smtClean="0"/>
              <a:t>35 degrees/floor</a:t>
            </a:r>
            <a:endParaRPr lang="en-GB" sz="1000" dirty="0"/>
          </a:p>
        </p:txBody>
      </p:sp>
      <p:pic>
        <p:nvPicPr>
          <p:cNvPr id="7" name="Picture 6"/>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9326" t="16685" r="16017" b="8359"/>
          <a:stretch/>
        </p:blipFill>
        <p:spPr bwMode="auto">
          <a:xfrm>
            <a:off x="424480" y="4390966"/>
            <a:ext cx="2287350" cy="1895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Down Arrow 7"/>
          <p:cNvSpPr/>
          <p:nvPr/>
        </p:nvSpPr>
        <p:spPr>
          <a:xfrm>
            <a:off x="1482752" y="3803467"/>
            <a:ext cx="170807" cy="5874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1276853" y="5916772"/>
            <a:ext cx="582604" cy="246221"/>
          </a:xfrm>
          <a:prstGeom prst="rect">
            <a:avLst/>
          </a:prstGeom>
          <a:noFill/>
        </p:spPr>
        <p:txBody>
          <a:bodyPr wrap="square" rtlCol="0">
            <a:spAutoFit/>
          </a:bodyPr>
          <a:lstStyle/>
          <a:p>
            <a:r>
              <a:rPr lang="en-GB" sz="1000" dirty="0" smtClean="0"/>
              <a:t>350mm</a:t>
            </a:r>
            <a:endParaRPr lang="en-GB" sz="1000" dirty="0"/>
          </a:p>
        </p:txBody>
      </p:sp>
      <p:cxnSp>
        <p:nvCxnSpPr>
          <p:cNvPr id="10" name="Straight Arrow Connector 9"/>
          <p:cNvCxnSpPr>
            <a:stCxn id="9" idx="0"/>
          </p:cNvCxnSpPr>
          <p:nvPr/>
        </p:nvCxnSpPr>
        <p:spPr>
          <a:xfrm flipV="1">
            <a:off x="1568155" y="5207545"/>
            <a:ext cx="485593" cy="7092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9" idx="0"/>
          </p:cNvCxnSpPr>
          <p:nvPr/>
        </p:nvCxnSpPr>
        <p:spPr>
          <a:xfrm flipH="1" flipV="1">
            <a:off x="1051037" y="5207545"/>
            <a:ext cx="517118" cy="70922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5122" name="Picture 2"/>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40673" t="15341" r="20062" b="15787"/>
          <a:stretch/>
        </p:blipFill>
        <p:spPr bwMode="auto">
          <a:xfrm>
            <a:off x="2843808" y="1455543"/>
            <a:ext cx="2215609" cy="2347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42422" t="18919" r="20985" b="25576"/>
          <a:stretch/>
        </p:blipFill>
        <p:spPr bwMode="auto">
          <a:xfrm>
            <a:off x="3080784" y="4367326"/>
            <a:ext cx="2088232" cy="1913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Down Arrow 15"/>
          <p:cNvSpPr/>
          <p:nvPr/>
        </p:nvSpPr>
        <p:spPr>
          <a:xfrm>
            <a:off x="4039497" y="3803466"/>
            <a:ext cx="170807" cy="5874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24" name="Picture 4"/>
          <p:cNvPicPr>
            <a:picLocks noChangeAspect="1" noChangeArrowheads="1"/>
          </p:cNvPicPr>
          <p:nvPr/>
        </p:nvPicPr>
        <p:blipFill rotWithShape="1">
          <a:blip r:embed="rId6" cstate="email">
            <a:extLst>
              <a:ext uri="{28A0092B-C50C-407E-A947-70E740481C1C}">
                <a14:useLocalDpi xmlns:a14="http://schemas.microsoft.com/office/drawing/2010/main" val="0"/>
              </a:ext>
            </a:extLst>
          </a:blip>
          <a:srcRect l="43638" t="15126" r="14501" b="14017"/>
          <a:stretch/>
        </p:blipFill>
        <p:spPr bwMode="auto">
          <a:xfrm>
            <a:off x="5436096" y="1499581"/>
            <a:ext cx="2180241" cy="22296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l="43272" t="21007" r="12589" b="15336"/>
          <a:stretch/>
        </p:blipFill>
        <p:spPr bwMode="auto">
          <a:xfrm>
            <a:off x="5486003" y="4343388"/>
            <a:ext cx="2251231" cy="19615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6" name="Picture 6"/>
          <p:cNvPicPr>
            <a:picLocks noChangeAspect="1" noChangeArrowheads="1"/>
          </p:cNvPicPr>
          <p:nvPr/>
        </p:nvPicPr>
        <p:blipFill rotWithShape="1">
          <a:blip r:embed="rId8" cstate="email">
            <a:extLst>
              <a:ext uri="{28A0092B-C50C-407E-A947-70E740481C1C}">
                <a14:useLocalDpi xmlns:a14="http://schemas.microsoft.com/office/drawing/2010/main" val="0"/>
              </a:ext>
            </a:extLst>
          </a:blip>
          <a:srcRect l="31374" t="30072" r="25411" b="13528"/>
          <a:stretch/>
        </p:blipFill>
        <p:spPr bwMode="auto">
          <a:xfrm>
            <a:off x="6776268" y="3133316"/>
            <a:ext cx="2110150" cy="16638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0" name="Down Arrow 19"/>
          <p:cNvSpPr/>
          <p:nvPr/>
        </p:nvSpPr>
        <p:spPr>
          <a:xfrm>
            <a:off x="6440812" y="3779827"/>
            <a:ext cx="170807" cy="58749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514465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Point 4 summary</a:t>
            </a:r>
            <a:endParaRPr lang="en-GB" dirty="0"/>
          </a:p>
        </p:txBody>
      </p:sp>
      <p:sp>
        <p:nvSpPr>
          <p:cNvPr id="3" name="Content Placeholder 2"/>
          <p:cNvSpPr>
            <a:spLocks noGrp="1"/>
          </p:cNvSpPr>
          <p:nvPr>
            <p:ph idx="1"/>
          </p:nvPr>
        </p:nvSpPr>
        <p:spPr>
          <a:xfrm>
            <a:off x="0" y="1325606"/>
            <a:ext cx="9072438" cy="4812801"/>
          </a:xfrm>
        </p:spPr>
        <p:txBody>
          <a:bodyPr/>
          <a:lstStyle/>
          <a:p>
            <a:pPr marL="36576" indent="0">
              <a:buNone/>
            </a:pPr>
            <a:r>
              <a:rPr lang="en-GB" dirty="0" smtClean="0"/>
              <a:t>The proposed </a:t>
            </a:r>
            <a:r>
              <a:rPr lang="en-GB" dirty="0" smtClean="0"/>
              <a:t>solution in Point 4</a:t>
            </a:r>
          </a:p>
          <a:p>
            <a:pPr lvl="1"/>
            <a:r>
              <a:rPr lang="en-GB" dirty="0" smtClean="0"/>
              <a:t>Minimizes </a:t>
            </a:r>
            <a:r>
              <a:rPr lang="en-GB" dirty="0" smtClean="0"/>
              <a:t>the surface civil engineering</a:t>
            </a:r>
          </a:p>
          <a:p>
            <a:pPr lvl="1"/>
            <a:r>
              <a:rPr lang="en-GB" dirty="0" smtClean="0"/>
              <a:t>Reduces the lengths of the underground cryogenic piping respect previous proposals</a:t>
            </a:r>
          </a:p>
          <a:p>
            <a:pPr lvl="1"/>
            <a:r>
              <a:rPr lang="en-GB" dirty="0" smtClean="0"/>
              <a:t>Provides installation zone for the </a:t>
            </a:r>
            <a:r>
              <a:rPr lang="en-GB" dirty="0" smtClean="0"/>
              <a:t>cold box in the nearest possible position respect the  LHC machine tunnel</a:t>
            </a:r>
          </a:p>
          <a:p>
            <a:pPr lvl="1"/>
            <a:r>
              <a:rPr lang="en-GB" dirty="0" smtClean="0"/>
              <a:t>Still </a:t>
            </a:r>
            <a:r>
              <a:rPr lang="en-GB" dirty="0" smtClean="0"/>
              <a:t>provides </a:t>
            </a:r>
            <a:r>
              <a:rPr lang="en-GB" dirty="0" smtClean="0"/>
              <a:t>all the required volume needed for transport manipulation</a:t>
            </a:r>
          </a:p>
          <a:p>
            <a:pPr lvl="1"/>
            <a:r>
              <a:rPr lang="en-GB" dirty="0" smtClean="0"/>
              <a:t>In principle could allow anticipation of  activities before LS2 start (to be studied)</a:t>
            </a:r>
            <a:endParaRPr lang="en-GB" dirty="0"/>
          </a:p>
        </p:txBody>
      </p:sp>
    </p:spTree>
    <p:extLst>
      <p:ext uri="{BB962C8B-B14F-4D97-AF65-F5344CB8AC3E}">
        <p14:creationId xmlns:p14="http://schemas.microsoft.com/office/powerpoint/2010/main" val="10743477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4406900"/>
            <a:ext cx="9143999" cy="1362075"/>
          </a:xfrm>
        </p:spPr>
        <p:txBody>
          <a:bodyPr>
            <a:normAutofit fontScale="90000"/>
          </a:bodyPr>
          <a:lstStyle/>
          <a:p>
            <a:r>
              <a:rPr lang="en-GB" dirty="0" smtClean="0"/>
              <a:t>Point 1 and Point 5:</a:t>
            </a:r>
            <a:br>
              <a:rPr lang="en-GB" dirty="0" smtClean="0"/>
            </a:br>
            <a:r>
              <a:rPr lang="en-GB" sz="2700" dirty="0" smtClean="0"/>
              <a:t>Cryogenic power plant, RF crab cavity infrastructures, cold powering</a:t>
            </a:r>
            <a:endParaRPr lang="en-GB" sz="2700" dirty="0"/>
          </a:p>
        </p:txBody>
      </p:sp>
      <p:sp>
        <p:nvSpPr>
          <p:cNvPr id="8" name="Text Placeholder 7"/>
          <p:cNvSpPr>
            <a:spLocks noGrp="1"/>
          </p:cNvSpPr>
          <p:nvPr>
            <p:ph type="body" idx="1"/>
          </p:nvPr>
        </p:nvSpPr>
        <p:spPr/>
        <p:txBody>
          <a:bodyPr/>
          <a:lstStyle/>
          <a:p>
            <a:endParaRPr lang="en-GB" dirty="0"/>
          </a:p>
        </p:txBody>
      </p:sp>
      <p:sp>
        <p:nvSpPr>
          <p:cNvPr id="4" name="Date Placeholder 3"/>
          <p:cNvSpPr>
            <a:spLocks noGrp="1"/>
          </p:cNvSpPr>
          <p:nvPr>
            <p:ph type="dt" sz="half" idx="10"/>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11"/>
          </p:nvPr>
        </p:nvSpPr>
        <p:spPr/>
        <p:txBody>
          <a:bodyPr/>
          <a:lstStyle/>
          <a:p>
            <a:r>
              <a:rPr lang="en-US" smtClean="0"/>
              <a:t>Document reference</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3551358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Space requirement system by system </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37027487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i="1" dirty="0" smtClean="0"/>
              <a:t>Crab cavities</a:t>
            </a:r>
            <a:endParaRPr lang="en-GB" i="1"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42309300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95536" y="33877"/>
            <a:ext cx="8229600" cy="946851"/>
          </a:xfrm>
        </p:spPr>
        <p:txBody>
          <a:bodyPr/>
          <a:lstStyle/>
          <a:p>
            <a:r>
              <a:rPr lang="en-GB" dirty="0" smtClean="0"/>
              <a:t>Crab cavities</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027319590"/>
              </p:ext>
            </p:extLst>
          </p:nvPr>
        </p:nvGraphicFramePr>
        <p:xfrm>
          <a:off x="251520" y="908720"/>
          <a:ext cx="8712969" cy="2218046"/>
        </p:xfrm>
        <a:graphic>
          <a:graphicData uri="http://schemas.openxmlformats.org/drawingml/2006/table">
            <a:tbl>
              <a:tblPr firstRow="1" bandRow="1">
                <a:tableStyleId>{616DA210-FB5B-4158-B5E0-FEB733F419BA}</a:tableStyleId>
              </a:tblPr>
              <a:tblGrid>
                <a:gridCol w="2562932"/>
                <a:gridCol w="2588821"/>
                <a:gridCol w="1353787"/>
                <a:gridCol w="2207429"/>
              </a:tblGrid>
              <a:tr h="558822">
                <a:tc>
                  <a:txBody>
                    <a:bodyPr/>
                    <a:lstStyle/>
                    <a:p>
                      <a:endParaRPr lang="en-GB"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c>
                  <a:txBody>
                    <a:bodyPr/>
                    <a:lstStyle/>
                    <a:p>
                      <a:pPr algn="ctr"/>
                      <a:r>
                        <a:rPr lang="en-GB" dirty="0" smtClean="0">
                          <a:solidFill>
                            <a:schemeClr val="bg1"/>
                          </a:solidFill>
                          <a:latin typeface="Times New Roman" panose="02020603050405020304" pitchFamily="18" charset="0"/>
                          <a:cs typeface="Times New Roman" panose="02020603050405020304" pitchFamily="18" charset="0"/>
                        </a:rPr>
                        <a:t>Requirement</a:t>
                      </a:r>
                      <a:r>
                        <a:rPr lang="en-GB" baseline="0" dirty="0" smtClean="0">
                          <a:solidFill>
                            <a:schemeClr val="bg1"/>
                          </a:solidFill>
                          <a:latin typeface="Times New Roman" panose="02020603050405020304" pitchFamily="18" charset="0"/>
                          <a:cs typeface="Times New Roman" panose="02020603050405020304" pitchFamily="18" charset="0"/>
                        </a:rPr>
                        <a:t> </a:t>
                      </a:r>
                      <a:endParaRPr lang="en-GB"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c>
                  <a:txBody>
                    <a:bodyPr/>
                    <a:lstStyle/>
                    <a:p>
                      <a:pPr algn="ctr"/>
                      <a:r>
                        <a:rPr lang="en-GB" dirty="0" smtClean="0">
                          <a:solidFill>
                            <a:schemeClr val="bg1"/>
                          </a:solidFill>
                          <a:latin typeface="Times New Roman" panose="02020603050405020304" pitchFamily="18" charset="0"/>
                          <a:cs typeface="Times New Roman" panose="02020603050405020304" pitchFamily="18" charset="0"/>
                        </a:rPr>
                        <a:t>Area</a:t>
                      </a:r>
                      <a:endParaRPr lang="en-GB"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c>
                  <a:txBody>
                    <a:bodyPr/>
                    <a:lstStyle/>
                    <a:p>
                      <a:pPr algn="ctr"/>
                      <a:r>
                        <a:rPr lang="en-GB" dirty="0" smtClean="0">
                          <a:solidFill>
                            <a:schemeClr val="bg1"/>
                          </a:solidFill>
                          <a:latin typeface="Times New Roman" panose="02020603050405020304" pitchFamily="18" charset="0"/>
                          <a:cs typeface="Times New Roman" panose="02020603050405020304" pitchFamily="18" charset="0"/>
                        </a:rPr>
                        <a:t>Baseline/Option</a:t>
                      </a:r>
                      <a:endParaRPr lang="en-GB"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r>
              <a:tr h="414806">
                <a:tc>
                  <a:txBody>
                    <a:bodyPr/>
                    <a:lstStyle/>
                    <a:p>
                      <a:r>
                        <a:rPr lang="en-GB" dirty="0" smtClean="0">
                          <a:latin typeface="Times New Roman" panose="02020603050405020304" pitchFamily="18" charset="0"/>
                          <a:cs typeface="Times New Roman" panose="02020603050405020304" pitchFamily="18" charset="0"/>
                        </a:rPr>
                        <a:t>RF power (2×IP)</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 2×[3×14] m</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2×42 m</a:t>
                      </a:r>
                      <a:r>
                        <a:rPr lang="en-GB" baseline="30000" dirty="0" smtClean="0">
                          <a:latin typeface="Times New Roman" panose="02020603050405020304" pitchFamily="18" charset="0"/>
                          <a:cs typeface="Times New Roman" panose="02020603050405020304" pitchFamily="18" charset="0"/>
                        </a:rPr>
                        <a:t>2</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Underground/surface</a:t>
                      </a:r>
                      <a:endParaRPr lang="en-GB" dirty="0">
                        <a:latin typeface="Times New Roman" panose="02020603050405020304" pitchFamily="18" charset="0"/>
                        <a:cs typeface="Times New Roman" panose="02020603050405020304" pitchFamily="18" charset="0"/>
                      </a:endParaRPr>
                    </a:p>
                  </a:txBody>
                  <a:tcPr/>
                </a:tc>
              </a:tr>
              <a:tr h="414806">
                <a:tc>
                  <a:txBody>
                    <a:bodyPr/>
                    <a:lstStyle/>
                    <a:p>
                      <a:r>
                        <a:rPr lang="en-GB" dirty="0" smtClean="0">
                          <a:latin typeface="Times New Roman" panose="02020603050405020304" pitchFamily="18" charset="0"/>
                          <a:cs typeface="Times New Roman" panose="02020603050405020304" pitchFamily="18" charset="0"/>
                        </a:rPr>
                        <a:t>LLRF</a:t>
                      </a:r>
                      <a:r>
                        <a:rPr lang="en-GB" baseline="0" dirty="0" smtClean="0">
                          <a:latin typeface="Times New Roman" panose="02020603050405020304" pitchFamily="18" charset="0"/>
                          <a:cs typeface="Times New Roman" panose="02020603050405020304" pitchFamily="18" charset="0"/>
                        </a:rPr>
                        <a:t> racks (2</a:t>
                      </a:r>
                      <a:r>
                        <a:rPr lang="en-GB" dirty="0" smtClean="0">
                          <a:latin typeface="Times New Roman" panose="02020603050405020304" pitchFamily="18" charset="0"/>
                          <a:cs typeface="Times New Roman" panose="02020603050405020304" pitchFamily="18" charset="0"/>
                        </a:rPr>
                        <a:t>×</a:t>
                      </a:r>
                      <a:r>
                        <a:rPr lang="en-GB" baseline="0" dirty="0" smtClean="0">
                          <a:latin typeface="Times New Roman" panose="02020603050405020304" pitchFamily="18" charset="0"/>
                          <a:cs typeface="Times New Roman" panose="02020603050405020304" pitchFamily="18" charset="0"/>
                        </a:rPr>
                        <a:t>IP)</a:t>
                      </a:r>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2×[(5.6+4.4+7)×3.8]</a:t>
                      </a:r>
                      <a:r>
                        <a:rPr lang="en-GB" baseline="0" dirty="0" smtClean="0">
                          <a:latin typeface="Times New Roman" panose="02020603050405020304" pitchFamily="18" charset="0"/>
                          <a:cs typeface="Times New Roman" panose="02020603050405020304" pitchFamily="18" charset="0"/>
                        </a:rPr>
                        <a:t> m</a:t>
                      </a:r>
                      <a:endParaRPr lang="en-GB"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 2×65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Underground/surface</a:t>
                      </a:r>
                    </a:p>
                  </a:txBody>
                  <a:tcPr/>
                </a:tc>
              </a:tr>
              <a:tr h="41480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LLRF central </a:t>
                      </a:r>
                      <a:r>
                        <a:rPr lang="en-GB" dirty="0" smtClean="0">
                          <a:latin typeface="Times New Roman" panose="02020603050405020304" pitchFamily="18" charset="0"/>
                          <a:cs typeface="Times New Roman" panose="02020603050405020304" pitchFamily="18" charset="0"/>
                        </a:rPr>
                        <a:t>racks</a:t>
                      </a:r>
                      <a:r>
                        <a:rPr lang="en-GB" baseline="0" dirty="0" smtClean="0">
                          <a:latin typeface="Times New Roman" panose="02020603050405020304" pitchFamily="18" charset="0"/>
                          <a:cs typeface="Times New Roman" panose="02020603050405020304" pitchFamily="18" charset="0"/>
                        </a:rPr>
                        <a:t>(1</a:t>
                      </a:r>
                      <a:r>
                        <a:rPr lang="en-GB" dirty="0" smtClean="0">
                          <a:latin typeface="Times New Roman" panose="02020603050405020304" pitchFamily="18" charset="0"/>
                          <a:cs typeface="Times New Roman" panose="02020603050405020304" pitchFamily="18" charset="0"/>
                        </a:rPr>
                        <a:t>×</a:t>
                      </a:r>
                      <a:r>
                        <a:rPr lang="en-GB" baseline="0" dirty="0" smtClean="0">
                          <a:latin typeface="Times New Roman" panose="02020603050405020304" pitchFamily="18" charset="0"/>
                          <a:cs typeface="Times New Roman" panose="02020603050405020304" pitchFamily="18" charset="0"/>
                        </a:rPr>
                        <a:t>IP)</a:t>
                      </a:r>
                      <a:endParaRPr lang="en-GB" dirty="0" smtClean="0">
                        <a:latin typeface="Times New Roman" panose="02020603050405020304" pitchFamily="18" charset="0"/>
                        <a:cs typeface="Times New Roman" panose="02020603050405020304" pitchFamily="18" charset="0"/>
                      </a:endParaRPr>
                    </a:p>
                  </a:txBody>
                  <a:tcPr/>
                </a:tc>
                <a:tc>
                  <a:txBody>
                    <a:bodyPr/>
                    <a:lstStyle/>
                    <a:p>
                      <a:pPr algn="ctr"/>
                      <a:r>
                        <a:rPr lang="en-GB" dirty="0" smtClean="0">
                          <a:latin typeface="Times New Roman" panose="02020603050405020304" pitchFamily="18" charset="0"/>
                          <a:cs typeface="Times New Roman" panose="02020603050405020304" pitchFamily="18" charset="0"/>
                        </a:rPr>
                        <a:t>2×3.8 m</a:t>
                      </a:r>
                      <a:endParaRPr lang="en-GB"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8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Underground/surface</a:t>
                      </a:r>
                    </a:p>
                  </a:txBody>
                  <a:tcPr/>
                </a:tc>
              </a:tr>
              <a:tr h="414806">
                <a:tc>
                  <a:txBody>
                    <a:bodyPr/>
                    <a:lstStyle/>
                    <a:p>
                      <a:r>
                        <a:rPr lang="en-GB" dirty="0" smtClean="0">
                          <a:latin typeface="Times New Roman" panose="02020603050405020304" pitchFamily="18" charset="0"/>
                          <a:cs typeface="Times New Roman" panose="02020603050405020304" pitchFamily="18" charset="0"/>
                        </a:rPr>
                        <a:t>HVPS</a:t>
                      </a:r>
                      <a:r>
                        <a:rPr lang="en-GB" baseline="0" dirty="0" smtClean="0">
                          <a:latin typeface="Times New Roman" panose="02020603050405020304" pitchFamily="18" charset="0"/>
                          <a:cs typeface="Times New Roman" panose="02020603050405020304" pitchFamily="18" charset="0"/>
                        </a:rPr>
                        <a:t> (2</a:t>
                      </a:r>
                      <a:r>
                        <a:rPr lang="en-GB" dirty="0" smtClean="0">
                          <a:latin typeface="Times New Roman" panose="02020603050405020304" pitchFamily="18" charset="0"/>
                          <a:cs typeface="Times New Roman" panose="02020603050405020304" pitchFamily="18" charset="0"/>
                        </a:rPr>
                        <a:t>×</a:t>
                      </a:r>
                      <a:r>
                        <a:rPr lang="en-GB" baseline="0" dirty="0" smtClean="0">
                          <a:latin typeface="Times New Roman" panose="02020603050405020304" pitchFamily="18" charset="0"/>
                          <a:cs typeface="Times New Roman" panose="02020603050405020304" pitchFamily="18" charset="0"/>
                        </a:rPr>
                        <a:t>IP)</a:t>
                      </a:r>
                      <a:endParaRPr lang="en-GB"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2×[4×16] m</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2×65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Surface</a:t>
                      </a:r>
                      <a:endParaRPr lang="en-GB" dirty="0">
                        <a:latin typeface="Times New Roman" panose="02020603050405020304" pitchFamily="18" charset="0"/>
                        <a:cs typeface="Times New Roman" panose="02020603050405020304" pitchFamily="18" charset="0"/>
                      </a:endParaRPr>
                    </a:p>
                  </a:txBody>
                  <a:tcPr/>
                </a:tc>
              </a:tr>
            </a:tbl>
          </a:graphicData>
        </a:graphic>
      </p:graphicFrame>
      <p:sp>
        <p:nvSpPr>
          <p:cNvPr id="2" name="Rectangle 1"/>
          <p:cNvSpPr/>
          <p:nvPr/>
        </p:nvSpPr>
        <p:spPr>
          <a:xfrm>
            <a:off x="0" y="3364497"/>
            <a:ext cx="9207610" cy="1112087"/>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latin typeface="Times New Roman" panose="02020603050405020304" pitchFamily="18" charset="0"/>
                <a:cs typeface="Times New Roman" panose="02020603050405020304" pitchFamily="18" charset="0"/>
              </a:rPr>
              <a:t>Remark</a:t>
            </a:r>
          </a:p>
          <a:p>
            <a:pPr algn="ctr"/>
            <a:r>
              <a:rPr lang="en-GB" sz="2400" dirty="0" smtClean="0">
                <a:latin typeface="Times New Roman" panose="02020603050405020304" pitchFamily="18" charset="0"/>
                <a:cs typeface="Times New Roman" panose="02020603050405020304" pitchFamily="18" charset="0"/>
              </a:rPr>
              <a:t>LLRF  requires Electromagnetic shielding and it is radiation sensitive</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215027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i="1" dirty="0" smtClean="0"/>
              <a:t>Cryogenics</a:t>
            </a:r>
            <a:endParaRPr lang="en-GB" i="1"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12221052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33955" y="1733384"/>
            <a:ext cx="8563555" cy="1889429"/>
          </a:xfrm>
        </p:spPr>
        <p:txBody>
          <a:bodyPr>
            <a:normAutofit fontScale="90000"/>
          </a:bodyPr>
          <a:lstStyle/>
          <a:p>
            <a:r>
              <a:rPr lang="en-GB" b="1" dirty="0" smtClean="0"/>
              <a:t>Pt4-Pt1-Pt5</a:t>
            </a:r>
            <a:r>
              <a:rPr lang="en-GB" b="1" dirty="0" smtClean="0"/>
              <a:t/>
            </a:r>
            <a:br>
              <a:rPr lang="en-GB" b="1" dirty="0" smtClean="0"/>
            </a:br>
            <a:r>
              <a:rPr lang="en-GB" b="1" dirty="0" smtClean="0"/>
              <a:t>surface and underground space requirements</a:t>
            </a:r>
            <a:endParaRPr lang="en-GB" b="1" dirty="0"/>
          </a:p>
        </p:txBody>
      </p:sp>
      <p:sp>
        <p:nvSpPr>
          <p:cNvPr id="3" name="Subtitle 2"/>
          <p:cNvSpPr>
            <a:spLocks noGrp="1"/>
          </p:cNvSpPr>
          <p:nvPr>
            <p:ph type="subTitle" idx="1"/>
          </p:nvPr>
        </p:nvSpPr>
        <p:spPr>
          <a:xfrm>
            <a:off x="0" y="3886200"/>
            <a:ext cx="9143999" cy="1752600"/>
          </a:xfrm>
        </p:spPr>
        <p:txBody>
          <a:bodyPr>
            <a:normAutofit fontScale="77500" lnSpcReduction="20000"/>
          </a:bodyPr>
          <a:lstStyle/>
          <a:p>
            <a:r>
              <a:rPr lang="en-GB" dirty="0" smtClean="0"/>
              <a:t>C. Collazos, P. </a:t>
            </a:r>
            <a:r>
              <a:rPr lang="en-GB" dirty="0" err="1" smtClean="0"/>
              <a:t>Fessia</a:t>
            </a:r>
            <a:r>
              <a:rPr lang="en-GB" dirty="0" smtClean="0"/>
              <a:t>, C. Magnier</a:t>
            </a:r>
          </a:p>
          <a:p>
            <a:r>
              <a:rPr lang="en-GB" dirty="0" smtClean="0"/>
              <a:t>With key inputs from </a:t>
            </a:r>
            <a:r>
              <a:rPr lang="en-GB" dirty="0" smtClean="0"/>
              <a:t> (and many thanks to)</a:t>
            </a:r>
            <a:endParaRPr lang="en-GB" dirty="0" smtClean="0"/>
          </a:p>
          <a:p>
            <a:r>
              <a:rPr lang="en-GB" dirty="0"/>
              <a:t>J.-P. </a:t>
            </a:r>
            <a:r>
              <a:rPr lang="en-GB" dirty="0" smtClean="0"/>
              <a:t>Burnet,</a:t>
            </a:r>
            <a:endParaRPr lang="en-GB" dirty="0"/>
          </a:p>
          <a:p>
            <a:r>
              <a:rPr lang="en-GB" dirty="0" smtClean="0"/>
              <a:t>R</a:t>
            </a:r>
            <a:r>
              <a:rPr lang="en-GB" dirty="0" smtClean="0"/>
              <a:t>. Calaga, S. Claudet, </a:t>
            </a:r>
            <a:r>
              <a:rPr lang="en-GB" dirty="0"/>
              <a:t>K. </a:t>
            </a:r>
            <a:r>
              <a:rPr lang="en-GB" dirty="0" smtClean="0"/>
              <a:t>Dahlerup-Petersen, B. Feral, </a:t>
            </a:r>
            <a:r>
              <a:rPr lang="en-GB" dirty="0" smtClean="0"/>
              <a:t>G</a:t>
            </a:r>
            <a:r>
              <a:rPr lang="en-GB" dirty="0" smtClean="0"/>
              <a:t>. Ferlin, </a:t>
            </a:r>
            <a:r>
              <a:rPr lang="en-GB" dirty="0" smtClean="0"/>
              <a:t>E. Todesco</a:t>
            </a:r>
            <a:endParaRPr lang="en-GB" dirty="0"/>
          </a:p>
        </p:txBody>
      </p:sp>
    </p:spTree>
    <p:extLst>
      <p:ext uri="{BB962C8B-B14F-4D97-AF65-F5344CB8AC3E}">
        <p14:creationId xmlns:p14="http://schemas.microsoft.com/office/powerpoint/2010/main" val="37659368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1417694" y="672699"/>
            <a:ext cx="576064" cy="576064"/>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p:cNvSpPr/>
          <p:nvPr/>
        </p:nvSpPr>
        <p:spPr>
          <a:xfrm>
            <a:off x="725909" y="672699"/>
            <a:ext cx="576064" cy="576064"/>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065766" y="672699"/>
            <a:ext cx="576064" cy="57606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2724639" y="664280"/>
            <a:ext cx="576064" cy="57606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1417694" y="1320771"/>
            <a:ext cx="576064" cy="576064"/>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725909" y="1320771"/>
            <a:ext cx="576064" cy="576064"/>
          </a:xfrm>
          <a:prstGeom prst="ellipse">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065766" y="1320771"/>
            <a:ext cx="576064" cy="57606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2713838" y="1320314"/>
            <a:ext cx="576064" cy="576064"/>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p:nvSpPr>
        <p:spPr>
          <a:xfrm>
            <a:off x="1201771" y="116365"/>
            <a:ext cx="1699897" cy="738664"/>
          </a:xfrm>
          <a:prstGeom prst="rect">
            <a:avLst/>
          </a:prstGeom>
          <a:noFill/>
        </p:spPr>
        <p:txBody>
          <a:bodyPr wrap="square" rtlCol="0">
            <a:spAutoFit/>
          </a:bodyPr>
          <a:lstStyle/>
          <a:p>
            <a:pPr algn="ctr"/>
            <a:r>
              <a:rPr lang="en-GB" sz="1400" dirty="0" smtClean="0">
                <a:latin typeface="Times New Roman" panose="02020603050405020304" pitchFamily="18" charset="0"/>
                <a:cs typeface="Times New Roman" panose="02020603050405020304" pitchFamily="18" charset="0"/>
              </a:rPr>
              <a:t>STOCKAGE HELIUM (warm &amp; cold)</a:t>
            </a:r>
            <a:endParaRPr lang="en-GB" sz="1400" dirty="0">
              <a:latin typeface="Times New Roman" panose="02020603050405020304" pitchFamily="18" charset="0"/>
              <a:cs typeface="Times New Roman" panose="02020603050405020304" pitchFamily="18" charset="0"/>
            </a:endParaRPr>
          </a:p>
        </p:txBody>
      </p:sp>
      <p:sp>
        <p:nvSpPr>
          <p:cNvPr id="15" name="Rectangle 14"/>
          <p:cNvSpPr/>
          <p:nvPr/>
        </p:nvSpPr>
        <p:spPr>
          <a:xfrm>
            <a:off x="2555776" y="2564904"/>
            <a:ext cx="3384376" cy="1440160"/>
          </a:xfrm>
          <a:prstGeom prst="rect">
            <a:avLst/>
          </a:prstGeom>
          <a:no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2491768" y="3656625"/>
            <a:ext cx="3528391" cy="369332"/>
          </a:xfrm>
          <a:prstGeom prst="rect">
            <a:avLst/>
          </a:prstGeom>
          <a:noFill/>
        </p:spPr>
        <p:txBody>
          <a:bodyPr wrap="square" rtlCol="0">
            <a:spAutoFit/>
          </a:bodyPr>
          <a:lstStyle/>
          <a:p>
            <a:pPr algn="ctr"/>
            <a:r>
              <a:rPr lang="en-GB" dirty="0" smtClean="0"/>
              <a:t>Surface building (SD) </a:t>
            </a:r>
            <a:r>
              <a:rPr lang="en-GB" dirty="0" smtClean="0">
                <a:latin typeface="Times New Roman" panose="02020603050405020304" pitchFamily="18" charset="0"/>
                <a:cs typeface="Times New Roman" panose="02020603050405020304" pitchFamily="18" charset="0"/>
              </a:rPr>
              <a:t>(30mx10m)</a:t>
            </a:r>
            <a:endParaRPr lang="en-GB" dirty="0">
              <a:latin typeface="Times New Roman" panose="02020603050405020304" pitchFamily="18" charset="0"/>
              <a:cs typeface="Times New Roman" panose="02020603050405020304" pitchFamily="18" charset="0"/>
            </a:endParaRPr>
          </a:p>
        </p:txBody>
      </p:sp>
      <p:sp>
        <p:nvSpPr>
          <p:cNvPr id="17" name="Rounded Rectangle 16"/>
          <p:cNvSpPr/>
          <p:nvPr/>
        </p:nvSpPr>
        <p:spPr>
          <a:xfrm>
            <a:off x="5456979" y="260648"/>
            <a:ext cx="3507509" cy="2016224"/>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5979806" y="1385136"/>
            <a:ext cx="2486643" cy="646331"/>
          </a:xfrm>
          <a:prstGeom prst="rect">
            <a:avLst/>
          </a:prstGeom>
          <a:noFill/>
        </p:spPr>
        <p:txBody>
          <a:bodyPr wrap="none" rtlCol="0">
            <a:spAutoFit/>
          </a:bodyPr>
          <a:lstStyle/>
          <a:p>
            <a:pPr algn="ctr"/>
            <a:r>
              <a:rPr lang="en-GB" dirty="0" smtClean="0">
                <a:latin typeface="Times New Roman" panose="02020603050405020304" pitchFamily="18" charset="0"/>
                <a:cs typeface="Times New Roman" panose="02020603050405020304" pitchFamily="18" charset="0"/>
              </a:rPr>
              <a:t>WARM COMPRESSOR</a:t>
            </a:r>
          </a:p>
          <a:p>
            <a:pPr algn="ctr"/>
            <a:r>
              <a:rPr lang="en-GB" dirty="0" smtClean="0">
                <a:latin typeface="Times New Roman" panose="02020603050405020304" pitchFamily="18" charset="0"/>
                <a:cs typeface="Times New Roman" panose="02020603050405020304" pitchFamily="18" charset="0"/>
              </a:rPr>
              <a:t> BUILDING</a:t>
            </a:r>
            <a:endParaRPr lang="en-GB"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6804582" y="1938308"/>
            <a:ext cx="837089"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600m2</a:t>
            </a:r>
            <a:endParaRPr lang="en-GB" dirty="0">
              <a:latin typeface="Times New Roman" panose="02020603050405020304" pitchFamily="18" charset="0"/>
              <a:cs typeface="Times New Roman" panose="02020603050405020304" pitchFamily="18" charset="0"/>
            </a:endParaRPr>
          </a:p>
        </p:txBody>
      </p:sp>
      <p:sp>
        <p:nvSpPr>
          <p:cNvPr id="20" name="Rectangle 19"/>
          <p:cNvSpPr/>
          <p:nvPr/>
        </p:nvSpPr>
        <p:spPr>
          <a:xfrm>
            <a:off x="5364088" y="4005064"/>
            <a:ext cx="360040" cy="15841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4971695" y="5589240"/>
            <a:ext cx="1800200"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p:cNvSpPr txBox="1"/>
          <p:nvPr/>
        </p:nvSpPr>
        <p:spPr>
          <a:xfrm>
            <a:off x="4685585" y="4421259"/>
            <a:ext cx="530915"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PIT</a:t>
            </a:r>
            <a:endParaRPr lang="en-GB" dirty="0">
              <a:latin typeface="Times New Roman" panose="02020603050405020304" pitchFamily="18" charset="0"/>
              <a:cs typeface="Times New Roman" panose="02020603050405020304" pitchFamily="18" charset="0"/>
            </a:endParaRPr>
          </a:p>
        </p:txBody>
      </p:sp>
      <p:cxnSp>
        <p:nvCxnSpPr>
          <p:cNvPr id="24" name="Straight Arrow Connector 23"/>
          <p:cNvCxnSpPr>
            <a:endCxn id="20" idx="1"/>
          </p:cNvCxnSpPr>
          <p:nvPr/>
        </p:nvCxnSpPr>
        <p:spPr>
          <a:xfrm>
            <a:off x="4716016" y="4797152"/>
            <a:ext cx="648072" cy="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971696" y="5743346"/>
            <a:ext cx="1800200" cy="584775"/>
          </a:xfrm>
          <a:prstGeom prst="rect">
            <a:avLst/>
          </a:prstGeom>
          <a:solidFill>
            <a:schemeClr val="bg2"/>
          </a:solidFill>
        </p:spPr>
        <p:txBody>
          <a:bodyPr wrap="square" rtlCol="0">
            <a:spAutoFit/>
          </a:bodyPr>
          <a:lstStyle/>
          <a:p>
            <a:pPr algn="ctr"/>
            <a:r>
              <a:rPr lang="en-GB" sz="1600" dirty="0" smtClean="0">
                <a:latin typeface="Times New Roman" panose="02020603050405020304" pitchFamily="18" charset="0"/>
                <a:cs typeface="Times New Roman" panose="02020603050405020304" pitchFamily="18" charset="0"/>
              </a:rPr>
              <a:t>UNDERGROUND</a:t>
            </a:r>
          </a:p>
          <a:p>
            <a:pPr algn="ctr"/>
            <a:r>
              <a:rPr lang="en-GB" sz="1600" dirty="0" smtClean="0">
                <a:latin typeface="Times New Roman" panose="02020603050405020304" pitchFamily="18" charset="0"/>
                <a:cs typeface="Times New Roman" panose="02020603050405020304" pitchFamily="18" charset="0"/>
              </a:rPr>
              <a:t>CAVERN</a:t>
            </a:r>
            <a:endParaRPr lang="en-GB" sz="16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9325" t="24840" r="47576" b="46529"/>
          <a:stretch/>
        </p:blipFill>
        <p:spPr bwMode="auto">
          <a:xfrm>
            <a:off x="3226757" y="2625376"/>
            <a:ext cx="2088882" cy="1091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2104" t="59377" r="48833" b="14210"/>
          <a:stretch/>
        </p:blipFill>
        <p:spPr bwMode="auto">
          <a:xfrm>
            <a:off x="6248415" y="377975"/>
            <a:ext cx="1924635" cy="1007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4953" t="14118" r="22660" b="13040"/>
          <a:stretch/>
        </p:blipFill>
        <p:spPr bwMode="auto">
          <a:xfrm>
            <a:off x="144391" y="4113075"/>
            <a:ext cx="3013067" cy="24122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TextBox 25"/>
          <p:cNvSpPr txBox="1"/>
          <p:nvPr/>
        </p:nvSpPr>
        <p:spPr>
          <a:xfrm>
            <a:off x="267036" y="6371455"/>
            <a:ext cx="2725361" cy="307777"/>
          </a:xfrm>
          <a:prstGeom prst="rect">
            <a:avLst/>
          </a:prstGeom>
          <a:solidFill>
            <a:schemeClr val="bg2"/>
          </a:solidFill>
        </p:spPr>
        <p:txBody>
          <a:bodyPr wrap="none" rtlCol="0">
            <a:spAutoFit/>
          </a:bodyPr>
          <a:lstStyle/>
          <a:p>
            <a:r>
              <a:rPr lang="en-GB" sz="1400" dirty="0" smtClean="0">
                <a:latin typeface="Times New Roman" panose="02020603050405020304" pitchFamily="18" charset="0"/>
                <a:cs typeface="Times New Roman" panose="02020603050405020304" pitchFamily="18" charset="0"/>
              </a:rPr>
              <a:t>Illustrations : Serge Claudet (CRG)</a:t>
            </a:r>
            <a:endParaRPr lang="en-GB" sz="1400" dirty="0">
              <a:latin typeface="Times New Roman" panose="02020603050405020304" pitchFamily="18" charset="0"/>
              <a:cs typeface="Times New Roman" panose="02020603050405020304" pitchFamily="18" charset="0"/>
            </a:endParaRPr>
          </a:p>
        </p:txBody>
      </p:sp>
      <p:pic>
        <p:nvPicPr>
          <p:cNvPr id="1031" name="Picture 7" descr="G:\Workspaces\s\Section_integration\00-Ouvrages-de-surface\LHC point 4\SD4 2014-02-14\P1050631.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005501" y="2613181"/>
            <a:ext cx="1059582" cy="1412776"/>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G:\Workspaces\s\Section_integration\00-Ouvrages-de-surface\LHC point 4\SD4 2014-02-14\P1050622.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7102535" y="2865209"/>
            <a:ext cx="1211627" cy="908720"/>
          </a:xfrm>
          <a:prstGeom prst="rect">
            <a:avLst/>
          </a:prstGeom>
          <a:noFill/>
          <a:extLst>
            <a:ext uri="{909E8E84-426E-40DD-AFC4-6F175D3DCCD1}">
              <a14:hiddenFill xmlns:a14="http://schemas.microsoft.com/office/drawing/2010/main">
                <a:solidFill>
                  <a:srgbClr val="FFFFFF"/>
                </a:solidFill>
              </a14:hiddenFill>
            </a:ext>
          </a:extLst>
        </p:spPr>
      </p:pic>
      <p:cxnSp>
        <p:nvCxnSpPr>
          <p:cNvPr id="30" name="Straight Arrow Connector 29"/>
          <p:cNvCxnSpPr/>
          <p:nvPr/>
        </p:nvCxnSpPr>
        <p:spPr>
          <a:xfrm>
            <a:off x="3419872" y="952312"/>
            <a:ext cx="1895767" cy="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1033" name="Elbow Connector 1032"/>
          <p:cNvCxnSpPr/>
          <p:nvPr/>
        </p:nvCxnSpPr>
        <p:spPr>
          <a:xfrm rot="10800000" flipV="1">
            <a:off x="1584352" y="1940704"/>
            <a:ext cx="3779736" cy="369332"/>
          </a:xfrm>
          <a:prstGeom prst="bentConnector3">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35" name="Straight Arrow Connector 1034"/>
          <p:cNvCxnSpPr/>
          <p:nvPr/>
        </p:nvCxnSpPr>
        <p:spPr>
          <a:xfrm flipV="1">
            <a:off x="1584352" y="1988840"/>
            <a:ext cx="0" cy="321197"/>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039" name="Elbow Connector 1038"/>
          <p:cNvCxnSpPr>
            <a:endCxn id="15" idx="1"/>
          </p:cNvCxnSpPr>
          <p:nvPr/>
        </p:nvCxnSpPr>
        <p:spPr>
          <a:xfrm>
            <a:off x="1013940" y="1988840"/>
            <a:ext cx="1541836" cy="1296144"/>
          </a:xfrm>
          <a:prstGeom prst="bentConnector3">
            <a:avLst>
              <a:gd name="adj1" fmla="val 225"/>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052" name="Straight Connector 1051"/>
          <p:cNvCxnSpPr/>
          <p:nvPr/>
        </p:nvCxnSpPr>
        <p:spPr>
          <a:xfrm>
            <a:off x="5546542" y="3937436"/>
            <a:ext cx="0" cy="181029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sp>
        <p:nvSpPr>
          <p:cNvPr id="1055" name="TextBox 1054"/>
          <p:cNvSpPr txBox="1"/>
          <p:nvPr/>
        </p:nvSpPr>
        <p:spPr>
          <a:xfrm>
            <a:off x="5971678" y="4365104"/>
            <a:ext cx="774571" cy="369332"/>
          </a:xfrm>
          <a:prstGeom prst="rect">
            <a:avLst/>
          </a:prstGeom>
          <a:noFill/>
        </p:spPr>
        <p:txBody>
          <a:bodyPr wrap="none" rtlCol="0">
            <a:spAutoFit/>
          </a:bodyPr>
          <a:lstStyle/>
          <a:p>
            <a:r>
              <a:rPr lang="en-GB" dirty="0" smtClean="0">
                <a:latin typeface="Times New Roman" panose="02020603050405020304" pitchFamily="18" charset="0"/>
                <a:cs typeface="Times New Roman" panose="02020603050405020304" pitchFamily="18" charset="0"/>
              </a:rPr>
              <a:t>QPLB</a:t>
            </a:r>
            <a:endParaRPr lang="en-GB" dirty="0">
              <a:latin typeface="Times New Roman" panose="02020603050405020304" pitchFamily="18" charset="0"/>
              <a:cs typeface="Times New Roman" panose="02020603050405020304" pitchFamily="18" charset="0"/>
            </a:endParaRPr>
          </a:p>
        </p:txBody>
      </p:sp>
      <p:cxnSp>
        <p:nvCxnSpPr>
          <p:cNvPr id="64" name="Straight Arrow Connector 63"/>
          <p:cNvCxnSpPr>
            <a:stCxn id="1055" idx="1"/>
          </p:cNvCxnSpPr>
          <p:nvPr/>
        </p:nvCxnSpPr>
        <p:spPr>
          <a:xfrm flipH="1">
            <a:off x="5544108" y="4549770"/>
            <a:ext cx="427570" cy="0"/>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3074" name="Picture 1" descr="image00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634162" y="5589240"/>
            <a:ext cx="2509838" cy="1273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87058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4624"/>
            <a:ext cx="8229600" cy="1143000"/>
          </a:xfrm>
        </p:spPr>
        <p:txBody>
          <a:bodyPr/>
          <a:lstStyle/>
          <a:p>
            <a:r>
              <a:rPr lang="en-GB" dirty="0" smtClean="0"/>
              <a:t>Cryogenics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201246816"/>
              </p:ext>
            </p:extLst>
          </p:nvPr>
        </p:nvGraphicFramePr>
        <p:xfrm>
          <a:off x="83489" y="1107219"/>
          <a:ext cx="8806068" cy="3566160"/>
        </p:xfrm>
        <a:graphic>
          <a:graphicData uri="http://schemas.openxmlformats.org/drawingml/2006/table">
            <a:tbl>
              <a:tblPr firstRow="1" bandRow="1">
                <a:tableStyleId>{616DA210-FB5B-4158-B5E0-FEB733F419BA}</a:tableStyleId>
              </a:tblPr>
              <a:tblGrid>
                <a:gridCol w="2802834"/>
                <a:gridCol w="1600200"/>
                <a:gridCol w="2201517"/>
                <a:gridCol w="2201517"/>
              </a:tblGrid>
              <a:tr h="370840">
                <a:tc>
                  <a:txBody>
                    <a:bodyPr/>
                    <a:lstStyle/>
                    <a:p>
                      <a:r>
                        <a:rPr lang="en-GB" sz="2000" dirty="0" smtClean="0">
                          <a:solidFill>
                            <a:schemeClr val="bg1"/>
                          </a:solidFill>
                          <a:latin typeface="Times New Roman" panose="02020603050405020304" pitchFamily="18" charset="0"/>
                          <a:cs typeface="Times New Roman" panose="02020603050405020304" pitchFamily="18" charset="0"/>
                        </a:rPr>
                        <a:t>Cryogenic system</a:t>
                      </a:r>
                      <a:endParaRPr lang="en-GB" sz="2000"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c>
                  <a:txBody>
                    <a:bodyPr/>
                    <a:lstStyle/>
                    <a:p>
                      <a:r>
                        <a:rPr lang="en-GB" sz="2000" dirty="0" smtClean="0">
                          <a:solidFill>
                            <a:schemeClr val="bg1"/>
                          </a:solidFill>
                          <a:latin typeface="Times New Roman" panose="02020603050405020304" pitchFamily="18" charset="0"/>
                          <a:cs typeface="Times New Roman" panose="02020603050405020304" pitchFamily="18" charset="0"/>
                        </a:rPr>
                        <a:t>Where</a:t>
                      </a:r>
                      <a:endParaRPr lang="en-GB" sz="2000"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c>
                  <a:txBody>
                    <a:bodyPr/>
                    <a:lstStyle/>
                    <a:p>
                      <a:endParaRPr lang="en-GB" sz="2000"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c>
                  <a:txBody>
                    <a:bodyPr/>
                    <a:lstStyle/>
                    <a:p>
                      <a:endParaRPr lang="en-GB" sz="2000" dirty="0">
                        <a:solidFill>
                          <a:schemeClr val="bg1"/>
                        </a:solidFill>
                        <a:latin typeface="Times New Roman" panose="02020603050405020304" pitchFamily="18" charset="0"/>
                        <a:cs typeface="Times New Roman" panose="02020603050405020304" pitchFamily="18" charset="0"/>
                      </a:endParaRPr>
                    </a:p>
                  </a:txBody>
                  <a:tcPr>
                    <a:solidFill>
                      <a:schemeClr val="tx2">
                        <a:lumMod val="50000"/>
                      </a:schemeClr>
                    </a:solidFill>
                  </a:tcPr>
                </a:tc>
              </a:tr>
              <a:tr h="370840">
                <a:tc rowSpan="3">
                  <a:txBody>
                    <a:bodyPr/>
                    <a:lstStyle/>
                    <a:p>
                      <a:r>
                        <a:rPr lang="en-GB" sz="2000" dirty="0" smtClean="0">
                          <a:latin typeface="Times New Roman" panose="02020603050405020304" pitchFamily="18" charset="0"/>
                          <a:cs typeface="Times New Roman" panose="02020603050405020304" pitchFamily="18" charset="0"/>
                        </a:rPr>
                        <a:t>Warm compressor</a:t>
                      </a:r>
                      <a:endParaRPr lang="en-GB" sz="2000" dirty="0">
                        <a:latin typeface="Times New Roman" panose="02020603050405020304" pitchFamily="18" charset="0"/>
                        <a:cs typeface="Times New Roman" panose="02020603050405020304" pitchFamily="18" charset="0"/>
                      </a:endParaRPr>
                    </a:p>
                  </a:txBody>
                  <a:tcPr anchor="ctr">
                    <a:solidFill>
                      <a:schemeClr val="tx2">
                        <a:lumMod val="20000"/>
                        <a:lumOff val="80000"/>
                      </a:schemeClr>
                    </a:solidFill>
                  </a:tcPr>
                </a:tc>
                <a:tc rowSpan="3">
                  <a:txBody>
                    <a:bodyPr/>
                    <a:lstStyle/>
                    <a:p>
                      <a:r>
                        <a:rPr lang="en-GB" sz="2000" dirty="0" smtClean="0">
                          <a:latin typeface="Times New Roman" panose="02020603050405020304" pitchFamily="18" charset="0"/>
                          <a:cs typeface="Times New Roman" panose="02020603050405020304" pitchFamily="18" charset="0"/>
                        </a:rPr>
                        <a:t>Surface</a:t>
                      </a:r>
                      <a:endParaRPr lang="en-GB" sz="2000" dirty="0">
                        <a:latin typeface="Times New Roman" panose="02020603050405020304" pitchFamily="18" charset="0"/>
                        <a:cs typeface="Times New Roman" panose="02020603050405020304" pitchFamily="18" charset="0"/>
                      </a:endParaRPr>
                    </a:p>
                  </a:txBody>
                  <a:tcPr anchor="ctr">
                    <a:solidFill>
                      <a:schemeClr val="bg1"/>
                    </a:solidFill>
                  </a:tcPr>
                </a:tc>
                <a:tc>
                  <a:txBody>
                    <a:bodyPr/>
                    <a:lstStyle/>
                    <a:p>
                      <a:r>
                        <a:rPr lang="en-GB" sz="2000" dirty="0" smtClean="0">
                          <a:latin typeface="Times New Roman" panose="02020603050405020304" pitchFamily="18" charset="0"/>
                          <a:cs typeface="Times New Roman" panose="02020603050405020304" pitchFamily="18" charset="0"/>
                        </a:rPr>
                        <a:t>Area</a:t>
                      </a:r>
                      <a:endParaRPr lang="en-GB" sz="2000" dirty="0">
                        <a:latin typeface="Times New Roman" panose="02020603050405020304" pitchFamily="18" charset="0"/>
                        <a:cs typeface="Times New Roman" panose="02020603050405020304" pitchFamily="18" charset="0"/>
                      </a:endParaRPr>
                    </a:p>
                  </a:txBody>
                  <a:tcPr/>
                </a:tc>
                <a:tc>
                  <a:txBody>
                    <a:bodyPr/>
                    <a:lstStyle/>
                    <a:p>
                      <a:r>
                        <a:rPr lang="en-GB" sz="2000" dirty="0" smtClean="0">
                          <a:latin typeface="Times New Roman" panose="02020603050405020304" pitchFamily="18" charset="0"/>
                          <a:cs typeface="Times New Roman" panose="02020603050405020304" pitchFamily="18" charset="0"/>
                        </a:rPr>
                        <a:t> 700 m</a:t>
                      </a:r>
                      <a:r>
                        <a:rPr lang="en-GB" sz="2000" baseline="30000" dirty="0" smtClean="0">
                          <a:latin typeface="Times New Roman" panose="02020603050405020304" pitchFamily="18" charset="0"/>
                          <a:cs typeface="Times New Roman" panose="02020603050405020304" pitchFamily="18" charset="0"/>
                        </a:rPr>
                        <a:t>2</a:t>
                      </a:r>
                      <a:endParaRPr lang="en-GB" sz="2000" dirty="0">
                        <a:latin typeface="Times New Roman" panose="02020603050405020304" pitchFamily="18" charset="0"/>
                        <a:cs typeface="Times New Roman" panose="02020603050405020304" pitchFamily="18" charset="0"/>
                      </a:endParaRPr>
                    </a:p>
                  </a:txBody>
                  <a:tcPr/>
                </a:tc>
              </a:tr>
              <a:tr h="370840">
                <a:tc vMerge="1">
                  <a:txBody>
                    <a:bodyPr/>
                    <a:lstStyle/>
                    <a:p>
                      <a:endParaRPr lang="en-GB" sz="2000" dirty="0">
                        <a:latin typeface="Times New Roman" panose="02020603050405020304" pitchFamily="18" charset="0"/>
                        <a:cs typeface="Times New Roman" panose="02020603050405020304" pitchFamily="18" charset="0"/>
                      </a:endParaRPr>
                    </a:p>
                  </a:txBody>
                  <a:tcPr/>
                </a:tc>
                <a:tc vMerge="1">
                  <a:txBody>
                    <a:bodyPr/>
                    <a:lstStyle/>
                    <a:p>
                      <a:endParaRPr lang="en-GB" sz="2000" dirty="0">
                        <a:latin typeface="Times New Roman" panose="02020603050405020304" pitchFamily="18" charset="0"/>
                        <a:cs typeface="Times New Roman" panose="02020603050405020304" pitchFamily="18" charset="0"/>
                      </a:endParaRPr>
                    </a:p>
                  </a:txBody>
                  <a:tcPr/>
                </a:tc>
                <a:tc>
                  <a:txBody>
                    <a:bodyPr/>
                    <a:lstStyle/>
                    <a:p>
                      <a:r>
                        <a:rPr lang="en-GB" sz="2000" dirty="0" smtClean="0">
                          <a:latin typeface="Times New Roman" panose="02020603050405020304" pitchFamily="18" charset="0"/>
                          <a:cs typeface="Times New Roman" panose="02020603050405020304" pitchFamily="18" charset="0"/>
                        </a:rPr>
                        <a:t>Crane</a:t>
                      </a:r>
                      <a:endParaRPr lang="en-GB" sz="2000" dirty="0">
                        <a:latin typeface="Times New Roman" panose="02020603050405020304" pitchFamily="18" charset="0"/>
                        <a:cs typeface="Times New Roman" panose="02020603050405020304" pitchFamily="18" charset="0"/>
                      </a:endParaRPr>
                    </a:p>
                  </a:txBody>
                  <a:tcPr anchor="ctr"/>
                </a:tc>
                <a:tc>
                  <a:txBody>
                    <a:bodyPr/>
                    <a:lstStyle/>
                    <a:p>
                      <a:r>
                        <a:rPr lang="en-GB" sz="2000" dirty="0" smtClean="0">
                          <a:latin typeface="Times New Roman" panose="02020603050405020304" pitchFamily="18" charset="0"/>
                          <a:cs typeface="Times New Roman" panose="02020603050405020304" pitchFamily="18" charset="0"/>
                        </a:rPr>
                        <a:t>20 t</a:t>
                      </a:r>
                      <a:endParaRPr lang="en-GB" sz="2000" dirty="0">
                        <a:latin typeface="Times New Roman" panose="02020603050405020304" pitchFamily="18" charset="0"/>
                        <a:cs typeface="Times New Roman" panose="02020603050405020304" pitchFamily="18" charset="0"/>
                      </a:endParaRPr>
                    </a:p>
                  </a:txBody>
                  <a:tcPr anchor="ctr"/>
                </a:tc>
              </a:tr>
              <a:tr h="370840">
                <a:tc vMerge="1">
                  <a:txBody>
                    <a:bodyPr/>
                    <a:lstStyle/>
                    <a:p>
                      <a:endParaRPr lang="en-GB" sz="2000" dirty="0">
                        <a:latin typeface="Times New Roman" panose="02020603050405020304" pitchFamily="18" charset="0"/>
                        <a:cs typeface="Times New Roman" panose="02020603050405020304" pitchFamily="18" charset="0"/>
                      </a:endParaRPr>
                    </a:p>
                  </a:txBody>
                  <a:tcPr/>
                </a:tc>
                <a:tc vMerge="1">
                  <a:txBody>
                    <a:bodyPr/>
                    <a:lstStyle/>
                    <a:p>
                      <a:endParaRPr lang="en-GB" sz="2000" dirty="0">
                        <a:latin typeface="Times New Roman" panose="02020603050405020304" pitchFamily="18" charset="0"/>
                        <a:cs typeface="Times New Roman" panose="02020603050405020304" pitchFamily="18" charset="0"/>
                      </a:endParaRPr>
                    </a:p>
                  </a:txBody>
                  <a:tcPr/>
                </a:tc>
                <a:tc>
                  <a:txBody>
                    <a:bodyPr/>
                    <a:lstStyle/>
                    <a:p>
                      <a:r>
                        <a:rPr lang="en-GB" sz="2000" dirty="0" smtClean="0">
                          <a:latin typeface="Times New Roman" panose="02020603050405020304" pitchFamily="18" charset="0"/>
                          <a:cs typeface="Times New Roman" panose="02020603050405020304" pitchFamily="18" charset="0"/>
                        </a:rPr>
                        <a:t>Type</a:t>
                      </a:r>
                      <a:endParaRPr lang="en-GB" sz="2000" dirty="0">
                        <a:latin typeface="Times New Roman" panose="02020603050405020304" pitchFamily="18" charset="0"/>
                        <a:cs typeface="Times New Roman" panose="02020603050405020304" pitchFamily="18" charset="0"/>
                      </a:endParaRPr>
                    </a:p>
                  </a:txBody>
                  <a:tcPr anchor="ctr"/>
                </a:tc>
                <a:tc>
                  <a:txBody>
                    <a:bodyPr/>
                    <a:lstStyle/>
                    <a:p>
                      <a:r>
                        <a:rPr lang="en-GB" sz="2000" dirty="0" smtClean="0">
                          <a:latin typeface="Times New Roman" panose="02020603050405020304" pitchFamily="18" charset="0"/>
                          <a:cs typeface="Times New Roman" panose="02020603050405020304" pitchFamily="18" charset="0"/>
                        </a:rPr>
                        <a:t>Noise insulated</a:t>
                      </a:r>
                      <a:endParaRPr lang="en-GB" sz="2000" dirty="0">
                        <a:latin typeface="Times New Roman" panose="02020603050405020304" pitchFamily="18" charset="0"/>
                        <a:cs typeface="Times New Roman" panose="02020603050405020304" pitchFamily="18" charset="0"/>
                      </a:endParaRPr>
                    </a:p>
                  </a:txBody>
                  <a:tcPr anchor="ctr"/>
                </a:tc>
              </a:tr>
              <a:tr h="370840">
                <a:tc rowSpan="2">
                  <a:txBody>
                    <a:bodyPr/>
                    <a:lstStyle/>
                    <a:p>
                      <a:r>
                        <a:rPr lang="en-GB" sz="2000" dirty="0" smtClean="0">
                          <a:latin typeface="Times New Roman" panose="02020603050405020304" pitchFamily="18" charset="0"/>
                          <a:cs typeface="Times New Roman" panose="02020603050405020304" pitchFamily="18" charset="0"/>
                        </a:rPr>
                        <a:t>Surface SD building</a:t>
                      </a:r>
                      <a:endParaRPr lang="en-GB" sz="2000" dirty="0">
                        <a:latin typeface="Times New Roman" panose="02020603050405020304" pitchFamily="18" charset="0"/>
                        <a:cs typeface="Times New Roman" panose="02020603050405020304" pitchFamily="18" charset="0"/>
                      </a:endParaRPr>
                    </a:p>
                  </a:txBody>
                  <a:tcPr anchor="ctr">
                    <a:solidFill>
                      <a:schemeClr val="tx2">
                        <a:lumMod val="20000"/>
                        <a:lumOff val="80000"/>
                      </a:schemeClr>
                    </a:solidFill>
                  </a:tcPr>
                </a:tc>
                <a:tc rowSpan="2">
                  <a:txBody>
                    <a:bodyPr/>
                    <a:lstStyle/>
                    <a:p>
                      <a:r>
                        <a:rPr lang="en-GB" sz="2000" dirty="0" smtClean="0">
                          <a:latin typeface="Times New Roman" panose="02020603050405020304" pitchFamily="18" charset="0"/>
                          <a:cs typeface="Times New Roman" panose="02020603050405020304" pitchFamily="18" charset="0"/>
                        </a:rPr>
                        <a:t>Surface</a:t>
                      </a:r>
                      <a:endParaRPr lang="en-GB" sz="2000" dirty="0">
                        <a:latin typeface="Times New Roman" panose="02020603050405020304" pitchFamily="18" charset="0"/>
                        <a:cs typeface="Times New Roman" panose="02020603050405020304" pitchFamily="18" charset="0"/>
                      </a:endParaRPr>
                    </a:p>
                  </a:txBody>
                  <a:tcPr anchor="ctr">
                    <a:solidFill>
                      <a:schemeClr val="bg1"/>
                    </a:solidFill>
                  </a:tcPr>
                </a:tc>
                <a:tc>
                  <a:txBody>
                    <a:bodyPr/>
                    <a:lstStyle/>
                    <a:p>
                      <a:r>
                        <a:rPr lang="en-GB" sz="2000" dirty="0" smtClean="0">
                          <a:latin typeface="Times New Roman" panose="02020603050405020304" pitchFamily="18" charset="0"/>
                          <a:cs typeface="Times New Roman" panose="02020603050405020304" pitchFamily="18" charset="0"/>
                        </a:rPr>
                        <a:t>Area</a:t>
                      </a:r>
                      <a:endParaRPr lang="en-GB" sz="2000" dirty="0">
                        <a:latin typeface="Times New Roman" panose="02020603050405020304" pitchFamily="18" charset="0"/>
                        <a:cs typeface="Times New Roman" panose="02020603050405020304" pitchFamily="18"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2000" dirty="0" smtClean="0">
                          <a:latin typeface="Times New Roman" panose="02020603050405020304" pitchFamily="18" charset="0"/>
                          <a:cs typeface="Times New Roman" panose="02020603050405020304" pitchFamily="18" charset="0"/>
                        </a:rPr>
                        <a:t>30×10=300</a:t>
                      </a:r>
                      <a:r>
                        <a:rPr lang="en-GB" sz="2000" baseline="0" dirty="0" smtClean="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m</a:t>
                      </a:r>
                      <a:r>
                        <a:rPr lang="en-GB" sz="2000" baseline="30000" dirty="0" smtClean="0">
                          <a:latin typeface="Times New Roman" panose="02020603050405020304" pitchFamily="18" charset="0"/>
                          <a:cs typeface="Times New Roman" panose="02020603050405020304" pitchFamily="18" charset="0"/>
                        </a:rPr>
                        <a:t>2</a:t>
                      </a:r>
                      <a:endParaRPr lang="en-GB" sz="2000" dirty="0" smtClean="0">
                        <a:latin typeface="Times New Roman" panose="02020603050405020304" pitchFamily="18" charset="0"/>
                        <a:cs typeface="Times New Roman" panose="02020603050405020304" pitchFamily="18" charset="0"/>
                      </a:endParaRPr>
                    </a:p>
                  </a:txBody>
                  <a:tcPr anchor="ctr"/>
                </a:tc>
              </a:tr>
              <a:tr h="370840">
                <a:tc vMerge="1">
                  <a:txBody>
                    <a:bodyPr/>
                    <a:lstStyle/>
                    <a:p>
                      <a:endParaRPr lang="en-GB" sz="2000" dirty="0">
                        <a:latin typeface="Times New Roman" panose="02020603050405020304" pitchFamily="18" charset="0"/>
                        <a:cs typeface="Times New Roman" panose="02020603050405020304" pitchFamily="18" charset="0"/>
                      </a:endParaRPr>
                    </a:p>
                  </a:txBody>
                  <a:tcPr/>
                </a:tc>
                <a:tc vMerge="1">
                  <a:txBody>
                    <a:bodyPr/>
                    <a:lstStyle/>
                    <a:p>
                      <a:endParaRPr lang="en-GB" sz="2000" dirty="0">
                        <a:latin typeface="Times New Roman" panose="02020603050405020304" pitchFamily="18" charset="0"/>
                        <a:cs typeface="Times New Roman" panose="02020603050405020304" pitchFamily="18" charset="0"/>
                      </a:endParaRPr>
                    </a:p>
                  </a:txBody>
                  <a:tcPr/>
                </a:tc>
                <a:tc>
                  <a:txBody>
                    <a:bodyPr/>
                    <a:lstStyle/>
                    <a:p>
                      <a:r>
                        <a:rPr lang="en-GB" sz="2000" dirty="0" smtClean="0">
                          <a:latin typeface="Times New Roman" panose="02020603050405020304" pitchFamily="18" charset="0"/>
                          <a:cs typeface="Times New Roman" panose="02020603050405020304" pitchFamily="18" charset="0"/>
                        </a:rPr>
                        <a:t>Crane</a:t>
                      </a:r>
                      <a:endParaRPr lang="en-GB" sz="2000" dirty="0">
                        <a:latin typeface="Times New Roman" panose="02020603050405020304" pitchFamily="18" charset="0"/>
                        <a:cs typeface="Times New Roman" panose="02020603050405020304" pitchFamily="18" charset="0"/>
                      </a:endParaRPr>
                    </a:p>
                  </a:txBody>
                  <a:tcPr anchor="ctr"/>
                </a:tc>
                <a:tc>
                  <a:txBody>
                    <a:bodyPr/>
                    <a:lstStyle/>
                    <a:p>
                      <a:r>
                        <a:rPr lang="en-GB" sz="2000" dirty="0" smtClean="0">
                          <a:latin typeface="Times New Roman" panose="02020603050405020304" pitchFamily="18" charset="0"/>
                          <a:cs typeface="Times New Roman" panose="02020603050405020304" pitchFamily="18" charset="0"/>
                        </a:rPr>
                        <a:t>5 t</a:t>
                      </a:r>
                      <a:endParaRPr lang="en-GB" sz="2000" dirty="0">
                        <a:latin typeface="Times New Roman" panose="02020603050405020304" pitchFamily="18" charset="0"/>
                        <a:cs typeface="Times New Roman" panose="02020603050405020304" pitchFamily="18" charset="0"/>
                      </a:endParaRPr>
                    </a:p>
                  </a:txBody>
                  <a:tcPr anchor="ctr"/>
                </a:tc>
              </a:tr>
              <a:tr h="370840">
                <a:tc rowSpan="3">
                  <a:txBody>
                    <a:bodyPr/>
                    <a:lstStyle/>
                    <a:p>
                      <a:r>
                        <a:rPr lang="en-GB" sz="2000" dirty="0" smtClean="0">
                          <a:latin typeface="Times New Roman" panose="02020603050405020304" pitchFamily="18" charset="0"/>
                          <a:cs typeface="Times New Roman" panose="02020603050405020304" pitchFamily="18" charset="0"/>
                        </a:rPr>
                        <a:t>Cold</a:t>
                      </a:r>
                      <a:r>
                        <a:rPr lang="en-GB" sz="2000" baseline="0" dirty="0" smtClean="0">
                          <a:latin typeface="Times New Roman" panose="02020603050405020304" pitchFamily="18" charset="0"/>
                          <a:cs typeface="Times New Roman" panose="02020603050405020304" pitchFamily="18" charset="0"/>
                        </a:rPr>
                        <a:t> Compressor</a:t>
                      </a:r>
                      <a:endParaRPr lang="en-GB" sz="2000" dirty="0" smtClean="0">
                        <a:latin typeface="Times New Roman" panose="02020603050405020304" pitchFamily="18" charset="0"/>
                        <a:cs typeface="Times New Roman" panose="02020603050405020304" pitchFamily="18" charset="0"/>
                      </a:endParaRPr>
                    </a:p>
                  </a:txBody>
                  <a:tcPr anchor="ctr">
                    <a:solidFill>
                      <a:schemeClr val="tx2">
                        <a:lumMod val="20000"/>
                        <a:lumOff val="80000"/>
                      </a:schemeClr>
                    </a:solidFill>
                  </a:tcPr>
                </a:tc>
                <a:tc rowSpan="3">
                  <a:txBody>
                    <a:bodyPr/>
                    <a:lstStyle/>
                    <a:p>
                      <a:r>
                        <a:rPr lang="en-GB" sz="2000" dirty="0" smtClean="0">
                          <a:latin typeface="Times New Roman" panose="02020603050405020304" pitchFamily="18" charset="0"/>
                          <a:cs typeface="Times New Roman" panose="02020603050405020304" pitchFamily="18" charset="0"/>
                        </a:rPr>
                        <a:t>Underground</a:t>
                      </a:r>
                      <a:endParaRPr lang="en-GB" sz="2000" dirty="0">
                        <a:latin typeface="Times New Roman" panose="02020603050405020304" pitchFamily="18" charset="0"/>
                        <a:cs typeface="Times New Roman" panose="02020603050405020304" pitchFamily="18" charset="0"/>
                      </a:endParaRPr>
                    </a:p>
                  </a:txBody>
                  <a:tcPr anchor="ctr">
                    <a:solidFill>
                      <a:schemeClr val="bg1"/>
                    </a:solidFill>
                  </a:tcPr>
                </a:tc>
                <a:tc>
                  <a:txBody>
                    <a:bodyPr/>
                    <a:lstStyle/>
                    <a:p>
                      <a:r>
                        <a:rPr lang="en-GB" sz="2000" dirty="0" smtClean="0">
                          <a:latin typeface="Times New Roman" panose="02020603050405020304" pitchFamily="18" charset="0"/>
                          <a:cs typeface="Times New Roman" panose="02020603050405020304" pitchFamily="18" charset="0"/>
                        </a:rPr>
                        <a:t>Volume</a:t>
                      </a:r>
                      <a:endParaRPr lang="en-GB" sz="2000" dirty="0">
                        <a:latin typeface="Times New Roman" panose="02020603050405020304" pitchFamily="18" charset="0"/>
                        <a:cs typeface="Times New Roman" panose="02020603050405020304" pitchFamily="18" charset="0"/>
                      </a:endParaRPr>
                    </a:p>
                  </a:txBody>
                  <a:tcPr anchor="ctr"/>
                </a:tc>
                <a:tc>
                  <a:txBody>
                    <a:bodyPr/>
                    <a:lstStyle/>
                    <a:p>
                      <a:r>
                        <a:rPr lang="en-GB" sz="2000" dirty="0" smtClean="0">
                          <a:latin typeface="Times New Roman" panose="02020603050405020304" pitchFamily="18" charset="0"/>
                          <a:cs typeface="Times New Roman" panose="02020603050405020304" pitchFamily="18" charset="0"/>
                        </a:rPr>
                        <a:t>200</a:t>
                      </a:r>
                      <a:r>
                        <a:rPr lang="en-GB" sz="2000" baseline="0" dirty="0" smtClean="0">
                          <a:latin typeface="Times New Roman" panose="02020603050405020304" pitchFamily="18" charset="0"/>
                          <a:cs typeface="Times New Roman" panose="02020603050405020304" pitchFamily="18" charset="0"/>
                        </a:rPr>
                        <a:t> m</a:t>
                      </a:r>
                      <a:r>
                        <a:rPr lang="en-GB" sz="2000" baseline="30000" dirty="0" smtClean="0">
                          <a:latin typeface="Times New Roman" panose="02020603050405020304" pitchFamily="18" charset="0"/>
                          <a:cs typeface="Times New Roman" panose="02020603050405020304" pitchFamily="18" charset="0"/>
                        </a:rPr>
                        <a:t>3</a:t>
                      </a:r>
                      <a:endParaRPr lang="en-GB" sz="2000" dirty="0">
                        <a:latin typeface="Times New Roman" panose="02020603050405020304" pitchFamily="18" charset="0"/>
                        <a:cs typeface="Times New Roman" panose="02020603050405020304" pitchFamily="18" charset="0"/>
                      </a:endParaRPr>
                    </a:p>
                  </a:txBody>
                  <a:tcPr anchor="ctr"/>
                </a:tc>
              </a:tr>
              <a:tr h="370840">
                <a:tc vMerge="1">
                  <a:txBody>
                    <a:bodyPr/>
                    <a:lstStyle/>
                    <a:p>
                      <a:endParaRPr lang="en-GB" sz="2000"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vMerge="1">
                  <a:txBody>
                    <a:bodyPr/>
                    <a:lstStyle/>
                    <a:p>
                      <a:endParaRPr lang="en-GB" sz="2000" dirty="0">
                        <a:latin typeface="Times New Roman" panose="02020603050405020304" pitchFamily="18" charset="0"/>
                        <a:cs typeface="Times New Roman" panose="02020603050405020304" pitchFamily="18" charset="0"/>
                      </a:endParaRPr>
                    </a:p>
                  </a:txBody>
                  <a:tcPr/>
                </a:tc>
                <a:tc>
                  <a:txBody>
                    <a:bodyPr/>
                    <a:lstStyle/>
                    <a:p>
                      <a:r>
                        <a:rPr lang="en-GB" sz="2000" dirty="0" smtClean="0">
                          <a:latin typeface="Times New Roman" panose="02020603050405020304" pitchFamily="18" charset="0"/>
                          <a:cs typeface="Times New Roman" panose="02020603050405020304" pitchFamily="18" charset="0"/>
                        </a:rPr>
                        <a:t>Surface</a:t>
                      </a:r>
                      <a:endParaRPr lang="en-GB" sz="2000" dirty="0">
                        <a:latin typeface="Times New Roman" panose="02020603050405020304" pitchFamily="18" charset="0"/>
                        <a:cs typeface="Times New Roman" panose="02020603050405020304" pitchFamily="18" charset="0"/>
                      </a:endParaRPr>
                    </a:p>
                  </a:txBody>
                  <a:tcPr anchor="ctr"/>
                </a:tc>
                <a:tc>
                  <a:txBody>
                    <a:bodyPr/>
                    <a:lstStyle/>
                    <a:p>
                      <a:r>
                        <a:rPr lang="en-GB" sz="2000" dirty="0" smtClean="0">
                          <a:latin typeface="Times New Roman" panose="02020603050405020304" pitchFamily="18" charset="0"/>
                          <a:cs typeface="Times New Roman" panose="02020603050405020304" pitchFamily="18" charset="0"/>
                        </a:rPr>
                        <a:t>0 m</a:t>
                      </a:r>
                      <a:r>
                        <a:rPr lang="en-GB" sz="2000" baseline="30000" dirty="0" smtClean="0">
                          <a:latin typeface="Times New Roman" panose="02020603050405020304" pitchFamily="18" charset="0"/>
                          <a:cs typeface="Times New Roman" panose="02020603050405020304" pitchFamily="18" charset="0"/>
                        </a:rPr>
                        <a:t>2</a:t>
                      </a:r>
                      <a:endParaRPr lang="en-GB" sz="2000" dirty="0">
                        <a:latin typeface="Times New Roman" panose="02020603050405020304" pitchFamily="18" charset="0"/>
                        <a:cs typeface="Times New Roman" panose="02020603050405020304" pitchFamily="18" charset="0"/>
                      </a:endParaRPr>
                    </a:p>
                  </a:txBody>
                  <a:tcPr anchor="ctr"/>
                </a:tc>
              </a:tr>
              <a:tr h="370840">
                <a:tc vMerge="1">
                  <a:txBody>
                    <a:bodyPr/>
                    <a:lstStyle/>
                    <a:p>
                      <a:endParaRPr lang="en-GB" sz="2000" dirty="0">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vMerge="1">
                  <a:txBody>
                    <a:bodyPr/>
                    <a:lstStyle/>
                    <a:p>
                      <a:endParaRPr lang="en-GB" sz="2000" dirty="0">
                        <a:latin typeface="Times New Roman" panose="02020603050405020304" pitchFamily="18" charset="0"/>
                        <a:cs typeface="Times New Roman" panose="02020603050405020304" pitchFamily="18" charset="0"/>
                      </a:endParaRPr>
                    </a:p>
                  </a:txBody>
                  <a:tcPr/>
                </a:tc>
                <a:tc>
                  <a:txBody>
                    <a:bodyPr/>
                    <a:lstStyle/>
                    <a:p>
                      <a:r>
                        <a:rPr lang="en-GB" sz="2000" dirty="0" smtClean="0">
                          <a:latin typeface="Times New Roman" panose="02020603050405020304" pitchFamily="18" charset="0"/>
                          <a:cs typeface="Times New Roman" panose="02020603050405020304" pitchFamily="18" charset="0"/>
                        </a:rPr>
                        <a:t>Crane</a:t>
                      </a:r>
                      <a:endParaRPr lang="en-GB" sz="2000" dirty="0">
                        <a:latin typeface="Times New Roman" panose="02020603050405020304" pitchFamily="18" charset="0"/>
                        <a:cs typeface="Times New Roman" panose="02020603050405020304" pitchFamily="18" charset="0"/>
                      </a:endParaRPr>
                    </a:p>
                  </a:txBody>
                  <a:tcPr anchor="ctr"/>
                </a:tc>
                <a:tc>
                  <a:txBody>
                    <a:bodyPr/>
                    <a:lstStyle/>
                    <a:p>
                      <a:r>
                        <a:rPr lang="en-GB" sz="2000" dirty="0" smtClean="0">
                          <a:latin typeface="Times New Roman" panose="02020603050405020304" pitchFamily="18" charset="0"/>
                          <a:cs typeface="Times New Roman" panose="02020603050405020304" pitchFamily="18" charset="0"/>
                        </a:rPr>
                        <a:t>2 t</a:t>
                      </a:r>
                      <a:endParaRPr lang="en-GB" sz="2000" dirty="0">
                        <a:latin typeface="Times New Roman" panose="02020603050405020304" pitchFamily="18" charset="0"/>
                        <a:cs typeface="Times New Roman" panose="02020603050405020304" pitchFamily="18" charset="0"/>
                      </a:endParaRPr>
                    </a:p>
                  </a:txBody>
                  <a:tcPr anchor="ctr"/>
                </a:tc>
              </a:tr>
            </a:tbl>
          </a:graphicData>
        </a:graphic>
      </p:graphicFrame>
      <p:sp>
        <p:nvSpPr>
          <p:cNvPr id="5" name="Rectangle 4"/>
          <p:cNvSpPr/>
          <p:nvPr/>
        </p:nvSpPr>
        <p:spPr>
          <a:xfrm>
            <a:off x="-63610" y="4915000"/>
            <a:ext cx="9207610" cy="1620971"/>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latin typeface="Times New Roman" panose="02020603050405020304" pitchFamily="18" charset="0"/>
                <a:cs typeface="Times New Roman" panose="02020603050405020304" pitchFamily="18" charset="0"/>
              </a:rPr>
              <a:t>Remark</a:t>
            </a:r>
          </a:p>
          <a:p>
            <a:pPr algn="ctr"/>
            <a:r>
              <a:rPr lang="en-GB" sz="2000" dirty="0" smtClean="0">
                <a:latin typeface="Times New Roman" panose="02020603050405020304" pitchFamily="18" charset="0"/>
                <a:cs typeface="Times New Roman" panose="02020603050405020304" pitchFamily="18" charset="0"/>
              </a:rPr>
              <a:t>The electronics for the magnetic bearings of the cold compressor is radiation sensitive and maximum distance </a:t>
            </a:r>
            <a:r>
              <a:rPr lang="en-GB" sz="2000" dirty="0" smtClean="0">
                <a:latin typeface="Times New Roman" panose="02020603050405020304" pitchFamily="18" charset="0"/>
                <a:cs typeface="Times New Roman" panose="02020603050405020304" pitchFamily="18" charset="0"/>
              </a:rPr>
              <a:t>from its control</a:t>
            </a:r>
            <a:r>
              <a:rPr lang="en-GB" sz="2000" dirty="0" smtClean="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electronics to the compressor is</a:t>
            </a:r>
          </a:p>
          <a:p>
            <a:pPr algn="ctr"/>
            <a:r>
              <a:rPr lang="en-GB" sz="2000" dirty="0" smtClean="0">
                <a:latin typeface="Times New Roman" panose="02020603050405020304" pitchFamily="18" charset="0"/>
                <a:cs typeface="Times New Roman" panose="02020603050405020304" pitchFamily="18" charset="0"/>
              </a:rPr>
              <a:t> </a:t>
            </a:r>
            <a:r>
              <a:rPr lang="en-GB" sz="2000" b="1" dirty="0" smtClean="0">
                <a:solidFill>
                  <a:schemeClr val="bg1"/>
                </a:solidFill>
                <a:latin typeface="Times New Roman" panose="02020603050405020304" pitchFamily="18" charset="0"/>
                <a:cs typeface="Times New Roman" panose="02020603050405020304" pitchFamily="18" charset="0"/>
              </a:rPr>
              <a:t>50 m</a:t>
            </a:r>
          </a:p>
        </p:txBody>
      </p:sp>
    </p:spTree>
    <p:extLst>
      <p:ext uri="{BB962C8B-B14F-4D97-AF65-F5344CB8AC3E}">
        <p14:creationId xmlns:p14="http://schemas.microsoft.com/office/powerpoint/2010/main" val="2413521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i="1" dirty="0" smtClean="0"/>
              <a:t>Cold powering</a:t>
            </a:r>
            <a:endParaRPr lang="en-GB" i="1"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41639721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692696"/>
          </a:xfrm>
        </p:spPr>
        <p:txBody>
          <a:bodyPr>
            <a:normAutofit fontScale="90000"/>
          </a:bodyPr>
          <a:lstStyle/>
          <a:p>
            <a:r>
              <a:rPr lang="en-GB" dirty="0" smtClean="0"/>
              <a:t>Cold powering Circuits Q1 to D1</a:t>
            </a:r>
            <a:endParaRPr lang="en-GB" dirty="0"/>
          </a:p>
        </p:txBody>
      </p:sp>
      <p:graphicFrame>
        <p:nvGraphicFramePr>
          <p:cNvPr id="13" name="Table 12"/>
          <p:cNvGraphicFramePr>
            <a:graphicFrameLocks noGrp="1"/>
          </p:cNvGraphicFramePr>
          <p:nvPr>
            <p:extLst>
              <p:ext uri="{D42A27DB-BD31-4B8C-83A1-F6EECF244321}">
                <p14:modId xmlns:p14="http://schemas.microsoft.com/office/powerpoint/2010/main" val="2149411215"/>
              </p:ext>
            </p:extLst>
          </p:nvPr>
        </p:nvGraphicFramePr>
        <p:xfrm>
          <a:off x="3" y="691764"/>
          <a:ext cx="4905951" cy="5851395"/>
        </p:xfrm>
        <a:graphic>
          <a:graphicData uri="http://schemas.openxmlformats.org/drawingml/2006/table">
            <a:tbl>
              <a:tblPr firstRow="1" bandRow="1">
                <a:tableStyleId>{5C22544A-7EE6-4342-B048-85BDC9FD1C3A}</a:tableStyleId>
              </a:tblPr>
              <a:tblGrid>
                <a:gridCol w="700850"/>
                <a:gridCol w="700850"/>
                <a:gridCol w="700850"/>
                <a:gridCol w="700850"/>
                <a:gridCol w="568911"/>
                <a:gridCol w="643875"/>
                <a:gridCol w="889765"/>
              </a:tblGrid>
              <a:tr h="357808">
                <a:tc gridSpan="7">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Q1 to D1 </a:t>
                      </a:r>
                      <a:r>
                        <a:rPr lang="en-GB" sz="1400" b="1" dirty="0" smtClean="0">
                          <a:solidFill>
                            <a:schemeClr val="bg1"/>
                          </a:solidFill>
                          <a:latin typeface="Times New Roman" panose="02020603050405020304" pitchFamily="18" charset="0"/>
                          <a:cs typeface="Times New Roman" panose="02020603050405020304" pitchFamily="18" charset="0"/>
                        </a:rPr>
                        <a:t>(for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r>
              <a:tr h="247323">
                <a:tc gridSpan="7">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 circuits connected</a:t>
                      </a:r>
                      <a:r>
                        <a:rPr lang="en-GB" sz="1400" b="1" baseline="0" dirty="0" smtClean="0">
                          <a:solidFill>
                            <a:schemeClr val="bg1"/>
                          </a:solidFill>
                          <a:latin typeface="Times New Roman" panose="02020603050405020304" pitchFamily="18" charset="0"/>
                          <a:cs typeface="Times New Roman" panose="02020603050405020304" pitchFamily="18" charset="0"/>
                        </a:rPr>
                        <a:t> to the </a:t>
                      </a:r>
                      <a:r>
                        <a:rPr lang="en-GB" sz="1400" b="1" dirty="0" smtClean="0">
                          <a:solidFill>
                            <a:schemeClr val="bg1"/>
                          </a:solidFill>
                          <a:latin typeface="Times New Roman" panose="02020603050405020304" pitchFamily="18" charset="0"/>
                          <a:cs typeface="Times New Roman" panose="02020603050405020304" pitchFamily="18" charset="0"/>
                        </a:rPr>
                        <a:t>DFHX</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r>
              <a:tr h="704199">
                <a:tc>
                  <a:txBody>
                    <a:bodyPr/>
                    <a:lstStyle/>
                    <a:p>
                      <a:pPr algn="ctr" fontAlgn="ctr"/>
                      <a:r>
                        <a:rPr lang="en-GB" sz="1100" b="1" u="none" strike="noStrike" dirty="0">
                          <a:solidFill>
                            <a:schemeClr val="bg1"/>
                          </a:solidFill>
                          <a:effectLst/>
                          <a:latin typeface="Times New Roman" panose="02020603050405020304" pitchFamily="18" charset="0"/>
                          <a:cs typeface="Times New Roman" panose="02020603050405020304" pitchFamily="18" charset="0"/>
                        </a:rPr>
                        <a:t> </a:t>
                      </a: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C.M.</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rgbClr val="66CCFF"/>
                    </a:solidFill>
                  </a:tcPr>
                </a:tc>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Circuit / magnet</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Op. </a:t>
                      </a:r>
                      <a:r>
                        <a:rPr lang="en-GB" sz="1100" b="1" u="none" strike="noStrike" dirty="0">
                          <a:solidFill>
                            <a:schemeClr val="bg1"/>
                          </a:solidFill>
                          <a:effectLst/>
                          <a:latin typeface="Times New Roman" panose="02020603050405020304" pitchFamily="18" charset="0"/>
                          <a:cs typeface="Times New Roman" panose="02020603050405020304" pitchFamily="18" charset="0"/>
                        </a:rPr>
                        <a:t>current [kA]</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algn="ctr" fontAlgn="ctr"/>
                      <a:r>
                        <a:rPr lang="en-GB" sz="1100" b="1" u="none" strike="noStrike" dirty="0">
                          <a:solidFill>
                            <a:schemeClr val="bg1"/>
                          </a:solidFill>
                          <a:effectLst/>
                          <a:latin typeface="Times New Roman" panose="02020603050405020304" pitchFamily="18" charset="0"/>
                          <a:cs typeface="Times New Roman" panose="02020603050405020304" pitchFamily="18" charset="0"/>
                        </a:rPr>
                        <a:t>PC </a:t>
                      </a:r>
                      <a:endParaRPr lang="en-GB" sz="1100" b="1" u="none" strike="noStrike" dirty="0" smtClean="0">
                        <a:solidFill>
                          <a:schemeClr val="bg1"/>
                        </a:solidFill>
                        <a:effectLst/>
                        <a:latin typeface="Times New Roman" panose="02020603050405020304" pitchFamily="18" charset="0"/>
                        <a:cs typeface="Times New Roman" panose="02020603050405020304" pitchFamily="18" charset="0"/>
                      </a:endParaRPr>
                    </a:p>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current </a:t>
                      </a:r>
                      <a:r>
                        <a:rPr lang="en-GB" sz="1100" b="1" u="none" strike="noStrike" dirty="0">
                          <a:solidFill>
                            <a:schemeClr val="bg1"/>
                          </a:solidFill>
                          <a:effectLst/>
                          <a:latin typeface="Times New Roman" panose="02020603050405020304" pitchFamily="18" charset="0"/>
                          <a:cs typeface="Times New Roman" panose="02020603050405020304" pitchFamily="18" charset="0"/>
                        </a:rPr>
                        <a:t>rating [kA]</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N </a:t>
                      </a:r>
                      <a:r>
                        <a:rPr lang="en-GB" sz="1100" b="1" u="none" strike="noStrike" dirty="0">
                          <a:solidFill>
                            <a:schemeClr val="bg1"/>
                          </a:solidFill>
                          <a:effectLst/>
                          <a:latin typeface="Times New Roman" panose="02020603050405020304" pitchFamily="18" charset="0"/>
                          <a:cs typeface="Times New Roman" panose="02020603050405020304" pitchFamily="18" charset="0"/>
                        </a:rPr>
                        <a:t>of circuits</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marL="0" algn="ctr" rtl="0" eaLnBrk="1" fontAlgn="ctr" latinLnBrk="0" hangingPunct="1">
                        <a:spcBef>
                          <a:spcPts val="0"/>
                        </a:spcBef>
                        <a:spcAft>
                          <a:spcPts val="0"/>
                        </a:spcAft>
                      </a:pPr>
                      <a:r>
                        <a:rPr lang="en-GB" sz="1100" b="1" i="0" u="none" strike="noStrike" kern="1200" dirty="0">
                          <a:solidFill>
                            <a:srgbClr val="FFFFFF"/>
                          </a:solidFill>
                          <a:effectLst/>
                          <a:latin typeface="Times New Roman" panose="02020603050405020304" pitchFamily="18" charset="0"/>
                          <a:cs typeface="Times New Roman" panose="02020603050405020304" pitchFamily="18" charset="0"/>
                        </a:rPr>
                        <a:t>N. of</a:t>
                      </a:r>
                      <a:r>
                        <a:rPr lang="en-GB" sz="1100" b="1" i="0" u="none" strike="noStrike" kern="1200" baseline="0" dirty="0">
                          <a:solidFill>
                            <a:srgbClr val="FFFFFF"/>
                          </a:solidFill>
                          <a:effectLst/>
                          <a:latin typeface="Times New Roman" panose="02020603050405020304" pitchFamily="18" charset="0"/>
                          <a:cs typeface="Times New Roman" panose="02020603050405020304" pitchFamily="18" charset="0"/>
                        </a:rPr>
                        <a:t> 19” racks </a:t>
                      </a:r>
                      <a:r>
                        <a:rPr lang="en-GB" sz="1100" b="1" i="0" u="none" strike="noStrike" kern="1200" baseline="0" dirty="0" smtClean="0">
                          <a:solidFill>
                            <a:srgbClr val="FFFFFF"/>
                          </a:solidFill>
                          <a:effectLst/>
                          <a:latin typeface="Times New Roman" panose="02020603050405020304" pitchFamily="18" charset="0"/>
                          <a:cs typeface="Times New Roman" panose="02020603050405020304" pitchFamily="18" charset="0"/>
                        </a:rPr>
                        <a:t>/PC</a:t>
                      </a:r>
                      <a:endParaRPr lang="en-GB" sz="1100" b="1" i="0" u="none" strike="noStrike" dirty="0">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marL="0" algn="ctr" rtl="0" eaLnBrk="1" fontAlgn="ctr" latinLnBrk="0" hangingPunct="1">
                        <a:spcBef>
                          <a:spcPts val="0"/>
                        </a:spcBef>
                        <a:spcAft>
                          <a:spcPts val="0"/>
                        </a:spcAft>
                      </a:pPr>
                      <a:r>
                        <a:rPr lang="en-GB" sz="1400" b="1" i="0" u="none" strike="noStrike" kern="1200" dirty="0" smtClean="0">
                          <a:solidFill>
                            <a:srgbClr val="FFFFFF"/>
                          </a:solidFill>
                          <a:effectLst/>
                          <a:latin typeface="Times New Roman" panose="02020603050405020304" pitchFamily="18" charset="0"/>
                          <a:cs typeface="Times New Roman" panose="02020603050405020304" pitchFamily="18" charset="0"/>
                        </a:rPr>
                        <a:t>Total racks/</a:t>
                      </a:r>
                    </a:p>
                    <a:p>
                      <a:pPr marL="0" algn="ctr" rtl="0" eaLnBrk="1" fontAlgn="ctr" latinLnBrk="0" hangingPunct="1">
                        <a:spcBef>
                          <a:spcPts val="0"/>
                        </a:spcBef>
                        <a:spcAft>
                          <a:spcPts val="0"/>
                        </a:spcAft>
                      </a:pPr>
                      <a:r>
                        <a:rPr lang="en-GB" sz="1400" b="1" i="0" u="none" strike="noStrike" kern="1200" dirty="0" smtClean="0">
                          <a:solidFill>
                            <a:srgbClr val="FFFFFF"/>
                          </a:solidFill>
                          <a:effectLst/>
                          <a:latin typeface="Times New Roman" panose="02020603050405020304" pitchFamily="18" charset="0"/>
                          <a:cs typeface="Times New Roman" panose="02020603050405020304" pitchFamily="18" charset="0"/>
                        </a:rPr>
                        <a:t>Circuit</a:t>
                      </a:r>
                      <a:r>
                        <a:rPr lang="en-GB" sz="1400" b="1" i="0" u="none" strike="noStrike" kern="1200" baseline="0" dirty="0" smtClean="0">
                          <a:solidFill>
                            <a:srgbClr val="FFFFFF"/>
                          </a:solidFill>
                          <a:effectLst/>
                          <a:latin typeface="Times New Roman" panose="02020603050405020304" pitchFamily="18" charset="0"/>
                          <a:cs typeface="Times New Roman" panose="02020603050405020304" pitchFamily="18" charset="0"/>
                        </a:rPr>
                        <a:t> type</a:t>
                      </a:r>
                      <a:endParaRPr lang="en-GB" sz="1400" b="1" i="0" u="none" strike="noStrike" dirty="0">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r>
              <a:tr h="247272">
                <a:tc rowSpan="2">
                  <a:txBody>
                    <a:bodyPr/>
                    <a:lstStyle/>
                    <a:p>
                      <a:pPr algn="ctr" fontAlgn="b"/>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Q1-Q3</a:t>
                      </a: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17.5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20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10</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10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9521">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trim</a:t>
                      </a:r>
                      <a:r>
                        <a:rPr lang="en-GB" sz="11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 Q3</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±3.2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3</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3</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3">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Q2A-Q2B</a:t>
                      </a: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17.5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20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10</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a:solidFill>
                            <a:schemeClr val="tx1"/>
                          </a:solidFill>
                          <a:effectLst/>
                          <a:latin typeface="Times New Roman" panose="02020603050405020304" pitchFamily="18" charset="0"/>
                          <a:cs typeface="Times New Roman" panose="02020603050405020304" pitchFamily="18" charset="0"/>
                        </a:rPr>
                        <a:t>10</a:t>
                      </a:r>
                      <a:endParaRPr lang="en-GB" sz="14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173">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trim</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 Q2</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±0.3</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±0.8</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MCBXB</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±2.5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±3.2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Times New Roman" panose="02020603050405020304" pitchFamily="18" charset="0"/>
                          <a:cs typeface="Times New Roman" panose="02020603050405020304" pitchFamily="18"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3</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12</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10">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CP</a:t>
                      </a: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MCBXA</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±2.5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±3.2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Times New Roman" panose="02020603050405020304" pitchFamily="18" charset="0"/>
                          <a:cs typeface="Times New Roman" panose="02020603050405020304" pitchFamily="18" charset="0"/>
                        </a:rPr>
                        <a:t>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3</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6</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±0.182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MCTXF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±0.17-0.2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a:solidFill>
                            <a:schemeClr val="tx1"/>
                          </a:solidFill>
                          <a:effectLst/>
                          <a:latin typeface="Times New Roman" panose="02020603050405020304" pitchFamily="18" charset="0"/>
                          <a:cs typeface="Times New Roman" panose="02020603050405020304" pitchFamily="18" charset="0"/>
                        </a:rPr>
                        <a:t> </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756">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MCTSXF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±0.17-0.2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MCDXF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±0.193</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756">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MCDSXF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±0.193</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MCOXF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±0.17-0.2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756">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MCOSXF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±0.17-0.2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±0.17-0.2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MCSSXF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±0.17-0.2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±0.2</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a:t>
                      </a:r>
                      <a:r>
                        <a:rPr lang="en-GB" sz="1100" u="none" strike="noStrike" dirty="0">
                          <a:solidFill>
                            <a:schemeClr val="tx1"/>
                          </a:solidFill>
                          <a:effectLst/>
                          <a:latin typeface="Times New Roman" panose="02020603050405020304" pitchFamily="18" charset="0"/>
                          <a:cs typeface="Times New Roman" panose="02020603050405020304" pitchFamily="18" charset="0"/>
                        </a:rPr>
                        <a:t> </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0.5</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0.5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 D1</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MBXF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11.8</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16</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kern="1200">
                          <a:solidFill>
                            <a:schemeClr val="tx1"/>
                          </a:solidFill>
                          <a:effectLst/>
                          <a:latin typeface="Times New Roman" panose="02020603050405020304" pitchFamily="18" charset="0"/>
                          <a:cs typeface="Times New Roman" panose="02020603050405020304" pitchFamily="18" charset="0"/>
                        </a:rPr>
                        <a:t>9</a:t>
                      </a:r>
                      <a:endParaRPr lang="en-GB" sz="1800" b="0" i="0" u="none" strike="noStrike">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9</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400341226"/>
              </p:ext>
            </p:extLst>
          </p:nvPr>
        </p:nvGraphicFramePr>
        <p:xfrm>
          <a:off x="4985468" y="700648"/>
          <a:ext cx="4158532" cy="2561662"/>
        </p:xfrm>
        <a:graphic>
          <a:graphicData uri="http://schemas.openxmlformats.org/drawingml/2006/table">
            <a:tbl>
              <a:tblPr firstRow="1" bandRow="1">
                <a:tableStyleId>{5C22544A-7EE6-4342-B048-85BDC9FD1C3A}</a:tableStyleId>
              </a:tblPr>
              <a:tblGrid>
                <a:gridCol w="2697394"/>
                <a:gridCol w="1461138"/>
              </a:tblGrid>
              <a:tr h="357808">
                <a:tc gridSpan="2">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Space</a:t>
                      </a:r>
                      <a:r>
                        <a:rPr lang="en-GB" sz="1400" b="1" baseline="0" dirty="0" smtClean="0">
                          <a:solidFill>
                            <a:schemeClr val="bg1"/>
                          </a:solidFill>
                          <a:latin typeface="Times New Roman" panose="02020603050405020304" pitchFamily="18" charset="0"/>
                          <a:cs typeface="Times New Roman" panose="02020603050405020304" pitchFamily="18" charset="0"/>
                        </a:rPr>
                        <a:t> needed</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endParaRPr lang="en-GB" dirty="0"/>
                    </a:p>
                  </a:txBody>
                  <a:tcPr/>
                </a:tc>
              </a:tr>
              <a:tr h="247323">
                <a:tc gridSpan="2">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circuits connected</a:t>
                      </a:r>
                      <a:r>
                        <a:rPr lang="en-GB" sz="1400" b="1" baseline="0" dirty="0" smtClean="0">
                          <a:solidFill>
                            <a:schemeClr val="bg1"/>
                          </a:solidFill>
                          <a:latin typeface="Times New Roman" panose="02020603050405020304" pitchFamily="18" charset="0"/>
                          <a:cs typeface="Times New Roman" panose="02020603050405020304" pitchFamily="18" charset="0"/>
                        </a:rPr>
                        <a:t> to the </a:t>
                      </a:r>
                      <a:r>
                        <a:rPr lang="en-GB" sz="1400" b="1" dirty="0" smtClean="0">
                          <a:solidFill>
                            <a:schemeClr val="bg1"/>
                          </a:solidFill>
                          <a:latin typeface="Times New Roman" panose="02020603050405020304" pitchFamily="18" charset="0"/>
                          <a:cs typeface="Times New Roman" panose="02020603050405020304" pitchFamily="18" charset="0"/>
                        </a:rPr>
                        <a:t>DFHX</a:t>
                      </a:r>
                      <a:endParaRPr lang="en-GB" sz="1400" b="1" dirty="0">
                        <a:solidFill>
                          <a:schemeClr val="bg1"/>
                        </a:solidFill>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rgbClr val="00B0F0"/>
                    </a:solidFill>
                  </a:tcPr>
                </a:tc>
                <a:tc hMerge="1">
                  <a:txBody>
                    <a:bodyPr/>
                    <a:lstStyle/>
                    <a:p>
                      <a:endParaRPr lang="en-GB" dirty="0"/>
                    </a:p>
                  </a:txBody>
                  <a:tcPr/>
                </a:tc>
              </a:tr>
              <a:tr h="247272">
                <a:tc>
                  <a:txBody>
                    <a:bodyPr/>
                    <a:lstStyle/>
                    <a:p>
                      <a:pPr algn="ctr" fontAlgn="b"/>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Total racks</a:t>
                      </a:r>
                      <a:endParaRPr lang="en-GB" sz="1400" b="0" i="0" u="none" strike="noStrike" baseline="0"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55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baseline="0"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40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9521">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Access/manipulation</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43</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Linear</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installation extension [m]</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35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173">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Height</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[m]</a:t>
                      </a:r>
                      <a:endParaRPr lang="en-GB" sz="14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2.6</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volume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3</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100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Cooling</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water flow rate [l/min]</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305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4838246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692696"/>
          </a:xfrm>
        </p:spPr>
        <p:txBody>
          <a:bodyPr>
            <a:normAutofit fontScale="90000"/>
          </a:bodyPr>
          <a:lstStyle/>
          <a:p>
            <a:r>
              <a:rPr lang="en-GB" dirty="0" smtClean="0"/>
              <a:t>Cold powering Circuits D2 to Q6</a:t>
            </a:r>
            <a:endParaRPr lang="en-GB" dirty="0"/>
          </a:p>
        </p:txBody>
      </p:sp>
      <p:graphicFrame>
        <p:nvGraphicFramePr>
          <p:cNvPr id="13" name="Table 12"/>
          <p:cNvGraphicFramePr>
            <a:graphicFrameLocks noGrp="1"/>
          </p:cNvGraphicFramePr>
          <p:nvPr>
            <p:extLst>
              <p:ext uri="{D42A27DB-BD31-4B8C-83A1-F6EECF244321}">
                <p14:modId xmlns:p14="http://schemas.microsoft.com/office/powerpoint/2010/main" val="1904178773"/>
              </p:ext>
            </p:extLst>
          </p:nvPr>
        </p:nvGraphicFramePr>
        <p:xfrm>
          <a:off x="0" y="691764"/>
          <a:ext cx="4587905" cy="3434917"/>
        </p:xfrm>
        <a:graphic>
          <a:graphicData uri="http://schemas.openxmlformats.org/drawingml/2006/table">
            <a:tbl>
              <a:tblPr firstRow="1" bandRow="1">
                <a:tableStyleId>{5C22544A-7EE6-4342-B048-85BDC9FD1C3A}</a:tableStyleId>
              </a:tblPr>
              <a:tblGrid>
                <a:gridCol w="655415"/>
                <a:gridCol w="655415"/>
                <a:gridCol w="655415"/>
                <a:gridCol w="655415"/>
                <a:gridCol w="655415"/>
                <a:gridCol w="655415"/>
                <a:gridCol w="655415"/>
              </a:tblGrid>
              <a:tr h="357808">
                <a:tc gridSpan="7">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D2 to Q6 </a:t>
                      </a:r>
                      <a:r>
                        <a:rPr lang="en-GB" sz="1400" b="1" dirty="0" smtClean="0">
                          <a:solidFill>
                            <a:schemeClr val="bg1"/>
                          </a:solidFill>
                          <a:latin typeface="Times New Roman" panose="02020603050405020304" pitchFamily="18" charset="0"/>
                          <a:cs typeface="Times New Roman" panose="02020603050405020304" pitchFamily="18" charset="0"/>
                        </a:rPr>
                        <a:t>(for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FF0066"/>
                    </a:solidFill>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r>
              <a:tr h="247323">
                <a:tc gridSpan="7">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Circuits </a:t>
                      </a:r>
                      <a:r>
                        <a:rPr lang="en-GB" sz="1400" b="1" dirty="0" smtClean="0">
                          <a:solidFill>
                            <a:schemeClr val="bg1"/>
                          </a:solidFill>
                          <a:latin typeface="Times New Roman" panose="02020603050405020304" pitchFamily="18" charset="0"/>
                          <a:cs typeface="Times New Roman" panose="02020603050405020304" pitchFamily="18" charset="0"/>
                        </a:rPr>
                        <a:t>connected </a:t>
                      </a:r>
                      <a:r>
                        <a:rPr lang="en-GB" sz="1400" b="1" dirty="0" smtClean="0">
                          <a:solidFill>
                            <a:schemeClr val="bg1"/>
                          </a:solidFill>
                          <a:latin typeface="Times New Roman" panose="02020603050405020304" pitchFamily="18" charset="0"/>
                          <a:cs typeface="Times New Roman" panose="02020603050405020304" pitchFamily="18" charset="0"/>
                        </a:rPr>
                        <a:t>to the DFHM</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FF9966"/>
                    </a:solidFill>
                  </a:tcPr>
                </a:tc>
                <a:tc hMerge="1">
                  <a:txBody>
                    <a:bodyPr/>
                    <a:lstStyle/>
                    <a:p>
                      <a:endParaRPr lang="en-GB"/>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r>
              <a:tr h="704199">
                <a:tc>
                  <a:txBody>
                    <a:bodyPr/>
                    <a:lstStyle/>
                    <a:p>
                      <a:pPr algn="ctr" fontAlgn="ctr"/>
                      <a:r>
                        <a:rPr lang="en-GB" sz="1100" b="1" u="none" strike="noStrike" dirty="0">
                          <a:solidFill>
                            <a:schemeClr val="bg1"/>
                          </a:solidFill>
                          <a:effectLst/>
                          <a:latin typeface="Times New Roman" panose="02020603050405020304" pitchFamily="18" charset="0"/>
                          <a:cs typeface="Times New Roman" panose="02020603050405020304" pitchFamily="18" charset="0"/>
                        </a:rPr>
                        <a:t> </a:t>
                      </a: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C.M.</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rgbClr val="FFCC66"/>
                    </a:solidFill>
                  </a:tcPr>
                </a:tc>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Circuit</a:t>
                      </a:r>
                      <a:r>
                        <a:rPr lang="en-GB" sz="1100" b="1" i="0" u="none" strike="noStrike" baseline="0" dirty="0" smtClean="0">
                          <a:solidFill>
                            <a:schemeClr val="bg1"/>
                          </a:solidFill>
                          <a:effectLst/>
                          <a:latin typeface="Times New Roman" panose="02020603050405020304" pitchFamily="18" charset="0"/>
                          <a:cs typeface="Times New Roman" panose="02020603050405020304" pitchFamily="18" charset="0"/>
                        </a:rPr>
                        <a:t> </a:t>
                      </a: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 magnet</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Op. </a:t>
                      </a:r>
                      <a:r>
                        <a:rPr lang="en-GB" sz="1100" b="1" u="none" strike="noStrike" dirty="0">
                          <a:solidFill>
                            <a:schemeClr val="bg1"/>
                          </a:solidFill>
                          <a:effectLst/>
                          <a:latin typeface="Times New Roman" panose="02020603050405020304" pitchFamily="18" charset="0"/>
                          <a:cs typeface="Times New Roman" panose="02020603050405020304" pitchFamily="18" charset="0"/>
                        </a:rPr>
                        <a:t>current [kA]</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100" b="1" u="none" strike="noStrike" dirty="0">
                          <a:solidFill>
                            <a:schemeClr val="bg1"/>
                          </a:solidFill>
                          <a:effectLst/>
                          <a:latin typeface="Times New Roman" panose="02020603050405020304" pitchFamily="18" charset="0"/>
                          <a:cs typeface="Times New Roman" panose="02020603050405020304" pitchFamily="18" charset="0"/>
                        </a:rPr>
                        <a:t>PC current rating [kA]</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N. </a:t>
                      </a:r>
                      <a:r>
                        <a:rPr lang="en-GB" sz="1100" b="1" u="none" strike="noStrike" dirty="0">
                          <a:solidFill>
                            <a:schemeClr val="bg1"/>
                          </a:solidFill>
                          <a:effectLst/>
                          <a:latin typeface="Times New Roman" panose="02020603050405020304" pitchFamily="18" charset="0"/>
                          <a:cs typeface="Times New Roman" panose="02020603050405020304" pitchFamily="18" charset="0"/>
                        </a:rPr>
                        <a:t>of circuits</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N. of</a:t>
                      </a:r>
                      <a:r>
                        <a:rPr lang="en-GB" sz="1100" b="1" u="none" strike="noStrike" baseline="0" dirty="0" smtClean="0">
                          <a:solidFill>
                            <a:schemeClr val="bg1"/>
                          </a:solidFill>
                          <a:effectLst/>
                          <a:latin typeface="Times New Roman" panose="02020603050405020304" pitchFamily="18" charset="0"/>
                          <a:cs typeface="Times New Roman" panose="02020603050405020304" pitchFamily="18" charset="0"/>
                        </a:rPr>
                        <a:t> 19” racks /PC</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400" b="1" i="0" u="none" strike="noStrike" dirty="0" smtClean="0">
                          <a:solidFill>
                            <a:schemeClr val="bg1"/>
                          </a:solidFill>
                          <a:effectLst/>
                          <a:latin typeface="Times New Roman" panose="02020603050405020304" pitchFamily="18" charset="0"/>
                          <a:cs typeface="Times New Roman" panose="02020603050405020304" pitchFamily="18" charset="0"/>
                        </a:rPr>
                        <a:t>Total/</a:t>
                      </a:r>
                    </a:p>
                    <a:p>
                      <a:pPr algn="ctr" fontAlgn="ctr"/>
                      <a:r>
                        <a:rPr lang="en-GB" sz="1400" b="1" i="0" u="none" strike="noStrike" dirty="0" smtClean="0">
                          <a:solidFill>
                            <a:schemeClr val="bg1"/>
                          </a:solidFill>
                          <a:effectLst/>
                          <a:latin typeface="Times New Roman" panose="02020603050405020304" pitchFamily="18" charset="0"/>
                          <a:cs typeface="Times New Roman" panose="02020603050405020304" pitchFamily="18" charset="0"/>
                        </a:rPr>
                        <a:t>circuit type</a:t>
                      </a:r>
                      <a:endParaRPr lang="en-GB"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r>
              <a:tr h="247272">
                <a:tc rowSpan="2">
                  <a:txBody>
                    <a:bodyPr/>
                    <a:lstStyle/>
                    <a:p>
                      <a:pPr algn="ctr" fontAlgn="b"/>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D2</a:t>
                      </a: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MBRD</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12.4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16</a:t>
                      </a:r>
                      <a:r>
                        <a:rPr lang="en-GB" sz="1100" u="none" strike="noStrike" dirty="0">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a:effectLst/>
                          <a:latin typeface="Times New Roman" panose="02020603050405020304" pitchFamily="18" charset="0"/>
                          <a:cs typeface="Times New Roman" panose="02020603050405020304" pitchFamily="18" charset="0"/>
                        </a:rPr>
                        <a:t>1</a:t>
                      </a:r>
                      <a:endParaRPr lang="en-GB" sz="11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9</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chemeClr val="dk1"/>
                          </a:solidFill>
                          <a:effectLst/>
                          <a:latin typeface="Times New Roman" panose="02020603050405020304" pitchFamily="18" charset="0"/>
                          <a:cs typeface="Times New Roman" panose="02020603050405020304" pitchFamily="18" charset="0"/>
                        </a:rPr>
                        <a:t>9</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696">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MCBRD</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i="1" u="none" strike="noStrike" dirty="0">
                          <a:effectLst/>
                          <a:latin typeface="Times New Roman" panose="02020603050405020304" pitchFamily="18" charset="0"/>
                          <a:cs typeface="Times New Roman" panose="02020603050405020304" pitchFamily="18" charset="0"/>
                        </a:rPr>
                        <a:t> </a:t>
                      </a:r>
                      <a:r>
                        <a:rPr lang="en-GB" sz="1100" i="1" u="none" strike="noStrike" dirty="0" smtClean="0">
                          <a:effectLst/>
                          <a:latin typeface="Times New Roman" panose="02020603050405020304" pitchFamily="18" charset="0"/>
                          <a:cs typeface="Times New Roman" panose="02020603050405020304" pitchFamily="18" charset="0"/>
                        </a:rPr>
                        <a:t>±3</a:t>
                      </a:r>
                      <a:endParaRPr lang="en-GB" sz="1100" b="0" i="1"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effectLst/>
                          <a:latin typeface="Times New Roman" panose="02020603050405020304" pitchFamily="18" charset="0"/>
                          <a:cs typeface="Times New Roman" panose="02020603050405020304" pitchFamily="18" charset="0"/>
                        </a:rPr>
                        <a:t>±4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effectLst/>
                          <a:latin typeface="Times New Roman" panose="02020603050405020304" pitchFamily="18" charset="0"/>
                          <a:cs typeface="Times New Roman" panose="02020603050405020304" pitchFamily="18" charset="0"/>
                        </a:rPr>
                        <a:t>4</a:t>
                      </a:r>
                      <a:r>
                        <a:rPr lang="en-GB" sz="1100" u="none" strike="noStrike" dirty="0">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16</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Q4</a:t>
                      </a: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MQYY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16.1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20</a:t>
                      </a:r>
                      <a:r>
                        <a:rPr lang="en-GB" sz="1100" u="none" strike="noStrike" dirty="0">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10</a:t>
                      </a:r>
                      <a:r>
                        <a:rPr lang="en-GB" sz="1100" u="none" strike="noStrike" dirty="0">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20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5905">
                <a:tc vMerge="1">
                  <a:txBody>
                    <a:bodyPr/>
                    <a:lstStyle/>
                    <a:p>
                      <a:pPr algn="ctr" fontAlgn="b"/>
                      <a:endParaRPr lang="en-GB" sz="1100" b="0" i="0" u="none" strike="noStrike" dirty="0">
                        <a:solidFill>
                          <a:srgbClr val="000000"/>
                        </a:solidFill>
                        <a:effectLst/>
                        <a:latin typeface="Calibri"/>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MCBYY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i="1" u="none" strike="noStrike" dirty="0">
                          <a:effectLst/>
                          <a:latin typeface="Times New Roman" panose="02020603050405020304" pitchFamily="18" charset="0"/>
                          <a:cs typeface="Times New Roman" panose="02020603050405020304" pitchFamily="18" charset="0"/>
                        </a:rPr>
                        <a:t> </a:t>
                      </a:r>
                      <a:r>
                        <a:rPr lang="en-GB" sz="1100" i="1" u="none" strike="noStrike" dirty="0" smtClean="0">
                          <a:effectLst/>
                          <a:latin typeface="Times New Roman" panose="02020603050405020304" pitchFamily="18" charset="0"/>
                          <a:cs typeface="Times New Roman" panose="02020603050405020304" pitchFamily="18" charset="0"/>
                        </a:rPr>
                        <a:t>±3</a:t>
                      </a:r>
                      <a:endParaRPr lang="en-GB" sz="1100" b="0" i="1"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effectLst/>
                          <a:latin typeface="Times New Roman" panose="02020603050405020304" pitchFamily="18" charset="0"/>
                          <a:cs typeface="Times New Roman" panose="02020603050405020304" pitchFamily="18"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u="none" strike="noStrike" dirty="0" smtClean="0">
                          <a:effectLst/>
                          <a:latin typeface="Times New Roman" panose="02020603050405020304" pitchFamily="18" charset="0"/>
                          <a:cs typeface="Times New Roman" panose="02020603050405020304" pitchFamily="18" charset="0"/>
                        </a:rPr>
                        <a:t>4</a:t>
                      </a:r>
                      <a:r>
                        <a:rPr lang="en-GB" sz="1100" u="none" strike="noStrike" dirty="0">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16</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197">
                <a:tc rowSpan="2">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Q5</a:t>
                      </a: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MCBY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0.088</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±0.12</a:t>
                      </a:r>
                      <a:r>
                        <a:rPr lang="en-GB" sz="1100" u="none" strike="noStrike" dirty="0">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6</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0.25</a:t>
                      </a:r>
                      <a:r>
                        <a:rPr lang="en-GB" sz="1100" u="none" strike="noStrike" dirty="0">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1.5</a:t>
                      </a:r>
                      <a:endParaRPr lang="en-GB" sz="1400" b="0" i="0" u="none" strike="noStrike" dirty="0">
                        <a:solidFill>
                          <a:schemeClr val="dk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pPr algn="ct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MQY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4.2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 </a:t>
                      </a:r>
                      <a:r>
                        <a:rPr lang="en-GB" sz="1100" u="none" strike="noStrike" dirty="0" smtClean="0">
                          <a:effectLst/>
                          <a:latin typeface="Times New Roman" panose="02020603050405020304" pitchFamily="18" charset="0"/>
                          <a:cs typeface="Times New Roman" panose="02020603050405020304" pitchFamily="18" charset="0"/>
                        </a:rPr>
                        <a:t>8</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 </a:t>
                      </a:r>
                      <a:r>
                        <a:rPr lang="en-GB" sz="1100" u="none" strike="noStrike" dirty="0" smtClean="0">
                          <a:effectLst/>
                          <a:latin typeface="Times New Roman" panose="02020603050405020304" pitchFamily="18" charset="0"/>
                          <a:cs typeface="Times New Roman" panose="02020603050405020304" pitchFamily="18" charset="0"/>
                        </a:rPr>
                        <a:t>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chemeClr val="dk1"/>
                          </a:solidFill>
                          <a:effectLst/>
                          <a:latin typeface="Times New Roman" panose="02020603050405020304" pitchFamily="18" charset="0"/>
                          <a:cs typeface="Times New Roman" panose="02020603050405020304" pitchFamily="18" charset="0"/>
                        </a:rPr>
                        <a:t>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2">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Q6</a:t>
                      </a: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MCBC</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a:effectLst/>
                          <a:latin typeface="Times New Roman" panose="02020603050405020304" pitchFamily="18" charset="0"/>
                          <a:cs typeface="Times New Roman" panose="02020603050405020304" pitchFamily="18" charset="0"/>
                        </a:rPr>
                        <a:t>0.1</a:t>
                      </a:r>
                      <a:endParaRPr lang="en-GB" sz="11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 </a:t>
                      </a:r>
                      <a:r>
                        <a:rPr lang="en-GB" sz="1100" u="none" strike="noStrike" dirty="0" smtClean="0">
                          <a:effectLst/>
                          <a:latin typeface="Times New Roman" panose="02020603050405020304" pitchFamily="18" charset="0"/>
                          <a:cs typeface="Times New Roman" panose="02020603050405020304" pitchFamily="18" charset="0"/>
                        </a:rPr>
                        <a:t>±0.12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 </a:t>
                      </a:r>
                      <a:r>
                        <a:rPr lang="en-GB" sz="1100" u="none" strike="noStrike" dirty="0" smtClean="0">
                          <a:effectLst/>
                          <a:latin typeface="Times New Roman" panose="02020603050405020304" pitchFamily="18" charset="0"/>
                          <a:cs typeface="Times New Roman" panose="02020603050405020304" pitchFamily="18" charset="0"/>
                        </a:rPr>
                        <a:t>0.25</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0.5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MQML</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a:effectLst/>
                          <a:latin typeface="Times New Roman" panose="02020603050405020304" pitchFamily="18" charset="0"/>
                          <a:cs typeface="Times New Roman" panose="02020603050405020304" pitchFamily="18" charset="0"/>
                        </a:rPr>
                        <a:t>5.39</a:t>
                      </a:r>
                      <a:endParaRPr lang="en-GB" sz="11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 </a:t>
                      </a:r>
                      <a:r>
                        <a:rPr lang="en-GB" sz="1100" u="none" strike="noStrike" dirty="0" smtClean="0">
                          <a:effectLst/>
                          <a:latin typeface="Times New Roman" panose="02020603050405020304" pitchFamily="18" charset="0"/>
                          <a:cs typeface="Times New Roman" panose="02020603050405020304" pitchFamily="18" charset="0"/>
                        </a:rPr>
                        <a:t>8</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 </a:t>
                      </a:r>
                      <a:r>
                        <a:rPr lang="en-GB" sz="1100" u="none" strike="noStrike" dirty="0" smtClean="0">
                          <a:effectLst/>
                          <a:latin typeface="Times New Roman" panose="02020603050405020304" pitchFamily="18" charset="0"/>
                          <a:cs typeface="Times New Roman" panose="02020603050405020304" pitchFamily="18" charset="0"/>
                        </a:rPr>
                        <a:t>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a:solidFill>
                            <a:schemeClr val="dk1"/>
                          </a:solidFill>
                          <a:effectLst/>
                          <a:latin typeface="Times New Roman" panose="02020603050405020304" pitchFamily="18" charset="0"/>
                          <a:cs typeface="Times New Roman" panose="02020603050405020304" pitchFamily="18" charset="0"/>
                        </a:rPr>
                        <a:t>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47411112"/>
              </p:ext>
            </p:extLst>
          </p:nvPr>
        </p:nvGraphicFramePr>
        <p:xfrm>
          <a:off x="4708496" y="700648"/>
          <a:ext cx="4435504" cy="2561662"/>
        </p:xfrm>
        <a:graphic>
          <a:graphicData uri="http://schemas.openxmlformats.org/drawingml/2006/table">
            <a:tbl>
              <a:tblPr firstRow="1" bandRow="1">
                <a:tableStyleId>{5C22544A-7EE6-4342-B048-85BDC9FD1C3A}</a:tableStyleId>
              </a:tblPr>
              <a:tblGrid>
                <a:gridCol w="2877049"/>
                <a:gridCol w="1558455"/>
              </a:tblGrid>
              <a:tr h="357808">
                <a:tc gridSpan="2">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Space</a:t>
                      </a:r>
                      <a:r>
                        <a:rPr lang="en-GB" sz="1400" b="1" baseline="0" dirty="0" smtClean="0">
                          <a:solidFill>
                            <a:schemeClr val="bg1"/>
                          </a:solidFill>
                          <a:latin typeface="Times New Roman" panose="02020603050405020304" pitchFamily="18" charset="0"/>
                          <a:cs typeface="Times New Roman" panose="02020603050405020304" pitchFamily="18" charset="0"/>
                        </a:rPr>
                        <a:t> needed</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FF0066"/>
                    </a:solidFill>
                  </a:tcPr>
                </a:tc>
                <a:tc hMerge="1">
                  <a:txBody>
                    <a:bodyPr/>
                    <a:lstStyle/>
                    <a:p>
                      <a:endParaRPr lang="en-GB" dirty="0"/>
                    </a:p>
                  </a:txBody>
                  <a:tcPr/>
                </a:tc>
              </a:tr>
              <a:tr h="247323">
                <a:tc gridSpan="2">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Circuits connected to the DFHM</a:t>
                      </a:r>
                      <a:endParaRPr lang="en-GB" sz="1400" b="1" dirty="0">
                        <a:solidFill>
                          <a:schemeClr val="bg1"/>
                        </a:solidFill>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rgbClr val="FF9966"/>
                    </a:solidFill>
                  </a:tcPr>
                </a:tc>
                <a:tc hMerge="1">
                  <a:txBody>
                    <a:bodyPr/>
                    <a:lstStyle/>
                    <a:p>
                      <a:endParaRPr lang="en-GB" dirty="0"/>
                    </a:p>
                  </a:txBody>
                  <a:tcPr/>
                </a:tc>
              </a:tr>
              <a:tr h="247272">
                <a:tc>
                  <a:txBody>
                    <a:bodyPr/>
                    <a:lstStyle/>
                    <a:p>
                      <a:pPr algn="ctr" fontAlgn="b"/>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Total racks</a:t>
                      </a:r>
                      <a:endParaRPr lang="en-GB" sz="1400" b="0" i="0" u="none" strike="noStrike" baseline="0"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79</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dk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a:t>
                      </a:r>
                      <a:endParaRPr lang="en-GB" sz="1400" b="0" i="0" u="none" strike="noStrike" baseline="0"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56</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9521">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Access/manipulation</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dk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60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Linear</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installation extension [m]</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50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173">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Height</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[m]</a:t>
                      </a:r>
                      <a:endParaRPr lang="en-GB" sz="14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smtClean="0">
                          <a:solidFill>
                            <a:schemeClr val="tx1"/>
                          </a:solidFill>
                          <a:effectLst/>
                          <a:latin typeface="Times New Roman" panose="02020603050405020304" pitchFamily="18" charset="0"/>
                          <a:cs typeface="Times New Roman" panose="02020603050405020304" pitchFamily="18" charset="0"/>
                        </a:rPr>
                        <a:t>2.6</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volume [m</a:t>
                      </a:r>
                      <a:r>
                        <a:rPr lang="en-GB" sz="1400" b="0" i="0" u="none" strike="noStrike" baseline="30000" dirty="0" smtClean="0">
                          <a:solidFill>
                            <a:schemeClr val="dk1"/>
                          </a:solidFill>
                          <a:effectLst/>
                          <a:latin typeface="Times New Roman" panose="02020603050405020304" pitchFamily="18" charset="0"/>
                          <a:cs typeface="Times New Roman" panose="02020603050405020304" pitchFamily="18" charset="0"/>
                        </a:rPr>
                        <a:t>3</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smtClean="0">
                          <a:solidFill>
                            <a:schemeClr val="tx1"/>
                          </a:solidFill>
                          <a:effectLst/>
                          <a:latin typeface="Times New Roman" panose="02020603050405020304" pitchFamily="18" charset="0"/>
                          <a:cs typeface="Times New Roman" panose="02020603050405020304" pitchFamily="18" charset="0"/>
                        </a:rPr>
                        <a:t>145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Cooling</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water flow rate [l/min]</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400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39715893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692696"/>
          </a:xfrm>
        </p:spPr>
        <p:txBody>
          <a:bodyPr>
            <a:normAutofit fontScale="90000"/>
          </a:bodyPr>
          <a:lstStyle/>
          <a:p>
            <a:r>
              <a:rPr lang="en-GB" dirty="0" smtClean="0"/>
              <a:t>Cold powering arc</a:t>
            </a:r>
            <a:endParaRPr lang="en-GB" dirty="0"/>
          </a:p>
        </p:txBody>
      </p:sp>
      <p:graphicFrame>
        <p:nvGraphicFramePr>
          <p:cNvPr id="13" name="Table 12"/>
          <p:cNvGraphicFramePr>
            <a:graphicFrameLocks noGrp="1"/>
          </p:cNvGraphicFramePr>
          <p:nvPr>
            <p:extLst>
              <p:ext uri="{D42A27DB-BD31-4B8C-83A1-F6EECF244321}">
                <p14:modId xmlns:p14="http://schemas.microsoft.com/office/powerpoint/2010/main" val="1114441133"/>
              </p:ext>
            </p:extLst>
          </p:nvPr>
        </p:nvGraphicFramePr>
        <p:xfrm>
          <a:off x="0" y="691764"/>
          <a:ext cx="3896140" cy="4230829"/>
        </p:xfrm>
        <a:graphic>
          <a:graphicData uri="http://schemas.openxmlformats.org/drawingml/2006/table">
            <a:tbl>
              <a:tblPr firstRow="1" bandRow="1">
                <a:tableStyleId>{5C22544A-7EE6-4342-B048-85BDC9FD1C3A}</a:tableStyleId>
              </a:tblPr>
              <a:tblGrid>
                <a:gridCol w="779228"/>
                <a:gridCol w="779228"/>
                <a:gridCol w="779228"/>
                <a:gridCol w="779228"/>
                <a:gridCol w="779228"/>
              </a:tblGrid>
              <a:tr h="357808">
                <a:tc gridSpan="5">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Continuous</a:t>
                      </a:r>
                      <a:r>
                        <a:rPr lang="en-GB" b="1" baseline="0" dirty="0" smtClean="0">
                          <a:solidFill>
                            <a:schemeClr val="bg1"/>
                          </a:solidFill>
                          <a:latin typeface="Times New Roman" panose="02020603050405020304" pitchFamily="18" charset="0"/>
                          <a:cs typeface="Times New Roman" panose="02020603050405020304" pitchFamily="18" charset="0"/>
                        </a:rPr>
                        <a:t> </a:t>
                      </a:r>
                      <a:r>
                        <a:rPr lang="en-GB" b="1" baseline="0" dirty="0" smtClean="0">
                          <a:solidFill>
                            <a:schemeClr val="bg1"/>
                          </a:solidFill>
                          <a:latin typeface="Times New Roman" panose="02020603050405020304" pitchFamily="18" charset="0"/>
                          <a:cs typeface="Times New Roman" panose="02020603050405020304" pitchFamily="18" charset="0"/>
                        </a:rPr>
                        <a:t>cryostat presently fed from </a:t>
                      </a:r>
                      <a:r>
                        <a:rPr lang="en-GB" b="1" baseline="0" dirty="0" smtClean="0">
                          <a:solidFill>
                            <a:schemeClr val="bg1"/>
                          </a:solidFill>
                          <a:latin typeface="Times New Roman" panose="02020603050405020304" pitchFamily="18" charset="0"/>
                          <a:cs typeface="Times New Roman" panose="02020603050405020304" pitchFamily="18" charset="0"/>
                        </a:rPr>
                        <a:t>DFBA</a:t>
                      </a:r>
                    </a:p>
                    <a:p>
                      <a:pPr algn="ctr"/>
                      <a:r>
                        <a:rPr lang="en-GB" b="1" dirty="0" smtClean="0">
                          <a:solidFill>
                            <a:schemeClr val="bg1"/>
                          </a:solidFill>
                          <a:latin typeface="Times New Roman" panose="02020603050405020304" pitchFamily="18" charset="0"/>
                          <a:cs typeface="Times New Roman" panose="02020603050405020304" pitchFamily="18" charset="0"/>
                        </a:rPr>
                        <a:t> </a:t>
                      </a:r>
                      <a:r>
                        <a:rPr lang="en-GB" sz="1400" b="1" dirty="0" smtClean="0">
                          <a:solidFill>
                            <a:schemeClr val="bg1"/>
                          </a:solidFill>
                          <a:latin typeface="Times New Roman" panose="02020603050405020304" pitchFamily="18" charset="0"/>
                          <a:cs typeface="Times New Roman" panose="02020603050405020304" pitchFamily="18" charset="0"/>
                        </a:rPr>
                        <a:t>(for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9966"/>
                    </a:solidFill>
                  </a:tcPr>
                </a:tc>
                <a:tc hMerge="1">
                  <a:txBody>
                    <a:bodyPr/>
                    <a:lstStyle/>
                    <a:p>
                      <a:endParaRPr lang="en-GB" dirty="0"/>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r>
              <a:tr h="247323">
                <a:tc gridSpan="5">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Circuits connected to the DFHA</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CC00"/>
                    </a:solidFill>
                  </a:tcPr>
                </a:tc>
                <a:tc hMerge="1">
                  <a:txBody>
                    <a:bodyPr/>
                    <a:lstStyle/>
                    <a:p>
                      <a:endParaRPr lang="en-GB" dirty="0"/>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r>
              <a:tr h="704199">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Magnet</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PC current rating [kA]</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N. of circuits</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N. of</a:t>
                      </a:r>
                      <a:r>
                        <a:rPr lang="en-GB" sz="1100" b="1" u="none" strike="noStrike" baseline="0" dirty="0" smtClean="0">
                          <a:solidFill>
                            <a:schemeClr val="bg1"/>
                          </a:solidFill>
                          <a:effectLst/>
                          <a:latin typeface="Times New Roman" panose="02020603050405020304" pitchFamily="18" charset="0"/>
                          <a:cs typeface="Times New Roman" panose="02020603050405020304" pitchFamily="18" charset="0"/>
                        </a:rPr>
                        <a:t> 19” racks /PC</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GB" sz="1400" b="1" i="0" u="none" strike="noStrike" dirty="0" smtClean="0">
                          <a:solidFill>
                            <a:schemeClr val="bg1"/>
                          </a:solidFill>
                          <a:effectLst/>
                          <a:latin typeface="Times New Roman" panose="02020603050405020304" pitchFamily="18" charset="0"/>
                          <a:cs typeface="Times New Roman" panose="02020603050405020304" pitchFamily="18" charset="0"/>
                        </a:rPr>
                        <a:t>Total/</a:t>
                      </a:r>
                    </a:p>
                    <a:p>
                      <a:pPr algn="ctr" fontAlgn="ctr"/>
                      <a:r>
                        <a:rPr lang="en-GB" sz="1400" b="1" i="0" u="none" strike="noStrike" dirty="0" smtClean="0">
                          <a:solidFill>
                            <a:schemeClr val="bg1"/>
                          </a:solidFill>
                          <a:effectLst/>
                          <a:latin typeface="Times New Roman" panose="02020603050405020304" pitchFamily="18" charset="0"/>
                          <a:cs typeface="Times New Roman" panose="02020603050405020304" pitchFamily="18" charset="0"/>
                        </a:rPr>
                        <a:t>circuit type</a:t>
                      </a:r>
                      <a:endParaRPr lang="en-GB"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r>
              <a:tr h="315696">
                <a:tc>
                  <a:txBody>
                    <a:bodyPr/>
                    <a:lstStyle/>
                    <a:p>
                      <a:pPr algn="ctr" fontAlgn="b"/>
                      <a:r>
                        <a:rPr lang="en-GB" sz="1300" u="none" strike="noStrike" dirty="0" smtClean="0">
                          <a:effectLst/>
                          <a:latin typeface="Times New Roman" panose="02020603050405020304" pitchFamily="18" charset="0"/>
                          <a:cs typeface="Times New Roman" panose="02020603050405020304" pitchFamily="18" charset="0"/>
                        </a:rPr>
                        <a:t>MQT</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±0.6</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0.5</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u="none" strike="noStrike" dirty="0" smtClean="0">
                          <a:effectLst/>
                          <a:latin typeface="Times New Roman" panose="02020603050405020304" pitchFamily="18" charset="0"/>
                          <a:cs typeface="Times New Roman" panose="02020603050405020304" pitchFamily="18" charset="0"/>
                        </a:rPr>
                        <a:t>MQS</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±0.6</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0.5</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5905">
                <a:tc>
                  <a:txBody>
                    <a:bodyPr/>
                    <a:lstStyle/>
                    <a:p>
                      <a:pPr algn="ctr" fontAlgn="b"/>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MQTL</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±0.6</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0.5</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197">
                <a:tc>
                  <a:txBody>
                    <a:bodyPr/>
                    <a:lstStyle/>
                    <a:p>
                      <a:pPr algn="ctr" fontAlgn="b"/>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MQT</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±0.6</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0.5</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MSS</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±0.6</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0.5</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dk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300" u="none" strike="noStrike" dirty="0" smtClean="0">
                          <a:effectLst/>
                          <a:latin typeface="Times New Roman" panose="02020603050405020304" pitchFamily="18" charset="0"/>
                          <a:cs typeface="Times New Roman" panose="02020603050405020304" pitchFamily="18" charset="0"/>
                        </a:rPr>
                        <a:t>MO</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±0.6</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dk1"/>
                          </a:solidFill>
                          <a:effectLst/>
                          <a:latin typeface="Times New Roman" panose="02020603050405020304" pitchFamily="18" charset="0"/>
                          <a:cs typeface="Times New Roman" panose="02020603050405020304" pitchFamily="18" charset="0"/>
                        </a:rPr>
                        <a:t>4</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0.5</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300" u="none" strike="noStrike" dirty="0" smtClean="0">
                          <a:effectLst/>
                          <a:latin typeface="Times New Roman" panose="02020603050405020304" pitchFamily="18" charset="0"/>
                          <a:cs typeface="Times New Roman" panose="02020603050405020304" pitchFamily="18" charset="0"/>
                        </a:rPr>
                        <a:t>MQM</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u="none" strike="noStrike" dirty="0">
                          <a:effectLst/>
                          <a:latin typeface="Times New Roman" panose="02020603050405020304" pitchFamily="18" charset="0"/>
                          <a:cs typeface="Times New Roman" panose="02020603050405020304" pitchFamily="18" charset="0"/>
                        </a:rPr>
                        <a:t> </a:t>
                      </a: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6</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dk1"/>
                          </a:solidFill>
                          <a:effectLst/>
                          <a:latin typeface="Times New Roman" panose="02020603050405020304" pitchFamily="18" charset="0"/>
                          <a:cs typeface="Times New Roman" panose="02020603050405020304" pitchFamily="18" charset="0"/>
                        </a:rPr>
                        <a:t>4</a:t>
                      </a:r>
                      <a:endParaRPr lang="en-GB" sz="13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4</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16</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300" b="0" i="0" u="none" strike="noStrike" dirty="0" smtClean="0">
                          <a:solidFill>
                            <a:schemeClr val="tx1"/>
                          </a:solidFill>
                          <a:effectLst/>
                          <a:latin typeface="Times New Roman" panose="02020603050405020304" pitchFamily="18" charset="0"/>
                          <a:cs typeface="Times New Roman" panose="02020603050405020304" pitchFamily="18" charset="0"/>
                        </a:rPr>
                        <a:t>MQML</a:t>
                      </a:r>
                      <a:endParaRPr lang="en-GB" sz="13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u="none" strike="noStrike" dirty="0">
                          <a:solidFill>
                            <a:schemeClr val="tx1"/>
                          </a:solidFill>
                          <a:effectLst/>
                          <a:latin typeface="Times New Roman" panose="02020603050405020304" pitchFamily="18" charset="0"/>
                          <a:cs typeface="Times New Roman" panose="02020603050405020304" pitchFamily="18" charset="0"/>
                        </a:rPr>
                        <a:t> </a:t>
                      </a:r>
                      <a:r>
                        <a:rPr lang="en-GB" sz="1300" b="0" i="0" u="none" strike="noStrike" dirty="0" smtClean="0">
                          <a:solidFill>
                            <a:schemeClr val="tx1"/>
                          </a:solidFill>
                          <a:effectLst/>
                          <a:latin typeface="Times New Roman" panose="02020603050405020304" pitchFamily="18" charset="0"/>
                          <a:cs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a:solidFill>
                            <a:schemeClr val="tx1"/>
                          </a:solidFill>
                          <a:effectLst/>
                          <a:latin typeface="Times New Roman" panose="02020603050405020304" pitchFamily="18" charset="0"/>
                          <a:cs typeface="Times New Roman" panose="02020603050405020304" pitchFamily="18"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tx1"/>
                          </a:solidFill>
                          <a:effectLst/>
                          <a:latin typeface="Times New Roman" panose="02020603050405020304" pitchFamily="18" charset="0"/>
                          <a:cs typeface="Times New Roman" panose="02020603050405020304" pitchFamily="18" charset="0"/>
                        </a:rPr>
                        <a:t>4</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16</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300" b="0" i="0" u="none" strike="noStrike" dirty="0" smtClean="0">
                          <a:solidFill>
                            <a:schemeClr val="tx1"/>
                          </a:solidFill>
                          <a:effectLst/>
                          <a:latin typeface="Times New Roman" panose="02020603050405020304" pitchFamily="18" charset="0"/>
                          <a:cs typeface="Times New Roman" panose="02020603050405020304" pitchFamily="18" charset="0"/>
                        </a:rPr>
                        <a:t>D11 T trim</a:t>
                      </a:r>
                      <a:endParaRPr lang="en-GB" sz="13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dk1"/>
                          </a:solidFill>
                          <a:effectLst/>
                          <a:latin typeface="Times New Roman" panose="02020603050405020304" pitchFamily="18" charset="0"/>
                          <a:cs typeface="Times New Roman" panose="02020603050405020304" pitchFamily="18" charset="0"/>
                        </a:rPr>
                        <a:t>±0.6</a:t>
                      </a:r>
                      <a:endParaRPr lang="en-GB" sz="13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300" b="0" i="0" u="none" strike="noStrike" dirty="0" smtClean="0">
                          <a:solidFill>
                            <a:schemeClr val="tx1"/>
                          </a:solidFill>
                          <a:effectLst/>
                          <a:latin typeface="Times New Roman" panose="02020603050405020304" pitchFamily="18" charset="0"/>
                          <a:cs typeface="Times New Roman" panose="02020603050405020304" pitchFamily="18" charset="0"/>
                        </a:rPr>
                        <a:t>2</a:t>
                      </a:r>
                      <a:endParaRPr lang="en-GB" sz="13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3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672685673"/>
              </p:ext>
            </p:extLst>
          </p:nvPr>
        </p:nvGraphicFramePr>
        <p:xfrm>
          <a:off x="4358639" y="692697"/>
          <a:ext cx="4435504" cy="2561662"/>
        </p:xfrm>
        <a:graphic>
          <a:graphicData uri="http://schemas.openxmlformats.org/drawingml/2006/table">
            <a:tbl>
              <a:tblPr firstRow="1" bandRow="1">
                <a:tableStyleId>{5C22544A-7EE6-4342-B048-85BDC9FD1C3A}</a:tableStyleId>
              </a:tblPr>
              <a:tblGrid>
                <a:gridCol w="2877049"/>
                <a:gridCol w="1558455"/>
              </a:tblGrid>
              <a:tr h="357808">
                <a:tc gridSpan="2">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Space</a:t>
                      </a:r>
                      <a:r>
                        <a:rPr lang="en-GB" sz="1400" b="1" baseline="0" dirty="0" smtClean="0">
                          <a:solidFill>
                            <a:schemeClr val="bg1"/>
                          </a:solidFill>
                          <a:latin typeface="Times New Roman" panose="02020603050405020304" pitchFamily="18" charset="0"/>
                          <a:cs typeface="Times New Roman" panose="02020603050405020304" pitchFamily="18" charset="0"/>
                        </a:rPr>
                        <a:t> needed</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9966"/>
                    </a:solidFill>
                  </a:tcPr>
                </a:tc>
                <a:tc hMerge="1">
                  <a:txBody>
                    <a:bodyPr/>
                    <a:lstStyle/>
                    <a:p>
                      <a:endParaRPr lang="en-GB" dirty="0"/>
                    </a:p>
                  </a:txBody>
                  <a:tcPr/>
                </a:tc>
              </a:tr>
              <a:tr h="247323">
                <a:tc gridSpan="2">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Circuits connected</a:t>
                      </a:r>
                      <a:r>
                        <a:rPr lang="en-GB" sz="1400" b="1" baseline="0" dirty="0" smtClean="0">
                          <a:solidFill>
                            <a:schemeClr val="bg1"/>
                          </a:solidFill>
                          <a:latin typeface="Times New Roman" panose="02020603050405020304" pitchFamily="18" charset="0"/>
                          <a:cs typeface="Times New Roman" panose="02020603050405020304" pitchFamily="18" charset="0"/>
                        </a:rPr>
                        <a:t> to the  </a:t>
                      </a:r>
                      <a:r>
                        <a:rPr lang="en-GB" sz="1400" b="1" dirty="0" smtClean="0">
                          <a:solidFill>
                            <a:schemeClr val="bg1"/>
                          </a:solidFill>
                          <a:latin typeface="Times New Roman" panose="02020603050405020304" pitchFamily="18" charset="0"/>
                          <a:cs typeface="Times New Roman" panose="02020603050405020304" pitchFamily="18" charset="0"/>
                        </a:rPr>
                        <a:t>DFHA</a:t>
                      </a:r>
                      <a:endParaRPr lang="en-GB" sz="1400" b="1" dirty="0">
                        <a:solidFill>
                          <a:schemeClr val="bg1"/>
                        </a:solidFill>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rgbClr val="00CC00"/>
                    </a:solidFill>
                  </a:tcPr>
                </a:tc>
                <a:tc hMerge="1">
                  <a:txBody>
                    <a:bodyPr/>
                    <a:lstStyle/>
                    <a:p>
                      <a:endParaRPr lang="en-GB" dirty="0"/>
                    </a:p>
                  </a:txBody>
                  <a:tcPr/>
                </a:tc>
              </a:tr>
              <a:tr h="247272">
                <a:tc>
                  <a:txBody>
                    <a:bodyPr/>
                    <a:lstStyle/>
                    <a:p>
                      <a:pPr algn="ctr" fontAlgn="b"/>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Total racks</a:t>
                      </a:r>
                      <a:endParaRPr lang="en-GB" sz="1400" b="0" i="0" u="none" strike="noStrike" baseline="0"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38</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dk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a:t>
                      </a:r>
                      <a:endParaRPr lang="en-GB" sz="1400" b="0" i="0" u="none" strike="noStrike" baseline="0"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27</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9521">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Access/manipulation</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dk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29</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Linear</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installation extension [m]</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25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173">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Height</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[m]</a:t>
                      </a:r>
                      <a:endParaRPr lang="en-GB" sz="14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2.6</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volume [m</a:t>
                      </a:r>
                      <a:r>
                        <a:rPr lang="en-GB" sz="1400" b="0" i="0" u="none" strike="noStrike" baseline="30000" dirty="0" smtClean="0">
                          <a:solidFill>
                            <a:schemeClr val="dk1"/>
                          </a:solidFill>
                          <a:effectLst/>
                          <a:latin typeface="Times New Roman" panose="02020603050405020304" pitchFamily="18" charset="0"/>
                          <a:cs typeface="Times New Roman" panose="02020603050405020304" pitchFamily="18" charset="0"/>
                        </a:rPr>
                        <a:t>3</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68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Cooling</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water flow rate [l/min]</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NA</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74374556"/>
              </p:ext>
            </p:extLst>
          </p:nvPr>
        </p:nvGraphicFramePr>
        <p:xfrm>
          <a:off x="4511039" y="3594719"/>
          <a:ext cx="4435504" cy="1128865"/>
        </p:xfrm>
        <a:graphic>
          <a:graphicData uri="http://schemas.openxmlformats.org/drawingml/2006/table">
            <a:tbl>
              <a:tblPr firstRow="1" bandRow="1">
                <a:tableStyleId>{5C22544A-7EE6-4342-B048-85BDC9FD1C3A}</a:tableStyleId>
              </a:tblPr>
              <a:tblGrid>
                <a:gridCol w="2877049"/>
                <a:gridCol w="1558455"/>
              </a:tblGrid>
              <a:tr h="0">
                <a:tc gridSpan="2">
                  <a:txBody>
                    <a:bodyPr/>
                    <a:lstStyle/>
                    <a:p>
                      <a:pPr marL="0" algn="ctr" rtl="0" eaLnBrk="1" latinLnBrk="0" hangingPunct="1">
                        <a:spcBef>
                          <a:spcPts val="0"/>
                        </a:spcBef>
                        <a:spcAft>
                          <a:spcPts val="0"/>
                        </a:spcAft>
                      </a:pPr>
                      <a:r>
                        <a:rPr lang="en-GB" sz="1400" b="1" kern="1200" dirty="0" smtClean="0">
                          <a:solidFill>
                            <a:srgbClr val="FFFFFF"/>
                          </a:solidFill>
                          <a:effectLst/>
                          <a:latin typeface="Times New Roman" panose="02020603050405020304" pitchFamily="18" charset="0"/>
                          <a:cs typeface="Times New Roman" panose="02020603050405020304" pitchFamily="18" charset="0"/>
                        </a:rPr>
                        <a:t>Space</a:t>
                      </a:r>
                      <a:r>
                        <a:rPr lang="en-GB" sz="1400" b="1" kern="1200" baseline="0" dirty="0" smtClean="0">
                          <a:solidFill>
                            <a:srgbClr val="FFFFFF"/>
                          </a:solidFill>
                          <a:effectLst/>
                          <a:latin typeface="Times New Roman" panose="02020603050405020304" pitchFamily="18" charset="0"/>
                          <a:cs typeface="Times New Roman" panose="02020603050405020304" pitchFamily="18" charset="0"/>
                        </a:rPr>
                        <a:t> </a:t>
                      </a:r>
                      <a:r>
                        <a:rPr lang="en-GB" sz="1400" b="1" kern="1200" baseline="0" dirty="0" smtClean="0">
                          <a:solidFill>
                            <a:srgbClr val="FFFFFF"/>
                          </a:solidFill>
                          <a:effectLst/>
                          <a:latin typeface="Times New Roman" panose="02020603050405020304" pitchFamily="18" charset="0"/>
                          <a:cs typeface="Times New Roman" panose="02020603050405020304" pitchFamily="18" charset="0"/>
                        </a:rPr>
                        <a:t>becoming </a:t>
                      </a:r>
                      <a:r>
                        <a:rPr lang="en-GB" sz="1400" b="1" kern="1200" baseline="0" dirty="0" smtClean="0">
                          <a:solidFill>
                            <a:srgbClr val="FFFFFF"/>
                          </a:solidFill>
                          <a:effectLst/>
                          <a:latin typeface="Times New Roman" panose="02020603050405020304" pitchFamily="18" charset="0"/>
                          <a:cs typeface="Times New Roman" panose="02020603050405020304" pitchFamily="18" charset="0"/>
                        </a:rPr>
                        <a:t>free in RR by DFHM related PC</a:t>
                      </a:r>
                      <a:endParaRPr lang="en-GB" sz="1400" dirty="0">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9966"/>
                    </a:solidFill>
                  </a:tcPr>
                </a:tc>
                <a:tc hMerge="1">
                  <a:txBody>
                    <a:bodyPr/>
                    <a:lstStyle/>
                    <a:p>
                      <a:endParaRPr lang="en-GB" dirty="0"/>
                    </a:p>
                  </a:txBody>
                  <a:tcPr/>
                </a:tc>
              </a:tr>
              <a:tr h="247272">
                <a:tc>
                  <a:txBody>
                    <a:bodyPr/>
                    <a:lstStyle/>
                    <a:p>
                      <a:pPr algn="ctr" fontAlgn="b"/>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Racks removed</a:t>
                      </a:r>
                      <a:endParaRPr lang="en-GB" sz="1400" b="0" i="0" u="none" strike="noStrike" baseline="0"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34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dk1"/>
                          </a:solidFill>
                          <a:effectLst/>
                          <a:latin typeface="Times New Roman" panose="02020603050405020304" pitchFamily="18" charset="0"/>
                          <a:cs typeface="Times New Roman" panose="02020603050405020304" pitchFamily="18" charset="0"/>
                        </a:rPr>
                        <a:t> surface made available</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24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9521">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Linear</a:t>
                      </a:r>
                      <a:r>
                        <a:rPr lang="en-GB" sz="1400" u="none" strike="noStrike" baseline="0" dirty="0" smtClean="0">
                          <a:effectLst/>
                          <a:latin typeface="Times New Roman" panose="02020603050405020304" pitchFamily="18" charset="0"/>
                          <a:cs typeface="Times New Roman" panose="02020603050405020304" pitchFamily="18" charset="0"/>
                        </a:rPr>
                        <a:t> installation extension [m]</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22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129222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0"/>
            <a:ext cx="9144000" cy="692696"/>
          </a:xfrm>
        </p:spPr>
        <p:txBody>
          <a:bodyPr>
            <a:normAutofit fontScale="90000"/>
          </a:bodyPr>
          <a:lstStyle/>
          <a:p>
            <a:r>
              <a:rPr lang="en-GB" dirty="0" smtClean="0"/>
              <a:t> Spare Power Converters</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2586321391"/>
              </p:ext>
            </p:extLst>
          </p:nvPr>
        </p:nvGraphicFramePr>
        <p:xfrm>
          <a:off x="6084168" y="620688"/>
          <a:ext cx="2892244" cy="1865557"/>
        </p:xfrm>
        <a:graphic>
          <a:graphicData uri="http://schemas.openxmlformats.org/drawingml/2006/table">
            <a:tbl>
              <a:tblPr firstRow="1" bandRow="1">
                <a:tableStyleId>{F5AB1C69-6EDB-4FF4-983F-18BD219EF322}</a:tableStyleId>
              </a:tblPr>
              <a:tblGrid>
                <a:gridCol w="723061"/>
                <a:gridCol w="723061"/>
                <a:gridCol w="723061"/>
                <a:gridCol w="723061"/>
              </a:tblGrid>
              <a:tr h="350357">
                <a:tc gridSpan="4">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Cont.</a:t>
                      </a:r>
                      <a:r>
                        <a:rPr lang="en-GB" sz="1400" b="1" baseline="0" dirty="0" smtClean="0">
                          <a:solidFill>
                            <a:schemeClr val="bg1"/>
                          </a:solidFill>
                          <a:latin typeface="Times New Roman" panose="02020603050405020304" pitchFamily="18" charset="0"/>
                          <a:cs typeface="Times New Roman" panose="02020603050405020304" pitchFamily="18" charset="0"/>
                        </a:rPr>
                        <a:t> cryostat</a:t>
                      </a:r>
                      <a:r>
                        <a:rPr lang="en-GB" sz="1400" b="1" dirty="0" smtClean="0">
                          <a:solidFill>
                            <a:schemeClr val="bg1"/>
                          </a:solidFill>
                          <a:latin typeface="Times New Roman" panose="02020603050405020304" pitchFamily="18" charset="0"/>
                          <a:cs typeface="Times New Roman" panose="02020603050405020304" pitchFamily="18" charset="0"/>
                        </a:rPr>
                        <a:t> (for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50357">
                <a:tc gridSpan="4">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“DFHA”</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92D050"/>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01878">
                <a:tc>
                  <a:txBody>
                    <a:bodyPr/>
                    <a:lstStyle/>
                    <a:p>
                      <a:pPr algn="ctr" fontAlgn="ctr"/>
                      <a:r>
                        <a:rPr lang="en-GB" sz="1400" b="1" u="none" strike="noStrike" dirty="0">
                          <a:solidFill>
                            <a:schemeClr val="bg1"/>
                          </a:solidFill>
                          <a:effectLst/>
                          <a:latin typeface="Times New Roman" panose="02020603050405020304" pitchFamily="18" charset="0"/>
                          <a:cs typeface="Times New Roman" panose="02020603050405020304" pitchFamily="18" charset="0"/>
                        </a:rPr>
                        <a:t> </a:t>
                      </a: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N.</a:t>
                      </a:r>
                      <a:r>
                        <a:rPr lang="en-GB" sz="1400" b="1" u="none" strike="noStrike" baseline="0" dirty="0" smtClean="0">
                          <a:solidFill>
                            <a:schemeClr val="bg1"/>
                          </a:solidFill>
                          <a:effectLst/>
                          <a:latin typeface="Times New Roman" panose="02020603050405020304" pitchFamily="18" charset="0"/>
                          <a:cs typeface="Times New Roman" panose="02020603050405020304" pitchFamily="18" charset="0"/>
                        </a:rPr>
                        <a:t> spare </a:t>
                      </a:r>
                      <a:endParaRPr lang="en-GB"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PC current rating [kA]</a:t>
                      </a: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N.</a:t>
                      </a:r>
                      <a:r>
                        <a:rPr lang="en-GB" sz="1400" b="1" u="none" strike="noStrike" baseline="0" dirty="0" smtClean="0">
                          <a:solidFill>
                            <a:schemeClr val="bg1"/>
                          </a:solidFill>
                          <a:effectLst/>
                          <a:latin typeface="Times New Roman" panose="02020603050405020304" pitchFamily="18" charset="0"/>
                          <a:cs typeface="Times New Roman" panose="02020603050405020304" pitchFamily="18" charset="0"/>
                        </a:rPr>
                        <a:t> Circuit served</a:t>
                      </a:r>
                      <a:endParaRPr lang="en-GB" sz="1400" b="1" i="0" u="none" strike="noStrike" baseline="0" dirty="0" smtClean="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c>
                  <a:txBody>
                    <a:bodyPr/>
                    <a:lstStyle/>
                    <a:p>
                      <a:pPr algn="ctr" fontAlgn="ct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N. of</a:t>
                      </a:r>
                      <a:r>
                        <a:rPr lang="en-GB" sz="1400" b="1" u="none" strike="noStrike" baseline="0" dirty="0" smtClean="0">
                          <a:solidFill>
                            <a:schemeClr val="bg1"/>
                          </a:solidFill>
                          <a:effectLst/>
                          <a:latin typeface="Times New Roman" panose="02020603050405020304" pitchFamily="18" charset="0"/>
                          <a:cs typeface="Times New Roman" panose="02020603050405020304" pitchFamily="18" charset="0"/>
                        </a:rPr>
                        <a:t> 19” racks</a:t>
                      </a:r>
                      <a:endParaRPr lang="en-GB"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FF66"/>
                    </a:solidFill>
                  </a:tcPr>
                </a:tc>
              </a:tr>
              <a:tr h="301878">
                <a:tc gridSpan="4">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Total 5 racks</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fontAlgn="b"/>
                      <a:endParaRPr lang="en-GB" sz="1100" b="0" i="0" u="none" strike="noStrike" dirty="0">
                        <a:solidFill>
                          <a:srgbClr val="000000"/>
                        </a:solidFill>
                        <a:effectLst/>
                        <a:latin typeface="Calibri"/>
                      </a:endParaRPr>
                    </a:p>
                  </a:txBody>
                  <a:tcPr marL="9525" marR="9525" marT="9525" marB="0" anchor="b"/>
                </a:tc>
                <a:tc hMerge="1">
                  <a:txBody>
                    <a:bodyPr/>
                    <a:lstStyle/>
                    <a:p>
                      <a:pPr algn="ctr" fontAlgn="b"/>
                      <a:endParaRPr lang="en-GB" sz="1100" b="0" i="0" u="none" strike="noStrike" dirty="0">
                        <a:solidFill>
                          <a:srgbClr val="000000"/>
                        </a:solidFill>
                        <a:effectLst/>
                        <a:latin typeface="Calibri"/>
                      </a:endParaRPr>
                    </a:p>
                  </a:txBody>
                  <a:tcPr marL="9525" marR="9525" marT="9525" marB="0" anchor="b"/>
                </a:tc>
                <a:tc hMerge="1">
                  <a:txBody>
                    <a:bodyPr/>
                    <a:lstStyle/>
                    <a:p>
                      <a:pPr algn="ctr" fontAlgn="b"/>
                      <a:endParaRPr lang="en-GB" sz="1100" b="0" i="0" u="none" strike="noStrike" dirty="0">
                        <a:solidFill>
                          <a:srgbClr val="000000"/>
                        </a:solidFill>
                        <a:effectLst/>
                        <a:latin typeface="Calibri"/>
                      </a:endParaRPr>
                    </a:p>
                  </a:txBody>
                  <a:tcPr marL="9525" marR="9525" marT="9525" marB="0" anchor="b"/>
                </a:tc>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2167690971"/>
              </p:ext>
            </p:extLst>
          </p:nvPr>
        </p:nvGraphicFramePr>
        <p:xfrm>
          <a:off x="24717" y="620688"/>
          <a:ext cx="2771800" cy="3286429"/>
        </p:xfrm>
        <a:graphic>
          <a:graphicData uri="http://schemas.openxmlformats.org/drawingml/2006/table">
            <a:tbl>
              <a:tblPr firstRow="1" bandRow="1">
                <a:tableStyleId>{5C22544A-7EE6-4342-B048-85BDC9FD1C3A}</a:tableStyleId>
              </a:tblPr>
              <a:tblGrid>
                <a:gridCol w="658021"/>
                <a:gridCol w="781517"/>
                <a:gridCol w="666131"/>
                <a:gridCol w="666131"/>
              </a:tblGrid>
              <a:tr h="350357">
                <a:tc gridSpan="4">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Q1 to D1 (for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2060"/>
                    </a:solidFill>
                  </a:tcPr>
                </a:tc>
                <a:tc hMerge="1">
                  <a:txBody>
                    <a:bodyPr/>
                    <a:lstStyle/>
                    <a:p>
                      <a:endParaRPr lang="en-GB" dirty="0"/>
                    </a:p>
                  </a:txBody>
                  <a:tcPr/>
                </a:tc>
                <a:tc hMerge="1">
                  <a:txBody>
                    <a:bodyPr/>
                    <a:lstStyle/>
                    <a:p>
                      <a:endParaRPr lang="en-GB" dirty="0"/>
                    </a:p>
                  </a:txBody>
                  <a:tcPr/>
                </a:tc>
                <a:tc hMerge="1">
                  <a:txBody>
                    <a:bodyPr/>
                    <a:lstStyle/>
                    <a:p>
                      <a:endParaRPr lang="en-GB"/>
                    </a:p>
                  </a:txBody>
                  <a:tcPr/>
                </a:tc>
              </a:tr>
              <a:tr h="350357">
                <a:tc gridSpan="4">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“DFHX”</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endParaRPr lang="en-GB" dirty="0"/>
                    </a:p>
                  </a:txBody>
                  <a:tcPr/>
                </a:tc>
                <a:tc hMerge="1">
                  <a:txBody>
                    <a:bodyPr/>
                    <a:lstStyle/>
                    <a:p>
                      <a:endParaRPr lang="en-GB" dirty="0"/>
                    </a:p>
                  </a:txBody>
                  <a:tcPr/>
                </a:tc>
                <a:tc hMerge="1">
                  <a:txBody>
                    <a:bodyPr/>
                    <a:lstStyle/>
                    <a:p>
                      <a:endParaRPr lang="en-GB"/>
                    </a:p>
                  </a:txBody>
                  <a:tcPr/>
                </a:tc>
              </a:tr>
              <a:tr h="301878">
                <a:tc>
                  <a:txBody>
                    <a:bodyPr/>
                    <a:lstStyle/>
                    <a:p>
                      <a:pPr algn="ctr" fontAlgn="ctr"/>
                      <a:r>
                        <a:rPr lang="en-GB" sz="1400" b="0" u="none" strike="noStrike" dirty="0">
                          <a:solidFill>
                            <a:schemeClr val="bg1"/>
                          </a:solidFill>
                          <a:effectLst/>
                          <a:latin typeface="Times New Roman" panose="02020603050405020304" pitchFamily="18" charset="0"/>
                          <a:cs typeface="Times New Roman" panose="02020603050405020304" pitchFamily="18" charset="0"/>
                        </a:rPr>
                        <a:t> </a:t>
                      </a:r>
                      <a:r>
                        <a:rPr lang="en-GB" sz="1400" b="0" u="none" strike="noStrike" dirty="0" smtClean="0">
                          <a:solidFill>
                            <a:schemeClr val="bg1"/>
                          </a:solidFill>
                          <a:effectLst/>
                          <a:latin typeface="Times New Roman" panose="02020603050405020304" pitchFamily="18" charset="0"/>
                          <a:cs typeface="Times New Roman" panose="02020603050405020304" pitchFamily="18" charset="0"/>
                        </a:rPr>
                        <a:t>N.</a:t>
                      </a:r>
                      <a:r>
                        <a:rPr lang="en-GB" sz="1400" b="0" u="none" strike="noStrike" baseline="0" dirty="0" smtClean="0">
                          <a:solidFill>
                            <a:schemeClr val="bg1"/>
                          </a:solidFill>
                          <a:effectLst/>
                          <a:latin typeface="Times New Roman" panose="02020603050405020304" pitchFamily="18" charset="0"/>
                          <a:cs typeface="Times New Roman" panose="02020603050405020304" pitchFamily="18" charset="0"/>
                        </a:rPr>
                        <a:t> spare </a:t>
                      </a:r>
                      <a:endParaRPr lang="en-GB" sz="14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0" u="none" strike="noStrike" dirty="0" smtClean="0">
                          <a:solidFill>
                            <a:schemeClr val="bg1"/>
                          </a:solidFill>
                          <a:effectLst/>
                          <a:latin typeface="Times New Roman" panose="02020603050405020304" pitchFamily="18" charset="0"/>
                          <a:cs typeface="Times New Roman" panose="02020603050405020304" pitchFamily="18" charset="0"/>
                        </a:rPr>
                        <a:t>PC current rating</a:t>
                      </a:r>
                    </a:p>
                    <a:p>
                      <a:pPr marL="0" marR="0" indent="0" algn="ctr" defTabSz="914400" rtl="0" eaLnBrk="1" fontAlgn="ctr" latinLnBrk="0" hangingPunct="1">
                        <a:lnSpc>
                          <a:spcPct val="100000"/>
                        </a:lnSpc>
                        <a:spcBef>
                          <a:spcPts val="0"/>
                        </a:spcBef>
                        <a:spcAft>
                          <a:spcPts val="0"/>
                        </a:spcAft>
                        <a:buClrTx/>
                        <a:buSzTx/>
                        <a:buFontTx/>
                        <a:buNone/>
                        <a:tabLst/>
                        <a:defRPr/>
                      </a:pPr>
                      <a:r>
                        <a:rPr lang="en-GB" sz="1400" b="0" u="none" strike="noStrike" dirty="0" smtClean="0">
                          <a:solidFill>
                            <a:schemeClr val="bg1"/>
                          </a:solidFill>
                          <a:effectLst/>
                          <a:latin typeface="Times New Roman" panose="02020603050405020304" pitchFamily="18" charset="0"/>
                          <a:cs typeface="Times New Roman" panose="02020603050405020304" pitchFamily="18" charset="0"/>
                        </a:rPr>
                        <a:t>[kA]</a:t>
                      </a:r>
                      <a:endParaRPr lang="en-GB" sz="1400" b="0" i="0" u="none" strike="noStrike" dirty="0" smtClean="0">
                        <a:solidFill>
                          <a:schemeClr val="bg1"/>
                        </a:solidFill>
                        <a:effectLst/>
                        <a:latin typeface="Times New Roman" panose="02020603050405020304" pitchFamily="18" charset="0"/>
                        <a:cs typeface="Times New Roman" panose="02020603050405020304" pitchFamily="18" charset="0"/>
                      </a:endParaRPr>
                    </a:p>
                    <a:p>
                      <a:pPr algn="ctr" fontAlgn="ctr"/>
                      <a:endParaRPr lang="en-GB" sz="1400" b="0" i="0" u="none" strike="noStrike" baseline="0" dirty="0" smtClean="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algn="ctr" fontAlgn="ctr"/>
                      <a:r>
                        <a:rPr lang="en-GB" sz="1400" b="0" i="0" u="none" strike="noStrike" dirty="0" smtClean="0">
                          <a:solidFill>
                            <a:schemeClr val="bg1"/>
                          </a:solidFill>
                          <a:effectLst/>
                          <a:latin typeface="Times New Roman" panose="02020603050405020304" pitchFamily="18" charset="0"/>
                          <a:cs typeface="Times New Roman" panose="02020603050405020304" pitchFamily="18" charset="0"/>
                        </a:rPr>
                        <a:t>N.</a:t>
                      </a:r>
                      <a:r>
                        <a:rPr lang="en-GB" sz="1400" b="0" i="0" u="none" strike="noStrike" baseline="0" dirty="0" smtClean="0">
                          <a:solidFill>
                            <a:schemeClr val="bg1"/>
                          </a:solidFill>
                          <a:effectLst/>
                          <a:latin typeface="Times New Roman" panose="02020603050405020304" pitchFamily="18" charset="0"/>
                          <a:cs typeface="Times New Roman" panose="02020603050405020304" pitchFamily="18" charset="0"/>
                        </a:rPr>
                        <a:t> Circuit served</a:t>
                      </a: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algn="ctr" fontAlgn="ctr"/>
                      <a:r>
                        <a:rPr lang="en-GB" sz="1400" b="0" u="none" strike="noStrike" dirty="0" smtClean="0">
                          <a:solidFill>
                            <a:schemeClr val="bg1"/>
                          </a:solidFill>
                          <a:effectLst/>
                          <a:latin typeface="Times New Roman" panose="02020603050405020304" pitchFamily="18" charset="0"/>
                          <a:cs typeface="Times New Roman" panose="02020603050405020304" pitchFamily="18" charset="0"/>
                        </a:rPr>
                        <a:t>N. of</a:t>
                      </a:r>
                      <a:r>
                        <a:rPr lang="en-GB" sz="1400" b="0" u="none" strike="noStrike" baseline="0" dirty="0" smtClean="0">
                          <a:solidFill>
                            <a:schemeClr val="bg1"/>
                          </a:solidFill>
                          <a:effectLst/>
                          <a:latin typeface="Times New Roman" panose="02020603050405020304" pitchFamily="18" charset="0"/>
                          <a:cs typeface="Times New Roman" panose="02020603050405020304" pitchFamily="18" charset="0"/>
                        </a:rPr>
                        <a:t> 19” racks</a:t>
                      </a:r>
                      <a:endParaRPr lang="en-GB" sz="14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r>
              <a:tr h="301878">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20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16</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9</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±3.2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7</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3</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±0.8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0.5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0.4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10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rgbClr val="000000"/>
                          </a:solidFill>
                          <a:effectLst/>
                          <a:latin typeface="Times New Roman" panose="02020603050405020304" pitchFamily="18" charset="0"/>
                          <a:cs typeface="Times New Roman" panose="02020603050405020304" pitchFamily="18" charset="0"/>
                        </a:rPr>
                        <a:t>0.5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977779417"/>
              </p:ext>
            </p:extLst>
          </p:nvPr>
        </p:nvGraphicFramePr>
        <p:xfrm>
          <a:off x="2987824" y="620688"/>
          <a:ext cx="2771800" cy="2771191"/>
        </p:xfrm>
        <a:graphic>
          <a:graphicData uri="http://schemas.openxmlformats.org/drawingml/2006/table">
            <a:tbl>
              <a:tblPr firstRow="1" bandRow="1">
                <a:tableStyleId>{93296810-A885-4BE3-A3E7-6D5BEEA58F35}</a:tableStyleId>
              </a:tblPr>
              <a:tblGrid>
                <a:gridCol w="658021"/>
                <a:gridCol w="781517"/>
                <a:gridCol w="666131"/>
                <a:gridCol w="666131"/>
              </a:tblGrid>
              <a:tr h="350357">
                <a:tc gridSpan="4">
                  <a:txBody>
                    <a:bodyPr/>
                    <a:lstStyle/>
                    <a:p>
                      <a:pPr algn="ctr"/>
                      <a:r>
                        <a:rPr lang="en-GB" sz="1400" dirty="0" smtClean="0">
                          <a:latin typeface="Times New Roman" panose="02020603050405020304" pitchFamily="18" charset="0"/>
                          <a:cs typeface="Times New Roman" panose="02020603050405020304" pitchFamily="18" charset="0"/>
                        </a:rPr>
                        <a:t>D2 to Q6 (for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CC0066"/>
                    </a:solidFill>
                  </a:tcPr>
                </a:tc>
                <a:tc hMerge="1">
                  <a:txBody>
                    <a:bodyPr/>
                    <a:lstStyle/>
                    <a:p>
                      <a:endParaRPr lang="en-GB" dirty="0"/>
                    </a:p>
                  </a:txBody>
                  <a:tcPr/>
                </a:tc>
                <a:tc hMerge="1">
                  <a:txBody>
                    <a:bodyPr/>
                    <a:lstStyle/>
                    <a:p>
                      <a:endParaRPr lang="en-GB" dirty="0"/>
                    </a:p>
                  </a:txBody>
                  <a:tcPr/>
                </a:tc>
                <a:tc hMerge="1">
                  <a:txBody>
                    <a:bodyPr/>
                    <a:lstStyle/>
                    <a:p>
                      <a:endParaRPr lang="en-GB"/>
                    </a:p>
                  </a:txBody>
                  <a:tcPr/>
                </a:tc>
              </a:tr>
              <a:tr h="350357">
                <a:tc gridSpan="4">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“DFHM”</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FF0000"/>
                    </a:solidFill>
                  </a:tcPr>
                </a:tc>
                <a:tc hMerge="1">
                  <a:txBody>
                    <a:bodyPr/>
                    <a:lstStyle/>
                    <a:p>
                      <a:endParaRPr lang="en-GB" dirty="0"/>
                    </a:p>
                  </a:txBody>
                  <a:tcPr/>
                </a:tc>
                <a:tc hMerge="1">
                  <a:txBody>
                    <a:bodyPr/>
                    <a:lstStyle/>
                    <a:p>
                      <a:endParaRPr lang="en-GB" dirty="0"/>
                    </a:p>
                  </a:txBody>
                  <a:tcPr/>
                </a:tc>
                <a:tc hMerge="1">
                  <a:txBody>
                    <a:bodyPr/>
                    <a:lstStyle/>
                    <a:p>
                      <a:endParaRPr lang="en-GB"/>
                    </a:p>
                  </a:txBody>
                  <a:tcPr/>
                </a:tc>
              </a:tr>
              <a:tr h="301878">
                <a:tc>
                  <a:txBody>
                    <a:bodyPr/>
                    <a:lstStyle/>
                    <a:p>
                      <a:pPr algn="ctr" fontAlgn="ctr"/>
                      <a:r>
                        <a:rPr lang="en-GB" sz="1400" b="1" u="none" strike="noStrike" dirty="0">
                          <a:solidFill>
                            <a:schemeClr val="bg1"/>
                          </a:solidFill>
                          <a:effectLst/>
                          <a:latin typeface="Times New Roman" panose="02020603050405020304" pitchFamily="18" charset="0"/>
                          <a:cs typeface="Times New Roman" panose="02020603050405020304" pitchFamily="18" charset="0"/>
                        </a:rPr>
                        <a:t> </a:t>
                      </a: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N.</a:t>
                      </a:r>
                      <a:r>
                        <a:rPr lang="en-GB" sz="1400" b="1" u="none" strike="noStrike" baseline="0" dirty="0" smtClean="0">
                          <a:solidFill>
                            <a:schemeClr val="bg1"/>
                          </a:solidFill>
                          <a:effectLst/>
                          <a:latin typeface="Times New Roman" panose="02020603050405020304" pitchFamily="18" charset="0"/>
                          <a:cs typeface="Times New Roman" panose="02020603050405020304" pitchFamily="18" charset="0"/>
                        </a:rPr>
                        <a:t> spare </a:t>
                      </a:r>
                      <a:endParaRPr lang="en-GB"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000"/>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PC current rating [kA]</a:t>
                      </a:r>
                    </a:p>
                  </a:txBody>
                  <a:tcPr marL="9525" marR="9525" marT="9525" marB="0" anchor="ctr">
                    <a:lnB w="12700" cap="flat" cmpd="sng" algn="ctr">
                      <a:solidFill>
                        <a:schemeClr val="tx1"/>
                      </a:solidFill>
                      <a:prstDash val="solid"/>
                      <a:round/>
                      <a:headEnd type="none" w="med" len="med"/>
                      <a:tailEnd type="none" w="med" len="med"/>
                    </a:lnB>
                    <a:solidFill>
                      <a:srgbClr val="FFC000"/>
                    </a:solidFill>
                  </a:tcPr>
                </a:tc>
                <a:tc>
                  <a:txBody>
                    <a:bodyPr/>
                    <a:lstStyle/>
                    <a:p>
                      <a:pPr algn="ctr" fontAlgn="ct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N.</a:t>
                      </a:r>
                      <a:r>
                        <a:rPr lang="en-GB" sz="1400" b="1" u="none" strike="noStrike" baseline="0" dirty="0" smtClean="0">
                          <a:solidFill>
                            <a:schemeClr val="bg1"/>
                          </a:solidFill>
                          <a:effectLst/>
                          <a:latin typeface="Times New Roman" panose="02020603050405020304" pitchFamily="18" charset="0"/>
                          <a:cs typeface="Times New Roman" panose="02020603050405020304" pitchFamily="18" charset="0"/>
                        </a:rPr>
                        <a:t> Circuit served</a:t>
                      </a:r>
                      <a:endParaRPr lang="en-GB" sz="1400" b="1" i="0" u="none" strike="noStrike" baseline="0" dirty="0" smtClean="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000"/>
                    </a:solidFill>
                  </a:tcPr>
                </a:tc>
                <a:tc>
                  <a:txBody>
                    <a:bodyPr/>
                    <a:lstStyle/>
                    <a:p>
                      <a:pPr algn="ctr" fontAlgn="ctr"/>
                      <a:r>
                        <a:rPr lang="en-GB" sz="1400" b="1" u="none" strike="noStrike" dirty="0" smtClean="0">
                          <a:solidFill>
                            <a:schemeClr val="bg1"/>
                          </a:solidFill>
                          <a:effectLst/>
                          <a:latin typeface="Times New Roman" panose="02020603050405020304" pitchFamily="18" charset="0"/>
                          <a:cs typeface="Times New Roman" panose="02020603050405020304" pitchFamily="18" charset="0"/>
                        </a:rPr>
                        <a:t>N. of</a:t>
                      </a:r>
                      <a:r>
                        <a:rPr lang="en-GB" sz="1400" b="1" u="none" strike="noStrike" baseline="0" dirty="0" smtClean="0">
                          <a:solidFill>
                            <a:schemeClr val="bg1"/>
                          </a:solidFill>
                          <a:effectLst/>
                          <a:latin typeface="Times New Roman" panose="02020603050405020304" pitchFamily="18" charset="0"/>
                          <a:cs typeface="Times New Roman" panose="02020603050405020304" pitchFamily="18" charset="0"/>
                        </a:rPr>
                        <a:t> 19” racks</a:t>
                      </a:r>
                      <a:endParaRPr lang="en-GB"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000"/>
                    </a:solidFill>
                  </a:tcPr>
                </a:tc>
              </a:tr>
              <a:tr h="301878">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20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1878">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3</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187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301878">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±0.12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1050066818"/>
              </p:ext>
            </p:extLst>
          </p:nvPr>
        </p:nvGraphicFramePr>
        <p:xfrm>
          <a:off x="24717" y="4015759"/>
          <a:ext cx="5885483" cy="2203391"/>
        </p:xfrm>
        <a:graphic>
          <a:graphicData uri="http://schemas.openxmlformats.org/drawingml/2006/table">
            <a:tbl>
              <a:tblPr firstRow="1" bandRow="1">
                <a:tableStyleId>{93296810-A885-4BE3-A3E7-6D5BEEA58F35}</a:tableStyleId>
              </a:tblPr>
              <a:tblGrid>
                <a:gridCol w="1397204"/>
                <a:gridCol w="1659429"/>
                <a:gridCol w="1414425"/>
                <a:gridCol w="1414425"/>
              </a:tblGrid>
              <a:tr h="218618">
                <a:tc gridSpan="4">
                  <a:txBody>
                    <a:bodyPr/>
                    <a:lstStyle/>
                    <a:p>
                      <a:pPr algn="ctr"/>
                      <a:r>
                        <a:rPr lang="en-GB" sz="1400" dirty="0" smtClean="0">
                          <a:latin typeface="Times New Roman" panose="02020603050405020304" pitchFamily="18" charset="0"/>
                          <a:cs typeface="Times New Roman" panose="02020603050405020304" pitchFamily="18" charset="0"/>
                        </a:rPr>
                        <a:t>Q1 to Q6 (for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r>
              <a:tr h="218618">
                <a:tc gridSpan="4">
                  <a:txBody>
                    <a:bodyPr/>
                    <a:lstStyle/>
                    <a:p>
                      <a:pPr algn="ctr"/>
                      <a:r>
                        <a:rPr lang="en-GB" sz="1400" dirty="0" smtClean="0">
                          <a:latin typeface="Times New Roman" panose="02020603050405020304" pitchFamily="18" charset="0"/>
                          <a:cs typeface="Times New Roman" panose="02020603050405020304" pitchFamily="18" charset="0"/>
                        </a:rPr>
                        <a:t>DFHX+ DFHM spares</a:t>
                      </a:r>
                      <a:endParaRPr lang="en-GB" sz="1400" b="1" dirty="0">
                        <a:solidFill>
                          <a:schemeClr val="bg1"/>
                        </a:solidFill>
                        <a:latin typeface="Times New Roman" panose="02020603050405020304" pitchFamily="18" charset="0"/>
                        <a:cs typeface="Times New Roman" panose="02020603050405020304" pitchFamily="18" charset="0"/>
                      </a:endParaRPr>
                    </a:p>
                  </a:txBody>
                  <a:tcPr/>
                </a:tc>
                <a:tc hMerge="1">
                  <a:txBody>
                    <a:bodyPr/>
                    <a:lstStyle/>
                    <a:p>
                      <a:endParaRPr lang="en-GB" dirty="0"/>
                    </a:p>
                  </a:txBody>
                  <a:tcPr/>
                </a:tc>
                <a:tc hMerge="1">
                  <a:txBody>
                    <a:bodyPr/>
                    <a:lstStyle/>
                    <a:p>
                      <a:endParaRPr lang="en-GB" dirty="0"/>
                    </a:p>
                  </a:txBody>
                  <a:tcPr/>
                </a:tc>
                <a:tc hMerge="1">
                  <a:txBody>
                    <a:bodyPr/>
                    <a:lstStyle/>
                    <a:p>
                      <a:endParaRPr lang="en-GB"/>
                    </a:p>
                  </a:txBody>
                  <a:tcPr/>
                </a:tc>
              </a:tr>
              <a:tr h="479366">
                <a:tc>
                  <a:txBody>
                    <a:bodyPr/>
                    <a:lstStyle/>
                    <a:p>
                      <a:pPr algn="ctr" fontAlgn="ctr"/>
                      <a:r>
                        <a:rPr lang="en-GB" sz="1400" u="none" strike="noStrike" dirty="0">
                          <a:effectLst/>
                          <a:latin typeface="Times New Roman" panose="02020603050405020304" pitchFamily="18" charset="0"/>
                          <a:cs typeface="Times New Roman" panose="02020603050405020304" pitchFamily="18" charset="0"/>
                        </a:rPr>
                        <a:t> </a:t>
                      </a:r>
                      <a:r>
                        <a:rPr lang="en-GB" sz="1400" u="none" strike="noStrike" dirty="0" smtClean="0">
                          <a:effectLst/>
                          <a:latin typeface="Times New Roman" panose="02020603050405020304" pitchFamily="18" charset="0"/>
                          <a:cs typeface="Times New Roman" panose="02020603050405020304" pitchFamily="18" charset="0"/>
                        </a:rPr>
                        <a:t>N.</a:t>
                      </a:r>
                      <a:r>
                        <a:rPr lang="en-GB" sz="1400" u="none" strike="noStrike" baseline="0" dirty="0" smtClean="0">
                          <a:effectLst/>
                          <a:latin typeface="Times New Roman" panose="02020603050405020304" pitchFamily="18" charset="0"/>
                          <a:cs typeface="Times New Roman" panose="02020603050405020304" pitchFamily="18" charset="0"/>
                        </a:rPr>
                        <a:t> spare </a:t>
                      </a:r>
                      <a:endParaRPr lang="en-GB" sz="14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GB" sz="1400" u="none" strike="noStrike" dirty="0" smtClean="0">
                          <a:effectLst/>
                          <a:latin typeface="Times New Roman" panose="02020603050405020304" pitchFamily="18" charset="0"/>
                          <a:cs typeface="Times New Roman" panose="02020603050405020304" pitchFamily="18" charset="0"/>
                        </a:rPr>
                        <a:t>PC current rating [kA]</a:t>
                      </a:r>
                    </a:p>
                  </a:txBody>
                  <a:tcPr marL="9525" marR="9525" marT="9525" marB="0" anchor="ctr"/>
                </a:tc>
                <a:tc>
                  <a:txBody>
                    <a:bodyPr/>
                    <a:lstStyle/>
                    <a:p>
                      <a:pPr algn="ctr" fontAlgn="ctr"/>
                      <a:r>
                        <a:rPr lang="en-GB" sz="1400" u="none" strike="noStrike" dirty="0" smtClean="0">
                          <a:effectLst/>
                          <a:latin typeface="Times New Roman" panose="02020603050405020304" pitchFamily="18" charset="0"/>
                          <a:cs typeface="Times New Roman" panose="02020603050405020304" pitchFamily="18" charset="0"/>
                        </a:rPr>
                        <a:t>N.</a:t>
                      </a:r>
                      <a:r>
                        <a:rPr lang="en-GB" sz="1400" u="none" strike="noStrike" baseline="0" dirty="0" smtClean="0">
                          <a:effectLst/>
                          <a:latin typeface="Times New Roman" panose="02020603050405020304" pitchFamily="18" charset="0"/>
                          <a:cs typeface="Times New Roman" panose="02020603050405020304" pitchFamily="18" charset="0"/>
                        </a:rPr>
                        <a:t> Circuit served</a:t>
                      </a:r>
                      <a:endParaRPr lang="en-GB" sz="1400" b="0" i="0" u="none" strike="noStrike" baseline="0" dirty="0" smtClean="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ctr" fontAlgn="ctr"/>
                      <a:r>
                        <a:rPr lang="en-GB" sz="1400" u="none" strike="noStrike" dirty="0" smtClean="0">
                          <a:effectLst/>
                          <a:latin typeface="Times New Roman" panose="02020603050405020304" pitchFamily="18" charset="0"/>
                          <a:cs typeface="Times New Roman" panose="02020603050405020304" pitchFamily="18" charset="0"/>
                        </a:rPr>
                        <a:t>N. of</a:t>
                      </a:r>
                      <a:r>
                        <a:rPr lang="en-GB" sz="1400" u="none" strike="noStrike" baseline="0" dirty="0" smtClean="0">
                          <a:effectLst/>
                          <a:latin typeface="Times New Roman" panose="02020603050405020304" pitchFamily="18" charset="0"/>
                          <a:cs typeface="Times New Roman" panose="02020603050405020304" pitchFamily="18" charset="0"/>
                        </a:rPr>
                        <a:t> 19” racks</a:t>
                      </a:r>
                      <a:endParaRPr lang="en-GB" sz="1400" b="0"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tc>
              </a:tr>
              <a:tr h="180435">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20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3</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0.4</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±0.12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0.25</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1094535871"/>
              </p:ext>
            </p:extLst>
          </p:nvPr>
        </p:nvGraphicFramePr>
        <p:xfrm>
          <a:off x="6084168" y="3610527"/>
          <a:ext cx="3056633" cy="2608623"/>
        </p:xfrm>
        <a:graphic>
          <a:graphicData uri="http://schemas.openxmlformats.org/drawingml/2006/table">
            <a:tbl>
              <a:tblPr firstRow="1" bandRow="1">
                <a:tableStyleId>{93296810-A885-4BE3-A3E7-6D5BEEA58F35}</a:tableStyleId>
              </a:tblPr>
              <a:tblGrid>
                <a:gridCol w="2028125"/>
                <a:gridCol w="1028508"/>
              </a:tblGrid>
              <a:tr h="218618">
                <a:tc gridSpan="2">
                  <a:txBody>
                    <a:bodyPr/>
                    <a:lstStyle/>
                    <a:p>
                      <a:pPr algn="ctr"/>
                      <a:r>
                        <a:rPr lang="en-GB" sz="1400" dirty="0" smtClean="0">
                          <a:latin typeface="Times New Roman" panose="02020603050405020304" pitchFamily="18" charset="0"/>
                          <a:cs typeface="Times New Roman" panose="02020603050405020304" pitchFamily="18" charset="0"/>
                        </a:rPr>
                        <a:t>Q1 to Q6 (for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tc>
                <a:tc hMerge="1">
                  <a:txBody>
                    <a:bodyPr/>
                    <a:lstStyle/>
                    <a:p>
                      <a:endParaRPr lang="en-GB" dirty="0"/>
                    </a:p>
                  </a:txBody>
                  <a:tcPr/>
                </a:tc>
              </a:tr>
              <a:tr h="218618">
                <a:tc gridSpan="2">
                  <a:txBody>
                    <a:bodyPr/>
                    <a:lstStyle/>
                    <a:p>
                      <a:pPr algn="ctr"/>
                      <a:r>
                        <a:rPr lang="en-GB" sz="1400" dirty="0" smtClean="0">
                          <a:latin typeface="Times New Roman" panose="02020603050405020304" pitchFamily="18" charset="0"/>
                          <a:cs typeface="Times New Roman" panose="02020603050405020304" pitchFamily="18" charset="0"/>
                        </a:rPr>
                        <a:t>DFHX+ DFHM spares</a:t>
                      </a:r>
                      <a:endParaRPr lang="en-GB" sz="1400" b="1" dirty="0">
                        <a:solidFill>
                          <a:schemeClr val="bg1"/>
                        </a:solidFill>
                        <a:latin typeface="Times New Roman" panose="02020603050405020304" pitchFamily="18" charset="0"/>
                        <a:cs typeface="Times New Roman" panose="02020603050405020304" pitchFamily="18" charset="0"/>
                      </a:endParaRPr>
                    </a:p>
                  </a:txBody>
                  <a:tcPr/>
                </a:tc>
                <a:tc hMerge="1">
                  <a:txBody>
                    <a:bodyPr/>
                    <a:lstStyle/>
                    <a:p>
                      <a:endParaRPr lang="en-GB" dirty="0"/>
                    </a:p>
                  </a:txBody>
                  <a:tcPr/>
                </a:tc>
              </a:tr>
              <a:tr h="244518">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Installation</a:t>
                      </a:r>
                      <a:r>
                        <a:rPr lang="en-GB" sz="1400" u="none" strike="noStrike" baseline="0" dirty="0" smtClean="0">
                          <a:effectLst/>
                          <a:latin typeface="Times New Roman" panose="02020603050405020304" pitchFamily="18" charset="0"/>
                          <a:cs typeface="Times New Roman" panose="02020603050405020304" pitchFamily="18" charset="0"/>
                        </a:rPr>
                        <a:t> surface [m</a:t>
                      </a:r>
                      <a:r>
                        <a:rPr lang="en-GB" sz="1400" u="none" strike="noStrike" baseline="30000" dirty="0" smtClean="0">
                          <a:effectLst/>
                          <a:latin typeface="Times New Roman" panose="02020603050405020304" pitchFamily="18" charset="0"/>
                          <a:cs typeface="Times New Roman" panose="02020603050405020304" pitchFamily="18" charset="0"/>
                        </a:rPr>
                        <a:t>2</a:t>
                      </a:r>
                      <a:r>
                        <a:rPr lang="en-GB" sz="1400" u="none" strike="noStrike" baseline="0" dirty="0" smtClean="0">
                          <a:effectLst/>
                          <a:latin typeface="Times New Roman" panose="02020603050405020304" pitchFamily="18" charset="0"/>
                          <a:cs typeface="Times New Roman" panose="02020603050405020304" pitchFamily="18" charset="0"/>
                        </a:rPr>
                        <a:t>]</a:t>
                      </a:r>
                      <a:endParaRPr lang="en-GB" sz="1400" b="0" i="0" u="none" strike="noStrike" baseline="0"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10</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Access/manipulation</a:t>
                      </a:r>
                      <a:r>
                        <a:rPr lang="en-GB" sz="1400" u="none" strike="noStrike" baseline="0" dirty="0" smtClean="0">
                          <a:effectLst/>
                          <a:latin typeface="Times New Roman" panose="02020603050405020304" pitchFamily="18" charset="0"/>
                          <a:cs typeface="Times New Roman" panose="02020603050405020304" pitchFamily="18" charset="0"/>
                        </a:rPr>
                        <a:t> surface [m</a:t>
                      </a:r>
                      <a:r>
                        <a:rPr lang="en-GB" sz="1400" u="none" strike="noStrike" baseline="30000" dirty="0" smtClean="0">
                          <a:effectLst/>
                          <a:latin typeface="Times New Roman" panose="02020603050405020304" pitchFamily="18" charset="0"/>
                          <a:cs typeface="Times New Roman" panose="02020603050405020304" pitchFamily="18" charset="0"/>
                        </a:rPr>
                        <a:t>2</a:t>
                      </a:r>
                      <a:r>
                        <a:rPr lang="en-GB" sz="1400" u="none" strike="noStrike" baseline="0" dirty="0" smtClean="0">
                          <a:effectLst/>
                          <a:latin typeface="Times New Roman" panose="02020603050405020304" pitchFamily="18" charset="0"/>
                          <a:cs typeface="Times New Roman" panose="02020603050405020304" pitchFamily="18" charset="0"/>
                        </a:rPr>
                        <a:t>]</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12</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Linear</a:t>
                      </a:r>
                      <a:r>
                        <a:rPr lang="en-GB" sz="1400" u="none" strike="noStrike" baseline="0" dirty="0" smtClean="0">
                          <a:effectLst/>
                          <a:latin typeface="Times New Roman" panose="02020603050405020304" pitchFamily="18" charset="0"/>
                          <a:cs typeface="Times New Roman" panose="02020603050405020304" pitchFamily="18" charset="0"/>
                        </a:rPr>
                        <a:t> installation extension [m]</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9</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u="none" strike="noStrike" dirty="0" smtClean="0">
                          <a:effectLst/>
                          <a:latin typeface="Times New Roman" panose="02020603050405020304" pitchFamily="18" charset="0"/>
                          <a:cs typeface="Times New Roman" panose="02020603050405020304" pitchFamily="18" charset="0"/>
                        </a:rPr>
                        <a:t>Height</a:t>
                      </a:r>
                      <a:r>
                        <a:rPr lang="en-GB" sz="1400" u="none" strike="noStrike" baseline="0" dirty="0" smtClean="0">
                          <a:effectLst/>
                          <a:latin typeface="Times New Roman" panose="02020603050405020304" pitchFamily="18" charset="0"/>
                          <a:cs typeface="Times New Roman" panose="02020603050405020304" pitchFamily="18" charset="0"/>
                        </a:rPr>
                        <a:t>  [m]</a:t>
                      </a:r>
                      <a:endParaRPr lang="en-GB" sz="14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2.6</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Installation</a:t>
                      </a:r>
                      <a:r>
                        <a:rPr lang="en-GB" sz="1400" u="none" strike="noStrike" baseline="0" dirty="0" smtClean="0">
                          <a:effectLst/>
                          <a:latin typeface="Times New Roman" panose="02020603050405020304" pitchFamily="18" charset="0"/>
                          <a:cs typeface="Times New Roman" panose="02020603050405020304" pitchFamily="18" charset="0"/>
                        </a:rPr>
                        <a:t> volume [m</a:t>
                      </a:r>
                      <a:r>
                        <a:rPr lang="en-GB" sz="1400" u="none" strike="noStrike" baseline="30000" dirty="0" smtClean="0">
                          <a:effectLst/>
                          <a:latin typeface="Times New Roman" panose="02020603050405020304" pitchFamily="18" charset="0"/>
                          <a:cs typeface="Times New Roman" panose="02020603050405020304" pitchFamily="18" charset="0"/>
                        </a:rPr>
                        <a:t>3</a:t>
                      </a:r>
                      <a:r>
                        <a:rPr lang="en-GB" sz="1400" u="none" strike="noStrike" baseline="0" dirty="0" smtClean="0">
                          <a:effectLst/>
                          <a:latin typeface="Times New Roman" panose="02020603050405020304" pitchFamily="18" charset="0"/>
                          <a:cs typeface="Times New Roman" panose="02020603050405020304" pitchFamily="18" charset="0"/>
                        </a:rPr>
                        <a:t>] </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b="0" i="0" u="none" strike="noStrike" dirty="0" smtClean="0">
                          <a:solidFill>
                            <a:schemeClr val="dk1"/>
                          </a:solidFill>
                          <a:effectLst/>
                          <a:latin typeface="Times New Roman" panose="02020603050405020304" pitchFamily="18" charset="0"/>
                          <a:cs typeface="Times New Roman" panose="02020603050405020304" pitchFamily="18" charset="0"/>
                        </a:rPr>
                        <a:t>18</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r h="180435">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Cooling</a:t>
                      </a:r>
                      <a:r>
                        <a:rPr lang="en-GB" sz="1400" u="none" strike="noStrike" baseline="0" dirty="0" smtClean="0">
                          <a:effectLst/>
                          <a:latin typeface="Times New Roman" panose="02020603050405020304" pitchFamily="18" charset="0"/>
                          <a:cs typeface="Times New Roman" panose="02020603050405020304" pitchFamily="18" charset="0"/>
                        </a:rPr>
                        <a:t> water flow rate [l/min]</a:t>
                      </a:r>
                      <a:endParaRPr lang="en-GB" sz="14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c>
                  <a:txBody>
                    <a:bodyPr/>
                    <a:lstStyle/>
                    <a:p>
                      <a:pPr algn="ctr" fontAlgn="b"/>
                      <a:r>
                        <a:rPr lang="en-GB" sz="1400" u="none" strike="noStrike" dirty="0" smtClean="0">
                          <a:effectLst/>
                          <a:latin typeface="Times New Roman" panose="02020603050405020304" pitchFamily="18" charset="0"/>
                          <a:cs typeface="Times New Roman" panose="02020603050405020304" pitchFamily="18" charset="0"/>
                        </a:rPr>
                        <a:t>100</a:t>
                      </a:r>
                      <a:endParaRPr lang="en-GB" sz="14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tc>
              </a:tr>
            </a:tbl>
          </a:graphicData>
        </a:graphic>
      </p:graphicFrame>
    </p:spTree>
    <p:extLst>
      <p:ext uri="{BB962C8B-B14F-4D97-AF65-F5344CB8AC3E}">
        <p14:creationId xmlns:p14="http://schemas.microsoft.com/office/powerpoint/2010/main" val="37918480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832"/>
            <a:ext cx="7815532" cy="879315"/>
          </a:xfrm>
        </p:spPr>
        <p:txBody>
          <a:bodyPr>
            <a:normAutofit fontScale="90000"/>
          </a:bodyPr>
          <a:lstStyle/>
          <a:p>
            <a:r>
              <a:rPr lang="en-GB" dirty="0" smtClean="0"/>
              <a:t>Quench detection, Q.H. powering </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7/15/2014</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27</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684000666"/>
              </p:ext>
            </p:extLst>
          </p:nvPr>
        </p:nvGraphicFramePr>
        <p:xfrm>
          <a:off x="67588" y="1072383"/>
          <a:ext cx="3504251" cy="5692629"/>
        </p:xfrm>
        <a:graphic>
          <a:graphicData uri="http://schemas.openxmlformats.org/drawingml/2006/table">
            <a:tbl>
              <a:tblPr firstRow="1" bandRow="1">
                <a:tableStyleId>{5C22544A-7EE6-4342-B048-85BDC9FD1C3A}</a:tableStyleId>
              </a:tblPr>
              <a:tblGrid>
                <a:gridCol w="700850"/>
                <a:gridCol w="700850"/>
                <a:gridCol w="568911"/>
                <a:gridCol w="643875"/>
                <a:gridCol w="889765"/>
              </a:tblGrid>
              <a:tr h="357808">
                <a:tc gridSpan="5">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Q1 to D1 </a:t>
                      </a:r>
                      <a:r>
                        <a:rPr lang="en-GB" sz="1400" b="1" dirty="0" smtClean="0">
                          <a:solidFill>
                            <a:schemeClr val="bg1"/>
                          </a:solidFill>
                          <a:latin typeface="Times New Roman" panose="02020603050405020304" pitchFamily="18" charset="0"/>
                          <a:cs typeface="Times New Roman" panose="02020603050405020304" pitchFamily="18" charset="0"/>
                        </a:rPr>
                        <a:t>(for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endParaRPr lang="en-GB"/>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r>
              <a:tr h="247323">
                <a:tc gridSpan="5">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 circuits connected</a:t>
                      </a:r>
                      <a:r>
                        <a:rPr lang="en-GB" sz="1400" b="1" baseline="0" dirty="0" smtClean="0">
                          <a:solidFill>
                            <a:schemeClr val="bg1"/>
                          </a:solidFill>
                          <a:latin typeface="Times New Roman" panose="02020603050405020304" pitchFamily="18" charset="0"/>
                          <a:cs typeface="Times New Roman" panose="02020603050405020304" pitchFamily="18" charset="0"/>
                        </a:rPr>
                        <a:t> to the </a:t>
                      </a:r>
                      <a:r>
                        <a:rPr lang="en-GB" sz="1400" b="1" dirty="0" smtClean="0">
                          <a:solidFill>
                            <a:schemeClr val="bg1"/>
                          </a:solidFill>
                          <a:latin typeface="Times New Roman" panose="02020603050405020304" pitchFamily="18" charset="0"/>
                          <a:cs typeface="Times New Roman" panose="02020603050405020304" pitchFamily="18" charset="0"/>
                        </a:rPr>
                        <a:t>DFHX</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endParaRPr lang="en-GB"/>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r>
              <a:tr h="704199">
                <a:tc>
                  <a:txBody>
                    <a:bodyPr/>
                    <a:lstStyle/>
                    <a:p>
                      <a:pPr algn="ctr" fontAlgn="ctr"/>
                      <a:r>
                        <a:rPr lang="en-GB" sz="1100" b="1" u="none" strike="noStrike" dirty="0">
                          <a:solidFill>
                            <a:schemeClr val="bg1"/>
                          </a:solidFill>
                          <a:effectLst/>
                          <a:latin typeface="Times New Roman" panose="02020603050405020304" pitchFamily="18" charset="0"/>
                          <a:cs typeface="Times New Roman" panose="02020603050405020304" pitchFamily="18" charset="0"/>
                        </a:rPr>
                        <a:t> </a:t>
                      </a: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C.M.</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rgbClr val="66CCFF"/>
                    </a:solidFill>
                  </a:tcPr>
                </a:tc>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Circuit</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DQS</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marL="0" algn="ctr" rtl="0" eaLnBrk="1" fontAlgn="ctr" latinLnBrk="0" hangingPunct="1">
                        <a:spcBef>
                          <a:spcPts val="0"/>
                        </a:spcBef>
                        <a:spcAft>
                          <a:spcPts val="0"/>
                        </a:spcAft>
                      </a:pPr>
                      <a:r>
                        <a:rPr lang="en-GB" sz="1100" b="1" i="0" u="none" strike="noStrike" kern="1200" dirty="0" smtClean="0">
                          <a:solidFill>
                            <a:srgbClr val="FFFFFF"/>
                          </a:solidFill>
                          <a:effectLst/>
                          <a:latin typeface="Times New Roman" panose="02020603050405020304" pitchFamily="18" charset="0"/>
                          <a:cs typeface="Times New Roman" panose="02020603050405020304" pitchFamily="18" charset="0"/>
                        </a:rPr>
                        <a:t>Q.H.</a:t>
                      </a:r>
                      <a:endParaRPr lang="en-GB" sz="1100" b="1" i="0" u="none" strike="noStrike" dirty="0">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c>
                  <a:txBody>
                    <a:bodyPr/>
                    <a:lstStyle/>
                    <a:p>
                      <a:pPr marL="0" algn="ctr" rtl="0" eaLnBrk="1" fontAlgn="ctr" latinLnBrk="0" hangingPunct="1">
                        <a:spcBef>
                          <a:spcPts val="0"/>
                        </a:spcBef>
                        <a:spcAft>
                          <a:spcPts val="0"/>
                        </a:spcAft>
                      </a:pPr>
                      <a:r>
                        <a:rPr lang="en-GB" sz="1400" b="1" i="0" u="none" strike="noStrike" kern="1200" dirty="0" smtClean="0">
                          <a:solidFill>
                            <a:srgbClr val="FFFFFF"/>
                          </a:solidFill>
                          <a:effectLst/>
                          <a:latin typeface="Times New Roman" panose="02020603050405020304" pitchFamily="18" charset="0"/>
                          <a:cs typeface="Times New Roman" panose="02020603050405020304" pitchFamily="18" charset="0"/>
                        </a:rPr>
                        <a:t>Total</a:t>
                      </a:r>
                      <a:r>
                        <a:rPr lang="en-GB" sz="1400" b="1" i="0" u="none" strike="noStrike" kern="1200" baseline="0" dirty="0" smtClean="0">
                          <a:solidFill>
                            <a:srgbClr val="FFFFFF"/>
                          </a:solidFill>
                          <a:effectLst/>
                          <a:latin typeface="Times New Roman" panose="02020603050405020304" pitchFamily="18" charset="0"/>
                          <a:cs typeface="Times New Roman" panose="02020603050405020304" pitchFamily="18" charset="0"/>
                        </a:rPr>
                        <a:t> racks</a:t>
                      </a:r>
                      <a:endParaRPr lang="en-GB" sz="1400" b="1" i="0" u="none" strike="noStrike" kern="1200" dirty="0" smtClean="0">
                        <a:solidFill>
                          <a:srgbClr val="FFFFFF"/>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66CCFF"/>
                    </a:solidFill>
                  </a:tcPr>
                </a:tc>
              </a:tr>
              <a:tr h="247272">
                <a:tc rowSpan="2">
                  <a:txBody>
                    <a:bodyPr/>
                    <a:lstStyle/>
                    <a:p>
                      <a:pPr algn="ctr" fontAlgn="b"/>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Q1-Q3</a:t>
                      </a: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9521">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trim</a:t>
                      </a:r>
                      <a:r>
                        <a:rPr lang="en-GB" sz="11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 Q3</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NA</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3">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Q2A-Q2B</a:t>
                      </a: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173">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 trim</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MQXF Q2</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NA</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MCBXB</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4</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Not</a:t>
                      </a:r>
                      <a:r>
                        <a:rPr lang="en-GB" sz="11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GB" sz="1100" b="0" i="0" u="none" strike="noStrike" baseline="0" dirty="0" err="1" smtClean="0">
                          <a:solidFill>
                            <a:schemeClr val="tx1"/>
                          </a:solidFill>
                          <a:effectLst/>
                          <a:latin typeface="Times New Roman" panose="02020603050405020304" pitchFamily="18" charset="0"/>
                          <a:cs typeface="Times New Roman" panose="02020603050405020304" pitchFamily="18" charset="0"/>
                        </a:rPr>
                        <a:t>def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10">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CP</a:t>
                      </a: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MCBXA</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2</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MQSXF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MCTXF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756">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MCTSXF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MCDXF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756">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MCDSXF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a:solidFill>
                            <a:schemeClr val="tx1"/>
                          </a:solidFill>
                          <a:effectLst/>
                          <a:latin typeface="Times New Roman" panose="02020603050405020304" pitchFamily="18" charset="0"/>
                          <a:cs typeface="Times New Roman" panose="02020603050405020304" pitchFamily="18" charset="0"/>
                        </a:rPr>
                        <a:t>MCOXF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756">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MCOSXF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b"/>
                </a:tc>
                <a:tc>
                  <a:txBody>
                    <a:bodyPr/>
                    <a:lstStyle/>
                    <a:p>
                      <a:pPr algn="ctr" fontAlgn="b"/>
                      <a:r>
                        <a:rPr lang="en-GB" sz="1100" u="none" strike="noStrike" dirty="0" smtClean="0">
                          <a:solidFill>
                            <a:schemeClr val="tx1"/>
                          </a:solidFill>
                          <a:effectLst/>
                          <a:latin typeface="Times New Roman" panose="02020603050405020304" pitchFamily="18" charset="0"/>
                          <a:cs typeface="Times New Roman" panose="02020603050405020304" pitchFamily="18" charset="0"/>
                        </a:rPr>
                        <a:t>MCSSXF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 D1</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MBXF</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955373674"/>
              </p:ext>
            </p:extLst>
          </p:nvPr>
        </p:nvGraphicFramePr>
        <p:xfrm>
          <a:off x="3726611" y="1072383"/>
          <a:ext cx="3277075" cy="3434917"/>
        </p:xfrm>
        <a:graphic>
          <a:graphicData uri="http://schemas.openxmlformats.org/drawingml/2006/table">
            <a:tbl>
              <a:tblPr firstRow="1" bandRow="1">
                <a:tableStyleId>{5C22544A-7EE6-4342-B048-85BDC9FD1C3A}</a:tableStyleId>
              </a:tblPr>
              <a:tblGrid>
                <a:gridCol w="655415"/>
                <a:gridCol w="655415"/>
                <a:gridCol w="655415"/>
                <a:gridCol w="655415"/>
                <a:gridCol w="655415"/>
              </a:tblGrid>
              <a:tr h="357808">
                <a:tc gridSpan="5">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D2 to Q6 </a:t>
                      </a:r>
                      <a:r>
                        <a:rPr lang="en-GB" sz="1400" b="1" dirty="0" smtClean="0">
                          <a:solidFill>
                            <a:schemeClr val="bg1"/>
                          </a:solidFill>
                          <a:latin typeface="Times New Roman" panose="02020603050405020304" pitchFamily="18" charset="0"/>
                          <a:cs typeface="Times New Roman" panose="02020603050405020304" pitchFamily="18" charset="0"/>
                        </a:rPr>
                        <a:t>(for each IP side)</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FF0066"/>
                    </a:solidFill>
                  </a:tcPr>
                </a:tc>
                <a:tc hMerge="1">
                  <a:txBody>
                    <a:bodyPr/>
                    <a:lstStyle/>
                    <a:p>
                      <a:endParaRPr lang="en-GB"/>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3333FF"/>
                    </a:solidFill>
                  </a:tcPr>
                </a:tc>
              </a:tr>
              <a:tr h="247323">
                <a:tc gridSpan="5">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Circuits </a:t>
                      </a:r>
                      <a:r>
                        <a:rPr lang="en-GB" sz="1400" b="1" dirty="0" smtClean="0">
                          <a:solidFill>
                            <a:schemeClr val="bg1"/>
                          </a:solidFill>
                          <a:latin typeface="Times New Roman" panose="02020603050405020304" pitchFamily="18" charset="0"/>
                          <a:cs typeface="Times New Roman" panose="02020603050405020304" pitchFamily="18" charset="0"/>
                        </a:rPr>
                        <a:t>connected </a:t>
                      </a:r>
                      <a:r>
                        <a:rPr lang="en-GB" sz="1400" b="1" dirty="0" smtClean="0">
                          <a:solidFill>
                            <a:schemeClr val="bg1"/>
                          </a:solidFill>
                          <a:latin typeface="Times New Roman" panose="02020603050405020304" pitchFamily="18" charset="0"/>
                          <a:cs typeface="Times New Roman" panose="02020603050405020304" pitchFamily="18" charset="0"/>
                        </a:rPr>
                        <a:t>to the DFHM</a:t>
                      </a: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FF9966"/>
                    </a:solidFill>
                  </a:tcPr>
                </a:tc>
                <a:tc hMerge="1">
                  <a:txBody>
                    <a:bodyPr/>
                    <a:lstStyle/>
                    <a:p>
                      <a:endParaRPr lang="en-GB"/>
                    </a:p>
                  </a:txBody>
                  <a:tcPr/>
                </a:tc>
                <a:tc hMerge="1">
                  <a:txBody>
                    <a:bodyPr/>
                    <a:lstStyle/>
                    <a:p>
                      <a:endParaRPr lang="en-GB" dirty="0"/>
                    </a:p>
                  </a:txBody>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c hMerge="1">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solidFill>
                      <a:srgbClr val="00B0F0"/>
                    </a:solidFill>
                  </a:tcPr>
                </a:tc>
              </a:tr>
              <a:tr h="704199">
                <a:tc>
                  <a:txBody>
                    <a:bodyPr/>
                    <a:lstStyle/>
                    <a:p>
                      <a:pPr algn="ctr" fontAlgn="ctr"/>
                      <a:r>
                        <a:rPr lang="en-GB" sz="1100" b="1" u="none" strike="noStrike" dirty="0">
                          <a:solidFill>
                            <a:schemeClr val="bg1"/>
                          </a:solidFill>
                          <a:effectLst/>
                          <a:latin typeface="Times New Roman" panose="02020603050405020304" pitchFamily="18" charset="0"/>
                          <a:cs typeface="Times New Roman" panose="02020603050405020304" pitchFamily="18" charset="0"/>
                        </a:rPr>
                        <a:t> </a:t>
                      </a: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C.M.</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solidFill>
                      <a:srgbClr val="FFCC66"/>
                    </a:solidFill>
                  </a:tcPr>
                </a:tc>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Magnet</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DQS</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100" b="1" i="0" u="none" strike="noStrike" dirty="0" smtClean="0">
                          <a:solidFill>
                            <a:schemeClr val="bg1"/>
                          </a:solidFill>
                          <a:effectLst/>
                          <a:latin typeface="Times New Roman" panose="02020603050405020304" pitchFamily="18" charset="0"/>
                          <a:cs typeface="Times New Roman" panose="02020603050405020304" pitchFamily="18" charset="0"/>
                        </a:rPr>
                        <a:t>Q.H.</a:t>
                      </a:r>
                      <a:endParaRPr lang="en-GB" sz="11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c>
                  <a:txBody>
                    <a:bodyPr/>
                    <a:lstStyle/>
                    <a:p>
                      <a:pPr algn="ctr" fontAlgn="ctr"/>
                      <a:r>
                        <a:rPr lang="en-GB" sz="1400" b="1" i="0" u="none" strike="noStrike" dirty="0" smtClean="0">
                          <a:solidFill>
                            <a:schemeClr val="bg1"/>
                          </a:solidFill>
                          <a:effectLst/>
                          <a:latin typeface="Times New Roman" panose="02020603050405020304" pitchFamily="18" charset="0"/>
                          <a:cs typeface="Times New Roman" panose="02020603050405020304" pitchFamily="18" charset="0"/>
                        </a:rPr>
                        <a:t>Total racks</a:t>
                      </a:r>
                      <a:endParaRPr lang="en-GB" sz="1400" b="1" i="0" u="none" strike="noStrike" dirty="0">
                        <a:solidFill>
                          <a:schemeClr val="bg1"/>
                        </a:solidFill>
                        <a:effectLst/>
                        <a:latin typeface="Times New Roman" panose="02020603050405020304" pitchFamily="18" charset="0"/>
                        <a:cs typeface="Times New Roman" panose="02020603050405020304" pitchFamily="18" charset="0"/>
                      </a:endParaRPr>
                    </a:p>
                  </a:txBody>
                  <a:tcPr marL="9525" marR="9525" marT="9525" marB="0" anchor="ctr">
                    <a:lnB w="12700" cap="flat" cmpd="sng" algn="ctr">
                      <a:solidFill>
                        <a:schemeClr val="tx1"/>
                      </a:solidFill>
                      <a:prstDash val="solid"/>
                      <a:round/>
                      <a:headEnd type="none" w="med" len="med"/>
                      <a:tailEnd type="none" w="med" len="med"/>
                    </a:lnB>
                    <a:solidFill>
                      <a:srgbClr val="FFCC66"/>
                    </a:solidFill>
                  </a:tcPr>
                </a:tc>
              </a:tr>
              <a:tr h="247272">
                <a:tc rowSpan="2">
                  <a:txBody>
                    <a:bodyPr/>
                    <a:lstStyle/>
                    <a:p>
                      <a:pPr algn="ctr" fontAlgn="b"/>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D2</a:t>
                      </a: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MBRD</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a:effectLst/>
                          <a:latin typeface="Times New Roman" panose="02020603050405020304" pitchFamily="18" charset="0"/>
                          <a:cs typeface="Times New Roman" panose="02020603050405020304" pitchFamily="18" charset="0"/>
                        </a:rPr>
                        <a:t>1</a:t>
                      </a:r>
                      <a:endParaRPr lang="en-GB" sz="1100" b="0" i="0" u="none" strike="noStrike">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696">
                <a:tc vMerge="1">
                  <a:txBody>
                    <a:bodyPr/>
                    <a:lstStyle/>
                    <a:p>
                      <a:pPr algn="ctr" fontAlgn="b"/>
                      <a:endParaRPr lang="en-GB" sz="1100" b="0" i="0" u="none" strike="noStrike" dirty="0">
                        <a:solidFill>
                          <a:srgbClr val="000000"/>
                        </a:solidFill>
                        <a:effectLst/>
                        <a:latin typeface="Calibri"/>
                      </a:endParaRPr>
                    </a:p>
                  </a:txBody>
                  <a:tcPr marL="9525" marR="9525" marT="9525" marB="0" anchor="b"/>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MCBRD</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Not</a:t>
                      </a:r>
                      <a:r>
                        <a:rPr lang="en-GB" sz="11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GB" sz="1100" b="0" i="0" u="none" strike="noStrike" baseline="0" dirty="0" err="1" smtClean="0">
                          <a:solidFill>
                            <a:schemeClr val="tx1"/>
                          </a:solidFill>
                          <a:effectLst/>
                          <a:latin typeface="Times New Roman" panose="02020603050405020304" pitchFamily="18" charset="0"/>
                          <a:cs typeface="Times New Roman" panose="02020603050405020304" pitchFamily="18" charset="0"/>
                        </a:rPr>
                        <a:t>def</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2">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1" u="none" strike="noStrike" dirty="0" smtClean="0">
                          <a:solidFill>
                            <a:schemeClr val="bg1"/>
                          </a:solidFill>
                          <a:effectLst/>
                          <a:latin typeface="Times New Roman" panose="02020603050405020304" pitchFamily="18" charset="0"/>
                          <a:cs typeface="Times New Roman" panose="02020603050405020304" pitchFamily="18" charset="0"/>
                        </a:rPr>
                        <a:t>Q4</a:t>
                      </a: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MQYY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1.5</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75905">
                <a:tc vMerge="1">
                  <a:txBody>
                    <a:bodyPr/>
                    <a:lstStyle/>
                    <a:p>
                      <a:pPr algn="ctr" fontAlgn="b"/>
                      <a:endParaRPr lang="en-GB" sz="1100" b="0" i="0" u="none" strike="noStrike" dirty="0">
                        <a:solidFill>
                          <a:srgbClr val="000000"/>
                        </a:solidFill>
                        <a:effectLst/>
                        <a:latin typeface="Calibri"/>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smtClean="0">
                          <a:effectLst/>
                          <a:latin typeface="Times New Roman" panose="02020603050405020304" pitchFamily="18" charset="0"/>
                          <a:cs typeface="Times New Roman" panose="02020603050405020304" pitchFamily="18" charset="0"/>
                        </a:rPr>
                        <a:t>MCBYY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4</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Not</a:t>
                      </a:r>
                      <a:r>
                        <a:rPr lang="en-GB" sz="11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GB" sz="1100" b="0" i="0" u="none" strike="noStrike" baseline="0" dirty="0" err="1" smtClean="0">
                          <a:solidFill>
                            <a:schemeClr val="tx1"/>
                          </a:solidFill>
                          <a:effectLst/>
                          <a:latin typeface="Times New Roman" panose="02020603050405020304" pitchFamily="18" charset="0"/>
                          <a:cs typeface="Times New Roman" panose="02020603050405020304" pitchFamily="18" charset="0"/>
                        </a:rPr>
                        <a:t>def</a:t>
                      </a:r>
                      <a:endParaRPr lang="en-GB" sz="11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2197">
                <a:tc rowSpan="2">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Q5</a:t>
                      </a: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MCBY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6</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0</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3</a:t>
                      </a:r>
                      <a:endParaRPr lang="en-GB" sz="1100" b="0" i="0" u="none" strike="noStrike" dirty="0">
                        <a:solidFill>
                          <a:schemeClr val="dk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pPr algn="ct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MQY</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rowSpan="2">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Q6</a:t>
                      </a:r>
                      <a:endParaRPr lang="en-GB" sz="1100" b="1" dirty="0">
                        <a:solidFill>
                          <a:schemeClr val="bg1"/>
                        </a:solidFill>
                        <a:latin typeface="Times New Roman" panose="02020603050405020304" pitchFamily="18" charset="0"/>
                        <a:cs typeface="Times New Roman" panose="02020603050405020304" pitchFamily="18" charset="0"/>
                      </a:endParaRPr>
                    </a:p>
                  </a:txBody>
                  <a:tcPr marL="9525" marR="9525" marT="9525" marB="0" anchor="ctr">
                    <a:lnR w="12700" cap="flat" cmpd="sng" algn="ctr">
                      <a:solidFill>
                        <a:schemeClr val="tx1"/>
                      </a:solidFill>
                      <a:prstDash val="solid"/>
                      <a:round/>
                      <a:headEnd type="none" w="med" len="med"/>
                      <a:tailEnd type="none" w="med" len="med"/>
                    </a:lnR>
                    <a:solidFill>
                      <a:srgbClr val="CC0066"/>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MCBC</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0</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vMerge="1">
                  <a:txBody>
                    <a:bodyPr/>
                    <a:lstStyle/>
                    <a:p>
                      <a:endParaRPr lang="en-GB" sz="1100" dirty="0"/>
                    </a:p>
                  </a:txBody>
                  <a:tcPr marL="9525" marR="9525" marT="9525" marB="0" anchor="ctr">
                    <a:lnR w="12700" cap="flat" cmpd="sng" algn="ctr">
                      <a:solidFill>
                        <a:schemeClr val="tx1"/>
                      </a:solidFill>
                      <a:prstDash val="solid"/>
                      <a:round/>
                      <a:headEnd type="none" w="med" len="med"/>
                      <a:tailEnd type="none" w="med" len="med"/>
                    </a:lnR>
                    <a:solidFill>
                      <a:schemeClr val="tx2">
                        <a:lumMod val="50000"/>
                      </a:schemeClr>
                    </a:solidFill>
                  </a:tcPr>
                </a:tc>
                <a:tc>
                  <a:txBody>
                    <a:bodyPr/>
                    <a:lstStyle/>
                    <a:p>
                      <a:pPr algn="ctr" fontAlgn="b"/>
                      <a:r>
                        <a:rPr lang="en-GB" sz="1100" u="none" strike="noStrike" dirty="0">
                          <a:effectLst/>
                          <a:latin typeface="Times New Roman" panose="02020603050405020304" pitchFamily="18" charset="0"/>
                          <a:cs typeface="Times New Roman" panose="02020603050405020304" pitchFamily="18" charset="0"/>
                        </a:rPr>
                        <a:t>MQML</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dk1"/>
                          </a:solidFill>
                          <a:effectLst/>
                          <a:latin typeface="Times New Roman" panose="02020603050405020304" pitchFamily="18" charset="0"/>
                          <a:cs typeface="Times New Roman" panose="02020603050405020304" pitchFamily="18" charset="0"/>
                        </a:rPr>
                        <a:t>2</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Times New Roman" panose="02020603050405020304" pitchFamily="18" charset="0"/>
                          <a:cs typeface="Times New Roman" panose="02020603050405020304" pitchFamily="18" charset="0"/>
                        </a:rPr>
                        <a:t>1</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2701301803"/>
              </p:ext>
            </p:extLst>
          </p:nvPr>
        </p:nvGraphicFramePr>
        <p:xfrm>
          <a:off x="4708496" y="4573206"/>
          <a:ext cx="4435504" cy="2314390"/>
        </p:xfrm>
        <a:graphic>
          <a:graphicData uri="http://schemas.openxmlformats.org/drawingml/2006/table">
            <a:tbl>
              <a:tblPr firstRow="1" bandRow="1">
                <a:tableStyleId>{5C22544A-7EE6-4342-B048-85BDC9FD1C3A}</a:tableStyleId>
              </a:tblPr>
              <a:tblGrid>
                <a:gridCol w="2129004"/>
                <a:gridCol w="1153250"/>
                <a:gridCol w="1153250"/>
              </a:tblGrid>
              <a:tr h="357808">
                <a:tc gridSpan="3">
                  <a:txBody>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Space</a:t>
                      </a:r>
                      <a:r>
                        <a:rPr lang="en-GB" sz="1400" b="1" baseline="0" dirty="0" smtClean="0">
                          <a:solidFill>
                            <a:schemeClr val="bg1"/>
                          </a:solidFill>
                          <a:latin typeface="Times New Roman" panose="02020603050405020304" pitchFamily="18" charset="0"/>
                          <a:cs typeface="Times New Roman" panose="02020603050405020304" pitchFamily="18" charset="0"/>
                        </a:rPr>
                        <a:t> needed SC link included</a:t>
                      </a:r>
                      <a:endParaRPr lang="en-GB" sz="1400"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10000"/>
                      </a:schemeClr>
                    </a:solidFill>
                  </a:tcPr>
                </a:tc>
                <a:tc hMerge="1">
                  <a:txBody>
                    <a:bodyPr/>
                    <a:lstStyle/>
                    <a:p>
                      <a:endParaRPr lang="en-GB"/>
                    </a:p>
                  </a:txBody>
                  <a:tcPr/>
                </a:tc>
                <a:tc hMerge="1">
                  <a:txBody>
                    <a:bodyPr/>
                    <a:lstStyle/>
                    <a:p>
                      <a:endParaRPr lang="en-GB" dirty="0"/>
                    </a:p>
                  </a:txBody>
                  <a:tcPr/>
                </a:tc>
              </a:tr>
              <a:tr h="247323">
                <a:tc>
                  <a:txBody>
                    <a:bodyPr/>
                    <a:lstStyle/>
                    <a:p>
                      <a:pPr algn="ctr"/>
                      <a:endParaRPr lang="en-GB" sz="1400"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DFHX related</a:t>
                      </a:r>
                      <a:endParaRPr lang="en-GB" sz="1100"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en-GB" sz="1100" b="1" dirty="0" smtClean="0">
                          <a:solidFill>
                            <a:schemeClr val="bg1"/>
                          </a:solidFill>
                          <a:latin typeface="Times New Roman" panose="02020603050405020304" pitchFamily="18" charset="0"/>
                          <a:cs typeface="Times New Roman" panose="02020603050405020304" pitchFamily="18" charset="0"/>
                        </a:rPr>
                        <a:t>DFHM related</a:t>
                      </a:r>
                      <a:endParaRPr lang="en-GB" sz="1100"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66"/>
                    </a:solidFill>
                  </a:tcPr>
                </a:tc>
              </a:tr>
              <a:tr h="247272">
                <a:tc>
                  <a:txBody>
                    <a:bodyPr/>
                    <a:lstStyle/>
                    <a:p>
                      <a:pPr algn="ctr" fontAlgn="b"/>
                      <a:r>
                        <a:rPr lang="en-GB" sz="1100" b="0" i="0" u="none" strike="noStrike" baseline="0" dirty="0" smtClean="0">
                          <a:solidFill>
                            <a:schemeClr val="tx1"/>
                          </a:solidFill>
                          <a:effectLst/>
                          <a:latin typeface="Times New Roman" panose="02020603050405020304" pitchFamily="18" charset="0"/>
                          <a:cs typeface="Times New Roman" panose="02020603050405020304" pitchFamily="18" charset="0"/>
                        </a:rPr>
                        <a:t>Total racks</a:t>
                      </a:r>
                      <a:endParaRPr lang="en-GB" sz="1100" b="0" i="0" u="none" strike="noStrike" baseline="0"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14</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14</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Installation</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 surface [m</a:t>
                      </a:r>
                      <a:r>
                        <a:rPr lang="en-GB" sz="1100" b="0" i="0" u="none" strike="noStrike" baseline="30000" dirty="0" smtClean="0">
                          <a:solidFill>
                            <a:schemeClr val="dk1"/>
                          </a:solidFill>
                          <a:effectLst/>
                          <a:latin typeface="Times New Roman" panose="02020603050405020304" pitchFamily="18" charset="0"/>
                          <a:cs typeface="Times New Roman" panose="02020603050405020304" pitchFamily="18" charset="0"/>
                        </a:rPr>
                        <a:t>2</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a:t>
                      </a:r>
                      <a:endParaRPr lang="en-GB" sz="1100" b="0" i="0" u="none" strike="noStrike" baseline="0"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9</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9</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9521">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Access/manipulation</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 surface [m</a:t>
                      </a:r>
                      <a:r>
                        <a:rPr lang="en-GB" sz="1100" b="0" i="0" u="none" strike="noStrike" baseline="30000" dirty="0" smtClean="0">
                          <a:solidFill>
                            <a:schemeClr val="dk1"/>
                          </a:solidFill>
                          <a:effectLst/>
                          <a:latin typeface="Times New Roman" panose="02020603050405020304" pitchFamily="18" charset="0"/>
                          <a:cs typeface="Times New Roman" panose="02020603050405020304" pitchFamily="18" charset="0"/>
                        </a:rPr>
                        <a:t>2</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11</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Linear</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 installation extension [m]</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9</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9</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173">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Height</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  [m]</a:t>
                      </a:r>
                      <a:endParaRPr lang="en-GB" sz="11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1.8</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1.8</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7272">
                <a:tc>
                  <a:txBody>
                    <a:bodyPr/>
                    <a:lstStyle/>
                    <a:p>
                      <a:pPr algn="ctr" fontAlgn="b"/>
                      <a:r>
                        <a:rPr lang="en-GB" sz="1100" b="0" i="0" u="none" strike="noStrike" dirty="0" smtClean="0">
                          <a:solidFill>
                            <a:schemeClr val="dk1"/>
                          </a:solidFill>
                          <a:effectLst/>
                          <a:latin typeface="Times New Roman" panose="02020603050405020304" pitchFamily="18" charset="0"/>
                          <a:cs typeface="Times New Roman" panose="02020603050405020304" pitchFamily="18" charset="0"/>
                        </a:rPr>
                        <a:t>Installation</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 volume [m</a:t>
                      </a:r>
                      <a:r>
                        <a:rPr lang="en-GB" sz="1100" b="0" i="0" u="none" strike="noStrike" baseline="30000" dirty="0" smtClean="0">
                          <a:solidFill>
                            <a:schemeClr val="dk1"/>
                          </a:solidFill>
                          <a:effectLst/>
                          <a:latin typeface="Times New Roman" panose="02020603050405020304" pitchFamily="18" charset="0"/>
                          <a:cs typeface="Times New Roman" panose="02020603050405020304" pitchFamily="18" charset="0"/>
                        </a:rPr>
                        <a:t>3</a:t>
                      </a:r>
                      <a:r>
                        <a:rPr lang="en-GB" sz="1100" b="0" i="0" u="none" strike="noStrike" baseline="0" dirty="0" smtClean="0">
                          <a:solidFill>
                            <a:schemeClr val="dk1"/>
                          </a:solidFill>
                          <a:effectLst/>
                          <a:latin typeface="Times New Roman" panose="02020603050405020304" pitchFamily="18" charset="0"/>
                          <a:cs typeface="Times New Roman" panose="02020603050405020304" pitchFamily="18" charset="0"/>
                        </a:rPr>
                        <a:t>] </a:t>
                      </a:r>
                      <a:endParaRPr lang="en-GB"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25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Times New Roman" panose="02020603050405020304" pitchFamily="18" charset="0"/>
                          <a:cs typeface="Times New Roman" panose="02020603050405020304" pitchFamily="18" charset="0"/>
                        </a:rPr>
                        <a:t>25</a:t>
                      </a:r>
                      <a:endParaRPr lang="en-GB" sz="11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Rectangle 2"/>
          <p:cNvSpPr/>
          <p:nvPr/>
        </p:nvSpPr>
        <p:spPr>
          <a:xfrm>
            <a:off x="7303324" y="817332"/>
            <a:ext cx="1698171" cy="1448790"/>
          </a:xfrm>
          <a:prstGeom prst="rect">
            <a:avLst/>
          </a:prstGeom>
          <a:solidFill>
            <a:schemeClr val="tx2">
              <a:lumMod val="7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smtClean="0">
                <a:latin typeface="Times New Roman" panose="02020603050405020304" pitchFamily="18" charset="0"/>
                <a:cs typeface="Times New Roman" panose="02020603050405020304" pitchFamily="18" charset="0"/>
              </a:rPr>
              <a:t>Plus 0.5 rack for each SC link itself</a:t>
            </a:r>
            <a:endParaRPr lang="en-GB" b="1" dirty="0">
              <a:latin typeface="Times New Roman" panose="02020603050405020304" pitchFamily="18" charset="0"/>
              <a:cs typeface="Times New Roman" panose="02020603050405020304" pitchFamily="18" charset="0"/>
            </a:endParaRPr>
          </a:p>
        </p:txBody>
      </p:sp>
      <p:sp>
        <p:nvSpPr>
          <p:cNvPr id="11" name="Rectangle 10"/>
          <p:cNvSpPr/>
          <p:nvPr/>
        </p:nvSpPr>
        <p:spPr>
          <a:xfrm>
            <a:off x="7336290" y="2885669"/>
            <a:ext cx="1698171" cy="1448790"/>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solidFill>
                  <a:schemeClr val="tx2"/>
                </a:solidFill>
                <a:latin typeface="Times New Roman" panose="02020603050405020304" pitchFamily="18" charset="0"/>
                <a:cs typeface="Times New Roman" panose="02020603050405020304" pitchFamily="18" charset="0"/>
              </a:rPr>
              <a:t>*</a:t>
            </a:r>
          </a:p>
          <a:p>
            <a:pPr algn="ctr"/>
            <a:r>
              <a:rPr lang="en-GB" b="1" dirty="0" smtClean="0">
                <a:solidFill>
                  <a:schemeClr val="tx2"/>
                </a:solidFill>
                <a:latin typeface="Times New Roman" panose="02020603050405020304" pitchFamily="18" charset="0"/>
                <a:cs typeface="Times New Roman" panose="02020603050405020304" pitchFamily="18" charset="0"/>
              </a:rPr>
              <a:t>Present design does not feature Q.H.</a:t>
            </a:r>
            <a:endParaRPr lang="en-GB" b="1" dirty="0">
              <a:solidFill>
                <a:schemeClr val="tx2"/>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863530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7832"/>
            <a:ext cx="7815532" cy="879315"/>
          </a:xfrm>
        </p:spPr>
        <p:txBody>
          <a:bodyPr>
            <a:normAutofit/>
          </a:bodyPr>
          <a:lstStyle/>
          <a:p>
            <a:r>
              <a:rPr lang="en-GB" dirty="0" smtClean="0"/>
              <a:t>Quench extraction </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1860353979"/>
              </p:ext>
            </p:extLst>
          </p:nvPr>
        </p:nvGraphicFramePr>
        <p:xfrm>
          <a:off x="1" y="955805"/>
          <a:ext cx="9144000" cy="1626061"/>
        </p:xfrm>
        <a:graphic>
          <a:graphicData uri="http://schemas.openxmlformats.org/drawingml/2006/table">
            <a:tbl>
              <a:tblPr firstRow="1" bandRow="1">
                <a:tableStyleId>{5202B0CA-FC54-4496-8BCA-5EF66A818D29}</a:tableStyleId>
              </a:tblPr>
              <a:tblGrid>
                <a:gridCol w="2323301"/>
                <a:gridCol w="2034942"/>
                <a:gridCol w="4785757"/>
              </a:tblGrid>
              <a:tr h="370840">
                <a:tc gridSpan="3">
                  <a:txBody>
                    <a:bodyPr/>
                    <a:lstStyle/>
                    <a:p>
                      <a:pPr algn="ctr"/>
                      <a:r>
                        <a:rPr lang="en-GB" dirty="0" smtClean="0">
                          <a:latin typeface="Times New Roman" panose="02020603050405020304" pitchFamily="18" charset="0"/>
                          <a:cs typeface="Times New Roman" panose="02020603050405020304" pitchFamily="18" charset="0"/>
                        </a:rPr>
                        <a:t>Quench extraction system</a:t>
                      </a:r>
                      <a:r>
                        <a:rPr lang="en-GB" baseline="0" dirty="0" smtClean="0">
                          <a:latin typeface="Times New Roman" panose="02020603050405020304" pitchFamily="18" charset="0"/>
                          <a:cs typeface="Times New Roman" panose="02020603050405020304" pitchFamily="18" charset="0"/>
                        </a:rPr>
                        <a:t> main </a:t>
                      </a:r>
                      <a:r>
                        <a:rPr lang="en-GB" baseline="0" dirty="0" smtClean="0">
                          <a:latin typeface="Times New Roman" panose="02020603050405020304" pitchFamily="18" charset="0"/>
                          <a:cs typeface="Times New Roman" panose="02020603050405020304" pitchFamily="18" charset="0"/>
                        </a:rPr>
                        <a:t>equipment modules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latin typeface="Times New Roman" panose="02020603050405020304" pitchFamily="18" charset="0"/>
                        <a:cs typeface="Times New Roman" panose="02020603050405020304" pitchFamily="18" charset="0"/>
                      </a:endParaRPr>
                    </a:p>
                  </a:txBody>
                  <a:tcPr/>
                </a:tc>
                <a:tc hMerge="1">
                  <a:txBody>
                    <a:bodyPr/>
                    <a:lstStyle/>
                    <a:p>
                      <a:endParaRPr lang="en-GB" dirty="0">
                        <a:latin typeface="Times New Roman" panose="02020603050405020304" pitchFamily="18" charset="0"/>
                        <a:cs typeface="Times New Roman" panose="02020603050405020304" pitchFamily="18" charset="0"/>
                      </a:endParaRPr>
                    </a:p>
                  </a:txBody>
                  <a:tcPr/>
                </a:tc>
              </a:tr>
              <a:tr h="324025">
                <a:tc>
                  <a:txBody>
                    <a:bodyPr/>
                    <a:lstStyle/>
                    <a:p>
                      <a:r>
                        <a:rPr lang="en-GB" dirty="0" smtClean="0">
                          <a:latin typeface="Times New Roman" panose="02020603050405020304" pitchFamily="18" charset="0"/>
                          <a:cs typeface="Times New Roman" panose="02020603050405020304" pitchFamily="18" charset="0"/>
                        </a:rPr>
                        <a:t>Equipment</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dirty="0" smtClean="0">
                          <a:latin typeface="Times New Roman" panose="02020603050405020304" pitchFamily="18" charset="0"/>
                          <a:cs typeface="Times New Roman" panose="02020603050405020304" pitchFamily="18" charset="0"/>
                        </a:rPr>
                        <a:t>Dimensions [m]</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dirty="0" smtClean="0">
                          <a:latin typeface="Times New Roman" panose="02020603050405020304" pitchFamily="18" charset="0"/>
                          <a:cs typeface="Times New Roman" panose="02020603050405020304" pitchFamily="18" charset="0"/>
                        </a:rPr>
                        <a:t>remark</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r>
              <a:tr h="371301">
                <a:tc>
                  <a:txBody>
                    <a:bodyPr/>
                    <a:lstStyle/>
                    <a:p>
                      <a:r>
                        <a:rPr lang="en-GB" sz="1400" dirty="0" smtClean="0">
                          <a:latin typeface="Times New Roman" panose="02020603050405020304" pitchFamily="18" charset="0"/>
                          <a:cs typeface="Times New Roman" panose="02020603050405020304" pitchFamily="18" charset="0"/>
                        </a:rPr>
                        <a:t>Energy extraction</a:t>
                      </a:r>
                      <a:r>
                        <a:rPr lang="en-GB" sz="1400" baseline="0" dirty="0" smtClean="0">
                          <a:latin typeface="Times New Roman" panose="02020603050405020304" pitchFamily="18" charset="0"/>
                          <a:cs typeface="Times New Roman" panose="02020603050405020304" pitchFamily="18" charset="0"/>
                        </a:rPr>
                        <a:t> switch</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2×2×2</a:t>
                      </a:r>
                      <a:r>
                        <a:rPr lang="en-GB" sz="1400" baseline="0" dirty="0" smtClean="0">
                          <a:latin typeface="Times New Roman" panose="02020603050405020304" pitchFamily="18" charset="0"/>
                          <a:cs typeface="Times New Roman" panose="02020603050405020304" pitchFamily="18" charset="0"/>
                        </a:rPr>
                        <a:t> [L</a:t>
                      </a:r>
                      <a:r>
                        <a:rPr lang="en-GB" sz="1400" dirty="0" smtClean="0">
                          <a:latin typeface="Times New Roman" panose="02020603050405020304" pitchFamily="18" charset="0"/>
                          <a:cs typeface="Times New Roman" panose="02020603050405020304" pitchFamily="18" charset="0"/>
                        </a:rPr>
                        <a:t>×W×H] </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Solid state based switches best guess for dimension 20 kA</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sz="1400" dirty="0" smtClean="0">
                          <a:latin typeface="Times New Roman" panose="02020603050405020304" pitchFamily="18" charset="0"/>
                          <a:cs typeface="Times New Roman" panose="02020603050405020304" pitchFamily="18" charset="0"/>
                        </a:rPr>
                        <a:t>Dump resistor</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1×1×1</a:t>
                      </a:r>
                      <a:r>
                        <a:rPr lang="en-GB" sz="1400" baseline="0" dirty="0" smtClean="0">
                          <a:latin typeface="Times New Roman" panose="02020603050405020304" pitchFamily="18" charset="0"/>
                          <a:cs typeface="Times New Roman" panose="02020603050405020304" pitchFamily="18" charset="0"/>
                        </a:rPr>
                        <a:t> [L</a:t>
                      </a:r>
                      <a:r>
                        <a:rPr lang="en-GB" sz="1400" dirty="0" smtClean="0">
                          <a:latin typeface="Times New Roman" panose="02020603050405020304" pitchFamily="18" charset="0"/>
                          <a:cs typeface="Times New Roman" panose="02020603050405020304" pitchFamily="18" charset="0"/>
                        </a:rPr>
                        <a:t>×W×H]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Cooled dump</a:t>
                      </a:r>
                      <a:r>
                        <a:rPr lang="en-GB" sz="1400" baseline="0" dirty="0" smtClean="0">
                          <a:latin typeface="Times New Roman" panose="02020603050405020304" pitchFamily="18" charset="0"/>
                          <a:cs typeface="Times New Roman" panose="02020603050405020304" pitchFamily="18" charset="0"/>
                        </a:rPr>
                        <a:t> resistor with water to coolant heat exchanger. Best guess dimension for 10 MJ</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2868642801"/>
              </p:ext>
            </p:extLst>
          </p:nvPr>
        </p:nvGraphicFramePr>
        <p:xfrm>
          <a:off x="0" y="2661415"/>
          <a:ext cx="9144000" cy="1473661"/>
        </p:xfrm>
        <a:graphic>
          <a:graphicData uri="http://schemas.openxmlformats.org/drawingml/2006/table">
            <a:tbl>
              <a:tblPr firstRow="1" bandRow="1">
                <a:tableStyleId>{5202B0CA-FC54-4496-8BCA-5EF66A818D29}</a:tableStyleId>
              </a:tblPr>
              <a:tblGrid>
                <a:gridCol w="2323301"/>
                <a:gridCol w="1654933"/>
                <a:gridCol w="5165766"/>
              </a:tblGrid>
              <a:tr h="0">
                <a:tc gridSpan="3">
                  <a:txBody>
                    <a:bodyPr/>
                    <a:lstStyle/>
                    <a:p>
                      <a:pPr algn="ctr"/>
                      <a:r>
                        <a:rPr lang="en-GB" dirty="0" smtClean="0">
                          <a:latin typeface="Times New Roman" panose="02020603050405020304" pitchFamily="18" charset="0"/>
                          <a:cs typeface="Times New Roman" panose="02020603050405020304" pitchFamily="18" charset="0"/>
                        </a:rPr>
                        <a:t>Quench extraction number</a:t>
                      </a:r>
                      <a:r>
                        <a:rPr lang="en-GB" baseline="0" dirty="0" smtClean="0">
                          <a:latin typeface="Times New Roman" panose="02020603050405020304" pitchFamily="18" charset="0"/>
                          <a:cs typeface="Times New Roman" panose="02020603050405020304" pitchFamily="18" charset="0"/>
                        </a:rPr>
                        <a:t> and volume approximation</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latin typeface="Times New Roman" panose="02020603050405020304" pitchFamily="18" charset="0"/>
                        <a:cs typeface="Times New Roman" panose="02020603050405020304" pitchFamily="18" charset="0"/>
                      </a:endParaRPr>
                    </a:p>
                  </a:txBody>
                  <a:tcPr/>
                </a:tc>
                <a:tc hMerge="1">
                  <a:txBody>
                    <a:bodyPr/>
                    <a:lstStyle/>
                    <a:p>
                      <a:endParaRPr lang="en-GB" dirty="0">
                        <a:latin typeface="Times New Roman" panose="02020603050405020304" pitchFamily="18" charset="0"/>
                        <a:cs typeface="Times New Roman" panose="02020603050405020304" pitchFamily="18" charset="0"/>
                      </a:endParaRPr>
                    </a:p>
                  </a:txBody>
                  <a:tcPr/>
                </a:tc>
              </a:tr>
              <a:tr h="324025">
                <a:tc>
                  <a:txBody>
                    <a:bodyPr/>
                    <a:lstStyle/>
                    <a:p>
                      <a:r>
                        <a:rPr lang="en-GB" sz="1800" dirty="0" smtClean="0">
                          <a:latin typeface="Times New Roman" panose="02020603050405020304" pitchFamily="18" charset="0"/>
                          <a:cs typeface="Times New Roman" panose="02020603050405020304" pitchFamily="18" charset="0"/>
                        </a:rPr>
                        <a:t>Equipment</a:t>
                      </a:r>
                      <a:endParaRPr lang="en-GB" sz="18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sz="1800" dirty="0" smtClean="0">
                          <a:latin typeface="Times New Roman" panose="02020603050405020304" pitchFamily="18" charset="0"/>
                          <a:cs typeface="Times New Roman" panose="02020603050405020304" pitchFamily="18" charset="0"/>
                        </a:rPr>
                        <a:t>No</a:t>
                      </a:r>
                      <a:r>
                        <a:rPr lang="en-GB" sz="1800" baseline="0" dirty="0" smtClean="0">
                          <a:latin typeface="Times New Roman" panose="02020603050405020304" pitchFamily="18" charset="0"/>
                          <a:cs typeface="Times New Roman" panose="02020603050405020304" pitchFamily="18" charset="0"/>
                        </a:rPr>
                        <a:t> of units </a:t>
                      </a:r>
                      <a:endParaRPr lang="en-GB" sz="18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sz="1800" dirty="0" smtClean="0">
                          <a:latin typeface="Times New Roman" panose="02020603050405020304" pitchFamily="18" charset="0"/>
                          <a:cs typeface="Times New Roman" panose="02020603050405020304" pitchFamily="18" charset="0"/>
                        </a:rPr>
                        <a:t>Volume</a:t>
                      </a:r>
                      <a:r>
                        <a:rPr lang="en-GB" sz="1800" baseline="0" dirty="0" smtClean="0">
                          <a:latin typeface="Times New Roman" panose="02020603050405020304" pitchFamily="18" charset="0"/>
                          <a:cs typeface="Times New Roman" panose="02020603050405020304" pitchFamily="18" charset="0"/>
                        </a:rPr>
                        <a:t> best guess on the base of energies and current</a:t>
                      </a:r>
                      <a:endParaRPr lang="en-GB" sz="18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r>
              <a:tr h="371301">
                <a:tc>
                  <a:txBody>
                    <a:bodyPr/>
                    <a:lstStyle/>
                    <a:p>
                      <a:r>
                        <a:rPr lang="en-GB" sz="1400" dirty="0" smtClean="0">
                          <a:latin typeface="Times New Roman" panose="02020603050405020304" pitchFamily="18" charset="0"/>
                          <a:cs typeface="Times New Roman" panose="02020603050405020304" pitchFamily="18" charset="0"/>
                        </a:rPr>
                        <a:t>Energy extraction</a:t>
                      </a:r>
                      <a:r>
                        <a:rPr lang="en-GB" sz="1400" baseline="0" dirty="0" smtClean="0">
                          <a:latin typeface="Times New Roman" panose="02020603050405020304" pitchFamily="18" charset="0"/>
                          <a:cs typeface="Times New Roman" panose="02020603050405020304" pitchFamily="18" charset="0"/>
                        </a:rPr>
                        <a:t> switch</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5</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2×[2×2×2]+3×[2×2×1]</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sz="1400" dirty="0" smtClean="0">
                          <a:latin typeface="Times New Roman" panose="02020603050405020304" pitchFamily="18" charset="0"/>
                          <a:cs typeface="Times New Roman" panose="02020603050405020304" pitchFamily="18" charset="0"/>
                        </a:rPr>
                        <a:t>Dump resistor</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4</a:t>
                      </a:r>
                      <a:r>
                        <a:rPr lang="en-GB" sz="1400" smtClean="0">
                          <a:latin typeface="Times New Roman" panose="02020603050405020304" pitchFamily="18" charset="0"/>
                          <a:cs typeface="Times New Roman" panose="02020603050405020304" pitchFamily="18" charset="0"/>
                        </a:rPr>
                        <a:t>×[</a:t>
                      </a:r>
                      <a:r>
                        <a:rPr lang="en-GB" sz="1400" dirty="0" smtClean="0">
                          <a:latin typeface="Times New Roman" panose="02020603050405020304" pitchFamily="18" charset="0"/>
                          <a:cs typeface="Times New Roman" panose="02020603050405020304" pitchFamily="18" charset="0"/>
                        </a:rPr>
                        <a:t>1×1×1]+3×[0.5×0.5×0.5]</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2" name="Table 11"/>
          <p:cNvGraphicFramePr>
            <a:graphicFrameLocks noGrp="1"/>
          </p:cNvGraphicFramePr>
          <p:nvPr>
            <p:extLst>
              <p:ext uri="{D42A27DB-BD31-4B8C-83A1-F6EECF244321}">
                <p14:modId xmlns:p14="http://schemas.microsoft.com/office/powerpoint/2010/main" val="2339348772"/>
              </p:ext>
            </p:extLst>
          </p:nvPr>
        </p:nvGraphicFramePr>
        <p:xfrm>
          <a:off x="0" y="4561796"/>
          <a:ext cx="9144000" cy="1473661"/>
        </p:xfrm>
        <a:graphic>
          <a:graphicData uri="http://schemas.openxmlformats.org/drawingml/2006/table">
            <a:tbl>
              <a:tblPr firstRow="1" bandRow="1">
                <a:tableStyleId>{5202B0CA-FC54-4496-8BCA-5EF66A818D29}</a:tableStyleId>
              </a:tblPr>
              <a:tblGrid>
                <a:gridCol w="2323301"/>
                <a:gridCol w="3554985"/>
                <a:gridCol w="3265714"/>
              </a:tblGrid>
              <a:tr h="0">
                <a:tc gridSpan="3">
                  <a:txBody>
                    <a:bodyPr/>
                    <a:lstStyle/>
                    <a:p>
                      <a:pPr algn="ctr"/>
                      <a:r>
                        <a:rPr lang="en-GB" dirty="0" smtClean="0">
                          <a:latin typeface="Times New Roman" panose="02020603050405020304" pitchFamily="18" charset="0"/>
                          <a:cs typeface="Times New Roman" panose="02020603050405020304" pitchFamily="18" charset="0"/>
                        </a:rPr>
                        <a:t>Quench extraction 1</a:t>
                      </a:r>
                      <a:r>
                        <a:rPr lang="en-GB" baseline="30000" dirty="0" smtClean="0">
                          <a:latin typeface="Times New Roman" panose="02020603050405020304" pitchFamily="18" charset="0"/>
                          <a:cs typeface="Times New Roman" panose="02020603050405020304" pitchFamily="18" charset="0"/>
                        </a:rPr>
                        <a:t>st</a:t>
                      </a:r>
                      <a:r>
                        <a:rPr lang="en-GB" baseline="0" dirty="0" smtClean="0">
                          <a:latin typeface="Times New Roman" panose="02020603050405020304" pitchFamily="18" charset="0"/>
                          <a:cs typeface="Times New Roman" panose="02020603050405020304" pitchFamily="18" charset="0"/>
                        </a:rPr>
                        <a:t> guess installation surface and volume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dirty="0">
                        <a:latin typeface="Times New Roman" panose="02020603050405020304" pitchFamily="18" charset="0"/>
                        <a:cs typeface="Times New Roman" panose="02020603050405020304" pitchFamily="18" charset="0"/>
                      </a:endParaRPr>
                    </a:p>
                  </a:txBody>
                  <a:tcPr/>
                </a:tc>
                <a:tc hMerge="1">
                  <a:txBody>
                    <a:bodyPr/>
                    <a:lstStyle/>
                    <a:p>
                      <a:endParaRPr lang="en-GB" dirty="0">
                        <a:latin typeface="Times New Roman" panose="02020603050405020304" pitchFamily="18" charset="0"/>
                        <a:cs typeface="Times New Roman" panose="02020603050405020304" pitchFamily="18" charset="0"/>
                      </a:endParaRPr>
                    </a:p>
                  </a:txBody>
                  <a:tcPr/>
                </a:tc>
              </a:tr>
              <a:tr h="324025">
                <a:tc>
                  <a:txBody>
                    <a:bodyPr/>
                    <a:lstStyle/>
                    <a:p>
                      <a:r>
                        <a:rPr lang="en-GB" dirty="0" smtClean="0">
                          <a:latin typeface="Times New Roman" panose="02020603050405020304" pitchFamily="18" charset="0"/>
                          <a:cs typeface="Times New Roman" panose="02020603050405020304" pitchFamily="18" charset="0"/>
                        </a:rPr>
                        <a:t>Equipment</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dirty="0" smtClean="0">
                          <a:latin typeface="Times New Roman" panose="02020603050405020304" pitchFamily="18" charset="0"/>
                          <a:cs typeface="Times New Roman" panose="02020603050405020304" pitchFamily="18" charset="0"/>
                        </a:rPr>
                        <a:t>Surface</a:t>
                      </a:r>
                      <a:r>
                        <a:rPr lang="en-GB" baseline="0" dirty="0" smtClean="0">
                          <a:latin typeface="Times New Roman" panose="02020603050405020304" pitchFamily="18" charset="0"/>
                          <a:cs typeface="Times New Roman" panose="02020603050405020304" pitchFamily="18" charset="0"/>
                        </a:rPr>
                        <a:t> including access [m</a:t>
                      </a:r>
                      <a:r>
                        <a:rPr lang="en-GB" baseline="30000" dirty="0" smtClean="0">
                          <a:latin typeface="Times New Roman" panose="02020603050405020304" pitchFamily="18" charset="0"/>
                          <a:cs typeface="Times New Roman" panose="02020603050405020304" pitchFamily="18" charset="0"/>
                        </a:rPr>
                        <a:t>2</a:t>
                      </a:r>
                      <a:r>
                        <a:rPr lang="en-GB" baseline="0"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dirty="0" smtClean="0">
                          <a:latin typeface="Times New Roman" panose="02020603050405020304" pitchFamily="18" charset="0"/>
                          <a:cs typeface="Times New Roman" panose="02020603050405020304" pitchFamily="18" charset="0"/>
                        </a:rPr>
                        <a:t>Volume</a:t>
                      </a:r>
                      <a:r>
                        <a:rPr lang="en-GB" baseline="0" dirty="0" smtClean="0">
                          <a:latin typeface="Times New Roman" panose="02020603050405020304" pitchFamily="18" charset="0"/>
                          <a:cs typeface="Times New Roman" panose="02020603050405020304" pitchFamily="18" charset="0"/>
                        </a:rPr>
                        <a:t> [m</a:t>
                      </a:r>
                      <a:r>
                        <a:rPr lang="en-GB" baseline="30000" dirty="0" smtClean="0">
                          <a:latin typeface="Times New Roman" panose="02020603050405020304" pitchFamily="18" charset="0"/>
                          <a:cs typeface="Times New Roman" panose="02020603050405020304" pitchFamily="18" charset="0"/>
                        </a:rPr>
                        <a:t>3</a:t>
                      </a:r>
                      <a:r>
                        <a:rPr lang="en-GB" baseline="0" dirty="0" smtClean="0">
                          <a:latin typeface="Times New Roman" panose="02020603050405020304" pitchFamily="18" charset="0"/>
                          <a:cs typeface="Times New Roman" panose="02020603050405020304" pitchFamily="18" charset="0"/>
                        </a:rPr>
                        <a:t>]</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r>
              <a:tr h="371301">
                <a:tc>
                  <a:txBody>
                    <a:bodyPr/>
                    <a:lstStyle/>
                    <a:p>
                      <a:r>
                        <a:rPr lang="en-GB" sz="1400" dirty="0" smtClean="0">
                          <a:latin typeface="Times New Roman" panose="02020603050405020304" pitchFamily="18" charset="0"/>
                          <a:cs typeface="Times New Roman" panose="02020603050405020304" pitchFamily="18" charset="0"/>
                        </a:rPr>
                        <a:t>Energy extraction</a:t>
                      </a:r>
                      <a:r>
                        <a:rPr lang="en-GB" sz="1400" baseline="0" dirty="0" smtClean="0">
                          <a:latin typeface="Times New Roman" panose="02020603050405020304" pitchFamily="18" charset="0"/>
                          <a:cs typeface="Times New Roman" panose="02020603050405020304" pitchFamily="18" charset="0"/>
                        </a:rPr>
                        <a:t> switch</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latin typeface="Times New Roman" panose="02020603050405020304" pitchFamily="18" charset="0"/>
                          <a:cs typeface="Times New Roman" panose="02020603050405020304" pitchFamily="18" charset="0"/>
                        </a:rPr>
                        <a:t>42 </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30</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sz="1400" dirty="0" smtClean="0">
                          <a:latin typeface="Times New Roman" panose="02020603050405020304" pitchFamily="18" charset="0"/>
                          <a:cs typeface="Times New Roman" panose="02020603050405020304" pitchFamily="18" charset="0"/>
                        </a:rPr>
                        <a:t>Dump resistor</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5</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109523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96" y="19245"/>
            <a:ext cx="8162299" cy="745459"/>
          </a:xfrm>
        </p:spPr>
        <p:txBody>
          <a:bodyPr>
            <a:normAutofit/>
          </a:bodyPr>
          <a:lstStyle/>
          <a:p>
            <a:r>
              <a:rPr lang="en-GB" sz="3200" dirty="0" smtClean="0"/>
              <a:t>Cold </a:t>
            </a:r>
            <a:r>
              <a:rPr lang="en-GB" sz="3200" dirty="0" smtClean="0"/>
              <a:t>Powering </a:t>
            </a:r>
            <a:r>
              <a:rPr lang="en-GB" sz="3200" dirty="0" smtClean="0"/>
              <a:t>volume and surface total needs</a:t>
            </a:r>
            <a:endParaRPr lang="en-GB" sz="3200" dirty="0"/>
          </a:p>
        </p:txBody>
      </p:sp>
      <p:graphicFrame>
        <p:nvGraphicFramePr>
          <p:cNvPr id="4" name="Table 3"/>
          <p:cNvGraphicFramePr>
            <a:graphicFrameLocks noGrp="1"/>
          </p:cNvGraphicFramePr>
          <p:nvPr>
            <p:extLst>
              <p:ext uri="{D42A27DB-BD31-4B8C-83A1-F6EECF244321}">
                <p14:modId xmlns:p14="http://schemas.microsoft.com/office/powerpoint/2010/main" val="3191873997"/>
              </p:ext>
            </p:extLst>
          </p:nvPr>
        </p:nvGraphicFramePr>
        <p:xfrm>
          <a:off x="232128" y="685191"/>
          <a:ext cx="8911873" cy="2918331"/>
        </p:xfrm>
        <a:graphic>
          <a:graphicData uri="http://schemas.openxmlformats.org/drawingml/2006/table">
            <a:tbl>
              <a:tblPr firstRow="1" bandRow="1">
                <a:tableStyleId>{5C22544A-7EE6-4342-B048-85BDC9FD1C3A}</a:tableStyleId>
              </a:tblPr>
              <a:tblGrid>
                <a:gridCol w="1924195"/>
                <a:gridCol w="1006452"/>
                <a:gridCol w="1248213"/>
                <a:gridCol w="1699821"/>
                <a:gridCol w="1011064"/>
                <a:gridCol w="1011064"/>
                <a:gridCol w="1011064"/>
              </a:tblGrid>
              <a:tr h="350357">
                <a:tc gridSpan="7">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Q1 to D1 </a:t>
                      </a:r>
                      <a:r>
                        <a:rPr lang="en-GB" sz="1400" b="1" dirty="0" smtClean="0">
                          <a:solidFill>
                            <a:schemeClr val="bg1"/>
                          </a:solidFill>
                          <a:latin typeface="Times New Roman" panose="02020603050405020304" pitchFamily="18" charset="0"/>
                          <a:cs typeface="Times New Roman" panose="02020603050405020304" pitchFamily="18" charset="0"/>
                        </a:rPr>
                        <a:t>(for each IP side) </a:t>
                      </a:r>
                      <a:r>
                        <a:rPr lang="en-GB" sz="1400" b="1" u="sng" dirty="0" smtClean="0">
                          <a:solidFill>
                            <a:schemeClr val="bg1"/>
                          </a:solidFill>
                          <a:latin typeface="Times New Roman" panose="02020603050405020304" pitchFamily="18" charset="0"/>
                          <a:cs typeface="Times New Roman" panose="02020603050405020304" pitchFamily="18" charset="0"/>
                        </a:rPr>
                        <a:t>including DFHX and DFHM</a:t>
                      </a:r>
                      <a:endParaRPr lang="en-GB" sz="1400" b="1" u="sng"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hMerge="1">
                  <a:txBody>
                    <a:bodyPr/>
                    <a:lstStyle/>
                    <a:p>
                      <a:pPr algn="ctr"/>
                      <a:endParaRPr lang="en-GB" sz="1400" b="1" dirty="0">
                        <a:solidFill>
                          <a:schemeClr val="bg1"/>
                        </a:solidFill>
                      </a:endParaRPr>
                    </a:p>
                  </a:txBody>
                  <a:tcPr>
                    <a:solidFill>
                      <a:schemeClr val="accent1">
                        <a:lumMod val="50000"/>
                      </a:schemeClr>
                    </a:solidFill>
                  </a:tcPr>
                </a:tc>
                <a:tc hMerge="1">
                  <a:txBody>
                    <a:bodyPr/>
                    <a:lstStyle/>
                    <a:p>
                      <a:pPr algn="ctr"/>
                      <a:endParaRPr lang="en-GB" sz="1400" b="1" dirty="0">
                        <a:solidFill>
                          <a:schemeClr val="bg1"/>
                        </a:solidFill>
                      </a:endParaRPr>
                    </a:p>
                  </a:txBody>
                  <a:tcPr>
                    <a:solidFill>
                      <a:schemeClr val="accent1">
                        <a:lumMod val="50000"/>
                      </a:schemeClr>
                    </a:solidFill>
                  </a:tcPr>
                </a:tc>
                <a:tc hMerge="1">
                  <a:txBody>
                    <a:bodyPr/>
                    <a:lstStyle/>
                    <a:p>
                      <a:pPr algn="ctr"/>
                      <a:endParaRPr lang="en-GB" sz="1400" b="1" dirty="0">
                        <a:solidFill>
                          <a:schemeClr val="bg1"/>
                        </a:solidFill>
                      </a:endParaRPr>
                    </a:p>
                  </a:txBody>
                  <a:tcPr>
                    <a:solidFill>
                      <a:schemeClr val="accent1">
                        <a:lumMod val="50000"/>
                      </a:schemeClr>
                    </a:solidFill>
                  </a:tcPr>
                </a:tc>
                <a:tc hMerge="1">
                  <a:txBody>
                    <a:bodyPr/>
                    <a:lstStyle/>
                    <a:p>
                      <a:endParaRPr lang="en-GB"/>
                    </a:p>
                  </a:txBody>
                  <a:tcPr/>
                </a:tc>
                <a:tc hMerge="1">
                  <a:txBody>
                    <a:bodyPr/>
                    <a:lstStyle/>
                    <a:p>
                      <a:endParaRPr lang="en-GB"/>
                    </a:p>
                  </a:txBody>
                  <a:tcPr/>
                </a:tc>
                <a:tc hMerge="1">
                  <a:txBody>
                    <a:bodyPr/>
                    <a:lstStyle/>
                    <a:p>
                      <a:pPr algn="ctr"/>
                      <a:endParaRPr lang="en-GB" sz="1400" b="1" dirty="0">
                        <a:solidFill>
                          <a:schemeClr val="bg1"/>
                        </a:solidFill>
                      </a:endParaRPr>
                    </a:p>
                  </a:txBody>
                  <a:tcPr>
                    <a:solidFill>
                      <a:schemeClr val="accent1">
                        <a:lumMod val="50000"/>
                      </a:schemeClr>
                    </a:solidFill>
                  </a:tcPr>
                </a:tc>
              </a:tr>
              <a:tr h="350357">
                <a:tc>
                  <a:txBody>
                    <a:bodyPr/>
                    <a:lstStyle/>
                    <a:p>
                      <a:pPr algn="ctr"/>
                      <a:endParaRPr lang="en-GB"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Q1 to D1</a:t>
                      </a:r>
                      <a:endParaRPr lang="en-GB"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D2 to</a:t>
                      </a:r>
                      <a:r>
                        <a:rPr lang="en-GB" b="1" baseline="0" dirty="0" smtClean="0">
                          <a:solidFill>
                            <a:schemeClr val="bg1"/>
                          </a:solidFill>
                          <a:latin typeface="Times New Roman" panose="02020603050405020304" pitchFamily="18" charset="0"/>
                          <a:cs typeface="Times New Roman" panose="02020603050405020304" pitchFamily="18" charset="0"/>
                        </a:rPr>
                        <a:t> Q6</a:t>
                      </a:r>
                      <a:endParaRPr lang="en-GB"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Spare </a:t>
                      </a:r>
                      <a:r>
                        <a:rPr lang="en-GB" b="1" dirty="0" smtClean="0">
                          <a:solidFill>
                            <a:schemeClr val="bg1"/>
                          </a:solidFill>
                          <a:latin typeface="Times New Roman" panose="02020603050405020304" pitchFamily="18" charset="0"/>
                          <a:cs typeface="Times New Roman" panose="02020603050405020304" pitchFamily="18" charset="0"/>
                        </a:rPr>
                        <a:t>PC</a:t>
                      </a:r>
                    </a:p>
                    <a:p>
                      <a:pPr algn="ctr"/>
                      <a:r>
                        <a:rPr lang="en-GB" b="1" baseline="0" dirty="0" smtClean="0">
                          <a:solidFill>
                            <a:schemeClr val="bg1"/>
                          </a:solidFill>
                          <a:latin typeface="Times New Roman" panose="02020603050405020304" pitchFamily="18" charset="0"/>
                          <a:cs typeface="Times New Roman" panose="02020603050405020304" pitchFamily="18" charset="0"/>
                        </a:rPr>
                        <a:t> </a:t>
                      </a:r>
                      <a:r>
                        <a:rPr lang="en-GB" b="1" baseline="0" dirty="0" smtClean="0">
                          <a:solidFill>
                            <a:schemeClr val="bg1"/>
                          </a:solidFill>
                          <a:latin typeface="Times New Roman" panose="02020603050405020304" pitchFamily="18" charset="0"/>
                          <a:cs typeface="Times New Roman" panose="02020603050405020304" pitchFamily="18" charset="0"/>
                        </a:rPr>
                        <a:t>Q1 to Q6</a:t>
                      </a:r>
                      <a:endParaRPr lang="en-GB"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QDS</a:t>
                      </a:r>
                      <a:endParaRPr lang="en-GB"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QEE</a:t>
                      </a:r>
                      <a:endParaRPr lang="en-GB"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c>
                  <a:txBody>
                    <a:bodyPr/>
                    <a:lstStyle/>
                    <a:p>
                      <a:pPr algn="ctr"/>
                      <a:r>
                        <a:rPr lang="en-GB" b="1" dirty="0" smtClean="0">
                          <a:solidFill>
                            <a:schemeClr val="bg1"/>
                          </a:solidFill>
                          <a:latin typeface="Times New Roman" panose="02020603050405020304" pitchFamily="18" charset="0"/>
                          <a:cs typeface="Times New Roman" panose="02020603050405020304" pitchFamily="18" charset="0"/>
                        </a:rPr>
                        <a:t>total</a:t>
                      </a:r>
                      <a:endParaRPr lang="en-GB" b="1"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75000"/>
                      </a:schemeClr>
                    </a:solidFill>
                  </a:tcPr>
                </a:tc>
              </a:tr>
              <a:tr h="301878">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baseline="0"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52</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68</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18</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25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173</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Access/manipulation</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56</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73</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12</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22</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37</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200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Linear</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installation extension [m]</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46</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61</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9</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18</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14</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148</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volume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3</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120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u="none" strike="noStrike" dirty="0" smtClean="0">
                          <a:solidFill>
                            <a:schemeClr val="tx1"/>
                          </a:solidFill>
                          <a:effectLst/>
                          <a:latin typeface="Times New Roman" panose="02020603050405020304" pitchFamily="18" charset="0"/>
                          <a:cs typeface="Times New Roman" panose="02020603050405020304" pitchFamily="18" charset="0"/>
                        </a:rPr>
                        <a:t>164</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18</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50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35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387</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Cooling</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water flow rate [l/min]</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305</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400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100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NA</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NA</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810</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054953698"/>
              </p:ext>
            </p:extLst>
          </p:nvPr>
        </p:nvGraphicFramePr>
        <p:xfrm>
          <a:off x="232128" y="3681165"/>
          <a:ext cx="2765108" cy="2445762"/>
        </p:xfrm>
        <a:graphic>
          <a:graphicData uri="http://schemas.openxmlformats.org/drawingml/2006/table">
            <a:tbl>
              <a:tblPr firstRow="1" bandRow="1">
                <a:tableStyleId>{5C22544A-7EE6-4342-B048-85BDC9FD1C3A}</a:tableStyleId>
              </a:tblPr>
              <a:tblGrid>
                <a:gridCol w="1765189"/>
                <a:gridCol w="999919"/>
              </a:tblGrid>
              <a:tr h="350357">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800" b="1" i="0" u="none" strike="noStrike" baseline="0" dirty="0" smtClean="0">
                          <a:solidFill>
                            <a:schemeClr val="bg1"/>
                          </a:solidFill>
                          <a:effectLst/>
                          <a:latin typeface="Times New Roman" panose="02020603050405020304" pitchFamily="18" charset="0"/>
                          <a:cs typeface="Times New Roman" panose="02020603050405020304" pitchFamily="18" charset="0"/>
                        </a:rPr>
                        <a:t>DFH (X M 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lumMod val="10000"/>
                      </a:schemeClr>
                    </a:solidFill>
                  </a:tcPr>
                </a:tc>
                <a:tc hMerge="1">
                  <a:txBody>
                    <a:bodyPr/>
                    <a:lstStyle/>
                    <a:p>
                      <a:pPr algn="ctr"/>
                      <a:endParaRPr lang="en-GB" sz="1400" b="1" dirty="0">
                        <a:solidFill>
                          <a:schemeClr val="bg1"/>
                        </a:solidFill>
                      </a:endParaRPr>
                    </a:p>
                  </a:txBody>
                  <a:tcPr>
                    <a:solidFill>
                      <a:schemeClr val="accent1">
                        <a:lumMod val="50000"/>
                      </a:schemeClr>
                    </a:solidFill>
                  </a:tcPr>
                </a:tc>
              </a:tr>
              <a:tr h="301878">
                <a:tc>
                  <a:txBody>
                    <a:bodyPr/>
                    <a:lstStyle/>
                    <a:p>
                      <a:pPr algn="ctr" fontAlgn="b"/>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Length [m]</a:t>
                      </a:r>
                      <a:endParaRPr lang="en-GB" sz="1400" b="0" i="0" u="none" strike="noStrike" baseline="0"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11</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Width</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[m]</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0.95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Height</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[m]</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1800</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Installation surface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algn="ctr" fontAlgn="b"/>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11</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Access</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surface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2</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algn="ctr" fontAlgn="b"/>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Installation</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 volume [m</a:t>
                      </a:r>
                      <a:r>
                        <a:rPr lang="en-GB" sz="1400" b="0" i="0" u="none" strike="noStrike" baseline="30000" dirty="0" smtClean="0">
                          <a:solidFill>
                            <a:schemeClr val="tx1"/>
                          </a:solidFill>
                          <a:effectLst/>
                          <a:latin typeface="Times New Roman" panose="02020603050405020304" pitchFamily="18" charset="0"/>
                          <a:cs typeface="Times New Roman" panose="02020603050405020304" pitchFamily="18" charset="0"/>
                        </a:rPr>
                        <a:t>3</a:t>
                      </a:r>
                      <a:r>
                        <a:rPr lang="en-GB" sz="1400" b="0" i="0" u="none" strike="noStrike" baseline="0" dirty="0" smtClean="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400" b="0" i="0" u="none" strike="noStrike" dirty="0" smtClean="0">
                          <a:solidFill>
                            <a:schemeClr val="tx1"/>
                          </a:solidFill>
                          <a:effectLst/>
                          <a:latin typeface="Times New Roman" panose="02020603050405020304" pitchFamily="18" charset="0"/>
                          <a:cs typeface="Times New Roman" panose="02020603050405020304" pitchFamily="18" charset="0"/>
                        </a:rPr>
                        <a:t>19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607501517"/>
              </p:ext>
            </p:extLst>
          </p:nvPr>
        </p:nvGraphicFramePr>
        <p:xfrm>
          <a:off x="4118776" y="3986201"/>
          <a:ext cx="5025224" cy="1573272"/>
        </p:xfrm>
        <a:graphic>
          <a:graphicData uri="http://schemas.openxmlformats.org/drawingml/2006/table">
            <a:tbl>
              <a:tblPr firstRow="1" bandRow="1">
                <a:tableStyleId>{5C22544A-7EE6-4342-B048-85BDC9FD1C3A}</a:tableStyleId>
              </a:tblPr>
              <a:tblGrid>
                <a:gridCol w="2763078"/>
                <a:gridCol w="2262146"/>
              </a:tblGrid>
              <a:tr h="350357">
                <a:tc gridSpan="2">
                  <a:txBody>
                    <a:bodyPr/>
                    <a:lstStyle/>
                    <a:p>
                      <a:pPr algn="ctr"/>
                      <a:r>
                        <a:rPr lang="en-GB" sz="1800" b="1" dirty="0" smtClean="0">
                          <a:solidFill>
                            <a:schemeClr val="bg1"/>
                          </a:solidFill>
                          <a:latin typeface="Times New Roman" panose="02020603050405020304" pitchFamily="18" charset="0"/>
                          <a:cs typeface="Times New Roman" panose="02020603050405020304" pitchFamily="18" charset="0"/>
                        </a:rPr>
                        <a:t>Arc </a:t>
                      </a:r>
                      <a:r>
                        <a:rPr lang="en-GB" sz="1800" b="1" u="sng" dirty="0" smtClean="0">
                          <a:solidFill>
                            <a:schemeClr val="bg1"/>
                          </a:solidFill>
                          <a:latin typeface="Times New Roman" panose="02020603050405020304" pitchFamily="18" charset="0"/>
                          <a:cs typeface="Times New Roman" panose="02020603050405020304" pitchFamily="18" charset="0"/>
                        </a:rPr>
                        <a:t>including DFHA</a:t>
                      </a:r>
                      <a:endParaRPr lang="en-GB" sz="1800" b="1" u="sng" dirty="0">
                        <a:solidFill>
                          <a:schemeClr val="bg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hMerge="1">
                  <a:txBody>
                    <a:bodyPr/>
                    <a:lstStyle/>
                    <a:p>
                      <a:pPr algn="ctr"/>
                      <a:endParaRPr lang="en-GB" sz="1400" b="1" dirty="0">
                        <a:solidFill>
                          <a:schemeClr val="bg1"/>
                        </a:solidFill>
                      </a:endParaRPr>
                    </a:p>
                  </a:txBody>
                  <a:tcPr>
                    <a:solidFill>
                      <a:schemeClr val="accent1">
                        <a:lumMod val="50000"/>
                      </a:schemeClr>
                    </a:solidFill>
                  </a:tcPr>
                </a:tc>
              </a:tr>
              <a:tr h="301878">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Installation</a:t>
                      </a:r>
                      <a:r>
                        <a:rPr lang="en-GB" sz="1400" b="0" i="0" u="none" strike="noStrike" kern="1200" baseline="0" dirty="0">
                          <a:solidFill>
                            <a:schemeClr val="tx1"/>
                          </a:solidFill>
                          <a:effectLst/>
                          <a:latin typeface="Times New Roman" panose="02020603050405020304" pitchFamily="18" charset="0"/>
                          <a:cs typeface="Times New Roman" panose="02020603050405020304" pitchFamily="18" charset="0"/>
                        </a:rPr>
                        <a:t> surface [m</a:t>
                      </a:r>
                      <a:r>
                        <a:rPr lang="en-GB" sz="1400" b="0" i="0" u="none" strike="noStrike" kern="1200" baseline="30000" dirty="0">
                          <a:solidFill>
                            <a:schemeClr val="tx1"/>
                          </a:solidFill>
                          <a:effectLst/>
                          <a:latin typeface="Times New Roman" panose="02020603050405020304" pitchFamily="18" charset="0"/>
                          <a:cs typeface="Times New Roman" panose="02020603050405020304" pitchFamily="18" charset="0"/>
                        </a:rPr>
                        <a:t>2</a:t>
                      </a:r>
                      <a:r>
                        <a:rPr lang="en-GB" sz="1400" b="0" i="0" u="none" strike="noStrike" kern="1200" baseline="0" dirty="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smtClean="0">
                          <a:solidFill>
                            <a:schemeClr val="tx1"/>
                          </a:solidFill>
                          <a:effectLst/>
                          <a:latin typeface="Times New Roman" panose="02020603050405020304" pitchFamily="18" charset="0"/>
                          <a:cs typeface="Times New Roman" panose="02020603050405020304" pitchFamily="18" charset="0"/>
                        </a:rPr>
                        <a:t>37</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Access/manipulation</a:t>
                      </a:r>
                      <a:r>
                        <a:rPr lang="en-GB" sz="1400" b="0" i="0" u="none" strike="noStrike" kern="1200" baseline="0" dirty="0">
                          <a:solidFill>
                            <a:schemeClr val="tx1"/>
                          </a:solidFill>
                          <a:effectLst/>
                          <a:latin typeface="Times New Roman" panose="02020603050405020304" pitchFamily="18" charset="0"/>
                          <a:cs typeface="Times New Roman" panose="02020603050405020304" pitchFamily="18" charset="0"/>
                        </a:rPr>
                        <a:t> surface [m</a:t>
                      </a:r>
                      <a:r>
                        <a:rPr lang="en-GB" sz="1400" b="0" i="0" u="none" strike="noStrike" kern="1200" baseline="30000" dirty="0">
                          <a:solidFill>
                            <a:schemeClr val="tx1"/>
                          </a:solidFill>
                          <a:effectLst/>
                          <a:latin typeface="Times New Roman" panose="02020603050405020304" pitchFamily="18" charset="0"/>
                          <a:cs typeface="Times New Roman" panose="02020603050405020304" pitchFamily="18" charset="0"/>
                        </a:rPr>
                        <a:t>2</a:t>
                      </a:r>
                      <a:r>
                        <a:rPr lang="en-GB" sz="1400" b="0" i="0" u="none" strike="noStrike" kern="1200" baseline="0" dirty="0">
                          <a:solidFill>
                            <a:schemeClr val="tx1"/>
                          </a:solidFill>
                          <a:effectLst/>
                          <a:latin typeface="Times New Roman" panose="02020603050405020304" pitchFamily="18" charset="0"/>
                          <a:cs typeface="Times New Roman" panose="02020603050405020304" pitchFamily="18" charset="0"/>
                        </a:rPr>
                        <a:t>]</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smtClean="0">
                          <a:solidFill>
                            <a:schemeClr val="tx1"/>
                          </a:solidFill>
                          <a:effectLst/>
                          <a:latin typeface="Times New Roman" panose="02020603050405020304" pitchFamily="18" charset="0"/>
                          <a:cs typeface="Times New Roman" panose="02020603050405020304" pitchFamily="18" charset="0"/>
                        </a:rPr>
                        <a:t>41</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Linear</a:t>
                      </a:r>
                      <a:r>
                        <a:rPr lang="en-GB" sz="1400" b="0" i="0" u="none" strike="noStrike" kern="1200" baseline="0" dirty="0">
                          <a:solidFill>
                            <a:schemeClr val="tx1"/>
                          </a:solidFill>
                          <a:effectLst/>
                          <a:latin typeface="Times New Roman" panose="02020603050405020304" pitchFamily="18" charset="0"/>
                          <a:cs typeface="Times New Roman" panose="02020603050405020304" pitchFamily="18" charset="0"/>
                        </a:rPr>
                        <a:t> installation extension [m]</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smtClean="0">
                          <a:solidFill>
                            <a:schemeClr val="tx1"/>
                          </a:solidFill>
                          <a:effectLst/>
                          <a:latin typeface="Times New Roman" panose="02020603050405020304" pitchFamily="18" charset="0"/>
                          <a:cs typeface="Times New Roman" panose="02020603050405020304" pitchFamily="18" charset="0"/>
                        </a:rPr>
                        <a:t>35</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1878">
                <a:tc>
                  <a:txBody>
                    <a:bodyPr/>
                    <a:lstStyle/>
                    <a:p>
                      <a:pPr marL="0" algn="ctr" rtl="0" eaLnBrk="1" fontAlgn="b" latinLnBrk="0" hangingPunct="1">
                        <a:spcBef>
                          <a:spcPts val="0"/>
                        </a:spcBef>
                        <a:spcAft>
                          <a:spcPts val="0"/>
                        </a:spcAft>
                      </a:pPr>
                      <a:r>
                        <a:rPr lang="en-GB" sz="1400" b="0" i="0" u="none" strike="noStrike" kern="1200" dirty="0">
                          <a:solidFill>
                            <a:schemeClr val="tx1"/>
                          </a:solidFill>
                          <a:effectLst/>
                          <a:latin typeface="Times New Roman" panose="02020603050405020304" pitchFamily="18" charset="0"/>
                          <a:cs typeface="Times New Roman" panose="02020603050405020304" pitchFamily="18" charset="0"/>
                        </a:rPr>
                        <a:t>Installation</a:t>
                      </a:r>
                      <a:r>
                        <a:rPr lang="en-GB" sz="1400" b="0" i="0" u="none" strike="noStrike" kern="1200" baseline="0" dirty="0">
                          <a:solidFill>
                            <a:schemeClr val="tx1"/>
                          </a:solidFill>
                          <a:effectLst/>
                          <a:latin typeface="Times New Roman" panose="02020603050405020304" pitchFamily="18" charset="0"/>
                          <a:cs typeface="Times New Roman" panose="02020603050405020304" pitchFamily="18" charset="0"/>
                        </a:rPr>
                        <a:t> volume [m</a:t>
                      </a:r>
                      <a:r>
                        <a:rPr lang="en-GB" sz="1400" b="0" i="0" u="none" strike="noStrike" kern="1200" baseline="30000" dirty="0">
                          <a:solidFill>
                            <a:schemeClr val="tx1"/>
                          </a:solidFill>
                          <a:effectLst/>
                          <a:latin typeface="Times New Roman" panose="02020603050405020304" pitchFamily="18" charset="0"/>
                          <a:cs typeface="Times New Roman" panose="02020603050405020304" pitchFamily="18" charset="0"/>
                        </a:rPr>
                        <a:t>3</a:t>
                      </a:r>
                      <a:r>
                        <a:rPr lang="en-GB" sz="1400" b="0" i="0" u="none" strike="noStrike" kern="1200" baseline="0" dirty="0">
                          <a:solidFill>
                            <a:schemeClr val="tx1"/>
                          </a:solidFill>
                          <a:effectLst/>
                          <a:latin typeface="Times New Roman" panose="02020603050405020304" pitchFamily="18" charset="0"/>
                          <a:cs typeface="Times New Roman" panose="02020603050405020304" pitchFamily="18" charset="0"/>
                        </a:rPr>
                        <a:t>] </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spcBef>
                          <a:spcPts val="0"/>
                        </a:spcBef>
                        <a:spcAft>
                          <a:spcPts val="0"/>
                        </a:spcAft>
                      </a:pPr>
                      <a:r>
                        <a:rPr lang="en-GB" sz="1400" b="0" i="0" u="none" strike="noStrike" kern="1200" dirty="0" smtClean="0">
                          <a:solidFill>
                            <a:schemeClr val="tx1"/>
                          </a:solidFill>
                          <a:effectLst/>
                          <a:latin typeface="Times New Roman" panose="02020603050405020304" pitchFamily="18" charset="0"/>
                          <a:cs typeface="Times New Roman" panose="02020603050405020304" pitchFamily="18" charset="0"/>
                        </a:rPr>
                        <a:t>86</a:t>
                      </a:r>
                      <a:endParaRPr lang="en-GB" sz="14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040675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19736"/>
            <a:ext cx="8226854" cy="940443"/>
          </a:xfrm>
        </p:spPr>
        <p:txBody>
          <a:bodyPr/>
          <a:lstStyle/>
          <a:p>
            <a:r>
              <a:rPr lang="en-GB" dirty="0" smtClean="0"/>
              <a:t>Summary </a:t>
            </a:r>
            <a:endParaRPr lang="en-GB" dirty="0"/>
          </a:p>
        </p:txBody>
      </p:sp>
      <p:sp>
        <p:nvSpPr>
          <p:cNvPr id="8" name="Content Placeholder 7"/>
          <p:cNvSpPr>
            <a:spLocks noGrp="1"/>
          </p:cNvSpPr>
          <p:nvPr>
            <p:ph idx="1"/>
          </p:nvPr>
        </p:nvSpPr>
        <p:spPr>
          <a:xfrm>
            <a:off x="23836" y="960179"/>
            <a:ext cx="9120164" cy="5032848"/>
          </a:xfrm>
        </p:spPr>
        <p:txBody>
          <a:bodyPr>
            <a:normAutofit fontScale="85000" lnSpcReduction="20000"/>
          </a:bodyPr>
          <a:lstStyle/>
          <a:p>
            <a:r>
              <a:rPr lang="en-GB" dirty="0" smtClean="0"/>
              <a:t>Pt </a:t>
            </a:r>
            <a:r>
              <a:rPr lang="en-GB" dirty="0" smtClean="0"/>
              <a:t>4: installation of the </a:t>
            </a:r>
            <a:r>
              <a:rPr lang="en-GB" dirty="0" err="1" smtClean="0"/>
              <a:t>cryo</a:t>
            </a:r>
            <a:r>
              <a:rPr lang="en-GB" dirty="0" smtClean="0"/>
              <a:t>-plant for RF</a:t>
            </a:r>
            <a:endParaRPr lang="en-GB" dirty="0" smtClean="0"/>
          </a:p>
          <a:p>
            <a:r>
              <a:rPr lang="en-GB" dirty="0" smtClean="0"/>
              <a:t>Pt1 and </a:t>
            </a:r>
            <a:r>
              <a:rPr lang="en-GB" dirty="0" smtClean="0"/>
              <a:t>Pt5</a:t>
            </a:r>
          </a:p>
          <a:p>
            <a:pPr lvl="1"/>
            <a:r>
              <a:rPr lang="en-GB" dirty="0" smtClean="0"/>
              <a:t>Space requirement system by system</a:t>
            </a:r>
          </a:p>
          <a:p>
            <a:pPr lvl="2"/>
            <a:r>
              <a:rPr lang="en-GB" dirty="0" smtClean="0"/>
              <a:t>Crab cavities</a:t>
            </a:r>
          </a:p>
          <a:p>
            <a:pPr lvl="2"/>
            <a:r>
              <a:rPr lang="en-GB" dirty="0" smtClean="0"/>
              <a:t>Cryogenics</a:t>
            </a:r>
          </a:p>
          <a:p>
            <a:pPr lvl="2"/>
            <a:r>
              <a:rPr lang="en-GB" dirty="0" smtClean="0"/>
              <a:t>Cold powering</a:t>
            </a:r>
          </a:p>
          <a:p>
            <a:pPr lvl="1"/>
            <a:r>
              <a:rPr lang="en-GB" dirty="0" smtClean="0"/>
              <a:t>Arrangement concepts</a:t>
            </a:r>
          </a:p>
          <a:p>
            <a:pPr lvl="1"/>
            <a:r>
              <a:rPr lang="en-GB" dirty="0" smtClean="0"/>
              <a:t>Analysis building by building point by point</a:t>
            </a:r>
          </a:p>
          <a:p>
            <a:pPr lvl="2"/>
            <a:r>
              <a:rPr lang="en-GB" dirty="0" smtClean="0"/>
              <a:t>Crab building</a:t>
            </a:r>
          </a:p>
          <a:p>
            <a:pPr lvl="2"/>
            <a:r>
              <a:rPr lang="en-GB" dirty="0" smtClean="0"/>
              <a:t>Cold powering building</a:t>
            </a:r>
          </a:p>
          <a:p>
            <a:pPr lvl="2"/>
            <a:r>
              <a:rPr lang="en-GB" dirty="0" smtClean="0"/>
              <a:t>Point 5</a:t>
            </a:r>
          </a:p>
          <a:p>
            <a:pPr lvl="2"/>
            <a:r>
              <a:rPr lang="en-GB" dirty="0" smtClean="0"/>
              <a:t>Point 1	</a:t>
            </a:r>
          </a:p>
          <a:p>
            <a:pPr lvl="1"/>
            <a:r>
              <a:rPr lang="en-GB" dirty="0" smtClean="0"/>
              <a:t>Option comparisons</a:t>
            </a:r>
          </a:p>
          <a:p>
            <a:r>
              <a:rPr lang="en-GB" dirty="0"/>
              <a:t>C</a:t>
            </a:r>
            <a:r>
              <a:rPr lang="en-GB" dirty="0" smtClean="0"/>
              <a:t>onclusions</a:t>
            </a:r>
          </a:p>
          <a:p>
            <a:pPr lvl="2"/>
            <a:endParaRPr lang="en-GB" dirty="0" smtClean="0"/>
          </a:p>
          <a:p>
            <a:pPr lvl="1"/>
            <a:endParaRPr lang="en-GB" dirty="0" smtClean="0"/>
          </a:p>
          <a:p>
            <a:pPr lvl="1"/>
            <a:endParaRPr lang="en-GB" dirty="0" smtClean="0"/>
          </a:p>
        </p:txBody>
      </p:sp>
      <p:sp>
        <p:nvSpPr>
          <p:cNvPr id="4" name="Date Placeholder 3"/>
          <p:cNvSpPr>
            <a:spLocks noGrp="1"/>
          </p:cNvSpPr>
          <p:nvPr>
            <p:ph type="dt" sz="half" idx="2"/>
          </p:nvPr>
        </p:nvSpPr>
        <p:spPr/>
        <p:txBody>
          <a:bodyPr/>
          <a:lstStyle/>
          <a:p>
            <a:fld id="{FCAC838D-0C03-4BD4-8456-3C7ADCC1E5F3}" type="datetime1">
              <a:rPr lang="en-GB" smtClean="0"/>
              <a:t>14/07/2014</a:t>
            </a:fld>
            <a:endParaRPr lang="en-GB"/>
          </a:p>
        </p:txBody>
      </p:sp>
      <p:sp>
        <p:nvSpPr>
          <p:cNvPr id="5" name="Footer Placeholder 4"/>
          <p:cNvSpPr>
            <a:spLocks noGrp="1"/>
          </p:cNvSpPr>
          <p:nvPr>
            <p:ph type="ftr" sz="quarter" idx="3"/>
          </p:nvPr>
        </p:nvSpPr>
        <p:spPr/>
        <p:txBody>
          <a:bodyPr/>
          <a:lstStyle/>
          <a:p>
            <a:endParaRPr lang="en-GB"/>
          </a:p>
        </p:txBody>
      </p:sp>
      <p:sp>
        <p:nvSpPr>
          <p:cNvPr id="6" name="Slide Number Placeholder 5"/>
          <p:cNvSpPr>
            <a:spLocks noGrp="1"/>
          </p:cNvSpPr>
          <p:nvPr>
            <p:ph type="sldNum" sz="quarter" idx="4"/>
          </p:nvPr>
        </p:nvSpPr>
        <p:spPr/>
        <p:txBody>
          <a:bodyPr/>
          <a:lstStyle/>
          <a:p>
            <a:fld id="{1F90735F-B736-43F5-B8E0-CB25EBE61080}" type="slidenum">
              <a:rPr lang="en-GB" smtClean="0"/>
              <a:t>3</a:t>
            </a:fld>
            <a:endParaRPr lang="en-GB"/>
          </a:p>
        </p:txBody>
      </p:sp>
    </p:spTree>
    <p:extLst>
      <p:ext uri="{BB962C8B-B14F-4D97-AF65-F5344CB8AC3E}">
        <p14:creationId xmlns:p14="http://schemas.microsoft.com/office/powerpoint/2010/main" val="170963235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0"/>
            <a:ext cx="8229600" cy="764704"/>
          </a:xfrm>
        </p:spPr>
        <p:txBody>
          <a:bodyPr>
            <a:normAutofit fontScale="90000"/>
          </a:bodyPr>
          <a:lstStyle/>
          <a:p>
            <a:r>
              <a:rPr lang="en-GB" dirty="0" smtClean="0"/>
              <a:t>Summary per IP </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53782361"/>
              </p:ext>
            </p:extLst>
          </p:nvPr>
        </p:nvGraphicFramePr>
        <p:xfrm>
          <a:off x="0" y="692696"/>
          <a:ext cx="9143999" cy="1522968"/>
        </p:xfrm>
        <a:graphic>
          <a:graphicData uri="http://schemas.openxmlformats.org/drawingml/2006/table">
            <a:tbl>
              <a:tblPr firstRow="1" bandRow="1">
                <a:tableStyleId>{5C22544A-7EE6-4342-B048-85BDC9FD1C3A}</a:tableStyleId>
              </a:tblPr>
              <a:tblGrid>
                <a:gridCol w="2894275"/>
                <a:gridCol w="1940118"/>
                <a:gridCol w="1240404"/>
                <a:gridCol w="1685676"/>
                <a:gridCol w="1383526"/>
              </a:tblGrid>
              <a:tr h="370840">
                <a:tc gridSpan="5">
                  <a:txBody>
                    <a:bodyPr/>
                    <a:lstStyle/>
                    <a:p>
                      <a:pPr algn="ctr"/>
                      <a:r>
                        <a:rPr lang="en-GB" dirty="0" smtClean="0">
                          <a:latin typeface="Times New Roman" panose="02020603050405020304" pitchFamily="18" charset="0"/>
                          <a:cs typeface="Times New Roman" panose="02020603050405020304" pitchFamily="18" charset="0"/>
                        </a:rPr>
                        <a:t>Maximum</a:t>
                      </a:r>
                      <a:r>
                        <a:rPr lang="en-GB" baseline="0" dirty="0" smtClean="0">
                          <a:latin typeface="Times New Roman" panose="02020603050405020304" pitchFamily="18" charset="0"/>
                          <a:cs typeface="Times New Roman" panose="02020603050405020304" pitchFamily="18" charset="0"/>
                        </a:rPr>
                        <a:t> in surface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Crab</a:t>
                      </a:r>
                      <a:r>
                        <a:rPr lang="en-GB" baseline="0" dirty="0" smtClean="0">
                          <a:latin typeface="Times New Roman" panose="02020603050405020304" pitchFamily="18" charset="0"/>
                          <a:cs typeface="Times New Roman" panose="02020603050405020304" pitchFamily="18" charset="0"/>
                        </a:rPr>
                        <a:t> cavities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Cryogenics</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Cold Powering</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Total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0448">
                <a:tc>
                  <a:txBody>
                    <a:bodyPr/>
                    <a:lstStyle/>
                    <a:p>
                      <a:r>
                        <a:rPr lang="en-GB" dirty="0" smtClean="0">
                          <a:latin typeface="Times New Roman" panose="02020603050405020304" pitchFamily="18" charset="0"/>
                          <a:cs typeface="Times New Roman" panose="02020603050405020304" pitchFamily="18" charset="0"/>
                        </a:rPr>
                        <a:t>Installation area</a:t>
                      </a:r>
                      <a:r>
                        <a:rPr lang="en-GB" baseline="0" dirty="0" smtClean="0">
                          <a:latin typeface="Times New Roman" panose="02020603050405020304" pitchFamily="18" charset="0"/>
                          <a:cs typeface="Times New Roman" panose="02020603050405020304" pitchFamily="18" charset="0"/>
                        </a:rPr>
                        <a:t> on surface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2×172 m</a:t>
                      </a:r>
                      <a:r>
                        <a:rPr lang="en-GB" baseline="30000" dirty="0" smtClean="0">
                          <a:latin typeface="Times New Roman" panose="02020603050405020304" pitchFamily="18" charset="0"/>
                          <a:cs typeface="Times New Roman" panose="02020603050405020304" pitchFamily="18" charset="0"/>
                        </a:rPr>
                        <a:t>2 </a:t>
                      </a:r>
                      <a:r>
                        <a:rPr lang="en-GB" baseline="0" dirty="0" smtClean="0">
                          <a:latin typeface="Times New Roman" panose="02020603050405020304" pitchFamily="18" charset="0"/>
                          <a:cs typeface="Times New Roman" panose="02020603050405020304" pitchFamily="18" charset="0"/>
                        </a:rPr>
                        <a:t>+ 8 </a:t>
                      </a:r>
                      <a:r>
                        <a:rPr lang="en-GB" dirty="0" smtClean="0">
                          <a:latin typeface="Times New Roman" panose="02020603050405020304" pitchFamily="18" charset="0"/>
                          <a:cs typeface="Times New Roman" panose="02020603050405020304" pitchFamily="18" charset="0"/>
                        </a:rPr>
                        <a:t>m</a:t>
                      </a:r>
                      <a:r>
                        <a:rPr lang="en-GB" baseline="30000" dirty="0" smtClean="0">
                          <a:latin typeface="Times New Roman" panose="02020603050405020304" pitchFamily="18" charset="0"/>
                          <a:cs typeface="Times New Roman" panose="02020603050405020304" pitchFamily="18" charset="0"/>
                        </a:rPr>
                        <a:t>2</a:t>
                      </a:r>
                      <a:r>
                        <a:rPr lang="en-GB" baseline="0" dirty="0" smtClean="0">
                          <a:latin typeface="Times New Roman" panose="02020603050405020304" pitchFamily="18" charset="0"/>
                          <a:cs typeface="Times New Roman" panose="02020603050405020304" pitchFamily="18" charset="0"/>
                        </a:rPr>
                        <a:t> </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1000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2×450 m</a:t>
                      </a:r>
                      <a:r>
                        <a:rPr lang="en-GB" baseline="30000" dirty="0" smtClean="0">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2244 m</a:t>
                      </a:r>
                      <a:r>
                        <a:rPr lang="en-GB" baseline="30000" dirty="0" smtClean="0">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smtClean="0">
                          <a:solidFill>
                            <a:schemeClr val="tx1"/>
                          </a:solidFill>
                          <a:latin typeface="Times New Roman" panose="02020603050405020304" pitchFamily="18" charset="0"/>
                          <a:cs typeface="Times New Roman" panose="02020603050405020304" pitchFamily="18" charset="0"/>
                        </a:rPr>
                        <a:t>Installation area</a:t>
                      </a:r>
                      <a:r>
                        <a:rPr lang="en-GB" baseline="0" dirty="0" smtClean="0">
                          <a:solidFill>
                            <a:schemeClr val="tx1"/>
                          </a:solidFill>
                          <a:latin typeface="Times New Roman" panose="02020603050405020304" pitchFamily="18" charset="0"/>
                          <a:cs typeface="Times New Roman" panose="02020603050405020304" pitchFamily="18" charset="0"/>
                        </a:rPr>
                        <a:t> </a:t>
                      </a:r>
                      <a:r>
                        <a:rPr lang="en-GB" dirty="0" smtClean="0">
                          <a:solidFill>
                            <a:schemeClr val="tx1"/>
                          </a:solidFill>
                          <a:latin typeface="Times New Roman" panose="02020603050405020304" pitchFamily="18" charset="0"/>
                          <a:cs typeface="Times New Roman" panose="02020603050405020304" pitchFamily="18" charset="0"/>
                        </a:rPr>
                        <a:t>underground</a:t>
                      </a:r>
                      <a:endParaRPr lang="en-GB"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150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150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5" name="Content Placeholder 3"/>
          <p:cNvGraphicFramePr>
            <a:graphicFrameLocks/>
          </p:cNvGraphicFramePr>
          <p:nvPr>
            <p:extLst>
              <p:ext uri="{D42A27DB-BD31-4B8C-83A1-F6EECF244321}">
                <p14:modId xmlns:p14="http://schemas.microsoft.com/office/powerpoint/2010/main" val="2350555567"/>
              </p:ext>
            </p:extLst>
          </p:nvPr>
        </p:nvGraphicFramePr>
        <p:xfrm>
          <a:off x="18628" y="2261487"/>
          <a:ext cx="9144000" cy="1483360"/>
        </p:xfrm>
        <a:graphic>
          <a:graphicData uri="http://schemas.openxmlformats.org/drawingml/2006/table">
            <a:tbl>
              <a:tblPr firstRow="1" bandRow="1">
                <a:tableStyleId>{5C22544A-7EE6-4342-B048-85BDC9FD1C3A}</a:tableStyleId>
              </a:tblPr>
              <a:tblGrid>
                <a:gridCol w="2899501"/>
                <a:gridCol w="1908313"/>
                <a:gridCol w="1240403"/>
                <a:gridCol w="1669774"/>
                <a:gridCol w="1426009"/>
              </a:tblGrid>
              <a:tr h="370840">
                <a:tc gridSpan="5">
                  <a:txBody>
                    <a:bodyPr/>
                    <a:lstStyle/>
                    <a:p>
                      <a:pPr algn="ctr"/>
                      <a:r>
                        <a:rPr lang="en-GB" dirty="0" smtClean="0">
                          <a:latin typeface="Times New Roman" panose="02020603050405020304" pitchFamily="18" charset="0"/>
                          <a:cs typeface="Times New Roman" panose="02020603050405020304" pitchFamily="18" charset="0"/>
                        </a:rPr>
                        <a:t>Maximum</a:t>
                      </a:r>
                      <a:r>
                        <a:rPr lang="en-GB" baseline="0" dirty="0" smtClean="0">
                          <a:latin typeface="Times New Roman" panose="02020603050405020304" pitchFamily="18" charset="0"/>
                          <a:cs typeface="Times New Roman" panose="02020603050405020304" pitchFamily="18" charset="0"/>
                        </a:rPr>
                        <a:t> in tunnel</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Crab</a:t>
                      </a:r>
                      <a:r>
                        <a:rPr lang="en-GB" baseline="0" dirty="0" smtClean="0">
                          <a:latin typeface="Times New Roman" panose="02020603050405020304" pitchFamily="18" charset="0"/>
                          <a:cs typeface="Times New Roman" panose="02020603050405020304" pitchFamily="18" charset="0"/>
                        </a:rPr>
                        <a:t> cavities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Cryogenics</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Cold Powering</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Total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smtClean="0">
                          <a:latin typeface="Times New Roman" panose="02020603050405020304" pitchFamily="18" charset="0"/>
                          <a:cs typeface="Times New Roman" panose="02020603050405020304" pitchFamily="18" charset="0"/>
                        </a:rPr>
                        <a:t>Installation area</a:t>
                      </a:r>
                      <a:r>
                        <a:rPr lang="en-GB" baseline="0" dirty="0" smtClean="0">
                          <a:latin typeface="Times New Roman" panose="02020603050405020304" pitchFamily="18" charset="0"/>
                          <a:cs typeface="Times New Roman" panose="02020603050405020304" pitchFamily="18" charset="0"/>
                        </a:rPr>
                        <a:t> on surface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2×65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1000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baseline="300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1130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smtClean="0">
                          <a:solidFill>
                            <a:schemeClr val="tx1"/>
                          </a:solidFill>
                          <a:latin typeface="Times New Roman" panose="02020603050405020304" pitchFamily="18" charset="0"/>
                          <a:cs typeface="Times New Roman" panose="02020603050405020304" pitchFamily="18" charset="0"/>
                        </a:rPr>
                        <a:t>Installation area underground</a:t>
                      </a:r>
                      <a:endParaRPr lang="en-GB"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2×107 m</a:t>
                      </a:r>
                      <a:r>
                        <a:rPr lang="en-GB" baseline="30000" dirty="0" smtClean="0">
                          <a:solidFill>
                            <a:schemeClr val="tx1"/>
                          </a:solidFill>
                          <a:latin typeface="Times New Roman" panose="02020603050405020304" pitchFamily="18" charset="0"/>
                          <a:cs typeface="Times New Roman" panose="02020603050405020304" pitchFamily="18" charset="0"/>
                        </a:rPr>
                        <a:t>2</a:t>
                      </a:r>
                      <a:r>
                        <a:rPr lang="en-GB" baseline="0" dirty="0" smtClean="0">
                          <a:solidFill>
                            <a:schemeClr val="tx1"/>
                          </a:solidFill>
                          <a:latin typeface="Times New Roman" panose="02020603050405020304" pitchFamily="18" charset="0"/>
                          <a:cs typeface="Times New Roman" panose="02020603050405020304" pitchFamily="18" charset="0"/>
                        </a:rPr>
                        <a:t> + 8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r>
                        <a:rPr lang="en-GB" baseline="0" dirty="0" smtClean="0">
                          <a:solidFill>
                            <a:schemeClr val="tx1"/>
                          </a:solidFill>
                          <a:latin typeface="Times New Roman" panose="02020603050405020304" pitchFamily="18" charset="0"/>
                          <a:cs typeface="Times New Roman" panose="02020603050405020304" pitchFamily="18" charset="0"/>
                        </a:rPr>
                        <a:t> </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150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2×450 m</a:t>
                      </a:r>
                      <a:r>
                        <a:rPr lang="en-GB" baseline="30000" dirty="0" smtClean="0">
                          <a:solidFill>
                            <a:schemeClr val="tx1"/>
                          </a:solidFill>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1280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6" name="Content Placeholder 3"/>
          <p:cNvGraphicFramePr>
            <a:graphicFrameLocks/>
          </p:cNvGraphicFramePr>
          <p:nvPr>
            <p:extLst>
              <p:ext uri="{D42A27DB-BD31-4B8C-83A1-F6EECF244321}">
                <p14:modId xmlns:p14="http://schemas.microsoft.com/office/powerpoint/2010/main" val="3025900111"/>
              </p:ext>
            </p:extLst>
          </p:nvPr>
        </p:nvGraphicFramePr>
        <p:xfrm>
          <a:off x="24728" y="3744847"/>
          <a:ext cx="9137900" cy="1483360"/>
        </p:xfrm>
        <a:graphic>
          <a:graphicData uri="http://schemas.openxmlformats.org/drawingml/2006/table">
            <a:tbl>
              <a:tblPr firstRow="1" bandRow="1">
                <a:tableStyleId>{5C22544A-7EE6-4342-B048-85BDC9FD1C3A}</a:tableStyleId>
              </a:tblPr>
              <a:tblGrid>
                <a:gridCol w="2975637"/>
                <a:gridCol w="1860605"/>
                <a:gridCol w="1256306"/>
                <a:gridCol w="1637969"/>
                <a:gridCol w="1407383"/>
              </a:tblGrid>
              <a:tr h="370840">
                <a:tc gridSpan="5">
                  <a:txBody>
                    <a:bodyPr/>
                    <a:lstStyle/>
                    <a:p>
                      <a:pPr algn="ctr"/>
                      <a:r>
                        <a:rPr lang="en-GB" baseline="0" dirty="0" smtClean="0">
                          <a:latin typeface="Times New Roman" panose="02020603050405020304" pitchFamily="18" charset="0"/>
                          <a:cs typeface="Times New Roman" panose="02020603050405020304" pitchFamily="18" charset="0"/>
                        </a:rPr>
                        <a:t>DFHA in RR</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Crab</a:t>
                      </a:r>
                      <a:r>
                        <a:rPr lang="en-GB" baseline="0" dirty="0" smtClean="0">
                          <a:latin typeface="Times New Roman" panose="02020603050405020304" pitchFamily="18" charset="0"/>
                          <a:cs typeface="Times New Roman" panose="02020603050405020304" pitchFamily="18" charset="0"/>
                        </a:rPr>
                        <a:t> cavities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Cryogenics</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Cold Powering</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Total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smtClean="0">
                          <a:latin typeface="Times New Roman" panose="02020603050405020304" pitchFamily="18" charset="0"/>
                          <a:cs typeface="Times New Roman" panose="02020603050405020304" pitchFamily="18" charset="0"/>
                        </a:rPr>
                        <a:t>Installation area</a:t>
                      </a:r>
                      <a:r>
                        <a:rPr lang="en-GB" baseline="0" dirty="0" smtClean="0">
                          <a:latin typeface="Times New Roman" panose="02020603050405020304" pitchFamily="18" charset="0"/>
                          <a:cs typeface="Times New Roman" panose="02020603050405020304" pitchFamily="18" charset="0"/>
                        </a:rPr>
                        <a:t> on surface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2×172 m</a:t>
                      </a:r>
                      <a:r>
                        <a:rPr lang="en-GB" baseline="30000" dirty="0" smtClean="0">
                          <a:latin typeface="Times New Roman" panose="02020603050405020304" pitchFamily="18" charset="0"/>
                          <a:cs typeface="Times New Roman" panose="02020603050405020304" pitchFamily="18" charset="0"/>
                        </a:rPr>
                        <a:t>2 </a:t>
                      </a:r>
                      <a:r>
                        <a:rPr lang="en-GB" baseline="0" dirty="0" smtClean="0">
                          <a:latin typeface="Times New Roman" panose="02020603050405020304" pitchFamily="18" charset="0"/>
                          <a:cs typeface="Times New Roman" panose="02020603050405020304" pitchFamily="18" charset="0"/>
                        </a:rPr>
                        <a:t>+ 8 </a:t>
                      </a:r>
                      <a:r>
                        <a:rPr lang="en-GB" dirty="0" smtClean="0">
                          <a:latin typeface="Times New Roman" panose="02020603050405020304" pitchFamily="18" charset="0"/>
                          <a:cs typeface="Times New Roman" panose="02020603050405020304" pitchFamily="18" charset="0"/>
                        </a:rPr>
                        <a:t>m</a:t>
                      </a:r>
                      <a:r>
                        <a:rPr lang="en-GB" baseline="30000" dirty="0" smtClean="0">
                          <a:latin typeface="Times New Roman" panose="02020603050405020304" pitchFamily="18" charset="0"/>
                          <a:cs typeface="Times New Roman" panose="02020603050405020304" pitchFamily="18" charset="0"/>
                        </a:rPr>
                        <a:t>2</a:t>
                      </a:r>
                      <a:r>
                        <a:rPr lang="en-GB" baseline="0" dirty="0" smtClean="0">
                          <a:latin typeface="Times New Roman" panose="02020603050405020304" pitchFamily="18" charset="0"/>
                          <a:cs typeface="Times New Roman" panose="02020603050405020304" pitchFamily="18" charset="0"/>
                        </a:rPr>
                        <a:t> </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1000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2×372 m</a:t>
                      </a:r>
                      <a:r>
                        <a:rPr lang="en-GB" baseline="30000" dirty="0" smtClean="0">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latin typeface="Times New Roman" panose="02020603050405020304" pitchFamily="18" charset="0"/>
                          <a:cs typeface="Times New Roman" panose="02020603050405020304" pitchFamily="18" charset="0"/>
                        </a:rPr>
                        <a:t>2096 </a:t>
                      </a:r>
                      <a:r>
                        <a:rPr lang="en-GB" dirty="0" smtClean="0">
                          <a:latin typeface="Times New Roman" panose="02020603050405020304" pitchFamily="18" charset="0"/>
                          <a:cs typeface="Times New Roman" panose="02020603050405020304" pitchFamily="18" charset="0"/>
                        </a:rPr>
                        <a:t>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smtClean="0">
                          <a:latin typeface="Times New Roman" panose="02020603050405020304" pitchFamily="18" charset="0"/>
                          <a:cs typeface="Times New Roman" panose="02020603050405020304" pitchFamily="18" charset="0"/>
                        </a:rPr>
                        <a:t>Installation area underground</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150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2×88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r>
                        <a:rPr lang="en-GB" baseline="0" dirty="0" smtClean="0">
                          <a:solidFill>
                            <a:schemeClr val="tx1"/>
                          </a:solidFill>
                          <a:latin typeface="Times New Roman" panose="02020603050405020304" pitchFamily="18" charset="0"/>
                          <a:cs typeface="Times New Roman" panose="02020603050405020304" pitchFamily="18" charset="0"/>
                        </a:rPr>
                        <a:t> (RR)</a:t>
                      </a:r>
                      <a:endParaRPr lang="en-GB" baseline="30000"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150+176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7" name="Content Placeholder 3"/>
          <p:cNvGraphicFramePr>
            <a:graphicFrameLocks/>
          </p:cNvGraphicFramePr>
          <p:nvPr>
            <p:extLst>
              <p:ext uri="{D42A27DB-BD31-4B8C-83A1-F6EECF244321}">
                <p14:modId xmlns:p14="http://schemas.microsoft.com/office/powerpoint/2010/main" val="1515715879"/>
              </p:ext>
            </p:extLst>
          </p:nvPr>
        </p:nvGraphicFramePr>
        <p:xfrm>
          <a:off x="24728" y="5242223"/>
          <a:ext cx="9137900" cy="1483360"/>
        </p:xfrm>
        <a:graphic>
          <a:graphicData uri="http://schemas.openxmlformats.org/drawingml/2006/table">
            <a:tbl>
              <a:tblPr firstRow="1" bandRow="1">
                <a:tableStyleId>{5C22544A-7EE6-4342-B048-85BDC9FD1C3A}</a:tableStyleId>
              </a:tblPr>
              <a:tblGrid>
                <a:gridCol w="2975637"/>
                <a:gridCol w="1860605"/>
                <a:gridCol w="1256306"/>
                <a:gridCol w="1637969"/>
                <a:gridCol w="1407383"/>
              </a:tblGrid>
              <a:tr h="370840">
                <a:tc gridSpan="5">
                  <a:txBody>
                    <a:bodyPr/>
                    <a:lstStyle/>
                    <a:p>
                      <a:pPr algn="ctr"/>
                      <a:r>
                        <a:rPr lang="en-GB" baseline="0" dirty="0" smtClean="0">
                          <a:latin typeface="Times New Roman" panose="02020603050405020304" pitchFamily="18" charset="0"/>
                          <a:cs typeface="Times New Roman" panose="02020603050405020304" pitchFamily="18" charset="0"/>
                        </a:rPr>
                        <a:t>DFHA + QDS in RR</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75000"/>
                      </a:schemeClr>
                    </a:solidFill>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c hMerge="1">
                  <a:txBody>
                    <a:bodyPr/>
                    <a:lstStyle/>
                    <a:p>
                      <a:endParaRPr lang="en-GB" dirty="0"/>
                    </a:p>
                  </a:txBody>
                  <a:tcPr/>
                </a:tc>
              </a:tr>
              <a:tr h="370840">
                <a:tc>
                  <a:txBody>
                    <a:bodyPr/>
                    <a:lstStyle/>
                    <a:p>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Crab</a:t>
                      </a:r>
                      <a:r>
                        <a:rPr lang="en-GB" baseline="0" dirty="0" smtClean="0">
                          <a:latin typeface="Times New Roman" panose="02020603050405020304" pitchFamily="18" charset="0"/>
                          <a:cs typeface="Times New Roman" panose="02020603050405020304" pitchFamily="18" charset="0"/>
                        </a:rPr>
                        <a:t> cavities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Cryogenics</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Cold Powering</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dirty="0" smtClean="0">
                          <a:latin typeface="Times New Roman" panose="02020603050405020304" pitchFamily="18" charset="0"/>
                          <a:cs typeface="Times New Roman" panose="02020603050405020304" pitchFamily="18" charset="0"/>
                        </a:rPr>
                        <a:t>Total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smtClean="0">
                          <a:latin typeface="Times New Roman" panose="02020603050405020304" pitchFamily="18" charset="0"/>
                          <a:cs typeface="Times New Roman" panose="02020603050405020304" pitchFamily="18" charset="0"/>
                        </a:rPr>
                        <a:t>Installation area</a:t>
                      </a:r>
                      <a:r>
                        <a:rPr lang="en-GB" baseline="0" dirty="0" smtClean="0">
                          <a:latin typeface="Times New Roman" panose="02020603050405020304" pitchFamily="18" charset="0"/>
                          <a:cs typeface="Times New Roman" panose="02020603050405020304" pitchFamily="18" charset="0"/>
                        </a:rPr>
                        <a:t> on surface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2×172 m</a:t>
                      </a:r>
                      <a:r>
                        <a:rPr lang="en-GB" baseline="30000" dirty="0" smtClean="0">
                          <a:latin typeface="Times New Roman" panose="02020603050405020304" pitchFamily="18" charset="0"/>
                          <a:cs typeface="Times New Roman" panose="02020603050405020304" pitchFamily="18" charset="0"/>
                        </a:rPr>
                        <a:t>2 </a:t>
                      </a:r>
                      <a:r>
                        <a:rPr lang="en-GB" baseline="0" dirty="0" smtClean="0">
                          <a:latin typeface="Times New Roman" panose="02020603050405020304" pitchFamily="18" charset="0"/>
                          <a:cs typeface="Times New Roman" panose="02020603050405020304" pitchFamily="18" charset="0"/>
                        </a:rPr>
                        <a:t>+ 8 </a:t>
                      </a:r>
                      <a:r>
                        <a:rPr lang="en-GB" dirty="0" smtClean="0">
                          <a:latin typeface="Times New Roman" panose="02020603050405020304" pitchFamily="18" charset="0"/>
                          <a:cs typeface="Times New Roman" panose="02020603050405020304" pitchFamily="18" charset="0"/>
                        </a:rPr>
                        <a:t>m</a:t>
                      </a:r>
                      <a:r>
                        <a:rPr lang="en-GB" baseline="30000" dirty="0" smtClean="0">
                          <a:latin typeface="Times New Roman" panose="02020603050405020304" pitchFamily="18" charset="0"/>
                          <a:cs typeface="Times New Roman" panose="02020603050405020304" pitchFamily="18" charset="0"/>
                        </a:rPr>
                        <a:t>2</a:t>
                      </a:r>
                      <a:r>
                        <a:rPr lang="en-GB" baseline="0" dirty="0" smtClean="0">
                          <a:latin typeface="Times New Roman" panose="02020603050405020304" pitchFamily="18" charset="0"/>
                          <a:cs typeface="Times New Roman" panose="02020603050405020304" pitchFamily="18" charset="0"/>
                        </a:rPr>
                        <a:t> </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1000 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2×332 m</a:t>
                      </a:r>
                      <a:r>
                        <a:rPr lang="en-GB" baseline="30000" dirty="0" smtClean="0">
                          <a:latin typeface="Times New Roman" panose="02020603050405020304" pitchFamily="18" charset="0"/>
                          <a:cs typeface="Times New Roman" panose="02020603050405020304" pitchFamily="18" charset="0"/>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latin typeface="Times New Roman" panose="02020603050405020304" pitchFamily="18" charset="0"/>
                          <a:cs typeface="Times New Roman" panose="02020603050405020304" pitchFamily="18" charset="0"/>
                        </a:rPr>
                        <a:t>2016 </a:t>
                      </a:r>
                      <a:r>
                        <a:rPr lang="en-GB" dirty="0" smtClean="0">
                          <a:latin typeface="Times New Roman" panose="02020603050405020304" pitchFamily="18" charset="0"/>
                          <a:cs typeface="Times New Roman" panose="02020603050405020304" pitchFamily="18" charset="0"/>
                        </a:rPr>
                        <a:t>m</a:t>
                      </a:r>
                      <a:r>
                        <a:rPr lang="en-GB" baseline="30000" dirty="0" smtClean="0">
                          <a:latin typeface="Times New Roman" panose="02020603050405020304" pitchFamily="18" charset="0"/>
                          <a:cs typeface="Times New Roman" panose="02020603050405020304" pitchFamily="18" charset="0"/>
                        </a:rPr>
                        <a:t>2</a:t>
                      </a: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r>
                        <a:rPr lang="en-GB" dirty="0" smtClean="0">
                          <a:latin typeface="Times New Roman" panose="02020603050405020304" pitchFamily="18" charset="0"/>
                          <a:cs typeface="Times New Roman" panose="02020603050405020304" pitchFamily="18" charset="0"/>
                        </a:rPr>
                        <a:t>Installation area underground</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chemeClr val="tx1"/>
                          </a:solidFill>
                          <a:latin typeface="Times New Roman" panose="02020603050405020304" pitchFamily="18" charset="0"/>
                          <a:cs typeface="Times New Roman" panose="02020603050405020304" pitchFamily="18" charset="0"/>
                        </a:rPr>
                        <a:t>150 </a:t>
                      </a:r>
                      <a:r>
                        <a:rPr lang="en-GB" dirty="0" smtClean="0">
                          <a:solidFill>
                            <a:schemeClr val="tx1"/>
                          </a:solidFill>
                          <a:latin typeface="Times New Roman" panose="02020603050405020304" pitchFamily="18" charset="0"/>
                          <a:cs typeface="Times New Roman" panose="02020603050405020304" pitchFamily="18" charset="0"/>
                        </a:rPr>
                        <a:t>m</a:t>
                      </a:r>
                      <a:r>
                        <a:rPr lang="en-GB" baseline="30000" dirty="0" smtClean="0">
                          <a:solidFill>
                            <a:schemeClr val="tx1"/>
                          </a:solidFill>
                          <a:latin typeface="Times New Roman" panose="02020603050405020304" pitchFamily="18" charset="0"/>
                          <a:cs typeface="Times New Roman" panose="02020603050405020304" pitchFamily="18" charset="0"/>
                        </a:rPr>
                        <a:t>2</a:t>
                      </a:r>
                      <a:endParaRPr lang="en-GB" dirty="0" smtClean="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2×128 </a:t>
                      </a:r>
                      <a:r>
                        <a:rPr lang="en-GB" dirty="0" smtClean="0">
                          <a:latin typeface="Times New Roman" panose="02020603050405020304" pitchFamily="18" charset="0"/>
                          <a:cs typeface="Times New Roman" panose="02020603050405020304" pitchFamily="18" charset="0"/>
                        </a:rPr>
                        <a:t>m</a:t>
                      </a:r>
                      <a:r>
                        <a:rPr lang="en-GB" baseline="30000" dirty="0" smtClean="0">
                          <a:latin typeface="Times New Roman" panose="02020603050405020304" pitchFamily="18" charset="0"/>
                          <a:cs typeface="Times New Roman" panose="02020603050405020304" pitchFamily="18" charset="0"/>
                        </a:rPr>
                        <a:t>2 </a:t>
                      </a:r>
                      <a:r>
                        <a:rPr lang="en-GB" baseline="0" dirty="0" smtClean="0">
                          <a:latin typeface="Times New Roman" panose="02020603050405020304" pitchFamily="18" charset="0"/>
                          <a:cs typeface="Times New Roman" panose="02020603050405020304" pitchFamily="18" charset="0"/>
                        </a:rPr>
                        <a:t>(RR)</a:t>
                      </a:r>
                      <a:endParaRPr lang="en-GB" baseline="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latin typeface="Times New Roman" panose="02020603050405020304" pitchFamily="18" charset="0"/>
                          <a:cs typeface="Times New Roman" panose="02020603050405020304" pitchFamily="18" charset="0"/>
                        </a:rPr>
                        <a:t>150+256 </a:t>
                      </a:r>
                      <a:r>
                        <a:rPr lang="en-GB" dirty="0" smtClean="0">
                          <a:solidFill>
                            <a:srgbClr val="FF0000"/>
                          </a:solidFill>
                          <a:latin typeface="Times New Roman" panose="02020603050405020304" pitchFamily="18" charset="0"/>
                          <a:cs typeface="Times New Roman" panose="02020603050405020304" pitchFamily="18" charset="0"/>
                        </a:rPr>
                        <a:t>m</a:t>
                      </a:r>
                      <a:r>
                        <a:rPr lang="en-GB" baseline="30000" dirty="0" smtClean="0">
                          <a:solidFill>
                            <a:srgbClr val="FF0000"/>
                          </a:solidFill>
                          <a:latin typeface="Times New Roman" panose="02020603050405020304" pitchFamily="18" charset="0"/>
                          <a:cs typeface="Times New Roman" panose="02020603050405020304" pitchFamily="18" charset="0"/>
                        </a:rPr>
                        <a:t>2</a:t>
                      </a:r>
                      <a:endParaRPr lang="en-GB" dirty="0" smtClean="0">
                        <a:solidFill>
                          <a:srgbClr val="FF0000"/>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221185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4406900"/>
            <a:ext cx="9060873" cy="1803895"/>
          </a:xfrm>
        </p:spPr>
        <p:txBody>
          <a:bodyPr>
            <a:normAutofit fontScale="90000"/>
          </a:bodyPr>
          <a:lstStyle/>
          <a:p>
            <a:r>
              <a:rPr lang="en-GB" dirty="0" smtClean="0"/>
              <a:t>Possible </a:t>
            </a:r>
            <a:r>
              <a:rPr lang="en-GB" dirty="0" smtClean="0"/>
              <a:t> </a:t>
            </a:r>
            <a:r>
              <a:rPr lang="en-GB" u="sng" dirty="0" smtClean="0"/>
              <a:t>concepts</a:t>
            </a:r>
            <a:r>
              <a:rPr lang="en-GB" dirty="0" smtClean="0"/>
              <a:t> of arrangements</a:t>
            </a:r>
            <a:r>
              <a:rPr lang="en-GB" dirty="0"/>
              <a:t> </a:t>
            </a:r>
            <a:r>
              <a:rPr lang="en-GB" dirty="0" smtClean="0"/>
              <a:t>tunnel-surface</a:t>
            </a:r>
            <a:endParaRPr lang="en-GB" dirty="0"/>
          </a:p>
        </p:txBody>
      </p:sp>
      <p:sp>
        <p:nvSpPr>
          <p:cNvPr id="5" name="Text Placeholder 4"/>
          <p:cNvSpPr>
            <a:spLocks noGrp="1"/>
          </p:cNvSpPr>
          <p:nvPr>
            <p:ph type="body" idx="1"/>
          </p:nvPr>
        </p:nvSpPr>
        <p:spPr/>
        <p:txBody>
          <a:bodyPr/>
          <a:lstStyle/>
          <a:p>
            <a:endParaRPr lang="en-GB"/>
          </a:p>
        </p:txBody>
      </p:sp>
    </p:spTree>
    <p:extLst>
      <p:ext uri="{BB962C8B-B14F-4D97-AF65-F5344CB8AC3E}">
        <p14:creationId xmlns:p14="http://schemas.microsoft.com/office/powerpoint/2010/main" val="138487902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63840" cy="739086"/>
          </a:xfrm>
        </p:spPr>
        <p:txBody>
          <a:bodyPr>
            <a:normAutofit fontScale="90000"/>
          </a:bodyPr>
          <a:lstStyle/>
          <a:p>
            <a:r>
              <a:rPr lang="en-GB" dirty="0" smtClean="0"/>
              <a:t>Option </a:t>
            </a:r>
            <a:r>
              <a:rPr lang="en-GB" dirty="0"/>
              <a:t>A</a:t>
            </a:r>
            <a:r>
              <a:rPr lang="en-GB" dirty="0" smtClean="0"/>
              <a:t>: long service tunnel</a:t>
            </a:r>
            <a:endParaRPr lang="en-GB" dirty="0"/>
          </a:p>
        </p:txBody>
      </p:sp>
      <p:sp>
        <p:nvSpPr>
          <p:cNvPr id="9" name="Content Placeholder 8"/>
          <p:cNvSpPr>
            <a:spLocks noGrp="1"/>
          </p:cNvSpPr>
          <p:nvPr>
            <p:ph idx="1"/>
          </p:nvPr>
        </p:nvSpPr>
        <p:spPr/>
        <p:txBody>
          <a:bodyPr/>
          <a:lstStyle/>
          <a:p>
            <a:endParaRPr lang="en-GB"/>
          </a:p>
        </p:txBody>
      </p:sp>
      <p:graphicFrame>
        <p:nvGraphicFramePr>
          <p:cNvPr id="10" name="Content Placeholder 3"/>
          <p:cNvGraphicFramePr>
            <a:graphicFrameLocks/>
          </p:cNvGraphicFramePr>
          <p:nvPr>
            <p:extLst>
              <p:ext uri="{D42A27DB-BD31-4B8C-83A1-F6EECF244321}">
                <p14:modId xmlns:p14="http://schemas.microsoft.com/office/powerpoint/2010/main" val="23967306"/>
              </p:ext>
            </p:extLst>
          </p:nvPr>
        </p:nvGraphicFramePr>
        <p:xfrm>
          <a:off x="0" y="739086"/>
          <a:ext cx="9144000" cy="6362768"/>
        </p:xfrm>
        <a:graphic>
          <a:graphicData uri="http://schemas.openxmlformats.org/drawingml/2006/table">
            <a:tbl>
              <a:tblPr firstRow="1" bandRow="1">
                <a:tableStyleId>{5C22544A-7EE6-4342-B048-85BDC9FD1C3A}</a:tableStyleId>
              </a:tblPr>
              <a:tblGrid>
                <a:gridCol w="1419318"/>
                <a:gridCol w="2036401"/>
                <a:gridCol w="1971304"/>
                <a:gridCol w="3716977"/>
              </a:tblGrid>
              <a:tr h="400229">
                <a:tc>
                  <a:txBody>
                    <a:bodyPr/>
                    <a:lstStyle/>
                    <a:p>
                      <a:r>
                        <a:rPr lang="en-GB" dirty="0" smtClean="0">
                          <a:latin typeface="Times New Roman" panose="02020603050405020304" pitchFamily="18" charset="0"/>
                          <a:cs typeface="Times New Roman" panose="02020603050405020304" pitchFamily="18" charset="0"/>
                        </a:rPr>
                        <a:t>System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GB" dirty="0" smtClean="0">
                          <a:latin typeface="Times New Roman" panose="02020603050405020304" pitchFamily="18" charset="0"/>
                          <a:cs typeface="Times New Roman" panose="02020603050405020304" pitchFamily="18" charset="0"/>
                        </a:rPr>
                        <a:t>Sub-system</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GB" dirty="0" smtClean="0">
                          <a:latin typeface="Times New Roman" panose="02020603050405020304" pitchFamily="18" charset="0"/>
                          <a:cs typeface="Times New Roman" panose="02020603050405020304" pitchFamily="18" charset="0"/>
                        </a:rPr>
                        <a:t>Location proposed</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GB" dirty="0" smtClean="0">
                          <a:latin typeface="Times New Roman" panose="02020603050405020304" pitchFamily="18" charset="0"/>
                          <a:cs typeface="Times New Roman" panose="02020603050405020304" pitchFamily="18" charset="0"/>
                        </a:rPr>
                        <a:t>Building/structure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57668">
                <a:tc rowSpan="4">
                  <a:txBody>
                    <a:bodyPr/>
                    <a:lstStyle/>
                    <a:p>
                      <a:r>
                        <a:rPr lang="en-GB" dirty="0" smtClean="0">
                          <a:solidFill>
                            <a:schemeClr val="bg1"/>
                          </a:solidFill>
                          <a:latin typeface="Times New Roman" panose="02020603050405020304" pitchFamily="18" charset="0"/>
                          <a:cs typeface="Times New Roman" panose="02020603050405020304" pitchFamily="18" charset="0"/>
                        </a:rPr>
                        <a:t>Crab</a:t>
                      </a:r>
                      <a:r>
                        <a:rPr lang="en-GB" baseline="0" dirty="0" smtClean="0">
                          <a:solidFill>
                            <a:schemeClr val="bg1"/>
                          </a:solidFill>
                          <a:latin typeface="Times New Roman" panose="02020603050405020304" pitchFamily="18" charset="0"/>
                          <a:cs typeface="Times New Roman" panose="02020603050405020304" pitchFamily="18" charset="0"/>
                        </a:rPr>
                        <a:t> cavity</a:t>
                      </a:r>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r>
                        <a:rPr lang="en-GB" sz="1600" dirty="0" smtClean="0">
                          <a:latin typeface="Times New Roman" panose="02020603050405020304" pitchFamily="18" charset="0"/>
                          <a:cs typeface="Times New Roman" panose="02020603050405020304" pitchFamily="18" charset="0"/>
                        </a:rPr>
                        <a:t>RF power (2×IP)</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Underground</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baseline="0" dirty="0" smtClean="0">
                          <a:latin typeface="Times New Roman" panose="02020603050405020304" pitchFamily="18" charset="0"/>
                          <a:cs typeface="Times New Roman" panose="02020603050405020304" pitchFamily="18" charset="0"/>
                        </a:rPr>
                        <a:t>Service Tunnel</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r>
                        <a:rPr lang="en-GB" sz="1600" dirty="0" smtClean="0">
                          <a:latin typeface="Times New Roman" panose="02020603050405020304" pitchFamily="18" charset="0"/>
                          <a:cs typeface="Times New Roman" panose="02020603050405020304" pitchFamily="18" charset="0"/>
                        </a:rPr>
                        <a:t>LLRF</a:t>
                      </a:r>
                      <a:r>
                        <a:rPr lang="en-GB" sz="1600" baseline="0" dirty="0" smtClean="0">
                          <a:latin typeface="Times New Roman" panose="02020603050405020304" pitchFamily="18" charset="0"/>
                          <a:cs typeface="Times New Roman" panose="02020603050405020304" pitchFamily="18" charset="0"/>
                        </a:rPr>
                        <a:t> racks (2</a:t>
                      </a:r>
                      <a:r>
                        <a:rPr lang="en-GB" sz="1600" dirty="0" smtClean="0">
                          <a:latin typeface="Times New Roman" panose="02020603050405020304" pitchFamily="18" charset="0"/>
                          <a:cs typeface="Times New Roman" panose="02020603050405020304" pitchFamily="18" charset="0"/>
                        </a:rPr>
                        <a:t>×</a:t>
                      </a:r>
                      <a:r>
                        <a:rPr lang="en-GB" sz="1600" baseline="0" dirty="0" smtClean="0">
                          <a:latin typeface="Times New Roman" panose="02020603050405020304" pitchFamily="18" charset="0"/>
                          <a:cs typeface="Times New Roman" panose="02020603050405020304" pitchFamily="18" charset="0"/>
                        </a:rPr>
                        <a:t>IP)</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Underground</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Service Tunnel</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r>
                        <a:rPr lang="en-GB" sz="1600" dirty="0" smtClean="0">
                          <a:latin typeface="Times New Roman" panose="02020603050405020304" pitchFamily="18" charset="0"/>
                          <a:cs typeface="Times New Roman" panose="02020603050405020304" pitchFamily="18" charset="0"/>
                        </a:rPr>
                        <a:t>LLRF central racks</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Underground</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Service Tunnel </a:t>
                      </a:r>
                      <a:r>
                        <a:rPr lang="en-GB" sz="1600" dirty="0" err="1" smtClean="0">
                          <a:latin typeface="Times New Roman" panose="02020603050405020304" pitchFamily="18" charset="0"/>
                          <a:cs typeface="Times New Roman" panose="02020603050405020304" pitchFamily="18" charset="0"/>
                        </a:rPr>
                        <a:t>Cryo</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nchor="ctr"/>
                </a:tc>
                <a:tc>
                  <a:txBody>
                    <a:bodyPr/>
                    <a:lstStyle/>
                    <a:p>
                      <a:r>
                        <a:rPr lang="en-GB" sz="1600" dirty="0" smtClean="0">
                          <a:latin typeface="Times New Roman" panose="02020603050405020304" pitchFamily="18" charset="0"/>
                          <a:cs typeface="Times New Roman" panose="02020603050405020304" pitchFamily="18" charset="0"/>
                        </a:rPr>
                        <a:t>HVPS</a:t>
                      </a:r>
                      <a:r>
                        <a:rPr lang="en-GB" sz="1600" baseline="0" dirty="0" smtClean="0">
                          <a:latin typeface="Times New Roman" panose="02020603050405020304" pitchFamily="18" charset="0"/>
                          <a:cs typeface="Times New Roman" panose="02020603050405020304" pitchFamily="18" charset="0"/>
                        </a:rPr>
                        <a:t> (2</a:t>
                      </a:r>
                      <a:r>
                        <a:rPr lang="en-GB" sz="1600" dirty="0" smtClean="0">
                          <a:latin typeface="Times New Roman" panose="02020603050405020304" pitchFamily="18" charset="0"/>
                          <a:cs typeface="Times New Roman" panose="02020603050405020304" pitchFamily="18" charset="0"/>
                        </a:rPr>
                        <a:t>×</a:t>
                      </a:r>
                      <a:r>
                        <a:rPr lang="en-GB" sz="1600" baseline="0" dirty="0" smtClean="0">
                          <a:latin typeface="Times New Roman" panose="02020603050405020304" pitchFamily="18" charset="0"/>
                          <a:cs typeface="Times New Roman" panose="02020603050405020304" pitchFamily="18" charset="0"/>
                        </a:rPr>
                        <a:t>IP)</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Underground</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Service Tunnel</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rowSpan="3">
                  <a:txBody>
                    <a:bodyPr/>
                    <a:lstStyle/>
                    <a:p>
                      <a:r>
                        <a:rPr lang="en-GB" dirty="0" smtClean="0">
                          <a:solidFill>
                            <a:schemeClr val="bg1"/>
                          </a:solidFill>
                          <a:latin typeface="Times New Roman" panose="02020603050405020304" pitchFamily="18" charset="0"/>
                          <a:cs typeface="Times New Roman" panose="02020603050405020304" pitchFamily="18" charset="0"/>
                        </a:rPr>
                        <a:t>Cryogenics</a:t>
                      </a:r>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sz="1600" dirty="0" smtClean="0">
                          <a:latin typeface="Times New Roman" panose="02020603050405020304" pitchFamily="18" charset="0"/>
                          <a:cs typeface="Times New Roman" panose="02020603050405020304" pitchFamily="18" charset="0"/>
                        </a:rPr>
                        <a:t>Warm</a:t>
                      </a:r>
                      <a:r>
                        <a:rPr lang="en-GB" sz="1600" baseline="0" dirty="0" smtClean="0">
                          <a:latin typeface="Times New Roman" panose="02020603050405020304" pitchFamily="18" charset="0"/>
                          <a:cs typeface="Times New Roman" panose="02020603050405020304" pitchFamily="18" charset="0"/>
                        </a:rPr>
                        <a:t> compressor</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Surface</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Surface</a:t>
                      </a:r>
                      <a:r>
                        <a:rPr lang="en-GB" sz="1600" baseline="0" dirty="0" smtClean="0">
                          <a:latin typeface="Times New Roman" panose="02020603050405020304" pitchFamily="18" charset="0"/>
                          <a:cs typeface="Times New Roman" panose="02020603050405020304" pitchFamily="18" charset="0"/>
                        </a:rPr>
                        <a:t> building </a:t>
                      </a:r>
                      <a:r>
                        <a:rPr lang="en-GB" sz="1600" baseline="0" dirty="0" err="1" smtClean="0">
                          <a:latin typeface="Times New Roman" panose="02020603050405020304" pitchFamily="18" charset="0"/>
                          <a:cs typeface="Times New Roman" panose="02020603050405020304" pitchFamily="18" charset="0"/>
                        </a:rPr>
                        <a:t>Cryo</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r>
                        <a:rPr lang="en-GB" sz="1600" dirty="0" smtClean="0">
                          <a:latin typeface="Times New Roman" panose="02020603050405020304" pitchFamily="18" charset="0"/>
                          <a:cs typeface="Times New Roman" panose="02020603050405020304" pitchFamily="18" charset="0"/>
                        </a:rPr>
                        <a:t>“SD” building</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Surface</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a:t>
                      </a:r>
                      <a:r>
                        <a:rPr lang="en-GB" sz="1600" baseline="0" dirty="0" smtClean="0">
                          <a:latin typeface="Times New Roman" panose="02020603050405020304" pitchFamily="18" charset="0"/>
                          <a:cs typeface="Times New Roman" panose="02020603050405020304" pitchFamily="18" charset="0"/>
                        </a:rPr>
                        <a:t> building </a:t>
                      </a:r>
                      <a:r>
                        <a:rPr lang="en-GB" sz="1600" baseline="0" dirty="0" err="1" smtClean="0">
                          <a:latin typeface="Times New Roman" panose="02020603050405020304" pitchFamily="18" charset="0"/>
                          <a:cs typeface="Times New Roman" panose="02020603050405020304" pitchFamily="18" charset="0"/>
                        </a:rPr>
                        <a:t>Cryo</a:t>
                      </a:r>
                      <a:endParaRPr lang="en-GB" sz="16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r>
                        <a:rPr lang="en-GB" sz="1600" dirty="0" smtClean="0">
                          <a:latin typeface="Times New Roman" panose="02020603050405020304" pitchFamily="18" charset="0"/>
                          <a:cs typeface="Times New Roman" panose="02020603050405020304" pitchFamily="18" charset="0"/>
                        </a:rPr>
                        <a:t>Cold Compressor Box</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600" dirty="0" smtClean="0">
                          <a:latin typeface="Times New Roman" panose="02020603050405020304" pitchFamily="18" charset="0"/>
                          <a:cs typeface="Times New Roman" panose="02020603050405020304" pitchFamily="18" charset="0"/>
                        </a:rPr>
                        <a:t>Underground</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Service Tunnel </a:t>
                      </a:r>
                      <a:r>
                        <a:rPr lang="en-GB" sz="1600" dirty="0" err="1" smtClean="0">
                          <a:latin typeface="Times New Roman" panose="02020603050405020304" pitchFamily="18" charset="0"/>
                          <a:cs typeface="Times New Roman" panose="02020603050405020304" pitchFamily="18" charset="0"/>
                        </a:rPr>
                        <a:t>Cryo</a:t>
                      </a:r>
                      <a:endParaRPr lang="en-GB" sz="16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rowSpan="9">
                  <a:txBody>
                    <a:bodyPr/>
                    <a:lstStyle/>
                    <a:p>
                      <a:r>
                        <a:rPr lang="en-GB" dirty="0" smtClean="0">
                          <a:solidFill>
                            <a:schemeClr val="bg1"/>
                          </a:solidFill>
                          <a:latin typeface="Times New Roman" panose="02020603050405020304" pitchFamily="18" charset="0"/>
                          <a:cs typeface="Times New Roman" panose="02020603050405020304" pitchFamily="18" charset="0"/>
                        </a:rPr>
                        <a:t>Cold</a:t>
                      </a:r>
                      <a:r>
                        <a:rPr lang="en-GB" baseline="0" dirty="0" smtClean="0">
                          <a:solidFill>
                            <a:schemeClr val="bg1"/>
                          </a:solidFill>
                          <a:latin typeface="Times New Roman" panose="02020603050405020304" pitchFamily="18" charset="0"/>
                          <a:cs typeface="Times New Roman" panose="02020603050405020304" pitchFamily="18" charset="0"/>
                        </a:rPr>
                        <a:t> powering</a:t>
                      </a:r>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DFHX (2×IP)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 </a:t>
                      </a:r>
                      <a:r>
                        <a:rPr lang="en-GB" sz="1600" baseline="0" dirty="0" smtClean="0">
                          <a:latin typeface="Times New Roman" panose="02020603050405020304" pitchFamily="18" charset="0"/>
                          <a:cs typeface="Times New Roman" panose="02020603050405020304" pitchFamily="18" charset="0"/>
                        </a:rPr>
                        <a:t>buildings CP/</a:t>
                      </a:r>
                      <a:r>
                        <a:rPr lang="en-GB" sz="1600" dirty="0" smtClean="0">
                          <a:latin typeface="Times New Roman" panose="02020603050405020304" pitchFamily="18" charset="0"/>
                          <a:cs typeface="Times New Roman" panose="02020603050405020304" pitchFamily="18" charset="0"/>
                        </a:rPr>
                        <a:t>Service </a:t>
                      </a:r>
                      <a:r>
                        <a:rPr lang="en-GB" sz="1600" dirty="0" smtClean="0">
                          <a:latin typeface="Times New Roman" panose="02020603050405020304" pitchFamily="18" charset="0"/>
                          <a:cs typeface="Times New Roman" panose="02020603050405020304" pitchFamily="18" charset="0"/>
                        </a:rPr>
                        <a:t>Tunnel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DFHX</a:t>
                      </a:r>
                      <a:r>
                        <a:rPr lang="en-GB" sz="1600" baseline="0" dirty="0" smtClean="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PC ( 2×IP)</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 </a:t>
                      </a:r>
                      <a:r>
                        <a:rPr lang="en-GB" sz="1600" baseline="0" dirty="0" smtClean="0">
                          <a:latin typeface="Times New Roman" panose="02020603050405020304" pitchFamily="18" charset="0"/>
                          <a:cs typeface="Times New Roman" panose="02020603050405020304" pitchFamily="18" charset="0"/>
                        </a:rPr>
                        <a:t>buildings CP/</a:t>
                      </a:r>
                      <a:r>
                        <a:rPr lang="en-GB" sz="1600" dirty="0" smtClean="0">
                          <a:latin typeface="Times New Roman" panose="02020603050405020304" pitchFamily="18" charset="0"/>
                          <a:cs typeface="Times New Roman" panose="02020603050405020304" pitchFamily="18" charset="0"/>
                        </a:rPr>
                        <a:t>Service Tunnel</a:t>
                      </a:r>
                      <a:endParaRPr lang="en-GB" sz="16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DFHX QDS+QEE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 </a:t>
                      </a:r>
                      <a:r>
                        <a:rPr lang="en-GB" sz="1600" baseline="0" dirty="0" smtClean="0">
                          <a:latin typeface="Times New Roman" panose="02020603050405020304" pitchFamily="18" charset="0"/>
                          <a:cs typeface="Times New Roman" panose="02020603050405020304" pitchFamily="18" charset="0"/>
                        </a:rPr>
                        <a:t>buildings CP/</a:t>
                      </a:r>
                      <a:r>
                        <a:rPr lang="en-GB" sz="1600" dirty="0" smtClean="0">
                          <a:latin typeface="Times New Roman" panose="02020603050405020304" pitchFamily="18" charset="0"/>
                          <a:cs typeface="Times New Roman" panose="02020603050405020304" pitchFamily="18" charset="0"/>
                        </a:rPr>
                        <a:t>Service Tunnel</a:t>
                      </a:r>
                      <a:endParaRPr lang="en-GB" sz="16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DFHM (2×IP)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 </a:t>
                      </a:r>
                      <a:r>
                        <a:rPr lang="en-GB" sz="1600" baseline="0" dirty="0" smtClean="0">
                          <a:latin typeface="Times New Roman" panose="02020603050405020304" pitchFamily="18" charset="0"/>
                          <a:cs typeface="Times New Roman" panose="02020603050405020304" pitchFamily="18" charset="0"/>
                        </a:rPr>
                        <a:t>buildings CP/</a:t>
                      </a:r>
                      <a:r>
                        <a:rPr lang="en-GB" sz="1600" dirty="0" smtClean="0">
                          <a:latin typeface="Times New Roman" panose="02020603050405020304" pitchFamily="18" charset="0"/>
                          <a:cs typeface="Times New Roman" panose="02020603050405020304" pitchFamily="18" charset="0"/>
                        </a:rPr>
                        <a:t>Service Tunnel</a:t>
                      </a:r>
                      <a:endParaRPr lang="en-GB" sz="16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DFHM</a:t>
                      </a:r>
                      <a:r>
                        <a:rPr lang="en-GB" sz="1600" baseline="0" dirty="0" smtClean="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PC (2×IP)</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 </a:t>
                      </a:r>
                      <a:r>
                        <a:rPr lang="en-GB" sz="1600" baseline="0" dirty="0" smtClean="0">
                          <a:latin typeface="Times New Roman" panose="02020603050405020304" pitchFamily="18" charset="0"/>
                          <a:cs typeface="Times New Roman" panose="02020603050405020304" pitchFamily="18" charset="0"/>
                        </a:rPr>
                        <a:t>buildings CP/</a:t>
                      </a:r>
                      <a:r>
                        <a:rPr lang="en-GB" sz="1600" dirty="0" smtClean="0">
                          <a:latin typeface="Times New Roman" panose="02020603050405020304" pitchFamily="18" charset="0"/>
                          <a:cs typeface="Times New Roman" panose="02020603050405020304" pitchFamily="18" charset="0"/>
                        </a:rPr>
                        <a:t>Service Tunnel</a:t>
                      </a:r>
                      <a:endParaRPr lang="en-GB" sz="16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DFHX QDS+QEE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 </a:t>
                      </a:r>
                      <a:r>
                        <a:rPr lang="en-GB" sz="1600" baseline="0" dirty="0" smtClean="0">
                          <a:latin typeface="Times New Roman" panose="02020603050405020304" pitchFamily="18" charset="0"/>
                          <a:cs typeface="Times New Roman" panose="02020603050405020304" pitchFamily="18" charset="0"/>
                        </a:rPr>
                        <a:t>buildings CP/</a:t>
                      </a:r>
                      <a:r>
                        <a:rPr lang="en-GB" sz="1600" dirty="0" smtClean="0">
                          <a:latin typeface="Times New Roman" panose="02020603050405020304" pitchFamily="18" charset="0"/>
                          <a:cs typeface="Times New Roman" panose="02020603050405020304" pitchFamily="18" charset="0"/>
                        </a:rPr>
                        <a:t>Service Tunnel</a:t>
                      </a:r>
                      <a:endParaRPr lang="en-GB" sz="16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r>
                        <a:rPr lang="en-GB" sz="1600" dirty="0" smtClean="0">
                          <a:latin typeface="Times New Roman" panose="02020603050405020304" pitchFamily="18" charset="0"/>
                          <a:cs typeface="Times New Roman" panose="02020603050405020304" pitchFamily="18" charset="0"/>
                        </a:rPr>
                        <a:t>DFHA (2×IP)</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Times New Roman" panose="02020603050405020304" pitchFamily="18" charset="0"/>
                          <a:cs typeface="Times New Roman" panose="02020603050405020304" pitchFamily="18" charset="0"/>
                        </a:rPr>
                        <a:t>Sur. </a:t>
                      </a:r>
                      <a:r>
                        <a:rPr lang="en-GB" sz="1500" baseline="0" dirty="0" smtClean="0">
                          <a:latin typeface="Times New Roman" panose="02020603050405020304" pitchFamily="18" charset="0"/>
                          <a:cs typeface="Times New Roman" panose="02020603050405020304" pitchFamily="18" charset="0"/>
                        </a:rPr>
                        <a:t>buildings CP/RR </a:t>
                      </a:r>
                      <a:r>
                        <a:rPr lang="en-GB" sz="1500" dirty="0" smtClean="0">
                          <a:latin typeface="Times New Roman" panose="02020603050405020304" pitchFamily="18" charset="0"/>
                          <a:cs typeface="Times New Roman" panose="02020603050405020304" pitchFamily="18" charset="0"/>
                        </a:rPr>
                        <a:t>Service Tunnel</a:t>
                      </a:r>
                      <a:endParaRPr lang="en-GB" sz="15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DFHA</a:t>
                      </a:r>
                      <a:r>
                        <a:rPr lang="en-GB" sz="1600" baseline="0" dirty="0" smtClean="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PC (2×IP)</a:t>
                      </a:r>
                      <a:endParaRPr lang="en-GB" sz="16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Times New Roman" panose="02020603050405020304" pitchFamily="18" charset="0"/>
                          <a:cs typeface="Times New Roman" panose="02020603050405020304" pitchFamily="18" charset="0"/>
                        </a:rPr>
                        <a:t>Sur. </a:t>
                      </a:r>
                      <a:r>
                        <a:rPr lang="en-GB" sz="1500" baseline="0" dirty="0" smtClean="0">
                          <a:latin typeface="Times New Roman" panose="02020603050405020304" pitchFamily="18" charset="0"/>
                          <a:cs typeface="Times New Roman" panose="02020603050405020304" pitchFamily="18" charset="0"/>
                        </a:rPr>
                        <a:t>buildings CP/RR </a:t>
                      </a:r>
                      <a:r>
                        <a:rPr lang="en-GB" sz="1500" dirty="0" smtClean="0">
                          <a:latin typeface="Times New Roman" panose="02020603050405020304" pitchFamily="18" charset="0"/>
                          <a:cs typeface="Times New Roman" panose="02020603050405020304" pitchFamily="18" charset="0"/>
                        </a:rPr>
                        <a:t>Service Tunnel</a:t>
                      </a:r>
                      <a:endParaRPr lang="en-GB" sz="15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7668">
                <a:tc vMerge="1">
                  <a:txBody>
                    <a:bodyPr/>
                    <a:lstStyle/>
                    <a:p>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DFHX QDS+QEE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smtClean="0">
                          <a:latin typeface="Times New Roman" panose="02020603050405020304" pitchFamily="18" charset="0"/>
                          <a:cs typeface="Times New Roman" panose="02020603050405020304" pitchFamily="18" charset="0"/>
                        </a:rPr>
                        <a:t>Surface/Underground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500" dirty="0" smtClean="0">
                          <a:latin typeface="Times New Roman" panose="02020603050405020304" pitchFamily="18" charset="0"/>
                          <a:cs typeface="Times New Roman" panose="02020603050405020304" pitchFamily="18" charset="0"/>
                        </a:rPr>
                        <a:t>Sur. </a:t>
                      </a:r>
                      <a:r>
                        <a:rPr lang="en-GB" sz="1500" baseline="0" dirty="0" smtClean="0">
                          <a:latin typeface="Times New Roman" panose="02020603050405020304" pitchFamily="18" charset="0"/>
                          <a:cs typeface="Times New Roman" panose="02020603050405020304" pitchFamily="18" charset="0"/>
                        </a:rPr>
                        <a:t>buildings CP/RR </a:t>
                      </a:r>
                      <a:r>
                        <a:rPr lang="en-GB" sz="1500" dirty="0" smtClean="0">
                          <a:latin typeface="Times New Roman" panose="02020603050405020304" pitchFamily="18" charset="0"/>
                          <a:cs typeface="Times New Roman" panose="02020603050405020304" pitchFamily="18" charset="0"/>
                        </a:rPr>
                        <a:t>Service Tunnel</a:t>
                      </a:r>
                      <a:endParaRPr lang="en-GB" sz="15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6965923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7544" y="4616"/>
            <a:ext cx="8229600" cy="832096"/>
          </a:xfrm>
        </p:spPr>
        <p:txBody>
          <a:bodyPr/>
          <a:lstStyle/>
          <a:p>
            <a:r>
              <a:rPr lang="en-GB" dirty="0" smtClean="0"/>
              <a:t>Option A: long service tunnel</a:t>
            </a:r>
            <a:endParaRPr lang="en-GB" dirty="0"/>
          </a:p>
        </p:txBody>
      </p:sp>
      <p:pic>
        <p:nvPicPr>
          <p:cNvPr id="6" name="Picture 5" descr="CATIA V5 R23 64 -  CERN :  Large Assemblies -  -  - [ST0573816_01 a.01 [1507] assy LSS5 underground and surface works In Work (ReadOnly) ]"/>
          <p:cNvPicPr/>
          <p:nvPr/>
        </p:nvPicPr>
        <p:blipFill>
          <a:blip r:embed="rId2" cstate="email">
            <a:extLst>
              <a:ext uri="{28A0092B-C50C-407E-A947-70E740481C1C}">
                <a14:useLocalDpi xmlns:a14="http://schemas.microsoft.com/office/drawing/2010/main" val="0"/>
              </a:ext>
            </a:extLst>
          </a:blip>
          <a:srcRect/>
          <a:stretch>
            <a:fillRect/>
          </a:stretch>
        </p:blipFill>
        <p:spPr>
          <a:xfrm>
            <a:off x="3227847" y="2599482"/>
            <a:ext cx="5943600" cy="1984375"/>
          </a:xfrm>
          <a:prstGeom prst="rect">
            <a:avLst/>
          </a:prstGeom>
        </p:spPr>
      </p:pic>
      <p:grpSp>
        <p:nvGrpSpPr>
          <p:cNvPr id="7" name="Group 6"/>
          <p:cNvGrpSpPr/>
          <p:nvPr/>
        </p:nvGrpSpPr>
        <p:grpSpPr>
          <a:xfrm>
            <a:off x="0" y="818820"/>
            <a:ext cx="6273579" cy="2693670"/>
            <a:chOff x="0" y="0"/>
            <a:chExt cx="6273953" cy="2694127"/>
          </a:xfrm>
        </p:grpSpPr>
        <p:pic>
          <p:nvPicPr>
            <p:cNvPr id="8" name="Picture 7" descr="CATIA V5 R23 64 -  CERN :  Large Assemblies -  -  - [ST0573816_01 a.01 [1507] assy LSS5 underground and surface works In Work (ReadOnly) ]"/>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0" y="0"/>
              <a:ext cx="3809256" cy="2694127"/>
            </a:xfrm>
            <a:prstGeom prst="rect">
              <a:avLst/>
            </a:prstGeom>
          </p:spPr>
        </p:pic>
        <p:sp>
          <p:nvSpPr>
            <p:cNvPr id="9" name="Text Box 28"/>
            <p:cNvSpPr txBox="1"/>
            <p:nvPr/>
          </p:nvSpPr>
          <p:spPr>
            <a:xfrm>
              <a:off x="1565344" y="427263"/>
              <a:ext cx="1869398" cy="466664"/>
            </a:xfrm>
            <a:prstGeom prst="rect">
              <a:avLst/>
            </a:prstGeom>
            <a:solidFill>
              <a:schemeClr val="lt1"/>
            </a:solidFill>
            <a:ln w="6350">
              <a:solidFill>
                <a:srgbClr val="00B0F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sz="1200" b="1" kern="1200">
                  <a:solidFill>
                    <a:srgbClr val="00B0F0"/>
                  </a:solidFill>
                  <a:effectLst/>
                  <a:latin typeface="Times New Roman" panose="02020603050405020304" pitchFamily="18" charset="0"/>
                  <a:ea typeface="Calibri"/>
                  <a:cs typeface="Times New Roman" panose="02020603050405020304" pitchFamily="18" charset="0"/>
                </a:rPr>
                <a:t>MACHINE </a:t>
              </a:r>
              <a:endParaRPr lang="en-GB" sz="1200" kern="1400">
                <a:effectLst/>
                <a:latin typeface="Times New Roman" panose="02020603050405020304" pitchFamily="18" charset="0"/>
                <a:ea typeface="Times New Roman"/>
                <a:cs typeface="Times New Roman" panose="02020603050405020304" pitchFamily="18" charset="0"/>
              </a:endParaRPr>
            </a:p>
            <a:p>
              <a:pPr algn="ctr">
                <a:lnSpc>
                  <a:spcPct val="115000"/>
                </a:lnSpc>
                <a:spcAft>
                  <a:spcPts val="0"/>
                </a:spcAft>
              </a:pPr>
              <a:r>
                <a:rPr lang="en-US" sz="1200" b="1" kern="1200">
                  <a:solidFill>
                    <a:srgbClr val="00B0F0"/>
                  </a:solidFill>
                  <a:effectLst/>
                  <a:latin typeface="Times New Roman" panose="02020603050405020304" pitchFamily="18" charset="0"/>
                  <a:ea typeface="Calibri"/>
                  <a:cs typeface="Times New Roman" panose="02020603050405020304" pitchFamily="18" charset="0"/>
                </a:rPr>
                <a:t>TUNNEL</a:t>
              </a:r>
              <a:endParaRPr lang="en-GB" sz="1200" kern="1400">
                <a:effectLst/>
                <a:latin typeface="Times New Roman" panose="02020603050405020304" pitchFamily="18" charset="0"/>
                <a:ea typeface="Times New Roman"/>
                <a:cs typeface="Times New Roman" panose="02020603050405020304" pitchFamily="18" charset="0"/>
              </a:endParaRPr>
            </a:p>
          </p:txBody>
        </p:sp>
        <p:sp>
          <p:nvSpPr>
            <p:cNvPr id="10" name="Text Box 29"/>
            <p:cNvSpPr txBox="1"/>
            <p:nvPr/>
          </p:nvSpPr>
          <p:spPr>
            <a:xfrm>
              <a:off x="3745521" y="807873"/>
              <a:ext cx="2528432" cy="539191"/>
            </a:xfrm>
            <a:prstGeom prst="rect">
              <a:avLst/>
            </a:prstGeom>
            <a:solidFill>
              <a:schemeClr val="lt1"/>
            </a:solidFill>
            <a:ln w="635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sz="1200" b="1" kern="1200" dirty="0">
                  <a:solidFill>
                    <a:srgbClr val="FF0000"/>
                  </a:solidFill>
                  <a:effectLst/>
                  <a:latin typeface="Times New Roman" panose="02020603050405020304" pitchFamily="18" charset="0"/>
                  <a:ea typeface="Calibri"/>
                  <a:cs typeface="Times New Roman" panose="02020603050405020304" pitchFamily="18" charset="0"/>
                </a:rPr>
                <a:t>NEW CORES FOR COAX CABLE TRANSPORT</a:t>
              </a:r>
              <a:endParaRPr lang="en-GB" sz="1200" kern="1400" dirty="0">
                <a:effectLst/>
                <a:latin typeface="Times New Roman" panose="02020603050405020304" pitchFamily="18" charset="0"/>
                <a:ea typeface="Times New Roman"/>
                <a:cs typeface="Times New Roman" panose="02020603050405020304" pitchFamily="18" charset="0"/>
              </a:endParaRPr>
            </a:p>
          </p:txBody>
        </p:sp>
        <p:sp>
          <p:nvSpPr>
            <p:cNvPr id="11" name="Text Box 30"/>
            <p:cNvSpPr txBox="1"/>
            <p:nvPr/>
          </p:nvSpPr>
          <p:spPr>
            <a:xfrm>
              <a:off x="2298064" y="2213758"/>
              <a:ext cx="1614212" cy="291492"/>
            </a:xfrm>
            <a:prstGeom prst="rect">
              <a:avLst/>
            </a:prstGeom>
            <a:solidFill>
              <a:schemeClr val="lt1"/>
            </a:solidFill>
            <a:ln w="635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sz="1200" b="1" kern="1200" dirty="0" smtClean="0">
                  <a:solidFill>
                    <a:srgbClr val="FF0000"/>
                  </a:solidFill>
                  <a:effectLst/>
                  <a:latin typeface="Times New Roman" panose="02020603050405020304" pitchFamily="18" charset="0"/>
                  <a:ea typeface="Calibri"/>
                  <a:cs typeface="Times New Roman" panose="02020603050405020304" pitchFamily="18" charset="0"/>
                </a:rPr>
                <a:t>SERVICE </a:t>
              </a:r>
              <a:r>
                <a:rPr lang="en-US" sz="1200" b="1" kern="1200" dirty="0">
                  <a:solidFill>
                    <a:srgbClr val="FF0000"/>
                  </a:solidFill>
                  <a:effectLst/>
                  <a:latin typeface="Times New Roman" panose="02020603050405020304" pitchFamily="18" charset="0"/>
                  <a:ea typeface="Calibri"/>
                  <a:cs typeface="Times New Roman" panose="02020603050405020304" pitchFamily="18" charset="0"/>
                </a:rPr>
                <a:t>TUNNEL</a:t>
              </a:r>
              <a:endParaRPr lang="en-GB" sz="1200" kern="1400" dirty="0">
                <a:effectLst/>
                <a:latin typeface="Times New Roman" panose="02020603050405020304" pitchFamily="18" charset="0"/>
                <a:ea typeface="Times New Roman"/>
                <a:cs typeface="Times New Roman" panose="02020603050405020304" pitchFamily="18" charset="0"/>
              </a:endParaRPr>
            </a:p>
          </p:txBody>
        </p:sp>
        <p:cxnSp>
          <p:nvCxnSpPr>
            <p:cNvPr id="12" name="Straight Arrow Connector 11"/>
            <p:cNvCxnSpPr/>
            <p:nvPr/>
          </p:nvCxnSpPr>
          <p:spPr>
            <a:xfrm>
              <a:off x="2072867" y="898712"/>
              <a:ext cx="154411" cy="541448"/>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352326" y="898712"/>
              <a:ext cx="393196" cy="47687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a:stCxn id="11" idx="0"/>
            </p:cNvCxnSpPr>
            <p:nvPr/>
          </p:nvCxnSpPr>
          <p:spPr>
            <a:xfrm flipH="1" flipV="1">
              <a:off x="2652397" y="1888396"/>
              <a:ext cx="452773" cy="325361"/>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 Box 30"/>
            <p:cNvSpPr txBox="1"/>
            <p:nvPr/>
          </p:nvSpPr>
          <p:spPr>
            <a:xfrm>
              <a:off x="3223945" y="1864127"/>
              <a:ext cx="1785791" cy="291206"/>
            </a:xfrm>
            <a:prstGeom prst="rect">
              <a:avLst/>
            </a:prstGeom>
            <a:solidFill>
              <a:schemeClr val="lt1"/>
            </a:solidFill>
            <a:ln w="6350">
              <a:solidFill>
                <a:srgbClr val="FF0000"/>
              </a:solid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0"/>
                </a:spcAft>
              </a:pPr>
              <a:r>
                <a:rPr lang="en-US" sz="1200" b="1" kern="1200" dirty="0" smtClean="0">
                  <a:solidFill>
                    <a:srgbClr val="FF0000"/>
                  </a:solidFill>
                  <a:effectLst/>
                  <a:latin typeface="Times New Roman" panose="02020603050405020304" pitchFamily="18" charset="0"/>
                  <a:ea typeface="Calibri"/>
                  <a:cs typeface="Times New Roman" panose="02020603050405020304" pitchFamily="18" charset="0"/>
                </a:rPr>
                <a:t>EMERGENCY </a:t>
              </a:r>
              <a:r>
                <a:rPr lang="en-US" sz="1200" b="1" kern="1200" dirty="0">
                  <a:solidFill>
                    <a:srgbClr val="FF0000"/>
                  </a:solidFill>
                  <a:effectLst/>
                  <a:latin typeface="Times New Roman" panose="02020603050405020304" pitchFamily="18" charset="0"/>
                  <a:ea typeface="Calibri"/>
                  <a:cs typeface="Times New Roman" panose="02020603050405020304" pitchFamily="18" charset="0"/>
                </a:rPr>
                <a:t>EXIT</a:t>
              </a:r>
              <a:endParaRPr lang="en-GB" sz="1200" kern="1400" dirty="0">
                <a:effectLst/>
                <a:latin typeface="Times New Roman" panose="02020603050405020304" pitchFamily="18" charset="0"/>
                <a:ea typeface="Times New Roman"/>
                <a:cs typeface="Times New Roman" panose="02020603050405020304" pitchFamily="18" charset="0"/>
              </a:endParaRPr>
            </a:p>
          </p:txBody>
        </p:sp>
        <p:cxnSp>
          <p:nvCxnSpPr>
            <p:cNvPr id="16" name="Straight Arrow Connector 15"/>
            <p:cNvCxnSpPr>
              <a:stCxn id="15" idx="0"/>
            </p:cNvCxnSpPr>
            <p:nvPr/>
          </p:nvCxnSpPr>
          <p:spPr>
            <a:xfrm flipH="1" flipV="1">
              <a:off x="3612099" y="1622000"/>
              <a:ext cx="504742" cy="24212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pic>
        <p:nvPicPr>
          <p:cNvPr id="17" name="Picture 16" descr="CATIA V5 R23 64 -  CERN :  Large Assemblies -  -  - [ST0573816_01 a.01 [1507] assy LSS5 underground and surface works In Work (ReadOnly) ]"/>
          <p:cNvPicPr/>
          <p:nvPr/>
        </p:nvPicPr>
        <p:blipFill>
          <a:blip r:embed="rId4" cstate="email">
            <a:extLst>
              <a:ext uri="{28A0092B-C50C-407E-A947-70E740481C1C}">
                <a14:useLocalDpi xmlns:a14="http://schemas.microsoft.com/office/drawing/2010/main" val="0"/>
              </a:ext>
            </a:extLst>
          </a:blip>
          <a:srcRect/>
          <a:stretch>
            <a:fillRect/>
          </a:stretch>
        </p:blipFill>
        <p:spPr>
          <a:xfrm>
            <a:off x="0" y="4555950"/>
            <a:ext cx="5943600" cy="2288540"/>
          </a:xfrm>
          <a:prstGeom prst="rect">
            <a:avLst/>
          </a:prstGeom>
        </p:spPr>
      </p:pic>
      <p:pic>
        <p:nvPicPr>
          <p:cNvPr id="18" name="Picture 17" descr="Emergency_exit-LHCLSX__0010.pdf - Adobe Reader"/>
          <p:cNvPicPr/>
          <p:nvPr/>
        </p:nvPicPr>
        <p:blipFill>
          <a:blip r:embed="rId5" cstate="email">
            <a:extLst>
              <a:ext uri="{28A0092B-C50C-407E-A947-70E740481C1C}">
                <a14:useLocalDpi xmlns:a14="http://schemas.microsoft.com/office/drawing/2010/main" val="0"/>
              </a:ext>
            </a:extLst>
          </a:blip>
          <a:srcRect/>
          <a:stretch>
            <a:fillRect/>
          </a:stretch>
        </p:blipFill>
        <p:spPr>
          <a:xfrm>
            <a:off x="5943600" y="4555950"/>
            <a:ext cx="2771800" cy="2288540"/>
          </a:xfrm>
          <a:prstGeom prst="rect">
            <a:avLst/>
          </a:prstGeom>
          <a:solidFill>
            <a:srgbClr val="FF0000"/>
          </a:solidFill>
          <a:ln>
            <a:solidFill>
              <a:srgbClr val="FF0000"/>
            </a:solidFill>
          </a:ln>
        </p:spPr>
      </p:pic>
      <p:sp>
        <p:nvSpPr>
          <p:cNvPr id="19" name="Rectangle 18"/>
          <p:cNvSpPr/>
          <p:nvPr/>
        </p:nvSpPr>
        <p:spPr>
          <a:xfrm>
            <a:off x="2060244" y="6349490"/>
            <a:ext cx="1291882" cy="476672"/>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solidFill>
                  <a:schemeClr val="bg1"/>
                </a:solidFill>
                <a:latin typeface="Times New Roman" panose="02020603050405020304" pitchFamily="18" charset="0"/>
                <a:cs typeface="Times New Roman" panose="02020603050405020304" pitchFamily="18" charset="0"/>
              </a:rPr>
              <a:t>A1</a:t>
            </a:r>
            <a:endParaRPr lang="en-GB" sz="2400" dirty="0">
              <a:solidFill>
                <a:schemeClr val="bg1"/>
              </a:solidFill>
              <a:latin typeface="Times New Roman" panose="02020603050405020304" pitchFamily="18" charset="0"/>
              <a:cs typeface="Times New Roman" panose="02020603050405020304" pitchFamily="18" charset="0"/>
            </a:endParaRPr>
          </a:p>
        </p:txBody>
      </p:sp>
      <p:sp>
        <p:nvSpPr>
          <p:cNvPr id="20" name="Rectangle 19"/>
          <p:cNvSpPr/>
          <p:nvPr/>
        </p:nvSpPr>
        <p:spPr>
          <a:xfrm>
            <a:off x="7879565" y="4547708"/>
            <a:ext cx="1291882" cy="39346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latin typeface="Times New Roman" panose="02020603050405020304" pitchFamily="18" charset="0"/>
                <a:cs typeface="Times New Roman" panose="02020603050405020304" pitchFamily="18" charset="0"/>
              </a:rPr>
              <a:t>A2</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489688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967207" cy="1089329"/>
          </a:xfrm>
        </p:spPr>
        <p:txBody>
          <a:bodyPr>
            <a:noAutofit/>
          </a:bodyPr>
          <a:lstStyle/>
          <a:p>
            <a:r>
              <a:rPr lang="en-GB" sz="3400" dirty="0" smtClean="0"/>
              <a:t>Option </a:t>
            </a:r>
            <a:r>
              <a:rPr lang="en-GB" sz="3400" dirty="0"/>
              <a:t>B: crab to the </a:t>
            </a:r>
            <a:r>
              <a:rPr lang="en-GB" sz="3400" dirty="0" smtClean="0"/>
              <a:t>surface</a:t>
            </a:r>
            <a:r>
              <a:rPr lang="en-GB" sz="3000" dirty="0" smtClean="0"/>
              <a:t/>
            </a:r>
            <a:br>
              <a:rPr lang="en-GB" sz="3000" dirty="0" smtClean="0"/>
            </a:br>
            <a:r>
              <a:rPr lang="en-GB" sz="2600" dirty="0" smtClean="0"/>
              <a:t>- B1 enlargement of an existing structure </a:t>
            </a:r>
            <a:br>
              <a:rPr lang="en-GB" sz="2600" dirty="0" smtClean="0"/>
            </a:br>
            <a:r>
              <a:rPr lang="en-GB" sz="2600" dirty="0" smtClean="0"/>
              <a:t>- B2: short service tunnel </a:t>
            </a:r>
            <a:endParaRPr lang="en-GB" sz="2600" dirty="0"/>
          </a:p>
        </p:txBody>
      </p:sp>
      <p:sp>
        <p:nvSpPr>
          <p:cNvPr id="9" name="Content Placeholder 8"/>
          <p:cNvSpPr>
            <a:spLocks noGrp="1"/>
          </p:cNvSpPr>
          <p:nvPr>
            <p:ph idx="1"/>
          </p:nvPr>
        </p:nvSpPr>
        <p:spPr/>
        <p:txBody>
          <a:bodyPr/>
          <a:lstStyle/>
          <a:p>
            <a:endParaRPr lang="en-GB"/>
          </a:p>
        </p:txBody>
      </p:sp>
      <p:graphicFrame>
        <p:nvGraphicFramePr>
          <p:cNvPr id="10" name="Content Placeholder 3"/>
          <p:cNvGraphicFramePr>
            <a:graphicFrameLocks/>
          </p:cNvGraphicFramePr>
          <p:nvPr>
            <p:extLst>
              <p:ext uri="{D42A27DB-BD31-4B8C-83A1-F6EECF244321}">
                <p14:modId xmlns:p14="http://schemas.microsoft.com/office/powerpoint/2010/main" val="3150738364"/>
              </p:ext>
            </p:extLst>
          </p:nvPr>
        </p:nvGraphicFramePr>
        <p:xfrm>
          <a:off x="0" y="1196466"/>
          <a:ext cx="9144000" cy="5945344"/>
        </p:xfrm>
        <a:graphic>
          <a:graphicData uri="http://schemas.openxmlformats.org/drawingml/2006/table">
            <a:tbl>
              <a:tblPr firstRow="1" bandRow="1">
                <a:tableStyleId>{5C22544A-7EE6-4342-B048-85BDC9FD1C3A}</a:tableStyleId>
              </a:tblPr>
              <a:tblGrid>
                <a:gridCol w="1419318"/>
                <a:gridCol w="1775144"/>
                <a:gridCol w="1258785"/>
                <a:gridCol w="4690753"/>
              </a:tblGrid>
              <a:tr h="427517">
                <a:tc>
                  <a:txBody>
                    <a:bodyPr/>
                    <a:lstStyle/>
                    <a:p>
                      <a:r>
                        <a:rPr lang="en-GB" dirty="0" smtClean="0">
                          <a:latin typeface="Times New Roman" panose="02020603050405020304" pitchFamily="18" charset="0"/>
                          <a:cs typeface="Times New Roman" panose="02020603050405020304" pitchFamily="18" charset="0"/>
                        </a:rPr>
                        <a:t>System </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GB" dirty="0" smtClean="0">
                          <a:latin typeface="Times New Roman" panose="02020603050405020304" pitchFamily="18" charset="0"/>
                          <a:cs typeface="Times New Roman" panose="02020603050405020304" pitchFamily="18" charset="0"/>
                        </a:rPr>
                        <a:t>Sub-system</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GB" dirty="0" smtClean="0">
                          <a:latin typeface="Times New Roman" panose="02020603050405020304" pitchFamily="18" charset="0"/>
                          <a:cs typeface="Times New Roman" panose="02020603050405020304" pitchFamily="18" charset="0"/>
                        </a:rPr>
                        <a:t>Location proposed</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r>
                        <a:rPr lang="en-GB" dirty="0" smtClean="0">
                          <a:latin typeface="Times New Roman" panose="02020603050405020304" pitchFamily="18" charset="0"/>
                          <a:cs typeface="Times New Roman" panose="02020603050405020304" pitchFamily="18" charset="0"/>
                        </a:rPr>
                        <a:t>Building/structure</a:t>
                      </a:r>
                      <a:endParaRPr lang="en-GB"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331579">
                <a:tc rowSpan="4">
                  <a:txBody>
                    <a:bodyPr/>
                    <a:lstStyle/>
                    <a:p>
                      <a:r>
                        <a:rPr lang="en-GB" dirty="0" smtClean="0">
                          <a:solidFill>
                            <a:schemeClr val="bg1"/>
                          </a:solidFill>
                          <a:latin typeface="Times New Roman" panose="02020603050405020304" pitchFamily="18" charset="0"/>
                          <a:cs typeface="Times New Roman" panose="02020603050405020304" pitchFamily="18" charset="0"/>
                        </a:rPr>
                        <a:t>Crab</a:t>
                      </a:r>
                      <a:r>
                        <a:rPr lang="en-GB" baseline="0" dirty="0" smtClean="0">
                          <a:solidFill>
                            <a:schemeClr val="bg1"/>
                          </a:solidFill>
                          <a:latin typeface="Times New Roman" panose="02020603050405020304" pitchFamily="18" charset="0"/>
                          <a:cs typeface="Times New Roman" panose="02020603050405020304" pitchFamily="18" charset="0"/>
                        </a:rPr>
                        <a:t> cavity</a:t>
                      </a:r>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20000"/>
                        <a:lumOff val="80000"/>
                      </a:schemeClr>
                    </a:solidFill>
                  </a:tcPr>
                </a:tc>
                <a:tc>
                  <a:txBody>
                    <a:bodyPr/>
                    <a:lstStyle/>
                    <a:p>
                      <a:r>
                        <a:rPr lang="en-GB" sz="1400" dirty="0" smtClean="0">
                          <a:latin typeface="Times New Roman" panose="02020603050405020304" pitchFamily="18" charset="0"/>
                          <a:cs typeface="Times New Roman" panose="02020603050405020304" pitchFamily="18" charset="0"/>
                        </a:rPr>
                        <a:t>RF power (2×IP)</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baseline="0" dirty="0" smtClean="0">
                          <a:latin typeface="Times New Roman" panose="02020603050405020304" pitchFamily="18" charset="0"/>
                          <a:cs typeface="Times New Roman" panose="02020603050405020304" pitchFamily="18" charset="0"/>
                        </a:rPr>
                        <a:t>Crab service building Left and Right</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r>
                        <a:rPr lang="en-GB" sz="1400" dirty="0" smtClean="0">
                          <a:latin typeface="Times New Roman" panose="02020603050405020304" pitchFamily="18" charset="0"/>
                          <a:cs typeface="Times New Roman" panose="02020603050405020304" pitchFamily="18" charset="0"/>
                        </a:rPr>
                        <a:t>LLRF</a:t>
                      </a:r>
                      <a:r>
                        <a:rPr lang="en-GB" sz="1400" baseline="0" dirty="0" smtClean="0">
                          <a:latin typeface="Times New Roman" panose="02020603050405020304" pitchFamily="18" charset="0"/>
                          <a:cs typeface="Times New Roman" panose="02020603050405020304" pitchFamily="18" charset="0"/>
                        </a:rPr>
                        <a:t> racks (2</a:t>
                      </a:r>
                      <a:r>
                        <a:rPr lang="en-GB" sz="1400" dirty="0" smtClean="0">
                          <a:latin typeface="Times New Roman" panose="02020603050405020304" pitchFamily="18" charset="0"/>
                          <a:cs typeface="Times New Roman" panose="02020603050405020304" pitchFamily="18" charset="0"/>
                        </a:rPr>
                        <a:t>×</a:t>
                      </a:r>
                      <a:r>
                        <a:rPr lang="en-GB" sz="1400" baseline="0" dirty="0" smtClean="0">
                          <a:latin typeface="Times New Roman" panose="02020603050405020304" pitchFamily="18" charset="0"/>
                          <a:cs typeface="Times New Roman" panose="02020603050405020304" pitchFamily="18" charset="0"/>
                        </a:rPr>
                        <a:t>IP)</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aseline="0" dirty="0" smtClean="0">
                          <a:latin typeface="Times New Roman" panose="02020603050405020304" pitchFamily="18" charset="0"/>
                          <a:cs typeface="Times New Roman" panose="02020603050405020304" pitchFamily="18" charset="0"/>
                        </a:rPr>
                        <a:t>Crab service building Left and Right</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r>
                        <a:rPr lang="en-GB" sz="1400" dirty="0" smtClean="0">
                          <a:latin typeface="Times New Roman" panose="02020603050405020304" pitchFamily="18" charset="0"/>
                          <a:cs typeface="Times New Roman" panose="02020603050405020304" pitchFamily="18" charset="0"/>
                        </a:rPr>
                        <a:t>LLRF central racks</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err="1" smtClean="0">
                          <a:latin typeface="Times New Roman" panose="02020603050405020304" pitchFamily="18" charset="0"/>
                          <a:cs typeface="Times New Roman" panose="02020603050405020304" pitchFamily="18" charset="0"/>
                        </a:rPr>
                        <a:t>Cryo+CP</a:t>
                      </a:r>
                      <a:r>
                        <a:rPr lang="en-GB" sz="1400" baseline="0" dirty="0" smtClean="0">
                          <a:latin typeface="Times New Roman" panose="02020603050405020304" pitchFamily="18" charset="0"/>
                          <a:cs typeface="Times New Roman" panose="02020603050405020304" pitchFamily="18" charset="0"/>
                        </a:rPr>
                        <a:t> or specific building</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nchor="ctr"/>
                </a:tc>
                <a:tc>
                  <a:txBody>
                    <a:bodyPr/>
                    <a:lstStyle/>
                    <a:p>
                      <a:r>
                        <a:rPr lang="en-GB" sz="1400" dirty="0" smtClean="0">
                          <a:latin typeface="Times New Roman" panose="02020603050405020304" pitchFamily="18" charset="0"/>
                          <a:cs typeface="Times New Roman" panose="02020603050405020304" pitchFamily="18" charset="0"/>
                        </a:rPr>
                        <a:t>HVPS</a:t>
                      </a:r>
                      <a:r>
                        <a:rPr lang="en-GB" sz="1400" baseline="0" dirty="0" smtClean="0">
                          <a:latin typeface="Times New Roman" panose="02020603050405020304" pitchFamily="18" charset="0"/>
                          <a:cs typeface="Times New Roman" panose="02020603050405020304" pitchFamily="18" charset="0"/>
                        </a:rPr>
                        <a:t> (2</a:t>
                      </a:r>
                      <a:r>
                        <a:rPr lang="en-GB" sz="1400" dirty="0" smtClean="0">
                          <a:latin typeface="Times New Roman" panose="02020603050405020304" pitchFamily="18" charset="0"/>
                          <a:cs typeface="Times New Roman" panose="02020603050405020304" pitchFamily="18" charset="0"/>
                        </a:rPr>
                        <a:t>×</a:t>
                      </a:r>
                      <a:r>
                        <a:rPr lang="en-GB" sz="1400" baseline="0" dirty="0" smtClean="0">
                          <a:latin typeface="Times New Roman" panose="02020603050405020304" pitchFamily="18" charset="0"/>
                          <a:cs typeface="Times New Roman" panose="02020603050405020304" pitchFamily="18" charset="0"/>
                        </a:rPr>
                        <a:t>IP)</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baseline="0" dirty="0" smtClean="0">
                          <a:latin typeface="Times New Roman" panose="02020603050405020304" pitchFamily="18" charset="0"/>
                          <a:cs typeface="Times New Roman" panose="02020603050405020304" pitchFamily="18" charset="0"/>
                        </a:rPr>
                        <a:t>Crab service building Left and Right</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rowSpan="3">
                  <a:txBody>
                    <a:bodyPr/>
                    <a:lstStyle/>
                    <a:p>
                      <a:r>
                        <a:rPr lang="en-GB" dirty="0" smtClean="0">
                          <a:solidFill>
                            <a:schemeClr val="bg1"/>
                          </a:solidFill>
                          <a:latin typeface="Times New Roman" panose="02020603050405020304" pitchFamily="18" charset="0"/>
                          <a:cs typeface="Times New Roman" panose="02020603050405020304" pitchFamily="18" charset="0"/>
                        </a:rPr>
                        <a:t>Cryogenics</a:t>
                      </a:r>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40000"/>
                        <a:lumOff val="60000"/>
                      </a:schemeClr>
                    </a:solidFill>
                  </a:tcPr>
                </a:tc>
                <a:tc>
                  <a:txBody>
                    <a:bodyPr/>
                    <a:lstStyle/>
                    <a:p>
                      <a:r>
                        <a:rPr lang="en-GB" sz="1400" dirty="0" smtClean="0">
                          <a:latin typeface="Times New Roman" panose="02020603050405020304" pitchFamily="18" charset="0"/>
                          <a:cs typeface="Times New Roman" panose="02020603050405020304" pitchFamily="18" charset="0"/>
                        </a:rPr>
                        <a:t>Warm</a:t>
                      </a:r>
                      <a:r>
                        <a:rPr lang="en-GB" sz="1400" baseline="0" dirty="0" smtClean="0">
                          <a:latin typeface="Times New Roman" panose="02020603050405020304" pitchFamily="18" charset="0"/>
                          <a:cs typeface="Times New Roman" panose="02020603050405020304" pitchFamily="18" charset="0"/>
                        </a:rPr>
                        <a:t> compressor</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err="1" smtClean="0">
                          <a:latin typeface="Times New Roman" panose="02020603050405020304" pitchFamily="18" charset="0"/>
                          <a:cs typeface="Times New Roman" panose="02020603050405020304" pitchFamily="18" charset="0"/>
                        </a:rPr>
                        <a:t>Cryo</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r>
                        <a:rPr lang="en-GB" sz="1400" dirty="0" smtClean="0">
                          <a:latin typeface="Times New Roman" panose="02020603050405020304" pitchFamily="18" charset="0"/>
                          <a:cs typeface="Times New Roman" panose="02020603050405020304" pitchFamily="18" charset="0"/>
                        </a:rPr>
                        <a:t>“SD” building</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err="1" smtClean="0">
                          <a:latin typeface="Times New Roman" panose="02020603050405020304" pitchFamily="18" charset="0"/>
                          <a:cs typeface="Times New Roman" panose="02020603050405020304" pitchFamily="18" charset="0"/>
                        </a:rPr>
                        <a:t>Cryo</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r>
                        <a:rPr lang="en-GB" sz="1400" dirty="0" smtClean="0">
                          <a:latin typeface="Times New Roman" panose="02020603050405020304" pitchFamily="18" charset="0"/>
                          <a:cs typeface="Times New Roman" panose="02020603050405020304" pitchFamily="18" charset="0"/>
                        </a:rPr>
                        <a:t>Cold Compressor Box</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Underground</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Underground extension/</a:t>
                      </a:r>
                      <a:r>
                        <a:rPr lang="en-GB" sz="1400" baseline="0" dirty="0" smtClean="0">
                          <a:latin typeface="Times New Roman" panose="02020603050405020304" pitchFamily="18" charset="0"/>
                          <a:cs typeface="Times New Roman" panose="02020603050405020304" pitchFamily="18" charset="0"/>
                        </a:rPr>
                        <a:t> short service tunnel</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rowSpan="9">
                  <a:txBody>
                    <a:bodyPr/>
                    <a:lstStyle/>
                    <a:p>
                      <a:r>
                        <a:rPr lang="en-GB" dirty="0" smtClean="0">
                          <a:solidFill>
                            <a:schemeClr val="bg1"/>
                          </a:solidFill>
                          <a:latin typeface="Times New Roman" panose="02020603050405020304" pitchFamily="18" charset="0"/>
                          <a:cs typeface="Times New Roman" panose="02020603050405020304" pitchFamily="18" charset="0"/>
                        </a:rPr>
                        <a:t>Cold</a:t>
                      </a:r>
                      <a:r>
                        <a:rPr lang="en-GB" baseline="0" dirty="0" smtClean="0">
                          <a:solidFill>
                            <a:schemeClr val="bg1"/>
                          </a:solidFill>
                          <a:latin typeface="Times New Roman" panose="02020603050405020304" pitchFamily="18" charset="0"/>
                          <a:cs typeface="Times New Roman" panose="02020603050405020304" pitchFamily="18" charset="0"/>
                        </a:rPr>
                        <a:t> powering</a:t>
                      </a:r>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DFHX (2×IP)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DFHX</a:t>
                      </a:r>
                      <a:r>
                        <a:rPr lang="en-GB" sz="1400" baseline="0" dirty="0" smtClean="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PC ( 2×IP)</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DFHX</a:t>
                      </a:r>
                      <a:r>
                        <a:rPr lang="en-GB" sz="1400" baseline="0" dirty="0" smtClean="0">
                          <a:latin typeface="Times New Roman" panose="02020603050405020304" pitchFamily="18" charset="0"/>
                          <a:cs typeface="Times New Roman" panose="02020603050405020304" pitchFamily="18" charset="0"/>
                        </a:rPr>
                        <a:t> QEE+QDS</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r>
                        <a:rPr lang="en-GB" sz="1400" dirty="0" smtClean="0">
                          <a:latin typeface="Times New Roman" panose="02020603050405020304" pitchFamily="18" charset="0"/>
                          <a:cs typeface="Times New Roman" panose="02020603050405020304" pitchFamily="18" charset="0"/>
                        </a:rPr>
                        <a:t>+RR</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DFHM (2×IP)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DFHM</a:t>
                      </a:r>
                      <a:r>
                        <a:rPr lang="en-GB" sz="1400" baseline="0" dirty="0" smtClean="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PC (2×IP)</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DFHM</a:t>
                      </a:r>
                      <a:r>
                        <a:rPr lang="en-GB" sz="1400" baseline="0" dirty="0" smtClean="0">
                          <a:latin typeface="Times New Roman" panose="02020603050405020304" pitchFamily="18" charset="0"/>
                          <a:cs typeface="Times New Roman" panose="02020603050405020304" pitchFamily="18" charset="0"/>
                        </a:rPr>
                        <a:t> QEE+QDS</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r>
                        <a:rPr lang="en-GB" sz="1400" dirty="0" smtClean="0">
                          <a:latin typeface="Times New Roman" panose="02020603050405020304" pitchFamily="18" charset="0"/>
                          <a:cs typeface="Times New Roman" panose="02020603050405020304" pitchFamily="18" charset="0"/>
                        </a:rPr>
                        <a:t>+RR</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r>
                        <a:rPr lang="en-GB" sz="1400" dirty="0" smtClean="0">
                          <a:latin typeface="Times New Roman" panose="02020603050405020304" pitchFamily="18" charset="0"/>
                          <a:cs typeface="Times New Roman" panose="02020603050405020304" pitchFamily="18" charset="0"/>
                        </a:rPr>
                        <a:t>DFHA (2×IP)</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Underground</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r>
                        <a:rPr lang="en-GB" sz="1400" dirty="0" smtClean="0">
                          <a:latin typeface="Times New Roman" panose="02020603050405020304" pitchFamily="18" charset="0"/>
                          <a:cs typeface="Times New Roman" panose="02020603050405020304" pitchFamily="18" charset="0"/>
                        </a:rPr>
                        <a:t>RR</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DFHA</a:t>
                      </a:r>
                      <a:r>
                        <a:rPr lang="en-GB" sz="1400" baseline="0" dirty="0" smtClean="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PC (2×IP)</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Underground</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r>
                        <a:rPr lang="en-GB" sz="1400" dirty="0" smtClean="0">
                          <a:latin typeface="Times New Roman" panose="02020603050405020304" pitchFamily="18" charset="0"/>
                          <a:cs typeface="Times New Roman" panose="02020603050405020304" pitchFamily="18" charset="0"/>
                        </a:rPr>
                        <a:t>RR</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1579">
                <a:tc vMerge="1">
                  <a:txBody>
                    <a:bodyPr/>
                    <a:lstStyle/>
                    <a:p>
                      <a:endParaRPr lang="en-GB" dirty="0">
                        <a:solidFill>
                          <a:schemeClr val="bg1"/>
                        </a:solidFill>
                        <a:latin typeface="Times New Roman" panose="02020603050405020304" pitchFamily="18" charset="0"/>
                        <a:cs typeface="Times New Roman" panose="02020603050405020304" pitchFamily="18"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DFHA</a:t>
                      </a:r>
                      <a:r>
                        <a:rPr lang="en-GB" sz="1400" baseline="0" dirty="0" smtClean="0">
                          <a:latin typeface="Times New Roman" panose="02020603050405020304" pitchFamily="18" charset="0"/>
                          <a:cs typeface="Times New Roman" panose="02020603050405020304" pitchFamily="18" charset="0"/>
                        </a:rPr>
                        <a:t> QDS</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400" dirty="0" smtClean="0">
                          <a:latin typeface="Times New Roman" panose="02020603050405020304" pitchFamily="18" charset="0"/>
                          <a:cs typeface="Times New Roman" panose="02020603050405020304" pitchFamily="18" charset="0"/>
                        </a:rPr>
                        <a:t>Surface</a:t>
                      </a:r>
                      <a:endParaRPr lang="en-GB" sz="14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Times New Roman" panose="02020603050405020304" pitchFamily="18" charset="0"/>
                          <a:cs typeface="Times New Roman" panose="02020603050405020304" pitchFamily="18" charset="0"/>
                        </a:rPr>
                        <a:t>Surface</a:t>
                      </a:r>
                      <a:r>
                        <a:rPr lang="en-GB" sz="1400" baseline="0" dirty="0" smtClean="0">
                          <a:latin typeface="Times New Roman" panose="02020603050405020304" pitchFamily="18" charset="0"/>
                          <a:cs typeface="Times New Roman" panose="02020603050405020304" pitchFamily="18" charset="0"/>
                        </a:rPr>
                        <a:t> building </a:t>
                      </a:r>
                      <a:r>
                        <a:rPr lang="en-GB" sz="1400" baseline="0" dirty="0" smtClean="0">
                          <a:latin typeface="Times New Roman" panose="02020603050405020304" pitchFamily="18" charset="0"/>
                          <a:cs typeface="Times New Roman" panose="02020603050405020304" pitchFamily="18" charset="0"/>
                        </a:rPr>
                        <a:t>CP/</a:t>
                      </a:r>
                      <a:r>
                        <a:rPr lang="en-GB" sz="1400" dirty="0" smtClean="0">
                          <a:latin typeface="Times New Roman" panose="02020603050405020304" pitchFamily="18" charset="0"/>
                          <a:cs typeface="Times New Roman" panose="02020603050405020304" pitchFamily="18" charset="0"/>
                        </a:rPr>
                        <a:t>RR</a:t>
                      </a:r>
                      <a:endParaRPr lang="en-GB" sz="1400" dirty="0" smtClean="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 name="Rectangle 2"/>
          <p:cNvSpPr/>
          <p:nvPr/>
        </p:nvSpPr>
        <p:spPr>
          <a:xfrm>
            <a:off x="1293273" y="3486915"/>
            <a:ext cx="6816437" cy="200693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2400" dirty="0" smtClean="0">
                <a:latin typeface="Times New Roman" panose="02020603050405020304" pitchFamily="18" charset="0"/>
                <a:cs typeface="Times New Roman" panose="02020603050405020304" pitchFamily="18" charset="0"/>
              </a:rPr>
              <a:t>Crab positions in lay-out blocked !!!!</a:t>
            </a:r>
            <a:endParaRPr lang="en-GB"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7156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26392" y="-42371"/>
            <a:ext cx="7884896" cy="1261884"/>
          </a:xfrm>
          <a:prstGeom prst="rect">
            <a:avLst/>
          </a:prstGeom>
          <a:noFill/>
        </p:spPr>
        <p:txBody>
          <a:bodyPr wrap="square" rtlCol="0">
            <a:spAutoFit/>
          </a:bodyPr>
          <a:lstStyle/>
          <a:p>
            <a:r>
              <a:rPr lang="en-GB" sz="3800" dirty="0">
                <a:latin typeface="Times New Roman" panose="02020603050405020304" pitchFamily="18" charset="0"/>
                <a:cs typeface="Times New Roman" panose="02020603050405020304" pitchFamily="18" charset="0"/>
              </a:rPr>
              <a:t>Option </a:t>
            </a:r>
            <a:r>
              <a:rPr lang="en-GB" sz="3800" dirty="0" smtClean="0">
                <a:latin typeface="Times New Roman" panose="02020603050405020304" pitchFamily="18" charset="0"/>
                <a:cs typeface="Times New Roman" panose="02020603050405020304" pitchFamily="18" charset="0"/>
              </a:rPr>
              <a:t>B1:</a:t>
            </a:r>
          </a:p>
          <a:p>
            <a:r>
              <a:rPr lang="en-GB" sz="3800" dirty="0" smtClean="0">
                <a:latin typeface="Times New Roman" panose="02020603050405020304" pitchFamily="18" charset="0"/>
                <a:cs typeface="Times New Roman" panose="02020603050405020304" pitchFamily="18" charset="0"/>
              </a:rPr>
              <a:t>enlargement of existing tunnel</a:t>
            </a:r>
            <a:endParaRPr lang="en-GB" sz="3800" dirty="0">
              <a:latin typeface="Times New Roman" panose="02020603050405020304" pitchFamily="18" charset="0"/>
              <a:cs typeface="Times New Roman" panose="02020603050405020304" pitchFamily="18" charset="0"/>
            </a:endParaRPr>
          </a:p>
        </p:txBody>
      </p:sp>
      <p:grpSp>
        <p:nvGrpSpPr>
          <p:cNvPr id="26" name="Group 25"/>
          <p:cNvGrpSpPr/>
          <p:nvPr/>
        </p:nvGrpSpPr>
        <p:grpSpPr>
          <a:xfrm>
            <a:off x="323528" y="4605881"/>
            <a:ext cx="4943475" cy="1847455"/>
            <a:chOff x="2095500" y="1268760"/>
            <a:chExt cx="4943475" cy="1847455"/>
          </a:xfrm>
        </p:grpSpPr>
        <p:pic>
          <p:nvPicPr>
            <p:cNvPr id="19" name="Picture Placeholder 4" descr="CATIA V5 R23 64 -  CERN :  Large Assemblies -  -  - [ST0573816_01 a.01 [1507] assy LSS5 underground and surface works In Work (ReadOnly) ]"/>
            <p:cNvPicPr>
              <a:picLocks noChangeAspect="1"/>
            </p:cNvPicPr>
            <p:nvPr/>
          </p:nvPicPr>
          <p:blipFill rotWithShape="1">
            <a:blip r:embed="rId2" cstate="email">
              <a:extLst>
                <a:ext uri="{28A0092B-C50C-407E-A947-70E740481C1C}">
                  <a14:useLocalDpi xmlns:a14="http://schemas.microsoft.com/office/drawing/2010/main" val="0"/>
                </a:ext>
              </a:extLst>
            </a:blip>
            <a:srcRect l="20908" r="19176"/>
            <a:stretch/>
          </p:blipFill>
          <p:spPr>
            <a:xfrm>
              <a:off x="2095500" y="1268760"/>
              <a:ext cx="4943475" cy="1847455"/>
            </a:xfrm>
            <a:prstGeom prst="rect">
              <a:avLst/>
            </a:prstGeom>
          </p:spPr>
        </p:pic>
        <p:sp>
          <p:nvSpPr>
            <p:cNvPr id="7" name="TextBox 6"/>
            <p:cNvSpPr txBox="1"/>
            <p:nvPr/>
          </p:nvSpPr>
          <p:spPr>
            <a:xfrm>
              <a:off x="2148111" y="1278285"/>
              <a:ext cx="1185048" cy="769441"/>
            </a:xfrm>
            <a:prstGeom prst="rect">
              <a:avLst/>
            </a:prstGeom>
            <a:noFill/>
            <a:ln>
              <a:solidFill>
                <a:srgbClr val="FF0000"/>
              </a:solidFill>
            </a:ln>
          </p:spPr>
          <p:txBody>
            <a:bodyPr wrap="square" rtlCol="0">
              <a:spAutoFit/>
            </a:bodyPr>
            <a:lstStyle/>
            <a:p>
              <a:pPr algn="ctr"/>
              <a:r>
                <a:rPr lang="en-GB" sz="1100" b="1" dirty="0" smtClean="0">
                  <a:solidFill>
                    <a:srgbClr val="FF0000"/>
                  </a:solidFill>
                  <a:latin typeface="Times New Roman" panose="02020603050405020304" pitchFamily="18" charset="0"/>
                  <a:cs typeface="Times New Roman" panose="02020603050405020304" pitchFamily="18" charset="0"/>
                </a:rPr>
                <a:t>Enlargement of existing tunnel</a:t>
              </a:r>
            </a:p>
            <a:p>
              <a:pPr algn="ctr"/>
              <a:r>
                <a:rPr lang="en-GB" sz="1100" b="1" dirty="0" smtClean="0">
                  <a:solidFill>
                    <a:srgbClr val="FF0000"/>
                  </a:solidFill>
                  <a:latin typeface="Times New Roman" panose="02020603050405020304" pitchFamily="18" charset="0"/>
                  <a:cs typeface="Times New Roman" panose="02020603050405020304" pitchFamily="18" charset="0"/>
                </a:rPr>
                <a:t>Length_50m</a:t>
              </a:r>
            </a:p>
            <a:p>
              <a:pPr algn="ctr"/>
              <a:r>
                <a:rPr lang="en-GB" sz="1100" b="1" dirty="0" smtClean="0">
                  <a:solidFill>
                    <a:srgbClr val="FF0000"/>
                  </a:solidFill>
                  <a:latin typeface="Times New Roman" panose="02020603050405020304" pitchFamily="18" charset="0"/>
                  <a:cs typeface="Times New Roman" panose="02020603050405020304" pitchFamily="18" charset="0"/>
                </a:rPr>
                <a:t>(Top View)</a:t>
              </a:r>
            </a:p>
          </p:txBody>
        </p:sp>
        <p:cxnSp>
          <p:nvCxnSpPr>
            <p:cNvPr id="3" name="Straight Arrow Connector 2"/>
            <p:cNvCxnSpPr>
              <a:endCxn id="6" idx="1"/>
            </p:cNvCxnSpPr>
            <p:nvPr/>
          </p:nvCxnSpPr>
          <p:spPr>
            <a:xfrm>
              <a:off x="3115504" y="2099757"/>
              <a:ext cx="689255" cy="618551"/>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 name="Rounded Rectangle 5"/>
            <p:cNvSpPr/>
            <p:nvPr/>
          </p:nvSpPr>
          <p:spPr>
            <a:xfrm>
              <a:off x="3804759" y="2614990"/>
              <a:ext cx="551217" cy="206636"/>
            </a:xfrm>
            <a:prstGeom prst="roundRect">
              <a:avLst/>
            </a:prstGeom>
            <a:solidFill>
              <a:srgbClr val="FF0000">
                <a:alpha val="92000"/>
              </a:srgb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grpSp>
        <p:nvGrpSpPr>
          <p:cNvPr id="56" name="Group 55"/>
          <p:cNvGrpSpPr/>
          <p:nvPr/>
        </p:nvGrpSpPr>
        <p:grpSpPr>
          <a:xfrm>
            <a:off x="3857897" y="1196374"/>
            <a:ext cx="4890567" cy="2172828"/>
            <a:chOff x="3857897" y="1196374"/>
            <a:chExt cx="4890567" cy="2172828"/>
          </a:xfrm>
        </p:grpSpPr>
        <p:pic>
          <p:nvPicPr>
            <p:cNvPr id="18" name="Picture Placeholder 4" descr="CATIA V5 R23 64 -  CERN :  Large Assemblies -  -  - [ST0573816_01 a.01 [1507] assy LSS5 underground and surface works In Work (ReadOnly) ]"/>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3857897" y="1196374"/>
              <a:ext cx="4890567" cy="2172828"/>
            </a:xfrm>
            <a:prstGeom prst="rect">
              <a:avLst/>
            </a:prstGeom>
          </p:spPr>
        </p:pic>
        <p:sp>
          <p:nvSpPr>
            <p:cNvPr id="45" name="TextBox 44"/>
            <p:cNvSpPr txBox="1"/>
            <p:nvPr/>
          </p:nvSpPr>
          <p:spPr>
            <a:xfrm>
              <a:off x="5144495" y="2492896"/>
              <a:ext cx="795658" cy="276999"/>
            </a:xfrm>
            <a:prstGeom prst="rect">
              <a:avLst/>
            </a:prstGeom>
            <a:noFill/>
            <a:ln>
              <a:noFill/>
            </a:ln>
          </p:spPr>
          <p:txBody>
            <a:bodyPr wrap="square" rtlCol="0">
              <a:spAutoFit/>
            </a:bodyPr>
            <a:lstStyle/>
            <a:p>
              <a:pPr algn="ctr"/>
              <a:r>
                <a:rPr lang="en-GB" sz="1200" b="1" dirty="0" smtClean="0">
                  <a:solidFill>
                    <a:srgbClr val="FF0000"/>
                  </a:solidFill>
                  <a:latin typeface="Times New Roman" panose="02020603050405020304" pitchFamily="18" charset="0"/>
                  <a:cs typeface="Times New Roman" panose="02020603050405020304" pitchFamily="18" charset="0"/>
                </a:rPr>
                <a:t>USC55</a:t>
              </a:r>
            </a:p>
          </p:txBody>
        </p:sp>
        <p:sp>
          <p:nvSpPr>
            <p:cNvPr id="49" name="TextBox 48"/>
            <p:cNvSpPr txBox="1"/>
            <p:nvPr/>
          </p:nvSpPr>
          <p:spPr>
            <a:xfrm>
              <a:off x="4969565" y="1759466"/>
              <a:ext cx="610547" cy="276999"/>
            </a:xfrm>
            <a:prstGeom prst="rect">
              <a:avLst/>
            </a:prstGeom>
            <a:noFill/>
            <a:ln>
              <a:noFill/>
            </a:ln>
          </p:spPr>
          <p:txBody>
            <a:bodyPr wrap="square" rtlCol="0">
              <a:spAutoFit/>
            </a:bodyPr>
            <a:lstStyle/>
            <a:p>
              <a:pPr algn="ctr"/>
              <a:r>
                <a:rPr lang="en-GB" sz="1200" b="1" dirty="0" smtClean="0">
                  <a:solidFill>
                    <a:srgbClr val="FF0000"/>
                  </a:solidFill>
                  <a:latin typeface="Times New Roman" panose="02020603050405020304" pitchFamily="18" charset="0"/>
                  <a:cs typeface="Times New Roman" panose="02020603050405020304" pitchFamily="18" charset="0"/>
                </a:rPr>
                <a:t>UJ53</a:t>
              </a:r>
            </a:p>
          </p:txBody>
        </p:sp>
        <p:sp>
          <p:nvSpPr>
            <p:cNvPr id="50" name="TextBox 49"/>
            <p:cNvSpPr txBox="1"/>
            <p:nvPr/>
          </p:nvSpPr>
          <p:spPr>
            <a:xfrm>
              <a:off x="7017560" y="2369438"/>
              <a:ext cx="758816" cy="276999"/>
            </a:xfrm>
            <a:prstGeom prst="rect">
              <a:avLst/>
            </a:prstGeom>
            <a:noFill/>
            <a:ln>
              <a:noFill/>
            </a:ln>
          </p:spPr>
          <p:txBody>
            <a:bodyPr wrap="square" rtlCol="0">
              <a:spAutoFit/>
            </a:bodyPr>
            <a:lstStyle/>
            <a:p>
              <a:pPr algn="ctr"/>
              <a:r>
                <a:rPr lang="en-GB" sz="1200" b="1" dirty="0" smtClean="0">
                  <a:solidFill>
                    <a:srgbClr val="FF0000"/>
                  </a:solidFill>
                  <a:latin typeface="Times New Roman" panose="02020603050405020304" pitchFamily="18" charset="0"/>
                  <a:cs typeface="Times New Roman" panose="02020603050405020304" pitchFamily="18" charset="0"/>
                </a:rPr>
                <a:t>UJ57</a:t>
              </a:r>
            </a:p>
          </p:txBody>
        </p:sp>
        <p:sp>
          <p:nvSpPr>
            <p:cNvPr id="51" name="TextBox 50"/>
            <p:cNvSpPr txBox="1"/>
            <p:nvPr/>
          </p:nvSpPr>
          <p:spPr>
            <a:xfrm>
              <a:off x="3968840" y="1465734"/>
              <a:ext cx="624019" cy="276999"/>
            </a:xfrm>
            <a:prstGeom prst="rect">
              <a:avLst/>
            </a:prstGeom>
            <a:noFill/>
            <a:ln>
              <a:noFill/>
            </a:ln>
          </p:spPr>
          <p:txBody>
            <a:bodyPr wrap="square" rtlCol="0">
              <a:spAutoFit/>
            </a:bodyPr>
            <a:lstStyle>
              <a:defPPr>
                <a:defRPr lang="en-US"/>
              </a:defPPr>
              <a:lvl1pPr algn="ctr">
                <a:defRPr sz="1200" b="1">
                  <a:solidFill>
                    <a:srgbClr val="FF0000"/>
                  </a:solidFill>
                </a:defRPr>
              </a:lvl1pPr>
            </a:lstStyle>
            <a:p>
              <a:r>
                <a:rPr lang="en-GB" dirty="0" smtClean="0">
                  <a:latin typeface="Times New Roman" panose="02020603050405020304" pitchFamily="18" charset="0"/>
                  <a:cs typeface="Times New Roman" panose="02020603050405020304" pitchFamily="18" charset="0"/>
                </a:rPr>
                <a:t>RR53</a:t>
              </a:r>
              <a:endParaRPr lang="en-GB" dirty="0">
                <a:latin typeface="Times New Roman" panose="02020603050405020304" pitchFamily="18" charset="0"/>
                <a:cs typeface="Times New Roman" panose="02020603050405020304" pitchFamily="18" charset="0"/>
              </a:endParaRPr>
            </a:p>
          </p:txBody>
        </p:sp>
        <p:sp>
          <p:nvSpPr>
            <p:cNvPr id="52" name="TextBox 51"/>
            <p:cNvSpPr txBox="1"/>
            <p:nvPr/>
          </p:nvSpPr>
          <p:spPr>
            <a:xfrm>
              <a:off x="8169688" y="2763386"/>
              <a:ext cx="578776" cy="276999"/>
            </a:xfrm>
            <a:prstGeom prst="rect">
              <a:avLst/>
            </a:prstGeom>
            <a:noFill/>
            <a:ln>
              <a:noFill/>
            </a:ln>
          </p:spPr>
          <p:txBody>
            <a:bodyPr wrap="square" rtlCol="0">
              <a:spAutoFit/>
            </a:bodyPr>
            <a:lstStyle/>
            <a:p>
              <a:pPr algn="ctr"/>
              <a:r>
                <a:rPr lang="en-GB" sz="1200" b="1" dirty="0" smtClean="0">
                  <a:solidFill>
                    <a:srgbClr val="FF0000"/>
                  </a:solidFill>
                  <a:latin typeface="Times New Roman" panose="02020603050405020304" pitchFamily="18" charset="0"/>
                  <a:cs typeface="Times New Roman" panose="02020603050405020304" pitchFamily="18" charset="0"/>
                </a:rPr>
                <a:t>RR57</a:t>
              </a:r>
            </a:p>
          </p:txBody>
        </p:sp>
      </p:grpSp>
      <p:grpSp>
        <p:nvGrpSpPr>
          <p:cNvPr id="63" name="Group 62"/>
          <p:cNvGrpSpPr/>
          <p:nvPr/>
        </p:nvGrpSpPr>
        <p:grpSpPr>
          <a:xfrm>
            <a:off x="5353049" y="3469553"/>
            <a:ext cx="3323407" cy="2623743"/>
            <a:chOff x="5353049" y="3469553"/>
            <a:chExt cx="3323407" cy="2623743"/>
          </a:xfrm>
        </p:grpSpPr>
        <p:pic>
          <p:nvPicPr>
            <p:cNvPr id="60" name="Picture Placeholder 4" descr="AutoCAD Mechanical 2013 - EDUCATIONAL VERSION - [Emergency_exit.dwg]"/>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a:xfrm>
              <a:off x="5353049" y="3469553"/>
              <a:ext cx="3323407" cy="2623743"/>
            </a:xfrm>
            <a:prstGeom prst="rect">
              <a:avLst/>
            </a:prstGeom>
          </p:spPr>
        </p:pic>
        <p:sp>
          <p:nvSpPr>
            <p:cNvPr id="61" name="TextBox 60"/>
            <p:cNvSpPr txBox="1"/>
            <p:nvPr/>
          </p:nvSpPr>
          <p:spPr>
            <a:xfrm>
              <a:off x="7270944" y="5391108"/>
              <a:ext cx="597787" cy="461665"/>
            </a:xfrm>
            <a:prstGeom prst="rect">
              <a:avLst/>
            </a:prstGeom>
            <a:noFill/>
            <a:ln>
              <a:noFill/>
            </a:ln>
          </p:spPr>
          <p:txBody>
            <a:bodyPr wrap="square" rtlCol="0">
              <a:spAutoFit/>
            </a:bodyPr>
            <a:lstStyle/>
            <a:p>
              <a:pPr algn="ctr"/>
              <a:r>
                <a:rPr lang="en-GB" sz="1200" b="1" dirty="0" smtClean="0">
                  <a:solidFill>
                    <a:srgbClr val="FF0000"/>
                  </a:solidFill>
                  <a:latin typeface="Times New Roman" panose="02020603050405020304" pitchFamily="18" charset="0"/>
                  <a:cs typeface="Times New Roman" panose="02020603050405020304" pitchFamily="18" charset="0"/>
                </a:rPr>
                <a:t>USC55</a:t>
              </a:r>
            </a:p>
          </p:txBody>
        </p:sp>
        <p:sp>
          <p:nvSpPr>
            <p:cNvPr id="62" name="TextBox 61"/>
            <p:cNvSpPr txBox="1"/>
            <p:nvPr/>
          </p:nvSpPr>
          <p:spPr>
            <a:xfrm>
              <a:off x="5580112" y="5661248"/>
              <a:ext cx="2736304" cy="430887"/>
            </a:xfrm>
            <a:prstGeom prst="rect">
              <a:avLst/>
            </a:prstGeom>
            <a:noFill/>
            <a:ln>
              <a:noFill/>
            </a:ln>
          </p:spPr>
          <p:txBody>
            <a:bodyPr wrap="square" rtlCol="0">
              <a:spAutoFit/>
            </a:bodyPr>
            <a:lstStyle/>
            <a:p>
              <a:pPr algn="ctr"/>
              <a:r>
                <a:rPr lang="en-GB" sz="1100" b="1" dirty="0" smtClean="0">
                  <a:solidFill>
                    <a:srgbClr val="FF0000"/>
                  </a:solidFill>
                  <a:latin typeface="Times New Roman" panose="02020603050405020304" pitchFamily="18" charset="0"/>
                  <a:cs typeface="Times New Roman" panose="02020603050405020304" pitchFamily="18" charset="0"/>
                </a:rPr>
                <a:t>Enlargement of existing tunnel</a:t>
              </a:r>
            </a:p>
            <a:p>
              <a:pPr algn="ctr"/>
              <a:r>
                <a:rPr lang="en-GB" sz="1100" b="1" dirty="0" smtClean="0">
                  <a:solidFill>
                    <a:srgbClr val="FF0000"/>
                  </a:solidFill>
                  <a:latin typeface="Times New Roman" panose="02020603050405020304" pitchFamily="18" charset="0"/>
                  <a:cs typeface="Times New Roman" panose="02020603050405020304" pitchFamily="18" charset="0"/>
                </a:rPr>
                <a:t>(Cross Section)</a:t>
              </a:r>
            </a:p>
          </p:txBody>
        </p:sp>
      </p:grpSp>
      <p:grpSp>
        <p:nvGrpSpPr>
          <p:cNvPr id="70" name="Group 69"/>
          <p:cNvGrpSpPr/>
          <p:nvPr/>
        </p:nvGrpSpPr>
        <p:grpSpPr>
          <a:xfrm>
            <a:off x="565142" y="1096402"/>
            <a:ext cx="3170989" cy="3697275"/>
            <a:chOff x="565143" y="970384"/>
            <a:chExt cx="3170989" cy="3697275"/>
          </a:xfrm>
        </p:grpSpPr>
        <p:grpSp>
          <p:nvGrpSpPr>
            <p:cNvPr id="65" name="Group 64"/>
            <p:cNvGrpSpPr/>
            <p:nvPr/>
          </p:nvGrpSpPr>
          <p:grpSpPr>
            <a:xfrm>
              <a:off x="565143" y="970384"/>
              <a:ext cx="3170989" cy="3697275"/>
              <a:chOff x="565143" y="970384"/>
              <a:chExt cx="3170989" cy="3697275"/>
            </a:xfrm>
          </p:grpSpPr>
          <p:grpSp>
            <p:nvGrpSpPr>
              <p:cNvPr id="57" name="Group 56"/>
              <p:cNvGrpSpPr/>
              <p:nvPr/>
            </p:nvGrpSpPr>
            <p:grpSpPr>
              <a:xfrm>
                <a:off x="565143" y="970384"/>
                <a:ext cx="3170989" cy="3697275"/>
                <a:chOff x="565143" y="970384"/>
                <a:chExt cx="3170989" cy="3697275"/>
              </a:xfrm>
            </p:grpSpPr>
            <p:grpSp>
              <p:nvGrpSpPr>
                <p:cNvPr id="22" name="Group 21"/>
                <p:cNvGrpSpPr/>
                <p:nvPr/>
              </p:nvGrpSpPr>
              <p:grpSpPr>
                <a:xfrm>
                  <a:off x="565143" y="970384"/>
                  <a:ext cx="3170989" cy="3610744"/>
                  <a:chOff x="586694" y="2420888"/>
                  <a:chExt cx="3602277" cy="4114800"/>
                </a:xfrm>
              </p:grpSpPr>
              <p:pic>
                <p:nvPicPr>
                  <p:cNvPr id="35" name="Picture Placeholder 4" descr="CATIA V5 R23 64 -  CERN :  Large Assemblies -  -  - [ST0573816_01 a.01 [1507] assy LSS5 underground and surface works In Work (ReadOnly) ]"/>
                  <p:cNvPicPr>
                    <a:picLocks noChangeAspect="1"/>
                  </p:cNvPicPr>
                  <p:nvPr/>
                </p:nvPicPr>
                <p:blipFill rotWithShape="1">
                  <a:blip r:embed="rId5" cstate="email">
                    <a:extLst>
                      <a:ext uri="{28A0092B-C50C-407E-A947-70E740481C1C}">
                        <a14:useLocalDpi xmlns:a14="http://schemas.microsoft.com/office/drawing/2010/main" val="0"/>
                      </a:ext>
                    </a:extLst>
                  </a:blip>
                  <a:srcRect l="5664"/>
                  <a:stretch/>
                </p:blipFill>
                <p:spPr>
                  <a:xfrm>
                    <a:off x="586694" y="2420888"/>
                    <a:ext cx="3602277" cy="4114800"/>
                  </a:xfrm>
                  <a:prstGeom prst="rect">
                    <a:avLst/>
                  </a:prstGeom>
                </p:spPr>
              </p:pic>
              <p:sp>
                <p:nvSpPr>
                  <p:cNvPr id="36" name="TextBox 35"/>
                  <p:cNvSpPr txBox="1"/>
                  <p:nvPr/>
                </p:nvSpPr>
                <p:spPr>
                  <a:xfrm>
                    <a:off x="639424" y="3895873"/>
                    <a:ext cx="1371933" cy="683946"/>
                  </a:xfrm>
                  <a:prstGeom prst="rect">
                    <a:avLst/>
                  </a:prstGeom>
                  <a:noFill/>
                  <a:ln>
                    <a:solidFill>
                      <a:srgbClr val="FF0000"/>
                    </a:solidFill>
                  </a:ln>
                </p:spPr>
                <p:txBody>
                  <a:bodyPr wrap="square" rtlCol="0">
                    <a:spAutoFit/>
                  </a:bodyPr>
                  <a:lstStyle/>
                  <a:p>
                    <a:pPr algn="ctr"/>
                    <a:r>
                      <a:rPr lang="en-GB" sz="1100" b="1" dirty="0" smtClean="0">
                        <a:solidFill>
                          <a:srgbClr val="FF0000"/>
                        </a:solidFill>
                        <a:latin typeface="Times New Roman" panose="02020603050405020304" pitchFamily="18" charset="0"/>
                        <a:cs typeface="Times New Roman" panose="02020603050405020304" pitchFamily="18" charset="0"/>
                      </a:rPr>
                      <a:t>Enlargement of existing tunnel</a:t>
                    </a:r>
                  </a:p>
                  <a:p>
                    <a:pPr algn="ctr"/>
                    <a:r>
                      <a:rPr lang="en-GB" sz="1100" b="1" dirty="0" smtClean="0">
                        <a:solidFill>
                          <a:srgbClr val="FF0000"/>
                        </a:solidFill>
                        <a:latin typeface="Times New Roman" panose="02020603050405020304" pitchFamily="18" charset="0"/>
                        <a:cs typeface="Times New Roman" panose="02020603050405020304" pitchFamily="18" charset="0"/>
                      </a:rPr>
                      <a:t>(Frontal View)</a:t>
                    </a:r>
                  </a:p>
                </p:txBody>
              </p:sp>
              <p:sp>
                <p:nvSpPr>
                  <p:cNvPr id="21" name="Rectangle 20"/>
                  <p:cNvSpPr/>
                  <p:nvPr/>
                </p:nvSpPr>
                <p:spPr>
                  <a:xfrm>
                    <a:off x="1963251" y="5828618"/>
                    <a:ext cx="92235" cy="891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sp>
              <p:nvSpPr>
                <p:cNvPr id="53" name="TextBox 52"/>
                <p:cNvSpPr txBox="1"/>
                <p:nvPr/>
              </p:nvSpPr>
              <p:spPr>
                <a:xfrm>
                  <a:off x="1309917" y="4205994"/>
                  <a:ext cx="597787" cy="461665"/>
                </a:xfrm>
                <a:prstGeom prst="rect">
                  <a:avLst/>
                </a:prstGeom>
                <a:noFill/>
                <a:ln>
                  <a:noFill/>
                </a:ln>
              </p:spPr>
              <p:txBody>
                <a:bodyPr wrap="square" rtlCol="0">
                  <a:spAutoFit/>
                </a:bodyPr>
                <a:lstStyle/>
                <a:p>
                  <a:pPr algn="ctr"/>
                  <a:r>
                    <a:rPr lang="en-GB" sz="1200" b="1" dirty="0" smtClean="0">
                      <a:solidFill>
                        <a:srgbClr val="FF0000"/>
                      </a:solidFill>
                      <a:latin typeface="Times New Roman" panose="02020603050405020304" pitchFamily="18" charset="0"/>
                      <a:cs typeface="Times New Roman" panose="02020603050405020304" pitchFamily="18" charset="0"/>
                    </a:rPr>
                    <a:t>USC55</a:t>
                  </a:r>
                </a:p>
              </p:txBody>
            </p:sp>
            <p:cxnSp>
              <p:nvCxnSpPr>
                <p:cNvPr id="54" name="Straight Arrow Connector 53"/>
                <p:cNvCxnSpPr/>
                <p:nvPr/>
              </p:nvCxnSpPr>
              <p:spPr>
                <a:xfrm flipV="1">
                  <a:off x="1849264" y="4086597"/>
                  <a:ext cx="306066" cy="21274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64" name="Oval 63"/>
              <p:cNvSpPr/>
              <p:nvPr/>
            </p:nvSpPr>
            <p:spPr>
              <a:xfrm>
                <a:off x="1475656" y="3789040"/>
                <a:ext cx="303914" cy="297557"/>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cxnSp>
          <p:nvCxnSpPr>
            <p:cNvPr id="66" name="Straight Arrow Connector 65"/>
            <p:cNvCxnSpPr/>
            <p:nvPr/>
          </p:nvCxnSpPr>
          <p:spPr>
            <a:xfrm>
              <a:off x="1101150" y="2852936"/>
              <a:ext cx="460037" cy="936104"/>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72" name="TextBox 71"/>
          <p:cNvSpPr txBox="1"/>
          <p:nvPr/>
        </p:nvSpPr>
        <p:spPr>
          <a:xfrm>
            <a:off x="2555776" y="3660819"/>
            <a:ext cx="720080" cy="276999"/>
          </a:xfrm>
          <a:prstGeom prst="rect">
            <a:avLst/>
          </a:prstGeom>
          <a:noFill/>
          <a:ln>
            <a:noFill/>
          </a:ln>
        </p:spPr>
        <p:txBody>
          <a:bodyPr wrap="square" rtlCol="0">
            <a:spAutoFit/>
          </a:bodyPr>
          <a:lstStyle/>
          <a:p>
            <a:pPr algn="ctr"/>
            <a:r>
              <a:rPr lang="en-GB" sz="1200" b="1" dirty="0" smtClean="0">
                <a:solidFill>
                  <a:srgbClr val="FF0000"/>
                </a:solidFill>
                <a:latin typeface="Times New Roman" panose="02020603050405020304" pitchFamily="18" charset="0"/>
                <a:cs typeface="Times New Roman" panose="02020603050405020304" pitchFamily="18" charset="0"/>
              </a:rPr>
              <a:t>UXC55</a:t>
            </a:r>
          </a:p>
        </p:txBody>
      </p:sp>
    </p:spTree>
    <p:extLst>
      <p:ext uri="{BB962C8B-B14F-4D97-AF65-F5344CB8AC3E}">
        <p14:creationId xmlns:p14="http://schemas.microsoft.com/office/powerpoint/2010/main" val="125428171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7800230" cy="938254"/>
          </a:xfrm>
        </p:spPr>
        <p:txBody>
          <a:bodyPr/>
          <a:lstStyle/>
          <a:p>
            <a:r>
              <a:rPr lang="en-GB" dirty="0" smtClean="0"/>
              <a:t>From surface to tunnel for crab</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36</a:t>
            </a:fld>
            <a:endParaRPr lang="en-US" dirty="0"/>
          </a:p>
        </p:txBody>
      </p:sp>
      <p:pic>
        <p:nvPicPr>
          <p:cNvPr id="2050" name="Picture 2" descr="CATIA V5 R23 64 -  CERN :  Large Assemblies -  -  - [ST0573816_01 a.01 [1507] assy LSS5 underground and surface works In Wor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95131"/>
            <a:ext cx="10287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descr="CATIA V5 R23 64 -  CERN :  Large Assemblies -  -  - [ST0573816_01 a.01 [1507] assy LSS5 underground and surface works In Wo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4193" y="795131"/>
            <a:ext cx="86677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Placeholder 4" descr="CATIA V5 R23 64 -  CERN :  Large Assemblies -  -  - [ST0573816_01 a.01 [1507] assy LSS5 underground and surface works In Wor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27643" y="795131"/>
            <a:ext cx="15335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descr="CATIA V5 R23 64 -  CERN :  Large Assemblies -  -  - [ST0573816_01 a.01 [1507] assy LSS5 underground and surface works In Work (ReadOnly) ]"/>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5921207" y="795131"/>
            <a:ext cx="2411760" cy="5418078"/>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0" y="4909931"/>
            <a:ext cx="5732890" cy="1228476"/>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Necessity to accommodate 8 coax. 270 mm diameter</a:t>
            </a:r>
          </a:p>
          <a:p>
            <a:pPr algn="ctr"/>
            <a:r>
              <a:rPr lang="en-GB" dirty="0">
                <a:latin typeface="Times New Roman" panose="02020603050405020304" pitchFamily="18" charset="0"/>
                <a:cs typeface="Times New Roman" panose="02020603050405020304" pitchFamily="18" charset="0"/>
              </a:rPr>
              <a:t>From 1 to 8 ducts. </a:t>
            </a:r>
            <a:endParaRPr lang="en-GB" dirty="0" smtClean="0">
              <a:latin typeface="Times New Roman" panose="02020603050405020304" pitchFamily="18" charset="0"/>
              <a:cs typeface="Times New Roman" panose="02020603050405020304" pitchFamily="18" charset="0"/>
            </a:endParaRPr>
          </a:p>
          <a:p>
            <a:pPr algn="ctr"/>
            <a:r>
              <a:rPr lang="en-GB" dirty="0" smtClean="0">
                <a:latin typeface="Times New Roman" panose="02020603050405020304" pitchFamily="18" charset="0"/>
                <a:cs typeface="Times New Roman" panose="02020603050405020304" pitchFamily="18" charset="0"/>
              </a:rPr>
              <a:t>Exit in the tunnel in a new alcove or just on top of the cavities</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328273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31"/>
            <a:ext cx="7842705" cy="896789"/>
          </a:xfrm>
        </p:spPr>
        <p:txBody>
          <a:bodyPr>
            <a:normAutofit/>
          </a:bodyPr>
          <a:lstStyle/>
          <a:p>
            <a:r>
              <a:rPr lang="en-GB" dirty="0" smtClean="0"/>
              <a:t>Option B2: short service tunnel</a:t>
            </a:r>
            <a:endParaRPr lang="en-GB" dirty="0"/>
          </a:p>
        </p:txBody>
      </p:sp>
      <p:pic>
        <p:nvPicPr>
          <p:cNvPr id="6" name="Picture 5" descr="CATIA V5 R23 64 -  CERN :  Large Assemblies -  -  - [ST0573816_01 a.01 [1507] assy LSS5 underground and surface works In Work (ReadOnly) ]"/>
          <p:cNvPicPr/>
          <p:nvPr/>
        </p:nvPicPr>
        <p:blipFill>
          <a:blip r:embed="rId2" cstate="email">
            <a:extLst>
              <a:ext uri="{28A0092B-C50C-407E-A947-70E740481C1C}">
                <a14:useLocalDpi xmlns:a14="http://schemas.microsoft.com/office/drawing/2010/main" val="0"/>
              </a:ext>
            </a:extLst>
          </a:blip>
          <a:srcRect/>
          <a:stretch>
            <a:fillRect/>
          </a:stretch>
        </p:blipFill>
        <p:spPr>
          <a:xfrm>
            <a:off x="0" y="836712"/>
            <a:ext cx="5943600" cy="2006600"/>
          </a:xfrm>
          <a:prstGeom prst="rect">
            <a:avLst/>
          </a:prstGeom>
        </p:spPr>
      </p:pic>
      <p:pic>
        <p:nvPicPr>
          <p:cNvPr id="7" name="Picture 6" descr="CATIA V5 R23 64 -  CERN :  Large Assemblies -  -  - [ST0573816_01 a.01 [1507] assy LSS5 underground and surface works In Work (ReadOnly) ]"/>
          <p:cNvPicPr/>
          <p:nvPr/>
        </p:nvPicPr>
        <p:blipFill>
          <a:blip r:embed="rId3" cstate="email">
            <a:extLst>
              <a:ext uri="{28A0092B-C50C-407E-A947-70E740481C1C}">
                <a14:useLocalDpi xmlns:a14="http://schemas.microsoft.com/office/drawing/2010/main" val="0"/>
              </a:ext>
            </a:extLst>
          </a:blip>
          <a:srcRect/>
          <a:stretch>
            <a:fillRect/>
          </a:stretch>
        </p:blipFill>
        <p:spPr>
          <a:xfrm>
            <a:off x="24475" y="2848798"/>
            <a:ext cx="3579495" cy="2633980"/>
          </a:xfrm>
          <a:prstGeom prst="rect">
            <a:avLst/>
          </a:prstGeom>
        </p:spPr>
      </p:pic>
      <p:pic>
        <p:nvPicPr>
          <p:cNvPr id="8" name="Picture 7" descr="CATIA V5 R23 64 -  CERN :  Large Assemblies -  -  - [ST0573816_01 a.01 [1507] assy LSS5 underground and surface works In Work (ReadOnly) ]"/>
          <p:cNvPicPr/>
          <p:nvPr/>
        </p:nvPicPr>
        <p:blipFill>
          <a:blip r:embed="rId4">
            <a:extLst>
              <a:ext uri="{28A0092B-C50C-407E-A947-70E740481C1C}">
                <a14:useLocalDpi xmlns:a14="http://schemas.microsoft.com/office/drawing/2010/main" val="0"/>
              </a:ext>
            </a:extLst>
          </a:blip>
          <a:srcRect/>
          <a:stretch>
            <a:fillRect/>
          </a:stretch>
        </p:blipFill>
        <p:spPr>
          <a:xfrm>
            <a:off x="6636825" y="708402"/>
            <a:ext cx="2411760" cy="54180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14465668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Analysis building by building point by point</a:t>
            </a:r>
            <a:endParaRPr lang="en-GB" dirty="0"/>
          </a:p>
        </p:txBody>
      </p:sp>
      <p:sp>
        <p:nvSpPr>
          <p:cNvPr id="9" name="Text Placeholder 8"/>
          <p:cNvSpPr>
            <a:spLocks noGrp="1"/>
          </p:cNvSpPr>
          <p:nvPr>
            <p:ph type="body" idx="1"/>
          </p:nvPr>
        </p:nvSpPr>
        <p:spPr/>
        <p:txBody>
          <a:bodyPr/>
          <a:lstStyle/>
          <a:p>
            <a:endParaRPr lang="en-GB"/>
          </a:p>
        </p:txBody>
      </p:sp>
      <p:sp>
        <p:nvSpPr>
          <p:cNvPr id="3" name="Date Placeholder 2"/>
          <p:cNvSpPr>
            <a:spLocks noGrp="1"/>
          </p:cNvSpPr>
          <p:nvPr>
            <p:ph type="dt" sz="half" idx="10"/>
          </p:nvPr>
        </p:nvSpPr>
        <p:spPr/>
        <p:txBody>
          <a:bodyPr/>
          <a:lstStyle/>
          <a:p>
            <a:fld id="{C06A9571-F70F-41AF-BC6C-4DE6BAF07527}" type="datetime1">
              <a:rPr lang="en-GB" smtClean="0"/>
              <a:t>14/07/2014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3CCBAF0-DEA7-4CF5-9DB9-2EEACA3D68DE}" type="slidenum">
              <a:rPr lang="en-GB" smtClean="0"/>
              <a:t>38</a:t>
            </a:fld>
            <a:endParaRPr lang="en-GB"/>
          </a:p>
        </p:txBody>
      </p:sp>
    </p:spTree>
    <p:extLst>
      <p:ext uri="{BB962C8B-B14F-4D97-AF65-F5344CB8AC3E}">
        <p14:creationId xmlns:p14="http://schemas.microsoft.com/office/powerpoint/2010/main" val="20875917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3599"/>
            <a:ext cx="8226854" cy="940443"/>
          </a:xfrm>
        </p:spPr>
        <p:txBody>
          <a:bodyPr/>
          <a:lstStyle/>
          <a:p>
            <a:r>
              <a:rPr lang="en-GB" dirty="0" smtClean="0"/>
              <a:t>Crab building</a:t>
            </a:r>
            <a:endParaRPr lang="en-GB" dirty="0"/>
          </a:p>
        </p:txBody>
      </p:sp>
      <p:pic>
        <p:nvPicPr>
          <p:cNvPr id="5" name="Picture Placeholder 4" descr="CATIA V5 R23 64 -  CERN :  Large Assemblies -  -  - [ST0601273_01 a.01 Point 5 surface etude bat cryo In Work (ReadOnly) ]"/>
          <p:cNvPicPr>
            <a:picLocks noGrp="1" noChangeAspect="1"/>
          </p:cNvPicPr>
          <p:nvPr>
            <p:ph type="pic" idx="4294967295"/>
          </p:nvPr>
        </p:nvPicPr>
        <p:blipFill>
          <a:blip r:embed="rId2" cstate="email">
            <a:extLst>
              <a:ext uri="{28A0092B-C50C-407E-A947-70E740481C1C}">
                <a14:useLocalDpi xmlns:a14="http://schemas.microsoft.com/office/drawing/2010/main" val="0"/>
              </a:ext>
            </a:extLst>
          </a:blip>
          <a:srcRect/>
          <a:stretch>
            <a:fillRect/>
          </a:stretch>
        </p:blipFill>
        <p:spPr>
          <a:xfrm>
            <a:off x="0" y="822400"/>
            <a:ext cx="4751388" cy="4114800"/>
          </a:xfrm>
        </p:spPr>
      </p:pic>
      <p:sp>
        <p:nvSpPr>
          <p:cNvPr id="7" name="TextBox 6"/>
          <p:cNvSpPr txBox="1"/>
          <p:nvPr/>
        </p:nvSpPr>
        <p:spPr>
          <a:xfrm>
            <a:off x="1331640" y="930206"/>
            <a:ext cx="1224136" cy="523220"/>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PERSONAL ACCESS</a:t>
            </a:r>
            <a:endParaRPr lang="en-GB" sz="1400" dirty="0">
              <a:solidFill>
                <a:srgbClr val="FFFF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699792" y="692696"/>
            <a:ext cx="1512168" cy="523220"/>
          </a:xfrm>
          <a:prstGeom prst="rect">
            <a:avLst/>
          </a:prstGeom>
          <a:noFill/>
        </p:spPr>
        <p:txBody>
          <a:bodyPr wrap="square" rtlCol="0">
            <a:spAutoFit/>
          </a:bodyPr>
          <a:lstStyle>
            <a:defPPr>
              <a:defRPr lang="en-US"/>
            </a:defPPr>
            <a:lvl1pPr>
              <a:defRPr sz="1600">
                <a:solidFill>
                  <a:srgbClr val="FFFF00"/>
                </a:solidFill>
              </a:defRPr>
            </a:lvl1pPr>
          </a:lstStyle>
          <a:p>
            <a:pPr algn="ctr"/>
            <a:r>
              <a:rPr lang="en-GB" sz="1400" dirty="0">
                <a:latin typeface="Times New Roman" panose="02020603050405020304" pitchFamily="18" charset="0"/>
                <a:cs typeface="Times New Roman" panose="02020603050405020304" pitchFamily="18" charset="0"/>
              </a:rPr>
              <a:t>TRANSPORT ACCESS</a:t>
            </a:r>
          </a:p>
        </p:txBody>
      </p:sp>
      <p:sp>
        <p:nvSpPr>
          <p:cNvPr id="17" name="TextBox 16"/>
          <p:cNvSpPr txBox="1"/>
          <p:nvPr/>
        </p:nvSpPr>
        <p:spPr>
          <a:xfrm>
            <a:off x="179512" y="3698448"/>
            <a:ext cx="2304256" cy="738664"/>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CRAB CAVITY SURFACE BUILDING</a:t>
            </a:r>
          </a:p>
          <a:p>
            <a:pPr algn="ctr"/>
            <a:r>
              <a:rPr lang="en-GB" sz="1400" dirty="0" smtClean="0">
                <a:solidFill>
                  <a:srgbClr val="FFFF00"/>
                </a:solidFill>
                <a:latin typeface="Times New Roman" panose="02020603050405020304" pitchFamily="18" charset="0"/>
                <a:cs typeface="Times New Roman" panose="02020603050405020304" pitchFamily="18" charset="0"/>
              </a:rPr>
              <a:t>(22.1 x 18.2 x 9 m3)</a:t>
            </a:r>
            <a:endParaRPr lang="en-GB" sz="1400" dirty="0">
              <a:solidFill>
                <a:srgbClr val="FFFF00"/>
              </a:solidFill>
              <a:latin typeface="Times New Roman" panose="02020603050405020304" pitchFamily="18" charset="0"/>
              <a:cs typeface="Times New Roman" panose="02020603050405020304" pitchFamily="18" charset="0"/>
            </a:endParaRPr>
          </a:p>
        </p:txBody>
      </p:sp>
      <p:pic>
        <p:nvPicPr>
          <p:cNvPr id="22" name="Picture Placeholder 4" descr="Presentation18 - Microsoft PowerPoint"/>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5004048" y="754360"/>
            <a:ext cx="3410869" cy="4114800"/>
          </a:xfrm>
          <a:prstGeom prst="rect">
            <a:avLst/>
          </a:prstGeom>
        </p:spPr>
      </p:pic>
      <p:grpSp>
        <p:nvGrpSpPr>
          <p:cNvPr id="34" name="Group 33"/>
          <p:cNvGrpSpPr/>
          <p:nvPr/>
        </p:nvGrpSpPr>
        <p:grpSpPr>
          <a:xfrm>
            <a:off x="4283968" y="5329907"/>
            <a:ext cx="4752528" cy="1267445"/>
            <a:chOff x="4283968" y="5329907"/>
            <a:chExt cx="4752528" cy="1267445"/>
          </a:xfrm>
        </p:grpSpPr>
        <p:pic>
          <p:nvPicPr>
            <p:cNvPr id="19" name="Picture Placeholder 4" descr="CATIA V5 R23 64 -  CERN :  Large Assemblies -  -  - [ST0601273_01 a.01 Point 5 surface etude bat cryo In Work (ReadOnly) ]"/>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a:xfrm>
              <a:off x="4499992" y="5329907"/>
              <a:ext cx="4104456" cy="1267445"/>
            </a:xfrm>
            <a:prstGeom prst="rect">
              <a:avLst/>
            </a:prstGeom>
          </p:spPr>
        </p:pic>
        <p:sp>
          <p:nvSpPr>
            <p:cNvPr id="23" name="TextBox 22"/>
            <p:cNvSpPr txBox="1"/>
            <p:nvPr/>
          </p:nvSpPr>
          <p:spPr>
            <a:xfrm>
              <a:off x="4283968" y="5733256"/>
              <a:ext cx="2304256" cy="307777"/>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LLRF Racks</a:t>
              </a:r>
              <a:endParaRPr lang="en-GB" sz="1400" dirty="0">
                <a:solidFill>
                  <a:srgbClr val="FFFF00"/>
                </a:solidFill>
                <a:latin typeface="Times New Roman" panose="02020603050405020304" pitchFamily="18" charset="0"/>
                <a:cs typeface="Times New Roman" panose="02020603050405020304" pitchFamily="18" charset="0"/>
              </a:endParaRPr>
            </a:p>
          </p:txBody>
        </p:sp>
        <p:sp>
          <p:nvSpPr>
            <p:cNvPr id="24" name="TextBox 23"/>
            <p:cNvSpPr txBox="1"/>
            <p:nvPr/>
          </p:nvSpPr>
          <p:spPr>
            <a:xfrm>
              <a:off x="5571566" y="5733256"/>
              <a:ext cx="2304256" cy="307777"/>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Slow Control</a:t>
              </a:r>
              <a:endParaRPr lang="en-GB" sz="1400" dirty="0">
                <a:solidFill>
                  <a:srgbClr val="FFFF00"/>
                </a:solidFill>
                <a:latin typeface="Times New Roman" panose="02020603050405020304" pitchFamily="18" charset="0"/>
                <a:cs typeface="Times New Roman" panose="02020603050405020304" pitchFamily="18" charset="0"/>
              </a:endParaRPr>
            </a:p>
          </p:txBody>
        </p:sp>
        <p:sp>
          <p:nvSpPr>
            <p:cNvPr id="26" name="TextBox 25"/>
            <p:cNvSpPr txBox="1"/>
            <p:nvPr/>
          </p:nvSpPr>
          <p:spPr>
            <a:xfrm>
              <a:off x="4283968" y="6001543"/>
              <a:ext cx="2304256" cy="307777"/>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26.60 m2</a:t>
              </a:r>
              <a:endParaRPr lang="en-GB" sz="1400" dirty="0">
                <a:solidFill>
                  <a:srgbClr val="FFFF00"/>
                </a:solidFill>
                <a:latin typeface="Times New Roman" panose="02020603050405020304" pitchFamily="18" charset="0"/>
                <a:cs typeface="Times New Roman" panose="02020603050405020304" pitchFamily="18" charset="0"/>
              </a:endParaRPr>
            </a:p>
          </p:txBody>
        </p:sp>
        <p:sp>
          <p:nvSpPr>
            <p:cNvPr id="27" name="TextBox 26"/>
            <p:cNvSpPr txBox="1"/>
            <p:nvPr/>
          </p:nvSpPr>
          <p:spPr>
            <a:xfrm>
              <a:off x="5580112" y="6000556"/>
              <a:ext cx="2304256" cy="307777"/>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16.72 m2</a:t>
              </a:r>
              <a:endParaRPr lang="en-GB" sz="1400" dirty="0">
                <a:solidFill>
                  <a:srgbClr val="FFFF00"/>
                </a:solidFill>
                <a:latin typeface="Times New Roman" panose="02020603050405020304" pitchFamily="18" charset="0"/>
                <a:cs typeface="Times New Roman" panose="02020603050405020304" pitchFamily="18" charset="0"/>
              </a:endParaRPr>
            </a:p>
          </p:txBody>
        </p:sp>
        <p:sp>
          <p:nvSpPr>
            <p:cNvPr id="29" name="TextBox 28"/>
            <p:cNvSpPr txBox="1"/>
            <p:nvPr/>
          </p:nvSpPr>
          <p:spPr>
            <a:xfrm>
              <a:off x="6732240" y="5733256"/>
              <a:ext cx="2304256" cy="307777"/>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Drivers &amp; Control</a:t>
              </a:r>
              <a:endParaRPr lang="en-GB" sz="1400" dirty="0">
                <a:solidFill>
                  <a:srgbClr val="FFFF00"/>
                </a:solidFill>
                <a:latin typeface="Times New Roman" panose="02020603050405020304" pitchFamily="18" charset="0"/>
                <a:cs typeface="Times New Roman" panose="02020603050405020304" pitchFamily="18" charset="0"/>
              </a:endParaRPr>
            </a:p>
          </p:txBody>
        </p:sp>
        <p:sp>
          <p:nvSpPr>
            <p:cNvPr id="30" name="TextBox 29"/>
            <p:cNvSpPr txBox="1"/>
            <p:nvPr/>
          </p:nvSpPr>
          <p:spPr>
            <a:xfrm>
              <a:off x="6732240" y="6001543"/>
              <a:ext cx="2304256" cy="307777"/>
            </a:xfrm>
            <a:prstGeom prst="rect">
              <a:avLst/>
            </a:prstGeom>
            <a:noFill/>
          </p:spPr>
          <p:txBody>
            <a:bodyPr wrap="square" rtlCol="0">
              <a:spAutoFit/>
            </a:bodyPr>
            <a:lstStyle/>
            <a:p>
              <a:pPr algn="ctr"/>
              <a:r>
                <a:rPr lang="en-GB" sz="1400" dirty="0" smtClean="0">
                  <a:solidFill>
                    <a:srgbClr val="FFFF00"/>
                  </a:solidFill>
                  <a:latin typeface="Times New Roman" panose="02020603050405020304" pitchFamily="18" charset="0"/>
                  <a:cs typeface="Times New Roman" panose="02020603050405020304" pitchFamily="18" charset="0"/>
                </a:rPr>
                <a:t>21.28 m2</a:t>
              </a:r>
              <a:endParaRPr lang="en-GB" sz="1400" dirty="0">
                <a:solidFill>
                  <a:srgbClr val="FFFF00"/>
                </a:solidFill>
                <a:latin typeface="Times New Roman" panose="02020603050405020304" pitchFamily="18" charset="0"/>
                <a:cs typeface="Times New Roman" panose="02020603050405020304" pitchFamily="18" charset="0"/>
              </a:endParaRPr>
            </a:p>
          </p:txBody>
        </p:sp>
      </p:grpSp>
      <p:sp>
        <p:nvSpPr>
          <p:cNvPr id="31" name="Left Arrow Callout 30"/>
          <p:cNvSpPr/>
          <p:nvPr/>
        </p:nvSpPr>
        <p:spPr>
          <a:xfrm>
            <a:off x="2111209" y="3239297"/>
            <a:ext cx="811592" cy="391886"/>
          </a:xfrm>
          <a:prstGeom prst="leftArrowCallout">
            <a:avLst/>
          </a:prstGeom>
          <a:solidFill>
            <a:schemeClr val="bg1">
              <a:lumMod val="50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latin typeface="Times New Roman" panose="02020603050405020304" pitchFamily="18" charset="0"/>
                <a:cs typeface="Times New Roman" panose="02020603050405020304" pitchFamily="18" charset="0"/>
              </a:rPr>
              <a:t>9 m</a:t>
            </a:r>
          </a:p>
        </p:txBody>
      </p:sp>
      <p:sp>
        <p:nvSpPr>
          <p:cNvPr id="32" name="Down Arrow Callout 31"/>
          <p:cNvSpPr/>
          <p:nvPr/>
        </p:nvSpPr>
        <p:spPr>
          <a:xfrm>
            <a:off x="1463137" y="2233684"/>
            <a:ext cx="648072" cy="488401"/>
          </a:xfrm>
          <a:prstGeom prst="downArrowCallout">
            <a:avLst/>
          </a:prstGeom>
          <a:solidFill>
            <a:schemeClr val="bg1">
              <a:lumMod val="50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latin typeface="Times New Roman" panose="02020603050405020304" pitchFamily="18" charset="0"/>
                <a:cs typeface="Times New Roman" panose="02020603050405020304" pitchFamily="18" charset="0"/>
              </a:rPr>
              <a:t>18 m</a:t>
            </a:r>
          </a:p>
        </p:txBody>
      </p:sp>
      <p:sp>
        <p:nvSpPr>
          <p:cNvPr id="33" name="Down Arrow Callout 32"/>
          <p:cNvSpPr/>
          <p:nvPr/>
        </p:nvSpPr>
        <p:spPr>
          <a:xfrm>
            <a:off x="3010551" y="1844824"/>
            <a:ext cx="625345" cy="472745"/>
          </a:xfrm>
          <a:prstGeom prst="downArrowCallout">
            <a:avLst/>
          </a:prstGeom>
          <a:solidFill>
            <a:schemeClr val="bg1">
              <a:lumMod val="50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400" dirty="0">
                <a:latin typeface="Times New Roman" panose="02020603050405020304" pitchFamily="18" charset="0"/>
                <a:cs typeface="Times New Roman" panose="02020603050405020304" pitchFamily="18" charset="0"/>
              </a:rPr>
              <a:t>22 m</a:t>
            </a:r>
          </a:p>
        </p:txBody>
      </p:sp>
      <p:sp>
        <p:nvSpPr>
          <p:cNvPr id="21" name="Down Arrow 20"/>
          <p:cNvSpPr/>
          <p:nvPr/>
        </p:nvSpPr>
        <p:spPr>
          <a:xfrm>
            <a:off x="6444208" y="4581128"/>
            <a:ext cx="324036" cy="845303"/>
          </a:xfrm>
          <a:prstGeom prst="downArrow">
            <a:avLst/>
          </a:prstGeom>
          <a:solidFill>
            <a:srgbClr val="FFFF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35" name="TextBox 34"/>
          <p:cNvSpPr txBox="1"/>
          <p:nvPr/>
        </p:nvSpPr>
        <p:spPr>
          <a:xfrm>
            <a:off x="374622" y="5003779"/>
            <a:ext cx="3924436" cy="1169551"/>
          </a:xfrm>
          <a:prstGeom prst="rect">
            <a:avLst/>
          </a:prstGeom>
          <a:solidFill>
            <a:schemeClr val="tx2"/>
          </a:solidFill>
          <a:ln>
            <a:solidFill>
              <a:srgbClr val="FFFF00"/>
            </a:solidFill>
          </a:ln>
        </p:spPr>
        <p:txBody>
          <a:bodyPr wrap="squar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IMPORTANT!!! The surface consider, it’s taking into account the space around the equipments. </a:t>
            </a:r>
          </a:p>
          <a:p>
            <a:pPr algn="ctr"/>
            <a:r>
              <a:rPr lang="en-GB" sz="1400" dirty="0" smtClean="0">
                <a:solidFill>
                  <a:schemeClr val="bg1"/>
                </a:solidFill>
                <a:latin typeface="Times New Roman" panose="02020603050405020304" pitchFamily="18" charset="0"/>
                <a:cs typeface="Times New Roman" panose="02020603050405020304" pitchFamily="18" charset="0"/>
              </a:rPr>
              <a:t>So, it’s TOTAL </a:t>
            </a:r>
            <a:r>
              <a:rPr lang="en-GB" sz="1400" dirty="0" smtClean="0">
                <a:solidFill>
                  <a:schemeClr val="bg1"/>
                </a:solidFill>
                <a:latin typeface="Times New Roman" panose="02020603050405020304" pitchFamily="18" charset="0"/>
                <a:cs typeface="Times New Roman" panose="02020603050405020304" pitchFamily="18" charset="0"/>
              </a:rPr>
              <a:t>surface</a:t>
            </a:r>
          </a:p>
          <a:p>
            <a:pPr algn="ctr"/>
            <a:r>
              <a:rPr lang="en-GB" sz="1400" dirty="0">
                <a:solidFill>
                  <a:schemeClr val="bg1"/>
                </a:solidFill>
                <a:latin typeface="Times New Roman" panose="02020603050405020304" pitchFamily="18" charset="0"/>
                <a:cs typeface="Times New Roman" panose="02020603050405020304" pitchFamily="18" charset="0"/>
              </a:rPr>
              <a:t>Partial underground building to reduce environmental impact (see later slides for positions</a:t>
            </a:r>
            <a:r>
              <a:rPr lang="en-GB" sz="1400" dirty="0" smtClean="0">
                <a:solidFill>
                  <a:schemeClr val="bg1"/>
                </a:solidFill>
                <a:latin typeface="Times New Roman" panose="02020603050405020304" pitchFamily="18" charset="0"/>
                <a:cs typeface="Times New Roman" panose="02020603050405020304" pitchFamily="18" charset="0"/>
              </a:rPr>
              <a:t>)</a:t>
            </a:r>
            <a:endParaRPr lang="en-GB" sz="1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09160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Remarks </a:t>
            </a:r>
            <a:endParaRPr lang="en-GB" dirty="0"/>
          </a:p>
        </p:txBody>
      </p:sp>
      <p:sp>
        <p:nvSpPr>
          <p:cNvPr id="3" name="Content Placeholder 2"/>
          <p:cNvSpPr>
            <a:spLocks noGrp="1"/>
          </p:cNvSpPr>
          <p:nvPr>
            <p:ph idx="1"/>
          </p:nvPr>
        </p:nvSpPr>
        <p:spPr>
          <a:xfrm>
            <a:off x="-1" y="985652"/>
            <a:ext cx="9144001" cy="5168658"/>
          </a:xfrm>
        </p:spPr>
        <p:txBody>
          <a:bodyPr>
            <a:normAutofit fontScale="77500" lnSpcReduction="20000"/>
          </a:bodyPr>
          <a:lstStyle/>
          <a:p>
            <a:r>
              <a:rPr lang="en-GB" b="1" dirty="0" smtClean="0"/>
              <a:t>Space requirements shall be taken with an error band of ± 25 % in particular</a:t>
            </a:r>
          </a:p>
          <a:p>
            <a:r>
              <a:rPr lang="en-GB" b="1" dirty="0" smtClean="0"/>
              <a:t>All civil engineering structure are concepts not yet discussed with the CE team (no feasibility, costs,… ). The work with them starts today</a:t>
            </a:r>
          </a:p>
          <a:p>
            <a:r>
              <a:rPr lang="en-GB" dirty="0" smtClean="0"/>
              <a:t>Crab cavities: information according to the RF study performed till now.</a:t>
            </a:r>
          </a:p>
          <a:p>
            <a:r>
              <a:rPr lang="en-GB" dirty="0" smtClean="0"/>
              <a:t>Cryogenics</a:t>
            </a:r>
          </a:p>
          <a:p>
            <a:pPr lvl="1"/>
            <a:r>
              <a:rPr lang="en-GB" dirty="0" smtClean="0"/>
              <a:t>Based on the LHC know how, probably well defined but piping could affect space need</a:t>
            </a:r>
          </a:p>
          <a:p>
            <a:r>
              <a:rPr lang="en-GB" dirty="0" smtClean="0"/>
              <a:t>Cold powering </a:t>
            </a:r>
          </a:p>
          <a:p>
            <a:pPr lvl="1"/>
            <a:r>
              <a:rPr lang="en-GB" dirty="0" smtClean="0"/>
              <a:t>Power converters can be optimised for equipment cost or for volume occupancy according to project  requirement and cost driving term</a:t>
            </a:r>
          </a:p>
          <a:p>
            <a:pPr lvl="1"/>
            <a:r>
              <a:rPr lang="en-GB" dirty="0" smtClean="0"/>
              <a:t>DFH: the volume is guessed on the base of present DFBA as no other information </a:t>
            </a:r>
            <a:r>
              <a:rPr lang="en-GB" dirty="0"/>
              <a:t>i</a:t>
            </a:r>
            <a:r>
              <a:rPr lang="en-GB" dirty="0" smtClean="0"/>
              <a:t>s presently available</a:t>
            </a:r>
          </a:p>
          <a:p>
            <a:pPr lvl="1"/>
            <a:r>
              <a:rPr lang="en-GB" dirty="0" smtClean="0"/>
              <a:t>QDS and QEE: based on 1</a:t>
            </a:r>
            <a:r>
              <a:rPr lang="en-GB" baseline="30000" dirty="0" smtClean="0"/>
              <a:t>st</a:t>
            </a:r>
            <a:r>
              <a:rPr lang="en-GB" dirty="0" smtClean="0"/>
              <a:t> guess. </a:t>
            </a:r>
            <a:endParaRPr lang="en-GB" dirty="0"/>
          </a:p>
        </p:txBody>
      </p:sp>
      <p:sp>
        <p:nvSpPr>
          <p:cNvPr id="4" name="Date Placeholder 3"/>
          <p:cNvSpPr>
            <a:spLocks noGrp="1"/>
          </p:cNvSpPr>
          <p:nvPr>
            <p:ph type="dt" sz="half" idx="2"/>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0530019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765"/>
            <a:ext cx="8226854" cy="940443"/>
          </a:xfrm>
        </p:spPr>
        <p:txBody>
          <a:bodyPr>
            <a:normAutofit fontScale="90000"/>
          </a:bodyPr>
          <a:lstStyle/>
          <a:p>
            <a:r>
              <a:rPr lang="en-GB" dirty="0" smtClean="0"/>
              <a:t>Crab building with some dimensions</a:t>
            </a:r>
            <a:endParaRPr lang="en-GB" dirty="0"/>
          </a:p>
        </p:txBody>
      </p:sp>
      <p:pic>
        <p:nvPicPr>
          <p:cNvPr id="5" name="Picture Placeholder 4" descr="AutoCAD Mechanical 2013 - EDUCATIONAL VERSION - [Emergency_exit.dwg]"/>
          <p:cNvPicPr>
            <a:picLocks noGrp="1" noChangeAspect="1"/>
          </p:cNvPicPr>
          <p:nvPr>
            <p:ph type="pic" idx="4294967295"/>
          </p:nvPr>
        </p:nvPicPr>
        <p:blipFill>
          <a:blip r:embed="rId2" cstate="email">
            <a:extLst>
              <a:ext uri="{28A0092B-C50C-407E-A947-70E740481C1C}">
                <a14:useLocalDpi xmlns:a14="http://schemas.microsoft.com/office/drawing/2010/main" val="0"/>
              </a:ext>
            </a:extLst>
          </a:blip>
          <a:srcRect/>
          <a:stretch>
            <a:fillRect/>
          </a:stretch>
        </p:blipFill>
        <p:spPr>
          <a:xfrm>
            <a:off x="2090862" y="947737"/>
            <a:ext cx="6091237" cy="5910263"/>
          </a:xfrm>
        </p:spPr>
      </p:pic>
    </p:spTree>
    <p:extLst>
      <p:ext uri="{BB962C8B-B14F-4D97-AF65-F5344CB8AC3E}">
        <p14:creationId xmlns:p14="http://schemas.microsoft.com/office/powerpoint/2010/main" val="14343374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4" descr="AutoCAD Mechanical 2013 - EDUCATIONAL VERSION - [Emergency_exit.dwg]"/>
          <p:cNvPicPr>
            <a:picLocks noGrp="1" noChangeAspect="1"/>
          </p:cNvPicPr>
          <p:nvPr>
            <p:ph idx="1"/>
          </p:nvPr>
        </p:nvPicPr>
        <p:blipFill>
          <a:blip r:embed="rId2" cstate="email">
            <a:extLst>
              <a:ext uri="{28A0092B-C50C-407E-A947-70E740481C1C}">
                <a14:useLocalDpi xmlns:a14="http://schemas.microsoft.com/office/drawing/2010/main" val="0"/>
              </a:ext>
            </a:extLst>
          </a:blip>
          <a:stretch>
            <a:fillRect/>
          </a:stretch>
        </p:blipFill>
        <p:spPr>
          <a:xfrm>
            <a:off x="457200" y="1927820"/>
            <a:ext cx="8226425" cy="3462736"/>
          </a:xfrm>
        </p:spPr>
      </p:pic>
      <p:sp>
        <p:nvSpPr>
          <p:cNvPr id="6" name="TextBox 5"/>
          <p:cNvSpPr txBox="1"/>
          <p:nvPr/>
        </p:nvSpPr>
        <p:spPr>
          <a:xfrm>
            <a:off x="-56108" y="11266"/>
            <a:ext cx="5264212" cy="707886"/>
          </a:xfrm>
          <a:prstGeom prst="rect">
            <a:avLst/>
          </a:prstGeom>
          <a:noFill/>
        </p:spPr>
        <p:txBody>
          <a:bodyPr wrap="square" rtlCol="0">
            <a:spAutoFit/>
          </a:bodyPr>
          <a:lstStyle/>
          <a:p>
            <a:r>
              <a:rPr lang="en-GB" sz="4000" dirty="0" smtClean="0">
                <a:solidFill>
                  <a:srgbClr val="0033CC"/>
                </a:solidFill>
                <a:latin typeface="Times New Roman" panose="02020603050405020304" pitchFamily="18" charset="0"/>
                <a:cs typeface="Times New Roman" panose="02020603050405020304" pitchFamily="18" charset="0"/>
              </a:rPr>
              <a:t>CP building, preliminary</a:t>
            </a:r>
            <a:endParaRPr lang="en-GB" sz="4000" dirty="0">
              <a:solidFill>
                <a:srgbClr val="0033CC"/>
              </a:solidFill>
              <a:latin typeface="Times New Roman" panose="02020603050405020304" pitchFamily="18" charset="0"/>
              <a:cs typeface="Times New Roman" panose="02020603050405020304" pitchFamily="18" charset="0"/>
            </a:endParaRPr>
          </a:p>
        </p:txBody>
      </p:sp>
      <p:sp>
        <p:nvSpPr>
          <p:cNvPr id="8" name="TextBox 7"/>
          <p:cNvSpPr txBox="1"/>
          <p:nvPr/>
        </p:nvSpPr>
        <p:spPr>
          <a:xfrm rot="20418540">
            <a:off x="738847" y="2383102"/>
            <a:ext cx="2766495" cy="369332"/>
          </a:xfrm>
          <a:prstGeom prst="rect">
            <a:avLst/>
          </a:prstGeom>
          <a:solidFill>
            <a:srgbClr val="0000FF">
              <a:alpha val="60000"/>
            </a:srgbClr>
          </a:solidFill>
          <a:ln>
            <a:solidFill>
              <a:srgbClr val="0000FF"/>
            </a:solidFill>
          </a:ln>
        </p:spPr>
        <p:txBody>
          <a:bodyPr wrap="square" rtlCol="0">
            <a:spAutoFit/>
          </a:bodyPr>
          <a:lstStyle>
            <a:defPPr>
              <a:defRPr lang="en-US"/>
            </a:defPPr>
          </a:lstStyle>
          <a:p>
            <a:r>
              <a:rPr lang="en-GB" b="1" u="sng" dirty="0">
                <a:solidFill>
                  <a:schemeClr val="bg1"/>
                </a:solidFill>
                <a:latin typeface="Times New Roman" panose="02020603050405020304" pitchFamily="18" charset="0"/>
                <a:cs typeface="Times New Roman" panose="02020603050405020304" pitchFamily="18" charset="0"/>
              </a:rPr>
              <a:t>DFHX </a:t>
            </a:r>
            <a:r>
              <a:rPr lang="en-GB" sz="1400" b="1" u="sng" dirty="0" smtClean="0">
                <a:solidFill>
                  <a:schemeClr val="bg1"/>
                </a:solidFill>
                <a:latin typeface="Times New Roman" panose="02020603050405020304" pitchFamily="18" charset="0"/>
                <a:cs typeface="Times New Roman" panose="02020603050405020304" pitchFamily="18" charset="0"/>
              </a:rPr>
              <a:t>(</a:t>
            </a:r>
            <a:r>
              <a:rPr lang="en-GB" sz="1400" b="1" u="sng" dirty="0">
                <a:solidFill>
                  <a:schemeClr val="bg1"/>
                </a:solidFill>
                <a:latin typeface="Times New Roman" panose="02020603050405020304" pitchFamily="18" charset="0"/>
                <a:cs typeface="Times New Roman" panose="02020603050405020304" pitchFamily="18" charset="0"/>
              </a:rPr>
              <a:t>Power</a:t>
            </a:r>
            <a:r>
              <a:rPr lang="en-GB" sz="1400" b="1" u="sng" dirty="0" smtClean="0">
                <a:solidFill>
                  <a:schemeClr val="bg1"/>
                </a:solidFill>
                <a:latin typeface="Times New Roman" panose="02020603050405020304" pitchFamily="18" charset="0"/>
                <a:cs typeface="Times New Roman" panose="02020603050405020304" pitchFamily="18" charset="0"/>
              </a:rPr>
              <a:t> Converters)</a:t>
            </a:r>
            <a:r>
              <a:rPr lang="en-GB" b="1" u="sng" dirty="0" smtClean="0">
                <a:solidFill>
                  <a:schemeClr val="bg1"/>
                </a:solidFill>
                <a:latin typeface="Times New Roman" panose="02020603050405020304" pitchFamily="18" charset="0"/>
                <a:cs typeface="Times New Roman" panose="02020603050405020304" pitchFamily="18" charset="0"/>
              </a:rPr>
              <a:t>:</a:t>
            </a:r>
            <a:r>
              <a:rPr lang="en-GB" sz="1400" b="1" u="sng" dirty="0" smtClean="0">
                <a:solidFill>
                  <a:schemeClr val="bg1"/>
                </a:solidFill>
                <a:latin typeface="Times New Roman" panose="02020603050405020304" pitchFamily="18" charset="0"/>
                <a:cs typeface="Times New Roman" panose="02020603050405020304" pitchFamily="18" charset="0"/>
              </a:rPr>
              <a:t> </a:t>
            </a:r>
            <a:r>
              <a:rPr lang="en-GB" b="1" u="sng" dirty="0" smtClean="0">
                <a:solidFill>
                  <a:schemeClr val="bg1"/>
                </a:solidFill>
                <a:latin typeface="Times New Roman" panose="02020603050405020304" pitchFamily="18" charset="0"/>
                <a:cs typeface="Times New Roman" panose="02020603050405020304" pitchFamily="18" charset="0"/>
              </a:rPr>
              <a:t>55</a:t>
            </a:r>
            <a:endParaRPr lang="en-GB" b="1" u="sng" dirty="0">
              <a:solidFill>
                <a:schemeClr val="bg1"/>
              </a:solidFill>
              <a:latin typeface="Times New Roman" panose="02020603050405020304" pitchFamily="18" charset="0"/>
              <a:cs typeface="Times New Roman" panose="02020603050405020304" pitchFamily="18" charset="0"/>
            </a:endParaRPr>
          </a:p>
        </p:txBody>
      </p:sp>
      <p:sp>
        <p:nvSpPr>
          <p:cNvPr id="9" name="TextBox 8"/>
          <p:cNvSpPr txBox="1"/>
          <p:nvPr/>
        </p:nvSpPr>
        <p:spPr>
          <a:xfrm rot="20749908">
            <a:off x="692797" y="3773231"/>
            <a:ext cx="2858597" cy="369332"/>
          </a:xfrm>
          <a:prstGeom prst="rect">
            <a:avLst/>
          </a:prstGeom>
          <a:solidFill>
            <a:srgbClr val="00B050">
              <a:alpha val="60000"/>
            </a:srgbClr>
          </a:solidFill>
          <a:ln>
            <a:solidFill>
              <a:srgbClr val="00B050"/>
            </a:solidFill>
          </a:ln>
        </p:spPr>
        <p:txBody>
          <a:bodyPr wrap="square" rtlCol="0">
            <a:spAutoFit/>
          </a:bodyPr>
          <a:lstStyle>
            <a:defPPr>
              <a:defRPr lang="en-US"/>
            </a:defPPr>
          </a:lstStyle>
          <a:p>
            <a:r>
              <a:rPr lang="en-GB" b="1" u="sng" dirty="0" smtClean="0">
                <a:solidFill>
                  <a:schemeClr val="bg1"/>
                </a:solidFill>
                <a:latin typeface="Times New Roman" panose="02020603050405020304" pitchFamily="18" charset="0"/>
                <a:cs typeface="Times New Roman" panose="02020603050405020304" pitchFamily="18" charset="0"/>
              </a:rPr>
              <a:t>DFHA </a:t>
            </a:r>
            <a:r>
              <a:rPr lang="en-GB" sz="1400" b="1" u="sng" dirty="0" smtClean="0">
                <a:solidFill>
                  <a:schemeClr val="bg1"/>
                </a:solidFill>
                <a:latin typeface="Times New Roman" panose="02020603050405020304" pitchFamily="18" charset="0"/>
                <a:cs typeface="Times New Roman" panose="02020603050405020304" pitchFamily="18" charset="0"/>
              </a:rPr>
              <a:t>(Power Converters)</a:t>
            </a:r>
            <a:r>
              <a:rPr lang="en-GB" b="1" u="sng" dirty="0" smtClean="0">
                <a:solidFill>
                  <a:schemeClr val="bg1"/>
                </a:solidFill>
                <a:latin typeface="Times New Roman" panose="02020603050405020304" pitchFamily="18" charset="0"/>
                <a:cs typeface="Times New Roman" panose="02020603050405020304" pitchFamily="18" charset="0"/>
              </a:rPr>
              <a:t>:</a:t>
            </a:r>
            <a:r>
              <a:rPr lang="en-GB" sz="1400" b="1" u="sng" dirty="0" smtClean="0">
                <a:solidFill>
                  <a:schemeClr val="bg1"/>
                </a:solidFill>
                <a:latin typeface="Times New Roman" panose="02020603050405020304" pitchFamily="18" charset="0"/>
                <a:cs typeface="Times New Roman" panose="02020603050405020304" pitchFamily="18" charset="0"/>
              </a:rPr>
              <a:t> </a:t>
            </a:r>
            <a:r>
              <a:rPr lang="en-GB" b="1" u="sng" dirty="0" smtClean="0">
                <a:solidFill>
                  <a:schemeClr val="bg1"/>
                </a:solidFill>
                <a:latin typeface="Times New Roman" panose="02020603050405020304" pitchFamily="18" charset="0"/>
                <a:cs typeface="Times New Roman" panose="02020603050405020304" pitchFamily="18" charset="0"/>
              </a:rPr>
              <a:t>38</a:t>
            </a:r>
            <a:endParaRPr lang="en-GB" b="1" u="sng" dirty="0">
              <a:solidFill>
                <a:schemeClr val="bg1"/>
              </a:solidFill>
              <a:latin typeface="Times New Roman" panose="02020603050405020304" pitchFamily="18" charset="0"/>
              <a:cs typeface="Times New Roman" panose="02020603050405020304" pitchFamily="18" charset="0"/>
            </a:endParaRPr>
          </a:p>
        </p:txBody>
      </p:sp>
      <p:sp>
        <p:nvSpPr>
          <p:cNvPr id="10" name="TextBox 9"/>
          <p:cNvSpPr txBox="1"/>
          <p:nvPr/>
        </p:nvSpPr>
        <p:spPr>
          <a:xfrm>
            <a:off x="4834251" y="4300013"/>
            <a:ext cx="1884708" cy="646331"/>
          </a:xfrm>
          <a:prstGeom prst="rect">
            <a:avLst/>
          </a:prstGeom>
          <a:solidFill>
            <a:srgbClr val="92D050">
              <a:alpha val="60000"/>
            </a:srgbClr>
          </a:solidFill>
          <a:ln>
            <a:solidFill>
              <a:srgbClr val="92D050"/>
            </a:solidFill>
          </a:ln>
        </p:spPr>
        <p:txBody>
          <a:bodyPr wrap="square" rtlCol="0">
            <a:spAutoFit/>
          </a:bodyPr>
          <a:lstStyle>
            <a:defPPr>
              <a:defRPr lang="en-US"/>
            </a:defPPr>
            <a:lvl1pPr>
              <a:defRPr>
                <a:solidFill>
                  <a:schemeClr val="bg1"/>
                </a:solidFill>
              </a:defRPr>
            </a:lvl1pPr>
          </a:lstStyle>
          <a:p>
            <a:pPr algn="ctr"/>
            <a:r>
              <a:rPr lang="en-GB" b="1" u="sng" dirty="0" smtClean="0">
                <a:latin typeface="Times New Roman" panose="02020603050405020304" pitchFamily="18" charset="0"/>
                <a:cs typeface="Times New Roman" panose="02020603050405020304" pitchFamily="18" charset="0"/>
              </a:rPr>
              <a:t>DFHA </a:t>
            </a:r>
            <a:r>
              <a:rPr lang="en-GB" sz="1400" b="1" u="sng" dirty="0">
                <a:latin typeface="Times New Roman" panose="02020603050405020304" pitchFamily="18" charset="0"/>
                <a:cs typeface="Times New Roman" panose="02020603050405020304" pitchFamily="18" charset="0"/>
              </a:rPr>
              <a:t>(Spare Power Converters)</a:t>
            </a:r>
            <a:r>
              <a:rPr lang="en-GB" b="1" u="sng" dirty="0">
                <a:latin typeface="Times New Roman" panose="02020603050405020304" pitchFamily="18" charset="0"/>
                <a:cs typeface="Times New Roman" panose="02020603050405020304" pitchFamily="18" charset="0"/>
              </a:rPr>
              <a:t>:</a:t>
            </a:r>
            <a:r>
              <a:rPr lang="en-GB" sz="1400" b="1" u="sng" dirty="0">
                <a:latin typeface="Times New Roman" panose="02020603050405020304" pitchFamily="18" charset="0"/>
                <a:cs typeface="Times New Roman" panose="02020603050405020304" pitchFamily="18" charset="0"/>
              </a:rPr>
              <a:t> </a:t>
            </a:r>
            <a:r>
              <a:rPr lang="en-GB" b="1" u="sng" dirty="0" smtClean="0">
                <a:latin typeface="Times New Roman" panose="02020603050405020304" pitchFamily="18" charset="0"/>
                <a:cs typeface="Times New Roman" panose="02020603050405020304" pitchFamily="18" charset="0"/>
              </a:rPr>
              <a:t>5</a:t>
            </a:r>
            <a:endParaRPr lang="en-GB" b="1" u="sng" dirty="0">
              <a:latin typeface="Times New Roman" panose="02020603050405020304" pitchFamily="18" charset="0"/>
              <a:cs typeface="Times New Roman" panose="02020603050405020304" pitchFamily="18" charset="0"/>
            </a:endParaRPr>
          </a:p>
        </p:txBody>
      </p:sp>
      <p:sp>
        <p:nvSpPr>
          <p:cNvPr id="11" name="TextBox 10"/>
          <p:cNvSpPr txBox="1"/>
          <p:nvPr/>
        </p:nvSpPr>
        <p:spPr>
          <a:xfrm rot="20418540">
            <a:off x="5107537" y="2793424"/>
            <a:ext cx="3401142" cy="369332"/>
          </a:xfrm>
          <a:prstGeom prst="rect">
            <a:avLst/>
          </a:prstGeom>
          <a:solidFill>
            <a:srgbClr val="FF6600">
              <a:alpha val="60000"/>
            </a:srgbClr>
          </a:solidFill>
          <a:ln>
            <a:solidFill>
              <a:srgbClr val="FF6600"/>
            </a:solidFill>
          </a:ln>
        </p:spPr>
        <p:txBody>
          <a:bodyPr wrap="square" rtlCol="0">
            <a:spAutoFit/>
          </a:bodyPr>
          <a:lstStyle>
            <a:defPPr>
              <a:defRPr lang="en-US"/>
            </a:defPPr>
          </a:lstStyle>
          <a:p>
            <a:r>
              <a:rPr lang="en-GB" b="1" u="sng" dirty="0" smtClean="0">
                <a:solidFill>
                  <a:schemeClr val="bg1"/>
                </a:solidFill>
                <a:latin typeface="Times New Roman" panose="02020603050405020304" pitchFamily="18" charset="0"/>
                <a:cs typeface="Times New Roman" panose="02020603050405020304" pitchFamily="18" charset="0"/>
              </a:rPr>
              <a:t>DFHM </a:t>
            </a:r>
            <a:r>
              <a:rPr lang="en-GB" sz="1400" b="1" u="sng" dirty="0" smtClean="0">
                <a:solidFill>
                  <a:schemeClr val="bg1"/>
                </a:solidFill>
                <a:latin typeface="Times New Roman" panose="02020603050405020304" pitchFamily="18" charset="0"/>
                <a:cs typeface="Times New Roman" panose="02020603050405020304" pitchFamily="18" charset="0"/>
              </a:rPr>
              <a:t>(Power Converters)</a:t>
            </a:r>
            <a:r>
              <a:rPr lang="en-GB" b="1" u="sng" dirty="0" smtClean="0">
                <a:solidFill>
                  <a:schemeClr val="bg1"/>
                </a:solidFill>
                <a:latin typeface="Times New Roman" panose="02020603050405020304" pitchFamily="18" charset="0"/>
                <a:cs typeface="Times New Roman" panose="02020603050405020304" pitchFamily="18" charset="0"/>
              </a:rPr>
              <a:t>:</a:t>
            </a:r>
            <a:r>
              <a:rPr lang="en-GB" sz="1400" b="1" u="sng" dirty="0" smtClean="0">
                <a:solidFill>
                  <a:schemeClr val="bg1"/>
                </a:solidFill>
                <a:latin typeface="Times New Roman" panose="02020603050405020304" pitchFamily="18" charset="0"/>
                <a:cs typeface="Times New Roman" panose="02020603050405020304" pitchFamily="18" charset="0"/>
              </a:rPr>
              <a:t> </a:t>
            </a:r>
            <a:r>
              <a:rPr lang="en-GB" b="1" u="sng" dirty="0" smtClean="0">
                <a:solidFill>
                  <a:schemeClr val="bg1"/>
                </a:solidFill>
                <a:latin typeface="Times New Roman" panose="02020603050405020304" pitchFamily="18" charset="0"/>
                <a:cs typeface="Times New Roman" panose="02020603050405020304" pitchFamily="18" charset="0"/>
              </a:rPr>
              <a:t>79</a:t>
            </a:r>
            <a:endParaRPr lang="en-GB" b="1" u="sng" dirty="0">
              <a:solidFill>
                <a:schemeClr val="bg1"/>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6718959" y="4300013"/>
            <a:ext cx="2476422" cy="646331"/>
          </a:xfrm>
          <a:prstGeom prst="rect">
            <a:avLst/>
          </a:prstGeom>
          <a:solidFill>
            <a:schemeClr val="bg1">
              <a:lumMod val="65000"/>
              <a:alpha val="60000"/>
            </a:schemeClr>
          </a:solidFill>
          <a:ln>
            <a:solidFill>
              <a:schemeClr val="bg1">
                <a:lumMod val="65000"/>
              </a:schemeClr>
            </a:solidFill>
          </a:ln>
        </p:spPr>
        <p:txBody>
          <a:bodyPr wrap="square" rtlCol="0">
            <a:spAutoFit/>
          </a:bodyPr>
          <a:lstStyle>
            <a:defPPr>
              <a:defRPr lang="en-US"/>
            </a:defPPr>
            <a:lvl1pPr>
              <a:defRPr>
                <a:solidFill>
                  <a:schemeClr val="bg1"/>
                </a:solidFill>
              </a:defRPr>
            </a:lvl1pPr>
          </a:lstStyle>
          <a:p>
            <a:pPr algn="ctr"/>
            <a:r>
              <a:rPr lang="en-GB" b="1" u="sng" dirty="0" smtClean="0">
                <a:latin typeface="Times New Roman" panose="02020603050405020304" pitchFamily="18" charset="0"/>
                <a:cs typeface="Times New Roman" panose="02020603050405020304" pitchFamily="18" charset="0"/>
              </a:rPr>
              <a:t>DFHX + DFHM </a:t>
            </a:r>
            <a:r>
              <a:rPr lang="en-GB" sz="1400" b="1" u="sng" dirty="0">
                <a:latin typeface="Times New Roman" panose="02020603050405020304" pitchFamily="18" charset="0"/>
                <a:cs typeface="Times New Roman" panose="02020603050405020304" pitchFamily="18" charset="0"/>
              </a:rPr>
              <a:t>(Spare Power Converters)</a:t>
            </a:r>
            <a:r>
              <a:rPr lang="en-GB" b="1" u="sng" dirty="0">
                <a:latin typeface="Times New Roman" panose="02020603050405020304" pitchFamily="18" charset="0"/>
                <a:cs typeface="Times New Roman" panose="02020603050405020304" pitchFamily="18" charset="0"/>
              </a:rPr>
              <a:t>:</a:t>
            </a:r>
            <a:r>
              <a:rPr lang="en-GB" sz="1400" b="1" u="sng" dirty="0">
                <a:latin typeface="Times New Roman" panose="02020603050405020304" pitchFamily="18" charset="0"/>
                <a:cs typeface="Times New Roman" panose="02020603050405020304" pitchFamily="18" charset="0"/>
              </a:rPr>
              <a:t> </a:t>
            </a:r>
            <a:r>
              <a:rPr lang="en-GB" b="1" u="sng" dirty="0" smtClean="0">
                <a:latin typeface="Times New Roman" panose="02020603050405020304" pitchFamily="18" charset="0"/>
                <a:cs typeface="Times New Roman" panose="02020603050405020304" pitchFamily="18" charset="0"/>
              </a:rPr>
              <a:t>14</a:t>
            </a:r>
            <a:endParaRPr lang="en-GB" b="1" u="sng"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627784" y="5642084"/>
            <a:ext cx="3313486" cy="523220"/>
          </a:xfrm>
          <a:prstGeom prst="rect">
            <a:avLst/>
          </a:prstGeom>
          <a:noFill/>
        </p:spPr>
        <p:txBody>
          <a:bodyPr wrap="square" rtlCol="0">
            <a:spAutoFit/>
          </a:bodyPr>
          <a:lstStyle/>
          <a:p>
            <a:pPr algn="ctr"/>
            <a:r>
              <a:rPr lang="en-GB" sz="1400" dirty="0" smtClean="0">
                <a:latin typeface="Times New Roman" panose="02020603050405020304" pitchFamily="18" charset="0"/>
                <a:cs typeface="Times New Roman" panose="02020603050405020304" pitchFamily="18" charset="0"/>
              </a:rPr>
              <a:t>Cold Powering. Space Required. 316.5 m2 </a:t>
            </a:r>
            <a:r>
              <a:rPr lang="en-GB" sz="1400" dirty="0" smtClean="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 </a:t>
            </a:r>
            <a:r>
              <a:rPr lang="en-GB" sz="1400" dirty="0" smtClean="0">
                <a:latin typeface="Times New Roman" panose="02020603050405020304" pitchFamily="18" charset="0"/>
                <a:cs typeface="Times New Roman" panose="02020603050405020304" pitchFamily="18" charset="0"/>
              </a:rPr>
              <a:t>This </a:t>
            </a:r>
            <a:r>
              <a:rPr lang="en-GB" sz="1400" dirty="0">
                <a:latin typeface="Times New Roman" panose="02020603050405020304" pitchFamily="18" charset="0"/>
                <a:cs typeface="Times New Roman" panose="02020603050405020304" pitchFamily="18" charset="0"/>
              </a:rPr>
              <a:t>f</a:t>
            </a:r>
            <a:r>
              <a:rPr lang="en-GB" sz="1400" dirty="0" smtClean="0">
                <a:latin typeface="Times New Roman" panose="02020603050405020304" pitchFamily="18" charset="0"/>
                <a:cs typeface="Times New Roman" panose="02020603050405020304" pitchFamily="18" charset="0"/>
              </a:rPr>
              <a:t>or </a:t>
            </a:r>
            <a:r>
              <a:rPr lang="en-GB" sz="1400" dirty="0" smtClean="0">
                <a:latin typeface="Times New Roman" panose="02020603050405020304" pitchFamily="18" charset="0"/>
                <a:cs typeface="Times New Roman" panose="02020603050405020304" pitchFamily="18" charset="0"/>
              </a:rPr>
              <a:t>each IP </a:t>
            </a:r>
            <a:r>
              <a:rPr lang="en-GB" sz="1400" dirty="0" smtClean="0">
                <a:latin typeface="Times New Roman" panose="02020603050405020304" pitchFamily="18" charset="0"/>
                <a:cs typeface="Times New Roman" panose="02020603050405020304" pitchFamily="18" charset="0"/>
              </a:rPr>
              <a:t>side to be doubled)</a:t>
            </a:r>
            <a:endParaRPr lang="en-GB" sz="1400" dirty="0">
              <a:latin typeface="Times New Roman" panose="02020603050405020304" pitchFamily="18" charset="0"/>
              <a:cs typeface="Times New Roman" panose="02020603050405020304" pitchFamily="18" charset="0"/>
            </a:endParaRPr>
          </a:p>
        </p:txBody>
      </p:sp>
      <p:sp>
        <p:nvSpPr>
          <p:cNvPr id="15" name="TextBox 14"/>
          <p:cNvSpPr txBox="1"/>
          <p:nvPr/>
        </p:nvSpPr>
        <p:spPr>
          <a:xfrm rot="5400000">
            <a:off x="3800991" y="2657991"/>
            <a:ext cx="1172686" cy="369332"/>
          </a:xfrm>
          <a:prstGeom prst="rect">
            <a:avLst/>
          </a:prstGeom>
          <a:solidFill>
            <a:srgbClr val="002060">
              <a:alpha val="60000"/>
            </a:srgbClr>
          </a:solidFill>
          <a:ln>
            <a:solidFill>
              <a:srgbClr val="002060"/>
            </a:solidFill>
          </a:ln>
        </p:spPr>
        <p:txBody>
          <a:bodyPr wrap="square" rtlCol="0">
            <a:spAutoFit/>
          </a:bodyPr>
          <a:lstStyle>
            <a:defPPr>
              <a:defRPr lang="en-US"/>
            </a:defPPr>
            <a:lvl1pPr>
              <a:defRPr>
                <a:solidFill>
                  <a:schemeClr val="bg1"/>
                </a:solidFill>
              </a:defRPr>
            </a:lvl1pPr>
          </a:lstStyle>
          <a:p>
            <a:pPr algn="ctr"/>
            <a:r>
              <a:rPr lang="en-GB" b="1" u="sng" dirty="0" smtClean="0">
                <a:latin typeface="Times New Roman" panose="02020603050405020304" pitchFamily="18" charset="0"/>
                <a:cs typeface="Times New Roman" panose="02020603050405020304" pitchFamily="18" charset="0"/>
              </a:rPr>
              <a:t>DFHX</a:t>
            </a:r>
            <a:endParaRPr lang="en-GB" b="1" u="sng" dirty="0">
              <a:latin typeface="Times New Roman" panose="02020603050405020304" pitchFamily="18" charset="0"/>
              <a:cs typeface="Times New Roman" panose="02020603050405020304" pitchFamily="18" charset="0"/>
            </a:endParaRPr>
          </a:p>
        </p:txBody>
      </p:sp>
      <p:sp>
        <p:nvSpPr>
          <p:cNvPr id="16" name="TextBox 15"/>
          <p:cNvSpPr txBox="1"/>
          <p:nvPr/>
        </p:nvSpPr>
        <p:spPr>
          <a:xfrm rot="5400000">
            <a:off x="4161031" y="2657991"/>
            <a:ext cx="1172686" cy="369332"/>
          </a:xfrm>
          <a:prstGeom prst="rect">
            <a:avLst/>
          </a:prstGeom>
          <a:solidFill>
            <a:srgbClr val="002060">
              <a:alpha val="60000"/>
            </a:srgbClr>
          </a:solidFill>
          <a:ln>
            <a:solidFill>
              <a:srgbClr val="002060"/>
            </a:solidFill>
          </a:ln>
        </p:spPr>
        <p:txBody>
          <a:bodyPr wrap="square" rtlCol="0">
            <a:spAutoFit/>
          </a:bodyPr>
          <a:lstStyle>
            <a:defPPr>
              <a:defRPr lang="en-US"/>
            </a:defPPr>
            <a:lvl1pPr>
              <a:defRPr>
                <a:solidFill>
                  <a:schemeClr val="bg1"/>
                </a:solidFill>
              </a:defRPr>
            </a:lvl1pPr>
          </a:lstStyle>
          <a:p>
            <a:pPr algn="ctr"/>
            <a:r>
              <a:rPr lang="en-GB" b="1" u="sng" dirty="0" smtClean="0">
                <a:latin typeface="Times New Roman" panose="02020603050405020304" pitchFamily="18" charset="0"/>
                <a:cs typeface="Times New Roman" panose="02020603050405020304" pitchFamily="18" charset="0"/>
              </a:rPr>
              <a:t>DFHM</a:t>
            </a:r>
            <a:endParaRPr lang="en-GB" b="1" u="sng"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1403648" y="4577012"/>
            <a:ext cx="1224136" cy="369332"/>
          </a:xfrm>
          <a:prstGeom prst="rect">
            <a:avLst/>
          </a:prstGeom>
          <a:solidFill>
            <a:srgbClr val="002060">
              <a:alpha val="60000"/>
            </a:srgbClr>
          </a:solidFill>
          <a:ln>
            <a:solidFill>
              <a:srgbClr val="002060"/>
            </a:solidFill>
          </a:ln>
        </p:spPr>
        <p:txBody>
          <a:bodyPr wrap="square" rtlCol="0">
            <a:spAutoFit/>
          </a:bodyPr>
          <a:lstStyle>
            <a:defPPr>
              <a:defRPr lang="en-US"/>
            </a:defPPr>
            <a:lvl1pPr>
              <a:defRPr>
                <a:solidFill>
                  <a:schemeClr val="bg1"/>
                </a:solidFill>
              </a:defRPr>
            </a:lvl1pPr>
          </a:lstStyle>
          <a:p>
            <a:pPr algn="ctr"/>
            <a:r>
              <a:rPr lang="en-GB" b="1" u="sng" dirty="0" smtClean="0">
                <a:latin typeface="Times New Roman" panose="02020603050405020304" pitchFamily="18" charset="0"/>
                <a:cs typeface="Times New Roman" panose="02020603050405020304" pitchFamily="18" charset="0"/>
              </a:rPr>
              <a:t>DFHA</a:t>
            </a:r>
            <a:endParaRPr lang="en-GB"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416134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smtClean="0"/>
              <a:t>Point 5</a:t>
            </a:r>
            <a:endParaRPr lang="en-GB" dirty="0"/>
          </a:p>
        </p:txBody>
      </p:sp>
      <p:sp>
        <p:nvSpPr>
          <p:cNvPr id="10" name="Text Placeholder 9"/>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11"/>
          </p:nvPr>
        </p:nvSpPr>
        <p:spPr/>
        <p:txBody>
          <a:bodyPr/>
          <a:lstStyle/>
          <a:p>
            <a:r>
              <a:rPr lang="en-US" smtClean="0"/>
              <a:t>Document reference</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42</a:t>
            </a:fld>
            <a:endParaRPr lang="en-US" dirty="0"/>
          </a:p>
        </p:txBody>
      </p:sp>
    </p:spTree>
    <p:extLst>
      <p:ext uri="{BB962C8B-B14F-4D97-AF65-F5344CB8AC3E}">
        <p14:creationId xmlns:p14="http://schemas.microsoft.com/office/powerpoint/2010/main" val="169715938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a:ln>
            <a:solidFill>
              <a:schemeClr val="tx1"/>
            </a:solidFill>
          </a:ln>
        </p:spPr>
        <p:txBody>
          <a:bodyPr>
            <a:noAutofit/>
          </a:bodyPr>
          <a:lstStyle/>
          <a:p>
            <a:pPr algn="ctr"/>
            <a:r>
              <a:rPr lang="en-GB" sz="1800" b="1" dirty="0" smtClean="0"/>
              <a:t>POINT </a:t>
            </a:r>
            <a:r>
              <a:rPr lang="en-GB" sz="1800" b="1" dirty="0" smtClean="0"/>
              <a:t>5 Underground </a:t>
            </a:r>
            <a:r>
              <a:rPr lang="en-GB" sz="1800" b="1" dirty="0" smtClean="0"/>
              <a:t>infrastructure</a:t>
            </a:r>
            <a:endParaRPr lang="en-GB" sz="1800" b="1" dirty="0"/>
          </a:p>
        </p:txBody>
      </p:sp>
      <p:pic>
        <p:nvPicPr>
          <p:cNvPr id="5" name="Picture Placeholder 4" descr="GIS Portal Access control"/>
          <p:cNvPicPr>
            <a:picLocks noGrp="1" noChangeAspect="1"/>
          </p:cNvPicPr>
          <p:nvPr>
            <p:ph type="pic" idx="4294967295"/>
          </p:nvPr>
        </p:nvPicPr>
        <p:blipFill>
          <a:blip r:embed="rId3" cstate="email">
            <a:extLst>
              <a:ext uri="{28A0092B-C50C-407E-A947-70E740481C1C}">
                <a14:useLocalDpi xmlns:a14="http://schemas.microsoft.com/office/drawing/2010/main" val="0"/>
              </a:ext>
            </a:extLst>
          </a:blip>
          <a:srcRect/>
          <a:stretch>
            <a:fillRect/>
          </a:stretch>
        </p:blipFill>
        <p:spPr>
          <a:xfrm>
            <a:off x="0" y="1125538"/>
            <a:ext cx="8751888" cy="4751387"/>
          </a:xfrm>
        </p:spPr>
      </p:pic>
      <p:sp>
        <p:nvSpPr>
          <p:cNvPr id="11" name="TextBox 10"/>
          <p:cNvSpPr txBox="1"/>
          <p:nvPr/>
        </p:nvSpPr>
        <p:spPr>
          <a:xfrm>
            <a:off x="8331932" y="3553271"/>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RR57</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5669456" y="2973928"/>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UJ57</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16" name="TextBox 15"/>
          <p:cNvSpPr txBox="1"/>
          <p:nvPr/>
        </p:nvSpPr>
        <p:spPr>
          <a:xfrm>
            <a:off x="1528996" y="2060848"/>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UJ53</a:t>
            </a:r>
            <a:endParaRPr lang="en-GB" sz="1400" b="1" dirty="0">
              <a:solidFill>
                <a:srgbClr val="FF0000"/>
              </a:solidFill>
              <a:latin typeface="Times New Roman" panose="02020603050405020304" pitchFamily="18" charset="0"/>
              <a:cs typeface="Times New Roman" panose="02020603050405020304" pitchFamily="18" charset="0"/>
            </a:endParaRPr>
          </a:p>
        </p:txBody>
      </p:sp>
      <p:pic>
        <p:nvPicPr>
          <p:cNvPr id="17" name="Picture Placeholder 4" descr="Google Earth"/>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a:xfrm>
            <a:off x="6688846" y="908720"/>
            <a:ext cx="2347650" cy="1672621"/>
          </a:xfrm>
          <a:prstGeom prst="rect">
            <a:avLst/>
          </a:prstGeom>
          <a:ln>
            <a:solidFill>
              <a:schemeClr val="tx2">
                <a:lumMod val="75000"/>
              </a:schemeClr>
            </a:solidFill>
          </a:ln>
        </p:spPr>
      </p:pic>
      <p:cxnSp>
        <p:nvCxnSpPr>
          <p:cNvPr id="18" name="Straight Arrow Connector 17"/>
          <p:cNvCxnSpPr>
            <a:stCxn id="41" idx="0"/>
          </p:cNvCxnSpPr>
          <p:nvPr/>
        </p:nvCxnSpPr>
        <p:spPr>
          <a:xfrm flipV="1">
            <a:off x="7084963" y="2060848"/>
            <a:ext cx="439365" cy="1397114"/>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67" name="Group 66"/>
          <p:cNvGrpSpPr/>
          <p:nvPr/>
        </p:nvGrpSpPr>
        <p:grpSpPr>
          <a:xfrm>
            <a:off x="3419872" y="4534492"/>
            <a:ext cx="4912060" cy="1854456"/>
            <a:chOff x="3419872" y="4155455"/>
            <a:chExt cx="4912060" cy="1854456"/>
          </a:xfrm>
        </p:grpSpPr>
        <p:pic>
          <p:nvPicPr>
            <p:cNvPr id="20" name="Picture Placeholder 4" descr="GIS Portal Access control"/>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a:xfrm>
              <a:off x="5125023" y="4155455"/>
              <a:ext cx="3206909" cy="1854456"/>
            </a:xfrm>
            <a:prstGeom prst="rect">
              <a:avLst/>
            </a:prstGeom>
            <a:ln>
              <a:solidFill>
                <a:schemeClr val="tx2"/>
              </a:solidFill>
            </a:ln>
          </p:spPr>
        </p:pic>
        <p:grpSp>
          <p:nvGrpSpPr>
            <p:cNvPr id="66" name="Group 65"/>
            <p:cNvGrpSpPr/>
            <p:nvPr/>
          </p:nvGrpSpPr>
          <p:grpSpPr>
            <a:xfrm>
              <a:off x="3419872" y="4289398"/>
              <a:ext cx="4608511" cy="1199135"/>
              <a:chOff x="3419872" y="4289398"/>
              <a:chExt cx="4608511" cy="1199135"/>
            </a:xfrm>
          </p:grpSpPr>
          <p:cxnSp>
            <p:nvCxnSpPr>
              <p:cNvPr id="23" name="Straight Arrow Connector 22"/>
              <p:cNvCxnSpPr/>
              <p:nvPr/>
            </p:nvCxnSpPr>
            <p:spPr>
              <a:xfrm>
                <a:off x="5125023" y="4690760"/>
                <a:ext cx="1391193" cy="322416"/>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709587" y="4941401"/>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26" name="TextBox 25"/>
              <p:cNvSpPr txBox="1"/>
              <p:nvPr/>
            </p:nvSpPr>
            <p:spPr>
              <a:xfrm>
                <a:off x="7524328" y="5119201"/>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grpSp>
            <p:nvGrpSpPr>
              <p:cNvPr id="38" name="Group 37"/>
              <p:cNvGrpSpPr/>
              <p:nvPr/>
            </p:nvGrpSpPr>
            <p:grpSpPr>
              <a:xfrm>
                <a:off x="6618854" y="4789532"/>
                <a:ext cx="1226162" cy="230832"/>
                <a:chOff x="6944309" y="4738276"/>
                <a:chExt cx="1226162" cy="230832"/>
              </a:xfrm>
            </p:grpSpPr>
            <p:sp>
              <p:nvSpPr>
                <p:cNvPr id="36" name="Rectangle 35"/>
                <p:cNvSpPr/>
                <p:nvPr/>
              </p:nvSpPr>
              <p:spPr>
                <a:xfrm rot="758078">
                  <a:off x="6944309" y="4760187"/>
                  <a:ext cx="1137073" cy="130208"/>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37" name="TextBox 36"/>
                <p:cNvSpPr txBox="1"/>
                <p:nvPr/>
              </p:nvSpPr>
              <p:spPr>
                <a:xfrm rot="701480">
                  <a:off x="7162359" y="4738276"/>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grpSp>
          <p:sp>
            <p:nvSpPr>
              <p:cNvPr id="45" name="TextBox 44"/>
              <p:cNvSpPr txBox="1"/>
              <p:nvPr/>
            </p:nvSpPr>
            <p:spPr>
              <a:xfrm>
                <a:off x="3419872" y="4289398"/>
                <a:ext cx="1547446" cy="707886"/>
              </a:xfrm>
              <a:prstGeom prst="rect">
                <a:avLst/>
              </a:prstGeom>
              <a:solidFill>
                <a:schemeClr val="bg1"/>
              </a:solidFill>
              <a:ln>
                <a:solidFill>
                  <a:srgbClr val="FF0000"/>
                </a:solidFill>
              </a:ln>
            </p:spPr>
            <p:txBody>
              <a:bodyPr wrap="square" rtlCol="0">
                <a:spAutoFit/>
              </a:bodyPr>
              <a:lstStyle>
                <a:defPPr>
                  <a:defRPr lang="en-US"/>
                </a:defPPr>
                <a:lvl1pPr>
                  <a:defRPr sz="1000" b="1">
                    <a:solidFill>
                      <a:srgbClr val="FF0000"/>
                    </a:solidFill>
                  </a:defRPr>
                </a:lvl1pPr>
              </a:lstStyle>
              <a:p>
                <a:r>
                  <a:rPr lang="en-GB" b="0" dirty="0">
                    <a:latin typeface="Times New Roman" panose="02020603050405020304" pitchFamily="18" charset="0"/>
                    <a:cs typeface="Times New Roman" panose="02020603050405020304" pitchFamily="18" charset="0"/>
                  </a:rPr>
                  <a:t>*HL_LHC future  integration of the Crab </a:t>
                </a:r>
                <a:r>
                  <a:rPr lang="en-GB" b="0" dirty="0" smtClean="0">
                    <a:latin typeface="Times New Roman" panose="02020603050405020304" pitchFamily="18" charset="0"/>
                    <a:cs typeface="Times New Roman" panose="02020603050405020304" pitchFamily="18" charset="0"/>
                  </a:rPr>
                  <a:t>Module  (152399 mm/IP) (Total length: 13400mm)</a:t>
                </a:r>
                <a:endParaRPr lang="en-GB" b="0" dirty="0">
                  <a:latin typeface="Times New Roman" panose="02020603050405020304" pitchFamily="18" charset="0"/>
                  <a:cs typeface="Times New Roman" panose="02020603050405020304" pitchFamily="18" charset="0"/>
                </a:endParaRPr>
              </a:p>
            </p:txBody>
          </p:sp>
        </p:grpSp>
      </p:grpSp>
      <p:grpSp>
        <p:nvGrpSpPr>
          <p:cNvPr id="70" name="Group 69"/>
          <p:cNvGrpSpPr/>
          <p:nvPr/>
        </p:nvGrpSpPr>
        <p:grpSpPr>
          <a:xfrm>
            <a:off x="158103" y="4071904"/>
            <a:ext cx="4809215" cy="1950148"/>
            <a:chOff x="158103" y="4071904"/>
            <a:chExt cx="4809215" cy="1950148"/>
          </a:xfrm>
        </p:grpSpPr>
        <p:pic>
          <p:nvPicPr>
            <p:cNvPr id="58" name="Picture Placeholder 4" descr="GIS Portal Access control"/>
            <p:cNvPicPr>
              <a:picLocks noChangeAspect="1"/>
            </p:cNvPicPr>
            <p:nvPr/>
          </p:nvPicPr>
          <p:blipFill rotWithShape="1">
            <a:blip r:embed="rId6" cstate="email">
              <a:extLst>
                <a:ext uri="{28A0092B-C50C-407E-A947-70E740481C1C}">
                  <a14:useLocalDpi xmlns:a14="http://schemas.microsoft.com/office/drawing/2010/main" val="0"/>
                </a:ext>
              </a:extLst>
            </a:blip>
            <a:srcRect b="5213"/>
            <a:stretch/>
          </p:blipFill>
          <p:spPr>
            <a:xfrm>
              <a:off x="158103" y="4071904"/>
              <a:ext cx="3094893" cy="1950148"/>
            </a:xfrm>
            <a:prstGeom prst="rect">
              <a:avLst/>
            </a:prstGeom>
            <a:ln>
              <a:solidFill>
                <a:schemeClr val="tx2"/>
              </a:solidFill>
            </a:ln>
          </p:spPr>
        </p:pic>
        <p:grpSp>
          <p:nvGrpSpPr>
            <p:cNvPr id="69" name="Group 68"/>
            <p:cNvGrpSpPr/>
            <p:nvPr/>
          </p:nvGrpSpPr>
          <p:grpSpPr>
            <a:xfrm>
              <a:off x="473385" y="4520784"/>
              <a:ext cx="4493933" cy="1433077"/>
              <a:chOff x="473385" y="4530320"/>
              <a:chExt cx="4493933" cy="1433077"/>
            </a:xfrm>
          </p:grpSpPr>
          <p:cxnSp>
            <p:nvCxnSpPr>
              <p:cNvPr id="50" name="Straight Arrow Connector 49"/>
              <p:cNvCxnSpPr/>
              <p:nvPr/>
            </p:nvCxnSpPr>
            <p:spPr>
              <a:xfrm flipH="1" flipV="1">
                <a:off x="1792182" y="4961058"/>
                <a:ext cx="1433473" cy="318145"/>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1265473" y="4700772"/>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52" name="TextBox 51"/>
              <p:cNvSpPr txBox="1"/>
              <p:nvPr/>
            </p:nvSpPr>
            <p:spPr>
              <a:xfrm>
                <a:off x="473385" y="4548556"/>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grpSp>
            <p:nvGrpSpPr>
              <p:cNvPr id="53" name="Group 52"/>
              <p:cNvGrpSpPr/>
              <p:nvPr/>
            </p:nvGrpSpPr>
            <p:grpSpPr>
              <a:xfrm>
                <a:off x="920673" y="4530320"/>
                <a:ext cx="1226162" cy="230832"/>
                <a:chOff x="6944309" y="4738276"/>
                <a:chExt cx="1226162" cy="230832"/>
              </a:xfrm>
            </p:grpSpPr>
            <p:sp>
              <p:nvSpPr>
                <p:cNvPr id="54" name="Rectangle 53"/>
                <p:cNvSpPr/>
                <p:nvPr/>
              </p:nvSpPr>
              <p:spPr>
                <a:xfrm rot="758078">
                  <a:off x="6944309" y="4760187"/>
                  <a:ext cx="1137073" cy="130208"/>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55" name="TextBox 54"/>
                <p:cNvSpPr txBox="1"/>
                <p:nvPr/>
              </p:nvSpPr>
              <p:spPr>
                <a:xfrm rot="701480">
                  <a:off x="7162359" y="4738276"/>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grpSp>
          <p:sp>
            <p:nvSpPr>
              <p:cNvPr id="56" name="TextBox 55"/>
              <p:cNvSpPr txBox="1"/>
              <p:nvPr/>
            </p:nvSpPr>
            <p:spPr>
              <a:xfrm>
                <a:off x="3419872" y="5455566"/>
                <a:ext cx="1547446" cy="507831"/>
              </a:xfrm>
              <a:prstGeom prst="rect">
                <a:avLst/>
              </a:prstGeom>
              <a:solidFill>
                <a:schemeClr val="bg1"/>
              </a:solidFill>
              <a:ln>
                <a:solidFill>
                  <a:srgbClr val="FF0000"/>
                </a:solidFill>
              </a:ln>
            </p:spPr>
            <p:txBody>
              <a:bodyPr wrap="square" rtlCol="0">
                <a:spAutoFit/>
              </a:bodyPr>
              <a:lstStyle/>
              <a:p>
                <a:r>
                  <a:rPr lang="en-GB" sz="900" dirty="0" smtClean="0">
                    <a:solidFill>
                      <a:srgbClr val="FF0000"/>
                    </a:solidFill>
                    <a:latin typeface="Times New Roman" panose="02020603050405020304" pitchFamily="18" charset="0"/>
                    <a:cs typeface="Times New Roman" panose="02020603050405020304" pitchFamily="18" charset="0"/>
                  </a:rPr>
                  <a:t>LHC position;</a:t>
                </a:r>
              </a:p>
              <a:p>
                <a:r>
                  <a:rPr lang="en-GB" sz="900" dirty="0" smtClean="0">
                    <a:solidFill>
                      <a:srgbClr val="FF0000"/>
                    </a:solidFill>
                    <a:latin typeface="Times New Roman" panose="02020603050405020304" pitchFamily="18" charset="0"/>
                    <a:cs typeface="Times New Roman" panose="02020603050405020304" pitchFamily="18" charset="0"/>
                  </a:rPr>
                  <a:t>D2_151930 mm from the IP</a:t>
                </a:r>
              </a:p>
              <a:p>
                <a:r>
                  <a:rPr lang="en-GB" sz="900" dirty="0" smtClean="0">
                    <a:solidFill>
                      <a:srgbClr val="FF0000"/>
                    </a:solidFill>
                    <a:latin typeface="Times New Roman" panose="02020603050405020304" pitchFamily="18" charset="0"/>
                    <a:cs typeface="Times New Roman" panose="02020603050405020304" pitchFamily="18" charset="0"/>
                  </a:rPr>
                  <a:t>Q4_163350 </a:t>
                </a:r>
                <a:r>
                  <a:rPr lang="en-GB" sz="900" dirty="0">
                    <a:solidFill>
                      <a:srgbClr val="FF0000"/>
                    </a:solidFill>
                    <a:latin typeface="Times New Roman" panose="02020603050405020304" pitchFamily="18" charset="0"/>
                    <a:cs typeface="Times New Roman" panose="02020603050405020304" pitchFamily="18" charset="0"/>
                  </a:rPr>
                  <a:t>mm from the </a:t>
                </a:r>
                <a:r>
                  <a:rPr lang="en-GB" sz="900" dirty="0" smtClean="0">
                    <a:solidFill>
                      <a:srgbClr val="FF0000"/>
                    </a:solidFill>
                    <a:latin typeface="Times New Roman" panose="02020603050405020304" pitchFamily="18" charset="0"/>
                    <a:cs typeface="Times New Roman" panose="02020603050405020304" pitchFamily="18" charset="0"/>
                  </a:rPr>
                  <a:t>IP</a:t>
                </a:r>
                <a:endParaRPr lang="en-GB" sz="900" dirty="0">
                  <a:solidFill>
                    <a:srgbClr val="FF0000"/>
                  </a:solidFill>
                  <a:latin typeface="Times New Roman" panose="02020603050405020304" pitchFamily="18" charset="0"/>
                  <a:cs typeface="Times New Roman" panose="02020603050405020304" pitchFamily="18" charset="0"/>
                </a:endParaRPr>
              </a:p>
            </p:txBody>
          </p:sp>
        </p:grpSp>
      </p:grpSp>
      <p:cxnSp>
        <p:nvCxnSpPr>
          <p:cNvPr id="63" name="Straight Arrow Connector 62"/>
          <p:cNvCxnSpPr>
            <a:stCxn id="2" idx="2"/>
          </p:cNvCxnSpPr>
          <p:nvPr/>
        </p:nvCxnSpPr>
        <p:spPr>
          <a:xfrm flipH="1">
            <a:off x="1167136" y="2309343"/>
            <a:ext cx="64784" cy="212010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a:off x="7024199" y="3619442"/>
            <a:ext cx="46193" cy="150068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rot="769375">
            <a:off x="1095838" y="2179662"/>
            <a:ext cx="301308" cy="131319"/>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41" name="Rectangle 40"/>
          <p:cNvSpPr/>
          <p:nvPr/>
        </p:nvSpPr>
        <p:spPr>
          <a:xfrm rot="769375">
            <a:off x="6919737" y="3456324"/>
            <a:ext cx="301308" cy="131319"/>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nvGrpSpPr>
          <p:cNvPr id="4" name="Group 3"/>
          <p:cNvGrpSpPr/>
          <p:nvPr/>
        </p:nvGrpSpPr>
        <p:grpSpPr>
          <a:xfrm>
            <a:off x="276670" y="1268760"/>
            <a:ext cx="2232248" cy="600164"/>
            <a:chOff x="276670" y="1268760"/>
            <a:chExt cx="2232248" cy="600164"/>
          </a:xfrm>
        </p:grpSpPr>
        <p:sp>
          <p:nvSpPr>
            <p:cNvPr id="12" name="TextBox 11"/>
            <p:cNvSpPr txBox="1"/>
            <p:nvPr/>
          </p:nvSpPr>
          <p:spPr>
            <a:xfrm>
              <a:off x="745862" y="1268760"/>
              <a:ext cx="1728192" cy="600164"/>
            </a:xfrm>
            <a:prstGeom prst="rect">
              <a:avLst/>
            </a:prstGeom>
            <a:solidFill>
              <a:srgbClr val="FF0000">
                <a:alpha val="7000"/>
              </a:srgbClr>
            </a:solidFill>
            <a:ln>
              <a:noFill/>
            </a:ln>
          </p:spPr>
          <p:txBody>
            <a:bodyPr wrap="square" rtlCol="0">
              <a:spAutoFit/>
            </a:bodyPr>
            <a:lstStyle/>
            <a:p>
              <a:r>
                <a:rPr lang="en-GB" sz="1100" b="1" dirty="0" smtClean="0">
                  <a:solidFill>
                    <a:srgbClr val="FF0000"/>
                  </a:solidFill>
                  <a:latin typeface="Times New Roman" panose="02020603050405020304" pitchFamily="18" charset="0"/>
                  <a:cs typeface="Times New Roman" panose="02020603050405020304" pitchFamily="18" charset="0"/>
                </a:rPr>
                <a:t>Crab Module position</a:t>
              </a:r>
            </a:p>
            <a:p>
              <a:pPr marL="171450" indent="-171450">
                <a:buFont typeface="Symbol"/>
                <a:buChar char="~"/>
              </a:pPr>
              <a:r>
                <a:rPr lang="en-GB" sz="1100" b="1" dirty="0" smtClean="0">
                  <a:solidFill>
                    <a:srgbClr val="FF0000"/>
                  </a:solidFill>
                  <a:latin typeface="Times New Roman" panose="02020603050405020304" pitchFamily="18" charset="0"/>
                  <a:cs typeface="Times New Roman" panose="02020603050405020304" pitchFamily="18" charset="0"/>
                  <a:sym typeface="Symbol"/>
                </a:rPr>
                <a:t>152399 mm/IP</a:t>
              </a:r>
            </a:p>
            <a:p>
              <a:r>
                <a:rPr lang="en-GB" sz="1100" b="1" dirty="0" smtClean="0">
                  <a:solidFill>
                    <a:srgbClr val="FF0000"/>
                  </a:solidFill>
                  <a:latin typeface="Times New Roman" panose="02020603050405020304" pitchFamily="18" charset="0"/>
                  <a:cs typeface="Times New Roman" panose="02020603050405020304" pitchFamily="18" charset="0"/>
                  <a:sym typeface="Symbol"/>
                </a:rPr>
                <a:t>Total length: 13400 mm</a:t>
              </a:r>
            </a:p>
          </p:txBody>
        </p:sp>
        <p:grpSp>
          <p:nvGrpSpPr>
            <p:cNvPr id="3" name="Group 2"/>
            <p:cNvGrpSpPr/>
            <p:nvPr/>
          </p:nvGrpSpPr>
          <p:grpSpPr>
            <a:xfrm>
              <a:off x="276670" y="1268760"/>
              <a:ext cx="2232248" cy="600164"/>
              <a:chOff x="316739" y="476672"/>
              <a:chExt cx="2232248" cy="600164"/>
            </a:xfrm>
          </p:grpSpPr>
          <p:sp>
            <p:nvSpPr>
              <p:cNvPr id="15" name="Rectangle 14"/>
              <p:cNvSpPr/>
              <p:nvPr/>
            </p:nvSpPr>
            <p:spPr>
              <a:xfrm>
                <a:off x="316739" y="476672"/>
                <a:ext cx="2232248" cy="600164"/>
              </a:xfrm>
              <a:prstGeom prst="rect">
                <a:avLst/>
              </a:prstGeom>
              <a:solidFill>
                <a:srgbClr val="FF0000">
                  <a:alpha val="7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46" name="Rectangle 45"/>
              <p:cNvSpPr/>
              <p:nvPr/>
            </p:nvSpPr>
            <p:spPr>
              <a:xfrm>
                <a:off x="367656" y="672065"/>
                <a:ext cx="384813" cy="209378"/>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grpSp>
    </p:spTree>
    <p:extLst>
      <p:ext uri="{BB962C8B-B14F-4D97-AF65-F5344CB8AC3E}">
        <p14:creationId xmlns:p14="http://schemas.microsoft.com/office/powerpoint/2010/main" val="384312164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Placeholder 4" descr="GIS Portal Access control"/>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a:xfrm>
            <a:off x="251520" y="908720"/>
            <a:ext cx="8665610" cy="4787629"/>
          </a:xfrm>
          <a:prstGeom prst="rect">
            <a:avLst/>
          </a:prstGeom>
        </p:spPr>
      </p:pic>
      <p:sp>
        <p:nvSpPr>
          <p:cNvPr id="7" name="TextBox 6"/>
          <p:cNvSpPr txBox="1"/>
          <p:nvPr/>
        </p:nvSpPr>
        <p:spPr>
          <a:xfrm>
            <a:off x="8388424" y="3432213"/>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RR57</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971600" y="1816314"/>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UJ53</a:t>
            </a:r>
            <a:endParaRPr lang="en-GB" sz="1400" b="1" dirty="0">
              <a:solidFill>
                <a:srgbClr val="FF0000"/>
              </a:solidFill>
              <a:latin typeface="Times New Roman" panose="02020603050405020304" pitchFamily="18" charset="0"/>
              <a:cs typeface="Times New Roman" panose="02020603050405020304" pitchFamily="18" charset="0"/>
            </a:endParaRPr>
          </a:p>
        </p:txBody>
      </p:sp>
      <p:pic>
        <p:nvPicPr>
          <p:cNvPr id="14" name="Picture Placeholder 4" descr="Google Earth"/>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6688846" y="908720"/>
            <a:ext cx="2347650" cy="1672621"/>
          </a:xfrm>
          <a:prstGeom prst="rect">
            <a:avLst/>
          </a:prstGeom>
          <a:ln>
            <a:solidFill>
              <a:schemeClr val="tx2">
                <a:lumMod val="75000"/>
              </a:schemeClr>
            </a:solidFill>
          </a:ln>
        </p:spPr>
      </p:pic>
      <p:cxnSp>
        <p:nvCxnSpPr>
          <p:cNvPr id="15" name="Straight Arrow Connector 14"/>
          <p:cNvCxnSpPr>
            <a:stCxn id="41" idx="0"/>
          </p:cNvCxnSpPr>
          <p:nvPr/>
        </p:nvCxnSpPr>
        <p:spPr>
          <a:xfrm flipV="1">
            <a:off x="7017390" y="2501442"/>
            <a:ext cx="547587" cy="83452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16" name="Group 15"/>
          <p:cNvGrpSpPr/>
          <p:nvPr/>
        </p:nvGrpSpPr>
        <p:grpSpPr>
          <a:xfrm>
            <a:off x="5125023" y="4526872"/>
            <a:ext cx="3206909" cy="1854456"/>
            <a:chOff x="5125023" y="4147835"/>
            <a:chExt cx="3206909" cy="1854456"/>
          </a:xfrm>
        </p:grpSpPr>
        <p:pic>
          <p:nvPicPr>
            <p:cNvPr id="17" name="Picture Placeholder 4" descr="GIS Portal Access control"/>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a:xfrm>
              <a:off x="5125023" y="4147835"/>
              <a:ext cx="3206909" cy="1854456"/>
            </a:xfrm>
            <a:prstGeom prst="rect">
              <a:avLst/>
            </a:prstGeom>
            <a:ln>
              <a:solidFill>
                <a:schemeClr val="tx2"/>
              </a:solidFill>
            </a:ln>
          </p:spPr>
        </p:pic>
        <p:grpSp>
          <p:nvGrpSpPr>
            <p:cNvPr id="18" name="Group 17"/>
            <p:cNvGrpSpPr/>
            <p:nvPr/>
          </p:nvGrpSpPr>
          <p:grpSpPr>
            <a:xfrm>
              <a:off x="5125023" y="4690760"/>
              <a:ext cx="2903360" cy="773008"/>
              <a:chOff x="5125023" y="4690760"/>
              <a:chExt cx="2903360" cy="773008"/>
            </a:xfrm>
          </p:grpSpPr>
          <p:cxnSp>
            <p:nvCxnSpPr>
              <p:cNvPr id="19" name="Straight Arrow Connector 18"/>
              <p:cNvCxnSpPr/>
              <p:nvPr/>
            </p:nvCxnSpPr>
            <p:spPr>
              <a:xfrm>
                <a:off x="5125023" y="4690760"/>
                <a:ext cx="1391193" cy="322416"/>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6709587" y="4893776"/>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21" name="TextBox 20"/>
              <p:cNvSpPr txBox="1"/>
              <p:nvPr/>
            </p:nvSpPr>
            <p:spPr>
              <a:xfrm>
                <a:off x="7524328" y="5094436"/>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grpSp>
            <p:nvGrpSpPr>
              <p:cNvPr id="22" name="Group 21"/>
              <p:cNvGrpSpPr/>
              <p:nvPr/>
            </p:nvGrpSpPr>
            <p:grpSpPr>
              <a:xfrm>
                <a:off x="6618854" y="4789532"/>
                <a:ext cx="1226162" cy="230832"/>
                <a:chOff x="6944309" y="4738276"/>
                <a:chExt cx="1226162" cy="230832"/>
              </a:xfrm>
            </p:grpSpPr>
            <p:sp>
              <p:nvSpPr>
                <p:cNvPr id="25" name="Rectangle 24"/>
                <p:cNvSpPr/>
                <p:nvPr/>
              </p:nvSpPr>
              <p:spPr>
                <a:xfrm rot="758078">
                  <a:off x="6944309" y="4760187"/>
                  <a:ext cx="1137073" cy="130208"/>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26" name="TextBox 25"/>
                <p:cNvSpPr txBox="1"/>
                <p:nvPr/>
              </p:nvSpPr>
              <p:spPr>
                <a:xfrm rot="701480">
                  <a:off x="7162359" y="4738276"/>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grpSp>
        </p:grpSp>
      </p:grpSp>
      <p:grpSp>
        <p:nvGrpSpPr>
          <p:cNvPr id="27" name="Group 26"/>
          <p:cNvGrpSpPr/>
          <p:nvPr/>
        </p:nvGrpSpPr>
        <p:grpSpPr>
          <a:xfrm>
            <a:off x="158103" y="4071904"/>
            <a:ext cx="4783006" cy="1950148"/>
            <a:chOff x="158103" y="4071904"/>
            <a:chExt cx="4783006" cy="1950148"/>
          </a:xfrm>
        </p:grpSpPr>
        <p:pic>
          <p:nvPicPr>
            <p:cNvPr id="28" name="Picture Placeholder 4" descr="GIS Portal Access control"/>
            <p:cNvPicPr>
              <a:picLocks noChangeAspect="1"/>
            </p:cNvPicPr>
            <p:nvPr/>
          </p:nvPicPr>
          <p:blipFill rotWithShape="1">
            <a:blip r:embed="rId5" cstate="email">
              <a:extLst>
                <a:ext uri="{28A0092B-C50C-407E-A947-70E740481C1C}">
                  <a14:useLocalDpi xmlns:a14="http://schemas.microsoft.com/office/drawing/2010/main" val="0"/>
                </a:ext>
              </a:extLst>
            </a:blip>
            <a:srcRect b="5213"/>
            <a:stretch/>
          </p:blipFill>
          <p:spPr>
            <a:xfrm>
              <a:off x="158103" y="4071904"/>
              <a:ext cx="3094893" cy="1950148"/>
            </a:xfrm>
            <a:prstGeom prst="rect">
              <a:avLst/>
            </a:prstGeom>
            <a:ln>
              <a:solidFill>
                <a:schemeClr val="tx2"/>
              </a:solidFill>
            </a:ln>
          </p:spPr>
        </p:pic>
        <p:grpSp>
          <p:nvGrpSpPr>
            <p:cNvPr id="29" name="Group 28"/>
            <p:cNvGrpSpPr/>
            <p:nvPr/>
          </p:nvGrpSpPr>
          <p:grpSpPr>
            <a:xfrm>
              <a:off x="473385" y="4520784"/>
              <a:ext cx="4467724" cy="1460520"/>
              <a:chOff x="473385" y="4530320"/>
              <a:chExt cx="4467724" cy="1460520"/>
            </a:xfrm>
          </p:grpSpPr>
          <p:cxnSp>
            <p:nvCxnSpPr>
              <p:cNvPr id="30" name="Straight Arrow Connector 29"/>
              <p:cNvCxnSpPr/>
              <p:nvPr/>
            </p:nvCxnSpPr>
            <p:spPr>
              <a:xfrm flipH="1" flipV="1">
                <a:off x="1857053" y="4986468"/>
                <a:ext cx="1368603" cy="292736"/>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280713" y="4707812"/>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32" name="TextBox 31"/>
              <p:cNvSpPr txBox="1"/>
              <p:nvPr/>
            </p:nvSpPr>
            <p:spPr>
              <a:xfrm>
                <a:off x="473385" y="4548556"/>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grpSp>
            <p:nvGrpSpPr>
              <p:cNvPr id="33" name="Group 32"/>
              <p:cNvGrpSpPr/>
              <p:nvPr/>
            </p:nvGrpSpPr>
            <p:grpSpPr>
              <a:xfrm>
                <a:off x="920673" y="4530320"/>
                <a:ext cx="1226162" cy="230832"/>
                <a:chOff x="6944309" y="4738276"/>
                <a:chExt cx="1226162" cy="230832"/>
              </a:xfrm>
            </p:grpSpPr>
            <p:sp>
              <p:nvSpPr>
                <p:cNvPr id="36" name="Rectangle 35"/>
                <p:cNvSpPr/>
                <p:nvPr/>
              </p:nvSpPr>
              <p:spPr>
                <a:xfrm rot="758078">
                  <a:off x="6944309" y="4760187"/>
                  <a:ext cx="1137073" cy="130208"/>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37" name="TextBox 36"/>
                <p:cNvSpPr txBox="1"/>
                <p:nvPr/>
              </p:nvSpPr>
              <p:spPr>
                <a:xfrm rot="701480">
                  <a:off x="7162359" y="4738276"/>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grpSp>
          <p:sp>
            <p:nvSpPr>
              <p:cNvPr id="34" name="TextBox 33"/>
              <p:cNvSpPr txBox="1"/>
              <p:nvPr/>
            </p:nvSpPr>
            <p:spPr>
              <a:xfrm>
                <a:off x="3393663" y="5483009"/>
                <a:ext cx="1547446" cy="507831"/>
              </a:xfrm>
              <a:prstGeom prst="rect">
                <a:avLst/>
              </a:prstGeom>
              <a:solidFill>
                <a:schemeClr val="bg1"/>
              </a:solidFill>
              <a:ln>
                <a:solidFill>
                  <a:srgbClr val="FF0000"/>
                </a:solidFill>
              </a:ln>
            </p:spPr>
            <p:txBody>
              <a:bodyPr wrap="square" rtlCol="0">
                <a:spAutoFit/>
              </a:bodyPr>
              <a:lstStyle/>
              <a:p>
                <a:r>
                  <a:rPr lang="en-GB" sz="900" dirty="0" smtClean="0">
                    <a:solidFill>
                      <a:srgbClr val="FF0000"/>
                    </a:solidFill>
                    <a:latin typeface="Times New Roman" panose="02020603050405020304" pitchFamily="18" charset="0"/>
                    <a:cs typeface="Times New Roman" panose="02020603050405020304" pitchFamily="18" charset="0"/>
                  </a:rPr>
                  <a:t>LHC position;</a:t>
                </a:r>
              </a:p>
              <a:p>
                <a:r>
                  <a:rPr lang="en-GB" sz="900" dirty="0" smtClean="0">
                    <a:solidFill>
                      <a:srgbClr val="FF0000"/>
                    </a:solidFill>
                    <a:latin typeface="Times New Roman" panose="02020603050405020304" pitchFamily="18" charset="0"/>
                    <a:cs typeface="Times New Roman" panose="02020603050405020304" pitchFamily="18" charset="0"/>
                  </a:rPr>
                  <a:t>D2_151930 mm from the IP</a:t>
                </a:r>
              </a:p>
              <a:p>
                <a:r>
                  <a:rPr lang="en-GB" sz="900" dirty="0" smtClean="0">
                    <a:solidFill>
                      <a:srgbClr val="FF0000"/>
                    </a:solidFill>
                    <a:latin typeface="Times New Roman" panose="02020603050405020304" pitchFamily="18" charset="0"/>
                    <a:cs typeface="Times New Roman" panose="02020603050405020304" pitchFamily="18" charset="0"/>
                  </a:rPr>
                  <a:t>Q4_163350 </a:t>
                </a:r>
                <a:r>
                  <a:rPr lang="en-GB" sz="900" dirty="0">
                    <a:solidFill>
                      <a:srgbClr val="FF0000"/>
                    </a:solidFill>
                    <a:latin typeface="Times New Roman" panose="02020603050405020304" pitchFamily="18" charset="0"/>
                    <a:cs typeface="Times New Roman" panose="02020603050405020304" pitchFamily="18" charset="0"/>
                  </a:rPr>
                  <a:t>mm from the </a:t>
                </a:r>
                <a:r>
                  <a:rPr lang="en-GB" sz="900" dirty="0" smtClean="0">
                    <a:solidFill>
                      <a:srgbClr val="FF0000"/>
                    </a:solidFill>
                    <a:latin typeface="Times New Roman" panose="02020603050405020304" pitchFamily="18" charset="0"/>
                    <a:cs typeface="Times New Roman" panose="02020603050405020304" pitchFamily="18" charset="0"/>
                  </a:rPr>
                  <a:t>IP</a:t>
                </a:r>
                <a:endParaRPr lang="en-GB" sz="900" dirty="0">
                  <a:solidFill>
                    <a:srgbClr val="FF0000"/>
                  </a:solidFill>
                  <a:latin typeface="Times New Roman" panose="02020603050405020304" pitchFamily="18" charset="0"/>
                  <a:cs typeface="Times New Roman" panose="02020603050405020304" pitchFamily="18" charset="0"/>
                </a:endParaRPr>
              </a:p>
            </p:txBody>
          </p:sp>
          <p:sp>
            <p:nvSpPr>
              <p:cNvPr id="35" name="TextBox 34"/>
              <p:cNvSpPr txBox="1"/>
              <p:nvPr/>
            </p:nvSpPr>
            <p:spPr>
              <a:xfrm>
                <a:off x="3347864" y="4693863"/>
                <a:ext cx="1593245" cy="707886"/>
              </a:xfrm>
              <a:prstGeom prst="rect">
                <a:avLst/>
              </a:prstGeom>
              <a:solidFill>
                <a:schemeClr val="bg1"/>
              </a:solidFill>
              <a:ln>
                <a:solidFill>
                  <a:srgbClr val="FF0000"/>
                </a:solidFill>
              </a:ln>
            </p:spPr>
            <p:txBody>
              <a:bodyPr wrap="square" rtlCol="0">
                <a:spAutoFit/>
              </a:bodyPr>
              <a:lstStyle>
                <a:defPPr>
                  <a:defRPr lang="en-US"/>
                </a:defPPr>
                <a:lvl1pPr>
                  <a:defRPr sz="1000" b="1">
                    <a:solidFill>
                      <a:srgbClr val="FF0000"/>
                    </a:solidFill>
                  </a:defRPr>
                </a:lvl1pPr>
              </a:lstStyle>
              <a:p>
                <a:r>
                  <a:rPr lang="en-GB" b="0" dirty="0" smtClean="0">
                    <a:latin typeface="Times New Roman" panose="02020603050405020304" pitchFamily="18" charset="0"/>
                    <a:cs typeface="Times New Roman" panose="02020603050405020304" pitchFamily="18" charset="0"/>
                  </a:rPr>
                  <a:t>*HL_LHC future  integration of the Crab Module  (152399 mm/IP) (Total length: 13400mm)</a:t>
                </a:r>
                <a:endParaRPr lang="en-GB" b="0" dirty="0">
                  <a:latin typeface="Times New Roman" panose="02020603050405020304" pitchFamily="18" charset="0"/>
                  <a:cs typeface="Times New Roman" panose="02020603050405020304" pitchFamily="18" charset="0"/>
                </a:endParaRPr>
              </a:p>
            </p:txBody>
          </p:sp>
        </p:grpSp>
      </p:grpSp>
      <p:cxnSp>
        <p:nvCxnSpPr>
          <p:cNvPr id="38" name="Straight Arrow Connector 37"/>
          <p:cNvCxnSpPr/>
          <p:nvPr/>
        </p:nvCxnSpPr>
        <p:spPr>
          <a:xfrm>
            <a:off x="725412" y="2124091"/>
            <a:ext cx="441724" cy="230535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H="1">
            <a:off x="6854368" y="3497450"/>
            <a:ext cx="118573" cy="154952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Title 1"/>
          <p:cNvSpPr txBox="1">
            <a:spLocks/>
          </p:cNvSpPr>
          <p:nvPr/>
        </p:nvSpPr>
        <p:spPr>
          <a:xfrm>
            <a:off x="3131839" y="260648"/>
            <a:ext cx="3841101" cy="360040"/>
          </a:xfrm>
          <a:prstGeom prst="rect">
            <a:avLst/>
          </a:prstGeom>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800" b="1" dirty="0" smtClean="0">
                <a:latin typeface="Times New Roman" panose="02020603050405020304" pitchFamily="18" charset="0"/>
                <a:cs typeface="Times New Roman" panose="02020603050405020304" pitchFamily="18" charset="0"/>
              </a:rPr>
              <a:t>POINT </a:t>
            </a:r>
            <a:r>
              <a:rPr lang="en-GB" sz="1800" b="1" dirty="0" smtClean="0">
                <a:latin typeface="Times New Roman" panose="02020603050405020304" pitchFamily="18" charset="0"/>
                <a:cs typeface="Times New Roman" panose="02020603050405020304" pitchFamily="18" charset="0"/>
              </a:rPr>
              <a:t>5 Surface </a:t>
            </a:r>
            <a:r>
              <a:rPr lang="en-GB" sz="1800" b="1" dirty="0" smtClean="0">
                <a:latin typeface="Times New Roman" panose="02020603050405020304" pitchFamily="18" charset="0"/>
                <a:cs typeface="Times New Roman" panose="02020603050405020304" pitchFamily="18" charset="0"/>
              </a:rPr>
              <a:t>building</a:t>
            </a:r>
            <a:endParaRPr lang="en-GB" sz="1800" b="1" dirty="0">
              <a:latin typeface="Times New Roman" panose="02020603050405020304" pitchFamily="18" charset="0"/>
              <a:cs typeface="Times New Roman" panose="02020603050405020304" pitchFamily="18" charset="0"/>
            </a:endParaRPr>
          </a:p>
        </p:txBody>
      </p:sp>
      <p:sp>
        <p:nvSpPr>
          <p:cNvPr id="40" name="Rectangle 39"/>
          <p:cNvSpPr/>
          <p:nvPr/>
        </p:nvSpPr>
        <p:spPr>
          <a:xfrm rot="769375">
            <a:off x="496794" y="1960974"/>
            <a:ext cx="301308" cy="131319"/>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41" name="Rectangle 40"/>
          <p:cNvSpPr/>
          <p:nvPr/>
        </p:nvSpPr>
        <p:spPr>
          <a:xfrm rot="769375">
            <a:off x="6852164" y="3334332"/>
            <a:ext cx="301308" cy="131319"/>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nvGrpSpPr>
          <p:cNvPr id="42" name="Group 41"/>
          <p:cNvGrpSpPr/>
          <p:nvPr/>
        </p:nvGrpSpPr>
        <p:grpSpPr>
          <a:xfrm>
            <a:off x="323528" y="956628"/>
            <a:ext cx="2232248" cy="600164"/>
            <a:chOff x="276670" y="1268760"/>
            <a:chExt cx="2232248" cy="600164"/>
          </a:xfrm>
        </p:grpSpPr>
        <p:sp>
          <p:nvSpPr>
            <p:cNvPr id="50" name="TextBox 49"/>
            <p:cNvSpPr txBox="1"/>
            <p:nvPr/>
          </p:nvSpPr>
          <p:spPr>
            <a:xfrm>
              <a:off x="745862" y="1268760"/>
              <a:ext cx="1728192" cy="600164"/>
            </a:xfrm>
            <a:prstGeom prst="rect">
              <a:avLst/>
            </a:prstGeom>
            <a:solidFill>
              <a:srgbClr val="FF0000">
                <a:alpha val="7000"/>
              </a:srgbClr>
            </a:solidFill>
            <a:ln>
              <a:noFill/>
            </a:ln>
          </p:spPr>
          <p:txBody>
            <a:bodyPr wrap="square" rtlCol="0">
              <a:spAutoFit/>
            </a:bodyPr>
            <a:lstStyle/>
            <a:p>
              <a:r>
                <a:rPr lang="en-GB" sz="1100" b="1" dirty="0" smtClean="0">
                  <a:solidFill>
                    <a:srgbClr val="FF0000"/>
                  </a:solidFill>
                  <a:latin typeface="Times New Roman" panose="02020603050405020304" pitchFamily="18" charset="0"/>
                  <a:cs typeface="Times New Roman" panose="02020603050405020304" pitchFamily="18" charset="0"/>
                </a:rPr>
                <a:t>Crab Module position</a:t>
              </a:r>
            </a:p>
            <a:p>
              <a:pPr marL="171450" indent="-171450">
                <a:buFont typeface="Symbol"/>
                <a:buChar char="~"/>
              </a:pPr>
              <a:r>
                <a:rPr lang="en-GB" sz="1100" b="1" dirty="0" smtClean="0">
                  <a:solidFill>
                    <a:srgbClr val="FF0000"/>
                  </a:solidFill>
                  <a:latin typeface="Times New Roman" panose="02020603050405020304" pitchFamily="18" charset="0"/>
                  <a:cs typeface="Times New Roman" panose="02020603050405020304" pitchFamily="18" charset="0"/>
                  <a:sym typeface="Symbol"/>
                </a:rPr>
                <a:t>152399 mm/IP</a:t>
              </a:r>
            </a:p>
            <a:p>
              <a:r>
                <a:rPr lang="en-GB" sz="1100" b="1" dirty="0" smtClean="0">
                  <a:solidFill>
                    <a:srgbClr val="FF0000"/>
                  </a:solidFill>
                  <a:latin typeface="Times New Roman" panose="02020603050405020304" pitchFamily="18" charset="0"/>
                  <a:cs typeface="Times New Roman" panose="02020603050405020304" pitchFamily="18" charset="0"/>
                  <a:sym typeface="Symbol"/>
                </a:rPr>
                <a:t>Total length: 13400 mm</a:t>
              </a:r>
            </a:p>
          </p:txBody>
        </p:sp>
        <p:grpSp>
          <p:nvGrpSpPr>
            <p:cNvPr id="51" name="Group 50"/>
            <p:cNvGrpSpPr/>
            <p:nvPr/>
          </p:nvGrpSpPr>
          <p:grpSpPr>
            <a:xfrm>
              <a:off x="276670" y="1268760"/>
              <a:ext cx="2232248" cy="600164"/>
              <a:chOff x="316739" y="476672"/>
              <a:chExt cx="2232248" cy="600164"/>
            </a:xfrm>
          </p:grpSpPr>
          <p:sp>
            <p:nvSpPr>
              <p:cNvPr id="52" name="Rectangle 51"/>
              <p:cNvSpPr/>
              <p:nvPr/>
            </p:nvSpPr>
            <p:spPr>
              <a:xfrm>
                <a:off x="316739" y="476672"/>
                <a:ext cx="2232248" cy="600164"/>
              </a:xfrm>
              <a:prstGeom prst="rect">
                <a:avLst/>
              </a:prstGeom>
              <a:solidFill>
                <a:srgbClr val="FF0000">
                  <a:alpha val="7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53" name="Rectangle 52"/>
              <p:cNvSpPr/>
              <p:nvPr/>
            </p:nvSpPr>
            <p:spPr>
              <a:xfrm>
                <a:off x="367656" y="672065"/>
                <a:ext cx="384813" cy="209378"/>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grpSp>
    </p:spTree>
    <p:extLst>
      <p:ext uri="{BB962C8B-B14F-4D97-AF65-F5344CB8AC3E}">
        <p14:creationId xmlns:p14="http://schemas.microsoft.com/office/powerpoint/2010/main" val="168242374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3137" t="8504" r="5540" b="9221"/>
          <a:stretch/>
        </p:blipFill>
        <p:spPr bwMode="auto">
          <a:xfrm>
            <a:off x="107504" y="836712"/>
            <a:ext cx="8995978" cy="48965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634" t="25312" r="12055" b="6403"/>
          <a:stretch/>
        </p:blipFill>
        <p:spPr bwMode="auto">
          <a:xfrm>
            <a:off x="0" y="5433692"/>
            <a:ext cx="2978165" cy="14401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271646" y="-11875"/>
            <a:ext cx="4325223" cy="769441"/>
          </a:xfrm>
          <a:prstGeom prst="rect">
            <a:avLst/>
          </a:prstGeom>
          <a:noFill/>
        </p:spPr>
        <p:txBody>
          <a:bodyPr wrap="none" rtlCol="0">
            <a:spAutoFit/>
          </a:bodyPr>
          <a:lstStyle/>
          <a:p>
            <a:r>
              <a:rPr lang="en-GB" sz="4400" dirty="0" smtClean="0">
                <a:latin typeface="Times New Roman" panose="02020603050405020304" pitchFamily="18" charset="0"/>
                <a:cs typeface="Times New Roman" panose="02020603050405020304" pitchFamily="18" charset="0"/>
              </a:rPr>
              <a:t>Point 5 option B2 </a:t>
            </a:r>
            <a:endParaRPr lang="en-GB" sz="44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781170" y="1318956"/>
            <a:ext cx="1422184" cy="523220"/>
          </a:xfrm>
          <a:prstGeom prst="rect">
            <a:avLst/>
          </a:prstGeom>
          <a:noFill/>
        </p:spPr>
        <p:txBody>
          <a:bodyPr wrap="non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CL+CR left</a:t>
            </a:r>
          </a:p>
          <a:p>
            <a:pPr algn="ctr"/>
            <a:r>
              <a:rPr lang="en-GB" sz="1400" dirty="0" smtClean="0">
                <a:solidFill>
                  <a:schemeClr val="bg1"/>
                </a:solidFill>
                <a:latin typeface="Times New Roman" panose="02020603050405020304" pitchFamily="18" charset="0"/>
                <a:cs typeface="Times New Roman" panose="02020603050405020304" pitchFamily="18" charset="0"/>
              </a:rPr>
              <a:t>175m2 (10x17.5)</a:t>
            </a:r>
            <a:endParaRPr lang="en-GB" sz="1400" dirty="0">
              <a:solidFill>
                <a:schemeClr val="bg1"/>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7796310" y="2035215"/>
            <a:ext cx="1348447" cy="523220"/>
          </a:xfrm>
          <a:prstGeom prst="rect">
            <a:avLst/>
          </a:prstGeom>
          <a:noFill/>
        </p:spPr>
        <p:txBody>
          <a:bodyPr wrap="non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CL+CR RIGHT</a:t>
            </a:r>
          </a:p>
          <a:p>
            <a:pPr algn="ctr"/>
            <a:r>
              <a:rPr lang="en-GB" sz="1400" dirty="0" smtClean="0">
                <a:solidFill>
                  <a:schemeClr val="bg1"/>
                </a:solidFill>
                <a:latin typeface="Times New Roman" panose="02020603050405020304" pitchFamily="18" charset="0"/>
                <a:cs typeface="Times New Roman" panose="02020603050405020304" pitchFamily="18" charset="0"/>
              </a:rPr>
              <a:t>175m2</a:t>
            </a:r>
            <a:endParaRPr lang="en-GB" sz="1400" dirty="0">
              <a:solidFill>
                <a:schemeClr val="bg1"/>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107504" y="4354547"/>
            <a:ext cx="1285618" cy="523220"/>
          </a:xfrm>
          <a:prstGeom prst="rect">
            <a:avLst/>
          </a:prstGeom>
          <a:noFill/>
        </p:spPr>
        <p:txBody>
          <a:bodyPr wrap="squar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New </a:t>
            </a:r>
            <a:r>
              <a:rPr lang="en-GB" sz="1400" dirty="0" smtClean="0">
                <a:solidFill>
                  <a:schemeClr val="bg1"/>
                </a:solidFill>
                <a:latin typeface="Times New Roman" panose="02020603050405020304" pitchFamily="18" charset="0"/>
                <a:cs typeface="Times New Roman" panose="02020603050405020304" pitchFamily="18" charset="0"/>
              </a:rPr>
              <a:t>junction </a:t>
            </a:r>
            <a:r>
              <a:rPr lang="en-GB" sz="1400" dirty="0" smtClean="0">
                <a:solidFill>
                  <a:schemeClr val="bg1"/>
                </a:solidFill>
                <a:latin typeface="Times New Roman" panose="02020603050405020304" pitchFamily="18" charset="0"/>
                <a:cs typeface="Times New Roman" panose="02020603050405020304" pitchFamily="18" charset="0"/>
              </a:rPr>
              <a:t>for RF</a:t>
            </a:r>
          </a:p>
        </p:txBody>
      </p:sp>
      <p:sp>
        <p:nvSpPr>
          <p:cNvPr id="10" name="TextBox 9"/>
          <p:cNvSpPr txBox="1"/>
          <p:nvPr/>
        </p:nvSpPr>
        <p:spPr>
          <a:xfrm>
            <a:off x="6444208" y="5255622"/>
            <a:ext cx="1285618" cy="523220"/>
          </a:xfrm>
          <a:prstGeom prst="rect">
            <a:avLst/>
          </a:prstGeom>
          <a:noFill/>
        </p:spPr>
        <p:txBody>
          <a:bodyPr wrap="squar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New </a:t>
            </a:r>
            <a:r>
              <a:rPr lang="en-GB" sz="1400" dirty="0" smtClean="0">
                <a:solidFill>
                  <a:schemeClr val="bg1"/>
                </a:solidFill>
                <a:latin typeface="Times New Roman" panose="02020603050405020304" pitchFamily="18" charset="0"/>
                <a:cs typeface="Times New Roman" panose="02020603050405020304" pitchFamily="18" charset="0"/>
              </a:rPr>
              <a:t>junction </a:t>
            </a:r>
            <a:r>
              <a:rPr lang="en-GB" sz="1400" dirty="0" smtClean="0">
                <a:solidFill>
                  <a:schemeClr val="bg1"/>
                </a:solidFill>
                <a:latin typeface="Times New Roman" panose="02020603050405020304" pitchFamily="18" charset="0"/>
                <a:cs typeface="Times New Roman" panose="02020603050405020304" pitchFamily="18" charset="0"/>
              </a:rPr>
              <a:t>for RF</a:t>
            </a:r>
          </a:p>
        </p:txBody>
      </p:sp>
      <p:sp>
        <p:nvSpPr>
          <p:cNvPr id="11" name="TextBox 10"/>
          <p:cNvSpPr txBox="1"/>
          <p:nvPr/>
        </p:nvSpPr>
        <p:spPr>
          <a:xfrm>
            <a:off x="980402" y="2039170"/>
            <a:ext cx="1215334" cy="523220"/>
          </a:xfrm>
          <a:prstGeom prst="rect">
            <a:avLst/>
          </a:prstGeom>
          <a:noFill/>
        </p:spPr>
        <p:txBody>
          <a:bodyPr wrap="squar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2 cores </a:t>
            </a:r>
            <a:r>
              <a:rPr lang="en-GB" sz="1400" dirty="0" err="1" smtClean="0">
                <a:solidFill>
                  <a:schemeClr val="bg1"/>
                </a:solidFill>
                <a:latin typeface="Times New Roman" panose="02020603050405020304" pitchFamily="18" charset="0"/>
                <a:cs typeface="Times New Roman" panose="02020603050405020304" pitchFamily="18" charset="0"/>
              </a:rPr>
              <a:t>dia</a:t>
            </a:r>
            <a:r>
              <a:rPr lang="en-GB" sz="1400" dirty="0" smtClean="0">
                <a:solidFill>
                  <a:schemeClr val="bg1"/>
                </a:solidFill>
                <a:latin typeface="Times New Roman" panose="02020603050405020304" pitchFamily="18" charset="0"/>
                <a:cs typeface="Times New Roman" panose="02020603050405020304" pitchFamily="18" charset="0"/>
              </a:rPr>
              <a:t> 1.1m L 70m</a:t>
            </a:r>
            <a:endParaRPr lang="en-GB" sz="1400" dirty="0">
              <a:solidFill>
                <a:schemeClr val="bg1"/>
              </a:solidFill>
              <a:latin typeface="Times New Roman" panose="02020603050405020304" pitchFamily="18" charset="0"/>
              <a:cs typeface="Times New Roman" panose="02020603050405020304" pitchFamily="18" charset="0"/>
            </a:endParaRPr>
          </a:p>
        </p:txBody>
      </p:sp>
      <p:sp>
        <p:nvSpPr>
          <p:cNvPr id="12" name="TextBox 11"/>
          <p:cNvSpPr txBox="1"/>
          <p:nvPr/>
        </p:nvSpPr>
        <p:spPr>
          <a:xfrm>
            <a:off x="6804248" y="3545595"/>
            <a:ext cx="1202413" cy="523220"/>
          </a:xfrm>
          <a:prstGeom prst="rect">
            <a:avLst/>
          </a:prstGeom>
          <a:noFill/>
        </p:spPr>
        <p:txBody>
          <a:bodyPr wrap="squar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2 cores </a:t>
            </a:r>
            <a:r>
              <a:rPr lang="en-GB" sz="1400" dirty="0" err="1" smtClean="0">
                <a:solidFill>
                  <a:schemeClr val="bg1"/>
                </a:solidFill>
                <a:latin typeface="Times New Roman" panose="02020603050405020304" pitchFamily="18" charset="0"/>
                <a:cs typeface="Times New Roman" panose="02020603050405020304" pitchFamily="18" charset="0"/>
              </a:rPr>
              <a:t>dia</a:t>
            </a:r>
            <a:r>
              <a:rPr lang="en-GB" sz="1400" dirty="0" smtClean="0">
                <a:solidFill>
                  <a:schemeClr val="bg1"/>
                </a:solidFill>
                <a:latin typeface="Times New Roman" panose="02020603050405020304" pitchFamily="18" charset="0"/>
                <a:cs typeface="Times New Roman" panose="02020603050405020304" pitchFamily="18" charset="0"/>
              </a:rPr>
              <a:t> 1.1m L 75m</a:t>
            </a:r>
            <a:endParaRPr lang="en-GB" sz="1400" dirty="0">
              <a:solidFill>
                <a:schemeClr val="bg1"/>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522058" y="3813313"/>
            <a:ext cx="1405514" cy="307777"/>
          </a:xfrm>
          <a:prstGeom prst="rect">
            <a:avLst/>
          </a:prstGeom>
          <a:noFill/>
        </p:spPr>
        <p:txBody>
          <a:bodyPr wrap="non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Cold compressor</a:t>
            </a:r>
            <a:endParaRPr lang="en-GB" sz="1400" dirty="0">
              <a:solidFill>
                <a:schemeClr val="bg1"/>
              </a:solidFill>
              <a:latin typeface="Times New Roman" panose="02020603050405020304" pitchFamily="18" charset="0"/>
              <a:cs typeface="Times New Roman" panose="02020603050405020304" pitchFamily="18" charset="0"/>
            </a:endParaRPr>
          </a:p>
        </p:txBody>
      </p:sp>
      <p:sp>
        <p:nvSpPr>
          <p:cNvPr id="14" name="TextBox 13"/>
          <p:cNvSpPr txBox="1"/>
          <p:nvPr/>
        </p:nvSpPr>
        <p:spPr>
          <a:xfrm>
            <a:off x="5893898" y="4046770"/>
            <a:ext cx="734496" cy="307777"/>
          </a:xfrm>
          <a:prstGeom prst="rect">
            <a:avLst/>
          </a:prstGeom>
          <a:noFill/>
        </p:spPr>
        <p:txBody>
          <a:bodyPr wrap="non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DFXJR</a:t>
            </a:r>
            <a:endParaRPr lang="en-GB" sz="1400" dirty="0">
              <a:solidFill>
                <a:schemeClr val="bg1"/>
              </a:solidFill>
              <a:latin typeface="Times New Roman" panose="02020603050405020304" pitchFamily="18" charset="0"/>
              <a:cs typeface="Times New Roman" panose="02020603050405020304" pitchFamily="18" charset="0"/>
            </a:endParaRPr>
          </a:p>
        </p:txBody>
      </p:sp>
      <p:sp>
        <p:nvSpPr>
          <p:cNvPr id="15" name="TextBox 14"/>
          <p:cNvSpPr txBox="1"/>
          <p:nvPr/>
        </p:nvSpPr>
        <p:spPr>
          <a:xfrm>
            <a:off x="2728814" y="3518882"/>
            <a:ext cx="723275" cy="307777"/>
          </a:xfrm>
          <a:prstGeom prst="rect">
            <a:avLst/>
          </a:prstGeom>
          <a:noFill/>
        </p:spPr>
        <p:txBody>
          <a:bodyPr wrap="non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DFXJL</a:t>
            </a:r>
            <a:endParaRPr lang="en-GB" sz="1400" dirty="0">
              <a:solidFill>
                <a:schemeClr val="bg1"/>
              </a:solidFill>
              <a:latin typeface="Times New Roman" panose="02020603050405020304" pitchFamily="18" charset="0"/>
              <a:cs typeface="Times New Roman" panose="02020603050405020304" pitchFamily="18" charset="0"/>
            </a:endParaRPr>
          </a:p>
        </p:txBody>
      </p:sp>
      <p:cxnSp>
        <p:nvCxnSpPr>
          <p:cNvPr id="16" name="Straight Arrow Connector 15"/>
          <p:cNvCxnSpPr>
            <a:stCxn id="7" idx="1"/>
          </p:cNvCxnSpPr>
          <p:nvPr/>
        </p:nvCxnSpPr>
        <p:spPr>
          <a:xfrm flipH="1">
            <a:off x="750313" y="1580566"/>
            <a:ext cx="1030857" cy="45464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11" idx="1"/>
          </p:cNvCxnSpPr>
          <p:nvPr/>
        </p:nvCxnSpPr>
        <p:spPr>
          <a:xfrm flipH="1" flipV="1">
            <a:off x="836972" y="2183186"/>
            <a:ext cx="143430" cy="11759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1" idx="1"/>
          </p:cNvCxnSpPr>
          <p:nvPr/>
        </p:nvCxnSpPr>
        <p:spPr>
          <a:xfrm flipH="1">
            <a:off x="739574" y="2300780"/>
            <a:ext cx="240828" cy="9360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9" idx="0"/>
          </p:cNvCxnSpPr>
          <p:nvPr/>
        </p:nvCxnSpPr>
        <p:spPr>
          <a:xfrm flipV="1">
            <a:off x="750313" y="3672771"/>
            <a:ext cx="31802" cy="681776"/>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9" idx="2"/>
          </p:cNvCxnSpPr>
          <p:nvPr/>
        </p:nvCxnSpPr>
        <p:spPr>
          <a:xfrm>
            <a:off x="750313" y="4877767"/>
            <a:ext cx="339459" cy="99950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a:stCxn id="13" idx="2"/>
          </p:cNvCxnSpPr>
          <p:nvPr/>
        </p:nvCxnSpPr>
        <p:spPr>
          <a:xfrm flipH="1">
            <a:off x="3391015" y="4121090"/>
            <a:ext cx="833800" cy="82007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5" idx="1"/>
          </p:cNvCxnSpPr>
          <p:nvPr/>
        </p:nvCxnSpPr>
        <p:spPr>
          <a:xfrm flipH="1">
            <a:off x="2317580" y="3672771"/>
            <a:ext cx="411234" cy="26886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4" idx="2"/>
          </p:cNvCxnSpPr>
          <p:nvPr/>
        </p:nvCxnSpPr>
        <p:spPr>
          <a:xfrm flipH="1">
            <a:off x="6068874" y="4354547"/>
            <a:ext cx="192272" cy="246783"/>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12" idx="3"/>
          </p:cNvCxnSpPr>
          <p:nvPr/>
        </p:nvCxnSpPr>
        <p:spPr>
          <a:xfrm>
            <a:off x="8006661" y="3807205"/>
            <a:ext cx="281764" cy="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2" idx="3"/>
          </p:cNvCxnSpPr>
          <p:nvPr/>
        </p:nvCxnSpPr>
        <p:spPr>
          <a:xfrm>
            <a:off x="8006661" y="3807205"/>
            <a:ext cx="486692" cy="26161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8" idx="2"/>
          </p:cNvCxnSpPr>
          <p:nvPr/>
        </p:nvCxnSpPr>
        <p:spPr>
          <a:xfrm>
            <a:off x="8470534" y="2558435"/>
            <a:ext cx="61906" cy="366509"/>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0" idx="3"/>
          </p:cNvCxnSpPr>
          <p:nvPr/>
        </p:nvCxnSpPr>
        <p:spPr>
          <a:xfrm flipV="1">
            <a:off x="7729826" y="5171065"/>
            <a:ext cx="417717" cy="346167"/>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707904" y="940077"/>
            <a:ext cx="1806905" cy="369332"/>
          </a:xfrm>
          <a:prstGeom prst="rect">
            <a:avLst/>
          </a:prstGeom>
          <a:noFill/>
        </p:spPr>
        <p:txBody>
          <a:bodyPr wrap="none" rtlCol="0">
            <a:spAutoFit/>
          </a:bodyPr>
          <a:lstStyle/>
          <a:p>
            <a:r>
              <a:rPr lang="en-GB" dirty="0" smtClean="0">
                <a:solidFill>
                  <a:schemeClr val="accent2">
                    <a:lumMod val="60000"/>
                    <a:lumOff val="40000"/>
                  </a:schemeClr>
                </a:solidFill>
                <a:latin typeface="Times New Roman" panose="02020603050405020304" pitchFamily="18" charset="0"/>
                <a:cs typeface="Times New Roman" panose="02020603050405020304" pitchFamily="18" charset="0"/>
              </a:rPr>
              <a:t>Surface </a:t>
            </a:r>
            <a:r>
              <a:rPr lang="en-GB" dirty="0" smtClean="0">
                <a:solidFill>
                  <a:schemeClr val="accent2">
                    <a:lumMod val="60000"/>
                    <a:lumOff val="40000"/>
                  </a:schemeClr>
                </a:solidFill>
                <a:latin typeface="Times New Roman" panose="02020603050405020304" pitchFamily="18" charset="0"/>
                <a:cs typeface="Times New Roman" panose="02020603050405020304" pitchFamily="18" charset="0"/>
              </a:rPr>
              <a:t>buildings</a:t>
            </a:r>
            <a:endParaRPr lang="en-GB" dirty="0">
              <a:solidFill>
                <a:schemeClr val="accent2">
                  <a:lumMod val="60000"/>
                  <a:lumOff val="40000"/>
                </a:schemeClr>
              </a:solidFill>
              <a:latin typeface="Times New Roman" panose="02020603050405020304" pitchFamily="18" charset="0"/>
              <a:cs typeface="Times New Roman" panose="02020603050405020304" pitchFamily="18" charset="0"/>
            </a:endParaRPr>
          </a:p>
        </p:txBody>
      </p:sp>
      <p:sp>
        <p:nvSpPr>
          <p:cNvPr id="38" name="TextBox 37"/>
          <p:cNvSpPr txBox="1"/>
          <p:nvPr/>
        </p:nvSpPr>
        <p:spPr>
          <a:xfrm>
            <a:off x="3716880" y="1309409"/>
            <a:ext cx="4123886" cy="369332"/>
          </a:xfrm>
          <a:prstGeom prst="rect">
            <a:avLst/>
          </a:prstGeom>
          <a:noFill/>
        </p:spPr>
        <p:txBody>
          <a:bodyPr wrap="none" rtlCol="0">
            <a:spAutoFit/>
          </a:bodyPr>
          <a:lstStyle/>
          <a:p>
            <a:r>
              <a:rPr lang="en-GB" dirty="0" smtClean="0">
                <a:solidFill>
                  <a:schemeClr val="tx2">
                    <a:lumMod val="60000"/>
                    <a:lumOff val="40000"/>
                  </a:schemeClr>
                </a:solidFill>
                <a:latin typeface="Times New Roman" panose="02020603050405020304" pitchFamily="18" charset="0"/>
                <a:cs typeface="Times New Roman" panose="02020603050405020304" pitchFamily="18" charset="0"/>
              </a:rPr>
              <a:t>Underground  </a:t>
            </a:r>
            <a:r>
              <a:rPr lang="en-GB" dirty="0" smtClean="0">
                <a:solidFill>
                  <a:schemeClr val="tx2">
                    <a:lumMod val="60000"/>
                    <a:lumOff val="40000"/>
                  </a:schemeClr>
                </a:solidFill>
                <a:latin typeface="Times New Roman" panose="02020603050405020304" pitchFamily="18" charset="0"/>
                <a:cs typeface="Times New Roman" panose="02020603050405020304" pitchFamily="18" charset="0"/>
              </a:rPr>
              <a:t>buildings </a:t>
            </a:r>
            <a:r>
              <a:rPr lang="en-GB" dirty="0" smtClean="0">
                <a:solidFill>
                  <a:schemeClr val="tx2">
                    <a:lumMod val="60000"/>
                    <a:lumOff val="40000"/>
                  </a:schemeClr>
                </a:solidFill>
                <a:latin typeface="Times New Roman" panose="02020603050405020304" pitchFamily="18" charset="0"/>
                <a:cs typeface="Times New Roman" panose="02020603050405020304" pitchFamily="18" charset="0"/>
              </a:rPr>
              <a:t>(new or modified)</a:t>
            </a:r>
            <a:endParaRPr lang="en-GB" dirty="0">
              <a:solidFill>
                <a:schemeClr val="tx2">
                  <a:lumMod val="60000"/>
                  <a:lumOff val="40000"/>
                </a:schemeClr>
              </a:solidFill>
              <a:latin typeface="Times New Roman" panose="02020603050405020304" pitchFamily="18" charset="0"/>
              <a:cs typeface="Times New Roman" panose="02020603050405020304" pitchFamily="18" charset="0"/>
            </a:endParaRPr>
          </a:p>
        </p:txBody>
      </p:sp>
      <p:pic>
        <p:nvPicPr>
          <p:cNvPr id="3075" name="Picture 3"/>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5698" t="11218" r="35253" b="13626"/>
          <a:stretch/>
        </p:blipFill>
        <p:spPr bwMode="auto">
          <a:xfrm rot="5400000">
            <a:off x="272421" y="208949"/>
            <a:ext cx="1272532" cy="1479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8" name="Straight Arrow Connector 47"/>
          <p:cNvCxnSpPr>
            <a:stCxn id="7" idx="1"/>
          </p:cNvCxnSpPr>
          <p:nvPr/>
        </p:nvCxnSpPr>
        <p:spPr>
          <a:xfrm flipH="1" flipV="1">
            <a:off x="1089773" y="980728"/>
            <a:ext cx="691397" cy="59983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6906" t="25128" r="28337" b="29052"/>
          <a:stretch/>
        </p:blipFill>
        <p:spPr bwMode="auto">
          <a:xfrm>
            <a:off x="4460118" y="5605676"/>
            <a:ext cx="2477082" cy="12523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2" name="Straight Arrow Connector 51"/>
          <p:cNvCxnSpPr/>
          <p:nvPr/>
        </p:nvCxnSpPr>
        <p:spPr>
          <a:xfrm flipH="1">
            <a:off x="6068874" y="4354547"/>
            <a:ext cx="192272" cy="1438423"/>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5277653" y="6452227"/>
            <a:ext cx="593432" cy="307777"/>
          </a:xfrm>
          <a:prstGeom prst="rect">
            <a:avLst/>
          </a:prstGeom>
          <a:noFill/>
        </p:spPr>
        <p:txBody>
          <a:bodyPr wrap="none" rtlCol="0">
            <a:spAutoFit/>
          </a:bodyPr>
          <a:lstStyle/>
          <a:p>
            <a:pPr algn="ctr"/>
            <a:r>
              <a:rPr lang="en-GB" sz="1400" dirty="0" smtClean="0">
                <a:solidFill>
                  <a:schemeClr val="bg1"/>
                </a:solidFill>
                <a:latin typeface="Times New Roman" panose="02020603050405020304" pitchFamily="18" charset="0"/>
                <a:cs typeface="Times New Roman" panose="02020603050405020304" pitchFamily="18" charset="0"/>
              </a:rPr>
              <a:t>US54</a:t>
            </a:r>
            <a:endParaRPr lang="en-GB" sz="1400" dirty="0">
              <a:solidFill>
                <a:schemeClr val="bg1"/>
              </a:solidFill>
              <a:latin typeface="Times New Roman" panose="02020603050405020304" pitchFamily="18" charset="0"/>
              <a:cs typeface="Times New Roman" panose="02020603050405020304" pitchFamily="18" charset="0"/>
            </a:endParaRPr>
          </a:p>
        </p:txBody>
      </p:sp>
      <p:cxnSp>
        <p:nvCxnSpPr>
          <p:cNvPr id="56" name="Straight Arrow Connector 55"/>
          <p:cNvCxnSpPr>
            <a:stCxn id="55" idx="1"/>
          </p:cNvCxnSpPr>
          <p:nvPr/>
        </p:nvCxnSpPr>
        <p:spPr>
          <a:xfrm flipH="1" flipV="1">
            <a:off x="4788024" y="6381328"/>
            <a:ext cx="489629" cy="22478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2789888" y="5926216"/>
            <a:ext cx="1372873" cy="523220"/>
          </a:xfrm>
          <a:prstGeom prst="rect">
            <a:avLst/>
          </a:prstGeom>
          <a:noFill/>
        </p:spPr>
        <p:txBody>
          <a:bodyPr wrap="square" rtlCol="0">
            <a:spAutoFit/>
          </a:bodyPr>
          <a:lstStyle/>
          <a:p>
            <a:pPr algn="ctr"/>
            <a:r>
              <a:rPr lang="en-GB" sz="1400" dirty="0" smtClean="0">
                <a:latin typeface="Times New Roman" panose="02020603050405020304" pitchFamily="18" charset="0"/>
                <a:cs typeface="Times New Roman" panose="02020603050405020304" pitchFamily="18" charset="0"/>
              </a:rPr>
              <a:t>Connection machine</a:t>
            </a:r>
            <a:endParaRPr lang="en-GB" sz="1400" dirty="0">
              <a:latin typeface="Times New Roman" panose="02020603050405020304" pitchFamily="18" charset="0"/>
              <a:cs typeface="Times New Roman" panose="02020603050405020304" pitchFamily="18" charset="0"/>
            </a:endParaRPr>
          </a:p>
        </p:txBody>
      </p:sp>
      <p:cxnSp>
        <p:nvCxnSpPr>
          <p:cNvPr id="64" name="Straight Arrow Connector 63"/>
          <p:cNvCxnSpPr>
            <a:stCxn id="58" idx="0"/>
          </p:cNvCxnSpPr>
          <p:nvPr/>
        </p:nvCxnSpPr>
        <p:spPr>
          <a:xfrm flipH="1" flipV="1">
            <a:off x="2492262" y="4941168"/>
            <a:ext cx="984063" cy="98504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a:stCxn id="58" idx="0"/>
          </p:cNvCxnSpPr>
          <p:nvPr/>
        </p:nvCxnSpPr>
        <p:spPr>
          <a:xfrm flipV="1">
            <a:off x="3476325" y="5255622"/>
            <a:ext cx="591619" cy="6705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3801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mph" presetSubtype="0" fill="hold" nodeType="clickEffect">
                                  <p:stCondLst>
                                    <p:cond delay="0"/>
                                  </p:stCondLst>
                                  <p:childTnLst>
                                    <p:animScale>
                                      <p:cBhvr>
                                        <p:cTn id="13" dur="2000" fill="hold"/>
                                        <p:tgtEl>
                                          <p:spTgt spid="3076"/>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6587" t="7672" r="10291" b="5596"/>
          <a:stretch/>
        </p:blipFill>
        <p:spPr bwMode="auto">
          <a:xfrm>
            <a:off x="179512" y="692696"/>
            <a:ext cx="8795361" cy="55446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6156176" y="908720"/>
            <a:ext cx="1728192" cy="523220"/>
          </a:xfrm>
          <a:prstGeom prst="rect">
            <a:avLst/>
          </a:prstGeom>
          <a:noFill/>
        </p:spPr>
        <p:txBody>
          <a:bodyPr wrap="square" rtlCol="0">
            <a:spAutoFit/>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Warm </a:t>
            </a:r>
            <a:r>
              <a:rPr lang="en-GB" sz="1400" b="1" dirty="0" smtClean="0">
                <a:solidFill>
                  <a:schemeClr val="bg1"/>
                </a:solidFill>
                <a:latin typeface="Times New Roman" panose="02020603050405020304" pitchFamily="18" charset="0"/>
                <a:cs typeface="Times New Roman" panose="02020603050405020304" pitchFamily="18" charset="0"/>
              </a:rPr>
              <a:t>Compressors </a:t>
            </a:r>
            <a:r>
              <a:rPr lang="en-GB" sz="1400" b="1" dirty="0" err="1" smtClean="0">
                <a:solidFill>
                  <a:schemeClr val="bg1"/>
                </a:solidFill>
                <a:latin typeface="Times New Roman" panose="02020603050405020304" pitchFamily="18" charset="0"/>
                <a:cs typeface="Times New Roman" panose="02020603050405020304" pitchFamily="18" charset="0"/>
              </a:rPr>
              <a:t>cryo</a:t>
            </a:r>
            <a:r>
              <a:rPr lang="en-GB" sz="1400" b="1" dirty="0">
                <a:solidFill>
                  <a:schemeClr val="bg1"/>
                </a:solidFill>
                <a:latin typeface="Times New Roman" panose="02020603050405020304" pitchFamily="18" charset="0"/>
                <a:cs typeface="Times New Roman" panose="02020603050405020304" pitchFamily="18" charset="0"/>
              </a:rPr>
              <a:t> </a:t>
            </a:r>
            <a:r>
              <a:rPr lang="en-GB" sz="1400" b="1" dirty="0" smtClean="0">
                <a:solidFill>
                  <a:schemeClr val="bg1"/>
                </a:solidFill>
                <a:latin typeface="Times New Roman" panose="02020603050405020304" pitchFamily="18" charset="0"/>
                <a:cs typeface="Times New Roman" panose="02020603050405020304" pitchFamily="18" charset="0"/>
              </a:rPr>
              <a:t>600m2</a:t>
            </a:r>
            <a:endParaRPr lang="en-GB" sz="1400" b="1" dirty="0">
              <a:solidFill>
                <a:schemeClr val="bg1"/>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763688" y="1484784"/>
            <a:ext cx="1152128" cy="523220"/>
          </a:xfrm>
          <a:prstGeom prst="rect">
            <a:avLst/>
          </a:prstGeom>
          <a:noFill/>
        </p:spPr>
        <p:txBody>
          <a:bodyPr wrap="square" rtlCol="0">
            <a:spAutoFit/>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“SD” </a:t>
            </a:r>
            <a:r>
              <a:rPr lang="en-GB" sz="1400" b="1" dirty="0" err="1" smtClean="0">
                <a:solidFill>
                  <a:schemeClr val="bg1"/>
                </a:solidFill>
                <a:latin typeface="Times New Roman" panose="02020603050405020304" pitchFamily="18" charset="0"/>
                <a:cs typeface="Times New Roman" panose="02020603050405020304" pitchFamily="18" charset="0"/>
              </a:rPr>
              <a:t>cryo</a:t>
            </a:r>
            <a:endParaRPr lang="en-GB" sz="1400" b="1" dirty="0" smtClean="0">
              <a:solidFill>
                <a:schemeClr val="bg1"/>
              </a:solidFill>
              <a:latin typeface="Times New Roman" panose="02020603050405020304" pitchFamily="18" charset="0"/>
              <a:cs typeface="Times New Roman" panose="02020603050405020304" pitchFamily="18" charset="0"/>
            </a:endParaRPr>
          </a:p>
          <a:p>
            <a:pPr algn="ctr"/>
            <a:r>
              <a:rPr lang="en-GB" sz="1400" b="1" dirty="0" smtClean="0">
                <a:solidFill>
                  <a:schemeClr val="bg1"/>
                </a:solidFill>
                <a:latin typeface="Times New Roman" panose="02020603050405020304" pitchFamily="18" charset="0"/>
                <a:cs typeface="Times New Roman" panose="02020603050405020304" pitchFamily="18" charset="0"/>
              </a:rPr>
              <a:t>300m2</a:t>
            </a:r>
            <a:endParaRPr lang="en-GB" sz="1400" b="1" dirty="0">
              <a:solidFill>
                <a:schemeClr val="bg1"/>
              </a:solidFill>
              <a:latin typeface="Times New Roman" panose="02020603050405020304" pitchFamily="18" charset="0"/>
              <a:cs typeface="Times New Roman" panose="02020603050405020304" pitchFamily="18" charset="0"/>
            </a:endParaRPr>
          </a:p>
        </p:txBody>
      </p:sp>
      <p:cxnSp>
        <p:nvCxnSpPr>
          <p:cNvPr id="7" name="Straight Arrow Connector 6"/>
          <p:cNvCxnSpPr>
            <a:stCxn id="5" idx="2"/>
          </p:cNvCxnSpPr>
          <p:nvPr/>
        </p:nvCxnSpPr>
        <p:spPr>
          <a:xfrm flipH="1">
            <a:off x="6588224" y="1431940"/>
            <a:ext cx="432048" cy="693658"/>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6" idx="2"/>
          </p:cNvCxnSpPr>
          <p:nvPr/>
        </p:nvCxnSpPr>
        <p:spPr>
          <a:xfrm>
            <a:off x="2339752" y="2008004"/>
            <a:ext cx="1152128" cy="844932"/>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265713" y="4293096"/>
            <a:ext cx="890651" cy="523220"/>
          </a:xfrm>
          <a:prstGeom prst="rect">
            <a:avLst/>
          </a:prstGeom>
          <a:solidFill>
            <a:schemeClr val="tx1"/>
          </a:solidFill>
        </p:spPr>
        <p:txBody>
          <a:bodyPr wrap="square" rtlCol="0">
            <a:spAutoFit/>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LLRF central</a:t>
            </a:r>
          </a:p>
        </p:txBody>
      </p:sp>
      <p:cxnSp>
        <p:nvCxnSpPr>
          <p:cNvPr id="10" name="Straight Arrow Connector 9"/>
          <p:cNvCxnSpPr>
            <a:stCxn id="9" idx="0"/>
          </p:cNvCxnSpPr>
          <p:nvPr/>
        </p:nvCxnSpPr>
        <p:spPr>
          <a:xfrm flipH="1" flipV="1">
            <a:off x="3387065" y="3995316"/>
            <a:ext cx="323974" cy="29778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508104" y="4894422"/>
            <a:ext cx="792088" cy="338554"/>
          </a:xfrm>
          <a:prstGeom prst="rect">
            <a:avLst/>
          </a:prstGeom>
          <a:noFill/>
        </p:spPr>
        <p:txBody>
          <a:bodyPr wrap="square" rtlCol="0">
            <a:spAutoFit/>
          </a:bodyPr>
          <a:lstStyle/>
          <a:p>
            <a:pPr algn="ctr"/>
            <a:r>
              <a:rPr lang="en-GB" sz="1600" b="1" dirty="0" smtClean="0">
                <a:latin typeface="Times New Roman" panose="02020603050405020304" pitchFamily="18" charset="0"/>
                <a:cs typeface="Times New Roman" panose="02020603050405020304" pitchFamily="18" charset="0"/>
              </a:rPr>
              <a:t>PM54</a:t>
            </a:r>
            <a:endParaRPr lang="en-GB" sz="1600" b="1" dirty="0">
              <a:latin typeface="Times New Roman" panose="02020603050405020304" pitchFamily="18" charset="0"/>
              <a:cs typeface="Times New Roman" panose="02020603050405020304" pitchFamily="18" charset="0"/>
            </a:endParaRPr>
          </a:p>
        </p:txBody>
      </p:sp>
      <p:cxnSp>
        <p:nvCxnSpPr>
          <p:cNvPr id="12" name="Straight Arrow Connector 11"/>
          <p:cNvCxnSpPr>
            <a:stCxn id="11" idx="1"/>
          </p:cNvCxnSpPr>
          <p:nvPr/>
        </p:nvCxnSpPr>
        <p:spPr>
          <a:xfrm flipH="1" flipV="1">
            <a:off x="4788024" y="4822415"/>
            <a:ext cx="720080" cy="241284"/>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067787" y="3770345"/>
            <a:ext cx="1728192" cy="523220"/>
          </a:xfrm>
          <a:prstGeom prst="rect">
            <a:avLst/>
          </a:prstGeom>
          <a:noFill/>
        </p:spPr>
        <p:txBody>
          <a:bodyPr wrap="square" rtlCol="0">
            <a:spAutoFit/>
          </a:bodyPr>
          <a:lstStyle/>
          <a:p>
            <a:pPr algn="ctr"/>
            <a:r>
              <a:rPr lang="en-GB" sz="1400" b="1" dirty="0" smtClean="0">
                <a:solidFill>
                  <a:schemeClr val="bg1"/>
                </a:solidFill>
                <a:latin typeface="Times New Roman" panose="02020603050405020304" pitchFamily="18" charset="0"/>
                <a:cs typeface="Times New Roman" panose="02020603050405020304" pitchFamily="18" charset="0"/>
              </a:rPr>
              <a:t>Cold powering</a:t>
            </a:r>
          </a:p>
          <a:p>
            <a:pPr algn="ctr"/>
            <a:r>
              <a:rPr lang="en-GB" sz="1400" b="1" dirty="0" smtClean="0">
                <a:solidFill>
                  <a:schemeClr val="bg1"/>
                </a:solidFill>
                <a:latin typeface="Times New Roman" panose="02020603050405020304" pitchFamily="18" charset="0"/>
                <a:cs typeface="Times New Roman" panose="02020603050405020304" pitchFamily="18" charset="0"/>
              </a:rPr>
              <a:t>1000m2 (25x40)</a:t>
            </a:r>
            <a:endParaRPr lang="en-GB" sz="1400" b="1" dirty="0">
              <a:solidFill>
                <a:schemeClr val="bg1"/>
              </a:solidFill>
              <a:latin typeface="Times New Roman" panose="02020603050405020304" pitchFamily="18" charset="0"/>
              <a:cs typeface="Times New Roman" panose="02020603050405020304" pitchFamily="18" charset="0"/>
            </a:endParaRPr>
          </a:p>
        </p:txBody>
      </p:sp>
      <p:cxnSp>
        <p:nvCxnSpPr>
          <p:cNvPr id="16" name="Straight Arrow Connector 15"/>
          <p:cNvCxnSpPr>
            <a:stCxn id="15" idx="0"/>
          </p:cNvCxnSpPr>
          <p:nvPr/>
        </p:nvCxnSpPr>
        <p:spPr>
          <a:xfrm flipH="1" flipV="1">
            <a:off x="7812360" y="2708920"/>
            <a:ext cx="119523" cy="1061425"/>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836113" y="-76745"/>
            <a:ext cx="4184159" cy="769441"/>
          </a:xfrm>
          <a:prstGeom prst="rect">
            <a:avLst/>
          </a:prstGeom>
          <a:noFill/>
        </p:spPr>
        <p:txBody>
          <a:bodyPr wrap="none" rtlCol="0">
            <a:spAutoFit/>
          </a:bodyPr>
          <a:lstStyle/>
          <a:p>
            <a:r>
              <a:rPr lang="en-GB" sz="4400" dirty="0" smtClean="0">
                <a:latin typeface="Times New Roman" panose="02020603050405020304" pitchFamily="18" charset="0"/>
                <a:cs typeface="Times New Roman" panose="02020603050405020304" pitchFamily="18" charset="0"/>
              </a:rPr>
              <a:t>Point 5 option </a:t>
            </a:r>
            <a:r>
              <a:rPr lang="en-GB" sz="4400" dirty="0" smtClean="0">
                <a:latin typeface="Times New Roman" panose="02020603050405020304" pitchFamily="18" charset="0"/>
                <a:cs typeface="Times New Roman" panose="02020603050405020304" pitchFamily="18" charset="0"/>
              </a:rPr>
              <a:t>B2</a:t>
            </a:r>
            <a:endParaRPr lang="en-GB"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764930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rotWithShape="1">
          <a:blip r:embed="rId2" cstate="email">
            <a:extLst>
              <a:ext uri="{28A0092B-C50C-407E-A947-70E740481C1C}">
                <a14:useLocalDpi xmlns:a14="http://schemas.microsoft.com/office/drawing/2010/main" val="0"/>
              </a:ext>
            </a:extLst>
          </a:blip>
          <a:srcRect l="13665" t="18549" r="1553" b="3353"/>
          <a:stretch/>
        </p:blipFill>
        <p:spPr bwMode="auto">
          <a:xfrm>
            <a:off x="138614" y="692696"/>
            <a:ext cx="9005386" cy="51845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rot="742017">
            <a:off x="1645743" y="3950212"/>
            <a:ext cx="602158" cy="940181"/>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5" name="Rectangle 4"/>
          <p:cNvSpPr/>
          <p:nvPr/>
        </p:nvSpPr>
        <p:spPr>
          <a:xfrm rot="16932426">
            <a:off x="2558155" y="4144716"/>
            <a:ext cx="230050" cy="779863"/>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6" name="Rectangle 5"/>
          <p:cNvSpPr/>
          <p:nvPr/>
        </p:nvSpPr>
        <p:spPr>
          <a:xfrm rot="758086">
            <a:off x="3641077" y="3293012"/>
            <a:ext cx="364418" cy="570678"/>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7" name="Rectangle 6"/>
          <p:cNvSpPr/>
          <p:nvPr/>
        </p:nvSpPr>
        <p:spPr>
          <a:xfrm rot="788760">
            <a:off x="3951134" y="3824430"/>
            <a:ext cx="361720" cy="10854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9" name="TextBox 8"/>
          <p:cNvSpPr txBox="1"/>
          <p:nvPr/>
        </p:nvSpPr>
        <p:spPr>
          <a:xfrm>
            <a:off x="1623617" y="5124257"/>
            <a:ext cx="1531253" cy="646331"/>
          </a:xfrm>
          <a:prstGeom prst="rect">
            <a:avLst/>
          </a:prstGeom>
          <a:noFill/>
        </p:spPr>
        <p:txBody>
          <a:bodyPr wrap="none" rtlCol="0">
            <a:spAutoFit/>
          </a:bodyPr>
          <a:lstStyle/>
          <a:p>
            <a:pPr algn="ctr"/>
            <a:r>
              <a:rPr lang="en-GB" b="1" dirty="0" smtClean="0">
                <a:latin typeface="Times New Roman" panose="02020603050405020304" pitchFamily="18" charset="0"/>
                <a:cs typeface="Times New Roman" panose="02020603050405020304" pitchFamily="18" charset="0"/>
              </a:rPr>
              <a:t>Warm Comp.</a:t>
            </a:r>
          </a:p>
          <a:p>
            <a:pPr algn="ctr"/>
            <a:r>
              <a:rPr lang="en-GB" b="1" dirty="0" smtClean="0">
                <a:latin typeface="Times New Roman" panose="02020603050405020304" pitchFamily="18" charset="0"/>
                <a:cs typeface="Times New Roman" panose="02020603050405020304" pitchFamily="18" charset="0"/>
              </a:rPr>
              <a:t>600m2</a:t>
            </a:r>
            <a:endParaRPr lang="en-GB" b="1" dirty="0">
              <a:latin typeface="Times New Roman" panose="02020603050405020304" pitchFamily="18" charset="0"/>
              <a:cs typeface="Times New Roman" panose="02020603050405020304" pitchFamily="18" charset="0"/>
            </a:endParaRPr>
          </a:p>
        </p:txBody>
      </p:sp>
      <p:cxnSp>
        <p:nvCxnSpPr>
          <p:cNvPr id="10" name="Straight Arrow Connector 9"/>
          <p:cNvCxnSpPr>
            <a:stCxn id="9" idx="0"/>
          </p:cNvCxnSpPr>
          <p:nvPr/>
        </p:nvCxnSpPr>
        <p:spPr>
          <a:xfrm flipV="1">
            <a:off x="2389244" y="4534647"/>
            <a:ext cx="283936" cy="58961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41521" y="3427304"/>
            <a:ext cx="1640194" cy="646331"/>
          </a:xfrm>
          <a:prstGeom prst="rect">
            <a:avLst/>
          </a:prstGeom>
          <a:noFill/>
          <a:ln>
            <a:noFill/>
          </a:ln>
        </p:spPr>
        <p:txBody>
          <a:bodyPr wrap="none" rtlCol="0">
            <a:spAutoFit/>
          </a:bodyPr>
          <a:lstStyle/>
          <a:p>
            <a:pPr algn="ctr"/>
            <a:r>
              <a:rPr lang="en-GB" b="1" dirty="0" smtClean="0">
                <a:latin typeface="Times New Roman" panose="02020603050405020304" pitchFamily="18" charset="0"/>
                <a:cs typeface="Times New Roman" panose="02020603050405020304" pitchFamily="18" charset="0"/>
              </a:rPr>
              <a:t>Cold powering</a:t>
            </a:r>
          </a:p>
          <a:p>
            <a:pPr algn="ctr"/>
            <a:r>
              <a:rPr lang="en-GB" b="1" dirty="0" smtClean="0">
                <a:latin typeface="Times New Roman" panose="02020603050405020304" pitchFamily="18" charset="0"/>
                <a:cs typeface="Times New Roman" panose="02020603050405020304" pitchFamily="18" charset="0"/>
              </a:rPr>
              <a:t>1000m2</a:t>
            </a:r>
            <a:endParaRPr lang="en-GB" b="1" dirty="0">
              <a:latin typeface="Times New Roman" panose="02020603050405020304" pitchFamily="18" charset="0"/>
              <a:cs typeface="Times New Roman" panose="02020603050405020304" pitchFamily="18" charset="0"/>
            </a:endParaRPr>
          </a:p>
        </p:txBody>
      </p:sp>
      <p:cxnSp>
        <p:nvCxnSpPr>
          <p:cNvPr id="12" name="Straight Arrow Connector 11"/>
          <p:cNvCxnSpPr>
            <a:stCxn id="11" idx="2"/>
          </p:cNvCxnSpPr>
          <p:nvPr/>
        </p:nvCxnSpPr>
        <p:spPr>
          <a:xfrm>
            <a:off x="961618" y="4073635"/>
            <a:ext cx="782105" cy="4610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608887" y="2708920"/>
            <a:ext cx="1107130" cy="646331"/>
          </a:xfrm>
          <a:prstGeom prst="rect">
            <a:avLst/>
          </a:prstGeom>
          <a:noFill/>
          <a:ln>
            <a:noFill/>
          </a:ln>
        </p:spPr>
        <p:txBody>
          <a:bodyPr wrap="square" rtlCol="0">
            <a:spAutoFit/>
          </a:bodyPr>
          <a:lstStyle/>
          <a:p>
            <a:r>
              <a:rPr lang="en-GB" b="1" dirty="0" smtClean="0">
                <a:latin typeface="Times New Roman" panose="02020603050405020304" pitchFamily="18" charset="0"/>
                <a:cs typeface="Times New Roman" panose="02020603050405020304" pitchFamily="18" charset="0"/>
              </a:rPr>
              <a:t>CRYO SD</a:t>
            </a:r>
            <a:endParaRPr lang="en-GB" b="1" dirty="0">
              <a:latin typeface="Times New Roman" panose="02020603050405020304" pitchFamily="18" charset="0"/>
              <a:cs typeface="Times New Roman" panose="02020603050405020304" pitchFamily="18" charset="0"/>
            </a:endParaRPr>
          </a:p>
        </p:txBody>
      </p:sp>
      <p:cxnSp>
        <p:nvCxnSpPr>
          <p:cNvPr id="14" name="Straight Arrow Connector 13"/>
          <p:cNvCxnSpPr>
            <a:stCxn id="13" idx="2"/>
          </p:cNvCxnSpPr>
          <p:nvPr/>
        </p:nvCxnSpPr>
        <p:spPr>
          <a:xfrm flipH="1">
            <a:off x="3834192" y="3355251"/>
            <a:ext cx="328260" cy="14575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rot="744553">
            <a:off x="6849801" y="3227072"/>
            <a:ext cx="472308" cy="490961"/>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28" name="Rectangle 27"/>
          <p:cNvSpPr/>
          <p:nvPr/>
        </p:nvSpPr>
        <p:spPr>
          <a:xfrm rot="744553">
            <a:off x="122791" y="1817829"/>
            <a:ext cx="472308" cy="490961"/>
          </a:xfrm>
          <a:prstGeom prst="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27" name="TextBox 26"/>
          <p:cNvSpPr txBox="1"/>
          <p:nvPr/>
        </p:nvSpPr>
        <p:spPr>
          <a:xfrm>
            <a:off x="7596336" y="2728822"/>
            <a:ext cx="1588897" cy="369332"/>
          </a:xfrm>
          <a:prstGeom prst="rect">
            <a:avLst/>
          </a:prstGeom>
          <a:noFill/>
        </p:spPr>
        <p:txBody>
          <a:bodyPr wrap="none" rtlCol="0">
            <a:spAutoFit/>
          </a:bodyPr>
          <a:lstStyle/>
          <a:p>
            <a:r>
              <a:rPr lang="en-GB" b="1" dirty="0" smtClean="0">
                <a:latin typeface="Times New Roman" panose="02020603050405020304" pitchFamily="18" charset="0"/>
                <a:cs typeface="Times New Roman" panose="02020603050405020304" pitchFamily="18" charset="0"/>
              </a:rPr>
              <a:t>CRAB LSS5R</a:t>
            </a:r>
            <a:endParaRPr lang="en-GB" b="1" dirty="0">
              <a:latin typeface="Times New Roman" panose="02020603050405020304" pitchFamily="18" charset="0"/>
              <a:cs typeface="Times New Roman" panose="02020603050405020304" pitchFamily="18" charset="0"/>
            </a:endParaRPr>
          </a:p>
        </p:txBody>
      </p:sp>
      <p:cxnSp>
        <p:nvCxnSpPr>
          <p:cNvPr id="30" name="Straight Arrow Connector 29"/>
          <p:cNvCxnSpPr>
            <a:stCxn id="27" idx="1"/>
          </p:cNvCxnSpPr>
          <p:nvPr/>
        </p:nvCxnSpPr>
        <p:spPr>
          <a:xfrm flipH="1">
            <a:off x="7085956" y="2913488"/>
            <a:ext cx="510380" cy="51381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37095" y="1261028"/>
            <a:ext cx="1486304" cy="369332"/>
          </a:xfrm>
          <a:prstGeom prst="rect">
            <a:avLst/>
          </a:prstGeom>
          <a:noFill/>
        </p:spPr>
        <p:txBody>
          <a:bodyPr wrap="none" rtlCol="0">
            <a:spAutoFit/>
          </a:bodyPr>
          <a:lstStyle/>
          <a:p>
            <a:r>
              <a:rPr lang="en-GB" b="1" dirty="0" smtClean="0">
                <a:latin typeface="Times New Roman" panose="02020603050405020304" pitchFamily="18" charset="0"/>
                <a:cs typeface="Times New Roman" panose="02020603050405020304" pitchFamily="18" charset="0"/>
              </a:rPr>
              <a:t>CRAB LSS5l</a:t>
            </a:r>
            <a:endParaRPr lang="en-GB" b="1" dirty="0">
              <a:latin typeface="Times New Roman" panose="02020603050405020304" pitchFamily="18" charset="0"/>
              <a:cs typeface="Times New Roman" panose="02020603050405020304" pitchFamily="18" charset="0"/>
            </a:endParaRPr>
          </a:p>
        </p:txBody>
      </p:sp>
      <p:cxnSp>
        <p:nvCxnSpPr>
          <p:cNvPr id="34" name="Straight Arrow Connector 33"/>
          <p:cNvCxnSpPr>
            <a:stCxn id="33" idx="1"/>
            <a:endCxn id="28" idx="0"/>
          </p:cNvCxnSpPr>
          <p:nvPr/>
        </p:nvCxnSpPr>
        <p:spPr>
          <a:xfrm flipH="1">
            <a:off x="411697" y="1445694"/>
            <a:ext cx="125398" cy="37787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9"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3979" t="10547" r="5314" b="9117"/>
          <a:stretch/>
        </p:blipFill>
        <p:spPr bwMode="auto">
          <a:xfrm>
            <a:off x="358945" y="1015861"/>
            <a:ext cx="8281937" cy="4431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829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GB" dirty="0" smtClean="0"/>
              <a:t>Point 1</a:t>
            </a:r>
            <a:endParaRPr lang="en-GB" dirty="0"/>
          </a:p>
        </p:txBody>
      </p:sp>
      <p:sp>
        <p:nvSpPr>
          <p:cNvPr id="10" name="Text Placeholder 9"/>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11"/>
          </p:nvPr>
        </p:nvSpPr>
        <p:spPr/>
        <p:txBody>
          <a:bodyPr/>
          <a:lstStyle/>
          <a:p>
            <a:r>
              <a:rPr lang="en-US" smtClean="0"/>
              <a:t>Document reference</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34487160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107034" y="229307"/>
            <a:ext cx="4987412" cy="350714"/>
          </a:xfrm>
          <a:ln>
            <a:solidFill>
              <a:schemeClr val="tx1"/>
            </a:solidFill>
          </a:ln>
        </p:spPr>
        <p:txBody>
          <a:bodyPr>
            <a:noAutofit/>
          </a:bodyPr>
          <a:lstStyle/>
          <a:p>
            <a:pPr algn="ctr"/>
            <a:r>
              <a:rPr lang="en-GB" sz="1800" b="1" dirty="0" smtClean="0"/>
              <a:t>POINT </a:t>
            </a:r>
            <a:r>
              <a:rPr lang="en-GB" sz="1800" b="1" dirty="0" smtClean="0"/>
              <a:t>1 Underground </a:t>
            </a:r>
            <a:r>
              <a:rPr lang="en-GB" sz="1800" b="1" dirty="0" smtClean="0"/>
              <a:t>infrastructure</a:t>
            </a:r>
            <a:endParaRPr lang="en-GB" sz="1800" b="1" dirty="0"/>
          </a:p>
        </p:txBody>
      </p:sp>
      <p:pic>
        <p:nvPicPr>
          <p:cNvPr id="10" name="Picture Placeholder 4" descr="GIS Portal Access control"/>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a:xfrm>
            <a:off x="286564" y="1124744"/>
            <a:ext cx="8484826" cy="4536504"/>
          </a:xfrm>
          <a:prstGeom prst="rect">
            <a:avLst/>
          </a:prstGeom>
        </p:spPr>
      </p:pic>
      <p:grpSp>
        <p:nvGrpSpPr>
          <p:cNvPr id="11" name="Group 10"/>
          <p:cNvGrpSpPr/>
          <p:nvPr/>
        </p:nvGrpSpPr>
        <p:grpSpPr>
          <a:xfrm>
            <a:off x="323528" y="1196752"/>
            <a:ext cx="2232248" cy="600164"/>
            <a:chOff x="276670" y="1268760"/>
            <a:chExt cx="2232248" cy="600164"/>
          </a:xfrm>
        </p:grpSpPr>
        <p:sp>
          <p:nvSpPr>
            <p:cNvPr id="12" name="TextBox 11"/>
            <p:cNvSpPr txBox="1"/>
            <p:nvPr/>
          </p:nvSpPr>
          <p:spPr>
            <a:xfrm>
              <a:off x="745862" y="1268760"/>
              <a:ext cx="1728192" cy="600164"/>
            </a:xfrm>
            <a:prstGeom prst="rect">
              <a:avLst/>
            </a:prstGeom>
            <a:solidFill>
              <a:srgbClr val="FF0000">
                <a:alpha val="7000"/>
              </a:srgbClr>
            </a:solidFill>
            <a:ln>
              <a:noFill/>
            </a:ln>
          </p:spPr>
          <p:txBody>
            <a:bodyPr wrap="square" rtlCol="0">
              <a:spAutoFit/>
            </a:bodyPr>
            <a:lstStyle/>
            <a:p>
              <a:r>
                <a:rPr lang="en-GB" sz="1100" b="1" dirty="0" smtClean="0">
                  <a:solidFill>
                    <a:srgbClr val="FF0000"/>
                  </a:solidFill>
                  <a:latin typeface="Times New Roman" panose="02020603050405020304" pitchFamily="18" charset="0"/>
                  <a:cs typeface="Times New Roman" panose="02020603050405020304" pitchFamily="18" charset="0"/>
                </a:rPr>
                <a:t>Crab Module position</a:t>
              </a:r>
            </a:p>
            <a:p>
              <a:pPr marL="171450" indent="-171450">
                <a:buFont typeface="Symbol"/>
                <a:buChar char="~"/>
              </a:pPr>
              <a:r>
                <a:rPr lang="en-GB" sz="1100" b="1" dirty="0" smtClean="0">
                  <a:solidFill>
                    <a:srgbClr val="FF0000"/>
                  </a:solidFill>
                  <a:latin typeface="Times New Roman" panose="02020603050405020304" pitchFamily="18" charset="0"/>
                  <a:cs typeface="Times New Roman" panose="02020603050405020304" pitchFamily="18" charset="0"/>
                  <a:sym typeface="Symbol"/>
                </a:rPr>
                <a:t>152399 mm/IP</a:t>
              </a:r>
            </a:p>
            <a:p>
              <a:r>
                <a:rPr lang="en-GB" sz="1100" b="1" dirty="0" smtClean="0">
                  <a:solidFill>
                    <a:srgbClr val="FF0000"/>
                  </a:solidFill>
                  <a:latin typeface="Times New Roman" panose="02020603050405020304" pitchFamily="18" charset="0"/>
                  <a:cs typeface="Times New Roman" panose="02020603050405020304" pitchFamily="18" charset="0"/>
                  <a:sym typeface="Symbol"/>
                </a:rPr>
                <a:t>Total length: 13400 mm</a:t>
              </a:r>
            </a:p>
          </p:txBody>
        </p:sp>
        <p:grpSp>
          <p:nvGrpSpPr>
            <p:cNvPr id="13" name="Group 12"/>
            <p:cNvGrpSpPr/>
            <p:nvPr/>
          </p:nvGrpSpPr>
          <p:grpSpPr>
            <a:xfrm>
              <a:off x="276670" y="1268760"/>
              <a:ext cx="2232248" cy="600164"/>
              <a:chOff x="316739" y="476672"/>
              <a:chExt cx="2232248" cy="600164"/>
            </a:xfrm>
          </p:grpSpPr>
          <p:sp>
            <p:nvSpPr>
              <p:cNvPr id="14" name="Rectangle 13"/>
              <p:cNvSpPr/>
              <p:nvPr/>
            </p:nvSpPr>
            <p:spPr>
              <a:xfrm>
                <a:off x="316739" y="476672"/>
                <a:ext cx="2232248" cy="600164"/>
              </a:xfrm>
              <a:prstGeom prst="rect">
                <a:avLst/>
              </a:prstGeom>
              <a:solidFill>
                <a:srgbClr val="FF0000">
                  <a:alpha val="7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15" name="Rectangle 14"/>
              <p:cNvSpPr/>
              <p:nvPr/>
            </p:nvSpPr>
            <p:spPr>
              <a:xfrm>
                <a:off x="367656" y="672065"/>
                <a:ext cx="384813" cy="209378"/>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grpSp>
      </p:grpSp>
      <p:pic>
        <p:nvPicPr>
          <p:cNvPr id="16" name="Picture Placeholder 4" descr="GIS Portal Access control"/>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433921" y="3573016"/>
            <a:ext cx="2445790" cy="1633787"/>
          </a:xfrm>
          <a:prstGeom prst="rect">
            <a:avLst/>
          </a:prstGeom>
          <a:ln>
            <a:solidFill>
              <a:schemeClr val="tx2"/>
            </a:solidFill>
          </a:ln>
        </p:spPr>
      </p:pic>
      <p:sp>
        <p:nvSpPr>
          <p:cNvPr id="17" name="TextBox 16"/>
          <p:cNvSpPr txBox="1"/>
          <p:nvPr/>
        </p:nvSpPr>
        <p:spPr>
          <a:xfrm>
            <a:off x="1596812" y="4443060"/>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18" name="TextBox 17"/>
          <p:cNvSpPr txBox="1"/>
          <p:nvPr/>
        </p:nvSpPr>
        <p:spPr>
          <a:xfrm>
            <a:off x="789484" y="4283804"/>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sp>
        <p:nvSpPr>
          <p:cNvPr id="20" name="Rectangle 19"/>
          <p:cNvSpPr/>
          <p:nvPr/>
        </p:nvSpPr>
        <p:spPr>
          <a:xfrm rot="758078">
            <a:off x="1297239" y="4250388"/>
            <a:ext cx="952698" cy="139296"/>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21" name="TextBox 20"/>
          <p:cNvSpPr txBox="1"/>
          <p:nvPr/>
        </p:nvSpPr>
        <p:spPr>
          <a:xfrm rot="701480">
            <a:off x="1334140" y="4208423"/>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3002862" y="4974210"/>
            <a:ext cx="1547446" cy="507831"/>
          </a:xfrm>
          <a:prstGeom prst="rect">
            <a:avLst/>
          </a:prstGeom>
          <a:solidFill>
            <a:schemeClr val="bg1"/>
          </a:solidFill>
          <a:ln>
            <a:solidFill>
              <a:srgbClr val="FF0000"/>
            </a:solidFill>
          </a:ln>
        </p:spPr>
        <p:txBody>
          <a:bodyPr wrap="square" rtlCol="0">
            <a:spAutoFit/>
          </a:bodyPr>
          <a:lstStyle/>
          <a:p>
            <a:r>
              <a:rPr lang="en-GB" sz="900" dirty="0" smtClean="0">
                <a:solidFill>
                  <a:srgbClr val="FF0000"/>
                </a:solidFill>
                <a:latin typeface="Times New Roman" panose="02020603050405020304" pitchFamily="18" charset="0"/>
                <a:cs typeface="Times New Roman" panose="02020603050405020304" pitchFamily="18" charset="0"/>
              </a:rPr>
              <a:t>LHC position;</a:t>
            </a:r>
          </a:p>
          <a:p>
            <a:r>
              <a:rPr lang="en-GB" sz="900" dirty="0" smtClean="0">
                <a:solidFill>
                  <a:srgbClr val="FF0000"/>
                </a:solidFill>
                <a:latin typeface="Times New Roman" panose="02020603050405020304" pitchFamily="18" charset="0"/>
                <a:cs typeface="Times New Roman" panose="02020603050405020304" pitchFamily="18" charset="0"/>
              </a:rPr>
              <a:t>D2_151930 mm from the IP</a:t>
            </a:r>
          </a:p>
          <a:p>
            <a:r>
              <a:rPr lang="en-GB" sz="900" dirty="0" smtClean="0">
                <a:solidFill>
                  <a:srgbClr val="FF0000"/>
                </a:solidFill>
                <a:latin typeface="Times New Roman" panose="02020603050405020304" pitchFamily="18" charset="0"/>
                <a:cs typeface="Times New Roman" panose="02020603050405020304" pitchFamily="18" charset="0"/>
              </a:rPr>
              <a:t>Q4_163350 </a:t>
            </a:r>
            <a:r>
              <a:rPr lang="en-GB" sz="900" dirty="0">
                <a:solidFill>
                  <a:srgbClr val="FF0000"/>
                </a:solidFill>
                <a:latin typeface="Times New Roman" panose="02020603050405020304" pitchFamily="18" charset="0"/>
                <a:cs typeface="Times New Roman" panose="02020603050405020304" pitchFamily="18" charset="0"/>
              </a:rPr>
              <a:t>mm from the </a:t>
            </a:r>
            <a:r>
              <a:rPr lang="en-GB" sz="900" dirty="0" smtClean="0">
                <a:solidFill>
                  <a:srgbClr val="FF0000"/>
                </a:solidFill>
                <a:latin typeface="Times New Roman" panose="02020603050405020304" pitchFamily="18" charset="0"/>
                <a:cs typeface="Times New Roman" panose="02020603050405020304" pitchFamily="18" charset="0"/>
              </a:rPr>
              <a:t>IP</a:t>
            </a:r>
            <a:endParaRPr lang="en-GB" sz="900" dirty="0">
              <a:solidFill>
                <a:srgbClr val="FF0000"/>
              </a:solidFill>
              <a:latin typeface="Times New Roman" panose="02020603050405020304" pitchFamily="18" charset="0"/>
              <a:cs typeface="Times New Roman" panose="02020603050405020304" pitchFamily="18" charset="0"/>
            </a:endParaRPr>
          </a:p>
        </p:txBody>
      </p:sp>
      <p:sp>
        <p:nvSpPr>
          <p:cNvPr id="23" name="TextBox 22"/>
          <p:cNvSpPr txBox="1"/>
          <p:nvPr/>
        </p:nvSpPr>
        <p:spPr>
          <a:xfrm>
            <a:off x="2957063" y="4208761"/>
            <a:ext cx="1593246" cy="707886"/>
          </a:xfrm>
          <a:prstGeom prst="rect">
            <a:avLst/>
          </a:prstGeom>
          <a:solidFill>
            <a:schemeClr val="bg1"/>
          </a:solidFill>
          <a:ln>
            <a:solidFill>
              <a:srgbClr val="FF0000"/>
            </a:solidFill>
          </a:ln>
        </p:spPr>
        <p:txBody>
          <a:bodyPr wrap="square" rtlCol="0">
            <a:spAutoFit/>
          </a:bodyPr>
          <a:lstStyle>
            <a:defPPr>
              <a:defRPr lang="en-US"/>
            </a:defPPr>
            <a:lvl1pPr>
              <a:defRPr sz="1000" b="1">
                <a:solidFill>
                  <a:srgbClr val="FF0000"/>
                </a:solidFill>
              </a:defRPr>
            </a:lvl1pPr>
          </a:lstStyle>
          <a:p>
            <a:r>
              <a:rPr lang="en-GB" b="0" dirty="0" smtClean="0">
                <a:latin typeface="Times New Roman" panose="02020603050405020304" pitchFamily="18" charset="0"/>
                <a:cs typeface="Times New Roman" panose="02020603050405020304" pitchFamily="18" charset="0"/>
              </a:rPr>
              <a:t>*HL_LHC future  integration of the Crab Module  (152399 mm/IP) (Total length: 13400mm)</a:t>
            </a:r>
            <a:endParaRPr lang="en-GB" b="0" dirty="0">
              <a:latin typeface="Times New Roman" panose="02020603050405020304" pitchFamily="18" charset="0"/>
              <a:cs typeface="Times New Roman" panose="02020603050405020304" pitchFamily="18" charset="0"/>
            </a:endParaRPr>
          </a:p>
        </p:txBody>
      </p:sp>
      <p:cxnSp>
        <p:nvCxnSpPr>
          <p:cNvPr id="31" name="Straight Arrow Connector 30"/>
          <p:cNvCxnSpPr>
            <a:endCxn id="21" idx="0"/>
          </p:cNvCxnSpPr>
          <p:nvPr/>
        </p:nvCxnSpPr>
        <p:spPr>
          <a:xfrm flipH="1">
            <a:off x="1861584" y="2708920"/>
            <a:ext cx="172846" cy="1501897"/>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rot="769375">
            <a:off x="1960687" y="2590524"/>
            <a:ext cx="247017" cy="143677"/>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cxnSp>
        <p:nvCxnSpPr>
          <p:cNvPr id="39" name="Straight Arrow Connector 38"/>
          <p:cNvCxnSpPr/>
          <p:nvPr/>
        </p:nvCxnSpPr>
        <p:spPr>
          <a:xfrm flipH="1" flipV="1">
            <a:off x="2059211" y="4627726"/>
            <a:ext cx="820500" cy="184666"/>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nvGrpSpPr>
          <p:cNvPr id="41" name="Group 40"/>
          <p:cNvGrpSpPr/>
          <p:nvPr/>
        </p:nvGrpSpPr>
        <p:grpSpPr>
          <a:xfrm>
            <a:off x="4727076" y="4593893"/>
            <a:ext cx="3007224" cy="1815453"/>
            <a:chOff x="3058884" y="3948791"/>
            <a:chExt cx="3007223" cy="1815453"/>
          </a:xfrm>
        </p:grpSpPr>
        <p:pic>
          <p:nvPicPr>
            <p:cNvPr id="42" name="Picture Placeholder 4" descr="GIS Portal Access control"/>
            <p:cNvPicPr>
              <a:picLocks noChangeAspect="1"/>
            </p:cNvPicPr>
            <p:nvPr/>
          </p:nvPicPr>
          <p:blipFill rotWithShape="1">
            <a:blip r:embed="rId4" cstate="email">
              <a:extLst>
                <a:ext uri="{28A0092B-C50C-407E-A947-70E740481C1C}">
                  <a14:useLocalDpi xmlns:a14="http://schemas.microsoft.com/office/drawing/2010/main" val="0"/>
                </a:ext>
              </a:extLst>
            </a:blip>
            <a:srcRect l="9377" t="20876" r="5593" b="15080"/>
            <a:stretch/>
          </p:blipFill>
          <p:spPr>
            <a:xfrm>
              <a:off x="3058884" y="3948791"/>
              <a:ext cx="3007223" cy="1815453"/>
            </a:xfrm>
            <a:prstGeom prst="rect">
              <a:avLst/>
            </a:prstGeom>
          </p:spPr>
        </p:pic>
        <p:sp>
          <p:nvSpPr>
            <p:cNvPr id="43" name="Rectangle 42"/>
            <p:cNvSpPr/>
            <p:nvPr/>
          </p:nvSpPr>
          <p:spPr>
            <a:xfrm rot="758078">
              <a:off x="4229327" y="4724767"/>
              <a:ext cx="1029612" cy="154297"/>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44" name="TextBox 43"/>
            <p:cNvSpPr txBox="1"/>
            <p:nvPr/>
          </p:nvSpPr>
          <p:spPr>
            <a:xfrm rot="701480">
              <a:off x="4439185" y="4714901"/>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cxnSp>
          <p:nvCxnSpPr>
            <p:cNvPr id="47" name="Straight Arrow Connector 46"/>
            <p:cNvCxnSpPr/>
            <p:nvPr/>
          </p:nvCxnSpPr>
          <p:spPr>
            <a:xfrm>
              <a:off x="3058884" y="4681520"/>
              <a:ext cx="987527" cy="234043"/>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4292933" y="4875490"/>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49" name="TextBox 48"/>
            <p:cNvSpPr txBox="1"/>
            <p:nvPr/>
          </p:nvSpPr>
          <p:spPr>
            <a:xfrm>
              <a:off x="5107674" y="5076150"/>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grpSp>
      <p:cxnSp>
        <p:nvCxnSpPr>
          <p:cNvPr id="53" name="Straight Arrow Connector 52"/>
          <p:cNvCxnSpPr>
            <a:endCxn id="44" idx="0"/>
          </p:cNvCxnSpPr>
          <p:nvPr/>
        </p:nvCxnSpPr>
        <p:spPr>
          <a:xfrm flipH="1">
            <a:off x="6634821" y="3825389"/>
            <a:ext cx="360981" cy="153700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rot="769375">
            <a:off x="6876145" y="3656946"/>
            <a:ext cx="239315" cy="143677"/>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58" name="TextBox 57"/>
          <p:cNvSpPr txBox="1"/>
          <p:nvPr/>
        </p:nvSpPr>
        <p:spPr>
          <a:xfrm>
            <a:off x="1259632" y="1916832"/>
            <a:ext cx="1222895" cy="400110"/>
          </a:xfrm>
          <a:prstGeom prst="rect">
            <a:avLst/>
          </a:prstGeom>
          <a:solidFill>
            <a:schemeClr val="bg1"/>
          </a:solidFill>
          <a:ln>
            <a:solidFill>
              <a:srgbClr val="FF0000"/>
            </a:solidFill>
          </a:ln>
        </p:spPr>
        <p:txBody>
          <a:bodyPr wrap="square" rtlCol="0">
            <a:spAutoFit/>
          </a:bodyPr>
          <a:lstStyle/>
          <a:p>
            <a:pPr algn="ctr"/>
            <a:r>
              <a:rPr lang="en-GB" sz="1000" dirty="0" smtClean="0">
                <a:solidFill>
                  <a:srgbClr val="FF0000"/>
                </a:solidFill>
                <a:latin typeface="Times New Roman" panose="02020603050405020304" pitchFamily="18" charset="0"/>
                <a:cs typeface="Times New Roman" panose="02020603050405020304" pitchFamily="18" charset="0"/>
              </a:rPr>
              <a:t>Building  2160: “Station electrique”</a:t>
            </a:r>
            <a:endParaRPr lang="en-GB" sz="1000" dirty="0">
              <a:solidFill>
                <a:srgbClr val="FF0000"/>
              </a:solidFill>
              <a:latin typeface="Times New Roman" panose="02020603050405020304" pitchFamily="18" charset="0"/>
              <a:cs typeface="Times New Roman" panose="02020603050405020304" pitchFamily="18" charset="0"/>
            </a:endParaRPr>
          </a:p>
        </p:txBody>
      </p:sp>
      <p:sp>
        <p:nvSpPr>
          <p:cNvPr id="60" name="TextBox 59"/>
          <p:cNvSpPr txBox="1"/>
          <p:nvPr/>
        </p:nvSpPr>
        <p:spPr>
          <a:xfrm>
            <a:off x="8100392" y="3587455"/>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RR13</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61" name="TextBox 60"/>
          <p:cNvSpPr txBox="1"/>
          <p:nvPr/>
        </p:nvSpPr>
        <p:spPr>
          <a:xfrm>
            <a:off x="5455806" y="3059388"/>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UJ13</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63" name="TextBox 62"/>
          <p:cNvSpPr txBox="1"/>
          <p:nvPr/>
        </p:nvSpPr>
        <p:spPr>
          <a:xfrm>
            <a:off x="458962" y="1932597"/>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RR17</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64" name="TextBox 63"/>
          <p:cNvSpPr txBox="1"/>
          <p:nvPr/>
        </p:nvSpPr>
        <p:spPr>
          <a:xfrm>
            <a:off x="3203848" y="2564904"/>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UJ17</a:t>
            </a:r>
            <a:endParaRPr lang="en-GB" sz="1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75576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en-GB" dirty="0" smtClean="0"/>
              <a:t>Point 4:</a:t>
            </a:r>
            <a:br>
              <a:rPr lang="en-GB" dirty="0" smtClean="0"/>
            </a:br>
            <a:r>
              <a:rPr lang="en-GB" sz="3400" dirty="0" smtClean="0"/>
              <a:t>Cryogenic power plant for RF</a:t>
            </a:r>
            <a:endParaRPr lang="en-GB" sz="3400" dirty="0"/>
          </a:p>
        </p:txBody>
      </p:sp>
      <p:sp>
        <p:nvSpPr>
          <p:cNvPr id="8" name="Text Placeholder 7"/>
          <p:cNvSpPr>
            <a:spLocks noGrp="1"/>
          </p:cNvSpPr>
          <p:nvPr>
            <p:ph type="body" idx="1"/>
          </p:nvPr>
        </p:nvSpPr>
        <p:spPr/>
        <p:txBody>
          <a:bodyPr/>
          <a:lstStyle/>
          <a:p>
            <a:r>
              <a:rPr lang="en-GB" dirty="0" smtClean="0"/>
              <a:t>This topic will the subject of an extended presentation by C. Magnier in an upcoming HL-TC where the proposal will be described in details and submitted to approval. As results it shall become baseline and it will affect the way in which CRG team will prepare the tendering</a:t>
            </a:r>
            <a:endParaRPr lang="en-GB" dirty="0"/>
          </a:p>
        </p:txBody>
      </p:sp>
      <p:sp>
        <p:nvSpPr>
          <p:cNvPr id="4" name="Date Placeholder 3"/>
          <p:cNvSpPr>
            <a:spLocks noGrp="1"/>
          </p:cNvSpPr>
          <p:nvPr>
            <p:ph type="dt" sz="half" idx="10"/>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11"/>
          </p:nvPr>
        </p:nvSpPr>
        <p:spPr/>
        <p:txBody>
          <a:bodyPr/>
          <a:lstStyle/>
          <a:p>
            <a:r>
              <a:rPr lang="en-US" smtClean="0"/>
              <a:t>Document reference</a:t>
            </a:r>
            <a:endParaRPr lang="en-US" dirty="0"/>
          </a:p>
        </p:txBody>
      </p:sp>
      <p:sp>
        <p:nvSpPr>
          <p:cNvPr id="6" name="Slide Number Placeholder 5"/>
          <p:cNvSpPr>
            <a:spLocks noGrp="1"/>
          </p:cNvSpPr>
          <p:nvPr>
            <p:ph type="sldNum" sz="quarter" idx="12"/>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24955641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3131840" y="260648"/>
            <a:ext cx="3788640" cy="360040"/>
          </a:xfrm>
          <a:prstGeom prst="rect">
            <a:avLst/>
          </a:prstGeom>
          <a:ln>
            <a:solidFill>
              <a:schemeClr val="tx1"/>
            </a:solidFill>
          </a:ln>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1800" b="1" dirty="0" smtClean="0">
                <a:latin typeface="Times New Roman" panose="02020603050405020304" pitchFamily="18" charset="0"/>
                <a:cs typeface="Times New Roman" panose="02020603050405020304" pitchFamily="18" charset="0"/>
              </a:rPr>
              <a:t>POINT </a:t>
            </a:r>
            <a:r>
              <a:rPr lang="en-GB" sz="1800" b="1" dirty="0" smtClean="0">
                <a:latin typeface="Times New Roman" panose="02020603050405020304" pitchFamily="18" charset="0"/>
                <a:cs typeface="Times New Roman" panose="02020603050405020304" pitchFamily="18" charset="0"/>
              </a:rPr>
              <a:t>1 Surface </a:t>
            </a:r>
            <a:r>
              <a:rPr lang="en-GB" sz="1800" b="1" dirty="0" smtClean="0">
                <a:latin typeface="Times New Roman" panose="02020603050405020304" pitchFamily="18" charset="0"/>
                <a:cs typeface="Times New Roman" panose="02020603050405020304" pitchFamily="18" charset="0"/>
              </a:rPr>
              <a:t>building</a:t>
            </a:r>
            <a:endParaRPr lang="en-GB" sz="1800" b="1" dirty="0">
              <a:latin typeface="Times New Roman" panose="02020603050405020304" pitchFamily="18" charset="0"/>
              <a:cs typeface="Times New Roman" panose="02020603050405020304" pitchFamily="18" charset="0"/>
            </a:endParaRPr>
          </a:p>
        </p:txBody>
      </p:sp>
      <p:pic>
        <p:nvPicPr>
          <p:cNvPr id="5" name="Picture Placeholder 4" descr="GIS Portal Access control"/>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a:xfrm>
            <a:off x="222945" y="1052736"/>
            <a:ext cx="8739762" cy="4752528"/>
          </a:xfrm>
          <a:prstGeom prst="rect">
            <a:avLst/>
          </a:prstGeom>
        </p:spPr>
      </p:pic>
      <p:grpSp>
        <p:nvGrpSpPr>
          <p:cNvPr id="6" name="Group 5"/>
          <p:cNvGrpSpPr/>
          <p:nvPr/>
        </p:nvGrpSpPr>
        <p:grpSpPr>
          <a:xfrm>
            <a:off x="481497" y="3858963"/>
            <a:ext cx="4124925" cy="1833489"/>
            <a:chOff x="433921" y="3573016"/>
            <a:chExt cx="4124925" cy="1833489"/>
          </a:xfrm>
        </p:grpSpPr>
        <p:pic>
          <p:nvPicPr>
            <p:cNvPr id="7" name="Picture Placeholder 4" descr="GIS Portal Access control"/>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a:xfrm>
              <a:off x="433921" y="3573016"/>
              <a:ext cx="2445790" cy="1633787"/>
            </a:xfrm>
            <a:prstGeom prst="rect">
              <a:avLst/>
            </a:prstGeom>
            <a:ln>
              <a:solidFill>
                <a:schemeClr val="tx2"/>
              </a:solidFill>
            </a:ln>
          </p:spPr>
        </p:pic>
        <p:sp>
          <p:nvSpPr>
            <p:cNvPr id="8" name="TextBox 7"/>
            <p:cNvSpPr txBox="1"/>
            <p:nvPr/>
          </p:nvSpPr>
          <p:spPr>
            <a:xfrm>
              <a:off x="1596812" y="4443060"/>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9" name="TextBox 8"/>
            <p:cNvSpPr txBox="1"/>
            <p:nvPr/>
          </p:nvSpPr>
          <p:spPr>
            <a:xfrm>
              <a:off x="789484" y="4283804"/>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sp>
          <p:nvSpPr>
            <p:cNvPr id="10" name="Rectangle 9"/>
            <p:cNvSpPr/>
            <p:nvPr/>
          </p:nvSpPr>
          <p:spPr>
            <a:xfrm rot="758078">
              <a:off x="1297239" y="4250388"/>
              <a:ext cx="952698" cy="139296"/>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11" name="TextBox 10"/>
            <p:cNvSpPr txBox="1"/>
            <p:nvPr/>
          </p:nvSpPr>
          <p:spPr>
            <a:xfrm rot="701480">
              <a:off x="1334140" y="4208423"/>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011400" y="4898674"/>
              <a:ext cx="1547446" cy="507831"/>
            </a:xfrm>
            <a:prstGeom prst="rect">
              <a:avLst/>
            </a:prstGeom>
            <a:solidFill>
              <a:schemeClr val="bg1"/>
            </a:solidFill>
            <a:ln>
              <a:solidFill>
                <a:srgbClr val="FF0000"/>
              </a:solidFill>
            </a:ln>
          </p:spPr>
          <p:txBody>
            <a:bodyPr wrap="square" rtlCol="0">
              <a:spAutoFit/>
            </a:bodyPr>
            <a:lstStyle/>
            <a:p>
              <a:r>
                <a:rPr lang="en-GB" sz="900" dirty="0" smtClean="0">
                  <a:solidFill>
                    <a:srgbClr val="FF0000"/>
                  </a:solidFill>
                  <a:latin typeface="Times New Roman" panose="02020603050405020304" pitchFamily="18" charset="0"/>
                  <a:cs typeface="Times New Roman" panose="02020603050405020304" pitchFamily="18" charset="0"/>
                </a:rPr>
                <a:t>LHC position;</a:t>
              </a:r>
            </a:p>
            <a:p>
              <a:r>
                <a:rPr lang="en-GB" sz="900" dirty="0" smtClean="0">
                  <a:solidFill>
                    <a:srgbClr val="FF0000"/>
                  </a:solidFill>
                  <a:latin typeface="Times New Roman" panose="02020603050405020304" pitchFamily="18" charset="0"/>
                  <a:cs typeface="Times New Roman" panose="02020603050405020304" pitchFamily="18" charset="0"/>
                </a:rPr>
                <a:t>D2_151930 mm from the IP</a:t>
              </a:r>
            </a:p>
            <a:p>
              <a:r>
                <a:rPr lang="en-GB" sz="900" dirty="0" smtClean="0">
                  <a:solidFill>
                    <a:srgbClr val="FF0000"/>
                  </a:solidFill>
                  <a:latin typeface="Times New Roman" panose="02020603050405020304" pitchFamily="18" charset="0"/>
                  <a:cs typeface="Times New Roman" panose="02020603050405020304" pitchFamily="18" charset="0"/>
                </a:rPr>
                <a:t>Q4_163350 </a:t>
              </a:r>
              <a:r>
                <a:rPr lang="en-GB" sz="900" dirty="0">
                  <a:solidFill>
                    <a:srgbClr val="FF0000"/>
                  </a:solidFill>
                  <a:latin typeface="Times New Roman" panose="02020603050405020304" pitchFamily="18" charset="0"/>
                  <a:cs typeface="Times New Roman" panose="02020603050405020304" pitchFamily="18" charset="0"/>
                </a:rPr>
                <a:t>mm from the </a:t>
              </a:r>
              <a:r>
                <a:rPr lang="en-GB" sz="900" dirty="0" smtClean="0">
                  <a:solidFill>
                    <a:srgbClr val="FF0000"/>
                  </a:solidFill>
                  <a:latin typeface="Times New Roman" panose="02020603050405020304" pitchFamily="18" charset="0"/>
                  <a:cs typeface="Times New Roman" panose="02020603050405020304" pitchFamily="18" charset="0"/>
                </a:rPr>
                <a:t>IP</a:t>
              </a:r>
              <a:endParaRPr lang="en-GB" sz="900" dirty="0">
                <a:solidFill>
                  <a:srgbClr val="FF0000"/>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2965601" y="4042850"/>
              <a:ext cx="1579649" cy="707886"/>
            </a:xfrm>
            <a:prstGeom prst="rect">
              <a:avLst/>
            </a:prstGeom>
            <a:solidFill>
              <a:schemeClr val="bg1"/>
            </a:solidFill>
            <a:ln>
              <a:solidFill>
                <a:srgbClr val="FF0000"/>
              </a:solidFill>
            </a:ln>
          </p:spPr>
          <p:txBody>
            <a:bodyPr wrap="square" rtlCol="0">
              <a:spAutoFit/>
            </a:bodyPr>
            <a:lstStyle>
              <a:defPPr>
                <a:defRPr lang="en-US"/>
              </a:defPPr>
              <a:lvl1pPr>
                <a:defRPr sz="1000" b="1">
                  <a:solidFill>
                    <a:srgbClr val="FF0000"/>
                  </a:solidFill>
                </a:defRPr>
              </a:lvl1pPr>
            </a:lstStyle>
            <a:p>
              <a:r>
                <a:rPr lang="en-GB" b="0" dirty="0" smtClean="0">
                  <a:latin typeface="Times New Roman" panose="02020603050405020304" pitchFamily="18" charset="0"/>
                  <a:cs typeface="Times New Roman" panose="02020603050405020304" pitchFamily="18" charset="0"/>
                </a:rPr>
                <a:t>*HL_LHC future  integration of the Crab Module  (152399 mm/IP) (Total length: 13400mm)</a:t>
              </a:r>
              <a:endParaRPr lang="en-GB" b="0" dirty="0">
                <a:latin typeface="Times New Roman" panose="02020603050405020304" pitchFamily="18" charset="0"/>
                <a:cs typeface="Times New Roman" panose="02020603050405020304" pitchFamily="18" charset="0"/>
              </a:endParaRPr>
            </a:p>
          </p:txBody>
        </p:sp>
        <p:cxnSp>
          <p:nvCxnSpPr>
            <p:cNvPr id="14" name="Straight Arrow Connector 13"/>
            <p:cNvCxnSpPr/>
            <p:nvPr/>
          </p:nvCxnSpPr>
          <p:spPr>
            <a:xfrm flipH="1" flipV="1">
              <a:off x="2059211" y="4627726"/>
              <a:ext cx="820500" cy="184666"/>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4716016" y="4433828"/>
            <a:ext cx="3007223" cy="1984064"/>
            <a:chOff x="3301367" y="3938137"/>
            <a:chExt cx="3007222" cy="1984064"/>
          </a:xfrm>
        </p:grpSpPr>
        <p:pic>
          <p:nvPicPr>
            <p:cNvPr id="16" name="Picture Placeholder 4" descr="GIS Portal Access control"/>
            <p:cNvPicPr>
              <a:picLocks noChangeAspect="1"/>
            </p:cNvPicPr>
            <p:nvPr/>
          </p:nvPicPr>
          <p:blipFill rotWithShape="1">
            <a:blip r:embed="rId4" cstate="email">
              <a:extLst>
                <a:ext uri="{28A0092B-C50C-407E-A947-70E740481C1C}">
                  <a14:useLocalDpi xmlns:a14="http://schemas.microsoft.com/office/drawing/2010/main" val="0"/>
                </a:ext>
              </a:extLst>
            </a:blip>
            <a:srcRect l="10705" t="20500" r="5593" b="9508"/>
            <a:stretch/>
          </p:blipFill>
          <p:spPr>
            <a:xfrm>
              <a:off x="3348366" y="3938137"/>
              <a:ext cx="2960223" cy="1984064"/>
            </a:xfrm>
            <a:prstGeom prst="rect">
              <a:avLst/>
            </a:prstGeom>
            <a:ln>
              <a:solidFill>
                <a:schemeClr val="tx2"/>
              </a:solidFill>
            </a:ln>
          </p:spPr>
        </p:pic>
        <p:sp>
          <p:nvSpPr>
            <p:cNvPr id="17" name="Rectangle 16"/>
            <p:cNvSpPr/>
            <p:nvPr/>
          </p:nvSpPr>
          <p:spPr>
            <a:xfrm rot="758078">
              <a:off x="4471810" y="4724767"/>
              <a:ext cx="1029612" cy="154297"/>
            </a:xfrm>
            <a:prstGeom prst="rect">
              <a:avLst/>
            </a:prstGeom>
            <a:pattFill prst="ltDnDiag">
              <a:fgClr>
                <a:srgbClr val="FF0000"/>
              </a:fgClr>
              <a:bgClr>
                <a:schemeClr val="bg1"/>
              </a:bgClr>
            </a:patt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18" name="TextBox 17"/>
            <p:cNvSpPr txBox="1"/>
            <p:nvPr/>
          </p:nvSpPr>
          <p:spPr>
            <a:xfrm rot="701480">
              <a:off x="4681668" y="4714901"/>
              <a:ext cx="1008112" cy="230832"/>
            </a:xfrm>
            <a:prstGeom prst="rect">
              <a:avLst/>
            </a:prstGeom>
            <a:noFill/>
          </p:spPr>
          <p:txBody>
            <a:bodyPr wrap="square" rtlCol="0">
              <a:spAutoFit/>
            </a:bodyPr>
            <a:lstStyle/>
            <a:p>
              <a:r>
                <a:rPr lang="en-GB" sz="900" dirty="0" smtClean="0">
                  <a:latin typeface="Times New Roman" panose="02020603050405020304" pitchFamily="18" charset="0"/>
                  <a:cs typeface="Times New Roman" panose="02020603050405020304" pitchFamily="18" charset="0"/>
                </a:rPr>
                <a:t>Crab Module</a:t>
              </a:r>
              <a:endParaRPr lang="en-GB" sz="900" dirty="0">
                <a:latin typeface="Times New Roman" panose="02020603050405020304" pitchFamily="18" charset="0"/>
                <a:cs typeface="Times New Roman" panose="02020603050405020304" pitchFamily="18" charset="0"/>
              </a:endParaRPr>
            </a:p>
          </p:txBody>
        </p:sp>
        <p:cxnSp>
          <p:nvCxnSpPr>
            <p:cNvPr id="21" name="Straight Arrow Connector 20"/>
            <p:cNvCxnSpPr/>
            <p:nvPr/>
          </p:nvCxnSpPr>
          <p:spPr>
            <a:xfrm>
              <a:off x="3301367" y="4681520"/>
              <a:ext cx="987527" cy="234043"/>
            </a:xfrm>
            <a:prstGeom prst="straightConnector1">
              <a:avLst/>
            </a:prstGeom>
            <a:ln w="25400">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535416" y="4875490"/>
              <a:ext cx="526709" cy="369332"/>
            </a:xfrm>
            <a:prstGeom prst="rect">
              <a:avLst/>
            </a:prstGeom>
            <a:noFill/>
            <a:ln>
              <a:noFill/>
            </a:ln>
          </p:spPr>
          <p:txBody>
            <a:bodyPr wrap="square" rtlCol="0">
              <a:spAutoFit/>
            </a:bodyPr>
            <a:lstStyle>
              <a:defPPr>
                <a:defRPr lang="en-US"/>
              </a:defPPr>
              <a:lvl1pPr algn="ctr">
                <a:defRPr b="1">
                  <a:solidFill>
                    <a:srgbClr val="FF0000"/>
                  </a:solidFill>
                </a:defRPr>
              </a:lvl1pPr>
            </a:lstStyle>
            <a:p>
              <a:r>
                <a:rPr lang="en-GB" dirty="0">
                  <a:solidFill>
                    <a:srgbClr val="FFFF00"/>
                  </a:solidFill>
                  <a:latin typeface="Times New Roman" panose="02020603050405020304" pitchFamily="18" charset="0"/>
                  <a:cs typeface="Times New Roman" panose="02020603050405020304" pitchFamily="18" charset="0"/>
                </a:rPr>
                <a:t>D2</a:t>
              </a:r>
            </a:p>
          </p:txBody>
        </p:sp>
        <p:sp>
          <p:nvSpPr>
            <p:cNvPr id="23" name="TextBox 22"/>
            <p:cNvSpPr txBox="1"/>
            <p:nvPr/>
          </p:nvSpPr>
          <p:spPr>
            <a:xfrm>
              <a:off x="5350157" y="5076150"/>
              <a:ext cx="504055" cy="369332"/>
            </a:xfrm>
            <a:prstGeom prst="rect">
              <a:avLst/>
            </a:prstGeom>
            <a:noFill/>
            <a:ln>
              <a:noFill/>
            </a:ln>
          </p:spPr>
          <p:txBody>
            <a:bodyPr wrap="square" rtlCol="0">
              <a:spAutoFit/>
            </a:bodyPr>
            <a:lstStyle/>
            <a:p>
              <a:pPr algn="ctr"/>
              <a:r>
                <a:rPr lang="en-GB" b="1" dirty="0" smtClean="0">
                  <a:solidFill>
                    <a:srgbClr val="FFFF00"/>
                  </a:solidFill>
                  <a:latin typeface="Times New Roman" panose="02020603050405020304" pitchFamily="18" charset="0"/>
                  <a:cs typeface="Times New Roman" panose="02020603050405020304" pitchFamily="18" charset="0"/>
                </a:rPr>
                <a:t>Q4</a:t>
              </a:r>
              <a:endParaRPr lang="en-GB" b="1" dirty="0">
                <a:solidFill>
                  <a:srgbClr val="FFFF00"/>
                </a:solidFill>
                <a:latin typeface="Times New Roman" panose="02020603050405020304" pitchFamily="18" charset="0"/>
                <a:cs typeface="Times New Roman" panose="02020603050405020304" pitchFamily="18" charset="0"/>
              </a:endParaRPr>
            </a:p>
          </p:txBody>
        </p:sp>
      </p:grpSp>
      <p:cxnSp>
        <p:nvCxnSpPr>
          <p:cNvPr id="42" name="Straight Arrow Connector 41"/>
          <p:cNvCxnSpPr/>
          <p:nvPr/>
        </p:nvCxnSpPr>
        <p:spPr>
          <a:xfrm flipH="1">
            <a:off x="1704392" y="2718445"/>
            <a:ext cx="430172" cy="1715383"/>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rot="769375">
            <a:off x="2060821" y="2600049"/>
            <a:ext cx="247017" cy="143677"/>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cxnSp>
        <p:nvCxnSpPr>
          <p:cNvPr id="45" name="Straight Arrow Connector 44"/>
          <p:cNvCxnSpPr/>
          <p:nvPr/>
        </p:nvCxnSpPr>
        <p:spPr>
          <a:xfrm flipH="1">
            <a:off x="6476774" y="3858963"/>
            <a:ext cx="748123" cy="1318248"/>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rot="769375">
            <a:off x="7105239" y="3702898"/>
            <a:ext cx="239315" cy="143677"/>
          </a:xfrm>
          <a:prstGeom prst="rect">
            <a:avLst/>
          </a:prstGeom>
          <a:solidFill>
            <a:srgbClr val="FF0000">
              <a:alpha val="62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51" name="TextBox 50"/>
          <p:cNvSpPr txBox="1"/>
          <p:nvPr/>
        </p:nvSpPr>
        <p:spPr>
          <a:xfrm>
            <a:off x="1368785" y="1988840"/>
            <a:ext cx="1222895" cy="400110"/>
          </a:xfrm>
          <a:prstGeom prst="rect">
            <a:avLst/>
          </a:prstGeom>
          <a:solidFill>
            <a:schemeClr val="bg1"/>
          </a:solidFill>
          <a:ln>
            <a:solidFill>
              <a:srgbClr val="FF0000"/>
            </a:solidFill>
          </a:ln>
        </p:spPr>
        <p:txBody>
          <a:bodyPr wrap="square" rtlCol="0">
            <a:spAutoFit/>
          </a:bodyPr>
          <a:lstStyle/>
          <a:p>
            <a:pPr algn="ctr"/>
            <a:r>
              <a:rPr lang="en-GB" sz="1000" dirty="0" smtClean="0">
                <a:solidFill>
                  <a:srgbClr val="FF0000"/>
                </a:solidFill>
                <a:latin typeface="Times New Roman" panose="02020603050405020304" pitchFamily="18" charset="0"/>
                <a:cs typeface="Times New Roman" panose="02020603050405020304" pitchFamily="18" charset="0"/>
              </a:rPr>
              <a:t>Building  2160: “Station electrique”</a:t>
            </a:r>
            <a:endParaRPr lang="en-GB" sz="1000" dirty="0">
              <a:solidFill>
                <a:srgbClr val="FF0000"/>
              </a:solidFill>
              <a:latin typeface="Times New Roman" panose="02020603050405020304" pitchFamily="18" charset="0"/>
              <a:cs typeface="Times New Roman" panose="02020603050405020304" pitchFamily="18" charset="0"/>
            </a:endParaRPr>
          </a:p>
        </p:txBody>
      </p:sp>
      <p:sp>
        <p:nvSpPr>
          <p:cNvPr id="55" name="TextBox 54"/>
          <p:cNvSpPr txBox="1"/>
          <p:nvPr/>
        </p:nvSpPr>
        <p:spPr>
          <a:xfrm>
            <a:off x="8423874" y="3672915"/>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RR13</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56" name="TextBox 55"/>
          <p:cNvSpPr txBox="1"/>
          <p:nvPr/>
        </p:nvSpPr>
        <p:spPr>
          <a:xfrm>
            <a:off x="5599822" y="3102118"/>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UJ13</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57" name="TextBox 56"/>
          <p:cNvSpPr txBox="1"/>
          <p:nvPr/>
        </p:nvSpPr>
        <p:spPr>
          <a:xfrm>
            <a:off x="602978" y="1975327"/>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RR17</a:t>
            </a:r>
            <a:endParaRPr lang="en-GB" sz="1400" b="1" dirty="0">
              <a:solidFill>
                <a:srgbClr val="FF0000"/>
              </a:solidFill>
              <a:latin typeface="Times New Roman" panose="02020603050405020304" pitchFamily="18" charset="0"/>
              <a:cs typeface="Times New Roman" panose="02020603050405020304" pitchFamily="18" charset="0"/>
            </a:endParaRPr>
          </a:p>
        </p:txBody>
      </p:sp>
      <p:sp>
        <p:nvSpPr>
          <p:cNvPr id="58" name="TextBox 57"/>
          <p:cNvSpPr txBox="1"/>
          <p:nvPr/>
        </p:nvSpPr>
        <p:spPr>
          <a:xfrm>
            <a:off x="3347864" y="2607634"/>
            <a:ext cx="648072" cy="307777"/>
          </a:xfrm>
          <a:prstGeom prst="rect">
            <a:avLst/>
          </a:prstGeom>
          <a:noFill/>
        </p:spPr>
        <p:txBody>
          <a:bodyPr wrap="square" rtlCol="0">
            <a:spAutoFit/>
          </a:bodyPr>
          <a:lstStyle/>
          <a:p>
            <a:r>
              <a:rPr lang="en-GB" sz="1400" b="1" dirty="0" smtClean="0">
                <a:solidFill>
                  <a:srgbClr val="FF0000"/>
                </a:solidFill>
                <a:latin typeface="Times New Roman" panose="02020603050405020304" pitchFamily="18" charset="0"/>
                <a:cs typeface="Times New Roman" panose="02020603050405020304" pitchFamily="18" charset="0"/>
              </a:rPr>
              <a:t>UJ17</a:t>
            </a:r>
            <a:endParaRPr lang="en-GB" sz="14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08558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4078" t="13708" r="16476" b="13308"/>
          <a:stretch/>
        </p:blipFill>
        <p:spPr bwMode="auto">
          <a:xfrm>
            <a:off x="107504" y="714552"/>
            <a:ext cx="8856984" cy="56236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333207" y="5218167"/>
            <a:ext cx="526106" cy="276999"/>
          </a:xfrm>
          <a:prstGeom prst="rect">
            <a:avLst/>
          </a:prstGeom>
          <a:noFill/>
        </p:spPr>
        <p:txBody>
          <a:bodyPr wrap="none" rtlCol="0">
            <a:spAutoFit/>
          </a:bodyPr>
          <a:lstStyle/>
          <a:p>
            <a:r>
              <a:rPr lang="en-GB" sz="1200" b="1" dirty="0" smtClean="0">
                <a:latin typeface="Times New Roman" panose="02020603050405020304" pitchFamily="18" charset="0"/>
                <a:cs typeface="Times New Roman" panose="02020603050405020304" pitchFamily="18" charset="0"/>
              </a:rPr>
              <a:t>UJ13</a:t>
            </a:r>
            <a:endParaRPr lang="en-GB" sz="1200" b="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2987824" y="3140968"/>
            <a:ext cx="526106" cy="276999"/>
          </a:xfrm>
          <a:prstGeom prst="rect">
            <a:avLst/>
          </a:prstGeom>
          <a:noFill/>
        </p:spPr>
        <p:txBody>
          <a:bodyPr wrap="none" rtlCol="0">
            <a:spAutoFit/>
          </a:bodyPr>
          <a:lstStyle/>
          <a:p>
            <a:r>
              <a:rPr lang="en-GB" sz="1200" b="1" dirty="0" smtClean="0">
                <a:latin typeface="Times New Roman" panose="02020603050405020304" pitchFamily="18" charset="0"/>
                <a:cs typeface="Times New Roman" panose="02020603050405020304" pitchFamily="18" charset="0"/>
              </a:rPr>
              <a:t>UJ16</a:t>
            </a:r>
            <a:endParaRPr lang="en-GB" sz="1200" b="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5602059" y="4666236"/>
            <a:ext cx="526106" cy="276999"/>
          </a:xfrm>
          <a:prstGeom prst="rect">
            <a:avLst/>
          </a:prstGeom>
          <a:noFill/>
        </p:spPr>
        <p:txBody>
          <a:bodyPr wrap="none" rtlCol="0">
            <a:spAutoFit/>
          </a:bodyPr>
          <a:lstStyle/>
          <a:p>
            <a:r>
              <a:rPr lang="en-GB" sz="1200" b="1" dirty="0" smtClean="0">
                <a:latin typeface="Times New Roman" panose="02020603050405020304" pitchFamily="18" charset="0"/>
                <a:cs typeface="Times New Roman" panose="02020603050405020304" pitchFamily="18" charset="0"/>
              </a:rPr>
              <a:t>UJ14</a:t>
            </a:r>
            <a:endParaRPr lang="en-GB" sz="1200" b="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490382" y="2885441"/>
            <a:ext cx="526106" cy="276999"/>
          </a:xfrm>
          <a:prstGeom prst="rect">
            <a:avLst/>
          </a:prstGeom>
          <a:noFill/>
        </p:spPr>
        <p:txBody>
          <a:bodyPr wrap="none" rtlCol="0">
            <a:spAutoFit/>
          </a:bodyPr>
          <a:lstStyle/>
          <a:p>
            <a:r>
              <a:rPr lang="en-GB" sz="1200" b="1" dirty="0" smtClean="0">
                <a:latin typeface="Times New Roman" panose="02020603050405020304" pitchFamily="18" charset="0"/>
                <a:cs typeface="Times New Roman" panose="02020603050405020304" pitchFamily="18" charset="0"/>
              </a:rPr>
              <a:t>UJ17</a:t>
            </a:r>
            <a:endParaRPr lang="en-GB" sz="1200" b="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7235271" y="5444421"/>
            <a:ext cx="407484" cy="276999"/>
          </a:xfrm>
          <a:prstGeom prst="rect">
            <a:avLst/>
          </a:prstGeom>
          <a:noFill/>
        </p:spPr>
        <p:txBody>
          <a:bodyPr wrap="none" rtlCol="0">
            <a:spAutoFit/>
          </a:bodyPr>
          <a:lstStyle/>
          <a:p>
            <a:r>
              <a:rPr lang="en-GB" sz="1200" b="1" dirty="0" smtClean="0">
                <a:latin typeface="Times New Roman" panose="02020603050405020304" pitchFamily="18" charset="0"/>
                <a:cs typeface="Times New Roman" panose="02020603050405020304" pitchFamily="18" charset="0"/>
              </a:rPr>
              <a:t>Pt2</a:t>
            </a:r>
            <a:endParaRPr lang="en-GB" sz="1200" b="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935792" y="1561814"/>
            <a:ext cx="407484" cy="276999"/>
          </a:xfrm>
          <a:prstGeom prst="rect">
            <a:avLst/>
          </a:prstGeom>
          <a:noFill/>
        </p:spPr>
        <p:txBody>
          <a:bodyPr wrap="none" rtlCol="0">
            <a:spAutoFit/>
          </a:bodyPr>
          <a:lstStyle/>
          <a:p>
            <a:r>
              <a:rPr lang="en-GB" sz="1200" b="1" dirty="0" smtClean="0">
                <a:latin typeface="Times New Roman" panose="02020603050405020304" pitchFamily="18" charset="0"/>
                <a:cs typeface="Times New Roman" panose="02020603050405020304" pitchFamily="18" charset="0"/>
              </a:rPr>
              <a:t>Pt8</a:t>
            </a:r>
            <a:endParaRPr lang="en-GB" sz="1200" b="1" dirty="0">
              <a:latin typeface="Times New Roman" panose="02020603050405020304" pitchFamily="18" charset="0"/>
              <a:cs typeface="Times New Roman" panose="02020603050405020304" pitchFamily="18" charset="0"/>
            </a:endParaRPr>
          </a:p>
        </p:txBody>
      </p:sp>
      <p:cxnSp>
        <p:nvCxnSpPr>
          <p:cNvPr id="9" name="Straight Arrow Connector 8"/>
          <p:cNvCxnSpPr/>
          <p:nvPr/>
        </p:nvCxnSpPr>
        <p:spPr>
          <a:xfrm flipH="1" flipV="1">
            <a:off x="781337" y="1627100"/>
            <a:ext cx="353965" cy="21287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141304" y="5569761"/>
            <a:ext cx="432048" cy="264168"/>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438634" y="811075"/>
            <a:ext cx="1180131"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PM15 (9.1m)</a:t>
            </a:r>
            <a:endParaRPr lang="en-GB" sz="1400" b="1" dirty="0">
              <a:solidFill>
                <a:srgbClr val="C00000"/>
              </a:solidFill>
              <a:latin typeface="Times New Roman" panose="02020603050405020304" pitchFamily="18" charset="0"/>
              <a:cs typeface="Times New Roman" panose="02020603050405020304" pitchFamily="18" charset="0"/>
            </a:endParaRPr>
          </a:p>
        </p:txBody>
      </p:sp>
      <p:cxnSp>
        <p:nvCxnSpPr>
          <p:cNvPr id="22" name="Straight Arrow Connector 21"/>
          <p:cNvCxnSpPr>
            <a:stCxn id="18" idx="3"/>
          </p:cNvCxnSpPr>
          <p:nvPr/>
        </p:nvCxnSpPr>
        <p:spPr>
          <a:xfrm>
            <a:off x="4618765" y="964964"/>
            <a:ext cx="241267" cy="23178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774208" y="2848713"/>
            <a:ext cx="1095172"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PX14 (18m)</a:t>
            </a:r>
            <a:endParaRPr lang="en-GB" sz="1400" b="1" dirty="0">
              <a:solidFill>
                <a:srgbClr val="C00000"/>
              </a:solidFill>
              <a:latin typeface="Times New Roman" panose="02020603050405020304" pitchFamily="18" charset="0"/>
              <a:cs typeface="Times New Roman" panose="02020603050405020304" pitchFamily="18" charset="0"/>
            </a:endParaRPr>
          </a:p>
        </p:txBody>
      </p:sp>
      <p:cxnSp>
        <p:nvCxnSpPr>
          <p:cNvPr id="26" name="Straight Arrow Connector 25"/>
          <p:cNvCxnSpPr>
            <a:stCxn id="25" idx="1"/>
          </p:cNvCxnSpPr>
          <p:nvPr/>
        </p:nvCxnSpPr>
        <p:spPr>
          <a:xfrm flipH="1" flipV="1">
            <a:off x="5036096" y="2708920"/>
            <a:ext cx="738112" cy="293682"/>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016675" y="1254037"/>
            <a:ext cx="1229824"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PX16 (12.6m)</a:t>
            </a:r>
            <a:endParaRPr lang="en-GB" sz="1400" b="1" dirty="0">
              <a:solidFill>
                <a:srgbClr val="C00000"/>
              </a:solidFill>
              <a:latin typeface="Times New Roman" panose="02020603050405020304" pitchFamily="18" charset="0"/>
              <a:cs typeface="Times New Roman" panose="02020603050405020304" pitchFamily="18" charset="0"/>
            </a:endParaRPr>
          </a:p>
        </p:txBody>
      </p:sp>
      <p:cxnSp>
        <p:nvCxnSpPr>
          <p:cNvPr id="36" name="Straight Arrow Connector 35"/>
          <p:cNvCxnSpPr>
            <a:stCxn id="35" idx="3"/>
          </p:cNvCxnSpPr>
          <p:nvPr/>
        </p:nvCxnSpPr>
        <p:spPr>
          <a:xfrm>
            <a:off x="3246499" y="1407926"/>
            <a:ext cx="389397" cy="16991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1865451" y="1978479"/>
            <a:ext cx="1140056"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PX15 (9.1m)</a:t>
            </a:r>
            <a:endParaRPr lang="en-GB" sz="1400" b="1" dirty="0">
              <a:solidFill>
                <a:srgbClr val="C00000"/>
              </a:solidFill>
              <a:latin typeface="Times New Roman" panose="02020603050405020304" pitchFamily="18" charset="0"/>
              <a:cs typeface="Times New Roman" panose="02020603050405020304" pitchFamily="18" charset="0"/>
            </a:endParaRPr>
          </a:p>
        </p:txBody>
      </p:sp>
      <p:cxnSp>
        <p:nvCxnSpPr>
          <p:cNvPr id="41" name="Straight Arrow Connector 40"/>
          <p:cNvCxnSpPr>
            <a:stCxn id="40" idx="3"/>
          </p:cNvCxnSpPr>
          <p:nvPr/>
        </p:nvCxnSpPr>
        <p:spPr>
          <a:xfrm>
            <a:off x="3005507" y="2132368"/>
            <a:ext cx="433127" cy="15388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4121095" y="3933056"/>
            <a:ext cx="623889"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UX15</a:t>
            </a:r>
            <a:endParaRPr lang="en-GB" sz="1400" b="1" dirty="0">
              <a:solidFill>
                <a:srgbClr val="C00000"/>
              </a:solidFill>
              <a:latin typeface="Times New Roman" panose="02020603050405020304" pitchFamily="18" charset="0"/>
              <a:cs typeface="Times New Roman" panose="02020603050405020304" pitchFamily="18" charset="0"/>
            </a:endParaRPr>
          </a:p>
        </p:txBody>
      </p:sp>
      <p:sp>
        <p:nvSpPr>
          <p:cNvPr id="45" name="TextBox 44"/>
          <p:cNvSpPr txBox="1"/>
          <p:nvPr/>
        </p:nvSpPr>
        <p:spPr>
          <a:xfrm>
            <a:off x="5993306" y="3402486"/>
            <a:ext cx="593432"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US15</a:t>
            </a:r>
            <a:endParaRPr lang="en-GB" sz="1400" b="1" dirty="0">
              <a:solidFill>
                <a:srgbClr val="C00000"/>
              </a:solidFill>
              <a:latin typeface="Times New Roman" panose="02020603050405020304" pitchFamily="18" charset="0"/>
              <a:cs typeface="Times New Roman" panose="02020603050405020304" pitchFamily="18" charset="0"/>
            </a:endParaRPr>
          </a:p>
        </p:txBody>
      </p:sp>
      <p:cxnSp>
        <p:nvCxnSpPr>
          <p:cNvPr id="46" name="Straight Arrow Connector 45"/>
          <p:cNvCxnSpPr>
            <a:stCxn id="45" idx="1"/>
          </p:cNvCxnSpPr>
          <p:nvPr/>
        </p:nvCxnSpPr>
        <p:spPr>
          <a:xfrm flipH="1">
            <a:off x="5405152" y="3556375"/>
            <a:ext cx="58815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797197" y="5754636"/>
            <a:ext cx="723275"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USA15</a:t>
            </a:r>
            <a:endParaRPr lang="en-GB" sz="1400" b="1" dirty="0">
              <a:solidFill>
                <a:srgbClr val="C00000"/>
              </a:solidFill>
              <a:latin typeface="Times New Roman" panose="02020603050405020304" pitchFamily="18" charset="0"/>
              <a:cs typeface="Times New Roman" panose="02020603050405020304" pitchFamily="18" charset="0"/>
            </a:endParaRPr>
          </a:p>
        </p:txBody>
      </p:sp>
      <p:cxnSp>
        <p:nvCxnSpPr>
          <p:cNvPr id="50" name="Straight Arrow Connector 49"/>
          <p:cNvCxnSpPr>
            <a:stCxn id="49" idx="3"/>
          </p:cNvCxnSpPr>
          <p:nvPr/>
        </p:nvCxnSpPr>
        <p:spPr>
          <a:xfrm flipV="1">
            <a:off x="1520472" y="5495167"/>
            <a:ext cx="692952" cy="41335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2293"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7199" t="16693" r="23958" b="18067"/>
          <a:stretch/>
        </p:blipFill>
        <p:spPr bwMode="auto">
          <a:xfrm>
            <a:off x="95788" y="3162440"/>
            <a:ext cx="2918647" cy="20557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6" name="Straight Arrow Connector 55"/>
          <p:cNvCxnSpPr>
            <a:stCxn id="40" idx="3"/>
          </p:cNvCxnSpPr>
          <p:nvPr/>
        </p:nvCxnSpPr>
        <p:spPr>
          <a:xfrm flipH="1">
            <a:off x="1473409" y="2132368"/>
            <a:ext cx="1532098" cy="1577895"/>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pic>
        <p:nvPicPr>
          <p:cNvPr id="12294" name="Picture 6"/>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2565" t="17290" r="20001" b="15929"/>
          <a:stretch/>
        </p:blipFill>
        <p:spPr bwMode="auto">
          <a:xfrm>
            <a:off x="5558940" y="223760"/>
            <a:ext cx="3371377" cy="23683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0" name="Straight Arrow Connector 59"/>
          <p:cNvCxnSpPr/>
          <p:nvPr/>
        </p:nvCxnSpPr>
        <p:spPr>
          <a:xfrm flipV="1">
            <a:off x="4588308" y="811076"/>
            <a:ext cx="1242955" cy="153143"/>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7806326" y="1516812"/>
            <a:ext cx="1337674" cy="646331"/>
          </a:xfrm>
          <a:prstGeom prst="rect">
            <a:avLst/>
          </a:prstGeom>
          <a:solidFill>
            <a:schemeClr val="bg1"/>
          </a:solidFill>
        </p:spPr>
        <p:txBody>
          <a:bodyPr wrap="none" rtlCol="0">
            <a:spAutoFit/>
          </a:bodyPr>
          <a:lstStyle/>
          <a:p>
            <a:pPr algn="ctr"/>
            <a:r>
              <a:rPr lang="en-GB" sz="1200" b="1" dirty="0" smtClean="0">
                <a:solidFill>
                  <a:srgbClr val="C00000"/>
                </a:solidFill>
                <a:latin typeface="Times New Roman" panose="02020603050405020304" pitchFamily="18" charset="0"/>
                <a:cs typeface="Times New Roman" panose="02020603050405020304" pitchFamily="18" charset="0"/>
              </a:rPr>
              <a:t>Space reserved to</a:t>
            </a:r>
          </a:p>
          <a:p>
            <a:pPr algn="ctr"/>
            <a:r>
              <a:rPr lang="en-GB" sz="1200" b="1" dirty="0" smtClean="0">
                <a:solidFill>
                  <a:srgbClr val="C00000"/>
                </a:solidFill>
                <a:latin typeface="Times New Roman" panose="02020603050405020304" pitchFamily="18" charset="0"/>
                <a:cs typeface="Times New Roman" panose="02020603050405020304" pitchFamily="18" charset="0"/>
              </a:rPr>
              <a:t> lower m</a:t>
            </a:r>
            <a:r>
              <a:rPr lang="en-GB" sz="1200" b="1" dirty="0" smtClean="0">
                <a:solidFill>
                  <a:srgbClr val="C00000"/>
                </a:solidFill>
                <a:latin typeface="Times New Roman" panose="02020603050405020304" pitchFamily="18" charset="0"/>
                <a:cs typeface="Times New Roman" panose="02020603050405020304" pitchFamily="18" charset="0"/>
              </a:rPr>
              <a:t>aterial </a:t>
            </a:r>
          </a:p>
          <a:p>
            <a:pPr algn="ctr"/>
            <a:r>
              <a:rPr lang="en-GB" sz="1200" b="1" dirty="0" smtClean="0">
                <a:solidFill>
                  <a:srgbClr val="C00000"/>
                </a:solidFill>
                <a:latin typeface="Times New Roman" panose="02020603050405020304" pitchFamily="18" charset="0"/>
                <a:cs typeface="Times New Roman" panose="02020603050405020304" pitchFamily="18" charset="0"/>
              </a:rPr>
              <a:t>too small</a:t>
            </a:r>
            <a:endParaRPr lang="en-GB" sz="1200" b="1" dirty="0">
              <a:solidFill>
                <a:srgbClr val="C00000"/>
              </a:solidFill>
              <a:latin typeface="Times New Roman" panose="02020603050405020304" pitchFamily="18" charset="0"/>
              <a:cs typeface="Times New Roman" panose="02020603050405020304" pitchFamily="18" charset="0"/>
            </a:endParaRPr>
          </a:p>
        </p:txBody>
      </p:sp>
      <p:sp>
        <p:nvSpPr>
          <p:cNvPr id="67" name="TextBox 66"/>
          <p:cNvSpPr txBox="1"/>
          <p:nvPr/>
        </p:nvSpPr>
        <p:spPr>
          <a:xfrm>
            <a:off x="108365" y="773081"/>
            <a:ext cx="3358612"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PX14 et PX16 : </a:t>
            </a:r>
            <a:r>
              <a:rPr lang="en-GB" sz="1400" b="1" dirty="0" smtClean="0">
                <a:solidFill>
                  <a:srgbClr val="C00000"/>
                </a:solidFill>
                <a:latin typeface="Times New Roman" panose="02020603050405020304" pitchFamily="18" charset="0"/>
                <a:cs typeface="Times New Roman" panose="02020603050405020304" pitchFamily="18" charset="0"/>
              </a:rPr>
              <a:t>fully used by experiments</a:t>
            </a:r>
            <a:endParaRPr lang="en-GB" sz="1400" b="1" dirty="0">
              <a:solidFill>
                <a:srgbClr val="C00000"/>
              </a:solidFill>
              <a:latin typeface="Times New Roman" panose="02020603050405020304" pitchFamily="18" charset="0"/>
              <a:cs typeface="Times New Roman" panose="02020603050405020304" pitchFamily="18" charset="0"/>
            </a:endParaRPr>
          </a:p>
        </p:txBody>
      </p:sp>
      <p:sp>
        <p:nvSpPr>
          <p:cNvPr id="61" name="TextBox 60"/>
          <p:cNvSpPr txBox="1"/>
          <p:nvPr/>
        </p:nvSpPr>
        <p:spPr>
          <a:xfrm>
            <a:off x="-2" y="17026"/>
            <a:ext cx="5209785" cy="369332"/>
          </a:xfrm>
          <a:prstGeom prst="rect">
            <a:avLst/>
          </a:prstGeom>
          <a:noFill/>
        </p:spPr>
        <p:txBody>
          <a:bodyPr wrap="square" rtlCol="0">
            <a:spAutoFit/>
          </a:bodyPr>
          <a:lstStyle/>
          <a:p>
            <a:r>
              <a:rPr lang="en-GB" b="1" dirty="0" smtClean="0">
                <a:latin typeface="Times New Roman" panose="02020603050405020304" pitchFamily="18" charset="0"/>
                <a:cs typeface="Times New Roman" panose="02020603050405020304" pitchFamily="18" charset="0"/>
              </a:rPr>
              <a:t>POINT 1 : </a:t>
            </a:r>
            <a:r>
              <a:rPr lang="en-GB" b="1" dirty="0" smtClean="0">
                <a:latin typeface="Times New Roman" panose="02020603050405020304" pitchFamily="18" charset="0"/>
                <a:cs typeface="Times New Roman" panose="02020603050405020304" pitchFamily="18" charset="0"/>
              </a:rPr>
              <a:t>existing access points</a:t>
            </a:r>
            <a:endParaRPr lang="en-GB" b="1" dirty="0">
              <a:latin typeface="Times New Roman" panose="02020603050405020304" pitchFamily="18" charset="0"/>
              <a:cs typeface="Times New Roman" panose="02020603050405020304" pitchFamily="18" charset="0"/>
            </a:endParaRPr>
          </a:p>
        </p:txBody>
      </p:sp>
      <p:pic>
        <p:nvPicPr>
          <p:cNvPr id="12295" name="Picture 7"/>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4239" t="18790" r="1955" b="3035"/>
          <a:stretch/>
        </p:blipFill>
        <p:spPr bwMode="auto">
          <a:xfrm>
            <a:off x="3114525" y="4846448"/>
            <a:ext cx="3115497" cy="1816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2" name="Picture 4" descr="C:\Documents and Settings\maridor\Local Settings\Temporary Internet Files\Content.IE5\H21PTH6P\MCj04347500000[1].png"/>
          <p:cNvPicPr>
            <a:picLocks noChangeAspect="1" noChangeArrowheads="1"/>
          </p:cNvPicPr>
          <p:nvPr/>
        </p:nvPicPr>
        <p:blipFill>
          <a:blip r:embed="rId6" cstate="print"/>
          <a:srcRect/>
          <a:stretch>
            <a:fillRect/>
          </a:stretch>
        </p:blipFill>
        <p:spPr bwMode="auto">
          <a:xfrm>
            <a:off x="5366012" y="5754636"/>
            <a:ext cx="472094" cy="472094"/>
          </a:xfrm>
          <a:prstGeom prst="rect">
            <a:avLst/>
          </a:prstGeom>
          <a:noFill/>
        </p:spPr>
      </p:pic>
      <p:sp>
        <p:nvSpPr>
          <p:cNvPr id="73" name="Oval 72"/>
          <p:cNvSpPr/>
          <p:nvPr/>
        </p:nvSpPr>
        <p:spPr>
          <a:xfrm>
            <a:off x="4624922" y="5385568"/>
            <a:ext cx="135862" cy="14401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74" name="TextBox 73"/>
          <p:cNvSpPr txBox="1"/>
          <p:nvPr/>
        </p:nvSpPr>
        <p:spPr>
          <a:xfrm>
            <a:off x="3869007" y="4864241"/>
            <a:ext cx="1140056" cy="307777"/>
          </a:xfrm>
          <a:prstGeom prst="rect">
            <a:avLst/>
          </a:prstGeom>
          <a:noFill/>
        </p:spPr>
        <p:txBody>
          <a:bodyPr wrap="none" rtlCol="0">
            <a:spAutoFit/>
          </a:bodyPr>
          <a:lstStyle/>
          <a:p>
            <a:r>
              <a:rPr lang="en-GB" sz="1400" b="1" dirty="0" smtClean="0">
                <a:solidFill>
                  <a:srgbClr val="C00000"/>
                </a:solidFill>
                <a:latin typeface="Times New Roman" panose="02020603050405020304" pitchFamily="18" charset="0"/>
                <a:cs typeface="Times New Roman" panose="02020603050405020304" pitchFamily="18" charset="0"/>
              </a:rPr>
              <a:t>PX15 (9.1m)</a:t>
            </a:r>
            <a:endParaRPr lang="en-GB" sz="1400" b="1" dirty="0">
              <a:solidFill>
                <a:srgbClr val="C00000"/>
              </a:solidFill>
              <a:latin typeface="Times New Roman" panose="02020603050405020304" pitchFamily="18" charset="0"/>
              <a:cs typeface="Times New Roman" panose="02020603050405020304" pitchFamily="18" charset="0"/>
            </a:endParaRPr>
          </a:p>
        </p:txBody>
      </p:sp>
      <p:cxnSp>
        <p:nvCxnSpPr>
          <p:cNvPr id="75" name="Straight Arrow Connector 74"/>
          <p:cNvCxnSpPr>
            <a:stCxn id="74" idx="2"/>
            <a:endCxn id="73" idx="0"/>
          </p:cNvCxnSpPr>
          <p:nvPr/>
        </p:nvCxnSpPr>
        <p:spPr>
          <a:xfrm>
            <a:off x="4439035" y="5172018"/>
            <a:ext cx="253818" cy="21355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5865112" y="5852183"/>
            <a:ext cx="2355132" cy="276999"/>
          </a:xfrm>
          <a:prstGeom prst="rect">
            <a:avLst/>
          </a:prstGeom>
          <a:solidFill>
            <a:schemeClr val="bg1"/>
          </a:solidFill>
        </p:spPr>
        <p:txBody>
          <a:bodyPr wrap="none" rtlCol="0">
            <a:spAutoFit/>
          </a:bodyPr>
          <a:lstStyle/>
          <a:p>
            <a:r>
              <a:rPr lang="en-GB" sz="1200" b="1" dirty="0" smtClean="0">
                <a:solidFill>
                  <a:srgbClr val="C00000"/>
                </a:solidFill>
                <a:latin typeface="Times New Roman" panose="02020603050405020304" pitchFamily="18" charset="0"/>
                <a:cs typeface="Times New Roman" panose="02020603050405020304" pitchFamily="18" charset="0"/>
              </a:rPr>
              <a:t>Construction SD 300m2  </a:t>
            </a:r>
            <a:r>
              <a:rPr lang="en-GB" sz="1200" b="1" dirty="0" smtClean="0">
                <a:solidFill>
                  <a:srgbClr val="C00000"/>
                </a:solidFill>
                <a:latin typeface="Times New Roman" panose="02020603050405020304" pitchFamily="18" charset="0"/>
                <a:cs typeface="Times New Roman" panose="02020603050405020304" pitchFamily="18" charset="0"/>
              </a:rPr>
              <a:t>difficult</a:t>
            </a:r>
            <a:endParaRPr lang="en-GB" sz="1200" b="1" dirty="0">
              <a:solidFill>
                <a:srgbClr val="C00000"/>
              </a:solidFill>
              <a:latin typeface="Times New Roman" panose="02020603050405020304" pitchFamily="18" charset="0"/>
              <a:cs typeface="Times New Roman" panose="02020603050405020304" pitchFamily="18" charset="0"/>
            </a:endParaRPr>
          </a:p>
        </p:txBody>
      </p:sp>
      <p:sp>
        <p:nvSpPr>
          <p:cNvPr id="38" name="TextBox 37"/>
          <p:cNvSpPr txBox="1"/>
          <p:nvPr/>
        </p:nvSpPr>
        <p:spPr>
          <a:xfrm>
            <a:off x="112500" y="4955627"/>
            <a:ext cx="1337674" cy="646331"/>
          </a:xfrm>
          <a:prstGeom prst="rect">
            <a:avLst/>
          </a:prstGeom>
          <a:solidFill>
            <a:schemeClr val="bg1"/>
          </a:solidFill>
        </p:spPr>
        <p:txBody>
          <a:bodyPr wrap="none" rtlCol="0">
            <a:spAutoFit/>
          </a:bodyPr>
          <a:lstStyle/>
          <a:p>
            <a:pPr algn="ctr"/>
            <a:r>
              <a:rPr lang="en-GB" sz="1200" b="1" dirty="0" smtClean="0">
                <a:solidFill>
                  <a:srgbClr val="C00000"/>
                </a:solidFill>
                <a:latin typeface="Times New Roman" panose="02020603050405020304" pitchFamily="18" charset="0"/>
                <a:cs typeface="Times New Roman" panose="02020603050405020304" pitchFamily="18" charset="0"/>
              </a:rPr>
              <a:t>Space reserved to</a:t>
            </a:r>
          </a:p>
          <a:p>
            <a:pPr algn="ctr"/>
            <a:r>
              <a:rPr lang="en-GB" sz="1200" b="1" dirty="0" smtClean="0">
                <a:solidFill>
                  <a:srgbClr val="C00000"/>
                </a:solidFill>
                <a:latin typeface="Times New Roman" panose="02020603050405020304" pitchFamily="18" charset="0"/>
                <a:cs typeface="Times New Roman" panose="02020603050405020304" pitchFamily="18" charset="0"/>
              </a:rPr>
              <a:t> lower m</a:t>
            </a:r>
            <a:r>
              <a:rPr lang="en-GB" sz="1200" b="1" dirty="0" smtClean="0">
                <a:solidFill>
                  <a:srgbClr val="C00000"/>
                </a:solidFill>
                <a:latin typeface="Times New Roman" panose="02020603050405020304" pitchFamily="18" charset="0"/>
                <a:cs typeface="Times New Roman" panose="02020603050405020304" pitchFamily="18" charset="0"/>
              </a:rPr>
              <a:t>aterial </a:t>
            </a:r>
          </a:p>
          <a:p>
            <a:pPr algn="ctr"/>
            <a:r>
              <a:rPr lang="en-GB" sz="1200" b="1" dirty="0" smtClean="0">
                <a:solidFill>
                  <a:srgbClr val="C00000"/>
                </a:solidFill>
                <a:latin typeface="Times New Roman" panose="02020603050405020304" pitchFamily="18" charset="0"/>
                <a:cs typeface="Times New Roman" panose="02020603050405020304" pitchFamily="18" charset="0"/>
              </a:rPr>
              <a:t>Big enough</a:t>
            </a:r>
            <a:endParaRPr lang="en-GB" sz="1200" b="1" dirty="0">
              <a:solidFill>
                <a:srgbClr val="C00000"/>
              </a:solidFill>
              <a:latin typeface="Times New Roman" panose="02020603050405020304" pitchFamily="18" charset="0"/>
              <a:cs typeface="Times New Roman" panose="02020603050405020304" pitchFamily="18" charset="0"/>
            </a:endParaRPr>
          </a:p>
        </p:txBody>
      </p:sp>
      <p:sp>
        <p:nvSpPr>
          <p:cNvPr id="39" name="Left Arrow Callout 38"/>
          <p:cNvSpPr/>
          <p:nvPr/>
        </p:nvSpPr>
        <p:spPr>
          <a:xfrm>
            <a:off x="2384449" y="4533179"/>
            <a:ext cx="5502479" cy="2137558"/>
          </a:xfrm>
          <a:prstGeom prst="leftArrowCallout">
            <a:avLst>
              <a:gd name="adj1" fmla="val 26112"/>
              <a:gd name="adj2" fmla="val 25000"/>
              <a:gd name="adj3" fmla="val 43333"/>
              <a:gd name="adj4" fmla="val 80830"/>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Can we enlarge the USA15 and build </a:t>
            </a:r>
          </a:p>
          <a:p>
            <a:pPr algn="ctr"/>
            <a:r>
              <a:rPr lang="en-GB" dirty="0" smtClean="0">
                <a:latin typeface="Times New Roman" panose="02020603050405020304" pitchFamily="18" charset="0"/>
                <a:cs typeface="Times New Roman" panose="02020603050405020304" pitchFamily="18" charset="0"/>
              </a:rPr>
              <a:t>connection tunnels ?</a:t>
            </a:r>
            <a:endParaRPr lang="en-GB"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30603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ppt_x"/>
                                          </p:val>
                                        </p:tav>
                                        <p:tav tm="100000">
                                          <p:val>
                                            <p:strVal val="#ppt_x"/>
                                          </p:val>
                                        </p:tav>
                                      </p:tavLst>
                                    </p:anim>
                                    <p:anim calcmode="lin" valueType="num">
                                      <p:cBhvr additive="base">
                                        <p:cTn id="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6854" cy="940443"/>
          </a:xfrm>
        </p:spPr>
        <p:txBody>
          <a:bodyPr/>
          <a:lstStyle/>
          <a:p>
            <a:r>
              <a:rPr lang="en-GB" dirty="0" smtClean="0"/>
              <a:t>PX15</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2"/>
          </p:nvPr>
        </p:nvSpPr>
        <p:spPr/>
        <p:txBody>
          <a:bodyPr/>
          <a:lstStyle/>
          <a:p>
            <a:fld id="{B4BFD808-6B56-4447-9401-2398D08EE3C0}" type="datetime1">
              <a:rPr lang="en-US" smtClean="0"/>
              <a:pPr/>
              <a:t>7/14/2014</a:t>
            </a:fld>
            <a:endParaRPr lang="en-US" dirty="0"/>
          </a:p>
        </p:txBody>
      </p:sp>
      <p:sp>
        <p:nvSpPr>
          <p:cNvPr id="5" name="Footer Placeholder 4"/>
          <p:cNvSpPr>
            <a:spLocks noGrp="1"/>
          </p:cNvSpPr>
          <p:nvPr>
            <p:ph type="ftr" sz="quarter" idx="3"/>
          </p:nvPr>
        </p:nvSpPr>
        <p:spPr/>
        <p:txBody>
          <a:bodyPr/>
          <a:lstStyle/>
          <a:p>
            <a:r>
              <a:rPr lang="en-US" smtClean="0"/>
              <a:t>Document reference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52</a:t>
            </a:fld>
            <a:endParaRPr lang="en-US" dirty="0"/>
          </a:p>
        </p:txBody>
      </p:sp>
      <p:pic>
        <p:nvPicPr>
          <p:cNvPr id="1027" name="Picture 1" descr="image00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0" y="760591"/>
            <a:ext cx="9001125" cy="6097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Left Arrow Callout 6"/>
          <p:cNvSpPr/>
          <p:nvPr/>
        </p:nvSpPr>
        <p:spPr>
          <a:xfrm>
            <a:off x="5102935" y="2327563"/>
            <a:ext cx="3391228" cy="2885704"/>
          </a:xfrm>
          <a:prstGeom prst="leftArrowCallou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Times New Roman" panose="02020603050405020304" pitchFamily="18" charset="0"/>
                <a:cs typeface="Times New Roman" panose="02020603050405020304" pitchFamily="18" charset="0"/>
              </a:rPr>
              <a:t>The lowering and transport vertical space is still there ? </a:t>
            </a:r>
          </a:p>
          <a:p>
            <a:pPr algn="ctr"/>
            <a:r>
              <a:rPr lang="en-GB" dirty="0" smtClean="0">
                <a:latin typeface="Times New Roman" panose="02020603050405020304" pitchFamily="18" charset="0"/>
                <a:cs typeface="Times New Roman" panose="02020603050405020304" pitchFamily="18" charset="0"/>
              </a:rPr>
              <a:t>Can we use it ?</a:t>
            </a:r>
          </a:p>
          <a:p>
            <a:pPr algn="ct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4891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3715" t="18443" r="1951" b="3102"/>
          <a:stretch/>
        </p:blipFill>
        <p:spPr bwMode="auto">
          <a:xfrm>
            <a:off x="33621" y="1567306"/>
            <a:ext cx="9040640" cy="5256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val 4"/>
          <p:cNvSpPr/>
          <p:nvPr/>
        </p:nvSpPr>
        <p:spPr>
          <a:xfrm>
            <a:off x="4355976" y="2503410"/>
            <a:ext cx="288032" cy="28803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3905541" y="1927345"/>
            <a:ext cx="1087990" cy="307777"/>
          </a:xfrm>
          <a:prstGeom prst="rect">
            <a:avLst/>
          </a:prstGeom>
          <a:noFill/>
        </p:spPr>
        <p:txBody>
          <a:bodyPr wrap="none" rtlCol="0">
            <a:spAutoFit/>
          </a:bodyPr>
          <a:lstStyle/>
          <a:p>
            <a:r>
              <a:rPr lang="en-GB" sz="1400" b="1" dirty="0" smtClean="0">
                <a:solidFill>
                  <a:srgbClr val="C00000"/>
                </a:solidFill>
              </a:rPr>
              <a:t>PX15 (9.1m)</a:t>
            </a:r>
            <a:endParaRPr lang="en-GB" sz="1400" b="1" dirty="0">
              <a:solidFill>
                <a:srgbClr val="C00000"/>
              </a:solidFill>
            </a:endParaRPr>
          </a:p>
        </p:txBody>
      </p:sp>
      <p:cxnSp>
        <p:nvCxnSpPr>
          <p:cNvPr id="7" name="Straight Arrow Connector 6"/>
          <p:cNvCxnSpPr>
            <a:stCxn id="6" idx="2"/>
            <a:endCxn id="5" idx="0"/>
          </p:cNvCxnSpPr>
          <p:nvPr/>
        </p:nvCxnSpPr>
        <p:spPr>
          <a:xfrm>
            <a:off x="4449536" y="2235122"/>
            <a:ext cx="50456" cy="268288"/>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rot="738450">
            <a:off x="3993323" y="4012887"/>
            <a:ext cx="742957" cy="252028"/>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3834192" y="4807666"/>
            <a:ext cx="1439497" cy="646331"/>
          </a:xfrm>
          <a:prstGeom prst="rect">
            <a:avLst/>
          </a:prstGeom>
          <a:noFill/>
        </p:spPr>
        <p:txBody>
          <a:bodyPr wrap="none" rtlCol="0">
            <a:spAutoFit/>
          </a:bodyPr>
          <a:lstStyle/>
          <a:p>
            <a:pPr algn="ctr"/>
            <a:r>
              <a:rPr lang="en-GB" b="1" dirty="0" smtClean="0">
                <a:solidFill>
                  <a:srgbClr val="00B0F0"/>
                </a:solidFill>
              </a:rPr>
              <a:t>Warm Comp.</a:t>
            </a:r>
          </a:p>
          <a:p>
            <a:pPr algn="ctr"/>
            <a:r>
              <a:rPr lang="en-GB" b="1" dirty="0" smtClean="0">
                <a:solidFill>
                  <a:srgbClr val="00B0F0"/>
                </a:solidFill>
              </a:rPr>
              <a:t>600m2</a:t>
            </a:r>
            <a:endParaRPr lang="en-GB" b="1" dirty="0">
              <a:solidFill>
                <a:srgbClr val="00B0F0"/>
              </a:solidFill>
            </a:endParaRPr>
          </a:p>
        </p:txBody>
      </p:sp>
      <p:cxnSp>
        <p:nvCxnSpPr>
          <p:cNvPr id="14" name="Straight Arrow Connector 13"/>
          <p:cNvCxnSpPr>
            <a:stCxn id="12" idx="0"/>
            <a:endCxn id="11" idx="2"/>
          </p:cNvCxnSpPr>
          <p:nvPr/>
        </p:nvCxnSpPr>
        <p:spPr>
          <a:xfrm flipH="1" flipV="1">
            <a:off x="4337941" y="4262019"/>
            <a:ext cx="216000" cy="545647"/>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rot="1405172">
            <a:off x="6149765" y="3629290"/>
            <a:ext cx="751307" cy="848140"/>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00B050"/>
              </a:solidFill>
            </a:endParaRPr>
          </a:p>
        </p:txBody>
      </p:sp>
      <p:sp>
        <p:nvSpPr>
          <p:cNvPr id="22" name="TextBox 21"/>
          <p:cNvSpPr txBox="1"/>
          <p:nvPr/>
        </p:nvSpPr>
        <p:spPr>
          <a:xfrm>
            <a:off x="5600338" y="4807665"/>
            <a:ext cx="1564211" cy="646331"/>
          </a:xfrm>
          <a:prstGeom prst="rect">
            <a:avLst/>
          </a:prstGeom>
          <a:noFill/>
          <a:ln>
            <a:noFill/>
          </a:ln>
        </p:spPr>
        <p:txBody>
          <a:bodyPr wrap="none" rtlCol="0">
            <a:spAutoFit/>
          </a:bodyPr>
          <a:lstStyle/>
          <a:p>
            <a:pPr algn="ctr"/>
            <a:r>
              <a:rPr lang="en-GB" b="1" dirty="0" smtClean="0">
                <a:solidFill>
                  <a:srgbClr val="00B050"/>
                </a:solidFill>
              </a:rPr>
              <a:t>Cold powering</a:t>
            </a:r>
          </a:p>
          <a:p>
            <a:pPr algn="ctr"/>
            <a:r>
              <a:rPr lang="en-GB" b="1" dirty="0" smtClean="0">
                <a:solidFill>
                  <a:srgbClr val="00B050"/>
                </a:solidFill>
              </a:rPr>
              <a:t>900m2</a:t>
            </a:r>
            <a:endParaRPr lang="en-GB" b="1" dirty="0">
              <a:solidFill>
                <a:srgbClr val="00B050"/>
              </a:solidFill>
            </a:endParaRPr>
          </a:p>
        </p:txBody>
      </p:sp>
      <p:cxnSp>
        <p:nvCxnSpPr>
          <p:cNvPr id="23" name="Straight Arrow Connector 22"/>
          <p:cNvCxnSpPr>
            <a:endCxn id="17" idx="2"/>
          </p:cNvCxnSpPr>
          <p:nvPr/>
        </p:nvCxnSpPr>
        <p:spPr>
          <a:xfrm flipH="1" flipV="1">
            <a:off x="6356868" y="4442495"/>
            <a:ext cx="25576" cy="36517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rot="782798">
            <a:off x="4813511" y="1027007"/>
            <a:ext cx="360040" cy="377670"/>
          </a:xfrm>
          <a:prstGeom prst="rect">
            <a:avLst/>
          </a:prstGeom>
          <a:noFill/>
          <a:ln>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6156176" y="874610"/>
            <a:ext cx="2674017" cy="646331"/>
          </a:xfrm>
          <a:prstGeom prst="rect">
            <a:avLst/>
          </a:prstGeom>
          <a:noFill/>
          <a:ln>
            <a:noFill/>
          </a:ln>
        </p:spPr>
        <p:txBody>
          <a:bodyPr wrap="square" rtlCol="0">
            <a:spAutoFit/>
          </a:bodyPr>
          <a:lstStyle/>
          <a:p>
            <a:r>
              <a:rPr lang="en-GB" b="1" dirty="0" smtClean="0">
                <a:solidFill>
                  <a:srgbClr val="FF0000"/>
                </a:solidFill>
              </a:rPr>
              <a:t>CRYO SD  (300m2) no place near pit PX15</a:t>
            </a:r>
            <a:endParaRPr lang="en-GB" b="1" dirty="0">
              <a:solidFill>
                <a:srgbClr val="FF0000"/>
              </a:solidFill>
            </a:endParaRPr>
          </a:p>
        </p:txBody>
      </p:sp>
      <p:cxnSp>
        <p:nvCxnSpPr>
          <p:cNvPr id="30" name="Straight Arrow Connector 29"/>
          <p:cNvCxnSpPr>
            <a:stCxn id="29" idx="1"/>
            <a:endCxn id="26" idx="3"/>
          </p:cNvCxnSpPr>
          <p:nvPr/>
        </p:nvCxnSpPr>
        <p:spPr>
          <a:xfrm flipH="1">
            <a:off x="5168904" y="1197776"/>
            <a:ext cx="987272" cy="5870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377" name="Rectangle 15376"/>
          <p:cNvSpPr/>
          <p:nvPr/>
        </p:nvSpPr>
        <p:spPr>
          <a:xfrm rot="762067">
            <a:off x="5790465" y="2680918"/>
            <a:ext cx="303614" cy="598654"/>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extBox 49"/>
          <p:cNvSpPr txBox="1"/>
          <p:nvPr/>
        </p:nvSpPr>
        <p:spPr>
          <a:xfrm>
            <a:off x="6505144" y="2979740"/>
            <a:ext cx="1976079" cy="369332"/>
          </a:xfrm>
          <a:prstGeom prst="rect">
            <a:avLst/>
          </a:prstGeom>
          <a:noFill/>
          <a:ln>
            <a:noFill/>
          </a:ln>
        </p:spPr>
        <p:txBody>
          <a:bodyPr wrap="square" rtlCol="0">
            <a:spAutoFit/>
          </a:bodyPr>
          <a:lstStyle/>
          <a:p>
            <a:r>
              <a:rPr lang="en-GB" b="1" dirty="0" smtClean="0">
                <a:solidFill>
                  <a:srgbClr val="FFC000"/>
                </a:solidFill>
              </a:rPr>
              <a:t>CRYO SD + new pit</a:t>
            </a:r>
            <a:endParaRPr lang="en-GB" b="1" dirty="0">
              <a:solidFill>
                <a:srgbClr val="FFC000"/>
              </a:solidFill>
            </a:endParaRPr>
          </a:p>
        </p:txBody>
      </p:sp>
      <p:cxnSp>
        <p:nvCxnSpPr>
          <p:cNvPr id="53" name="Straight Arrow Connector 52"/>
          <p:cNvCxnSpPr>
            <a:stCxn id="50" idx="1"/>
            <a:endCxn id="15377" idx="3"/>
          </p:cNvCxnSpPr>
          <p:nvPr/>
        </p:nvCxnSpPr>
        <p:spPr>
          <a:xfrm flipH="1" flipV="1">
            <a:off x="6090364" y="3013622"/>
            <a:ext cx="414780" cy="150784"/>
          </a:xfrm>
          <a:prstGeom prst="straightConnector1">
            <a:avLst/>
          </a:prstGeom>
          <a:ln w="28575">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18" name="Title 1"/>
          <p:cNvSpPr>
            <a:spLocks noGrp="1"/>
          </p:cNvSpPr>
          <p:nvPr>
            <p:ph type="title"/>
          </p:nvPr>
        </p:nvSpPr>
        <p:spPr>
          <a:xfrm>
            <a:off x="12573" y="3800"/>
            <a:ext cx="7588874" cy="870810"/>
          </a:xfrm>
        </p:spPr>
        <p:txBody>
          <a:bodyPr>
            <a:noAutofit/>
          </a:bodyPr>
          <a:lstStyle/>
          <a:p>
            <a:r>
              <a:rPr lang="en-GB" sz="3600" dirty="0" smtClean="0"/>
              <a:t>If we can dream then … </a:t>
            </a:r>
            <a:r>
              <a:rPr lang="en-GB" sz="3600" dirty="0"/>
              <a:t> </a:t>
            </a:r>
            <a:r>
              <a:rPr lang="en-GB" sz="3600" dirty="0" smtClean="0"/>
              <a:t>it could be something like this </a:t>
            </a:r>
            <a:endParaRPr lang="en-GB" sz="3600" dirty="0"/>
          </a:p>
        </p:txBody>
      </p:sp>
    </p:spTree>
    <p:extLst>
      <p:ext uri="{BB962C8B-B14F-4D97-AF65-F5344CB8AC3E}">
        <p14:creationId xmlns:p14="http://schemas.microsoft.com/office/powerpoint/2010/main" val="361442456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Grp="1" noChangeAspect="1" noChangeArrowheads="1"/>
          </p:cNvPicPr>
          <p:nvPr>
            <p:ph idx="1"/>
          </p:nvPr>
        </p:nvPicPr>
        <p:blipFill rotWithShape="1">
          <a:blip r:embed="rId2" cstate="email">
            <a:extLst>
              <a:ext uri="{28A0092B-C50C-407E-A947-70E740481C1C}">
                <a14:useLocalDpi xmlns:a14="http://schemas.microsoft.com/office/drawing/2010/main" val="0"/>
              </a:ext>
            </a:extLst>
          </a:blip>
          <a:srcRect l="13599" t="11544" r="17723" b="5874"/>
          <a:stretch/>
        </p:blipFill>
        <p:spPr bwMode="auto">
          <a:xfrm>
            <a:off x="107504" y="116632"/>
            <a:ext cx="5144768" cy="37375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5"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2137" t="19433" r="53473" b="29586"/>
          <a:stretch/>
        </p:blipFill>
        <p:spPr bwMode="auto">
          <a:xfrm>
            <a:off x="107504" y="3933056"/>
            <a:ext cx="3992337" cy="2865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6" name="Picture 4"/>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330" t="19039" r="53189" b="30622"/>
          <a:stretch/>
        </p:blipFill>
        <p:spPr bwMode="auto">
          <a:xfrm>
            <a:off x="4283968" y="3933056"/>
            <a:ext cx="3960440" cy="28012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437" name="Picture 5"/>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2054" t="19026" r="53348" b="30737"/>
          <a:stretch/>
        </p:blipFill>
        <p:spPr bwMode="auto">
          <a:xfrm>
            <a:off x="5292080" y="501824"/>
            <a:ext cx="3784420" cy="26642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p:nvPr/>
        </p:nvCxnSpPr>
        <p:spPr>
          <a:xfrm flipH="1">
            <a:off x="6156176" y="4437112"/>
            <a:ext cx="720080" cy="1296144"/>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7028656" y="4725144"/>
            <a:ext cx="720080" cy="1296144"/>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flipV="1">
            <a:off x="6156176" y="5733256"/>
            <a:ext cx="872480" cy="288032"/>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flipV="1">
            <a:off x="6876256" y="4437112"/>
            <a:ext cx="872480" cy="288032"/>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flipV="1">
            <a:off x="971143" y="5782699"/>
            <a:ext cx="1800200" cy="216024"/>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971143" y="5422659"/>
            <a:ext cx="108239" cy="360040"/>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flipV="1">
            <a:off x="1080243" y="5426868"/>
            <a:ext cx="1800200" cy="216024"/>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2757019" y="5661248"/>
            <a:ext cx="108239" cy="360040"/>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7312496" y="1833972"/>
            <a:ext cx="283842" cy="874948"/>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H="1" flipV="1">
            <a:off x="7331970" y="2708920"/>
            <a:ext cx="436240" cy="72008"/>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7774500" y="1905980"/>
            <a:ext cx="283842" cy="874948"/>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flipV="1">
            <a:off x="7586316" y="1833972"/>
            <a:ext cx="436240" cy="72008"/>
          </a:xfrm>
          <a:prstGeom prst="line">
            <a:avLst/>
          </a:prstGeom>
          <a:ln w="12700">
            <a:solidFill>
              <a:srgbClr val="FF0000"/>
            </a:solidFill>
            <a:prstDash val="dashDot"/>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V="1">
            <a:off x="4211960" y="1869976"/>
            <a:ext cx="2304256" cy="69492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4283968" y="3212976"/>
            <a:ext cx="2384648" cy="18002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a:off x="2267744" y="3068960"/>
            <a:ext cx="543394" cy="253371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6569046" y="4796216"/>
            <a:ext cx="885371" cy="738664"/>
          </a:xfrm>
          <a:prstGeom prst="rect">
            <a:avLst/>
          </a:prstGeom>
          <a:noFill/>
        </p:spPr>
        <p:txBody>
          <a:bodyPr wrap="none" rtlCol="0">
            <a:spAutoFit/>
          </a:bodyPr>
          <a:lstStyle/>
          <a:p>
            <a:pPr algn="ctr"/>
            <a:r>
              <a:rPr lang="en-GB" sz="1400" b="1" dirty="0" smtClean="0"/>
              <a:t>Cold</a:t>
            </a:r>
          </a:p>
          <a:p>
            <a:pPr algn="ctr"/>
            <a:r>
              <a:rPr lang="en-GB" sz="1400" b="1" dirty="0" smtClean="0"/>
              <a:t>Powering</a:t>
            </a:r>
          </a:p>
          <a:p>
            <a:pPr algn="ctr"/>
            <a:r>
              <a:rPr lang="en-GB" sz="1400" b="1" dirty="0" smtClean="0"/>
              <a:t>1000m2</a:t>
            </a:r>
            <a:endParaRPr lang="en-GB" sz="1400" b="1" dirty="0"/>
          </a:p>
        </p:txBody>
      </p:sp>
      <p:sp>
        <p:nvSpPr>
          <p:cNvPr id="51" name="TextBox 50"/>
          <p:cNvSpPr txBox="1"/>
          <p:nvPr/>
        </p:nvSpPr>
        <p:spPr>
          <a:xfrm>
            <a:off x="7877814" y="2271446"/>
            <a:ext cx="1266186" cy="523220"/>
          </a:xfrm>
          <a:prstGeom prst="rect">
            <a:avLst/>
          </a:prstGeom>
          <a:noFill/>
        </p:spPr>
        <p:txBody>
          <a:bodyPr wrap="square" rtlCol="0">
            <a:spAutoFit/>
          </a:bodyPr>
          <a:lstStyle/>
          <a:p>
            <a:pPr algn="ctr"/>
            <a:r>
              <a:rPr lang="en-GB" sz="1400" b="1" dirty="0" smtClean="0"/>
              <a:t>SD “</a:t>
            </a:r>
            <a:r>
              <a:rPr lang="en-GB" sz="1400" b="1" dirty="0" err="1" smtClean="0"/>
              <a:t>cryo</a:t>
            </a:r>
            <a:r>
              <a:rPr lang="en-GB" sz="1400" b="1" dirty="0" smtClean="0"/>
              <a:t>” + pit  400m2</a:t>
            </a:r>
            <a:endParaRPr lang="en-GB" sz="1400" b="1" dirty="0"/>
          </a:p>
        </p:txBody>
      </p:sp>
      <p:sp>
        <p:nvSpPr>
          <p:cNvPr id="52" name="TextBox 51"/>
          <p:cNvSpPr txBox="1"/>
          <p:nvPr/>
        </p:nvSpPr>
        <p:spPr>
          <a:xfrm>
            <a:off x="1204457" y="5984577"/>
            <a:ext cx="1547541" cy="523220"/>
          </a:xfrm>
          <a:prstGeom prst="rect">
            <a:avLst/>
          </a:prstGeom>
          <a:noFill/>
        </p:spPr>
        <p:txBody>
          <a:bodyPr wrap="square" rtlCol="0">
            <a:spAutoFit/>
          </a:bodyPr>
          <a:lstStyle/>
          <a:p>
            <a:pPr algn="ctr"/>
            <a:r>
              <a:rPr lang="en-GB" sz="1400" b="1" dirty="0" err="1" smtClean="0"/>
              <a:t>Wam</a:t>
            </a:r>
            <a:r>
              <a:rPr lang="en-GB" sz="1400" b="1" dirty="0" smtClean="0"/>
              <a:t> compressor </a:t>
            </a:r>
            <a:r>
              <a:rPr lang="en-GB" sz="1400" b="1" dirty="0" err="1" smtClean="0"/>
              <a:t>cyo</a:t>
            </a:r>
            <a:r>
              <a:rPr lang="en-GB" sz="1400" b="1" dirty="0" smtClean="0"/>
              <a:t> 600m2</a:t>
            </a:r>
            <a:endParaRPr lang="en-GB" sz="1400" b="1" dirty="0"/>
          </a:p>
        </p:txBody>
      </p:sp>
    </p:spTree>
    <p:extLst>
      <p:ext uri="{BB962C8B-B14F-4D97-AF65-F5344CB8AC3E}">
        <p14:creationId xmlns:p14="http://schemas.microsoft.com/office/powerpoint/2010/main" val="7093006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1589"/>
            <a:ext cx="6968574" cy="646331"/>
          </a:xfrm>
          <a:prstGeom prst="rect">
            <a:avLst/>
          </a:prstGeom>
          <a:noFill/>
        </p:spPr>
        <p:txBody>
          <a:bodyPr wrap="none" rtlCol="0">
            <a:spAutoFit/>
          </a:bodyPr>
          <a:lstStyle/>
          <a:p>
            <a:r>
              <a:rPr lang="en-GB" sz="3600" dirty="0" smtClean="0">
                <a:latin typeface="Times New Roman" panose="02020603050405020304" pitchFamily="18" charset="0"/>
                <a:cs typeface="Times New Roman" panose="02020603050405020304" pitchFamily="18" charset="0"/>
              </a:rPr>
              <a:t>Surface buildings and cores for Crab</a:t>
            </a:r>
            <a:endParaRPr lang="en-GB" sz="3600" dirty="0">
              <a:latin typeface="Times New Roman" panose="02020603050405020304" pitchFamily="18" charset="0"/>
              <a:cs typeface="Times New Roman" panose="02020603050405020304" pitchFamily="18" charset="0"/>
            </a:endParaRPr>
          </a:p>
        </p:txBody>
      </p:sp>
      <p:pic>
        <p:nvPicPr>
          <p:cNvPr id="19459" name="Picture 3"/>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2099" t="19191" r="53275" b="30852"/>
          <a:stretch/>
        </p:blipFill>
        <p:spPr bwMode="auto">
          <a:xfrm>
            <a:off x="4893263" y="1045493"/>
            <a:ext cx="3677354" cy="2572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106488" y="645383"/>
            <a:ext cx="9019392" cy="400110"/>
          </a:xfrm>
          <a:prstGeom prst="rect">
            <a:avLst/>
          </a:prstGeom>
          <a:noFill/>
        </p:spPr>
        <p:txBody>
          <a:bodyPr wrap="none" rtlCol="0">
            <a:spAutoFit/>
          </a:bodyPr>
          <a:lstStyle/>
          <a:p>
            <a:r>
              <a:rPr lang="en-GB" sz="2000" b="1" dirty="0" smtClean="0">
                <a:latin typeface="Times New Roman" panose="02020603050405020304" pitchFamily="18" charset="0"/>
                <a:cs typeface="Times New Roman" panose="02020603050405020304" pitchFamily="18" charset="0"/>
              </a:rPr>
              <a:t>LSS1R : impossible to drill core and build an other CE work directly up the crab</a:t>
            </a:r>
            <a:endParaRPr lang="en-GB" sz="2000" b="1"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222273" y="3742489"/>
            <a:ext cx="3258264" cy="400110"/>
          </a:xfrm>
          <a:prstGeom prst="rect">
            <a:avLst/>
          </a:prstGeom>
          <a:noFill/>
        </p:spPr>
        <p:txBody>
          <a:bodyPr wrap="none" rtlCol="0">
            <a:spAutoFit/>
          </a:bodyPr>
          <a:lstStyle/>
          <a:p>
            <a:r>
              <a:rPr lang="en-GB" sz="2000" b="1" dirty="0" smtClean="0">
                <a:latin typeface="Times New Roman" panose="02020603050405020304" pitchFamily="18" charset="0"/>
                <a:cs typeface="Times New Roman" panose="02020603050405020304" pitchFamily="18" charset="0"/>
              </a:rPr>
              <a:t>LSS1L : HT line in the area </a:t>
            </a:r>
            <a:endParaRPr lang="en-GB" sz="2000" b="1" dirty="0">
              <a:latin typeface="Times New Roman" panose="02020603050405020304" pitchFamily="18" charset="0"/>
              <a:cs typeface="Times New Roman" panose="02020603050405020304" pitchFamily="18" charset="0"/>
            </a:endParaRPr>
          </a:p>
        </p:txBody>
      </p:sp>
      <p:pic>
        <p:nvPicPr>
          <p:cNvPr id="19461" name="Picture 5"/>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4913" t="18288" r="2520" b="3684"/>
          <a:stretch/>
        </p:blipFill>
        <p:spPr bwMode="auto">
          <a:xfrm>
            <a:off x="231451" y="4084289"/>
            <a:ext cx="4500346" cy="26581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Rectangle 18"/>
          <p:cNvSpPr/>
          <p:nvPr/>
        </p:nvSpPr>
        <p:spPr>
          <a:xfrm rot="743576">
            <a:off x="3211364" y="5371411"/>
            <a:ext cx="356869" cy="108794"/>
          </a:xfrm>
          <a:prstGeom prst="rect">
            <a:avLst/>
          </a:prstGeom>
          <a:solidFill>
            <a:srgbClr val="00B050"/>
          </a:solid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pic>
        <p:nvPicPr>
          <p:cNvPr id="19462" name="Picture 6"/>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l="2057" t="19508" r="53376" b="30843"/>
          <a:stretch/>
        </p:blipFill>
        <p:spPr bwMode="auto">
          <a:xfrm>
            <a:off x="4894555" y="4103198"/>
            <a:ext cx="3742674" cy="26059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9463" name="Picture 7"/>
          <p:cNvPicPr>
            <a:picLocks noChangeAspect="1" noChangeArrowheads="1"/>
          </p:cNvPicPr>
          <p:nvPr/>
        </p:nvPicPr>
        <p:blipFill rotWithShape="1">
          <a:blip r:embed="rId5" cstate="email">
            <a:extLst>
              <a:ext uri="{28A0092B-C50C-407E-A947-70E740481C1C}">
                <a14:useLocalDpi xmlns:a14="http://schemas.microsoft.com/office/drawing/2010/main" val="0"/>
              </a:ext>
            </a:extLst>
          </a:blip>
          <a:srcRect l="13741" t="18357" r="1649" b="3968"/>
          <a:stretch/>
        </p:blipFill>
        <p:spPr bwMode="auto">
          <a:xfrm>
            <a:off x="247475" y="1045493"/>
            <a:ext cx="4484322" cy="25729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5" name="Picture 4" descr="C:\Documents and Settings\maridor\Local Settings\Temporary Internet Files\Content.IE5\H21PTH6P\MCj04347500000[1].png"/>
          <p:cNvPicPr>
            <a:picLocks noChangeAspect="1" noChangeArrowheads="1"/>
          </p:cNvPicPr>
          <p:nvPr/>
        </p:nvPicPr>
        <p:blipFill>
          <a:blip r:embed="rId6" cstate="print"/>
          <a:srcRect/>
          <a:stretch>
            <a:fillRect/>
          </a:stretch>
        </p:blipFill>
        <p:spPr bwMode="auto">
          <a:xfrm>
            <a:off x="811269" y="1340768"/>
            <a:ext cx="504056" cy="504056"/>
          </a:xfrm>
          <a:prstGeom prst="rect">
            <a:avLst/>
          </a:prstGeom>
          <a:noFill/>
        </p:spPr>
      </p:pic>
      <p:sp>
        <p:nvSpPr>
          <p:cNvPr id="26" name="Rectangle 25"/>
          <p:cNvSpPr/>
          <p:nvPr/>
        </p:nvSpPr>
        <p:spPr>
          <a:xfrm rot="743576">
            <a:off x="1843213" y="2186158"/>
            <a:ext cx="356869" cy="108794"/>
          </a:xfrm>
          <a:prstGeom prst="rect">
            <a:avLst/>
          </a:prstGeom>
          <a:solidFill>
            <a:srgbClr val="00B050"/>
          </a:solidFill>
          <a:ln w="127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12" name="Oval 11"/>
          <p:cNvSpPr/>
          <p:nvPr/>
        </p:nvSpPr>
        <p:spPr>
          <a:xfrm>
            <a:off x="5868144" y="1897102"/>
            <a:ext cx="1224136" cy="504056"/>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
        <p:nvSpPr>
          <p:cNvPr id="28" name="Oval 27"/>
          <p:cNvSpPr/>
          <p:nvPr/>
        </p:nvSpPr>
        <p:spPr>
          <a:xfrm rot="17399052">
            <a:off x="6732381" y="5876103"/>
            <a:ext cx="981163" cy="38625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020333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0"/>
            <a:ext cx="8078356" cy="659958"/>
          </a:xfrm>
        </p:spPr>
        <p:txBody>
          <a:bodyPr>
            <a:normAutofit fontScale="90000"/>
          </a:bodyPr>
          <a:lstStyle/>
          <a:p>
            <a:r>
              <a:rPr lang="en-GB" dirty="0" smtClean="0"/>
              <a:t>Option comparisons</a:t>
            </a:r>
            <a:endParaRPr lang="en-GB" dirty="0"/>
          </a:p>
        </p:txBody>
      </p:sp>
      <p:sp>
        <p:nvSpPr>
          <p:cNvPr id="5" name="Date Placeholder 4"/>
          <p:cNvSpPr>
            <a:spLocks noGrp="1"/>
          </p:cNvSpPr>
          <p:nvPr>
            <p:ph type="dt" sz="half" idx="10"/>
          </p:nvPr>
        </p:nvSpPr>
        <p:spPr/>
        <p:txBody>
          <a:bodyPr/>
          <a:lstStyle/>
          <a:p>
            <a:fld id="{B4BFD808-6B56-4447-9401-2398D08EE3C0}" type="datetime1">
              <a:rPr lang="en-US" smtClean="0"/>
              <a:pPr/>
              <a:t>7/14/2014</a:t>
            </a:fld>
            <a:endParaRPr lang="en-US" dirty="0"/>
          </a:p>
        </p:txBody>
      </p:sp>
      <p:sp>
        <p:nvSpPr>
          <p:cNvPr id="6" name="Footer Placeholder 5"/>
          <p:cNvSpPr>
            <a:spLocks noGrp="1"/>
          </p:cNvSpPr>
          <p:nvPr>
            <p:ph type="ftr" sz="quarter" idx="3"/>
          </p:nvPr>
        </p:nvSpPr>
        <p:spPr/>
        <p:txBody>
          <a:bodyPr/>
          <a:lstStyle/>
          <a:p>
            <a:r>
              <a:rPr lang="en-US" smtClean="0"/>
              <a:t>Document reference</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56</a:t>
            </a:fld>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1742295116"/>
              </p:ext>
            </p:extLst>
          </p:nvPr>
        </p:nvGraphicFramePr>
        <p:xfrm>
          <a:off x="0" y="659958"/>
          <a:ext cx="9144000" cy="6416040"/>
        </p:xfrm>
        <a:graphic>
          <a:graphicData uri="http://schemas.openxmlformats.org/drawingml/2006/table">
            <a:tbl>
              <a:tblPr firstRow="1" bandRow="1">
                <a:tableStyleId>{93296810-A885-4BE3-A3E7-6D5BEEA58F35}</a:tableStyleId>
              </a:tblPr>
              <a:tblGrid>
                <a:gridCol w="210120"/>
                <a:gridCol w="1191168"/>
                <a:gridCol w="1211750"/>
                <a:gridCol w="1181293"/>
                <a:gridCol w="117872"/>
                <a:gridCol w="1232885"/>
                <a:gridCol w="1341531"/>
                <a:gridCol w="1246835"/>
                <a:gridCol w="1410546"/>
              </a:tblGrid>
              <a:tr h="338030">
                <a:tc>
                  <a:txBody>
                    <a:bodyPr/>
                    <a:lstStyle/>
                    <a:p>
                      <a:pPr algn="ctr"/>
                      <a:endParaRPr lang="en-GB" sz="14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endParaRPr lang="en-GB" sz="13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a:t>
                      </a:r>
                      <a:r>
                        <a:rPr lang="en-GB" sz="1400" baseline="0" dirty="0" smtClean="0">
                          <a:solidFill>
                            <a:srgbClr val="C00000"/>
                          </a:solidFill>
                          <a:latin typeface="Times New Roman" panose="02020603050405020304" pitchFamily="18" charset="0"/>
                          <a:cs typeface="Times New Roman" panose="02020603050405020304" pitchFamily="18" charset="0"/>
                        </a:rPr>
                        <a:t> A1</a:t>
                      </a:r>
                    </a:p>
                    <a:p>
                      <a:pPr algn="ct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chemeClr val="tx2">
                              <a:lumMod val="50000"/>
                            </a:schemeClr>
                          </a:solidFill>
                          <a:latin typeface="Times New Roman" panose="02020603050405020304" pitchFamily="18" charset="0"/>
                          <a:cs typeface="Times New Roman" panose="02020603050405020304" pitchFamily="18" charset="0"/>
                        </a:rPr>
                        <a:t>service tunnel</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RF: </a:t>
                      </a:r>
                      <a:r>
                        <a:rPr lang="en-GB" sz="1400" baseline="0" dirty="0" smtClean="0">
                          <a:solidFill>
                            <a:schemeClr val="tx2">
                              <a:lumMod val="50000"/>
                            </a:schemeClr>
                          </a:solidFill>
                          <a:latin typeface="Times New Roman" panose="02020603050405020304" pitchFamily="18" charset="0"/>
                          <a:cs typeface="Times New Roman" panose="02020603050405020304" pitchFamily="18" charset="0"/>
                        </a:rPr>
                        <a:t>service tunnel</a:t>
                      </a:r>
                    </a:p>
                    <a:p>
                      <a:pPr algn="ctr"/>
                      <a:r>
                        <a:rPr lang="en-GB" sz="1400" u="sng" baseline="0" dirty="0" smtClean="0">
                          <a:solidFill>
                            <a:srgbClr val="C00000"/>
                          </a:solidFill>
                          <a:latin typeface="Times New Roman" panose="02020603050405020304" pitchFamily="18" charset="0"/>
                          <a:cs typeface="Times New Roman" panose="02020603050405020304" pitchFamily="18" charset="0"/>
                        </a:rPr>
                        <a:t>New pit</a:t>
                      </a:r>
                      <a:endParaRPr lang="en-GB" sz="1400" u="sng"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gridSpan="2">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 A2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a:t>
                      </a:r>
                      <a:r>
                        <a:rPr lang="en-GB" sz="1400" baseline="0" dirty="0" smtClean="0">
                          <a:solidFill>
                            <a:schemeClr val="tx2">
                              <a:lumMod val="50000"/>
                            </a:schemeClr>
                          </a:solidFill>
                          <a:latin typeface="Times New Roman" panose="02020603050405020304" pitchFamily="18" charset="0"/>
                          <a:cs typeface="Times New Roman" panose="02020603050405020304" pitchFamily="18" charset="0"/>
                        </a:rPr>
                        <a:t>: </a:t>
                      </a:r>
                      <a:r>
                        <a:rPr lang="en-GB" sz="1400" baseline="0" dirty="0" smtClean="0">
                          <a:solidFill>
                            <a:schemeClr val="tx2">
                              <a:lumMod val="50000"/>
                            </a:schemeClr>
                          </a:solidFill>
                          <a:effectLst/>
                          <a:latin typeface="Times New Roman" panose="02020603050405020304" pitchFamily="18" charset="0"/>
                          <a:cs typeface="Times New Roman" panose="02020603050405020304" pitchFamily="18" charset="0"/>
                        </a:rPr>
                        <a:t>service tunnel</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New pit</a:t>
                      </a:r>
                      <a:endParaRPr lang="en-GB" sz="1400" u="sng"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hMerge="1">
                  <a:txBody>
                    <a:bodyPr/>
                    <a:lstStyle/>
                    <a:p>
                      <a:pPr algn="ctr"/>
                      <a:endParaRPr lang="en-GB" sz="14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a:t>
                      </a:r>
                      <a:r>
                        <a:rPr lang="en-GB" sz="1400" baseline="0" dirty="0" smtClean="0">
                          <a:solidFill>
                            <a:srgbClr val="C00000"/>
                          </a:solidFill>
                          <a:latin typeface="Times New Roman" panose="02020603050405020304" pitchFamily="18" charset="0"/>
                          <a:cs typeface="Times New Roman" panose="02020603050405020304" pitchFamily="18" charset="0"/>
                        </a:rPr>
                        <a:t> B1</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New pit</a:t>
                      </a:r>
                      <a:endParaRPr lang="en-GB" sz="1400" u="sng"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 B2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Extension</a:t>
                      </a:r>
                      <a:r>
                        <a:rPr lang="en-GB" sz="1400" baseline="0" dirty="0" smtClean="0">
                          <a:solidFill>
                            <a:srgbClr val="C00000"/>
                          </a:solidFill>
                          <a:latin typeface="Times New Roman" panose="02020603050405020304" pitchFamily="18" charset="0"/>
                          <a:cs typeface="Times New Roman" panose="02020603050405020304" pitchFamily="18" charset="0"/>
                        </a:rPr>
                        <a:t> </a:t>
                      </a:r>
                      <a:endParaRPr lang="en-GB" sz="1400" dirty="0" smtClean="0">
                        <a:solidFill>
                          <a:srgbClr val="C00000"/>
                        </a:solidFill>
                        <a:latin typeface="Times New Roman" panose="02020603050405020304" pitchFamily="18" charset="0"/>
                        <a:cs typeface="Times New Roman" panose="02020603050405020304" pitchFamily="18" charset="0"/>
                      </a:endParaRPr>
                    </a:p>
                    <a:p>
                      <a:pPr algn="ctr"/>
                      <a:endParaRPr lang="en-GB" sz="14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a:t>
                      </a:r>
                      <a:r>
                        <a:rPr lang="en-GB" sz="1400" baseline="0" dirty="0" smtClean="0">
                          <a:solidFill>
                            <a:srgbClr val="C00000"/>
                          </a:solidFill>
                          <a:latin typeface="Times New Roman" panose="02020603050405020304" pitchFamily="18" charset="0"/>
                          <a:cs typeface="Times New Roman" panose="02020603050405020304" pitchFamily="18" charset="0"/>
                        </a:rPr>
                        <a:t> B1</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New pit </a:t>
                      </a:r>
                      <a:endParaRPr lang="en-GB" sz="1400" u="sng" dirty="0" smtClean="0">
                        <a:solidFill>
                          <a:srgbClr val="C00000"/>
                        </a:solidFill>
                        <a:latin typeface="Times New Roman" panose="02020603050405020304" pitchFamily="18" charset="0"/>
                        <a:cs typeface="Times New Roman" panose="02020603050405020304" pitchFamily="18" charset="0"/>
                      </a:endParaRPr>
                    </a:p>
                    <a:p>
                      <a:pPr algn="ctr"/>
                      <a:endParaRPr lang="en-GB" sz="14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 B2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Extension</a:t>
                      </a:r>
                      <a:r>
                        <a:rPr lang="en-GB" sz="1400" baseline="0" dirty="0" smtClean="0">
                          <a:solidFill>
                            <a:srgbClr val="C00000"/>
                          </a:solidFill>
                          <a:latin typeface="Times New Roman" panose="02020603050405020304" pitchFamily="18" charset="0"/>
                          <a:cs typeface="Times New Roman" panose="02020603050405020304" pitchFamily="18" charset="0"/>
                        </a:rPr>
                        <a:t> </a:t>
                      </a:r>
                      <a:endParaRPr lang="en-GB" sz="1400" dirty="0" smtClean="0">
                        <a:solidFill>
                          <a:srgbClr val="C00000"/>
                        </a:solidFill>
                        <a:latin typeface="Times New Roman" panose="02020603050405020304" pitchFamily="18" charset="0"/>
                        <a:cs typeface="Times New Roman" panose="02020603050405020304" pitchFamily="18" charset="0"/>
                      </a:endParaRPr>
                    </a:p>
                    <a:p>
                      <a:pPr algn="ctr"/>
                      <a:endParaRPr lang="en-GB" sz="14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r>
              <a:tr h="223962">
                <a:tc>
                  <a:txBody>
                    <a:bodyPr/>
                    <a:lstStyle/>
                    <a:p>
                      <a:pPr algn="ctr"/>
                      <a:endParaRPr lang="en-GB" sz="1400" dirty="0">
                        <a:latin typeface="Times New Roman" panose="02020603050405020304" pitchFamily="18" charset="0"/>
                        <a:cs typeface="Times New Roman" panose="02020603050405020304" pitchFamily="18" charset="0"/>
                      </a:endParaRPr>
                    </a:p>
                  </a:txBody>
                  <a:tcPr/>
                </a:tc>
                <a:tc>
                  <a:txBody>
                    <a:bodyPr/>
                    <a:lstStyle/>
                    <a:p>
                      <a:pPr algn="ctr"/>
                      <a:endParaRPr lang="en-GB" sz="1300" dirty="0">
                        <a:latin typeface="Times New Roman" panose="02020603050405020304" pitchFamily="18" charset="0"/>
                        <a:cs typeface="Times New Roman" panose="02020603050405020304" pitchFamily="18" charset="0"/>
                      </a:endParaRPr>
                    </a:p>
                  </a:txBody>
                  <a:tcPr/>
                </a:tc>
                <a:tc gridSpan="5">
                  <a:txBody>
                    <a:bodyPr/>
                    <a:lstStyle/>
                    <a:p>
                      <a:pPr algn="ctr"/>
                      <a:r>
                        <a:rPr lang="en-GB" sz="1200" dirty="0" smtClean="0">
                          <a:latin typeface="Times New Roman" panose="02020603050405020304" pitchFamily="18" charset="0"/>
                          <a:cs typeface="Times New Roman" panose="02020603050405020304" pitchFamily="18" charset="0"/>
                        </a:rPr>
                        <a:t>SC link to the DFHA</a:t>
                      </a:r>
                      <a:endParaRPr lang="en-GB" sz="1200" dirty="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hMerge="1">
                  <a:txBody>
                    <a:bodyPr/>
                    <a:lstStyle/>
                    <a:p>
                      <a:pPr algn="ctr"/>
                      <a:endParaRPr lang="en-GB" dirty="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hMerge="1">
                  <a:txBody>
                    <a:bodyPr/>
                    <a:lstStyle/>
                    <a:p>
                      <a:endParaRPr lang="en-GB"/>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No SC link to the DFHA</a:t>
                      </a:r>
                    </a:p>
                  </a:txBody>
                  <a:tcPr/>
                </a:tc>
                <a:tc hMerge="1">
                  <a:txBody>
                    <a:bodyPr/>
                    <a:lstStyle/>
                    <a:p>
                      <a:endParaRPr lang="en-GB"/>
                    </a:p>
                  </a:txBody>
                  <a:tcPr/>
                </a:tc>
              </a:tr>
              <a:tr h="301481">
                <a:tc rowSpan="2">
                  <a:txBody>
                    <a:bodyPr/>
                    <a:lstStyle/>
                    <a:p>
                      <a:pPr algn="ctr"/>
                      <a:r>
                        <a:rPr lang="en-GB" sz="1400" b="1" dirty="0" smtClean="0">
                          <a:solidFill>
                            <a:srgbClr val="00CC00"/>
                          </a:solidFill>
                          <a:latin typeface="Times New Roman" panose="02020603050405020304" pitchFamily="18" charset="0"/>
                          <a:cs typeface="Times New Roman" panose="02020603050405020304" pitchFamily="18" charset="0"/>
                        </a:rPr>
                        <a:t>S</a:t>
                      </a:r>
                      <a:endParaRPr lang="en-GB" sz="1400" b="1" dirty="0">
                        <a:solidFill>
                          <a:srgbClr val="00CC00"/>
                        </a:solidFill>
                        <a:latin typeface="Times New Roman" panose="02020603050405020304" pitchFamily="18" charset="0"/>
                        <a:cs typeface="Times New Roman" panose="02020603050405020304" pitchFamily="18" charset="0"/>
                      </a:endParaRPr>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Central building CRY </a:t>
                      </a:r>
                    </a:p>
                  </a:txBody>
                  <a:tcPr anchor="ctr"/>
                </a:tc>
                <a:tc>
                  <a:txBody>
                    <a:bodyPr/>
                    <a:lstStyle/>
                    <a:p>
                      <a:pPr algn="ctr"/>
                      <a:r>
                        <a:rPr lang="en-GB" sz="1200" dirty="0" smtClean="0">
                          <a:latin typeface="Times New Roman" panose="02020603050405020304" pitchFamily="18" charset="0"/>
                          <a:cs typeface="Times New Roman" panose="02020603050405020304" pitchFamily="18" charset="0"/>
                        </a:rPr>
                        <a:t>1000 m</a:t>
                      </a:r>
                      <a:r>
                        <a:rPr lang="en-GB" sz="1200" baseline="30000" dirty="0" smtClean="0">
                          <a:latin typeface="Times New Roman" panose="02020603050405020304" pitchFamily="18" charset="0"/>
                          <a:cs typeface="Times New Roman" panose="02020603050405020304" pitchFamily="18" charset="0"/>
                        </a:rPr>
                        <a:t>2</a:t>
                      </a:r>
                      <a:endParaRPr lang="en-GB" sz="1200"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1000+900 m</a:t>
                      </a:r>
                      <a:r>
                        <a:rPr lang="en-GB" sz="1200" baseline="30000" dirty="0" smtClean="0">
                          <a:latin typeface="Times New Roman" panose="02020603050405020304" pitchFamily="18" charset="0"/>
                          <a:cs typeface="Times New Roman" panose="02020603050405020304" pitchFamily="18"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baseline="0" dirty="0" smtClean="0">
                          <a:latin typeface="Times New Roman" panose="02020603050405020304" pitchFamily="18" charset="0"/>
                          <a:cs typeface="Times New Roman" panose="02020603050405020304" pitchFamily="18" charset="0"/>
                        </a:rPr>
                        <a:t>1900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1000+900+8 m</a:t>
                      </a:r>
                      <a:r>
                        <a:rPr lang="en-GB" sz="1200" baseline="30000" dirty="0" smtClean="0">
                          <a:latin typeface="Times New Roman" panose="02020603050405020304" pitchFamily="18" charset="0"/>
                          <a:cs typeface="Times New Roman" panose="02020603050405020304" pitchFamily="18"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baseline="0" dirty="0" smtClean="0">
                          <a:latin typeface="Times New Roman" panose="02020603050405020304" pitchFamily="18" charset="0"/>
                          <a:cs typeface="Times New Roman" panose="02020603050405020304" pitchFamily="18" charset="0"/>
                        </a:rPr>
                        <a:t>1908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p>
                  </a:txBody>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1000+900+8 m</a:t>
                      </a:r>
                      <a:r>
                        <a:rPr lang="en-GB" sz="1200" baseline="30000" dirty="0" smtClean="0">
                          <a:latin typeface="Times New Roman" panose="02020603050405020304" pitchFamily="18" charset="0"/>
                          <a:cs typeface="Times New Roman" panose="02020603050405020304" pitchFamily="18"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baseline="0" dirty="0" smtClean="0">
                          <a:latin typeface="Times New Roman" panose="02020603050405020304" pitchFamily="18" charset="0"/>
                          <a:cs typeface="Times New Roman" panose="02020603050405020304" pitchFamily="18" charset="0"/>
                        </a:rPr>
                        <a:t>1908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1000+644+8 m</a:t>
                      </a:r>
                      <a:r>
                        <a:rPr lang="en-GB" sz="1200" baseline="30000" dirty="0" smtClean="0">
                          <a:latin typeface="Times New Roman" panose="02020603050405020304" pitchFamily="18" charset="0"/>
                          <a:cs typeface="Times New Roman" panose="02020603050405020304" pitchFamily="18"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baseline="0" dirty="0" smtClean="0">
                          <a:latin typeface="Times New Roman" panose="02020603050405020304" pitchFamily="18" charset="0"/>
                          <a:cs typeface="Times New Roman" panose="02020603050405020304" pitchFamily="18" charset="0"/>
                        </a:rPr>
                        <a:t>1652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1000+280+8 m</a:t>
                      </a:r>
                      <a:r>
                        <a:rPr lang="en-GB" sz="1200" baseline="30000" dirty="0" smtClean="0">
                          <a:latin typeface="Times New Roman" panose="02020603050405020304" pitchFamily="18" charset="0"/>
                          <a:cs typeface="Times New Roman" panose="02020603050405020304" pitchFamily="18" charset="0"/>
                        </a:rPr>
                        <a:t>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baseline="0" dirty="0" smtClean="0">
                          <a:latin typeface="Times New Roman" panose="02020603050405020304" pitchFamily="18" charset="0"/>
                          <a:cs typeface="Times New Roman" panose="02020603050405020304" pitchFamily="18" charset="0"/>
                        </a:rPr>
                        <a:t>1288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p>
                  </a:txBody>
                  <a:tcPr/>
                </a:tc>
              </a:tr>
              <a:tr h="301481">
                <a:tc vMerge="1">
                  <a:txBody>
                    <a:bodyPr/>
                    <a:lstStyle/>
                    <a:p>
                      <a:endParaRPr lang="en-GB" dirty="0">
                        <a:latin typeface="Times New Roman" panose="02020603050405020304" pitchFamily="18" charset="0"/>
                        <a:cs typeface="Times New Roman" panose="02020603050405020304" pitchFamily="18" charset="0"/>
                      </a:endParaRPr>
                    </a:p>
                  </a:txBody>
                  <a:tcPr/>
                </a:tc>
                <a:tc vMerge="1">
                  <a:txBody>
                    <a:bodyPr/>
                    <a:lstStyle/>
                    <a:p>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sz="1200" dirty="0" err="1" smtClean="0">
                          <a:latin typeface="Times New Roman" panose="02020603050405020304" pitchFamily="18" charset="0"/>
                          <a:cs typeface="Times New Roman" panose="02020603050405020304" pitchFamily="18" charset="0"/>
                        </a:rPr>
                        <a:t>Cryo</a:t>
                      </a:r>
                      <a:endParaRPr lang="en-GB" sz="1200" dirty="0">
                        <a:latin typeface="Times New Roman" panose="02020603050405020304" pitchFamily="18" charset="0"/>
                        <a:cs typeface="Times New Roman" panose="02020603050405020304" pitchFamily="18" charset="0"/>
                      </a:endParaRPr>
                    </a:p>
                  </a:txBody>
                  <a:tcPr/>
                </a:tc>
                <a:tc>
                  <a:txBody>
                    <a:bodyPr/>
                    <a:lstStyle/>
                    <a:p>
                      <a:pPr algn="ct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 CP (X+M+A)</a:t>
                      </a:r>
                      <a:endParaRPr lang="en-GB" sz="1200" dirty="0">
                        <a:latin typeface="Times New Roman" panose="02020603050405020304" pitchFamily="18" charset="0"/>
                        <a:cs typeface="Times New Roman" panose="02020603050405020304" pitchFamily="18" charset="0"/>
                      </a:endParaRP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 CP (X+M+A)</a:t>
                      </a:r>
                    </a:p>
                    <a:p>
                      <a:pPr algn="ctr"/>
                      <a:r>
                        <a:rPr lang="en-GB" sz="1200" dirty="0" smtClean="0">
                          <a:latin typeface="Times New Roman" panose="02020603050405020304" pitchFamily="18" charset="0"/>
                          <a:cs typeface="Times New Roman" panose="02020603050405020304" pitchFamily="18" charset="0"/>
                        </a:rPr>
                        <a:t>+ LLRF</a:t>
                      </a:r>
                      <a:endParaRPr lang="en-GB" sz="1200" dirty="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 CP (X+M+A)</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 + LLRF</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 CP (X+M)</a:t>
                      </a:r>
                    </a:p>
                    <a:p>
                      <a:pPr algn="ctr"/>
                      <a:r>
                        <a:rPr lang="en-GB" sz="1200" dirty="0" smtClean="0">
                          <a:latin typeface="Times New Roman" panose="02020603050405020304" pitchFamily="18" charset="0"/>
                          <a:cs typeface="Times New Roman" panose="02020603050405020304" pitchFamily="18" charset="0"/>
                        </a:rPr>
                        <a:t> + LLRF</a:t>
                      </a:r>
                      <a:endParaRPr lang="en-GB" sz="1200"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smtClean="0">
                          <a:latin typeface="Times New Roman" panose="02020603050405020304" pitchFamily="18" charset="0"/>
                          <a:cs typeface="Times New Roman" panose="02020603050405020304" pitchFamily="18" charset="0"/>
                        </a:rPr>
                        <a:t>Cryo</a:t>
                      </a:r>
                      <a:r>
                        <a:rPr lang="en-GB" sz="1200" dirty="0" smtClean="0">
                          <a:latin typeface="Times New Roman" panose="02020603050405020304" pitchFamily="18" charset="0"/>
                          <a:cs typeface="Times New Roman" panose="02020603050405020304" pitchFamily="18" charset="0"/>
                        </a:rPr>
                        <a:t> + CP (X+M)</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 + LLRF</a:t>
                      </a:r>
                    </a:p>
                  </a:txBody>
                  <a:tcPr/>
                </a:tc>
              </a:tr>
              <a:tr h="301481">
                <a:tc>
                  <a:txBody>
                    <a:bodyPr/>
                    <a:lstStyle/>
                    <a:p>
                      <a:pPr algn="ctr"/>
                      <a:r>
                        <a:rPr lang="en-GB" sz="1400" b="1" dirty="0" smtClean="0">
                          <a:solidFill>
                            <a:srgbClr val="00CC00"/>
                          </a:solidFill>
                          <a:latin typeface="Times New Roman" panose="02020603050405020304" pitchFamily="18" charset="0"/>
                          <a:cs typeface="Times New Roman" panose="02020603050405020304" pitchFamily="18" charset="0"/>
                        </a:rPr>
                        <a:t>S</a:t>
                      </a:r>
                      <a:endParaRPr lang="en-GB" sz="1400" b="1" dirty="0">
                        <a:solidFill>
                          <a:srgbClr val="00CC00"/>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Crab</a:t>
                      </a:r>
                      <a:r>
                        <a:rPr lang="en-GB" sz="1300" b="1" baseline="0" dirty="0" smtClean="0">
                          <a:latin typeface="Times New Roman" panose="02020603050405020304" pitchFamily="18" charset="0"/>
                          <a:cs typeface="Times New Roman" panose="02020603050405020304" pitchFamily="18" charset="0"/>
                        </a:rPr>
                        <a:t> buildings CL and CR</a:t>
                      </a:r>
                      <a:endParaRPr lang="en-GB" sz="1300" b="1" dirty="0" smtClean="0">
                        <a:latin typeface="Times New Roman" panose="02020603050405020304" pitchFamily="18" charset="0"/>
                        <a:cs typeface="Times New Roman" panose="02020603050405020304" pitchFamily="18" charset="0"/>
                      </a:endParaRPr>
                    </a:p>
                  </a:txBody>
                  <a:tcPr anchor="ctr"/>
                </a:tc>
                <a:tc>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endParaRPr lang="en-GB"/>
                    </a:p>
                  </a:txBody>
                  <a:tcPr>
                    <a:solidFill>
                      <a:schemeClr val="accent6">
                        <a:lumMod val="50000"/>
                      </a:scheme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r>
                        <a:rPr lang="en-GB" sz="1200" b="1" i="1" baseline="0" dirty="0" smtClean="0">
                          <a:latin typeface="Times New Roman" panose="02020603050405020304" pitchFamily="18" charset="0"/>
                          <a:cs typeface="Times New Roman" panose="02020603050405020304" pitchFamily="18" charset="0"/>
                        </a:rPr>
                        <a:t> </a:t>
                      </a: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endParaRPr lang="en-GB" sz="1200" b="1" i="1" baseline="0" dirty="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r>
                        <a:rPr lang="en-GB" sz="1200" b="1" i="1" baseline="0" dirty="0" smtClean="0">
                          <a:latin typeface="Times New Roman" panose="02020603050405020304" pitchFamily="18" charset="0"/>
                          <a:cs typeface="Times New Roman" panose="02020603050405020304" pitchFamily="18" charset="0"/>
                        </a:rPr>
                        <a:t> </a:t>
                      </a: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endParaRPr lang="en-GB" sz="1200" b="1" i="1" baseline="0"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r>
                        <a:rPr lang="en-GB" sz="1200" b="1" i="1" baseline="0" dirty="0" smtClean="0">
                          <a:latin typeface="Times New Roman" panose="02020603050405020304" pitchFamily="18" charset="0"/>
                          <a:cs typeface="Times New Roman" panose="02020603050405020304" pitchFamily="18" charset="0"/>
                        </a:rPr>
                        <a:t> </a:t>
                      </a: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endParaRPr lang="en-GB" sz="1200" b="1" i="1" baseline="0"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r>
                        <a:rPr lang="en-GB" sz="1200" b="1" i="1" baseline="0" dirty="0" smtClean="0">
                          <a:latin typeface="Times New Roman" panose="02020603050405020304" pitchFamily="18" charset="0"/>
                          <a:cs typeface="Times New Roman" panose="02020603050405020304" pitchFamily="18" charset="0"/>
                        </a:rPr>
                        <a:t> </a:t>
                      </a:r>
                      <a:r>
                        <a:rPr lang="en-GB" sz="1200" b="1" i="1" dirty="0" smtClean="0">
                          <a:latin typeface="Times New Roman" panose="02020603050405020304" pitchFamily="18" charset="0"/>
                          <a:cs typeface="Times New Roman" panose="02020603050405020304" pitchFamily="18" charset="0"/>
                        </a:rPr>
                        <a:t>+175 m</a:t>
                      </a:r>
                      <a:r>
                        <a:rPr lang="en-GB" sz="1200" b="1" i="1" baseline="30000" dirty="0" smtClean="0">
                          <a:latin typeface="Times New Roman" panose="02020603050405020304" pitchFamily="18" charset="0"/>
                          <a:cs typeface="Times New Roman" panose="02020603050405020304" pitchFamily="18" charset="0"/>
                        </a:rPr>
                        <a:t>2</a:t>
                      </a:r>
                      <a:endParaRPr lang="en-GB" sz="1200" b="1" i="1" baseline="0" dirty="0">
                        <a:latin typeface="Times New Roman" panose="02020603050405020304" pitchFamily="18" charset="0"/>
                        <a:cs typeface="Times New Roman" panose="02020603050405020304" pitchFamily="18" charset="0"/>
                      </a:endParaRPr>
                    </a:p>
                  </a:txBody>
                  <a:tcPr/>
                </a:tc>
              </a:tr>
              <a:tr h="301481">
                <a:tc rowSpan="2">
                  <a:txBody>
                    <a:bodyPr/>
                    <a:lstStyle/>
                    <a:p>
                      <a:pPr algn="ctr"/>
                      <a:r>
                        <a:rPr lang="en-GB" sz="1400" b="1" dirty="0" smtClean="0">
                          <a:solidFill>
                            <a:srgbClr val="002060"/>
                          </a:solidFill>
                          <a:latin typeface="Times New Roman" panose="02020603050405020304" pitchFamily="18" charset="0"/>
                          <a:cs typeface="Times New Roman" panose="02020603050405020304" pitchFamily="18" charset="0"/>
                        </a:rPr>
                        <a:t>U</a:t>
                      </a:r>
                      <a:endParaRPr lang="en-GB" sz="1400" b="1" dirty="0">
                        <a:solidFill>
                          <a:srgbClr val="002060"/>
                        </a:solidFill>
                        <a:latin typeface="Times New Roman" panose="02020603050405020304" pitchFamily="18" charset="0"/>
                        <a:cs typeface="Times New Roman" panose="02020603050405020304" pitchFamily="18" charset="0"/>
                      </a:endParaRPr>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Underground Extension</a:t>
                      </a:r>
                    </a:p>
                  </a:txBody>
                  <a:tcPr anchor="ctr"/>
                </a:tc>
                <a:tc>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endParaRPr lang="en-GB"/>
                    </a:p>
                  </a:txBody>
                  <a:tcPr>
                    <a:solidFill>
                      <a:schemeClr val="accent6">
                        <a:lumMod val="50000"/>
                      </a:scheme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dirty="0" smtClean="0">
                        <a:latin typeface="Times New Roman" panose="02020603050405020304" pitchFamily="18" charset="0"/>
                        <a:cs typeface="Times New Roman" panose="02020603050405020304" pitchFamily="18" charset="0"/>
                      </a:endParaRPr>
                    </a:p>
                  </a:txBody>
                  <a:tcPr>
                    <a:solidFill>
                      <a:schemeClr val="accent6">
                        <a:lumMod val="50000"/>
                      </a:schemeClr>
                    </a:solidFill>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150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endParaRPr lang="en-GB" sz="1200" b="1" i="1" dirty="0" smtClean="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GB" sz="1200" dirty="0" smtClean="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150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endParaRPr lang="en-GB" sz="1200" b="1" i="1" dirty="0" smtClean="0">
                        <a:latin typeface="Times New Roman" panose="02020603050405020304" pitchFamily="18" charset="0"/>
                        <a:cs typeface="Times New Roman" panose="02020603050405020304" pitchFamily="18" charset="0"/>
                      </a:endParaRPr>
                    </a:p>
                  </a:txBody>
                  <a:tcPr/>
                </a:tc>
              </a:tr>
              <a:tr h="301481">
                <a:tc vMerge="1">
                  <a:txBody>
                    <a:bodyPr/>
                    <a:lstStyle/>
                    <a:p>
                      <a:endParaRPr lang="en-GB" dirty="0">
                        <a:latin typeface="Times New Roman" panose="02020603050405020304" pitchFamily="18" charset="0"/>
                        <a:cs typeface="Times New Roman" panose="02020603050405020304" pitchFamily="18" charset="0"/>
                      </a:endParaRPr>
                    </a:p>
                  </a:txBody>
                  <a:tcPr/>
                </a:tc>
                <a:tc vMerge="1">
                  <a:txBody>
                    <a:bodyPr/>
                    <a:lstStyle/>
                    <a:p>
                      <a:endParaRPr lang="en-GB" dirty="0">
                        <a:latin typeface="Times New Roman" panose="02020603050405020304" pitchFamily="18" charset="0"/>
                        <a:cs typeface="Times New Roman" panose="02020603050405020304" pitchFamily="18" charset="0"/>
                      </a:endParaRPr>
                    </a:p>
                  </a:txBody>
                  <a:tcPr/>
                </a:tc>
                <a:tc>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endParaRPr lang="en-GB"/>
                    </a:p>
                  </a:txBody>
                  <a:tcPr>
                    <a:solidFill>
                      <a:schemeClr val="accent6">
                        <a:lumMod val="50000"/>
                      </a:schemeClr>
                    </a:solidFill>
                  </a:tcPr>
                </a:tc>
                <a:tc gridSpan="2">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hMerge="1">
                  <a:txBody>
                    <a:bodyPr/>
                    <a:lstStyle/>
                    <a:p>
                      <a:endParaRPr lang="en-GB"/>
                    </a:p>
                  </a:txBody>
                  <a:tcPr/>
                </a:tc>
                <a:tc>
                  <a:txBody>
                    <a:bodyPr/>
                    <a:lstStyle/>
                    <a:p>
                      <a:pPr algn="ctr"/>
                      <a:r>
                        <a:rPr lang="en-GB" sz="1200" dirty="0" smtClean="0">
                          <a:latin typeface="Times New Roman" panose="02020603050405020304" pitchFamily="18" charset="0"/>
                          <a:cs typeface="Times New Roman" panose="02020603050405020304" pitchFamily="18" charset="0"/>
                        </a:rPr>
                        <a:t>plus connection to LHC machine</a:t>
                      </a:r>
                      <a:endParaRPr lang="en-GB" sz="1200" dirty="0">
                        <a:latin typeface="Times New Roman" panose="02020603050405020304" pitchFamily="18" charset="0"/>
                        <a:cs typeface="Times New Roman" panose="02020603050405020304" pitchFamily="18" charset="0"/>
                      </a:endParaRPr>
                    </a:p>
                  </a:txBody>
                  <a:tcPr/>
                </a:tc>
                <a:tc>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plus connection to LHC machine</a:t>
                      </a:r>
                    </a:p>
                  </a:txBody>
                  <a:tcPr/>
                </a:tc>
              </a:tr>
              <a:tr h="301481">
                <a:tc>
                  <a:txBody>
                    <a:bodyPr/>
                    <a:lstStyle/>
                    <a:p>
                      <a:pPr algn="ctr"/>
                      <a:r>
                        <a:rPr lang="en-GB" sz="1400" b="1" dirty="0" smtClean="0">
                          <a:solidFill>
                            <a:srgbClr val="002060"/>
                          </a:solidFill>
                          <a:latin typeface="Times New Roman" panose="02020603050405020304" pitchFamily="18" charset="0"/>
                          <a:cs typeface="Times New Roman" panose="02020603050405020304" pitchFamily="18" charset="0"/>
                        </a:rPr>
                        <a:t>U</a:t>
                      </a:r>
                      <a:endParaRPr lang="en-GB" sz="1400" b="1" dirty="0">
                        <a:solidFill>
                          <a:srgbClr val="002060"/>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RR</a:t>
                      </a:r>
                    </a:p>
                  </a:txBody>
                  <a:tcPr anchor="ctr"/>
                </a:tc>
                <a:tc>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endParaRPr lang="en-GB"/>
                    </a:p>
                  </a:txBody>
                  <a:tcPr>
                    <a:solidFill>
                      <a:schemeClr val="accent6">
                        <a:lumMod val="50000"/>
                      </a:schemeClr>
                    </a:solidFill>
                  </a:tcPr>
                </a:tc>
                <a:tc gridSpan="2">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hMerge="1">
                  <a:txBody>
                    <a:bodyPr/>
                    <a:lstStyle/>
                    <a:p>
                      <a:endParaRPr lang="en-GB"/>
                    </a:p>
                  </a:txBody>
                  <a:tcPr/>
                </a:tc>
                <a:tc>
                  <a:txBody>
                    <a:bodyPr/>
                    <a:lstStyle/>
                    <a:p>
                      <a:pPr algn="ctr"/>
                      <a:endParaRPr lang="en-GB" sz="120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2×128 m</a:t>
                      </a:r>
                      <a:r>
                        <a:rPr lang="en-GB" sz="1200" u="sng"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endParaRPr lang="en-GB" sz="120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2×128 m</a:t>
                      </a:r>
                      <a:r>
                        <a:rPr lang="en-GB" sz="1200" u="sng" baseline="30000"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2</a:t>
                      </a:r>
                      <a:endParaRPr lang="en-GB" sz="1200" u="sng" dirty="0" smtClean="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tc>
              </a:tr>
              <a:tr h="301481">
                <a:tc rowSpan="2">
                  <a:txBody>
                    <a:bodyPr/>
                    <a:lstStyle/>
                    <a:p>
                      <a:pPr algn="ctr"/>
                      <a:r>
                        <a:rPr lang="en-GB" sz="1400" b="1" dirty="0" smtClean="0">
                          <a:solidFill>
                            <a:srgbClr val="002060"/>
                          </a:solidFill>
                          <a:latin typeface="Times New Roman" panose="02020603050405020304" pitchFamily="18" charset="0"/>
                          <a:cs typeface="Times New Roman" panose="02020603050405020304" pitchFamily="18" charset="0"/>
                        </a:rPr>
                        <a:t>U</a:t>
                      </a:r>
                      <a:endParaRPr lang="en-GB" sz="1400" b="1" dirty="0">
                        <a:solidFill>
                          <a:srgbClr val="002060"/>
                        </a:solidFill>
                        <a:latin typeface="Times New Roman" panose="02020603050405020304" pitchFamily="18" charset="0"/>
                        <a:cs typeface="Times New Roman" panose="02020603050405020304" pitchFamily="18" charset="0"/>
                      </a:endParaRPr>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Service Tunnel</a:t>
                      </a:r>
                    </a:p>
                  </a:txBody>
                  <a:tcPr anchor="ctr"/>
                </a:tc>
                <a:tc>
                  <a:txBody>
                    <a:bodyPr/>
                    <a:lstStyle/>
                    <a:p>
                      <a:pPr algn="ctr"/>
                      <a:r>
                        <a:rPr lang="en-GB" sz="1200" dirty="0" smtClean="0">
                          <a:latin typeface="Times New Roman" panose="02020603050405020304" pitchFamily="18" charset="0"/>
                          <a:cs typeface="Times New Roman" panose="02020603050405020304" pitchFamily="18" charset="0"/>
                        </a:rPr>
                        <a:t>2×(175+</a:t>
                      </a:r>
                    </a:p>
                    <a:p>
                      <a:pPr algn="ctr"/>
                      <a:r>
                        <a:rPr lang="en-GB" sz="1200" dirty="0" smtClean="0">
                          <a:latin typeface="Times New Roman" panose="02020603050405020304" pitchFamily="18" charset="0"/>
                          <a:cs typeface="Times New Roman" panose="02020603050405020304" pitchFamily="18" charset="0"/>
                        </a:rPr>
                        <a:t>450</a:t>
                      </a:r>
                      <a:r>
                        <a:rPr lang="en-GB" sz="1200" dirty="0" smtClean="0">
                          <a:latin typeface="Times New Roman" panose="02020603050405020304" pitchFamily="18" charset="0"/>
                          <a:cs typeface="Times New Roman" panose="02020603050405020304" pitchFamily="18" charset="0"/>
                        </a:rPr>
                        <a:t>) + 8 + 150 </a:t>
                      </a:r>
                      <a:r>
                        <a:rPr lang="en-GB" sz="1200" dirty="0" smtClean="0">
                          <a:latin typeface="Times New Roman" panose="02020603050405020304" pitchFamily="18" charset="0"/>
                          <a:cs typeface="Times New Roman" panose="02020603050405020304" pitchFamily="18" charset="0"/>
                        </a:rPr>
                        <a:t>m</a:t>
                      </a:r>
                      <a:r>
                        <a:rPr lang="en-GB" sz="1200" baseline="30000" dirty="0" smtClean="0">
                          <a:latin typeface="Times New Roman" panose="02020603050405020304" pitchFamily="18" charset="0"/>
                          <a:cs typeface="Times New Roman" panose="02020603050405020304" pitchFamily="18" charset="0"/>
                        </a:rPr>
                        <a:t>2</a:t>
                      </a:r>
                      <a:endParaRPr lang="en-GB" sz="1200" baseline="0" dirty="0" smtClean="0">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latin typeface="Times New Roman" panose="02020603050405020304" pitchFamily="18" charset="0"/>
                          <a:cs typeface="Times New Roman" panose="02020603050405020304" pitchFamily="18" charset="0"/>
                        </a:rPr>
                        <a:t>2×</a:t>
                      </a:r>
                      <a:r>
                        <a:rPr lang="en-GB" sz="1200" b="1" i="1" baseline="0" dirty="0" smtClean="0">
                          <a:latin typeface="Times New Roman" panose="02020603050405020304" pitchFamily="18" charset="0"/>
                          <a:cs typeface="Times New Roman" panose="02020603050405020304" pitchFamily="18" charset="0"/>
                        </a:rPr>
                        <a:t>625+150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p>
                  </a:txBody>
                  <a:tcPr/>
                </a:tc>
                <a:tc>
                  <a:txBody>
                    <a:bodyPr/>
                    <a:lstStyle/>
                    <a:p>
                      <a:pPr algn="ctr"/>
                      <a:r>
                        <a:rPr lang="en-GB" sz="1200" dirty="0" smtClean="0">
                          <a:latin typeface="Times New Roman" panose="02020603050405020304" pitchFamily="18" charset="0"/>
                          <a:cs typeface="Times New Roman" panose="02020603050405020304" pitchFamily="18" charset="0"/>
                        </a:rPr>
                        <a:t>2×(175</a:t>
                      </a:r>
                      <a:r>
                        <a:rPr lang="en-GB" sz="1200" dirty="0" smtClean="0">
                          <a:latin typeface="Times New Roman" panose="02020603050405020304" pitchFamily="18" charset="0"/>
                          <a:cs typeface="Times New Roman" panose="02020603050405020304" pitchFamily="18" charset="0"/>
                        </a:rPr>
                        <a:t>) + 8 + 150 </a:t>
                      </a:r>
                      <a:r>
                        <a:rPr lang="en-GB" sz="1200" dirty="0" smtClean="0">
                          <a:latin typeface="Times New Roman" panose="02020603050405020304" pitchFamily="18" charset="0"/>
                          <a:cs typeface="Times New Roman" panose="02020603050405020304" pitchFamily="18" charset="0"/>
                        </a:rPr>
                        <a:t>m</a:t>
                      </a:r>
                      <a:r>
                        <a:rPr lang="en-GB" sz="1200" baseline="30000" dirty="0" smtClean="0">
                          <a:latin typeface="Times New Roman" panose="02020603050405020304" pitchFamily="18" charset="0"/>
                          <a:cs typeface="Times New Roman" panose="02020603050405020304" pitchFamily="18" charset="0"/>
                        </a:rPr>
                        <a:t>2</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200" b="1" i="1" baseline="0" dirty="0" smtClean="0">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latin typeface="Times New Roman" panose="02020603050405020304" pitchFamily="18" charset="0"/>
                          <a:cs typeface="Times New Roman" panose="02020603050405020304" pitchFamily="18" charset="0"/>
                        </a:rPr>
                        <a:t>2×</a:t>
                      </a:r>
                      <a:r>
                        <a:rPr lang="en-GB" sz="1200" b="1" i="1" baseline="0" dirty="0" smtClean="0">
                          <a:latin typeface="Times New Roman" panose="02020603050405020304" pitchFamily="18" charset="0"/>
                          <a:cs typeface="Times New Roman" panose="02020603050405020304" pitchFamily="18" charset="0"/>
                        </a:rPr>
                        <a:t>175+150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150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endParaRPr lang="en-GB" sz="1200" b="1" i="1" dirty="0" smtClean="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a:txBody>
                    <a:bodyPr/>
                    <a:lstStyle/>
                    <a:p>
                      <a:pPr algn="ctr"/>
                      <a:endParaRPr lang="en-GB" sz="1200" dirty="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i="1" dirty="0" smtClean="0">
                          <a:latin typeface="Times New Roman" panose="02020603050405020304" pitchFamily="18" charset="0"/>
                          <a:cs typeface="Times New Roman" panose="02020603050405020304" pitchFamily="18" charset="0"/>
                        </a:rPr>
                        <a:t>150 </a:t>
                      </a:r>
                      <a:r>
                        <a:rPr lang="en-GB" sz="1200" b="1" i="1" dirty="0" smtClean="0">
                          <a:latin typeface="Times New Roman" panose="02020603050405020304" pitchFamily="18" charset="0"/>
                          <a:cs typeface="Times New Roman" panose="02020603050405020304" pitchFamily="18" charset="0"/>
                        </a:rPr>
                        <a:t>m</a:t>
                      </a:r>
                      <a:r>
                        <a:rPr lang="en-GB" sz="1200" b="1" i="1" baseline="30000" dirty="0" smtClean="0">
                          <a:latin typeface="Times New Roman" panose="02020603050405020304" pitchFamily="18" charset="0"/>
                          <a:cs typeface="Times New Roman" panose="02020603050405020304" pitchFamily="18" charset="0"/>
                        </a:rPr>
                        <a:t>2</a:t>
                      </a:r>
                      <a:endParaRPr lang="en-GB" sz="1200" b="1" i="1" dirty="0" smtClean="0">
                        <a:latin typeface="Times New Roman" panose="02020603050405020304" pitchFamily="18" charset="0"/>
                        <a:cs typeface="Times New Roman" panose="02020603050405020304" pitchFamily="18" charset="0"/>
                      </a:endParaRPr>
                    </a:p>
                  </a:txBody>
                  <a:tcPr/>
                </a:tc>
                <a:tc>
                  <a:txBody>
                    <a:bodyPr/>
                    <a:lstStyle/>
                    <a:p>
                      <a:pPr algn="ctr"/>
                      <a:endParaRPr lang="en-GB" sz="1200">
                        <a:latin typeface="Times New Roman" panose="02020603050405020304" pitchFamily="18" charset="0"/>
                        <a:cs typeface="Times New Roman" panose="02020603050405020304" pitchFamily="18" charset="0"/>
                      </a:endParaRPr>
                    </a:p>
                  </a:txBody>
                  <a:tcPr>
                    <a:solidFill>
                      <a:schemeClr val="accent6">
                        <a:lumMod val="50000"/>
                      </a:schemeClr>
                    </a:solidFill>
                  </a:tcPr>
                </a:tc>
              </a:tr>
              <a:tr h="301481">
                <a:tc vMerge="1">
                  <a:txBody>
                    <a:bodyPr/>
                    <a:lstStyle/>
                    <a:p>
                      <a:endParaRPr lang="en-GB" dirty="0">
                        <a:latin typeface="Times New Roman" panose="02020603050405020304" pitchFamily="18" charset="0"/>
                        <a:cs typeface="Times New Roman" panose="02020603050405020304" pitchFamily="18" charset="0"/>
                      </a:endParaRPr>
                    </a:p>
                  </a:txBody>
                  <a:tcPr/>
                </a:tc>
                <a:tc vMerge="1">
                  <a:txBody>
                    <a:bodyPr/>
                    <a:lstStyle/>
                    <a:p>
                      <a:endParaRPr lang="en-GB" dirty="0">
                        <a:latin typeface="Times New Roman" panose="02020603050405020304" pitchFamily="18" charset="0"/>
                        <a:cs typeface="Times New Roman" panose="02020603050405020304" pitchFamily="18" charset="0"/>
                      </a:endParaRPr>
                    </a:p>
                  </a:txBody>
                  <a:tcPr/>
                </a:tc>
                <a:tc>
                  <a:txBody>
                    <a:bodyPr/>
                    <a:lstStyle/>
                    <a:p>
                      <a:pPr algn="ctr"/>
                      <a:r>
                        <a:rPr lang="en-GB" sz="1200" dirty="0" err="1" smtClean="0">
                          <a:latin typeface="Times New Roman" panose="02020603050405020304" pitchFamily="18" charset="0"/>
                          <a:cs typeface="Times New Roman" panose="02020603050405020304" pitchFamily="18" charset="0"/>
                        </a:rPr>
                        <a:t>RF+CP+LLRF+Cbox</a:t>
                      </a:r>
                      <a:endParaRPr lang="en-GB" sz="1200"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RF + LLRF + </a:t>
                      </a:r>
                      <a:r>
                        <a:rPr lang="en-GB" sz="1200" dirty="0" err="1" smtClean="0">
                          <a:latin typeface="Times New Roman" panose="02020603050405020304" pitchFamily="18" charset="0"/>
                          <a:cs typeface="Times New Roman" panose="02020603050405020304" pitchFamily="18" charset="0"/>
                        </a:rPr>
                        <a:t>Cbox</a:t>
                      </a:r>
                      <a:endParaRPr lang="en-GB" sz="1200" dirty="0" smtClean="0">
                        <a:latin typeface="Times New Roman" panose="02020603050405020304" pitchFamily="18" charset="0"/>
                        <a:cs typeface="Times New Roman" panose="02020603050405020304" pitchFamily="18" charset="0"/>
                      </a:endParaRP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smtClean="0">
                          <a:latin typeface="Times New Roman" panose="02020603050405020304" pitchFamily="18" charset="0"/>
                          <a:cs typeface="Times New Roman" panose="02020603050405020304" pitchFamily="18" charset="0"/>
                        </a:rPr>
                        <a:t>Cbox</a:t>
                      </a:r>
                      <a:endParaRPr lang="en-GB" sz="1200" dirty="0" smtClean="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a:txBody>
                    <a:bodyPr/>
                    <a:lstStyle/>
                    <a:p>
                      <a:pPr algn="ctr"/>
                      <a:endParaRPr lang="en-GB" sz="1200">
                        <a:latin typeface="Times New Roman" panose="02020603050405020304" pitchFamily="18" charset="0"/>
                        <a:cs typeface="Times New Roman" panose="02020603050405020304" pitchFamily="18" charset="0"/>
                      </a:endParaRPr>
                    </a:p>
                  </a:txBody>
                  <a:tcPr>
                    <a:solidFill>
                      <a:schemeClr val="accent6">
                        <a:lumMod val="5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smtClean="0">
                          <a:latin typeface="Times New Roman" panose="02020603050405020304" pitchFamily="18" charset="0"/>
                          <a:cs typeface="Times New Roman" panose="02020603050405020304" pitchFamily="18" charset="0"/>
                        </a:rPr>
                        <a:t>Cbox</a:t>
                      </a:r>
                      <a:endParaRPr lang="en-GB" sz="1200" dirty="0" smtClean="0">
                        <a:latin typeface="Times New Roman" panose="02020603050405020304" pitchFamily="18" charset="0"/>
                        <a:cs typeface="Times New Roman" panose="02020603050405020304" pitchFamily="18" charset="0"/>
                      </a:endParaRPr>
                    </a:p>
                  </a:txBody>
                  <a:tcPr/>
                </a:tc>
                <a:tc>
                  <a:txBody>
                    <a:bodyPr/>
                    <a:lstStyle/>
                    <a:p>
                      <a:pPr algn="ctr"/>
                      <a:endParaRPr lang="en-GB" sz="1200">
                        <a:latin typeface="Times New Roman" panose="02020603050405020304" pitchFamily="18" charset="0"/>
                        <a:cs typeface="Times New Roman" panose="02020603050405020304" pitchFamily="18" charset="0"/>
                      </a:endParaRPr>
                    </a:p>
                  </a:txBody>
                  <a:tcPr>
                    <a:solidFill>
                      <a:schemeClr val="accent6">
                        <a:lumMod val="50000"/>
                      </a:schemeClr>
                    </a:solidFill>
                  </a:tcPr>
                </a:tc>
              </a:tr>
              <a:tr h="301481">
                <a:tc>
                  <a:txBody>
                    <a:bodyPr/>
                    <a:lstStyle/>
                    <a:p>
                      <a:pPr algn="ctr"/>
                      <a:r>
                        <a:rPr lang="en-GB" sz="1400" b="1" dirty="0" smtClean="0">
                          <a:solidFill>
                            <a:srgbClr val="002060"/>
                          </a:solidFill>
                          <a:latin typeface="Times New Roman" panose="02020603050405020304" pitchFamily="18" charset="0"/>
                          <a:cs typeface="Times New Roman" panose="02020603050405020304" pitchFamily="18" charset="0"/>
                        </a:rPr>
                        <a:t>U</a:t>
                      </a:r>
                      <a:endParaRPr lang="en-GB" sz="1400" b="1" dirty="0">
                        <a:solidFill>
                          <a:srgbClr val="002060"/>
                        </a:solidFill>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Vertical</a:t>
                      </a:r>
                      <a:r>
                        <a:rPr lang="en-GB" sz="1300" b="1" baseline="0" dirty="0" smtClean="0">
                          <a:latin typeface="Times New Roman" panose="02020603050405020304" pitchFamily="18" charset="0"/>
                          <a:cs typeface="Times New Roman" panose="02020603050405020304" pitchFamily="18" charset="0"/>
                        </a:rPr>
                        <a:t> access</a:t>
                      </a:r>
                      <a:endParaRPr lang="en-GB" sz="1300" b="1" dirty="0" smtClean="0">
                        <a:latin typeface="Times New Roman" panose="02020603050405020304" pitchFamily="18" charset="0"/>
                        <a:cs typeface="Times New Roman" panose="02020603050405020304" pitchFamily="18" charset="0"/>
                      </a:endParaRPr>
                    </a:p>
                  </a:txBody>
                  <a:tcPr anchor="ctr"/>
                </a:tc>
                <a:tc>
                  <a:txBody>
                    <a:bodyPr/>
                    <a:lstStyle/>
                    <a:p>
                      <a:pPr algn="ctr"/>
                      <a:r>
                        <a:rPr lang="en-GB" sz="1200" dirty="0" smtClean="0">
                          <a:latin typeface="Times New Roman" panose="02020603050405020304" pitchFamily="18" charset="0"/>
                          <a:cs typeface="Times New Roman" panose="02020603050405020304" pitchFamily="18" charset="0"/>
                        </a:rPr>
                        <a:t>New</a:t>
                      </a:r>
                      <a:r>
                        <a:rPr lang="en-GB" sz="1200" baseline="0" dirty="0" smtClean="0">
                          <a:latin typeface="Times New Roman" panose="02020603050405020304" pitchFamily="18" charset="0"/>
                          <a:cs typeface="Times New Roman" panose="02020603050405020304" pitchFamily="18" charset="0"/>
                        </a:rPr>
                        <a:t> PIT</a:t>
                      </a:r>
                      <a:endParaRPr lang="en-GB" sz="1200" dirty="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New</a:t>
                      </a:r>
                      <a:r>
                        <a:rPr lang="en-GB" sz="1200" baseline="0" dirty="0" smtClean="0">
                          <a:latin typeface="Times New Roman" panose="02020603050405020304" pitchFamily="18" charset="0"/>
                          <a:cs typeface="Times New Roman" panose="02020603050405020304" pitchFamily="18" charset="0"/>
                        </a:rPr>
                        <a:t> PIT</a:t>
                      </a:r>
                      <a:endParaRPr lang="en-GB" sz="1200" dirty="0" smtClean="0">
                        <a:latin typeface="Times New Roman" panose="02020603050405020304" pitchFamily="18" charset="0"/>
                        <a:cs typeface="Times New Roman" panose="02020603050405020304" pitchFamily="18" charset="0"/>
                      </a:endParaRPr>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New</a:t>
                      </a:r>
                      <a:r>
                        <a:rPr lang="en-GB" sz="1200" baseline="0" dirty="0" smtClean="0">
                          <a:latin typeface="Times New Roman" panose="02020603050405020304" pitchFamily="18" charset="0"/>
                          <a:cs typeface="Times New Roman" panose="02020603050405020304" pitchFamily="18" charset="0"/>
                        </a:rPr>
                        <a:t> PIT</a:t>
                      </a:r>
                      <a:endParaRPr lang="en-GB" sz="1200" dirty="0" smtClean="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PM54</a:t>
                      </a:r>
                    </a:p>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New pit</a:t>
                      </a:r>
                      <a:endParaRPr lang="en-GB" sz="1200" dirty="0" smtClean="0">
                        <a:latin typeface="Times New Roman" panose="02020603050405020304" pitchFamily="18" charset="0"/>
                        <a:cs typeface="Times New Roman" panose="02020603050405020304"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New</a:t>
                      </a:r>
                      <a:r>
                        <a:rPr lang="en-GB" sz="1200" baseline="0" dirty="0" smtClean="0">
                          <a:latin typeface="Times New Roman" panose="02020603050405020304" pitchFamily="18" charset="0"/>
                          <a:cs typeface="Times New Roman" panose="02020603050405020304" pitchFamily="18" charset="0"/>
                        </a:rPr>
                        <a:t> PIT</a:t>
                      </a:r>
                      <a:endParaRPr lang="en-GB" sz="1200" dirty="0" smtClean="0">
                        <a:latin typeface="Times New Roman" panose="02020603050405020304" pitchFamily="18" charset="0"/>
                        <a:cs typeface="Times New Roman" panose="02020603050405020304" pitchFamily="18" charset="0"/>
                      </a:endParaRPr>
                    </a:p>
                  </a:txBody>
                  <a:tcPr/>
                </a:tc>
                <a:tc>
                  <a:txBody>
                    <a:bodyPr/>
                    <a:lstStyle/>
                    <a:p>
                      <a:pPr algn="ctr"/>
                      <a:r>
                        <a:rPr lang="en-GB" sz="1200" dirty="0" smtClean="0">
                          <a:latin typeface="Times New Roman" panose="02020603050405020304" pitchFamily="18" charset="0"/>
                          <a:cs typeface="Times New Roman" panose="02020603050405020304" pitchFamily="18" charset="0"/>
                        </a:rPr>
                        <a:t>PM54</a:t>
                      </a:r>
                    </a:p>
                    <a:p>
                      <a:pPr algn="ctr"/>
                      <a:r>
                        <a:rPr lang="en-GB" sz="1200" dirty="0" smtClean="0">
                          <a:latin typeface="Times New Roman" panose="02020603050405020304" pitchFamily="18" charset="0"/>
                          <a:cs typeface="Times New Roman" panose="02020603050405020304" pitchFamily="18" charset="0"/>
                        </a:rPr>
                        <a:t>New pit</a:t>
                      </a:r>
                      <a:endParaRPr lang="en-GB" sz="1200" dirty="0">
                        <a:latin typeface="Times New Roman" panose="02020603050405020304" pitchFamily="18" charset="0"/>
                        <a:cs typeface="Times New Roman" panose="02020603050405020304" pitchFamily="18" charset="0"/>
                      </a:endParaRPr>
                    </a:p>
                  </a:txBody>
                  <a:tcPr/>
                </a:tc>
              </a:tr>
            </a:tbl>
          </a:graphicData>
        </a:graphic>
      </p:graphicFrame>
    </p:spTree>
    <p:extLst>
      <p:ext uri="{BB962C8B-B14F-4D97-AF65-F5344CB8AC3E}">
        <p14:creationId xmlns:p14="http://schemas.microsoft.com/office/powerpoint/2010/main" val="159838558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0"/>
            <a:ext cx="8078356" cy="510639"/>
          </a:xfrm>
        </p:spPr>
        <p:txBody>
          <a:bodyPr>
            <a:normAutofit fontScale="90000"/>
          </a:bodyPr>
          <a:lstStyle/>
          <a:p>
            <a:r>
              <a:rPr lang="en-GB" dirty="0" smtClean="0"/>
              <a:t>Option comparisons I</a:t>
            </a:r>
            <a:endParaRPr lang="en-GB" dirty="0"/>
          </a:p>
        </p:txBody>
      </p:sp>
      <p:sp>
        <p:nvSpPr>
          <p:cNvPr id="5" name="Date Placeholder 4"/>
          <p:cNvSpPr>
            <a:spLocks noGrp="1"/>
          </p:cNvSpPr>
          <p:nvPr>
            <p:ph type="dt" sz="half" idx="10"/>
          </p:nvPr>
        </p:nvSpPr>
        <p:spPr/>
        <p:txBody>
          <a:bodyPr/>
          <a:lstStyle/>
          <a:p>
            <a:fld id="{B4BFD808-6B56-4447-9401-2398D08EE3C0}" type="datetime1">
              <a:rPr lang="en-US" smtClean="0"/>
              <a:pPr/>
              <a:t>7/14/2014</a:t>
            </a:fld>
            <a:endParaRPr lang="en-US" dirty="0"/>
          </a:p>
        </p:txBody>
      </p:sp>
      <p:sp>
        <p:nvSpPr>
          <p:cNvPr id="6" name="Footer Placeholder 5"/>
          <p:cNvSpPr>
            <a:spLocks noGrp="1"/>
          </p:cNvSpPr>
          <p:nvPr>
            <p:ph type="ftr" sz="quarter" idx="3"/>
          </p:nvPr>
        </p:nvSpPr>
        <p:spPr/>
        <p:txBody>
          <a:bodyPr/>
          <a:lstStyle/>
          <a:p>
            <a:r>
              <a:rPr lang="en-US" dirty="0" smtClean="0"/>
              <a:t>Document reference</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57</a:t>
            </a:fld>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2137730592"/>
              </p:ext>
            </p:extLst>
          </p:nvPr>
        </p:nvGraphicFramePr>
        <p:xfrm>
          <a:off x="0" y="502920"/>
          <a:ext cx="9232021" cy="6522720"/>
        </p:xfrm>
        <a:graphic>
          <a:graphicData uri="http://schemas.openxmlformats.org/drawingml/2006/table">
            <a:tbl>
              <a:tblPr firstRow="1" bandRow="1">
                <a:tableStyleId>{93296810-A885-4BE3-A3E7-6D5BEEA58F35}</a:tableStyleId>
              </a:tblPr>
              <a:tblGrid>
                <a:gridCol w="1409937"/>
                <a:gridCol w="1224472"/>
                <a:gridCol w="1186580"/>
                <a:gridCol w="1178523"/>
                <a:gridCol w="1104405"/>
                <a:gridCol w="1567543"/>
                <a:gridCol w="1560561"/>
              </a:tblGrid>
              <a:tr h="338030">
                <a:tc>
                  <a:txBody>
                    <a:bodyPr/>
                    <a:lstStyle/>
                    <a:p>
                      <a:pPr algn="ctr"/>
                      <a:endParaRPr lang="en-GB" sz="13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300" dirty="0" smtClean="0">
                          <a:solidFill>
                            <a:srgbClr val="C00000"/>
                          </a:solidFill>
                          <a:latin typeface="Times New Roman" panose="02020603050405020304" pitchFamily="18" charset="0"/>
                          <a:cs typeface="Times New Roman" panose="02020603050405020304" pitchFamily="18" charset="0"/>
                        </a:rPr>
                        <a:t>Option</a:t>
                      </a:r>
                      <a:r>
                        <a:rPr lang="en-GB" sz="1300" baseline="0" dirty="0" smtClean="0">
                          <a:solidFill>
                            <a:srgbClr val="C00000"/>
                          </a:solidFill>
                          <a:latin typeface="Times New Roman" panose="02020603050405020304" pitchFamily="18" charset="0"/>
                          <a:cs typeface="Times New Roman" panose="02020603050405020304" pitchFamily="18" charset="0"/>
                        </a:rPr>
                        <a:t> A1</a:t>
                      </a:r>
                    </a:p>
                    <a:p>
                      <a:pPr algn="ctr"/>
                      <a:r>
                        <a:rPr lang="en-GB" sz="1300" baseline="0" dirty="0" smtClean="0">
                          <a:solidFill>
                            <a:srgbClr val="C00000"/>
                          </a:solidFill>
                          <a:latin typeface="Times New Roman" panose="02020603050405020304" pitchFamily="18" charset="0"/>
                          <a:cs typeface="Times New Roman" panose="02020603050405020304" pitchFamily="18" charset="0"/>
                        </a:rPr>
                        <a:t>CP: </a:t>
                      </a:r>
                      <a:r>
                        <a:rPr lang="en-GB" sz="1300" baseline="0" dirty="0" smtClean="0">
                          <a:solidFill>
                            <a:schemeClr val="tx2">
                              <a:lumMod val="50000"/>
                            </a:schemeClr>
                          </a:solidFill>
                          <a:latin typeface="Times New Roman" panose="02020603050405020304" pitchFamily="18" charset="0"/>
                          <a:cs typeface="Times New Roman" panose="02020603050405020304" pitchFamily="18" charset="0"/>
                        </a:rPr>
                        <a:t>service tunnel</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baseline="0" dirty="0" smtClean="0">
                          <a:solidFill>
                            <a:srgbClr val="C00000"/>
                          </a:solidFill>
                          <a:latin typeface="Times New Roman" panose="02020603050405020304" pitchFamily="18" charset="0"/>
                          <a:cs typeface="Times New Roman" panose="02020603050405020304" pitchFamily="18" charset="0"/>
                        </a:rPr>
                        <a:t>RF: </a:t>
                      </a:r>
                      <a:r>
                        <a:rPr lang="en-GB" sz="1300" baseline="0" dirty="0" smtClean="0">
                          <a:solidFill>
                            <a:schemeClr val="tx2">
                              <a:lumMod val="50000"/>
                            </a:schemeClr>
                          </a:solidFill>
                          <a:latin typeface="Times New Roman" panose="02020603050405020304" pitchFamily="18" charset="0"/>
                          <a:cs typeface="Times New Roman" panose="02020603050405020304" pitchFamily="18" charset="0"/>
                        </a:rPr>
                        <a:t>service tunnel</a:t>
                      </a:r>
                    </a:p>
                    <a:p>
                      <a:pPr algn="ctr"/>
                      <a:r>
                        <a:rPr lang="en-GB" sz="1300" u="sng" baseline="0" dirty="0" smtClean="0">
                          <a:solidFill>
                            <a:srgbClr val="C00000"/>
                          </a:solidFill>
                          <a:latin typeface="Times New Roman" panose="02020603050405020304" pitchFamily="18" charset="0"/>
                          <a:cs typeface="Times New Roman" panose="02020603050405020304" pitchFamily="18" charset="0"/>
                        </a:rPr>
                        <a:t>New pit</a:t>
                      </a:r>
                      <a:endParaRPr lang="en-GB" sz="1300" u="sng"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300" dirty="0" smtClean="0">
                          <a:solidFill>
                            <a:srgbClr val="C00000"/>
                          </a:solidFill>
                          <a:latin typeface="Times New Roman" panose="02020603050405020304" pitchFamily="18" charset="0"/>
                          <a:cs typeface="Times New Roman" panose="02020603050405020304" pitchFamily="18" charset="0"/>
                        </a:rPr>
                        <a:t>Option A2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baseline="0" dirty="0" smtClean="0">
                          <a:solidFill>
                            <a:srgbClr val="C00000"/>
                          </a:solidFill>
                          <a:latin typeface="Times New Roman" panose="02020603050405020304" pitchFamily="18" charset="0"/>
                          <a:cs typeface="Times New Roman" panose="02020603050405020304" pitchFamily="18" charset="0"/>
                        </a:rPr>
                        <a:t>CP: </a:t>
                      </a:r>
                      <a:r>
                        <a:rPr lang="en-GB" sz="1300" baseline="0" dirty="0" smtClean="0">
                          <a:solidFill>
                            <a:srgbClr val="339966"/>
                          </a:solidFill>
                          <a:latin typeface="Times New Roman" panose="02020603050405020304" pitchFamily="18" charset="0"/>
                          <a:cs typeface="Times New Roman" panose="02020603050405020304" pitchFamily="18" charset="0"/>
                        </a:rPr>
                        <a:t>surface</a:t>
                      </a:r>
                      <a:r>
                        <a:rPr lang="en-GB" sz="1300" baseline="0" dirty="0" smtClean="0">
                          <a:solidFill>
                            <a:srgbClr val="C00000"/>
                          </a:solidFill>
                          <a:latin typeface="Times New Roman" panose="02020603050405020304" pitchFamily="18" charset="0"/>
                          <a:cs typeface="Times New Roman" panose="02020603050405020304" pitchFamily="18" charset="0"/>
                        </a:rPr>
                        <a:t> RF</a:t>
                      </a:r>
                      <a:r>
                        <a:rPr lang="en-GB" sz="1300" baseline="0" dirty="0" smtClean="0">
                          <a:solidFill>
                            <a:schemeClr val="tx2">
                              <a:lumMod val="50000"/>
                            </a:schemeClr>
                          </a:solidFill>
                          <a:latin typeface="Times New Roman" panose="02020603050405020304" pitchFamily="18" charset="0"/>
                          <a:cs typeface="Times New Roman" panose="02020603050405020304" pitchFamily="18" charset="0"/>
                        </a:rPr>
                        <a:t>: </a:t>
                      </a:r>
                      <a:r>
                        <a:rPr lang="en-GB" sz="1300" baseline="0" dirty="0" smtClean="0">
                          <a:solidFill>
                            <a:schemeClr val="tx2">
                              <a:lumMod val="50000"/>
                            </a:schemeClr>
                          </a:solidFill>
                          <a:effectLst/>
                          <a:latin typeface="Times New Roman" panose="02020603050405020304" pitchFamily="18" charset="0"/>
                          <a:cs typeface="Times New Roman" panose="02020603050405020304" pitchFamily="18" charset="0"/>
                        </a:rPr>
                        <a:t>service tunnel</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u="sng" baseline="0" dirty="0" smtClean="0">
                          <a:solidFill>
                            <a:srgbClr val="C00000"/>
                          </a:solidFill>
                          <a:latin typeface="Times New Roman" panose="02020603050405020304" pitchFamily="18" charset="0"/>
                          <a:cs typeface="Times New Roman" panose="02020603050405020304" pitchFamily="18" charset="0"/>
                        </a:rPr>
                        <a:t>New pit</a:t>
                      </a:r>
                      <a:endParaRPr lang="en-GB" sz="1300" u="sng"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300" dirty="0" smtClean="0">
                          <a:solidFill>
                            <a:srgbClr val="C00000"/>
                          </a:solidFill>
                          <a:latin typeface="Times New Roman" panose="02020603050405020304" pitchFamily="18" charset="0"/>
                          <a:cs typeface="Times New Roman" panose="02020603050405020304" pitchFamily="18" charset="0"/>
                        </a:rPr>
                        <a:t>Option</a:t>
                      </a:r>
                      <a:r>
                        <a:rPr lang="en-GB" sz="1300" baseline="0" dirty="0" smtClean="0">
                          <a:solidFill>
                            <a:srgbClr val="C00000"/>
                          </a:solidFill>
                          <a:latin typeface="Times New Roman" panose="02020603050405020304" pitchFamily="18" charset="0"/>
                          <a:cs typeface="Times New Roman" panose="02020603050405020304" pitchFamily="18" charset="0"/>
                        </a:rPr>
                        <a:t> B1</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baseline="0" dirty="0" smtClean="0">
                          <a:solidFill>
                            <a:srgbClr val="C00000"/>
                          </a:solidFill>
                          <a:latin typeface="Times New Roman" panose="02020603050405020304" pitchFamily="18" charset="0"/>
                          <a:cs typeface="Times New Roman" panose="02020603050405020304" pitchFamily="18" charset="0"/>
                        </a:rPr>
                        <a:t>CP: </a:t>
                      </a:r>
                      <a:r>
                        <a:rPr lang="en-GB" sz="1300" baseline="0" dirty="0" smtClean="0">
                          <a:solidFill>
                            <a:srgbClr val="339966"/>
                          </a:solidFill>
                          <a:latin typeface="Times New Roman" panose="02020603050405020304" pitchFamily="18" charset="0"/>
                          <a:cs typeface="Times New Roman" panose="02020603050405020304" pitchFamily="18" charset="0"/>
                        </a:rPr>
                        <a:t>surface</a:t>
                      </a:r>
                      <a:r>
                        <a:rPr lang="en-GB" sz="1300" baseline="0" dirty="0" smtClean="0">
                          <a:solidFill>
                            <a:srgbClr val="C00000"/>
                          </a:solidFill>
                          <a:latin typeface="Times New Roman" panose="02020603050405020304" pitchFamily="18" charset="0"/>
                          <a:cs typeface="Times New Roman" panose="02020603050405020304" pitchFamily="18" charset="0"/>
                        </a:rPr>
                        <a:t> RF: </a:t>
                      </a:r>
                      <a:r>
                        <a:rPr lang="en-GB" sz="13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u="sng" baseline="0" dirty="0" smtClean="0">
                          <a:solidFill>
                            <a:srgbClr val="C00000"/>
                          </a:solidFill>
                          <a:latin typeface="Times New Roman" panose="02020603050405020304" pitchFamily="18" charset="0"/>
                          <a:cs typeface="Times New Roman" panose="02020603050405020304" pitchFamily="18" charset="0"/>
                        </a:rPr>
                        <a:t>New pit</a:t>
                      </a:r>
                      <a:endParaRPr lang="en-GB" sz="1300" u="sng"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300" dirty="0" smtClean="0">
                          <a:solidFill>
                            <a:srgbClr val="C00000"/>
                          </a:solidFill>
                          <a:latin typeface="Times New Roman" panose="02020603050405020304" pitchFamily="18" charset="0"/>
                          <a:cs typeface="Times New Roman" panose="02020603050405020304" pitchFamily="18" charset="0"/>
                        </a:rPr>
                        <a:t>Option B2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baseline="0" dirty="0" smtClean="0">
                          <a:solidFill>
                            <a:srgbClr val="C00000"/>
                          </a:solidFill>
                          <a:latin typeface="Times New Roman" panose="02020603050405020304" pitchFamily="18" charset="0"/>
                          <a:cs typeface="Times New Roman" panose="02020603050405020304" pitchFamily="18" charset="0"/>
                        </a:rPr>
                        <a:t>CP: </a:t>
                      </a:r>
                      <a:r>
                        <a:rPr lang="en-GB" sz="1300" baseline="0" dirty="0" smtClean="0">
                          <a:solidFill>
                            <a:srgbClr val="339966"/>
                          </a:solidFill>
                          <a:latin typeface="Times New Roman" panose="02020603050405020304" pitchFamily="18" charset="0"/>
                          <a:cs typeface="Times New Roman" panose="02020603050405020304" pitchFamily="18" charset="0"/>
                        </a:rPr>
                        <a:t>surface</a:t>
                      </a:r>
                      <a:r>
                        <a:rPr lang="en-GB" sz="1300" baseline="0" dirty="0" smtClean="0">
                          <a:solidFill>
                            <a:srgbClr val="C00000"/>
                          </a:solidFill>
                          <a:latin typeface="Times New Roman" panose="02020603050405020304" pitchFamily="18" charset="0"/>
                          <a:cs typeface="Times New Roman" panose="02020603050405020304" pitchFamily="18" charset="0"/>
                        </a:rPr>
                        <a:t> RF: </a:t>
                      </a:r>
                      <a:r>
                        <a:rPr lang="en-GB" sz="13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u="sng" baseline="0" dirty="0" smtClean="0">
                          <a:solidFill>
                            <a:srgbClr val="C00000"/>
                          </a:solidFill>
                          <a:latin typeface="Times New Roman" panose="02020603050405020304" pitchFamily="18" charset="0"/>
                          <a:cs typeface="Times New Roman" panose="02020603050405020304" pitchFamily="18" charset="0"/>
                        </a:rPr>
                        <a:t>Extension</a:t>
                      </a:r>
                      <a:r>
                        <a:rPr lang="en-GB" sz="1300" baseline="0" dirty="0" smtClean="0">
                          <a:solidFill>
                            <a:srgbClr val="C00000"/>
                          </a:solidFill>
                          <a:latin typeface="Times New Roman" panose="02020603050405020304" pitchFamily="18" charset="0"/>
                          <a:cs typeface="Times New Roman" panose="02020603050405020304" pitchFamily="18" charset="0"/>
                        </a:rPr>
                        <a:t> </a:t>
                      </a:r>
                      <a:endParaRPr lang="en-GB" sz="1300"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300" dirty="0" smtClean="0">
                          <a:solidFill>
                            <a:srgbClr val="C00000"/>
                          </a:solidFill>
                          <a:latin typeface="Times New Roman" panose="02020603050405020304" pitchFamily="18" charset="0"/>
                          <a:cs typeface="Times New Roman" panose="02020603050405020304" pitchFamily="18" charset="0"/>
                        </a:rPr>
                        <a:t>Option</a:t>
                      </a:r>
                      <a:r>
                        <a:rPr lang="en-GB" sz="1300" baseline="0" dirty="0" smtClean="0">
                          <a:solidFill>
                            <a:srgbClr val="C00000"/>
                          </a:solidFill>
                          <a:latin typeface="Times New Roman" panose="02020603050405020304" pitchFamily="18" charset="0"/>
                          <a:cs typeface="Times New Roman" panose="02020603050405020304" pitchFamily="18" charset="0"/>
                        </a:rPr>
                        <a:t> B1</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baseline="0" dirty="0" smtClean="0">
                          <a:solidFill>
                            <a:srgbClr val="C00000"/>
                          </a:solidFill>
                          <a:latin typeface="Times New Roman" panose="02020603050405020304" pitchFamily="18" charset="0"/>
                          <a:cs typeface="Times New Roman" panose="02020603050405020304" pitchFamily="18" charset="0"/>
                        </a:rPr>
                        <a:t>CP: </a:t>
                      </a:r>
                      <a:r>
                        <a:rPr lang="en-GB" sz="1300" baseline="0" dirty="0" smtClean="0">
                          <a:solidFill>
                            <a:srgbClr val="339966"/>
                          </a:solidFill>
                          <a:latin typeface="Times New Roman" panose="02020603050405020304" pitchFamily="18" charset="0"/>
                          <a:cs typeface="Times New Roman" panose="02020603050405020304" pitchFamily="18" charset="0"/>
                        </a:rPr>
                        <a:t>surface</a:t>
                      </a:r>
                      <a:r>
                        <a:rPr lang="en-GB" sz="1300" baseline="0" dirty="0" smtClean="0">
                          <a:solidFill>
                            <a:srgbClr val="C00000"/>
                          </a:solidFill>
                          <a:latin typeface="Times New Roman" panose="02020603050405020304" pitchFamily="18" charset="0"/>
                          <a:cs typeface="Times New Roman" panose="02020603050405020304" pitchFamily="18" charset="0"/>
                        </a:rPr>
                        <a:t> RF: </a:t>
                      </a:r>
                      <a:r>
                        <a:rPr lang="en-GB" sz="13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u="sng" baseline="0" dirty="0" smtClean="0">
                          <a:solidFill>
                            <a:srgbClr val="C00000"/>
                          </a:solidFill>
                          <a:latin typeface="Times New Roman" panose="02020603050405020304" pitchFamily="18" charset="0"/>
                          <a:cs typeface="Times New Roman" panose="02020603050405020304" pitchFamily="18" charset="0"/>
                        </a:rPr>
                        <a:t>New pit </a:t>
                      </a:r>
                      <a:endParaRPr lang="en-GB" sz="1300" u="sng" dirty="0" smtClean="0">
                        <a:solidFill>
                          <a:srgbClr val="C00000"/>
                        </a:solidFill>
                        <a:latin typeface="Times New Roman" panose="02020603050405020304" pitchFamily="18" charset="0"/>
                        <a:cs typeface="Times New Roman" panose="02020603050405020304" pitchFamily="18" charset="0"/>
                      </a:endParaRPr>
                    </a:p>
                    <a:p>
                      <a:pPr algn="ctr"/>
                      <a:endParaRPr lang="en-GB" sz="13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300" dirty="0" smtClean="0">
                          <a:solidFill>
                            <a:srgbClr val="C00000"/>
                          </a:solidFill>
                          <a:latin typeface="Times New Roman" panose="02020603050405020304" pitchFamily="18" charset="0"/>
                          <a:cs typeface="Times New Roman" panose="02020603050405020304" pitchFamily="18" charset="0"/>
                        </a:rPr>
                        <a:t>Option B2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baseline="0" dirty="0" smtClean="0">
                          <a:solidFill>
                            <a:srgbClr val="C00000"/>
                          </a:solidFill>
                          <a:latin typeface="Times New Roman" panose="02020603050405020304" pitchFamily="18" charset="0"/>
                          <a:cs typeface="Times New Roman" panose="02020603050405020304" pitchFamily="18" charset="0"/>
                        </a:rPr>
                        <a:t>CP: </a:t>
                      </a:r>
                      <a:r>
                        <a:rPr lang="en-GB" sz="1300" baseline="0" dirty="0" smtClean="0">
                          <a:solidFill>
                            <a:srgbClr val="339966"/>
                          </a:solidFill>
                          <a:latin typeface="Times New Roman" panose="02020603050405020304" pitchFamily="18" charset="0"/>
                          <a:cs typeface="Times New Roman" panose="02020603050405020304" pitchFamily="18" charset="0"/>
                        </a:rPr>
                        <a:t>surface</a:t>
                      </a:r>
                      <a:r>
                        <a:rPr lang="en-GB" sz="1300" baseline="0" dirty="0" smtClean="0">
                          <a:solidFill>
                            <a:srgbClr val="C00000"/>
                          </a:solidFill>
                          <a:latin typeface="Times New Roman" panose="02020603050405020304" pitchFamily="18" charset="0"/>
                          <a:cs typeface="Times New Roman" panose="02020603050405020304" pitchFamily="18" charset="0"/>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baseline="0" dirty="0" smtClean="0">
                          <a:solidFill>
                            <a:srgbClr val="C00000"/>
                          </a:solidFill>
                          <a:latin typeface="Times New Roman" panose="02020603050405020304" pitchFamily="18" charset="0"/>
                          <a:cs typeface="Times New Roman" panose="02020603050405020304" pitchFamily="18" charset="0"/>
                        </a:rPr>
                        <a:t>RF: </a:t>
                      </a:r>
                      <a:r>
                        <a:rPr lang="en-GB" sz="13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300" u="sng" baseline="0" dirty="0" smtClean="0">
                          <a:solidFill>
                            <a:srgbClr val="C00000"/>
                          </a:solidFill>
                          <a:latin typeface="Times New Roman" panose="02020603050405020304" pitchFamily="18" charset="0"/>
                          <a:cs typeface="Times New Roman" panose="02020603050405020304" pitchFamily="18" charset="0"/>
                        </a:rPr>
                        <a:t>Extension</a:t>
                      </a:r>
                      <a:r>
                        <a:rPr lang="en-GB" sz="1300" baseline="0" dirty="0" smtClean="0">
                          <a:solidFill>
                            <a:srgbClr val="C00000"/>
                          </a:solidFill>
                          <a:latin typeface="Times New Roman" panose="02020603050405020304" pitchFamily="18" charset="0"/>
                          <a:cs typeface="Times New Roman" panose="02020603050405020304" pitchFamily="18" charset="0"/>
                        </a:rPr>
                        <a:t> </a:t>
                      </a:r>
                      <a:endParaRPr lang="en-GB" sz="1300" dirty="0" smtClean="0">
                        <a:solidFill>
                          <a:srgbClr val="C00000"/>
                        </a:solidFill>
                        <a:latin typeface="Times New Roman" panose="02020603050405020304" pitchFamily="18" charset="0"/>
                        <a:cs typeface="Times New Roman" panose="02020603050405020304" pitchFamily="18" charset="0"/>
                      </a:endParaRPr>
                    </a:p>
                    <a:p>
                      <a:pPr algn="ctr"/>
                      <a:endParaRPr lang="en-GB" sz="13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r>
              <a:tr h="223962">
                <a:tc>
                  <a:txBody>
                    <a:bodyPr/>
                    <a:lstStyle/>
                    <a:p>
                      <a:pPr algn="ctr"/>
                      <a:endParaRPr lang="en-GB" sz="1300" dirty="0">
                        <a:latin typeface="Times New Roman" panose="02020603050405020304" pitchFamily="18" charset="0"/>
                        <a:cs typeface="Times New Roman" panose="02020603050405020304" pitchFamily="18" charset="0"/>
                      </a:endParaRPr>
                    </a:p>
                  </a:txBody>
                  <a:tcPr/>
                </a:tc>
                <a:tc gridSpan="4">
                  <a:txBody>
                    <a:bodyPr/>
                    <a:lstStyle/>
                    <a:p>
                      <a:pPr algn="ctr"/>
                      <a:r>
                        <a:rPr lang="en-GB" sz="1200" dirty="0" smtClean="0">
                          <a:latin typeface="Times New Roman" panose="02020603050405020304" pitchFamily="18" charset="0"/>
                          <a:cs typeface="Times New Roman" panose="02020603050405020304" pitchFamily="18" charset="0"/>
                        </a:rPr>
                        <a:t>SC link to the DFHA</a:t>
                      </a:r>
                      <a:endParaRPr lang="en-GB" sz="1200" dirty="0">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No SC link to the DFHA</a:t>
                      </a:r>
                    </a:p>
                  </a:txBody>
                  <a:tcPr>
                    <a:lnB w="12700" cap="flat" cmpd="sng" algn="ctr">
                      <a:solidFill>
                        <a:schemeClr val="tx1"/>
                      </a:solidFill>
                      <a:prstDash val="solid"/>
                      <a:round/>
                      <a:headEnd type="none" w="med" len="med"/>
                      <a:tailEnd type="none" w="med" len="med"/>
                    </a:lnB>
                  </a:tcPr>
                </a:tc>
                <a:tc hMerge="1">
                  <a:txBody>
                    <a:bodyPr/>
                    <a:lstStyle/>
                    <a:p>
                      <a:endParaRPr lang="en-GB"/>
                    </a:p>
                  </a:txBody>
                  <a:tcPr/>
                </a:tc>
              </a:tr>
              <a:tr h="31520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Access Crab</a:t>
                      </a:r>
                    </a:p>
                  </a:txBody>
                  <a:tcPr anchor="ctr">
                    <a:lnR w="12700" cap="flat" cmpd="sng" algn="ctr">
                      <a:solidFill>
                        <a:schemeClr val="tx1"/>
                      </a:solidFill>
                      <a:prstDash val="solid"/>
                      <a:round/>
                      <a:headEnd type="none" w="med" len="med"/>
                      <a:tailEnd type="none" w="med" len="med"/>
                    </a:lnR>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25820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Access</a:t>
                      </a:r>
                      <a:r>
                        <a:rPr lang="en-GB" sz="1300" b="1" baseline="0" dirty="0" smtClean="0">
                          <a:latin typeface="Times New Roman" panose="02020603050405020304" pitchFamily="18" charset="0"/>
                          <a:cs typeface="Times New Roman" panose="02020603050405020304" pitchFamily="18" charset="0"/>
                        </a:rPr>
                        <a:t> PC</a:t>
                      </a:r>
                      <a:endParaRPr lang="en-GB" sz="1300" b="1" dirty="0" smtClean="0">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Access</a:t>
                      </a:r>
                      <a:r>
                        <a:rPr lang="en-GB" sz="1300" b="1" baseline="0" dirty="0" smtClean="0">
                          <a:latin typeface="Times New Roman" panose="02020603050405020304" pitchFamily="18" charset="0"/>
                          <a:cs typeface="Times New Roman" panose="02020603050405020304" pitchFamily="18" charset="0"/>
                        </a:rPr>
                        <a:t> QDS</a:t>
                      </a:r>
                      <a:endParaRPr lang="en-GB" sz="1300" b="1" dirty="0" smtClean="0">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Access QEE</a:t>
                      </a:r>
                    </a:p>
                  </a:txBody>
                  <a:tcPr anchor="ctr">
                    <a:lnR w="12700" cap="flat" cmpd="sng" algn="ctr">
                      <a:solidFill>
                        <a:schemeClr val="tx1"/>
                      </a:solidFill>
                      <a:prstDash val="solid"/>
                      <a:round/>
                      <a:headEnd type="none" w="med" len="med"/>
                      <a:tailEnd type="none" w="med" len="med"/>
                    </a:lnR>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Radio</a:t>
                      </a:r>
                      <a:r>
                        <a:rPr lang="en-GB" sz="1300" b="1" baseline="0" dirty="0" smtClean="0">
                          <a:latin typeface="Times New Roman" panose="02020603050405020304" pitchFamily="18" charset="0"/>
                          <a:cs typeface="Times New Roman" panose="02020603050405020304" pitchFamily="18" charset="0"/>
                        </a:rPr>
                        <a:t> shielding PC</a:t>
                      </a:r>
                      <a:endParaRPr lang="en-GB" sz="1300" b="1" dirty="0" smtClean="0">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9966"/>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996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Radio shielding</a:t>
                      </a:r>
                    </a:p>
                  </a:txBody>
                  <a:tcPr anchor="ctr">
                    <a:lnR w="12700" cap="flat" cmpd="sng" algn="ctr">
                      <a:solidFill>
                        <a:schemeClr val="tx1"/>
                      </a:solidFill>
                      <a:prstDash val="solid"/>
                      <a:round/>
                      <a:headEnd type="none" w="med" len="med"/>
                      <a:tailEnd type="none" w="med" len="med"/>
                    </a:lnR>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600" b="1" dirty="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smtClean="0">
                          <a:solidFill>
                            <a:schemeClr val="bg2"/>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Civil</a:t>
                      </a:r>
                      <a:r>
                        <a:rPr lang="en-GB" sz="1300" b="1" baseline="0" dirty="0" smtClean="0">
                          <a:latin typeface="Times New Roman" panose="02020603050405020304" pitchFamily="18" charset="0"/>
                          <a:cs typeface="Times New Roman" panose="02020603050405020304" pitchFamily="18" charset="0"/>
                        </a:rPr>
                        <a:t> work impact on planning</a:t>
                      </a:r>
                      <a:endParaRPr lang="en-GB" sz="1300" b="1" dirty="0" smtClean="0">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Limited</a:t>
                      </a:r>
                    </a:p>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Connection to machine tunnel</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Limited</a:t>
                      </a:r>
                    </a:p>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Connection to machine tunnel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Limited</a:t>
                      </a:r>
                    </a:p>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Crab connection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Important </a:t>
                      </a:r>
                    </a:p>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Common</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pit use</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Limited</a:t>
                      </a:r>
                    </a:p>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Crab connection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Important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Common</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pit use</a:t>
                      </a:r>
                      <a:endParaRPr lang="en-GB" sz="1100" b="1" dirty="0" smtClean="0">
                        <a:solidFill>
                          <a:schemeClr val="tx2">
                            <a:lumMod val="50000"/>
                          </a:schemeClr>
                        </a:solidFill>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GB" sz="1100" b="1" dirty="0" smtClean="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Tunnel installation</a:t>
                      </a:r>
                      <a:r>
                        <a:rPr lang="en-GB" sz="1300" b="1" baseline="0" dirty="0" smtClean="0">
                          <a:latin typeface="Times New Roman" panose="02020603050405020304" pitchFamily="18" charset="0"/>
                          <a:cs typeface="Times New Roman" panose="02020603050405020304" pitchFamily="18" charset="0"/>
                        </a:rPr>
                        <a:t> complexity</a:t>
                      </a:r>
                      <a:endParaRPr lang="en-GB" sz="1300" b="1" dirty="0" smtClean="0">
                        <a:latin typeface="Times New Roman" panose="02020603050405020304" pitchFamily="18" charset="0"/>
                        <a:cs typeface="Times New Roman" panose="02020603050405020304" pitchFamily="18" charset="0"/>
                      </a:endParaRPr>
                    </a:p>
                  </a:txBody>
                  <a:tcPr anchor="ctr">
                    <a:lnR w="12700" cap="flat" cmpd="sng" algn="ctr">
                      <a:solidFill>
                        <a:schemeClr val="tx1"/>
                      </a:solidFill>
                      <a:prstDash val="solid"/>
                      <a:round/>
                      <a:headEnd type="none" w="med" len="med"/>
                      <a:tailEnd type="none" w="med" len="med"/>
                    </a:lnR>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Very</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high</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High</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9933"/>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Mild</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a:t>
                      </a:r>
                      <a:endParaRPr lang="en-GB" sz="1100" b="1" dirty="0" smtClean="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Mild</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Easiest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996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Easy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Integration complexity</a:t>
                      </a:r>
                    </a:p>
                  </a:txBody>
                  <a:tcPr anchor="ctr">
                    <a:lnR w="12700" cap="flat" cmpd="sng" algn="ctr">
                      <a:solidFill>
                        <a:schemeClr val="tx1"/>
                      </a:solidFill>
                      <a:prstDash val="solid"/>
                      <a:round/>
                      <a:headEnd type="none" w="med" len="med"/>
                      <a:tailEnd type="none" w="med" len="med"/>
                    </a:lnR>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Difficult</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a:t>
                      </a:r>
                    </a:p>
                    <a:p>
                      <a:pPr algn="ctr"/>
                      <a:r>
                        <a:rPr lang="en-GB" sz="1100" b="1" baseline="0" dirty="0" err="1" smtClean="0">
                          <a:solidFill>
                            <a:schemeClr val="tx2">
                              <a:lumMod val="50000"/>
                            </a:schemeClr>
                          </a:solidFill>
                          <a:latin typeface="Times New Roman" panose="02020603050405020304" pitchFamily="18" charset="0"/>
                          <a:cs typeface="Times New Roman" panose="02020603050405020304" pitchFamily="18" charset="0"/>
                        </a:rPr>
                        <a:t>Cryo</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to SC link</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Difficult</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a:t>
                      </a:r>
                    </a:p>
                    <a:p>
                      <a:pPr algn="ctr"/>
                      <a:r>
                        <a:rPr lang="en-GB" sz="1100" b="1" baseline="0" dirty="0" err="1" smtClean="0">
                          <a:solidFill>
                            <a:schemeClr val="tx2">
                              <a:lumMod val="50000"/>
                            </a:schemeClr>
                          </a:solidFill>
                          <a:latin typeface="Times New Roman" panose="02020603050405020304" pitchFamily="18" charset="0"/>
                          <a:cs typeface="Times New Roman" panose="02020603050405020304" pitchFamily="18" charset="0"/>
                        </a:rPr>
                        <a:t>Cryo</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to SC link</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Mild</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a:t>
                      </a:r>
                      <a:endParaRPr lang="en-GB" sz="1100" b="1" dirty="0" smtClean="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Mild </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Easiest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No </a:t>
                      </a: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SC link to DFBA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996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Easy</a:t>
                      </a:r>
                    </a:p>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No </a:t>
                      </a: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SC link to DFBA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Equipment simplification</a:t>
                      </a:r>
                    </a:p>
                  </a:txBody>
                  <a:tcPr anchor="ctr">
                    <a:lnR w="12700" cap="flat" cmpd="sng" algn="ctr">
                      <a:solidFill>
                        <a:schemeClr val="tx1"/>
                      </a:solidFill>
                      <a:prstDash val="solid"/>
                      <a:round/>
                      <a:headEnd type="none" w="med" len="med"/>
                      <a:tailEnd type="none" w="med" len="med"/>
                    </a:lnR>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Very</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high</a:t>
                      </a:r>
                    </a:p>
                    <a:p>
                      <a:pPr algn="ct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(only </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hor. </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SC link)</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9966"/>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None</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None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None </a:t>
                      </a:r>
                      <a:endParaRPr lang="en-GB" sz="1100" b="1" dirty="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4 SC link less  probably the most complex to install and integrate</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no </a:t>
                      </a:r>
                      <a:r>
                        <a:rPr lang="en-GB" sz="1100" b="1" baseline="0" dirty="0" err="1" smtClean="0">
                          <a:solidFill>
                            <a:schemeClr val="tx2">
                              <a:lumMod val="50000"/>
                            </a:schemeClr>
                          </a:solidFill>
                          <a:latin typeface="Times New Roman" panose="02020603050405020304" pitchFamily="18" charset="0"/>
                          <a:cs typeface="Times New Roman" panose="02020603050405020304" pitchFamily="18" charset="0"/>
                        </a:rPr>
                        <a:t>modif</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of DFBA</a:t>
                      </a:r>
                      <a:endParaRPr lang="en-GB" sz="1100" b="1" dirty="0" smtClean="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100" b="1" dirty="0" smtClean="0">
                          <a:solidFill>
                            <a:schemeClr val="tx2">
                              <a:lumMod val="50000"/>
                            </a:schemeClr>
                          </a:solidFill>
                          <a:latin typeface="Times New Roman" panose="02020603050405020304" pitchFamily="18" charset="0"/>
                          <a:cs typeface="Times New Roman" panose="02020603050405020304" pitchFamily="18" charset="0"/>
                        </a:rPr>
                        <a:t>4 SC link less probably the most complex to install and integrate</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no </a:t>
                      </a:r>
                      <a:r>
                        <a:rPr lang="en-GB" sz="1100" b="1" baseline="0" dirty="0" err="1" smtClean="0">
                          <a:solidFill>
                            <a:schemeClr val="tx2">
                              <a:lumMod val="50000"/>
                            </a:schemeClr>
                          </a:solidFill>
                          <a:latin typeface="Times New Roman" panose="02020603050405020304" pitchFamily="18" charset="0"/>
                          <a:cs typeface="Times New Roman" panose="02020603050405020304" pitchFamily="18" charset="0"/>
                        </a:rPr>
                        <a:t>modif</a:t>
                      </a:r>
                      <a:r>
                        <a:rPr lang="en-GB" sz="1100" b="1" baseline="0" dirty="0" smtClean="0">
                          <a:solidFill>
                            <a:schemeClr val="tx2">
                              <a:lumMod val="50000"/>
                            </a:schemeClr>
                          </a:solidFill>
                          <a:latin typeface="Times New Roman" panose="02020603050405020304" pitchFamily="18" charset="0"/>
                          <a:cs typeface="Times New Roman" panose="02020603050405020304" pitchFamily="18" charset="0"/>
                        </a:rPr>
                        <a:t>. of DFBA</a:t>
                      </a:r>
                      <a:endParaRPr lang="en-GB" sz="1100" b="1" dirty="0" smtClean="0">
                        <a:solidFill>
                          <a:schemeClr val="tx2">
                            <a:lumMod val="50000"/>
                          </a:schemeClr>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r>
            </a:tbl>
          </a:graphicData>
        </a:graphic>
      </p:graphicFrame>
    </p:spTree>
    <p:extLst>
      <p:ext uri="{BB962C8B-B14F-4D97-AF65-F5344CB8AC3E}">
        <p14:creationId xmlns:p14="http://schemas.microsoft.com/office/powerpoint/2010/main" val="86409035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0"/>
            <a:ext cx="8078356" cy="659958"/>
          </a:xfrm>
        </p:spPr>
        <p:txBody>
          <a:bodyPr>
            <a:normAutofit fontScale="90000"/>
          </a:bodyPr>
          <a:lstStyle/>
          <a:p>
            <a:r>
              <a:rPr lang="en-GB" dirty="0" smtClean="0"/>
              <a:t>Option comparisons II</a:t>
            </a:r>
            <a:endParaRPr lang="en-GB" dirty="0"/>
          </a:p>
        </p:txBody>
      </p:sp>
      <p:sp>
        <p:nvSpPr>
          <p:cNvPr id="5" name="Date Placeholder 4"/>
          <p:cNvSpPr>
            <a:spLocks noGrp="1"/>
          </p:cNvSpPr>
          <p:nvPr>
            <p:ph type="dt" sz="half" idx="10"/>
          </p:nvPr>
        </p:nvSpPr>
        <p:spPr/>
        <p:txBody>
          <a:bodyPr/>
          <a:lstStyle/>
          <a:p>
            <a:fld id="{B4BFD808-6B56-4447-9401-2398D08EE3C0}" type="datetime1">
              <a:rPr lang="en-US" smtClean="0"/>
              <a:pPr/>
              <a:t>7/14/2014</a:t>
            </a:fld>
            <a:endParaRPr lang="en-US" dirty="0"/>
          </a:p>
        </p:txBody>
      </p:sp>
      <p:sp>
        <p:nvSpPr>
          <p:cNvPr id="6" name="Footer Placeholder 5"/>
          <p:cNvSpPr>
            <a:spLocks noGrp="1"/>
          </p:cNvSpPr>
          <p:nvPr>
            <p:ph type="ftr" sz="quarter" idx="3"/>
          </p:nvPr>
        </p:nvSpPr>
        <p:spPr/>
        <p:txBody>
          <a:bodyPr/>
          <a:lstStyle/>
          <a:p>
            <a:r>
              <a:rPr lang="en-US" dirty="0" smtClean="0"/>
              <a:t>Document reference</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58</a:t>
            </a:fld>
            <a:endParaRPr lang="en-US" dirty="0"/>
          </a:p>
        </p:txBody>
      </p:sp>
      <p:graphicFrame>
        <p:nvGraphicFramePr>
          <p:cNvPr id="11" name="Table 10"/>
          <p:cNvGraphicFramePr>
            <a:graphicFrameLocks noGrp="1"/>
          </p:cNvGraphicFramePr>
          <p:nvPr>
            <p:extLst>
              <p:ext uri="{D42A27DB-BD31-4B8C-83A1-F6EECF244321}">
                <p14:modId xmlns:p14="http://schemas.microsoft.com/office/powerpoint/2010/main" val="524529416"/>
              </p:ext>
            </p:extLst>
          </p:nvPr>
        </p:nvGraphicFramePr>
        <p:xfrm>
          <a:off x="0" y="659958"/>
          <a:ext cx="9154888" cy="3098582"/>
        </p:xfrm>
        <a:graphic>
          <a:graphicData uri="http://schemas.openxmlformats.org/drawingml/2006/table">
            <a:tbl>
              <a:tblPr firstRow="1" bandRow="1">
                <a:tableStyleId>{93296810-A885-4BE3-A3E7-6D5BEEA58F35}</a:tableStyleId>
              </a:tblPr>
              <a:tblGrid>
                <a:gridCol w="1409937"/>
                <a:gridCol w="1215462"/>
                <a:gridCol w="1280595"/>
                <a:gridCol w="1283523"/>
                <a:gridCol w="1245490"/>
                <a:gridCol w="1276160"/>
                <a:gridCol w="1443721"/>
              </a:tblGrid>
              <a:tr h="338030">
                <a:tc>
                  <a:txBody>
                    <a:bodyPr/>
                    <a:lstStyle/>
                    <a:p>
                      <a:pPr algn="ctr"/>
                      <a:endParaRPr lang="en-GB" sz="13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a:t>
                      </a:r>
                      <a:r>
                        <a:rPr lang="en-GB" sz="1400" baseline="0" dirty="0" smtClean="0">
                          <a:solidFill>
                            <a:srgbClr val="C00000"/>
                          </a:solidFill>
                          <a:latin typeface="Times New Roman" panose="02020603050405020304" pitchFamily="18" charset="0"/>
                          <a:cs typeface="Times New Roman" panose="02020603050405020304" pitchFamily="18" charset="0"/>
                        </a:rPr>
                        <a:t> A1</a:t>
                      </a:r>
                    </a:p>
                    <a:p>
                      <a:pPr algn="ct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chemeClr val="tx2">
                              <a:lumMod val="50000"/>
                            </a:schemeClr>
                          </a:solidFill>
                          <a:latin typeface="Times New Roman" panose="02020603050405020304" pitchFamily="18" charset="0"/>
                          <a:cs typeface="Times New Roman" panose="02020603050405020304" pitchFamily="18" charset="0"/>
                        </a:rPr>
                        <a:t>service tunnel</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RF: </a:t>
                      </a:r>
                      <a:r>
                        <a:rPr lang="en-GB" sz="1400" baseline="0" dirty="0" smtClean="0">
                          <a:solidFill>
                            <a:schemeClr val="tx2">
                              <a:lumMod val="50000"/>
                            </a:schemeClr>
                          </a:solidFill>
                          <a:latin typeface="Times New Roman" panose="02020603050405020304" pitchFamily="18" charset="0"/>
                          <a:cs typeface="Times New Roman" panose="02020603050405020304" pitchFamily="18" charset="0"/>
                        </a:rPr>
                        <a:t>service tunnel</a:t>
                      </a:r>
                    </a:p>
                    <a:p>
                      <a:pPr algn="ctr"/>
                      <a:r>
                        <a:rPr lang="en-GB" sz="1400" u="sng" baseline="0" dirty="0" smtClean="0">
                          <a:solidFill>
                            <a:srgbClr val="C00000"/>
                          </a:solidFill>
                          <a:latin typeface="Times New Roman" panose="02020603050405020304" pitchFamily="18" charset="0"/>
                          <a:cs typeface="Times New Roman" panose="02020603050405020304" pitchFamily="18" charset="0"/>
                        </a:rPr>
                        <a:t>New pit</a:t>
                      </a:r>
                      <a:endParaRPr lang="en-GB" sz="1400" u="sng"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 A2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a:t>
                      </a:r>
                      <a:r>
                        <a:rPr lang="en-GB" sz="1400" baseline="0" dirty="0" smtClean="0">
                          <a:solidFill>
                            <a:schemeClr val="tx2">
                              <a:lumMod val="50000"/>
                            </a:schemeClr>
                          </a:solidFill>
                          <a:latin typeface="Times New Roman" panose="02020603050405020304" pitchFamily="18" charset="0"/>
                          <a:cs typeface="Times New Roman" panose="02020603050405020304" pitchFamily="18" charset="0"/>
                        </a:rPr>
                        <a:t>: </a:t>
                      </a:r>
                      <a:r>
                        <a:rPr lang="en-GB" sz="1400" baseline="0" dirty="0" smtClean="0">
                          <a:solidFill>
                            <a:schemeClr val="tx2">
                              <a:lumMod val="50000"/>
                            </a:schemeClr>
                          </a:solidFill>
                          <a:effectLst/>
                          <a:latin typeface="Times New Roman" panose="02020603050405020304" pitchFamily="18" charset="0"/>
                          <a:cs typeface="Times New Roman" panose="02020603050405020304" pitchFamily="18" charset="0"/>
                        </a:rPr>
                        <a:t>service tunnel</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New pit</a:t>
                      </a:r>
                      <a:endParaRPr lang="en-GB" sz="1400" u="sng"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a:t>
                      </a:r>
                      <a:r>
                        <a:rPr lang="en-GB" sz="1400" baseline="0" dirty="0" smtClean="0">
                          <a:solidFill>
                            <a:srgbClr val="C00000"/>
                          </a:solidFill>
                          <a:latin typeface="Times New Roman" panose="02020603050405020304" pitchFamily="18" charset="0"/>
                          <a:cs typeface="Times New Roman" panose="02020603050405020304" pitchFamily="18" charset="0"/>
                        </a:rPr>
                        <a:t> B1</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New pit</a:t>
                      </a:r>
                      <a:endParaRPr lang="en-GB" sz="1400" u="sng"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 B2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Extension</a:t>
                      </a:r>
                      <a:r>
                        <a:rPr lang="en-GB" sz="1400" baseline="0" dirty="0" smtClean="0">
                          <a:solidFill>
                            <a:srgbClr val="C00000"/>
                          </a:solidFill>
                          <a:latin typeface="Times New Roman" panose="02020603050405020304" pitchFamily="18" charset="0"/>
                          <a:cs typeface="Times New Roman" panose="02020603050405020304" pitchFamily="18" charset="0"/>
                        </a:rPr>
                        <a:t> </a:t>
                      </a:r>
                      <a:endParaRPr lang="en-GB" sz="1400" dirty="0" smtClean="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a:t>
                      </a:r>
                      <a:r>
                        <a:rPr lang="en-GB" sz="1400" baseline="0" dirty="0" smtClean="0">
                          <a:solidFill>
                            <a:srgbClr val="C00000"/>
                          </a:solidFill>
                          <a:latin typeface="Times New Roman" panose="02020603050405020304" pitchFamily="18" charset="0"/>
                          <a:cs typeface="Times New Roman" panose="02020603050405020304" pitchFamily="18" charset="0"/>
                        </a:rPr>
                        <a:t> B1</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New pit </a:t>
                      </a:r>
                      <a:endParaRPr lang="en-GB" sz="1400" u="sng" dirty="0" smtClean="0">
                        <a:solidFill>
                          <a:srgbClr val="C00000"/>
                        </a:solidFill>
                        <a:latin typeface="Times New Roman" panose="02020603050405020304" pitchFamily="18" charset="0"/>
                        <a:cs typeface="Times New Roman" panose="02020603050405020304" pitchFamily="18" charset="0"/>
                      </a:endParaRPr>
                    </a:p>
                    <a:p>
                      <a:pPr algn="ctr"/>
                      <a:endParaRPr lang="en-GB" sz="14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c>
                  <a:txBody>
                    <a:bodyPr/>
                    <a:lstStyle/>
                    <a:p>
                      <a:pPr algn="ctr"/>
                      <a:r>
                        <a:rPr lang="en-GB" sz="1400" dirty="0" smtClean="0">
                          <a:solidFill>
                            <a:srgbClr val="C00000"/>
                          </a:solidFill>
                          <a:latin typeface="Times New Roman" panose="02020603050405020304" pitchFamily="18" charset="0"/>
                          <a:cs typeface="Times New Roman" panose="02020603050405020304" pitchFamily="18" charset="0"/>
                        </a:rPr>
                        <a:t>Option B2</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CP: </a:t>
                      </a:r>
                      <a:r>
                        <a:rPr lang="en-GB" sz="1400" baseline="0" dirty="0" smtClean="0">
                          <a:solidFill>
                            <a:srgbClr val="339966"/>
                          </a:solidFill>
                          <a:latin typeface="Times New Roman" panose="02020603050405020304" pitchFamily="18" charset="0"/>
                          <a:cs typeface="Times New Roman" panose="02020603050405020304" pitchFamily="18" charset="0"/>
                        </a:rPr>
                        <a:t>surface</a:t>
                      </a:r>
                      <a:r>
                        <a:rPr lang="en-GB" sz="1400" baseline="0" dirty="0" smtClean="0">
                          <a:solidFill>
                            <a:srgbClr val="C00000"/>
                          </a:solidFill>
                          <a:latin typeface="Times New Roman" panose="02020603050405020304" pitchFamily="18" charset="0"/>
                          <a:cs typeface="Times New Roman" panose="02020603050405020304" pitchFamily="18" charset="0"/>
                        </a:rPr>
                        <a:t>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baseline="0" dirty="0" smtClean="0">
                          <a:solidFill>
                            <a:srgbClr val="C00000"/>
                          </a:solidFill>
                          <a:latin typeface="Times New Roman" panose="02020603050405020304" pitchFamily="18" charset="0"/>
                          <a:cs typeface="Times New Roman" panose="02020603050405020304" pitchFamily="18" charset="0"/>
                        </a:rPr>
                        <a:t>RF: </a:t>
                      </a:r>
                      <a:r>
                        <a:rPr lang="en-GB" sz="1400" baseline="0" dirty="0" smtClean="0">
                          <a:solidFill>
                            <a:srgbClr val="339966"/>
                          </a:solidFill>
                          <a:latin typeface="Times New Roman" panose="02020603050405020304" pitchFamily="18" charset="0"/>
                          <a:cs typeface="Times New Roman" panose="02020603050405020304" pitchFamily="18" charset="0"/>
                        </a:rPr>
                        <a:t>surface</a:t>
                      </a:r>
                    </a:p>
                    <a:p>
                      <a:pPr marL="0" marR="0" indent="0" algn="ctr" defTabSz="914400" rtl="0" eaLnBrk="1" fontAlgn="auto" latinLnBrk="0" hangingPunct="1">
                        <a:lnSpc>
                          <a:spcPct val="100000"/>
                        </a:lnSpc>
                        <a:spcBef>
                          <a:spcPts val="0"/>
                        </a:spcBef>
                        <a:spcAft>
                          <a:spcPts val="0"/>
                        </a:spcAft>
                        <a:buClrTx/>
                        <a:buSzTx/>
                        <a:buFontTx/>
                        <a:buNone/>
                        <a:tabLst/>
                        <a:defRPr/>
                      </a:pPr>
                      <a:r>
                        <a:rPr lang="en-GB" sz="1400" u="sng" baseline="0" dirty="0" smtClean="0">
                          <a:solidFill>
                            <a:srgbClr val="C00000"/>
                          </a:solidFill>
                          <a:latin typeface="Times New Roman" panose="02020603050405020304" pitchFamily="18" charset="0"/>
                          <a:cs typeface="Times New Roman" panose="02020603050405020304" pitchFamily="18" charset="0"/>
                        </a:rPr>
                        <a:t>Extension</a:t>
                      </a:r>
                      <a:r>
                        <a:rPr lang="en-GB" sz="1400" baseline="0" dirty="0" smtClean="0">
                          <a:solidFill>
                            <a:srgbClr val="C00000"/>
                          </a:solidFill>
                          <a:latin typeface="Times New Roman" panose="02020603050405020304" pitchFamily="18" charset="0"/>
                          <a:cs typeface="Times New Roman" panose="02020603050405020304" pitchFamily="18" charset="0"/>
                        </a:rPr>
                        <a:t> </a:t>
                      </a:r>
                      <a:endParaRPr lang="en-GB" sz="1400" dirty="0" smtClean="0">
                        <a:solidFill>
                          <a:srgbClr val="C00000"/>
                        </a:solidFill>
                        <a:latin typeface="Times New Roman" panose="02020603050405020304" pitchFamily="18" charset="0"/>
                        <a:cs typeface="Times New Roman" panose="02020603050405020304" pitchFamily="18" charset="0"/>
                      </a:endParaRPr>
                    </a:p>
                    <a:p>
                      <a:pPr algn="ctr"/>
                      <a:endParaRPr lang="en-GB" sz="1400" dirty="0">
                        <a:solidFill>
                          <a:srgbClr val="C00000"/>
                        </a:solidFill>
                        <a:latin typeface="Times New Roman" panose="02020603050405020304" pitchFamily="18" charset="0"/>
                        <a:cs typeface="Times New Roman" panose="02020603050405020304" pitchFamily="18" charset="0"/>
                      </a:endParaRPr>
                    </a:p>
                  </a:txBody>
                  <a:tcPr>
                    <a:solidFill>
                      <a:schemeClr val="tx2">
                        <a:lumMod val="20000"/>
                        <a:lumOff val="80000"/>
                      </a:schemeClr>
                    </a:solidFill>
                  </a:tcPr>
                </a:tc>
              </a:tr>
              <a:tr h="355382">
                <a:tc>
                  <a:txBody>
                    <a:bodyPr/>
                    <a:lstStyle/>
                    <a:p>
                      <a:pPr algn="ctr"/>
                      <a:endParaRPr lang="en-GB" sz="1300" dirty="0">
                        <a:latin typeface="Times New Roman" panose="02020603050405020304" pitchFamily="18" charset="0"/>
                        <a:cs typeface="Times New Roman" panose="02020603050405020304" pitchFamily="18" charset="0"/>
                      </a:endParaRPr>
                    </a:p>
                  </a:txBody>
                  <a:tcPr/>
                </a:tc>
                <a:tc gridSpan="4">
                  <a:txBody>
                    <a:bodyPr/>
                    <a:lstStyle/>
                    <a:p>
                      <a:pPr algn="ctr"/>
                      <a:r>
                        <a:rPr lang="en-GB" sz="1200" dirty="0" smtClean="0">
                          <a:latin typeface="Times New Roman" panose="02020603050405020304" pitchFamily="18" charset="0"/>
                          <a:cs typeface="Times New Roman" panose="02020603050405020304" pitchFamily="18" charset="0"/>
                        </a:rPr>
                        <a:t>SC link to the DFHA</a:t>
                      </a:r>
                      <a:endParaRPr lang="en-GB" sz="1200" dirty="0">
                        <a:latin typeface="Times New Roman" panose="02020603050405020304" pitchFamily="18" charset="0"/>
                        <a:cs typeface="Times New Roman" panose="02020603050405020304" pitchFamily="18" charset="0"/>
                      </a:endParaRPr>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smtClean="0">
                          <a:latin typeface="Times New Roman" panose="02020603050405020304" pitchFamily="18" charset="0"/>
                          <a:cs typeface="Times New Roman" panose="02020603050405020304" pitchFamily="18" charset="0"/>
                        </a:rPr>
                        <a:t>No SC link to the DFHA</a:t>
                      </a:r>
                    </a:p>
                  </a:txBody>
                  <a:tcPr/>
                </a:tc>
                <a:tc hMerge="1">
                  <a:txBody>
                    <a:bodyPr/>
                    <a:lstStyle/>
                    <a:p>
                      <a:endParaRPr lang="en-GB"/>
                    </a:p>
                  </a:txBody>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dirty="0" smtClean="0">
                          <a:latin typeface="Times New Roman" panose="02020603050405020304" pitchFamily="18" charset="0"/>
                          <a:cs typeface="Times New Roman" panose="02020603050405020304" pitchFamily="18" charset="0"/>
                        </a:rPr>
                        <a:t>Extension</a:t>
                      </a:r>
                      <a:r>
                        <a:rPr lang="en-GB" sz="1300" b="1" baseline="0" dirty="0" smtClean="0">
                          <a:latin typeface="Times New Roman" panose="02020603050405020304" pitchFamily="18" charset="0"/>
                          <a:cs typeface="Times New Roman" panose="02020603050405020304" pitchFamily="18" charset="0"/>
                        </a:rPr>
                        <a:t> of underground civil work</a:t>
                      </a:r>
                      <a:endParaRPr lang="en-GB" sz="1300" b="1" dirty="0" smtClean="0">
                        <a:latin typeface="Times New Roman" panose="02020603050405020304" pitchFamily="18" charset="0"/>
                        <a:cs typeface="Times New Roman" panose="02020603050405020304" pitchFamily="18" charset="0"/>
                      </a:endParaRPr>
                    </a:p>
                  </a:txBody>
                  <a:tcPr anchor="ctr"/>
                </a:tc>
                <a:tc>
                  <a:txBody>
                    <a:bodyPr/>
                    <a:lstStyle/>
                    <a:p>
                      <a:pPr algn="ct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2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rgbClr val="FF0000"/>
                    </a:solidFill>
                  </a:tcPr>
                </a:tc>
                <a:tc>
                  <a:txBody>
                    <a:bodyPr/>
                    <a:lstStyle/>
                    <a:p>
                      <a:pPr algn="ctr"/>
                      <a:r>
                        <a:rPr lang="en-GB" sz="1200" b="1" baseline="0"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2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rgbClr val="FF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solidFill>
                      <a:srgbClr val="FF9933"/>
                    </a:solidFill>
                  </a:tcPr>
                </a:tc>
                <a:tc>
                  <a:txBody>
                    <a:bodyPr/>
                    <a:lstStyle/>
                    <a:p>
                      <a:pPr algn="ct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2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solidFill>
                      <a:srgbClr val="FF9933"/>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solidFill>
                      <a:srgbClr val="FFFF00"/>
                    </a:solidFill>
                  </a:tcPr>
                </a:tc>
              </a:tr>
              <a:tr h="301481">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300" b="1" baseline="0" dirty="0" smtClean="0">
                          <a:latin typeface="Times New Roman" panose="02020603050405020304" pitchFamily="18" charset="0"/>
                          <a:cs typeface="Times New Roman" panose="02020603050405020304" pitchFamily="18" charset="0"/>
                        </a:rPr>
                        <a:t>Service underground installation</a:t>
                      </a:r>
                      <a:endParaRPr lang="en-GB" sz="1300" b="1" dirty="0" smtClean="0">
                        <a:latin typeface="Times New Roman" panose="02020603050405020304" pitchFamily="18" charset="0"/>
                        <a:cs typeface="Times New Roman" panose="02020603050405020304" pitchFamily="18" charset="0"/>
                      </a:endParaRPr>
                    </a:p>
                  </a:txBody>
                  <a:tcPr anchor="ctr"/>
                </a:tc>
                <a:tc>
                  <a:txBody>
                    <a:bodyPr/>
                    <a:lstStyle/>
                    <a:p>
                      <a:pPr algn="ct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2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rgbClr val="FF0000"/>
                    </a:solidFill>
                  </a:tcPr>
                </a:tc>
                <a:tc>
                  <a:txBody>
                    <a:bodyPr/>
                    <a:lstStyle/>
                    <a:p>
                      <a:pPr algn="ct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2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rgbClr val="FF00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solidFill>
                      <a:srgbClr val="FF9966"/>
                    </a:solidFill>
                  </a:tcPr>
                </a:tc>
                <a:tc>
                  <a:txBody>
                    <a:bodyPr/>
                    <a:lstStyle/>
                    <a:p>
                      <a:pPr algn="ct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200" b="1" dirty="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rgbClr val="FF9966"/>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a:txBody>
                  <a:tcPr>
                    <a:solidFill>
                      <a:srgbClr val="FFFF00"/>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endParaRPr lang="en-GB" sz="1200" b="1" dirty="0" smtClean="0">
                        <a:solidFill>
                          <a:schemeClr val="tx1"/>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a:txBody>
                  <a:tcPr>
                    <a:solidFill>
                      <a:srgbClr val="FFFF00"/>
                    </a:solidFill>
                  </a:tcPr>
                </a:tc>
              </a:tr>
            </a:tbl>
          </a:graphicData>
        </a:graphic>
      </p:graphicFrame>
    </p:spTree>
    <p:extLst>
      <p:ext uri="{BB962C8B-B14F-4D97-AF65-F5344CB8AC3E}">
        <p14:creationId xmlns:p14="http://schemas.microsoft.com/office/powerpoint/2010/main" val="305358208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4014"/>
            <a:ext cx="8226854" cy="692783"/>
          </a:xfrm>
        </p:spPr>
        <p:txBody>
          <a:bodyPr>
            <a:normAutofit fontScale="90000"/>
          </a:bodyPr>
          <a:lstStyle/>
          <a:p>
            <a:r>
              <a:rPr lang="en-GB" dirty="0" smtClean="0"/>
              <a:t>Conclusions</a:t>
            </a:r>
            <a:endParaRPr lang="en-GB" dirty="0"/>
          </a:p>
        </p:txBody>
      </p:sp>
      <p:sp>
        <p:nvSpPr>
          <p:cNvPr id="9" name="Content Placeholder 8"/>
          <p:cNvSpPr>
            <a:spLocks noGrp="1"/>
          </p:cNvSpPr>
          <p:nvPr>
            <p:ph idx="1"/>
          </p:nvPr>
        </p:nvSpPr>
        <p:spPr>
          <a:xfrm>
            <a:off x="0" y="558139"/>
            <a:ext cx="9144000" cy="5712032"/>
          </a:xfrm>
        </p:spPr>
        <p:txBody>
          <a:bodyPr>
            <a:normAutofit fontScale="70000" lnSpcReduction="20000"/>
          </a:bodyPr>
          <a:lstStyle/>
          <a:p>
            <a:r>
              <a:rPr lang="en-GB" dirty="0" smtClean="0"/>
              <a:t>Point 4: ready for detailed discussion and  approval from HL-TC in order to go ahead with detailed studies (CRG), tendering pre-work (CRG) and 1</a:t>
            </a:r>
            <a:r>
              <a:rPr lang="en-GB" baseline="30000" dirty="0" smtClean="0"/>
              <a:t>st</a:t>
            </a:r>
            <a:r>
              <a:rPr lang="en-GB" dirty="0" smtClean="0"/>
              <a:t> detailed activities list</a:t>
            </a:r>
          </a:p>
          <a:p>
            <a:r>
              <a:rPr lang="en-GB" dirty="0" smtClean="0"/>
              <a:t>Point 1 and point 5</a:t>
            </a:r>
          </a:p>
          <a:p>
            <a:pPr lvl="1"/>
            <a:r>
              <a:rPr lang="en-GB" dirty="0" smtClean="0"/>
              <a:t>All needs have been collected and put together</a:t>
            </a:r>
          </a:p>
          <a:p>
            <a:pPr lvl="2"/>
            <a:r>
              <a:rPr lang="en-GB" dirty="0" err="1" smtClean="0"/>
              <a:t>Cryo</a:t>
            </a:r>
            <a:r>
              <a:rPr lang="en-GB" dirty="0" smtClean="0"/>
              <a:t> ok</a:t>
            </a:r>
          </a:p>
          <a:p>
            <a:pPr lvl="2"/>
            <a:r>
              <a:rPr lang="en-GB" dirty="0" smtClean="0"/>
              <a:t>PC ok</a:t>
            </a:r>
          </a:p>
          <a:p>
            <a:pPr lvl="2"/>
            <a:r>
              <a:rPr lang="en-GB" dirty="0" smtClean="0"/>
              <a:t>QDS and QEE 1</a:t>
            </a:r>
            <a:r>
              <a:rPr lang="en-GB" baseline="30000" dirty="0" smtClean="0"/>
              <a:t>st</a:t>
            </a:r>
            <a:r>
              <a:rPr lang="en-GB" dirty="0" smtClean="0"/>
              <a:t> guess</a:t>
            </a:r>
          </a:p>
          <a:p>
            <a:pPr lvl="2"/>
            <a:r>
              <a:rPr lang="en-GB" dirty="0" smtClean="0"/>
              <a:t>SC link: need of more information in particular taking into account DFHM (see PLC where we approved the lay-out)</a:t>
            </a:r>
          </a:p>
          <a:p>
            <a:pPr lvl="1"/>
            <a:r>
              <a:rPr lang="en-GB" dirty="0" smtClean="0"/>
              <a:t>Various options have been looked at putting in evidence pro and cons</a:t>
            </a:r>
          </a:p>
          <a:p>
            <a:r>
              <a:rPr lang="en-GB" dirty="0" smtClean="0"/>
              <a:t>Next steps</a:t>
            </a:r>
          </a:p>
          <a:p>
            <a:pPr lvl="1"/>
            <a:r>
              <a:rPr lang="en-GB" dirty="0" smtClean="0"/>
              <a:t>Define baseline</a:t>
            </a:r>
          </a:p>
          <a:p>
            <a:pPr lvl="1"/>
            <a:r>
              <a:rPr lang="en-GB" dirty="0" smtClean="0"/>
              <a:t>Perform feasibility, technical and cost estimation by CE. The present presentation shall be taken as base document to start the analysis work.</a:t>
            </a:r>
          </a:p>
          <a:p>
            <a:pPr lvl="1"/>
            <a:r>
              <a:rPr lang="en-GB" dirty="0" smtClean="0"/>
              <a:t>Improve installation studies by the concerned WP in the order </a:t>
            </a:r>
          </a:p>
          <a:p>
            <a:pPr lvl="2"/>
            <a:r>
              <a:rPr lang="en-GB" dirty="0" smtClean="0"/>
              <a:t>CRG</a:t>
            </a:r>
          </a:p>
          <a:p>
            <a:pPr lvl="2"/>
            <a:r>
              <a:rPr lang="en-GB" dirty="0" smtClean="0"/>
              <a:t>SC link</a:t>
            </a:r>
          </a:p>
          <a:p>
            <a:pPr lvl="2"/>
            <a:r>
              <a:rPr lang="en-GB" dirty="0" smtClean="0"/>
              <a:t>Crab cavities</a:t>
            </a:r>
          </a:p>
          <a:p>
            <a:pPr lvl="1"/>
            <a:r>
              <a:rPr lang="en-GB" dirty="0" smtClean="0"/>
              <a:t>Add services to the analysis</a:t>
            </a:r>
          </a:p>
        </p:txBody>
      </p:sp>
      <p:sp>
        <p:nvSpPr>
          <p:cNvPr id="5" name="Date Placeholder 4"/>
          <p:cNvSpPr>
            <a:spLocks noGrp="1"/>
          </p:cNvSpPr>
          <p:nvPr>
            <p:ph type="dt" sz="half" idx="2"/>
          </p:nvPr>
        </p:nvSpPr>
        <p:spPr/>
        <p:txBody>
          <a:bodyPr/>
          <a:lstStyle/>
          <a:p>
            <a:fld id="{B4BFD808-6B56-4447-9401-2398D08EE3C0}" type="datetime1">
              <a:rPr lang="en-US" smtClean="0"/>
              <a:pPr/>
              <a:t>7/14/2014</a:t>
            </a:fld>
            <a:endParaRPr lang="en-US" dirty="0"/>
          </a:p>
        </p:txBody>
      </p:sp>
      <p:sp>
        <p:nvSpPr>
          <p:cNvPr id="6" name="Footer Placeholder 5"/>
          <p:cNvSpPr>
            <a:spLocks noGrp="1"/>
          </p:cNvSpPr>
          <p:nvPr>
            <p:ph type="ftr" sz="quarter" idx="3"/>
          </p:nvPr>
        </p:nvSpPr>
        <p:spPr/>
        <p:txBody>
          <a:bodyPr/>
          <a:lstStyle/>
          <a:p>
            <a:r>
              <a:rPr lang="en-US" smtClean="0"/>
              <a:t>Document reference</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59</a:t>
            </a:fld>
            <a:endParaRPr lang="en-US" dirty="0"/>
          </a:p>
        </p:txBody>
      </p:sp>
    </p:spTree>
    <p:extLst>
      <p:ext uri="{BB962C8B-B14F-4D97-AF65-F5344CB8AC3E}">
        <p14:creationId xmlns:p14="http://schemas.microsoft.com/office/powerpoint/2010/main" val="1641815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532440" y="476672"/>
            <a:ext cx="432048" cy="216025"/>
          </a:xfrm>
        </p:spPr>
        <p:txBody>
          <a:bodyPr/>
          <a:lstStyle/>
          <a:p>
            <a:fld id="{E69F408B-A04E-4D23-B255-6B0A20F302DD}" type="slidenum">
              <a:rPr lang="fr-FR" smtClean="0"/>
              <a:pPr/>
              <a:t>6</a:t>
            </a:fld>
            <a:endParaRPr lang="fr-FR" dirty="0"/>
          </a:p>
        </p:txBody>
      </p:sp>
      <p:sp>
        <p:nvSpPr>
          <p:cNvPr id="3" name="Content Placeholder 2"/>
          <p:cNvSpPr>
            <a:spLocks noGrp="1"/>
          </p:cNvSpPr>
          <p:nvPr>
            <p:ph idx="4294967295"/>
          </p:nvPr>
        </p:nvSpPr>
        <p:spPr>
          <a:xfrm>
            <a:off x="179512" y="87464"/>
            <a:ext cx="8784976" cy="6581896"/>
          </a:xfrm>
        </p:spPr>
        <p:txBody>
          <a:bodyPr/>
          <a:lstStyle/>
          <a:p>
            <a:pPr marL="93663" indent="0">
              <a:buNone/>
            </a:pPr>
            <a:r>
              <a:rPr lang="en-GB" dirty="0" smtClean="0"/>
              <a:t>Point 4 : 3D overview</a:t>
            </a:r>
            <a:endParaRPr lang="en-GB" dirty="0"/>
          </a:p>
        </p:txBody>
      </p:sp>
      <p:pic>
        <p:nvPicPr>
          <p:cNvPr id="15"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8175" t="6492" r="11332" b="5746"/>
          <a:stretch/>
        </p:blipFill>
        <p:spPr bwMode="auto">
          <a:xfrm>
            <a:off x="463999" y="1173018"/>
            <a:ext cx="7989946" cy="5263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1914065" y="3835796"/>
            <a:ext cx="547714" cy="307777"/>
          </a:xfrm>
          <a:prstGeom prst="rect">
            <a:avLst/>
          </a:prstGeom>
          <a:noFill/>
        </p:spPr>
        <p:txBody>
          <a:bodyPr wrap="none" rtlCol="0">
            <a:spAutoFit/>
          </a:bodyPr>
          <a:lstStyle/>
          <a:p>
            <a:r>
              <a:rPr lang="en-GB" sz="1400" b="1" dirty="0" smtClean="0">
                <a:solidFill>
                  <a:schemeClr val="bg1"/>
                </a:solidFill>
              </a:rPr>
              <a:t>PZ45</a:t>
            </a:r>
            <a:endParaRPr lang="en-GB" sz="1400" b="1" dirty="0">
              <a:solidFill>
                <a:schemeClr val="bg1"/>
              </a:solidFill>
            </a:endParaRPr>
          </a:p>
        </p:txBody>
      </p:sp>
      <p:cxnSp>
        <p:nvCxnSpPr>
          <p:cNvPr id="17" name="Straight Arrow Connector 16"/>
          <p:cNvCxnSpPr/>
          <p:nvPr/>
        </p:nvCxnSpPr>
        <p:spPr>
          <a:xfrm>
            <a:off x="2452249" y="4005073"/>
            <a:ext cx="833052" cy="15389"/>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5812629" y="4195500"/>
            <a:ext cx="630301" cy="307777"/>
          </a:xfrm>
          <a:prstGeom prst="rect">
            <a:avLst/>
          </a:prstGeom>
          <a:noFill/>
        </p:spPr>
        <p:txBody>
          <a:bodyPr wrap="none" rtlCol="0">
            <a:spAutoFit/>
          </a:bodyPr>
          <a:lstStyle/>
          <a:p>
            <a:r>
              <a:rPr lang="en-GB" sz="1400" b="1" i="1" dirty="0" smtClean="0"/>
              <a:t>SHM4</a:t>
            </a:r>
            <a:endParaRPr lang="en-GB" sz="1400" b="1" i="1" dirty="0"/>
          </a:p>
        </p:txBody>
      </p:sp>
      <p:sp>
        <p:nvSpPr>
          <p:cNvPr id="19" name="TextBox 18"/>
          <p:cNvSpPr txBox="1"/>
          <p:nvPr/>
        </p:nvSpPr>
        <p:spPr>
          <a:xfrm>
            <a:off x="6876256" y="2242101"/>
            <a:ext cx="473206" cy="307777"/>
          </a:xfrm>
          <a:prstGeom prst="rect">
            <a:avLst/>
          </a:prstGeom>
          <a:noFill/>
        </p:spPr>
        <p:txBody>
          <a:bodyPr wrap="none" rtlCol="0">
            <a:spAutoFit/>
          </a:bodyPr>
          <a:lstStyle/>
          <a:p>
            <a:r>
              <a:rPr lang="en-GB" sz="1400" b="1" i="1" dirty="0" smtClean="0">
                <a:solidFill>
                  <a:schemeClr val="bg1"/>
                </a:solidFill>
              </a:rPr>
              <a:t>SH4</a:t>
            </a:r>
            <a:endParaRPr lang="en-GB" sz="1400" b="1" i="1" dirty="0">
              <a:solidFill>
                <a:schemeClr val="bg1"/>
              </a:solidFill>
            </a:endParaRPr>
          </a:p>
        </p:txBody>
      </p:sp>
      <p:sp>
        <p:nvSpPr>
          <p:cNvPr id="20" name="TextBox 19"/>
          <p:cNvSpPr txBox="1"/>
          <p:nvPr/>
        </p:nvSpPr>
        <p:spPr>
          <a:xfrm>
            <a:off x="5805115" y="1321966"/>
            <a:ext cx="457433" cy="307777"/>
          </a:xfrm>
          <a:prstGeom prst="rect">
            <a:avLst/>
          </a:prstGeom>
          <a:noFill/>
        </p:spPr>
        <p:txBody>
          <a:bodyPr wrap="none" rtlCol="0">
            <a:spAutoFit/>
          </a:bodyPr>
          <a:lstStyle/>
          <a:p>
            <a:r>
              <a:rPr lang="en-GB" sz="1400" b="1" i="1" dirty="0" smtClean="0">
                <a:solidFill>
                  <a:schemeClr val="bg1"/>
                </a:solidFill>
              </a:rPr>
              <a:t>SX4</a:t>
            </a:r>
            <a:endParaRPr lang="en-GB" sz="1400" b="1" i="1" dirty="0">
              <a:solidFill>
                <a:schemeClr val="bg1"/>
              </a:solidFill>
            </a:endParaRPr>
          </a:p>
        </p:txBody>
      </p:sp>
      <p:sp>
        <p:nvSpPr>
          <p:cNvPr id="21" name="TextBox 20"/>
          <p:cNvSpPr txBox="1"/>
          <p:nvPr/>
        </p:nvSpPr>
        <p:spPr>
          <a:xfrm>
            <a:off x="1794737" y="1327735"/>
            <a:ext cx="445956" cy="307777"/>
          </a:xfrm>
          <a:prstGeom prst="rect">
            <a:avLst/>
          </a:prstGeom>
          <a:noFill/>
        </p:spPr>
        <p:txBody>
          <a:bodyPr wrap="none" rtlCol="0">
            <a:spAutoFit/>
          </a:bodyPr>
          <a:lstStyle/>
          <a:p>
            <a:r>
              <a:rPr lang="en-GB" sz="1400" b="1" i="1" dirty="0" smtClean="0">
                <a:solidFill>
                  <a:schemeClr val="bg1"/>
                </a:solidFill>
              </a:rPr>
              <a:t>SZ4</a:t>
            </a:r>
            <a:endParaRPr lang="en-GB" sz="1400" b="1" i="1" dirty="0">
              <a:solidFill>
                <a:schemeClr val="bg1"/>
              </a:solidFill>
            </a:endParaRPr>
          </a:p>
        </p:txBody>
      </p:sp>
      <p:sp>
        <p:nvSpPr>
          <p:cNvPr id="22" name="TextBox 21"/>
          <p:cNvSpPr txBox="1"/>
          <p:nvPr/>
        </p:nvSpPr>
        <p:spPr>
          <a:xfrm>
            <a:off x="959308" y="2181519"/>
            <a:ext cx="476412" cy="307777"/>
          </a:xfrm>
          <a:prstGeom prst="rect">
            <a:avLst/>
          </a:prstGeom>
          <a:noFill/>
        </p:spPr>
        <p:txBody>
          <a:bodyPr wrap="none" rtlCol="0">
            <a:spAutoFit/>
          </a:bodyPr>
          <a:lstStyle/>
          <a:p>
            <a:r>
              <a:rPr lang="en-GB" sz="1400" b="1" i="1" dirty="0" smtClean="0">
                <a:solidFill>
                  <a:schemeClr val="bg1"/>
                </a:solidFill>
              </a:rPr>
              <a:t>SU4</a:t>
            </a:r>
            <a:endParaRPr lang="en-GB" sz="1400" b="1" i="1" dirty="0">
              <a:solidFill>
                <a:schemeClr val="bg1"/>
              </a:solidFill>
            </a:endParaRPr>
          </a:p>
        </p:txBody>
      </p:sp>
      <p:cxnSp>
        <p:nvCxnSpPr>
          <p:cNvPr id="23" name="Straight Arrow Connector 22"/>
          <p:cNvCxnSpPr>
            <a:stCxn id="19" idx="1"/>
          </p:cNvCxnSpPr>
          <p:nvPr/>
        </p:nvCxnSpPr>
        <p:spPr>
          <a:xfrm flipH="1">
            <a:off x="6413732" y="2395990"/>
            <a:ext cx="462524" cy="287451"/>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0" idx="1"/>
          </p:cNvCxnSpPr>
          <p:nvPr/>
        </p:nvCxnSpPr>
        <p:spPr>
          <a:xfrm flipH="1">
            <a:off x="5329109" y="1475855"/>
            <a:ext cx="476006" cy="278159"/>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399085" y="2459669"/>
            <a:ext cx="473206" cy="307777"/>
          </a:xfrm>
          <a:prstGeom prst="rect">
            <a:avLst/>
          </a:prstGeom>
          <a:noFill/>
        </p:spPr>
        <p:txBody>
          <a:bodyPr wrap="none" rtlCol="0">
            <a:spAutoFit/>
          </a:bodyPr>
          <a:lstStyle/>
          <a:p>
            <a:r>
              <a:rPr lang="en-GB" sz="1400" b="1" i="1" dirty="0" smtClean="0">
                <a:solidFill>
                  <a:schemeClr val="bg1"/>
                </a:solidFill>
              </a:rPr>
              <a:t>SD4</a:t>
            </a:r>
            <a:endParaRPr lang="en-GB" sz="1400" b="1" i="1" dirty="0">
              <a:solidFill>
                <a:schemeClr val="bg1"/>
              </a:solidFill>
            </a:endParaRPr>
          </a:p>
        </p:txBody>
      </p:sp>
      <p:cxnSp>
        <p:nvCxnSpPr>
          <p:cNvPr id="26" name="Straight Arrow Connector 25"/>
          <p:cNvCxnSpPr>
            <a:stCxn id="22" idx="3"/>
          </p:cNvCxnSpPr>
          <p:nvPr/>
        </p:nvCxnSpPr>
        <p:spPr>
          <a:xfrm>
            <a:off x="1435720" y="2335408"/>
            <a:ext cx="511564" cy="121165"/>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1" idx="3"/>
          </p:cNvCxnSpPr>
          <p:nvPr/>
        </p:nvCxnSpPr>
        <p:spPr>
          <a:xfrm>
            <a:off x="2240693" y="1481624"/>
            <a:ext cx="409756" cy="215443"/>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596911" y="4941168"/>
            <a:ext cx="620683" cy="307777"/>
          </a:xfrm>
          <a:prstGeom prst="rect">
            <a:avLst/>
          </a:prstGeom>
          <a:noFill/>
        </p:spPr>
        <p:txBody>
          <a:bodyPr wrap="none" rtlCol="0">
            <a:spAutoFit/>
          </a:bodyPr>
          <a:lstStyle/>
          <a:p>
            <a:r>
              <a:rPr lang="en-GB" sz="1400" b="1" dirty="0" smtClean="0">
                <a:solidFill>
                  <a:schemeClr val="bg1"/>
                </a:solidFill>
              </a:rPr>
              <a:t>PM45</a:t>
            </a:r>
            <a:endParaRPr lang="en-GB" sz="1400" b="1" dirty="0">
              <a:solidFill>
                <a:schemeClr val="bg1"/>
              </a:solidFill>
            </a:endParaRPr>
          </a:p>
        </p:txBody>
      </p:sp>
      <p:cxnSp>
        <p:nvCxnSpPr>
          <p:cNvPr id="29" name="Straight Arrow Connector 28"/>
          <p:cNvCxnSpPr>
            <a:stCxn id="28" idx="3"/>
          </p:cNvCxnSpPr>
          <p:nvPr/>
        </p:nvCxnSpPr>
        <p:spPr>
          <a:xfrm flipV="1">
            <a:off x="3217594" y="5095056"/>
            <a:ext cx="666606" cy="1"/>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4672875" y="6103834"/>
            <a:ext cx="569387" cy="307777"/>
          </a:xfrm>
          <a:prstGeom prst="rect">
            <a:avLst/>
          </a:prstGeom>
          <a:noFill/>
        </p:spPr>
        <p:txBody>
          <a:bodyPr wrap="none" rtlCol="0">
            <a:spAutoFit/>
          </a:bodyPr>
          <a:lstStyle/>
          <a:p>
            <a:r>
              <a:rPr lang="en-GB" sz="1400" b="1" dirty="0" smtClean="0">
                <a:solidFill>
                  <a:schemeClr val="bg1"/>
                </a:solidFill>
              </a:rPr>
              <a:t>US45</a:t>
            </a:r>
            <a:endParaRPr lang="en-GB" sz="1400" b="1" dirty="0">
              <a:solidFill>
                <a:schemeClr val="bg1"/>
              </a:solidFill>
            </a:endParaRPr>
          </a:p>
        </p:txBody>
      </p:sp>
      <p:cxnSp>
        <p:nvCxnSpPr>
          <p:cNvPr id="31" name="Straight Arrow Connector 30"/>
          <p:cNvCxnSpPr/>
          <p:nvPr/>
        </p:nvCxnSpPr>
        <p:spPr>
          <a:xfrm flipH="1" flipV="1">
            <a:off x="4269478" y="5931415"/>
            <a:ext cx="439210" cy="32244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5012070" y="5549627"/>
            <a:ext cx="540917" cy="307777"/>
          </a:xfrm>
          <a:prstGeom prst="rect">
            <a:avLst/>
          </a:prstGeom>
          <a:noFill/>
        </p:spPr>
        <p:txBody>
          <a:bodyPr wrap="none" rtlCol="0">
            <a:spAutoFit/>
          </a:bodyPr>
          <a:lstStyle/>
          <a:p>
            <a:r>
              <a:rPr lang="en-GB" sz="1400" b="1" dirty="0" smtClean="0">
                <a:solidFill>
                  <a:schemeClr val="bg1"/>
                </a:solidFill>
              </a:rPr>
              <a:t>UJ46</a:t>
            </a:r>
            <a:endParaRPr lang="en-GB" sz="1400" b="1" dirty="0">
              <a:solidFill>
                <a:schemeClr val="bg1"/>
              </a:solidFill>
            </a:endParaRPr>
          </a:p>
        </p:txBody>
      </p:sp>
      <p:cxnSp>
        <p:nvCxnSpPr>
          <p:cNvPr id="33" name="Straight Arrow Connector 32"/>
          <p:cNvCxnSpPr/>
          <p:nvPr/>
        </p:nvCxnSpPr>
        <p:spPr>
          <a:xfrm flipH="1" flipV="1">
            <a:off x="5084289" y="5204387"/>
            <a:ext cx="202470" cy="365671"/>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625914" y="5531315"/>
            <a:ext cx="540917" cy="307777"/>
          </a:xfrm>
          <a:prstGeom prst="rect">
            <a:avLst/>
          </a:prstGeom>
          <a:noFill/>
        </p:spPr>
        <p:txBody>
          <a:bodyPr wrap="none" rtlCol="0">
            <a:spAutoFit/>
          </a:bodyPr>
          <a:lstStyle/>
          <a:p>
            <a:r>
              <a:rPr lang="en-GB" sz="1400" b="1" dirty="0" smtClean="0">
                <a:solidFill>
                  <a:schemeClr val="bg1"/>
                </a:solidFill>
              </a:rPr>
              <a:t>UJ44</a:t>
            </a:r>
            <a:endParaRPr lang="en-GB" sz="1400" b="1" dirty="0">
              <a:solidFill>
                <a:schemeClr val="bg1"/>
              </a:solidFill>
            </a:endParaRPr>
          </a:p>
        </p:txBody>
      </p:sp>
      <p:cxnSp>
        <p:nvCxnSpPr>
          <p:cNvPr id="35" name="Straight Arrow Connector 34"/>
          <p:cNvCxnSpPr/>
          <p:nvPr/>
        </p:nvCxnSpPr>
        <p:spPr>
          <a:xfrm>
            <a:off x="2228898" y="5715981"/>
            <a:ext cx="446702" cy="18466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972779" y="4437881"/>
            <a:ext cx="583814" cy="307777"/>
          </a:xfrm>
          <a:prstGeom prst="rect">
            <a:avLst/>
          </a:prstGeom>
          <a:noFill/>
        </p:spPr>
        <p:txBody>
          <a:bodyPr wrap="none" rtlCol="0">
            <a:spAutoFit/>
          </a:bodyPr>
          <a:lstStyle/>
          <a:p>
            <a:r>
              <a:rPr lang="en-GB" sz="1400" b="1" dirty="0" smtClean="0">
                <a:solidFill>
                  <a:schemeClr val="bg1"/>
                </a:solidFill>
              </a:rPr>
              <a:t>UX45</a:t>
            </a:r>
            <a:endParaRPr lang="en-GB" sz="1400" b="1" dirty="0">
              <a:solidFill>
                <a:schemeClr val="bg1"/>
              </a:solidFill>
            </a:endParaRPr>
          </a:p>
        </p:txBody>
      </p:sp>
      <p:cxnSp>
        <p:nvCxnSpPr>
          <p:cNvPr id="37" name="Straight Arrow Connector 36"/>
          <p:cNvCxnSpPr>
            <a:stCxn id="36" idx="3"/>
          </p:cNvCxnSpPr>
          <p:nvPr/>
        </p:nvCxnSpPr>
        <p:spPr>
          <a:xfrm>
            <a:off x="2556593" y="4591770"/>
            <a:ext cx="701320" cy="30777"/>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682340" y="3740348"/>
            <a:ext cx="558999" cy="307777"/>
          </a:xfrm>
          <a:prstGeom prst="rect">
            <a:avLst/>
          </a:prstGeom>
          <a:noFill/>
        </p:spPr>
        <p:txBody>
          <a:bodyPr wrap="none" rtlCol="0">
            <a:spAutoFit/>
          </a:bodyPr>
          <a:lstStyle/>
          <a:p>
            <a:r>
              <a:rPr lang="en-GB" sz="1400" b="1" dirty="0" smtClean="0">
                <a:solidFill>
                  <a:schemeClr val="bg1"/>
                </a:solidFill>
              </a:rPr>
              <a:t>PX46</a:t>
            </a:r>
            <a:endParaRPr lang="en-GB" sz="1400" b="1" dirty="0">
              <a:solidFill>
                <a:schemeClr val="bg1"/>
              </a:solidFill>
            </a:endParaRPr>
          </a:p>
        </p:txBody>
      </p:sp>
      <p:cxnSp>
        <p:nvCxnSpPr>
          <p:cNvPr id="39" name="Straight Arrow Connector 38"/>
          <p:cNvCxnSpPr>
            <a:stCxn id="38" idx="1"/>
          </p:cNvCxnSpPr>
          <p:nvPr/>
        </p:nvCxnSpPr>
        <p:spPr>
          <a:xfrm flipH="1">
            <a:off x="4347614" y="3894237"/>
            <a:ext cx="334726" cy="593426"/>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754710" y="4503277"/>
            <a:ext cx="554960" cy="307777"/>
          </a:xfrm>
          <a:prstGeom prst="rect">
            <a:avLst/>
          </a:prstGeom>
          <a:noFill/>
        </p:spPr>
        <p:txBody>
          <a:bodyPr wrap="none" rtlCol="0">
            <a:spAutoFit/>
          </a:bodyPr>
          <a:lstStyle/>
          <a:p>
            <a:r>
              <a:rPr lang="en-GB" sz="1400" b="1" dirty="0" smtClean="0">
                <a:solidFill>
                  <a:schemeClr val="bg1"/>
                </a:solidFill>
              </a:rPr>
              <a:t>TX46</a:t>
            </a:r>
            <a:endParaRPr lang="en-GB" sz="1400" b="1" dirty="0">
              <a:solidFill>
                <a:schemeClr val="bg1"/>
              </a:solidFill>
            </a:endParaRPr>
          </a:p>
        </p:txBody>
      </p:sp>
      <p:cxnSp>
        <p:nvCxnSpPr>
          <p:cNvPr id="41" name="Straight Arrow Connector 40"/>
          <p:cNvCxnSpPr/>
          <p:nvPr/>
        </p:nvCxnSpPr>
        <p:spPr>
          <a:xfrm flipH="1">
            <a:off x="4196688" y="4685271"/>
            <a:ext cx="604182" cy="369332"/>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42" name="Picture 3"/>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6071" t="10666" r="7803" b="10266"/>
          <a:stretch/>
        </p:blipFill>
        <p:spPr bwMode="auto">
          <a:xfrm>
            <a:off x="5848048" y="4714562"/>
            <a:ext cx="2856729" cy="1792622"/>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1198766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GB" dirty="0" smtClean="0"/>
              <a:t>END</a:t>
            </a:r>
            <a:endParaRPr lang="en-GB" dirty="0"/>
          </a:p>
        </p:txBody>
      </p:sp>
      <p:sp>
        <p:nvSpPr>
          <p:cNvPr id="9" name="Text Placeholder 8"/>
          <p:cNvSpPr>
            <a:spLocks noGrp="1"/>
          </p:cNvSpPr>
          <p:nvPr>
            <p:ph type="body" idx="10"/>
          </p:nvPr>
        </p:nvSpPr>
        <p:spPr/>
        <p:txBody>
          <a:bodyPr/>
          <a:lstStyle/>
          <a:p>
            <a:endParaRPr lang="en-GB"/>
          </a:p>
        </p:txBody>
      </p:sp>
      <p:sp>
        <p:nvSpPr>
          <p:cNvPr id="5" name="Date Placeholder 4"/>
          <p:cNvSpPr>
            <a:spLocks noGrp="1"/>
          </p:cNvSpPr>
          <p:nvPr>
            <p:ph type="dt" sz="half" idx="4294967295"/>
          </p:nvPr>
        </p:nvSpPr>
        <p:spPr>
          <a:xfrm>
            <a:off x="0" y="6362700"/>
            <a:ext cx="2133600" cy="365125"/>
          </a:xfrm>
        </p:spPr>
        <p:txBody>
          <a:bodyPr/>
          <a:lstStyle/>
          <a:p>
            <a:fld id="{B4BFD808-6B56-4447-9401-2398D08EE3C0}" type="datetime1">
              <a:rPr lang="en-US" smtClean="0"/>
              <a:pPr/>
              <a:t>7/14/2014</a:t>
            </a:fld>
            <a:endParaRPr lang="en-US" dirty="0"/>
          </a:p>
        </p:txBody>
      </p:sp>
      <p:sp>
        <p:nvSpPr>
          <p:cNvPr id="6" name="Footer Placeholder 5"/>
          <p:cNvSpPr>
            <a:spLocks noGrp="1"/>
          </p:cNvSpPr>
          <p:nvPr>
            <p:ph type="ftr" sz="quarter" idx="4294967295"/>
          </p:nvPr>
        </p:nvSpPr>
        <p:spPr>
          <a:xfrm>
            <a:off x="6248400" y="6356350"/>
            <a:ext cx="2895600" cy="365125"/>
          </a:xfrm>
        </p:spPr>
        <p:txBody>
          <a:bodyPr/>
          <a:lstStyle/>
          <a:p>
            <a:r>
              <a:rPr lang="en-US" smtClean="0"/>
              <a:t>Document reference</a:t>
            </a:r>
            <a:endParaRPr lang="en-US" dirty="0"/>
          </a:p>
        </p:txBody>
      </p:sp>
      <p:sp>
        <p:nvSpPr>
          <p:cNvPr id="7" name="Slide Number Placeholder 6"/>
          <p:cNvSpPr>
            <a:spLocks noGrp="1"/>
          </p:cNvSpPr>
          <p:nvPr>
            <p:ph type="sldNum" sz="quarter" idx="4294967295"/>
          </p:nvPr>
        </p:nvSpPr>
        <p:spPr>
          <a:xfrm>
            <a:off x="8642350" y="6356350"/>
            <a:ext cx="501650" cy="365125"/>
          </a:xfrm>
        </p:spPr>
        <p:txBody>
          <a:bodyPr/>
          <a:lstStyle/>
          <a:p>
            <a:fld id="{17918391-D411-FE40-AAD7-861AE5233E0E}" type="slidenum">
              <a:rPr lang="en-US" smtClean="0"/>
              <a:pPr/>
              <a:t>60</a:t>
            </a:fld>
            <a:endParaRPr lang="en-US" dirty="0"/>
          </a:p>
        </p:txBody>
      </p:sp>
    </p:spTree>
    <p:extLst>
      <p:ext uri="{BB962C8B-B14F-4D97-AF65-F5344CB8AC3E}">
        <p14:creationId xmlns:p14="http://schemas.microsoft.com/office/powerpoint/2010/main" val="3591087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532440" y="476672"/>
            <a:ext cx="432048" cy="216025"/>
          </a:xfrm>
        </p:spPr>
        <p:txBody>
          <a:bodyPr/>
          <a:lstStyle/>
          <a:p>
            <a:fld id="{E69F408B-A04E-4D23-B255-6B0A20F302DD}" type="slidenum">
              <a:rPr lang="fr-FR" smtClean="0">
                <a:solidFill>
                  <a:schemeClr val="bg2"/>
                </a:solidFill>
              </a:rPr>
              <a:pPr/>
              <a:t>7</a:t>
            </a:fld>
            <a:endParaRPr lang="fr-FR" dirty="0">
              <a:solidFill>
                <a:schemeClr val="bg2"/>
              </a:solidFill>
            </a:endParaRPr>
          </a:p>
        </p:txBody>
      </p:sp>
      <p:sp>
        <p:nvSpPr>
          <p:cNvPr id="3" name="Content Placeholder 2"/>
          <p:cNvSpPr>
            <a:spLocks noGrp="1"/>
          </p:cNvSpPr>
          <p:nvPr>
            <p:ph idx="4294967295"/>
          </p:nvPr>
        </p:nvSpPr>
        <p:spPr>
          <a:xfrm>
            <a:off x="179512" y="63610"/>
            <a:ext cx="8784976" cy="6605750"/>
          </a:xfrm>
        </p:spPr>
        <p:txBody>
          <a:bodyPr/>
          <a:lstStyle/>
          <a:p>
            <a:pPr marL="36576" indent="0">
              <a:buNone/>
            </a:pPr>
            <a:r>
              <a:rPr lang="en-GB" dirty="0" smtClean="0">
                <a:solidFill>
                  <a:schemeClr val="tx1"/>
                </a:solidFill>
              </a:rPr>
              <a:t>Pt4 surface : top view </a:t>
            </a:r>
          </a:p>
          <a:p>
            <a:pPr marL="36576" indent="0">
              <a:buNone/>
            </a:pPr>
            <a:r>
              <a:rPr lang="en-GB" dirty="0" smtClean="0">
                <a:solidFill>
                  <a:schemeClr val="tx1"/>
                </a:solidFill>
              </a:rPr>
              <a:t>in yellow the concerned</a:t>
            </a:r>
          </a:p>
          <a:p>
            <a:pPr marL="36576" indent="0">
              <a:buNone/>
            </a:pPr>
            <a:r>
              <a:rPr lang="en-GB" dirty="0" smtClean="0">
                <a:solidFill>
                  <a:schemeClr val="tx1"/>
                </a:solidFill>
              </a:rPr>
              <a:t> area</a:t>
            </a:r>
            <a:endParaRPr lang="en-GB" dirty="0">
              <a:solidFill>
                <a:schemeClr val="tx1"/>
              </a:solidFill>
            </a:endParaRPr>
          </a:p>
        </p:txBody>
      </p:sp>
      <p:pic>
        <p:nvPicPr>
          <p:cNvPr id="3074"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1038" t="9601" r="6494" b="7384"/>
          <a:stretch/>
        </p:blipFill>
        <p:spPr bwMode="auto">
          <a:xfrm>
            <a:off x="395536" y="1224362"/>
            <a:ext cx="8406350" cy="5112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123836" y="3212976"/>
            <a:ext cx="534121" cy="307777"/>
          </a:xfrm>
          <a:prstGeom prst="rect">
            <a:avLst/>
          </a:prstGeom>
          <a:noFill/>
        </p:spPr>
        <p:txBody>
          <a:bodyPr wrap="none" rtlCol="0">
            <a:spAutoFit/>
          </a:bodyPr>
          <a:lstStyle/>
          <a:p>
            <a:r>
              <a:rPr lang="en-GB" sz="1400" b="1" dirty="0" smtClean="0">
                <a:solidFill>
                  <a:schemeClr val="bg2"/>
                </a:solidFill>
              </a:rPr>
              <a:t>SU4</a:t>
            </a:r>
            <a:endParaRPr lang="en-GB" sz="1400" b="1" dirty="0">
              <a:solidFill>
                <a:schemeClr val="bg2"/>
              </a:solidFill>
            </a:endParaRPr>
          </a:p>
        </p:txBody>
      </p:sp>
      <p:sp>
        <p:nvSpPr>
          <p:cNvPr id="7" name="TextBox 6"/>
          <p:cNvSpPr txBox="1"/>
          <p:nvPr/>
        </p:nvSpPr>
        <p:spPr>
          <a:xfrm>
            <a:off x="6429149" y="2872681"/>
            <a:ext cx="524503" cy="307777"/>
          </a:xfrm>
          <a:prstGeom prst="rect">
            <a:avLst/>
          </a:prstGeom>
          <a:noFill/>
        </p:spPr>
        <p:txBody>
          <a:bodyPr wrap="none" rtlCol="0">
            <a:spAutoFit/>
          </a:bodyPr>
          <a:lstStyle/>
          <a:p>
            <a:r>
              <a:rPr lang="en-GB" sz="1400" b="1" dirty="0" smtClean="0">
                <a:solidFill>
                  <a:schemeClr val="bg2"/>
                </a:solidFill>
              </a:rPr>
              <a:t>SX4</a:t>
            </a:r>
            <a:endParaRPr lang="en-GB" sz="1400" b="1" dirty="0">
              <a:solidFill>
                <a:schemeClr val="bg2"/>
              </a:solidFill>
            </a:endParaRPr>
          </a:p>
        </p:txBody>
      </p:sp>
      <p:sp>
        <p:nvSpPr>
          <p:cNvPr id="9" name="TextBox 8"/>
          <p:cNvSpPr txBox="1"/>
          <p:nvPr/>
        </p:nvSpPr>
        <p:spPr>
          <a:xfrm>
            <a:off x="5436096" y="4797152"/>
            <a:ext cx="534121" cy="307777"/>
          </a:xfrm>
          <a:prstGeom prst="rect">
            <a:avLst/>
          </a:prstGeom>
          <a:noFill/>
        </p:spPr>
        <p:txBody>
          <a:bodyPr wrap="none" rtlCol="0">
            <a:spAutoFit/>
          </a:bodyPr>
          <a:lstStyle/>
          <a:p>
            <a:r>
              <a:rPr lang="en-GB" sz="1400" b="1" dirty="0" smtClean="0">
                <a:solidFill>
                  <a:schemeClr val="bg2"/>
                </a:solidFill>
              </a:rPr>
              <a:t>SD4</a:t>
            </a:r>
            <a:endParaRPr lang="en-GB" sz="1400" b="1" dirty="0">
              <a:solidFill>
                <a:schemeClr val="bg2"/>
              </a:solidFill>
            </a:endParaRPr>
          </a:p>
        </p:txBody>
      </p:sp>
      <p:sp>
        <p:nvSpPr>
          <p:cNvPr id="10" name="TextBox 9"/>
          <p:cNvSpPr txBox="1"/>
          <p:nvPr/>
        </p:nvSpPr>
        <p:spPr>
          <a:xfrm>
            <a:off x="3932231" y="3878005"/>
            <a:ext cx="702436" cy="307777"/>
          </a:xfrm>
          <a:prstGeom prst="rect">
            <a:avLst/>
          </a:prstGeom>
          <a:noFill/>
        </p:spPr>
        <p:txBody>
          <a:bodyPr wrap="none" rtlCol="0">
            <a:spAutoFit/>
          </a:bodyPr>
          <a:lstStyle/>
          <a:p>
            <a:r>
              <a:rPr lang="en-GB" sz="1400" b="1" i="1" dirty="0" smtClean="0">
                <a:solidFill>
                  <a:schemeClr val="bg2"/>
                </a:solidFill>
              </a:rPr>
              <a:t>PM45</a:t>
            </a:r>
            <a:r>
              <a:rPr lang="en-GB" sz="1400" b="1" i="1" dirty="0">
                <a:solidFill>
                  <a:schemeClr val="bg2"/>
                </a:solidFill>
              </a:rPr>
              <a:t> </a:t>
            </a:r>
            <a:endParaRPr lang="en-GB" sz="1400" b="1" i="1" dirty="0" smtClean="0">
              <a:solidFill>
                <a:schemeClr val="bg2"/>
              </a:solidFill>
            </a:endParaRPr>
          </a:p>
        </p:txBody>
      </p:sp>
      <p:cxnSp>
        <p:nvCxnSpPr>
          <p:cNvPr id="11" name="Straight Arrow Connector 10"/>
          <p:cNvCxnSpPr/>
          <p:nvPr/>
        </p:nvCxnSpPr>
        <p:spPr>
          <a:xfrm>
            <a:off x="4374932" y="4168454"/>
            <a:ext cx="0" cy="84472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066930" y="4170090"/>
            <a:ext cx="663964" cy="307777"/>
          </a:xfrm>
          <a:prstGeom prst="rect">
            <a:avLst/>
          </a:prstGeom>
          <a:noFill/>
        </p:spPr>
        <p:txBody>
          <a:bodyPr wrap="none" rtlCol="0">
            <a:spAutoFit/>
          </a:bodyPr>
          <a:lstStyle/>
          <a:p>
            <a:r>
              <a:rPr lang="en-GB" sz="1400" b="1" dirty="0" smtClean="0">
                <a:solidFill>
                  <a:schemeClr val="bg2"/>
                </a:solidFill>
              </a:rPr>
              <a:t>SUH4</a:t>
            </a:r>
            <a:endParaRPr lang="en-GB" sz="1400" b="1" dirty="0">
              <a:solidFill>
                <a:schemeClr val="bg2"/>
              </a:solidFill>
            </a:endParaRPr>
          </a:p>
        </p:txBody>
      </p:sp>
      <p:sp>
        <p:nvSpPr>
          <p:cNvPr id="17" name="TextBox 16"/>
          <p:cNvSpPr txBox="1"/>
          <p:nvPr/>
        </p:nvSpPr>
        <p:spPr>
          <a:xfrm>
            <a:off x="5611144" y="1964301"/>
            <a:ext cx="673582" cy="307777"/>
          </a:xfrm>
          <a:prstGeom prst="rect">
            <a:avLst/>
          </a:prstGeom>
          <a:solidFill>
            <a:schemeClr val="bg1"/>
          </a:solidFill>
        </p:spPr>
        <p:txBody>
          <a:bodyPr wrap="none" rtlCol="0">
            <a:spAutoFit/>
          </a:bodyPr>
          <a:lstStyle/>
          <a:p>
            <a:r>
              <a:rPr lang="en-GB" sz="1400" b="1" i="1" dirty="0" smtClean="0">
                <a:solidFill>
                  <a:schemeClr val="bg2"/>
                </a:solidFill>
              </a:rPr>
              <a:t>PX46 </a:t>
            </a:r>
          </a:p>
        </p:txBody>
      </p:sp>
      <p:cxnSp>
        <p:nvCxnSpPr>
          <p:cNvPr id="18" name="Straight Arrow Connector 17"/>
          <p:cNvCxnSpPr>
            <a:stCxn id="17" idx="2"/>
          </p:cNvCxnSpPr>
          <p:nvPr/>
        </p:nvCxnSpPr>
        <p:spPr>
          <a:xfrm flipH="1">
            <a:off x="5907092" y="2272078"/>
            <a:ext cx="40843" cy="49904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2843808" y="2492896"/>
            <a:ext cx="3600400" cy="2304255"/>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cxnSp>
        <p:nvCxnSpPr>
          <p:cNvPr id="22" name="Straight Arrow Connector 21"/>
          <p:cNvCxnSpPr/>
          <p:nvPr/>
        </p:nvCxnSpPr>
        <p:spPr>
          <a:xfrm>
            <a:off x="7740352" y="3929903"/>
            <a:ext cx="1061534" cy="2783"/>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828792" y="3940205"/>
            <a:ext cx="881973" cy="307777"/>
          </a:xfrm>
          <a:prstGeom prst="rect">
            <a:avLst/>
          </a:prstGeom>
          <a:noFill/>
        </p:spPr>
        <p:txBody>
          <a:bodyPr wrap="none" rtlCol="0">
            <a:spAutoFit/>
          </a:bodyPr>
          <a:lstStyle/>
          <a:p>
            <a:r>
              <a:rPr lang="en-GB" sz="1400" b="1" dirty="0" smtClean="0">
                <a:solidFill>
                  <a:schemeClr val="bg2"/>
                </a:solidFill>
              </a:rPr>
              <a:t>POINT 5</a:t>
            </a:r>
            <a:endParaRPr lang="en-GB" sz="1400" b="1" dirty="0">
              <a:solidFill>
                <a:schemeClr val="bg2"/>
              </a:solidFill>
            </a:endParaRPr>
          </a:p>
        </p:txBody>
      </p:sp>
      <p:sp>
        <p:nvSpPr>
          <p:cNvPr id="27" name="TextBox 26"/>
          <p:cNvSpPr txBox="1"/>
          <p:nvPr/>
        </p:nvSpPr>
        <p:spPr>
          <a:xfrm>
            <a:off x="6601557" y="4090185"/>
            <a:ext cx="612668" cy="307777"/>
          </a:xfrm>
          <a:prstGeom prst="rect">
            <a:avLst/>
          </a:prstGeom>
          <a:noFill/>
        </p:spPr>
        <p:txBody>
          <a:bodyPr wrap="none" rtlCol="0">
            <a:spAutoFit/>
          </a:bodyPr>
          <a:lstStyle/>
          <a:p>
            <a:r>
              <a:rPr lang="en-GB" sz="1400" b="1" dirty="0" smtClean="0">
                <a:solidFill>
                  <a:schemeClr val="bg2"/>
                </a:solidFill>
              </a:rPr>
              <a:t>UJ46</a:t>
            </a:r>
            <a:endParaRPr lang="en-GB" sz="1400" b="1" dirty="0">
              <a:solidFill>
                <a:schemeClr val="bg2"/>
              </a:solidFill>
            </a:endParaRPr>
          </a:p>
        </p:txBody>
      </p:sp>
      <p:sp>
        <p:nvSpPr>
          <p:cNvPr id="28" name="TextBox 27"/>
          <p:cNvSpPr txBox="1"/>
          <p:nvPr/>
        </p:nvSpPr>
        <p:spPr>
          <a:xfrm>
            <a:off x="1547664" y="4025993"/>
            <a:ext cx="612668" cy="307777"/>
          </a:xfrm>
          <a:prstGeom prst="rect">
            <a:avLst/>
          </a:prstGeom>
          <a:noFill/>
        </p:spPr>
        <p:txBody>
          <a:bodyPr wrap="none" rtlCol="0">
            <a:spAutoFit/>
          </a:bodyPr>
          <a:lstStyle/>
          <a:p>
            <a:r>
              <a:rPr lang="en-GB" sz="1400" b="1" dirty="0" smtClean="0">
                <a:solidFill>
                  <a:schemeClr val="bg2"/>
                </a:solidFill>
              </a:rPr>
              <a:t>UJ44</a:t>
            </a:r>
            <a:endParaRPr lang="en-GB" sz="1400" b="1" dirty="0">
              <a:solidFill>
                <a:schemeClr val="bg2"/>
              </a:solidFill>
            </a:endParaRPr>
          </a:p>
        </p:txBody>
      </p:sp>
      <p:pic>
        <p:nvPicPr>
          <p:cNvPr id="29" name="Picture 2" descr="G:\Workspaces\s\Section_integration\00-Ouvrages-de-surface\LHC point 4\2014-02-27 SX4_SZ4_SU4\P1050712.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11160" t="1303" b="6752"/>
          <a:stretch/>
        </p:blipFill>
        <p:spPr bwMode="auto">
          <a:xfrm>
            <a:off x="4736666" y="759000"/>
            <a:ext cx="1398860" cy="1085823"/>
          </a:xfrm>
          <a:prstGeom prst="rect">
            <a:avLst/>
          </a:prstGeom>
          <a:noFill/>
          <a:extLst>
            <a:ext uri="{909E8E84-426E-40DD-AFC4-6F175D3DCCD1}">
              <a14:hiddenFill xmlns:a14="http://schemas.microsoft.com/office/drawing/2010/main">
                <a:solidFill>
                  <a:srgbClr val="FFFFFF"/>
                </a:solidFill>
              </a14:hiddenFill>
            </a:ext>
          </a:extLst>
        </p:spPr>
      </p:pic>
      <p:sp>
        <p:nvSpPr>
          <p:cNvPr id="31" name="TextBox 30"/>
          <p:cNvSpPr txBox="1"/>
          <p:nvPr/>
        </p:nvSpPr>
        <p:spPr>
          <a:xfrm>
            <a:off x="4374932" y="1510124"/>
            <a:ext cx="513282" cy="307777"/>
          </a:xfrm>
          <a:prstGeom prst="rect">
            <a:avLst/>
          </a:prstGeom>
          <a:solidFill>
            <a:schemeClr val="bg1"/>
          </a:solidFill>
        </p:spPr>
        <p:txBody>
          <a:bodyPr wrap="none" rtlCol="0">
            <a:spAutoFit/>
          </a:bodyPr>
          <a:lstStyle/>
          <a:p>
            <a:r>
              <a:rPr lang="en-GB" sz="1400" b="1" dirty="0" smtClean="0">
                <a:solidFill>
                  <a:schemeClr val="bg2"/>
                </a:solidFill>
              </a:rPr>
              <a:t>SZ4</a:t>
            </a:r>
            <a:endParaRPr lang="en-GB" sz="1400" b="1" dirty="0">
              <a:solidFill>
                <a:schemeClr val="bg2"/>
              </a:solidFill>
            </a:endParaRPr>
          </a:p>
        </p:txBody>
      </p:sp>
      <p:pic>
        <p:nvPicPr>
          <p:cNvPr id="32" name="Picture 3" descr="G:\Workspaces\s\Section_integration\00-Ouvrages-de-surface\LHC point 4\2014-02-27 SX4_SZ4_SU4\P1050694.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67332" y="758999"/>
            <a:ext cx="1447764" cy="1085823"/>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G:\Workspaces\s\Section_integration\00-Ouvrages-de-surface\LHC point 4\2014-02-27 SX4\P1050699.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85230" y="2211197"/>
            <a:ext cx="1710243" cy="128268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G:\Workspaces\s\Section_integration\00-Ouvrages-de-surface\LHC point 4\SD4 2014-02-14\P1050622.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850972" y="4800549"/>
            <a:ext cx="1457332" cy="1092999"/>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p:cNvPicPr>
            <a:picLocks noChangeAspect="1" noChangeArrowheads="1"/>
          </p:cNvPicPr>
          <p:nvPr/>
        </p:nvPicPr>
        <p:blipFill rotWithShape="1">
          <a:blip r:embed="rId7" cstate="email">
            <a:extLst>
              <a:ext uri="{28A0092B-C50C-407E-A947-70E740481C1C}">
                <a14:useLocalDpi xmlns:a14="http://schemas.microsoft.com/office/drawing/2010/main" val="0"/>
              </a:ext>
            </a:extLst>
          </a:blip>
          <a:srcRect l="4531" t="7127" r="14671" b="8158"/>
          <a:stretch/>
        </p:blipFill>
        <p:spPr bwMode="auto">
          <a:xfrm>
            <a:off x="307037" y="4928864"/>
            <a:ext cx="2481254" cy="15717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655986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532440" y="476672"/>
            <a:ext cx="432048" cy="216025"/>
          </a:xfrm>
        </p:spPr>
        <p:txBody>
          <a:bodyPr/>
          <a:lstStyle/>
          <a:p>
            <a:fld id="{E69F408B-A04E-4D23-B255-6B0A20F302DD}" type="slidenum">
              <a:rPr lang="fr-FR" smtClean="0">
                <a:solidFill>
                  <a:schemeClr val="bg2"/>
                </a:solidFill>
              </a:rPr>
              <a:pPr/>
              <a:t>8</a:t>
            </a:fld>
            <a:endParaRPr lang="fr-FR" dirty="0">
              <a:solidFill>
                <a:schemeClr val="bg2"/>
              </a:solidFill>
            </a:endParaRPr>
          </a:p>
        </p:txBody>
      </p:sp>
      <p:sp>
        <p:nvSpPr>
          <p:cNvPr id="3" name="Content Placeholder 2"/>
          <p:cNvSpPr>
            <a:spLocks noGrp="1"/>
          </p:cNvSpPr>
          <p:nvPr>
            <p:ph idx="4294967295"/>
          </p:nvPr>
        </p:nvSpPr>
        <p:spPr>
          <a:xfrm>
            <a:off x="179512" y="79513"/>
            <a:ext cx="8784976" cy="6589847"/>
          </a:xfrm>
        </p:spPr>
        <p:txBody>
          <a:bodyPr/>
          <a:lstStyle/>
          <a:p>
            <a:pPr marL="36576" indent="0">
              <a:buNone/>
            </a:pPr>
            <a:r>
              <a:rPr lang="en-GB" dirty="0" smtClean="0">
                <a:solidFill>
                  <a:schemeClr val="tx1"/>
                </a:solidFill>
              </a:rPr>
              <a:t>Cryogenics area</a:t>
            </a:r>
          </a:p>
          <a:p>
            <a:endParaRPr lang="en-GB" dirty="0">
              <a:solidFill>
                <a:schemeClr val="bg2"/>
              </a:solidFill>
            </a:endParaRPr>
          </a:p>
        </p:txBody>
      </p:sp>
      <p:pic>
        <p:nvPicPr>
          <p:cNvPr id="4098" name="Picture 2"/>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17437" t="7985" r="11522" b="5311"/>
          <a:stretch/>
        </p:blipFill>
        <p:spPr bwMode="auto">
          <a:xfrm>
            <a:off x="777461" y="1150513"/>
            <a:ext cx="7128792" cy="5256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525227" y="4935760"/>
            <a:ext cx="870751" cy="400110"/>
          </a:xfrm>
          <a:prstGeom prst="rect">
            <a:avLst/>
          </a:prstGeom>
          <a:noFill/>
        </p:spPr>
        <p:txBody>
          <a:bodyPr wrap="none" rtlCol="0">
            <a:spAutoFit/>
          </a:bodyPr>
          <a:lstStyle/>
          <a:p>
            <a:r>
              <a:rPr lang="en-GB" sz="2000" b="1" dirty="0" smtClean="0">
                <a:solidFill>
                  <a:schemeClr val="bg2"/>
                </a:solidFill>
              </a:rPr>
              <a:t>SUH4</a:t>
            </a:r>
            <a:endParaRPr lang="en-GB" sz="2000" b="1" dirty="0">
              <a:solidFill>
                <a:schemeClr val="bg2"/>
              </a:solidFill>
            </a:endParaRPr>
          </a:p>
        </p:txBody>
      </p:sp>
      <p:sp>
        <p:nvSpPr>
          <p:cNvPr id="8" name="TextBox 7"/>
          <p:cNvSpPr txBox="1"/>
          <p:nvPr/>
        </p:nvSpPr>
        <p:spPr>
          <a:xfrm>
            <a:off x="5854423" y="2204864"/>
            <a:ext cx="883575" cy="400110"/>
          </a:xfrm>
          <a:prstGeom prst="rect">
            <a:avLst/>
          </a:prstGeom>
          <a:noFill/>
        </p:spPr>
        <p:txBody>
          <a:bodyPr wrap="none" rtlCol="0">
            <a:spAutoFit/>
          </a:bodyPr>
          <a:lstStyle/>
          <a:p>
            <a:r>
              <a:rPr lang="en-GB" sz="2000" b="1" i="1" dirty="0" smtClean="0">
                <a:solidFill>
                  <a:schemeClr val="bg2"/>
                </a:solidFill>
              </a:rPr>
              <a:t>PX46 </a:t>
            </a:r>
          </a:p>
        </p:txBody>
      </p:sp>
      <p:sp>
        <p:nvSpPr>
          <p:cNvPr id="9" name="TextBox 8"/>
          <p:cNvSpPr txBox="1"/>
          <p:nvPr/>
        </p:nvSpPr>
        <p:spPr>
          <a:xfrm>
            <a:off x="7020272" y="2297196"/>
            <a:ext cx="670376" cy="400110"/>
          </a:xfrm>
          <a:prstGeom prst="rect">
            <a:avLst/>
          </a:prstGeom>
          <a:noFill/>
        </p:spPr>
        <p:txBody>
          <a:bodyPr wrap="none" rtlCol="0">
            <a:spAutoFit/>
          </a:bodyPr>
          <a:lstStyle/>
          <a:p>
            <a:r>
              <a:rPr lang="en-GB" sz="2000" b="1" dirty="0" smtClean="0">
                <a:solidFill>
                  <a:schemeClr val="bg2"/>
                </a:solidFill>
              </a:rPr>
              <a:t>SX4</a:t>
            </a:r>
            <a:endParaRPr lang="en-GB" sz="2000" b="1" dirty="0">
              <a:solidFill>
                <a:schemeClr val="bg2"/>
              </a:solidFill>
            </a:endParaRPr>
          </a:p>
        </p:txBody>
      </p:sp>
      <p:sp>
        <p:nvSpPr>
          <p:cNvPr id="5" name="Rectangle 4"/>
          <p:cNvSpPr/>
          <p:nvPr/>
        </p:nvSpPr>
        <p:spPr>
          <a:xfrm>
            <a:off x="1331640" y="4365104"/>
            <a:ext cx="1296144" cy="1728192"/>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sp>
        <p:nvSpPr>
          <p:cNvPr id="12" name="Rectangle 11"/>
          <p:cNvSpPr/>
          <p:nvPr/>
        </p:nvSpPr>
        <p:spPr>
          <a:xfrm>
            <a:off x="2627784" y="1340767"/>
            <a:ext cx="288032" cy="3985211"/>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sp>
        <p:nvSpPr>
          <p:cNvPr id="10" name="TextBox 9"/>
          <p:cNvSpPr txBox="1"/>
          <p:nvPr/>
        </p:nvSpPr>
        <p:spPr>
          <a:xfrm>
            <a:off x="3169147" y="3726056"/>
            <a:ext cx="2606355" cy="276999"/>
          </a:xfrm>
          <a:prstGeom prst="rect">
            <a:avLst/>
          </a:prstGeom>
          <a:noFill/>
        </p:spPr>
        <p:txBody>
          <a:bodyPr wrap="none" rtlCol="0">
            <a:spAutoFit/>
          </a:bodyPr>
          <a:lstStyle/>
          <a:p>
            <a:r>
              <a:rPr lang="en-GB" sz="1200" b="1" dirty="0" smtClean="0">
                <a:solidFill>
                  <a:schemeClr val="bg2"/>
                </a:solidFill>
              </a:rPr>
              <a:t>EXISTING TECHNICAL GALLERY</a:t>
            </a:r>
            <a:endParaRPr lang="en-GB" sz="1200" b="1" dirty="0">
              <a:solidFill>
                <a:schemeClr val="bg2"/>
              </a:solidFill>
            </a:endParaRPr>
          </a:p>
        </p:txBody>
      </p:sp>
      <p:cxnSp>
        <p:nvCxnSpPr>
          <p:cNvPr id="14" name="Straight Arrow Connector 13"/>
          <p:cNvCxnSpPr>
            <a:stCxn id="10" idx="1"/>
          </p:cNvCxnSpPr>
          <p:nvPr/>
        </p:nvCxnSpPr>
        <p:spPr>
          <a:xfrm flipH="1" flipV="1">
            <a:off x="2894619" y="3778806"/>
            <a:ext cx="274528" cy="85750"/>
          </a:xfrm>
          <a:prstGeom prst="straightConnector1">
            <a:avLst/>
          </a:prstGeom>
          <a:ln w="28575">
            <a:solidFill>
              <a:srgbClr val="FFFF00"/>
            </a:solidFill>
            <a:tailEnd type="arrow"/>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499449" y="2697306"/>
            <a:ext cx="1016767" cy="227639"/>
          </a:xfrm>
          <a:prstGeom prst="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sp>
        <p:nvSpPr>
          <p:cNvPr id="18" name="Rectangle 17"/>
          <p:cNvSpPr/>
          <p:nvPr/>
        </p:nvSpPr>
        <p:spPr>
          <a:xfrm>
            <a:off x="2894619" y="2688336"/>
            <a:ext cx="2376264" cy="272352"/>
          </a:xfrm>
          <a:prstGeom prst="rect">
            <a:avLst/>
          </a:prstGeom>
          <a:noFill/>
          <a:ln>
            <a:solidFill>
              <a:srgbClr val="FF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sp>
        <p:nvSpPr>
          <p:cNvPr id="21" name="TextBox 20"/>
          <p:cNvSpPr txBox="1"/>
          <p:nvPr/>
        </p:nvSpPr>
        <p:spPr>
          <a:xfrm>
            <a:off x="2656348" y="3211280"/>
            <a:ext cx="2908105" cy="523220"/>
          </a:xfrm>
          <a:prstGeom prst="rect">
            <a:avLst/>
          </a:prstGeom>
          <a:noFill/>
        </p:spPr>
        <p:txBody>
          <a:bodyPr wrap="none" rtlCol="0">
            <a:spAutoFit/>
          </a:bodyPr>
          <a:lstStyle/>
          <a:p>
            <a:pPr algn="ctr"/>
            <a:r>
              <a:rPr lang="en-GB" sz="1400" b="1" dirty="0" smtClean="0">
                <a:solidFill>
                  <a:schemeClr val="bg2"/>
                </a:solidFill>
              </a:rPr>
              <a:t>NEW TECHNICAL GALLERY</a:t>
            </a:r>
          </a:p>
          <a:p>
            <a:pPr algn="ctr"/>
            <a:r>
              <a:rPr lang="en-GB" sz="1400" b="1" dirty="0" smtClean="0">
                <a:solidFill>
                  <a:schemeClr val="bg2"/>
                </a:solidFill>
              </a:rPr>
              <a:t>PLACE TO BE DEFINED </a:t>
            </a:r>
            <a:r>
              <a:rPr lang="en-GB" sz="1000" b="1" dirty="0" smtClean="0">
                <a:solidFill>
                  <a:schemeClr val="bg2"/>
                </a:solidFill>
              </a:rPr>
              <a:t>(1.8mx2m)</a:t>
            </a:r>
            <a:endParaRPr lang="en-GB" sz="1000" b="1" dirty="0">
              <a:solidFill>
                <a:schemeClr val="bg2"/>
              </a:solidFill>
            </a:endParaRPr>
          </a:p>
        </p:txBody>
      </p:sp>
      <p:sp>
        <p:nvSpPr>
          <p:cNvPr id="35" name="Rectangle 34"/>
          <p:cNvSpPr/>
          <p:nvPr/>
        </p:nvSpPr>
        <p:spPr>
          <a:xfrm>
            <a:off x="5326182" y="2424955"/>
            <a:ext cx="173267" cy="503424"/>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sp>
        <p:nvSpPr>
          <p:cNvPr id="36" name="Rectangle 35"/>
          <p:cNvSpPr/>
          <p:nvPr/>
        </p:nvSpPr>
        <p:spPr>
          <a:xfrm>
            <a:off x="5328080" y="1798395"/>
            <a:ext cx="171369" cy="606524"/>
          </a:xfrm>
          <a:prstGeom prst="rect">
            <a:avLst/>
          </a:prstGeom>
          <a:noFill/>
          <a:ln w="28575">
            <a:solidFill>
              <a:srgbClr val="FFFF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solidFill>
            </a:endParaRPr>
          </a:p>
        </p:txBody>
      </p:sp>
      <p:sp>
        <p:nvSpPr>
          <p:cNvPr id="4099" name="TextBox 4098"/>
          <p:cNvSpPr txBox="1"/>
          <p:nvPr/>
        </p:nvSpPr>
        <p:spPr>
          <a:xfrm>
            <a:off x="5968536" y="3472890"/>
            <a:ext cx="1159292" cy="246221"/>
          </a:xfrm>
          <a:prstGeom prst="rect">
            <a:avLst/>
          </a:prstGeom>
          <a:noFill/>
        </p:spPr>
        <p:txBody>
          <a:bodyPr wrap="none" rtlCol="0">
            <a:spAutoFit/>
          </a:bodyPr>
          <a:lstStyle/>
          <a:p>
            <a:r>
              <a:rPr lang="en-GB" sz="1000" b="1" dirty="0" err="1" smtClean="0">
                <a:solidFill>
                  <a:schemeClr val="bg2"/>
                </a:solidFill>
              </a:rPr>
              <a:t>Halfen</a:t>
            </a:r>
            <a:r>
              <a:rPr lang="en-GB" sz="1000" b="1" dirty="0" smtClean="0">
                <a:solidFill>
                  <a:schemeClr val="bg2"/>
                </a:solidFill>
              </a:rPr>
              <a:t> supports</a:t>
            </a:r>
            <a:endParaRPr lang="en-GB" sz="1000" b="1" dirty="0">
              <a:solidFill>
                <a:schemeClr val="bg2"/>
              </a:solidFill>
            </a:endParaRPr>
          </a:p>
        </p:txBody>
      </p:sp>
      <p:cxnSp>
        <p:nvCxnSpPr>
          <p:cNvPr id="38" name="Straight Arrow Connector 37"/>
          <p:cNvCxnSpPr>
            <a:stCxn id="4099" idx="0"/>
          </p:cNvCxnSpPr>
          <p:nvPr/>
        </p:nvCxnSpPr>
        <p:spPr>
          <a:xfrm flipH="1" flipV="1">
            <a:off x="6156177" y="2811126"/>
            <a:ext cx="392005" cy="661764"/>
          </a:xfrm>
          <a:prstGeom prst="straightConnector1">
            <a:avLst/>
          </a:prstGeom>
          <a:ln w="28575">
            <a:solidFill>
              <a:schemeClr val="bg1">
                <a:lumMod val="6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105" name="Straight Connector 4104"/>
          <p:cNvCxnSpPr/>
          <p:nvPr/>
        </p:nvCxnSpPr>
        <p:spPr>
          <a:xfrm>
            <a:off x="6066229" y="2811125"/>
            <a:ext cx="23555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3707904" y="1340766"/>
            <a:ext cx="0" cy="1870513"/>
          </a:xfrm>
          <a:prstGeom prst="straightConnector1">
            <a:avLst/>
          </a:prstGeom>
          <a:ln w="1905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1583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294967295"/>
          </p:nvPr>
        </p:nvSpPr>
        <p:spPr>
          <a:xfrm>
            <a:off x="8532440" y="476672"/>
            <a:ext cx="432048" cy="216025"/>
          </a:xfrm>
        </p:spPr>
        <p:txBody>
          <a:bodyPr/>
          <a:lstStyle/>
          <a:p>
            <a:fld id="{E69F408B-A04E-4D23-B255-6B0A20F302DD}" type="slidenum">
              <a:rPr lang="fr-FR" smtClean="0"/>
              <a:pPr/>
              <a:t>9</a:t>
            </a:fld>
            <a:endParaRPr lang="fr-FR" dirty="0"/>
          </a:p>
        </p:txBody>
      </p:sp>
      <p:sp>
        <p:nvSpPr>
          <p:cNvPr id="3" name="Content Placeholder 2"/>
          <p:cNvSpPr>
            <a:spLocks noGrp="1"/>
          </p:cNvSpPr>
          <p:nvPr>
            <p:ph idx="4294967295"/>
          </p:nvPr>
        </p:nvSpPr>
        <p:spPr>
          <a:xfrm>
            <a:off x="179512" y="0"/>
            <a:ext cx="8784976" cy="6669360"/>
          </a:xfrm>
        </p:spPr>
        <p:txBody>
          <a:bodyPr/>
          <a:lstStyle/>
          <a:p>
            <a:pPr marL="36576" indent="0">
              <a:buNone/>
            </a:pPr>
            <a:r>
              <a:rPr lang="en-GB" dirty="0" smtClean="0"/>
              <a:t>Underground installation of cold box: </a:t>
            </a:r>
          </a:p>
          <a:p>
            <a:pPr marL="36576" indent="0">
              <a:buNone/>
            </a:pPr>
            <a:r>
              <a:rPr lang="en-GB" dirty="0" smtClean="0"/>
              <a:t>New proposition in TX46 </a:t>
            </a:r>
          </a:p>
          <a:p>
            <a:endParaRPr lang="en-GB" dirty="0"/>
          </a:p>
        </p:txBody>
      </p:sp>
      <p:cxnSp>
        <p:nvCxnSpPr>
          <p:cNvPr id="16" name="Straight Arrow Connector 15"/>
          <p:cNvCxnSpPr/>
          <p:nvPr/>
        </p:nvCxnSpPr>
        <p:spPr>
          <a:xfrm flipH="1" flipV="1">
            <a:off x="6228184" y="1556792"/>
            <a:ext cx="228041" cy="926812"/>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l="4775" t="6808" r="6710" b="5454"/>
          <a:stretch/>
        </p:blipFill>
        <p:spPr bwMode="auto">
          <a:xfrm>
            <a:off x="327737" y="1268760"/>
            <a:ext cx="8496944" cy="5088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6317357" y="3812993"/>
            <a:ext cx="558999" cy="307777"/>
          </a:xfrm>
          <a:prstGeom prst="rect">
            <a:avLst/>
          </a:prstGeom>
          <a:noFill/>
        </p:spPr>
        <p:txBody>
          <a:bodyPr wrap="none" rtlCol="0">
            <a:spAutoFit/>
          </a:bodyPr>
          <a:lstStyle/>
          <a:p>
            <a:r>
              <a:rPr lang="en-GB" sz="1400" b="1" dirty="0" smtClean="0"/>
              <a:t>PX46</a:t>
            </a:r>
            <a:endParaRPr lang="en-GB" sz="1400" b="1" dirty="0"/>
          </a:p>
        </p:txBody>
      </p:sp>
      <p:sp>
        <p:nvSpPr>
          <p:cNvPr id="23" name="TextBox 22"/>
          <p:cNvSpPr txBox="1"/>
          <p:nvPr/>
        </p:nvSpPr>
        <p:spPr>
          <a:xfrm>
            <a:off x="5580112" y="3811504"/>
            <a:ext cx="554960" cy="307777"/>
          </a:xfrm>
          <a:prstGeom prst="rect">
            <a:avLst/>
          </a:prstGeom>
          <a:noFill/>
        </p:spPr>
        <p:txBody>
          <a:bodyPr wrap="none" rtlCol="0">
            <a:spAutoFit/>
          </a:bodyPr>
          <a:lstStyle/>
          <a:p>
            <a:r>
              <a:rPr lang="en-GB" sz="1400" b="1" dirty="0"/>
              <a:t>T</a:t>
            </a:r>
            <a:r>
              <a:rPr lang="en-GB" sz="1400" b="1" dirty="0" smtClean="0"/>
              <a:t>X46</a:t>
            </a:r>
            <a:endParaRPr lang="en-GB" sz="1400" b="1" dirty="0"/>
          </a:p>
        </p:txBody>
      </p:sp>
      <p:sp>
        <p:nvSpPr>
          <p:cNvPr id="26" name="TextBox 25"/>
          <p:cNvSpPr txBox="1"/>
          <p:nvPr/>
        </p:nvSpPr>
        <p:spPr>
          <a:xfrm>
            <a:off x="7884368" y="5301208"/>
            <a:ext cx="540917" cy="307777"/>
          </a:xfrm>
          <a:prstGeom prst="rect">
            <a:avLst/>
          </a:prstGeom>
          <a:noFill/>
        </p:spPr>
        <p:txBody>
          <a:bodyPr wrap="none" rtlCol="0">
            <a:spAutoFit/>
          </a:bodyPr>
          <a:lstStyle/>
          <a:p>
            <a:r>
              <a:rPr lang="en-GB" sz="1400" b="1" dirty="0" smtClean="0"/>
              <a:t>UJ46</a:t>
            </a:r>
            <a:endParaRPr lang="en-GB" sz="1400" b="1" dirty="0"/>
          </a:p>
        </p:txBody>
      </p:sp>
      <p:sp>
        <p:nvSpPr>
          <p:cNvPr id="27" name="TextBox 26"/>
          <p:cNvSpPr txBox="1"/>
          <p:nvPr/>
        </p:nvSpPr>
        <p:spPr>
          <a:xfrm>
            <a:off x="6373813" y="5312621"/>
            <a:ext cx="569387" cy="307777"/>
          </a:xfrm>
          <a:prstGeom prst="rect">
            <a:avLst/>
          </a:prstGeom>
          <a:noFill/>
        </p:spPr>
        <p:txBody>
          <a:bodyPr wrap="none" rtlCol="0">
            <a:spAutoFit/>
          </a:bodyPr>
          <a:lstStyle/>
          <a:p>
            <a:r>
              <a:rPr lang="en-GB" sz="1400" b="1" dirty="0" smtClean="0"/>
              <a:t>RB46</a:t>
            </a:r>
            <a:endParaRPr lang="en-GB" sz="1400" b="1" dirty="0"/>
          </a:p>
        </p:txBody>
      </p:sp>
      <p:sp>
        <p:nvSpPr>
          <p:cNvPr id="28" name="TextBox 27"/>
          <p:cNvSpPr txBox="1"/>
          <p:nvPr/>
        </p:nvSpPr>
        <p:spPr>
          <a:xfrm>
            <a:off x="2411760" y="5301207"/>
            <a:ext cx="569387" cy="307777"/>
          </a:xfrm>
          <a:prstGeom prst="rect">
            <a:avLst/>
          </a:prstGeom>
          <a:noFill/>
        </p:spPr>
        <p:txBody>
          <a:bodyPr wrap="none" rtlCol="0">
            <a:spAutoFit/>
          </a:bodyPr>
          <a:lstStyle/>
          <a:p>
            <a:r>
              <a:rPr lang="en-GB" sz="1400" b="1" dirty="0" smtClean="0"/>
              <a:t>RB44</a:t>
            </a:r>
            <a:endParaRPr lang="en-GB" sz="1400" b="1" dirty="0"/>
          </a:p>
        </p:txBody>
      </p:sp>
      <p:sp>
        <p:nvSpPr>
          <p:cNvPr id="29" name="TextBox 28"/>
          <p:cNvSpPr txBox="1"/>
          <p:nvPr/>
        </p:nvSpPr>
        <p:spPr>
          <a:xfrm>
            <a:off x="877431" y="5301204"/>
            <a:ext cx="540917" cy="307777"/>
          </a:xfrm>
          <a:prstGeom prst="rect">
            <a:avLst/>
          </a:prstGeom>
          <a:noFill/>
        </p:spPr>
        <p:txBody>
          <a:bodyPr wrap="none" rtlCol="0">
            <a:spAutoFit/>
          </a:bodyPr>
          <a:lstStyle/>
          <a:p>
            <a:r>
              <a:rPr lang="en-GB" sz="1400" b="1" dirty="0" smtClean="0"/>
              <a:t>UJ44</a:t>
            </a:r>
            <a:endParaRPr lang="en-GB" sz="1400" b="1" dirty="0"/>
          </a:p>
        </p:txBody>
      </p:sp>
      <p:sp>
        <p:nvSpPr>
          <p:cNvPr id="30" name="TextBox 29"/>
          <p:cNvSpPr txBox="1"/>
          <p:nvPr/>
        </p:nvSpPr>
        <p:spPr>
          <a:xfrm>
            <a:off x="2195736" y="3707906"/>
            <a:ext cx="1423210" cy="338554"/>
          </a:xfrm>
          <a:prstGeom prst="rect">
            <a:avLst/>
          </a:prstGeom>
          <a:noFill/>
        </p:spPr>
        <p:txBody>
          <a:bodyPr wrap="none" rtlCol="0">
            <a:spAutoFit/>
          </a:bodyPr>
          <a:lstStyle/>
          <a:p>
            <a:r>
              <a:rPr lang="en-GB" sz="1600" b="1" dirty="0" smtClean="0">
                <a:solidFill>
                  <a:schemeClr val="bg1"/>
                </a:solidFill>
              </a:rPr>
              <a:t>UX45”RF” side</a:t>
            </a:r>
            <a:endParaRPr lang="en-GB" sz="1600" b="1" dirty="0">
              <a:solidFill>
                <a:schemeClr val="bg1"/>
              </a:solidFill>
            </a:endParaRPr>
          </a:p>
        </p:txBody>
      </p:sp>
      <p:sp>
        <p:nvSpPr>
          <p:cNvPr id="31" name="TextBox 30"/>
          <p:cNvSpPr txBox="1"/>
          <p:nvPr/>
        </p:nvSpPr>
        <p:spPr>
          <a:xfrm>
            <a:off x="3203848" y="1417169"/>
            <a:ext cx="547714" cy="307777"/>
          </a:xfrm>
          <a:prstGeom prst="rect">
            <a:avLst/>
          </a:prstGeom>
          <a:noFill/>
        </p:spPr>
        <p:txBody>
          <a:bodyPr wrap="none" rtlCol="0">
            <a:spAutoFit/>
          </a:bodyPr>
          <a:lstStyle/>
          <a:p>
            <a:r>
              <a:rPr lang="en-GB" sz="1400" b="1" dirty="0" smtClean="0">
                <a:solidFill>
                  <a:schemeClr val="bg1"/>
                </a:solidFill>
              </a:rPr>
              <a:t>PZ45</a:t>
            </a:r>
            <a:endParaRPr lang="en-GB" sz="1400" b="1" dirty="0">
              <a:solidFill>
                <a:schemeClr val="bg1"/>
              </a:solidFill>
            </a:endParaRPr>
          </a:p>
        </p:txBody>
      </p:sp>
      <p:cxnSp>
        <p:nvCxnSpPr>
          <p:cNvPr id="19" name="Straight Arrow Connector 18"/>
          <p:cNvCxnSpPr>
            <a:stCxn id="31" idx="3"/>
          </p:cNvCxnSpPr>
          <p:nvPr/>
        </p:nvCxnSpPr>
        <p:spPr>
          <a:xfrm>
            <a:off x="3751562" y="1571058"/>
            <a:ext cx="824647" cy="57742"/>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stCxn id="30" idx="3"/>
          </p:cNvCxnSpPr>
          <p:nvPr/>
        </p:nvCxnSpPr>
        <p:spPr>
          <a:xfrm>
            <a:off x="3618946" y="3877183"/>
            <a:ext cx="232974" cy="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2196243" y="5949280"/>
            <a:ext cx="1713418" cy="338554"/>
          </a:xfrm>
          <a:prstGeom prst="rect">
            <a:avLst/>
          </a:prstGeom>
          <a:noFill/>
        </p:spPr>
        <p:txBody>
          <a:bodyPr wrap="none" rtlCol="0">
            <a:spAutoFit/>
          </a:bodyPr>
          <a:lstStyle/>
          <a:p>
            <a:r>
              <a:rPr lang="en-GB" sz="1600" b="1" dirty="0" smtClean="0">
                <a:solidFill>
                  <a:schemeClr val="bg1"/>
                </a:solidFill>
              </a:rPr>
              <a:t>UX45 ”CRYO” side</a:t>
            </a:r>
            <a:endParaRPr lang="en-GB" sz="1600" b="1" dirty="0">
              <a:solidFill>
                <a:schemeClr val="bg1"/>
              </a:solidFill>
            </a:endParaRPr>
          </a:p>
        </p:txBody>
      </p:sp>
      <p:cxnSp>
        <p:nvCxnSpPr>
          <p:cNvPr id="36" name="Straight Arrow Connector 35"/>
          <p:cNvCxnSpPr>
            <a:stCxn id="35" idx="3"/>
          </p:cNvCxnSpPr>
          <p:nvPr/>
        </p:nvCxnSpPr>
        <p:spPr>
          <a:xfrm flipH="1">
            <a:off x="3852428" y="6118557"/>
            <a:ext cx="57233" cy="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20" name="Footer Placeholder 3"/>
          <p:cNvSpPr>
            <a:spLocks noGrp="1"/>
          </p:cNvSpPr>
          <p:nvPr>
            <p:ph type="ftr" sz="quarter" idx="4294967295"/>
          </p:nvPr>
        </p:nvSpPr>
        <p:spPr>
          <a:xfrm>
            <a:off x="6811295" y="273605"/>
            <a:ext cx="2155724" cy="204183"/>
          </a:xfrm>
        </p:spPr>
        <p:txBody>
          <a:bodyPr/>
          <a:lstStyle/>
          <a:p>
            <a:r>
              <a:rPr lang="en-GB" dirty="0" smtClean="0"/>
              <a:t>1390780</a:t>
            </a:r>
            <a:r>
              <a:rPr lang="en-US" dirty="0" smtClean="0"/>
              <a:t>         0.1         DRAFT</a:t>
            </a:r>
            <a:endParaRPr lang="en-US" dirty="0"/>
          </a:p>
        </p:txBody>
      </p:sp>
      <p:sp>
        <p:nvSpPr>
          <p:cNvPr id="5" name="Oval 4"/>
          <p:cNvSpPr/>
          <p:nvPr/>
        </p:nvSpPr>
        <p:spPr>
          <a:xfrm>
            <a:off x="5306980" y="3436564"/>
            <a:ext cx="1785300" cy="1057656"/>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00"/>
              </a:solidFill>
            </a:endParaRPr>
          </a:p>
        </p:txBody>
      </p:sp>
      <p:sp>
        <p:nvSpPr>
          <p:cNvPr id="7" name="TextBox 6"/>
          <p:cNvSpPr txBox="1"/>
          <p:nvPr/>
        </p:nvSpPr>
        <p:spPr>
          <a:xfrm>
            <a:off x="5560640" y="1870513"/>
            <a:ext cx="3713688" cy="954107"/>
          </a:xfrm>
          <a:prstGeom prst="rect">
            <a:avLst/>
          </a:prstGeom>
          <a:noFill/>
        </p:spPr>
        <p:txBody>
          <a:bodyPr wrap="square" rtlCol="0">
            <a:spAutoFit/>
          </a:bodyPr>
          <a:lstStyle/>
          <a:p>
            <a:r>
              <a:rPr lang="en-GB" sz="1400" dirty="0" smtClean="0">
                <a:solidFill>
                  <a:srgbClr val="FFFF00"/>
                </a:solidFill>
              </a:rPr>
              <a:t>- TX46 is an empty cavern</a:t>
            </a:r>
          </a:p>
          <a:p>
            <a:r>
              <a:rPr lang="en-GB" sz="1400" dirty="0" smtClean="0">
                <a:solidFill>
                  <a:srgbClr val="FFFF00"/>
                </a:solidFill>
              </a:rPr>
              <a:t>- We could use PX46 for the pipes</a:t>
            </a:r>
          </a:p>
          <a:p>
            <a:r>
              <a:rPr lang="en-GB" sz="1400" dirty="0" smtClean="0">
                <a:solidFill>
                  <a:srgbClr val="FFFF00"/>
                </a:solidFill>
              </a:rPr>
              <a:t>- TX46 is “closed” to existing cryogenic </a:t>
            </a:r>
          </a:p>
          <a:p>
            <a:r>
              <a:rPr lang="en-GB" sz="1400" dirty="0">
                <a:solidFill>
                  <a:srgbClr val="FFFF00"/>
                </a:solidFill>
              </a:rPr>
              <a:t> </a:t>
            </a:r>
            <a:r>
              <a:rPr lang="en-GB" sz="1400" dirty="0" smtClean="0">
                <a:solidFill>
                  <a:srgbClr val="FFFF00"/>
                </a:solidFill>
              </a:rPr>
              <a:t>  installation</a:t>
            </a:r>
            <a:endParaRPr lang="en-GB" sz="1400" dirty="0">
              <a:solidFill>
                <a:srgbClr val="FFFF00"/>
              </a:solidFill>
            </a:endParaRPr>
          </a:p>
        </p:txBody>
      </p:sp>
    </p:spTree>
    <p:extLst>
      <p:ext uri="{BB962C8B-B14F-4D97-AF65-F5344CB8AC3E}">
        <p14:creationId xmlns:p14="http://schemas.microsoft.com/office/powerpoint/2010/main" val="4110345184"/>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25876</TotalTime>
  <Words>3935</Words>
  <Application>Microsoft Office PowerPoint</Application>
  <PresentationFormat>On-screen Show (4:3)</PresentationFormat>
  <Paragraphs>1466</Paragraphs>
  <Slides>60</Slides>
  <Notes>1</Notes>
  <HiddenSlides>0</HiddenSlides>
  <MMClips>0</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CERNCorporate4-3</vt:lpstr>
      <vt:lpstr>PowerPoint Presentation</vt:lpstr>
      <vt:lpstr>Pt4-Pt1-Pt5 surface and underground space requirements</vt:lpstr>
      <vt:lpstr>Summary </vt:lpstr>
      <vt:lpstr>Remarks </vt:lpstr>
      <vt:lpstr>Point 4: Cryogenic power plant for RF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Point 4 summary</vt:lpstr>
      <vt:lpstr>Point 1 and Point 5: Cryogenic power plant, RF crab cavity infrastructures, cold powering</vt:lpstr>
      <vt:lpstr>Space requirement system by system </vt:lpstr>
      <vt:lpstr>Crab cavities</vt:lpstr>
      <vt:lpstr>Crab cavities</vt:lpstr>
      <vt:lpstr>Cryogenics</vt:lpstr>
      <vt:lpstr>PowerPoint Presentation</vt:lpstr>
      <vt:lpstr>Cryogenics</vt:lpstr>
      <vt:lpstr>Cold powering</vt:lpstr>
      <vt:lpstr>Cold powering Circuits Q1 to D1</vt:lpstr>
      <vt:lpstr>Cold powering Circuits D2 to Q6</vt:lpstr>
      <vt:lpstr>Cold powering arc</vt:lpstr>
      <vt:lpstr> Spare Power Converters</vt:lpstr>
      <vt:lpstr>Quench detection, Q.H. powering </vt:lpstr>
      <vt:lpstr>Quench extraction </vt:lpstr>
      <vt:lpstr>Cold Powering volume and surface total needs</vt:lpstr>
      <vt:lpstr>Summary per IP </vt:lpstr>
      <vt:lpstr>Possible  concepts of arrangements tunnel-surface</vt:lpstr>
      <vt:lpstr>Option A: long service tunnel</vt:lpstr>
      <vt:lpstr>Option A: long service tunnel</vt:lpstr>
      <vt:lpstr>Option B: crab to the surface - B1 enlargement of an existing structure  - B2: short service tunnel </vt:lpstr>
      <vt:lpstr>PowerPoint Presentation</vt:lpstr>
      <vt:lpstr>From surface to tunnel for crab</vt:lpstr>
      <vt:lpstr>Option B2: short service tunnel</vt:lpstr>
      <vt:lpstr>Analysis building by building point by point</vt:lpstr>
      <vt:lpstr>Crab building</vt:lpstr>
      <vt:lpstr>Crab building with some dimensions</vt:lpstr>
      <vt:lpstr>PowerPoint Presentation</vt:lpstr>
      <vt:lpstr>Point 5</vt:lpstr>
      <vt:lpstr>POINT 5 Underground infrastructure</vt:lpstr>
      <vt:lpstr>PowerPoint Presentation</vt:lpstr>
      <vt:lpstr>PowerPoint Presentation</vt:lpstr>
      <vt:lpstr>PowerPoint Presentation</vt:lpstr>
      <vt:lpstr>PowerPoint Presentation</vt:lpstr>
      <vt:lpstr>Point 1</vt:lpstr>
      <vt:lpstr>POINT 1 Underground infrastructure</vt:lpstr>
      <vt:lpstr>PowerPoint Presentation</vt:lpstr>
      <vt:lpstr>PowerPoint Presentation</vt:lpstr>
      <vt:lpstr>PX15</vt:lpstr>
      <vt:lpstr>If we can dream then …  it could be something like this </vt:lpstr>
      <vt:lpstr>PowerPoint Presentation</vt:lpstr>
      <vt:lpstr>PowerPoint Presentation</vt:lpstr>
      <vt:lpstr>Option comparisons</vt:lpstr>
      <vt:lpstr>Option comparisons I</vt:lpstr>
      <vt:lpstr>Option comparisons II</vt:lpstr>
      <vt:lpstr>Conclusions</vt:lpstr>
      <vt:lpstr>END</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Paolo Fessia</dc:creator>
  <cp:lastModifiedBy>Paolo Fessia</cp:lastModifiedBy>
  <cp:revision>288</cp:revision>
  <cp:lastPrinted>2014-06-27T10:45:17Z</cp:lastPrinted>
  <dcterms:created xsi:type="dcterms:W3CDTF">2013-10-19T19:34:56Z</dcterms:created>
  <dcterms:modified xsi:type="dcterms:W3CDTF">2014-07-15T14:43:22Z</dcterms:modified>
</cp:coreProperties>
</file>