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sldIdLst>
    <p:sldId id="259" r:id="rId5"/>
    <p:sldId id="363" r:id="rId6"/>
    <p:sldId id="361" r:id="rId7"/>
    <p:sldId id="360" r:id="rId8"/>
    <p:sldId id="365" r:id="rId9"/>
    <p:sldId id="366" r:id="rId10"/>
    <p:sldId id="375" r:id="rId11"/>
    <p:sldId id="373" r:id="rId12"/>
    <p:sldId id="374" r:id="rId13"/>
    <p:sldId id="350" r:id="rId14"/>
    <p:sldId id="369" r:id="rId15"/>
    <p:sldId id="367" r:id="rId16"/>
    <p:sldId id="368" r:id="rId17"/>
    <p:sldId id="371" r:id="rId18"/>
    <p:sldId id="372" r:id="rId19"/>
    <p:sldId id="262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56F9D"/>
    <a:srgbClr val="FB53D7"/>
    <a:srgbClr val="0089B5"/>
    <a:srgbClr val="5BC1E6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15" autoAdjust="0"/>
    <p:restoredTop sz="94364" autoAdjust="0"/>
  </p:normalViewPr>
  <p:slideViewPr>
    <p:cSldViewPr snapToGrid="0" snapToObjects="1">
      <p:cViewPr>
        <p:scale>
          <a:sx n="100" d="100"/>
          <a:sy n="100" d="100"/>
        </p:scale>
        <p:origin x="-83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11/17/14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710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710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710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710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710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30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93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hyperlink" Target="http://www.iconarchive.com/show/flag-icons-by-gosquared/United-Kingdom-icon.html" TargetMode="Externa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35.png"/><Relationship Id="rId6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36.png"/><Relationship Id="rId8" Type="http://schemas.openxmlformats.org/officeDocument/2006/relationships/hyperlink" Target="http://www.iconarchive.com/show/flag-icons-by-gosquared/France-icon.html" TargetMode="External"/><Relationship Id="rId9" Type="http://schemas.openxmlformats.org/officeDocument/2006/relationships/image" Target="../media/image37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kek.jp/" TargetMode="External"/><Relationship Id="rId20" Type="http://schemas.openxmlformats.org/officeDocument/2006/relationships/image" Target="../media/image24.gif"/><Relationship Id="rId21" Type="http://schemas.openxmlformats.org/officeDocument/2006/relationships/image" Target="../media/image25.png"/><Relationship Id="rId22" Type="http://schemas.openxmlformats.org/officeDocument/2006/relationships/image" Target="../media/image26.png"/><Relationship Id="rId23" Type="http://schemas.openxmlformats.org/officeDocument/2006/relationships/image" Target="../media/image27.jpeg"/><Relationship Id="rId24" Type="http://schemas.openxmlformats.org/officeDocument/2006/relationships/image" Target="../media/image28.png"/><Relationship Id="rId25" Type="http://schemas.openxmlformats.org/officeDocument/2006/relationships/image" Target="../media/image29.jpeg"/><Relationship Id="rId10" Type="http://schemas.openxmlformats.org/officeDocument/2006/relationships/image" Target="../media/image14.jpe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jpeg"/><Relationship Id="rId14" Type="http://schemas.openxmlformats.org/officeDocument/2006/relationships/image" Target="../media/image18.png"/><Relationship Id="rId15" Type="http://schemas.openxmlformats.org/officeDocument/2006/relationships/image" Target="../media/image19.gif"/><Relationship Id="rId16" Type="http://schemas.openxmlformats.org/officeDocument/2006/relationships/image" Target="../media/image20.jpeg"/><Relationship Id="rId17" Type="http://schemas.openxmlformats.org/officeDocument/2006/relationships/image" Target="../media/image21.png"/><Relationship Id="rId18" Type="http://schemas.openxmlformats.org/officeDocument/2006/relationships/image" Target="../media/image22.png"/><Relationship Id="rId19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gif"/><Relationship Id="rId4" Type="http://schemas.openxmlformats.org/officeDocument/2006/relationships/image" Target="../media/image9.jpeg"/><Relationship Id="rId5" Type="http://schemas.openxmlformats.org/officeDocument/2006/relationships/image" Target="../media/image10.gif"/><Relationship Id="rId6" Type="http://schemas.openxmlformats.org/officeDocument/2006/relationships/image" Target="../media/image11.gif"/><Relationship Id="rId7" Type="http://schemas.openxmlformats.org/officeDocument/2006/relationships/image" Target="../media/image12.gif"/><Relationship Id="rId8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44938" y="1562301"/>
            <a:ext cx="4416119" cy="2506731"/>
          </a:xfrm>
        </p:spPr>
        <p:txBody>
          <a:bodyPr/>
          <a:lstStyle/>
          <a:p>
            <a:r>
              <a:rPr lang="en-GB" sz="3600" dirty="0"/>
              <a:t>HL-LHC </a:t>
            </a:r>
            <a:r>
              <a:rPr lang="en-GB" sz="3600" dirty="0" smtClean="0"/>
              <a:t>Organization:</a:t>
            </a:r>
            <a:br>
              <a:rPr lang="en-GB" sz="3600" dirty="0" smtClean="0"/>
            </a:br>
            <a:r>
              <a:rPr lang="en-GB" sz="3600" dirty="0" smtClean="0"/>
              <a:t>Now and post </a:t>
            </a:r>
            <a:r>
              <a:rPr lang="en-GB" sz="3600" dirty="0" err="1" smtClean="0"/>
              <a:t>HiLumi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options for discussion</a:t>
            </a:r>
            <a:endParaRPr lang="en-GB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5581934"/>
            <a:ext cx="8229600" cy="36166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Oliver </a:t>
            </a:r>
            <a:r>
              <a:rPr lang="en-GB" dirty="0" err="1" smtClean="0"/>
              <a:t>Brüning</a:t>
            </a:r>
            <a:endParaRPr lang="en-GB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1"/>
          <p:cNvSpPr txBox="1">
            <a:spLocks/>
          </p:cNvSpPr>
          <p:nvPr/>
        </p:nvSpPr>
        <p:spPr>
          <a:xfrm>
            <a:off x="609601" y="6527860"/>
            <a:ext cx="691297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u="sng" dirty="0" smtClean="0"/>
              <a:t>In-</a:t>
            </a:r>
            <a:r>
              <a:rPr lang="fr-CH" u="sng" dirty="0" err="1" smtClean="0"/>
              <a:t>kind</a:t>
            </a:r>
            <a:r>
              <a:rPr lang="fr-CH" u="sng" dirty="0" smtClean="0"/>
              <a:t> contribution and Collaboration for HW design and prototypes</a:t>
            </a:r>
            <a:endParaRPr lang="en-GB" u="sng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3" y="1471513"/>
            <a:ext cx="8748465" cy="24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7" y="4068688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30" y="24270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05" y="206126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86" y="441238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9" y="180099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42" y="433261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4" y="18916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04" y="195021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90" y="229158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23" y="216901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619" y="254774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20" y="473029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16" y="22726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02600" y="3945580"/>
            <a:ext cx="3371879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 smtClean="0"/>
              <a:t>Q1-Q3 : R&amp;D, Design, Prototypes and in-</a:t>
            </a:r>
            <a:r>
              <a:rPr lang="fr-CH" sz="1600" dirty="0" err="1" smtClean="0"/>
              <a:t>kind</a:t>
            </a:r>
            <a:r>
              <a:rPr lang="fr-CH" sz="1600" dirty="0" smtClean="0"/>
              <a:t> </a:t>
            </a:r>
            <a:r>
              <a:rPr lang="fr-CH" sz="1600" b="1" dirty="0" smtClean="0"/>
              <a:t>USA</a:t>
            </a:r>
          </a:p>
          <a:p>
            <a:r>
              <a:rPr lang="fr-CH" sz="1600" dirty="0" smtClean="0"/>
              <a:t>D1 : </a:t>
            </a:r>
            <a:r>
              <a:rPr lang="fr-CH" sz="1600" dirty="0"/>
              <a:t>R&amp;D, Design, </a:t>
            </a:r>
            <a:r>
              <a:rPr lang="fr-CH" sz="1600" dirty="0" smtClean="0"/>
              <a:t>Prototypes </a:t>
            </a:r>
            <a:r>
              <a:rPr lang="fr-CH" sz="1600" dirty="0"/>
              <a:t>and in-</a:t>
            </a:r>
            <a:r>
              <a:rPr lang="fr-CH" sz="1600" dirty="0" err="1"/>
              <a:t>kind</a:t>
            </a:r>
            <a:r>
              <a:rPr lang="fr-CH" sz="1600" dirty="0"/>
              <a:t> </a:t>
            </a:r>
            <a:r>
              <a:rPr lang="fr-CH" sz="1600" b="1" dirty="0" smtClean="0"/>
              <a:t>JP</a:t>
            </a:r>
          </a:p>
          <a:p>
            <a:r>
              <a:rPr lang="fr-CH" sz="1600" dirty="0" smtClean="0"/>
              <a:t>MCBX : Design and Prototype </a:t>
            </a:r>
            <a:r>
              <a:rPr lang="fr-CH" sz="1600" b="1" dirty="0" smtClean="0"/>
              <a:t>ES</a:t>
            </a:r>
          </a:p>
          <a:p>
            <a:r>
              <a:rPr lang="fr-CH" sz="1600" dirty="0" smtClean="0"/>
              <a:t>HO Correctors: Design and Prototypes </a:t>
            </a:r>
            <a:r>
              <a:rPr lang="fr-CH" sz="1600" b="1" dirty="0" smtClean="0"/>
              <a:t>IT</a:t>
            </a:r>
          </a:p>
          <a:p>
            <a:r>
              <a:rPr lang="fr-CH" sz="1600" dirty="0" smtClean="0"/>
              <a:t>Q4 : Design and Prototype </a:t>
            </a:r>
            <a:r>
              <a:rPr lang="fr-CH" sz="1600" b="1" dirty="0" smtClean="0"/>
              <a:t>FR</a:t>
            </a:r>
            <a:endParaRPr lang="en-GB" sz="1600" b="1" dirty="0"/>
          </a:p>
        </p:txBody>
      </p:sp>
      <p:pic>
        <p:nvPicPr>
          <p:cNvPr id="24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1" y="448857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03" y="46160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-27050" y="6050115"/>
            <a:ext cx="352262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 smtClean="0"/>
              <a:t>CC : R&amp;D, Design and in-</a:t>
            </a:r>
            <a:r>
              <a:rPr lang="fr-CH" sz="1600" dirty="0" err="1" smtClean="0"/>
              <a:t>kind</a:t>
            </a:r>
            <a:r>
              <a:rPr lang="fr-CH" sz="1600" dirty="0" smtClean="0"/>
              <a:t>   </a:t>
            </a:r>
            <a:r>
              <a:rPr lang="fr-CH" sz="1600" b="1" dirty="0" smtClean="0"/>
              <a:t>USA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487954" y="6042842"/>
            <a:ext cx="2823616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 smtClean="0"/>
              <a:t>CC : R&amp;D and Design </a:t>
            </a:r>
            <a:r>
              <a:rPr lang="fr-CH" sz="1600" b="1" dirty="0" smtClean="0"/>
              <a:t>UK</a:t>
            </a:r>
            <a:r>
              <a:rPr lang="fr-CH" sz="1600" dirty="0" smtClean="0"/>
              <a:t> </a:t>
            </a:r>
            <a:endParaRPr lang="en-GB" sz="1600" dirty="0"/>
          </a:p>
        </p:txBody>
      </p:sp>
      <p:sp>
        <p:nvSpPr>
          <p:cNvPr id="26" name="Oval 25"/>
          <p:cNvSpPr/>
          <p:nvPr/>
        </p:nvSpPr>
        <p:spPr>
          <a:xfrm>
            <a:off x="8515350" y="3250322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11087" y="1755878"/>
            <a:ext cx="5422729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HL-LHC is in the process of preparing a list</a:t>
            </a:r>
          </a:p>
          <a:p>
            <a:pPr algn="ctr"/>
            <a:r>
              <a:rPr lang="en-US" sz="2400" dirty="0"/>
              <a:t>o</a:t>
            </a:r>
            <a:r>
              <a:rPr lang="en-US" sz="2400" dirty="0" smtClean="0"/>
              <a:t>f </a:t>
            </a:r>
            <a:r>
              <a:rPr lang="en-US" sz="2400" dirty="0" smtClean="0"/>
              <a:t>items for potential additional in-kind </a:t>
            </a:r>
          </a:p>
          <a:p>
            <a:pPr algn="ctr"/>
            <a:r>
              <a:rPr lang="en-US" sz="2400" dirty="0" smtClean="0"/>
              <a:t>Contributions</a:t>
            </a:r>
          </a:p>
          <a:p>
            <a:endParaRPr lang="en-US" sz="2400" dirty="0"/>
          </a:p>
          <a:p>
            <a:r>
              <a:rPr lang="en-US" sz="2400" dirty="0" smtClean="0"/>
              <a:t>e.g.: hollow electron lens, TANX, etc.</a:t>
            </a:r>
            <a:endParaRPr lang="en-US" sz="2400" dirty="0"/>
          </a:p>
        </p:txBody>
      </p:sp>
      <p:sp>
        <p:nvSpPr>
          <p:cNvPr id="27" name="Footer Placeholder 1"/>
          <p:cNvSpPr txBox="1">
            <a:spLocks/>
          </p:cNvSpPr>
          <p:nvPr/>
        </p:nvSpPr>
        <p:spPr>
          <a:xfrm>
            <a:off x="596901" y="6527860"/>
            <a:ext cx="6912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smtClean="0"/>
              <a:t>4</a:t>
            </a:r>
            <a:r>
              <a:rPr lang="en-GB" sz="1400" baseline="30000" smtClean="0"/>
              <a:t>th</a:t>
            </a:r>
            <a:r>
              <a:rPr lang="en-GB" sz="1400" smtClean="0"/>
              <a:t> Joint Annual HL-LHC and US-LARP meeting, KEK, Nov 2014;     Oliver Brüning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91778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500" y="-17462"/>
            <a:ext cx="8229600" cy="914400"/>
          </a:xfrm>
        </p:spPr>
        <p:txBody>
          <a:bodyPr/>
          <a:lstStyle/>
          <a:p>
            <a:r>
              <a:rPr lang="en-US" u="sng" dirty="0" smtClean="0"/>
              <a:t>Post Design Study </a:t>
            </a:r>
            <a:r>
              <a:rPr lang="en-US" u="sng" dirty="0" smtClean="0"/>
              <a:t>Questions I: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8100" y="1016000"/>
            <a:ext cx="9035876" cy="4478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 err="1" smtClean="0"/>
              <a:t>HiLumi</a:t>
            </a:r>
            <a:r>
              <a:rPr lang="en-US" sz="2400" dirty="0" smtClean="0"/>
              <a:t> </a:t>
            </a:r>
            <a:r>
              <a:rPr lang="en-US" sz="2400" dirty="0"/>
              <a:t>Design Study </a:t>
            </a:r>
            <a:r>
              <a:rPr lang="en-US" sz="2400" dirty="0" smtClean="0"/>
              <a:t>will evolve from a Design Study into: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Hardware Validation project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Construction project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Installation project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/>
              <a:t>Commissioning preparation project</a:t>
            </a:r>
            <a:endParaRPr lang="en-US" sz="2400" dirty="0"/>
          </a:p>
          <a:p>
            <a:pPr marL="800100" lvl="1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Do 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we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need the PLC and TC once the HL-LHC TDR is finished?</a:t>
            </a:r>
          </a:p>
          <a:p>
            <a:pPr marL="1257300" lvl="2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Probably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not in the current forms.</a:t>
            </a:r>
            <a:endParaRPr lang="en-US" sz="2400" dirty="0" smtClean="0">
              <a:solidFill>
                <a:srgbClr val="FF0000"/>
              </a:solidFill>
              <a:sym typeface="Wingdings"/>
            </a:endParaRPr>
          </a:p>
          <a:p>
            <a:pPr marL="1257300" lvl="2" indent="-342900">
              <a:buFont typeface="Wingdings" charset="0"/>
              <a:buChar char="è"/>
            </a:pP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But we certainly need a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Technical </a:t>
            </a:r>
            <a:r>
              <a:rPr lang="en-US" sz="2400" dirty="0">
                <a:solidFill>
                  <a:srgbClr val="800000"/>
                </a:solidFill>
                <a:sym typeface="Wingdings"/>
              </a:rPr>
              <a:t>C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oordination </a:t>
            </a:r>
            <a:r>
              <a:rPr lang="en-US" sz="2400" dirty="0">
                <a:solidFill>
                  <a:srgbClr val="800000"/>
                </a:solidFill>
                <a:sym typeface="Wingdings"/>
              </a:rPr>
              <a:t>C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ommittee</a:t>
            </a:r>
            <a:endParaRPr lang="en-US" sz="2400" dirty="0" smtClean="0">
              <a:solidFill>
                <a:srgbClr val="800000"/>
              </a:solidFill>
              <a:sym typeface="Wingdings"/>
            </a:endParaRPr>
          </a:p>
          <a:p>
            <a:pPr lvl="2"/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     for following up on the technical validations (e.g. CC in the </a:t>
            </a:r>
          </a:p>
          <a:p>
            <a:pPr lvl="2">
              <a:spcAft>
                <a:spcPts val="1200"/>
              </a:spcAft>
            </a:pPr>
            <a:r>
              <a:rPr lang="en-US" sz="2400" dirty="0">
                <a:solidFill>
                  <a:srgbClr val="800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    SPS and Triplet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String test)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and installation preparation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.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405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50166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800" y="33338"/>
            <a:ext cx="8229600" cy="914400"/>
          </a:xfrm>
        </p:spPr>
        <p:txBody>
          <a:bodyPr/>
          <a:lstStyle/>
          <a:p>
            <a:r>
              <a:rPr lang="en-US" u="sng" dirty="0" smtClean="0"/>
              <a:t>Post Design Study </a:t>
            </a:r>
            <a:r>
              <a:rPr lang="en-US" u="sng" dirty="0" smtClean="0"/>
              <a:t>Questions II</a:t>
            </a:r>
            <a:r>
              <a:rPr lang="en-US" u="sng" dirty="0" smtClean="0"/>
              <a:t>: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2700" y="965200"/>
            <a:ext cx="903587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Do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we still need a Collaboration Board?</a:t>
            </a: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Probably Yes! </a:t>
            </a:r>
          </a:p>
          <a:p>
            <a:pPr marL="800100" lvl="1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But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composition should be re-assessed based on the in-kind  contributions and involvement in the post FP7 HL-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LHC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studies.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8900" y="3237419"/>
            <a:ext cx="903587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Do we still need a Steering Committee once </a:t>
            </a:r>
            <a:r>
              <a:rPr lang="en-US" sz="2400" dirty="0" smtClean="0">
                <a:solidFill>
                  <a:srgbClr val="0000FF"/>
                </a:solidFill>
              </a:rPr>
              <a:t>TDR</a:t>
            </a:r>
            <a:r>
              <a:rPr lang="en-US" sz="2400" dirty="0" smtClean="0">
                <a:solidFill>
                  <a:srgbClr val="0000FF"/>
                </a:solidFill>
              </a:rPr>
              <a:t> has been delivered?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Yes, but Probably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not in the current form! </a:t>
            </a:r>
          </a:p>
          <a:p>
            <a:pPr marL="2628900" lvl="5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Technical Coordination Committee!</a:t>
            </a:r>
            <a:endParaRPr lang="en-US" sz="2400" dirty="0" smtClean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900" y="5140305"/>
            <a:ext cx="9035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Do we still need a Coordination Group once the HL-LHC has delivered the TDR </a:t>
            </a:r>
            <a:r>
              <a:rPr lang="en-US" sz="2400" dirty="0" smtClean="0">
                <a:solidFill>
                  <a:srgbClr val="0000FF"/>
                </a:solidFill>
              </a:rPr>
              <a:t>and once </a:t>
            </a:r>
            <a:r>
              <a:rPr lang="en-US" sz="2400" dirty="0" smtClean="0">
                <a:solidFill>
                  <a:srgbClr val="0000FF"/>
                </a:solidFill>
              </a:rPr>
              <a:t>the </a:t>
            </a:r>
            <a:r>
              <a:rPr lang="en-US" sz="2400" dirty="0">
                <a:solidFill>
                  <a:srgbClr val="0000FF"/>
                </a:solidFill>
              </a:rPr>
              <a:t>s</a:t>
            </a:r>
            <a:r>
              <a:rPr lang="en-US" sz="2400" dirty="0" smtClean="0">
                <a:solidFill>
                  <a:srgbClr val="0000FF"/>
                </a:solidFill>
              </a:rPr>
              <a:t>chedule </a:t>
            </a:r>
            <a:r>
              <a:rPr lang="en-US" sz="2400" dirty="0" smtClean="0">
                <a:solidFill>
                  <a:srgbClr val="0000FF"/>
                </a:solidFill>
              </a:rPr>
              <a:t>has been fixed</a:t>
            </a:r>
            <a:r>
              <a:rPr lang="en-US" sz="2400" dirty="0" smtClean="0">
                <a:solidFill>
                  <a:srgbClr val="0000FF"/>
                </a:solidFill>
              </a:rPr>
              <a:t>?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76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00" y="7938"/>
            <a:ext cx="8229600" cy="914400"/>
          </a:xfrm>
        </p:spPr>
        <p:txBody>
          <a:bodyPr/>
          <a:lstStyle/>
          <a:p>
            <a:r>
              <a:rPr lang="en-US" u="sng" dirty="0" smtClean="0"/>
              <a:t>Post Design Study </a:t>
            </a:r>
            <a:r>
              <a:rPr lang="en-US" u="sng" dirty="0" smtClean="0"/>
              <a:t>Questions III</a:t>
            </a:r>
            <a:r>
              <a:rPr lang="en-US" u="sng" dirty="0" smtClean="0"/>
              <a:t>: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8100" y="1155700"/>
            <a:ext cx="9035876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Coordination with the LHC Injector Upgrade Project LIU:</a:t>
            </a: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>
                <a:sym typeface="Wingdings"/>
              </a:rPr>
              <a:t>S</a:t>
            </a:r>
            <a:r>
              <a:rPr lang="en-US" sz="2400" dirty="0" smtClean="0">
                <a:sym typeface="Wingdings"/>
              </a:rPr>
              <a:t>o </a:t>
            </a:r>
            <a:r>
              <a:rPr lang="en-US" sz="2400" dirty="0" smtClean="0">
                <a:sym typeface="Wingdings"/>
              </a:rPr>
              <a:t>far this is mainly </a:t>
            </a:r>
            <a:r>
              <a:rPr lang="en-US" sz="2400" dirty="0" smtClean="0">
                <a:sym typeface="Wingdings"/>
              </a:rPr>
              <a:t>done </a:t>
            </a:r>
            <a:r>
              <a:rPr lang="en-US" sz="2400" dirty="0" smtClean="0"/>
              <a:t>via the annual Chamonix meetings and</a:t>
            </a:r>
          </a:p>
          <a:p>
            <a:pPr lvl="1">
              <a:spcAft>
                <a:spcPts val="1200"/>
              </a:spcAft>
            </a:pPr>
            <a:r>
              <a:rPr lang="en-US" sz="2400" dirty="0"/>
              <a:t> </a:t>
            </a:r>
            <a:r>
              <a:rPr lang="en-US" sz="2400" dirty="0" smtClean="0"/>
              <a:t>   dedicated workshops (e.g. RLIUP) and the related preparations</a:t>
            </a: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Do 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we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need a more formal and regular coordination between the HL-LHC and the LIU projects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?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 Probably Yes</a:t>
            </a:r>
            <a:r>
              <a:rPr lang="en-US" sz="2400" dirty="0">
                <a:solidFill>
                  <a:srgbClr val="008000"/>
                </a:solidFill>
                <a:sym typeface="Wingdings"/>
              </a:rPr>
              <a:t>!</a:t>
            </a:r>
            <a:endParaRPr lang="en-US" sz="2400" dirty="0" smtClean="0">
              <a:solidFill>
                <a:srgbClr val="008000"/>
              </a:solidFill>
              <a:sym typeface="Wingdings"/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20824" y="4191000"/>
            <a:ext cx="903587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The HL-LHC project will look after several </a:t>
            </a:r>
            <a:r>
              <a:rPr lang="en-US" sz="2400" dirty="0" smtClean="0"/>
              <a:t>100s </a:t>
            </a:r>
            <a:r>
              <a:rPr lang="en-US" sz="2400" dirty="0" smtClean="0"/>
              <a:t>MCHF worth of equipment:</a:t>
            </a:r>
          </a:p>
          <a:p>
            <a:pPr marL="800100" lvl="1" indent="-342900">
              <a:spcAft>
                <a:spcPts val="6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Do we need a closer integration of the project into the CERN departmental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structures? </a:t>
            </a:r>
            <a:r>
              <a:rPr lang="en-US" sz="2400" dirty="0">
                <a:solidFill>
                  <a:srgbClr val="008000"/>
                </a:solidFill>
                <a:sym typeface="Wingdings"/>
              </a:rPr>
              <a:t> Probably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Yes!</a:t>
            </a:r>
            <a:endParaRPr lang="en-US" sz="2400" dirty="0" smtClean="0">
              <a:solidFill>
                <a:srgbClr val="0000FF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541145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29" y="17592"/>
            <a:ext cx="8579296" cy="940443"/>
          </a:xfrm>
        </p:spPr>
        <p:txBody>
          <a:bodyPr>
            <a:noAutofit/>
          </a:bodyPr>
          <a:lstStyle/>
          <a:p>
            <a:r>
              <a:rPr lang="en-US" u="sng" dirty="0" smtClean="0"/>
              <a:t>Project Governance during FP7 DS:</a:t>
            </a:r>
            <a:endParaRPr lang="en-US" u="sng" dirty="0"/>
          </a:p>
        </p:txBody>
      </p:sp>
      <p:pic>
        <p:nvPicPr>
          <p:cNvPr id="3" name="Picture 2" descr="Screen Shot 2014-11-11 at 11.42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8335"/>
            <a:ext cx="9144000" cy="5781593"/>
          </a:xfrm>
          <a:prstGeom prst="rect">
            <a:avLst/>
          </a:prstGeom>
        </p:spPr>
      </p:pic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  <p:sp>
        <p:nvSpPr>
          <p:cNvPr id="4" name="Rectangle 3"/>
          <p:cNvSpPr/>
          <p:nvPr/>
        </p:nvSpPr>
        <p:spPr>
          <a:xfrm>
            <a:off x="929" y="1765300"/>
            <a:ext cx="3974171" cy="863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629" y="2667000"/>
            <a:ext cx="2018371" cy="18669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56929" y="4025900"/>
            <a:ext cx="2018371" cy="889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Elbow Connector 9"/>
          <p:cNvCxnSpPr/>
          <p:nvPr/>
        </p:nvCxnSpPr>
        <p:spPr>
          <a:xfrm>
            <a:off x="2032000" y="4203700"/>
            <a:ext cx="1524929" cy="35560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>
            <a:off x="3975100" y="2603500"/>
            <a:ext cx="3060700" cy="50800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048500" y="2641600"/>
            <a:ext cx="2018371" cy="180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20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28" y="208092"/>
            <a:ext cx="9079571" cy="940443"/>
          </a:xfrm>
        </p:spPr>
        <p:txBody>
          <a:bodyPr>
            <a:noAutofit/>
          </a:bodyPr>
          <a:lstStyle/>
          <a:p>
            <a:r>
              <a:rPr lang="en-US" u="sng" dirty="0" smtClean="0"/>
              <a:t>Project Governance: Proposal for Discussion</a:t>
            </a:r>
            <a:endParaRPr lang="en-US" u="sng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629662" y="3301185"/>
            <a:ext cx="2374638" cy="23630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Revised Collaboration </a:t>
            </a:r>
            <a:r>
              <a:rPr lang="en-US" dirty="0" smtClean="0">
                <a:solidFill>
                  <a:srgbClr val="800000"/>
                </a:solidFill>
              </a:rPr>
              <a:t>board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US-LARP, </a:t>
            </a:r>
            <a:r>
              <a:rPr lang="en-US" dirty="0" smtClean="0">
                <a:solidFill>
                  <a:srgbClr val="800000"/>
                </a:solidFill>
              </a:rPr>
              <a:t>JP-KEK</a:t>
            </a:r>
            <a:endParaRPr lang="en-US" dirty="0" smtClean="0">
              <a:solidFill>
                <a:srgbClr val="80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&amp; </a:t>
            </a:r>
            <a:r>
              <a:rPr lang="en-US" dirty="0" smtClean="0">
                <a:solidFill>
                  <a:srgbClr val="800000"/>
                </a:solidFill>
              </a:rPr>
              <a:t>In</a:t>
            </a:r>
            <a:r>
              <a:rPr lang="en-US" dirty="0" smtClean="0">
                <a:solidFill>
                  <a:srgbClr val="800000"/>
                </a:solidFill>
              </a:rPr>
              <a:t>-kind contributions and commissioning preparations)</a:t>
            </a:r>
          </a:p>
        </p:txBody>
      </p:sp>
      <p:sp>
        <p:nvSpPr>
          <p:cNvPr id="9" name="Rectangle 8"/>
          <p:cNvSpPr/>
          <p:nvPr/>
        </p:nvSpPr>
        <p:spPr>
          <a:xfrm>
            <a:off x="2578100" y="1319985"/>
            <a:ext cx="3881225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CERN Director General</a:t>
            </a:r>
          </a:p>
          <a:p>
            <a:pPr algn="ctr"/>
            <a:r>
              <a:rPr lang="en-US" dirty="0" smtClean="0">
                <a:solidFill>
                  <a:srgbClr val="3861AA"/>
                </a:solidFill>
              </a:rPr>
              <a:t>Director of Accelerators &amp; Technology 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68700" y="4222750"/>
            <a:ext cx="2286000" cy="11747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CERN HL-LHC 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Technical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Committee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41900" y="2285185"/>
            <a:ext cx="3881225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Scientific Advisory Committee</a:t>
            </a:r>
          </a:p>
          <a:p>
            <a:pPr algn="ctr"/>
            <a:r>
              <a:rPr lang="en-US" dirty="0" smtClean="0">
                <a:solidFill>
                  <a:srgbClr val="3861AA"/>
                </a:solidFill>
                <a:sym typeface="Wingdings"/>
              </a:rPr>
              <a:t> </a:t>
            </a:r>
            <a:r>
              <a:rPr lang="en-US" dirty="0" smtClean="0">
                <a:solidFill>
                  <a:srgbClr val="3861AA"/>
                </a:solidFill>
              </a:rPr>
              <a:t>C-MAC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60875" y="5778500"/>
            <a:ext cx="3881225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Work Packages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673600" y="2558235"/>
            <a:ext cx="368300" cy="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87700" y="3301185"/>
            <a:ext cx="3022600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HL-LHC Project Office</a:t>
            </a:r>
            <a:endParaRPr lang="en-US" dirty="0">
              <a:solidFill>
                <a:srgbClr val="3861AA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673600" y="1897835"/>
            <a:ext cx="0" cy="140335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225750" y="3574235"/>
            <a:ext cx="416350" cy="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673600" y="3872685"/>
            <a:ext cx="0" cy="36830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15900" y="3295650"/>
            <a:ext cx="1992971" cy="11874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LMC:</a:t>
            </a:r>
          </a:p>
          <a:p>
            <a:pPr algn="ctr"/>
            <a:r>
              <a:rPr lang="en-US" dirty="0" smtClean="0">
                <a:solidFill>
                  <a:srgbClr val="3861AA"/>
                </a:solidFill>
              </a:rPr>
              <a:t>LHC operation &amp;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HL-LHC comm. preparation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9" name="Straight Connector 28"/>
          <p:cNvCxnSpPr>
            <a:stCxn id="16" idx="1"/>
          </p:cNvCxnSpPr>
          <p:nvPr/>
        </p:nvCxnSpPr>
        <p:spPr>
          <a:xfrm flipH="1" flipV="1">
            <a:off x="2208872" y="3574235"/>
            <a:ext cx="978828" cy="1270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711700" y="5397500"/>
            <a:ext cx="0" cy="36830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04800" y="4762500"/>
            <a:ext cx="1904071" cy="9017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LIU: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Project and injector operation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48" name="Elbow Connector 47"/>
          <p:cNvCxnSpPr>
            <a:endCxn id="47" idx="3"/>
          </p:cNvCxnSpPr>
          <p:nvPr/>
        </p:nvCxnSpPr>
        <p:spPr>
          <a:xfrm rot="5400000">
            <a:off x="1573934" y="4209175"/>
            <a:ext cx="1639113" cy="369237"/>
          </a:xfrm>
          <a:prstGeom prst="bentConnector2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64428" y="3149600"/>
            <a:ext cx="23739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4428" y="5892800"/>
            <a:ext cx="23739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4428" y="3129735"/>
            <a:ext cx="0" cy="27630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425700" y="3149600"/>
            <a:ext cx="0" cy="9271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425700" y="5562600"/>
            <a:ext cx="0" cy="330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425700" y="4076700"/>
            <a:ext cx="0" cy="1485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Up Arrow 2"/>
          <p:cNvSpPr/>
          <p:nvPr/>
        </p:nvSpPr>
        <p:spPr>
          <a:xfrm>
            <a:off x="1066800" y="4445000"/>
            <a:ext cx="292100" cy="317500"/>
          </a:xfrm>
          <a:prstGeom prst="upArrow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01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Footer Placeholder 1"/>
          <p:cNvSpPr txBox="1">
            <a:spLocks/>
          </p:cNvSpPr>
          <p:nvPr/>
        </p:nvSpPr>
        <p:spPr>
          <a:xfrm>
            <a:off x="596901" y="6527860"/>
            <a:ext cx="691297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smtClean="0"/>
              <a:t>4</a:t>
            </a:r>
            <a:r>
              <a:rPr lang="en-GB" sz="1400" baseline="30000" smtClean="0"/>
              <a:t>th</a:t>
            </a:r>
            <a:r>
              <a:rPr lang="en-GB" sz="1400" smtClean="0"/>
              <a:t> Joint Annual HL-LHC and US-LARP meeting, KEK, Nov 2014;     Oliver Brüning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8396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36813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6693" y="408541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4565" y="264167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7948" y="408541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16133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4141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6165" y="551006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7009" y="664163"/>
            <a:ext cx="6186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LS2 	starting in </a:t>
            </a:r>
            <a:r>
              <a:rPr lang="en-GB" dirty="0" smtClean="0">
                <a:solidFill>
                  <a:srgbClr val="FF0000"/>
                </a:solidFill>
              </a:rPr>
              <a:t>2018 (July)	</a:t>
            </a:r>
            <a:r>
              <a:rPr lang="en-GB" dirty="0" smtClean="0"/>
              <a:t>=&gt; 	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LS3	LHC: starting in 2023 	=&gt;	</a:t>
            </a:r>
            <a:r>
              <a:rPr lang="en-GB" dirty="0" smtClean="0">
                <a:solidFill>
                  <a:srgbClr val="FF0000"/>
                </a:solidFill>
              </a:rPr>
              <a:t>30</a:t>
            </a:r>
            <a:r>
              <a:rPr lang="en-GB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/>
              <a:t>	I</a:t>
            </a:r>
            <a:r>
              <a:rPr lang="en-GB" dirty="0" smtClean="0"/>
              <a:t>njectors: in 2024</a:t>
            </a:r>
            <a:r>
              <a:rPr lang="en-GB" dirty="0"/>
              <a:t>	</a:t>
            </a:r>
            <a:r>
              <a:rPr lang="en-GB" dirty="0" smtClean="0"/>
              <a:t>=&gt;</a:t>
            </a: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dirty="0" smtClean="0"/>
              <a:t> months + 3 months BC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55576" y="104401"/>
            <a:ext cx="5551520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LHC roadmap: schedule beyond LS1</a:t>
            </a:r>
            <a:endParaRPr lang="en-GB" sz="2400" b="1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681022" y="566066"/>
            <a:ext cx="2355474" cy="1152846"/>
            <a:chOff x="6988333" y="1114770"/>
            <a:chExt cx="2025247" cy="903687"/>
          </a:xfrm>
        </p:grpSpPr>
        <p:grpSp>
          <p:nvGrpSpPr>
            <p:cNvPr id="18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-108520" y="1671191"/>
            <a:ext cx="8688471" cy="4464496"/>
            <a:chOff x="349395" y="2018457"/>
            <a:chExt cx="8262087" cy="4464496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95" y="2018457"/>
              <a:ext cx="8262087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740253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4627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88224" y="422730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36096" y="27835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59479" y="422730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</a:t>
              </a:r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7664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65672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37696" y="5651956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34457" y="1540386"/>
            <a:ext cx="3249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(</a:t>
            </a:r>
            <a:r>
              <a:rPr lang="en-GB" sz="1100" b="1" dirty="0" smtClean="0"/>
              <a:t>Extended) Year End Technical Stop: (E)YETS</a:t>
            </a:r>
            <a:endParaRPr lang="en-GB" sz="1100" b="1" dirty="0"/>
          </a:p>
        </p:txBody>
      </p:sp>
      <p:sp>
        <p:nvSpPr>
          <p:cNvPr id="2" name="Rectangle 1"/>
          <p:cNvSpPr/>
          <p:nvPr/>
        </p:nvSpPr>
        <p:spPr>
          <a:xfrm>
            <a:off x="3250804" y="2416604"/>
            <a:ext cx="6030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EYETS</a:t>
            </a:r>
          </a:p>
        </p:txBody>
      </p:sp>
      <p:sp>
        <p:nvSpPr>
          <p:cNvPr id="3" name="Rectangle 2"/>
          <p:cNvSpPr/>
          <p:nvPr/>
        </p:nvSpPr>
        <p:spPr>
          <a:xfrm>
            <a:off x="6772717" y="2962275"/>
            <a:ext cx="332933" cy="250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175288" y="2422468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75913" y="241463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77767" y="243368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72766" y="3867891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/>
              <a:t>Y</a:t>
            </a:r>
            <a:r>
              <a:rPr lang="en-GB" sz="1000" b="1" dirty="0" smtClean="0">
                <a:solidFill>
                  <a:schemeClr val="bg1"/>
                </a:solidFill>
              </a:rPr>
              <a:t>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156684" y="411411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8190" y="4344162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84368" y="5766355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000066"/>
                </a:solidFill>
              </a:rPr>
              <a:t>3’000 fb</a:t>
            </a:r>
            <a:r>
              <a:rPr lang="fr-CH" b="1" baseline="30000" dirty="0" smtClean="0">
                <a:solidFill>
                  <a:srgbClr val="000066"/>
                </a:solidFill>
              </a:rPr>
              <a:t>-1</a:t>
            </a:r>
            <a:endParaRPr lang="fr-FR" b="1" baseline="30000" dirty="0">
              <a:solidFill>
                <a:srgbClr val="00006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602" y="184482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910133" y="3084394"/>
            <a:ext cx="7660661" cy="3231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4761077" y="4522914"/>
            <a:ext cx="3809717" cy="1"/>
          </a:xfrm>
          <a:prstGeom prst="straightConnector1">
            <a:avLst/>
          </a:prstGeom>
          <a:ln w="28575">
            <a:solidFill>
              <a:srgbClr val="000066"/>
            </a:solidFill>
            <a:headEnd type="oval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984287" y="5958716"/>
            <a:ext cx="6911571" cy="1"/>
          </a:xfrm>
          <a:prstGeom prst="straightConnector1">
            <a:avLst/>
          </a:prstGeom>
          <a:ln w="28575">
            <a:solidFill>
              <a:srgbClr val="000066"/>
            </a:solidFill>
            <a:headEnd type="oval" w="med" len="med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984287" y="4522913"/>
            <a:ext cx="971519" cy="1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oval" w="med" len="med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53844" y="2935859"/>
            <a:ext cx="10599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3399FF"/>
                </a:solidFill>
              </a:rPr>
              <a:t>PHASE 1</a:t>
            </a:r>
            <a:endParaRPr lang="fr-FR" sz="1600" b="1" dirty="0">
              <a:solidFill>
                <a:srgbClr val="3399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374056" y="4360333"/>
            <a:ext cx="10599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0066"/>
                </a:solidFill>
              </a:rPr>
              <a:t>PHASE 2</a:t>
            </a:r>
            <a:endParaRPr lang="fr-FR" sz="1600" b="1" dirty="0">
              <a:solidFill>
                <a:srgbClr val="000066"/>
              </a:solidFill>
            </a:endParaRPr>
          </a:p>
        </p:txBody>
      </p:sp>
      <p:sp>
        <p:nvSpPr>
          <p:cNvPr id="51" name="Slide Number Placeholder 1"/>
          <p:cNvSpPr txBox="1">
            <a:spLocks/>
          </p:cNvSpPr>
          <p:nvPr/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3" name="Footer Placeholder 1"/>
          <p:cNvSpPr txBox="1">
            <a:spLocks/>
          </p:cNvSpPr>
          <p:nvPr/>
        </p:nvSpPr>
        <p:spPr>
          <a:xfrm>
            <a:off x="596901" y="6527860"/>
            <a:ext cx="691297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smtClean="0"/>
              <a:t>4</a:t>
            </a:r>
            <a:r>
              <a:rPr lang="en-GB" sz="1400" baseline="30000" smtClean="0"/>
              <a:t>th</a:t>
            </a:r>
            <a:r>
              <a:rPr lang="en-GB" sz="1400" smtClean="0"/>
              <a:t> Joint Annual HL-LHC and US-LARP meeting, KEK, Nov 2014;     Oliver Brüning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0101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00" y="33338"/>
            <a:ext cx="9232900" cy="914400"/>
          </a:xfrm>
        </p:spPr>
        <p:txBody>
          <a:bodyPr/>
          <a:lstStyle/>
          <a:p>
            <a:r>
              <a:rPr lang="en-US" u="sng" dirty="0" smtClean="0"/>
              <a:t>HL-LHC Organization</a:t>
            </a:r>
            <a:r>
              <a:rPr lang="en-US" u="sng" dirty="0" smtClean="0"/>
              <a:t>: Now and post </a:t>
            </a:r>
            <a:r>
              <a:rPr lang="en-US" u="sng" dirty="0" err="1" smtClean="0"/>
              <a:t>HiLumi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2700" y="965200"/>
            <a:ext cx="9035876" cy="5909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/>
              <a:t>Meant as a trigger for discussion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ym typeface="Wingdings"/>
              </a:rPr>
              <a:t> Summary of current organization</a:t>
            </a:r>
            <a:endParaRPr lang="en-US" sz="2400" dirty="0" smtClean="0"/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List of general questions</a:t>
            </a:r>
            <a:endParaRPr lang="en-US" sz="2400" dirty="0" smtClean="0">
              <a:solidFill>
                <a:srgbClr val="0000FF"/>
              </a:solidFill>
              <a:sym typeface="Wingdings"/>
            </a:endParaRP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Presentation of some options for discussion</a:t>
            </a:r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endParaRPr lang="en-US" sz="2400" dirty="0" smtClean="0">
              <a:solidFill>
                <a:srgbClr val="008000"/>
              </a:solidFill>
              <a:sym typeface="Wingdings"/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400" dirty="0" smtClean="0"/>
              <a:t>Final organization needs to be settled after this meeting but in time for the end of the EU funded Design Study</a:t>
            </a:r>
            <a:endParaRPr lang="en-US" sz="2400" dirty="0"/>
          </a:p>
          <a:p>
            <a:pPr marL="800100" lvl="1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Requires further discussion with CERN management</a:t>
            </a:r>
          </a:p>
          <a:p>
            <a:pPr marL="800100" lvl="1" indent="-342900">
              <a:buFont typeface="Wingdings" charset="0"/>
              <a:buChar char="è"/>
            </a:pPr>
            <a:r>
              <a:rPr lang="en-US" sz="24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Requires input from all HL-LHC partners (to be triggered here </a:t>
            </a:r>
          </a:p>
          <a:p>
            <a:pPr lvl="1">
              <a:spcAft>
                <a:spcPts val="1200"/>
              </a:spcAft>
            </a:pPr>
            <a:r>
              <a:rPr lang="en-US" sz="24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     but to be continued and collected after this meeting) </a:t>
            </a:r>
          </a:p>
          <a:p>
            <a:pPr lvl="1">
              <a:spcAft>
                <a:spcPts val="1200"/>
              </a:spcAft>
            </a:pPr>
            <a:r>
              <a:rPr lang="en-US" sz="2400" dirty="0">
                <a:solidFill>
                  <a:srgbClr val="008000"/>
                </a:solidFill>
                <a:sym typeface="Wingdings"/>
              </a:rPr>
              <a:t>	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											 end of the year?</a:t>
            </a:r>
            <a:endParaRPr lang="en-US" sz="2400" dirty="0">
              <a:solidFill>
                <a:srgbClr val="008000"/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 </a:t>
            </a:r>
            <a:endParaRPr lang="en-US" sz="2400" dirty="0" smtClean="0">
              <a:solidFill>
                <a:srgbClr val="008000"/>
              </a:solidFill>
              <a:sym typeface="Wingdings"/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27167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03" y="220792"/>
            <a:ext cx="3327897" cy="807908"/>
          </a:xfrm>
        </p:spPr>
        <p:txBody>
          <a:bodyPr>
            <a:noAutofit/>
          </a:bodyPr>
          <a:lstStyle/>
          <a:p>
            <a:r>
              <a:rPr lang="en-US" sz="2800" u="sng" dirty="0" err="1" smtClean="0">
                <a:solidFill>
                  <a:schemeClr val="tx1"/>
                </a:solidFill>
              </a:rPr>
              <a:t>HiLumi</a:t>
            </a:r>
            <a:r>
              <a:rPr lang="en-US" sz="2800" u="sng" dirty="0" smtClean="0">
                <a:solidFill>
                  <a:schemeClr val="tx1"/>
                </a:solidFill>
              </a:rPr>
              <a:t> </a:t>
            </a:r>
            <a:br>
              <a:rPr lang="en-US" sz="2800" u="sng" dirty="0" smtClean="0">
                <a:solidFill>
                  <a:schemeClr val="tx1"/>
                </a:solidFill>
              </a:rPr>
            </a:br>
            <a:r>
              <a:rPr lang="en-US" sz="2800" u="sng" dirty="0" smtClean="0">
                <a:solidFill>
                  <a:schemeClr val="tx1"/>
                </a:solidFill>
              </a:rPr>
              <a:t>Design Study</a:t>
            </a:r>
            <a:r>
              <a:rPr lang="en-US" sz="2800" u="sng" dirty="0" smtClean="0">
                <a:solidFill>
                  <a:schemeClr val="tx1"/>
                </a:solidFill>
              </a:rPr>
              <a:t>: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303" y="3819841"/>
            <a:ext cx="8568952" cy="26822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r>
              <a:rPr lang="en-US" b="1" dirty="0" smtClean="0"/>
              <a:t>19</a:t>
            </a:r>
            <a:r>
              <a:rPr lang="en-US" b="1" dirty="0" smtClean="0"/>
              <a:t> Work Packages with 6 WP under the EU funded </a:t>
            </a:r>
            <a:r>
              <a:rPr lang="en-US" b="1" dirty="0" err="1" smtClean="0"/>
              <a:t>HiLumi</a:t>
            </a:r>
            <a:r>
              <a:rPr lang="en-US" b="1" dirty="0" smtClean="0"/>
              <a:t> Design Study </a:t>
            </a:r>
          </a:p>
          <a:p>
            <a:r>
              <a:rPr lang="en-US" b="1" dirty="0" smtClean="0"/>
              <a:t>Integration started with vigor as well as Preliminary Technical Specifications and Quality Assurance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Several upgrades already in LS2: e.g. </a:t>
            </a:r>
            <a:r>
              <a:rPr lang="en-US" b="1" dirty="0" err="1" smtClean="0">
                <a:solidFill>
                  <a:srgbClr val="FF0000"/>
                </a:solidFill>
              </a:rPr>
              <a:t>Cryo</a:t>
            </a:r>
            <a:r>
              <a:rPr lang="en-US" b="1" dirty="0" smtClean="0">
                <a:solidFill>
                  <a:srgbClr val="FF0000"/>
                </a:solidFill>
              </a:rPr>
              <a:t>, SC link P7, </a:t>
            </a:r>
            <a:r>
              <a:rPr lang="en-US" b="1" dirty="0" err="1" smtClean="0">
                <a:solidFill>
                  <a:srgbClr val="FF0000"/>
                </a:solidFill>
              </a:rPr>
              <a:t>Cryo</a:t>
            </a:r>
            <a:r>
              <a:rPr lang="en-US" b="1" dirty="0" smtClean="0">
                <a:solidFill>
                  <a:srgbClr val="FF0000"/>
                </a:solidFill>
              </a:rPr>
              <a:t>-Collimators with 11 T , </a:t>
            </a:r>
            <a:r>
              <a:rPr lang="en-US" b="1" dirty="0" err="1" smtClean="0">
                <a:solidFill>
                  <a:srgbClr val="FF0000"/>
                </a:solidFill>
              </a:rPr>
              <a:t>MoGr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Coll’s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b="1" dirty="0" smtClean="0"/>
              <a:t>Proof of main hardware by 2016</a:t>
            </a:r>
          </a:p>
          <a:p>
            <a:r>
              <a:rPr lang="en-US" b="1" dirty="0" smtClean="0"/>
              <a:t>Final Prototypes to be tested by 2017-2018 (IT, D1, D2, </a:t>
            </a:r>
            <a:r>
              <a:rPr lang="en-US" b="1" dirty="0" err="1" smtClean="0"/>
              <a:t>LRBBwire</a:t>
            </a:r>
            <a:r>
              <a:rPr lang="en-US" b="1" dirty="0" smtClean="0"/>
              <a:t>, CC)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Start construction 2017/18 for  IT, CC, other main hardware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IT String test (integration) in 2019-20; Main Installation 2023-24</a:t>
            </a:r>
          </a:p>
          <a:p>
            <a:r>
              <a:rPr lang="en-US" b="1" dirty="0" smtClean="0"/>
              <a:t>Though schedule, but – based on LHC experience – feasible; 6 months shift of LS2 and 1 y shift </a:t>
            </a:r>
            <a:r>
              <a:rPr lang="en-US" b="1" dirty="0"/>
              <a:t>o</a:t>
            </a:r>
            <a:r>
              <a:rPr lang="en-US" b="1" dirty="0" smtClean="0"/>
              <a:t>f LS3 of the new LHC schedule ease the task. </a:t>
            </a:r>
          </a:p>
          <a:p>
            <a:r>
              <a:rPr lang="en-US" b="1" dirty="0" smtClean="0"/>
              <a:t>Cost</a:t>
            </a:r>
            <a:r>
              <a:rPr lang="en-US" b="1" smtClean="0"/>
              <a:t>: 750 MCHF </a:t>
            </a:r>
            <a:r>
              <a:rPr lang="en-US" b="1" dirty="0" smtClean="0"/>
              <a:t>(Material, CERN accounting)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51" y="1727756"/>
            <a:ext cx="7425557" cy="2092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1"/>
          <p:cNvSpPr txBox="1">
            <a:spLocks/>
          </p:cNvSpPr>
          <p:nvPr/>
        </p:nvSpPr>
        <p:spPr>
          <a:xfrm>
            <a:off x="596901" y="6527860"/>
            <a:ext cx="691297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18903" y="210986"/>
            <a:ext cx="6248897" cy="1343862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rgbClr val="FF0000"/>
                </a:solidFill>
              </a:rPr>
              <a:t>PDR (Preliminary Design Report)  in 2014;</a:t>
            </a:r>
            <a:br>
              <a:rPr lang="en-GB" sz="2800" dirty="0" smtClean="0">
                <a:solidFill>
                  <a:srgbClr val="FF0000"/>
                </a:solidFill>
              </a:rPr>
            </a:br>
            <a:r>
              <a:rPr lang="en-GB" sz="2800" dirty="0" smtClean="0">
                <a:solidFill>
                  <a:srgbClr val="FF0000"/>
                </a:solidFill>
              </a:rPr>
              <a:t>TDR (Technical Design Report) by 2015</a:t>
            </a:r>
            <a:br>
              <a:rPr lang="en-GB" sz="2800" dirty="0" smtClean="0">
                <a:solidFill>
                  <a:srgbClr val="FF0000"/>
                </a:solidFill>
              </a:rPr>
            </a:br>
            <a:endParaRPr lang="en-GB" sz="2800" dirty="0">
              <a:solidFill>
                <a:srgbClr val="8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497" y="1171124"/>
            <a:ext cx="9030197" cy="665848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GB" sz="2600" dirty="0" smtClean="0">
                <a:solidFill>
                  <a:srgbClr val="800000"/>
                </a:solidFill>
              </a:rPr>
              <a:t>HL-LHC Installation </a:t>
            </a:r>
            <a:r>
              <a:rPr lang="en-GB" sz="2600" dirty="0" smtClean="0">
                <a:solidFill>
                  <a:srgbClr val="800000"/>
                </a:solidFill>
              </a:rPr>
              <a:t>: </a:t>
            </a:r>
            <a:r>
              <a:rPr lang="en-GB" sz="2600" dirty="0" smtClean="0">
                <a:solidFill>
                  <a:srgbClr val="800000"/>
                </a:solidFill>
              </a:rPr>
              <a:t>2018-19 (LS2) </a:t>
            </a:r>
            <a:r>
              <a:rPr lang="en-GB" sz="2600" dirty="0" smtClean="0">
                <a:solidFill>
                  <a:srgbClr val="800000"/>
                </a:solidFill>
              </a:rPr>
              <a:t>and </a:t>
            </a:r>
            <a:r>
              <a:rPr lang="en-GB" sz="2600" dirty="0" smtClean="0">
                <a:solidFill>
                  <a:srgbClr val="800000"/>
                </a:solidFill>
              </a:rPr>
              <a:t>mainly in</a:t>
            </a:r>
            <a:r>
              <a:rPr lang="en-GB" sz="2600" dirty="0" smtClean="0">
                <a:solidFill>
                  <a:srgbClr val="800000"/>
                </a:solidFill>
              </a:rPr>
              <a:t> </a:t>
            </a:r>
            <a:r>
              <a:rPr lang="en-GB" sz="2600" dirty="0" smtClean="0">
                <a:solidFill>
                  <a:srgbClr val="800000"/>
                </a:solidFill>
              </a:rPr>
              <a:t>2023-24 (LS3)</a:t>
            </a:r>
            <a:endParaRPr lang="en-GB" sz="2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870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AQEhQVFBUVFxcXFhgUFBoSGRcYFhQVFxQYGRUXGyYeGRojGRUXHy8gIycpLC0tFR42NTAqNSYrLCkBCQoKDgwOGg8PGiwkHyQqLTYqMDUsLCo1LCwvLCwsLC0sLCwyLCwsLCosKSwtLyw0LCwsLCwsLC4sNSwsLCwsLP/AABEIAMIBAwMBIgACEQEDEQH/xAAbAAEAAQUBAAAAAAAAAAAAAAAABgECBAUHA//EADoQAAIBAgQEBQMCBAQHAQAAAAABAgMRBBIhMQUGQVETImFxgTKRobHRBxTB8GJysuEWJDNCQ5LxFf/EABoBAQADAQEBAAAAAAAAAAAAAAADBAUCAQb/xAAyEQACAQMDAwEFCAIDAAAAAAAAAQIDBBESITETQVEFFCJhcaEjMoGxwdHh8BVSQkOR/9oADAMBAAIRAxEAPwDuIAAAAAAAAAAAAAAAAAAAAAAAAAAAAAAAAAAAAAAAAAAAABrKvLtKUpSfi3bbdsRWSu3d2SnZL0WhsweptcDBj4bAxpxUI5rK/wBU5Terb+qTbe4MgDIAAPAAAAAAAAAAAAAAAAAAAAAAAAAAAAAAAAAAAAAAAAAAAAAAAAAAAAAAAADXcT49ToNRlmcnraK2Xdt2SOoxcniKOZSUVmRsQaOnzIpucY5U0rwbldStrLb/AO+hquL8a8ak4aJp3zQlezWq6aJr109SeFtNvD2IJXEEsrck1XitGLalUgmujkkYdTmzDL/yX9oyf5sc5q3v5tP6mT/+TNUlXmmoN6L6X7tq+hoew0Y41Se/yKHt1WWdMVt8zo2H43RnHPGpG23meT/VYYrjdGmnKU1pbRPM9b20Xez+xy9NPa33vYusSL0uDedTI36nNbaUTmpz3QTaUajXdJJP4buZvDOZqNd5YtqXaSt+Vp+Tm7iIQbaS3bS+7JKnptHTtlEdP1Grq3wzrsZJ7alTX8E4YqNKMU79X0NgYEkk9jfi21uAR3mbjFahKLglkf8Ahu7631+V06FeXsTiZu9SV4WtaSSf4WpL0Ho15RD1lr0YZISjZScbpra/bT8mFT4fJXTm5RfSTcv1Ikl3ZK2+yM5O5U1dKEKckpVVe+icrvWyta+m3Y2glHAjLIB5108rs7Po+33IxT4vVwztUnGpCUtPNmklre1vXud06Tqfd58HFSqqf3uPJKwY2E4lTq3UJxk1uk9UZJG04vDJE1JZQAuDw9AAAAAAAAAABi8UzeDUypN5XZNtL11Wp7FZeDxvCyYeL5ow9ObpynqnZ2i5Wa6NpHpS5kw0tq0Pl5f9Vjmklq/3v+SqRvf4yk0t39D59+qVVJ7L6nUq/E6UI5pTila61TuvS25D+YcVUqVs9J56eVNWakkreZtP1I8kVimmmnb9fv0OqVjGk9SeX8jyp6g6q0tYXzNjgeJwjOMpwVr6tXT9bfrYux//AFJNWyzacZJaWd1tv3NbGEZa6P8AJkSqNpJvRK3wiZ0VqyiBXHu6X+HYsxdHwpNPSz07PtbuSrg3MlOpCNGsktkna8Xtv2ZouFUp1qlJP6U9HJPVXu+n6npzDKHiXppxtvdbtN9E9itNRqtU5c45RahKdKLqx4zwyV8W4JSlRm1CKai2mtLWV9+xz/KTzlmvVqUn4uqtaL7qxD8fQcKk4vdN/wC34OLCTjKVNvJ16glKMaiWMmE4mRwbCeJXpxeivfbsZfCOXauJtL6Kbf1X1aXbsb6vhKfD0pwpupfeUpO62t0fqT17uLzThu2RW9pJYq1NkvxJPGNkkVMDgvE3XpKo45X2/a5nnz8k4vDPoItSWUedeEWrztZa69DX/wDEGHUsviRu3bRafdaGj5s5gjJeFTaaX1yvp7Lv6kXp3e6t29unsadvYqcc1G1nhGVceoOEsU0njlnV4yTV1qjTc1YmcaNqd9XaTT1S+O5EOF8Uq0b5ZeV3Vru3vbo/X0PWpxetK15y0VtHvpa7e7fqz2FjKM8pppHlT1CEqeGmm/BJMBgaVKi6snmcY5pJd+1u9+54Ueclkd42mnay1XX+liNSrSbzOTbta99bdvY8o0ur79NOlidWcX995K8r+X/WsLBlcQ4rUr5XNp22SVl9jCcT2ylriX4pRWEZ85OTyxw7Fzoz8SLu+zWlu1iR4bnRuos8VGDsn1s+rvv8EaaLGiOpb06u8luS07qrS2i9iUca5jozUZU3LxINqOltHpJ3d1ayPXhvMuHcs0r05KKTbWjt0010Ig0WNEfsNJx07kv+QqqWrY6hhOKUqizQnFq9t7a+z1L/AOdhdxU4trVpNN9/pWpylxE5v6tW++79PUrv0uP+30LK9Wl/r9TrVKqpJNde6s/sy8iPL3Hq6lTo1qbtLaTVn6Xez/UlxkVaTpywbFKqqkcgAERKDzxFLNGUXs1Z+z3L2UcbnqPHuc94jyzOM3Gk8yfVLb5ejsbOjyGst/EkpO3S6+zJdGklrYvLkr2q0kmU42NGLbxyc04nwidCWWeqe0lszFynSOK8NVaGV+tvsc9rYeUJShJWaZq2l11o4lyjGvbToy1R4Z5RhbbbtYvhTTcc6eW6ckuq6oqkIws2+5alusFOLw8k+4fXoTgvDy+VaK1mvghE4pVHmSlaTuuj1LMJidc0el/lf1TRSei79kU6NuqblvlMvV7p1VHbDX8Ez5a4mqkHBpKUe3VdC7jPLkK7zXcZbNrqvUiGDdWLjWUcsYvWSd/jp+ToODxKqQjOLumjNuI9Keum/wCDVtpdanoqrf8AP4jB4ZU4Rpx2irHpOCejV/cuBSyXzxxFVU4SlbSKvZaGveJ/mcLNw0cotWvs+10Xcf4bKtCKi7ZXm9yH4Ti1Wh4kINavfezW7Sa0fQu29DqRzB+8mZ9zcdKWJr3Wn/f0NdCjJyjHKm3JJLfaXX9jJ4rCMqsnFtLVNLRX2fr9jz8WV27u7d97FEjc0PVqZgOolHTFdykY/wB+pekEXI6ZGiqRWwRU5OilijRcWzWmn7gFjRa0XRhZW/v1KM7RyzyySlKMILNOWiX9X6G3fJmIt9UNul/6mvw2LlSmpw0k/L73v+m/wdGwlVzpxk1q1qZ15cVaUlpexqWNvSrRepbnOsNwmFWrGjSbvZ+aTvd/90kui7En4byPThLPUbqNbX0S+D25f5b8GpOrJ3b0j6IkBSuLpt6YN4NC2tVFaqkVqPKVFadkeoBQL4AAAAAAAAAIJzTH/mZ+0bf+pOzRcz8HdWKqQ+qK1XdFyzqqnVy+5SvqMqtLEeVuQ2JeiyD+PcrKaW7S93Y3z5lLsVcL7663XS2i++p6YPBzrzVKm/8APO2kVrp7nj/Mpp5fM9rLq7pfq9yc8t8MdGksySnJuUreutilc1ulH3eWaVpQdaXvcIpwjgPhRak81+6NrTpKKslZehcDDlNyeWb8YKKwgADk6NXzBxSVCmpxUW3JLzXelm3s12IVKNTE12qcYqUtZb5Uvvu2SvnCtFUVGSu5Py62s0t/77kNwuIlTvklKN97Npv3ZtWVN9LVFYfkwr+rFVtM3mPg9JcLqRavd3VlpZNq/wBmY6Sk8jzKN1naVnbdpPv+5IuBcUpvSvLzK+WUtbrezl7ipPCVYzWaVK7vrHVP0auS9WpFuMov5oh6NGSU4SSfh/qaepSpJXp5k29VLXTpqmKWDhklUSvNS8zeuklp7L09SytSjGUoxk5xT0k9L/Ap1bJxT00uk+210T6Nlj6lbqYk8pcY2FKna+7u29ddy7Ir3std/wCgTK3JMEWSpRi5a2AUkzw/mE1eOvZd7uy+G+p7SN7geG+JhYThrODb2tt0Iq1XpJMnoUes2vBi0OAVKUPGq5VJ2jCP1JOW79XoTDh8ZZIuejtstjQ/yOIxFSE5u0Ivbb7Lv6koSMW4qOWMvLN62pqOcLC7fuVABULgAAAAAAAABRyKlGioADAAIdx3gDp56sfpvf2v/v8AqY3LXD4Va7dSKllhpfXd6k3rUVOLjLVNWZF8RyjOLcqNSy7PR+2ZGjTuVKm6c3jwzMqWrhVVWms+UZuLw9GdNOlFPLLeCStZ677m1weMjOKafpro7rfRkb5crzo1Xh6kLZrvXpb12sbSvHDRmoynGMk/a1+jfQhqU8PRu/HfYnp1MrW8Ls+25uQeVCtGS8slJLTRp/oepVawW08go2VLZ7P2PD05zxbiTrVJSbdrvKuy6f7mFcpVum09Gm7+/UszH1sIqMUlwfFVJOUm5cnpcqpHlmKqR2cHtCNlp3f7/Yu0s+jfVbnnTrJKSfVfnozM4RweeJnluoRX1O6crP0W36lacowTcy3ShKpJaOX/AH+T2wXBa1WHiwcHFX01T03W9jEudEwGBjRpxpwWiIfzbhXCs3GyzpNdr7fsUba6c5uMuOxoXdmqdNSjz3NRKuk1Hq+i1+fYuciZ8E5bhRpu/nnNeaT66EU4xw10JuD1TV07aWd9GT0bqNSbj/4V69lOlBS58/AwqdTO0qcXNvbKtPl7JE65XwDpUcsvqbbl7s8OUcjpOaSTWjttp1Mvg2IlepTm7tSbXXRttfrt7FC6rSqZj4NKzoQpYkv+SNqADONMAAAAAAAAAAAAAAAAAAAFGgDA4vg6coupU0yJu/ojns612337nQ+OYWVTD1acd2tPhp2/BzGU7Np7rR/Btenbxe5heqZUo7bGxwfE50nmpys/un8Mm3L3G1iIa2zrRpdfVI5s6pWGJcWpRbTWzTs/ui1cWsay8PyU7a7lQfleDrwIfydzDUqTdGo3NJXUnq17vqTAwK1J0p6WfR0ayrQU0RTmXleVSfi0bXe6enyaqnyTiGm24K20Vd3+ToAJ4XlWEVFPggnY0ZycmuTkNVOMpRlvFtPrqnZlPENtzpw5Ua+aO1ROXzfzfrf5I+6h9BSmqkFJdz5mtTdOo4PsZfjdehL+RsBLz15JpPSKel11diNctYKFbEU4T+lXdu9tkdShBJJJWSMz1Cvj7NGv6bbp/av8C4wOL8JjXik9HF3i+zM8GPGTi8o25RUlhllGLUUnq7ET4jxL/mVTqwWvkl2lF/RJX2a1v7kvNHzNwV1YxqU9KkHdevoT0JRUve7/AEILiMnHMe31MLivHqWGj/L0EsyaTVvLHXW/d+nqZuEgnWjXVRWkknHNms2m/jRfgjlXhqxFXNPPSlZOeZJxk1o7SW3zY3nA+HuMHTlNSerVnfy7bO/qixUjCMPd57/HJWpyqSm3Ljt8MfD8SRgg3GcVisE4yhNypapKSUlvfV79e99Dd8F5jeIgpxhqvrV+vpfZddX+5BK3koqaaaJ4XMXNwaaf94N8CynUUldF5WLQAAAAAAAAAAAAAAAAAAOfc68C8KTxEX5Zy1XaTvt9joJDf4nYi1CjHvUv9oS/cuWUpKsku5SvoRlRbl24IL4xR1jC8YlfJPLccS5VKqeWOy2TZ9BWqxpR1SPnaNGVaemJKeQ8Co4fxHG0ptu/W3QkxZRoqEVGKsloi8+XqT1ycvJ9ZThogorsAARnZzj+I0JrEQk/pcEo+lm8y/KZE/FOk/xF4b4mF8Vb0Xm907Jr+vwcxwlGVSShBNtux9JZVU6Cz2PmL6i1XeO5KOWMBOKnjdFClGbV9btJ9F0uSPkjidWu69Wo7pte17JWS6I23BeBxpYZUGrqUfMnre61MrhXCYYeHh01ZXuZVe5VTVtu3t8jYoWrp6cPZLf5mYmVAKBfAAALJUk+iIdzFzbDDVJUqMU5pNSlfSMsvkt3tfX7Hp/EnH1adCl4cpRjKTU3HS/luldarqcxdU17G0U11J8eDGv7yUH04LD8/sTHDc5ylh8RCtPNUsnTbit7rTRe71Jry5Wp1aUcRCKi5K0ku66HF3VJX/D3jzpV/Af0VfxJLR/KVvsWLu0XTcofMr2d5LqKNTdcf38jqWVK7S+3USqJK/8AepSvSzJatWaaadti+xgn0BVMAHh6AAAAAAAAAAAAAAADmf8AFfGvxsPS6KDl8ylb9I/k6Yce/iRiXV4h4ST8qjFK1r31eut99/xprf8AT1mtnwmUPUH9jjy0eHK/LdTFTi3F+HfzPY6/w7h8aNONOCskYvL2AjRoU6cdPKn6mzI7q4lWl8CS1t40Y7cgAFQtgAAFtSmpJxaunuYuG4TSpu8KcU+6RmA9y0eYQAB4egAAAAAGh504RLE4WVOnbNmjJX9Hrb1sQ/hf8Makta0lFdludOBZp3VSnDRFlapa06k9clk41zZyhPB+dPNTbsn2uuv2/QpyDw51sVCXSn5mdgxWEjUi4TSlF7pmn5Y4M6CqqUY3zSyyjFRvG/lul1tv63Lnt8pUXGXJT9gjGspR48G+PB4yKqKk9JNZo3t5lezt6q6v/mRdi8VGnCdSbtGCcpOzeiV3otWQ/h0ZcQxEMW04U6Um6N1aSi1FPN/ibTfpfr0z6dPUnJ8L8zQnPS1Fc/oTUAERKAAAAAAAAAAAAAAACKcxclqtiKeKpyyVItN6JqVu6fpoSsHcKkoPMTicIzWJHhTw6vGTSzJWvZXt2v2PcA5ydlCoB4AAAAAAAAAAAAAAAAAAAAAC2cE009noyzD4aMFlikl6HqBk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blank world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96"/>
            <a:ext cx="9191744" cy="688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09408" y="109081"/>
            <a:ext cx="732708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3200" u="sng" dirty="0" smtClean="0"/>
              <a:t>High Luminosity LHC Participants today:</a:t>
            </a:r>
          </a:p>
          <a:p>
            <a:endParaRPr lang="en-GB" dirty="0"/>
          </a:p>
        </p:txBody>
      </p:sp>
      <p:pic>
        <p:nvPicPr>
          <p:cNvPr id="17" name="Picture 40" descr="SLAC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89" y="2636736"/>
            <a:ext cx="731091" cy="26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2" descr="BNL 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557" y="2616523"/>
            <a:ext cx="835307" cy="30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8" descr="ODU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83" y="3140968"/>
            <a:ext cx="691927" cy="43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LBN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4" y="2996952"/>
            <a:ext cx="609326" cy="37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4" descr="http://hilumilhc.web.cern.ch/HiLumiLHC/images/partners_logos/FNAL-logo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1022226" cy="19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BINP logo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656545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IGH ENERGY ACCELERATOR RESEARCH ORGANIZATION. KEK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71" y="3024628"/>
            <a:ext cx="1583725" cy="2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" descr="\\cern.ch\dfs\Users\j\jdouble\Desktop\mapeurope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" t="8630" r="45693" b="902"/>
          <a:stretch/>
        </p:blipFill>
        <p:spPr bwMode="auto">
          <a:xfrm>
            <a:off x="3406422" y="2920752"/>
            <a:ext cx="3622669" cy="357258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914650" y="3486150"/>
            <a:ext cx="2899939" cy="2775133"/>
            <a:chOff x="3523449" y="3630477"/>
            <a:chExt cx="2764413" cy="2493338"/>
          </a:xfrm>
        </p:grpSpPr>
        <p:pic>
          <p:nvPicPr>
            <p:cNvPr id="67" name="Picture 69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5796313"/>
              <a:ext cx="649209" cy="32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4" descr="CEA logo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0085" y="4972174"/>
              <a:ext cx="325432" cy="325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0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579" y="5434862"/>
              <a:ext cx="882441" cy="30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0" descr="DESY logo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773" y="4418542"/>
              <a:ext cx="382968" cy="375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16" descr="EPFL logo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3560" y="5020764"/>
              <a:ext cx="624302" cy="32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8" descr="INFN logo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3937" y="5434863"/>
              <a:ext cx="566980" cy="36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8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198" y="4936680"/>
              <a:ext cx="364739" cy="3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0" descr="SOTON logo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0816" y="4525952"/>
              <a:ext cx="757335" cy="195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8" descr="UNIMAN logo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3449" y="4165911"/>
              <a:ext cx="866132" cy="29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13" descr="Royal Holloway, University of London logo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581" y="4165912"/>
              <a:ext cx="608266" cy="304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21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983" y="3937100"/>
              <a:ext cx="988630" cy="21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4" descr="STFClogosmall.jpg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946" y="3630477"/>
              <a:ext cx="1237715" cy="319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Lancaster University"/>
            <p:cNvPicPr>
              <a:picLocks noChangeAspect="1" noChangeArrowheads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151" y="3843696"/>
              <a:ext cx="699542" cy="428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11" descr="\\cern.ch\dfs\Users\j\jdouble\Desktop\HiLumi-small-180px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601905" cy="7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45253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4428" y="17592"/>
            <a:ext cx="9060347" cy="940443"/>
          </a:xfrm>
        </p:spPr>
        <p:txBody>
          <a:bodyPr>
            <a:noAutofit/>
          </a:bodyPr>
          <a:lstStyle/>
          <a:p>
            <a:r>
              <a:rPr lang="en-US" u="sng" dirty="0" smtClean="0"/>
              <a:t>Project Governance: Managerial bodies</a:t>
            </a:r>
            <a:endParaRPr lang="en-US" u="sng" dirty="0"/>
          </a:p>
        </p:txBody>
      </p:sp>
      <p:sp>
        <p:nvSpPr>
          <p:cNvPr id="7" name="Rectangle 6"/>
          <p:cNvSpPr/>
          <p:nvPr/>
        </p:nvSpPr>
        <p:spPr>
          <a:xfrm>
            <a:off x="115229" y="11430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HL-LHC Collaboration Board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352800" y="12954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57700" y="1054100"/>
            <a:ext cx="4285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op</a:t>
            </a:r>
            <a:r>
              <a:rPr lang="en-US" dirty="0"/>
              <a:t>-level </a:t>
            </a:r>
            <a:r>
              <a:rPr lang="en-US" dirty="0" smtClean="0"/>
              <a:t>body for the </a:t>
            </a:r>
            <a:r>
              <a:rPr lang="en-US" dirty="0" err="1" smtClean="0"/>
              <a:t>HiLumi</a:t>
            </a:r>
            <a:r>
              <a:rPr lang="en-US" dirty="0" smtClean="0"/>
              <a:t> Collaboration </a:t>
            </a:r>
          </a:p>
          <a:p>
            <a:r>
              <a:rPr lang="en-US" dirty="0" smtClean="0"/>
              <a:t>Has representatives of all </a:t>
            </a:r>
            <a:r>
              <a:rPr lang="en-US" dirty="0" err="1" smtClean="0"/>
              <a:t>HiLumi</a:t>
            </a:r>
            <a:r>
              <a:rPr lang="en-US" dirty="0" smtClean="0"/>
              <a:t> Partners</a:t>
            </a:r>
          </a:p>
          <a:p>
            <a:r>
              <a:rPr lang="en-US" dirty="0" smtClean="0"/>
              <a:t>Meets at least once per year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40629" y="22606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HL-LHC Coordination Group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378200" y="24130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32300" y="2260600"/>
            <a:ext cx="481833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Forum for setting </a:t>
            </a:r>
            <a:r>
              <a:rPr lang="en-US" dirty="0"/>
              <a:t>common and coherent set of </a:t>
            </a:r>
            <a:endParaRPr lang="en-US" dirty="0" smtClean="0"/>
          </a:p>
          <a:p>
            <a:r>
              <a:rPr lang="en-US" dirty="0" smtClean="0"/>
              <a:t>goals</a:t>
            </a:r>
            <a:r>
              <a:rPr lang="en-US" dirty="0"/>
              <a:t>, parameters &amp;</a:t>
            </a:r>
            <a:r>
              <a:rPr lang="en-US" dirty="0" smtClean="0"/>
              <a:t> </a:t>
            </a:r>
            <a:r>
              <a:rPr lang="en-US" dirty="0"/>
              <a:t>plans for the HL-LHC project, 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orum </a:t>
            </a:r>
            <a:r>
              <a:rPr lang="en-US" dirty="0"/>
              <a:t>for official information </a:t>
            </a:r>
            <a:r>
              <a:rPr lang="en-US" dirty="0" smtClean="0"/>
              <a:t>transfer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Chaired by Project Leader, representatives of all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Experiments (spokes persons); LIU, Research and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A&amp;T Directors; HL-LHC Technical coordinator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3329" y="41910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Project Coordination Office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390900" y="43434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445000" y="4191000"/>
            <a:ext cx="4828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Meets weekly: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PL and DPL, Technical Coordinator, Safety Officer,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Budget and Resource Manager, Outreach,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FP7 </a:t>
            </a:r>
            <a:r>
              <a:rPr lang="en-US" dirty="0" err="1" smtClean="0">
                <a:solidFill>
                  <a:srgbClr val="800000"/>
                </a:solidFill>
              </a:rPr>
              <a:t>HiLumi</a:t>
            </a:r>
            <a:r>
              <a:rPr lang="en-US" dirty="0" smtClean="0">
                <a:solidFill>
                  <a:srgbClr val="800000"/>
                </a:solidFill>
              </a:rPr>
              <a:t> Admin Manager, Integration Officer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29" y="55372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HL-LHC Steering Committee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390900" y="56896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445000" y="5537200"/>
            <a:ext cx="4796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Forum for setting information exchange between</a:t>
            </a:r>
          </a:p>
          <a:p>
            <a:r>
              <a:rPr lang="en-US" dirty="0" smtClean="0"/>
              <a:t>the different Work </a:t>
            </a:r>
            <a:r>
              <a:rPr lang="en-US" dirty="0" smtClean="0"/>
              <a:t>Packages (1 / month)</a:t>
            </a:r>
            <a:endParaRPr lang="en-US" dirty="0" smtClean="0"/>
          </a:p>
          <a:p>
            <a:r>
              <a:rPr lang="en-US" dirty="0" smtClean="0">
                <a:solidFill>
                  <a:srgbClr val="800000"/>
                </a:solidFill>
              </a:rPr>
              <a:t>All HL-LHC WP coordinators &amp; USLARP represent.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009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4428" y="17592"/>
            <a:ext cx="8897479" cy="940443"/>
          </a:xfrm>
        </p:spPr>
        <p:txBody>
          <a:bodyPr>
            <a:noAutofit/>
          </a:bodyPr>
          <a:lstStyle/>
          <a:p>
            <a:r>
              <a:rPr lang="en-US" u="sng" dirty="0" smtClean="0"/>
              <a:t>Project Governance: Technical Bodies</a:t>
            </a:r>
            <a:endParaRPr lang="en-US" u="sng" dirty="0"/>
          </a:p>
        </p:txBody>
      </p:sp>
      <p:sp>
        <p:nvSpPr>
          <p:cNvPr id="7" name="Rectangle 6"/>
          <p:cNvSpPr/>
          <p:nvPr/>
        </p:nvSpPr>
        <p:spPr>
          <a:xfrm>
            <a:off x="115229" y="11430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HL-LHC TC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352800" y="12954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57700" y="1054100"/>
            <a:ext cx="4504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Defines the technical baseline of the </a:t>
            </a:r>
            <a:r>
              <a:rPr lang="en-US" dirty="0" smtClean="0"/>
              <a:t>project.</a:t>
            </a:r>
          </a:p>
          <a:p>
            <a:pPr marL="285750" indent="-285750">
              <a:buFont typeface="Wingdings" charset="0"/>
              <a:buChar char="è"/>
            </a:pPr>
            <a:r>
              <a:rPr lang="en-US" dirty="0" smtClean="0"/>
              <a:t>Technical Specification of the individual </a:t>
            </a:r>
          </a:p>
          <a:p>
            <a:r>
              <a:rPr lang="en-US" dirty="0" smtClean="0"/>
              <a:t>HL-LHC Components &amp; Layout and Integration</a:t>
            </a:r>
          </a:p>
          <a:p>
            <a:r>
              <a:rPr lang="en-US" dirty="0" smtClean="0">
                <a:solidFill>
                  <a:srgbClr val="008000"/>
                </a:solidFill>
                <a:sym typeface="Wingdings"/>
              </a:rPr>
              <a:t> Detailed technical discussions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0629" y="23876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HL-LHC PLC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378200" y="25400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32300" y="2387600"/>
            <a:ext cx="49005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PLC </a:t>
            </a:r>
            <a:r>
              <a:rPr lang="en-US" dirty="0" smtClean="0"/>
              <a:t>establishes </a:t>
            </a:r>
            <a:r>
              <a:rPr lang="en-US" dirty="0"/>
              <a:t>and </a:t>
            </a:r>
            <a:r>
              <a:rPr lang="en-US" dirty="0" smtClean="0"/>
              <a:t>maintains </a:t>
            </a:r>
            <a:r>
              <a:rPr lang="en-US" dirty="0"/>
              <a:t>a coherent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dynamic list of parameters and </a:t>
            </a:r>
            <a:r>
              <a:rPr lang="en-US" dirty="0" smtClean="0"/>
              <a:t>the associated </a:t>
            </a:r>
          </a:p>
          <a:p>
            <a:r>
              <a:rPr lang="en-US" dirty="0" smtClean="0"/>
              <a:t>hardware </a:t>
            </a:r>
            <a:r>
              <a:rPr lang="en-US" dirty="0"/>
              <a:t>lay-out for the HL-</a:t>
            </a:r>
            <a:r>
              <a:rPr lang="en-US" dirty="0" smtClean="0"/>
              <a:t>LHC</a:t>
            </a:r>
          </a:p>
          <a:p>
            <a:r>
              <a:rPr lang="en-US" dirty="0" smtClean="0">
                <a:solidFill>
                  <a:srgbClr val="800000"/>
                </a:solidFill>
                <a:sym typeface="Wingdings"/>
              </a:rPr>
              <a:t> Official approval of Layout and Parameters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3329" y="38227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LMC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390900" y="39751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445000" y="3822700"/>
            <a:ext cx="46785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central CERN LHC Committee:</a:t>
            </a:r>
          </a:p>
          <a:p>
            <a:r>
              <a:rPr lang="en-US" dirty="0" smtClean="0"/>
              <a:t>Assures transfer of operational experience from</a:t>
            </a:r>
          </a:p>
          <a:p>
            <a:r>
              <a:rPr lang="en-US" dirty="0" smtClean="0"/>
              <a:t>LHC to the HL-LHC project and assures that </a:t>
            </a:r>
          </a:p>
          <a:p>
            <a:r>
              <a:rPr lang="en-US" dirty="0" smtClean="0"/>
              <a:t>LHC upgrades and modifications remain </a:t>
            </a:r>
          </a:p>
          <a:p>
            <a:r>
              <a:rPr lang="en-US" dirty="0" smtClean="0"/>
              <a:t>Compatible with the HL-LHC requirements.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3329" y="5537200"/>
            <a:ext cx="3008971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3861AA"/>
                </a:solidFill>
              </a:rPr>
              <a:t>C-MAC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390900" y="5689600"/>
            <a:ext cx="774700" cy="254000"/>
          </a:xfrm>
          <a:prstGeom prst="rightArrow">
            <a:avLst/>
          </a:prstGeom>
          <a:ln w="19050" cap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445000" y="5537200"/>
            <a:ext cx="4436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Scientific Advisory board.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Looks after all of CERN’s accelerator facilities.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32672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28" y="17592"/>
            <a:ext cx="8927171" cy="940443"/>
          </a:xfrm>
        </p:spPr>
        <p:txBody>
          <a:bodyPr>
            <a:noAutofit/>
          </a:bodyPr>
          <a:lstStyle/>
          <a:p>
            <a:r>
              <a:rPr lang="en-US" u="sng" dirty="0" smtClean="0"/>
              <a:t>Project Governance: Current Organization</a:t>
            </a:r>
            <a:endParaRPr lang="en-US" u="sng" dirty="0"/>
          </a:p>
        </p:txBody>
      </p:sp>
      <p:pic>
        <p:nvPicPr>
          <p:cNvPr id="3" name="Picture 2" descr="Screen Shot 2014-11-11 at 11.42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" y="881835"/>
            <a:ext cx="9144000" cy="5781593"/>
          </a:xfrm>
          <a:prstGeom prst="rect">
            <a:avLst/>
          </a:prstGeom>
        </p:spPr>
      </p:pic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 dirty="0"/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2249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29" y="81092"/>
            <a:ext cx="8579296" cy="940443"/>
          </a:xfrm>
        </p:spPr>
        <p:txBody>
          <a:bodyPr>
            <a:noAutofit/>
          </a:bodyPr>
          <a:lstStyle/>
          <a:p>
            <a:r>
              <a:rPr lang="en-US" u="sng" dirty="0" smtClean="0"/>
              <a:t>HL-LHC Work Packages: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737494" y="6040090"/>
            <a:ext cx="5811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 Work packages with 6 WP under the </a:t>
            </a:r>
            <a:r>
              <a:rPr lang="en-US" dirty="0" err="1" smtClean="0"/>
              <a:t>HiLumi</a:t>
            </a:r>
            <a:r>
              <a:rPr lang="en-US" dirty="0" smtClean="0"/>
              <a:t> organization</a:t>
            </a:r>
            <a:endParaRPr lang="en-US" dirty="0"/>
          </a:p>
        </p:txBody>
      </p:sp>
      <p:pic>
        <p:nvPicPr>
          <p:cNvPr id="4" name="Picture 3" descr="Screen Shot 2014-11-11 at 11.36.0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064128"/>
            <a:ext cx="7549376" cy="5037871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721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29" y="4892"/>
            <a:ext cx="8579296" cy="940443"/>
          </a:xfrm>
        </p:spPr>
        <p:txBody>
          <a:bodyPr>
            <a:noAutofit/>
          </a:bodyPr>
          <a:lstStyle/>
          <a:p>
            <a:r>
              <a:rPr lang="en-US" u="sng" dirty="0" smtClean="0"/>
              <a:t>High Luminosity WP Coordination:</a:t>
            </a:r>
            <a:endParaRPr lang="en-US" u="sng" dirty="0"/>
          </a:p>
        </p:txBody>
      </p:sp>
      <p:pic>
        <p:nvPicPr>
          <p:cNvPr id="6" name="Picture 5" descr="Screen Shot 2014-11-11 at 11.39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99" y="812800"/>
            <a:ext cx="7791995" cy="5635919"/>
          </a:xfrm>
          <a:prstGeom prst="rect">
            <a:avLst/>
          </a:prstGeom>
        </p:spPr>
      </p:pic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 dirty="0"/>
          </a:p>
        </p:txBody>
      </p:sp>
      <p:sp>
        <p:nvSpPr>
          <p:cNvPr id="1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96901" y="6527860"/>
            <a:ext cx="6912970" cy="365125"/>
          </a:xfrm>
        </p:spPr>
        <p:txBody>
          <a:bodyPr/>
          <a:lstStyle/>
          <a:p>
            <a:r>
              <a:rPr lang="en-GB" sz="1400" dirty="0" smtClean="0"/>
              <a:t>4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Joint Annual HL-LHC and US-LARP meeting, KEK, Nov 2014;     Oliver </a:t>
            </a:r>
            <a:r>
              <a:rPr lang="en-GB" sz="1400" dirty="0" err="1" smtClean="0"/>
              <a:t>Brüning</a:t>
            </a:r>
            <a:r>
              <a:rPr lang="en-GB" sz="1400" dirty="0" smtClean="0"/>
              <a:t> CERN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2561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46103</TotalTime>
  <Words>1469</Words>
  <Application>Microsoft Macintosh PowerPoint</Application>
  <PresentationFormat>On-screen Show (4:3)</PresentationFormat>
  <Paragraphs>208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HiLumiLHC_PresentationTemplate</vt:lpstr>
      <vt:lpstr>HL-LHC Organization: Now and post HiLumi options for discussion</vt:lpstr>
      <vt:lpstr>HL-LHC Organization: Now and post HiLumi</vt:lpstr>
      <vt:lpstr>HiLumi  Design Study: </vt:lpstr>
      <vt:lpstr>PowerPoint Presentation</vt:lpstr>
      <vt:lpstr>Project Governance: Managerial bodies</vt:lpstr>
      <vt:lpstr>Project Governance: Technical Bodies</vt:lpstr>
      <vt:lpstr>Project Governance: Current Organization</vt:lpstr>
      <vt:lpstr>HL-LHC Work Packages:</vt:lpstr>
      <vt:lpstr>High Luminosity WP Coordination:</vt:lpstr>
      <vt:lpstr>In-kind contribution and Collaboration for HW design and prototypes</vt:lpstr>
      <vt:lpstr>Post Design Study Questions I:</vt:lpstr>
      <vt:lpstr>Post Design Study Questions II:</vt:lpstr>
      <vt:lpstr>Post Design Study Questions III:</vt:lpstr>
      <vt:lpstr>Project Governance during FP7 DS:</vt:lpstr>
      <vt:lpstr>Project Governance: Proposal for Discussion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Oliver Bruning</cp:lastModifiedBy>
  <cp:revision>150</cp:revision>
  <dcterms:created xsi:type="dcterms:W3CDTF">2011-12-13T14:40:13Z</dcterms:created>
  <dcterms:modified xsi:type="dcterms:W3CDTF">2014-11-21T01:10:07Z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