
<file path=[Content_Types].xml><?xml version="1.0" encoding="utf-8"?>
<Types xmlns="http://schemas.openxmlformats.org/package/2006/content-types">
  <Default Extension="xml" ContentType="application/xml"/>
  <Default Extension="gif" ContentType="image/gi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31" r:id="rId1"/>
  </p:sldMasterIdLst>
  <p:notesMasterIdLst>
    <p:notesMasterId r:id="rId44"/>
  </p:notesMasterIdLst>
  <p:handoutMasterIdLst>
    <p:handoutMasterId r:id="rId45"/>
  </p:handoutMasterIdLst>
  <p:sldIdLst>
    <p:sldId id="256" r:id="rId2"/>
    <p:sldId id="564" r:id="rId3"/>
    <p:sldId id="388" r:id="rId4"/>
    <p:sldId id="486" r:id="rId5"/>
    <p:sldId id="764" r:id="rId6"/>
    <p:sldId id="567" r:id="rId7"/>
    <p:sldId id="750" r:id="rId8"/>
    <p:sldId id="751" r:id="rId9"/>
    <p:sldId id="752" r:id="rId10"/>
    <p:sldId id="762" r:id="rId11"/>
    <p:sldId id="745" r:id="rId12"/>
    <p:sldId id="746" r:id="rId13"/>
    <p:sldId id="747" r:id="rId14"/>
    <p:sldId id="748" r:id="rId15"/>
    <p:sldId id="749" r:id="rId16"/>
    <p:sldId id="753" r:id="rId17"/>
    <p:sldId id="774" r:id="rId18"/>
    <p:sldId id="732" r:id="rId19"/>
    <p:sldId id="765" r:id="rId20"/>
    <p:sldId id="767" r:id="rId21"/>
    <p:sldId id="768" r:id="rId22"/>
    <p:sldId id="761" r:id="rId23"/>
    <p:sldId id="776" r:id="rId24"/>
    <p:sldId id="743" r:id="rId25"/>
    <p:sldId id="775" r:id="rId26"/>
    <p:sldId id="571" r:id="rId27"/>
    <p:sldId id="631" r:id="rId28"/>
    <p:sldId id="632" r:id="rId29"/>
    <p:sldId id="771" r:id="rId30"/>
    <p:sldId id="772" r:id="rId31"/>
    <p:sldId id="755" r:id="rId32"/>
    <p:sldId id="770" r:id="rId33"/>
    <p:sldId id="759" r:id="rId34"/>
    <p:sldId id="769" r:id="rId35"/>
    <p:sldId id="773" r:id="rId36"/>
    <p:sldId id="726" r:id="rId37"/>
    <p:sldId id="744" r:id="rId38"/>
    <p:sldId id="756" r:id="rId39"/>
    <p:sldId id="734" r:id="rId40"/>
    <p:sldId id="735" r:id="rId41"/>
    <p:sldId id="763" r:id="rId42"/>
    <p:sldId id="697" r:id="rId4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D1F24"/>
    <a:srgbClr val="DA592A"/>
    <a:srgbClr val="808080"/>
    <a:srgbClr val="154D81"/>
    <a:srgbClr val="DF652C"/>
    <a:srgbClr val="E0692D"/>
    <a:srgbClr val="DF6424"/>
    <a:srgbClr val="D35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45" autoAdjust="0"/>
    <p:restoredTop sz="98554" autoAdjust="0"/>
  </p:normalViewPr>
  <p:slideViewPr>
    <p:cSldViewPr snapToGrid="0" snapToObjects="1">
      <p:cViewPr>
        <p:scale>
          <a:sx n="72" d="100"/>
          <a:sy n="72" d="100"/>
        </p:scale>
        <p:origin x="-808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808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Crab%20Cavity\Crab%20Files\HOM\UK%20HOM%202\HOM%20Impedance_investig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7542222811794"/>
          <c:y val="0.0452217010107779"/>
          <c:w val="0.689640803417832"/>
          <c:h val="0.723586690035516"/>
        </c:manualLayout>
      </c:layout>
      <c:scatterChart>
        <c:scatterStyle val="lineMarker"/>
        <c:varyColors val="0"/>
        <c:ser>
          <c:idx val="0"/>
          <c:order val="0"/>
          <c:tx>
            <c:v>Vert</c:v>
          </c:tx>
          <c:spPr>
            <a:ln w="28575">
              <a:noFill/>
            </a:ln>
          </c:spPr>
          <c:xVal>
            <c:numRef>
              <c:f>'7_6_52mm_3.5mmgap'!$B$7:$B$52</c:f>
              <c:numCache>
                <c:formatCode>General</c:formatCode>
                <c:ptCount val="46"/>
                <c:pt idx="0">
                  <c:v>0.56870709686724</c:v>
                </c:pt>
                <c:pt idx="1">
                  <c:v>0.57662996178479</c:v>
                </c:pt>
                <c:pt idx="2">
                  <c:v>0.57806670256427</c:v>
                </c:pt>
                <c:pt idx="3">
                  <c:v>0.59002529779941</c:v>
                </c:pt>
                <c:pt idx="4">
                  <c:v>0.68516485293209</c:v>
                </c:pt>
                <c:pt idx="5">
                  <c:v>0.70120038013562</c:v>
                </c:pt>
                <c:pt idx="6">
                  <c:v>0.72974372341798</c:v>
                </c:pt>
                <c:pt idx="7">
                  <c:v>0.73047943990307</c:v>
                </c:pt>
                <c:pt idx="8">
                  <c:v>0.73081336024214</c:v>
                </c:pt>
                <c:pt idx="9">
                  <c:v>0.74718520807784</c:v>
                </c:pt>
                <c:pt idx="10">
                  <c:v>0.85470303358891</c:v>
                </c:pt>
                <c:pt idx="11">
                  <c:v>0.926925874873</c:v>
                </c:pt>
                <c:pt idx="12">
                  <c:v>0.95902803140808</c:v>
                </c:pt>
                <c:pt idx="13">
                  <c:v>1.0391015385447</c:v>
                </c:pt>
                <c:pt idx="14">
                  <c:v>1.045694272717399</c:v>
                </c:pt>
                <c:pt idx="15">
                  <c:v>1.0554573085624</c:v>
                </c:pt>
                <c:pt idx="16">
                  <c:v>1.0583134144115</c:v>
                </c:pt>
                <c:pt idx="17">
                  <c:v>1.0846257523799</c:v>
                </c:pt>
                <c:pt idx="18">
                  <c:v>1.1421399228415</c:v>
                </c:pt>
                <c:pt idx="19">
                  <c:v>1.1725002778857</c:v>
                </c:pt>
                <c:pt idx="20">
                  <c:v>1.2162745478914</c:v>
                </c:pt>
                <c:pt idx="21">
                  <c:v>1.2607917932463</c:v>
                </c:pt>
                <c:pt idx="22">
                  <c:v>1.295598388609</c:v>
                </c:pt>
                <c:pt idx="23">
                  <c:v>1.3641787931634</c:v>
                </c:pt>
                <c:pt idx="24">
                  <c:v>1.384376197681</c:v>
                </c:pt>
                <c:pt idx="25">
                  <c:v>1.4375654481416</c:v>
                </c:pt>
                <c:pt idx="26">
                  <c:v>1.4546392633666</c:v>
                </c:pt>
                <c:pt idx="27">
                  <c:v>1.4998569418595</c:v>
                </c:pt>
                <c:pt idx="28">
                  <c:v>1.4998617742447</c:v>
                </c:pt>
                <c:pt idx="29">
                  <c:v>1.5089246481762</c:v>
                </c:pt>
                <c:pt idx="30">
                  <c:v>1.5118928908409</c:v>
                </c:pt>
                <c:pt idx="31">
                  <c:v>1.5515122688688</c:v>
                </c:pt>
                <c:pt idx="32">
                  <c:v>1.5851073325589</c:v>
                </c:pt>
                <c:pt idx="33">
                  <c:v>1.6187247099214</c:v>
                </c:pt>
                <c:pt idx="34">
                  <c:v>1.6207643966273</c:v>
                </c:pt>
                <c:pt idx="35">
                  <c:v>1.6393967272209</c:v>
                </c:pt>
                <c:pt idx="36">
                  <c:v>1.659807765418</c:v>
                </c:pt>
                <c:pt idx="37">
                  <c:v>1.6643476269325</c:v>
                </c:pt>
                <c:pt idx="38">
                  <c:v>1.6645196193438</c:v>
                </c:pt>
                <c:pt idx="39">
                  <c:v>1.6648578500534</c:v>
                </c:pt>
                <c:pt idx="40">
                  <c:v>1.6657053755232</c:v>
                </c:pt>
                <c:pt idx="41">
                  <c:v>1.6661065152191</c:v>
                </c:pt>
                <c:pt idx="42">
                  <c:v>1.6839297316235</c:v>
                </c:pt>
                <c:pt idx="43">
                  <c:v>1.7422875807156</c:v>
                </c:pt>
                <c:pt idx="44">
                  <c:v>1.7460400559627</c:v>
                </c:pt>
                <c:pt idx="45">
                  <c:v>1.7497176636761</c:v>
                </c:pt>
              </c:numCache>
            </c:numRef>
          </c:xVal>
          <c:yVal>
            <c:numRef>
              <c:f>'7_6_52mm_3.5mmgap'!$G$7:$G$52</c:f>
              <c:numCache>
                <c:formatCode>General</c:formatCode>
                <c:ptCount val="46"/>
                <c:pt idx="0">
                  <c:v>3740.6495898509</c:v>
                </c:pt>
                <c:pt idx="1">
                  <c:v>5.922983934968286</c:v>
                </c:pt>
                <c:pt idx="2">
                  <c:v>58.215344142256</c:v>
                </c:pt>
                <c:pt idx="3">
                  <c:v>72.71108266375698</c:v>
                </c:pt>
                <c:pt idx="4">
                  <c:v>4.315867858424485</c:v>
                </c:pt>
                <c:pt idx="5">
                  <c:v>1360.0834236643</c:v>
                </c:pt>
                <c:pt idx="6" formatCode="0.00E+00">
                  <c:v>32445.5680305309</c:v>
                </c:pt>
                <c:pt idx="7">
                  <c:v>0.090696247273883</c:v>
                </c:pt>
                <c:pt idx="8">
                  <c:v>8.7297895013717</c:v>
                </c:pt>
                <c:pt idx="9">
                  <c:v>4328.295390299199</c:v>
                </c:pt>
                <c:pt idx="10">
                  <c:v>89.042659927946</c:v>
                </c:pt>
                <c:pt idx="11">
                  <c:v>21.91135534713399</c:v>
                </c:pt>
                <c:pt idx="12">
                  <c:v>8915.4520473886</c:v>
                </c:pt>
                <c:pt idx="13">
                  <c:v>3591.486971409699</c:v>
                </c:pt>
                <c:pt idx="14">
                  <c:v>1065.8630681081</c:v>
                </c:pt>
                <c:pt idx="15">
                  <c:v>4.085811926899283</c:v>
                </c:pt>
                <c:pt idx="16">
                  <c:v>85.520879029837</c:v>
                </c:pt>
                <c:pt idx="17">
                  <c:v>2176.2125194974</c:v>
                </c:pt>
                <c:pt idx="18">
                  <c:v>5.2822768437481</c:v>
                </c:pt>
                <c:pt idx="19" formatCode="0.00E+00">
                  <c:v>14783.1434758565</c:v>
                </c:pt>
                <c:pt idx="20">
                  <c:v>52.503066415522</c:v>
                </c:pt>
                <c:pt idx="21" formatCode="0.00E+00">
                  <c:v>92110.5975175383</c:v>
                </c:pt>
                <c:pt idx="22" formatCode="0.00E+00">
                  <c:v>751024.1401299839</c:v>
                </c:pt>
                <c:pt idx="24">
                  <c:v>1.2495049165522</c:v>
                </c:pt>
                <c:pt idx="25" formatCode="0.00E+00">
                  <c:v>68322.2127197988</c:v>
                </c:pt>
                <c:pt idx="26">
                  <c:v>2.4793731720741</c:v>
                </c:pt>
                <c:pt idx="27" formatCode="0.00E+00">
                  <c:v>103822.355051523</c:v>
                </c:pt>
                <c:pt idx="28">
                  <c:v>367.27183073437</c:v>
                </c:pt>
                <c:pt idx="29">
                  <c:v>459.7716345392789</c:v>
                </c:pt>
                <c:pt idx="30">
                  <c:v>2.4550537878856</c:v>
                </c:pt>
                <c:pt idx="31" formatCode="0.00E+00">
                  <c:v>23695.7159602372</c:v>
                </c:pt>
                <c:pt idx="32" formatCode="0.00E+00">
                  <c:v>28835.5070481788</c:v>
                </c:pt>
                <c:pt idx="33">
                  <c:v>1408.5845455793</c:v>
                </c:pt>
                <c:pt idx="34">
                  <c:v>2.9662317674779</c:v>
                </c:pt>
                <c:pt idx="35" formatCode="0.00E+00">
                  <c:v>271123.239668884</c:v>
                </c:pt>
                <c:pt idx="36">
                  <c:v>27.21086403515501</c:v>
                </c:pt>
                <c:pt idx="37">
                  <c:v>57.87398291883</c:v>
                </c:pt>
                <c:pt idx="38">
                  <c:v>896.16405136978</c:v>
                </c:pt>
                <c:pt idx="39">
                  <c:v>42.497092123668</c:v>
                </c:pt>
                <c:pt idx="40">
                  <c:v>8.938715174997398</c:v>
                </c:pt>
                <c:pt idx="41" formatCode="0.00E+00">
                  <c:v>11306.1732075549</c:v>
                </c:pt>
                <c:pt idx="42">
                  <c:v>973.3437827804394</c:v>
                </c:pt>
                <c:pt idx="43">
                  <c:v>4.4815793933928</c:v>
                </c:pt>
                <c:pt idx="44" formatCode="0.00E+00">
                  <c:v>561847.63415402</c:v>
                </c:pt>
                <c:pt idx="45">
                  <c:v>109.95331497968</c:v>
                </c:pt>
              </c:numCache>
            </c:numRef>
          </c:yVal>
          <c:smooth val="0"/>
        </c:ser>
        <c:ser>
          <c:idx val="1"/>
          <c:order val="1"/>
          <c:tx>
            <c:v>Hori</c:v>
          </c:tx>
          <c:spPr>
            <a:ln w="28575">
              <a:noFill/>
            </a:ln>
          </c:spPr>
          <c:xVal>
            <c:numRef>
              <c:f>'7_6_52mm_3.5mmgap'!$B$7:$B$52</c:f>
              <c:numCache>
                <c:formatCode>General</c:formatCode>
                <c:ptCount val="46"/>
                <c:pt idx="0">
                  <c:v>0.56870709686724</c:v>
                </c:pt>
                <c:pt idx="1">
                  <c:v>0.57662996178479</c:v>
                </c:pt>
                <c:pt idx="2">
                  <c:v>0.57806670256427</c:v>
                </c:pt>
                <c:pt idx="3">
                  <c:v>0.59002529779941</c:v>
                </c:pt>
                <c:pt idx="4">
                  <c:v>0.68516485293209</c:v>
                </c:pt>
                <c:pt idx="5">
                  <c:v>0.70120038013562</c:v>
                </c:pt>
                <c:pt idx="6">
                  <c:v>0.72974372341798</c:v>
                </c:pt>
                <c:pt idx="7">
                  <c:v>0.73047943990307</c:v>
                </c:pt>
                <c:pt idx="8">
                  <c:v>0.73081336024214</c:v>
                </c:pt>
                <c:pt idx="9">
                  <c:v>0.74718520807784</c:v>
                </c:pt>
                <c:pt idx="10">
                  <c:v>0.85470303358891</c:v>
                </c:pt>
                <c:pt idx="11">
                  <c:v>0.926925874873</c:v>
                </c:pt>
                <c:pt idx="12">
                  <c:v>0.95902803140808</c:v>
                </c:pt>
                <c:pt idx="13">
                  <c:v>1.0391015385447</c:v>
                </c:pt>
                <c:pt idx="14">
                  <c:v>1.045694272717399</c:v>
                </c:pt>
                <c:pt idx="15">
                  <c:v>1.0554573085624</c:v>
                </c:pt>
                <c:pt idx="16">
                  <c:v>1.0583134144115</c:v>
                </c:pt>
                <c:pt idx="17">
                  <c:v>1.0846257523799</c:v>
                </c:pt>
                <c:pt idx="18">
                  <c:v>1.1421399228415</c:v>
                </c:pt>
                <c:pt idx="19">
                  <c:v>1.1725002778857</c:v>
                </c:pt>
                <c:pt idx="20">
                  <c:v>1.2162745478914</c:v>
                </c:pt>
                <c:pt idx="21">
                  <c:v>1.2607917932463</c:v>
                </c:pt>
                <c:pt idx="22">
                  <c:v>1.295598388609</c:v>
                </c:pt>
                <c:pt idx="23">
                  <c:v>1.3641787931634</c:v>
                </c:pt>
                <c:pt idx="24">
                  <c:v>1.384376197681</c:v>
                </c:pt>
                <c:pt idx="25">
                  <c:v>1.4375654481416</c:v>
                </c:pt>
                <c:pt idx="26">
                  <c:v>1.4546392633666</c:v>
                </c:pt>
                <c:pt idx="27">
                  <c:v>1.4998569418595</c:v>
                </c:pt>
                <c:pt idx="28">
                  <c:v>1.4998617742447</c:v>
                </c:pt>
                <c:pt idx="29">
                  <c:v>1.5089246481762</c:v>
                </c:pt>
                <c:pt idx="30">
                  <c:v>1.5118928908409</c:v>
                </c:pt>
                <c:pt idx="31">
                  <c:v>1.5515122688688</c:v>
                </c:pt>
                <c:pt idx="32">
                  <c:v>1.5851073325589</c:v>
                </c:pt>
                <c:pt idx="33">
                  <c:v>1.6187247099214</c:v>
                </c:pt>
                <c:pt idx="34">
                  <c:v>1.6207643966273</c:v>
                </c:pt>
                <c:pt idx="35">
                  <c:v>1.6393967272209</c:v>
                </c:pt>
                <c:pt idx="36">
                  <c:v>1.659807765418</c:v>
                </c:pt>
                <c:pt idx="37">
                  <c:v>1.6643476269325</c:v>
                </c:pt>
                <c:pt idx="38">
                  <c:v>1.6645196193438</c:v>
                </c:pt>
                <c:pt idx="39">
                  <c:v>1.6648578500534</c:v>
                </c:pt>
                <c:pt idx="40">
                  <c:v>1.6657053755232</c:v>
                </c:pt>
                <c:pt idx="41">
                  <c:v>1.6661065152191</c:v>
                </c:pt>
                <c:pt idx="42">
                  <c:v>1.6839297316235</c:v>
                </c:pt>
                <c:pt idx="43">
                  <c:v>1.7422875807156</c:v>
                </c:pt>
                <c:pt idx="44">
                  <c:v>1.7460400559627</c:v>
                </c:pt>
                <c:pt idx="45">
                  <c:v>1.7497176636761</c:v>
                </c:pt>
              </c:numCache>
            </c:numRef>
          </c:xVal>
          <c:yVal>
            <c:numRef>
              <c:f>'7_6_52mm_3.5mmgap'!$H$7:$H$52</c:f>
              <c:numCache>
                <c:formatCode>General</c:formatCode>
                <c:ptCount val="46"/>
                <c:pt idx="0">
                  <c:v>207.60094155896</c:v>
                </c:pt>
                <c:pt idx="1">
                  <c:v>2993.4979291968</c:v>
                </c:pt>
                <c:pt idx="2">
                  <c:v>2267.6551873627</c:v>
                </c:pt>
                <c:pt idx="3">
                  <c:v>67.436842471225</c:v>
                </c:pt>
                <c:pt idx="4" formatCode="0.00E+00">
                  <c:v>1.04046004766681E6</c:v>
                </c:pt>
                <c:pt idx="5">
                  <c:v>1257.5080185373</c:v>
                </c:pt>
                <c:pt idx="6" formatCode="0.00E+00">
                  <c:v>19.106253313995</c:v>
                </c:pt>
                <c:pt idx="7">
                  <c:v>15.758574735705</c:v>
                </c:pt>
                <c:pt idx="8">
                  <c:v>0.91988365658245</c:v>
                </c:pt>
                <c:pt idx="9">
                  <c:v>0.10580195902989</c:v>
                </c:pt>
                <c:pt idx="10" formatCode="0.00E+00">
                  <c:v>18994.5516415615</c:v>
                </c:pt>
                <c:pt idx="11" formatCode="0.00E+00">
                  <c:v>2.58750846096715E6</c:v>
                </c:pt>
                <c:pt idx="12">
                  <c:v>297.92762045603</c:v>
                </c:pt>
                <c:pt idx="13">
                  <c:v>4.9172415979747</c:v>
                </c:pt>
                <c:pt idx="14">
                  <c:v>1.5625383008048</c:v>
                </c:pt>
                <c:pt idx="15">
                  <c:v>598.6908237435</c:v>
                </c:pt>
                <c:pt idx="16">
                  <c:v>15.056492225012</c:v>
                </c:pt>
                <c:pt idx="17">
                  <c:v>0.95344964385244</c:v>
                </c:pt>
                <c:pt idx="18">
                  <c:v>650.09344700405</c:v>
                </c:pt>
                <c:pt idx="19" formatCode="0.00E+00">
                  <c:v>10.970803994349</c:v>
                </c:pt>
                <c:pt idx="20" formatCode="0.00E+00">
                  <c:v>179354.144130118</c:v>
                </c:pt>
                <c:pt idx="21" formatCode="0.00E+00">
                  <c:v>972.39516931726</c:v>
                </c:pt>
                <c:pt idx="22" formatCode="0.00E+00">
                  <c:v>178.13098929128</c:v>
                </c:pt>
                <c:pt idx="24">
                  <c:v>2337.5180170972</c:v>
                </c:pt>
                <c:pt idx="25" formatCode="0.00E+00">
                  <c:v>5.2502301539562</c:v>
                </c:pt>
                <c:pt idx="26">
                  <c:v>886.8711140082094</c:v>
                </c:pt>
                <c:pt idx="27" formatCode="0.00E+00">
                  <c:v>49715.833825859</c:v>
                </c:pt>
                <c:pt idx="28">
                  <c:v>6313.0608924951</c:v>
                </c:pt>
                <c:pt idx="29">
                  <c:v>3.5547202326796</c:v>
                </c:pt>
                <c:pt idx="30">
                  <c:v>520.3103176244383</c:v>
                </c:pt>
                <c:pt idx="31" formatCode="0.00E+00">
                  <c:v>1.9889394945753</c:v>
                </c:pt>
                <c:pt idx="32" formatCode="0.00E+00">
                  <c:v>1356.5298356132</c:v>
                </c:pt>
                <c:pt idx="33">
                  <c:v>39.280922639002</c:v>
                </c:pt>
                <c:pt idx="34" formatCode="0.00E+00">
                  <c:v>27844.3416125751</c:v>
                </c:pt>
                <c:pt idx="35" formatCode="0.00E+00">
                  <c:v>921.40254999653</c:v>
                </c:pt>
                <c:pt idx="36" formatCode="0.00E+00">
                  <c:v>526661.2611749589</c:v>
                </c:pt>
                <c:pt idx="37" formatCode="0.00E+00">
                  <c:v>20697.5624751677</c:v>
                </c:pt>
                <c:pt idx="38" formatCode="0.00E+00">
                  <c:v>4078.6305148666</c:v>
                </c:pt>
                <c:pt idx="39" formatCode="0.00E+00">
                  <c:v>17706.7651602937</c:v>
                </c:pt>
                <c:pt idx="40">
                  <c:v>4755.1990423637</c:v>
                </c:pt>
                <c:pt idx="41" formatCode="0.00E+00">
                  <c:v>59.961241344818</c:v>
                </c:pt>
                <c:pt idx="42">
                  <c:v>71.15177233207852</c:v>
                </c:pt>
                <c:pt idx="43" formatCode="0.00E+00">
                  <c:v>93753.1898416337</c:v>
                </c:pt>
                <c:pt idx="44" formatCode="0.00E+00">
                  <c:v>6.318946322398485</c:v>
                </c:pt>
                <c:pt idx="45" formatCode="0.00E+00">
                  <c:v>155565.531106587</c:v>
                </c:pt>
              </c:numCache>
            </c:numRef>
          </c:yVal>
          <c:smooth val="0"/>
        </c:ser>
        <c:ser>
          <c:idx val="2"/>
          <c:order val="2"/>
          <c:tx>
            <c:v>Longi</c:v>
          </c:tx>
          <c:spPr>
            <a:ln w="28575">
              <a:noFill/>
            </a:ln>
          </c:spPr>
          <c:xVal>
            <c:numRef>
              <c:f>'7_6_52mm_3.5mmgap'!$B$7:$B$52</c:f>
              <c:numCache>
                <c:formatCode>General</c:formatCode>
                <c:ptCount val="46"/>
                <c:pt idx="0">
                  <c:v>0.56870709686724</c:v>
                </c:pt>
                <c:pt idx="1">
                  <c:v>0.57662996178479</c:v>
                </c:pt>
                <c:pt idx="2">
                  <c:v>0.57806670256427</c:v>
                </c:pt>
                <c:pt idx="3">
                  <c:v>0.59002529779941</c:v>
                </c:pt>
                <c:pt idx="4">
                  <c:v>0.68516485293209</c:v>
                </c:pt>
                <c:pt idx="5">
                  <c:v>0.70120038013562</c:v>
                </c:pt>
                <c:pt idx="6">
                  <c:v>0.72974372341798</c:v>
                </c:pt>
                <c:pt idx="7">
                  <c:v>0.73047943990307</c:v>
                </c:pt>
                <c:pt idx="8">
                  <c:v>0.73081336024214</c:v>
                </c:pt>
                <c:pt idx="9">
                  <c:v>0.74718520807784</c:v>
                </c:pt>
                <c:pt idx="10">
                  <c:v>0.85470303358891</c:v>
                </c:pt>
                <c:pt idx="11">
                  <c:v>0.926925874873</c:v>
                </c:pt>
                <c:pt idx="12">
                  <c:v>0.95902803140808</c:v>
                </c:pt>
                <c:pt idx="13">
                  <c:v>1.0391015385447</c:v>
                </c:pt>
                <c:pt idx="14">
                  <c:v>1.045694272717399</c:v>
                </c:pt>
                <c:pt idx="15">
                  <c:v>1.0554573085624</c:v>
                </c:pt>
                <c:pt idx="16">
                  <c:v>1.0583134144115</c:v>
                </c:pt>
                <c:pt idx="17">
                  <c:v>1.0846257523799</c:v>
                </c:pt>
                <c:pt idx="18">
                  <c:v>1.1421399228415</c:v>
                </c:pt>
                <c:pt idx="19">
                  <c:v>1.1725002778857</c:v>
                </c:pt>
                <c:pt idx="20">
                  <c:v>1.2162745478914</c:v>
                </c:pt>
                <c:pt idx="21">
                  <c:v>1.2607917932463</c:v>
                </c:pt>
                <c:pt idx="22">
                  <c:v>1.295598388609</c:v>
                </c:pt>
                <c:pt idx="23">
                  <c:v>1.3641787931634</c:v>
                </c:pt>
                <c:pt idx="24">
                  <c:v>1.384376197681</c:v>
                </c:pt>
                <c:pt idx="25">
                  <c:v>1.4375654481416</c:v>
                </c:pt>
                <c:pt idx="26">
                  <c:v>1.4546392633666</c:v>
                </c:pt>
                <c:pt idx="27">
                  <c:v>1.4998569418595</c:v>
                </c:pt>
                <c:pt idx="28">
                  <c:v>1.4998617742447</c:v>
                </c:pt>
                <c:pt idx="29">
                  <c:v>1.5089246481762</c:v>
                </c:pt>
                <c:pt idx="30">
                  <c:v>1.5118928908409</c:v>
                </c:pt>
                <c:pt idx="31">
                  <c:v>1.5515122688688</c:v>
                </c:pt>
                <c:pt idx="32">
                  <c:v>1.5851073325589</c:v>
                </c:pt>
                <c:pt idx="33">
                  <c:v>1.6187247099214</c:v>
                </c:pt>
                <c:pt idx="34">
                  <c:v>1.6207643966273</c:v>
                </c:pt>
                <c:pt idx="35">
                  <c:v>1.6393967272209</c:v>
                </c:pt>
                <c:pt idx="36">
                  <c:v>1.659807765418</c:v>
                </c:pt>
                <c:pt idx="37">
                  <c:v>1.6643476269325</c:v>
                </c:pt>
                <c:pt idx="38">
                  <c:v>1.6645196193438</c:v>
                </c:pt>
                <c:pt idx="39">
                  <c:v>1.6648578500534</c:v>
                </c:pt>
                <c:pt idx="40">
                  <c:v>1.6657053755232</c:v>
                </c:pt>
                <c:pt idx="41">
                  <c:v>1.6661065152191</c:v>
                </c:pt>
                <c:pt idx="42">
                  <c:v>1.6839297316235</c:v>
                </c:pt>
                <c:pt idx="43">
                  <c:v>1.7422875807156</c:v>
                </c:pt>
                <c:pt idx="44">
                  <c:v>1.7460400559627</c:v>
                </c:pt>
                <c:pt idx="45">
                  <c:v>1.7497176636761</c:v>
                </c:pt>
              </c:numCache>
            </c:numRef>
          </c:xVal>
          <c:yVal>
            <c:numRef>
              <c:f>'7_6_52mm_3.5mmgap'!$I$7:$I$52</c:f>
              <c:numCache>
                <c:formatCode>General</c:formatCode>
                <c:ptCount val="46"/>
                <c:pt idx="0" formatCode="0.00E+00">
                  <c:v>74721.5767402601</c:v>
                </c:pt>
                <c:pt idx="1">
                  <c:v>451.6294603433</c:v>
                </c:pt>
                <c:pt idx="2">
                  <c:v>469.2739467460786</c:v>
                </c:pt>
                <c:pt idx="3" formatCode="0.00E+00">
                  <c:v>80154.2563923712</c:v>
                </c:pt>
                <c:pt idx="4" formatCode="0.00E+00">
                  <c:v>0.01288864871595</c:v>
                </c:pt>
                <c:pt idx="5">
                  <c:v>4626.6952234866</c:v>
                </c:pt>
                <c:pt idx="6" formatCode="0.00E+00">
                  <c:v>45.235824374247</c:v>
                </c:pt>
                <c:pt idx="7">
                  <c:v>0.082079423959025</c:v>
                </c:pt>
                <c:pt idx="8">
                  <c:v>2.0307721208906</c:v>
                </c:pt>
                <c:pt idx="9">
                  <c:v>1.0121022208243</c:v>
                </c:pt>
                <c:pt idx="10" formatCode="0.00E+00">
                  <c:v>0.012766184228502</c:v>
                </c:pt>
                <c:pt idx="11" formatCode="0.00E+00">
                  <c:v>0.12061735283096</c:v>
                </c:pt>
                <c:pt idx="12" formatCode="0.00E+00">
                  <c:v>62473.4595840843</c:v>
                </c:pt>
                <c:pt idx="13">
                  <c:v>90.424337799802</c:v>
                </c:pt>
                <c:pt idx="14">
                  <c:v>14.489865418533</c:v>
                </c:pt>
                <c:pt idx="15">
                  <c:v>0.39842513071446</c:v>
                </c:pt>
                <c:pt idx="16">
                  <c:v>20.04173789093986</c:v>
                </c:pt>
                <c:pt idx="17">
                  <c:v>1.595046555866</c:v>
                </c:pt>
                <c:pt idx="18">
                  <c:v>0.00061483612284939</c:v>
                </c:pt>
                <c:pt idx="19" formatCode="0.00E+00">
                  <c:v>260.29708301539</c:v>
                </c:pt>
                <c:pt idx="20" formatCode="0.00E+00">
                  <c:v>0.64507641453758</c:v>
                </c:pt>
                <c:pt idx="21" formatCode="0.00E+00">
                  <c:v>53615.4200296655</c:v>
                </c:pt>
                <c:pt idx="22" formatCode="0.00E+00">
                  <c:v>20133.35073193529</c:v>
                </c:pt>
                <c:pt idx="24">
                  <c:v>0.003570220271265</c:v>
                </c:pt>
                <c:pt idx="25" formatCode="0.00E+00">
                  <c:v>224.47471917427</c:v>
                </c:pt>
                <c:pt idx="26">
                  <c:v>0.0025040917113588</c:v>
                </c:pt>
                <c:pt idx="27" formatCode="0.00E+00">
                  <c:v>501.67602547487</c:v>
                </c:pt>
                <c:pt idx="28">
                  <c:v>1.419370415421</c:v>
                </c:pt>
                <c:pt idx="29">
                  <c:v>66.963594309358</c:v>
                </c:pt>
                <c:pt idx="30">
                  <c:v>0.45505827980549</c:v>
                </c:pt>
                <c:pt idx="31" formatCode="0.00E+00">
                  <c:v>21.164464737462</c:v>
                </c:pt>
                <c:pt idx="32" formatCode="0.00E+00">
                  <c:v>23933.91167070481</c:v>
                </c:pt>
                <c:pt idx="33">
                  <c:v>1442.1553629707</c:v>
                </c:pt>
                <c:pt idx="34" formatCode="0.00E+00">
                  <c:v>2.491491484151898</c:v>
                </c:pt>
                <c:pt idx="35" formatCode="0.00E+00">
                  <c:v>12642.4980678662</c:v>
                </c:pt>
                <c:pt idx="36" formatCode="0.00E+00">
                  <c:v>0.73043311773354</c:v>
                </c:pt>
                <c:pt idx="37" formatCode="0.00E+00">
                  <c:v>48.190493287563</c:v>
                </c:pt>
                <c:pt idx="38" formatCode="0.00E+00">
                  <c:v>2243.3533079505</c:v>
                </c:pt>
                <c:pt idx="39" formatCode="0.00E+00">
                  <c:v>76.641684772903</c:v>
                </c:pt>
                <c:pt idx="40">
                  <c:v>1.9610598613445</c:v>
                </c:pt>
                <c:pt idx="41" formatCode="0.00E+00">
                  <c:v>22709.9487718513</c:v>
                </c:pt>
                <c:pt idx="42">
                  <c:v>1083.1806394966</c:v>
                </c:pt>
                <c:pt idx="43" formatCode="0.00E+00">
                  <c:v>0.1474526669628</c:v>
                </c:pt>
                <c:pt idx="44" formatCode="0.00E+00">
                  <c:v>462.2496726528</c:v>
                </c:pt>
                <c:pt idx="45" formatCode="0.00E+00">
                  <c:v>1.2331781064822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3621896"/>
        <c:axId val="-2130357160"/>
      </c:scatterChart>
      <c:valAx>
        <c:axId val="-2033621896"/>
        <c:scaling>
          <c:orientation val="minMax"/>
          <c:max val="1.75"/>
          <c:min val="0.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400" b="0" i="0">
                    <a:effectLst/>
                    <a:latin typeface="Century Gothic" panose="020B0502020202020204" pitchFamily="34" charset="0"/>
                  </a:defRPr>
                </a:pPr>
                <a:r>
                  <a:rPr lang="en-US" sz="1400" b="0" i="0" baseline="0" dirty="0" err="1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Freq</a:t>
                </a:r>
                <a:r>
                  <a:rPr lang="en-US" sz="1400" b="0" i="0" baseline="0" dirty="0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0" i="0" baseline="0" dirty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[GHz]</a:t>
                </a:r>
                <a:endParaRPr lang="en-US" sz="1400" b="0" i="0" dirty="0">
                  <a:solidFill>
                    <a:srgbClr val="0070C0"/>
                  </a:solidFill>
                  <a:effectLst/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52086867060239"/>
              <c:y val="0.87101786737462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1">
                <a:solidFill>
                  <a:srgbClr val="0070C0"/>
                </a:solidFill>
                <a:latin typeface="Century Gothic" panose="020B0502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-2130357160"/>
        <c:crossesAt val="0.0001"/>
        <c:crossBetween val="midCat"/>
        <c:majorUnit val="0.25"/>
        <c:minorUnit val="0.1"/>
      </c:valAx>
      <c:valAx>
        <c:axId val="-2130357160"/>
        <c:scaling>
          <c:logBase val="10.0"/>
          <c:orientation val="minMax"/>
          <c:max val="1.0E8"/>
          <c:min val="1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0" i="0">
                    <a:solidFill>
                      <a:srgbClr val="0070C0"/>
                    </a:solidFill>
                    <a:latin typeface="Century Gothic" panose="020B0502020202020204" pitchFamily="34" charset="0"/>
                    <a:cs typeface="Times New Roman" panose="02020603050405020304" pitchFamily="18" charset="0"/>
                  </a:defRPr>
                </a:pPr>
                <a:r>
                  <a:rPr lang="en-US" sz="1400" b="0" i="0" baseline="0" dirty="0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R[</a:t>
                </a:r>
                <a:r>
                  <a:rPr lang="el-GR" sz="1400" b="0" i="0" u="none" strike="noStrike" baseline="0" dirty="0" smtClean="0">
                    <a:effectLst/>
                  </a:rPr>
                  <a:t>Ω</a:t>
                </a:r>
                <a:r>
                  <a:rPr lang="en-US" sz="1400" b="0" i="0" baseline="0" dirty="0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/cavity</a:t>
                </a:r>
                <a:r>
                  <a:rPr lang="en-US" sz="1400" b="0" i="0" baseline="0" dirty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]</a:t>
                </a:r>
                <a:r>
                  <a:rPr lang="en-US" sz="1400" b="0" i="0" baseline="0" dirty="0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,</a:t>
                </a:r>
                <a:endParaRPr lang="en-US" sz="1400" b="0" i="0" dirty="0">
                  <a:solidFill>
                    <a:srgbClr val="0070C0"/>
                  </a:solidFill>
                  <a:effectLst/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  <a:p>
                <a:pPr>
                  <a:defRPr sz="1400" b="0" i="0">
                    <a:solidFill>
                      <a:srgbClr val="0070C0"/>
                    </a:solidFill>
                    <a:latin typeface="Century Gothic" panose="020B0502020202020204" pitchFamily="34" charset="0"/>
                    <a:cs typeface="Times New Roman" panose="02020603050405020304" pitchFamily="18" charset="0"/>
                  </a:defRPr>
                </a:pPr>
                <a:r>
                  <a:rPr lang="en-US" sz="1400" b="0" i="0" baseline="0" dirty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RT </a:t>
                </a:r>
                <a:r>
                  <a:rPr lang="en-US" sz="1400" b="0" i="0" baseline="0" dirty="0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[</a:t>
                </a:r>
                <a:r>
                  <a:rPr lang="el-GR" sz="1400" b="0" i="0" u="none" strike="noStrike" baseline="0" dirty="0" smtClean="0">
                    <a:effectLst/>
                  </a:rPr>
                  <a:t>Ω</a:t>
                </a:r>
                <a:r>
                  <a:rPr lang="en-US" sz="1400" b="0" i="0" baseline="0" dirty="0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/m/cavity</a:t>
                </a:r>
                <a:r>
                  <a:rPr lang="en-US" sz="1400" b="0" i="0" baseline="0" dirty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]</a:t>
                </a:r>
                <a:r>
                  <a:rPr lang="en-US" sz="1400" b="0" i="0" baseline="0" dirty="0" smtClean="0">
                    <a:solidFill>
                      <a:srgbClr val="0070C0"/>
                    </a:solidFill>
                    <a:effectLst/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</a:t>
                </a:r>
                <a:endParaRPr lang="en-US" sz="1400" b="0" i="0" dirty="0">
                  <a:solidFill>
                    <a:srgbClr val="0070C0"/>
                  </a:solidFill>
                  <a:effectLst/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0116330999462994"/>
              <c:y val="0.111760414195246"/>
            </c:manualLayout>
          </c:layout>
          <c:overlay val="0"/>
        </c:title>
        <c:numFmt formatCode="0E+00" sourceLinked="0"/>
        <c:majorTickMark val="out"/>
        <c:minorTickMark val="none"/>
        <c:tickLblPos val="nextTo"/>
        <c:txPr>
          <a:bodyPr/>
          <a:lstStyle/>
          <a:p>
            <a:pPr>
              <a:defRPr sz="1050" b="1">
                <a:solidFill>
                  <a:srgbClr val="0070C0"/>
                </a:solidFill>
                <a:latin typeface="Century Gothic" panose="020B0502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-2033621896"/>
        <c:crosses val="autoZero"/>
        <c:crossBetween val="midCat"/>
        <c:majorUnit val="100.0"/>
        <c:minorUnit val="100.0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32103714051307"/>
          <c:y val="0.00417581786500675"/>
          <c:w val="0.532477811460076"/>
          <c:h val="0.091084492098062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400" b="1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B2729F96-BB01-7148-B700-C495084A8106}" type="datetimeFigureOut">
              <a:rPr lang="en-US"/>
              <a:pPr>
                <a:defRPr/>
              </a:pPr>
              <a:t>11/20/14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6D166387-B7B3-6143-9E2F-B25EE4AF44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942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9735A368-0AB4-6D45-8A04-9E75E9F917D7}" type="datetimeFigureOut">
              <a:rPr lang="en-US"/>
              <a:pPr>
                <a:defRPr/>
              </a:pPr>
              <a:t>11/20/14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59F6FAC-8A45-9A45-B897-8C0DD1646B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5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D87B-656E-9E47-8FC8-6046B0FF6A7A}" type="datetimeFigureOut">
              <a:rPr lang="en-US" smtClean="0"/>
              <a:t>11/20/14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9656-5F17-7E43-93EF-AEA39494A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62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827" y="110446"/>
            <a:ext cx="6919777" cy="699737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2992"/>
            <a:ext cx="2133600" cy="365125"/>
          </a:xfrm>
        </p:spPr>
        <p:txBody>
          <a:bodyPr/>
          <a:lstStyle/>
          <a:p>
            <a:fld id="{EA10D87B-656E-9E47-8FC8-6046B0FF6A7A}" type="datetimeFigureOut">
              <a:rPr lang="en-US" smtClean="0"/>
              <a:t>11/20/14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2992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2992"/>
            <a:ext cx="2133600" cy="365125"/>
          </a:xfrm>
        </p:spPr>
        <p:txBody>
          <a:bodyPr/>
          <a:lstStyle/>
          <a:p>
            <a:fld id="{1EBD9656-5F17-7E43-93EF-AEA39494AD2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433756"/>
            <a:ext cx="9144000" cy="0"/>
          </a:xfrm>
          <a:prstGeom prst="line">
            <a:avLst/>
          </a:prstGeom>
          <a:ln w="57150" cmpd="sng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801546"/>
            <a:ext cx="9144000" cy="0"/>
          </a:xfrm>
          <a:prstGeom prst="line">
            <a:avLst/>
          </a:prstGeom>
          <a:ln w="1270" cmpd="sng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57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hyperlink" Target="http://www.uslarp.org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439" y="63564"/>
            <a:ext cx="6836948" cy="75881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6474"/>
            <a:ext cx="8229600" cy="45259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7B15B-8394-674E-888B-B146A8A70E00}" type="datetimeFigureOut">
              <a:rPr lang="en-US" smtClean="0"/>
              <a:t>11/20/14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64A6C-F9E4-3649-8143-EA35A19FA8D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1" descr="LARP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2011-10-04_logoHiLumi561px.jp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0465" y="-7885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99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narchive.com/show/flag-icons-by-gosquared/United-States-icon.html" TargetMode="External"/><Relationship Id="rId4" Type="http://schemas.openxmlformats.org/officeDocument/2006/relationships/image" Target="../media/image10.png"/><Relationship Id="rId5" Type="http://schemas.openxmlformats.org/officeDocument/2006/relationships/hyperlink" Target="http://www.iconarchive.com/show/flag-icons-by-gosquared/Japan-icon.html" TargetMode="External"/><Relationship Id="rId6" Type="http://schemas.openxmlformats.org/officeDocument/2006/relationships/image" Target="../media/image11.png"/><Relationship Id="rId7" Type="http://schemas.openxmlformats.org/officeDocument/2006/relationships/hyperlink" Target="http://www.iconarchive.com/show/flag-icons-by-gosquared/Italy-icon.html" TargetMode="External"/><Relationship Id="rId8" Type="http://schemas.openxmlformats.org/officeDocument/2006/relationships/image" Target="../media/image13.png"/><Relationship Id="rId9" Type="http://schemas.openxmlformats.org/officeDocument/2006/relationships/hyperlink" Target="http://www.iconarchive.com/show/flag-icons-by-gosquared/Spain-icon.html" TargetMode="External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Relationship Id="rId3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hyperlink" Target="http://www.iconarchive.com/show/flag-icons-by-gosquared/United-Kingdom-icon.html" TargetMode="Externa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10.png"/><Relationship Id="rId6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11.png"/><Relationship Id="rId8" Type="http://schemas.openxmlformats.org/officeDocument/2006/relationships/hyperlink" Target="http://www.iconarchive.com/show/flag-icons-by-gosquared/France-icon.html" TargetMode="External"/><Relationship Id="rId9" Type="http://schemas.openxmlformats.org/officeDocument/2006/relationships/image" Target="../media/image12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6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g"/><Relationship Id="rId3" Type="http://schemas.openxmlformats.org/officeDocument/2006/relationships/image" Target="../media/image62.g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directives.doe.gov/directives-documents/0413.3-BOrder-b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9.png"/><Relationship Id="rId6" Type="http://schemas.openxmlformats.org/officeDocument/2006/relationships/oleObject" Target="../embeddings/oleObject2.bin"/><Relationship Id="rId7" Type="http://schemas.openxmlformats.org/officeDocument/2006/relationships/package" Target="../embeddings/Microsoft_Word_Document2.docx"/><Relationship Id="rId8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package" Target="../embeddings/Microsoft_Word_Document3.docx"/><Relationship Id="rId5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84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7" name="Title 1"/>
          <p:cNvSpPr>
            <a:spLocks noGrp="1"/>
          </p:cNvSpPr>
          <p:nvPr>
            <p:ph type="ctrTitle"/>
          </p:nvPr>
        </p:nvSpPr>
        <p:spPr bwMode="auto">
          <a:xfrm>
            <a:off x="256434" y="3145572"/>
            <a:ext cx="4322483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Evolution of LARP</a:t>
            </a:r>
            <a:endParaRPr lang="en-US" dirty="0">
              <a:solidFill>
                <a:schemeClr val="bg1"/>
              </a:solidFill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2580871" y="5000611"/>
            <a:ext cx="5782079" cy="16218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algn="r"/>
            <a:r>
              <a:rPr lang="en-US" dirty="0" smtClean="0">
                <a:solidFill>
                  <a:srgbClr val="FFFFFF"/>
                </a:solidFill>
                <a:latin typeface="Helvetica" charset="0"/>
              </a:rPr>
              <a:t>Giorgio </a:t>
            </a:r>
            <a:r>
              <a:rPr lang="en-US" dirty="0" err="1" smtClean="0">
                <a:solidFill>
                  <a:srgbClr val="FFFFFF"/>
                </a:solidFill>
                <a:latin typeface="Helvetica" charset="0"/>
              </a:rPr>
              <a:t>Apollinari</a:t>
            </a:r>
            <a:r>
              <a:rPr lang="en-US" dirty="0" smtClean="0">
                <a:solidFill>
                  <a:srgbClr val="FFFFFF"/>
                </a:solidFill>
                <a:latin typeface="Helvetica" charset="0"/>
              </a:rPr>
              <a:t>, </a:t>
            </a:r>
            <a:r>
              <a:rPr lang="en-US" dirty="0" err="1" smtClean="0">
                <a:solidFill>
                  <a:srgbClr val="FFFFFF"/>
                </a:solidFill>
                <a:latin typeface="Helvetica" charset="0"/>
              </a:rPr>
              <a:t>Fermilab</a:t>
            </a:r>
            <a:r>
              <a:rPr lang="en-US" dirty="0" smtClean="0">
                <a:solidFill>
                  <a:srgbClr val="FFFFFF"/>
                </a:solidFill>
                <a:latin typeface="Helvetica" charset="0"/>
              </a:rPr>
              <a:t> </a:t>
            </a:r>
          </a:p>
          <a:p>
            <a:pPr algn="r"/>
            <a:r>
              <a:rPr lang="en-US" dirty="0">
                <a:solidFill>
                  <a:srgbClr val="FFFFFF"/>
                </a:solidFill>
                <a:latin typeface="Helvetica" charset="0"/>
              </a:rPr>
              <a:t>	</a:t>
            </a:r>
            <a:r>
              <a:rPr lang="en-US" dirty="0" smtClean="0">
                <a:solidFill>
                  <a:srgbClr val="FFFFFF"/>
                </a:solidFill>
                <a:latin typeface="Helvetica" charset="0"/>
              </a:rPr>
              <a:t>LARP Director</a:t>
            </a:r>
          </a:p>
          <a:p>
            <a:pPr algn="r"/>
            <a:endParaRPr lang="en-US" i="1" dirty="0" smtClean="0">
              <a:solidFill>
                <a:srgbClr val="FFFFFF"/>
              </a:solidFill>
              <a:latin typeface="Helvetica" charset="0"/>
            </a:endParaRPr>
          </a:p>
          <a:p>
            <a:pPr algn="r"/>
            <a:r>
              <a:rPr lang="en-US" i="1" dirty="0" smtClean="0">
                <a:solidFill>
                  <a:srgbClr val="FFFFFF"/>
                </a:solidFill>
                <a:latin typeface="Helvetica" charset="0"/>
              </a:rPr>
              <a:t>KEK, </a:t>
            </a:r>
            <a:r>
              <a:rPr lang="en-US" i="1" dirty="0" err="1" smtClean="0">
                <a:solidFill>
                  <a:srgbClr val="FFFFFF"/>
                </a:solidFill>
                <a:latin typeface="Helvetica" charset="0"/>
              </a:rPr>
              <a:t>HiLumi</a:t>
            </a:r>
            <a:r>
              <a:rPr lang="en-US" i="1" dirty="0" smtClean="0">
                <a:solidFill>
                  <a:srgbClr val="FFFFFF"/>
                </a:solidFill>
                <a:latin typeface="Helvetica" charset="0"/>
              </a:rPr>
              <a:t>/LARP 4</a:t>
            </a:r>
            <a:r>
              <a:rPr lang="en-US" i="1" baseline="30000" dirty="0" smtClean="0">
                <a:solidFill>
                  <a:srgbClr val="FFFFFF"/>
                </a:solidFill>
                <a:latin typeface="Helvetica" charset="0"/>
              </a:rPr>
              <a:t>th</a:t>
            </a:r>
            <a:r>
              <a:rPr lang="en-US" i="1" dirty="0" smtClean="0">
                <a:solidFill>
                  <a:srgbClr val="FFFFFF"/>
                </a:solidFill>
                <a:latin typeface="Helvetica" charset="0"/>
              </a:rPr>
              <a:t> Meeting – Nov. 17</a:t>
            </a:r>
            <a:r>
              <a:rPr lang="en-US" i="1" baseline="30000" dirty="0" smtClean="0">
                <a:solidFill>
                  <a:srgbClr val="FFFFFF"/>
                </a:solidFill>
                <a:latin typeface="Helvetica" charset="0"/>
              </a:rPr>
              <a:t>th</a:t>
            </a:r>
            <a:r>
              <a:rPr lang="en-US" i="1" dirty="0" smtClean="0">
                <a:solidFill>
                  <a:srgbClr val="FFFFFF"/>
                </a:solidFill>
                <a:latin typeface="Helvetica" charset="0"/>
              </a:rPr>
              <a:t>-21</a:t>
            </a:r>
            <a:r>
              <a:rPr lang="en-US" i="1" baseline="30000" dirty="0" smtClean="0">
                <a:solidFill>
                  <a:srgbClr val="FFFFFF"/>
                </a:solidFill>
                <a:latin typeface="Helvetica" charset="0"/>
              </a:rPr>
              <a:t>st</a:t>
            </a:r>
            <a:r>
              <a:rPr lang="en-US" i="1" dirty="0" smtClean="0">
                <a:solidFill>
                  <a:srgbClr val="FFFFFF"/>
                </a:solidFill>
                <a:latin typeface="Helvetica" charset="0"/>
              </a:rPr>
              <a:t>, 2014</a:t>
            </a:r>
            <a:endParaRPr lang="en-US" i="1" dirty="0">
              <a:solidFill>
                <a:srgbClr val="FFFFFF"/>
              </a:solidFill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07848" y="88723"/>
            <a:ext cx="6755352" cy="641739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76092"/>
                </a:solidFill>
              </a:rPr>
              <a:t>The </a:t>
            </a:r>
            <a:r>
              <a:rPr lang="en-US" sz="3600" b="1" i="1" dirty="0" smtClean="0">
                <a:solidFill>
                  <a:srgbClr val="376092"/>
                </a:solidFill>
              </a:rPr>
              <a:t>“How”</a:t>
            </a:r>
            <a:r>
              <a:rPr lang="en-US" sz="3600" b="1" dirty="0" smtClean="0">
                <a:solidFill>
                  <a:srgbClr val="376092"/>
                </a:solidFill>
              </a:rPr>
              <a:t>: Schedule View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4511606"/>
            <a:ext cx="8672513" cy="172811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sz="2000" dirty="0" smtClean="0"/>
              <a:t>“CERN” HL-LHC PDR Milestones</a:t>
            </a:r>
          </a:p>
          <a:p>
            <a:pPr lvl="1"/>
            <a:r>
              <a:rPr lang="en-US" sz="1800" dirty="0" smtClean="0"/>
              <a:t>2015			Release of Technical Design Report</a:t>
            </a:r>
          </a:p>
          <a:p>
            <a:pPr lvl="1"/>
            <a:r>
              <a:rPr lang="en-US" sz="1800" dirty="0" smtClean="0"/>
              <a:t>2017			Testing of Prototypes</a:t>
            </a:r>
          </a:p>
          <a:p>
            <a:pPr lvl="1"/>
            <a:r>
              <a:rPr lang="en-US" sz="1800" dirty="0" smtClean="0"/>
              <a:t>2017-2021 		Construction</a:t>
            </a:r>
          </a:p>
          <a:p>
            <a:pPr lvl="1"/>
            <a:r>
              <a:rPr lang="en-US" sz="1800" dirty="0" smtClean="0"/>
              <a:t>2021-2022		Inner Triplet String Test (not covered by US-</a:t>
            </a:r>
            <a:r>
              <a:rPr lang="en-US" sz="1800" dirty="0" err="1" smtClean="0"/>
              <a:t>HiLumi</a:t>
            </a:r>
            <a:r>
              <a:rPr lang="en-US" sz="1800" dirty="0" smtClean="0"/>
              <a:t>, LARP2 ? )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 descr="Screen Shot 2014-11-11 at 7.50.52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2" t="30785" r="11275" b="9868"/>
          <a:stretch/>
        </p:blipFill>
        <p:spPr>
          <a:xfrm>
            <a:off x="228600" y="852630"/>
            <a:ext cx="8627048" cy="3568925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3848676" y="897985"/>
            <a:ext cx="2146140" cy="3523570"/>
            <a:chOff x="4082481" y="897985"/>
            <a:chExt cx="2146140" cy="352357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4369766" y="1572294"/>
              <a:ext cx="0" cy="2849261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082481" y="897985"/>
              <a:ext cx="2146140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Frozen Baseline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9795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765"/>
          <a:stretch/>
        </p:blipFill>
        <p:spPr bwMode="auto">
          <a:xfrm>
            <a:off x="152400" y="2129115"/>
            <a:ext cx="8820731" cy="41013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165" y="87405"/>
            <a:ext cx="5958541" cy="60212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US-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HiLumi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Magnets Timeline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318" y="926351"/>
            <a:ext cx="8229600" cy="1143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Plan requires CD-3 approval by January 2018</a:t>
            </a:r>
          </a:p>
          <a:p>
            <a:r>
              <a:rPr lang="en-US" dirty="0" smtClean="0"/>
              <a:t>Plan requires two years of production preparation funding</a:t>
            </a:r>
          </a:p>
          <a:p>
            <a:pPr lvl="1"/>
            <a:r>
              <a:rPr lang="en-US" dirty="0" smtClean="0"/>
              <a:t>Tooling, materials, parts, and personnel must be in place to start coil series production in two lines by CD-3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1543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930" y="0"/>
            <a:ext cx="6354482" cy="769471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376092"/>
                </a:solidFill>
              </a:rPr>
              <a:t>The </a:t>
            </a:r>
            <a:r>
              <a:rPr lang="en-US" sz="2800" b="1" i="1" dirty="0" smtClean="0">
                <a:solidFill>
                  <a:srgbClr val="376092"/>
                </a:solidFill>
              </a:rPr>
              <a:t>“How Much”</a:t>
            </a:r>
            <a:r>
              <a:rPr lang="en-US" sz="2800" b="1" dirty="0" smtClean="0">
                <a:solidFill>
                  <a:srgbClr val="376092"/>
                </a:solidFill>
              </a:rPr>
              <a:t>:</a:t>
            </a:r>
            <a:br>
              <a:rPr lang="en-US" sz="2800" b="1" dirty="0" smtClean="0">
                <a:solidFill>
                  <a:srgbClr val="376092"/>
                </a:solidFill>
              </a:rPr>
            </a:br>
            <a:r>
              <a:rPr lang="en-US" sz="2800" b="1" dirty="0" smtClean="0">
                <a:solidFill>
                  <a:srgbClr val="376092"/>
                </a:solidFill>
              </a:rPr>
              <a:t>Project WBS and Cost Estimate</a:t>
            </a:r>
            <a:endParaRPr lang="en-US" sz="2800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528" y="1050560"/>
            <a:ext cx="4953000" cy="522960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Preliminary WBS</a:t>
            </a:r>
          </a:p>
          <a:p>
            <a:pPr lvl="1"/>
            <a:r>
              <a:rPr lang="en-US" dirty="0" smtClean="0"/>
              <a:t>Created for Magnets, Crab </a:t>
            </a:r>
            <a:r>
              <a:rPr lang="en-US" dirty="0"/>
              <a:t>C</a:t>
            </a:r>
            <a:r>
              <a:rPr lang="en-US" dirty="0" smtClean="0"/>
              <a:t>avities, Electron </a:t>
            </a:r>
            <a:r>
              <a:rPr lang="en-US" dirty="0"/>
              <a:t>L</a:t>
            </a:r>
            <a:r>
              <a:rPr lang="en-US" dirty="0" smtClean="0"/>
              <a:t>enses, and Wideband Feedback System</a:t>
            </a:r>
          </a:p>
          <a:p>
            <a:pPr lvl="1"/>
            <a:r>
              <a:rPr lang="en-US" dirty="0" smtClean="0"/>
              <a:t>Responsibilities assigned down to Level 3 (L3s)</a:t>
            </a:r>
          </a:p>
          <a:p>
            <a:pPr lvl="1"/>
            <a:r>
              <a:rPr lang="en-US" dirty="0" smtClean="0"/>
              <a:t>Decomposition into WBS activities in progress</a:t>
            </a:r>
          </a:p>
          <a:p>
            <a:pPr lvl="1"/>
            <a:r>
              <a:rPr lang="en-US" dirty="0" smtClean="0"/>
              <a:t>Basis of Estimates (BOEs) at the Activity Level (Working Package Level) in most cases</a:t>
            </a:r>
          </a:p>
          <a:p>
            <a:pPr lvl="2"/>
            <a:r>
              <a:rPr lang="en-US" dirty="0" smtClean="0"/>
              <a:t>BOE Template was created and distributed to estimators</a:t>
            </a:r>
          </a:p>
          <a:p>
            <a:r>
              <a:rPr lang="en-US" dirty="0" smtClean="0"/>
              <a:t>Target is to have an updated cost estimate completed before the end of the year </a:t>
            </a:r>
          </a:p>
          <a:p>
            <a:pPr lvl="1"/>
            <a:r>
              <a:rPr lang="en-US" dirty="0" smtClean="0"/>
              <a:t>Previous rough estimate end of CY2012</a:t>
            </a:r>
          </a:p>
          <a:p>
            <a:r>
              <a:rPr lang="en-US" dirty="0" smtClean="0"/>
              <a:t>Possible input/supporting documentation to CERN Cost &amp; Schedule Review in February 2015</a:t>
            </a:r>
          </a:p>
          <a:p>
            <a:r>
              <a:rPr lang="en-US" dirty="0"/>
              <a:t>I</a:t>
            </a:r>
            <a:r>
              <a:rPr lang="en-US" dirty="0" smtClean="0"/>
              <a:t>nput to DOE/CERN agreement and needed budget funding profile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12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024967"/>
            <a:ext cx="3276600" cy="525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280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183" y="110446"/>
            <a:ext cx="5514835" cy="69973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BOE Template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7721"/>
            <a:ext cx="822960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Excel Workbook with automated features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892" y="1748591"/>
            <a:ext cx="4361039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50"/>
          <a:stretch/>
        </p:blipFill>
        <p:spPr bwMode="auto">
          <a:xfrm>
            <a:off x="4548892" y="4018596"/>
            <a:ext cx="4361039" cy="229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26" y="1727557"/>
            <a:ext cx="3453099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180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Standard Contingency Tables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693461"/>
            <a:ext cx="7475742" cy="25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935321"/>
            <a:ext cx="7475742" cy="262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02460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788" y="-44823"/>
            <a:ext cx="5496859" cy="848811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 smtClean="0">
                <a:solidFill>
                  <a:srgbClr val="376092"/>
                </a:solidFill>
              </a:rPr>
              <a:t>Example of assumptions: </a:t>
            </a:r>
            <a:br>
              <a:rPr lang="en-US" sz="2800" b="1" dirty="0" smtClean="0">
                <a:solidFill>
                  <a:srgbClr val="376092"/>
                </a:solidFill>
              </a:rPr>
            </a:br>
            <a:r>
              <a:rPr lang="en-US" sz="2800" b="1" dirty="0" smtClean="0">
                <a:solidFill>
                  <a:srgbClr val="376092"/>
                </a:solidFill>
              </a:rPr>
              <a:t>Magnet Production Throughput</a:t>
            </a:r>
            <a:endParaRPr lang="en-US" sz="2800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Plan requires 2 MQXF magnets every ~ 5 months</a:t>
            </a:r>
          </a:p>
          <a:p>
            <a:pPr lvl="1"/>
            <a:r>
              <a:rPr lang="en-US" dirty="0" smtClean="0"/>
              <a:t>Need two production lines for:</a:t>
            </a:r>
          </a:p>
          <a:p>
            <a:pPr lvl="2"/>
            <a:r>
              <a:rPr lang="en-US" dirty="0" smtClean="0"/>
              <a:t>Coils</a:t>
            </a:r>
          </a:p>
          <a:p>
            <a:pPr lvl="2"/>
            <a:r>
              <a:rPr lang="en-US" dirty="0" smtClean="0"/>
              <a:t>Coil Pack Insert</a:t>
            </a:r>
          </a:p>
          <a:p>
            <a:pPr lvl="2"/>
            <a:r>
              <a:rPr lang="en-US" dirty="0" smtClean="0"/>
              <a:t>Yoke/Shell Assembly</a:t>
            </a:r>
          </a:p>
          <a:p>
            <a:pPr lvl="2"/>
            <a:r>
              <a:rPr lang="en-US" dirty="0" err="1" smtClean="0"/>
              <a:t>Quadrupole</a:t>
            </a:r>
            <a:r>
              <a:rPr lang="en-US" dirty="0" smtClean="0"/>
              <a:t> Assembly</a:t>
            </a:r>
          </a:p>
          <a:p>
            <a:pPr lvl="1"/>
            <a:r>
              <a:rPr lang="en-US" dirty="0" smtClean="0"/>
              <a:t>One set of tooling will be available from LARP, but need more. For example:</a:t>
            </a:r>
          </a:p>
          <a:p>
            <a:pPr lvl="2"/>
            <a:r>
              <a:rPr lang="en-US" dirty="0" smtClean="0"/>
              <a:t>Coil throughput requires </a:t>
            </a:r>
            <a:r>
              <a:rPr lang="en-US" dirty="0"/>
              <a:t>m</a:t>
            </a:r>
            <a:r>
              <a:rPr lang="en-US" dirty="0" smtClean="0"/>
              <a:t>ultiple tooling in each coil production line:</a:t>
            </a:r>
          </a:p>
          <a:p>
            <a:pPr lvl="3"/>
            <a:r>
              <a:rPr lang="en-US" dirty="0" smtClean="0"/>
              <a:t>1 Additional Mandrel Assembly per line</a:t>
            </a:r>
          </a:p>
          <a:p>
            <a:pPr lvl="3"/>
            <a:r>
              <a:rPr lang="en-US" dirty="0" smtClean="0"/>
              <a:t>3 Additional Reaction and Impregnation Tooling per line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5257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17375E"/>
                </a:solidFill>
                <a:latin typeface="Helvetica"/>
                <a:cs typeface="Helvetica"/>
              </a:rPr>
              <a:t>Cost Slide with all caveats</a:t>
            </a:r>
            <a:endParaRPr lang="en-US" b="1" dirty="0">
              <a:solidFill>
                <a:srgbClr val="17375E"/>
              </a:solidFill>
              <a:latin typeface="Helvetica"/>
              <a:cs typeface="Helvetica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8200" y="4897872"/>
            <a:ext cx="8672513" cy="1555120"/>
          </a:xfrm>
        </p:spPr>
        <p:txBody>
          <a:bodyPr>
            <a:noAutofit/>
          </a:bodyPr>
          <a:lstStyle/>
          <a:p>
            <a:r>
              <a:rPr lang="en-US" sz="1600" dirty="0" smtClean="0"/>
              <a:t>Extremely preliminary output as of Nov 15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, 2014</a:t>
            </a:r>
          </a:p>
          <a:p>
            <a:r>
              <a:rPr lang="en-US" sz="1600" dirty="0" smtClean="0"/>
              <a:t>L2/L3 inputs taken without critical examination. Not all inputs of same maturity level</a:t>
            </a:r>
          </a:p>
          <a:p>
            <a:r>
              <a:rPr lang="en-US" sz="1600" dirty="0" smtClean="0"/>
              <a:t>Individual labs rate for SWF, 1FTE=1,768h</a:t>
            </a:r>
          </a:p>
          <a:p>
            <a:r>
              <a:rPr lang="en-US" sz="1600" dirty="0" smtClean="0"/>
              <a:t>Escalation included at 2.8%/y</a:t>
            </a:r>
          </a:p>
          <a:p>
            <a:r>
              <a:rPr lang="en-US" sz="1600" dirty="0" smtClean="0"/>
              <a:t>Cost </a:t>
            </a:r>
            <a:r>
              <a:rPr lang="en-US" sz="1600" dirty="0"/>
              <a:t>P</a:t>
            </a:r>
            <a:r>
              <a:rPr lang="en-US" sz="1600" dirty="0" smtClean="0"/>
              <a:t>rofile to be matched to DOE Funding profile (still unknown)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pic>
        <p:nvPicPr>
          <p:cNvPr id="3" name="Picture 2" descr="Screen Shot 2014-11-20 at 2.18.57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6" t="29506" r="12506" b="13210"/>
          <a:stretch/>
        </p:blipFill>
        <p:spPr>
          <a:xfrm>
            <a:off x="221511" y="945444"/>
            <a:ext cx="8686800" cy="38683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1350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Shot 2014-11-20 at 2.18.57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6" t="29506" r="12506" b="13210"/>
          <a:stretch/>
        </p:blipFill>
        <p:spPr>
          <a:xfrm>
            <a:off x="221511" y="945444"/>
            <a:ext cx="8686800" cy="38683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39535" y="5033988"/>
            <a:ext cx="8672513" cy="12728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lIns="0" tIns="0" rIns="0" bIns="0">
            <a:normAutofit fontScale="700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Close to expected ~200 M$ US contribution to LHC, but cuts to this list might be necessary (assuming Cost Estimate is robust)</a:t>
            </a:r>
          </a:p>
          <a:p>
            <a:r>
              <a:rPr lang="en-US" dirty="0" smtClean="0"/>
              <a:t>Approximately 300 FTEs effort in US</a:t>
            </a:r>
          </a:p>
          <a:p>
            <a:r>
              <a:rPr lang="en-US" dirty="0" smtClean="0"/>
              <a:t>SWF-to-M&amp;S close to 1-to-1</a:t>
            </a:r>
          </a:p>
          <a:p>
            <a:r>
              <a:rPr lang="en-US" dirty="0" smtClean="0"/>
              <a:t>“Escalation” is a bitch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480006" y="1351801"/>
            <a:ext cx="573527" cy="273091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697459" y="1366742"/>
            <a:ext cx="450628" cy="273091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148087" y="1383511"/>
            <a:ext cx="1147054" cy="241382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838204" y="1351801"/>
            <a:ext cx="669115" cy="304800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48827" y="95505"/>
            <a:ext cx="6919777" cy="69973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17375E"/>
                </a:solidFill>
                <a:latin typeface="Helvetica"/>
                <a:cs typeface="Helvetica"/>
              </a:rPr>
              <a:t>Cost Slide with all caveats (2)</a:t>
            </a:r>
            <a:endParaRPr lang="en-US" b="1" dirty="0">
              <a:solidFill>
                <a:srgbClr val="17375E"/>
              </a:solidFill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8101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376092"/>
                </a:solidFill>
                <a:latin typeface="Helvetica"/>
                <a:cs typeface="Helvetica"/>
              </a:rPr>
              <a:t>Pikaia</a:t>
            </a:r>
            <a:endParaRPr lang="en-US" b="1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699714"/>
            <a:ext cx="8672513" cy="45273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Possible precursor to </a:t>
            </a:r>
            <a:r>
              <a:rPr lang="en-US" dirty="0" err="1" smtClean="0"/>
              <a:t>Cordata</a:t>
            </a:r>
            <a:r>
              <a:rPr lang="en-US" dirty="0" smtClean="0"/>
              <a:t> (all “superior” life forms)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" name="Picture 5" descr="Screen Shot 2014-09-15 at 4.48.4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1" t="15926" r="21920" b="18149"/>
          <a:stretch/>
        </p:blipFill>
        <p:spPr>
          <a:xfrm>
            <a:off x="228600" y="1088085"/>
            <a:ext cx="3785469" cy="286353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322980" y="2928432"/>
            <a:ext cx="899627" cy="51159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4-09-30 at 5.29.27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83" t="41241" r="19942" b="27891"/>
          <a:stretch/>
        </p:blipFill>
        <p:spPr>
          <a:xfrm>
            <a:off x="3866377" y="3069560"/>
            <a:ext cx="5034736" cy="25050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pic>
        <p:nvPicPr>
          <p:cNvPr id="10" name="Picture 9" descr="MQXF-cutaway5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45" y="1006155"/>
            <a:ext cx="8881409" cy="514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5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143042" y="95476"/>
            <a:ext cx="5955615" cy="599962"/>
          </a:xfrm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solidFill>
                  <a:srgbClr val="376092"/>
                </a:solidFill>
                <a:latin typeface="Helvetica"/>
                <a:cs typeface="Helvetica"/>
              </a:rPr>
              <a:t>MQXF Main Parameters</a:t>
            </a:r>
          </a:p>
        </p:txBody>
      </p:sp>
      <p:sp>
        <p:nvSpPr>
          <p:cNvPr id="17415" name="Content Placeholder 8"/>
          <p:cNvSpPr>
            <a:spLocks noGrp="1"/>
          </p:cNvSpPr>
          <p:nvPr>
            <p:ph idx="1"/>
          </p:nvPr>
        </p:nvSpPr>
        <p:spPr>
          <a:xfrm>
            <a:off x="249026" y="1143000"/>
            <a:ext cx="8445142" cy="3276600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140 T/m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0000"/>
                </a:solidFill>
              </a:rPr>
              <a:t>150 mm </a:t>
            </a:r>
            <a:r>
              <a:rPr lang="en-GB" dirty="0" smtClean="0"/>
              <a:t>coil aperture 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Q1/Q3 length: </a:t>
            </a:r>
            <a:r>
              <a:rPr lang="en-GB" dirty="0" smtClean="0">
                <a:solidFill>
                  <a:srgbClr val="FF0000"/>
                </a:solidFill>
              </a:rPr>
              <a:t>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Q2 length: </a:t>
            </a:r>
            <a:r>
              <a:rPr lang="en-GB" dirty="0" smtClean="0">
                <a:solidFill>
                  <a:srgbClr val="FF0000"/>
                </a:solidFill>
              </a:rPr>
              <a:t>6.8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Max outer diameter: </a:t>
            </a:r>
            <a:r>
              <a:rPr lang="en-GB" dirty="0" smtClean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1.9 K </a:t>
            </a:r>
            <a:r>
              <a:rPr lang="en-GB" dirty="0" smtClean="0"/>
              <a:t>operating temperature </a:t>
            </a: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Radiation strength: &gt; </a:t>
            </a:r>
            <a:r>
              <a:rPr lang="en-GB" dirty="0" smtClean="0">
                <a:solidFill>
                  <a:srgbClr val="FF0000"/>
                </a:solidFill>
              </a:rPr>
              <a:t>33 </a:t>
            </a:r>
            <a:r>
              <a:rPr lang="en-GB" dirty="0" err="1" smtClean="0">
                <a:solidFill>
                  <a:srgbClr val="FF0000"/>
                </a:solidFill>
              </a:rPr>
              <a:t>MGy</a:t>
            </a:r>
            <a:endParaRPr lang="en-GB" sz="2800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Field quality: &lt; </a:t>
            </a:r>
            <a:r>
              <a:rPr lang="en-GB" dirty="0" smtClean="0">
                <a:solidFill>
                  <a:srgbClr val="FF0000"/>
                </a:solidFill>
              </a:rPr>
              <a:t>1 </a:t>
            </a:r>
            <a:r>
              <a:rPr lang="en-GB" dirty="0">
                <a:solidFill>
                  <a:srgbClr val="FF0000"/>
                </a:solidFill>
              </a:rPr>
              <a:t>unit </a:t>
            </a:r>
            <a:r>
              <a:rPr lang="en-GB" dirty="0"/>
              <a:t>(</a:t>
            </a:r>
            <a:r>
              <a:rPr lang="en-GB" i="1" dirty="0"/>
              <a:t>https://</a:t>
            </a:r>
            <a:r>
              <a:rPr lang="en-GB" i="1" dirty="0" smtClean="0"/>
              <a:t>espace.cern.ch/HiLumi/WP3/SitePages/Home.aspx</a:t>
            </a:r>
            <a:r>
              <a:rPr lang="en-GB" dirty="0" smtClean="0"/>
              <a:t>)</a:t>
            </a:r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C2B6E-0D94-453A-8EE2-7F5D323926D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pSp>
        <p:nvGrpSpPr>
          <p:cNvPr id="13317" name="Group 7"/>
          <p:cNvGrpSpPr>
            <a:grpSpLocks/>
          </p:cNvGrpSpPr>
          <p:nvPr/>
        </p:nvGrpSpPr>
        <p:grpSpPr bwMode="auto">
          <a:xfrm>
            <a:off x="228600" y="4572000"/>
            <a:ext cx="8747839" cy="2271713"/>
            <a:chOff x="216843" y="1623913"/>
            <a:chExt cx="9003357" cy="2424212"/>
          </a:xfrm>
        </p:grpSpPr>
        <p:pic>
          <p:nvPicPr>
            <p:cNvPr id="1024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43" y="1623913"/>
              <a:ext cx="8748465" cy="24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5630" y="257942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905" y="221366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46" descr="Japan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109" y="1953390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2" name="Picture 44" descr="Italy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7224" y="2044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4904" y="2102619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4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9190" y="2443980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5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23" y="232141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6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816" y="2425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17"/>
            <p:cNvSpPr/>
            <p:nvPr/>
          </p:nvSpPr>
          <p:spPr>
            <a:xfrm>
              <a:off x="8515300" y="3401986"/>
              <a:ext cx="704900" cy="4842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18000" anchor="ctr"/>
            <a:lstStyle/>
            <a:p>
              <a:pPr algn="ctr">
                <a:defRPr/>
              </a:pPr>
              <a:r>
                <a:rPr lang="fr-CH" sz="1000" b="1" dirty="0"/>
                <a:t>ATLAS</a:t>
              </a:r>
            </a:p>
            <a:p>
              <a:pPr algn="ctr">
                <a:defRPr/>
              </a:pPr>
              <a:r>
                <a:rPr lang="fr-CH" sz="1000" b="1" dirty="0"/>
                <a:t>CMS</a:t>
              </a:r>
              <a:endParaRPr lang="en-GB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03847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595" y="103664"/>
            <a:ext cx="5619786" cy="64173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A Cambrian Ocean …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5" descr="Screen Shot 2014-09-15 at 4.48.4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1" t="15926" r="21920" b="18149"/>
          <a:stretch/>
        </p:blipFill>
        <p:spPr>
          <a:xfrm>
            <a:off x="1165412" y="880876"/>
            <a:ext cx="6765032" cy="5117438"/>
          </a:xfrm>
          <a:prstGeom prst="rect">
            <a:avLst/>
          </a:prstGeom>
        </p:spPr>
      </p:pic>
      <p:pic>
        <p:nvPicPr>
          <p:cNvPr id="3" name="Picture 2" descr="300px-Wonderfullif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13" y="2560131"/>
            <a:ext cx="2586787" cy="35956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9117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  <a:latin typeface="Helvetica"/>
                <a:cs typeface="Helvetica"/>
              </a:rPr>
              <a:t>HQ as Risk Reduction</a:t>
            </a:r>
            <a:endParaRPr lang="en-US" b="1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3257550" y="1439863"/>
            <a:ext cx="2738438" cy="16462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Accelerator Quality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Order of magnitude reduction of dynamic effects (ramp rate, field quality) with cable core 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09538" y="1439863"/>
            <a:ext cx="3143250" cy="168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performance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HQ02a: operational gradient (80% SSL) with no training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HQ02b: fast training to 95% level with 200 MPa pre-load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6078538" y="1439863"/>
            <a:ext cx="2925762" cy="168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protection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380K quench temperature without degradation 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Successful first test of the CLIQ system in Nb</a:t>
            </a:r>
            <a:r>
              <a:rPr lang="en-US" sz="1600" baseline="-25000" dirty="0">
                <a:solidFill>
                  <a:srgbClr val="000000"/>
                </a:solidFill>
                <a:latin typeface="Arial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Sn</a:t>
            </a: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276600"/>
            <a:ext cx="2909888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3276600"/>
            <a:ext cx="2786062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3276600"/>
            <a:ext cx="2800350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7318375" y="33623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BFBFBF"/>
                </a:solidFill>
                <a:latin typeface="Times New Roman" pitchFamily="18" charset="0"/>
              </a:rPr>
              <a:t>250K</a:t>
            </a: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7813675" y="42005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007600"/>
                </a:solidFill>
                <a:latin typeface="Times New Roman" pitchFamily="18" charset="0"/>
              </a:rPr>
              <a:t>320K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8347075" y="4838700"/>
            <a:ext cx="5238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>
                <a:solidFill>
                  <a:srgbClr val="7030A0"/>
                </a:solidFill>
              </a:rPr>
              <a:t>380K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580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376092"/>
                </a:solidFill>
                <a:latin typeface="Helvetica"/>
                <a:cs typeface="Helvetica"/>
              </a:rPr>
              <a:t>Feedback from MQXF Winding</a:t>
            </a:r>
            <a:endParaRPr lang="en-US" sz="3200" b="1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419600" cy="2362200"/>
          </a:xfrm>
        </p:spPr>
        <p:txBody>
          <a:bodyPr>
            <a:normAutofit/>
          </a:bodyPr>
          <a:lstStyle/>
          <a:p>
            <a:r>
              <a:rPr lang="en-US" dirty="0" smtClean="0"/>
              <a:t>No popped strands during winding</a:t>
            </a:r>
          </a:p>
          <a:p>
            <a:r>
              <a:rPr lang="en-US" dirty="0" smtClean="0"/>
              <a:t>Flexible features of end parts are working well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4" t="2123" r="4776" b="21221"/>
          <a:stretch/>
        </p:blipFill>
        <p:spPr bwMode="auto">
          <a:xfrm>
            <a:off x="5245196" y="1143000"/>
            <a:ext cx="391785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7" t="3828" r="8230" b="2838"/>
          <a:stretch/>
        </p:blipFill>
        <p:spPr bwMode="auto">
          <a:xfrm>
            <a:off x="5277304" y="3456110"/>
            <a:ext cx="3866696" cy="3401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2" t="6296" r="29132" b="27037"/>
          <a:stretch/>
        </p:blipFill>
        <p:spPr bwMode="auto">
          <a:xfrm>
            <a:off x="57150" y="3429000"/>
            <a:ext cx="5048250" cy="2842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7662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76092"/>
                </a:solidFill>
                <a:latin typeface="Helvetica"/>
                <a:cs typeface="Helvetica"/>
              </a:rPr>
              <a:t>MQXF </a:t>
            </a:r>
            <a:r>
              <a:rPr lang="en-US" b="1" dirty="0" smtClean="0">
                <a:solidFill>
                  <a:srgbClr val="376092"/>
                </a:solidFill>
                <a:latin typeface="Helvetica"/>
                <a:cs typeface="Helvetica"/>
              </a:rPr>
              <a:t>schedule</a:t>
            </a:r>
            <a:endParaRPr lang="en-GB" b="1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3DD1B6A-2EDF-614B-A2A2-4DD526E0C8A7}" type="slidenum">
              <a:rPr lang="en-US">
                <a:solidFill>
                  <a:schemeClr val="tx2"/>
                </a:solidFill>
                <a:latin typeface="Calibri" charset="0"/>
              </a:rPr>
              <a:pPr eaLnBrk="1" hangingPunct="1"/>
              <a:t>22</a:t>
            </a:fld>
            <a:endParaRPr lang="en-US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675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11392" r="21359" b="59424"/>
          <a:stretch>
            <a:fillRect/>
          </a:stretch>
        </p:blipFill>
        <p:spPr bwMode="auto">
          <a:xfrm>
            <a:off x="304800" y="1010026"/>
            <a:ext cx="84915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104588" y="3276600"/>
            <a:ext cx="9039411" cy="34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Short model program: </a:t>
            </a:r>
            <a:r>
              <a:rPr lang="en-GB" i="1" u="sng" dirty="0" smtClean="0"/>
              <a:t>5 CERN-</a:t>
            </a:r>
            <a:r>
              <a:rPr lang="en-GB" i="1" u="sng" dirty="0" smtClean="0">
                <a:solidFill>
                  <a:srgbClr val="FF0000"/>
                </a:solidFill>
              </a:rPr>
              <a:t>LARP </a:t>
            </a:r>
            <a:r>
              <a:rPr lang="en-GB" i="1" u="sng" dirty="0" smtClean="0"/>
              <a:t>models</a:t>
            </a:r>
            <a:r>
              <a:rPr lang="en-GB" b="1" dirty="0" smtClean="0"/>
              <a:t>, 2014-2016</a:t>
            </a:r>
          </a:p>
          <a:p>
            <a:pPr lvl="1">
              <a:defRPr/>
            </a:pPr>
            <a:r>
              <a:rPr lang="en-GB" dirty="0" smtClean="0"/>
              <a:t>Coil fabrication starts in 02-03/2014</a:t>
            </a:r>
          </a:p>
          <a:p>
            <a:pPr lvl="1">
              <a:defRPr/>
            </a:pPr>
            <a:r>
              <a:rPr lang="en-GB" dirty="0" smtClean="0"/>
              <a:t>First magnet test (SQXF1) in 07/2015 (3 </a:t>
            </a:r>
            <a:r>
              <a:rPr lang="en-GB" dirty="0" smtClean="0">
                <a:solidFill>
                  <a:srgbClr val="FF0000"/>
                </a:solidFill>
              </a:rPr>
              <a:t>LARP</a:t>
            </a:r>
            <a:r>
              <a:rPr lang="en-GB" dirty="0" smtClean="0"/>
              <a:t> coils, 1 CERN coil) </a:t>
            </a:r>
          </a:p>
          <a:p>
            <a:pPr>
              <a:defRPr/>
            </a:pPr>
            <a:r>
              <a:rPr lang="en-GB" dirty="0" smtClean="0"/>
              <a:t>Long model program: </a:t>
            </a:r>
            <a:r>
              <a:rPr lang="en-GB" i="1" u="sng" dirty="0" smtClean="0"/>
              <a:t>2 (CERN) + </a:t>
            </a:r>
            <a:r>
              <a:rPr lang="en-GB" i="1" u="sng" dirty="0" smtClean="0">
                <a:solidFill>
                  <a:srgbClr val="FF0000"/>
                </a:solidFill>
              </a:rPr>
              <a:t>3 (LARP)</a:t>
            </a:r>
            <a:r>
              <a:rPr lang="en-GB" i="1" u="sng" dirty="0" smtClean="0"/>
              <a:t> models</a:t>
            </a:r>
            <a:r>
              <a:rPr lang="en-GB" dirty="0" smtClean="0"/>
              <a:t>, </a:t>
            </a:r>
            <a:r>
              <a:rPr lang="en-GB" b="1" dirty="0" smtClean="0"/>
              <a:t>2015-2018</a:t>
            </a:r>
          </a:p>
          <a:p>
            <a:pPr lvl="1">
              <a:defRPr/>
            </a:pPr>
            <a:r>
              <a:rPr lang="en-GB" dirty="0" smtClean="0"/>
              <a:t>Coil fabrication starts in 2015: </a:t>
            </a:r>
            <a:r>
              <a:rPr lang="en-GB" dirty="0" smtClean="0">
                <a:solidFill>
                  <a:srgbClr val="FF0000"/>
                </a:solidFill>
              </a:rPr>
              <a:t>02 (LARP),</a:t>
            </a:r>
            <a:r>
              <a:rPr lang="en-GB" dirty="0" smtClean="0"/>
              <a:t> 10 (CERN)</a:t>
            </a:r>
          </a:p>
          <a:p>
            <a:pPr lvl="1">
              <a:defRPr/>
            </a:pPr>
            <a:r>
              <a:rPr lang="en-GB" dirty="0" smtClean="0"/>
              <a:t>First magnet test in </a:t>
            </a:r>
            <a:r>
              <a:rPr lang="en-GB" dirty="0" smtClean="0">
                <a:solidFill>
                  <a:srgbClr val="FF0000"/>
                </a:solidFill>
              </a:rPr>
              <a:t>08/2016 (LARP) </a:t>
            </a:r>
            <a:r>
              <a:rPr lang="en-GB" dirty="0" smtClean="0"/>
              <a:t>and 07/2017 (CERN)</a:t>
            </a:r>
          </a:p>
          <a:p>
            <a:pPr>
              <a:defRPr/>
            </a:pPr>
            <a:r>
              <a:rPr lang="en-GB" dirty="0" smtClean="0"/>
              <a:t>Series production: </a:t>
            </a:r>
            <a:r>
              <a:rPr lang="en-GB" i="1" u="sng" dirty="0" smtClean="0"/>
              <a:t>10 (CERN) + </a:t>
            </a:r>
            <a:r>
              <a:rPr lang="en-GB" i="1" u="sng" dirty="0" smtClean="0">
                <a:solidFill>
                  <a:srgbClr val="FF0000"/>
                </a:solidFill>
              </a:rPr>
              <a:t>10 (LARP)</a:t>
            </a:r>
            <a:r>
              <a:rPr lang="en-GB" i="1" u="sng" dirty="0" smtClean="0"/>
              <a:t> cold masses</a:t>
            </a:r>
            <a:r>
              <a:rPr lang="en-GB" dirty="0" smtClean="0"/>
              <a:t>,</a:t>
            </a:r>
            <a:r>
              <a:rPr lang="en-GB" b="1" dirty="0" smtClean="0"/>
              <a:t>2018-2021</a:t>
            </a:r>
          </a:p>
          <a:p>
            <a:pPr lvl="1">
              <a:defRPr/>
            </a:pPr>
            <a:r>
              <a:rPr lang="en-GB" dirty="0"/>
              <a:t>Coil fabrication starts in </a:t>
            </a:r>
            <a:r>
              <a:rPr lang="en-GB" dirty="0" smtClean="0"/>
              <a:t>01/2018</a:t>
            </a:r>
            <a:endParaRPr lang="en-GB" dirty="0"/>
          </a:p>
          <a:p>
            <a:pPr lvl="1">
              <a:defRPr/>
            </a:pPr>
            <a:r>
              <a:rPr lang="en-GB" dirty="0"/>
              <a:t>First magnet test in </a:t>
            </a:r>
            <a:r>
              <a:rPr lang="en-GB" dirty="0" smtClean="0"/>
              <a:t>10/2019</a:t>
            </a:r>
            <a:endParaRPr lang="en-GB" b="1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1768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1010508" y="53258"/>
            <a:ext cx="7174592" cy="609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MQXFL plan @ LARP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5944158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5933045"/>
            <a:ext cx="609600" cy="365125"/>
          </a:xfrm>
        </p:spPr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1847"/>
            <a:ext cx="9144000" cy="51466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41234" y="875172"/>
            <a:ext cx="7282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|          2015           |            2016           |          2017            |        2018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1678029"/>
            <a:ext cx="163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MQXFL mirror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26204" y="24839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MQXFL1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9000" y="301736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MQXFL1b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67240" y="39200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MQXFL2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36004" y="55964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MQXFL3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209800" y="1678029"/>
            <a:ext cx="1752600" cy="4894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29000" y="2239229"/>
            <a:ext cx="1752600" cy="6140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949904" y="3675361"/>
            <a:ext cx="1752600" cy="6140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31784" y="5351761"/>
            <a:ext cx="1921616" cy="8543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2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50360" y="64152"/>
            <a:ext cx="5476582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Conquest of Earth</a:t>
            </a:r>
            <a:endParaRPr lang="en-US" dirty="0"/>
          </a:p>
        </p:txBody>
      </p:sp>
      <p:pic>
        <p:nvPicPr>
          <p:cNvPr id="7" name="Picture 6" descr="060406.tiktaali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210" y="2849393"/>
            <a:ext cx="4985903" cy="3315095"/>
          </a:xfrm>
          <a:prstGeom prst="rect">
            <a:avLst/>
          </a:prstGeom>
        </p:spPr>
      </p:pic>
      <p:pic>
        <p:nvPicPr>
          <p:cNvPr id="8" name="Picture 7" descr="Screen Shot 2014-09-30 at 5.29.27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83" t="41241" r="19942" b="27891"/>
          <a:stretch/>
        </p:blipFill>
        <p:spPr>
          <a:xfrm>
            <a:off x="228600" y="1012554"/>
            <a:ext cx="5034736" cy="25050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003765" y="5702823"/>
            <a:ext cx="4610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Tiktaalik</a:t>
            </a:r>
            <a:r>
              <a:rPr lang="en-US" dirty="0" smtClean="0"/>
              <a:t> (Neil </a:t>
            </a:r>
            <a:r>
              <a:rPr lang="en-US" dirty="0" err="1" smtClean="0"/>
              <a:t>Shubin</a:t>
            </a:r>
            <a:r>
              <a:rPr lang="en-US" dirty="0" smtClean="0"/>
              <a:t>) - 400 MY ago</a:t>
            </a:r>
            <a:endParaRPr lang="en-US" dirty="0"/>
          </a:p>
        </p:txBody>
      </p:sp>
      <p:sp>
        <p:nvSpPr>
          <p:cNvPr id="11" name="Bent Arrow 10"/>
          <p:cNvSpPr/>
          <p:nvPr/>
        </p:nvSpPr>
        <p:spPr>
          <a:xfrm flipV="1">
            <a:off x="2166470" y="3745118"/>
            <a:ext cx="1509059" cy="697529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3697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54726" y="975389"/>
            <a:ext cx="8672513" cy="543898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AU" altLang="ja-JP" sz="2600" dirty="0" smtClean="0">
                <a:solidFill>
                  <a:srgbClr val="7F7F7F"/>
                </a:solidFill>
              </a:rPr>
              <a:t>“This </a:t>
            </a:r>
            <a:r>
              <a:rPr lang="en-AU" altLang="ja-JP" sz="2600" dirty="0">
                <a:solidFill>
                  <a:srgbClr val="7F7F7F"/>
                </a:solidFill>
              </a:rPr>
              <a:t>significant </a:t>
            </a:r>
            <a:r>
              <a:rPr lang="en-AU" altLang="ja-JP" sz="2600" dirty="0" smtClean="0">
                <a:solidFill>
                  <a:srgbClr val="7F7F7F"/>
                </a:solidFill>
              </a:rPr>
              <a:t>milestone (i.e. MQXF for HL-LHC)  </a:t>
            </a:r>
            <a:r>
              <a:rPr lang="en-AU" altLang="ja-JP" sz="2600" dirty="0">
                <a:solidFill>
                  <a:srgbClr val="7F7F7F"/>
                </a:solidFill>
              </a:rPr>
              <a:t>will open up the route to much higher energy accelerators than the LHC using for the first time superconductors beyond </a:t>
            </a:r>
            <a:r>
              <a:rPr lang="en-AU" altLang="ja-JP" sz="2600" dirty="0" err="1">
                <a:solidFill>
                  <a:srgbClr val="7F7F7F"/>
                </a:solidFill>
              </a:rPr>
              <a:t>Nb</a:t>
            </a:r>
            <a:r>
              <a:rPr lang="en-AU" altLang="ja-JP" sz="2600" dirty="0">
                <a:solidFill>
                  <a:srgbClr val="7F7F7F"/>
                </a:solidFill>
              </a:rPr>
              <a:t>-Ti in its main magnets</a:t>
            </a:r>
            <a:r>
              <a:rPr lang="en-AU" altLang="ja-JP" sz="2600" dirty="0" smtClean="0">
                <a:solidFill>
                  <a:srgbClr val="7F7F7F"/>
                </a:solidFill>
              </a:rPr>
              <a:t>.”</a:t>
            </a:r>
            <a:endParaRPr lang="en-AU" altLang="ja-JP" sz="2600" dirty="0"/>
          </a:p>
          <a:p>
            <a:endParaRPr lang="en-US" dirty="0" smtClean="0"/>
          </a:p>
          <a:p>
            <a:r>
              <a:rPr lang="en-US" dirty="0" smtClean="0"/>
              <a:t>Evolution through series of critical design reviews for MQXF design</a:t>
            </a:r>
          </a:p>
          <a:p>
            <a:pPr lvl="1"/>
            <a:r>
              <a:rPr lang="en-US" dirty="0" smtClean="0"/>
              <a:t>November </a:t>
            </a:r>
            <a:r>
              <a:rPr lang="fr-FR" dirty="0" smtClean="0"/>
              <a:t>’</a:t>
            </a:r>
            <a:r>
              <a:rPr lang="en-US" dirty="0" smtClean="0"/>
              <a:t>14: 		Conductor and Cable</a:t>
            </a:r>
          </a:p>
          <a:p>
            <a:pPr lvl="1"/>
            <a:r>
              <a:rPr lang="en-US" dirty="0" smtClean="0"/>
              <a:t>December ‘14:		Magnet Design</a:t>
            </a:r>
          </a:p>
          <a:p>
            <a:pPr lvl="1"/>
            <a:r>
              <a:rPr lang="en-US" dirty="0" smtClean="0"/>
              <a:t>2015-16:				Final Tech. Des. Rev &amp; Production Review</a:t>
            </a:r>
          </a:p>
          <a:p>
            <a:r>
              <a:rPr lang="en-US" dirty="0" smtClean="0"/>
              <a:t>Int. Conductor and Cable Review (CERN Nov 5-6, </a:t>
            </a:r>
            <a:r>
              <a:rPr lang="fr-FR" dirty="0" smtClean="0"/>
              <a:t>’</a:t>
            </a:r>
            <a:r>
              <a:rPr lang="en-US" dirty="0" smtClean="0"/>
              <a:t>14)</a:t>
            </a:r>
          </a:p>
          <a:p>
            <a:pPr lvl="1"/>
            <a:r>
              <a:rPr lang="en-US" dirty="0" smtClean="0"/>
              <a:t>Reduce keystone angle of PIT cable and support PIT R&amp;D</a:t>
            </a:r>
          </a:p>
          <a:p>
            <a:pPr lvl="1"/>
            <a:r>
              <a:rPr lang="en-US" dirty="0" smtClean="0"/>
              <a:t>Consider same change for RRP cable</a:t>
            </a:r>
          </a:p>
          <a:p>
            <a:pPr lvl="1"/>
            <a:r>
              <a:rPr lang="en-US" dirty="0" smtClean="0"/>
              <a:t>Optimize margin</a:t>
            </a:r>
            <a:r>
              <a:rPr lang="en-US" i="1" dirty="0" smtClean="0"/>
              <a:t> &amp; </a:t>
            </a:r>
            <a:r>
              <a:rPr lang="en-US" dirty="0" smtClean="0"/>
              <a:t>Confirm strand/Cable specs by model program</a:t>
            </a:r>
          </a:p>
          <a:p>
            <a:r>
              <a:rPr lang="en-US" dirty="0" smtClean="0"/>
              <a:t>Plan to address Cable and Design review recommendations by beginning of 2015.</a:t>
            </a:r>
          </a:p>
          <a:p>
            <a:pPr lvl="1"/>
            <a:r>
              <a:rPr lang="en-US" dirty="0" smtClean="0"/>
              <a:t>US Baseline timing is unlikely to allow further changes in the future</a:t>
            </a:r>
          </a:p>
          <a:p>
            <a:pPr lvl="1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3066" y="98167"/>
            <a:ext cx="62087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Conquest of HEP by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1948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Marella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486401"/>
            <a:ext cx="8672513" cy="80913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“Lace Crab”, belonging to the arguably most successful phylum on Earth (Arthropods)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Apollinari – The HL-LHC Program: a Step in the Evolution of Hadron Colliders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6" name="Picture 5" descr="Screen Shot 2014-09-15 at 4.48.4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1" t="15926" r="21920" b="18149"/>
          <a:stretch/>
        </p:blipFill>
        <p:spPr>
          <a:xfrm>
            <a:off x="228600" y="941899"/>
            <a:ext cx="4254915" cy="321864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28600" y="3182471"/>
            <a:ext cx="447675" cy="38847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4-09-30 at 5.37.1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62" t="40981" r="23203" b="14000"/>
          <a:stretch/>
        </p:blipFill>
        <p:spPr>
          <a:xfrm>
            <a:off x="4811059" y="2599231"/>
            <a:ext cx="3869765" cy="28477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65163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74436" y="103664"/>
            <a:ext cx="3553214" cy="64173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Crab Cavities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01937"/>
            <a:ext cx="8672513" cy="91839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Larger Crossing angle (~300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in HL-LHC vs. ~150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in LHC) calls for a correction of individual bunches orientation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pSp>
        <p:nvGrpSpPr>
          <p:cNvPr id="89" name="Group 88"/>
          <p:cNvGrpSpPr/>
          <p:nvPr/>
        </p:nvGrpSpPr>
        <p:grpSpPr>
          <a:xfrm>
            <a:off x="381000" y="1918636"/>
            <a:ext cx="8537770" cy="1411340"/>
            <a:chOff x="381000" y="1918636"/>
            <a:chExt cx="8537770" cy="141134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81000" y="2005497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2737556" y="2001452"/>
              <a:ext cx="3824658" cy="1238951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381000" y="1932118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737556" y="2005497"/>
              <a:ext cx="3824658" cy="1230859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1655204" y="1933224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1080000">
              <a:off x="2929408" y="2127460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1080000">
              <a:off x="4203612" y="2538892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1080000">
              <a:off x="5477816" y="2935782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20520000">
              <a:off x="2929408" y="2942408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0520000">
              <a:off x="4217391" y="2538892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20520000">
              <a:off x="5477813" y="2135154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6562214" y="2001450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81000" y="3240403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562214" y="3236356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6752020" y="3141188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8026224" y="3145641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8026224" y="1933224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6752020" y="1918636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655204" y="3158925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72794" y="2380058"/>
              <a:ext cx="518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r>
                <a:rPr lang="en-US" baseline="-25000" dirty="0" smtClean="0">
                  <a:latin typeface="Helvetica"/>
                  <a:cs typeface="Helvetica"/>
                </a:rPr>
                <a:t>c</a:t>
              </a:r>
              <a:endParaRPr lang="en-US" baseline="-25000" dirty="0">
                <a:latin typeface="Helvetica"/>
                <a:cs typeface="Helvetica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81000" y="3158925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Curved Connector 50"/>
            <p:cNvCxnSpPr/>
            <p:nvPr/>
          </p:nvCxnSpPr>
          <p:spPr>
            <a:xfrm rot="5400000">
              <a:off x="5129205" y="2606345"/>
              <a:ext cx="396890" cy="12700"/>
            </a:xfrm>
            <a:prstGeom prst="curved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H="1">
              <a:off x="7943074" y="2240315"/>
              <a:ext cx="958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381000" y="2240315"/>
              <a:ext cx="95803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381000" y="4295967"/>
            <a:ext cx="8537770" cy="1869332"/>
            <a:chOff x="381000" y="4295967"/>
            <a:chExt cx="8537770" cy="1869332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381000" y="4751146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737556" y="4747101"/>
              <a:ext cx="3824658" cy="1238951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381000" y="4677767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737556" y="4751146"/>
              <a:ext cx="3824658" cy="1230859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 rot="20520000">
              <a:off x="1655204" y="4678873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2929408" y="4873109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4203612" y="5284541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5477816" y="5681431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929408" y="5688057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4217391" y="5284541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477813" y="4880803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6562214" y="4747099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81000" y="5986052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6562214" y="5982005"/>
              <a:ext cx="2356556" cy="4047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 rot="20520000">
              <a:off x="6752020" y="5886837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8026224" y="5891290"/>
              <a:ext cx="874889" cy="17105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8026224" y="4678873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1080000">
              <a:off x="6752020" y="4664285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1080000">
              <a:off x="1655204" y="5904574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472794" y="5125707"/>
              <a:ext cx="518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r>
                <a:rPr lang="en-US" baseline="-25000" dirty="0" smtClean="0">
                  <a:latin typeface="Helvetica"/>
                  <a:cs typeface="Helvetica"/>
                </a:rPr>
                <a:t>c</a:t>
              </a:r>
              <a:endParaRPr lang="en-US" baseline="-25000" dirty="0">
                <a:latin typeface="Helvetica"/>
                <a:cs typeface="Helvetica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81000" y="5904574"/>
              <a:ext cx="874889" cy="17105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Curved Connector 72"/>
            <p:cNvCxnSpPr/>
            <p:nvPr/>
          </p:nvCxnSpPr>
          <p:spPr>
            <a:xfrm rot="5400000">
              <a:off x="5129205" y="5351994"/>
              <a:ext cx="396890" cy="12700"/>
            </a:xfrm>
            <a:prstGeom prst="curved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V="1">
              <a:off x="6775723" y="4295967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7603245" y="4884737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flipV="1">
              <a:off x="6786194" y="5785210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7603245" y="5859108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2522205" y="4332153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1679489" y="4892625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2505727" y="5800986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1687295" y="5844891"/>
              <a:ext cx="0" cy="306191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1849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355" y="75442"/>
            <a:ext cx="6755352" cy="64173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(Another) Inverted Evolution Tree 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888" y="874086"/>
            <a:ext cx="8887002" cy="579730"/>
          </a:xfrm>
        </p:spPr>
        <p:txBody>
          <a:bodyPr/>
          <a:lstStyle/>
          <a:p>
            <a:r>
              <a:rPr lang="en-US" dirty="0" smtClean="0"/>
              <a:t>Lot of Different ideas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0" y="1414511"/>
            <a:ext cx="8114323" cy="205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7031108" y="64827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olibri"/>
                <a:ea typeface="+mn-ea"/>
                <a:cs typeface="Colibri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E5266E6E-3187-4C1D-BA6D-2ACAC749C432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36" t="62023" b="2671"/>
          <a:stretch/>
        </p:blipFill>
        <p:spPr bwMode="auto">
          <a:xfrm>
            <a:off x="1901412" y="3625302"/>
            <a:ext cx="1808760" cy="14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452216" y="3609176"/>
            <a:ext cx="1360827" cy="1421112"/>
            <a:chOff x="5715000" y="3733800"/>
            <a:chExt cx="1360827" cy="1421112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1" t="61814" r="72445" b="5327"/>
            <a:stretch/>
          </p:blipFill>
          <p:spPr bwMode="auto">
            <a:xfrm>
              <a:off x="5715000" y="3733800"/>
              <a:ext cx="1360827" cy="1421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248400" y="4724400"/>
              <a:ext cx="671979" cy="33855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DQW</a:t>
              </a:r>
              <a:endParaRPr lang="en-US" sz="1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907221" y="3639412"/>
            <a:ext cx="2162203" cy="1390876"/>
            <a:chOff x="6781800" y="3505200"/>
            <a:chExt cx="2162203" cy="139087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28" t="62222" r="32439" b="5619"/>
            <a:stretch/>
          </p:blipFill>
          <p:spPr bwMode="auto">
            <a:xfrm>
              <a:off x="6781800" y="3505200"/>
              <a:ext cx="2162203" cy="1390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8305800" y="4419600"/>
              <a:ext cx="583814" cy="33855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RFD</a:t>
              </a:r>
              <a:endParaRPr lang="en-US" sz="16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692775" y="4602076"/>
            <a:ext cx="940081" cy="33855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UK-4-rod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000590" y="5297536"/>
            <a:ext cx="565700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dirty="0" smtClean="0"/>
              <a:t>Int. </a:t>
            </a:r>
            <a:r>
              <a:rPr lang="fr-CH" sz="2400" dirty="0" err="1" smtClean="0"/>
              <a:t>Review</a:t>
            </a:r>
            <a:r>
              <a:rPr lang="fr-CH" sz="2400" dirty="0" smtClean="0"/>
              <a:t> on May 2014:</a:t>
            </a:r>
          </a:p>
          <a:p>
            <a:r>
              <a:rPr lang="fr-CH" sz="2400" dirty="0" smtClean="0"/>
              <a:t>Concentrate on two designs (RFD &amp; DQW) </a:t>
            </a:r>
          </a:p>
        </p:txBody>
      </p:sp>
    </p:spTree>
    <p:extLst>
      <p:ext uri="{BB962C8B-B14F-4D97-AF65-F5344CB8AC3E}">
        <p14:creationId xmlns:p14="http://schemas.microsoft.com/office/powerpoint/2010/main" val="1195660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376092"/>
                </a:solidFill>
              </a:rPr>
              <a:t>Bare cavities with interfaces</a:t>
            </a:r>
            <a:endParaRPr lang="en-GB" b="1" dirty="0">
              <a:solidFill>
                <a:srgbClr val="376092"/>
              </a:solidFill>
            </a:endParaRPr>
          </a:p>
        </p:txBody>
      </p:sp>
      <p:pic>
        <p:nvPicPr>
          <p:cNvPr id="4" name="Picture 3" descr="C:\Ofelia\crab cavities\PDR\BNL\CRAB Cavity Titanium - 10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2" t="33938" r="32014" b="14156"/>
          <a:stretch/>
        </p:blipFill>
        <p:spPr bwMode="auto">
          <a:xfrm>
            <a:off x="611560" y="1700808"/>
            <a:ext cx="2592288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Ofelia\crab cavities\PDR\ODU\ODU CAVITY 001 - 23-09-201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6" t="19579" r="23618" b="18409"/>
          <a:stretch/>
        </p:blipFill>
        <p:spPr bwMode="auto">
          <a:xfrm>
            <a:off x="5220072" y="4293096"/>
            <a:ext cx="3524544" cy="2250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4291278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3995936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679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 bwMode="auto">
          <a:xfrm>
            <a:off x="2170952" y="103188"/>
            <a:ext cx="4569517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latin typeface="Helvetica" charset="0"/>
              </a:rPr>
              <a:t> </a:t>
            </a:r>
            <a:r>
              <a:rPr lang="en-US" sz="3600" b="1" dirty="0" smtClean="0">
                <a:solidFill>
                  <a:srgbClr val="376092"/>
                </a:solidFill>
                <a:latin typeface="Helvetica" charset="0"/>
              </a:rPr>
              <a:t>HEP Strategy</a:t>
            </a:r>
            <a:endParaRPr lang="en-US" sz="3600" b="1" dirty="0">
              <a:solidFill>
                <a:srgbClr val="376092"/>
              </a:solidFill>
              <a:latin typeface="Helvetic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433" y="1109892"/>
            <a:ext cx="88952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just"/>
            <a:r>
              <a:rPr lang="en-GB" b="1" u="sng" dirty="0" smtClean="0">
                <a:latin typeface="Helvetica"/>
                <a:cs typeface="Helvetica"/>
              </a:rPr>
              <a:t>European Strategy for Particle Physics -  Update 2013</a:t>
            </a:r>
          </a:p>
          <a:p>
            <a:pPr marL="266700" indent="-266700" algn="just"/>
            <a:r>
              <a:rPr lang="en-GB" i="1" dirty="0" smtClean="0">
                <a:latin typeface="Helvetica"/>
                <a:cs typeface="Helvetica"/>
              </a:rPr>
              <a:t>	Europe’s top priority should be the </a:t>
            </a:r>
            <a:r>
              <a:rPr lang="en-GB" b="1" i="1" dirty="0" smtClean="0">
                <a:latin typeface="Helvetica"/>
                <a:cs typeface="Helvetica"/>
              </a:rPr>
              <a:t>exploitation of the full potential of the LHC</a:t>
            </a:r>
            <a:r>
              <a:rPr lang="en-GB" i="1" dirty="0" smtClean="0">
                <a:latin typeface="Helvetica"/>
                <a:cs typeface="Helvetica"/>
              </a:rPr>
              <a:t>, including the high-luminosity upgrade of the machine and detectors with a view to collecting </a:t>
            </a:r>
            <a:r>
              <a:rPr lang="en-GB" i="1" u="sng" dirty="0" smtClean="0">
                <a:latin typeface="Helvetica"/>
                <a:cs typeface="Helvetica"/>
              </a:rPr>
              <a:t>ten times more data</a:t>
            </a:r>
            <a:r>
              <a:rPr lang="en-GB" i="1" dirty="0" smtClean="0">
                <a:latin typeface="Helvetica"/>
                <a:cs typeface="Helvetica"/>
              </a:rPr>
              <a:t> than in the initial design, by around 2030…</a:t>
            </a:r>
          </a:p>
          <a:p>
            <a:pPr marL="266700" indent="-266700" algn="just"/>
            <a:endParaRPr lang="en-GB" i="1" dirty="0" smtClean="0">
              <a:latin typeface="Helvetica"/>
              <a:cs typeface="Helvetica"/>
            </a:endParaRPr>
          </a:p>
          <a:p>
            <a:pPr marL="266700" indent="-266700" algn="just"/>
            <a:r>
              <a:rPr lang="en-GB" b="1" u="sng" dirty="0" smtClean="0">
                <a:latin typeface="Helvetica"/>
                <a:cs typeface="Helvetica"/>
              </a:rPr>
              <a:t>US Prioritization </a:t>
            </a:r>
            <a:r>
              <a:rPr lang="en-GB" b="1" u="sng" dirty="0">
                <a:latin typeface="Helvetica"/>
                <a:cs typeface="Helvetica"/>
              </a:rPr>
              <a:t>for Particle Physics </a:t>
            </a:r>
            <a:r>
              <a:rPr lang="en-GB" b="1" u="sng" dirty="0" smtClean="0">
                <a:latin typeface="Helvetica"/>
                <a:cs typeface="Helvetica"/>
              </a:rPr>
              <a:t>(P5) -  May 2014</a:t>
            </a:r>
          </a:p>
          <a:p>
            <a:pPr marL="266700" indent="-266700" algn="just"/>
            <a:r>
              <a:rPr lang="en-US" i="1" dirty="0" smtClean="0">
                <a:latin typeface="Helvetica"/>
                <a:cs typeface="Helvetica"/>
              </a:rPr>
              <a:t>	Complete </a:t>
            </a:r>
            <a:r>
              <a:rPr lang="en-US" i="1" dirty="0">
                <a:latin typeface="Helvetica"/>
                <a:cs typeface="Helvetica"/>
              </a:rPr>
              <a:t>the LHC phase-</a:t>
            </a:r>
            <a:r>
              <a:rPr lang="en-US" i="1" dirty="0" smtClean="0">
                <a:latin typeface="Helvetica"/>
                <a:cs typeface="Helvetica"/>
              </a:rPr>
              <a:t>1 upgrades and </a:t>
            </a:r>
            <a:r>
              <a:rPr lang="en-US" i="1" dirty="0">
                <a:latin typeface="Helvetica"/>
                <a:cs typeface="Helvetica"/>
              </a:rPr>
              <a:t>continue </a:t>
            </a:r>
            <a:r>
              <a:rPr lang="en-US" i="1" dirty="0" smtClean="0">
                <a:latin typeface="Helvetica"/>
                <a:cs typeface="Helvetica"/>
              </a:rPr>
              <a:t>the strong </a:t>
            </a:r>
            <a:r>
              <a:rPr lang="en-US" i="1" dirty="0">
                <a:latin typeface="Helvetica"/>
                <a:cs typeface="Helvetica"/>
              </a:rPr>
              <a:t>collaboration in the LHC with </a:t>
            </a:r>
            <a:r>
              <a:rPr lang="en-US" i="1" dirty="0" smtClean="0">
                <a:latin typeface="Helvetica"/>
                <a:cs typeface="Helvetica"/>
              </a:rPr>
              <a:t>the phase</a:t>
            </a:r>
            <a:r>
              <a:rPr lang="en-US" i="1" dirty="0">
                <a:latin typeface="Helvetica"/>
                <a:cs typeface="Helvetica"/>
              </a:rPr>
              <a:t>-2  (HL-LHC) upgrades of the accelerator and </a:t>
            </a:r>
            <a:r>
              <a:rPr lang="en-US" i="1" dirty="0" smtClean="0">
                <a:latin typeface="Helvetica"/>
                <a:cs typeface="Helvetica"/>
              </a:rPr>
              <a:t>both general</a:t>
            </a:r>
            <a:r>
              <a:rPr lang="en-US" i="1" dirty="0">
                <a:latin typeface="Helvetica"/>
                <a:cs typeface="Helvetica"/>
              </a:rPr>
              <a:t>-purpose experiments (ATLAS and CMS). The </a:t>
            </a:r>
            <a:r>
              <a:rPr lang="en-US" i="1" dirty="0" smtClean="0">
                <a:latin typeface="Helvetica"/>
                <a:cs typeface="Helvetica"/>
              </a:rPr>
              <a:t>LHC upgrades </a:t>
            </a:r>
            <a:r>
              <a:rPr lang="en-US" i="1" dirty="0">
                <a:latin typeface="Helvetica"/>
                <a:cs typeface="Helvetica"/>
              </a:rPr>
              <a:t>constitute our highest-priority near-term </a:t>
            </a:r>
            <a:r>
              <a:rPr lang="en-US" i="1" dirty="0" smtClean="0">
                <a:latin typeface="Helvetica"/>
                <a:cs typeface="Helvetica"/>
              </a:rPr>
              <a:t>large project</a:t>
            </a:r>
            <a:r>
              <a:rPr lang="en-US" i="1" dirty="0">
                <a:latin typeface="Helvetica"/>
                <a:cs typeface="Helvetica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Helvetica"/>
                <a:cs typeface="Helvetica"/>
              </a:rPr>
              <a:t>(Recommendation to HEPAP).</a:t>
            </a:r>
            <a:endParaRPr lang="en-GB" i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660" y="5666046"/>
            <a:ext cx="7809285" cy="1077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Helvetica"/>
                <a:cs typeface="Helvetica"/>
              </a:rPr>
              <a:t>HL-LHC from a study to a PROJECT</a:t>
            </a:r>
          </a:p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Helvetica"/>
                <a:cs typeface="Helvetica"/>
              </a:rPr>
              <a:t>300 fb</a:t>
            </a:r>
            <a:r>
              <a:rPr lang="en-GB" sz="3200" b="1" baseline="30000" dirty="0" smtClean="0">
                <a:solidFill>
                  <a:schemeClr val="bg1"/>
                </a:solidFill>
                <a:latin typeface="Helvetica"/>
                <a:cs typeface="Helvetica"/>
              </a:rPr>
              <a:t>-1</a:t>
            </a:r>
            <a:r>
              <a:rPr lang="en-GB" sz="3200" b="1" dirty="0" smtClean="0">
                <a:solidFill>
                  <a:schemeClr val="bg1"/>
                </a:solidFill>
                <a:latin typeface="Helvetica"/>
                <a:cs typeface="Helvetica"/>
              </a:rPr>
              <a:t> → 3000/4000 fb</a:t>
            </a:r>
            <a:r>
              <a:rPr lang="en-GB" sz="3200" b="1" baseline="30000" dirty="0" smtClean="0">
                <a:solidFill>
                  <a:schemeClr val="bg1"/>
                </a:solidFill>
                <a:latin typeface="Helvetica"/>
                <a:cs typeface="Helvetica"/>
              </a:rPr>
              <a:t>-1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3295" y="933236"/>
            <a:ext cx="1016000" cy="54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954" y="2928470"/>
            <a:ext cx="835693" cy="82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507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725" y="0"/>
            <a:ext cx="6305107" cy="762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sz="3600" b="1" dirty="0" smtClean="0">
                <a:solidFill>
                  <a:srgbClr val="376092"/>
                </a:solidFill>
              </a:rPr>
              <a:t>DQW HOM Filter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2301524"/>
              </p:ext>
            </p:extLst>
          </p:nvPr>
        </p:nvGraphicFramePr>
        <p:xfrm>
          <a:off x="258726" y="1251776"/>
          <a:ext cx="4579089" cy="2132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Rectangle 16"/>
          <p:cNvSpPr/>
          <p:nvPr/>
        </p:nvSpPr>
        <p:spPr>
          <a:xfrm>
            <a:off x="4837815" y="945406"/>
            <a:ext cx="4306186" cy="2808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Impedances are calculated considering the assembling errors. Tables are generated and sent to CERN for verification.</a:t>
            </a:r>
          </a:p>
          <a:p>
            <a:pPr marL="227013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HOM </a:t>
            </a:r>
            <a:r>
              <a:rPr lang="en-US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power is </a:t>
            </a: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about 69 Watts per cavity. </a:t>
            </a:r>
            <a:r>
              <a:rPr lang="en-US" sz="105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Power </a:t>
            </a:r>
            <a:r>
              <a:rPr lang="en-US" sz="1050" b="1" dirty="0">
                <a:solidFill>
                  <a:srgbClr val="0070C0"/>
                </a:solidFill>
                <a:cs typeface="Times New Roman" panose="02020603050405020304" pitchFamily="18" charset="0"/>
              </a:rPr>
              <a:t>of transverse modes estimated based on 5mm offsets</a:t>
            </a:r>
            <a:r>
              <a:rPr lang="en-US" sz="105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.</a:t>
            </a:r>
            <a:endParaRPr lang="en-US" sz="1200" b="1" dirty="0" smtClean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In the worst case the power increased to 86 Watts if HOM frequencies shift in  ±2.5 MHz range.</a:t>
            </a:r>
          </a:p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HOM induced heat on the Cu gaskets and </a:t>
            </a:r>
            <a:r>
              <a:rPr lang="en-US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Cu pins are in </a:t>
            </a:r>
            <a:r>
              <a:rPr lang="en-US" sz="1200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mW</a:t>
            </a:r>
            <a:r>
              <a:rPr lang="en-US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 range</a:t>
            </a: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.</a:t>
            </a:r>
          </a:p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Thermal analysis is </a:t>
            </a:r>
            <a:r>
              <a:rPr lang="en-US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on-going</a:t>
            </a:r>
          </a:p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Machining </a:t>
            </a:r>
            <a:r>
              <a:rPr lang="en-US" sz="1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study is </a:t>
            </a:r>
            <a:r>
              <a:rPr lang="en-US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on-going</a:t>
            </a:r>
          </a:p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3399"/>
              </a:solidFill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3" cstate="print"/>
          <a:srcRect l="39105" r="40000"/>
          <a:stretch/>
        </p:blipFill>
        <p:spPr bwMode="auto">
          <a:xfrm>
            <a:off x="493234" y="3576388"/>
            <a:ext cx="2215318" cy="263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 rotWithShape="1">
          <a:blip r:embed="rId3" cstate="print"/>
          <a:srcRect l="91192" b="35036"/>
          <a:stretch/>
        </p:blipFill>
        <p:spPr bwMode="auto">
          <a:xfrm>
            <a:off x="1842469" y="4454891"/>
            <a:ext cx="958740" cy="175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/>
          <p:cNvPicPr>
            <a:picLocks noGrp="1"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9" t="12773" r="13221" b="13895"/>
          <a:stretch/>
        </p:blipFill>
        <p:spPr bwMode="auto">
          <a:xfrm>
            <a:off x="3255975" y="3702758"/>
            <a:ext cx="2740795" cy="2492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255975" y="3702758"/>
            <a:ext cx="2170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from thick sheet</a:t>
            </a:r>
            <a:endParaRPr lang="fr-BE" sz="1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Grp="1"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3254" r="2122"/>
          <a:stretch/>
        </p:blipFill>
        <p:spPr bwMode="auto">
          <a:xfrm>
            <a:off x="6007391" y="3466281"/>
            <a:ext cx="2402637" cy="275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7017484" y="5646842"/>
            <a:ext cx="1261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 filter with He vessel</a:t>
            </a:r>
            <a:endParaRPr lang="fr-BE" sz="1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0824" y="3243873"/>
            <a:ext cx="15520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cs typeface="Times New Roman" panose="02020603050405020304" pitchFamily="18" charset="0"/>
              </a:rPr>
              <a:t>Thermal </a:t>
            </a:r>
            <a:r>
              <a:rPr lang="en-US" sz="1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analysis 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472266" y="3384490"/>
            <a:ext cx="1475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Machining study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74829" y="849281"/>
            <a:ext cx="15263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HOM Impedance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11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Goals for CC-LARP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06659"/>
            <a:ext cx="8672513" cy="516234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Complete SPS Cavities</a:t>
            </a:r>
          </a:p>
          <a:p>
            <a:pPr lvl="1"/>
            <a:r>
              <a:rPr lang="en-US" dirty="0" smtClean="0"/>
              <a:t>Challenges: M&amp;S funding for HOM and tuning mechanics in FY15.</a:t>
            </a:r>
          </a:p>
          <a:p>
            <a:r>
              <a:rPr lang="en-US" dirty="0" smtClean="0"/>
              <a:t>Complete set of International Reviews a-la-MQXF</a:t>
            </a:r>
          </a:p>
          <a:p>
            <a:pPr lvl="1"/>
            <a:r>
              <a:rPr lang="en-US" dirty="0" smtClean="0"/>
              <a:t>HOM design review in early </a:t>
            </a:r>
            <a:r>
              <a:rPr lang="fr-FR" dirty="0" smtClean="0"/>
              <a:t>’</a:t>
            </a:r>
            <a:r>
              <a:rPr lang="en-US" dirty="0" smtClean="0"/>
              <a:t>15 (?)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Planning beyond SPS Test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Do we need an LHC Prototype ?			</a:t>
            </a:r>
            <a:r>
              <a:rPr lang="en-US" i="1" dirty="0" smtClean="0"/>
              <a:t>YES</a:t>
            </a:r>
          </a:p>
          <a:p>
            <a:pPr lvl="1"/>
            <a:r>
              <a:rPr lang="en-US" dirty="0" smtClean="0"/>
              <a:t>What will LARP or US-</a:t>
            </a:r>
            <a:r>
              <a:rPr lang="en-US" dirty="0" err="1" smtClean="0"/>
              <a:t>HiLumi</a:t>
            </a:r>
            <a:r>
              <a:rPr lang="en-US" dirty="0" smtClean="0"/>
              <a:t> provide to LHC Prototype ?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							? </a:t>
            </a:r>
            <a:r>
              <a:rPr lang="en-US" i="1" dirty="0"/>
              <a:t>3</a:t>
            </a:r>
            <a:r>
              <a:rPr lang="en-US" i="1" dirty="0" smtClean="0"/>
              <a:t>-V and </a:t>
            </a:r>
            <a:r>
              <a:rPr lang="en-US" i="1" dirty="0"/>
              <a:t>3</a:t>
            </a:r>
            <a:r>
              <a:rPr lang="en-US" i="1" dirty="0" smtClean="0"/>
              <a:t>-H Cavities ?</a:t>
            </a:r>
          </a:p>
          <a:p>
            <a:pPr lvl="2"/>
            <a:r>
              <a:rPr lang="en-US" dirty="0" smtClean="0"/>
              <a:t>Aggressive timing (start by 2016) a challenging resources </a:t>
            </a:r>
            <a:r>
              <a:rPr lang="en-US" smtClean="0"/>
              <a:t>allocation problem within </a:t>
            </a:r>
            <a:r>
              <a:rPr lang="en-US" dirty="0" smtClean="0"/>
              <a:t>LARP for LHC Prototypes</a:t>
            </a:r>
          </a:p>
          <a:p>
            <a:pPr lvl="1"/>
            <a:r>
              <a:rPr lang="en-US" u="sng" dirty="0" smtClean="0"/>
              <a:t>Defensible baseline by late‘15 is a must to allow inclusion of CC in US-</a:t>
            </a:r>
            <a:r>
              <a:rPr lang="en-US" u="sng" dirty="0" err="1" smtClean="0"/>
              <a:t>HiLumi</a:t>
            </a:r>
            <a:r>
              <a:rPr lang="en-US" u="sng" dirty="0" smtClean="0"/>
              <a:t> deliverables in a FY18-FY23 Project</a:t>
            </a:r>
          </a:p>
          <a:p>
            <a:pPr lvl="2"/>
            <a:r>
              <a:rPr lang="en-US" dirty="0" smtClean="0"/>
              <a:t>Plans for “Parametric” baseline in January ‘15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542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WBFS for Stability Control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640" y="4641294"/>
            <a:ext cx="8915400" cy="1844417"/>
          </a:xfrm>
        </p:spPr>
        <p:txBody>
          <a:bodyPr/>
          <a:lstStyle/>
          <a:p>
            <a:r>
              <a:rPr lang="en-US" sz="1600" dirty="0"/>
              <a:t>Control of </a:t>
            </a:r>
            <a:r>
              <a:rPr lang="en-US" sz="1600" dirty="0" err="1"/>
              <a:t>Ecloud</a:t>
            </a:r>
            <a:r>
              <a:rPr lang="en-US" sz="1600" dirty="0"/>
              <a:t> and Impedance-driven transverse instabilities in the SPS as HL-</a:t>
            </a:r>
            <a:r>
              <a:rPr lang="en-US" sz="1600" dirty="0" smtClean="0"/>
              <a:t>LHC Injector </a:t>
            </a:r>
            <a:r>
              <a:rPr lang="en-US" sz="1600" dirty="0"/>
              <a:t>- Demo system achieved closed loop control November 2012 before LS1</a:t>
            </a:r>
          </a:p>
          <a:p>
            <a:r>
              <a:rPr lang="en-US" sz="1600" dirty="0"/>
              <a:t>GHz Bandwidth Digital Signal Processing via reconfigurable architecture</a:t>
            </a:r>
          </a:p>
          <a:p>
            <a:r>
              <a:rPr lang="en-US" sz="1600" dirty="0"/>
              <a:t>Optimal Control Formalism - allows formal methods to quantify stability and dynamics</a:t>
            </a:r>
            <a:r>
              <a:rPr lang="en-US" sz="1600" dirty="0" smtClean="0"/>
              <a:t>, margins</a:t>
            </a:r>
            <a:endParaRPr lang="en-US" sz="1600" dirty="0"/>
          </a:p>
          <a:p>
            <a:r>
              <a:rPr lang="en-US" sz="1600" dirty="0"/>
              <a:t>Research Phase uses numerical simulations ( </a:t>
            </a:r>
            <a:r>
              <a:rPr lang="en-US" sz="1600" dirty="0" err="1"/>
              <a:t>HeadTail</a:t>
            </a:r>
            <a:r>
              <a:rPr lang="en-US" sz="1600" dirty="0"/>
              <a:t>), Reduced Models, </a:t>
            </a:r>
            <a:r>
              <a:rPr lang="en-US" sz="1600" dirty="0" smtClean="0"/>
              <a:t>technology development</a:t>
            </a:r>
            <a:r>
              <a:rPr lang="en-US" sz="1600" dirty="0"/>
              <a:t>, 1 bunch Demonstrator, SPS Machine 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6" name="Picture 5" descr="Screen Shot 2014-11-15 at 8.07.5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8" t="29679" r="25920" b="28457"/>
          <a:stretch/>
        </p:blipFill>
        <p:spPr>
          <a:xfrm>
            <a:off x="710649" y="997801"/>
            <a:ext cx="7224711" cy="322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2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Stripline</a:t>
            </a:r>
            <a:r>
              <a:rPr lang="en-US" b="1" dirty="0" smtClean="0"/>
              <a:t> kicker &amp; Power Amp.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42" y="4968794"/>
            <a:ext cx="8860495" cy="1305266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CERN, LNF-INFN, LBL and SLAC Collaboration. Design Report SLAC-R-1037</a:t>
            </a:r>
          </a:p>
          <a:p>
            <a:r>
              <a:rPr lang="en-US" sz="1800" dirty="0" err="1"/>
              <a:t>Stripline</a:t>
            </a:r>
            <a:r>
              <a:rPr lang="en-US" sz="1800" dirty="0"/>
              <a:t> fabricated by E. </a:t>
            </a:r>
            <a:r>
              <a:rPr lang="en-US" sz="1800" dirty="0" err="1"/>
              <a:t>Montesinos</a:t>
            </a:r>
            <a:r>
              <a:rPr lang="en-US" sz="1800" dirty="0"/>
              <a:t> et al , Installed with 3 kicker support </a:t>
            </a:r>
            <a:r>
              <a:rPr lang="en-US" sz="1800" dirty="0" smtClean="0"/>
              <a:t>system.</a:t>
            </a:r>
            <a:endParaRPr lang="en-US" sz="1800" dirty="0"/>
          </a:p>
          <a:p>
            <a:r>
              <a:rPr lang="en-US" sz="1800" dirty="0"/>
              <a:t>New wideband power amps evaluated. Selection of 1 GHz amps for </a:t>
            </a:r>
            <a:r>
              <a:rPr lang="en-US" sz="1800" dirty="0" smtClean="0"/>
              <a:t>Dec. </a:t>
            </a:r>
            <a:r>
              <a:rPr lang="en-US" sz="1800" dirty="0"/>
              <a:t>2014</a:t>
            </a:r>
          </a:p>
          <a:p>
            <a:r>
              <a:rPr lang="en-US" sz="1800" dirty="0" err="1"/>
              <a:t>Slotline</a:t>
            </a:r>
            <a:r>
              <a:rPr lang="en-US" sz="1800" dirty="0"/>
              <a:t> Kicker design in optimization ( S. </a:t>
            </a:r>
            <a:r>
              <a:rPr lang="en-US" sz="1800" dirty="0" err="1"/>
              <a:t>Verdu</a:t>
            </a:r>
            <a:r>
              <a:rPr lang="en-US" sz="1800" dirty="0"/>
              <a:t>) - fab in </a:t>
            </a:r>
            <a:r>
              <a:rPr lang="en-US" sz="1800" dirty="0" smtClean="0"/>
              <a:t>2015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6" name="Picture 5" descr="Screen Shot 2014-11-15 at 8.18.2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8" t="38410" r="29227" b="15825"/>
          <a:stretch/>
        </p:blipFill>
        <p:spPr>
          <a:xfrm>
            <a:off x="509955" y="952446"/>
            <a:ext cx="7875839" cy="387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34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MD Studies in FY15 &amp; FY16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5992"/>
            <a:ext cx="8229600" cy="5003932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The Demo system is being upgraded for MD studies, </a:t>
            </a:r>
            <a:r>
              <a:rPr lang="en-US" sz="2000" dirty="0" smtClean="0"/>
              <a:t>and technology </a:t>
            </a:r>
            <a:r>
              <a:rPr lang="en-US" sz="2000" dirty="0"/>
              <a:t>development through the end of </a:t>
            </a:r>
            <a:r>
              <a:rPr lang="en-US" sz="2000" dirty="0" smtClean="0"/>
              <a:t>2016</a:t>
            </a:r>
          </a:p>
          <a:p>
            <a:pPr lvl="1"/>
            <a:r>
              <a:rPr lang="en-US" sz="1600" dirty="0" smtClean="0"/>
              <a:t>Explore </a:t>
            </a:r>
            <a:r>
              <a:rPr lang="en-US" sz="1600" dirty="0"/>
              <a:t>scrubbing fill control - MD November 2014, closed-loop December </a:t>
            </a:r>
            <a:r>
              <a:rPr lang="en-US" sz="1600" dirty="0" smtClean="0"/>
              <a:t>2014</a:t>
            </a:r>
          </a:p>
          <a:p>
            <a:pPr lvl="1"/>
            <a:r>
              <a:rPr lang="en-US" sz="1600" dirty="0" smtClean="0"/>
              <a:t>Explore </a:t>
            </a:r>
            <a:r>
              <a:rPr lang="en-US" sz="1600" dirty="0"/>
              <a:t>Q20 control methods ( New filters? Multiple pickups?) - optimize </a:t>
            </a:r>
            <a:r>
              <a:rPr lang="en-US" sz="1600" dirty="0" smtClean="0"/>
              <a:t>system performance</a:t>
            </a:r>
            <a:endParaRPr lang="en-US" sz="1600" dirty="0"/>
          </a:p>
          <a:p>
            <a:pPr lvl="1"/>
            <a:r>
              <a:rPr lang="en-US" sz="1600" dirty="0" smtClean="0"/>
              <a:t>Validate </a:t>
            </a:r>
            <a:r>
              <a:rPr lang="en-US" sz="1600" dirty="0"/>
              <a:t>multi-bunch control Spring </a:t>
            </a:r>
            <a:r>
              <a:rPr lang="en-US" sz="1600" dirty="0" smtClean="0"/>
              <a:t>FY2015</a:t>
            </a:r>
          </a:p>
          <a:p>
            <a:pPr lvl="1"/>
            <a:r>
              <a:rPr lang="en-US" sz="1600" dirty="0" smtClean="0"/>
              <a:t>Diagnostic </a:t>
            </a:r>
            <a:r>
              <a:rPr lang="en-US" sz="1600" dirty="0"/>
              <a:t>and beam instrumentation techniques to optimize feedback </a:t>
            </a:r>
            <a:r>
              <a:rPr lang="en-US" sz="1600" dirty="0" smtClean="0"/>
              <a:t>parameters and </a:t>
            </a:r>
            <a:r>
              <a:rPr lang="en-US" sz="1600" dirty="0"/>
              <a:t>understand system </a:t>
            </a:r>
            <a:r>
              <a:rPr lang="en-US" sz="1600" dirty="0" smtClean="0"/>
              <a:t>effectiveness</a:t>
            </a:r>
          </a:p>
          <a:p>
            <a:pPr lvl="1"/>
            <a:r>
              <a:rPr lang="en-US" sz="1600" dirty="0" smtClean="0"/>
              <a:t>Evaluate </a:t>
            </a:r>
            <a:r>
              <a:rPr lang="en-US" sz="1600" dirty="0" err="1"/>
              <a:t>Stripline</a:t>
            </a:r>
            <a:r>
              <a:rPr lang="en-US" sz="1600" dirty="0"/>
              <a:t> and </a:t>
            </a:r>
            <a:r>
              <a:rPr lang="en-US" sz="1600" dirty="0" err="1"/>
              <a:t>Slotline</a:t>
            </a:r>
            <a:r>
              <a:rPr lang="en-US" sz="1600" dirty="0"/>
              <a:t> wideband kickers and RF Amplifiers with </a:t>
            </a:r>
            <a:r>
              <a:rPr lang="en-US" sz="1600" dirty="0" smtClean="0"/>
              <a:t>beam</a:t>
            </a:r>
          </a:p>
          <a:p>
            <a:pPr lvl="1"/>
            <a:r>
              <a:rPr lang="en-US" sz="1600" dirty="0" smtClean="0"/>
              <a:t>We </a:t>
            </a:r>
            <a:r>
              <a:rPr lang="en-US" sz="1600" dirty="0"/>
              <a:t>benefit from synergistic combination of simulation models, </a:t>
            </a:r>
            <a:r>
              <a:rPr lang="en-US" sz="1600" dirty="0" smtClean="0"/>
              <a:t>machine measurements</a:t>
            </a:r>
            <a:r>
              <a:rPr lang="en-US" sz="1600" dirty="0"/>
              <a:t>, and technology </a:t>
            </a:r>
            <a:r>
              <a:rPr lang="en-US" sz="1600" dirty="0" smtClean="0"/>
              <a:t>development</a:t>
            </a:r>
            <a:endParaRPr lang="en-US" sz="1600" dirty="0"/>
          </a:p>
          <a:p>
            <a:r>
              <a:rPr lang="en-US" sz="2000" dirty="0"/>
              <a:t>Technology Development and system estimation for 4 -8 GS/</a:t>
            </a:r>
            <a:r>
              <a:rPr lang="en-US" sz="2000" dirty="0" smtClean="0"/>
              <a:t>sec Full</a:t>
            </a:r>
            <a:r>
              <a:rPr lang="en-US" sz="2000" dirty="0"/>
              <a:t>-function </a:t>
            </a:r>
            <a:r>
              <a:rPr lang="en-US" sz="2000" dirty="0" smtClean="0"/>
              <a:t>system</a:t>
            </a:r>
          </a:p>
          <a:p>
            <a:pPr lvl="1"/>
            <a:r>
              <a:rPr lang="en-US" sz="1600" dirty="0" smtClean="0"/>
              <a:t>lab </a:t>
            </a:r>
            <a:r>
              <a:rPr lang="en-US" sz="1600" dirty="0"/>
              <a:t>evaluation and firmware </a:t>
            </a:r>
            <a:r>
              <a:rPr lang="en-US" sz="1600" dirty="0" smtClean="0"/>
              <a:t>development</a:t>
            </a:r>
          </a:p>
          <a:p>
            <a:pPr lvl="1"/>
            <a:r>
              <a:rPr lang="en-US" sz="1600" dirty="0" smtClean="0"/>
              <a:t>estimation </a:t>
            </a:r>
            <a:r>
              <a:rPr lang="en-US" sz="1600" dirty="0"/>
              <a:t>of possible bandwidths, multiple pickup/kicker architectures, </a:t>
            </a:r>
            <a:r>
              <a:rPr lang="en-US" sz="1600" dirty="0" smtClean="0"/>
              <a:t>technology options</a:t>
            </a:r>
            <a:endParaRPr lang="en-US" sz="1600" dirty="0"/>
          </a:p>
          <a:p>
            <a:r>
              <a:rPr lang="en-US" sz="2000" dirty="0"/>
              <a:t>WBFS has been estimated and budgeted within the LARP </a:t>
            </a:r>
            <a:r>
              <a:rPr lang="en-US" sz="2000" dirty="0" smtClean="0"/>
              <a:t>system for </a:t>
            </a:r>
            <a:r>
              <a:rPr lang="en-US" sz="2000" dirty="0"/>
              <a:t>future production decision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45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376092"/>
                </a:solidFill>
              </a:rPr>
              <a:t>Hollow </a:t>
            </a:r>
            <a:r>
              <a:rPr lang="en-US" sz="3600" b="1" dirty="0" smtClean="0">
                <a:solidFill>
                  <a:srgbClr val="376092"/>
                </a:solidFill>
              </a:rPr>
              <a:t>e-beam Collimation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926513" y="6594475"/>
            <a:ext cx="217487" cy="263525"/>
          </a:xfrm>
          <a:prstGeom prst="rect">
            <a:avLst/>
          </a:prstGeom>
        </p:spPr>
        <p:txBody>
          <a:bodyPr lIns="82296" tIns="41148" rIns="82296" bIns="41148"/>
          <a:lstStyle/>
          <a:p>
            <a:fld id="{6AA651EA-CEAE-9E45-A3C2-03E3DE308CC4}" type="slidenum">
              <a:rPr lang="en-US"/>
              <a:pPr/>
              <a:t>35</a:t>
            </a:fld>
            <a:endParaRPr lang="en-US"/>
          </a:p>
        </p:txBody>
      </p:sp>
      <p:sp>
        <p:nvSpPr>
          <p:cNvPr id="15362" name="Rectangle 2"/>
          <p:cNvSpPr>
            <a:spLocks/>
          </p:cNvSpPr>
          <p:nvPr/>
        </p:nvSpPr>
        <p:spPr bwMode="auto">
          <a:xfrm>
            <a:off x="228600" y="770832"/>
            <a:ext cx="8686800" cy="7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000" dirty="0" smtClean="0">
                <a:latin typeface="Helvetica"/>
                <a:cs typeface="Helvetica"/>
                <a:sym typeface="Palatino Linotype" charset="0"/>
              </a:rPr>
              <a:t>Electron Beam stability </a:t>
            </a:r>
            <a:r>
              <a:rPr lang="en-US" sz="2000" dirty="0">
                <a:latin typeface="Helvetica"/>
                <a:cs typeface="Helvetica"/>
                <a:sym typeface="Palatino Linotype" charset="0"/>
              </a:rPr>
              <a:t>provided by strong axial magnetic fields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540" y="1964532"/>
            <a:ext cx="5097780" cy="2023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4"/>
          <p:cNvSpPr>
            <a:spLocks/>
          </p:cNvSpPr>
          <p:nvPr/>
        </p:nvSpPr>
        <p:spPr bwMode="auto">
          <a:xfrm>
            <a:off x="925830" y="2480726"/>
            <a:ext cx="8771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>
                <a:solidFill>
                  <a:srgbClr val="006600"/>
                </a:solidFill>
                <a:latin typeface="Palatino Linotype Bold" charset="0"/>
                <a:cs typeface="Palatino Linotype Bold" charset="0"/>
                <a:sym typeface="Palatino Linotype Bold" charset="0"/>
              </a:rPr>
              <a:t>protons</a:t>
            </a:r>
          </a:p>
        </p:txBody>
      </p:sp>
      <p:sp>
        <p:nvSpPr>
          <p:cNvPr id="15365" name="Rectangle 5"/>
          <p:cNvSpPr>
            <a:spLocks/>
          </p:cNvSpPr>
          <p:nvPr/>
        </p:nvSpPr>
        <p:spPr bwMode="auto">
          <a:xfrm>
            <a:off x="6800850" y="2480726"/>
            <a:ext cx="13129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3399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>
                <a:solidFill>
                  <a:srgbClr val="003399"/>
                </a:solidFill>
                <a:latin typeface="Palatino Linotype Bold" charset="0"/>
                <a:cs typeface="Palatino Linotype Bold" charset="0"/>
                <a:sym typeface="Palatino Linotype Bold" charset="0"/>
              </a:rPr>
              <a:t>antiprotons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rot="10800000">
            <a:off x="1154430" y="2907507"/>
            <a:ext cx="822960" cy="0"/>
          </a:xfrm>
          <a:prstGeom prst="line">
            <a:avLst/>
          </a:prstGeom>
          <a:noFill/>
          <a:ln w="38100" cap="flat">
            <a:solidFill>
              <a:srgbClr val="0066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6995160" y="2901792"/>
            <a:ext cx="822960" cy="0"/>
          </a:xfrm>
          <a:prstGeom prst="line">
            <a:avLst/>
          </a:prstGeom>
          <a:noFill/>
          <a:ln w="38100" cap="flat">
            <a:solidFill>
              <a:srgbClr val="003399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3829050" y="2503586"/>
            <a:ext cx="1017155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 dirty="0">
                <a:solidFill>
                  <a:srgbClr val="EE9A00"/>
                </a:solidFill>
                <a:latin typeface="Palatino Linotype Bold" charset="0"/>
                <a:cs typeface="Palatino Linotype Bold" charset="0"/>
                <a:sym typeface="Palatino Linotype Bold" charset="0"/>
              </a:rPr>
              <a:t>electrons</a:t>
            </a:r>
          </a:p>
        </p:txBody>
      </p:sp>
      <p:sp>
        <p:nvSpPr>
          <p:cNvPr id="15369" name="Freeform 9"/>
          <p:cNvSpPr>
            <a:spLocks/>
          </p:cNvSpPr>
          <p:nvPr/>
        </p:nvSpPr>
        <p:spPr bwMode="auto">
          <a:xfrm>
            <a:off x="2571750" y="2911793"/>
            <a:ext cx="4160520" cy="734378"/>
          </a:xfrm>
          <a:custGeom>
            <a:avLst/>
            <a:gdLst>
              <a:gd name="T0" fmla="*/ 0 w 21600"/>
              <a:gd name="T1" fmla="*/ 10590 h 21600"/>
              <a:gd name="T2" fmla="*/ 119 w 21600"/>
              <a:gd name="T3" fmla="*/ 9497 h 21600"/>
              <a:gd name="T4" fmla="*/ 267 w 21600"/>
              <a:gd name="T5" fmla="*/ 8237 h 21600"/>
              <a:gd name="T6" fmla="*/ 430 w 21600"/>
              <a:gd name="T7" fmla="*/ 6976 h 21600"/>
              <a:gd name="T8" fmla="*/ 549 w 21600"/>
              <a:gd name="T9" fmla="*/ 6219 h 21600"/>
              <a:gd name="T10" fmla="*/ 712 w 21600"/>
              <a:gd name="T11" fmla="*/ 5211 h 21600"/>
              <a:gd name="T12" fmla="*/ 875 w 21600"/>
              <a:gd name="T13" fmla="*/ 4539 h 21600"/>
              <a:gd name="T14" fmla="*/ 1053 w 21600"/>
              <a:gd name="T15" fmla="*/ 3782 h 21600"/>
              <a:gd name="T16" fmla="*/ 1246 w 21600"/>
              <a:gd name="T17" fmla="*/ 3026 h 21600"/>
              <a:gd name="T18" fmla="*/ 1469 w 21600"/>
              <a:gd name="T19" fmla="*/ 2437 h 21600"/>
              <a:gd name="T20" fmla="*/ 1647 w 21600"/>
              <a:gd name="T21" fmla="*/ 2017 h 21600"/>
              <a:gd name="T22" fmla="*/ 1929 w 21600"/>
              <a:gd name="T23" fmla="*/ 1513 h 21600"/>
              <a:gd name="T24" fmla="*/ 2166 w 21600"/>
              <a:gd name="T25" fmla="*/ 1009 h 21600"/>
              <a:gd name="T26" fmla="*/ 2433 w 21600"/>
              <a:gd name="T27" fmla="*/ 756 h 21600"/>
              <a:gd name="T28" fmla="*/ 2655 w 21600"/>
              <a:gd name="T29" fmla="*/ 504 h 21600"/>
              <a:gd name="T30" fmla="*/ 2952 w 21600"/>
              <a:gd name="T31" fmla="*/ 420 h 21600"/>
              <a:gd name="T32" fmla="*/ 3264 w 21600"/>
              <a:gd name="T33" fmla="*/ 252 h 21600"/>
              <a:gd name="T34" fmla="*/ 3546 w 21600"/>
              <a:gd name="T35" fmla="*/ 252 h 21600"/>
              <a:gd name="T36" fmla="*/ 3902 w 21600"/>
              <a:gd name="T37" fmla="*/ 336 h 21600"/>
              <a:gd name="T38" fmla="*/ 4391 w 21600"/>
              <a:gd name="T39" fmla="*/ 168 h 21600"/>
              <a:gd name="T40" fmla="*/ 5192 w 21600"/>
              <a:gd name="T41" fmla="*/ 168 h 21600"/>
              <a:gd name="T42" fmla="*/ 6691 w 21600"/>
              <a:gd name="T43" fmla="*/ 84 h 21600"/>
              <a:gd name="T44" fmla="*/ 8797 w 21600"/>
              <a:gd name="T45" fmla="*/ 84 h 21600"/>
              <a:gd name="T46" fmla="*/ 11008 w 21600"/>
              <a:gd name="T47" fmla="*/ 0 h 21600"/>
              <a:gd name="T48" fmla="*/ 13663 w 21600"/>
              <a:gd name="T49" fmla="*/ 0 h 21600"/>
              <a:gd name="T50" fmla="*/ 15458 w 21600"/>
              <a:gd name="T51" fmla="*/ 0 h 21600"/>
              <a:gd name="T52" fmla="*/ 15933 w 21600"/>
              <a:gd name="T53" fmla="*/ 168 h 21600"/>
              <a:gd name="T54" fmla="*/ 16289 w 21600"/>
              <a:gd name="T55" fmla="*/ 168 h 21600"/>
              <a:gd name="T56" fmla="*/ 16734 w 21600"/>
              <a:gd name="T57" fmla="*/ 168 h 21600"/>
              <a:gd name="T58" fmla="*/ 17075 w 21600"/>
              <a:gd name="T59" fmla="*/ 252 h 21600"/>
              <a:gd name="T60" fmla="*/ 17505 w 21600"/>
              <a:gd name="T61" fmla="*/ 588 h 21600"/>
              <a:gd name="T62" fmla="*/ 17936 w 21600"/>
              <a:gd name="T63" fmla="*/ 840 h 21600"/>
              <a:gd name="T64" fmla="*/ 18366 w 21600"/>
              <a:gd name="T65" fmla="*/ 1429 h 21600"/>
              <a:gd name="T66" fmla="*/ 18648 w 21600"/>
              <a:gd name="T67" fmla="*/ 1933 h 21600"/>
              <a:gd name="T68" fmla="*/ 18959 w 21600"/>
              <a:gd name="T69" fmla="*/ 2774 h 21600"/>
              <a:gd name="T70" fmla="*/ 19182 w 21600"/>
              <a:gd name="T71" fmla="*/ 3446 h 21600"/>
              <a:gd name="T72" fmla="*/ 19464 w 21600"/>
              <a:gd name="T73" fmla="*/ 4370 h 21600"/>
              <a:gd name="T74" fmla="*/ 19701 w 21600"/>
              <a:gd name="T75" fmla="*/ 5631 h 21600"/>
              <a:gd name="T76" fmla="*/ 19909 w 21600"/>
              <a:gd name="T77" fmla="*/ 7144 h 21600"/>
              <a:gd name="T78" fmla="*/ 20176 w 21600"/>
              <a:gd name="T79" fmla="*/ 8825 h 21600"/>
              <a:gd name="T80" fmla="*/ 20413 w 21600"/>
              <a:gd name="T81" fmla="*/ 10926 h 21600"/>
              <a:gd name="T82" fmla="*/ 20695 w 21600"/>
              <a:gd name="T83" fmla="*/ 13700 h 21600"/>
              <a:gd name="T84" fmla="*/ 20918 w 21600"/>
              <a:gd name="T85" fmla="*/ 15381 h 21600"/>
              <a:gd name="T86" fmla="*/ 21125 w 21600"/>
              <a:gd name="T87" fmla="*/ 17146 h 21600"/>
              <a:gd name="T88" fmla="*/ 21348 w 21600"/>
              <a:gd name="T89" fmla="*/ 19163 h 21600"/>
              <a:gd name="T90" fmla="*/ 21600 w 21600"/>
              <a:gd name="T9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600" h="21600">
                <a:moveTo>
                  <a:pt x="0" y="10590"/>
                </a:moveTo>
                <a:lnTo>
                  <a:pt x="119" y="9497"/>
                </a:lnTo>
                <a:lnTo>
                  <a:pt x="267" y="8237"/>
                </a:lnTo>
                <a:lnTo>
                  <a:pt x="430" y="6976"/>
                </a:lnTo>
                <a:lnTo>
                  <a:pt x="549" y="6219"/>
                </a:lnTo>
                <a:lnTo>
                  <a:pt x="712" y="5211"/>
                </a:lnTo>
                <a:lnTo>
                  <a:pt x="875" y="4539"/>
                </a:lnTo>
                <a:lnTo>
                  <a:pt x="1053" y="3782"/>
                </a:lnTo>
                <a:lnTo>
                  <a:pt x="1246" y="3026"/>
                </a:lnTo>
                <a:lnTo>
                  <a:pt x="1469" y="2437"/>
                </a:lnTo>
                <a:lnTo>
                  <a:pt x="1647" y="2017"/>
                </a:lnTo>
                <a:lnTo>
                  <a:pt x="1929" y="1513"/>
                </a:lnTo>
                <a:lnTo>
                  <a:pt x="2166" y="1009"/>
                </a:lnTo>
                <a:lnTo>
                  <a:pt x="2433" y="756"/>
                </a:lnTo>
                <a:lnTo>
                  <a:pt x="2655" y="504"/>
                </a:lnTo>
                <a:lnTo>
                  <a:pt x="2952" y="420"/>
                </a:lnTo>
                <a:lnTo>
                  <a:pt x="3264" y="252"/>
                </a:lnTo>
                <a:lnTo>
                  <a:pt x="3546" y="252"/>
                </a:lnTo>
                <a:lnTo>
                  <a:pt x="3902" y="336"/>
                </a:lnTo>
                <a:lnTo>
                  <a:pt x="4391" y="168"/>
                </a:lnTo>
                <a:lnTo>
                  <a:pt x="5192" y="168"/>
                </a:lnTo>
                <a:lnTo>
                  <a:pt x="6691" y="84"/>
                </a:lnTo>
                <a:lnTo>
                  <a:pt x="8797" y="84"/>
                </a:lnTo>
                <a:lnTo>
                  <a:pt x="11008" y="0"/>
                </a:lnTo>
                <a:lnTo>
                  <a:pt x="13663" y="0"/>
                </a:lnTo>
                <a:lnTo>
                  <a:pt x="15458" y="0"/>
                </a:lnTo>
                <a:lnTo>
                  <a:pt x="15933" y="168"/>
                </a:lnTo>
                <a:lnTo>
                  <a:pt x="16289" y="168"/>
                </a:lnTo>
                <a:lnTo>
                  <a:pt x="16734" y="168"/>
                </a:lnTo>
                <a:lnTo>
                  <a:pt x="17075" y="252"/>
                </a:lnTo>
                <a:lnTo>
                  <a:pt x="17505" y="588"/>
                </a:lnTo>
                <a:lnTo>
                  <a:pt x="17936" y="840"/>
                </a:lnTo>
                <a:lnTo>
                  <a:pt x="18366" y="1429"/>
                </a:lnTo>
                <a:lnTo>
                  <a:pt x="18648" y="1933"/>
                </a:lnTo>
                <a:lnTo>
                  <a:pt x="18959" y="2774"/>
                </a:lnTo>
                <a:lnTo>
                  <a:pt x="19182" y="3446"/>
                </a:lnTo>
                <a:lnTo>
                  <a:pt x="19464" y="4370"/>
                </a:lnTo>
                <a:lnTo>
                  <a:pt x="19701" y="5631"/>
                </a:lnTo>
                <a:lnTo>
                  <a:pt x="19909" y="7144"/>
                </a:lnTo>
                <a:lnTo>
                  <a:pt x="20176" y="8825"/>
                </a:lnTo>
                <a:lnTo>
                  <a:pt x="20413" y="10926"/>
                </a:lnTo>
                <a:lnTo>
                  <a:pt x="20695" y="13700"/>
                </a:lnTo>
                <a:lnTo>
                  <a:pt x="20918" y="15381"/>
                </a:lnTo>
                <a:lnTo>
                  <a:pt x="21125" y="17146"/>
                </a:lnTo>
                <a:lnTo>
                  <a:pt x="21348" y="19163"/>
                </a:lnTo>
                <a:lnTo>
                  <a:pt x="21600" y="21600"/>
                </a:lnTo>
              </a:path>
            </a:pathLst>
          </a:custGeom>
          <a:noFill/>
          <a:ln w="38100" cap="flat">
            <a:solidFill>
              <a:srgbClr val="EE9A00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302743" y="3698855"/>
            <a:ext cx="252633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5-kV, 1-A electron gun</a:t>
            </a:r>
          </a:p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thermionic cathode</a:t>
            </a:r>
          </a:p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200-ns rise time</a:t>
            </a: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2811859" y="4378523"/>
            <a:ext cx="260588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conventional solenoids</a:t>
            </a:r>
          </a:p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0.1–0.4 T</a:t>
            </a:r>
          </a:p>
        </p:txBody>
      </p:sp>
      <p:sp>
        <p:nvSpPr>
          <p:cNvPr id="15372" name="Rectangle 12"/>
          <p:cNvSpPr>
            <a:spLocks/>
          </p:cNvSpPr>
          <p:nvPr/>
        </p:nvSpPr>
        <p:spPr bwMode="auto">
          <a:xfrm>
            <a:off x="4870217" y="1429583"/>
            <a:ext cx="295115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superconducting solenoid</a:t>
            </a:r>
          </a:p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1–6 T</a:t>
            </a:r>
          </a:p>
        </p:txBody>
      </p:sp>
      <p:sp>
        <p:nvSpPr>
          <p:cNvPr id="15373" name="Rectangle 13"/>
          <p:cNvSpPr>
            <a:spLocks/>
          </p:cNvSpPr>
          <p:nvPr/>
        </p:nvSpPr>
        <p:spPr bwMode="auto">
          <a:xfrm>
            <a:off x="7098545" y="3263681"/>
            <a:ext cx="9648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collector</a:t>
            </a: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2811780" y="3337560"/>
            <a:ext cx="617220" cy="961549"/>
          </a:xfrm>
          <a:prstGeom prst="line">
            <a:avLst/>
          </a:prstGeom>
          <a:noFill/>
          <a:ln w="38100" cap="flat">
            <a:solidFill>
              <a:srgbClr val="C3031C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H="1">
            <a:off x="5290662" y="3474720"/>
            <a:ext cx="1121568" cy="820103"/>
          </a:xfrm>
          <a:prstGeom prst="line">
            <a:avLst/>
          </a:prstGeom>
          <a:noFill/>
          <a:ln w="38100" cap="flat">
            <a:solidFill>
              <a:srgbClr val="C3031C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 flipH="1">
            <a:off x="5292090" y="1840230"/>
            <a:ext cx="578644" cy="925830"/>
          </a:xfrm>
          <a:prstGeom prst="line">
            <a:avLst/>
          </a:prstGeom>
          <a:noFill/>
          <a:ln w="38100" cap="flat">
            <a:solidFill>
              <a:srgbClr val="C3031C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77" name="Rectangle 17"/>
          <p:cNvSpPr>
            <a:spLocks/>
          </p:cNvSpPr>
          <p:nvPr/>
        </p:nvSpPr>
        <p:spPr bwMode="auto">
          <a:xfrm>
            <a:off x="1811212" y="1572041"/>
            <a:ext cx="17825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>
                <a:solidFill>
                  <a:srgbClr val="C3031C"/>
                </a:solidFill>
                <a:latin typeface="Palatino Linotype" charset="0"/>
                <a:cs typeface="Palatino Linotype" charset="0"/>
                <a:sym typeface="Palatino Linotype" charset="0"/>
              </a:rPr>
              <a:t>6 m total length</a:t>
            </a:r>
          </a:p>
        </p:txBody>
      </p:sp>
      <p:pic>
        <p:nvPicPr>
          <p:cNvPr id="15378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7985" r="11456" b="7985"/>
          <a:stretch>
            <a:fillRect/>
          </a:stretch>
        </p:blipFill>
        <p:spPr bwMode="auto">
          <a:xfrm>
            <a:off x="1493045" y="4829175"/>
            <a:ext cx="1024413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9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2" y="4834890"/>
            <a:ext cx="104155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0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232" y="3987642"/>
            <a:ext cx="2286000" cy="227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4491990" y="2914650"/>
            <a:ext cx="2103120" cy="165735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5772" y="6004367"/>
            <a:ext cx="601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Stancari</a:t>
            </a:r>
            <a:r>
              <a:rPr lang="en-US" sz="2000" i="1" dirty="0" smtClean="0"/>
              <a:t> et al.</a:t>
            </a:r>
            <a:r>
              <a:rPr lang="en-US" sz="2000" dirty="0" smtClean="0"/>
              <a:t>: CERN</a:t>
            </a:r>
            <a:r>
              <a:rPr lang="en-US" sz="2000" dirty="0"/>
              <a:t>-ACC-2014-</a:t>
            </a:r>
            <a:r>
              <a:rPr lang="en-US" sz="2000" dirty="0" smtClean="0"/>
              <a:t>0248, </a:t>
            </a:r>
            <a:r>
              <a:rPr lang="en-US" sz="2000" dirty="0"/>
              <a:t>arXiv:1405.2033 </a:t>
            </a:r>
          </a:p>
        </p:txBody>
      </p:sp>
    </p:spTree>
    <p:extLst>
      <p:ext uri="{BB962C8B-B14F-4D97-AF65-F5344CB8AC3E}">
        <p14:creationId xmlns:p14="http://schemas.microsoft.com/office/powerpoint/2010/main" val="99179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LARP Goals (FY15-FY17)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89263"/>
            <a:ext cx="8815974" cy="4952980"/>
          </a:xfrm>
        </p:spPr>
        <p:txBody>
          <a:bodyPr>
            <a:normAutofit/>
          </a:bodyPr>
          <a:lstStyle/>
          <a:p>
            <a:r>
              <a:rPr lang="en-US" dirty="0" smtClean="0"/>
              <a:t>Overall goal: </a:t>
            </a:r>
            <a:r>
              <a:rPr lang="en-US" u="sng" dirty="0" smtClean="0"/>
              <a:t>minimize the risk</a:t>
            </a:r>
            <a:r>
              <a:rPr lang="en-US" dirty="0" smtClean="0"/>
              <a:t> of Project in FY18-FY23 </a:t>
            </a:r>
          </a:p>
          <a:p>
            <a:pPr lvl="1"/>
            <a:r>
              <a:rPr lang="en-US" sz="2400" dirty="0" smtClean="0"/>
              <a:t>Build 5 QXF Magnets</a:t>
            </a:r>
          </a:p>
          <a:p>
            <a:pPr lvl="2"/>
            <a:r>
              <a:rPr lang="en-US" sz="1800" dirty="0" smtClean="0"/>
              <a:t>2 1-m long SQXF</a:t>
            </a:r>
          </a:p>
          <a:p>
            <a:pPr lvl="2"/>
            <a:r>
              <a:rPr lang="en-US" sz="1800" dirty="0" smtClean="0"/>
              <a:t>3 4-m long LQXF (including 2 Mechanical Structures)</a:t>
            </a:r>
          </a:p>
          <a:p>
            <a:pPr lvl="2"/>
            <a:r>
              <a:rPr lang="en-US" sz="1800" dirty="0" smtClean="0"/>
              <a:t>Develop/Commission 2 production lines (FNAL/BNL)</a:t>
            </a:r>
          </a:p>
          <a:p>
            <a:pPr lvl="1"/>
            <a:r>
              <a:rPr lang="en-US" sz="2000" dirty="0" smtClean="0"/>
              <a:t>Deliver Four Dressed Crab Cavities for SPS Test</a:t>
            </a:r>
          </a:p>
          <a:p>
            <a:pPr lvl="2"/>
            <a:r>
              <a:rPr lang="en-US" sz="1800" dirty="0" smtClean="0"/>
              <a:t>2 QWR</a:t>
            </a:r>
          </a:p>
          <a:p>
            <a:pPr lvl="2"/>
            <a:r>
              <a:rPr lang="en-US" sz="1800" dirty="0" smtClean="0"/>
              <a:t>2 RFD</a:t>
            </a:r>
          </a:p>
          <a:p>
            <a:pPr lvl="1"/>
            <a:r>
              <a:rPr lang="en-US" sz="2000" dirty="0" smtClean="0"/>
              <a:t>Support </a:t>
            </a:r>
            <a:r>
              <a:rPr lang="en-US" sz="2000" dirty="0" err="1" smtClean="0"/>
              <a:t>Toohig</a:t>
            </a:r>
            <a:r>
              <a:rPr lang="en-US" sz="2000" dirty="0" smtClean="0"/>
              <a:t> Fellowship</a:t>
            </a:r>
          </a:p>
          <a:p>
            <a:pPr lvl="1"/>
            <a:r>
              <a:rPr lang="en-US" sz="2000" dirty="0" smtClean="0"/>
              <a:t>Support R&amp;D on Acc. Science (if possible)</a:t>
            </a:r>
          </a:p>
          <a:p>
            <a:pPr lvl="2"/>
            <a:r>
              <a:rPr lang="en-US" sz="1800" dirty="0"/>
              <a:t>Deliver Fully Functional WBFS for SPS </a:t>
            </a:r>
            <a:r>
              <a:rPr lang="en-US" sz="1800" dirty="0" smtClean="0"/>
              <a:t>Test</a:t>
            </a:r>
          </a:p>
          <a:p>
            <a:pPr lvl="2"/>
            <a:r>
              <a:rPr lang="en-US" sz="1800" dirty="0" smtClean="0"/>
              <a:t>Support studies on e-hollow lenses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263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6" t="32648" r="47563" b="52648"/>
          <a:stretch/>
        </p:blipFill>
        <p:spPr bwMode="auto">
          <a:xfrm>
            <a:off x="1517068" y="5089706"/>
            <a:ext cx="5467350" cy="160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931" y="90711"/>
            <a:ext cx="7084453" cy="578748"/>
          </a:xfrm>
        </p:spPr>
        <p:txBody>
          <a:bodyPr>
            <a:noAutofit/>
          </a:bodyPr>
          <a:lstStyle/>
          <a:p>
            <a:r>
              <a:rPr lang="en-US" sz="3400" b="1" dirty="0" smtClean="0">
                <a:solidFill>
                  <a:srgbClr val="376092"/>
                </a:solidFill>
              </a:rPr>
              <a:t>LARP funding </a:t>
            </a:r>
            <a:r>
              <a:rPr lang="en-US" sz="3400" b="1" i="1" dirty="0" smtClean="0">
                <a:solidFill>
                  <a:srgbClr val="376092"/>
                </a:solidFill>
              </a:rPr>
              <a:t>Evolution: </a:t>
            </a:r>
            <a:r>
              <a:rPr lang="en-US" sz="3400" b="1" dirty="0" smtClean="0">
                <a:solidFill>
                  <a:srgbClr val="376092"/>
                </a:solidFill>
              </a:rPr>
              <a:t>FY14 to FY15</a:t>
            </a:r>
            <a:endParaRPr lang="en-US" sz="3400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818931"/>
            <a:ext cx="8795871" cy="4987867"/>
          </a:xfrm>
        </p:spPr>
        <p:txBody>
          <a:bodyPr/>
          <a:lstStyle/>
          <a:p>
            <a:r>
              <a:rPr lang="en-US" sz="2000" dirty="0" smtClean="0"/>
              <a:t>Good News (~Aug ‘14):</a:t>
            </a:r>
          </a:p>
          <a:p>
            <a:pPr lvl="1"/>
            <a:r>
              <a:rPr lang="en-US" sz="1800" dirty="0" smtClean="0"/>
              <a:t>Guidance for LARP-FY15 increased to 14M$ from 12.6M$ in FY14</a:t>
            </a:r>
          </a:p>
          <a:p>
            <a:pPr lvl="1"/>
            <a:r>
              <a:rPr lang="en-US" sz="1800" dirty="0" smtClean="0"/>
              <a:t>Good hope for additional funding at ~1M$</a:t>
            </a:r>
          </a:p>
          <a:p>
            <a:r>
              <a:rPr lang="en-US" sz="2000" dirty="0" smtClean="0"/>
              <a:t>Recent News (~Nov ‘14):</a:t>
            </a:r>
          </a:p>
          <a:p>
            <a:pPr lvl="1"/>
            <a:r>
              <a:rPr lang="en-US" sz="1800" dirty="0" smtClean="0"/>
              <a:t>FY15 started in Continuing Resolution until Dec 11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2014</a:t>
            </a:r>
          </a:p>
          <a:p>
            <a:pPr lvl="1"/>
            <a:r>
              <a:rPr lang="en-US" sz="1800" dirty="0" smtClean="0"/>
              <a:t>Fears of year-long CR (no new FY15 Budget approval, support based on ~previous year level)</a:t>
            </a:r>
          </a:p>
          <a:p>
            <a:pPr lvl="2"/>
            <a:r>
              <a:rPr lang="en-US" sz="1600" dirty="0" smtClean="0"/>
              <a:t>Rely on DOE internal allocation to maintain LARP at healthy level.</a:t>
            </a:r>
          </a:p>
          <a:p>
            <a:r>
              <a:rPr lang="en-US" sz="2000" dirty="0" smtClean="0"/>
              <a:t>Some tough decisions in FY15:</a:t>
            </a:r>
          </a:p>
          <a:p>
            <a:pPr lvl="1"/>
            <a:r>
              <a:rPr lang="en-US" sz="1800" dirty="0" smtClean="0"/>
              <a:t>Allocate funding in FY15 to much needed M&amp;S procurements</a:t>
            </a:r>
          </a:p>
          <a:p>
            <a:pPr lvl="2"/>
            <a:r>
              <a:rPr lang="en-US" sz="1600" dirty="0" smtClean="0"/>
              <a:t>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for MQXFL1, mechanical structure for MQXFL1</a:t>
            </a:r>
          </a:p>
          <a:p>
            <a:pPr lvl="1"/>
            <a:r>
              <a:rPr lang="en-US" sz="1800" dirty="0" smtClean="0"/>
              <a:t>Decreased support for SWF, maintain FY15 personnel at FY14 levels by </a:t>
            </a:r>
            <a:r>
              <a:rPr lang="en-US" sz="1800" i="1" u="sng" dirty="0" smtClean="0"/>
              <a:t>total</a:t>
            </a:r>
            <a:r>
              <a:rPr lang="en-US" sz="1800" dirty="0" smtClean="0"/>
              <a:t> use of Carry-over funds. FY16 will be critical year ! 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02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376092"/>
                </a:solidFill>
              </a:rPr>
              <a:t>Toohig</a:t>
            </a:r>
            <a:r>
              <a:rPr lang="en-US" b="1" dirty="0" smtClean="0">
                <a:solidFill>
                  <a:srgbClr val="376092"/>
                </a:solidFill>
              </a:rPr>
              <a:t> Fellowship </a:t>
            </a:r>
            <a:r>
              <a:rPr lang="en-US" b="1" i="1" dirty="0" smtClean="0">
                <a:solidFill>
                  <a:srgbClr val="376092"/>
                </a:solidFill>
              </a:rPr>
              <a:t>Evolution</a:t>
            </a:r>
            <a:endParaRPr lang="en-US" b="1" i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6474"/>
            <a:ext cx="8229600" cy="490625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Commitment to maintain program in LARP and US-</a:t>
            </a:r>
            <a:r>
              <a:rPr lang="en-US" dirty="0" err="1" smtClean="0"/>
              <a:t>HiLumi</a:t>
            </a:r>
            <a:r>
              <a:rPr lang="en-US" dirty="0" smtClean="0"/>
              <a:t> to facilitate the involvement of </a:t>
            </a:r>
            <a:r>
              <a:rPr lang="en-US" dirty="0" err="1" smtClean="0"/>
              <a:t>PostDocs</a:t>
            </a:r>
            <a:r>
              <a:rPr lang="en-US" dirty="0" smtClean="0"/>
              <a:t> in the US to work at the leading Energy Frontier Machine for the next ~2 decades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Toohig</a:t>
            </a:r>
            <a:r>
              <a:rPr lang="en-US" dirty="0" smtClean="0"/>
              <a:t> Fellow:</a:t>
            </a:r>
          </a:p>
          <a:p>
            <a:pPr lvl="1"/>
            <a:r>
              <a:rPr lang="en-US" dirty="0" smtClean="0"/>
              <a:t>Trey </a:t>
            </a:r>
            <a:r>
              <a:rPr lang="en-US" dirty="0" err="1" smtClean="0"/>
              <a:t>Holick</a:t>
            </a:r>
            <a:r>
              <a:rPr lang="en-US" dirty="0" smtClean="0"/>
              <a:t> (U. Texas A&amp;M)</a:t>
            </a:r>
          </a:p>
          <a:p>
            <a:r>
              <a:rPr lang="en-US" dirty="0" smtClean="0"/>
              <a:t>Given present uncertainty on existence of a “LARP 2” (i.e. an R&amp;D program in parallel to </a:t>
            </a:r>
            <a:r>
              <a:rPr lang="en-US" b="1" dirty="0" smtClean="0"/>
              <a:t>US-</a:t>
            </a:r>
            <a:r>
              <a:rPr lang="en-US" b="1" dirty="0" err="1" smtClean="0"/>
              <a:t>HiLumi</a:t>
            </a:r>
            <a:r>
              <a:rPr lang="en-US" b="1" dirty="0" smtClean="0"/>
              <a:t> </a:t>
            </a:r>
            <a:r>
              <a:rPr lang="en-US" dirty="0" smtClean="0"/>
              <a:t>Project to support R&amp;D efforts and a generic fellowship) it is necessary to “evolve” the </a:t>
            </a:r>
            <a:r>
              <a:rPr lang="en-US" dirty="0" err="1" smtClean="0"/>
              <a:t>Toohig</a:t>
            </a:r>
            <a:r>
              <a:rPr lang="en-US" dirty="0" smtClean="0"/>
              <a:t> fellowship toward direct support of </a:t>
            </a:r>
            <a:r>
              <a:rPr lang="en-US" b="1" dirty="0" smtClean="0"/>
              <a:t>US-</a:t>
            </a:r>
            <a:r>
              <a:rPr lang="en-US" b="1" dirty="0" err="1" smtClean="0"/>
              <a:t>HiLumi</a:t>
            </a:r>
            <a:r>
              <a:rPr lang="en-US" b="1" dirty="0" smtClean="0"/>
              <a:t> </a:t>
            </a:r>
            <a:r>
              <a:rPr lang="en-US" dirty="0" smtClean="0"/>
              <a:t>deliverables:</a:t>
            </a:r>
          </a:p>
          <a:p>
            <a:pPr lvl="1"/>
            <a:r>
              <a:rPr lang="en-US" dirty="0" smtClean="0"/>
              <a:t>I. Pong: QA/QC on SC Strand/Cables</a:t>
            </a:r>
          </a:p>
          <a:p>
            <a:pPr lvl="1"/>
            <a:r>
              <a:rPr lang="en-US" dirty="0" smtClean="0"/>
              <a:t>T. </a:t>
            </a:r>
            <a:r>
              <a:rPr lang="en-US" dirty="0" err="1" smtClean="0"/>
              <a:t>Holick</a:t>
            </a:r>
            <a:r>
              <a:rPr lang="en-US" dirty="0" smtClean="0"/>
              <a:t>: QA/QC on Coils/Magnet Construction</a:t>
            </a:r>
          </a:p>
          <a:p>
            <a:pPr lvl="1"/>
            <a:r>
              <a:rPr lang="en-US" dirty="0" smtClean="0"/>
              <a:t>S. </a:t>
            </a:r>
            <a:r>
              <a:rPr lang="en-US" dirty="0" err="1" smtClean="0"/>
              <a:t>Verdu</a:t>
            </a:r>
            <a:r>
              <a:rPr lang="en-US" dirty="0" smtClean="0"/>
              <a:t>: CC Construction and Testing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089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Picture I tried to provide….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7" name="Picture 6" descr="Screen Shot 2014-09-30 at 5.41.5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" t="11438" r="32843" b="7516"/>
          <a:stretch/>
        </p:blipFill>
        <p:spPr>
          <a:xfrm>
            <a:off x="1359164" y="1075766"/>
            <a:ext cx="6230952" cy="478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78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404" y="103664"/>
            <a:ext cx="6573954" cy="64173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New IRs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5753106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G. Apollinari – High Field Magnet Development Toward the High Luminosity LHC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28600" y="5753106"/>
            <a:ext cx="447675" cy="241300"/>
          </a:xfrm>
        </p:spPr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>
          <a:xfrm>
            <a:off x="8686800" y="5775966"/>
            <a:ext cx="457200" cy="320040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841673" y="5803190"/>
            <a:ext cx="3981157" cy="365125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mtClean="0"/>
              <a:t>L. Rossi @Kick-off Meeting 11 Nov 2013</a:t>
            </a: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3" y="946585"/>
            <a:ext cx="8748465" cy="24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7" y="3459094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30" y="194442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05" y="157866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86" y="3802788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9" y="131839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42" y="3723021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4" y="1409097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04" y="14676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90" y="180898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23" y="168642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619" y="2065151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20" y="4120702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16" y="1790097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878081" y="3526486"/>
            <a:ext cx="3254065" cy="25853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800" dirty="0" smtClean="0"/>
              <a:t>Q1-Q3 : R&amp;D, Design, Prototypes and in-</a:t>
            </a:r>
            <a:r>
              <a:rPr lang="fr-CH" sz="1800" dirty="0" err="1" smtClean="0"/>
              <a:t>kind</a:t>
            </a:r>
            <a:r>
              <a:rPr lang="fr-CH" sz="1800" dirty="0" smtClean="0"/>
              <a:t> </a:t>
            </a:r>
            <a:r>
              <a:rPr lang="fr-CH" sz="1800" b="1" dirty="0" smtClean="0"/>
              <a:t>USA</a:t>
            </a:r>
          </a:p>
          <a:p>
            <a:r>
              <a:rPr lang="fr-CH" sz="1800" dirty="0" smtClean="0"/>
              <a:t>D1 : </a:t>
            </a:r>
            <a:r>
              <a:rPr lang="fr-CH" sz="1800" dirty="0"/>
              <a:t>R&amp;D, Design, </a:t>
            </a:r>
            <a:r>
              <a:rPr lang="fr-CH" sz="1800" dirty="0" smtClean="0"/>
              <a:t>Prototypes </a:t>
            </a:r>
            <a:r>
              <a:rPr lang="fr-CH" sz="1800" dirty="0"/>
              <a:t>and in-</a:t>
            </a:r>
            <a:r>
              <a:rPr lang="fr-CH" sz="1800" dirty="0" err="1"/>
              <a:t>kind</a:t>
            </a:r>
            <a:r>
              <a:rPr lang="fr-CH" sz="1800" dirty="0"/>
              <a:t> </a:t>
            </a:r>
            <a:r>
              <a:rPr lang="fr-CH" sz="1800" b="1" dirty="0" smtClean="0"/>
              <a:t>JP</a:t>
            </a:r>
          </a:p>
          <a:p>
            <a:r>
              <a:rPr lang="fr-CH" sz="1800" dirty="0" smtClean="0"/>
              <a:t>MCBX : Design and Prototype </a:t>
            </a:r>
            <a:r>
              <a:rPr lang="fr-CH" sz="1800" b="1" dirty="0" smtClean="0"/>
              <a:t>ES</a:t>
            </a:r>
          </a:p>
          <a:p>
            <a:r>
              <a:rPr lang="fr-CH" sz="1800" dirty="0" smtClean="0"/>
              <a:t>HO Correctors: Design and Prototypes </a:t>
            </a:r>
            <a:r>
              <a:rPr lang="fr-CH" sz="1800" b="1" dirty="0" smtClean="0"/>
              <a:t>IT</a:t>
            </a:r>
          </a:p>
          <a:p>
            <a:r>
              <a:rPr lang="fr-CH" sz="1800" dirty="0" smtClean="0"/>
              <a:t>Q4 : Design and Prototype </a:t>
            </a:r>
            <a:r>
              <a:rPr lang="fr-CH" sz="1800" b="1" dirty="0" smtClean="0"/>
              <a:t>FR</a:t>
            </a:r>
            <a:endParaRPr lang="en-GB" sz="1800" b="1" dirty="0"/>
          </a:p>
        </p:txBody>
      </p:sp>
      <p:pic>
        <p:nvPicPr>
          <p:cNvPr id="25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1" y="3878976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03" y="4006458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92474" y="5465478"/>
            <a:ext cx="3139027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800" dirty="0" smtClean="0"/>
              <a:t>CC : R&amp;D, Design and in-</a:t>
            </a:r>
            <a:r>
              <a:rPr lang="fr-CH" sz="1800" dirty="0" err="1" smtClean="0"/>
              <a:t>kind</a:t>
            </a:r>
            <a:r>
              <a:rPr lang="fr-CH" sz="1800" dirty="0" smtClean="0"/>
              <a:t>  </a:t>
            </a:r>
            <a:r>
              <a:rPr lang="fr-CH" sz="1800" b="1" dirty="0" smtClean="0"/>
              <a:t>USA</a:t>
            </a:r>
            <a:endParaRPr lang="en-GB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3374741" y="5465478"/>
            <a:ext cx="243278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800" dirty="0" smtClean="0"/>
              <a:t>CC : R&amp;D and Design </a:t>
            </a:r>
            <a:r>
              <a:rPr lang="fr-CH" sz="1800" b="1" dirty="0" smtClean="0"/>
              <a:t>UK</a:t>
            </a:r>
            <a:r>
              <a:rPr lang="fr-CH" sz="1800" dirty="0" smtClean="0"/>
              <a:t> </a:t>
            </a:r>
            <a:endParaRPr lang="en-GB" sz="1800" dirty="0"/>
          </a:p>
        </p:txBody>
      </p:sp>
      <p:sp>
        <p:nvSpPr>
          <p:cNvPr id="29" name="Oval 28"/>
          <p:cNvSpPr/>
          <p:nvPr/>
        </p:nvSpPr>
        <p:spPr>
          <a:xfrm>
            <a:off x="8515350" y="2767727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  <p:sp>
        <p:nvSpPr>
          <p:cNvPr id="31" name="Footer Placeholder 4"/>
          <p:cNvSpPr txBox="1">
            <a:spLocks/>
          </p:cNvSpPr>
          <p:nvPr/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G. Apollinari – Evolution of LARP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18112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828" y="103664"/>
            <a:ext cx="6245412" cy="64173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…and what I probably achieved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6" name="Picture 5" descr="Screen Shot 2014-09-15 at 4.48.4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1" t="15926" r="21920" b="18149"/>
          <a:stretch/>
        </p:blipFill>
        <p:spPr>
          <a:xfrm>
            <a:off x="228600" y="941899"/>
            <a:ext cx="4254915" cy="3218649"/>
          </a:xfrm>
          <a:prstGeom prst="rect">
            <a:avLst/>
          </a:prstGeom>
        </p:spPr>
      </p:pic>
      <p:pic>
        <p:nvPicPr>
          <p:cNvPr id="7" name="Picture 6" descr="Screen Shot 2014-09-30 at 5.40.1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2" t="46471" r="29249" b="25294"/>
          <a:stretch/>
        </p:blipFill>
        <p:spPr>
          <a:xfrm>
            <a:off x="2500182" y="3361765"/>
            <a:ext cx="6551981" cy="2764117"/>
          </a:xfrm>
          <a:prstGeom prst="rect">
            <a:avLst/>
          </a:prstGeom>
          <a:ln>
            <a:solidFill>
              <a:srgbClr val="404040"/>
            </a:solidFill>
          </a:ln>
        </p:spPr>
      </p:pic>
      <p:sp>
        <p:nvSpPr>
          <p:cNvPr id="8" name="Oval 7"/>
          <p:cNvSpPr/>
          <p:nvPr/>
        </p:nvSpPr>
        <p:spPr>
          <a:xfrm>
            <a:off x="3062941" y="2405529"/>
            <a:ext cx="1135530" cy="65741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6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94" y="154381"/>
            <a:ext cx="6450853" cy="64173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Joint Spring LARP/</a:t>
            </a:r>
            <a:r>
              <a:rPr lang="en-US" sz="3600" b="1" dirty="0" err="1" smtClean="0">
                <a:solidFill>
                  <a:srgbClr val="376092"/>
                </a:solidFill>
              </a:rPr>
              <a:t>HiLumi</a:t>
            </a:r>
            <a:r>
              <a:rPr lang="en-US" sz="3600" b="1" dirty="0" smtClean="0">
                <a:solidFill>
                  <a:srgbClr val="376092"/>
                </a:solidFill>
              </a:rPr>
              <a:t> CM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895" y="1006288"/>
            <a:ext cx="4618030" cy="464835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Also LARP-CM24</a:t>
            </a:r>
          </a:p>
          <a:p>
            <a:r>
              <a:rPr lang="en-US" dirty="0" smtClean="0"/>
              <a:t>Where</a:t>
            </a:r>
          </a:p>
          <a:p>
            <a:pPr lvl="1"/>
            <a:r>
              <a:rPr lang="en-US" dirty="0" err="1" smtClean="0"/>
              <a:t>Fermilab</a:t>
            </a:r>
            <a:r>
              <a:rPr lang="en-US" dirty="0" smtClean="0"/>
              <a:t>, IL – USA</a:t>
            </a:r>
            <a:endParaRPr lang="en-US" dirty="0"/>
          </a:p>
          <a:p>
            <a:r>
              <a:rPr lang="en-US" dirty="0" smtClean="0"/>
              <a:t>When</a:t>
            </a:r>
          </a:p>
          <a:p>
            <a:pPr lvl="1"/>
            <a:r>
              <a:rPr lang="en-US" dirty="0" smtClean="0"/>
              <a:t>May 11</a:t>
            </a:r>
            <a:r>
              <a:rPr lang="en-US" baseline="30000" dirty="0" smtClean="0"/>
              <a:t>th</a:t>
            </a:r>
            <a:r>
              <a:rPr lang="en-US" dirty="0" smtClean="0"/>
              <a:t>-13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pPr lvl="1"/>
            <a:r>
              <a:rPr lang="en-US" dirty="0" smtClean="0"/>
              <a:t>Monday-Wednesday after IPAC15 in Richmond, VA -USA </a:t>
            </a:r>
            <a:endParaRPr lang="en-US" dirty="0"/>
          </a:p>
          <a:p>
            <a:r>
              <a:rPr lang="en-US" dirty="0" smtClean="0"/>
              <a:t>What</a:t>
            </a:r>
          </a:p>
          <a:p>
            <a:pPr lvl="1"/>
            <a:r>
              <a:rPr lang="en-US" dirty="0" smtClean="0"/>
              <a:t>2 ½ - 3 days format to avoid excessive compression</a:t>
            </a:r>
          </a:p>
          <a:p>
            <a:pPr lvl="1"/>
            <a:r>
              <a:rPr lang="en-US" dirty="0" smtClean="0"/>
              <a:t>No satellite meeting foreseen at this time. If necessary, will be run on May 14</a:t>
            </a:r>
            <a:r>
              <a:rPr lang="en-US" baseline="30000" dirty="0" smtClean="0"/>
              <a:t>th</a:t>
            </a:r>
            <a:r>
              <a:rPr lang="en-US" dirty="0" smtClean="0"/>
              <a:t>/15</a:t>
            </a:r>
            <a:r>
              <a:rPr lang="en-US" baseline="30000" dirty="0" smtClean="0"/>
              <a:t>th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7" name="Picture 6" descr="autumn-pon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9" r="3570"/>
          <a:stretch/>
        </p:blipFill>
        <p:spPr>
          <a:xfrm>
            <a:off x="358189" y="933129"/>
            <a:ext cx="3898587" cy="5309613"/>
          </a:xfrm>
          <a:prstGeom prst="rect">
            <a:avLst/>
          </a:prstGeom>
        </p:spPr>
      </p:pic>
      <p:pic>
        <p:nvPicPr>
          <p:cNvPr id="8" name="Picture 7" descr="FermiLogo_blu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11" y="5770091"/>
            <a:ext cx="2290671" cy="43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97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259" y="103664"/>
            <a:ext cx="5158270" cy="64173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Summary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30566"/>
            <a:ext cx="8672513" cy="4537234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Constant progress toward </a:t>
            </a:r>
            <a:r>
              <a:rPr lang="en-US" sz="2400" dirty="0" err="1" smtClean="0"/>
              <a:t>Projectization</a:t>
            </a:r>
            <a:r>
              <a:rPr lang="en-US" sz="2400" dirty="0" smtClean="0"/>
              <a:t> of US-</a:t>
            </a:r>
            <a:r>
              <a:rPr lang="en-US" sz="2400" dirty="0" err="1" smtClean="0"/>
              <a:t>HiLumi</a:t>
            </a:r>
            <a:endParaRPr lang="en-US" sz="2400" dirty="0"/>
          </a:p>
          <a:p>
            <a:r>
              <a:rPr lang="en-US" sz="2400" dirty="0" smtClean="0"/>
              <a:t>Challenge in prioritizing activities clearly related to US-</a:t>
            </a:r>
            <a:r>
              <a:rPr lang="en-US" sz="2400" dirty="0" err="1" smtClean="0"/>
              <a:t>HiLumi</a:t>
            </a:r>
            <a:r>
              <a:rPr lang="en-US" sz="2400" dirty="0" smtClean="0"/>
              <a:t> deliverables without over-damaging “R&amp;D” activities</a:t>
            </a:r>
            <a:endParaRPr lang="en-US" sz="2400" dirty="0"/>
          </a:p>
          <a:p>
            <a:r>
              <a:rPr lang="en-US" sz="2400" dirty="0" smtClean="0"/>
              <a:t>QXF Strand/Cable Review has provided a very strong renormalization point for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design</a:t>
            </a:r>
          </a:p>
          <a:p>
            <a:pPr lvl="1"/>
            <a:r>
              <a:rPr lang="en-US" sz="2000" dirty="0" smtClean="0"/>
              <a:t>Margin Issue &amp; Lessons from decade-long LARP experience</a:t>
            </a:r>
          </a:p>
          <a:p>
            <a:pPr lvl="1"/>
            <a:r>
              <a:rPr lang="en-US" sz="2000" dirty="0" smtClean="0"/>
              <a:t>Decision following QXF Design Review in Dec ‘14</a:t>
            </a:r>
            <a:endParaRPr lang="en-US" sz="2000" dirty="0"/>
          </a:p>
          <a:p>
            <a:r>
              <a:rPr lang="en-US" sz="2400" dirty="0" smtClean="0"/>
              <a:t>Support of CC in </a:t>
            </a:r>
            <a:r>
              <a:rPr lang="en-US" sz="2400" b="1" dirty="0" smtClean="0"/>
              <a:t>US-</a:t>
            </a:r>
            <a:r>
              <a:rPr lang="en-US" sz="2400" b="1" dirty="0" err="1" smtClean="0"/>
              <a:t>HiLumi</a:t>
            </a:r>
            <a:r>
              <a:rPr lang="en-US" sz="2400" b="1" dirty="0" smtClean="0"/>
              <a:t> </a:t>
            </a:r>
            <a:r>
              <a:rPr lang="en-US" sz="2400" dirty="0" smtClean="0"/>
              <a:t>might be challenging and a strong proposal for the US contribution can only benefit from proper planning post-SPS test.</a:t>
            </a:r>
            <a:endParaRPr lang="en-US" sz="2400" dirty="0"/>
          </a:p>
          <a:p>
            <a:r>
              <a:rPr lang="en-US" sz="2400" dirty="0" smtClean="0"/>
              <a:t>Funding is never enough, but nevertheless is not zero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30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105" y="105265"/>
            <a:ext cx="6755352" cy="64173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Where does US LARP come in ?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915388"/>
            <a:ext cx="8619068" cy="5331576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More Luminosity: increase squeeze at interaction region</a:t>
            </a:r>
          </a:p>
          <a:p>
            <a:pPr lvl="1"/>
            <a:r>
              <a:rPr lang="en-US" dirty="0" smtClean="0"/>
              <a:t>Increase magnet aperture, therefore </a:t>
            </a:r>
            <a:r>
              <a:rPr lang="en-US" dirty="0" smtClean="0">
                <a:solidFill>
                  <a:srgbClr val="FF0000"/>
                </a:solidFill>
              </a:rPr>
              <a:t>increase field.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Use Nb</a:t>
            </a:r>
            <a:r>
              <a:rPr lang="en-US" baseline="-25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Sn Technology as </a:t>
            </a:r>
            <a:r>
              <a:rPr lang="en-US" i="1" u="sng" dirty="0" smtClean="0">
                <a:solidFill>
                  <a:schemeClr val="tx1"/>
                </a:solidFill>
              </a:rPr>
              <a:t>Baseline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More beam: larger beam-beam interactions in region where they are brought close together.</a:t>
            </a:r>
          </a:p>
          <a:p>
            <a:pPr lvl="1"/>
            <a:r>
              <a:rPr lang="en-US" dirty="0" smtClean="0"/>
              <a:t>Solution 1: keep beam as separated as possible increasing crossing angle from 300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to 600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. Use </a:t>
            </a:r>
            <a:r>
              <a:rPr lang="en-US" dirty="0" smtClean="0">
                <a:solidFill>
                  <a:srgbClr val="FF0000"/>
                </a:solidFill>
              </a:rPr>
              <a:t>Crab Cavities </a:t>
            </a:r>
            <a:r>
              <a:rPr lang="en-US" dirty="0" smtClean="0"/>
              <a:t>as </a:t>
            </a:r>
            <a:r>
              <a:rPr lang="en-US" i="1" u="sng" dirty="0" smtClean="0"/>
              <a:t>Baseline</a:t>
            </a:r>
          </a:p>
          <a:p>
            <a:pPr lvl="1"/>
            <a:r>
              <a:rPr lang="en-US" dirty="0" smtClean="0"/>
              <a:t>Solution 2 (Plan B): If solution 1 does not work, reduce crossing to 300 </a:t>
            </a:r>
            <a:r>
              <a:rPr lang="en-US" dirty="0" err="1" smtClean="0"/>
              <a:t>mrad</a:t>
            </a:r>
            <a:r>
              <a:rPr lang="en-US" dirty="0" smtClean="0"/>
              <a:t> and mitigate beam-beam interaction with Long Range Beam Beam Wire or </a:t>
            </a:r>
            <a:r>
              <a:rPr lang="en-US" dirty="0" smtClean="0">
                <a:solidFill>
                  <a:srgbClr val="FF0000"/>
                </a:solidFill>
              </a:rPr>
              <a:t>hollow e-lens </a:t>
            </a:r>
            <a:r>
              <a:rPr lang="en-US" dirty="0" smtClean="0"/>
              <a:t>(</a:t>
            </a:r>
            <a:r>
              <a:rPr lang="en-US" i="1" u="sng" dirty="0" smtClean="0"/>
              <a:t>R&amp;D effort</a:t>
            </a:r>
            <a:r>
              <a:rPr lang="en-US" dirty="0" smtClean="0"/>
              <a:t>). </a:t>
            </a:r>
          </a:p>
          <a:p>
            <a:pPr lvl="1"/>
            <a:r>
              <a:rPr lang="en-US" dirty="0" smtClean="0"/>
              <a:t>Control possible transverse instabilities or e-cloud effects with </a:t>
            </a:r>
            <a:r>
              <a:rPr lang="en-US" dirty="0" smtClean="0">
                <a:solidFill>
                  <a:srgbClr val="FF0000"/>
                </a:solidFill>
              </a:rPr>
              <a:t>Wide Band Feedback System </a:t>
            </a:r>
            <a:r>
              <a:rPr lang="en-US" dirty="0" smtClean="0"/>
              <a:t>(</a:t>
            </a:r>
            <a:r>
              <a:rPr lang="en-US" i="1" u="sng" dirty="0" smtClean="0"/>
              <a:t>R&amp;D effort</a:t>
            </a:r>
            <a:r>
              <a:rPr lang="en-US" dirty="0" smtClean="0"/>
              <a:t>). </a:t>
            </a:r>
          </a:p>
          <a:p>
            <a:pPr lvl="2"/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007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376092"/>
                </a:solidFill>
              </a:rPr>
              <a:t>Anomalocaris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78" y="5550304"/>
            <a:ext cx="8672513" cy="81538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First rule: survive ! </a:t>
            </a:r>
          </a:p>
          <a:p>
            <a:pPr lvl="1"/>
            <a:r>
              <a:rPr lang="en-US" dirty="0" smtClean="0"/>
              <a:t>that is: </a:t>
            </a:r>
            <a:r>
              <a:rPr lang="en-US" u="sng" dirty="0" smtClean="0"/>
              <a:t>know the law of the land and live by it 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 descr="Screen Shot 2014-09-15 at 4.48.4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1" t="15926" r="21920" b="18149"/>
          <a:stretch/>
        </p:blipFill>
        <p:spPr>
          <a:xfrm>
            <a:off x="4065938" y="810183"/>
            <a:ext cx="4362956" cy="3300377"/>
          </a:xfrm>
          <a:prstGeom prst="rect">
            <a:avLst/>
          </a:prstGeom>
        </p:spPr>
      </p:pic>
      <p:pic>
        <p:nvPicPr>
          <p:cNvPr id="8" name="Picture 7" descr="Screen Shot 2014-09-30 at 5.13.17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9" t="34938" r="28704" b="16914"/>
          <a:stretch/>
        </p:blipFill>
        <p:spPr>
          <a:xfrm>
            <a:off x="152226" y="2501212"/>
            <a:ext cx="4264552" cy="3002122"/>
          </a:xfrm>
          <a:prstGeom prst="rect">
            <a:avLst/>
          </a:prstGeom>
          <a:ln>
            <a:solidFill>
              <a:srgbClr val="404040"/>
            </a:solidFill>
          </a:ln>
        </p:spPr>
      </p:pic>
      <p:pic>
        <p:nvPicPr>
          <p:cNvPr id="7" name="Picture 6" descr="Screen Shot 2014-09-30 at 5.11.16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31974" r="18331" b="20125"/>
          <a:stretch/>
        </p:blipFill>
        <p:spPr>
          <a:xfrm>
            <a:off x="4722725" y="3427293"/>
            <a:ext cx="4192500" cy="24856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5066155" y="1078710"/>
            <a:ext cx="2867635" cy="142250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6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DOE Critical Decision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38459"/>
            <a:ext cx="8672513" cy="551453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 DOE construction project is governed by DOE Order 413.3B</a:t>
            </a:r>
          </a:p>
          <a:p>
            <a:pPr lvl="1"/>
            <a:r>
              <a:rPr lang="en-US" dirty="0">
                <a:hlinkClick r:id="rId2"/>
              </a:rPr>
              <a:t>https://www.directives.doe.gov/directives-documents/0413.3-BOrder-b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Applies to capital assets projects having a Total Project Cost greater than or equal to $50M</a:t>
            </a:r>
          </a:p>
          <a:p>
            <a:r>
              <a:rPr lang="en-US" dirty="0"/>
              <a:t>DOE projects typically progress through five Critical Decision (CD) gateways, which serve as major milestones</a:t>
            </a:r>
          </a:p>
          <a:p>
            <a:pPr lvl="1"/>
            <a:r>
              <a:rPr lang="en-US" dirty="0"/>
              <a:t>Each CD marks an authorization to increase the commitment of resources by DOE and requires successful completion of the preceding phase or </a:t>
            </a:r>
            <a:r>
              <a:rPr lang="en-US" dirty="0" smtClean="0"/>
              <a:t>CD</a:t>
            </a:r>
          </a:p>
          <a:p>
            <a:r>
              <a:rPr lang="en-US" dirty="0" smtClean="0"/>
              <a:t>We call the construction project </a:t>
            </a:r>
            <a:r>
              <a:rPr lang="en-US" b="1" dirty="0" smtClean="0"/>
              <a:t>US-</a:t>
            </a:r>
            <a:r>
              <a:rPr lang="en-US" b="1" dirty="0" err="1" smtClean="0"/>
              <a:t>HiLumi</a:t>
            </a:r>
            <a:r>
              <a:rPr lang="en-US" dirty="0" smtClean="0"/>
              <a:t>, to distinguish it from the LARP “R&amp;D” Program</a:t>
            </a:r>
          </a:p>
          <a:p>
            <a:r>
              <a:rPr lang="en-US" b="1" dirty="0" smtClean="0"/>
              <a:t>US-</a:t>
            </a:r>
            <a:r>
              <a:rPr lang="en-US" b="1" dirty="0" err="1" smtClean="0"/>
              <a:t>HiLumi</a:t>
            </a:r>
            <a:r>
              <a:rPr lang="en-US" dirty="0" smtClean="0"/>
              <a:t>: What, How and How Much 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127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848" y="73782"/>
            <a:ext cx="6755352" cy="64173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 smtClean="0">
                <a:solidFill>
                  <a:srgbClr val="376092"/>
                </a:solidFill>
              </a:rPr>
              <a:t>The </a:t>
            </a:r>
            <a:r>
              <a:rPr lang="en-US" sz="2800" b="1" i="1" dirty="0" smtClean="0">
                <a:solidFill>
                  <a:srgbClr val="376092"/>
                </a:solidFill>
              </a:rPr>
              <a:t>“What”</a:t>
            </a:r>
            <a:r>
              <a:rPr lang="en-US" sz="2800" b="1" dirty="0" smtClean="0">
                <a:solidFill>
                  <a:srgbClr val="376092"/>
                </a:solidFill>
              </a:rPr>
              <a:t>:</a:t>
            </a:r>
            <a:br>
              <a:rPr lang="en-US" sz="2800" b="1" dirty="0" smtClean="0">
                <a:solidFill>
                  <a:srgbClr val="376092"/>
                </a:solidFill>
              </a:rPr>
            </a:br>
            <a:r>
              <a:rPr lang="en-US" sz="2800" b="1" dirty="0" smtClean="0">
                <a:solidFill>
                  <a:srgbClr val="376092"/>
                </a:solidFill>
              </a:rPr>
              <a:t>Key Performance Parameters (KPP)</a:t>
            </a:r>
            <a:endParaRPr lang="en-US" sz="2800" b="1" dirty="0">
              <a:solidFill>
                <a:srgbClr val="376092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29868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173918"/>
              </p:ext>
            </p:extLst>
          </p:nvPr>
        </p:nvGraphicFramePr>
        <p:xfrm>
          <a:off x="119058" y="918885"/>
          <a:ext cx="7377822" cy="3152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" name="Document" r:id="rId4" imgW="5943600" imgH="2540000" progId="Word.Document.12">
                  <p:embed/>
                </p:oleObj>
              </mc:Choice>
              <mc:Fallback>
                <p:oleObj name="Document" r:id="rId4" imgW="5943600" imgH="2540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058" y="918885"/>
                        <a:ext cx="7377822" cy="31529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973923"/>
              </p:ext>
            </p:extLst>
          </p:nvPr>
        </p:nvGraphicFramePr>
        <p:xfrm>
          <a:off x="91248" y="3974353"/>
          <a:ext cx="7258093" cy="2388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" name="Document" r:id="rId7" imgW="5943600" imgH="1955800" progId="Word.Document.12">
                  <p:embed/>
                </p:oleObj>
              </mc:Choice>
              <mc:Fallback>
                <p:oleObj name="Document" r:id="rId7" imgW="5943600" imgH="1955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248" y="3974353"/>
                        <a:ext cx="7258093" cy="2388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53975" y="5440995"/>
            <a:ext cx="5795126" cy="83099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Note: preliminary status of CC “</a:t>
            </a:r>
            <a:r>
              <a:rPr lang="en-US" dirty="0" err="1" smtClean="0"/>
              <a:t>baselining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Beyond SPS test makes for difficult estimates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566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KPP (2)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7488" y="6515100"/>
            <a:ext cx="2102752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 smtClean="0"/>
              <a:t> – Evolution of LARP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989116"/>
              </p:ext>
            </p:extLst>
          </p:nvPr>
        </p:nvGraphicFramePr>
        <p:xfrm>
          <a:off x="448235" y="852167"/>
          <a:ext cx="8157883" cy="5423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9" name="Document" r:id="rId4" imgW="5943600" imgH="4686300" progId="Word.Document.12">
                  <p:embed/>
                </p:oleObj>
              </mc:Choice>
              <mc:Fallback>
                <p:oleObj name="Document" r:id="rId4" imgW="5943600" imgH="4686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8235" y="852167"/>
                        <a:ext cx="8157883" cy="54236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202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Presentation1.potx</Template>
  <TotalTime>38209</TotalTime>
  <Words>2573</Words>
  <Application>Microsoft Macintosh PowerPoint</Application>
  <PresentationFormat>On-screen Show (4:3)</PresentationFormat>
  <Paragraphs>355</Paragraphs>
  <Slides>42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1_Custom Design</vt:lpstr>
      <vt:lpstr>Document</vt:lpstr>
      <vt:lpstr>Evolution of LARP</vt:lpstr>
      <vt:lpstr>A Cambrian Ocean …</vt:lpstr>
      <vt:lpstr> HEP Strategy</vt:lpstr>
      <vt:lpstr>New IRs</vt:lpstr>
      <vt:lpstr>Where does US LARP come in ?</vt:lpstr>
      <vt:lpstr>Anomalocaris</vt:lpstr>
      <vt:lpstr>DOE Critical Decision</vt:lpstr>
      <vt:lpstr>The “What”: Key Performance Parameters (KPP)</vt:lpstr>
      <vt:lpstr>KPP (2)</vt:lpstr>
      <vt:lpstr>The “How”: Schedule View</vt:lpstr>
      <vt:lpstr>US-HiLumi Magnets Timeline</vt:lpstr>
      <vt:lpstr>The “How Much”: Project WBS and Cost Estimate</vt:lpstr>
      <vt:lpstr>BOE Template</vt:lpstr>
      <vt:lpstr>Standard Contingency Tables</vt:lpstr>
      <vt:lpstr>Example of assumptions:  Magnet Production Throughput</vt:lpstr>
      <vt:lpstr>Cost Slide with all caveats</vt:lpstr>
      <vt:lpstr>Cost Slide with all caveats (2)</vt:lpstr>
      <vt:lpstr>Pikaia</vt:lpstr>
      <vt:lpstr>MQXF Main Parameters</vt:lpstr>
      <vt:lpstr>HQ as Risk Reduction</vt:lpstr>
      <vt:lpstr>Feedback from MQXF Winding</vt:lpstr>
      <vt:lpstr>MQXF schedule</vt:lpstr>
      <vt:lpstr>PowerPoint Presentation</vt:lpstr>
      <vt:lpstr>PowerPoint Presentation</vt:lpstr>
      <vt:lpstr>PowerPoint Presentation</vt:lpstr>
      <vt:lpstr>Marella</vt:lpstr>
      <vt:lpstr>Crab Cavities</vt:lpstr>
      <vt:lpstr>(Another) Inverted Evolution Tree </vt:lpstr>
      <vt:lpstr>Bare cavities with interfaces</vt:lpstr>
      <vt:lpstr>DQW HOM Filter</vt:lpstr>
      <vt:lpstr>Goals for CC-LARP</vt:lpstr>
      <vt:lpstr>WBFS for Stability Control</vt:lpstr>
      <vt:lpstr>Stripline kicker &amp; Power Amp.</vt:lpstr>
      <vt:lpstr>MD Studies in FY15 &amp; FY16</vt:lpstr>
      <vt:lpstr>Hollow e-beam Collimation</vt:lpstr>
      <vt:lpstr>LARP Goals (FY15-FY17)</vt:lpstr>
      <vt:lpstr>LARP funding Evolution: FY14 to FY15</vt:lpstr>
      <vt:lpstr>Toohig Fellowship Evolution</vt:lpstr>
      <vt:lpstr>Picture I tried to provide….</vt:lpstr>
      <vt:lpstr>…and what I probably achieved</vt:lpstr>
      <vt:lpstr>Joint Spring LARP/HiLumi CM</vt:lpstr>
      <vt:lpstr>Summary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G A</cp:lastModifiedBy>
  <cp:revision>414</cp:revision>
  <cp:lastPrinted>2014-09-30T20:54:38Z</cp:lastPrinted>
  <dcterms:created xsi:type="dcterms:W3CDTF">2014-01-03T20:18:13Z</dcterms:created>
  <dcterms:modified xsi:type="dcterms:W3CDTF">2014-11-20T23:37:30Z</dcterms:modified>
</cp:coreProperties>
</file>