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84" r:id="rId3"/>
    <p:sldId id="285" r:id="rId4"/>
    <p:sldId id="295" r:id="rId5"/>
    <p:sldId id="293" r:id="rId6"/>
    <p:sldId id="296" r:id="rId7"/>
    <p:sldId id="294" r:id="rId8"/>
    <p:sldId id="257" r:id="rId9"/>
    <p:sldId id="258" r:id="rId10"/>
    <p:sldId id="259" r:id="rId11"/>
    <p:sldId id="261" r:id="rId12"/>
    <p:sldId id="260" r:id="rId13"/>
    <p:sldId id="262" r:id="rId14"/>
    <p:sldId id="263" r:id="rId15"/>
    <p:sldId id="277" r:id="rId16"/>
    <p:sldId id="278" r:id="rId17"/>
    <p:sldId id="266" r:id="rId18"/>
    <p:sldId id="279" r:id="rId19"/>
    <p:sldId id="267" r:id="rId20"/>
    <p:sldId id="268" r:id="rId21"/>
    <p:sldId id="275" r:id="rId22"/>
    <p:sldId id="270" r:id="rId23"/>
    <p:sldId id="272" r:id="rId24"/>
    <p:sldId id="276" r:id="rId25"/>
    <p:sldId id="280" r:id="rId26"/>
    <p:sldId id="281" r:id="rId27"/>
    <p:sldId id="288" r:id="rId28"/>
    <p:sldId id="290" r:id="rId29"/>
    <p:sldId id="292" r:id="rId30"/>
    <p:sldId id="291" r:id="rId31"/>
    <p:sldId id="289" r:id="rId32"/>
    <p:sldId id="283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4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42D9E-3910-A54C-86C4-F89C17D92275}" type="datetimeFigureOut">
              <a:rPr lang="en-US" smtClean="0"/>
              <a:t>11/14/14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BD58C-C12C-814F-A043-B43E57060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498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1DAAA-1D1B-2647-92AB-D949B70C568F}" type="datetimeFigureOut">
              <a:rPr lang="en-US" smtClean="0"/>
              <a:t>11/14/14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E7870-1B15-D544-8BA0-E434C6828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645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10A8-DFA1-6D41-87B8-6FB734B642E3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2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3CAB-896C-4E44-ABEA-A61DC68EBC4A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7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A137-BD22-1545-BB8F-CDC95C6E39B7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88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1067098" y="838275"/>
            <a:ext cx="7772177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152922" y="6324452"/>
            <a:ext cx="8762256" cy="2232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sm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5" y="263426"/>
            <a:ext cx="1089422" cy="66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647" y="6356821"/>
            <a:ext cx="2133079" cy="365001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1300" smtClean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6/11/14</a:t>
            </a:r>
          </a:p>
        </p:txBody>
      </p:sp>
    </p:spTree>
    <p:extLst>
      <p:ext uri="{BB962C8B-B14F-4D97-AF65-F5344CB8AC3E}">
        <p14:creationId xmlns:p14="http://schemas.microsoft.com/office/powerpoint/2010/main" val="351986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F580-6CE4-2E44-A138-394DA3F04D1E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5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D998-3235-9F47-968D-225907BF3A56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2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4F578-F3B7-B14D-85B4-57F1DCFEB61C}" type="datetime1">
              <a:rPr lang="en-US" smtClean="0"/>
              <a:t>11/14/14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59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5DD52-7B23-3D48-8CEB-6CBAEF24C60E}" type="datetime1">
              <a:rPr lang="en-US" smtClean="0"/>
              <a:t>11/14/14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2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4014-184D-C64A-B155-BEE3316C9155}" type="datetime1">
              <a:rPr lang="en-US" smtClean="0"/>
              <a:t>11/14/14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E0B8-7A7D-B645-BBA5-C20BBAE5D48F}" type="datetime1">
              <a:rPr lang="en-US" smtClean="0"/>
              <a:t>11/14/14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4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0F16-5669-7349-A95A-537D5A11A5C3}" type="datetime1">
              <a:rPr lang="en-US" smtClean="0"/>
              <a:t>11/14/14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6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FCC9-1F29-AD4D-9D32-E0635A854514}" type="datetime1">
              <a:rPr lang="en-US" smtClean="0"/>
              <a:t>11/14/14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1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3CBD-7075-0C42-B24F-0A4EADDA51A9}" type="datetime1">
              <a:rPr lang="en-US" smtClean="0"/>
              <a:t>11/14/14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F8410-89E8-4B46-A597-98B68632A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particlephysics.org/p5/ard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333236/other-view?view=standard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 Future Program for </a:t>
            </a:r>
            <a:r>
              <a:rPr lang="en-US" dirty="0" smtClean="0"/>
              <a:t>Accelerator R&amp;D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Steve Gourlay for the High Energy Physics Advisory Panel (HEPAP) Subpanel on Accelerator R&amp;D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1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Training:</a:t>
            </a:r>
            <a:r>
              <a:rPr lang="en-US" sz="2400" dirty="0" smtClean="0"/>
              <a:t>  Accelerator R&amp;D efforts play a major role in training future accelerator scientists and technologists.  How are we doing?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Balance:</a:t>
            </a:r>
            <a:r>
              <a:rPr lang="en-US" sz="2400" dirty="0" smtClean="0"/>
              <a:t>  How do we maintain a healthy and appropriately balanced national program?  Provide further guidance for a plan based on the science and technology case for increased investment in HEP Accelerator R&amp;D called for in P5’s Scenario C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33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Gathering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Meetings were held at BNL, </a:t>
            </a:r>
            <a:r>
              <a:rPr lang="en-US" sz="2800" dirty="0" err="1" smtClean="0"/>
              <a:t>Fermilab</a:t>
            </a:r>
            <a:r>
              <a:rPr lang="en-US" sz="2800" dirty="0" smtClean="0"/>
              <a:t>, Argonne, SLAC and LBNL.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Subpanel Website: </a:t>
            </a:r>
            <a:r>
              <a:rPr lang="en-US" sz="2800" dirty="0" smtClean="0">
                <a:hlinkClick r:id="rId2"/>
              </a:rPr>
              <a:t>http://www.usparticlephysics.org/p5/ards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Website has the agendas and the talks for the lab visits.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Town Hall meetings were held at each of the lab visits.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5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First Meeting (Organizational) at SLAC July 7 &amp; 8.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Road Trip to BNL, </a:t>
            </a:r>
            <a:r>
              <a:rPr lang="en-US" sz="2800" dirty="0" err="1" smtClean="0"/>
              <a:t>Fermilab</a:t>
            </a:r>
            <a:r>
              <a:rPr lang="en-US" sz="2800" dirty="0" smtClean="0"/>
              <a:t> &amp; Argonne, and SLAC &amp; LBNL week of August 25 to 30.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Two </a:t>
            </a:r>
            <a:r>
              <a:rPr lang="en-US" sz="2800" dirty="0"/>
              <a:t>D</a:t>
            </a:r>
            <a:r>
              <a:rPr lang="en-US" sz="2800" dirty="0" smtClean="0"/>
              <a:t>ay Meeting    Newport Beach, CA     Nov. 6 &amp; 7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Final Two Day Meeting    Chicago, IL           Dec. 3 &amp; 4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4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Trip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Energy frontier was the focus at BNL.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Intensity frontier was the topic at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Novel Particle Acceleration was the theme at SLAC/LBNL.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Two hour executive session at LBNL followed by a two page report by each subpanel member on their impressions from the road trip.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GARD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In FY 14 the </a:t>
            </a:r>
            <a:r>
              <a:rPr lang="en-US" sz="2800" b="1" dirty="0" smtClean="0"/>
              <a:t>General Accelerator Research and  Development </a:t>
            </a:r>
            <a:r>
              <a:rPr lang="en-US" sz="2800" dirty="0" smtClean="0"/>
              <a:t>budget was 85.5 M$ </a:t>
            </a:r>
            <a:endParaRPr lang="en-US" sz="2800" b="1" dirty="0" smtClean="0">
              <a:solidFill>
                <a:srgbClr val="146737"/>
              </a:solidFill>
            </a:endParaRPr>
          </a:p>
          <a:p>
            <a:endParaRPr lang="en-US" sz="2800" b="1" dirty="0">
              <a:solidFill>
                <a:srgbClr val="146737"/>
              </a:solidFill>
            </a:endParaRPr>
          </a:p>
          <a:p>
            <a:r>
              <a:rPr lang="en-US" sz="2800" dirty="0" smtClean="0"/>
              <a:t>Includes HEP </a:t>
            </a:r>
            <a:r>
              <a:rPr lang="en-US" sz="2800" dirty="0"/>
              <a:t>Directed Accelerator R</a:t>
            </a:r>
            <a:r>
              <a:rPr lang="en-US" sz="2800" dirty="0" smtClean="0"/>
              <a:t>&amp;D (LARP and MAP), and is exclusive </a:t>
            </a:r>
            <a:r>
              <a:rPr lang="en-US" sz="2800" dirty="0"/>
              <a:t>of the Office of Science (SC) Accelerator R&amp;D Stewardship </a:t>
            </a:r>
            <a:r>
              <a:rPr lang="en-US" sz="2800" dirty="0" smtClean="0"/>
              <a:t>program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Since the P5 report, 26 M$ of SRF R&amp;D at </a:t>
            </a:r>
            <a:r>
              <a:rPr lang="en-US" sz="2800" dirty="0" err="1" smtClean="0"/>
              <a:t>Fermilab</a:t>
            </a:r>
            <a:r>
              <a:rPr lang="en-US" sz="2800" dirty="0" smtClean="0"/>
              <a:t> has been redirected to the PIP II project and test facility operation support.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Also included in the GARD program is 12 M$ for </a:t>
            </a:r>
            <a:r>
              <a:rPr lang="en-US" sz="2800" dirty="0" err="1" smtClean="0"/>
              <a:t>wakefield</a:t>
            </a:r>
            <a:r>
              <a:rPr lang="en-US" sz="2800" dirty="0" smtClean="0"/>
              <a:t> acceleration operations and 5 M$ for superconducting magnet facility operating costs.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This leaves a net of 42.5 M$ for GARD base programs and is divided among the seven GARD thrusts and is illustrated by the following chart: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76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GARD Program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0" y="1417638"/>
            <a:ext cx="6451600" cy="4953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5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NSF Program in Accelerator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In addition to the DOE GARD program, NSF has started their new program in Accelerator Science with a total funding level of 9.8 M$ this year.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Fourteen awards have been made covering a broad range of topics in Accelerator Science.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 is a very welcome addition to the NSF portfolio.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798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Collider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An ILC in Japan is under study.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Muon</a:t>
            </a:r>
            <a:r>
              <a:rPr lang="en-US" dirty="0" smtClean="0"/>
              <a:t> colliders were not endorsed by P5.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Future Circular Collider collaboration meeting was held earlier this year.  The URL for all the talks is </a:t>
            </a:r>
            <a:r>
              <a:rPr lang="en-US" u="sng" dirty="0">
                <a:hlinkClick r:id="rId2"/>
              </a:rPr>
              <a:t>https://indico.cern.ch/event/333236/other-view?view=standard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FCC R&amp;D is now part of the CERN medium term plan and they have applied for H2020 funding to support some of the R&amp;D.  More than 25 institutions have signed MOU’s to carry out different parts of the needed R&amp;D.  The FCC could </a:t>
            </a:r>
            <a:r>
              <a:rPr lang="en-US" dirty="0" smtClean="0"/>
              <a:t>initially be a </a:t>
            </a:r>
            <a:r>
              <a:rPr lang="en-US" dirty="0" smtClean="0"/>
              <a:t>~ 200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 collider or a ~ 100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en-US" dirty="0" err="1" smtClean="0"/>
              <a:t>pp</a:t>
            </a:r>
            <a:r>
              <a:rPr lang="en-US" dirty="0" smtClean="0"/>
              <a:t> collider.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Collider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high energy physics community in China is pressing forward with a proposal for a 50 to 80 km ring.  It would first be a ~ 200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 collider with a proposed construction start in the early 2020’s followed by a </a:t>
            </a:r>
            <a:r>
              <a:rPr lang="en-US" dirty="0" err="1" smtClean="0"/>
              <a:t>pp</a:t>
            </a:r>
            <a:r>
              <a:rPr lang="en-US" dirty="0" smtClean="0"/>
              <a:t> collider in the mid 2030’s.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addition, there is a 150 </a:t>
            </a:r>
            <a:r>
              <a:rPr lang="en-US" dirty="0" err="1" smtClean="0"/>
              <a:t>MEuro</a:t>
            </a:r>
            <a:r>
              <a:rPr lang="en-US" dirty="0" smtClean="0"/>
              <a:t> EU initiative spread over ten years in laser plasma acceleration with a focus on developing compact synchrotron radiation sources including FELs.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9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GARD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76" y="1600200"/>
            <a:ext cx="860819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For the Intensity Frontier, the measure is </a:t>
            </a:r>
            <a:r>
              <a:rPr lang="en-US" dirty="0" err="1" smtClean="0"/>
              <a:t>MW•Ktons•beamtime</a:t>
            </a:r>
            <a:r>
              <a:rPr lang="en-US" dirty="0" smtClean="0"/>
              <a:t>/</a:t>
            </a:r>
            <a:r>
              <a:rPr lang="en-US" dirty="0" err="1" smtClean="0"/>
              <a:t>yr</a:t>
            </a:r>
            <a:r>
              <a:rPr lang="en-US" dirty="0" smtClean="0"/>
              <a:t> so accommodating higher beam power has significant leverage.  Beam stability at synchrotron injection energies combined with higher power targets could have large benefits.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Future high energy colliders are expensive.  Optimization studies will be key in lowering the cost and maximizing operating efficiency.  Optimized superconducting magnet design both in field and </a:t>
            </a:r>
            <a:r>
              <a:rPr lang="en-US" dirty="0" err="1" smtClean="0"/>
              <a:t>manufacturablity</a:t>
            </a:r>
            <a:r>
              <a:rPr lang="en-US" dirty="0" smtClean="0"/>
              <a:t> will require R&amp;D.  For </a:t>
            </a:r>
            <a:r>
              <a:rPr lang="en-US" dirty="0" err="1" smtClean="0"/>
              <a:t>e+e</a:t>
            </a:r>
            <a:r>
              <a:rPr lang="en-US" dirty="0" smtClean="0"/>
              <a:t>-, more efficient RF would lower operating costs.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Advanced acceleration technology potentially has the promise of dramatically increasing the accelerating gradient and thereby significantly reducing the cost of a very high energy accelerator or collider.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8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nesc_org_Pag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914400"/>
            <a:ext cx="8485632" cy="5321808"/>
          </a:xfrm>
          <a:prstGeom prst="rect">
            <a:avLst/>
          </a:prstGeom>
        </p:spPr>
      </p:pic>
      <p:sp>
        <p:nvSpPr>
          <p:cNvPr id="9219" name="Title 2"/>
          <p:cNvSpPr>
            <a:spLocks noGrp="1"/>
          </p:cNvSpPr>
          <p:nvPr>
            <p:ph type="title" idx="4294967295"/>
          </p:nvPr>
        </p:nvSpPr>
        <p:spPr>
          <a:xfrm>
            <a:off x="457200" y="-95823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Calibri" pitchFamily="34" charset="0"/>
              </a:rPr>
              <a:t>DOE/SC Organization chart</a:t>
            </a:r>
          </a:p>
        </p:txBody>
      </p:sp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8413750" y="6351588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0B1C4EA-F1BC-4B0A-8159-39656222085A}" type="slidenum">
              <a:rPr lang="en-US" sz="1200">
                <a:solidFill>
                  <a:srgbClr val="106636"/>
                </a:solidFill>
              </a:rPr>
              <a:pPr algn="r"/>
              <a:t>2</a:t>
            </a:fld>
            <a:endParaRPr lang="en-US" sz="1200">
              <a:solidFill>
                <a:srgbClr val="106636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05200" y="4724400"/>
            <a:ext cx="1352005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191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Subpanel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The Accelerator R&amp;D Subpanel is not a project review panel.  Our task is to recommend a balanced program in accelerator R&amp;D to OHEP to provide the US with a world leading program in accelerator based particle physics.  And, parenthetically developing an exciting program that will attract additional funding to the program.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were briefed on several initiatives each with a price tag of ~ 25 M$ per year including capital investment, operations, and experiments.  One on-going program will stop at the end of FY16 unless a significant investment is made to reconfigure a portion of the SLAC </a:t>
            </a:r>
            <a:r>
              <a:rPr lang="en-US" dirty="0" err="1" smtClean="0"/>
              <a:t>linac</a:t>
            </a:r>
            <a:r>
              <a:rPr lang="en-US" dirty="0"/>
              <a:t> </a:t>
            </a:r>
            <a:r>
              <a:rPr lang="en-US" dirty="0" smtClean="0"/>
              <a:t>because of the LCLS II construction project.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31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Subpanel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56707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To make a contribution to future high energy </a:t>
            </a:r>
            <a:r>
              <a:rPr lang="en-US" dirty="0" smtClean="0"/>
              <a:t>colliders, </a:t>
            </a:r>
            <a:r>
              <a:rPr lang="en-US" dirty="0"/>
              <a:t>the superconducting magnet program will need increased investment both in going to higher magnetic fields and in developing manufacturing techniques that significantly reduce the </a:t>
            </a:r>
            <a:r>
              <a:rPr lang="en-US" dirty="0" smtClean="0"/>
              <a:t>magnet assembly </a:t>
            </a:r>
            <a:r>
              <a:rPr lang="en-US" dirty="0"/>
              <a:t>labor costs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the LCLS II </a:t>
            </a:r>
            <a:r>
              <a:rPr lang="en-US" dirty="0" err="1" smtClean="0"/>
              <a:t>cryomodules</a:t>
            </a:r>
            <a:r>
              <a:rPr lang="en-US" dirty="0" smtClean="0"/>
              <a:t>, </a:t>
            </a:r>
            <a:r>
              <a:rPr lang="en-US" dirty="0"/>
              <a:t>the cost of </a:t>
            </a:r>
            <a:r>
              <a:rPr lang="en-US" dirty="0" err="1"/>
              <a:t>Nb</a:t>
            </a:r>
            <a:r>
              <a:rPr lang="en-US" dirty="0"/>
              <a:t> for </a:t>
            </a:r>
            <a:r>
              <a:rPr lang="en-US" dirty="0" smtClean="0"/>
              <a:t>the cavities </a:t>
            </a:r>
            <a:r>
              <a:rPr lang="en-US" dirty="0"/>
              <a:t>is only 10% of the </a:t>
            </a:r>
            <a:r>
              <a:rPr lang="en-US" dirty="0" smtClean="0"/>
              <a:t>cost, </a:t>
            </a:r>
            <a:r>
              <a:rPr lang="en-US" dirty="0"/>
              <a:t>so </a:t>
            </a:r>
            <a:r>
              <a:rPr lang="en-US" dirty="0" smtClean="0"/>
              <a:t>improved manufacturing </a:t>
            </a:r>
            <a:r>
              <a:rPr lang="en-US" dirty="0"/>
              <a:t>techniques have the potential of significantly reducing the cost of the completed </a:t>
            </a:r>
            <a:r>
              <a:rPr lang="en-US" dirty="0" err="1" smtClean="0"/>
              <a:t>cryomodules</a:t>
            </a:r>
            <a:r>
              <a:rPr lang="en-US" dirty="0" smtClean="0"/>
              <a:t> </a:t>
            </a:r>
            <a:r>
              <a:rPr lang="en-US" dirty="0"/>
              <a:t>for a high energy SRF based </a:t>
            </a:r>
            <a:r>
              <a:rPr lang="en-US" dirty="0" smtClean="0"/>
              <a:t>collider.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84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After the Road Trip </a:t>
            </a:r>
            <a:r>
              <a:rPr lang="en-US" dirty="0"/>
              <a:t>w</a:t>
            </a:r>
            <a:r>
              <a:rPr lang="en-US" dirty="0" smtClean="0"/>
              <a:t>e have set up the following six accelerator R&amp;D areas to study in more detail: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Accelerator physics computation and simulation: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Advanced acceleration: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Normal conducting RF structures and sources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Wakefield accelerators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Beam driven plasma </a:t>
            </a:r>
            <a:r>
              <a:rPr lang="en-US" dirty="0" err="1" smtClean="0"/>
              <a:t>wakefield</a:t>
            </a:r>
            <a:r>
              <a:rPr lang="en-US" dirty="0" smtClean="0"/>
              <a:t> acceleration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Laser driven plasma </a:t>
            </a:r>
            <a:r>
              <a:rPr lang="en-US" dirty="0" err="1" smtClean="0"/>
              <a:t>wakefield</a:t>
            </a:r>
            <a:r>
              <a:rPr lang="en-US" dirty="0" smtClean="0"/>
              <a:t> acceleration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Dielectric laser acceleration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Fundamental aspects of </a:t>
            </a:r>
            <a:r>
              <a:rPr lang="en-US" dirty="0" err="1" smtClean="0"/>
              <a:t>muon</a:t>
            </a:r>
            <a:r>
              <a:rPr lang="en-US" dirty="0" smtClean="0"/>
              <a:t> acceleration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87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Beam dynamics, instrumentation and controls: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 </a:t>
            </a:r>
            <a:r>
              <a:rPr lang="en-US" dirty="0" smtClean="0"/>
              <a:t>Space charge dominated beams</a:t>
            </a:r>
          </a:p>
          <a:p>
            <a:pPr marL="0" indent="0">
              <a:buNone/>
            </a:pPr>
            <a:r>
              <a:rPr lang="en-US" dirty="0" smtClean="0"/>
              <a:t>     Timing systems, beam controls, beam loss monitoring, etc.     </a:t>
            </a:r>
          </a:p>
          <a:p>
            <a:pPr marL="0" indent="0">
              <a:buNone/>
            </a:pPr>
            <a:r>
              <a:rPr lang="en-US" dirty="0" smtClean="0"/>
              <a:t>     Similar activities at universities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Particle Sources and Targets: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High power beams, horns, targets, and collimators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Beam dumps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Superconducting Magnets and Materials: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Superconducting RF: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19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R&amp;D needs for future very high energy colliders will be covered in the six areas mentioned previously rather than setting up a separate area.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High field superconducting magnets, beam dynamics and instrumentation, along with efficient RF acceleration are the key areas.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make sure everything is included, a separate list of needed R&amp;D will be maintained for these very high energy colliders.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79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Each area has at least two subpanel members assessing the information provided to the subpanel and developing appropriate guidance and recommendations.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Good progress is being made by each of these subgroups and preliminary draft reports are being written by each subgroup. Some early drafts have already been produced.</a:t>
            </a:r>
            <a:endParaRPr lang="en-US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Discussion between the subgroups takes place during our weekly </a:t>
            </a:r>
            <a:r>
              <a:rPr lang="en-US" dirty="0" err="1" smtClean="0"/>
              <a:t>telecons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86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Written comments were accepted on the subpanel website until October 17.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raft reports from each subgroup were discussed at the November 6, 7 meeting and are being assembled into a very preliminary draft report.</a:t>
            </a:r>
          </a:p>
          <a:p>
            <a:pPr marL="0" indent="0">
              <a:buNone/>
            </a:pPr>
            <a:r>
              <a:rPr lang="en-US" dirty="0" smtClean="0"/>
              <a:t>Refinement of the report will be done through frequent teleconferences.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48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/>
              <a:t>P5 is very supportive of superconducting magnet R&amp;D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82236" y="1339453"/>
            <a:ext cx="8643471" cy="478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0" tIns="0" rIns="0" bIns="0"/>
          <a:lstStyle>
            <a:lvl1pPr marL="342900" indent="-3429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ＭＳ Ｐゴシック" charset="0"/>
                <a:sym typeface="Helvetica Light" charset="0"/>
              </a:defRPr>
            </a:lvl9pPr>
          </a:lstStyle>
          <a:p>
            <a:pPr algn="l"/>
            <a:r>
              <a:rPr lang="en-US" sz="1400" b="1" i="1" dirty="0">
                <a:cs typeface="Helvetica Light" charset="0"/>
              </a:rPr>
              <a:t>“</a:t>
            </a:r>
            <a:r>
              <a:rPr lang="en-US" sz="1600" b="1" i="1" dirty="0">
                <a:cs typeface="Helvetica Light" charset="0"/>
              </a:rPr>
              <a:t>The HL-LHC is strongly supported and is the first high-priority large-category project in our recommended program.”</a:t>
            </a:r>
          </a:p>
          <a:p>
            <a:pPr algn="l"/>
            <a:endParaRPr lang="en-US" sz="1600" b="1" i="1" dirty="0">
              <a:cs typeface="Helvetica Light" charset="0"/>
            </a:endParaRPr>
          </a:p>
          <a:p>
            <a:pPr algn="l"/>
            <a:r>
              <a:rPr lang="en-US" sz="1600" b="1" i="1" dirty="0">
                <a:cs typeface="Helvetica Light" charset="0"/>
              </a:rPr>
              <a:t>“The U.S. also contributed critical components . . . . . the construction of the LHC accelerators. Similarly, the experiments and accelerator upgrades cannot occur without the unique U.S. technical capabilities (e.g., the high-field magnets necessary for the success of the project) and resources.”</a:t>
            </a:r>
          </a:p>
          <a:p>
            <a:pPr algn="l"/>
            <a:endParaRPr lang="en-US" sz="1600" b="1" i="1" dirty="0">
              <a:cs typeface="Helvetica Light" charset="0"/>
            </a:endParaRPr>
          </a:p>
          <a:p>
            <a:pPr algn="l"/>
            <a:r>
              <a:rPr lang="en-US" sz="1600" b="1" i="1" dirty="0">
                <a:cs typeface="Helvetica Light" charset="0"/>
              </a:rPr>
              <a:t>“Going much further, however, requires changing the capability-cost curve of accelerators , which can only happen with an aggressive, sustained, and imaginative R&amp;D program.”</a:t>
            </a:r>
          </a:p>
          <a:p>
            <a:pPr algn="l"/>
            <a:endParaRPr lang="en-US" sz="1600" b="1" i="1" dirty="0">
              <a:cs typeface="Helvetica Light" charset="0"/>
            </a:endParaRPr>
          </a:p>
          <a:p>
            <a:pPr algn="l"/>
            <a:r>
              <a:rPr lang="en-US" sz="1600" b="1" i="1" dirty="0">
                <a:cs typeface="Helvetica Light" charset="0"/>
              </a:rPr>
              <a:t>“Primary goal,  . . . . build the future-generation accelerators at dramatically lower cost. For, example,  the primary enabling technology for </a:t>
            </a:r>
            <a:r>
              <a:rPr lang="en-US" sz="1600" b="1" i="1" dirty="0" err="1">
                <a:cs typeface="Helvetica Light" charset="0"/>
              </a:rPr>
              <a:t>pp</a:t>
            </a:r>
            <a:r>
              <a:rPr lang="en-US" sz="1600" b="1" i="1" dirty="0">
                <a:cs typeface="Helvetica Light" charset="0"/>
              </a:rPr>
              <a:t> colliders is high-field accelerator magnets, . . .”</a:t>
            </a:r>
          </a:p>
          <a:p>
            <a:pPr algn="l"/>
            <a:endParaRPr lang="en-US" sz="1600" b="1" i="1" dirty="0">
              <a:cs typeface="Helvetica Light" charset="0"/>
            </a:endParaRPr>
          </a:p>
          <a:p>
            <a:pPr algn="l"/>
            <a:r>
              <a:rPr lang="en-US" sz="1600" b="1" i="1" dirty="0">
                <a:cs typeface="Helvetica Light" charset="0"/>
              </a:rPr>
              <a:t>“The U.S. is the world leader in R&amp;D on high-field superconducting magnet technology, . . . .”</a:t>
            </a:r>
          </a:p>
          <a:p>
            <a:pPr algn="l"/>
            <a:endParaRPr lang="en-US" sz="1600" b="1" i="1" dirty="0">
              <a:cs typeface="Helvetica Light" charset="0"/>
            </a:endParaRPr>
          </a:p>
          <a:p>
            <a:pPr algn="l"/>
            <a:r>
              <a:rPr lang="en-US" sz="1600" b="1" i="1" dirty="0">
                <a:cs typeface="Helvetica Light" charset="0"/>
              </a:rPr>
              <a:t>“Strengthen national laboratory-university R&amp;D partnerships, leveraging their diverse expertise and facilities.”</a:t>
            </a:r>
          </a:p>
        </p:txBody>
      </p:sp>
    </p:spTree>
    <p:extLst>
      <p:ext uri="{BB962C8B-B14F-4D97-AF65-F5344CB8AC3E}">
        <p14:creationId xmlns:p14="http://schemas.microsoft.com/office/powerpoint/2010/main" val="2091013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1800" dirty="0" smtClean="0"/>
              <a:t>McIntyre (TAMU) </a:t>
            </a:r>
            <a:endParaRPr lang="en-US" sz="1800" dirty="0" smtClean="0"/>
          </a:p>
          <a:p>
            <a:pPr lvl="1"/>
            <a:r>
              <a:rPr lang="en-US" sz="1800" dirty="0" smtClean="0"/>
              <a:t>Inexpensive 4.5 T magnets for large </a:t>
            </a:r>
            <a:r>
              <a:rPr lang="en-US" sz="1800" dirty="0" smtClean="0"/>
              <a:t>ring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Palmer (BNL)</a:t>
            </a:r>
            <a:endParaRPr lang="en-US" sz="1800" dirty="0"/>
          </a:p>
          <a:p>
            <a:pPr lvl="1"/>
            <a:r>
              <a:rPr lang="en-US" sz="1800" dirty="0" smtClean="0"/>
              <a:t>Optimum </a:t>
            </a:r>
            <a:r>
              <a:rPr lang="en-US" sz="1800" dirty="0" smtClean="0"/>
              <a:t>magnet field 8 – 10 T 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1800" dirty="0" err="1" smtClean="0"/>
              <a:t>Prestemon</a:t>
            </a:r>
            <a:r>
              <a:rPr lang="en-US" sz="1800" dirty="0" smtClean="0"/>
              <a:t> </a:t>
            </a:r>
            <a:r>
              <a:rPr lang="en-US" sz="1800" dirty="0" smtClean="0"/>
              <a:t>(representing US program)</a:t>
            </a:r>
          </a:p>
          <a:p>
            <a:pPr lvl="1"/>
            <a:r>
              <a:rPr lang="en-US" sz="1800" dirty="0" smtClean="0"/>
              <a:t>Aggressive conductor development</a:t>
            </a:r>
          </a:p>
          <a:p>
            <a:pPr lvl="1"/>
            <a:r>
              <a:rPr lang="en-US" sz="1800" dirty="0" smtClean="0"/>
              <a:t>Emphasize magnet “science”</a:t>
            </a:r>
          </a:p>
          <a:p>
            <a:pPr lvl="1"/>
            <a:r>
              <a:rPr lang="en-US" sz="1800" dirty="0" smtClean="0"/>
              <a:t>Significant potential for performance improvement and cost reduction requires multi-prong </a:t>
            </a:r>
            <a:r>
              <a:rPr lang="en-US" sz="1800" dirty="0" smtClean="0"/>
              <a:t>effort</a:t>
            </a:r>
          </a:p>
          <a:p>
            <a:pPr lvl="1"/>
            <a:endParaRPr lang="en-US" sz="1800" dirty="0" smtClean="0"/>
          </a:p>
          <a:p>
            <a:r>
              <a:rPr lang="en-US" sz="1800" dirty="0" err="1" smtClean="0"/>
              <a:t>Shiltsev</a:t>
            </a:r>
            <a:r>
              <a:rPr lang="en-US" sz="1800" dirty="0" smtClean="0"/>
              <a:t> (FNAL)</a:t>
            </a:r>
          </a:p>
          <a:p>
            <a:pPr lvl="1"/>
            <a:r>
              <a:rPr lang="en-US" sz="1800" dirty="0" smtClean="0"/>
              <a:t>SC magnet technology guarantees the energy frontier</a:t>
            </a:r>
          </a:p>
          <a:p>
            <a:pPr lvl="1"/>
            <a:r>
              <a:rPr lang="en-US" sz="1800" dirty="0" smtClean="0"/>
              <a:t>Address feasibility of acceptable cost</a:t>
            </a:r>
          </a:p>
          <a:p>
            <a:pPr lvl="1"/>
            <a:r>
              <a:rPr lang="en-US" sz="1800" dirty="0" smtClean="0"/>
              <a:t>Explore cost/performance trade-offs</a:t>
            </a:r>
          </a:p>
          <a:p>
            <a:pPr lvl="1"/>
            <a:r>
              <a:rPr lang="en-US" sz="1800" dirty="0" smtClean="0"/>
              <a:t>Coordinate with global design studies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8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47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Apollinari</a:t>
            </a:r>
            <a:r>
              <a:rPr lang="en-US" dirty="0" smtClean="0"/>
              <a:t> (LARP)</a:t>
            </a:r>
          </a:p>
          <a:p>
            <a:pPr lvl="1"/>
            <a:r>
              <a:rPr lang="en-US" dirty="0" smtClean="0"/>
              <a:t>LARP benefited from synergy with GARD activities</a:t>
            </a:r>
          </a:p>
          <a:p>
            <a:pPr lvl="1"/>
            <a:r>
              <a:rPr lang="en-US" dirty="0" smtClean="0"/>
              <a:t>Emphasized the need for LARP2 to continue R&amp;D activities and support HL-</a:t>
            </a:r>
            <a:r>
              <a:rPr lang="en-US" dirty="0" smtClean="0"/>
              <a:t>LHC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Nagaitsev</a:t>
            </a:r>
            <a:r>
              <a:rPr lang="en-US" dirty="0" smtClean="0"/>
              <a:t> (FNAL)</a:t>
            </a:r>
          </a:p>
          <a:p>
            <a:pPr lvl="1"/>
            <a:r>
              <a:rPr lang="en-US" dirty="0" smtClean="0"/>
              <a:t>High-field magnets and materials are </a:t>
            </a:r>
            <a:r>
              <a:rPr lang="en-US" dirty="0" err="1" smtClean="0"/>
              <a:t>Fermilab’s</a:t>
            </a:r>
            <a:r>
              <a:rPr lang="en-US" dirty="0" smtClean="0"/>
              <a:t> highest GARD priority</a:t>
            </a:r>
          </a:p>
          <a:p>
            <a:pPr lvl="1"/>
            <a:r>
              <a:rPr lang="en-US" dirty="0" smtClean="0"/>
              <a:t>Significant T*m cost reduction, modest support of global </a:t>
            </a:r>
            <a:r>
              <a:rPr lang="en-US" dirty="0" smtClean="0"/>
              <a:t>design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Eichorn</a:t>
            </a:r>
            <a:r>
              <a:rPr lang="en-US" dirty="0" smtClean="0"/>
              <a:t> (Cornell)</a:t>
            </a:r>
          </a:p>
          <a:p>
            <a:pPr lvl="1"/>
            <a:r>
              <a:rPr lang="en-US" dirty="0" smtClean="0"/>
              <a:t>Increased interest in Bi-2212</a:t>
            </a:r>
          </a:p>
          <a:p>
            <a:pPr lvl="1"/>
            <a:r>
              <a:rPr lang="en-US" dirty="0" smtClean="0"/>
              <a:t>Three possible conductors</a:t>
            </a:r>
          </a:p>
          <a:p>
            <a:pPr lvl="2"/>
            <a:r>
              <a:rPr lang="en-US" dirty="0" smtClean="0"/>
              <a:t>New and very much improved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</a:p>
          <a:p>
            <a:pPr lvl="2"/>
            <a:r>
              <a:rPr lang="en-US" dirty="0" smtClean="0"/>
              <a:t>Further developed Bi-2212 round wire</a:t>
            </a:r>
          </a:p>
          <a:p>
            <a:pPr lvl="2"/>
            <a:r>
              <a:rPr lang="en-US" dirty="0" smtClean="0"/>
              <a:t>Cable-friendly </a:t>
            </a:r>
            <a:r>
              <a:rPr lang="en-US" dirty="0" smtClean="0"/>
              <a:t>REBCO</a:t>
            </a:r>
          </a:p>
          <a:p>
            <a:pPr lvl="2"/>
            <a:endParaRPr lang="en-US" dirty="0" smtClean="0"/>
          </a:p>
          <a:p>
            <a:r>
              <a:rPr lang="en-US" dirty="0" err="1" smtClean="0"/>
              <a:t>Boudry</a:t>
            </a:r>
            <a:r>
              <a:rPr lang="en-US" dirty="0" smtClean="0"/>
              <a:t> (CERN)</a:t>
            </a:r>
          </a:p>
          <a:p>
            <a:pPr lvl="1"/>
            <a:r>
              <a:rPr lang="en-US" dirty="0" smtClean="0"/>
              <a:t>HTS complementary to LTS but unlikely to displace it</a:t>
            </a:r>
          </a:p>
          <a:p>
            <a:pPr lvl="1"/>
            <a:r>
              <a:rPr lang="en-US" dirty="0" smtClean="0"/>
              <a:t>Focus on Nb3Sn (affordability, performance, collider-ready)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33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EP_Org_Chart2014ju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592" y="845820"/>
            <a:ext cx="8814816" cy="5166360"/>
          </a:xfrm>
          <a:prstGeom prst="rect">
            <a:avLst/>
          </a:prstGeom>
        </p:spPr>
      </p:pic>
      <p:sp>
        <p:nvSpPr>
          <p:cNvPr id="9219" name="Title 2"/>
          <p:cNvSpPr>
            <a:spLocks noGrp="1"/>
          </p:cNvSpPr>
          <p:nvPr>
            <p:ph type="title" idx="4294967295"/>
          </p:nvPr>
        </p:nvSpPr>
        <p:spPr>
          <a:xfrm>
            <a:off x="457200" y="-113464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Calibri" pitchFamily="34" charset="0"/>
              </a:rPr>
              <a:t>HEP Organization chart</a:t>
            </a:r>
          </a:p>
        </p:txBody>
      </p:sp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8413750" y="6351588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0B1C4EA-F1BC-4B0A-8159-39656222085A}" type="slidenum">
              <a:rPr lang="en-US" sz="1200">
                <a:solidFill>
                  <a:srgbClr val="106636"/>
                </a:solidFill>
              </a:rPr>
              <a:pPr algn="r"/>
              <a:t>3</a:t>
            </a:fld>
            <a:endParaRPr lang="en-US" sz="1200">
              <a:solidFill>
                <a:srgbClr val="106636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981200" y="3505200"/>
            <a:ext cx="17526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114799" y="3657600"/>
            <a:ext cx="1447801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638801" y="3657600"/>
            <a:ext cx="1295399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658395" y="4191000"/>
            <a:ext cx="1352005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74314" y="5848088"/>
            <a:ext cx="455124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</a:t>
            </a:r>
            <a:r>
              <a:rPr lang="en-US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accelerator budget lines reside</a:t>
            </a:r>
            <a:endParaRPr lang="en-US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3658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100" dirty="0"/>
              <a:t>Joint Whitepaper from BNL, FNAL, LBNL, FSU/NHMFL</a:t>
            </a:r>
          </a:p>
          <a:p>
            <a:pPr lvl="1"/>
            <a:r>
              <a:rPr lang="en-US" sz="2600" dirty="0"/>
              <a:t>Calls for creation of US National Program coordinated with international efforts to support P5 priorities (100 </a:t>
            </a:r>
            <a:r>
              <a:rPr lang="en-US" sz="2600" dirty="0" err="1"/>
              <a:t>TeV</a:t>
            </a:r>
            <a:r>
              <a:rPr lang="en-US" sz="2600" dirty="0"/>
              <a:t> </a:t>
            </a:r>
            <a:r>
              <a:rPr lang="en-US" sz="2600" dirty="0" err="1"/>
              <a:t>pp</a:t>
            </a:r>
            <a:r>
              <a:rPr lang="en-US" sz="2600" dirty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Program aims at the following goals: </a:t>
            </a:r>
            <a:endParaRPr lang="en-US" dirty="0" smtClean="0"/>
          </a:p>
          <a:p>
            <a:endParaRPr lang="en-US" sz="1100" dirty="0"/>
          </a:p>
          <a:p>
            <a:pPr marL="0" indent="0">
              <a:buNone/>
            </a:pPr>
            <a:r>
              <a:rPr lang="en-US" sz="2900" b="1" i="1" dirty="0"/>
              <a:t>Goal 1: Develop accelerator magnets at the limit of Nb</a:t>
            </a:r>
            <a:r>
              <a:rPr lang="en-US" sz="2900" b="1" i="1" baseline="-25000" dirty="0"/>
              <a:t>3</a:t>
            </a:r>
            <a:r>
              <a:rPr lang="en-US" sz="2900" b="1" i="1" dirty="0"/>
              <a:t>Sn capabilities. </a:t>
            </a:r>
            <a:r>
              <a:rPr lang="en-US" sz="2900" dirty="0"/>
              <a:t>This is presently believed to be approximately 16 T. </a:t>
            </a:r>
            <a:endParaRPr lang="en-US" sz="2900" dirty="0" smtClean="0"/>
          </a:p>
          <a:p>
            <a:endParaRPr lang="en-US" sz="1300" dirty="0"/>
          </a:p>
          <a:p>
            <a:pPr marL="0" indent="0">
              <a:buNone/>
            </a:pPr>
            <a:r>
              <a:rPr lang="en-US" sz="2900" b="1" i="1" dirty="0"/>
              <a:t>Goal 2: Explore LTS accelerator magnets with HTS inserts for fields beyond the Nb3Sn capabilities. </a:t>
            </a:r>
            <a:r>
              <a:rPr lang="en-US" sz="2900" dirty="0"/>
              <a:t>The present target is 20 T or above. </a:t>
            </a:r>
            <a:endParaRPr lang="en-US" sz="2900" dirty="0" smtClean="0"/>
          </a:p>
          <a:p>
            <a:endParaRPr lang="en-US" sz="1300" dirty="0"/>
          </a:p>
          <a:p>
            <a:pPr marL="0" indent="0">
              <a:buNone/>
            </a:pPr>
            <a:r>
              <a:rPr lang="en-US" sz="2900" b="1" i="1" dirty="0"/>
              <a:t>Goal 3: Drive high-field conductor development, both Nb</a:t>
            </a:r>
            <a:r>
              <a:rPr lang="en-US" sz="2900" b="1" i="1" baseline="-25000" dirty="0"/>
              <a:t>3</a:t>
            </a:r>
            <a:r>
              <a:rPr lang="en-US" sz="2900" b="1" i="1" dirty="0"/>
              <a:t>Sn and HTS materials, for accelerator magnets. </a:t>
            </a:r>
            <a:endParaRPr lang="en-US" sz="2900" b="1" i="1" dirty="0" smtClean="0"/>
          </a:p>
          <a:p>
            <a:endParaRPr lang="en-US" sz="1300" dirty="0"/>
          </a:p>
          <a:p>
            <a:pPr marL="0" indent="0">
              <a:buNone/>
            </a:pPr>
            <a:r>
              <a:rPr lang="en-US" sz="2900" b="1" i="1" dirty="0"/>
              <a:t>Goal 4: Address fundamental aspects of magnet design, technology and performance that could lead to substantial reduction of magnet cost. </a:t>
            </a:r>
            <a:endParaRPr lang="en-US" sz="29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Subpanel </a:t>
            </a:r>
            <a:r>
              <a:rPr lang="en-US" sz="2400" dirty="0"/>
              <a:t>(and the community as well</a:t>
            </a:r>
            <a:r>
              <a:rPr lang="en-US" sz="2400" dirty="0" smtClean="0"/>
              <a:t>) is supportive of Superconducting Magnet R&amp;D</a:t>
            </a:r>
          </a:p>
          <a:p>
            <a:endParaRPr lang="en-US" sz="2400" dirty="0" smtClean="0"/>
          </a:p>
          <a:p>
            <a:r>
              <a:rPr lang="en-US" sz="2400" dirty="0" smtClean="0"/>
              <a:t>Calls for </a:t>
            </a:r>
            <a:r>
              <a:rPr lang="en-US" sz="2400" i="1" dirty="0" smtClean="0"/>
              <a:t>transformative</a:t>
            </a:r>
            <a:r>
              <a:rPr lang="en-US" sz="2400" dirty="0" smtClean="0"/>
              <a:t> R&amp;D</a:t>
            </a:r>
          </a:p>
          <a:p>
            <a:endParaRPr lang="en-US" sz="2400" dirty="0"/>
          </a:p>
          <a:p>
            <a:r>
              <a:rPr lang="en-US" sz="2400" dirty="0" smtClean="0"/>
              <a:t>Cost reduction (from P5) is high </a:t>
            </a:r>
            <a:r>
              <a:rPr lang="en-US" sz="2400" dirty="0" smtClean="0"/>
              <a:t>priority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3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 healthy program in accelerator R&amp;D is key to insuring that the US accelerator based high energy particle physics program is world leading.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Training of the next generation of accelerator scientists and technologists is a very important element of this R&amp;D program.  See the HEPAP Subpanel report on personnel needs published this past spring.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Our hope is that our report will provide useful guidance to DOE OHEP in charting the future of accelerator R&amp;D in the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8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P5 Highlights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61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503555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sz="900" dirty="0" smtClean="0"/>
          </a:p>
          <a:p>
            <a:r>
              <a:rPr lang="en-US" sz="3800" dirty="0"/>
              <a:t>Use the Higgs boson as a new tool for </a:t>
            </a:r>
            <a:r>
              <a:rPr lang="en-US" sz="3800" dirty="0" smtClean="0"/>
              <a:t>discovery</a:t>
            </a:r>
          </a:p>
          <a:p>
            <a:pPr lvl="1"/>
            <a:r>
              <a:rPr lang="en-US" sz="3400" dirty="0" smtClean="0"/>
              <a:t>LHC and HL-LHC</a:t>
            </a:r>
          </a:p>
          <a:p>
            <a:pPr lvl="1"/>
            <a:r>
              <a:rPr lang="en-US" sz="3400" dirty="0" err="1"/>
              <a:t>e</a:t>
            </a:r>
            <a:r>
              <a:rPr lang="en-US" sz="3400" baseline="30000" dirty="0" err="1" smtClean="0"/>
              <a:t>+</a:t>
            </a:r>
            <a:r>
              <a:rPr lang="en-US" sz="3400" dirty="0" err="1" smtClean="0"/>
              <a:t>e</a:t>
            </a:r>
            <a:r>
              <a:rPr lang="en-US" sz="3400" baseline="30000" dirty="0" smtClean="0"/>
              <a:t>-</a:t>
            </a:r>
            <a:r>
              <a:rPr lang="en-US" sz="3400" dirty="0" smtClean="0"/>
              <a:t> collider</a:t>
            </a:r>
          </a:p>
          <a:p>
            <a:pPr lvl="1"/>
            <a:r>
              <a:rPr lang="en-US" sz="3400" dirty="0" smtClean="0"/>
              <a:t>Future generation accelerators</a:t>
            </a:r>
          </a:p>
          <a:p>
            <a:pPr lvl="1"/>
            <a:endParaRPr lang="en-US" sz="3400" dirty="0" smtClean="0"/>
          </a:p>
          <a:p>
            <a:r>
              <a:rPr lang="en-US" sz="3800" dirty="0" smtClean="0"/>
              <a:t>Pursue </a:t>
            </a:r>
            <a:r>
              <a:rPr lang="en-US" sz="3800" dirty="0"/>
              <a:t>the physics associated with neutrino </a:t>
            </a:r>
            <a:r>
              <a:rPr lang="en-US" sz="3800" dirty="0" smtClean="0"/>
              <a:t>mass</a:t>
            </a:r>
          </a:p>
          <a:p>
            <a:pPr lvl="1"/>
            <a:r>
              <a:rPr lang="en-US" sz="3400" dirty="0" smtClean="0"/>
              <a:t> Long Baseline Neutrino Facility (LBNF)</a:t>
            </a:r>
          </a:p>
          <a:p>
            <a:pPr lvl="1"/>
            <a:r>
              <a:rPr lang="en-US" sz="3400" dirty="0" smtClean="0"/>
              <a:t>PIP-II</a:t>
            </a:r>
          </a:p>
          <a:p>
            <a:pPr lvl="1"/>
            <a:endParaRPr lang="en-US" sz="3400" dirty="0"/>
          </a:p>
          <a:p>
            <a:r>
              <a:rPr lang="en-US" sz="3800" dirty="0"/>
              <a:t>Identify the new physics of dark </a:t>
            </a:r>
            <a:r>
              <a:rPr lang="en-US" sz="3800" dirty="0" smtClean="0"/>
              <a:t>matter</a:t>
            </a:r>
          </a:p>
          <a:p>
            <a:pPr lvl="1"/>
            <a:endParaRPr lang="en-US" sz="3400" dirty="0"/>
          </a:p>
          <a:p>
            <a:r>
              <a:rPr lang="en-US" sz="3800" dirty="0"/>
              <a:t>Understand cosmic acceleration: dark energy and inflation </a:t>
            </a:r>
            <a:endParaRPr lang="en-US" sz="3800" dirty="0" smtClean="0"/>
          </a:p>
          <a:p>
            <a:endParaRPr lang="en-US" sz="3800" dirty="0"/>
          </a:p>
          <a:p>
            <a:r>
              <a:rPr lang="en-US" sz="3800" dirty="0"/>
              <a:t>Explore the unknown: new particles, interactions, and physical </a:t>
            </a:r>
            <a:r>
              <a:rPr lang="en-US" sz="3800" dirty="0" smtClean="0"/>
              <a:t>principles </a:t>
            </a:r>
          </a:p>
          <a:p>
            <a:pPr lvl="1"/>
            <a:r>
              <a:rPr lang="en-US" sz="3400" dirty="0" smtClean="0"/>
              <a:t>HL-LHC</a:t>
            </a:r>
          </a:p>
          <a:p>
            <a:pPr lvl="1"/>
            <a:r>
              <a:rPr lang="en-US" sz="3400" dirty="0" smtClean="0"/>
              <a:t>Mu2e</a:t>
            </a:r>
            <a:endParaRPr lang="en-US" sz="3400" dirty="0"/>
          </a:p>
          <a:p>
            <a:pPr lvl="1"/>
            <a:r>
              <a:rPr lang="en-US" sz="3400" dirty="0"/>
              <a:t>V</a:t>
            </a:r>
            <a:r>
              <a:rPr lang="en-US" sz="3400" dirty="0" smtClean="0"/>
              <a:t>ery </a:t>
            </a:r>
            <a:r>
              <a:rPr lang="en-US" sz="3400" dirty="0"/>
              <a:t>high-energy </a:t>
            </a:r>
            <a:r>
              <a:rPr lang="en-US" sz="3400" dirty="0" err="1"/>
              <a:t>e</a:t>
            </a:r>
            <a:r>
              <a:rPr lang="en-US" sz="3400" baseline="30000" dirty="0" err="1"/>
              <a:t>+</a:t>
            </a:r>
            <a:r>
              <a:rPr lang="en-US" sz="3400" dirty="0" err="1"/>
              <a:t>e</a:t>
            </a:r>
            <a:r>
              <a:rPr lang="en-US" sz="3400" baseline="30000" dirty="0"/>
              <a:t>-</a:t>
            </a:r>
            <a:r>
              <a:rPr lang="en-US" sz="3400" dirty="0" smtClean="0"/>
              <a:t> colliders</a:t>
            </a:r>
            <a:r>
              <a:rPr lang="en-US" sz="3400" dirty="0"/>
              <a:t> </a:t>
            </a:r>
            <a:r>
              <a:rPr lang="en-US" sz="3400" dirty="0" smtClean="0"/>
              <a:t>and very </a:t>
            </a:r>
            <a:r>
              <a:rPr lang="en-US" sz="3400" dirty="0"/>
              <a:t>high-energy proton colliders</a:t>
            </a:r>
          </a:p>
          <a:p>
            <a:pPr lvl="2"/>
            <a:endParaRPr lang="en-US" sz="2900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4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Advances in accelerators, instrumentation, and computing are necessary to </a:t>
            </a:r>
            <a:r>
              <a:rPr lang="en-US" dirty="0" smtClean="0"/>
              <a:t>enable </a:t>
            </a:r>
            <a:r>
              <a:rPr lang="en-US" dirty="0"/>
              <a:t>the pursuit of the Drivers. Greater demands are being placed on the </a:t>
            </a:r>
            <a:r>
              <a:rPr lang="en-US" dirty="0" smtClean="0"/>
              <a:t>performance </a:t>
            </a:r>
            <a:r>
              <a:rPr lang="en-US" dirty="0"/>
              <a:t>in all three areas, at reduced cost, necessitating </a:t>
            </a:r>
            <a:r>
              <a:rPr lang="en-US" dirty="0" smtClean="0"/>
              <a:t>continued investments </a:t>
            </a:r>
            <a:r>
              <a:rPr lang="en-US" dirty="0"/>
              <a:t>in R&amp;D.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DOE General Accelerator R&amp;D (GARD) program and Accelerator R&amp;D </a:t>
            </a:r>
            <a:r>
              <a:rPr lang="en-US" dirty="0" smtClean="0"/>
              <a:t>Stewardship </a:t>
            </a:r>
            <a:r>
              <a:rPr lang="en-US" dirty="0"/>
              <a:t>program, as well as the new NSF Basic Accelerator Science </a:t>
            </a:r>
            <a:r>
              <a:rPr lang="en-US" dirty="0" smtClean="0"/>
              <a:t>program</a:t>
            </a:r>
            <a:r>
              <a:rPr lang="en-US" dirty="0"/>
              <a:t>, form the critical basis for both long- and short-term accelerator R&amp;D, </a:t>
            </a:r>
            <a:r>
              <a:rPr lang="en-US" dirty="0" smtClean="0"/>
              <a:t>enriching </a:t>
            </a:r>
            <a:r>
              <a:rPr lang="en-US" dirty="0"/>
              <a:t>particle physics and other fields.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99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 Subpanel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Recommendation 26: Pursue accelerator R&amp;D with </a:t>
            </a:r>
            <a:r>
              <a:rPr lang="en-US" dirty="0" smtClean="0"/>
              <a:t>high </a:t>
            </a:r>
            <a:r>
              <a:rPr lang="en-US" dirty="0"/>
              <a:t>priority at levels consistent with budget </a:t>
            </a:r>
            <a:r>
              <a:rPr lang="en-US" dirty="0" smtClean="0"/>
              <a:t>constraints</a:t>
            </a:r>
            <a:r>
              <a:rPr lang="en-US" dirty="0"/>
              <a:t>. Align the present R&amp;D program with the </a:t>
            </a:r>
            <a:r>
              <a:rPr lang="en-US" dirty="0" smtClean="0"/>
              <a:t>P5 </a:t>
            </a:r>
            <a:r>
              <a:rPr lang="en-US" dirty="0"/>
              <a:t>priorities and long-term vision, with </a:t>
            </a:r>
            <a:r>
              <a:rPr lang="en-US" dirty="0" smtClean="0"/>
              <a:t>an appropriate </a:t>
            </a:r>
            <a:r>
              <a:rPr lang="en-US" dirty="0"/>
              <a:t>balance among general R&amp;D, directed </a:t>
            </a:r>
            <a:r>
              <a:rPr lang="en-US" dirty="0" smtClean="0"/>
              <a:t>R</a:t>
            </a:r>
            <a:r>
              <a:rPr lang="en-US" dirty="0"/>
              <a:t>&amp;D, and accelerator test facilities and among </a:t>
            </a:r>
            <a:r>
              <a:rPr lang="en-US" dirty="0" smtClean="0"/>
              <a:t>short</a:t>
            </a:r>
            <a:r>
              <a:rPr lang="en-US" dirty="0"/>
              <a:t>-, medium-, and long-term efforts. Focus on </a:t>
            </a:r>
            <a:r>
              <a:rPr lang="en-US" dirty="0" smtClean="0"/>
              <a:t>outcomes </a:t>
            </a:r>
            <a:r>
              <a:rPr lang="en-US" dirty="0"/>
              <a:t>and capabilities that will dramatically </a:t>
            </a:r>
            <a:r>
              <a:rPr lang="en-US" dirty="0" smtClean="0"/>
              <a:t>improve </a:t>
            </a:r>
            <a:r>
              <a:rPr lang="en-US" dirty="0"/>
              <a:t>cost effectiveness for mid-term and far-term </a:t>
            </a:r>
            <a:r>
              <a:rPr lang="en-US" dirty="0" smtClean="0"/>
              <a:t>accelerators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HEPAP subcommittee on accelerator R&amp;D will provide </a:t>
            </a:r>
            <a:r>
              <a:rPr lang="en-US" dirty="0" smtClean="0"/>
              <a:t>detailed </a:t>
            </a:r>
            <a:r>
              <a:rPr lang="en-US" dirty="0"/>
              <a:t>guidance on the implementation of accelerator </a:t>
            </a:r>
            <a:r>
              <a:rPr lang="en-US" dirty="0" smtClean="0"/>
              <a:t>R</a:t>
            </a:r>
            <a:r>
              <a:rPr lang="en-US" dirty="0"/>
              <a:t>&amp;D aligned with P5 priorities.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7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Subpanel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Bill Barletta        MIT                           </a:t>
            </a:r>
            <a:r>
              <a:rPr lang="en-US" sz="2400" dirty="0"/>
              <a:t>Young-</a:t>
            </a:r>
            <a:r>
              <a:rPr lang="en-US" sz="2400" dirty="0" err="1"/>
              <a:t>Kee</a:t>
            </a:r>
            <a:r>
              <a:rPr lang="en-US" sz="2400" dirty="0"/>
              <a:t> Kim    U of Chicago</a:t>
            </a:r>
          </a:p>
          <a:p>
            <a:pPr marL="0" indent="0">
              <a:buNone/>
            </a:pPr>
            <a:r>
              <a:rPr lang="en-US" sz="2400" dirty="0" err="1"/>
              <a:t>Ilan</a:t>
            </a:r>
            <a:r>
              <a:rPr lang="en-US" sz="2400" dirty="0"/>
              <a:t> Ben-</a:t>
            </a:r>
            <a:r>
              <a:rPr lang="en-US" sz="2400" dirty="0" err="1"/>
              <a:t>Zvi</a:t>
            </a:r>
            <a:r>
              <a:rPr lang="en-US" sz="2400" dirty="0"/>
              <a:t>     BNL</a:t>
            </a:r>
            <a:r>
              <a:rPr lang="en-US" sz="2400" dirty="0" smtClean="0"/>
              <a:t>&amp; </a:t>
            </a:r>
            <a:r>
              <a:rPr lang="en-US" sz="2400" dirty="0" err="1" smtClean="0"/>
              <a:t>Stonybrook</a:t>
            </a:r>
            <a:r>
              <a:rPr lang="en-US" sz="2400" dirty="0" smtClean="0"/>
              <a:t> </a:t>
            </a:r>
            <a:r>
              <a:rPr lang="en-US" sz="2400" dirty="0"/>
              <a:t>	   Tadashi </a:t>
            </a:r>
            <a:r>
              <a:rPr lang="en-US" sz="2400" dirty="0" err="1"/>
              <a:t>Koseki</a:t>
            </a:r>
            <a:r>
              <a:rPr lang="en-US" sz="2400" dirty="0"/>
              <a:t>    KEK/J-PARC</a:t>
            </a:r>
          </a:p>
          <a:p>
            <a:pPr marL="0" indent="0">
              <a:buNone/>
            </a:pPr>
            <a:r>
              <a:rPr lang="en-US" sz="2400" dirty="0" smtClean="0"/>
              <a:t>Marty </a:t>
            </a:r>
            <a:r>
              <a:rPr lang="en-US" sz="2400" dirty="0" err="1" smtClean="0"/>
              <a:t>Breidenbach</a:t>
            </a:r>
            <a:r>
              <a:rPr lang="en-US" sz="2400" dirty="0" smtClean="0"/>
              <a:t>   SLAC			</a:t>
            </a:r>
            <a:r>
              <a:rPr lang="en-US" sz="2400" dirty="0"/>
              <a:t> </a:t>
            </a:r>
            <a:r>
              <a:rPr lang="en-US" sz="2400" dirty="0" smtClean="0"/>
              <a:t>  Geoff Kraft (NP)   JLAB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Oliver </a:t>
            </a:r>
            <a:r>
              <a:rPr lang="en-US" sz="2400" dirty="0" err="1" smtClean="0"/>
              <a:t>Bruning</a:t>
            </a:r>
            <a:r>
              <a:rPr lang="en-US" sz="2400" dirty="0" smtClean="0"/>
              <a:t>   CERN                        Andy Lankford     UC Irvine</a:t>
            </a:r>
          </a:p>
          <a:p>
            <a:pPr marL="0" indent="0">
              <a:buNone/>
            </a:pPr>
            <a:r>
              <a:rPr lang="en-US" sz="2400" dirty="0" smtClean="0"/>
              <a:t>Bruce </a:t>
            </a:r>
            <a:r>
              <a:rPr lang="en-US" sz="2400" dirty="0" err="1" smtClean="0"/>
              <a:t>Carlsten</a:t>
            </a:r>
            <a:r>
              <a:rPr lang="en-US" sz="2400" dirty="0" smtClean="0"/>
              <a:t>   Los Alamos             </a:t>
            </a:r>
            <a:r>
              <a:rPr lang="en-US" sz="2400" dirty="0" err="1" smtClean="0"/>
              <a:t>Lia</a:t>
            </a:r>
            <a:r>
              <a:rPr lang="en-US" sz="2400" dirty="0" smtClean="0"/>
              <a:t> </a:t>
            </a:r>
            <a:r>
              <a:rPr lang="en-US" sz="2400" dirty="0" err="1" smtClean="0"/>
              <a:t>Merminga</a:t>
            </a:r>
            <a:r>
              <a:rPr lang="en-US" sz="2400" dirty="0" smtClean="0"/>
              <a:t>       </a:t>
            </a:r>
            <a:r>
              <a:rPr lang="en-US" sz="2400" dirty="0" err="1" smtClean="0"/>
              <a:t>Triumf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Roger Dixon      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                  Jamie </a:t>
            </a:r>
            <a:r>
              <a:rPr lang="en-US" sz="2400" dirty="0" err="1" smtClean="0"/>
              <a:t>Rosenzweig</a:t>
            </a:r>
            <a:r>
              <a:rPr lang="en-US" sz="2400" dirty="0" smtClean="0"/>
              <a:t>   UCLA</a:t>
            </a:r>
          </a:p>
          <a:p>
            <a:pPr marL="0" indent="0">
              <a:buNone/>
            </a:pPr>
            <a:r>
              <a:rPr lang="en-US" sz="2400" dirty="0" smtClean="0"/>
              <a:t>Steve </a:t>
            </a:r>
            <a:r>
              <a:rPr lang="en-US" sz="2400" dirty="0" err="1" smtClean="0"/>
              <a:t>Gourlay</a:t>
            </a:r>
            <a:r>
              <a:rPr lang="en-US" sz="2400" dirty="0" smtClean="0"/>
              <a:t>    LBNL                        Mike </a:t>
            </a:r>
            <a:r>
              <a:rPr lang="en-US" sz="2400" dirty="0" err="1" smtClean="0"/>
              <a:t>Syphers</a:t>
            </a:r>
            <a:r>
              <a:rPr lang="en-US" sz="2400" dirty="0" smtClean="0"/>
              <a:t>        MSU</a:t>
            </a:r>
          </a:p>
          <a:p>
            <a:pPr marL="0" indent="0">
              <a:buNone/>
            </a:pPr>
            <a:r>
              <a:rPr lang="en-US" sz="2400" dirty="0" smtClean="0"/>
              <a:t>Don Hartill (Chair)    Cornell             Bob </a:t>
            </a:r>
            <a:r>
              <a:rPr lang="en-US" sz="2400" dirty="0" err="1" smtClean="0"/>
              <a:t>Tschirhart</a:t>
            </a:r>
            <a:r>
              <a:rPr lang="en-US" sz="2400" dirty="0" smtClean="0"/>
              <a:t>      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 smtClean="0"/>
              <a:t>Georg </a:t>
            </a:r>
            <a:r>
              <a:rPr lang="en-US" sz="2400" dirty="0" err="1" smtClean="0"/>
              <a:t>Hoffstaetter</a:t>
            </a:r>
            <a:r>
              <a:rPr lang="en-US" sz="2400" dirty="0" smtClean="0"/>
              <a:t>   Cornell             </a:t>
            </a:r>
            <a:r>
              <a:rPr lang="en-US" sz="2400" dirty="0" err="1" smtClean="0"/>
              <a:t>Rik</a:t>
            </a:r>
            <a:r>
              <a:rPr lang="en-US" sz="2400" dirty="0" smtClean="0"/>
              <a:t> Yoshida           Argonne</a:t>
            </a:r>
          </a:p>
          <a:p>
            <a:pPr marL="0" indent="0">
              <a:buNone/>
            </a:pPr>
            <a:r>
              <a:rPr lang="en-US" sz="2400" dirty="0" err="1"/>
              <a:t>Zhirong</a:t>
            </a:r>
            <a:r>
              <a:rPr lang="en-US" sz="2400" dirty="0"/>
              <a:t> Huang (BES</a:t>
            </a:r>
            <a:r>
              <a:rPr lang="en-US" sz="2400" dirty="0" smtClean="0"/>
              <a:t>)    </a:t>
            </a:r>
            <a:r>
              <a:rPr lang="en-US" sz="2400" dirty="0"/>
              <a:t>SLAC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6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National Goals:</a:t>
            </a:r>
            <a:r>
              <a:rPr lang="en-US" sz="2400" dirty="0" smtClean="0"/>
              <a:t>  Appropriate goals in broad terms for medium ( </a:t>
            </a:r>
            <a:r>
              <a:rPr lang="en-US" sz="2400" u="sng" dirty="0" smtClean="0"/>
              <a:t>&lt;</a:t>
            </a:r>
            <a:r>
              <a:rPr lang="en-US" sz="2400" dirty="0" smtClean="0"/>
              <a:t> 10 years ) and long term ( </a:t>
            </a:r>
            <a:r>
              <a:rPr lang="en-US" sz="2400" u="sng" dirty="0" smtClean="0"/>
              <a:t>&lt;</a:t>
            </a:r>
            <a:r>
              <a:rPr lang="en-US" sz="2400" dirty="0" smtClean="0"/>
              <a:t> 20 years ) U. S. Accelerator R&amp;D for a world leading future program in accelerator based particle physics consistent with P5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Current Effort:  </a:t>
            </a:r>
            <a:r>
              <a:rPr lang="en-US" sz="2400" dirty="0" smtClean="0"/>
              <a:t>Examine the scope of the current effort and evaluate how well these address the HEP mission as expressed by P5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Impediments:</a:t>
            </a:r>
            <a:r>
              <a:rPr lang="en-US" sz="2400" dirty="0" smtClean="0"/>
              <a:t>  Describe any impediments that may exist in achieving these goals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Hi-Lumi Collaboration Meeting 11/2014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8410-89E8-4B46-A597-98B68632AF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38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6553</TotalTime>
  <Words>2649</Words>
  <Application>Microsoft Macintosh PowerPoint</Application>
  <PresentationFormat>On-screen Show (4:3)</PresentationFormat>
  <Paragraphs>300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US Future Program for Accelerator R&amp;D</vt:lpstr>
      <vt:lpstr>DOE/SC Organization chart</vt:lpstr>
      <vt:lpstr>HEP Organization chart</vt:lpstr>
      <vt:lpstr>PowerPoint Presentation</vt:lpstr>
      <vt:lpstr>Science Drivers</vt:lpstr>
      <vt:lpstr>Enabling R&amp;D</vt:lpstr>
      <vt:lpstr>GARD Subpanel</vt:lpstr>
      <vt:lpstr>Subpanel Members</vt:lpstr>
      <vt:lpstr>Charge Summary</vt:lpstr>
      <vt:lpstr>Charge Summary</vt:lpstr>
      <vt:lpstr>Information Gathering</vt:lpstr>
      <vt:lpstr>Meetings</vt:lpstr>
      <vt:lpstr>Road Trip</vt:lpstr>
      <vt:lpstr>Current GARD Program</vt:lpstr>
      <vt:lpstr>Current GARD Program</vt:lpstr>
      <vt:lpstr>NSF Program in Accelerator Science</vt:lpstr>
      <vt:lpstr>Future Collider Options</vt:lpstr>
      <vt:lpstr>Future Collider Options</vt:lpstr>
      <vt:lpstr>US GARD Opportunities</vt:lpstr>
      <vt:lpstr>Subpanel Challenges</vt:lpstr>
      <vt:lpstr>Subpanel Challenges</vt:lpstr>
      <vt:lpstr>Process</vt:lpstr>
      <vt:lpstr>Process</vt:lpstr>
      <vt:lpstr>Process</vt:lpstr>
      <vt:lpstr>Process</vt:lpstr>
      <vt:lpstr>Process</vt:lpstr>
      <vt:lpstr>P5 is very supportive of superconducting magnet R&amp;D</vt:lpstr>
      <vt:lpstr>Community Input</vt:lpstr>
      <vt:lpstr>Community Input</vt:lpstr>
      <vt:lpstr>Community Input</vt:lpstr>
      <vt:lpstr>Conclusions for Magnets</vt:lpstr>
      <vt:lpstr>General Conclusions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Subpanel Status Report</dc:title>
  <dc:creator>Don Hartill</dc:creator>
  <cp:lastModifiedBy>SAGourlay</cp:lastModifiedBy>
  <cp:revision>83</cp:revision>
  <dcterms:created xsi:type="dcterms:W3CDTF">2014-09-19T08:15:58Z</dcterms:created>
  <dcterms:modified xsi:type="dcterms:W3CDTF">2014-11-15T06:16:24Z</dcterms:modified>
</cp:coreProperties>
</file>