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sldIdLst>
    <p:sldId id="300" r:id="rId5"/>
    <p:sldId id="301" r:id="rId6"/>
    <p:sldId id="378" r:id="rId7"/>
    <p:sldId id="367" r:id="rId8"/>
    <p:sldId id="370" r:id="rId9"/>
    <p:sldId id="380" r:id="rId10"/>
    <p:sldId id="381" r:id="rId11"/>
    <p:sldId id="382" r:id="rId12"/>
    <p:sldId id="383" r:id="rId13"/>
    <p:sldId id="384" r:id="rId14"/>
    <p:sldId id="385" r:id="rId15"/>
    <p:sldId id="371" r:id="rId16"/>
    <p:sldId id="374" r:id="rId17"/>
    <p:sldId id="375" r:id="rId18"/>
    <p:sldId id="376" r:id="rId19"/>
    <p:sldId id="377" r:id="rId20"/>
    <p:sldId id="342" r:id="rId21"/>
    <p:sldId id="347" r:id="rId2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000000"/>
    <a:srgbClr val="3399FF"/>
    <a:srgbClr val="9BBB59"/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3179D5-4006-449E-BE02-B1A483F63C3A}" type="doc">
      <dgm:prSet loTypeId="urn:microsoft.com/office/officeart/2009/layout/CircleArrow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E5F6C53-A5F7-4BC4-9C72-A3B68A829921}">
      <dgm:prSet phldrT="[Text]"/>
      <dgm:spPr/>
      <dgm:t>
        <a:bodyPr/>
        <a:lstStyle/>
        <a:p>
          <a:r>
            <a:rPr lang="en-GB" dirty="0" smtClean="0"/>
            <a:t>New design?</a:t>
          </a:r>
          <a:endParaRPr lang="en-GB" dirty="0"/>
        </a:p>
      </dgm:t>
    </dgm:pt>
    <dgm:pt modelId="{29A6BE92-5904-4535-A108-F1C5C97D9D64}" type="parTrans" cxnId="{23D207FE-A9E3-48BA-A443-4F4AB732711C}">
      <dgm:prSet/>
      <dgm:spPr/>
      <dgm:t>
        <a:bodyPr/>
        <a:lstStyle/>
        <a:p>
          <a:endParaRPr lang="en-GB"/>
        </a:p>
      </dgm:t>
    </dgm:pt>
    <dgm:pt modelId="{BDBD015B-858A-4147-90DB-C0A4E02AB994}" type="sibTrans" cxnId="{23D207FE-A9E3-48BA-A443-4F4AB732711C}">
      <dgm:prSet/>
      <dgm:spPr/>
      <dgm:t>
        <a:bodyPr/>
        <a:lstStyle/>
        <a:p>
          <a:endParaRPr lang="en-GB"/>
        </a:p>
      </dgm:t>
    </dgm:pt>
    <dgm:pt modelId="{6917380A-8A1B-4B07-9E7C-7AC6570666D3}">
      <dgm:prSet phldrT="[Text]"/>
      <dgm:spPr/>
      <dgm:t>
        <a:bodyPr/>
        <a:lstStyle/>
        <a:p>
          <a:r>
            <a:rPr lang="en-GB" dirty="0" smtClean="0"/>
            <a:t>Step 1</a:t>
          </a:r>
          <a:endParaRPr lang="en-GB" dirty="0"/>
        </a:p>
      </dgm:t>
    </dgm:pt>
    <dgm:pt modelId="{9AACB0A8-C91C-4151-836C-31B43FB84F9E}" type="parTrans" cxnId="{FBD8485F-F0BB-4407-A216-5813F407D7B0}">
      <dgm:prSet/>
      <dgm:spPr/>
      <dgm:t>
        <a:bodyPr/>
        <a:lstStyle/>
        <a:p>
          <a:endParaRPr lang="en-GB"/>
        </a:p>
      </dgm:t>
    </dgm:pt>
    <dgm:pt modelId="{89BB05FB-102B-4798-9D76-02A035A243AE}" type="sibTrans" cxnId="{FBD8485F-F0BB-4407-A216-5813F407D7B0}">
      <dgm:prSet/>
      <dgm:spPr/>
      <dgm:t>
        <a:bodyPr/>
        <a:lstStyle/>
        <a:p>
          <a:endParaRPr lang="en-GB"/>
        </a:p>
      </dgm:t>
    </dgm:pt>
    <dgm:pt modelId="{4E00F7B6-393A-4B69-AAF6-B0A1B49B1586}" type="pres">
      <dgm:prSet presAssocID="{483179D5-4006-449E-BE02-B1A483F63C3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2F4CDD23-1D4F-4E7E-B106-A6C46D2DA148}" type="pres">
      <dgm:prSet presAssocID="{6E5F6C53-A5F7-4BC4-9C72-A3B68A829921}" presName="Accent1" presStyleCnt="0"/>
      <dgm:spPr/>
    </dgm:pt>
    <dgm:pt modelId="{46F0AFA5-F8A2-43AB-98C7-85516A400FFC}" type="pres">
      <dgm:prSet presAssocID="{6E5F6C53-A5F7-4BC4-9C72-A3B68A829921}" presName="Accent" presStyleLbl="node1" presStyleIdx="0" presStyleCnt="2" custLinFactNeighborX="1841" custLinFactNeighborY="1147"/>
      <dgm:spPr>
        <a:solidFill>
          <a:schemeClr val="accent6"/>
        </a:solidFill>
      </dgm:spPr>
    </dgm:pt>
    <dgm:pt modelId="{A1D07B37-10EC-47AB-A32B-0D781D6ECA12}" type="pres">
      <dgm:prSet presAssocID="{6E5F6C53-A5F7-4BC4-9C72-A3B68A829921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5EC8F7-4282-46F1-98CA-278BDF3B9886}" type="pres">
      <dgm:prSet presAssocID="{6917380A-8A1B-4B07-9E7C-7AC6570666D3}" presName="Accent2" presStyleCnt="0"/>
      <dgm:spPr/>
    </dgm:pt>
    <dgm:pt modelId="{D90FF6D4-7915-4EA2-B304-6AD3EEA30C95}" type="pres">
      <dgm:prSet presAssocID="{6917380A-8A1B-4B07-9E7C-7AC6570666D3}" presName="Accent" presStyleLbl="node1" presStyleIdx="1" presStyleCnt="2"/>
      <dgm:spPr/>
    </dgm:pt>
    <dgm:pt modelId="{588C0F76-1C51-4158-B0A8-3B4F6724A66B}" type="pres">
      <dgm:prSet presAssocID="{6917380A-8A1B-4B07-9E7C-7AC6570666D3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26BF901-04EC-42E8-B58E-BAF4D0078945}" type="presOf" srcId="{6917380A-8A1B-4B07-9E7C-7AC6570666D3}" destId="{588C0F76-1C51-4158-B0A8-3B4F6724A66B}" srcOrd="0" destOrd="0" presId="urn:microsoft.com/office/officeart/2009/layout/CircleArrowProcess"/>
    <dgm:cxn modelId="{FBD8485F-F0BB-4407-A216-5813F407D7B0}" srcId="{483179D5-4006-449E-BE02-B1A483F63C3A}" destId="{6917380A-8A1B-4B07-9E7C-7AC6570666D3}" srcOrd="1" destOrd="0" parTransId="{9AACB0A8-C91C-4151-836C-31B43FB84F9E}" sibTransId="{89BB05FB-102B-4798-9D76-02A035A243AE}"/>
    <dgm:cxn modelId="{23D207FE-A9E3-48BA-A443-4F4AB732711C}" srcId="{483179D5-4006-449E-BE02-B1A483F63C3A}" destId="{6E5F6C53-A5F7-4BC4-9C72-A3B68A829921}" srcOrd="0" destOrd="0" parTransId="{29A6BE92-5904-4535-A108-F1C5C97D9D64}" sibTransId="{BDBD015B-858A-4147-90DB-C0A4E02AB994}"/>
    <dgm:cxn modelId="{3B88CFA0-F11D-4BAB-9E43-9587997F6778}" type="presOf" srcId="{483179D5-4006-449E-BE02-B1A483F63C3A}" destId="{4E00F7B6-393A-4B69-AAF6-B0A1B49B1586}" srcOrd="0" destOrd="0" presId="urn:microsoft.com/office/officeart/2009/layout/CircleArrowProcess"/>
    <dgm:cxn modelId="{49F24602-A5C9-4D1B-A76B-BDB4A7D30CF7}" type="presOf" srcId="{6E5F6C53-A5F7-4BC4-9C72-A3B68A829921}" destId="{A1D07B37-10EC-47AB-A32B-0D781D6ECA12}" srcOrd="0" destOrd="0" presId="urn:microsoft.com/office/officeart/2009/layout/CircleArrowProcess"/>
    <dgm:cxn modelId="{6ED6102F-64DD-4D56-82B6-3CAC0845EF03}" type="presParOf" srcId="{4E00F7B6-393A-4B69-AAF6-B0A1B49B1586}" destId="{2F4CDD23-1D4F-4E7E-B106-A6C46D2DA148}" srcOrd="0" destOrd="0" presId="urn:microsoft.com/office/officeart/2009/layout/CircleArrowProcess"/>
    <dgm:cxn modelId="{FC80B889-BBD5-4CC1-BEBB-518C057132E2}" type="presParOf" srcId="{2F4CDD23-1D4F-4E7E-B106-A6C46D2DA148}" destId="{46F0AFA5-F8A2-43AB-98C7-85516A400FFC}" srcOrd="0" destOrd="0" presId="urn:microsoft.com/office/officeart/2009/layout/CircleArrowProcess"/>
    <dgm:cxn modelId="{6C571AA0-194B-417C-8645-CD7EB7F71402}" type="presParOf" srcId="{4E00F7B6-393A-4B69-AAF6-B0A1B49B1586}" destId="{A1D07B37-10EC-47AB-A32B-0D781D6ECA12}" srcOrd="1" destOrd="0" presId="urn:microsoft.com/office/officeart/2009/layout/CircleArrowProcess"/>
    <dgm:cxn modelId="{744F8982-363C-497D-A936-0A6544684EB7}" type="presParOf" srcId="{4E00F7B6-393A-4B69-AAF6-B0A1B49B1586}" destId="{D95EC8F7-4282-46F1-98CA-278BDF3B9886}" srcOrd="2" destOrd="0" presId="urn:microsoft.com/office/officeart/2009/layout/CircleArrowProcess"/>
    <dgm:cxn modelId="{A70EEB64-50A7-43FD-AB12-3402948C0928}" type="presParOf" srcId="{D95EC8F7-4282-46F1-98CA-278BDF3B9886}" destId="{D90FF6D4-7915-4EA2-B304-6AD3EEA30C95}" srcOrd="0" destOrd="0" presId="urn:microsoft.com/office/officeart/2009/layout/CircleArrowProcess"/>
    <dgm:cxn modelId="{96AF1564-060A-4E1E-A3DB-CD65014365A2}" type="presParOf" srcId="{4E00F7B6-393A-4B69-AAF6-B0A1B49B1586}" destId="{588C0F76-1C51-4158-B0A8-3B4F6724A66B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8B7929-AC5A-49A7-B9F4-CE76227EE965}" type="doc">
      <dgm:prSet loTypeId="urn:microsoft.com/office/officeart/2005/8/layout/chevronAccent+Icon" loCatId="officeonline" qsTypeId="urn:microsoft.com/office/officeart/2005/8/quickstyle/3d2" qsCatId="3D" csTypeId="urn:microsoft.com/office/officeart/2005/8/colors/accent1_2" csCatId="accent1" phldr="1"/>
      <dgm:spPr/>
    </dgm:pt>
    <dgm:pt modelId="{04542572-9E5C-46E2-AE86-642E504414F3}">
      <dgm:prSet phldrT="[Text]" custT="1"/>
      <dgm:spPr/>
      <dgm:t>
        <a:bodyPr/>
        <a:lstStyle/>
        <a:p>
          <a:pPr algn="ctr"/>
          <a:r>
            <a:rPr lang="en-US" altLang="en-US" sz="1400" b="1" dirty="0" smtClean="0">
              <a:solidFill>
                <a:schemeClr val="accent1">
                  <a:lumMod val="75000"/>
                </a:schemeClr>
              </a:solidFill>
              <a:effectLst/>
              <a:latin typeface="+mn-lt"/>
            </a:rPr>
            <a:t>1. Calculation of residual dose rate maps</a:t>
          </a:r>
        </a:p>
        <a:p>
          <a:pPr algn="ctr"/>
          <a:endParaRPr lang="en-US" altLang="en-US" sz="1400" b="1" dirty="0" smtClean="0">
            <a:effectLst/>
            <a:latin typeface="+mn-lt"/>
          </a:endParaRPr>
        </a:p>
        <a:p>
          <a:pPr algn="ctr"/>
          <a:endParaRPr lang="en-US" altLang="en-US" sz="1400" b="1" dirty="0" smtClean="0">
            <a:effectLst/>
            <a:latin typeface="+mn-lt"/>
          </a:endParaRPr>
        </a:p>
        <a:p>
          <a:pPr algn="ctr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for cooling times typical for interventions on the respective component</a:t>
          </a:r>
        </a:p>
        <a:p>
          <a:pPr algn="l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based on nominal operational parameters</a:t>
          </a:r>
        </a:p>
        <a:p>
          <a:pPr algn="l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definition of geometry and materials as detailed as needed (and available)</a:t>
          </a:r>
          <a:endParaRPr lang="en-GB" sz="1300" dirty="0"/>
        </a:p>
      </dgm:t>
    </dgm:pt>
    <dgm:pt modelId="{2F1D89E7-E784-48F2-ACBF-49A4672C7835}" type="parTrans" cxnId="{40AE4CBD-777C-4396-AAD4-4CAED5D2EEE9}">
      <dgm:prSet/>
      <dgm:spPr/>
      <dgm:t>
        <a:bodyPr/>
        <a:lstStyle/>
        <a:p>
          <a:endParaRPr lang="en-GB"/>
        </a:p>
      </dgm:t>
    </dgm:pt>
    <dgm:pt modelId="{7EBC4088-FF34-4688-9D7D-F79F1F66915C}" type="sibTrans" cxnId="{40AE4CBD-777C-4396-AAD4-4CAED5D2EEE9}">
      <dgm:prSet/>
      <dgm:spPr/>
      <dgm:t>
        <a:bodyPr/>
        <a:lstStyle/>
        <a:p>
          <a:endParaRPr lang="en-GB"/>
        </a:p>
      </dgm:t>
    </dgm:pt>
    <dgm:pt modelId="{6C8D93EA-CDEC-43B2-8C9F-B493B2B2769B}">
      <dgm:prSet phldrT="[Text]" custT="1"/>
      <dgm:spPr/>
      <dgm:t>
        <a:bodyPr/>
        <a:lstStyle/>
        <a:p>
          <a:pPr algn="ctr"/>
          <a:r>
            <a:rPr lang="en-US" altLang="en-US" sz="1400" b="1" dirty="0" smtClean="0">
              <a:solidFill>
                <a:schemeClr val="accent1">
                  <a:lumMod val="75000"/>
                </a:schemeClr>
              </a:solidFill>
              <a:latin typeface="+mn-lt"/>
            </a:rPr>
            <a:t>2. Calculation of individual and collective intervention doses</a:t>
          </a:r>
        </a:p>
        <a:p>
          <a:pPr algn="ctr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dirty="0" smtClean="0">
              <a:latin typeface="+mn-lt"/>
            </a:rPr>
            <a:t>based on as realistic as possible work scenarios, including locations, duration, number of persons involved,..</a:t>
          </a:r>
        </a:p>
        <a:p>
          <a:pPr algn="l"/>
          <a:endParaRPr 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dirty="0" smtClean="0">
              <a:latin typeface="+mn-lt"/>
            </a:rPr>
            <a:t>identification of cooling times below which work will be impossible </a:t>
          </a:r>
        </a:p>
        <a:p>
          <a:pPr algn="ctr"/>
          <a:r>
            <a:rPr lang="en-US" sz="1300" u="sng" dirty="0" smtClean="0">
              <a:solidFill>
                <a:srgbClr val="0070C0"/>
              </a:solidFill>
              <a:latin typeface="+mn-lt"/>
            </a:rPr>
            <a:t>design criterion</a:t>
          </a:r>
          <a:r>
            <a:rPr lang="en-US" sz="1300" dirty="0" smtClean="0">
              <a:solidFill>
                <a:srgbClr val="0070C0"/>
              </a:solidFill>
              <a:latin typeface="+mn-lt"/>
            </a:rPr>
            <a:t>: </a:t>
          </a:r>
        </a:p>
        <a:p>
          <a:pPr algn="ctr"/>
          <a:r>
            <a:rPr lang="en-US" sz="1300" dirty="0" smtClean="0">
              <a:solidFill>
                <a:srgbClr val="0070C0"/>
              </a:solidFill>
              <a:latin typeface="+mn-lt"/>
            </a:rPr>
            <a:t>2 mSv/intervention/</a:t>
          </a:r>
          <a:r>
            <a:rPr lang="en-US" sz="1300" dirty="0" err="1" smtClean="0">
              <a:solidFill>
                <a:srgbClr val="0070C0"/>
              </a:solidFill>
              <a:latin typeface="+mn-lt"/>
            </a:rPr>
            <a:t>yr</a:t>
          </a:r>
          <a:endParaRPr lang="en-US" sz="1300" dirty="0" smtClean="0">
            <a:solidFill>
              <a:srgbClr val="0070C0"/>
            </a:solidFill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dirty="0" smtClean="0">
              <a:latin typeface="+mn-lt"/>
            </a:rPr>
            <a:t>communication of results and constraints to equipment groups</a:t>
          </a:r>
          <a:endParaRPr lang="en-GB" sz="1300" dirty="0"/>
        </a:p>
      </dgm:t>
    </dgm:pt>
    <dgm:pt modelId="{B0C32985-1C89-4D1E-960D-E769CE4099D3}" type="parTrans" cxnId="{9EB6EABB-16D0-4FB6-9F4A-4B3E329261F0}">
      <dgm:prSet/>
      <dgm:spPr/>
      <dgm:t>
        <a:bodyPr/>
        <a:lstStyle/>
        <a:p>
          <a:endParaRPr lang="en-GB"/>
        </a:p>
      </dgm:t>
    </dgm:pt>
    <dgm:pt modelId="{9805069D-AD14-4FD9-98BF-DFE94CE4AA91}" type="sibTrans" cxnId="{9EB6EABB-16D0-4FB6-9F4A-4B3E329261F0}">
      <dgm:prSet/>
      <dgm:spPr/>
      <dgm:t>
        <a:bodyPr/>
        <a:lstStyle/>
        <a:p>
          <a:endParaRPr lang="en-GB"/>
        </a:p>
      </dgm:t>
    </dgm:pt>
    <dgm:pt modelId="{66816749-2905-4EBD-85B6-78FE1F03A898}">
      <dgm:prSet phldrT="[Text]" custT="1"/>
      <dgm:spPr/>
      <dgm:t>
        <a:bodyPr/>
        <a:lstStyle/>
        <a:p>
          <a:pPr algn="ctr"/>
          <a:r>
            <a:rPr lang="en-US" altLang="en-US" sz="1400" b="1" dirty="0" smtClean="0">
              <a:solidFill>
                <a:schemeClr val="accent1">
                  <a:lumMod val="75000"/>
                </a:schemeClr>
              </a:solidFill>
              <a:latin typeface="+mn-lt"/>
            </a:rPr>
            <a:t>3. Revision of design and/or work scenario</a:t>
          </a:r>
        </a:p>
        <a:p>
          <a:pPr algn="ctr"/>
          <a:endParaRPr lang="en-US" altLang="en-US" sz="1400" b="1" dirty="0" smtClean="0">
            <a:latin typeface="+mn-lt"/>
          </a:endParaRPr>
        </a:p>
        <a:p>
          <a:pPr algn="ctr"/>
          <a:endParaRPr lang="en-US" altLang="en-US" sz="1700" dirty="0" smtClean="0">
            <a:latin typeface="+mn-lt"/>
          </a:endParaRPr>
        </a:p>
        <a:p>
          <a:pPr algn="ctr"/>
          <a:endParaRPr lang="en-US" altLang="en-US" sz="17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start with work steps that give highest individual or collective doses</a:t>
          </a:r>
        </a:p>
        <a:p>
          <a:pPr algn="l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consider optimization measures (distance, tooling, material choices, </a:t>
          </a:r>
          <a:r>
            <a:rPr lang="en-US" altLang="en-US" sz="1300" i="1" dirty="0" smtClean="0">
              <a:latin typeface="+mn-lt"/>
            </a:rPr>
            <a:t>etc</a:t>
          </a:r>
          <a:r>
            <a:rPr lang="en-US" altLang="en-US" sz="1300" dirty="0" smtClean="0">
              <a:latin typeface="+mn-lt"/>
            </a:rPr>
            <a:t>.)</a:t>
          </a:r>
        </a:p>
        <a:p>
          <a:pPr algn="l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identify if remote handling is possible</a:t>
          </a:r>
          <a:endParaRPr lang="en-GB" sz="1300" dirty="0"/>
        </a:p>
      </dgm:t>
    </dgm:pt>
    <dgm:pt modelId="{997AA852-41DD-485D-841E-D963457C3ABE}" type="parTrans" cxnId="{F7D5F4DC-CB8E-4C07-9311-83A7D0FBAA1D}">
      <dgm:prSet/>
      <dgm:spPr/>
      <dgm:t>
        <a:bodyPr/>
        <a:lstStyle/>
        <a:p>
          <a:endParaRPr lang="en-GB"/>
        </a:p>
      </dgm:t>
    </dgm:pt>
    <dgm:pt modelId="{92F24C1B-7E5B-4524-B4D7-D5234E15063D}" type="sibTrans" cxnId="{F7D5F4DC-CB8E-4C07-9311-83A7D0FBAA1D}">
      <dgm:prSet/>
      <dgm:spPr/>
      <dgm:t>
        <a:bodyPr/>
        <a:lstStyle/>
        <a:p>
          <a:endParaRPr lang="en-GB"/>
        </a:p>
      </dgm:t>
    </dgm:pt>
    <dgm:pt modelId="{B9C653B7-240C-4353-A5A9-8EA20EF685BF}" type="pres">
      <dgm:prSet presAssocID="{AD8B7929-AC5A-49A7-B9F4-CE76227EE965}" presName="Name0" presStyleCnt="0">
        <dgm:presLayoutVars>
          <dgm:dir/>
          <dgm:resizeHandles val="exact"/>
        </dgm:presLayoutVars>
      </dgm:prSet>
      <dgm:spPr/>
    </dgm:pt>
    <dgm:pt modelId="{C886A146-BDA6-4F7F-9577-A0B0587CBA8B}" type="pres">
      <dgm:prSet presAssocID="{04542572-9E5C-46E2-AE86-642E504414F3}" presName="composite" presStyleCnt="0"/>
      <dgm:spPr/>
    </dgm:pt>
    <dgm:pt modelId="{2BB01A3E-C712-4F63-9F58-EF77F4D8F88B}" type="pres">
      <dgm:prSet presAssocID="{04542572-9E5C-46E2-AE86-642E504414F3}" presName="bgChev" presStyleLbl="node1" presStyleIdx="0" presStyleCnt="3" custScaleX="126027" custScaleY="197441"/>
      <dgm:spPr/>
    </dgm:pt>
    <dgm:pt modelId="{186F4446-429C-4A39-9B54-CDA0681C23FE}" type="pres">
      <dgm:prSet presAssocID="{04542572-9E5C-46E2-AE86-642E504414F3}" presName="txNode" presStyleLbl="fgAcc1" presStyleIdx="0" presStyleCnt="3" custScaleX="136107" custScaleY="7284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EB711F-EC34-4C09-8E2F-0534CDC7B2E3}" type="pres">
      <dgm:prSet presAssocID="{7EBC4088-FF34-4688-9D7D-F79F1F66915C}" presName="compositeSpace" presStyleCnt="0"/>
      <dgm:spPr/>
    </dgm:pt>
    <dgm:pt modelId="{7885AFC2-7226-4B0A-BCE0-5C9441AB87B6}" type="pres">
      <dgm:prSet presAssocID="{6C8D93EA-CDEC-43B2-8C9F-B493B2B2769B}" presName="composite" presStyleCnt="0"/>
      <dgm:spPr/>
    </dgm:pt>
    <dgm:pt modelId="{0AAA6BEA-A8BD-4C65-8E5E-BB2E3201FE64}" type="pres">
      <dgm:prSet presAssocID="{6C8D93EA-CDEC-43B2-8C9F-B493B2B2769B}" presName="bgChev" presStyleLbl="node1" presStyleIdx="1" presStyleCnt="3" custScaleX="126027" custScaleY="197441"/>
      <dgm:spPr/>
    </dgm:pt>
    <dgm:pt modelId="{9399C563-ECA0-4A34-9C0C-8E3F01964484}" type="pres">
      <dgm:prSet presAssocID="{6C8D93EA-CDEC-43B2-8C9F-B493B2B2769B}" presName="txNode" presStyleLbl="fgAcc1" presStyleIdx="1" presStyleCnt="3" custScaleX="136107" custScaleY="7284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ECCB99-86DF-4555-A68A-FA01B9EDAD47}" type="pres">
      <dgm:prSet presAssocID="{9805069D-AD14-4FD9-98BF-DFE94CE4AA91}" presName="compositeSpace" presStyleCnt="0"/>
      <dgm:spPr/>
    </dgm:pt>
    <dgm:pt modelId="{A58EA19E-80C4-460B-AB58-75AE9D9A85A4}" type="pres">
      <dgm:prSet presAssocID="{66816749-2905-4EBD-85B6-78FE1F03A898}" presName="composite" presStyleCnt="0"/>
      <dgm:spPr/>
    </dgm:pt>
    <dgm:pt modelId="{A8FA99DA-3896-49E5-8641-50D2DB49D0E5}" type="pres">
      <dgm:prSet presAssocID="{66816749-2905-4EBD-85B6-78FE1F03A898}" presName="bgChev" presStyleLbl="node1" presStyleIdx="2" presStyleCnt="3" custScaleX="126027" custScaleY="197441"/>
      <dgm:spPr/>
    </dgm:pt>
    <dgm:pt modelId="{6F49D317-A1FB-4EC3-A74F-5601492D88F1}" type="pres">
      <dgm:prSet presAssocID="{66816749-2905-4EBD-85B6-78FE1F03A898}" presName="txNode" presStyleLbl="fgAcc1" presStyleIdx="2" presStyleCnt="3" custScaleX="136107" custScaleY="7284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18EE71C-B45A-4C37-93CE-0D032BB968ED}" type="presOf" srcId="{6C8D93EA-CDEC-43B2-8C9F-B493B2B2769B}" destId="{9399C563-ECA0-4A34-9C0C-8E3F01964484}" srcOrd="0" destOrd="0" presId="urn:microsoft.com/office/officeart/2005/8/layout/chevronAccent+Icon"/>
    <dgm:cxn modelId="{9EB6EABB-16D0-4FB6-9F4A-4B3E329261F0}" srcId="{AD8B7929-AC5A-49A7-B9F4-CE76227EE965}" destId="{6C8D93EA-CDEC-43B2-8C9F-B493B2B2769B}" srcOrd="1" destOrd="0" parTransId="{B0C32985-1C89-4D1E-960D-E769CE4099D3}" sibTransId="{9805069D-AD14-4FD9-98BF-DFE94CE4AA91}"/>
    <dgm:cxn modelId="{40AE4CBD-777C-4396-AAD4-4CAED5D2EEE9}" srcId="{AD8B7929-AC5A-49A7-B9F4-CE76227EE965}" destId="{04542572-9E5C-46E2-AE86-642E504414F3}" srcOrd="0" destOrd="0" parTransId="{2F1D89E7-E784-48F2-ACBF-49A4672C7835}" sibTransId="{7EBC4088-FF34-4688-9D7D-F79F1F66915C}"/>
    <dgm:cxn modelId="{B363DA40-0517-4E6A-81F1-2BF0344F6AF1}" type="presOf" srcId="{66816749-2905-4EBD-85B6-78FE1F03A898}" destId="{6F49D317-A1FB-4EC3-A74F-5601492D88F1}" srcOrd="0" destOrd="0" presId="urn:microsoft.com/office/officeart/2005/8/layout/chevronAccent+Icon"/>
    <dgm:cxn modelId="{F7D5F4DC-CB8E-4C07-9311-83A7D0FBAA1D}" srcId="{AD8B7929-AC5A-49A7-B9F4-CE76227EE965}" destId="{66816749-2905-4EBD-85B6-78FE1F03A898}" srcOrd="2" destOrd="0" parTransId="{997AA852-41DD-485D-841E-D963457C3ABE}" sibTransId="{92F24C1B-7E5B-4524-B4D7-D5234E15063D}"/>
    <dgm:cxn modelId="{F6DAB419-AB81-4856-B1C2-0E8D03D3B9B9}" type="presOf" srcId="{AD8B7929-AC5A-49A7-B9F4-CE76227EE965}" destId="{B9C653B7-240C-4353-A5A9-8EA20EF685BF}" srcOrd="0" destOrd="0" presId="urn:microsoft.com/office/officeart/2005/8/layout/chevronAccent+Icon"/>
    <dgm:cxn modelId="{BE24ED4F-D7B5-4C90-BEE8-91D1D6F35856}" type="presOf" srcId="{04542572-9E5C-46E2-AE86-642E504414F3}" destId="{186F4446-429C-4A39-9B54-CDA0681C23FE}" srcOrd="0" destOrd="0" presId="urn:microsoft.com/office/officeart/2005/8/layout/chevronAccent+Icon"/>
    <dgm:cxn modelId="{92E3F612-CB1B-4AAD-BF5C-25406F617445}" type="presParOf" srcId="{B9C653B7-240C-4353-A5A9-8EA20EF685BF}" destId="{C886A146-BDA6-4F7F-9577-A0B0587CBA8B}" srcOrd="0" destOrd="0" presId="urn:microsoft.com/office/officeart/2005/8/layout/chevronAccent+Icon"/>
    <dgm:cxn modelId="{0EB08261-25D4-414B-AAAA-BEACFE828FB4}" type="presParOf" srcId="{C886A146-BDA6-4F7F-9577-A0B0587CBA8B}" destId="{2BB01A3E-C712-4F63-9F58-EF77F4D8F88B}" srcOrd="0" destOrd="0" presId="urn:microsoft.com/office/officeart/2005/8/layout/chevronAccent+Icon"/>
    <dgm:cxn modelId="{51C2A303-2367-4CB6-859D-2F25EACECE5F}" type="presParOf" srcId="{C886A146-BDA6-4F7F-9577-A0B0587CBA8B}" destId="{186F4446-429C-4A39-9B54-CDA0681C23FE}" srcOrd="1" destOrd="0" presId="urn:microsoft.com/office/officeart/2005/8/layout/chevronAccent+Icon"/>
    <dgm:cxn modelId="{B823170A-E7A5-4E4B-B9FC-5E0C289D281B}" type="presParOf" srcId="{B9C653B7-240C-4353-A5A9-8EA20EF685BF}" destId="{DCEB711F-EC34-4C09-8E2F-0534CDC7B2E3}" srcOrd="1" destOrd="0" presId="urn:microsoft.com/office/officeart/2005/8/layout/chevronAccent+Icon"/>
    <dgm:cxn modelId="{B0458F41-778B-46CD-BF0B-E8A8453CD748}" type="presParOf" srcId="{B9C653B7-240C-4353-A5A9-8EA20EF685BF}" destId="{7885AFC2-7226-4B0A-BCE0-5C9441AB87B6}" srcOrd="2" destOrd="0" presId="urn:microsoft.com/office/officeart/2005/8/layout/chevronAccent+Icon"/>
    <dgm:cxn modelId="{5BEAEFD8-42FB-4038-816F-57A2689A85FA}" type="presParOf" srcId="{7885AFC2-7226-4B0A-BCE0-5C9441AB87B6}" destId="{0AAA6BEA-A8BD-4C65-8E5E-BB2E3201FE64}" srcOrd="0" destOrd="0" presId="urn:microsoft.com/office/officeart/2005/8/layout/chevronAccent+Icon"/>
    <dgm:cxn modelId="{3C2104CE-2504-4384-9D0B-44F0EF86894B}" type="presParOf" srcId="{7885AFC2-7226-4B0A-BCE0-5C9441AB87B6}" destId="{9399C563-ECA0-4A34-9C0C-8E3F01964484}" srcOrd="1" destOrd="0" presId="urn:microsoft.com/office/officeart/2005/8/layout/chevronAccent+Icon"/>
    <dgm:cxn modelId="{5151CD95-0985-48EE-B2D8-BFF3529B40B1}" type="presParOf" srcId="{B9C653B7-240C-4353-A5A9-8EA20EF685BF}" destId="{67ECCB99-86DF-4555-A68A-FA01B9EDAD47}" srcOrd="3" destOrd="0" presId="urn:microsoft.com/office/officeart/2005/8/layout/chevronAccent+Icon"/>
    <dgm:cxn modelId="{E0C50CF7-0AD3-44CD-A406-2CD34167FA8E}" type="presParOf" srcId="{B9C653B7-240C-4353-A5A9-8EA20EF685BF}" destId="{A58EA19E-80C4-460B-AB58-75AE9D9A85A4}" srcOrd="4" destOrd="0" presId="urn:microsoft.com/office/officeart/2005/8/layout/chevronAccent+Icon"/>
    <dgm:cxn modelId="{6ED05D25-07B8-46C1-BEE6-67BA75AB4EB9}" type="presParOf" srcId="{A58EA19E-80C4-460B-AB58-75AE9D9A85A4}" destId="{A8FA99DA-3896-49E5-8641-50D2DB49D0E5}" srcOrd="0" destOrd="0" presId="urn:microsoft.com/office/officeart/2005/8/layout/chevronAccent+Icon"/>
    <dgm:cxn modelId="{9217B074-0A8E-45F3-8150-80767BE1ADAF}" type="presParOf" srcId="{A58EA19E-80C4-460B-AB58-75AE9D9A85A4}" destId="{6F49D317-A1FB-4EC3-A74F-5601492D88F1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3179D5-4006-449E-BE02-B1A483F63C3A}" type="doc">
      <dgm:prSet loTypeId="urn:microsoft.com/office/officeart/2009/layout/CircleArrow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E5F6C53-A5F7-4BC4-9C72-A3B68A829921}">
      <dgm:prSet phldrT="[Text]"/>
      <dgm:spPr/>
      <dgm:t>
        <a:bodyPr/>
        <a:lstStyle/>
        <a:p>
          <a:r>
            <a:rPr lang="en-GB" dirty="0" smtClean="0"/>
            <a:t>Revised working scenario?</a:t>
          </a:r>
          <a:endParaRPr lang="en-GB" dirty="0"/>
        </a:p>
      </dgm:t>
    </dgm:pt>
    <dgm:pt modelId="{29A6BE92-5904-4535-A108-F1C5C97D9D64}" type="parTrans" cxnId="{23D207FE-A9E3-48BA-A443-4F4AB732711C}">
      <dgm:prSet/>
      <dgm:spPr/>
      <dgm:t>
        <a:bodyPr/>
        <a:lstStyle/>
        <a:p>
          <a:endParaRPr lang="en-GB"/>
        </a:p>
      </dgm:t>
    </dgm:pt>
    <dgm:pt modelId="{BDBD015B-858A-4147-90DB-C0A4E02AB994}" type="sibTrans" cxnId="{23D207FE-A9E3-48BA-A443-4F4AB732711C}">
      <dgm:prSet/>
      <dgm:spPr/>
      <dgm:t>
        <a:bodyPr/>
        <a:lstStyle/>
        <a:p>
          <a:endParaRPr lang="en-GB"/>
        </a:p>
      </dgm:t>
    </dgm:pt>
    <dgm:pt modelId="{6917380A-8A1B-4B07-9E7C-7AC6570666D3}">
      <dgm:prSet phldrT="[Text]" custT="1"/>
      <dgm:spPr/>
      <dgm:t>
        <a:bodyPr/>
        <a:lstStyle/>
        <a:p>
          <a:r>
            <a:rPr lang="en-GB" sz="1700" dirty="0" smtClean="0"/>
            <a:t>Step 2</a:t>
          </a:r>
          <a:endParaRPr lang="en-GB" sz="1700" dirty="0"/>
        </a:p>
      </dgm:t>
    </dgm:pt>
    <dgm:pt modelId="{9AACB0A8-C91C-4151-836C-31B43FB84F9E}" type="parTrans" cxnId="{FBD8485F-F0BB-4407-A216-5813F407D7B0}">
      <dgm:prSet/>
      <dgm:spPr/>
      <dgm:t>
        <a:bodyPr/>
        <a:lstStyle/>
        <a:p>
          <a:endParaRPr lang="en-GB"/>
        </a:p>
      </dgm:t>
    </dgm:pt>
    <dgm:pt modelId="{89BB05FB-102B-4798-9D76-02A035A243AE}" type="sibTrans" cxnId="{FBD8485F-F0BB-4407-A216-5813F407D7B0}">
      <dgm:prSet/>
      <dgm:spPr/>
      <dgm:t>
        <a:bodyPr/>
        <a:lstStyle/>
        <a:p>
          <a:endParaRPr lang="en-GB"/>
        </a:p>
      </dgm:t>
    </dgm:pt>
    <dgm:pt modelId="{4E00F7B6-393A-4B69-AAF6-B0A1B49B1586}" type="pres">
      <dgm:prSet presAssocID="{483179D5-4006-449E-BE02-B1A483F63C3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2F4CDD23-1D4F-4E7E-B106-A6C46D2DA148}" type="pres">
      <dgm:prSet presAssocID="{6E5F6C53-A5F7-4BC4-9C72-A3B68A829921}" presName="Accent1" presStyleCnt="0"/>
      <dgm:spPr/>
    </dgm:pt>
    <dgm:pt modelId="{46F0AFA5-F8A2-43AB-98C7-85516A400FFC}" type="pres">
      <dgm:prSet presAssocID="{6E5F6C53-A5F7-4BC4-9C72-A3B68A829921}" presName="Accent" presStyleLbl="node1" presStyleIdx="0" presStyleCnt="2"/>
      <dgm:spPr>
        <a:solidFill>
          <a:schemeClr val="accent6"/>
        </a:solidFill>
      </dgm:spPr>
    </dgm:pt>
    <dgm:pt modelId="{A1D07B37-10EC-47AB-A32B-0D781D6ECA12}" type="pres">
      <dgm:prSet presAssocID="{6E5F6C53-A5F7-4BC4-9C72-A3B68A829921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5EC8F7-4282-46F1-98CA-278BDF3B9886}" type="pres">
      <dgm:prSet presAssocID="{6917380A-8A1B-4B07-9E7C-7AC6570666D3}" presName="Accent2" presStyleCnt="0"/>
      <dgm:spPr/>
    </dgm:pt>
    <dgm:pt modelId="{D90FF6D4-7915-4EA2-B304-6AD3EEA30C95}" type="pres">
      <dgm:prSet presAssocID="{6917380A-8A1B-4B07-9E7C-7AC6570666D3}" presName="Accent" presStyleLbl="node1" presStyleIdx="1" presStyleCnt="2"/>
      <dgm:spPr/>
    </dgm:pt>
    <dgm:pt modelId="{588C0F76-1C51-4158-B0A8-3B4F6724A66B}" type="pres">
      <dgm:prSet presAssocID="{6917380A-8A1B-4B07-9E7C-7AC6570666D3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200A16-B029-48A3-924E-FE5D83A15AD3}" type="presOf" srcId="{483179D5-4006-449E-BE02-B1A483F63C3A}" destId="{4E00F7B6-393A-4B69-AAF6-B0A1B49B1586}" srcOrd="0" destOrd="0" presId="urn:microsoft.com/office/officeart/2009/layout/CircleArrowProcess"/>
    <dgm:cxn modelId="{FBD8485F-F0BB-4407-A216-5813F407D7B0}" srcId="{483179D5-4006-449E-BE02-B1A483F63C3A}" destId="{6917380A-8A1B-4B07-9E7C-7AC6570666D3}" srcOrd="1" destOrd="0" parTransId="{9AACB0A8-C91C-4151-836C-31B43FB84F9E}" sibTransId="{89BB05FB-102B-4798-9D76-02A035A243AE}"/>
    <dgm:cxn modelId="{23D207FE-A9E3-48BA-A443-4F4AB732711C}" srcId="{483179D5-4006-449E-BE02-B1A483F63C3A}" destId="{6E5F6C53-A5F7-4BC4-9C72-A3B68A829921}" srcOrd="0" destOrd="0" parTransId="{29A6BE92-5904-4535-A108-F1C5C97D9D64}" sibTransId="{BDBD015B-858A-4147-90DB-C0A4E02AB994}"/>
    <dgm:cxn modelId="{296550E1-ABAA-4AE5-BE8A-9490A597612A}" type="presOf" srcId="{6E5F6C53-A5F7-4BC4-9C72-A3B68A829921}" destId="{A1D07B37-10EC-47AB-A32B-0D781D6ECA12}" srcOrd="0" destOrd="0" presId="urn:microsoft.com/office/officeart/2009/layout/CircleArrowProcess"/>
    <dgm:cxn modelId="{F39F67D1-BEEF-4C46-94B9-BAD2F5B27EF5}" type="presOf" srcId="{6917380A-8A1B-4B07-9E7C-7AC6570666D3}" destId="{588C0F76-1C51-4158-B0A8-3B4F6724A66B}" srcOrd="0" destOrd="0" presId="urn:microsoft.com/office/officeart/2009/layout/CircleArrowProcess"/>
    <dgm:cxn modelId="{D831CBB5-58E1-473E-A01E-EA4AC2153938}" type="presParOf" srcId="{4E00F7B6-393A-4B69-AAF6-B0A1B49B1586}" destId="{2F4CDD23-1D4F-4E7E-B106-A6C46D2DA148}" srcOrd="0" destOrd="0" presId="urn:microsoft.com/office/officeart/2009/layout/CircleArrowProcess"/>
    <dgm:cxn modelId="{35EC13A4-BAB2-4245-AA0F-D271AB9DACFF}" type="presParOf" srcId="{2F4CDD23-1D4F-4E7E-B106-A6C46D2DA148}" destId="{46F0AFA5-F8A2-43AB-98C7-85516A400FFC}" srcOrd="0" destOrd="0" presId="urn:microsoft.com/office/officeart/2009/layout/CircleArrowProcess"/>
    <dgm:cxn modelId="{0F76ADD0-B01E-4A3F-B034-696FD99065F7}" type="presParOf" srcId="{4E00F7B6-393A-4B69-AAF6-B0A1B49B1586}" destId="{A1D07B37-10EC-47AB-A32B-0D781D6ECA12}" srcOrd="1" destOrd="0" presId="urn:microsoft.com/office/officeart/2009/layout/CircleArrowProcess"/>
    <dgm:cxn modelId="{10082D54-7581-48CD-9A69-5F37F617AE74}" type="presParOf" srcId="{4E00F7B6-393A-4B69-AAF6-B0A1B49B1586}" destId="{D95EC8F7-4282-46F1-98CA-278BDF3B9886}" srcOrd="2" destOrd="0" presId="urn:microsoft.com/office/officeart/2009/layout/CircleArrowProcess"/>
    <dgm:cxn modelId="{C5920F8B-C5CF-4261-927C-8EF762E2DBDA}" type="presParOf" srcId="{D95EC8F7-4282-46F1-98CA-278BDF3B9886}" destId="{D90FF6D4-7915-4EA2-B304-6AD3EEA30C95}" srcOrd="0" destOrd="0" presId="urn:microsoft.com/office/officeart/2009/layout/CircleArrowProcess"/>
    <dgm:cxn modelId="{3B489FE9-A4CF-4B9C-A7C3-E890074C5E2E}" type="presParOf" srcId="{4E00F7B6-393A-4B69-AAF6-B0A1B49B1586}" destId="{588C0F76-1C51-4158-B0A8-3B4F6724A66B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939CB8-686D-4136-A9DC-FCCC026C3D07}" type="doc">
      <dgm:prSet loTypeId="urn:microsoft.com/office/officeart/2005/8/layout/hList6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DA97782A-DD75-4786-8905-D5C85F783286}">
      <dgm:prSet phldrT="[Text]" custT="1"/>
      <dgm:spPr/>
      <dgm:t>
        <a:bodyPr/>
        <a:lstStyle/>
        <a:p>
          <a:r>
            <a:rPr lang="en-GB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Material choice</a:t>
          </a:r>
        </a:p>
        <a:p>
          <a:endParaRPr lang="en-GB" sz="1600" dirty="0"/>
        </a:p>
      </dgm:t>
    </dgm:pt>
    <dgm:pt modelId="{92814A0E-1BF4-4AAA-84AB-50903DD63FC0}" type="parTrans" cxnId="{D51DC7FB-0EEB-47B5-ADE1-68D4093B9D87}">
      <dgm:prSet/>
      <dgm:spPr/>
      <dgm:t>
        <a:bodyPr/>
        <a:lstStyle/>
        <a:p>
          <a:endParaRPr lang="en-GB"/>
        </a:p>
      </dgm:t>
    </dgm:pt>
    <dgm:pt modelId="{0D575FF3-2917-4A83-9930-9AB2C50751E0}" type="sibTrans" cxnId="{D51DC7FB-0EEB-47B5-ADE1-68D4093B9D87}">
      <dgm:prSet/>
      <dgm:spPr/>
      <dgm:t>
        <a:bodyPr/>
        <a:lstStyle/>
        <a:p>
          <a:endParaRPr lang="en-GB"/>
        </a:p>
      </dgm:t>
    </dgm:pt>
    <dgm:pt modelId="{4A3080F5-F8B4-491F-93EC-135138BAEBAF}">
      <dgm:prSet phldrT="[Text]" custT="1"/>
      <dgm:spPr/>
      <dgm:t>
        <a:bodyPr/>
        <a:lstStyle/>
        <a:p>
          <a:r>
            <a:rPr lang="en-US" sz="1400" dirty="0" smtClean="0">
              <a:latin typeface="+mn-lt"/>
            </a:rPr>
            <a:t>Low activation properties to reduce residual doses and minimize radioactive waste (optimization with </a:t>
          </a:r>
          <a:r>
            <a:rPr lang="en-US" sz="1400" b="1" i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ActiWiz</a:t>
          </a:r>
          <a:r>
            <a:rPr lang="en-US" sz="1400" dirty="0" smtClean="0">
              <a:latin typeface="+mn-lt"/>
            </a:rPr>
            <a:t> code, </a:t>
          </a:r>
          <a:r>
            <a:rPr lang="en-US" sz="1400" dirty="0" smtClean="0"/>
            <a:t>Web-site:</a:t>
          </a:r>
          <a:r>
            <a:rPr lang="en-US" sz="1400" dirty="0" smtClean="0">
              <a:solidFill>
                <a:schemeClr val="bg1"/>
              </a:solidFill>
            </a:rPr>
            <a:t> </a:t>
          </a:r>
          <a:r>
            <a:rPr lang="en-GB" sz="1200" dirty="0" smtClean="0">
              <a:solidFill>
                <a:schemeClr val="bg1"/>
              </a:solidFill>
            </a:rPr>
            <a:t>https://actiwiz.web.cern.ch</a:t>
          </a:r>
          <a:r>
            <a:rPr lang="en-GB" sz="1400" dirty="0" smtClean="0">
              <a:solidFill>
                <a:schemeClr val="bg1"/>
              </a:solidFill>
            </a:rPr>
            <a:t>)</a:t>
          </a:r>
          <a:endParaRPr lang="en-GB" sz="1400" dirty="0">
            <a:solidFill>
              <a:schemeClr val="bg1"/>
            </a:solidFill>
          </a:endParaRPr>
        </a:p>
      </dgm:t>
    </dgm:pt>
    <dgm:pt modelId="{AFE6F2F5-B218-4082-8D32-D5C20982167F}" type="parTrans" cxnId="{3FFF8D8D-8430-42CD-BE11-971B1683FBC5}">
      <dgm:prSet/>
      <dgm:spPr/>
      <dgm:t>
        <a:bodyPr/>
        <a:lstStyle/>
        <a:p>
          <a:endParaRPr lang="en-GB"/>
        </a:p>
      </dgm:t>
    </dgm:pt>
    <dgm:pt modelId="{58AE402E-96B0-474B-B16A-37D407538C24}" type="sibTrans" cxnId="{3FFF8D8D-8430-42CD-BE11-971B1683FBC5}">
      <dgm:prSet/>
      <dgm:spPr/>
      <dgm:t>
        <a:bodyPr/>
        <a:lstStyle/>
        <a:p>
          <a:endParaRPr lang="en-GB"/>
        </a:p>
      </dgm:t>
    </dgm:pt>
    <dgm:pt modelId="{F98C500C-759E-4802-AB58-D27A28887576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Avoid materials for which no radioactive waste elimination pathway exists (e.g., highly flammable metallic activated waste)</a:t>
          </a:r>
          <a:endParaRPr lang="en-GB" sz="1400" dirty="0"/>
        </a:p>
      </dgm:t>
    </dgm:pt>
    <dgm:pt modelId="{82DDA3C2-4EF9-4B74-B9BC-3035062E2CC9}" type="parTrans" cxnId="{B306BF59-022C-4E5F-B785-BCB8BC7B9E10}">
      <dgm:prSet/>
      <dgm:spPr/>
      <dgm:t>
        <a:bodyPr/>
        <a:lstStyle/>
        <a:p>
          <a:endParaRPr lang="en-GB"/>
        </a:p>
      </dgm:t>
    </dgm:pt>
    <dgm:pt modelId="{8D75C7A9-A6A0-496E-A7F5-A364E185C267}" type="sibTrans" cxnId="{B306BF59-022C-4E5F-B785-BCB8BC7B9E10}">
      <dgm:prSet/>
      <dgm:spPr/>
      <dgm:t>
        <a:bodyPr/>
        <a:lstStyle/>
        <a:p>
          <a:endParaRPr lang="en-GB"/>
        </a:p>
      </dgm:t>
    </dgm:pt>
    <dgm:pt modelId="{013CA3D3-0F3E-4EED-B8C3-E87F1F00B4C7}">
      <dgm:prSet phldrT="[Text]" custT="1"/>
      <dgm:spPr/>
      <dgm:t>
        <a:bodyPr/>
        <a:lstStyle/>
        <a:p>
          <a:r>
            <a:rPr lang="en-US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Optimized handling</a:t>
          </a:r>
        </a:p>
      </dgm:t>
    </dgm:pt>
    <dgm:pt modelId="{C6B25B52-320D-4D06-8796-FD3A0023504C}" type="parTrans" cxnId="{43CC54C8-8B40-4444-B8C6-66408C523DAD}">
      <dgm:prSet/>
      <dgm:spPr/>
      <dgm:t>
        <a:bodyPr/>
        <a:lstStyle/>
        <a:p>
          <a:endParaRPr lang="en-GB"/>
        </a:p>
      </dgm:t>
    </dgm:pt>
    <dgm:pt modelId="{56FBD08B-D8B6-4C3E-97C0-0DEFBA646741}" type="sibTrans" cxnId="{43CC54C8-8B40-4444-B8C6-66408C523DAD}">
      <dgm:prSet/>
      <dgm:spPr/>
      <dgm:t>
        <a:bodyPr/>
        <a:lstStyle/>
        <a:p>
          <a:endParaRPr lang="en-GB"/>
        </a:p>
      </dgm:t>
    </dgm:pt>
    <dgm:pt modelId="{C20BF90C-63CE-45E3-B569-56C8F8FBC6EF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Provisions for fast installation/ maintenance/ repair, in particular, around beam loss areas (</a:t>
          </a:r>
          <a:r>
            <a:rPr lang="en-US" altLang="en-US" sz="1400" i="1" dirty="0" smtClean="0">
              <a:latin typeface="+mn-lt"/>
            </a:rPr>
            <a:t>e.g., </a:t>
          </a:r>
          <a:r>
            <a:rPr lang="en-US" altLang="en-US" sz="1400" dirty="0" smtClean="0">
              <a:latin typeface="+mn-lt"/>
            </a:rPr>
            <a:t>plugin systems, quick-connect flanges, remote survey, remote bake-out)</a:t>
          </a:r>
          <a:endParaRPr lang="en-GB" sz="1400" dirty="0"/>
        </a:p>
      </dgm:t>
    </dgm:pt>
    <dgm:pt modelId="{9BB392AD-C8DB-4BB2-9DDC-C0A76CAD8E86}" type="parTrans" cxnId="{2C6174BC-2A58-4ED4-9E9B-08F16CE618EE}">
      <dgm:prSet/>
      <dgm:spPr/>
      <dgm:t>
        <a:bodyPr/>
        <a:lstStyle/>
        <a:p>
          <a:endParaRPr lang="en-GB"/>
        </a:p>
      </dgm:t>
    </dgm:pt>
    <dgm:pt modelId="{A4B3C1C0-F0A7-410A-A8AB-2FF737F8F2B2}" type="sibTrans" cxnId="{2C6174BC-2A58-4ED4-9E9B-08F16CE618EE}">
      <dgm:prSet/>
      <dgm:spPr/>
      <dgm:t>
        <a:bodyPr/>
        <a:lstStyle/>
        <a:p>
          <a:endParaRPr lang="en-GB"/>
        </a:p>
      </dgm:t>
    </dgm:pt>
    <dgm:pt modelId="{263BA556-AA58-4DD5-99B1-D21A6E59541C}">
      <dgm:prSet phldrT="[Text]" custT="1"/>
      <dgm:spPr/>
      <dgm:t>
        <a:bodyPr/>
        <a:lstStyle/>
        <a:p>
          <a:r>
            <a:rPr lang="en-US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Limitation of installed material</a:t>
          </a:r>
        </a:p>
        <a:p>
          <a:endParaRPr lang="en-GB" sz="2200" dirty="0"/>
        </a:p>
      </dgm:t>
    </dgm:pt>
    <dgm:pt modelId="{890739AF-9FE9-49BC-8FE4-187AD42D0867}" type="parTrans" cxnId="{F528851F-1036-497C-8C8B-88000A771FA1}">
      <dgm:prSet/>
      <dgm:spPr/>
      <dgm:t>
        <a:bodyPr/>
        <a:lstStyle/>
        <a:p>
          <a:endParaRPr lang="en-GB"/>
        </a:p>
      </dgm:t>
    </dgm:pt>
    <dgm:pt modelId="{97FF1363-7D45-4D65-B925-E9F59ED3D36F}" type="sibTrans" cxnId="{F528851F-1036-497C-8C8B-88000A771FA1}">
      <dgm:prSet/>
      <dgm:spPr/>
      <dgm:t>
        <a:bodyPr/>
        <a:lstStyle/>
        <a:p>
          <a:endParaRPr lang="en-GB"/>
        </a:p>
      </dgm:t>
    </dgm:pt>
    <dgm:pt modelId="{4BEFAEF2-8C30-4034-A847-F9944F71692A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Install only components that are absolutely necessary, in particular in beam loss areas</a:t>
          </a:r>
          <a:endParaRPr lang="en-GB" sz="1400" dirty="0"/>
        </a:p>
      </dgm:t>
    </dgm:pt>
    <dgm:pt modelId="{0D32E375-D0EF-4EED-8B9D-828D1FEDA197}" type="parTrans" cxnId="{3D2B3096-437F-4B70-BD6A-5C6269CAD5D2}">
      <dgm:prSet/>
      <dgm:spPr/>
      <dgm:t>
        <a:bodyPr/>
        <a:lstStyle/>
        <a:p>
          <a:endParaRPr lang="en-GB"/>
        </a:p>
      </dgm:t>
    </dgm:pt>
    <dgm:pt modelId="{3C36C63C-F9F8-46DC-9322-69696DD987F3}" type="sibTrans" cxnId="{3D2B3096-437F-4B70-BD6A-5C6269CAD5D2}">
      <dgm:prSet/>
      <dgm:spPr/>
      <dgm:t>
        <a:bodyPr/>
        <a:lstStyle/>
        <a:p>
          <a:endParaRPr lang="en-GB"/>
        </a:p>
      </dgm:t>
    </dgm:pt>
    <dgm:pt modelId="{8397B593-8C39-4B2C-B6CD-3E5D437EED14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Reduction of radioactive waste</a:t>
          </a:r>
          <a:endParaRPr lang="en-GB" sz="1400" dirty="0"/>
        </a:p>
      </dgm:t>
    </dgm:pt>
    <dgm:pt modelId="{C22B3489-E042-4584-8D35-76743C471CCD}" type="parTrans" cxnId="{6EC42BBC-769A-44A1-A176-2F09C06A73CC}">
      <dgm:prSet/>
      <dgm:spPr/>
      <dgm:t>
        <a:bodyPr/>
        <a:lstStyle/>
        <a:p>
          <a:endParaRPr lang="en-GB"/>
        </a:p>
      </dgm:t>
    </dgm:pt>
    <dgm:pt modelId="{B2A87095-5790-4D8E-A53C-09E41495D531}" type="sibTrans" cxnId="{6EC42BBC-769A-44A1-A176-2F09C06A73CC}">
      <dgm:prSet/>
      <dgm:spPr/>
      <dgm:t>
        <a:bodyPr/>
        <a:lstStyle/>
        <a:p>
          <a:endParaRPr lang="en-GB"/>
        </a:p>
      </dgm:t>
    </dgm:pt>
    <dgm:pt modelId="{E585B79C-78B7-43B6-B187-C37DBB5844F9}">
      <dgm:prSet phldrT="[Text]" custT="1"/>
      <dgm:spPr/>
      <dgm:t>
        <a:bodyPr/>
        <a:lstStyle/>
        <a:p>
          <a:r>
            <a:rPr lang="en-US" sz="1400" dirty="0" smtClean="0">
              <a:latin typeface="+mn-lt"/>
            </a:rPr>
            <a:t>Radiation resistant </a:t>
          </a:r>
          <a:endParaRPr lang="en-GB" sz="1400" dirty="0"/>
        </a:p>
      </dgm:t>
    </dgm:pt>
    <dgm:pt modelId="{4899E85A-603E-484F-ABDD-950FFE4887FB}" type="parTrans" cxnId="{0A4BCBA8-AB80-447A-ACC7-2F61D2494A6C}">
      <dgm:prSet/>
      <dgm:spPr/>
      <dgm:t>
        <a:bodyPr/>
        <a:lstStyle/>
        <a:p>
          <a:endParaRPr lang="en-GB"/>
        </a:p>
      </dgm:t>
    </dgm:pt>
    <dgm:pt modelId="{E61E79D7-D827-4CB8-A2C4-6EC4618BA94A}" type="sibTrans" cxnId="{0A4BCBA8-AB80-447A-ACC7-2F61D2494A6C}">
      <dgm:prSet/>
      <dgm:spPr/>
      <dgm:t>
        <a:bodyPr/>
        <a:lstStyle/>
        <a:p>
          <a:endParaRPr lang="en-GB"/>
        </a:p>
      </dgm:t>
    </dgm:pt>
    <dgm:pt modelId="{537EA3C6-471F-429C-A79B-3C5E3269CCEA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Foresee easy dismantling of components</a:t>
          </a:r>
          <a:endParaRPr lang="en-GB" sz="1400" dirty="0"/>
        </a:p>
      </dgm:t>
    </dgm:pt>
    <dgm:pt modelId="{C4EEE131-2818-4EB3-93EA-C49CDB952B86}" type="parTrans" cxnId="{F64590AA-86CA-4708-AD5C-2AF96BAF8FCB}">
      <dgm:prSet/>
      <dgm:spPr/>
      <dgm:t>
        <a:bodyPr/>
        <a:lstStyle/>
        <a:p>
          <a:endParaRPr lang="en-GB"/>
        </a:p>
      </dgm:t>
    </dgm:pt>
    <dgm:pt modelId="{8E0567BD-0916-49FC-93E2-C5B9EC4B8CC0}" type="sibTrans" cxnId="{F64590AA-86CA-4708-AD5C-2AF96BAF8FCB}">
      <dgm:prSet/>
      <dgm:spPr/>
      <dgm:t>
        <a:bodyPr/>
        <a:lstStyle/>
        <a:p>
          <a:endParaRPr lang="en-GB"/>
        </a:p>
      </dgm:t>
    </dgm:pt>
    <dgm:pt modelId="{9EB3F286-034D-469F-99F0-4A0F29B16A4D}">
      <dgm:prSet phldrT="[Text]" custT="1"/>
      <dgm:spPr/>
      <dgm:t>
        <a:bodyPr/>
        <a:lstStyle/>
        <a:p>
          <a:endParaRPr lang="en-GB" sz="1400" dirty="0"/>
        </a:p>
      </dgm:t>
    </dgm:pt>
    <dgm:pt modelId="{C5FAA0B0-0C85-4305-92BF-9F5363F29964}" type="parTrans" cxnId="{2E08A674-B9D0-427D-B32E-0C50C0039251}">
      <dgm:prSet/>
      <dgm:spPr/>
      <dgm:t>
        <a:bodyPr/>
        <a:lstStyle/>
        <a:p>
          <a:endParaRPr lang="en-GB"/>
        </a:p>
      </dgm:t>
    </dgm:pt>
    <dgm:pt modelId="{FEDD026F-1804-488B-B426-C7AEBB05C53E}" type="sibTrans" cxnId="{2E08A674-B9D0-427D-B32E-0C50C0039251}">
      <dgm:prSet/>
      <dgm:spPr/>
      <dgm:t>
        <a:bodyPr/>
        <a:lstStyle/>
        <a:p>
          <a:endParaRPr lang="en-GB"/>
        </a:p>
      </dgm:t>
    </dgm:pt>
    <dgm:pt modelId="{66C8B69F-BC96-497C-8871-D42134B16663}">
      <dgm:prSet phldrT="[Text]" custT="1"/>
      <dgm:spPr/>
      <dgm:t>
        <a:bodyPr/>
        <a:lstStyle/>
        <a:p>
          <a:endParaRPr lang="en-GB" sz="1400" dirty="0"/>
        </a:p>
      </dgm:t>
    </dgm:pt>
    <dgm:pt modelId="{71E831F0-8F1A-4F70-A1D6-6D9958CB1B34}" type="parTrans" cxnId="{F317AECC-AA95-401A-8830-67ECE2A3B166}">
      <dgm:prSet/>
      <dgm:spPr/>
      <dgm:t>
        <a:bodyPr/>
        <a:lstStyle/>
        <a:p>
          <a:endParaRPr lang="en-GB"/>
        </a:p>
      </dgm:t>
    </dgm:pt>
    <dgm:pt modelId="{F20A7CAB-1094-44EA-9308-6EAF0F9998F8}" type="sibTrans" cxnId="{F317AECC-AA95-401A-8830-67ECE2A3B166}">
      <dgm:prSet/>
      <dgm:spPr/>
      <dgm:t>
        <a:bodyPr/>
        <a:lstStyle/>
        <a:p>
          <a:endParaRPr lang="en-GB"/>
        </a:p>
      </dgm:t>
    </dgm:pt>
    <dgm:pt modelId="{09AEEF0E-05E7-4142-B3B3-04B16F3B4097}">
      <dgm:prSet phldrT="[Text]" custT="1"/>
      <dgm:spPr/>
      <dgm:t>
        <a:bodyPr/>
        <a:lstStyle/>
        <a:p>
          <a:endParaRPr lang="en-GB" sz="1400" dirty="0"/>
        </a:p>
      </dgm:t>
    </dgm:pt>
    <dgm:pt modelId="{18FB935C-2801-46A5-9724-78F27BBE5010}" type="parTrans" cxnId="{A967EED5-FACC-4100-A4D8-4807CB5173AF}">
      <dgm:prSet/>
      <dgm:spPr/>
      <dgm:t>
        <a:bodyPr/>
        <a:lstStyle/>
        <a:p>
          <a:endParaRPr lang="en-GB"/>
        </a:p>
      </dgm:t>
    </dgm:pt>
    <dgm:pt modelId="{47FE72D8-1560-4124-BE3B-14B4B14DF677}" type="sibTrans" cxnId="{A967EED5-FACC-4100-A4D8-4807CB5173AF}">
      <dgm:prSet/>
      <dgm:spPr/>
      <dgm:t>
        <a:bodyPr/>
        <a:lstStyle/>
        <a:p>
          <a:endParaRPr lang="en-GB"/>
        </a:p>
      </dgm:t>
    </dgm:pt>
    <dgm:pt modelId="{AF7018BE-64EC-4CDA-89B1-25FA802ED6A4}">
      <dgm:prSet phldrT="[Text]" custT="1"/>
      <dgm:spPr/>
      <dgm:t>
        <a:bodyPr/>
        <a:lstStyle/>
        <a:p>
          <a:endParaRPr lang="en-GB" sz="1400" dirty="0"/>
        </a:p>
      </dgm:t>
    </dgm:pt>
    <dgm:pt modelId="{695472FE-8D92-4B46-9EBD-6A0C6D2D5011}" type="parTrans" cxnId="{A5941F75-7002-4709-91A7-F41D3623783E}">
      <dgm:prSet/>
      <dgm:spPr/>
      <dgm:t>
        <a:bodyPr/>
        <a:lstStyle/>
        <a:p>
          <a:endParaRPr lang="en-GB"/>
        </a:p>
      </dgm:t>
    </dgm:pt>
    <dgm:pt modelId="{C9602E18-D35C-45BB-8AE0-129A5F4F2585}" type="sibTrans" cxnId="{A5941F75-7002-4709-91A7-F41D3623783E}">
      <dgm:prSet/>
      <dgm:spPr/>
      <dgm:t>
        <a:bodyPr/>
        <a:lstStyle/>
        <a:p>
          <a:endParaRPr lang="en-GB"/>
        </a:p>
      </dgm:t>
    </dgm:pt>
    <dgm:pt modelId="{A2E2D510-E429-4CAA-97F1-F12DBE386FCA}">
      <dgm:prSet phldrT="[Text]" custT="1"/>
      <dgm:spPr/>
      <dgm:t>
        <a:bodyPr/>
        <a:lstStyle/>
        <a:p>
          <a:endParaRPr lang="en-GB" sz="1400" dirty="0"/>
        </a:p>
      </dgm:t>
    </dgm:pt>
    <dgm:pt modelId="{447C6545-3FC2-4F1D-9E6E-5BA704CFF0D1}" type="parTrans" cxnId="{89861C89-376C-424A-AB04-A7CAF07F74A5}">
      <dgm:prSet/>
      <dgm:spPr/>
      <dgm:t>
        <a:bodyPr/>
        <a:lstStyle/>
        <a:p>
          <a:endParaRPr lang="en-GB"/>
        </a:p>
      </dgm:t>
    </dgm:pt>
    <dgm:pt modelId="{29E209A9-A1FB-4666-AB0D-EDE017BD6545}" type="sibTrans" cxnId="{89861C89-376C-424A-AB04-A7CAF07F74A5}">
      <dgm:prSet/>
      <dgm:spPr/>
      <dgm:t>
        <a:bodyPr/>
        <a:lstStyle/>
        <a:p>
          <a:endParaRPr lang="en-GB"/>
        </a:p>
      </dgm:t>
    </dgm:pt>
    <dgm:pt modelId="{31B47AB1-9E50-4772-9044-8F2E8A735CE9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Easy access to components that need manual intervention or complex manipulation</a:t>
          </a:r>
          <a:endParaRPr lang="en-GB" sz="1400" dirty="0"/>
        </a:p>
      </dgm:t>
    </dgm:pt>
    <dgm:pt modelId="{E3B57EFF-5166-4E83-A1A0-EC6D28DB80D5}" type="sibTrans" cxnId="{B92BDFDE-2B71-4E34-B88E-1F886B56BBE1}">
      <dgm:prSet/>
      <dgm:spPr/>
      <dgm:t>
        <a:bodyPr/>
        <a:lstStyle/>
        <a:p>
          <a:endParaRPr lang="en-GB"/>
        </a:p>
      </dgm:t>
    </dgm:pt>
    <dgm:pt modelId="{7EB5708E-F377-4A46-BFE4-A4CB366643FA}" type="parTrans" cxnId="{B92BDFDE-2B71-4E34-B88E-1F886B56BBE1}">
      <dgm:prSet/>
      <dgm:spPr/>
      <dgm:t>
        <a:bodyPr/>
        <a:lstStyle/>
        <a:p>
          <a:endParaRPr lang="en-GB"/>
        </a:p>
      </dgm:t>
    </dgm:pt>
    <dgm:pt modelId="{E350C774-1E23-48F1-B197-4281DA213421}" type="pres">
      <dgm:prSet presAssocID="{2E939CB8-686D-4136-A9DC-FCCC026C3D0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A56BC85-DEFA-49E8-80B7-E99ED33695BB}" type="pres">
      <dgm:prSet presAssocID="{DA97782A-DD75-4786-8905-D5C85F78328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DBAEA3-E26D-4DF2-ABED-EED85D889091}" type="pres">
      <dgm:prSet presAssocID="{0D575FF3-2917-4A83-9930-9AB2C50751E0}" presName="sibTrans" presStyleCnt="0"/>
      <dgm:spPr/>
    </dgm:pt>
    <dgm:pt modelId="{E7E732F5-8FA7-4AAC-98EA-95E3E8007544}" type="pres">
      <dgm:prSet presAssocID="{013CA3D3-0F3E-4EED-B8C3-E87F1F00B4C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3619BF-9B74-4547-8D58-977E0F364033}" type="pres">
      <dgm:prSet presAssocID="{56FBD08B-D8B6-4C3E-97C0-0DEFBA646741}" presName="sibTrans" presStyleCnt="0"/>
      <dgm:spPr/>
    </dgm:pt>
    <dgm:pt modelId="{CA4B2ABE-208C-458F-AD08-1ABC5A96F7B4}" type="pres">
      <dgm:prSet presAssocID="{263BA556-AA58-4DD5-99B1-D21A6E59541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67EED5-FACC-4100-A4D8-4807CB5173AF}" srcId="{013CA3D3-0F3E-4EED-B8C3-E87F1F00B4C7}" destId="{09AEEF0E-05E7-4142-B3B3-04B16F3B4097}" srcOrd="1" destOrd="0" parTransId="{18FB935C-2801-46A5-9724-78F27BBE5010}" sibTransId="{47FE72D8-1560-4124-BE3B-14B4B14DF677}"/>
    <dgm:cxn modelId="{BE8B714A-EC86-42AE-B364-8A0DF920F3A6}" type="presOf" srcId="{31B47AB1-9E50-4772-9044-8F2E8A735CE9}" destId="{E7E732F5-8FA7-4AAC-98EA-95E3E8007544}" srcOrd="0" destOrd="1" presId="urn:microsoft.com/office/officeart/2005/8/layout/hList6"/>
    <dgm:cxn modelId="{05DE7B03-B56B-48F4-8FA4-A40F833F483F}" type="presOf" srcId="{2E939CB8-686D-4136-A9DC-FCCC026C3D07}" destId="{E350C774-1E23-48F1-B197-4281DA213421}" srcOrd="0" destOrd="0" presId="urn:microsoft.com/office/officeart/2005/8/layout/hList6"/>
    <dgm:cxn modelId="{62ABC51A-6F37-47E2-997F-86F82FCED754}" type="presOf" srcId="{537EA3C6-471F-429C-A79B-3C5E3269CCEA}" destId="{E7E732F5-8FA7-4AAC-98EA-95E3E8007544}" srcOrd="0" destOrd="5" presId="urn:microsoft.com/office/officeart/2005/8/layout/hList6"/>
    <dgm:cxn modelId="{6EC42BBC-769A-44A1-A176-2F09C06A73CC}" srcId="{263BA556-AA58-4DD5-99B1-D21A6E59541C}" destId="{8397B593-8C39-4B2C-B6CD-3E5D437EED14}" srcOrd="2" destOrd="0" parTransId="{C22B3489-E042-4584-8D35-76743C471CCD}" sibTransId="{B2A87095-5790-4D8E-A53C-09E41495D531}"/>
    <dgm:cxn modelId="{2E08A674-B9D0-427D-B32E-0C50C0039251}" srcId="{DA97782A-DD75-4786-8905-D5C85F783286}" destId="{9EB3F286-034D-469F-99F0-4A0F29B16A4D}" srcOrd="1" destOrd="0" parTransId="{C5FAA0B0-0C85-4305-92BF-9F5363F29964}" sibTransId="{FEDD026F-1804-488B-B426-C7AEBB05C53E}"/>
    <dgm:cxn modelId="{6B2FD319-4AD7-4FD4-9D89-80899E2D7E70}" type="presOf" srcId="{4A3080F5-F8B4-491F-93EC-135138BAEBAF}" destId="{5A56BC85-DEFA-49E8-80B7-E99ED33695BB}" srcOrd="0" destOrd="1" presId="urn:microsoft.com/office/officeart/2005/8/layout/hList6"/>
    <dgm:cxn modelId="{43CC54C8-8B40-4444-B8C6-66408C523DAD}" srcId="{2E939CB8-686D-4136-A9DC-FCCC026C3D07}" destId="{013CA3D3-0F3E-4EED-B8C3-E87F1F00B4C7}" srcOrd="1" destOrd="0" parTransId="{C6B25B52-320D-4D06-8796-FD3A0023504C}" sibTransId="{56FBD08B-D8B6-4C3E-97C0-0DEFBA646741}"/>
    <dgm:cxn modelId="{A7A689BA-7879-40DB-AC1C-1CA23CA5D4F4}" type="presOf" srcId="{013CA3D3-0F3E-4EED-B8C3-E87F1F00B4C7}" destId="{E7E732F5-8FA7-4AAC-98EA-95E3E8007544}" srcOrd="0" destOrd="0" presId="urn:microsoft.com/office/officeart/2005/8/layout/hList6"/>
    <dgm:cxn modelId="{A5941F75-7002-4709-91A7-F41D3623783E}" srcId="{013CA3D3-0F3E-4EED-B8C3-E87F1F00B4C7}" destId="{AF7018BE-64EC-4CDA-89B1-25FA802ED6A4}" srcOrd="3" destOrd="0" parTransId="{695472FE-8D92-4B46-9EBD-6A0C6D2D5011}" sibTransId="{C9602E18-D35C-45BB-8AE0-129A5F4F2585}"/>
    <dgm:cxn modelId="{CCEAF452-0251-4F81-A218-D1411A9A5B36}" type="presOf" srcId="{4BEFAEF2-8C30-4034-A847-F9944F71692A}" destId="{CA4B2ABE-208C-458F-AD08-1ABC5A96F7B4}" srcOrd="0" destOrd="1" presId="urn:microsoft.com/office/officeart/2005/8/layout/hList6"/>
    <dgm:cxn modelId="{B92BDFDE-2B71-4E34-B88E-1F886B56BBE1}" srcId="{013CA3D3-0F3E-4EED-B8C3-E87F1F00B4C7}" destId="{31B47AB1-9E50-4772-9044-8F2E8A735CE9}" srcOrd="0" destOrd="0" parTransId="{7EB5708E-F377-4A46-BFE4-A4CB366643FA}" sibTransId="{E3B57EFF-5166-4E83-A1A0-EC6D28DB80D5}"/>
    <dgm:cxn modelId="{FEC03205-1EEB-4AAB-97D5-4F27A9B3C592}" type="presOf" srcId="{09AEEF0E-05E7-4142-B3B3-04B16F3B4097}" destId="{E7E732F5-8FA7-4AAC-98EA-95E3E8007544}" srcOrd="0" destOrd="2" presId="urn:microsoft.com/office/officeart/2005/8/layout/hList6"/>
    <dgm:cxn modelId="{B306BF59-022C-4E5F-B785-BCB8BC7B9E10}" srcId="{DA97782A-DD75-4786-8905-D5C85F783286}" destId="{F98C500C-759E-4802-AB58-D27A28887576}" srcOrd="2" destOrd="0" parTransId="{82DDA3C2-4EF9-4B74-B9BC-3035062E2CC9}" sibTransId="{8D75C7A9-A6A0-496E-A7F5-A364E185C267}"/>
    <dgm:cxn modelId="{0A4BCBA8-AB80-447A-ACC7-2F61D2494A6C}" srcId="{DA97782A-DD75-4786-8905-D5C85F783286}" destId="{E585B79C-78B7-43B6-B187-C37DBB5844F9}" srcOrd="4" destOrd="0" parTransId="{4899E85A-603E-484F-ABDD-950FFE4887FB}" sibTransId="{E61E79D7-D827-4CB8-A2C4-6EC4618BA94A}"/>
    <dgm:cxn modelId="{F317AECC-AA95-401A-8830-67ECE2A3B166}" srcId="{DA97782A-DD75-4786-8905-D5C85F783286}" destId="{66C8B69F-BC96-497C-8871-D42134B16663}" srcOrd="3" destOrd="0" parTransId="{71E831F0-8F1A-4F70-A1D6-6D9958CB1B34}" sibTransId="{F20A7CAB-1094-44EA-9308-6EAF0F9998F8}"/>
    <dgm:cxn modelId="{4FD45CFC-3F68-4660-B4D3-E1BF3B4C5803}" type="presOf" srcId="{8397B593-8C39-4B2C-B6CD-3E5D437EED14}" destId="{CA4B2ABE-208C-458F-AD08-1ABC5A96F7B4}" srcOrd="0" destOrd="3" presId="urn:microsoft.com/office/officeart/2005/8/layout/hList6"/>
    <dgm:cxn modelId="{D51DC7FB-0EEB-47B5-ADE1-68D4093B9D87}" srcId="{2E939CB8-686D-4136-A9DC-FCCC026C3D07}" destId="{DA97782A-DD75-4786-8905-D5C85F783286}" srcOrd="0" destOrd="0" parTransId="{92814A0E-1BF4-4AAA-84AB-50903DD63FC0}" sibTransId="{0D575FF3-2917-4A83-9930-9AB2C50751E0}"/>
    <dgm:cxn modelId="{F528851F-1036-497C-8C8B-88000A771FA1}" srcId="{2E939CB8-686D-4136-A9DC-FCCC026C3D07}" destId="{263BA556-AA58-4DD5-99B1-D21A6E59541C}" srcOrd="2" destOrd="0" parTransId="{890739AF-9FE9-49BC-8FE4-187AD42D0867}" sibTransId="{97FF1363-7D45-4D65-B925-E9F59ED3D36F}"/>
    <dgm:cxn modelId="{5A7E2BF6-F908-477A-AE89-1F357E94A914}" type="presOf" srcId="{AF7018BE-64EC-4CDA-89B1-25FA802ED6A4}" destId="{E7E732F5-8FA7-4AAC-98EA-95E3E8007544}" srcOrd="0" destOrd="4" presId="urn:microsoft.com/office/officeart/2005/8/layout/hList6"/>
    <dgm:cxn modelId="{80D40685-FE68-4E70-9C1D-02B3EC4AEB94}" type="presOf" srcId="{9EB3F286-034D-469F-99F0-4A0F29B16A4D}" destId="{5A56BC85-DEFA-49E8-80B7-E99ED33695BB}" srcOrd="0" destOrd="2" presId="urn:microsoft.com/office/officeart/2005/8/layout/hList6"/>
    <dgm:cxn modelId="{11049A48-E808-46E4-AD42-8777DE01057C}" type="presOf" srcId="{DA97782A-DD75-4786-8905-D5C85F783286}" destId="{5A56BC85-DEFA-49E8-80B7-E99ED33695BB}" srcOrd="0" destOrd="0" presId="urn:microsoft.com/office/officeart/2005/8/layout/hList6"/>
    <dgm:cxn modelId="{3FFF8D8D-8430-42CD-BE11-971B1683FBC5}" srcId="{DA97782A-DD75-4786-8905-D5C85F783286}" destId="{4A3080F5-F8B4-491F-93EC-135138BAEBAF}" srcOrd="0" destOrd="0" parTransId="{AFE6F2F5-B218-4082-8D32-D5C20982167F}" sibTransId="{58AE402E-96B0-474B-B16A-37D407538C24}"/>
    <dgm:cxn modelId="{788C1253-DCEC-4B70-B6C7-0B9F1385A5A2}" type="presOf" srcId="{E585B79C-78B7-43B6-B187-C37DBB5844F9}" destId="{5A56BC85-DEFA-49E8-80B7-E99ED33695BB}" srcOrd="0" destOrd="5" presId="urn:microsoft.com/office/officeart/2005/8/layout/hList6"/>
    <dgm:cxn modelId="{2C6174BC-2A58-4ED4-9E9B-08F16CE618EE}" srcId="{013CA3D3-0F3E-4EED-B8C3-E87F1F00B4C7}" destId="{C20BF90C-63CE-45E3-B569-56C8F8FBC6EF}" srcOrd="2" destOrd="0" parTransId="{9BB392AD-C8DB-4BB2-9DDC-C0A76CAD8E86}" sibTransId="{A4B3C1C0-F0A7-410A-A8AB-2FF737F8F2B2}"/>
    <dgm:cxn modelId="{ED270EAA-E6C5-4437-A8E3-CBB18A6F571D}" type="presOf" srcId="{C20BF90C-63CE-45E3-B569-56C8F8FBC6EF}" destId="{E7E732F5-8FA7-4AAC-98EA-95E3E8007544}" srcOrd="0" destOrd="3" presId="urn:microsoft.com/office/officeart/2005/8/layout/hList6"/>
    <dgm:cxn modelId="{89861C89-376C-424A-AB04-A7CAF07F74A5}" srcId="{263BA556-AA58-4DD5-99B1-D21A6E59541C}" destId="{A2E2D510-E429-4CAA-97F1-F12DBE386FCA}" srcOrd="1" destOrd="0" parTransId="{447C6545-3FC2-4F1D-9E6E-5BA704CFF0D1}" sibTransId="{29E209A9-A1FB-4666-AB0D-EDE017BD6545}"/>
    <dgm:cxn modelId="{3D2B3096-437F-4B70-BD6A-5C6269CAD5D2}" srcId="{263BA556-AA58-4DD5-99B1-D21A6E59541C}" destId="{4BEFAEF2-8C30-4034-A847-F9944F71692A}" srcOrd="0" destOrd="0" parTransId="{0D32E375-D0EF-4EED-8B9D-828D1FEDA197}" sibTransId="{3C36C63C-F9F8-46DC-9322-69696DD987F3}"/>
    <dgm:cxn modelId="{F64590AA-86CA-4708-AD5C-2AF96BAF8FCB}" srcId="{013CA3D3-0F3E-4EED-B8C3-E87F1F00B4C7}" destId="{537EA3C6-471F-429C-A79B-3C5E3269CCEA}" srcOrd="4" destOrd="0" parTransId="{C4EEE131-2818-4EB3-93EA-C49CDB952B86}" sibTransId="{8E0567BD-0916-49FC-93E2-C5B9EC4B8CC0}"/>
    <dgm:cxn modelId="{4D152FC0-D306-42AA-AD71-1D0D97A23FE6}" type="presOf" srcId="{F98C500C-759E-4802-AB58-D27A28887576}" destId="{5A56BC85-DEFA-49E8-80B7-E99ED33695BB}" srcOrd="0" destOrd="3" presId="urn:microsoft.com/office/officeart/2005/8/layout/hList6"/>
    <dgm:cxn modelId="{19EA5449-7622-43D2-8FAB-07D5805A2F2F}" type="presOf" srcId="{263BA556-AA58-4DD5-99B1-D21A6E59541C}" destId="{CA4B2ABE-208C-458F-AD08-1ABC5A96F7B4}" srcOrd="0" destOrd="0" presId="urn:microsoft.com/office/officeart/2005/8/layout/hList6"/>
    <dgm:cxn modelId="{656183F8-01DC-4EB4-9FC8-7D9721E6BFA1}" type="presOf" srcId="{A2E2D510-E429-4CAA-97F1-F12DBE386FCA}" destId="{CA4B2ABE-208C-458F-AD08-1ABC5A96F7B4}" srcOrd="0" destOrd="2" presId="urn:microsoft.com/office/officeart/2005/8/layout/hList6"/>
    <dgm:cxn modelId="{BA4303C1-3C68-4CFB-B27A-B643C80645F0}" type="presOf" srcId="{66C8B69F-BC96-497C-8871-D42134B16663}" destId="{5A56BC85-DEFA-49E8-80B7-E99ED33695BB}" srcOrd="0" destOrd="4" presId="urn:microsoft.com/office/officeart/2005/8/layout/hList6"/>
    <dgm:cxn modelId="{DA2EAA7D-49C0-4F62-A676-13806583F160}" type="presParOf" srcId="{E350C774-1E23-48F1-B197-4281DA213421}" destId="{5A56BC85-DEFA-49E8-80B7-E99ED33695BB}" srcOrd="0" destOrd="0" presId="urn:microsoft.com/office/officeart/2005/8/layout/hList6"/>
    <dgm:cxn modelId="{4F41E3D7-D37D-493F-B51E-2905F6BBC45A}" type="presParOf" srcId="{E350C774-1E23-48F1-B197-4281DA213421}" destId="{91DBAEA3-E26D-4DF2-ABED-EED85D889091}" srcOrd="1" destOrd="0" presId="urn:microsoft.com/office/officeart/2005/8/layout/hList6"/>
    <dgm:cxn modelId="{48408E6A-2EE8-4B07-9487-03629C3F41E9}" type="presParOf" srcId="{E350C774-1E23-48F1-B197-4281DA213421}" destId="{E7E732F5-8FA7-4AAC-98EA-95E3E8007544}" srcOrd="2" destOrd="0" presId="urn:microsoft.com/office/officeart/2005/8/layout/hList6"/>
    <dgm:cxn modelId="{6CA45752-8FBC-49EF-B0FF-06E58B3D7B3C}" type="presParOf" srcId="{E350C774-1E23-48F1-B197-4281DA213421}" destId="{AE3619BF-9B74-4547-8D58-977E0F364033}" srcOrd="3" destOrd="0" presId="urn:microsoft.com/office/officeart/2005/8/layout/hList6"/>
    <dgm:cxn modelId="{CA20CF76-4BA1-41B1-8E67-8B6B612555E6}" type="presParOf" srcId="{E350C774-1E23-48F1-B197-4281DA213421}" destId="{CA4B2ABE-208C-458F-AD08-1ABC5A96F7B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F0AFA5-F8A2-43AB-98C7-85516A400FFC}">
      <dsp:nvSpPr>
        <dsp:cNvPr id="0" name=""/>
        <dsp:cNvSpPr/>
      </dsp:nvSpPr>
      <dsp:spPr>
        <a:xfrm>
          <a:off x="825116" y="94560"/>
          <a:ext cx="1575180" cy="157522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1D07B37-10EC-47AB-A32B-0D781D6ECA12}">
      <dsp:nvSpPr>
        <dsp:cNvPr id="0" name=""/>
        <dsp:cNvSpPr/>
      </dsp:nvSpPr>
      <dsp:spPr>
        <a:xfrm>
          <a:off x="1144009" y="646788"/>
          <a:ext cx="878826" cy="439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New design?</a:t>
          </a:r>
          <a:endParaRPr lang="en-GB" sz="1500" kern="1200" dirty="0"/>
        </a:p>
      </dsp:txBody>
      <dsp:txXfrm>
        <a:off x="1144009" y="646788"/>
        <a:ext cx="878826" cy="439361"/>
      </dsp:txXfrm>
    </dsp:sp>
    <dsp:sp modelId="{D90FF6D4-7915-4EA2-B304-6AD3EEA30C95}">
      <dsp:nvSpPr>
        <dsp:cNvPr id="0" name=""/>
        <dsp:cNvSpPr/>
      </dsp:nvSpPr>
      <dsp:spPr>
        <a:xfrm>
          <a:off x="470962" y="1086149"/>
          <a:ext cx="1353199" cy="1353772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8C0F76-1C51-4158-B0A8-3B4F6724A66B}">
      <dsp:nvSpPr>
        <dsp:cNvPr id="0" name=""/>
        <dsp:cNvSpPr/>
      </dsp:nvSpPr>
      <dsp:spPr>
        <a:xfrm>
          <a:off x="704596" y="1553636"/>
          <a:ext cx="878826" cy="439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Step 1</a:t>
          </a:r>
          <a:endParaRPr lang="en-GB" sz="1500" kern="1200" dirty="0"/>
        </a:p>
      </dsp:txBody>
      <dsp:txXfrm>
        <a:off x="704596" y="1553636"/>
        <a:ext cx="878826" cy="4393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B01A3E-C712-4F63-9F58-EF77F4D8F88B}">
      <dsp:nvSpPr>
        <dsp:cNvPr id="0" name=""/>
        <dsp:cNvSpPr/>
      </dsp:nvSpPr>
      <dsp:spPr>
        <a:xfrm>
          <a:off x="1696" y="1805910"/>
          <a:ext cx="2013195" cy="121743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6F4446-429C-4A39-9B54-CDA0681C23FE}">
      <dsp:nvSpPr>
        <dsp:cNvPr id="0" name=""/>
        <dsp:cNvSpPr/>
      </dsp:nvSpPr>
      <dsp:spPr>
        <a:xfrm>
          <a:off x="392028" y="322972"/>
          <a:ext cx="1836005" cy="44916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400" b="1" kern="1200" dirty="0" smtClean="0">
              <a:solidFill>
                <a:schemeClr val="accent1">
                  <a:lumMod val="75000"/>
                </a:schemeClr>
              </a:solidFill>
              <a:effectLst/>
              <a:latin typeface="+mn-lt"/>
            </a:rPr>
            <a:t>1. Calculation of residual dose rate maps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b="1" kern="1200" dirty="0" smtClean="0">
            <a:effectLst/>
            <a:latin typeface="+mn-l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b="1" kern="1200" dirty="0" smtClean="0">
            <a:effectLst/>
            <a:latin typeface="+mn-l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for cooling times typical for interventions on the respective component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based on nominal operational parameters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definition of geometry and materials as detailed as needed (and available)</a:t>
          </a:r>
          <a:endParaRPr lang="en-GB" sz="1300" kern="1200" dirty="0"/>
        </a:p>
      </dsp:txBody>
      <dsp:txXfrm>
        <a:off x="445803" y="376747"/>
        <a:ext cx="1728455" cy="4384068"/>
      </dsp:txXfrm>
    </dsp:sp>
    <dsp:sp modelId="{0AAA6BEA-A8BD-4C65-8E5E-BB2E3201FE64}">
      <dsp:nvSpPr>
        <dsp:cNvPr id="0" name=""/>
        <dsp:cNvSpPr/>
      </dsp:nvSpPr>
      <dsp:spPr>
        <a:xfrm>
          <a:off x="2277731" y="1805910"/>
          <a:ext cx="2013195" cy="121743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99C563-ECA0-4A34-9C0C-8E3F01964484}">
      <dsp:nvSpPr>
        <dsp:cNvPr id="0" name=""/>
        <dsp:cNvSpPr/>
      </dsp:nvSpPr>
      <dsp:spPr>
        <a:xfrm>
          <a:off x="2668063" y="322972"/>
          <a:ext cx="1836005" cy="44916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400" b="1" kern="1200" dirty="0" smtClean="0">
              <a:solidFill>
                <a:schemeClr val="accent1">
                  <a:lumMod val="75000"/>
                </a:schemeClr>
              </a:solidFill>
              <a:latin typeface="+mn-lt"/>
            </a:rPr>
            <a:t>2. Calculation of individual and collective intervention doses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kern="1200" dirty="0" smtClean="0">
              <a:latin typeface="+mn-lt"/>
            </a:rPr>
            <a:t>based on as realistic as possible work scenarios, including locations, duration, number of persons involved,..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kern="1200" dirty="0" smtClean="0">
              <a:latin typeface="+mn-lt"/>
            </a:rPr>
            <a:t>identification of cooling times below which work will be impossible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u="sng" kern="1200" dirty="0" smtClean="0">
              <a:solidFill>
                <a:srgbClr val="0070C0"/>
              </a:solidFill>
              <a:latin typeface="+mn-lt"/>
            </a:rPr>
            <a:t>design criterion</a:t>
          </a:r>
          <a:r>
            <a:rPr lang="en-US" sz="1300" kern="1200" dirty="0" smtClean="0">
              <a:solidFill>
                <a:srgbClr val="0070C0"/>
              </a:solidFill>
              <a:latin typeface="+mn-lt"/>
            </a:rPr>
            <a:t>: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70C0"/>
              </a:solidFill>
              <a:latin typeface="+mn-lt"/>
            </a:rPr>
            <a:t>2 mSv/intervention/</a:t>
          </a:r>
          <a:r>
            <a:rPr lang="en-US" sz="1300" kern="1200" dirty="0" err="1" smtClean="0">
              <a:solidFill>
                <a:srgbClr val="0070C0"/>
              </a:solidFill>
              <a:latin typeface="+mn-lt"/>
            </a:rPr>
            <a:t>yr</a:t>
          </a:r>
          <a:endParaRPr lang="en-US" sz="1300" kern="1200" dirty="0" smtClean="0">
            <a:solidFill>
              <a:srgbClr val="0070C0"/>
            </a:solidFill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kern="1200" dirty="0" smtClean="0">
              <a:latin typeface="+mn-lt"/>
            </a:rPr>
            <a:t>communication of results and constraints to equipment groups</a:t>
          </a:r>
          <a:endParaRPr lang="en-GB" sz="1300" kern="1200" dirty="0"/>
        </a:p>
      </dsp:txBody>
      <dsp:txXfrm>
        <a:off x="2721838" y="376747"/>
        <a:ext cx="1728455" cy="4384068"/>
      </dsp:txXfrm>
    </dsp:sp>
    <dsp:sp modelId="{A8FA99DA-3896-49E5-8641-50D2DB49D0E5}">
      <dsp:nvSpPr>
        <dsp:cNvPr id="0" name=""/>
        <dsp:cNvSpPr/>
      </dsp:nvSpPr>
      <dsp:spPr>
        <a:xfrm>
          <a:off x="4553766" y="1805910"/>
          <a:ext cx="2013195" cy="121743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49D317-A1FB-4EC3-A74F-5601492D88F1}">
      <dsp:nvSpPr>
        <dsp:cNvPr id="0" name=""/>
        <dsp:cNvSpPr/>
      </dsp:nvSpPr>
      <dsp:spPr>
        <a:xfrm>
          <a:off x="4944098" y="322972"/>
          <a:ext cx="1836005" cy="44916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400" b="1" kern="1200" dirty="0" smtClean="0">
              <a:solidFill>
                <a:schemeClr val="accent1">
                  <a:lumMod val="75000"/>
                </a:schemeClr>
              </a:solidFill>
              <a:latin typeface="+mn-lt"/>
            </a:rPr>
            <a:t>3. Revision of design and/or work scenario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b="1" kern="1200" dirty="0" smtClean="0">
            <a:latin typeface="+mn-l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700" kern="1200" dirty="0" smtClean="0">
            <a:latin typeface="+mn-l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7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start with work steps that give highest individual or collective doses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consider optimization measures (distance, tooling, material choices, </a:t>
          </a:r>
          <a:r>
            <a:rPr lang="en-US" altLang="en-US" sz="1300" i="1" kern="1200" dirty="0" smtClean="0">
              <a:latin typeface="+mn-lt"/>
            </a:rPr>
            <a:t>etc</a:t>
          </a:r>
          <a:r>
            <a:rPr lang="en-US" altLang="en-US" sz="1300" kern="1200" dirty="0" smtClean="0">
              <a:latin typeface="+mn-lt"/>
            </a:rPr>
            <a:t>.)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identify if remote handling is possible</a:t>
          </a:r>
          <a:endParaRPr lang="en-GB" sz="1300" kern="1200" dirty="0"/>
        </a:p>
      </dsp:txBody>
      <dsp:txXfrm>
        <a:off x="4997873" y="376747"/>
        <a:ext cx="1728455" cy="43840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F0AFA5-F8A2-43AB-98C7-85516A400FFC}">
      <dsp:nvSpPr>
        <dsp:cNvPr id="0" name=""/>
        <dsp:cNvSpPr/>
      </dsp:nvSpPr>
      <dsp:spPr>
        <a:xfrm>
          <a:off x="776907" y="193690"/>
          <a:ext cx="1537173" cy="153721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1D07B37-10EC-47AB-A32B-0D781D6ECA12}">
      <dsp:nvSpPr>
        <dsp:cNvPr id="0" name=""/>
        <dsp:cNvSpPr/>
      </dsp:nvSpPr>
      <dsp:spPr>
        <a:xfrm>
          <a:off x="1116406" y="750225"/>
          <a:ext cx="857621" cy="42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Revised working scenario?</a:t>
          </a:r>
          <a:endParaRPr lang="en-GB" sz="1000" kern="1200" dirty="0"/>
        </a:p>
      </dsp:txBody>
      <dsp:txXfrm>
        <a:off x="1116406" y="750225"/>
        <a:ext cx="857621" cy="428760"/>
      </dsp:txXfrm>
    </dsp:sp>
    <dsp:sp modelId="{D90FF6D4-7915-4EA2-B304-6AD3EEA30C95}">
      <dsp:nvSpPr>
        <dsp:cNvPr id="0" name=""/>
        <dsp:cNvSpPr/>
      </dsp:nvSpPr>
      <dsp:spPr>
        <a:xfrm>
          <a:off x="459598" y="1178985"/>
          <a:ext cx="1320549" cy="1321107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8C0F76-1C51-4158-B0A8-3B4F6724A66B}">
      <dsp:nvSpPr>
        <dsp:cNvPr id="0" name=""/>
        <dsp:cNvSpPr/>
      </dsp:nvSpPr>
      <dsp:spPr>
        <a:xfrm>
          <a:off x="687595" y="1635191"/>
          <a:ext cx="857621" cy="42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Step 2</a:t>
          </a:r>
          <a:endParaRPr lang="en-GB" sz="1700" kern="1200" dirty="0"/>
        </a:p>
      </dsp:txBody>
      <dsp:txXfrm>
        <a:off x="687595" y="1635191"/>
        <a:ext cx="857621" cy="4287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6BC85-DEFA-49E8-80B7-E99ED33695BB}">
      <dsp:nvSpPr>
        <dsp:cNvPr id="0" name=""/>
        <dsp:cNvSpPr/>
      </dsp:nvSpPr>
      <dsp:spPr>
        <a:xfrm rot="16200000">
          <a:off x="-1432774" y="1433744"/>
          <a:ext cx="5389940" cy="2522450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Material choice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n-lt"/>
            </a:rPr>
            <a:t>Low activation properties to reduce residual doses and minimize radioactive waste (optimization with </a:t>
          </a:r>
          <a:r>
            <a:rPr lang="en-US" sz="1400" b="1" i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ActiWiz</a:t>
          </a:r>
          <a:r>
            <a:rPr lang="en-US" sz="1400" kern="1200" dirty="0" smtClean="0">
              <a:latin typeface="+mn-lt"/>
            </a:rPr>
            <a:t> code, </a:t>
          </a:r>
          <a:r>
            <a:rPr lang="en-US" sz="1400" kern="1200" dirty="0" smtClean="0"/>
            <a:t>Web-site:</a:t>
          </a:r>
          <a:r>
            <a:rPr lang="en-US" sz="1400" kern="1200" dirty="0" smtClean="0">
              <a:solidFill>
                <a:schemeClr val="bg1"/>
              </a:solidFill>
            </a:rPr>
            <a:t> </a:t>
          </a:r>
          <a:r>
            <a:rPr lang="en-GB" sz="1200" kern="1200" dirty="0" smtClean="0">
              <a:solidFill>
                <a:schemeClr val="bg1"/>
              </a:solidFill>
            </a:rPr>
            <a:t>https://actiwiz.web.cern.ch</a:t>
          </a:r>
          <a:r>
            <a:rPr lang="en-GB" sz="1400" kern="1200" dirty="0" smtClean="0">
              <a:solidFill>
                <a:schemeClr val="bg1"/>
              </a:solidFill>
            </a:rPr>
            <a:t>)</a:t>
          </a:r>
          <a:endParaRPr lang="en-GB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Avoid materials for which no radioactive waste elimination pathway exists (e.g., highly flammable metallic activated waste)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n-lt"/>
            </a:rPr>
            <a:t>Radiation resistant </a:t>
          </a:r>
          <a:endParaRPr lang="en-GB" sz="1400" kern="1200" dirty="0"/>
        </a:p>
      </dsp:txBody>
      <dsp:txXfrm rot="5400000">
        <a:off x="971" y="1077987"/>
        <a:ext cx="2522450" cy="3233964"/>
      </dsp:txXfrm>
    </dsp:sp>
    <dsp:sp modelId="{E7E732F5-8FA7-4AAC-98EA-95E3E8007544}">
      <dsp:nvSpPr>
        <dsp:cNvPr id="0" name=""/>
        <dsp:cNvSpPr/>
      </dsp:nvSpPr>
      <dsp:spPr>
        <a:xfrm rot="16200000">
          <a:off x="1278859" y="1433744"/>
          <a:ext cx="5389940" cy="2522450"/>
        </a:xfrm>
        <a:prstGeom prst="flowChartManualOperati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Optimized handling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Easy access to components that need manual intervention or complex manipulation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Provisions for fast installation/ maintenance/ repair, in particular, around beam loss areas (</a:t>
          </a:r>
          <a:r>
            <a:rPr lang="en-US" altLang="en-US" sz="1400" i="1" kern="1200" dirty="0" smtClean="0">
              <a:latin typeface="+mn-lt"/>
            </a:rPr>
            <a:t>e.g., </a:t>
          </a:r>
          <a:r>
            <a:rPr lang="en-US" altLang="en-US" sz="1400" kern="1200" dirty="0" smtClean="0">
              <a:latin typeface="+mn-lt"/>
            </a:rPr>
            <a:t>plugin systems, quick-connect flanges, remote survey, remote bake-out)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Foresee easy dismantling of components</a:t>
          </a:r>
          <a:endParaRPr lang="en-GB" sz="1400" kern="1200" dirty="0"/>
        </a:p>
      </dsp:txBody>
      <dsp:txXfrm rot="5400000">
        <a:off x="2712604" y="1077987"/>
        <a:ext cx="2522450" cy="3233964"/>
      </dsp:txXfrm>
    </dsp:sp>
    <dsp:sp modelId="{CA4B2ABE-208C-458F-AD08-1ABC5A96F7B4}">
      <dsp:nvSpPr>
        <dsp:cNvPr id="0" name=""/>
        <dsp:cNvSpPr/>
      </dsp:nvSpPr>
      <dsp:spPr>
        <a:xfrm rot="16200000">
          <a:off x="3990494" y="1433744"/>
          <a:ext cx="5389940" cy="2522450"/>
        </a:xfrm>
        <a:prstGeom prst="flowChartManualOperati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Limitation of installed material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Install only components that are absolutely necessary, in particular in beam loss areas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Reduction of radioactive waste</a:t>
          </a:r>
          <a:endParaRPr lang="en-GB" sz="1400" kern="1200" dirty="0"/>
        </a:p>
      </dsp:txBody>
      <dsp:txXfrm rot="5400000">
        <a:off x="5424239" y="1077987"/>
        <a:ext cx="2522450" cy="3233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647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456811" y="8092"/>
            <a:ext cx="1687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EDMS. 1439138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5200" y="6491960"/>
            <a:ext cx="37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5200" y="6499160"/>
            <a:ext cx="37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5200" y="6506360"/>
            <a:ext cx="37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5200" y="6484760"/>
            <a:ext cx="37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5200" y="6491960"/>
            <a:ext cx="37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‹N›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5200" y="6506360"/>
            <a:ext cx="37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4" name="Oval 23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en-US" sz="1600" dirty="0" smtClean="0"/>
              <a:t>EDMS. </a:t>
            </a:r>
            <a:r>
              <a:rPr lang="en-GB" sz="1400" b="1" dirty="0" smtClean="0"/>
              <a:t>1439138</a:t>
            </a:r>
            <a:endParaRPr kumimoji="0" lang="en-US" sz="1400" dirty="0"/>
          </a:p>
        </p:txBody>
      </p:sp>
    </p:spTree>
    <p:extLst>
      <p:ext uri="{BB962C8B-B14F-4D97-AF65-F5344CB8AC3E}">
        <p14:creationId xmlns:p14="http://schemas.microsoft.com/office/powerpoint/2010/main" val="9475444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740" y="8238"/>
            <a:ext cx="7851060" cy="757133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5200" y="6499160"/>
            <a:ext cx="37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56811" y="8092"/>
            <a:ext cx="1687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EDMS. 1439138</a:t>
            </a:r>
            <a:endParaRPr lang="en-GB" sz="1400" dirty="0"/>
          </a:p>
        </p:txBody>
      </p:sp>
      <p:sp>
        <p:nvSpPr>
          <p:cNvPr id="9" name="Line 2"/>
          <p:cNvSpPr>
            <a:spLocks noChangeShapeType="1"/>
          </p:cNvSpPr>
          <p:nvPr userDrawn="1"/>
        </p:nvSpPr>
        <p:spPr bwMode="auto">
          <a:xfrm>
            <a:off x="205740" y="765371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9.pn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17720" y="1620570"/>
            <a:ext cx="4462906" cy="2281474"/>
          </a:xfrm>
        </p:spPr>
        <p:txBody>
          <a:bodyPr>
            <a:noAutofit/>
          </a:bodyPr>
          <a:lstStyle/>
          <a:p>
            <a:r>
              <a:rPr lang="en-US" sz="3400" dirty="0" smtClean="0"/>
              <a:t>HL-LHC</a:t>
            </a:r>
            <a:br>
              <a:rPr lang="en-US" sz="3400" dirty="0" smtClean="0"/>
            </a:br>
            <a:r>
              <a:rPr lang="en-US" sz="3400" dirty="0" smtClean="0"/>
              <a:t>Work and Dose Planning exercises for inner triplet interventions</a:t>
            </a:r>
            <a:endParaRPr lang="en-US" sz="3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46074"/>
            <a:ext cx="8229600" cy="1697525"/>
          </a:xfrm>
        </p:spPr>
        <p:txBody>
          <a:bodyPr/>
          <a:lstStyle/>
          <a:p>
            <a:r>
              <a:rPr lang="en-US" dirty="0" smtClean="0"/>
              <a:t>Cristina Adorisio</a:t>
            </a:r>
            <a:r>
              <a:rPr lang="en-US" dirty="0"/>
              <a:t> </a:t>
            </a:r>
            <a:r>
              <a:rPr lang="en-US" dirty="0" smtClean="0"/>
              <a:t>and Stefan Roesler</a:t>
            </a:r>
          </a:p>
          <a:p>
            <a:r>
              <a:rPr lang="en-US" dirty="0" smtClean="0"/>
              <a:t>(CERN - DGS/RP)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2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0"/>
          <a:stretch/>
        </p:blipFill>
        <p:spPr bwMode="auto">
          <a:xfrm>
            <a:off x="4578208" y="3505268"/>
            <a:ext cx="4504556" cy="29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2"/>
          <a:stretch/>
        </p:blipFill>
        <p:spPr bwMode="auto">
          <a:xfrm>
            <a:off x="0" y="3523208"/>
            <a:ext cx="4428000" cy="296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25"/>
          <a:stretch/>
        </p:blipFill>
        <p:spPr>
          <a:xfrm>
            <a:off x="461439" y="1496509"/>
            <a:ext cx="3513600" cy="232019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94800" y="1102739"/>
            <a:ext cx="384687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hour cooling time @ contact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785359" y="1102739"/>
            <a:ext cx="400050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year cooling time @ </a:t>
            </a:r>
            <a:r>
              <a:rPr lang="en-US" sz="1200" dirty="0" smtClean="0"/>
              <a:t>40cm from cryostat surface</a:t>
            </a:r>
            <a:endParaRPr lang="en-GB" sz="12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6"/>
          <a:stretch/>
        </p:blipFill>
        <p:spPr>
          <a:xfrm>
            <a:off x="5051389" y="1496509"/>
            <a:ext cx="3502725" cy="2331163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/>
              <a:t>Ambient Dose Equivalent </a:t>
            </a:r>
            <a:r>
              <a:rPr lang="en-US" sz="3700" dirty="0" smtClean="0"/>
              <a:t>Rates</a:t>
            </a:r>
          </a:p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Nominal vs Ultimate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2" name="CasellaDiTesto 1"/>
          <p:cNvSpPr txBox="1"/>
          <p:nvPr/>
        </p:nvSpPr>
        <p:spPr>
          <a:xfrm>
            <a:off x="796707" y="2960483"/>
            <a:ext cx="3178332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CH" sz="1600" dirty="0" smtClean="0"/>
              <a:t>Ultimate ~50% more </a:t>
            </a:r>
            <a:r>
              <a:rPr lang="it-CH" sz="1600" dirty="0" err="1" smtClean="0"/>
              <a:t>than</a:t>
            </a:r>
            <a:r>
              <a:rPr lang="it-CH" sz="1600" dirty="0" smtClean="0"/>
              <a:t> </a:t>
            </a:r>
            <a:r>
              <a:rPr lang="it-CH" sz="1600" dirty="0" err="1" smtClean="0"/>
              <a:t>Nominal</a:t>
            </a:r>
            <a:endParaRPr lang="it-CH" sz="1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375782" y="3021866"/>
            <a:ext cx="3178332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CH" sz="1600" dirty="0" smtClean="0"/>
              <a:t>Ultimate ~30% more </a:t>
            </a:r>
            <a:r>
              <a:rPr lang="it-CH" sz="1600" dirty="0" err="1" smtClean="0"/>
              <a:t>than</a:t>
            </a:r>
            <a:r>
              <a:rPr lang="it-CH" sz="1600" dirty="0" smtClean="0"/>
              <a:t> </a:t>
            </a:r>
            <a:r>
              <a:rPr lang="it-CH" sz="1600" dirty="0" err="1" smtClean="0"/>
              <a:t>Nominal</a:t>
            </a:r>
            <a:endParaRPr lang="it-CH" sz="1600" dirty="0"/>
          </a:p>
        </p:txBody>
      </p:sp>
    </p:spTree>
    <p:extLst>
      <p:ext uri="{BB962C8B-B14F-4D97-AF65-F5344CB8AC3E}">
        <p14:creationId xmlns:p14="http://schemas.microsoft.com/office/powerpoint/2010/main" val="84469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Work and Dose Planning exercises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1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77763"/>
              </p:ext>
            </p:extLst>
          </p:nvPr>
        </p:nvGraphicFramePr>
        <p:xfrm>
          <a:off x="475301" y="1651372"/>
          <a:ext cx="8324667" cy="4370544"/>
        </p:xfrm>
        <a:graphic>
          <a:graphicData uri="http://schemas.openxmlformats.org/drawingml/2006/table">
            <a:tbl>
              <a:tblPr/>
              <a:tblGrid>
                <a:gridCol w="366966"/>
                <a:gridCol w="466725"/>
                <a:gridCol w="1438275"/>
                <a:gridCol w="828675"/>
                <a:gridCol w="787828"/>
                <a:gridCol w="1086416"/>
                <a:gridCol w="1113576"/>
                <a:gridCol w="395761"/>
                <a:gridCol w="681602"/>
                <a:gridCol w="1158843"/>
              </a:tblGrid>
              <a:tr h="2743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team</a:t>
                      </a:r>
                    </a:p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# </a:t>
                      </a:r>
                      <a:r>
                        <a:rPr lang="it-CH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person</a:t>
                      </a:r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action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it-CH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description</a:t>
                      </a:r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distance from the beam pipe (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Duration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(minutes)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 per </a:t>
                      </a:r>
                      <a:r>
                        <a:rPr lang="it-CH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action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(man </a:t>
                      </a:r>
                      <a:r>
                        <a:rPr lang="it-CH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it-CH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Sv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individual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dose 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it-CH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it-CH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Sv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 per </a:t>
                      </a:r>
                      <a:r>
                        <a:rPr lang="it-CH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action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(man </a:t>
                      </a:r>
                      <a:r>
                        <a:rPr lang="it-CH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it-CH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Sv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individual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dose 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it-CH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it-CH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Sv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01">
                <a:tc v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 </a:t>
                      </a:r>
                      <a:r>
                        <a:rPr lang="it-CH" sz="1200" b="1" i="0" u="none" strike="noStrike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month</a:t>
                      </a:r>
                      <a:r>
                        <a:rPr lang="it-CH" sz="1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</a:t>
                      </a:r>
                      <a:r>
                        <a:rPr lang="it-CH" sz="1200" b="1" i="0" u="none" strike="noStrike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cooling</a:t>
                      </a:r>
                      <a:r>
                        <a:rPr lang="it-CH" sz="1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time</a:t>
                      </a:r>
                      <a:endParaRPr lang="it-CH" sz="1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CH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 </a:t>
                      </a:r>
                      <a:r>
                        <a:rPr lang="it-CH" sz="1200" b="1" i="0" u="none" strike="noStrike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months</a:t>
                      </a:r>
                      <a:r>
                        <a:rPr lang="it-CH" sz="1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</a:t>
                      </a:r>
                      <a:r>
                        <a:rPr lang="it-CH" sz="1200" b="1" i="0" u="none" strike="noStrike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cooling</a:t>
                      </a:r>
                      <a:r>
                        <a:rPr lang="it-CH" sz="1200" b="1" i="0" u="none" strike="noStrike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time</a:t>
                      </a:r>
                      <a:endParaRPr lang="it-CH" sz="1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CH" sz="1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</a:tr>
              <a:tr h="238601"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Valve </a:t>
                      </a:r>
                      <a:r>
                        <a:rPr lang="it-CH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investigation</a:t>
                      </a:r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747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374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38601"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Jacket and cabling removal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contact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283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38601"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Pneumatic system disconnection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it-CH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1162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it-CH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427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38601"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Flanges disconnection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contact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377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</a:tr>
              <a:tr h="238601"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valve removal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contact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566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206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</a:tr>
              <a:tr h="238601"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valve re-installation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contact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566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206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</a:tr>
              <a:tr h="238601"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Flanges reconnection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contact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566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206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</a:tr>
              <a:tr h="238601"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Pneumatic system reconnection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</a:tr>
              <a:tr h="238601"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Jacket and cabling installation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contact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708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258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38601">
                <a:tc>
                  <a:txBody>
                    <a:bodyPr/>
                    <a:lstStyle/>
                    <a:p>
                      <a:pPr algn="ctr" fontAlgn="ctr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Collective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dose 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(man </a:t>
                      </a:r>
                      <a:r>
                        <a:rPr lang="it-CH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mSv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</a:tr>
              <a:tr h="238601">
                <a:tc>
                  <a:txBody>
                    <a:bodyPr/>
                    <a:lstStyle/>
                    <a:p>
                      <a:pPr algn="ctr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CH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3.8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1.4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</a:tr>
              <a:tr h="238601">
                <a:tc>
                  <a:txBody>
                    <a:bodyPr/>
                    <a:lstStyle/>
                    <a:p>
                      <a:pPr algn="ctr" fontAlgn="b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it-CH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Collective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dose 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(man </a:t>
                      </a:r>
                      <a:r>
                        <a:rPr lang="it-CH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mSv</a:t>
                      </a:r>
                      <a:r>
                        <a:rPr lang="it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</a:tr>
              <a:tr h="238601">
                <a:tc>
                  <a:txBody>
                    <a:bodyPr/>
                    <a:lstStyle/>
                    <a:p>
                      <a:pPr algn="ctr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CH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2.8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CH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1.0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CH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WDP example 1: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Valve exchange intervention</a:t>
            </a:r>
            <a:endParaRPr lang="en-GB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5740" y="807217"/>
            <a:ext cx="8229600" cy="97631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WHEN: </a:t>
            </a:r>
            <a:r>
              <a:rPr lang="en-US" sz="1800" dirty="0"/>
              <a:t>any LS during HL-LHC (Ultimate scenario)</a:t>
            </a:r>
          </a:p>
          <a:p>
            <a:r>
              <a:rPr lang="en-US" sz="1800" dirty="0" smtClean="0"/>
              <a:t>WHERE: </a:t>
            </a: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 in between TAS and Q1</a:t>
            </a:r>
            <a:endParaRPr lang="en-GB" sz="1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300" y="5364571"/>
            <a:ext cx="1806167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3 </a:t>
            </a:r>
            <a:r>
              <a:rPr lang="en-US" sz="1600" dirty="0" smtClean="0"/>
              <a:t>different teams</a:t>
            </a:r>
          </a:p>
          <a:p>
            <a:pPr algn="ctr"/>
            <a:r>
              <a:rPr lang="en-US" sz="1600" dirty="0" smtClean="0"/>
              <a:t>5 workers involved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97894" y="799712"/>
            <a:ext cx="234778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Intervention description and timing from Cedric Garion</a:t>
            </a:r>
            <a:endParaRPr lang="en-GB" sz="1200" i="1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grpSp>
        <p:nvGrpSpPr>
          <p:cNvPr id="12" name="Gruppo 11"/>
          <p:cNvGrpSpPr/>
          <p:nvPr/>
        </p:nvGrpSpPr>
        <p:grpSpPr>
          <a:xfrm>
            <a:off x="2380616" y="5540618"/>
            <a:ext cx="6419352" cy="477070"/>
            <a:chOff x="2462535" y="5449305"/>
            <a:chExt cx="6286011" cy="369332"/>
          </a:xfrm>
        </p:grpSpPr>
        <p:sp>
          <p:nvSpPr>
            <p:cNvPr id="13" name="TextBox 11"/>
            <p:cNvSpPr txBox="1"/>
            <p:nvPr/>
          </p:nvSpPr>
          <p:spPr>
            <a:xfrm>
              <a:off x="2462535" y="5526399"/>
              <a:ext cx="2286964" cy="238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Nominal</a:t>
              </a:r>
              <a:r>
                <a:rPr lang="en-GB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GB" sz="1400" dirty="0" smtClean="0"/>
                <a:t>scenario</a:t>
              </a:r>
              <a:endParaRPr lang="en-GB" sz="1400" dirty="0"/>
            </a:p>
          </p:txBody>
        </p:sp>
        <p:sp>
          <p:nvSpPr>
            <p:cNvPr id="14" name="Rectangle 12"/>
            <p:cNvSpPr/>
            <p:nvPr/>
          </p:nvSpPr>
          <p:spPr>
            <a:xfrm>
              <a:off x="2462536" y="5449305"/>
              <a:ext cx="6286010" cy="369332"/>
            </a:xfrm>
            <a:prstGeom prst="rect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7"/>
          <p:cNvSpPr txBox="1"/>
          <p:nvPr/>
        </p:nvSpPr>
        <p:spPr>
          <a:xfrm rot="16200000">
            <a:off x="-1359172" y="3321277"/>
            <a:ext cx="317144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Estimations done using simulation data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59774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Lesson </a:t>
            </a:r>
            <a:r>
              <a:rPr lang="en-US" sz="3600" dirty="0" smtClean="0"/>
              <a:t>learnt from WDP example 1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5740" y="844688"/>
            <a:ext cx="8315608" cy="5349240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½ working day could </a:t>
            </a:r>
            <a:r>
              <a:rPr lang="en-US" sz="2800" dirty="0"/>
              <a:t>cost (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Ultimate/1 month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</a:t>
            </a:r>
            <a:r>
              <a:rPr lang="en-US" sz="2800" dirty="0"/>
              <a:t>) </a:t>
            </a:r>
            <a:endParaRPr lang="en-US" sz="2800" dirty="0" smtClean="0"/>
          </a:p>
          <a:p>
            <a:pPr lvl="2"/>
            <a:r>
              <a:rPr lang="en-US" sz="2200" dirty="0" smtClean="0"/>
              <a:t>~4 </a:t>
            </a:r>
            <a:r>
              <a:rPr lang="en-US" sz="2200" dirty="0" err="1" smtClean="0"/>
              <a:t>mSv</a:t>
            </a:r>
            <a:r>
              <a:rPr lang="en-US" sz="2200" dirty="0" smtClean="0"/>
              <a:t> in terms of collective dose</a:t>
            </a:r>
          </a:p>
          <a:p>
            <a:pPr lvl="2"/>
            <a:r>
              <a:rPr lang="en-US" sz="2200" dirty="0" smtClean="0"/>
              <a:t>~1.2 </a:t>
            </a:r>
            <a:r>
              <a:rPr lang="en-US" sz="2200" dirty="0" err="1" smtClean="0"/>
              <a:t>mSv</a:t>
            </a:r>
            <a:r>
              <a:rPr lang="en-US" sz="2200" dirty="0" smtClean="0"/>
              <a:t> individual dose for the most exposed worker</a:t>
            </a:r>
          </a:p>
          <a:p>
            <a:pPr marL="457200" lvl="2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i.e. 1/5 (1/16) of the annual dose for a </a:t>
            </a:r>
            <a:r>
              <a:rPr lang="en-US" sz="2200" dirty="0"/>
              <a:t>Category </a:t>
            </a:r>
            <a:r>
              <a:rPr lang="en-US" sz="2200" dirty="0" smtClean="0"/>
              <a:t>B (A) worker</a:t>
            </a:r>
            <a:r>
              <a:rPr lang="en-US" sz="2200" dirty="0"/>
              <a:t>, </a:t>
            </a:r>
            <a:endParaRPr lang="en-US" sz="2200" dirty="0" smtClean="0"/>
          </a:p>
          <a:p>
            <a:pPr marL="457200" lvl="2" indent="0">
              <a:buNone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~1/2 </a:t>
            </a: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dose design criterion (2 </a:t>
            </a:r>
            <a:r>
              <a:rPr lang="en-US" sz="22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mSv</a:t>
            </a: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/intervention/year)</a:t>
            </a:r>
          </a:p>
          <a:p>
            <a:pPr marL="457200" lvl="2" indent="0">
              <a:buNone/>
            </a:pPr>
            <a:endParaRPr lang="en-US" dirty="0" smtClean="0"/>
          </a:p>
          <a:p>
            <a:r>
              <a:rPr lang="en-US" sz="2800" dirty="0" smtClean="0"/>
              <a:t>More exercises needed in a more refined/realistic description</a:t>
            </a:r>
            <a:endParaRPr lang="en-GB" sz="2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5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491613" y="795966"/>
            <a:ext cx="234778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Intervention description and timing from Herve Prin</a:t>
            </a:r>
            <a:endParaRPr lang="en-GB" sz="1200" i="1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383825"/>
              </p:ext>
            </p:extLst>
          </p:nvPr>
        </p:nvGraphicFramePr>
        <p:xfrm>
          <a:off x="539781" y="1641802"/>
          <a:ext cx="8299609" cy="4708784"/>
        </p:xfrm>
        <a:graphic>
          <a:graphicData uri="http://schemas.openxmlformats.org/drawingml/2006/table">
            <a:tbl>
              <a:tblPr/>
              <a:tblGrid>
                <a:gridCol w="374619"/>
                <a:gridCol w="470780"/>
                <a:gridCol w="1755518"/>
                <a:gridCol w="796780"/>
                <a:gridCol w="869912"/>
                <a:gridCol w="1008000"/>
                <a:gridCol w="1008000"/>
                <a:gridCol w="1008000"/>
                <a:gridCol w="1008000"/>
              </a:tblGrid>
              <a:tr h="3419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team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person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 description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distance from cryostat (cm)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 (minutes)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dose per action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(man 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individual dose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dose per action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(man 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individual dose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 month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4 months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09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BLM removal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351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343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12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W bellow and thermal screen (including tie-rods disassembly)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6325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4217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2643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1762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09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Environment protection 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contact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1057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9861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3973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09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PIM cutting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contact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8452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3405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09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09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PIM installation and welding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contact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4226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4226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1703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1703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09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 inspection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09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Environment protection removal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contact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352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12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Closing W bellow and thermal screen (including tie-rods assembly)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6325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2643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09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BLM installation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469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0975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Collective dose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(man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0975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8549" marR="8549" marT="85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549" marR="8549" marT="85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0975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75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Collective dose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(man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549" marR="8549" marT="85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0975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9" marR="8549" marT="854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8549" marR="8549" marT="85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549" marR="8549" marT="85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5740" y="0"/>
            <a:ext cx="8633650" cy="838200"/>
          </a:xfrm>
        </p:spPr>
        <p:txBody>
          <a:bodyPr/>
          <a:lstStyle/>
          <a:p>
            <a:r>
              <a:rPr lang="en-US" sz="3600" dirty="0" smtClean="0"/>
              <a:t>WDP example 2: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PIM exchange intervention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(1/2)</a:t>
            </a:r>
            <a:endParaRPr lang="en-GB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5794" y="907193"/>
            <a:ext cx="8623595" cy="852298"/>
          </a:xfrm>
        </p:spPr>
        <p:txBody>
          <a:bodyPr>
            <a:noAutofit/>
          </a:bodyPr>
          <a:lstStyle/>
          <a:p>
            <a:r>
              <a:rPr lang="en-US" sz="1800" dirty="0" smtClean="0"/>
              <a:t>WHEN: any LS during HL-LHC (Ultimate scenario)</a:t>
            </a:r>
          </a:p>
          <a:p>
            <a:r>
              <a:rPr lang="en-US" sz="1800" dirty="0" smtClean="0"/>
              <a:t>WHERE: inner triplet –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Q1Q2 interconnection</a:t>
            </a:r>
            <a:r>
              <a:rPr lang="en-US" sz="1800" dirty="0" smtClean="0"/>
              <a:t> (IC with the </a:t>
            </a:r>
            <a:r>
              <a:rPr lang="en-US" sz="1800" u="sng" dirty="0" smtClean="0"/>
              <a:t>highest</a:t>
            </a:r>
            <a:r>
              <a:rPr lang="en-US" sz="1800" dirty="0" smtClean="0"/>
              <a:t> residual dose rate)</a:t>
            </a:r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48834" y="5469210"/>
            <a:ext cx="1906239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6</a:t>
            </a:r>
            <a:r>
              <a:rPr lang="en-US" sz="1600" dirty="0" smtClean="0"/>
              <a:t> different teams</a:t>
            </a:r>
          </a:p>
          <a:p>
            <a:pPr algn="ctr"/>
            <a:r>
              <a:rPr lang="en-US" sz="1600" dirty="0"/>
              <a:t>8</a:t>
            </a:r>
            <a:r>
              <a:rPr lang="en-US" sz="1600" dirty="0" smtClean="0"/>
              <a:t> workers involved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789385" y="5976724"/>
            <a:ext cx="6050005" cy="369332"/>
            <a:chOff x="2818436" y="5628477"/>
            <a:chExt cx="6050005" cy="369332"/>
          </a:xfrm>
        </p:grpSpPr>
        <p:sp>
          <p:nvSpPr>
            <p:cNvPr id="14" name="TextBox 13"/>
            <p:cNvSpPr txBox="1"/>
            <p:nvPr/>
          </p:nvSpPr>
          <p:spPr>
            <a:xfrm>
              <a:off x="2818436" y="5628477"/>
              <a:ext cx="22869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Nominal</a:t>
              </a:r>
              <a:r>
                <a:rPr lang="en-GB" b="1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GB" dirty="0" smtClean="0"/>
                <a:t>scenario</a:t>
              </a:r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18436" y="5628477"/>
              <a:ext cx="6050005" cy="369332"/>
            </a:xfrm>
            <a:prstGeom prst="rect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/>
          <p:cNvSpPr txBox="1"/>
          <p:nvPr/>
        </p:nvSpPr>
        <p:spPr>
          <a:xfrm rot="16200000">
            <a:off x="-1241483" y="3321277"/>
            <a:ext cx="317144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Estimations done using simulation data</a:t>
            </a:r>
            <a:endParaRPr lang="en-GB" sz="1400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19" name="TextBox 16"/>
          <p:cNvSpPr txBox="1"/>
          <p:nvPr/>
        </p:nvSpPr>
        <p:spPr>
          <a:xfrm>
            <a:off x="344239" y="6490003"/>
            <a:ext cx="8495151" cy="30777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Survey HLS and WPS removal and </a:t>
            </a:r>
            <a:r>
              <a:rPr lang="en-GB" sz="1400" dirty="0" smtClean="0"/>
              <a:t>installation and magnet realignment NOT TAKEN into account in this estimation.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85279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728877"/>
              </p:ext>
            </p:extLst>
          </p:nvPr>
        </p:nvGraphicFramePr>
        <p:xfrm>
          <a:off x="559912" y="1726619"/>
          <a:ext cx="8188941" cy="4356996"/>
        </p:xfrm>
        <a:graphic>
          <a:graphicData uri="http://schemas.openxmlformats.org/drawingml/2006/table">
            <a:tbl>
              <a:tblPr/>
              <a:tblGrid>
                <a:gridCol w="345112"/>
                <a:gridCol w="495546"/>
                <a:gridCol w="1796353"/>
                <a:gridCol w="861305"/>
                <a:gridCol w="658625"/>
                <a:gridCol w="1008000"/>
                <a:gridCol w="1008000"/>
                <a:gridCol w="1008000"/>
                <a:gridCol w="1008000"/>
              </a:tblGrid>
              <a:tr h="3547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team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person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 description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distance from cryostat (cm)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 (minutes)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dose per action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(man 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individual dose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dose per action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individual dose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(man </a:t>
                      </a:r>
                      <a:r>
                        <a:rPr lang="it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36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month cooling time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months cooling time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736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BLM removal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3208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W bellow and thermal screen (including tie-rods disassembly)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2755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1837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1068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712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736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Environment protection 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contact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434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4049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1525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736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PIM cutting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contact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1307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736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736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PIM installation and welding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contact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1735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1735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654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654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736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 inspection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3547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Environment protection removal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contact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3208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Closing W bellow and thermal screen (including tie-rods assembly)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2755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1068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736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BLM installation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7362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Collective dose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(man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7362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7362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362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Collective dose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(man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mSv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868" marR="8868" marT="88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7362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uppo 4"/>
          <p:cNvGrpSpPr/>
          <p:nvPr/>
        </p:nvGrpSpPr>
        <p:grpSpPr>
          <a:xfrm>
            <a:off x="2689487" y="5702789"/>
            <a:ext cx="6059058" cy="369332"/>
            <a:chOff x="2689487" y="5449305"/>
            <a:chExt cx="6059058" cy="369332"/>
          </a:xfrm>
        </p:grpSpPr>
        <p:sp>
          <p:nvSpPr>
            <p:cNvPr id="12" name="TextBox 11"/>
            <p:cNvSpPr txBox="1"/>
            <p:nvPr/>
          </p:nvSpPr>
          <p:spPr>
            <a:xfrm>
              <a:off x="2689487" y="5449305"/>
              <a:ext cx="22869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Nominal</a:t>
              </a:r>
              <a:r>
                <a:rPr lang="en-GB" b="1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GB" dirty="0" smtClean="0"/>
                <a:t>scenario</a:t>
              </a:r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98540" y="5449305"/>
              <a:ext cx="6050005" cy="369332"/>
            </a:xfrm>
            <a:prstGeom prst="rect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15" name="Content Placeholder 3"/>
          <p:cNvSpPr>
            <a:spLocks noGrp="1"/>
          </p:cNvSpPr>
          <p:nvPr>
            <p:ph idx="1"/>
          </p:nvPr>
        </p:nvSpPr>
        <p:spPr>
          <a:xfrm>
            <a:off x="215795" y="916246"/>
            <a:ext cx="8229600" cy="85229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WHEN: any LS during HL-LHC (Ultimate scenario)</a:t>
            </a:r>
          </a:p>
          <a:p>
            <a:r>
              <a:rPr lang="en-US" sz="1800" dirty="0" smtClean="0"/>
              <a:t>WHERE: inner triplet –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Q2Q3 interconnection</a:t>
            </a:r>
            <a:r>
              <a:rPr lang="en-US" sz="1800" dirty="0" smtClean="0"/>
              <a:t> (IC with the </a:t>
            </a:r>
            <a:r>
              <a:rPr lang="en-US" sz="1800" u="sng" dirty="0" smtClean="0"/>
              <a:t>lowest</a:t>
            </a:r>
            <a:r>
              <a:rPr lang="en-US" sz="1800" dirty="0" smtClean="0"/>
              <a:t> residual dose rate)</a:t>
            </a:r>
            <a:endParaRPr lang="en-GB" sz="1800" dirty="0"/>
          </a:p>
        </p:txBody>
      </p:sp>
      <p:sp>
        <p:nvSpPr>
          <p:cNvPr id="18" name="TextBox 6"/>
          <p:cNvSpPr txBox="1"/>
          <p:nvPr/>
        </p:nvSpPr>
        <p:spPr>
          <a:xfrm>
            <a:off x="548834" y="5174013"/>
            <a:ext cx="1906239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6</a:t>
            </a:r>
            <a:r>
              <a:rPr lang="en-US" sz="1600" dirty="0" smtClean="0"/>
              <a:t> different teams</a:t>
            </a:r>
          </a:p>
          <a:p>
            <a:pPr algn="ctr"/>
            <a:r>
              <a:rPr lang="en-US" sz="1600" dirty="0"/>
              <a:t>8</a:t>
            </a:r>
            <a:r>
              <a:rPr lang="en-US" sz="1600" dirty="0" smtClean="0"/>
              <a:t> workers involved</a:t>
            </a:r>
          </a:p>
        </p:txBody>
      </p:sp>
      <p:sp>
        <p:nvSpPr>
          <p:cNvPr id="19" name="TextBox 9"/>
          <p:cNvSpPr txBox="1"/>
          <p:nvPr/>
        </p:nvSpPr>
        <p:spPr>
          <a:xfrm>
            <a:off x="6491613" y="795966"/>
            <a:ext cx="234778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Intervention description and timing from Herve Prin</a:t>
            </a:r>
            <a:endParaRPr lang="en-GB" sz="1200" i="1" dirty="0"/>
          </a:p>
        </p:txBody>
      </p:sp>
      <p:sp>
        <p:nvSpPr>
          <p:cNvPr id="20" name="TextBox 17"/>
          <p:cNvSpPr txBox="1"/>
          <p:nvPr/>
        </p:nvSpPr>
        <p:spPr>
          <a:xfrm rot="16200000">
            <a:off x="-1241483" y="3321277"/>
            <a:ext cx="317144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Estimations done using simulation data</a:t>
            </a:r>
            <a:endParaRPr lang="en-GB" sz="1400" i="1" dirty="0"/>
          </a:p>
        </p:txBody>
      </p:sp>
      <p:sp>
        <p:nvSpPr>
          <p:cNvPr id="21" name="TextBox 16"/>
          <p:cNvSpPr txBox="1"/>
          <p:nvPr/>
        </p:nvSpPr>
        <p:spPr>
          <a:xfrm>
            <a:off x="344243" y="6191905"/>
            <a:ext cx="8495151" cy="30777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Survey HLS and WPS removal and </a:t>
            </a:r>
            <a:r>
              <a:rPr lang="en-GB" sz="1400" dirty="0" smtClean="0"/>
              <a:t>installation and magnet realignment NOT TAKEN into account in this estimation.</a:t>
            </a:r>
            <a:endParaRPr lang="en-US" sz="1400" dirty="0" smtClean="0"/>
          </a:p>
        </p:txBody>
      </p:sp>
      <p:sp>
        <p:nvSpPr>
          <p:cNvPr id="23" name="Title 2"/>
          <p:cNvSpPr>
            <a:spLocks noGrp="1"/>
          </p:cNvSpPr>
          <p:nvPr>
            <p:ph type="title"/>
          </p:nvPr>
        </p:nvSpPr>
        <p:spPr>
          <a:xfrm>
            <a:off x="205740" y="0"/>
            <a:ext cx="8633650" cy="838200"/>
          </a:xfrm>
        </p:spPr>
        <p:txBody>
          <a:bodyPr/>
          <a:lstStyle/>
          <a:p>
            <a:r>
              <a:rPr lang="en-US" sz="3600" dirty="0" smtClean="0"/>
              <a:t>WDP example 2: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PIM exchange intervention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(2/2)</a:t>
            </a:r>
            <a:endParaRPr lang="en-GB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212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5740" y="789162"/>
            <a:ext cx="8574135" cy="5446021"/>
          </a:xfrm>
        </p:spPr>
        <p:txBody>
          <a:bodyPr>
            <a:noAutofit/>
          </a:bodyPr>
          <a:lstStyle/>
          <a:p>
            <a:r>
              <a:rPr lang="en-GB" sz="1800" dirty="0" smtClean="0"/>
              <a:t>Survey </a:t>
            </a:r>
            <a:r>
              <a:rPr lang="en-GB" sz="1800" dirty="0"/>
              <a:t>HLS and WPS </a:t>
            </a:r>
            <a:r>
              <a:rPr lang="en-GB" sz="1800" dirty="0" smtClean="0"/>
              <a:t>removal/re-installation </a:t>
            </a:r>
            <a:r>
              <a:rPr lang="en-GB" sz="1800" dirty="0"/>
              <a:t>and magnet realignment </a:t>
            </a:r>
            <a:r>
              <a:rPr lang="en-GB" sz="1800" dirty="0" smtClean="0"/>
              <a:t>have </a:t>
            </a: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</a:rPr>
              <a:t>not been taken </a:t>
            </a:r>
            <a:r>
              <a:rPr lang="en-GB" sz="1800" dirty="0" smtClean="0"/>
              <a:t>into account</a:t>
            </a:r>
            <a:endParaRPr lang="en-US" sz="1800" dirty="0" smtClean="0"/>
          </a:p>
          <a:p>
            <a:r>
              <a:rPr lang="en-US" sz="1800" dirty="0" smtClean="0"/>
              <a:t>2 working days could </a:t>
            </a:r>
            <a:r>
              <a:rPr lang="en-US" sz="1800" dirty="0"/>
              <a:t>cost </a:t>
            </a:r>
            <a:r>
              <a:rPr lang="en-US" sz="1800" dirty="0" smtClean="0"/>
              <a:t>(</a:t>
            </a:r>
            <a:r>
              <a:rPr lang="en-US" sz="1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worst </a:t>
            </a:r>
            <a:r>
              <a:rPr lang="en-US" sz="1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 / Ultimate / 4 months 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</a:t>
            </a:r>
            <a:r>
              <a:rPr lang="en-US" sz="1800" dirty="0"/>
              <a:t>) </a:t>
            </a:r>
            <a:endParaRPr lang="en-US" sz="1800" dirty="0" smtClean="0"/>
          </a:p>
          <a:p>
            <a:pPr lvl="2"/>
            <a:r>
              <a:rPr lang="en-US" sz="1800" dirty="0" smtClean="0"/>
              <a:t>~11 mSv in terms of collective dose</a:t>
            </a:r>
          </a:p>
          <a:p>
            <a:pPr lvl="2"/>
            <a:r>
              <a:rPr lang="en-US" sz="1800" dirty="0" smtClean="0"/>
              <a:t>~4 mSv individual dose for the most exposed worker</a:t>
            </a:r>
          </a:p>
          <a:p>
            <a:pPr lvl="3">
              <a:buClr>
                <a:schemeClr val="accent2">
                  <a:lumMod val="75000"/>
                </a:schemeClr>
              </a:buClr>
              <a:buSzPct val="100000"/>
              <a:buFont typeface="Times New Roman" panose="02020603050405020304" pitchFamily="18" charset="0"/>
              <a:buChar char="→"/>
            </a:pPr>
            <a:r>
              <a:rPr lang="en-US" sz="1800" dirty="0" smtClean="0">
                <a:solidFill>
                  <a:schemeClr val="accent2"/>
                </a:solidFill>
              </a:rPr>
              <a:t> 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match the design criterion of 2 mSv/intervention/year</a:t>
            </a:r>
          </a:p>
          <a:p>
            <a:pPr marL="228600" lvl="1" indent="0">
              <a:buSzPct val="100000"/>
              <a:buNone/>
            </a:pPr>
            <a:endParaRPr lang="en-US" sz="1800" dirty="0" smtClean="0">
              <a:solidFill>
                <a:schemeClr val="accent2"/>
              </a:solidFill>
            </a:endParaRPr>
          </a:p>
          <a:p>
            <a:pPr lvl="1">
              <a:buSzPct val="100000"/>
              <a:buFont typeface="Times New Roman" panose="02020603050405020304" pitchFamily="18" charset="0"/>
              <a:buChar char="→"/>
            </a:pPr>
            <a:endParaRPr lang="en-US" sz="1800" dirty="0">
              <a:solidFill>
                <a:schemeClr val="accent2"/>
              </a:solidFill>
            </a:endParaRPr>
          </a:p>
          <a:p>
            <a:pPr marL="228600" lvl="1" indent="0">
              <a:buSzPct val="100000"/>
              <a:buNone/>
            </a:pPr>
            <a:endParaRPr lang="en-US" sz="1800" dirty="0" smtClean="0">
              <a:solidFill>
                <a:schemeClr val="accent2"/>
              </a:solidFill>
            </a:endParaRPr>
          </a:p>
          <a:p>
            <a:pPr lvl="1">
              <a:buSzPct val="100000"/>
              <a:buFont typeface="Times New Roman" panose="02020603050405020304" pitchFamily="18" charset="0"/>
              <a:buChar char="→"/>
            </a:pPr>
            <a:endParaRPr lang="en-US" sz="1800" dirty="0" smtClean="0">
              <a:solidFill>
                <a:schemeClr val="accent2"/>
              </a:solidFill>
            </a:endParaRPr>
          </a:p>
          <a:p>
            <a:pPr>
              <a:buClr>
                <a:schemeClr val="accent2"/>
              </a:buClr>
              <a:buSzPct val="100000"/>
              <a:buFont typeface="Times New Roman" panose="02020603050405020304" pitchFamily="18" charset="0"/>
              <a:buChar char="→"/>
            </a:pPr>
            <a:r>
              <a:rPr lang="en-US" sz="1800" dirty="0">
                <a:solidFill>
                  <a:schemeClr val="accent2"/>
                </a:solidFill>
              </a:rPr>
              <a:t> </a:t>
            </a:r>
            <a:r>
              <a:rPr lang="en-US" sz="1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estimated individual dose (4 months cooling time) exceeds </a:t>
            </a:r>
            <a:r>
              <a:rPr lang="en-US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1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criterion </a:t>
            </a:r>
            <a:r>
              <a:rPr lang="en-US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50% (nominal) or a factor two (ultimate)</a:t>
            </a:r>
            <a:endParaRPr lang="en-US" sz="18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800" dirty="0" smtClean="0"/>
              <a:t>The results of this estimation exercise show that the intervention cannot be done accordingly to the present working description (coming from actual experience) and the necessity of 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revising the working scenario in order to optimize the dosed to personnel</a:t>
            </a:r>
          </a:p>
          <a:p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205740" y="0"/>
            <a:ext cx="7848600" cy="8382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600" dirty="0"/>
              <a:t>Lesson learnt </a:t>
            </a:r>
            <a:r>
              <a:rPr lang="en-US" sz="3600" dirty="0" smtClean="0"/>
              <a:t>from the WDP example 2</a:t>
            </a:r>
            <a:endParaRPr lang="en-GB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953825"/>
              </p:ext>
            </p:extLst>
          </p:nvPr>
        </p:nvGraphicFramePr>
        <p:xfrm>
          <a:off x="1442900" y="2981206"/>
          <a:ext cx="48838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7192"/>
                <a:gridCol w="939800"/>
                <a:gridCol w="1020762"/>
                <a:gridCol w="1256094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it-CH" sz="1600" dirty="0" err="1" smtClean="0"/>
                        <a:t>Individual</a:t>
                      </a:r>
                      <a:r>
                        <a:rPr lang="it-CH" sz="1600" dirty="0" smtClean="0"/>
                        <a:t> dose (</a:t>
                      </a:r>
                      <a:r>
                        <a:rPr lang="it-CH" sz="1600" dirty="0" err="1" smtClean="0"/>
                        <a:t>mSv</a:t>
                      </a:r>
                      <a:r>
                        <a:rPr lang="it-CH" sz="1600" dirty="0" smtClean="0"/>
                        <a:t>) – </a:t>
                      </a:r>
                      <a:r>
                        <a:rPr lang="it-CH" sz="1600" dirty="0" err="1" smtClean="0"/>
                        <a:t>intervention</a:t>
                      </a:r>
                      <a:r>
                        <a:rPr lang="it-CH" sz="1600" dirty="0" smtClean="0"/>
                        <a:t> </a:t>
                      </a:r>
                      <a:r>
                        <a:rPr lang="it-CH" sz="1600" dirty="0" err="1" smtClean="0"/>
                        <a:t>at</a:t>
                      </a:r>
                      <a:r>
                        <a:rPr lang="it-CH" sz="1600" dirty="0" smtClean="0"/>
                        <a:t> </a:t>
                      </a:r>
                      <a:r>
                        <a:rPr lang="it-CH" sz="1600" dirty="0" err="1" smtClean="0"/>
                        <a:t>worst</a:t>
                      </a:r>
                      <a:r>
                        <a:rPr lang="it-CH" sz="1600" dirty="0" smtClean="0"/>
                        <a:t> IC (Q1Q2)</a:t>
                      </a:r>
                      <a:endParaRPr lang="it-CH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it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CH" sz="1600" dirty="0" err="1" smtClean="0"/>
                        <a:t>Cooling</a:t>
                      </a:r>
                      <a:r>
                        <a:rPr lang="it-CH" sz="1600" dirty="0" smtClean="0"/>
                        <a:t> time</a:t>
                      </a:r>
                      <a:endParaRPr lang="it-CH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</a:t>
                      </a:r>
                      <a:r>
                        <a:rPr lang="it-CH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month</a:t>
                      </a:r>
                      <a:endParaRPr lang="it-CH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</a:t>
                      </a:r>
                      <a:r>
                        <a:rPr lang="it-CH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months</a:t>
                      </a:r>
                      <a:endParaRPr lang="it-CH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</a:t>
                      </a:r>
                      <a:r>
                        <a:rPr lang="it-CH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year</a:t>
                      </a:r>
                      <a:endParaRPr lang="it-CH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CH" sz="1600" dirty="0" err="1" smtClean="0"/>
                        <a:t>Nominal</a:t>
                      </a:r>
                      <a:r>
                        <a:rPr lang="it-CH" sz="1600" dirty="0" smtClean="0"/>
                        <a:t> scenario</a:t>
                      </a:r>
                      <a:endParaRPr lang="it-CH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sz="1600" dirty="0" smtClean="0"/>
                        <a:t>7.3</a:t>
                      </a:r>
                      <a:endParaRPr lang="it-CH" sz="16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sz="1600" dirty="0" smtClean="0"/>
                        <a:t>2.9</a:t>
                      </a:r>
                      <a:endParaRPr lang="it-CH" sz="16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sz="1600" dirty="0" smtClean="0"/>
                        <a:t>1.3</a:t>
                      </a:r>
                      <a:endParaRPr lang="it-CH" sz="16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CH" sz="1600" smtClean="0"/>
                        <a:t>Ultimate </a:t>
                      </a:r>
                      <a:r>
                        <a:rPr lang="it-CH" sz="1600" dirty="0" smtClean="0"/>
                        <a:t>scenario</a:t>
                      </a:r>
                      <a:endParaRPr lang="it-CH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sz="1600" dirty="0" smtClean="0"/>
                        <a:t>9.9</a:t>
                      </a:r>
                      <a:endParaRPr lang="it-CH" sz="16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sz="1600" dirty="0" smtClean="0"/>
                        <a:t>4.0</a:t>
                      </a:r>
                      <a:endParaRPr lang="it-CH" sz="16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sz="1600" dirty="0" smtClean="0"/>
                        <a:t>1.7</a:t>
                      </a:r>
                      <a:endParaRPr lang="it-CH" sz="16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845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5740" y="838200"/>
            <a:ext cx="8630442" cy="5381531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/>
              <a:t>4 months VS 1 month cooling time: a factor 2.5 </a:t>
            </a:r>
            <a:r>
              <a:rPr lang="en-US" sz="2800" dirty="0" smtClean="0"/>
              <a:t>less</a:t>
            </a:r>
          </a:p>
          <a:p>
            <a:endParaRPr lang="en-US" sz="2800" dirty="0"/>
          </a:p>
          <a:p>
            <a:r>
              <a:rPr lang="en-US" sz="2800" dirty="0"/>
              <a:t>Nominal VS Ultimate: a factor  1.35 </a:t>
            </a:r>
            <a:r>
              <a:rPr lang="en-US" sz="2800" dirty="0" smtClean="0"/>
              <a:t>less</a:t>
            </a:r>
          </a:p>
          <a:p>
            <a:endParaRPr lang="en-US" sz="2800" dirty="0"/>
          </a:p>
          <a:p>
            <a:r>
              <a:rPr lang="en-US" sz="2800" dirty="0"/>
              <a:t>The estimation is done using residual dose rate maps from 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simulation study </a:t>
            </a:r>
            <a:r>
              <a:rPr lang="en-US" sz="2800" dirty="0"/>
              <a:t>based on nominal and ultimate operational parameters and on the last available </a:t>
            </a:r>
            <a:r>
              <a:rPr lang="en-US" sz="2800" dirty="0" smtClean="0"/>
              <a:t>geometry</a:t>
            </a:r>
          </a:p>
          <a:p>
            <a:endParaRPr lang="en-US" sz="2800" dirty="0"/>
          </a:p>
          <a:p>
            <a:r>
              <a:rPr lang="en-US" sz="2800" dirty="0" smtClean="0"/>
              <a:t>Doing more exercises in this phase of the project is important for the optimization of the design of the component and for the optimization  of the future working scenario 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GB" sz="2800" dirty="0" smtClean="0"/>
              <a:t>Estimation of WDP can </a:t>
            </a:r>
            <a:r>
              <a:rPr lang="en-GB" sz="2800" dirty="0"/>
              <a:t>also be done for LS3 and the removal of the present </a:t>
            </a:r>
            <a:r>
              <a:rPr lang="en-GB" sz="2800" dirty="0" smtClean="0"/>
              <a:t>inner triplet magnets to </a:t>
            </a:r>
            <a:r>
              <a:rPr lang="en-GB" sz="2800" dirty="0"/>
              <a:t>optimize </a:t>
            </a:r>
            <a:r>
              <a:rPr lang="en-GB" sz="2800" dirty="0" smtClean="0"/>
              <a:t>the work-methods</a:t>
            </a:r>
            <a:endParaRPr lang="it-CH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GB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C. Adorisio - 4th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 smtClean="0"/>
              <a:t>Summary and Conclusions</a:t>
            </a:r>
            <a:endParaRPr lang="en-US" sz="2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933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Thank You</a:t>
            </a:r>
            <a:br>
              <a:rPr lang="en-US" sz="3200" dirty="0"/>
            </a:br>
            <a:r>
              <a:rPr lang="en-US" sz="3200" dirty="0"/>
              <a:t>for your attention!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0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3360" y="944118"/>
            <a:ext cx="8168640" cy="5340858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Optimization and ALARA principle implementation</a:t>
            </a:r>
            <a:endParaRPr lang="en-US" sz="2400" dirty="0" smtClean="0"/>
          </a:p>
          <a:p>
            <a:pPr lvl="2"/>
            <a:endParaRPr lang="en-US" dirty="0" smtClean="0"/>
          </a:p>
          <a:p>
            <a:r>
              <a:rPr lang="en-US" sz="2800" dirty="0" smtClean="0"/>
              <a:t>Dose rate outlook in the inner triplet area</a:t>
            </a:r>
          </a:p>
          <a:p>
            <a:pPr lvl="3"/>
            <a:r>
              <a:rPr lang="en-US" sz="2400" dirty="0" smtClean="0"/>
              <a:t>Operational scenarios</a:t>
            </a:r>
          </a:p>
          <a:p>
            <a:pPr lvl="3"/>
            <a:r>
              <a:rPr lang="en-US" sz="2400" dirty="0" smtClean="0"/>
              <a:t>Evolution until </a:t>
            </a:r>
            <a:r>
              <a:rPr lang="en-US" sz="2400" dirty="0" err="1" smtClean="0"/>
              <a:t>HiLumi</a:t>
            </a:r>
            <a:r>
              <a:rPr lang="en-US" sz="2400" dirty="0" smtClean="0"/>
              <a:t> era</a:t>
            </a:r>
          </a:p>
          <a:p>
            <a:pPr lvl="3"/>
            <a:endParaRPr lang="en-US" sz="2400" dirty="0" smtClean="0"/>
          </a:p>
          <a:p>
            <a:r>
              <a:rPr lang="en-US" sz="2800" dirty="0" smtClean="0"/>
              <a:t>Work and Dose Planning exercises</a:t>
            </a:r>
          </a:p>
          <a:p>
            <a:pPr lvl="2"/>
            <a:r>
              <a:rPr lang="en-US" sz="2400" dirty="0" smtClean="0"/>
              <a:t>Valve exchange intervention</a:t>
            </a:r>
          </a:p>
          <a:p>
            <a:pPr lvl="2"/>
            <a:r>
              <a:rPr lang="en-US" sz="2400" dirty="0" smtClean="0"/>
              <a:t>PIM exchange intervention</a:t>
            </a:r>
          </a:p>
          <a:p>
            <a:pPr lvl="2"/>
            <a:endParaRPr lang="en-US" dirty="0" smtClean="0"/>
          </a:p>
          <a:p>
            <a:r>
              <a:rPr lang="en-US" sz="2800" dirty="0" smtClean="0"/>
              <a:t>Summary and Conclusions</a:t>
            </a:r>
            <a:endParaRPr lang="en-GB" sz="28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3360" y="7620"/>
            <a:ext cx="7810500" cy="737134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C. Adorisio - 4th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Optimization during design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9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4585" y="1135"/>
            <a:ext cx="5410200" cy="7894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Intervention doses</a:t>
            </a:r>
            <a:br>
              <a:rPr lang="en-US" dirty="0" smtClean="0"/>
            </a:br>
            <a:r>
              <a:rPr lang="en-US" sz="2000" b="1" dirty="0">
                <a:solidFill>
                  <a:srgbClr val="0070C0"/>
                </a:solidFill>
              </a:rPr>
              <a:t>M</a:t>
            </a:r>
            <a:r>
              <a:rPr lang="en-US" sz="2000" b="1" dirty="0" smtClean="0">
                <a:solidFill>
                  <a:srgbClr val="0070C0"/>
                </a:solidFill>
              </a:rPr>
              <a:t>ethodology</a:t>
            </a:r>
            <a:endParaRPr lang="en-US" sz="2000" b="1" dirty="0">
              <a:solidFill>
                <a:srgbClr val="0070C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" y="888794"/>
            <a:ext cx="9662159" cy="5137564"/>
            <a:chOff x="1" y="765123"/>
            <a:chExt cx="9662159" cy="5137564"/>
          </a:xfrm>
        </p:grpSpPr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1413551770"/>
                </p:ext>
              </p:extLst>
            </p:nvPr>
          </p:nvGraphicFramePr>
          <p:xfrm>
            <a:off x="6819900" y="854575"/>
            <a:ext cx="2842260" cy="251641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4" name="Diagram 3"/>
            <p:cNvGraphicFramePr/>
            <p:nvPr>
              <p:extLst>
                <p:ext uri="{D42A27DB-BD31-4B8C-83A1-F6EECF244321}">
                  <p14:modId xmlns:p14="http://schemas.microsoft.com/office/powerpoint/2010/main" val="278963563"/>
                </p:ext>
              </p:extLst>
            </p:nvPr>
          </p:nvGraphicFramePr>
          <p:xfrm>
            <a:off x="1" y="765123"/>
            <a:ext cx="6781800" cy="513756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14" name="Diagram 13"/>
            <p:cNvGraphicFramePr/>
            <p:nvPr>
              <p:extLst>
                <p:ext uri="{D42A27DB-BD31-4B8C-83A1-F6EECF244321}">
                  <p14:modId xmlns:p14="http://schemas.microsoft.com/office/powerpoint/2010/main" val="678852077"/>
                </p:ext>
              </p:extLst>
            </p:nvPr>
          </p:nvGraphicFramePr>
          <p:xfrm>
            <a:off x="6888480" y="3101340"/>
            <a:ext cx="2773680" cy="269378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sp>
          <p:nvSpPr>
            <p:cNvPr id="8" name="Rounded Rectangle 7"/>
            <p:cNvSpPr/>
            <p:nvPr/>
          </p:nvSpPr>
          <p:spPr>
            <a:xfrm>
              <a:off x="6888480" y="1086490"/>
              <a:ext cx="350520" cy="4492800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/>
                <a:t>Start of iteration</a:t>
              </a:r>
              <a:endParaRPr lang="en-GB" dirty="0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4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5740" y="0"/>
            <a:ext cx="5410200" cy="771525"/>
          </a:xfrm>
        </p:spPr>
        <p:txBody>
          <a:bodyPr>
            <a:normAutofit fontScale="90000"/>
          </a:bodyPr>
          <a:lstStyle/>
          <a:p>
            <a:r>
              <a:rPr lang="en-US" dirty="0"/>
              <a:t>Optimization during </a:t>
            </a:r>
            <a:r>
              <a:rPr lang="en-US" dirty="0" smtClean="0"/>
              <a:t>design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000" b="1" dirty="0" err="1" smtClean="0">
                <a:solidFill>
                  <a:srgbClr val="0070C0"/>
                </a:solidFill>
              </a:rPr>
              <a:t>Design</a:t>
            </a:r>
            <a:r>
              <a:rPr lang="en-US" sz="2000" b="1" dirty="0" smtClean="0">
                <a:solidFill>
                  <a:srgbClr val="0070C0"/>
                </a:solidFill>
              </a:rPr>
              <a:t> options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22028218"/>
              </p:ext>
            </p:extLst>
          </p:nvPr>
        </p:nvGraphicFramePr>
        <p:xfrm>
          <a:off x="708660" y="922020"/>
          <a:ext cx="7947660" cy="5389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1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Dose rate outlook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34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0"/>
          <a:stretch/>
        </p:blipFill>
        <p:spPr bwMode="auto">
          <a:xfrm>
            <a:off x="4811012" y="3799221"/>
            <a:ext cx="3888000" cy="2546178"/>
          </a:xfrm>
          <a:prstGeom prst="rect">
            <a:avLst/>
          </a:prstGeom>
          <a:ln w="28575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62133" y="893978"/>
            <a:ext cx="367240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Nominal scenario </a:t>
            </a:r>
          </a:p>
          <a:p>
            <a:r>
              <a:rPr lang="en-US" sz="1600" dirty="0" smtClean="0"/>
              <a:t>Total integrated luminosity 3060 fb</a:t>
            </a:r>
            <a:r>
              <a:rPr lang="en-US" sz="1600" baseline="30000" dirty="0" smtClean="0"/>
              <a:t>-1</a:t>
            </a:r>
            <a:endParaRPr lang="en-GB" sz="1600" baseline="30000" dirty="0"/>
          </a:p>
        </p:txBody>
      </p:sp>
      <p:sp>
        <p:nvSpPr>
          <p:cNvPr id="15" name="TextBox 14"/>
          <p:cNvSpPr txBox="1"/>
          <p:nvPr/>
        </p:nvSpPr>
        <p:spPr>
          <a:xfrm rot="2097652">
            <a:off x="8094290" y="3870583"/>
            <a:ext cx="848497" cy="2769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</a:t>
            </a:r>
            <a:r>
              <a:rPr lang="en-US" sz="1200" dirty="0" smtClean="0"/>
              <a:t>cross IC</a:t>
            </a:r>
            <a:endParaRPr lang="en-GB" sz="1200" dirty="0"/>
          </a:p>
        </p:txBody>
      </p:sp>
      <p:sp>
        <p:nvSpPr>
          <p:cNvPr id="27" name="Rectangle 26"/>
          <p:cNvSpPr/>
          <p:nvPr/>
        </p:nvSpPr>
        <p:spPr>
          <a:xfrm>
            <a:off x="6003205" y="3850458"/>
            <a:ext cx="1563476" cy="2389385"/>
          </a:xfrm>
          <a:prstGeom prst="rect">
            <a:avLst/>
          </a:prstGeom>
          <a:solidFill>
            <a:srgbClr val="3399FF">
              <a:alpha val="38824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/>
              <a:t>Ambient Dose Equivalent </a:t>
            </a:r>
            <a:r>
              <a:rPr lang="en-US" sz="3700" dirty="0" smtClean="0"/>
              <a:t>Rates</a:t>
            </a:r>
          </a:p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Cooling </a:t>
            </a:r>
            <a:r>
              <a:rPr lang="en-US" sz="2000" b="1" i="1" dirty="0">
                <a:solidFill>
                  <a:schemeClr val="accent1">
                    <a:lumMod val="75000"/>
                  </a:schemeClr>
                </a:solidFill>
              </a:rPr>
              <a:t>time dependence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130698" y="1780560"/>
            <a:ext cx="4475889" cy="2424592"/>
            <a:chOff x="130698" y="1762454"/>
            <a:chExt cx="4475889" cy="2424592"/>
          </a:xfrm>
        </p:grpSpPr>
        <p:sp>
          <p:nvSpPr>
            <p:cNvPr id="31" name="TextBox 30"/>
            <p:cNvSpPr txBox="1"/>
            <p:nvPr/>
          </p:nvSpPr>
          <p:spPr>
            <a:xfrm>
              <a:off x="130698" y="1762454"/>
              <a:ext cx="44758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IR5 LHC </a:t>
              </a:r>
              <a:r>
                <a:rPr lang="en-US" sz="1400" b="1" dirty="0" err="1"/>
                <a:t>Fluka</a:t>
              </a:r>
              <a:r>
                <a:rPr lang="en-US" sz="1400" b="1" dirty="0"/>
                <a:t> </a:t>
              </a:r>
              <a:r>
                <a:rPr lang="en-US" sz="1400" b="1" dirty="0" smtClean="0"/>
                <a:t>geometry - Inner triplet area </a:t>
              </a:r>
              <a:r>
                <a:rPr lang="en-US" sz="1400" b="1" baseline="30000" dirty="0"/>
                <a:t>(courtesy </a:t>
              </a:r>
              <a:r>
                <a:rPr lang="en-US" sz="1400" b="1" baseline="30000" dirty="0" err="1"/>
                <a:t>Fluka</a:t>
              </a:r>
              <a:r>
                <a:rPr lang="en-US" sz="1400" b="1" baseline="30000" dirty="0"/>
                <a:t> team</a:t>
              </a:r>
              <a:r>
                <a:rPr lang="en-US" sz="1400" b="1" baseline="30000" dirty="0" smtClean="0"/>
                <a:t>)</a:t>
              </a:r>
              <a:endParaRPr lang="en-US" sz="1400" b="1" dirty="0">
                <a:solidFill>
                  <a:srgbClr val="0070C0"/>
                </a:solidFill>
              </a:endParaRPr>
            </a:p>
          </p:txBody>
        </p:sp>
        <p:grpSp>
          <p:nvGrpSpPr>
            <p:cNvPr id="5" name="Gruppo 4"/>
            <p:cNvGrpSpPr/>
            <p:nvPr/>
          </p:nvGrpSpPr>
          <p:grpSpPr>
            <a:xfrm>
              <a:off x="202781" y="2027046"/>
              <a:ext cx="4320000" cy="2160000"/>
              <a:chOff x="289833" y="2260073"/>
              <a:chExt cx="2417863" cy="1878805"/>
            </a:xfrm>
          </p:grpSpPr>
          <p:grpSp>
            <p:nvGrpSpPr>
              <p:cNvPr id="2" name="Gruppo 1"/>
              <p:cNvGrpSpPr/>
              <p:nvPr/>
            </p:nvGrpSpPr>
            <p:grpSpPr>
              <a:xfrm>
                <a:off x="289833" y="2260073"/>
                <a:ext cx="2417863" cy="1878805"/>
                <a:chOff x="2156391" y="1895475"/>
                <a:chExt cx="2417863" cy="1878805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2156391" y="1895475"/>
                  <a:ext cx="2417863" cy="1878805"/>
                  <a:chOff x="729340" y="1668496"/>
                  <a:chExt cx="3132000" cy="2226141"/>
                </a:xfrm>
              </p:grpSpPr>
              <p:pic>
                <p:nvPicPr>
                  <p:cNvPr id="17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t="5230"/>
                  <a:stretch/>
                </p:blipFill>
                <p:spPr bwMode="auto">
                  <a:xfrm>
                    <a:off x="729340" y="1668496"/>
                    <a:ext cx="3132000" cy="2226141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8" name="Rectangle 7"/>
                  <p:cNvSpPr/>
                  <p:nvPr/>
                </p:nvSpPr>
                <p:spPr>
                  <a:xfrm>
                    <a:off x="880182" y="2842017"/>
                    <a:ext cx="2905526" cy="36000"/>
                  </a:xfrm>
                  <a:prstGeom prst="rect">
                    <a:avLst/>
                  </a:prstGeom>
                  <a:solidFill>
                    <a:srgbClr val="9BBB59">
                      <a:alpha val="65882"/>
                    </a:srgbClr>
                  </a:solidFill>
                  <a:ln w="9525">
                    <a:solidFill>
                      <a:schemeClr val="accent3">
                        <a:lumMod val="50000"/>
                        <a:alpha val="50196"/>
                      </a:schemeClr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" name="Rectangle 8"/>
                  <p:cNvSpPr/>
                  <p:nvPr/>
                </p:nvSpPr>
                <p:spPr>
                  <a:xfrm rot="16200000">
                    <a:off x="417037" y="2711166"/>
                    <a:ext cx="2098600" cy="45719"/>
                  </a:xfrm>
                  <a:prstGeom prst="rect">
                    <a:avLst/>
                  </a:prstGeom>
                  <a:solidFill>
                    <a:srgbClr val="F79646">
                      <a:alpha val="70980"/>
                    </a:srgbClr>
                  </a:solidFill>
                  <a:ln w="6350"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2" name="TextBox 31"/>
                <p:cNvSpPr txBox="1"/>
                <p:nvPr/>
              </p:nvSpPr>
              <p:spPr>
                <a:xfrm>
                  <a:off x="2335629" y="2315594"/>
                  <a:ext cx="389714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 smtClean="0">
                      <a:latin typeface="Arial Black" panose="020B0A04020102020204" pitchFamily="34" charset="0"/>
                    </a:rPr>
                    <a:t>Q1</a:t>
                  </a:r>
                  <a:endParaRPr lang="en-GB" sz="900" dirty="0"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2869029" y="2315594"/>
                  <a:ext cx="389714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 smtClean="0">
                      <a:latin typeface="Arial Black" panose="020B0A04020102020204" pitchFamily="34" charset="0"/>
                    </a:rPr>
                    <a:t>Q2</a:t>
                  </a:r>
                  <a:endParaRPr lang="en-GB" sz="900" dirty="0"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3411143" y="2315594"/>
                  <a:ext cx="389714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 smtClean="0">
                      <a:latin typeface="Arial Black" panose="020B0A04020102020204" pitchFamily="34" charset="0"/>
                    </a:rPr>
                    <a:t>Q3</a:t>
                  </a:r>
                  <a:endParaRPr lang="en-GB" sz="900" dirty="0"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736138" y="2315594"/>
                  <a:ext cx="389714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 smtClean="0">
                      <a:latin typeface="Arial Black" panose="020B0A04020102020204" pitchFamily="34" charset="0"/>
                    </a:rPr>
                    <a:t>CP</a:t>
                  </a:r>
                  <a:endParaRPr lang="en-GB" sz="900" dirty="0"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3974665" y="2315594"/>
                  <a:ext cx="389714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 smtClean="0">
                      <a:latin typeface="Arial Black" panose="020B0A04020102020204" pitchFamily="34" charset="0"/>
                    </a:rPr>
                    <a:t>D1</a:t>
                  </a:r>
                  <a:endParaRPr lang="en-GB" sz="900" dirty="0">
                    <a:latin typeface="Arial Black" panose="020B0A04020102020204" pitchFamily="34" charset="0"/>
                  </a:endParaRPr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2317982" y="2680192"/>
                <a:ext cx="38971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 smtClean="0">
                    <a:latin typeface="Arial Black" panose="020B0A04020102020204" pitchFamily="34" charset="0"/>
                  </a:rPr>
                  <a:t>FB</a:t>
                </a:r>
                <a:endParaRPr lang="en-GB" sz="900" dirty="0">
                  <a:latin typeface="Arial Black" panose="020B0A04020102020204" pitchFamily="34" charset="0"/>
                </a:endParaRPr>
              </a:p>
            </p:txBody>
          </p:sp>
        </p:grpSp>
      </p:grp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39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078305"/>
              </p:ext>
            </p:extLst>
          </p:nvPr>
        </p:nvGraphicFramePr>
        <p:xfrm>
          <a:off x="1127363" y="4465276"/>
          <a:ext cx="1798144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319"/>
                <a:gridCol w="885825"/>
              </a:tblGrid>
              <a:tr h="4613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Cooling</a:t>
                      </a:r>
                      <a:r>
                        <a:rPr lang="en-US" sz="1400" baseline="0" dirty="0" smtClean="0"/>
                        <a:t> time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Scaling factor</a:t>
                      </a:r>
                      <a:endParaRPr lang="en-GB" sz="1400" dirty="0"/>
                    </a:p>
                  </a:txBody>
                  <a:tcPr anchor="ctr"/>
                </a:tc>
              </a:tr>
              <a:tr h="2713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week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</a:t>
                      </a:r>
                      <a:endParaRPr lang="en-GB" sz="1400" dirty="0"/>
                    </a:p>
                  </a:txBody>
                  <a:tcPr anchor="ctr"/>
                </a:tc>
              </a:tr>
              <a:tr h="2713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month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1.0</a:t>
                      </a:r>
                      <a:endParaRPr lang="en-GB" sz="1400" dirty="0"/>
                    </a:p>
                  </a:txBody>
                  <a:tcPr anchor="ctr"/>
                </a:tc>
              </a:tr>
              <a:tr h="2713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 months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</a:t>
                      </a:r>
                      <a:endParaRPr lang="en-GB" sz="1400" dirty="0"/>
                    </a:p>
                  </a:txBody>
                  <a:tcPr anchor="ctr"/>
                </a:tc>
              </a:tr>
              <a:tr h="2713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year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0.2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0" name="Gruppo 9"/>
          <p:cNvGrpSpPr/>
          <p:nvPr/>
        </p:nvGrpSpPr>
        <p:grpSpPr>
          <a:xfrm>
            <a:off x="4811012" y="1062205"/>
            <a:ext cx="3888000" cy="2550636"/>
            <a:chOff x="4811012" y="1062205"/>
            <a:chExt cx="3888000" cy="255063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19"/>
            <a:stretch/>
          </p:blipFill>
          <p:spPr bwMode="auto">
            <a:xfrm>
              <a:off x="4811012" y="1062205"/>
              <a:ext cx="3888000" cy="2550636"/>
            </a:xfrm>
            <a:prstGeom prst="rect">
              <a:avLst/>
            </a:prstGeom>
            <a:ln w="28575" cap="sq">
              <a:solidFill>
                <a:schemeClr val="accent3">
                  <a:lumMod val="50000"/>
                </a:schemeClr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4851" y="1073960"/>
              <a:ext cx="318559" cy="185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 rot="2175807">
            <a:off x="8224486" y="833175"/>
            <a:ext cx="747818" cy="2769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@ 40 cm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0333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11340" y="1426997"/>
            <a:ext cx="3889685" cy="2520000"/>
            <a:chOff x="768021" y="1792127"/>
            <a:chExt cx="3326142" cy="215489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7" t="11120" b="8144"/>
            <a:stretch/>
          </p:blipFill>
          <p:spPr>
            <a:xfrm>
              <a:off x="768021" y="1792127"/>
              <a:ext cx="3326142" cy="2154899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811814" y="2893293"/>
              <a:ext cx="2905526" cy="36000"/>
            </a:xfrm>
            <a:prstGeom prst="rect">
              <a:avLst/>
            </a:prstGeom>
            <a:solidFill>
              <a:srgbClr val="9BBB59">
                <a:alpha val="65882"/>
              </a:srgbClr>
            </a:solidFill>
            <a:ln w="9525">
              <a:solidFill>
                <a:schemeClr val="accent3">
                  <a:lumMod val="50000"/>
                  <a:alpha val="50196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71986" y="1046006"/>
            <a:ext cx="367240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Nominal scenario </a:t>
            </a: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409359" y="3813379"/>
            <a:ext cx="3873951" cy="2520000"/>
            <a:chOff x="724650" y="1768903"/>
            <a:chExt cx="3326142" cy="216365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27" t="10870" b="7277"/>
            <a:stretch/>
          </p:blipFill>
          <p:spPr>
            <a:xfrm>
              <a:off x="724650" y="1768903"/>
              <a:ext cx="3326142" cy="216365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811814" y="2893293"/>
              <a:ext cx="2905526" cy="36000"/>
            </a:xfrm>
            <a:prstGeom prst="rect">
              <a:avLst/>
            </a:prstGeom>
            <a:solidFill>
              <a:srgbClr val="9BBB59">
                <a:alpha val="65882"/>
              </a:srgbClr>
            </a:solidFill>
            <a:ln w="9525">
              <a:solidFill>
                <a:schemeClr val="accent3">
                  <a:lumMod val="50000"/>
                  <a:alpha val="50196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/>
              <a:t>Ambient Dose Equivalent </a:t>
            </a:r>
            <a:r>
              <a:rPr lang="en-US" sz="3700" dirty="0" smtClean="0"/>
              <a:t>Rates</a:t>
            </a:r>
          </a:p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Time evolution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grpSp>
        <p:nvGrpSpPr>
          <p:cNvPr id="2" name="Gruppo 1"/>
          <p:cNvGrpSpPr/>
          <p:nvPr/>
        </p:nvGrpSpPr>
        <p:grpSpPr>
          <a:xfrm>
            <a:off x="4894314" y="1215283"/>
            <a:ext cx="3888000" cy="2603122"/>
            <a:chOff x="4894314" y="1215283"/>
            <a:chExt cx="3888000" cy="2603122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05"/>
            <a:stretch/>
          </p:blipFill>
          <p:spPr bwMode="auto">
            <a:xfrm>
              <a:off x="4894314" y="1215283"/>
              <a:ext cx="3888000" cy="2603122"/>
            </a:xfrm>
            <a:prstGeom prst="rect">
              <a:avLst/>
            </a:prstGeom>
            <a:ln w="28575" cap="sq">
              <a:solidFill>
                <a:schemeClr val="accent3">
                  <a:lumMod val="50000"/>
                </a:schemeClr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2357" y="1262310"/>
              <a:ext cx="318559" cy="185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uppo 4"/>
          <p:cNvGrpSpPr/>
          <p:nvPr/>
        </p:nvGrpSpPr>
        <p:grpSpPr>
          <a:xfrm>
            <a:off x="4903205" y="3946997"/>
            <a:ext cx="3888000" cy="2603315"/>
            <a:chOff x="4903205" y="3946997"/>
            <a:chExt cx="3888000" cy="2603315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34"/>
            <a:stretch/>
          </p:blipFill>
          <p:spPr bwMode="auto">
            <a:xfrm>
              <a:off x="4903205" y="3946997"/>
              <a:ext cx="3888000" cy="2603315"/>
            </a:xfrm>
            <a:prstGeom prst="rect">
              <a:avLst/>
            </a:prstGeom>
            <a:ln w="28575">
              <a:solidFill>
                <a:schemeClr val="accent3">
                  <a:lumMod val="50000"/>
                </a:schemeClr>
              </a:solidFill>
              <a:miter lim="800000"/>
              <a:headEnd/>
              <a:tailEnd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3390" y="3983104"/>
              <a:ext cx="318559" cy="185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TextBox 28"/>
          <p:cNvSpPr txBox="1"/>
          <p:nvPr/>
        </p:nvSpPr>
        <p:spPr>
          <a:xfrm rot="2175807">
            <a:off x="8324672" y="1032540"/>
            <a:ext cx="74781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@ 40 cm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0177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93170" y="944406"/>
            <a:ext cx="8432940" cy="5409332"/>
            <a:chOff x="593170" y="944406"/>
            <a:chExt cx="8432940" cy="5409332"/>
          </a:xfrm>
        </p:grpSpPr>
        <p:sp>
          <p:nvSpPr>
            <p:cNvPr id="4" name="TextBox 3"/>
            <p:cNvSpPr txBox="1"/>
            <p:nvPr/>
          </p:nvSpPr>
          <p:spPr>
            <a:xfrm>
              <a:off x="1081834" y="944406"/>
              <a:ext cx="6911546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 month cooling time, dose rates at 40 cm from the cryostat</a:t>
              </a:r>
              <a:endParaRPr lang="en-GB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93170" y="1313738"/>
              <a:ext cx="8432940" cy="5040000"/>
              <a:chOff x="768430" y="1313738"/>
              <a:chExt cx="8432940" cy="5040000"/>
            </a:xfrm>
          </p:grpSpPr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512"/>
              <a:stretch/>
            </p:blipFill>
            <p:spPr bwMode="auto">
              <a:xfrm>
                <a:off x="768430" y="1313738"/>
                <a:ext cx="7706633" cy="50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6851594" y="2588112"/>
                <a:ext cx="2349776" cy="276999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Total integrated luminosity 310 fb</a:t>
                </a:r>
                <a:r>
                  <a:rPr lang="en-US" sz="1200" baseline="30000" dirty="0" smtClean="0"/>
                  <a:t>-1</a:t>
                </a:r>
                <a:endParaRPr lang="en-GB" sz="1200" baseline="300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171978" y="2861975"/>
                <a:ext cx="1995806" cy="461665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Nominal</a:t>
                </a:r>
                <a:r>
                  <a:rPr lang="en-US" sz="1200" dirty="0" smtClean="0"/>
                  <a:t> scenario</a:t>
                </a:r>
              </a:p>
              <a:p>
                <a:r>
                  <a:rPr lang="en-US" sz="1200" dirty="0" smtClean="0"/>
                  <a:t>Representing any LS after LS3 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727372" y="2037306"/>
            <a:ext cx="1382075" cy="3625818"/>
            <a:chOff x="1691194" y="2219617"/>
            <a:chExt cx="1382075" cy="3625818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2230210" y="2237372"/>
              <a:ext cx="32952" cy="2852547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691194" y="3646890"/>
              <a:ext cx="525162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lang="en-US" sz="1200" b="1" dirty="0" smtClean="0"/>
                <a:t>~</a:t>
              </a:r>
              <a:r>
                <a:rPr lang="en-US" sz="1200" b="1" dirty="0"/>
                <a:t>4</a:t>
              </a:r>
              <a:endParaRPr lang="en-GB" sz="1200" b="1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1727372" y="2219617"/>
              <a:ext cx="9391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791545" y="5089919"/>
              <a:ext cx="94323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758593" y="5845435"/>
              <a:ext cx="94323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2462456" y="2236937"/>
              <a:ext cx="16476" cy="359094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548107" y="3141119"/>
              <a:ext cx="525162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lang="en-US" sz="1200" b="1" smtClean="0"/>
                <a:t>~16</a:t>
              </a:r>
              <a:endParaRPr lang="en-GB" sz="1200" b="1" dirty="0"/>
            </a:p>
          </p:txBody>
        </p:sp>
      </p:grpSp>
      <p:sp>
        <p:nvSpPr>
          <p:cNvPr id="25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/>
              <a:t>Ambient Dose Equivalent </a:t>
            </a:r>
            <a:r>
              <a:rPr lang="en-US" sz="3700" dirty="0" smtClean="0"/>
              <a:t>Rates</a:t>
            </a:r>
          </a:p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Time evolution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23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16681</TotalTime>
  <Words>1656</Words>
  <Application>Microsoft Office PowerPoint</Application>
  <PresentationFormat>Presentazione su schermo (4:3)</PresentationFormat>
  <Paragraphs>507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HiLumiLHC_PresentationTemplate</vt:lpstr>
      <vt:lpstr>HL-LHC Work and Dose Planning exercises for inner triplet interventions</vt:lpstr>
      <vt:lpstr>Outline</vt:lpstr>
      <vt:lpstr>Optimization during design</vt:lpstr>
      <vt:lpstr>Intervention doses Methodology</vt:lpstr>
      <vt:lpstr>Optimization during design Design options</vt:lpstr>
      <vt:lpstr>Dose rate outlook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Work and Dose Planning exercises</vt:lpstr>
      <vt:lpstr>WDP example 1: Valve exchange intervention</vt:lpstr>
      <vt:lpstr>Lesson learnt from WDP example 1</vt:lpstr>
      <vt:lpstr>WDP example 2: PIM exchange intervention (1/2)</vt:lpstr>
      <vt:lpstr>WDP example 2: PIM exchange intervention (2/2)</vt:lpstr>
      <vt:lpstr>Presentazione standard di PowerPoint</vt:lpstr>
      <vt:lpstr>Presentazione standard di PowerPoint</vt:lpstr>
      <vt:lpstr>Thank You for your attention!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Cristina</cp:lastModifiedBy>
  <cp:revision>312</cp:revision>
  <cp:lastPrinted>2014-12-05T09:59:37Z</cp:lastPrinted>
  <dcterms:created xsi:type="dcterms:W3CDTF">2011-12-13T14:40:13Z</dcterms:created>
  <dcterms:modified xsi:type="dcterms:W3CDTF">2014-12-11T10:51:33Z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