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50"/>
  </p:notesMasterIdLst>
  <p:sldIdLst>
    <p:sldId id="259" r:id="rId5"/>
    <p:sldId id="264" r:id="rId6"/>
    <p:sldId id="265" r:id="rId7"/>
    <p:sldId id="287" r:id="rId8"/>
    <p:sldId id="267" r:id="rId9"/>
    <p:sldId id="307" r:id="rId10"/>
    <p:sldId id="308" r:id="rId11"/>
    <p:sldId id="309" r:id="rId12"/>
    <p:sldId id="310" r:id="rId13"/>
    <p:sldId id="311" r:id="rId14"/>
    <p:sldId id="312" r:id="rId15"/>
    <p:sldId id="272" r:id="rId16"/>
    <p:sldId id="282" r:id="rId17"/>
    <p:sldId id="283" r:id="rId18"/>
    <p:sldId id="281" r:id="rId19"/>
    <p:sldId id="291" r:id="rId20"/>
    <p:sldId id="292" r:id="rId21"/>
    <p:sldId id="273" r:id="rId22"/>
    <p:sldId id="293" r:id="rId23"/>
    <p:sldId id="294" r:id="rId24"/>
    <p:sldId id="295" r:id="rId25"/>
    <p:sldId id="296" r:id="rId26"/>
    <p:sldId id="297" r:id="rId27"/>
    <p:sldId id="298" r:id="rId28"/>
    <p:sldId id="313" r:id="rId29"/>
    <p:sldId id="299" r:id="rId30"/>
    <p:sldId id="317" r:id="rId31"/>
    <p:sldId id="300" r:id="rId32"/>
    <p:sldId id="301" r:id="rId33"/>
    <p:sldId id="302" r:id="rId34"/>
    <p:sldId id="303" r:id="rId35"/>
    <p:sldId id="318" r:id="rId36"/>
    <p:sldId id="304" r:id="rId37"/>
    <p:sldId id="305" r:id="rId38"/>
    <p:sldId id="306" r:id="rId39"/>
    <p:sldId id="314" r:id="rId40"/>
    <p:sldId id="277" r:id="rId41"/>
    <p:sldId id="278" r:id="rId42"/>
    <p:sldId id="279" r:id="rId43"/>
    <p:sldId id="316" r:id="rId44"/>
    <p:sldId id="262" r:id="rId45"/>
    <p:sldId id="315" r:id="rId46"/>
    <p:sldId id="284" r:id="rId47"/>
    <p:sldId id="285" r:id="rId48"/>
    <p:sldId id="286" r:id="rId49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27" autoAdjust="0"/>
    <p:restoredTop sz="94660"/>
  </p:normalViewPr>
  <p:slideViewPr>
    <p:cSldViewPr snapToGrid="0" snapToObjects="1">
      <p:cViewPr>
        <p:scale>
          <a:sx n="86" d="100"/>
          <a:sy n="86" d="100"/>
        </p:scale>
        <p:origin x="-12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18/11/2014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75" tIns="45638" rIns="91275" bIns="4563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275" tIns="45638" rIns="91275" bIns="4563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://lhc-div-miwg.web.cern.ch/lhc-div-miwg/LHC-2014/Point_pictures_2014/PT7%20%20pict%20table.htm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://lhc-div-miwg.web.cern.ch/lhc-div-miwg/LHC-2014/Point_pictures_2014/PT7%20%20pict%20table.htm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SC Links</a:t>
            </a:r>
            <a:br>
              <a:rPr lang="en-GB" dirty="0" smtClean="0"/>
            </a:br>
            <a:r>
              <a:rPr lang="en-GB" dirty="0" smtClean="0"/>
              <a:t>Point 7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Status Integration 7.10.2014</a:t>
            </a:r>
          </a:p>
          <a:p>
            <a:endParaRPr lang="en-US" sz="2800" dirty="0"/>
          </a:p>
          <a:p>
            <a:r>
              <a:rPr lang="en-US" sz="2000" dirty="0" smtClean="0"/>
              <a:t>Jean-Pierre Corso EN-MEF-INT</a:t>
            </a:r>
          </a:p>
          <a:p>
            <a:r>
              <a:rPr lang="en-US" sz="2000" dirty="0" smtClean="0"/>
              <a:t>Speaker </a:t>
            </a:r>
            <a:r>
              <a:rPr lang="en-US" sz="2000" u="sng" dirty="0" smtClean="0"/>
              <a:t>Yvon Muttoni </a:t>
            </a:r>
            <a:r>
              <a:rPr lang="en-US" sz="2000" dirty="0" smtClean="0"/>
              <a:t>EN-MEF-INT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fr-FR" sz="2000" dirty="0" smtClean="0"/>
              <a:t>EDMS ; No. 1419773</a:t>
            </a:r>
            <a:endParaRPr lang="en-GB" sz="2000" dirty="0"/>
          </a:p>
        </p:txBody>
      </p:sp>
      <p:sp>
        <p:nvSpPr>
          <p:cNvPr id="6" name="Text Placeholder 3"/>
          <p:cNvSpPr>
            <a:spLocks noGrp="1"/>
          </p:cNvSpPr>
          <p:nvPr/>
        </p:nvSpPr>
        <p:spPr bwMode="auto">
          <a:xfrm>
            <a:off x="228599" y="410641"/>
            <a:ext cx="8458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i="1" dirty="0" smtClean="0">
                <a:solidFill>
                  <a:schemeClr val="bg1">
                    <a:lumMod val="50000"/>
                  </a:schemeClr>
                </a:solidFill>
              </a:rPr>
              <a:t>4</a:t>
            </a:r>
            <a:r>
              <a:rPr lang="en-GB" i="1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GB" i="1" dirty="0" smtClean="0">
                <a:solidFill>
                  <a:schemeClr val="bg1">
                    <a:lumMod val="50000"/>
                  </a:schemeClr>
                </a:solidFill>
              </a:rPr>
              <a:t> Joint HiLumi LHC-LARP Annual Meeting</a:t>
            </a:r>
          </a:p>
          <a:p>
            <a:pPr>
              <a:defRPr/>
            </a:pP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November 17-21, 2014 </a:t>
            </a:r>
          </a:p>
          <a:p>
            <a:pPr>
              <a:buFont typeface="Arial" charset="0"/>
              <a:buNone/>
              <a:defRPr/>
            </a:pP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KEK</a:t>
            </a:r>
          </a:p>
          <a:p>
            <a:pPr>
              <a:buFont typeface="Arial" charset="0"/>
              <a:buNone/>
              <a:defRPr/>
            </a:pP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along TZ76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Detailed view and Section on the DFHAN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400880" y="2034598"/>
            <a:ext cx="8342240" cy="3434577"/>
            <a:chOff x="247179" y="2034598"/>
            <a:chExt cx="8342240" cy="3434577"/>
          </a:xfrm>
        </p:grpSpPr>
        <p:pic>
          <p:nvPicPr>
            <p:cNvPr id="4099" name="Picture 3" descr="G:\Workspaces\c\corso-migration\bureau\HL-slides-oct2014\TZ76-HLLHC-SClinks-powerconvertors-05-03102014.gif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179" y="2034598"/>
              <a:ext cx="4152857" cy="34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98" name="Picture 2" descr="G:\Workspaces\c\corso-migration\bureau\HL-slides-oct2014\TZ76-HLLHC-SClinks-powerconvertors-06-06102014.gif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2249" y="2049175"/>
              <a:ext cx="4187170" cy="34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9074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along TZ76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Section along TZ76 and detailed </a:t>
            </a:r>
            <a:r>
              <a:rPr lang="en-US" sz="2800" dirty="0"/>
              <a:t>view </a:t>
            </a:r>
            <a:r>
              <a:rPr lang="en-US" sz="2800" dirty="0" smtClean="0"/>
              <a:t>of the exit UJ76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217422" y="2187060"/>
            <a:ext cx="8709156" cy="3420000"/>
            <a:chOff x="457198" y="2187060"/>
            <a:chExt cx="8709156" cy="3420000"/>
          </a:xfrm>
        </p:grpSpPr>
        <p:pic>
          <p:nvPicPr>
            <p:cNvPr id="5122" name="Picture 2" descr="G:\Workspaces\c\corso-migration\bureau\HL-slides-oct2014\TZ76-HLLHC-SClinks-powerconvertors-07-06102014.gif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4486" y="2187060"/>
              <a:ext cx="4541868" cy="34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3" name="Picture 3" descr="G:\Workspaces\c\corso-migration\bureau\HL-slides-oct2014\TZ76-HLLHC-SClinks-powerconvertors-04-03102014.gif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198" y="2187060"/>
              <a:ext cx="4166184" cy="34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8581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Routing </a:t>
            </a:r>
            <a:r>
              <a:rPr lang="en-US" dirty="0"/>
              <a:t>UJ76 </a:t>
            </a:r>
            <a:r>
              <a:rPr lang="en-US" dirty="0" smtClean="0"/>
              <a:t>junction - Options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" y="1188719"/>
            <a:ext cx="8831580" cy="5349240"/>
          </a:xfrm>
        </p:spPr>
        <p:txBody>
          <a:bodyPr>
            <a:normAutofit/>
          </a:bodyPr>
          <a:lstStyle/>
          <a:p>
            <a:r>
              <a:rPr lang="en-US" dirty="0" smtClean="0"/>
              <a:t>Tunnel to UJ76 service area: existing </a:t>
            </a:r>
            <a:r>
              <a:rPr lang="en-US" dirty="0"/>
              <a:t>ducts </a:t>
            </a:r>
            <a:r>
              <a:rPr lang="en-US" dirty="0" smtClean="0"/>
              <a:t>are full!</a:t>
            </a:r>
          </a:p>
          <a:p>
            <a:pPr lvl="2"/>
            <a:r>
              <a:rPr lang="en-US" dirty="0"/>
              <a:t>2</a:t>
            </a:r>
            <a:r>
              <a:rPr lang="en-US" dirty="0" smtClean="0"/>
              <a:t> “small” ducts </a:t>
            </a:r>
            <a:r>
              <a:rPr lang="en-US" sz="2000" dirty="0" smtClean="0">
                <a:sym typeface="Symbol"/>
              </a:rPr>
              <a:t></a:t>
            </a:r>
            <a:r>
              <a:rPr lang="en-US" dirty="0" smtClean="0">
                <a:sym typeface="Symbol"/>
              </a:rPr>
              <a:t>4</a:t>
            </a:r>
            <a:r>
              <a:rPr lang="en-US" dirty="0" smtClean="0"/>
              <a:t>00mm </a:t>
            </a:r>
            <a:r>
              <a:rPr lang="en-US" dirty="0"/>
              <a:t>must </a:t>
            </a:r>
            <a:r>
              <a:rPr lang="en-US" dirty="0" smtClean="0"/>
              <a:t>be drilled</a:t>
            </a:r>
          </a:p>
          <a:p>
            <a:pPr lvl="2"/>
            <a:r>
              <a:rPr lang="en-US" dirty="0" smtClean="0"/>
              <a:t>Between 2m &amp; 3m long, depends on the angle…</a:t>
            </a:r>
            <a:endParaRPr lang="en-US" dirty="0"/>
          </a:p>
          <a:p>
            <a:r>
              <a:rPr lang="en-US" dirty="0" smtClean="0"/>
              <a:t>UJ76 to TZ76 gallery: 2 main options</a:t>
            </a:r>
          </a:p>
          <a:p>
            <a:pPr lvl="2"/>
            <a:r>
              <a:rPr lang="en-US" dirty="0"/>
              <a:t>without long ducts, along UJ76 bottleneck…</a:t>
            </a:r>
          </a:p>
          <a:p>
            <a:pPr lvl="2"/>
            <a:r>
              <a:rPr lang="en-US" dirty="0" smtClean="0">
                <a:effectLst/>
              </a:rPr>
              <a:t>with 2 new long ducts </a:t>
            </a:r>
            <a:r>
              <a:rPr lang="en-US" dirty="0" smtClean="0"/>
              <a:t>( ̴19</a:t>
            </a:r>
            <a:r>
              <a:rPr lang="en-US" dirty="0" smtClean="0">
                <a:effectLst/>
              </a:rPr>
              <a:t>m each)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692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Routing UJ76 – </a:t>
            </a:r>
            <a:r>
              <a:rPr lang="en-US" dirty="0"/>
              <a:t>Option </a:t>
            </a:r>
            <a:r>
              <a:rPr lang="en-US" dirty="0" smtClean="0"/>
              <a:t>1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2 shorts ducts from LHC tunnel to service area</a:t>
            </a:r>
          </a:p>
          <a:p>
            <a:r>
              <a:rPr lang="en-US" sz="2800" dirty="0" smtClean="0"/>
              <a:t>NO </a:t>
            </a:r>
            <a:r>
              <a:rPr lang="en-US" sz="2800" dirty="0"/>
              <a:t>new long ducts</a:t>
            </a:r>
          </a:p>
          <a:p>
            <a:endParaRPr lang="en-US" dirty="0" smtClean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2409800"/>
            <a:ext cx="7920000" cy="3633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63671" y="2753699"/>
            <a:ext cx="945772" cy="369332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SC Links</a:t>
            </a:r>
            <a:endParaRPr lang="fr-FR" b="1" dirty="0">
              <a:solidFill>
                <a:srgbClr val="002060"/>
              </a:solidFill>
            </a:endParaRPr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>
            <a:off x="4436557" y="3123031"/>
            <a:ext cx="1042223" cy="526949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39654" y="5381153"/>
            <a:ext cx="793807" cy="461665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UJ76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2761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UJ76 – Option 1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Along UJ76 bottleneck</a:t>
            </a:r>
            <a:endParaRPr lang="en-US" dirty="0" smtClean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04161"/>
            <a:ext cx="7200000" cy="3220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000" y="274638"/>
            <a:ext cx="3600000" cy="3099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371091" y="2875619"/>
            <a:ext cx="945772" cy="369332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SC Links</a:t>
            </a:r>
            <a:endParaRPr lang="fr-FR" b="1" dirty="0">
              <a:solidFill>
                <a:srgbClr val="002060"/>
              </a:solidFill>
            </a:endParaRPr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 flipH="1">
            <a:off x="1684020" y="3244951"/>
            <a:ext cx="1159957" cy="694589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35494" y="5533553"/>
            <a:ext cx="691984" cy="400110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2060"/>
                </a:solidFill>
              </a:rPr>
              <a:t>UJ76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41834" y="4931573"/>
            <a:ext cx="692818" cy="400110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2060"/>
                </a:solidFill>
              </a:rPr>
              <a:t>TZ76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04151" y="2875619"/>
            <a:ext cx="945772" cy="369332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SC Links</a:t>
            </a:r>
            <a:endParaRPr lang="fr-FR" b="1" dirty="0">
              <a:solidFill>
                <a:srgbClr val="002060"/>
              </a:solidFill>
            </a:endParaRPr>
          </a:p>
        </p:txBody>
      </p:sp>
      <p:cxnSp>
        <p:nvCxnSpPr>
          <p:cNvPr id="16" name="Straight Arrow Connector 15"/>
          <p:cNvCxnSpPr>
            <a:stCxn id="15" idx="0"/>
          </p:cNvCxnSpPr>
          <p:nvPr/>
        </p:nvCxnSpPr>
        <p:spPr>
          <a:xfrm flipH="1" flipV="1">
            <a:off x="7804151" y="1463040"/>
            <a:ext cx="472886" cy="1412579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01868" y="1350173"/>
            <a:ext cx="692818" cy="400110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2060"/>
                </a:solidFill>
              </a:rPr>
              <a:t>TZ76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 rot="10362056">
            <a:off x="7617457" y="3810001"/>
            <a:ext cx="594360" cy="4648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extBox 20"/>
          <p:cNvSpPr txBox="1"/>
          <p:nvPr/>
        </p:nvSpPr>
        <p:spPr>
          <a:xfrm>
            <a:off x="8298782" y="3845205"/>
            <a:ext cx="662810" cy="369332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View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5502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32" presetClass="emph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9" grpId="0" animBg="1"/>
      <p:bldP spid="14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UJ76 – Option </a:t>
            </a:r>
            <a:r>
              <a:rPr lang="en-US" dirty="0" smtClean="0"/>
              <a:t>2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7520"/>
            <a:ext cx="8229600" cy="534924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800" dirty="0"/>
              <a:t>2 shorts ducts from LHC tunnel to service area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With 2 new long ducts from UJ76 to the TZ76 gallery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6146" name="Picture 2" descr="G:\Workspaces\c\corso-migration\bureau\HL-slides-oct2014\UJ76-HLLHC-SClinks-Opt1-01-0610201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711" y="1964865"/>
            <a:ext cx="6954578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36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UJ76 – Option 2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Detailed view on </a:t>
            </a:r>
            <a:r>
              <a:rPr lang="en-US" dirty="0" smtClean="0"/>
              <a:t>DSHAN link (R7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7170" name="Picture 2" descr="G:\Workspaces\c\corso-migration\bureau\HL-slides-oct2014\UJ76-HLLHC-SClinks-Opt1-02-0610201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" y="1971095"/>
            <a:ext cx="8640000" cy="3964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1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UJ76 – Option 2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Detailed view on </a:t>
            </a:r>
            <a:r>
              <a:rPr lang="en-US" dirty="0" smtClean="0"/>
              <a:t>DSHAM link (L7)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8194" name="Picture 2" descr="G:\Workspaces\c\corso-migration\bureau\HL-slides-oct2014\UJ76-HLLHC-SClinks-Opt1-03-0610201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00" y="1811115"/>
            <a:ext cx="8280000" cy="441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115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Options – UJ76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382000" cy="534924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Overview of the two options: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option (no long ducts) requires more bends and smaller bending radius</a:t>
            </a:r>
            <a:endParaRPr lang="en-US" sz="2800" dirty="0" smtClean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9219" name="Picture 3" descr="G:\Workspaces\c\corso-migration\bureau\HL-slides-oct2014\UJ76-HLLHC-SClinks-01-03-0610201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0" y="2283884"/>
            <a:ext cx="7560000" cy="3866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53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</a:t>
            </a:r>
            <a:r>
              <a:rPr lang="en-US" dirty="0" err="1" smtClean="0"/>
              <a:t>He.Re</a:t>
            </a:r>
            <a:r>
              <a:rPr lang="en-US" dirty="0" smtClean="0"/>
              <a:t> pipes DN80 into UJ76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10242" name="Picture 2" descr="G:\Workspaces\c\corso-migration\bureau\HL-slides-oct2014\UJ76-HLLHC-HeReturn80-01-0610201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1189038"/>
            <a:ext cx="7920000" cy="4814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04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fr-FR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Remind of requirements</a:t>
            </a:r>
          </a:p>
          <a:p>
            <a:r>
              <a:rPr lang="en-GB" dirty="0" smtClean="0"/>
              <a:t>Overview of Point 7 ; Remind</a:t>
            </a:r>
          </a:p>
          <a:p>
            <a:r>
              <a:rPr lang="en-GB" dirty="0" smtClean="0"/>
              <a:t>Routings</a:t>
            </a:r>
          </a:p>
          <a:p>
            <a:pPr lvl="3"/>
            <a:r>
              <a:rPr lang="en-GB" dirty="0" smtClean="0"/>
              <a:t>TZ76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/>
              <a:t>UJ76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 smtClean="0"/>
              <a:t>R771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 smtClean="0"/>
              <a:t>RR77</a:t>
            </a:r>
          </a:p>
          <a:p>
            <a:r>
              <a:rPr lang="en-GB" dirty="0" smtClean="0"/>
              <a:t>Tricky Points</a:t>
            </a:r>
          </a:p>
          <a:p>
            <a:r>
              <a:rPr lang="en-GB" dirty="0" smtClean="0"/>
              <a:t>Open Points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18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</a:t>
            </a:r>
            <a:r>
              <a:rPr lang="en-US" dirty="0" err="1" smtClean="0"/>
              <a:t>He.Re</a:t>
            </a:r>
            <a:r>
              <a:rPr lang="en-US" dirty="0" smtClean="0"/>
              <a:t> pipes DN80 into UJ76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Detailed views right and left side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101929" y="2167505"/>
            <a:ext cx="8940142" cy="2700000"/>
            <a:chOff x="2" y="2167505"/>
            <a:chExt cx="8940142" cy="2700000"/>
          </a:xfrm>
        </p:grpSpPr>
        <p:pic>
          <p:nvPicPr>
            <p:cNvPr id="11266" name="Picture 2" descr="G:\Workspaces\c\corso-migration\bureau\HL-slides-oct2014\UJ76-HLLHC-HeReturn80-02-06102014.gif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" y="2167505"/>
              <a:ext cx="3946156" cy="27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67" name="Picture 3" descr="G:\Workspaces\c\corso-migration\bureau\HL-slides-oct2014\UJ76-HLLHC-HeReturn80-03-06102014.gif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6158" y="2167505"/>
              <a:ext cx="4993986" cy="27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2343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</a:t>
            </a:r>
            <a:r>
              <a:rPr lang="en-US" dirty="0" err="1" smtClean="0"/>
              <a:t>He.Re</a:t>
            </a:r>
            <a:r>
              <a:rPr lang="en-US" dirty="0" smtClean="0"/>
              <a:t> pipes DN80 into UJ76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View from L7 side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12290" name="Picture 2" descr="G:\Workspaces\c\corso-migration\bureau\HL-slides-oct2014\UJ76-HLLHC-HeReturn80-04-0610201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" y="1866900"/>
            <a:ext cx="8640000" cy="4072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66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</a:t>
            </a:r>
            <a:r>
              <a:rPr lang="en-US" dirty="0" err="1" smtClean="0"/>
              <a:t>He.Re</a:t>
            </a:r>
            <a:r>
              <a:rPr lang="en-US" dirty="0" smtClean="0"/>
              <a:t> pipes DN80 into UJ76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Detailed views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13315" name="Picture 3" descr="G:\Workspaces\c\corso-migration\bureau\HL-slides-oct2014\UJ76-HLLHC-HeReturn80-06-0610201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045" y="1777271"/>
            <a:ext cx="4362955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G:\Workspaces\c\corso-migration\bureau\HL-slides-oct2014\UJ76-HLLHC-HeReturn80-05-0610201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99271"/>
            <a:ext cx="6057442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024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496300" cy="914400"/>
          </a:xfrm>
        </p:spPr>
        <p:txBody>
          <a:bodyPr/>
          <a:lstStyle/>
          <a:p>
            <a:r>
              <a:rPr lang="en-US" sz="3600" dirty="0" smtClean="0">
                <a:effectLst/>
              </a:rPr>
              <a:t>Routing R771 – Typical Section</a:t>
            </a:r>
            <a:endParaRPr lang="en-US" sz="3600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14339" name="Picture 3" descr="G:\Workspaces\s\Section_integration\HiLumi\Point 7\CoupeType-1107201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00" y="1048647"/>
            <a:ext cx="6480000" cy="4581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45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496300" cy="914400"/>
          </a:xfrm>
        </p:spPr>
        <p:txBody>
          <a:bodyPr/>
          <a:lstStyle/>
          <a:p>
            <a:r>
              <a:rPr lang="en-US" sz="3600" dirty="0" smtClean="0">
                <a:effectLst/>
              </a:rPr>
              <a:t>Routing R771 towards RR77</a:t>
            </a:r>
            <a:endParaRPr lang="en-US" sz="36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282940" cy="534924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Principle is similar for R74 and RR73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7" name="Picture 3" descr="G:\Workspaces\s\Section_integration\HiLumi\Point 7\CoupeType-1107201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000" y="1638870"/>
            <a:ext cx="6480000" cy="4581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91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496300" cy="914400"/>
          </a:xfrm>
        </p:spPr>
        <p:txBody>
          <a:bodyPr/>
          <a:lstStyle/>
          <a:p>
            <a:r>
              <a:rPr lang="en-US" sz="3600" dirty="0" smtClean="0">
                <a:effectLst/>
              </a:rPr>
              <a:t>Routing R771 towards RR77</a:t>
            </a:r>
            <a:endParaRPr lang="en-US" sz="36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282940" cy="534924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design of DFAN module in stand-by</a:t>
            </a:r>
          </a:p>
          <a:p>
            <a:r>
              <a:rPr lang="en-US" sz="2400" dirty="0" smtClean="0"/>
              <a:t>Characteristics of DSLMN to be defined</a:t>
            </a:r>
          </a:p>
          <a:p>
            <a:endParaRPr lang="en-US" sz="2400" dirty="0"/>
          </a:p>
          <a:p>
            <a:r>
              <a:rPr lang="en-US" sz="2400" dirty="0" smtClean="0"/>
              <a:t>General view of the area : </a:t>
            </a:r>
            <a:r>
              <a:rPr lang="en-US" sz="2400" i="1" dirty="0" smtClean="0"/>
              <a:t>Sections next slide </a:t>
            </a:r>
            <a:endParaRPr lang="en-US" sz="2400" i="1" dirty="0" smtClean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14338" name="Picture 2" descr="G:\Workspaces\c\corso-migration\bureau\HL-slides-oct2014\RR77-HLLHC-SClink-01-0710201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" y="3467101"/>
            <a:ext cx="8640000" cy="2338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6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496300" cy="914400"/>
          </a:xfrm>
        </p:spPr>
        <p:txBody>
          <a:bodyPr/>
          <a:lstStyle/>
          <a:p>
            <a:r>
              <a:rPr lang="en-US" sz="3600" dirty="0" smtClean="0">
                <a:effectLst/>
              </a:rPr>
              <a:t>Routing R771 towards RR77</a:t>
            </a:r>
            <a:endParaRPr lang="en-US" sz="36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282940" cy="534924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3 Sections with various positions of the link &amp; pipe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15362" name="Picture 2" descr="G:\Workspaces\c\corso-migration\bureau\HL-slides-oct2014\R771-HLLHC-SClink-CutC-0710201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978" y="2445501"/>
            <a:ext cx="3092022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G:\Workspaces\c\corso-migration\bureau\HL-slides-oct2014\R771-HLLHC-SClink-CutA-0710201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641" y="2445501"/>
            <a:ext cx="3046494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G:\Workspaces\c\corso-migration\bureau\HL-slides-oct2014\R771-HLLHC-SClink-CutB-0710201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1853" y="2445501"/>
            <a:ext cx="3030125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90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78" r="1555" b="14489"/>
          <a:stretch/>
        </p:blipFill>
        <p:spPr bwMode="auto">
          <a:xfrm>
            <a:off x="0" y="1600415"/>
            <a:ext cx="9144000" cy="3932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48299" y="5720375"/>
            <a:ext cx="5013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Click on the image and click on C4R7 on ICL </a:t>
            </a:r>
            <a:r>
              <a:rPr lang="fr-CH" dirty="0" err="1" smtClean="0"/>
              <a:t>website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5793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496300" cy="914400"/>
          </a:xfrm>
        </p:spPr>
        <p:txBody>
          <a:bodyPr/>
          <a:lstStyle/>
          <a:p>
            <a:r>
              <a:rPr lang="en-US" sz="3600" dirty="0" smtClean="0">
                <a:effectLst/>
              </a:rPr>
              <a:t>Routing R771 towards RR77</a:t>
            </a:r>
            <a:endParaRPr lang="en-US" sz="36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282940" cy="534924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First change of disposition to cross ventilation door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16387" name="Picture 3" descr="G:\Workspaces\c\corso-migration\bureau\HL-slides-oct2014\R771-HLLHC-SClink-Detail-01-0710201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1715539"/>
            <a:ext cx="7920000" cy="4460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26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496300" cy="914400"/>
          </a:xfrm>
        </p:spPr>
        <p:txBody>
          <a:bodyPr/>
          <a:lstStyle/>
          <a:p>
            <a:r>
              <a:rPr lang="en-US" sz="3600" dirty="0" smtClean="0">
                <a:effectLst/>
              </a:rPr>
              <a:t>Routing R771 towards RR77</a:t>
            </a:r>
            <a:endParaRPr lang="en-US" sz="36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282940" cy="534924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Second change of disposition after ventilation door, to fit with pipes’ change of position ; top view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17410" name="Picture 2" descr="G:\Workspaces\c\corso-migration\bureau\HL-slides-oct2014\R771-HLLHC-SClink-Detail-02-0710201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2212706"/>
            <a:ext cx="7920000" cy="3379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01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62900" cy="914400"/>
          </a:xfrm>
        </p:spPr>
        <p:txBody>
          <a:bodyPr/>
          <a:lstStyle/>
          <a:p>
            <a:pPr algn="ctr"/>
            <a:r>
              <a:rPr lang="en-US" dirty="0" smtClean="0">
                <a:effectLst/>
              </a:rPr>
              <a:t>Remin</a:t>
            </a:r>
            <a:r>
              <a:rPr lang="en-US" dirty="0" smtClean="0"/>
              <a:t>d of requirements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60" y="1600199"/>
            <a:ext cx="8016240" cy="5349240"/>
          </a:xfrm>
        </p:spPr>
        <p:txBody>
          <a:bodyPr>
            <a:normAutofit/>
          </a:bodyPr>
          <a:lstStyle/>
          <a:p>
            <a:r>
              <a:rPr lang="en-US" dirty="0" smtClean="0"/>
              <a:t>Relocate </a:t>
            </a:r>
            <a:r>
              <a:rPr lang="en-US" b="1" dirty="0" smtClean="0"/>
              <a:t>DFBA</a:t>
            </a:r>
            <a:r>
              <a:rPr lang="en-US" dirty="0" smtClean="0"/>
              <a:t> (80% of powering) and their power convertors from RR73 &amp; RR77 inside the TZ76 gallery</a:t>
            </a:r>
          </a:p>
          <a:p>
            <a:r>
              <a:rPr lang="en-US" dirty="0" smtClean="0"/>
              <a:t>Replace </a:t>
            </a:r>
            <a:r>
              <a:rPr lang="en-US" b="1" dirty="0"/>
              <a:t>DFBA</a:t>
            </a:r>
            <a:r>
              <a:rPr lang="en-US" dirty="0"/>
              <a:t> </a:t>
            </a:r>
            <a:r>
              <a:rPr lang="en-US" dirty="0" smtClean="0"/>
              <a:t>by a </a:t>
            </a:r>
            <a:r>
              <a:rPr lang="en-US" b="1" dirty="0" smtClean="0"/>
              <a:t>DFA</a:t>
            </a:r>
            <a:r>
              <a:rPr lang="en-US" dirty="0" smtClean="0"/>
              <a:t> with same bulkiness, keeping current leads for Quench protection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924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496300" cy="914400"/>
          </a:xfrm>
        </p:spPr>
        <p:txBody>
          <a:bodyPr/>
          <a:lstStyle/>
          <a:p>
            <a:r>
              <a:rPr lang="en-US" sz="3600" dirty="0" smtClean="0">
                <a:effectLst/>
              </a:rPr>
              <a:t>Routing R771 towards RR77</a:t>
            </a:r>
            <a:endParaRPr lang="en-US" sz="36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282940" cy="534924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Second change of disposition after ventilation door ; left view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18434" name="Picture 2" descr="G:\Workspaces\c\corso-migration\bureau\HL-slides-oct2014\R771-HLLHC-SClink-Detail-03-0710201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000" y="1684776"/>
            <a:ext cx="6480000" cy="4470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39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496300" cy="914400"/>
          </a:xfrm>
        </p:spPr>
        <p:txBody>
          <a:bodyPr/>
          <a:lstStyle/>
          <a:p>
            <a:r>
              <a:rPr lang="en-US" sz="3600" dirty="0" smtClean="0">
                <a:effectLst/>
              </a:rPr>
              <a:t>Routing R771 towards RR77</a:t>
            </a:r>
            <a:endParaRPr lang="en-US" sz="36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282940" cy="534924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Third change of disposition to cross shielding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19458" name="Picture 2" descr="G:\Workspaces\c\corso-migration\bureau\HL-slides-oct2014\R771-HLLHC-SClink-Detail-04-0710201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791" y="1890184"/>
            <a:ext cx="6480000" cy="4180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19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4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40" r="1190" b="11658"/>
          <a:stretch/>
        </p:blipFill>
        <p:spPr bwMode="auto">
          <a:xfrm>
            <a:off x="0" y="1591796"/>
            <a:ext cx="9144000" cy="3938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48299" y="5720375"/>
            <a:ext cx="5013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Click on the image and click on C7R7 on ICL </a:t>
            </a:r>
            <a:r>
              <a:rPr lang="fr-CH" dirty="0" err="1" smtClean="0"/>
              <a:t>website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79291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496300" cy="914400"/>
          </a:xfrm>
        </p:spPr>
        <p:txBody>
          <a:bodyPr/>
          <a:lstStyle/>
          <a:p>
            <a:r>
              <a:rPr lang="en-US" sz="3600" dirty="0" smtClean="0">
                <a:effectLst/>
              </a:rPr>
              <a:t>Routing inside RR77</a:t>
            </a:r>
            <a:endParaRPr lang="en-US" sz="36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282940" cy="534924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General view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20482" name="Picture 2" descr="G:\Workspaces\c\corso-migration\bureau\HL-slides-oct2014\RR77-HLLHC-SClink-02-0710201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" y="2101464"/>
            <a:ext cx="8640000" cy="382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42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496300" cy="914400"/>
          </a:xfrm>
        </p:spPr>
        <p:txBody>
          <a:bodyPr/>
          <a:lstStyle/>
          <a:p>
            <a:r>
              <a:rPr lang="en-US" sz="3600" dirty="0" smtClean="0">
                <a:effectLst/>
              </a:rPr>
              <a:t>Routing inside RR77</a:t>
            </a:r>
            <a:endParaRPr lang="en-US" sz="36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282940" cy="534924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View from passage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21506" name="Picture 2" descr="G:\Workspaces\c\corso-migration\bureau\HL-slides-oct2014\RR77-HLLHC-SClink-03-0710201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00" y="1785872"/>
            <a:ext cx="7200000" cy="4335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45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496300" cy="914400"/>
          </a:xfrm>
        </p:spPr>
        <p:txBody>
          <a:bodyPr/>
          <a:lstStyle/>
          <a:p>
            <a:r>
              <a:rPr lang="en-US" sz="3600" dirty="0" smtClean="0">
                <a:effectLst/>
              </a:rPr>
              <a:t>Routing inside RR77 ; lateral view</a:t>
            </a:r>
            <a:endParaRPr lang="en-US" sz="3600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22530" name="Picture 2" descr="G:\Workspaces\c\corso-migration\bureau\HL-slides-oct2014\RR77-HLLHC-SClink-04-0710201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000" y="1070353"/>
            <a:ext cx="6480000" cy="5141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59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496300" cy="914400"/>
          </a:xfrm>
        </p:spPr>
        <p:txBody>
          <a:bodyPr/>
          <a:lstStyle/>
          <a:p>
            <a:r>
              <a:rPr lang="en-US" sz="3600" dirty="0" smtClean="0">
                <a:effectLst/>
              </a:rPr>
              <a:t>Routing R74 </a:t>
            </a:r>
            <a:r>
              <a:rPr lang="en-US" sz="3600" dirty="0" smtClean="0">
                <a:effectLst/>
                <a:sym typeface="Wingdings" panose="05000000000000000000" pitchFamily="2" charset="2"/>
              </a:rPr>
              <a:t> </a:t>
            </a:r>
            <a:r>
              <a:rPr lang="en-US" sz="3600" dirty="0" smtClean="0">
                <a:effectLst/>
              </a:rPr>
              <a:t>RR73</a:t>
            </a:r>
            <a:endParaRPr lang="en-US" sz="36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282940" cy="534924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Remind: the principle for routing of all the links and pipes shown in the previous slides is similar for R74 and RR73  as for R771 and RR77 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76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Tricky Points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1779"/>
            <a:ext cx="8343900" cy="5349240"/>
          </a:xfrm>
        </p:spPr>
        <p:txBody>
          <a:bodyPr>
            <a:normAutofit/>
          </a:bodyPr>
          <a:lstStyle/>
          <a:p>
            <a:r>
              <a:rPr lang="en-US" dirty="0" smtClean="0"/>
              <a:t>RR73/77 to LHC tunnel: </a:t>
            </a:r>
          </a:p>
          <a:p>
            <a:pPr lvl="2"/>
            <a:r>
              <a:rPr lang="en-US" dirty="0" smtClean="0">
                <a:effectLst/>
              </a:rPr>
              <a:t>Many constraints due to </a:t>
            </a:r>
            <a:r>
              <a:rPr lang="en-US" dirty="0" err="1" smtClean="0">
                <a:effectLst/>
              </a:rPr>
              <a:t>shieldings</a:t>
            </a:r>
            <a:r>
              <a:rPr lang="en-US" dirty="0" smtClean="0">
                <a:effectLst/>
              </a:rPr>
              <a:t>, metallic structures and supports to avoid and cross</a:t>
            </a:r>
          </a:p>
          <a:p>
            <a:r>
              <a:rPr lang="en-US" dirty="0" smtClean="0"/>
              <a:t>UJ76 crossing: many bends in multiple directions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044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Open Points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328660" cy="5349240"/>
          </a:xfrm>
        </p:spPr>
        <p:txBody>
          <a:bodyPr>
            <a:normAutofit/>
          </a:bodyPr>
          <a:lstStyle/>
          <a:p>
            <a:r>
              <a:rPr lang="en-US" dirty="0" smtClean="0"/>
              <a:t>How to connect the link to the service module ?</a:t>
            </a:r>
          </a:p>
          <a:p>
            <a:pPr lvl="2"/>
            <a:r>
              <a:rPr lang="en-US" dirty="0" smtClean="0"/>
              <a:t>Vertically ? Horizontally ?</a:t>
            </a:r>
          </a:p>
          <a:p>
            <a:r>
              <a:rPr lang="en-US" dirty="0" smtClean="0"/>
              <a:t>Constraints on the SC link ?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Supporting? Fixed points? Limited space for that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689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Open Points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389620" cy="5349240"/>
          </a:xfrm>
        </p:spPr>
        <p:txBody>
          <a:bodyPr>
            <a:norm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“</a:t>
            </a:r>
            <a:r>
              <a:rPr lang="en-US" dirty="0">
                <a:sym typeface="Wingdings" panose="05000000000000000000" pitchFamily="2" charset="2"/>
              </a:rPr>
              <a:t>Accessories” on the link inside the </a:t>
            </a:r>
            <a:r>
              <a:rPr lang="en-US" dirty="0" smtClean="0">
                <a:sym typeface="Wingdings" panose="05000000000000000000" pitchFamily="2" charset="2"/>
              </a:rPr>
              <a:t>tunnel: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Instrumentation?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Services (controls, etc…)?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RR devices to be relocated in TZ76 ?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Inventory under progress (converters, lead control, etc… 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Size of DFH elements to be transported? Space required for assembly and maintenance?</a:t>
            </a:r>
            <a:endParaRPr lang="en-US" i="1" dirty="0" smtClean="0">
              <a:sym typeface="Wingdings" panose="05000000000000000000" pitchFamily="2" charset="2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617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62900" cy="914400"/>
          </a:xfrm>
        </p:spPr>
        <p:txBody>
          <a:bodyPr/>
          <a:lstStyle/>
          <a:p>
            <a:pPr algn="ctr"/>
            <a:r>
              <a:rPr lang="en-US" dirty="0"/>
              <a:t>Remind of requirements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60" y="1600199"/>
            <a:ext cx="8016240" cy="5349240"/>
          </a:xfrm>
        </p:spPr>
        <p:txBody>
          <a:bodyPr>
            <a:normAutofit/>
          </a:bodyPr>
          <a:lstStyle/>
          <a:p>
            <a:r>
              <a:rPr lang="en-US" dirty="0" smtClean="0"/>
              <a:t>Connect </a:t>
            </a:r>
            <a:r>
              <a:rPr lang="en-US" b="1" dirty="0" smtClean="0"/>
              <a:t>DFA</a:t>
            </a:r>
            <a:r>
              <a:rPr lang="en-US" dirty="0" smtClean="0"/>
              <a:t> in RR73 &amp; RR77 to two </a:t>
            </a:r>
            <a:r>
              <a:rPr lang="en-US" b="1" dirty="0" smtClean="0"/>
              <a:t>DFHA</a:t>
            </a:r>
            <a:r>
              <a:rPr lang="en-US" dirty="0" smtClean="0"/>
              <a:t> inside the TZ76 gallery via LSS7 &amp; UJ76 </a:t>
            </a:r>
            <a:r>
              <a:rPr lang="en-US" dirty="0"/>
              <a:t>by the mean of a </a:t>
            </a:r>
            <a:r>
              <a:rPr lang="en-US" sz="2400" dirty="0">
                <a:sym typeface="Symbol"/>
              </a:rPr>
              <a:t></a:t>
            </a:r>
            <a:r>
              <a:rPr lang="en-US" dirty="0"/>
              <a:t>200mm semi-rigid </a:t>
            </a:r>
            <a:r>
              <a:rPr lang="en-US" dirty="0" smtClean="0"/>
              <a:t>pipe (supra link) </a:t>
            </a:r>
          </a:p>
          <a:p>
            <a:r>
              <a:rPr lang="en-US" dirty="0" smtClean="0"/>
              <a:t>Connect </a:t>
            </a:r>
            <a:r>
              <a:rPr lang="en-US" b="1" dirty="0" smtClean="0"/>
              <a:t>DFM</a:t>
            </a:r>
            <a:r>
              <a:rPr lang="en-US" dirty="0" smtClean="0"/>
              <a:t> to </a:t>
            </a:r>
            <a:r>
              <a:rPr lang="en-US" b="1" dirty="0" smtClean="0"/>
              <a:t>DFA</a:t>
            </a:r>
            <a:r>
              <a:rPr lang="en-US" dirty="0" smtClean="0"/>
              <a:t> (size to be defined)</a:t>
            </a:r>
          </a:p>
          <a:p>
            <a:r>
              <a:rPr lang="en-US" dirty="0"/>
              <a:t>Connect </a:t>
            </a:r>
            <a:r>
              <a:rPr lang="en-US" b="1" dirty="0"/>
              <a:t>DFA</a:t>
            </a:r>
            <a:r>
              <a:rPr lang="en-US" dirty="0"/>
              <a:t> </a:t>
            </a:r>
            <a:r>
              <a:rPr lang="en-US" dirty="0" smtClean="0"/>
              <a:t>to the </a:t>
            </a:r>
            <a:r>
              <a:rPr lang="en-US" b="1" dirty="0"/>
              <a:t>DFHA</a:t>
            </a:r>
            <a:r>
              <a:rPr lang="en-US" dirty="0"/>
              <a:t> </a:t>
            </a:r>
            <a:r>
              <a:rPr lang="en-US" dirty="0" smtClean="0"/>
              <a:t>with a DN80 rigid warm pipe (Helium)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06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CH" smtClean="0"/>
          </a:p>
          <a:p>
            <a:pPr marL="0" indent="0" algn="ctr">
              <a:buNone/>
            </a:pPr>
            <a:endParaRPr lang="fr-CH" dirty="0" smtClean="0"/>
          </a:p>
          <a:p>
            <a:pPr marL="0" indent="0" algn="ctr">
              <a:buNone/>
            </a:pPr>
            <a:endParaRPr lang="fr-CH" dirty="0"/>
          </a:p>
          <a:p>
            <a:pPr marL="0" indent="0" algn="ctr">
              <a:buNone/>
            </a:pPr>
            <a:r>
              <a:rPr lang="fr-CH" dirty="0" err="1" smtClean="0"/>
              <a:t>Thanks</a:t>
            </a:r>
            <a:r>
              <a:rPr lang="fr-CH" dirty="0" smtClean="0"/>
              <a:t> for </a:t>
            </a:r>
            <a:r>
              <a:rPr lang="fr-CH" dirty="0" err="1" smtClean="0"/>
              <a:t>your</a:t>
            </a:r>
            <a:r>
              <a:rPr lang="fr-CH" dirty="0" smtClean="0"/>
              <a:t> attention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412007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496300" cy="914400"/>
          </a:xfrm>
        </p:spPr>
        <p:txBody>
          <a:bodyPr/>
          <a:lstStyle/>
          <a:p>
            <a:r>
              <a:rPr lang="en-US" sz="3600" dirty="0" smtClean="0">
                <a:effectLst/>
              </a:rPr>
              <a:t>Annex</a:t>
            </a:r>
            <a:endParaRPr lang="en-US" sz="3600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720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Access to Point 7 for SC links</a:t>
            </a:r>
            <a:endParaRPr lang="en-US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43</a:t>
            </a:fld>
            <a:endParaRPr lang="en-US"/>
          </a:p>
        </p:txBody>
      </p:sp>
      <p:pic>
        <p:nvPicPr>
          <p:cNvPr id="20" name="Picture 9" descr="0807031_01-A4-at-144-dpi.jpg"/>
          <p:cNvPicPr>
            <a:picLocks noChangeAspect="1"/>
          </p:cNvPicPr>
          <p:nvPr/>
        </p:nvPicPr>
        <p:blipFill rotWithShape="1">
          <a:blip r:embed="rId2" cstate="print">
            <a:lum bright="-2000" contrast="2000"/>
          </a:blip>
          <a:srcRect t="8868" b="13276"/>
          <a:stretch/>
        </p:blipFill>
        <p:spPr bwMode="auto">
          <a:xfrm>
            <a:off x="594000" y="1518557"/>
            <a:ext cx="7956000" cy="4645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Oval 20"/>
          <p:cNvSpPr/>
          <p:nvPr/>
        </p:nvSpPr>
        <p:spPr>
          <a:xfrm>
            <a:off x="3267591" y="3253658"/>
            <a:ext cx="360040" cy="216024"/>
          </a:xfrm>
          <a:prstGeom prst="ellipse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4" name="Group 23"/>
          <p:cNvGrpSpPr/>
          <p:nvPr/>
        </p:nvGrpSpPr>
        <p:grpSpPr>
          <a:xfrm>
            <a:off x="1979712" y="2492896"/>
            <a:ext cx="1340606" cy="792398"/>
            <a:chOff x="1979712" y="2492896"/>
            <a:chExt cx="1340606" cy="792398"/>
          </a:xfrm>
        </p:grpSpPr>
        <p:sp>
          <p:nvSpPr>
            <p:cNvPr id="25" name="TextBox 24"/>
            <p:cNvSpPr txBox="1"/>
            <p:nvPr/>
          </p:nvSpPr>
          <p:spPr>
            <a:xfrm>
              <a:off x="1979712" y="2492896"/>
              <a:ext cx="1013419" cy="369332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002060"/>
                  </a:solidFill>
                </a:rPr>
                <a:t>Point 7</a:t>
              </a:r>
              <a:endParaRPr lang="fr-FR" b="1" dirty="0">
                <a:solidFill>
                  <a:srgbClr val="002060"/>
                </a:solidFill>
              </a:endParaRPr>
            </a:p>
          </p:txBody>
        </p:sp>
        <p:cxnSp>
          <p:nvCxnSpPr>
            <p:cNvPr id="26" name="Straight Arrow Connector 25"/>
            <p:cNvCxnSpPr>
              <a:endCxn id="21" idx="1"/>
            </p:cNvCxnSpPr>
            <p:nvPr/>
          </p:nvCxnSpPr>
          <p:spPr>
            <a:xfrm>
              <a:off x="2993131" y="2830902"/>
              <a:ext cx="327187" cy="454392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2051720" y="3789040"/>
            <a:ext cx="1145742" cy="656064"/>
            <a:chOff x="1899320" y="1948468"/>
            <a:chExt cx="1145742" cy="656064"/>
          </a:xfrm>
        </p:grpSpPr>
        <p:sp>
          <p:nvSpPr>
            <p:cNvPr id="28" name="TextBox 27"/>
            <p:cNvSpPr txBox="1"/>
            <p:nvPr/>
          </p:nvSpPr>
          <p:spPr>
            <a:xfrm>
              <a:off x="2189763" y="2235200"/>
              <a:ext cx="855299" cy="369332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002060"/>
                  </a:solidFill>
                </a:rPr>
                <a:t>Point 6</a:t>
              </a:r>
              <a:endParaRPr lang="fr-FR" b="1" dirty="0">
                <a:solidFill>
                  <a:srgbClr val="002060"/>
                </a:solidFill>
              </a:endParaRPr>
            </a:p>
          </p:txBody>
        </p:sp>
        <p:cxnSp>
          <p:nvCxnSpPr>
            <p:cNvPr id="29" name="Straight Arrow Connector 28"/>
            <p:cNvCxnSpPr>
              <a:stCxn id="28" idx="1"/>
            </p:cNvCxnSpPr>
            <p:nvPr/>
          </p:nvCxnSpPr>
          <p:spPr>
            <a:xfrm flipH="1" flipV="1">
              <a:off x="1899320" y="1948468"/>
              <a:ext cx="290443" cy="47139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5076056" y="2555612"/>
            <a:ext cx="1287327" cy="657364"/>
            <a:chOff x="1410209" y="2875280"/>
            <a:chExt cx="1287327" cy="657364"/>
          </a:xfrm>
        </p:grpSpPr>
        <p:sp>
          <p:nvSpPr>
            <p:cNvPr id="31" name="TextBox 30"/>
            <p:cNvSpPr txBox="1"/>
            <p:nvPr/>
          </p:nvSpPr>
          <p:spPr>
            <a:xfrm>
              <a:off x="1842237" y="2875280"/>
              <a:ext cx="855299" cy="369332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002060"/>
                  </a:solidFill>
                </a:rPr>
                <a:t>Point 8</a:t>
              </a:r>
              <a:endParaRPr lang="fr-FR" b="1" dirty="0">
                <a:solidFill>
                  <a:srgbClr val="002060"/>
                </a:solidFill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>
              <a:off x="1410209" y="3244612"/>
              <a:ext cx="432028" cy="288032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sp>
        <p:nvSpPr>
          <p:cNvPr id="40" name="Quad Arrow 39"/>
          <p:cNvSpPr/>
          <p:nvPr/>
        </p:nvSpPr>
        <p:spPr bwMode="auto">
          <a:xfrm>
            <a:off x="1865912" y="3600732"/>
            <a:ext cx="252000" cy="252000"/>
          </a:xfrm>
          <a:prstGeom prst="quadArrow">
            <a:avLst/>
          </a:prstGeom>
          <a:solidFill>
            <a:srgbClr val="FFFF00"/>
          </a:solidFill>
          <a:ln w="12700" cap="sq" cmpd="sng" algn="ctr">
            <a:solidFill>
              <a:srgbClr val="00206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Quad Arrow 40"/>
          <p:cNvSpPr/>
          <p:nvPr/>
        </p:nvSpPr>
        <p:spPr bwMode="auto">
          <a:xfrm>
            <a:off x="4891052" y="3190620"/>
            <a:ext cx="252000" cy="252000"/>
          </a:xfrm>
          <a:prstGeom prst="quadArrow">
            <a:avLst/>
          </a:prstGeom>
          <a:solidFill>
            <a:srgbClr val="FFFF00"/>
          </a:solidFill>
          <a:ln w="12700" cap="sq" cmpd="sng" algn="ctr">
            <a:solidFill>
              <a:srgbClr val="00206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505711" y="3058098"/>
            <a:ext cx="1511341" cy="10862"/>
          </a:xfrm>
          <a:prstGeom prst="straightConnector1">
            <a:avLst/>
          </a:prstGeom>
          <a:ln w="12700"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810000" y="2701362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~3,3 km</a:t>
            </a:r>
            <a:endParaRPr lang="fr-FR" b="1" dirty="0">
              <a:solidFill>
                <a:schemeClr val="bg1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1979712" y="3294244"/>
            <a:ext cx="1275982" cy="241436"/>
          </a:xfrm>
          <a:prstGeom prst="straightConnector1">
            <a:avLst/>
          </a:prstGeom>
          <a:ln w="12700"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 rot="20988752">
            <a:off x="2002922" y="3097528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~3,3 km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147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/>
      <p:bldP spid="4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1946445"/>
            <a:ext cx="4320000" cy="37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75" y="1946445"/>
            <a:ext cx="4410000" cy="37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Access to Point 7 for SC links</a:t>
            </a:r>
            <a:endParaRPr lang="en-US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44</a:t>
            </a:fld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610643" y="1475462"/>
            <a:ext cx="1792478" cy="369332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</a:rPr>
              <a:t>Access Pit PM </a:t>
            </a:r>
            <a:r>
              <a:rPr lang="en-GB" b="1" dirty="0" smtClean="0">
                <a:solidFill>
                  <a:srgbClr val="002060"/>
                </a:solidFill>
              </a:rPr>
              <a:t>65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866224" y="1475462"/>
            <a:ext cx="1792478" cy="369332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</a:rPr>
              <a:t>A</a:t>
            </a:r>
            <a:r>
              <a:rPr lang="en-GB" b="1" dirty="0" smtClean="0">
                <a:solidFill>
                  <a:srgbClr val="002060"/>
                </a:solidFill>
              </a:rPr>
              <a:t>ccess Pit PM 85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862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0" y="1143866"/>
            <a:ext cx="6480000" cy="4616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Access to Point 7 for SC links</a:t>
            </a:r>
            <a:endParaRPr lang="en-US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45</a:t>
            </a:fld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17123" y="1224002"/>
            <a:ext cx="2926186" cy="369332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500m link ready for handling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730" y="3543732"/>
            <a:ext cx="5400000" cy="2529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/>
          <p:cNvCxnSpPr>
            <a:stCxn id="28" idx="3"/>
          </p:cNvCxnSpPr>
          <p:nvPr/>
        </p:nvCxnSpPr>
        <p:spPr>
          <a:xfrm>
            <a:off x="3043309" y="1408668"/>
            <a:ext cx="408078" cy="436126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294724" y="3814802"/>
            <a:ext cx="2026517" cy="369332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Space inside PM 85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394" y="4349666"/>
            <a:ext cx="1724639" cy="646331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2060"/>
                </a:solidFill>
              </a:rPr>
              <a:t>Surface Building</a:t>
            </a:r>
          </a:p>
          <a:p>
            <a:pPr algn="ctr"/>
            <a:r>
              <a:rPr lang="en-GB" b="1" dirty="0" smtClean="0">
                <a:solidFill>
                  <a:srgbClr val="002060"/>
                </a:solidFill>
              </a:rPr>
              <a:t>SD8</a:t>
            </a:r>
            <a:endParaRPr lang="fr-FR" b="1" dirty="0">
              <a:solidFill>
                <a:srgbClr val="00206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685030" y="4441825"/>
            <a:ext cx="0" cy="93027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911725" y="5898634"/>
            <a:ext cx="2816225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4911725" y="5372100"/>
            <a:ext cx="3175" cy="57467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7724775" y="5372100"/>
            <a:ext cx="3175" cy="57467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4664075" y="5372100"/>
            <a:ext cx="250826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4674235" y="4441825"/>
            <a:ext cx="250826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6200000">
            <a:off x="4181475" y="4698231"/>
            <a:ext cx="476412" cy="369332"/>
          </a:xfrm>
          <a:prstGeom prst="rect">
            <a:avLst/>
          </a:prstGeom>
          <a:solidFill>
            <a:schemeClr val="bg1"/>
          </a:solidFill>
          <a:effectLst>
            <a:innerShdw blurRad="114300">
              <a:prstClr val="black"/>
            </a:inn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1,8</a:t>
            </a:r>
            <a:endParaRPr lang="fr-FR" dirty="0"/>
          </a:p>
        </p:txBody>
      </p:sp>
      <p:sp>
        <p:nvSpPr>
          <p:cNvPr id="26" name="TextBox 25"/>
          <p:cNvSpPr txBox="1"/>
          <p:nvPr/>
        </p:nvSpPr>
        <p:spPr>
          <a:xfrm>
            <a:off x="6033490" y="5496262"/>
            <a:ext cx="595035" cy="369332"/>
          </a:xfrm>
          <a:prstGeom prst="rect">
            <a:avLst/>
          </a:prstGeom>
          <a:solidFill>
            <a:schemeClr val="bg1"/>
          </a:solidFill>
          <a:effectLst>
            <a:innerShdw blurRad="114300">
              <a:prstClr val="black"/>
            </a:innerShdw>
          </a:effectLst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/>
                <a:sym typeface="Technic"/>
              </a:rPr>
              <a:t></a:t>
            </a:r>
            <a:r>
              <a:rPr lang="en-GB" dirty="0" smtClean="0">
                <a:sym typeface="Technic"/>
              </a:rPr>
              <a:t>5</a:t>
            </a:r>
            <a:r>
              <a:rPr lang="en-GB" dirty="0" smtClean="0"/>
              <a:t>,5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7700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1" grpId="0" animBg="1"/>
      <p:bldP spid="19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/>
          <p:cNvGrpSpPr/>
          <p:nvPr/>
        </p:nvGrpSpPr>
        <p:grpSpPr>
          <a:xfrm>
            <a:off x="972000" y="1532419"/>
            <a:ext cx="7200000" cy="4040812"/>
            <a:chOff x="972000" y="1532419"/>
            <a:chExt cx="7200000" cy="4040812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2000" y="1532419"/>
              <a:ext cx="7200000" cy="40408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4175956" y="1621822"/>
              <a:ext cx="490552" cy="304699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002060"/>
                  </a:solidFill>
                </a:rPr>
                <a:t>IP7</a:t>
              </a:r>
              <a:endParaRPr lang="fr-FR" b="1" dirty="0">
                <a:solidFill>
                  <a:srgbClr val="002060"/>
                </a:solidFill>
              </a:endParaRPr>
            </a:p>
          </p:txBody>
        </p:sp>
        <p:cxnSp>
          <p:nvCxnSpPr>
            <p:cNvPr id="23" name="Straight Arrow Connector 22"/>
            <p:cNvCxnSpPr>
              <a:stCxn id="22" idx="2"/>
            </p:cNvCxnSpPr>
            <p:nvPr/>
          </p:nvCxnSpPr>
          <p:spPr>
            <a:xfrm>
              <a:off x="4421232" y="1926521"/>
              <a:ext cx="135053" cy="269026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/>
          <p:cNvSpPr/>
          <p:nvPr/>
        </p:nvSpPr>
        <p:spPr>
          <a:xfrm rot="725515">
            <a:off x="1204461" y="1799158"/>
            <a:ext cx="254357" cy="149043"/>
          </a:xfrm>
          <a:prstGeom prst="rect">
            <a:avLst/>
          </a:prstGeom>
          <a:solidFill>
            <a:srgbClr val="FF0000"/>
          </a:solidFill>
          <a:ln w="1905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Overview of Point 7 : Remind</a:t>
            </a:r>
            <a:endParaRPr lang="en-US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816646" y="1156742"/>
            <a:ext cx="1595052" cy="369332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DFAM position</a:t>
            </a:r>
            <a:endParaRPr lang="fr-FR" b="1" dirty="0">
              <a:solidFill>
                <a:srgbClr val="002060"/>
              </a:solidFill>
            </a:endParaRPr>
          </a:p>
        </p:txBody>
      </p:sp>
      <p:cxnSp>
        <p:nvCxnSpPr>
          <p:cNvPr id="25" name="Straight Arrow Connector 24"/>
          <p:cNvCxnSpPr>
            <a:stCxn id="24" idx="1"/>
          </p:cNvCxnSpPr>
          <p:nvPr/>
        </p:nvCxnSpPr>
        <p:spPr>
          <a:xfrm flipH="1">
            <a:off x="1331640" y="1341408"/>
            <a:ext cx="485006" cy="503416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 rot="725515">
            <a:off x="7656969" y="2494039"/>
            <a:ext cx="254357" cy="149043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Oval 29"/>
          <p:cNvSpPr/>
          <p:nvPr/>
        </p:nvSpPr>
        <p:spPr>
          <a:xfrm rot="2018312">
            <a:off x="3637037" y="3457576"/>
            <a:ext cx="315838" cy="67535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17196" y="1166267"/>
            <a:ext cx="1545359" cy="369332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DFAN position</a:t>
            </a:r>
            <a:endParaRPr lang="fr-FR" b="1" dirty="0">
              <a:solidFill>
                <a:srgbClr val="002060"/>
              </a:solidFill>
            </a:endParaRPr>
          </a:p>
        </p:txBody>
      </p:sp>
      <p:cxnSp>
        <p:nvCxnSpPr>
          <p:cNvPr id="35" name="Straight Arrow Connector 34"/>
          <p:cNvCxnSpPr>
            <a:stCxn id="34" idx="2"/>
            <a:endCxn id="29" idx="0"/>
          </p:cNvCxnSpPr>
          <p:nvPr/>
        </p:nvCxnSpPr>
        <p:spPr>
          <a:xfrm>
            <a:off x="6989876" y="1535599"/>
            <a:ext cx="809883" cy="960094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914754" y="3538987"/>
            <a:ext cx="1643399" cy="369332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DFHA positions</a:t>
            </a:r>
            <a:endParaRPr lang="fr-FR" b="1" dirty="0">
              <a:solidFill>
                <a:srgbClr val="002060"/>
              </a:solidFill>
            </a:endParaRPr>
          </a:p>
        </p:txBody>
      </p:sp>
      <p:cxnSp>
        <p:nvCxnSpPr>
          <p:cNvPr id="39" name="Straight Arrow Connector 38"/>
          <p:cNvCxnSpPr>
            <a:stCxn id="38" idx="1"/>
            <a:endCxn id="30" idx="6"/>
          </p:cNvCxnSpPr>
          <p:nvPr/>
        </p:nvCxnSpPr>
        <p:spPr>
          <a:xfrm flipH="1">
            <a:off x="3926431" y="3723653"/>
            <a:ext cx="988323" cy="15908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oup 66"/>
          <p:cNvGrpSpPr/>
          <p:nvPr/>
        </p:nvGrpSpPr>
        <p:grpSpPr>
          <a:xfrm>
            <a:off x="3861641" y="2276872"/>
            <a:ext cx="3878711" cy="1484566"/>
            <a:chOff x="3861641" y="2276872"/>
            <a:chExt cx="3878711" cy="1484566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5220072" y="2276872"/>
              <a:ext cx="2520280" cy="288032"/>
            </a:xfrm>
            <a:prstGeom prst="line">
              <a:avLst/>
            </a:prstGeom>
            <a:ln w="76200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3861641" y="2335121"/>
              <a:ext cx="1163780" cy="1426317"/>
            </a:xfrm>
            <a:prstGeom prst="line">
              <a:avLst/>
            </a:prstGeom>
            <a:ln w="76200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5004048" y="2285689"/>
              <a:ext cx="217285" cy="63191"/>
            </a:xfrm>
            <a:prstGeom prst="line">
              <a:avLst/>
            </a:prstGeom>
            <a:ln w="76200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>
            <a:off x="1403648" y="1844824"/>
            <a:ext cx="3621773" cy="1963216"/>
            <a:chOff x="1403648" y="1844824"/>
            <a:chExt cx="3621773" cy="1963216"/>
          </a:xfrm>
        </p:grpSpPr>
        <p:cxnSp>
          <p:nvCxnSpPr>
            <p:cNvPr id="51" name="Straight Connector 50"/>
            <p:cNvCxnSpPr/>
            <p:nvPr/>
          </p:nvCxnSpPr>
          <p:spPr>
            <a:xfrm flipH="1">
              <a:off x="3734433" y="2335121"/>
              <a:ext cx="1207290" cy="1472919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1403648" y="1844824"/>
              <a:ext cx="3621773" cy="396389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4941723" y="2224088"/>
              <a:ext cx="62325" cy="124792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TextBox 68"/>
          <p:cNvSpPr txBox="1"/>
          <p:nvPr/>
        </p:nvSpPr>
        <p:spPr>
          <a:xfrm>
            <a:off x="2144306" y="2642642"/>
            <a:ext cx="904094" cy="369332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SC links</a:t>
            </a:r>
            <a:endParaRPr lang="fr-FR" b="1" dirty="0">
              <a:solidFill>
                <a:srgbClr val="002060"/>
              </a:solidFill>
            </a:endParaRPr>
          </a:p>
        </p:txBody>
      </p:sp>
      <p:cxnSp>
        <p:nvCxnSpPr>
          <p:cNvPr id="70" name="Straight Arrow Connector 69"/>
          <p:cNvCxnSpPr>
            <a:stCxn id="69" idx="3"/>
          </p:cNvCxnSpPr>
          <p:nvPr/>
        </p:nvCxnSpPr>
        <p:spPr>
          <a:xfrm>
            <a:off x="3048400" y="2827308"/>
            <a:ext cx="1218800" cy="365472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6949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4" grpId="0" animBg="1"/>
      <p:bldP spid="29" grpId="0" animBg="1"/>
      <p:bldP spid="30" grpId="0" animBg="1"/>
      <p:bldP spid="34" grpId="0" animBg="1"/>
      <p:bldP spid="38" grpId="0" animBg="1"/>
      <p:bldP spid="6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along TZ76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Position of DFHAN &amp; DFHAM into the TZ76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1026" name="Picture 2" descr="G:\Workspaces\c\corso-migration\bureau\HL-slides-oct2014\TZ76-HLLHC-SClinks-powerconvertors-03-0310201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" y="1774925"/>
            <a:ext cx="8640000" cy="3723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26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along TZ76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Connection to the DFHA’s grouped with their corresponding power converters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2050" name="Picture 2" descr="G:\Workspaces\c\corso-migration\bureau\HL-slides-oct2014\TZ76-HLLHC-SClinks-powerconvertors-01-0310201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" y="2231914"/>
            <a:ext cx="8640000" cy="400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0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Routing along TZ76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Detailed view on the DFHAN and its converters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  <p:pic>
        <p:nvPicPr>
          <p:cNvPr id="3074" name="Picture 2" descr="G:\Workspaces\c\corso-migration\bureau\HL-slides-oct2014\TZ76-HLLHC-SClinks-powerconvertors-02-0310201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" y="2179109"/>
            <a:ext cx="8640000" cy="388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38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Routing </a:t>
            </a:r>
            <a:r>
              <a:rPr lang="en-US" dirty="0" smtClean="0"/>
              <a:t>along</a:t>
            </a:r>
            <a:r>
              <a:rPr lang="en-US" dirty="0" smtClean="0">
                <a:effectLst/>
              </a:rPr>
              <a:t> TZ76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Only one practical solution</a:t>
            </a:r>
            <a:r>
              <a:rPr lang="en-US" sz="2800" dirty="0"/>
              <a:t>:</a:t>
            </a:r>
            <a:r>
              <a:rPr lang="en-US" sz="2800" dirty="0" smtClean="0"/>
              <a:t> under existing cable trays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00" y="1982859"/>
            <a:ext cx="7200000" cy="4126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/>
          <p:cNvSpPr/>
          <p:nvPr/>
        </p:nvSpPr>
        <p:spPr>
          <a:xfrm>
            <a:off x="2733945" y="3023015"/>
            <a:ext cx="580755" cy="34502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val 9"/>
          <p:cNvSpPr/>
          <p:nvPr/>
        </p:nvSpPr>
        <p:spPr>
          <a:xfrm>
            <a:off x="6246765" y="3061115"/>
            <a:ext cx="580755" cy="34502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2216150" y="3233627"/>
            <a:ext cx="477520" cy="143636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2009509" y="3715610"/>
            <a:ext cx="906658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Racks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377080" y="3614738"/>
            <a:ext cx="366769" cy="11690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3213639" y="4033894"/>
            <a:ext cx="665439" cy="33855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2060"/>
                </a:solidFill>
              </a:rPr>
              <a:t>Racks</a:t>
            </a:r>
            <a:endParaRPr lang="fr-FR" sz="1200" b="1" dirty="0">
              <a:solidFill>
                <a:srgbClr val="00206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850530" y="3627438"/>
            <a:ext cx="366769" cy="11690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6687089" y="4046594"/>
            <a:ext cx="665439" cy="33855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2060"/>
                </a:solidFill>
              </a:rPr>
              <a:t>Racks</a:t>
            </a:r>
            <a:endParaRPr lang="fr-FR" sz="1200" b="1" dirty="0">
              <a:solidFill>
                <a:srgbClr val="00206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2898138" y="4675834"/>
            <a:ext cx="108000" cy="108000"/>
          </a:xfrm>
          <a:prstGeom prst="ellipse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val 18"/>
          <p:cNvSpPr/>
          <p:nvPr/>
        </p:nvSpPr>
        <p:spPr>
          <a:xfrm>
            <a:off x="3077662" y="4675834"/>
            <a:ext cx="108000" cy="108000"/>
          </a:xfrm>
          <a:prstGeom prst="ellipse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3985660" y="2284502"/>
            <a:ext cx="904094" cy="369332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SC links</a:t>
            </a:r>
            <a:endParaRPr lang="fr-FR" b="1" dirty="0">
              <a:solidFill>
                <a:srgbClr val="002060"/>
              </a:solidFill>
            </a:endParaRPr>
          </a:p>
        </p:txBody>
      </p:sp>
      <p:cxnSp>
        <p:nvCxnSpPr>
          <p:cNvPr id="21" name="Straight Arrow Connector 20"/>
          <p:cNvCxnSpPr>
            <a:stCxn id="20" idx="3"/>
            <a:endCxn id="10" idx="1"/>
          </p:cNvCxnSpPr>
          <p:nvPr/>
        </p:nvCxnSpPr>
        <p:spPr>
          <a:xfrm>
            <a:off x="4889754" y="2469168"/>
            <a:ext cx="1442061" cy="642475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20" idx="1"/>
            <a:endCxn id="8" idx="7"/>
          </p:cNvCxnSpPr>
          <p:nvPr/>
        </p:nvCxnSpPr>
        <p:spPr>
          <a:xfrm flipH="1">
            <a:off x="3229650" y="2469168"/>
            <a:ext cx="756010" cy="604375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546802" y="5600604"/>
            <a:ext cx="2612382" cy="369332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Links during installation ?</a:t>
            </a:r>
            <a:endParaRPr lang="fr-FR" b="1" dirty="0">
              <a:solidFill>
                <a:srgbClr val="002060"/>
              </a:solidFill>
            </a:endParaRPr>
          </a:p>
        </p:txBody>
      </p:sp>
      <p:cxnSp>
        <p:nvCxnSpPr>
          <p:cNvPr id="28" name="Straight Arrow Connector 27"/>
          <p:cNvCxnSpPr>
            <a:stCxn id="27" idx="1"/>
          </p:cNvCxnSpPr>
          <p:nvPr/>
        </p:nvCxnSpPr>
        <p:spPr>
          <a:xfrm flipH="1" flipV="1">
            <a:off x="3024322" y="4876800"/>
            <a:ext cx="522480" cy="90847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6410958" y="4688534"/>
            <a:ext cx="108000" cy="108000"/>
          </a:xfrm>
          <a:prstGeom prst="ellipse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Oval 32"/>
          <p:cNvSpPr/>
          <p:nvPr/>
        </p:nvSpPr>
        <p:spPr>
          <a:xfrm>
            <a:off x="6590482" y="4688534"/>
            <a:ext cx="108000" cy="108000"/>
          </a:xfrm>
          <a:prstGeom prst="ellipse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4" name="Straight Arrow Connector 33"/>
          <p:cNvCxnSpPr>
            <a:stCxn id="27" idx="3"/>
          </p:cNvCxnSpPr>
          <p:nvPr/>
        </p:nvCxnSpPr>
        <p:spPr>
          <a:xfrm flipV="1">
            <a:off x="6159184" y="4876800"/>
            <a:ext cx="377958" cy="90847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Pt7 Links Integration Status 2014 - JPC 7/10/2014  EDMS:1419773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0649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8" grpId="0" animBg="1"/>
      <p:bldP spid="19" grpId="0" animBg="1"/>
      <p:bldP spid="20" grpId="0" animBg="1"/>
      <p:bldP spid="27" grpId="0" animBg="1"/>
      <p:bldP spid="32" grpId="0" animBg="1"/>
      <p:bldP spid="33" grpId="0" animBg="1"/>
    </p:bld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schemas.microsoft.com/office/2006/documentManagement/types"/>
    <ds:schemaRef ds:uri="http://purl.org/dc/terms/"/>
    <ds:schemaRef ds:uri="http://purl.org/dc/dcmitype/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8831</TotalTime>
  <Words>1243</Words>
  <Application>Microsoft Office PowerPoint</Application>
  <PresentationFormat>On-screen Show (4:3)</PresentationFormat>
  <Paragraphs>235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HiLumiLHC_PresentationTemplate</vt:lpstr>
      <vt:lpstr>SC Links Point 7</vt:lpstr>
      <vt:lpstr>Outline</vt:lpstr>
      <vt:lpstr>Remind of requirements</vt:lpstr>
      <vt:lpstr>Remind of requirements</vt:lpstr>
      <vt:lpstr>Overview of Point 7 : Remind</vt:lpstr>
      <vt:lpstr>Routing along TZ76</vt:lpstr>
      <vt:lpstr>Routing along TZ76</vt:lpstr>
      <vt:lpstr>Routing along TZ76</vt:lpstr>
      <vt:lpstr>Routing along TZ76</vt:lpstr>
      <vt:lpstr>Routing along TZ76</vt:lpstr>
      <vt:lpstr>Routing along TZ76</vt:lpstr>
      <vt:lpstr>Routing UJ76 junction - Options</vt:lpstr>
      <vt:lpstr>Routing UJ76 – Option 1</vt:lpstr>
      <vt:lpstr>Routing UJ76 – Option 1</vt:lpstr>
      <vt:lpstr>Routing UJ76 – Option 2</vt:lpstr>
      <vt:lpstr>Routing UJ76 – Option 2</vt:lpstr>
      <vt:lpstr>Routing UJ76 – Option 2</vt:lpstr>
      <vt:lpstr>Routing Options – UJ76</vt:lpstr>
      <vt:lpstr>Routing He.Re pipes DN80 into UJ76</vt:lpstr>
      <vt:lpstr>Routing He.Re pipes DN80 into UJ76</vt:lpstr>
      <vt:lpstr>Routing He.Re pipes DN80 into UJ76</vt:lpstr>
      <vt:lpstr>Routing He.Re pipes DN80 into UJ76</vt:lpstr>
      <vt:lpstr>Routing R771 – Typical Section</vt:lpstr>
      <vt:lpstr>Routing R771 towards RR77</vt:lpstr>
      <vt:lpstr>Routing R771 towards RR77</vt:lpstr>
      <vt:lpstr>Routing R771 towards RR77</vt:lpstr>
      <vt:lpstr>PowerPoint Presentation</vt:lpstr>
      <vt:lpstr>Routing R771 towards RR77</vt:lpstr>
      <vt:lpstr>Routing R771 towards RR77</vt:lpstr>
      <vt:lpstr>Routing R771 towards RR77</vt:lpstr>
      <vt:lpstr>Routing R771 towards RR77</vt:lpstr>
      <vt:lpstr>PowerPoint Presentation</vt:lpstr>
      <vt:lpstr>Routing inside RR77</vt:lpstr>
      <vt:lpstr>Routing inside RR77</vt:lpstr>
      <vt:lpstr>Routing inside RR77 ; lateral view</vt:lpstr>
      <vt:lpstr>Routing R74  RR73</vt:lpstr>
      <vt:lpstr>Tricky Points</vt:lpstr>
      <vt:lpstr>Open Points</vt:lpstr>
      <vt:lpstr>Open Points</vt:lpstr>
      <vt:lpstr>PowerPoint Presentation</vt:lpstr>
      <vt:lpstr>PowerPoint Presentation</vt:lpstr>
      <vt:lpstr>Annex</vt:lpstr>
      <vt:lpstr>Access to Point 7 for SC links</vt:lpstr>
      <vt:lpstr>Access to Point 7 for SC links</vt:lpstr>
      <vt:lpstr>Access to Point 7 for SC links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muttoni</cp:lastModifiedBy>
  <cp:revision>113</cp:revision>
  <cp:lastPrinted>2013-11-05T16:34:13Z</cp:lastPrinted>
  <dcterms:created xsi:type="dcterms:W3CDTF">2011-12-13T14:40:13Z</dcterms:created>
  <dcterms:modified xsi:type="dcterms:W3CDTF">2014-11-18T20:49:19Z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