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292" r:id="rId3"/>
    <p:sldId id="313" r:id="rId4"/>
    <p:sldId id="314" r:id="rId5"/>
    <p:sldId id="315" r:id="rId6"/>
    <p:sldId id="320" r:id="rId7"/>
    <p:sldId id="316" r:id="rId8"/>
    <p:sldId id="318" r:id="rId9"/>
    <p:sldId id="319" r:id="rId10"/>
    <p:sldId id="321" r:id="rId1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1530" y="-1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41502"/>
            <a:ext cx="1487606" cy="716497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FIELD QUALITY UPDATE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1600" dirty="0" smtClean="0"/>
              <a:t>Thanks to Susana, </a:t>
            </a:r>
            <a:r>
              <a:rPr lang="en-US" sz="1600" dirty="0" err="1" smtClean="0"/>
              <a:t>Xiarong</a:t>
            </a:r>
            <a:r>
              <a:rPr lang="en-US" sz="1600" dirty="0" smtClean="0"/>
              <a:t>, </a:t>
            </a:r>
            <a:r>
              <a:rPr lang="en-US" sz="1600" dirty="0" err="1" smtClean="0"/>
              <a:t>Gianluca</a:t>
            </a:r>
            <a:endParaRPr lang="en-US" sz="1600" dirty="0" smtClean="0"/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Tsukuba, 20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November 2014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Hi-</a:t>
            </a:r>
            <a:r>
              <a:rPr lang="en-US" sz="1200" dirty="0" err="1" smtClean="0">
                <a:solidFill>
                  <a:schemeClr val="bg1"/>
                </a:solidFill>
              </a:rPr>
              <a:t>Lumi</a:t>
            </a:r>
            <a:r>
              <a:rPr lang="en-US" sz="1200" dirty="0" smtClean="0">
                <a:solidFill>
                  <a:schemeClr val="bg1"/>
                </a:solidFill>
              </a:rPr>
              <a:t> meeting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Triplet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Field </a:t>
            </a:r>
            <a:r>
              <a:rPr lang="fr-CH" dirty="0" err="1" smtClean="0">
                <a:sym typeface="Symbol" pitchFamily="18" charset="2"/>
              </a:rPr>
              <a:t>quality</a:t>
            </a:r>
            <a:r>
              <a:rPr lang="fr-CH" dirty="0" smtClean="0">
                <a:sym typeface="Symbol" pitchFamily="18" charset="2"/>
              </a:rPr>
              <a:t> variation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operational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Spread in </a:t>
            </a:r>
            <a:r>
              <a:rPr lang="fr-CH" dirty="0" err="1" smtClean="0">
                <a:sym typeface="Symbol" pitchFamily="18" charset="2"/>
              </a:rPr>
              <a:t>integrated</a:t>
            </a:r>
            <a:r>
              <a:rPr lang="fr-CH" dirty="0" smtClean="0">
                <a:sym typeface="Symbol" pitchFamily="18" charset="2"/>
              </a:rPr>
              <a:t> gradient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Non </a:t>
            </a:r>
            <a:r>
              <a:rPr lang="fr-CH" dirty="0" err="1" smtClean="0">
                <a:sym typeface="Symbol" pitchFamily="18" charset="2"/>
              </a:rPr>
              <a:t>allowed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multipoles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D1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Field </a:t>
            </a:r>
            <a:r>
              <a:rPr lang="fr-CH" dirty="0" err="1">
                <a:sym typeface="Symbol" pitchFamily="18" charset="2"/>
              </a:rPr>
              <a:t>quality</a:t>
            </a:r>
            <a:r>
              <a:rPr lang="fr-CH" dirty="0">
                <a:sym typeface="Symbol" pitchFamily="18" charset="2"/>
              </a:rPr>
              <a:t> variation </a:t>
            </a:r>
            <a:r>
              <a:rPr lang="fr-CH" dirty="0" err="1">
                <a:sym typeface="Symbol" pitchFamily="18" charset="2"/>
              </a:rPr>
              <a:t>with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operational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D2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Field </a:t>
            </a:r>
            <a:r>
              <a:rPr lang="fr-CH" dirty="0" err="1">
                <a:sym typeface="Symbol" pitchFamily="18" charset="2"/>
              </a:rPr>
              <a:t>quality</a:t>
            </a:r>
            <a:r>
              <a:rPr lang="fr-CH" dirty="0">
                <a:sym typeface="Symbol" pitchFamily="18" charset="2"/>
              </a:rPr>
              <a:t> variation </a:t>
            </a:r>
            <a:r>
              <a:rPr lang="fr-CH" dirty="0" err="1">
                <a:sym typeface="Symbol" pitchFamily="18" charset="2"/>
              </a:rPr>
              <a:t>with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operational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current</a:t>
            </a:r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7880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TRIPLET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Spread in the </a:t>
            </a:r>
            <a:r>
              <a:rPr lang="fr-CH" dirty="0" err="1" smtClean="0">
                <a:sym typeface="Symbol" pitchFamily="18" charset="2"/>
              </a:rPr>
              <a:t>integrated</a:t>
            </a:r>
            <a:r>
              <a:rPr lang="fr-CH" dirty="0" smtClean="0">
                <a:sym typeface="Symbol" pitchFamily="18" charset="2"/>
              </a:rPr>
              <a:t> gradient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Orders</a:t>
            </a:r>
            <a:r>
              <a:rPr lang="fr-CH" dirty="0" smtClean="0">
                <a:sym typeface="Symbol" pitchFamily="18" charset="2"/>
              </a:rPr>
              <a:t> of magnitude of </a:t>
            </a:r>
            <a:r>
              <a:rPr lang="fr-CH" dirty="0" err="1" smtClean="0">
                <a:sym typeface="Symbol" pitchFamily="18" charset="2"/>
              </a:rPr>
              <a:t>integrated</a:t>
            </a:r>
            <a:r>
              <a:rPr lang="fr-CH" dirty="0" smtClean="0">
                <a:sym typeface="Symbol" pitchFamily="18" charset="2"/>
              </a:rPr>
              <a:t> gradient spread (one sigma) in </a:t>
            </a:r>
            <a:r>
              <a:rPr lang="fr-CH" dirty="0" err="1" smtClean="0">
                <a:sym typeface="Symbol" pitchFamily="18" charset="2"/>
              </a:rPr>
              <a:t>previous</a:t>
            </a:r>
            <a:r>
              <a:rPr lang="fr-CH" dirty="0" smtClean="0">
                <a:sym typeface="Symbol" pitchFamily="18" charset="2"/>
              </a:rPr>
              <a:t> productions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MQ, MQM: 13 </a:t>
            </a:r>
            <a:r>
              <a:rPr lang="fr-CH" dirty="0" err="1" smtClean="0">
                <a:sym typeface="Symbol" pitchFamily="18" charset="2"/>
              </a:rPr>
              <a:t>units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MQXA/MQXB: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10 </a:t>
            </a:r>
            <a:r>
              <a:rPr lang="fr-CH" dirty="0" err="1" smtClean="0">
                <a:sym typeface="Symbol" pitchFamily="18" charset="2"/>
              </a:rPr>
              <a:t>units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 variation of 0.1 mm in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position </a:t>
            </a:r>
            <a:r>
              <a:rPr lang="fr-CH" dirty="0" err="1" smtClean="0">
                <a:sym typeface="Symbol" pitchFamily="18" charset="2"/>
              </a:rPr>
              <a:t>gives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of 10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difference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integrated</a:t>
            </a:r>
            <a:r>
              <a:rPr lang="fr-CH" dirty="0" smtClean="0">
                <a:sym typeface="Symbol" pitchFamily="18" charset="2"/>
              </a:rPr>
              <a:t> gradient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 1 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s </a:t>
            </a:r>
            <a:r>
              <a:rPr lang="fr-CH" dirty="0" smtClean="0">
                <a:sym typeface="Symbol" pitchFamily="18" charset="2"/>
              </a:rPr>
              <a:t>= 10 unit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best </a:t>
            </a:r>
            <a:r>
              <a:rPr lang="fr-CH" dirty="0" err="1" smtClean="0">
                <a:sym typeface="Symbol" pitchFamily="18" charset="2"/>
              </a:rPr>
              <a:t>guess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today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To have 100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difference</a:t>
            </a:r>
            <a:r>
              <a:rPr lang="fr-CH" dirty="0" smtClean="0">
                <a:sym typeface="Symbol" pitchFamily="18" charset="2"/>
              </a:rPr>
              <a:t> (1%) one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1 mm, </a:t>
            </a:r>
            <a:r>
              <a:rPr lang="fr-CH" dirty="0" err="1" smtClean="0">
                <a:sym typeface="Symbol" pitchFamily="18" charset="2"/>
              </a:rPr>
              <a:t>which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</a:t>
            </a:r>
            <a:r>
              <a:rPr lang="fr-CH" dirty="0" smtClean="0">
                <a:sym typeface="Symbol" pitchFamily="18" charset="2"/>
              </a:rPr>
              <a:t>lot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So 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propose to </a:t>
            </a:r>
            <a:r>
              <a:rPr lang="fr-CH" dirty="0" err="1" smtClean="0">
                <a:sym typeface="Symbol" pitchFamily="18" charset="2"/>
              </a:rPr>
              <a:t>remove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trim</a:t>
            </a:r>
            <a:r>
              <a:rPr lang="fr-CH" dirty="0" smtClean="0">
                <a:sym typeface="Symbol" pitchFamily="18" charset="2"/>
              </a:rPr>
              <a:t> on Q2a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baseline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keep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in the options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2975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TRIPLET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Dependence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quality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operational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All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quality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optimized</a:t>
            </a:r>
            <a:r>
              <a:rPr lang="fr-CH" dirty="0" smtClean="0">
                <a:sym typeface="Symbol" pitchFamily="18" charset="2"/>
              </a:rPr>
              <a:t> at top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(7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Going</a:t>
            </a:r>
            <a:r>
              <a:rPr lang="fr-CH" dirty="0" smtClean="0">
                <a:sym typeface="Symbol" pitchFamily="18" charset="2"/>
              </a:rPr>
              <a:t> to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add</a:t>
            </a:r>
            <a:r>
              <a:rPr lang="fr-CH" dirty="0" smtClean="0">
                <a:sym typeface="Symbol" pitchFamily="18" charset="2"/>
              </a:rPr>
              <a:t> a fraction of unit of b6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10%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on the top of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(ABP </a:t>
            </a:r>
            <a:r>
              <a:rPr lang="fr-CH" dirty="0" err="1" smtClean="0">
                <a:sym typeface="Symbol" pitchFamily="18" charset="2"/>
              </a:rPr>
              <a:t>request</a:t>
            </a:r>
            <a:r>
              <a:rPr lang="fr-CH" dirty="0" smtClean="0">
                <a:sym typeface="Symbol" pitchFamily="18" charset="2"/>
              </a:rPr>
              <a:t>)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</a:t>
            </a:r>
            <a:r>
              <a:rPr lang="fr-CH" dirty="0" smtClean="0">
                <a:sym typeface="Symbol" pitchFamily="18" charset="2"/>
              </a:rPr>
              <a:t> a 1 </a:t>
            </a:r>
            <a:r>
              <a:rPr lang="fr-CH" dirty="0" err="1" smtClean="0">
                <a:sym typeface="Symbol" pitchFamily="18" charset="2"/>
              </a:rPr>
              <a:t>systematic</a:t>
            </a:r>
            <a:r>
              <a:rPr lang="fr-CH" dirty="0" smtClean="0">
                <a:sym typeface="Symbol" pitchFamily="18" charset="2"/>
              </a:rPr>
              <a:t> unit of b6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Optimization</a:t>
            </a:r>
            <a:r>
              <a:rPr lang="fr-CH" dirty="0" smtClean="0">
                <a:sym typeface="Symbol" pitchFamily="18" charset="2"/>
              </a:rPr>
              <a:t> at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instead</a:t>
            </a:r>
            <a:r>
              <a:rPr lang="fr-CH" dirty="0" smtClean="0">
                <a:sym typeface="Symbol" pitchFamily="18" charset="2"/>
              </a:rPr>
              <a:t> of 7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853" y="3431381"/>
            <a:ext cx="4579937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2838203" y="6258706"/>
            <a:ext cx="4216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b</a:t>
            </a:r>
            <a:r>
              <a:rPr lang="fr-CH" sz="1400" dirty="0" smtClean="0"/>
              <a:t>6 versus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smtClean="0"/>
              <a:t>in QXF </a:t>
            </a:r>
            <a:r>
              <a:rPr lang="fr-CH" sz="1400" dirty="0" smtClean="0">
                <a:solidFill>
                  <a:srgbClr val="009900"/>
                </a:solidFill>
              </a:rPr>
              <a:t>[S. Izquierdo Bermudez]</a:t>
            </a:r>
            <a:endParaRPr lang="en-US" sz="1400" dirty="0">
              <a:solidFill>
                <a:srgbClr val="0099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68874" y="5001478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7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cxnSp>
        <p:nvCxnSpPr>
          <p:cNvPr id="8" name="Connecteur droit avec flèche 7"/>
          <p:cNvCxnSpPr/>
          <p:nvPr/>
        </p:nvCxnSpPr>
        <p:spPr bwMode="auto">
          <a:xfrm>
            <a:off x="6468874" y="4845232"/>
            <a:ext cx="0" cy="6202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232788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TRIPLET: NON ALLOWED MULTIPOLES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most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critical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paramter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the size of non </a:t>
            </a:r>
            <a:r>
              <a:rPr lang="fr-CH" dirty="0" err="1" smtClean="0">
                <a:sym typeface="Symbol" pitchFamily="18" charset="2"/>
              </a:rPr>
              <a:t>allowed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multipoles</a:t>
            </a:r>
            <a:r>
              <a:rPr lang="fr-CH" dirty="0" smtClean="0">
                <a:sym typeface="Symbol" pitchFamily="18" charset="2"/>
              </a:rPr>
              <a:t> (a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, </a:t>
            </a:r>
            <a:r>
              <a:rPr lang="fr-CH" dirty="0" smtClean="0">
                <a:sym typeface="Symbol" pitchFamily="18" charset="2"/>
              </a:rPr>
              <a:t>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,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a</a:t>
            </a:r>
            <a:r>
              <a:rPr lang="fr-CH" baseline="-25000" dirty="0" smtClean="0">
                <a:sym typeface="Symbol" pitchFamily="18" charset="2"/>
              </a:rPr>
              <a:t>4</a:t>
            </a:r>
            <a:r>
              <a:rPr lang="fr-CH" dirty="0" smtClean="0">
                <a:sym typeface="Symbol" pitchFamily="18" charset="2"/>
              </a:rPr>
              <a:t>, b</a:t>
            </a:r>
            <a:r>
              <a:rPr lang="fr-CH" baseline="-25000" dirty="0" smtClean="0">
                <a:sym typeface="Symbol" pitchFamily="18" charset="2"/>
              </a:rPr>
              <a:t>4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parameter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difficult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estimate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you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an </a:t>
            </a:r>
            <a:r>
              <a:rPr lang="fr-CH" dirty="0" err="1" smtClean="0">
                <a:sym typeface="Symbol" pitchFamily="18" charset="2"/>
              </a:rPr>
              <a:t>homogeneous</a:t>
            </a:r>
            <a:r>
              <a:rPr lang="fr-CH" dirty="0" smtClean="0">
                <a:sym typeface="Symbol" pitchFamily="18" charset="2"/>
              </a:rPr>
              <a:t> set of few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First data on HQ shows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a factor </a:t>
            </a:r>
            <a:r>
              <a:rPr lang="fr-CH" dirty="0" err="1" smtClean="0">
                <a:sym typeface="Symbol" pitchFamily="18" charset="2"/>
              </a:rPr>
              <a:t>two-three</a:t>
            </a:r>
            <a:r>
              <a:rPr lang="fr-CH" dirty="0" smtClean="0">
                <a:sym typeface="Symbol" pitchFamily="18" charset="2"/>
              </a:rPr>
              <a:t> off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Similar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results</a:t>
            </a:r>
            <a:r>
              <a:rPr lang="fr-CH" dirty="0" smtClean="0">
                <a:sym typeface="Symbol" pitchFamily="18" charset="2"/>
              </a:rPr>
              <a:t> on the first MQXC Nb-Ti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specific</a:t>
            </a:r>
            <a:r>
              <a:rPr lang="fr-CH" dirty="0" smtClean="0">
                <a:sym typeface="Symbol" pitchFamily="18" charset="2"/>
              </a:rPr>
              <a:t> to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</a:t>
            </a:r>
            <a:r>
              <a:rPr lang="fr-CH" dirty="0" err="1" smtClean="0">
                <a:sym typeface="Symbol" pitchFamily="18" charset="2"/>
              </a:rPr>
              <a:t>technology</a:t>
            </a:r>
            <a:r>
              <a:rPr lang="fr-CH" dirty="0" smtClean="0">
                <a:sym typeface="Symbol" pitchFamily="18" charset="2"/>
              </a:rPr>
              <a:t>) 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Good </a:t>
            </a:r>
            <a:r>
              <a:rPr lang="fr-CH" dirty="0" err="1" smtClean="0">
                <a:sym typeface="Symbol" pitchFamily="18" charset="2"/>
              </a:rPr>
              <a:t>result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considering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on a short model, first </a:t>
            </a:r>
            <a:r>
              <a:rPr lang="fr-CH" dirty="0" err="1" smtClean="0">
                <a:sym typeface="Symbol" pitchFamily="18" charset="2"/>
              </a:rPr>
              <a:t>iteration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case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don’t</a:t>
            </a:r>
            <a:r>
              <a:rPr lang="fr-CH" dirty="0" smtClean="0">
                <a:sym typeface="Symbol" pitchFamily="18" charset="2"/>
              </a:rPr>
              <a:t> manage to go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have a plan B: </a:t>
            </a:r>
            <a:r>
              <a:rPr lang="fr-CH" dirty="0" err="1" smtClean="0">
                <a:sym typeface="Symbol" pitchFamily="18" charset="2"/>
              </a:rPr>
              <a:t>magnetic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shimming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25791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TRIPLET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Shimming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strategy</a:t>
            </a:r>
            <a:r>
              <a:rPr lang="fr-CH" dirty="0" smtClean="0">
                <a:sym typeface="Symbol" pitchFamily="18" charset="2"/>
              </a:rPr>
              <a:t> to correct </a:t>
            </a:r>
            <a:r>
              <a:rPr lang="fr-CH" dirty="0" err="1" smtClean="0">
                <a:sym typeface="Symbol" pitchFamily="18" charset="2"/>
              </a:rPr>
              <a:t>low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order</a:t>
            </a:r>
            <a:r>
              <a:rPr lang="fr-CH" dirty="0" smtClean="0">
                <a:sym typeface="Symbol" pitchFamily="18" charset="2"/>
              </a:rPr>
              <a:t> non </a:t>
            </a:r>
            <a:r>
              <a:rPr lang="fr-CH" dirty="0" err="1" smtClean="0">
                <a:sym typeface="Symbol" pitchFamily="18" charset="2"/>
              </a:rPr>
              <a:t>allowed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multipoles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effective at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Saturation </a:t>
            </a:r>
            <a:r>
              <a:rPr lang="fr-CH" dirty="0" err="1" smtClean="0">
                <a:sym typeface="Symbol" pitchFamily="18" charset="2"/>
              </a:rPr>
              <a:t>makes</a:t>
            </a:r>
            <a:r>
              <a:rPr lang="fr-CH" dirty="0" smtClean="0">
                <a:sym typeface="Symbol" pitchFamily="18" charset="2"/>
              </a:rPr>
              <a:t> the correction </a:t>
            </a:r>
            <a:r>
              <a:rPr lang="fr-CH" dirty="0" err="1" smtClean="0">
                <a:sym typeface="Symbol" pitchFamily="18" charset="2"/>
              </a:rPr>
              <a:t>nonlinear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case </a:t>
            </a:r>
            <a:r>
              <a:rPr lang="fr-CH" dirty="0" err="1" smtClean="0">
                <a:sym typeface="Symbol" pitchFamily="18" charset="2"/>
              </a:rPr>
              <a:t>optimizing</a:t>
            </a:r>
            <a:r>
              <a:rPr lang="fr-CH" dirty="0" smtClean="0">
                <a:sym typeface="Symbol" pitchFamily="18" charset="2"/>
              </a:rPr>
              <a:t> at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guarantees</a:t>
            </a:r>
            <a:r>
              <a:rPr lang="fr-CH" dirty="0" smtClean="0">
                <a:sym typeface="Symbol" pitchFamily="18" charset="2"/>
              </a:rPr>
              <a:t> effective correction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90% of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to 100 % of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09" y="2933204"/>
            <a:ext cx="6901985" cy="332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/>
          <p:cNvSpPr txBox="1"/>
          <p:nvPr/>
        </p:nvSpPr>
        <p:spPr>
          <a:xfrm>
            <a:off x="2838203" y="6258706"/>
            <a:ext cx="3150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Shim</a:t>
            </a:r>
            <a:r>
              <a:rPr lang="fr-CH" sz="1400" dirty="0" smtClean="0"/>
              <a:t> </a:t>
            </a:r>
            <a:r>
              <a:rPr lang="fr-CH" sz="1400" dirty="0" err="1" smtClean="0"/>
              <a:t>effect</a:t>
            </a:r>
            <a:r>
              <a:rPr lang="fr-CH" sz="1400" dirty="0" smtClean="0"/>
              <a:t> versus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smtClean="0">
                <a:solidFill>
                  <a:srgbClr val="009900"/>
                </a:solidFill>
              </a:rPr>
              <a:t>[P. Hagen]</a:t>
            </a:r>
            <a:endParaRPr lang="en-US" sz="1400" dirty="0">
              <a:solidFill>
                <a:srgbClr val="0099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264322" y="4595955"/>
            <a:ext cx="955344" cy="1231639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306036" y="3466531"/>
            <a:ext cx="1358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90% of 6.5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664100" y="3626881"/>
            <a:ext cx="13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100% of 7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cxnSp>
        <p:nvCxnSpPr>
          <p:cNvPr id="9" name="Connecteur droit avec flèche 8"/>
          <p:cNvCxnSpPr/>
          <p:nvPr/>
        </p:nvCxnSpPr>
        <p:spPr bwMode="auto">
          <a:xfrm>
            <a:off x="6264322" y="3774308"/>
            <a:ext cx="0" cy="6202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>
            <a:off x="7208292" y="3919097"/>
            <a:ext cx="0" cy="6202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83903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Field model towards 6.5 </a:t>
            </a:r>
            <a:r>
              <a:rPr lang="en-US" dirty="0" err="1" smtClean="0"/>
              <a:t>TeV</a:t>
            </a:r>
            <a:r>
              <a:rPr lang="en-US" dirty="0" smtClean="0"/>
              <a:t>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D1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D1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Fine </a:t>
            </a:r>
            <a:r>
              <a:rPr lang="fr-CH" dirty="0" err="1" smtClean="0">
                <a:sym typeface="Symbol" pitchFamily="18" charset="2"/>
              </a:rPr>
              <a:t>tuning</a:t>
            </a:r>
            <a:r>
              <a:rPr lang="fr-CH" dirty="0" smtClean="0">
                <a:sym typeface="Symbol" pitchFamily="18" charset="2"/>
              </a:rPr>
              <a:t> of 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presently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at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Running at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</a:t>
            </a:r>
            <a:r>
              <a:rPr lang="fr-CH" dirty="0" smtClean="0">
                <a:sym typeface="Symbol" pitchFamily="18" charset="2"/>
              </a:rPr>
              <a:t> 2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 of 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probably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optimize</a:t>
            </a:r>
            <a:r>
              <a:rPr lang="fr-CH" dirty="0" smtClean="0">
                <a:sym typeface="Symbol" pitchFamily="18" charset="2"/>
              </a:rPr>
              <a:t> at 6.75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824" y="2674961"/>
            <a:ext cx="4864321" cy="38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36323" y="6508336"/>
            <a:ext cx="3802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b3 versus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in D1 </a:t>
            </a:r>
            <a:r>
              <a:rPr lang="fr-CH" sz="1400" dirty="0" smtClean="0">
                <a:solidFill>
                  <a:srgbClr val="009900"/>
                </a:solidFill>
              </a:rPr>
              <a:t>[Q. Xu, T. </a:t>
            </a:r>
            <a:r>
              <a:rPr lang="fr-CH" sz="1400" dirty="0" err="1" smtClean="0">
                <a:solidFill>
                  <a:srgbClr val="009900"/>
                </a:solidFill>
              </a:rPr>
              <a:t>Nakamoto</a:t>
            </a:r>
            <a:r>
              <a:rPr lang="fr-CH" sz="1400" dirty="0" smtClean="0">
                <a:solidFill>
                  <a:srgbClr val="009900"/>
                </a:solidFill>
              </a:rPr>
              <a:t>]</a:t>
            </a:r>
            <a:endParaRPr lang="en-US" sz="1400" dirty="0">
              <a:solidFill>
                <a:srgbClr val="0099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45958" y="3449523"/>
            <a:ext cx="313884" cy="1231639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27195" y="2928910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6.5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6045958" y="2464887"/>
            <a:ext cx="13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100% of 7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H="1">
            <a:off x="6045943" y="2928910"/>
            <a:ext cx="15" cy="464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Connecteur droit avec flèche 11"/>
          <p:cNvCxnSpPr/>
          <p:nvPr/>
        </p:nvCxnSpPr>
        <p:spPr bwMode="auto">
          <a:xfrm>
            <a:off x="6348468" y="2674961"/>
            <a:ext cx="0" cy="7179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422069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Field model towards 6.5 </a:t>
            </a:r>
            <a:r>
              <a:rPr lang="en-US" dirty="0" err="1" smtClean="0"/>
              <a:t>TeV</a:t>
            </a:r>
            <a:r>
              <a:rPr lang="en-US" dirty="0" smtClean="0"/>
              <a:t>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D2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D2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Fine </a:t>
            </a:r>
            <a:r>
              <a:rPr lang="fr-CH" dirty="0" err="1">
                <a:sym typeface="Symbol" pitchFamily="18" charset="2"/>
              </a:rPr>
              <a:t>tuning</a:t>
            </a:r>
            <a:r>
              <a:rPr lang="fr-CH" dirty="0">
                <a:sym typeface="Symbol" pitchFamily="18" charset="2"/>
              </a:rPr>
              <a:t> of b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presently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done</a:t>
            </a:r>
            <a:r>
              <a:rPr lang="fr-CH" dirty="0">
                <a:sym typeface="Symbol" pitchFamily="18" charset="2"/>
              </a:rPr>
              <a:t> at 7 </a:t>
            </a:r>
            <a:r>
              <a:rPr lang="fr-CH" dirty="0" err="1">
                <a:sym typeface="Symbol" pitchFamily="18" charset="2"/>
              </a:rPr>
              <a:t>TeV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>
                <a:sym typeface="Symbol" pitchFamily="18" charset="2"/>
              </a:rPr>
              <a:t>Running at 6.5 </a:t>
            </a:r>
            <a:r>
              <a:rPr lang="fr-CH" dirty="0" err="1">
                <a:sym typeface="Symbol" pitchFamily="18" charset="2"/>
              </a:rPr>
              <a:t>TeV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will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give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1 unit </a:t>
            </a:r>
            <a:r>
              <a:rPr lang="fr-CH" dirty="0">
                <a:sym typeface="Symbol" pitchFamily="18" charset="2"/>
              </a:rPr>
              <a:t>of </a:t>
            </a:r>
            <a:r>
              <a:rPr lang="fr-CH" dirty="0" smtClean="0">
                <a:sym typeface="Symbol" pitchFamily="18" charset="2"/>
              </a:rPr>
              <a:t>b</a:t>
            </a:r>
            <a:r>
              <a:rPr lang="fr-CH" baseline="-25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, 2 </a:t>
            </a:r>
            <a:r>
              <a:rPr lang="fr-CH" dirty="0" err="1">
                <a:sym typeface="Symbol" pitchFamily="18" charset="2"/>
              </a:rPr>
              <a:t>units</a:t>
            </a:r>
            <a:r>
              <a:rPr lang="fr-CH" dirty="0">
                <a:sym typeface="Symbol" pitchFamily="18" charset="2"/>
              </a:rPr>
              <a:t> of </a:t>
            </a:r>
            <a:r>
              <a:rPr lang="fr-CH" dirty="0" smtClean="0">
                <a:sym typeface="Symbol" pitchFamily="18" charset="2"/>
              </a:rPr>
              <a:t>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>
                <a:sym typeface="Symbol" pitchFamily="18" charset="2"/>
              </a:rPr>
              <a:t>probably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we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should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optimize</a:t>
            </a:r>
            <a:r>
              <a:rPr lang="fr-CH" dirty="0">
                <a:sym typeface="Symbol" pitchFamily="18" charset="2"/>
              </a:rPr>
              <a:t> at 6.75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989" y="2850078"/>
            <a:ext cx="6143988" cy="31141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36323" y="6224968"/>
            <a:ext cx="4070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Multipoles</a:t>
            </a:r>
            <a:r>
              <a:rPr lang="fr-CH" sz="1400" dirty="0" smtClean="0"/>
              <a:t> versus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in D2 </a:t>
            </a:r>
            <a:r>
              <a:rPr lang="fr-CH" sz="1400" dirty="0" smtClean="0">
                <a:solidFill>
                  <a:srgbClr val="009900"/>
                </a:solidFill>
              </a:rPr>
              <a:t>[P. </a:t>
            </a:r>
            <a:r>
              <a:rPr lang="fr-CH" sz="1400" dirty="0" err="1" smtClean="0">
                <a:solidFill>
                  <a:srgbClr val="009900"/>
                </a:solidFill>
              </a:rPr>
              <a:t>Fabbricatore</a:t>
            </a:r>
            <a:r>
              <a:rPr lang="fr-CH" sz="1400" dirty="0" smtClean="0">
                <a:solidFill>
                  <a:srgbClr val="009900"/>
                </a:solidFill>
              </a:rPr>
              <a:t>]</a:t>
            </a:r>
            <a:endParaRPr lang="en-US" sz="1400" dirty="0">
              <a:solidFill>
                <a:srgbClr val="0099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73766" y="3449523"/>
            <a:ext cx="302510" cy="1354489"/>
          </a:xfrm>
          <a:prstGeom prst="rect">
            <a:avLst/>
          </a:prstGeom>
          <a:solidFill>
            <a:schemeClr val="bg1">
              <a:lumMod val="75000"/>
              <a:alpha val="47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36891" y="2928910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6.5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6646470" y="2464887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7 </a:t>
            </a:r>
            <a:r>
              <a:rPr lang="fr-CH" sz="1400" dirty="0" err="1" smtClean="0"/>
              <a:t>TeV</a:t>
            </a:r>
            <a:endParaRPr lang="en-GB" sz="1400" dirty="0"/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H="1">
            <a:off x="6673751" y="2928910"/>
            <a:ext cx="15" cy="464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Connecteur droit avec flèche 11"/>
          <p:cNvCxnSpPr/>
          <p:nvPr/>
        </p:nvCxnSpPr>
        <p:spPr bwMode="auto">
          <a:xfrm>
            <a:off x="6976276" y="2674961"/>
            <a:ext cx="0" cy="7179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20282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Integrated gradient </a:t>
            </a:r>
            <a:r>
              <a:rPr lang="fr-CH" dirty="0" err="1" smtClean="0">
                <a:sym typeface="Symbol" pitchFamily="18" charset="2"/>
              </a:rPr>
              <a:t>uniformity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10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</a:t>
            </a:r>
            <a:r>
              <a:rPr lang="fr-CH" dirty="0" smtClean="0">
                <a:sym typeface="Symbol" pitchFamily="18" charset="2"/>
              </a:rPr>
              <a:t>  - </a:t>
            </a:r>
            <a:r>
              <a:rPr lang="fr-CH" dirty="0" err="1" smtClean="0">
                <a:sym typeface="Symbol" pitchFamily="18" charset="2"/>
              </a:rPr>
              <a:t>proposal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remove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trim</a:t>
            </a:r>
            <a:r>
              <a:rPr lang="fr-CH" dirty="0" smtClean="0">
                <a:sym typeface="Symbol" pitchFamily="18" charset="2"/>
              </a:rPr>
              <a:t> on Q2a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baseline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Main </a:t>
            </a:r>
            <a:r>
              <a:rPr lang="fr-CH" dirty="0" err="1" smtClean="0">
                <a:sym typeface="Symbol" pitchFamily="18" charset="2"/>
              </a:rPr>
              <a:t>concern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allowed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multipoles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On the </a:t>
            </a:r>
            <a:r>
              <a:rPr lang="fr-CH" dirty="0" err="1" smtClean="0">
                <a:sym typeface="Symbol" pitchFamily="18" charset="2"/>
              </a:rPr>
              <a:t>way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ambitious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target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Plan B </a:t>
            </a:r>
            <a:r>
              <a:rPr lang="fr-CH" dirty="0" err="1" smtClean="0">
                <a:sym typeface="Symbol" pitchFamily="18" charset="2"/>
              </a:rPr>
              <a:t>magnetic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shimming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Optmization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quality</a:t>
            </a:r>
            <a:r>
              <a:rPr lang="fr-CH" dirty="0" smtClean="0">
                <a:sym typeface="Symbol" pitchFamily="18" charset="2"/>
              </a:rPr>
              <a:t> for QXF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at 6.5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guarantee</a:t>
            </a:r>
            <a:r>
              <a:rPr lang="fr-CH" dirty="0" smtClean="0">
                <a:sym typeface="Symbol" pitchFamily="18" charset="2"/>
              </a:rPr>
              <a:t> good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90% of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to 100% of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Optmization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of </a:t>
            </a:r>
            <a:r>
              <a:rPr lang="fr-CH" dirty="0" err="1">
                <a:sym typeface="Symbol" pitchFamily="18" charset="2"/>
              </a:rPr>
              <a:t>field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quality</a:t>
            </a:r>
            <a:r>
              <a:rPr lang="fr-CH" dirty="0">
                <a:sym typeface="Symbol" pitchFamily="18" charset="2"/>
              </a:rPr>
              <a:t> for </a:t>
            </a:r>
            <a:r>
              <a:rPr lang="fr-CH" dirty="0" smtClean="0">
                <a:sym typeface="Symbol" pitchFamily="18" charset="2"/>
              </a:rPr>
              <a:t>D1 and D2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be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done</a:t>
            </a:r>
            <a:r>
              <a:rPr lang="fr-CH" dirty="0">
                <a:sym typeface="Symbol" pitchFamily="18" charset="2"/>
              </a:rPr>
              <a:t> at </a:t>
            </a:r>
            <a:r>
              <a:rPr lang="fr-CH" dirty="0" smtClean="0">
                <a:sym typeface="Symbol" pitchFamily="18" charset="2"/>
              </a:rPr>
              <a:t>6.75 </a:t>
            </a:r>
            <a:r>
              <a:rPr lang="fr-CH" dirty="0" err="1">
                <a:sym typeface="Symbol" pitchFamily="18" charset="2"/>
              </a:rPr>
              <a:t>TeV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>
                <a:sym typeface="Symbol" pitchFamily="18" charset="2"/>
              </a:rPr>
              <a:t>We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can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guarantee</a:t>
            </a:r>
            <a:r>
              <a:rPr lang="fr-CH" dirty="0">
                <a:sym typeface="Symbol" pitchFamily="18" charset="2"/>
              </a:rPr>
              <a:t> good </a:t>
            </a:r>
            <a:r>
              <a:rPr lang="fr-CH" dirty="0" err="1">
                <a:sym typeface="Symbol" pitchFamily="18" charset="2"/>
              </a:rPr>
              <a:t>field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from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6.5 </a:t>
            </a:r>
            <a:r>
              <a:rPr lang="fr-CH" dirty="0" err="1">
                <a:sym typeface="Symbol" pitchFamily="18" charset="2"/>
              </a:rPr>
              <a:t>TeV</a:t>
            </a:r>
            <a:r>
              <a:rPr lang="fr-CH" dirty="0">
                <a:sym typeface="Symbol" pitchFamily="18" charset="2"/>
              </a:rPr>
              <a:t> to </a:t>
            </a:r>
            <a:r>
              <a:rPr lang="fr-CH" dirty="0" smtClean="0">
                <a:sym typeface="Symbol" pitchFamily="18" charset="2"/>
              </a:rPr>
              <a:t>7 </a:t>
            </a:r>
            <a:r>
              <a:rPr lang="fr-CH" dirty="0" err="1">
                <a:sym typeface="Symbol" pitchFamily="18" charset="2"/>
              </a:rPr>
              <a:t>TeV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7794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48299</TotalTime>
  <Words>662</Words>
  <Application>Microsoft Office PowerPoint</Application>
  <PresentationFormat>Affichage à l'écran (4:3)</PresentationFormat>
  <Paragraphs>88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1_Default Design</vt:lpstr>
      <vt:lpstr>Custom Design</vt:lpstr>
      <vt:lpstr>FIELD QUALITY UPDATE</vt:lpstr>
      <vt:lpstr>CONTENTS</vt:lpstr>
      <vt:lpstr>TRIPLET</vt:lpstr>
      <vt:lpstr>TRIPLET</vt:lpstr>
      <vt:lpstr>TRIPLET: NON ALLOWED MULTIPOLES</vt:lpstr>
      <vt:lpstr>TRIPLET</vt:lpstr>
      <vt:lpstr>D1</vt:lpstr>
      <vt:lpstr>D2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715</cp:revision>
  <dcterms:created xsi:type="dcterms:W3CDTF">2006-07-31T18:23:56Z</dcterms:created>
  <dcterms:modified xsi:type="dcterms:W3CDTF">2014-11-18T06:06:31Z</dcterms:modified>
</cp:coreProperties>
</file>