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9"/>
  </p:notesMasterIdLst>
  <p:sldIdLst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7" r:id="rId19"/>
    <p:sldId id="274" r:id="rId20"/>
    <p:sldId id="278" r:id="rId21"/>
    <p:sldId id="282" r:id="rId22"/>
    <p:sldId id="283" r:id="rId23"/>
    <p:sldId id="284" r:id="rId24"/>
    <p:sldId id="279" r:id="rId25"/>
    <p:sldId id="281" r:id="rId26"/>
    <p:sldId id="280" r:id="rId27"/>
    <p:sldId id="258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AF113-E548-4534-9630-A1A54FDDC7CB}" type="datetimeFigureOut">
              <a:rPr lang="en-GB" smtClean="0"/>
              <a:t>03/12/2014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B13F8-3E80-4B56-B072-E9CDD8681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983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5412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078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359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9645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2801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119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612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3221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9663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5418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540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1120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8743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2719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859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606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413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529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752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535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338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54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850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B13F8-3E80-4B56-B072-E9CDD868188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479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12/3/2014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31F51B5-5B00-8D46-BE82-010D8F972854}" type="datetimeFigureOut">
              <a:rPr lang="en-US" smtClean="0"/>
              <a:pPr/>
              <a:t>12/3/2014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839449"/>
            <a:ext cx="4435690" cy="3275352"/>
          </a:xfrm>
        </p:spPr>
        <p:txBody>
          <a:bodyPr/>
          <a:lstStyle/>
          <a:p>
            <a:r>
              <a:rPr lang="en-US" dirty="0"/>
              <a:t>Specific QXF cold-mass requirements to ensure a robust cooling by superfluid </a:t>
            </a:r>
            <a:r>
              <a:rPr lang="en-US" dirty="0" smtClean="0"/>
              <a:t>helium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52079"/>
            <a:ext cx="8229600" cy="839449"/>
          </a:xfrm>
        </p:spPr>
        <p:txBody>
          <a:bodyPr>
            <a:normAutofit/>
          </a:bodyPr>
          <a:lstStyle/>
          <a:p>
            <a:r>
              <a:rPr lang="en-US" dirty="0"/>
              <a:t>4th Joint </a:t>
            </a:r>
            <a:r>
              <a:rPr lang="en-US" dirty="0" err="1"/>
              <a:t>HiLumi</a:t>
            </a:r>
            <a:r>
              <a:rPr lang="en-US" dirty="0"/>
              <a:t> LHC-LARP Annual </a:t>
            </a:r>
            <a:r>
              <a:rPr lang="en-US" dirty="0" smtClean="0"/>
              <a:t>Meeting: 17-21.11.2014</a:t>
            </a:r>
            <a:endParaRPr lang="en-US" dirty="0"/>
          </a:p>
          <a:p>
            <a:r>
              <a:rPr lang="en-US" dirty="0"/>
              <a:t>R. van </a:t>
            </a:r>
            <a:r>
              <a:rPr lang="en-US" dirty="0" err="1"/>
              <a:t>Weelderen</a:t>
            </a:r>
            <a:r>
              <a:rPr lang="en-US" dirty="0"/>
              <a:t>, G. </a:t>
            </a:r>
            <a:r>
              <a:rPr lang="en-US" dirty="0" err="1" smtClean="0"/>
              <a:t>Bozza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50"/>
            <a:ext cx="8229600" cy="513158"/>
          </a:xfrm>
        </p:spPr>
        <p:txBody>
          <a:bodyPr/>
          <a:lstStyle/>
          <a:p>
            <a:r>
              <a:rPr lang="en-GB" dirty="0"/>
              <a:t>Secondary – radial – </a:t>
            </a:r>
            <a:r>
              <a:rPr lang="en-GB" dirty="0" smtClean="0"/>
              <a:t>extraction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2708"/>
            <a:ext cx="9144000" cy="39670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8474" y="4698609"/>
            <a:ext cx="90455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Heat: coil </a:t>
            </a:r>
            <a:r>
              <a:rPr lang="en-US" sz="2400" dirty="0" smtClean="0">
                <a:sym typeface="Wingdings" panose="05000000000000000000" pitchFamily="2" charset="2"/>
              </a:rPr>
              <a:t> insulation  (inner layer quench heaters?)  along annular space inner layer-</a:t>
            </a:r>
            <a:r>
              <a:rPr lang="en-US" sz="2400" dirty="0" err="1" smtClean="0">
                <a:sym typeface="Wingdings" panose="05000000000000000000" pitchFamily="2" charset="2"/>
              </a:rPr>
              <a:t>beampipe</a:t>
            </a:r>
            <a:r>
              <a:rPr lang="en-US" sz="2400" dirty="0" smtClean="0">
                <a:sym typeface="Wingdings" panose="05000000000000000000" pitchFamily="2" charset="2"/>
              </a:rPr>
              <a:t> (here we add heat from beam-pipe as well)  through Titanium pole piece  through alignment keys  around axial rods  HX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335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50"/>
            <a:ext cx="8229600" cy="569428"/>
          </a:xfrm>
        </p:spPr>
        <p:txBody>
          <a:bodyPr/>
          <a:lstStyle/>
          <a:p>
            <a:r>
              <a:rPr lang="en-GB" dirty="0"/>
              <a:t>Secondary – radial – extraction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7452"/>
            <a:ext cx="9143999" cy="5820507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</a:t>
            </a:r>
            <a:r>
              <a:rPr lang="en-US" dirty="0" smtClean="0"/>
              <a:t>nnular </a:t>
            </a:r>
            <a:r>
              <a:rPr lang="en-US" dirty="0"/>
              <a:t>space between cold bore and inner coil </a:t>
            </a:r>
            <a:r>
              <a:rPr lang="en-US" dirty="0" smtClean="0"/>
              <a:t>block: </a:t>
            </a:r>
            <a:r>
              <a:rPr lang="en-US" dirty="0" smtClean="0">
                <a:solidFill>
                  <a:srgbClr val="00B050"/>
                </a:solidFill>
              </a:rPr>
              <a:t>1.5 mm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</a:t>
            </a:r>
            <a:r>
              <a:rPr lang="en-US" dirty="0" smtClean="0"/>
              <a:t>ree </a:t>
            </a:r>
            <a:r>
              <a:rPr lang="en-US" dirty="0"/>
              <a:t>passage </a:t>
            </a:r>
            <a:r>
              <a:rPr lang="en-US" dirty="0" smtClean="0"/>
              <a:t>through </a:t>
            </a:r>
            <a:r>
              <a:rPr lang="en-US" dirty="0"/>
              <a:t>the Titanium </a:t>
            </a:r>
            <a:r>
              <a:rPr lang="en-US" dirty="0" smtClean="0"/>
              <a:t>insert </a:t>
            </a:r>
            <a:r>
              <a:rPr lang="en-US" dirty="0"/>
              <a:t>and G10-alignment key is given </a:t>
            </a:r>
            <a:r>
              <a:rPr lang="en-US" dirty="0" smtClean="0"/>
              <a:t>by: “</a:t>
            </a:r>
            <a:r>
              <a:rPr lang="en-US" dirty="0" smtClean="0">
                <a:solidFill>
                  <a:srgbClr val="00B050"/>
                </a:solidFill>
              </a:rPr>
              <a:t>8 </a:t>
            </a:r>
            <a:r>
              <a:rPr lang="en-US" dirty="0">
                <a:solidFill>
                  <a:srgbClr val="00B050"/>
                </a:solidFill>
              </a:rPr>
              <a:t>mm holes repeated every </a:t>
            </a:r>
            <a:r>
              <a:rPr lang="en-US" dirty="0" smtClean="0">
                <a:solidFill>
                  <a:srgbClr val="00B050"/>
                </a:solidFill>
              </a:rPr>
              <a:t>50 </a:t>
            </a:r>
            <a:r>
              <a:rPr lang="en-US" dirty="0">
                <a:solidFill>
                  <a:srgbClr val="00B050"/>
                </a:solidFill>
              </a:rPr>
              <a:t>mm along the length of the </a:t>
            </a:r>
            <a:r>
              <a:rPr lang="en-US" dirty="0" smtClean="0">
                <a:solidFill>
                  <a:srgbClr val="00B050"/>
                </a:solidFill>
              </a:rPr>
              <a:t>magnet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  <a:r>
              <a:rPr lang="en-US" dirty="0" smtClean="0"/>
              <a:t>. </a:t>
            </a:r>
            <a:r>
              <a:rPr lang="en-US" sz="2400" dirty="0" smtClean="0"/>
              <a:t>(The </a:t>
            </a:r>
            <a:r>
              <a:rPr lang="en-US" sz="2400" dirty="0"/>
              <a:t>exact repetition rate and size of the radial passages need further refinement in order to find a compromise between the cooling margin obtainable and the mechanical feasibility of integrating these holes</a:t>
            </a:r>
            <a:r>
              <a:rPr lang="en-US" sz="2400" dirty="0" smtClean="0"/>
              <a:t>.)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</a:t>
            </a:r>
            <a:r>
              <a:rPr lang="en-US" dirty="0" smtClean="0"/>
              <a:t>reedom </a:t>
            </a:r>
            <a:r>
              <a:rPr lang="en-US" dirty="0"/>
              <a:t>to install the </a:t>
            </a:r>
            <a:r>
              <a:rPr lang="en-US" dirty="0" smtClean="0"/>
              <a:t>2 </a:t>
            </a:r>
            <a:r>
              <a:rPr lang="en-US" dirty="0"/>
              <a:t>heat exchangers in any </a:t>
            </a:r>
            <a:r>
              <a:rPr lang="en-US" dirty="0" smtClean="0"/>
              <a:t>2 </a:t>
            </a:r>
            <a:r>
              <a:rPr lang="en-US" dirty="0"/>
              <a:t>of the </a:t>
            </a:r>
            <a:r>
              <a:rPr lang="en-US" dirty="0" smtClean="0"/>
              <a:t>4 </a:t>
            </a:r>
            <a:r>
              <a:rPr lang="en-US" dirty="0"/>
              <a:t>available cooling channel holes in the yoke and to limit asymmetric cooling conditions, some </a:t>
            </a:r>
            <a:r>
              <a:rPr lang="en-US" dirty="0">
                <a:solidFill>
                  <a:srgbClr val="00B050"/>
                </a:solidFill>
              </a:rPr>
              <a:t>free helium paths interconnecting these </a:t>
            </a:r>
            <a:r>
              <a:rPr lang="en-US" dirty="0" smtClean="0">
                <a:solidFill>
                  <a:srgbClr val="00B050"/>
                </a:solidFill>
              </a:rPr>
              <a:t>4 </a:t>
            </a:r>
            <a:r>
              <a:rPr lang="en-US" dirty="0">
                <a:solidFill>
                  <a:srgbClr val="00B050"/>
                </a:solidFill>
              </a:rPr>
              <a:t>cooling channel holes </a:t>
            </a:r>
            <a:r>
              <a:rPr lang="en-US" dirty="0"/>
              <a:t>are to be implemented in the cold mass design.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06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550"/>
            <a:ext cx="9144000" cy="520516"/>
          </a:xfrm>
        </p:spPr>
        <p:txBody>
          <a:bodyPr/>
          <a:lstStyle/>
          <a:p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evaluation of inner layer quench heaters impact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570066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mtClean="0"/>
              <a:t>Geometry</a:t>
            </a:r>
            <a:r>
              <a:rPr lang="fr-CH" smtClean="0"/>
              <a:t> for the simulations</a:t>
            </a:r>
            <a:endParaRPr lang="en-GB" dirty="0"/>
          </a:p>
        </p:txBody>
      </p:sp>
      <p:pic>
        <p:nvPicPr>
          <p:cNvPr id="5" name="Picture 2" descr="E:\aperture150mmQuenchHeaters50mmHoleSpacing1.01mmChannelHeatSinkTop.bmp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457001"/>
            <a:ext cx="3053323" cy="305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95936" y="1492180"/>
            <a:ext cx="4321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Overall geometry as modelled for OpenFOAM – In green the helium channels</a:t>
            </a:r>
            <a:endParaRPr lang="en-GB" dirty="0"/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>
          <a:xfrm flipH="1" flipV="1">
            <a:off x="3491880" y="1815345"/>
            <a:ext cx="504056" cy="1"/>
          </a:xfrm>
          <a:prstGeom prst="straightConnector1">
            <a:avLst/>
          </a:prstGeom>
          <a:ln w="444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25354" y="4904173"/>
            <a:ext cx="4068452" cy="1477328"/>
            <a:chOff x="251520" y="5119334"/>
            <a:chExt cx="4068452" cy="1477328"/>
          </a:xfrm>
        </p:grpSpPr>
        <p:sp>
          <p:nvSpPr>
            <p:cNvPr id="9" name="TextBox 8"/>
            <p:cNvSpPr txBox="1"/>
            <p:nvPr/>
          </p:nvSpPr>
          <p:spPr>
            <a:xfrm>
              <a:off x="251520" y="5119334"/>
              <a:ext cx="371855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Energy deposition map (exaggerated, based on thin </a:t>
              </a:r>
              <a:r>
                <a:rPr lang="en-GB" b="1" dirty="0" smtClean="0"/>
                <a:t>tungsten &amp; coil area only) </a:t>
              </a:r>
              <a:r>
                <a:rPr lang="en-GB" b="1" dirty="0" smtClean="0"/>
                <a:t>used for the evaluation (will be moved to up to date values in coming weeks)</a:t>
              </a:r>
              <a:endParaRPr lang="en-GB" b="1" baseline="300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3563888" y="5347409"/>
              <a:ext cx="756084" cy="186045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/>
          <p:cNvSpPr/>
          <p:nvPr/>
        </p:nvSpPr>
        <p:spPr>
          <a:xfrm>
            <a:off x="842077" y="2137817"/>
            <a:ext cx="1728192" cy="16978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2" name="Straight Arrow Connector 11"/>
          <p:cNvCxnSpPr>
            <a:stCxn id="11" idx="6"/>
          </p:cNvCxnSpPr>
          <p:nvPr/>
        </p:nvCxnSpPr>
        <p:spPr>
          <a:xfrm>
            <a:off x="2570269" y="2986759"/>
            <a:ext cx="1121889" cy="665661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3692158" y="2649728"/>
            <a:ext cx="5451842" cy="3965363"/>
            <a:chOff x="3692158" y="2354300"/>
            <a:chExt cx="5451842" cy="3965363"/>
          </a:xfrm>
        </p:grpSpPr>
        <p:pic>
          <p:nvPicPr>
            <p:cNvPr id="14" name="Picture 13" descr="\\cern.ch\dfs\Users\g\gbozza\Desktop\aperture150mmQuenchHeaters40mmHoleSpacing1.2mmChannel.pn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92158" y="2354300"/>
              <a:ext cx="3922145" cy="3965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Group 14"/>
            <p:cNvGrpSpPr/>
            <p:nvPr/>
          </p:nvGrpSpPr>
          <p:grpSpPr>
            <a:xfrm>
              <a:off x="7704000" y="3540272"/>
              <a:ext cx="1440000" cy="1585049"/>
              <a:chOff x="4409697" y="2132856"/>
              <a:chExt cx="1440000" cy="1585049"/>
            </a:xfrm>
          </p:grpSpPr>
          <p:sp>
            <p:nvSpPr>
              <p:cNvPr id="16" name="Rectangle 15"/>
              <p:cNvSpPr>
                <a:spLocks noChangeAspect="1"/>
              </p:cNvSpPr>
              <p:nvPr/>
            </p:nvSpPr>
            <p:spPr>
              <a:xfrm>
                <a:off x="4409697" y="2206261"/>
                <a:ext cx="164131" cy="175416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550804" y="2132856"/>
                <a:ext cx="1298893" cy="1585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GB" sz="1200" dirty="0"/>
                  <a:t>E</a:t>
                </a:r>
                <a:r>
                  <a:rPr lang="en-GB" sz="1200" dirty="0" smtClean="0"/>
                  <a:t>1 = 5670 W/m</a:t>
                </a:r>
                <a:r>
                  <a:rPr lang="en-GB" sz="1200" baseline="30000" dirty="0" smtClean="0"/>
                  <a:t>3</a:t>
                </a:r>
              </a:p>
              <a:p>
                <a:pPr>
                  <a:spcBef>
                    <a:spcPts val="600"/>
                  </a:spcBef>
                </a:pPr>
                <a:r>
                  <a:rPr lang="en-GB" sz="1200" dirty="0" smtClean="0"/>
                  <a:t>E2 </a:t>
                </a:r>
                <a:r>
                  <a:rPr lang="en-GB" sz="1200" dirty="0"/>
                  <a:t>= </a:t>
                </a:r>
                <a:r>
                  <a:rPr lang="en-GB" sz="1200" dirty="0" smtClean="0"/>
                  <a:t>3969 W/m</a:t>
                </a:r>
                <a:r>
                  <a:rPr lang="en-GB" sz="1200" baseline="30000" dirty="0" smtClean="0"/>
                  <a:t>3</a:t>
                </a:r>
                <a:endParaRPr lang="en-GB" sz="1200" baseline="30000" dirty="0"/>
              </a:p>
              <a:p>
                <a:pPr>
                  <a:spcBef>
                    <a:spcPts val="600"/>
                  </a:spcBef>
                </a:pPr>
                <a:r>
                  <a:rPr lang="en-GB" sz="1200" dirty="0" smtClean="0"/>
                  <a:t>E3 = 2268 W/m</a:t>
                </a:r>
                <a:r>
                  <a:rPr lang="en-GB" sz="1200" baseline="30000" dirty="0" smtClean="0"/>
                  <a:t>3</a:t>
                </a:r>
                <a:endParaRPr lang="en-GB" sz="1200" baseline="30000" dirty="0"/>
              </a:p>
              <a:p>
                <a:pPr>
                  <a:spcBef>
                    <a:spcPts val="600"/>
                  </a:spcBef>
                </a:pPr>
                <a:r>
                  <a:rPr lang="en-GB" sz="1200" dirty="0" smtClean="0"/>
                  <a:t>E4 = 1134 W/m</a:t>
                </a:r>
                <a:r>
                  <a:rPr lang="en-GB" sz="1200" baseline="30000" dirty="0" smtClean="0"/>
                  <a:t>3</a:t>
                </a:r>
                <a:endParaRPr lang="en-GB" sz="1200" baseline="30000" dirty="0"/>
              </a:p>
              <a:p>
                <a:pPr>
                  <a:spcBef>
                    <a:spcPts val="600"/>
                  </a:spcBef>
                </a:pPr>
                <a:r>
                  <a:rPr lang="en-GB" sz="1200" dirty="0" smtClean="0"/>
                  <a:t>E5 = 567 W/m</a:t>
                </a:r>
                <a:r>
                  <a:rPr lang="en-GB" sz="1200" baseline="30000" dirty="0" smtClean="0"/>
                  <a:t>3</a:t>
                </a:r>
                <a:endParaRPr lang="en-GB" sz="1200" baseline="30000" dirty="0"/>
              </a:p>
              <a:p>
                <a:pPr>
                  <a:spcBef>
                    <a:spcPts val="600"/>
                  </a:spcBef>
                </a:pPr>
                <a:r>
                  <a:rPr lang="en-GB" sz="1200" dirty="0" smtClean="0"/>
                  <a:t>E6 = 226.5 W/m</a:t>
                </a:r>
                <a:r>
                  <a:rPr lang="en-GB" sz="1200" baseline="30000" dirty="0" smtClean="0"/>
                  <a:t>3</a:t>
                </a:r>
                <a:endParaRPr lang="en-GB" sz="1200" baseline="30000" dirty="0"/>
              </a:p>
            </p:txBody>
          </p:sp>
          <p:sp>
            <p:nvSpPr>
              <p:cNvPr id="18" name="Rectangle 17"/>
              <p:cNvSpPr>
                <a:spLocks noChangeAspect="1"/>
              </p:cNvSpPr>
              <p:nvPr/>
            </p:nvSpPr>
            <p:spPr>
              <a:xfrm>
                <a:off x="4409697" y="2458261"/>
                <a:ext cx="164131" cy="1754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/>
              </a:p>
            </p:txBody>
          </p:sp>
          <p:sp>
            <p:nvSpPr>
              <p:cNvPr id="19" name="Rectangle 18"/>
              <p:cNvSpPr>
                <a:spLocks noChangeAspect="1"/>
              </p:cNvSpPr>
              <p:nvPr/>
            </p:nvSpPr>
            <p:spPr>
              <a:xfrm>
                <a:off x="4409697" y="2710261"/>
                <a:ext cx="164131" cy="175416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/>
              </a:p>
            </p:txBody>
          </p:sp>
          <p:sp>
            <p:nvSpPr>
              <p:cNvPr id="20" name="Rectangle 19"/>
              <p:cNvSpPr>
                <a:spLocks noChangeAspect="1"/>
              </p:cNvSpPr>
              <p:nvPr/>
            </p:nvSpPr>
            <p:spPr>
              <a:xfrm>
                <a:off x="4409697" y="2962261"/>
                <a:ext cx="164131" cy="175416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/>
              </a:p>
            </p:txBody>
          </p:sp>
          <p:sp>
            <p:nvSpPr>
              <p:cNvPr id="21" name="Rectangle 20"/>
              <p:cNvSpPr>
                <a:spLocks noChangeAspect="1"/>
              </p:cNvSpPr>
              <p:nvPr/>
            </p:nvSpPr>
            <p:spPr>
              <a:xfrm>
                <a:off x="4409697" y="3214261"/>
                <a:ext cx="164131" cy="175416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/>
              </a:p>
            </p:txBody>
          </p:sp>
          <p:sp>
            <p:nvSpPr>
              <p:cNvPr id="22" name="Rectangle 21"/>
              <p:cNvSpPr>
                <a:spLocks noChangeAspect="1"/>
              </p:cNvSpPr>
              <p:nvPr/>
            </p:nvSpPr>
            <p:spPr>
              <a:xfrm>
                <a:off x="4409697" y="3466261"/>
                <a:ext cx="164131" cy="175416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862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550"/>
            <a:ext cx="9144000" cy="520516"/>
          </a:xfrm>
        </p:spPr>
        <p:txBody>
          <a:bodyPr/>
          <a:lstStyle/>
          <a:p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evaluation of inner layer quench heaters impact</a:t>
            </a:r>
            <a:endParaRPr lang="en-GB" sz="3200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57200" y="330910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mtClean="0"/>
              <a:t>Geometry</a:t>
            </a:r>
            <a:r>
              <a:rPr lang="fr-CH" smtClean="0"/>
              <a:t> for the simulations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929680" y="2808110"/>
            <a:ext cx="8202438" cy="3794096"/>
            <a:chOff x="310301" y="3084975"/>
            <a:chExt cx="8202438" cy="3794096"/>
          </a:xfrm>
        </p:grpSpPr>
        <p:grpSp>
          <p:nvGrpSpPr>
            <p:cNvPr id="25" name="Group 24"/>
            <p:cNvGrpSpPr/>
            <p:nvPr/>
          </p:nvGrpSpPr>
          <p:grpSpPr>
            <a:xfrm>
              <a:off x="310301" y="3084975"/>
              <a:ext cx="8202438" cy="3794096"/>
              <a:chOff x="1500297" y="1009423"/>
              <a:chExt cx="8202438" cy="3794096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500297" y="1009423"/>
                <a:ext cx="8202438" cy="3794096"/>
                <a:chOff x="971601" y="2842138"/>
                <a:chExt cx="8202438" cy="3794096"/>
              </a:xfrm>
            </p:grpSpPr>
            <p:pic>
              <p:nvPicPr>
                <p:cNvPr id="29" name="Picture 4" descr="\\cern.ch\dfs\Users\g\gbozza\Desktop\coilsGeometry.png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71601" y="2842138"/>
                  <a:ext cx="8202438" cy="379409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0" name="TextBox 29"/>
                <p:cNvSpPr txBox="1"/>
                <p:nvPr/>
              </p:nvSpPr>
              <p:spPr>
                <a:xfrm>
                  <a:off x="3779912" y="5875784"/>
                  <a:ext cx="144016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/>
                    <a:t>125 </a:t>
                  </a:r>
                  <a:r>
                    <a:rPr lang="el-GR" sz="1600" b="1" dirty="0" smtClean="0"/>
                    <a:t>μ</a:t>
                  </a:r>
                  <a:r>
                    <a:rPr lang="fr-CH" sz="1600" b="1" dirty="0" smtClean="0"/>
                    <a:t>m G10</a:t>
                  </a:r>
                  <a:endParaRPr lang="en-GB" sz="1600" b="1" dirty="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4067944" y="6205160"/>
                  <a:ext cx="201203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/>
                    <a:t>250 </a:t>
                  </a:r>
                  <a:r>
                    <a:rPr lang="el-GR" sz="1600" b="1" dirty="0" smtClean="0"/>
                    <a:t>μ</a:t>
                  </a:r>
                  <a:r>
                    <a:rPr lang="fr-CH" sz="1600" b="1" dirty="0" smtClean="0"/>
                    <a:t>m Kapton</a:t>
                  </a:r>
                  <a:endParaRPr lang="en-GB" sz="1600" b="1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5047916" y="5866606"/>
                  <a:ext cx="144016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/>
                    <a:t>125 </a:t>
                  </a:r>
                  <a:r>
                    <a:rPr lang="el-GR" sz="1600" b="1" dirty="0" smtClean="0"/>
                    <a:t>μ</a:t>
                  </a:r>
                  <a:r>
                    <a:rPr lang="fr-CH" sz="1600" b="1" dirty="0" smtClean="0"/>
                    <a:t>m G10</a:t>
                  </a:r>
                  <a:endParaRPr lang="en-GB" sz="1600" b="1" dirty="0"/>
                </a:p>
              </p:txBody>
            </p:sp>
            <p:cxnSp>
              <p:nvCxnSpPr>
                <p:cNvPr id="33" name="Straight Connector 32"/>
                <p:cNvCxnSpPr>
                  <a:endCxn id="31" idx="0"/>
                </p:cNvCxnSpPr>
                <p:nvPr/>
              </p:nvCxnSpPr>
              <p:spPr>
                <a:xfrm>
                  <a:off x="5047916" y="5157192"/>
                  <a:ext cx="26045" cy="104796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H="1" flipV="1">
                  <a:off x="5072820" y="5157192"/>
                  <a:ext cx="399816" cy="75599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1542218" y="4987914"/>
                  <a:ext cx="3071703" cy="9464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 smtClean="0"/>
                    <a:t>100 μm perforated trace </a:t>
                  </a:r>
                  <a:r>
                    <a:rPr lang="en-GB" sz="1200" b="1" dirty="0"/>
                    <a:t>(Quench Heaters) </a:t>
                  </a:r>
                  <a:r>
                    <a:rPr lang="en-GB" sz="1200" b="1" dirty="0" smtClean="0"/>
                    <a:t>of which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1050" b="1" dirty="0" smtClean="0"/>
                    <a:t>50 μm Kapton (50% surface area)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1050" b="1" dirty="0" smtClean="0"/>
                    <a:t>25 μm stainless steel (18% surface area)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1050" b="1" dirty="0" smtClean="0"/>
                    <a:t>25 μm cyanate ester epoxy (36% surface area)</a:t>
                  </a:r>
                  <a:endParaRPr lang="en-GB" sz="1050" b="1" dirty="0"/>
                </a:p>
              </p:txBody>
            </p:sp>
            <p:cxnSp>
              <p:nvCxnSpPr>
                <p:cNvPr id="36" name="Straight Connector 35"/>
                <p:cNvCxnSpPr/>
                <p:nvPr/>
              </p:nvCxnSpPr>
              <p:spPr>
                <a:xfrm flipH="1" flipV="1">
                  <a:off x="2940929" y="5694118"/>
                  <a:ext cx="221267" cy="36333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/>
                <p:cNvSpPr txBox="1"/>
                <p:nvPr/>
              </p:nvSpPr>
              <p:spPr>
                <a:xfrm>
                  <a:off x="2699792" y="6254623"/>
                  <a:ext cx="144016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/>
                    <a:t>150 </a:t>
                  </a:r>
                  <a:r>
                    <a:rPr lang="el-GR" sz="1600" b="1" dirty="0" smtClean="0"/>
                    <a:t>μ</a:t>
                  </a:r>
                  <a:r>
                    <a:rPr lang="fr-CH" sz="1600" b="1" dirty="0" smtClean="0"/>
                    <a:t>m G10</a:t>
                  </a:r>
                  <a:endParaRPr lang="en-GB" sz="1600" b="1" dirty="0"/>
                </a:p>
              </p:txBody>
            </p:sp>
            <p:cxnSp>
              <p:nvCxnSpPr>
                <p:cNvPr id="38" name="Straight Connector 37"/>
                <p:cNvCxnSpPr>
                  <a:stCxn id="37" idx="0"/>
                </p:cNvCxnSpPr>
                <p:nvPr/>
              </p:nvCxnSpPr>
              <p:spPr>
                <a:xfrm flipH="1" flipV="1">
                  <a:off x="3310390" y="6057449"/>
                  <a:ext cx="109482" cy="19717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Box 38"/>
                <p:cNvSpPr txBox="1"/>
                <p:nvPr/>
              </p:nvSpPr>
              <p:spPr>
                <a:xfrm>
                  <a:off x="5652120" y="5038093"/>
                  <a:ext cx="237626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 smtClean="0"/>
                    <a:t>150 μm G10 electrical insulation all around each cable</a:t>
                  </a:r>
                  <a:endParaRPr lang="en-GB" sz="1200" b="1" dirty="0"/>
                </a:p>
              </p:txBody>
            </p:sp>
            <p:cxnSp>
              <p:nvCxnSpPr>
                <p:cNvPr id="40" name="Straight Connector 39"/>
                <p:cNvCxnSpPr/>
                <p:nvPr/>
              </p:nvCxnSpPr>
              <p:spPr>
                <a:xfrm flipH="1" flipV="1">
                  <a:off x="5605242" y="4803519"/>
                  <a:ext cx="325507" cy="23457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/>
                <p:cNvSpPr txBox="1"/>
                <p:nvPr/>
              </p:nvSpPr>
              <p:spPr>
                <a:xfrm>
                  <a:off x="3560145" y="4649360"/>
                  <a:ext cx="144016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/>
                    <a:t>500 </a:t>
                  </a:r>
                  <a:r>
                    <a:rPr lang="el-GR" sz="1600" b="1" dirty="0" smtClean="0"/>
                    <a:t>μ</a:t>
                  </a:r>
                  <a:r>
                    <a:rPr lang="fr-CH" sz="1600" b="1" dirty="0" smtClean="0"/>
                    <a:t>m G10</a:t>
                  </a:r>
                  <a:endParaRPr lang="en-GB" sz="1600" b="1" dirty="0"/>
                </a:p>
              </p:txBody>
            </p:sp>
            <p:cxnSp>
              <p:nvCxnSpPr>
                <p:cNvPr id="42" name="Straight Connector 41"/>
                <p:cNvCxnSpPr/>
                <p:nvPr/>
              </p:nvCxnSpPr>
              <p:spPr>
                <a:xfrm flipV="1">
                  <a:off x="4223729" y="4444034"/>
                  <a:ext cx="186582" cy="29515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xtBox 42"/>
                <p:cNvSpPr txBox="1"/>
                <p:nvPr/>
              </p:nvSpPr>
              <p:spPr>
                <a:xfrm>
                  <a:off x="7467606" y="4113189"/>
                  <a:ext cx="144016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 smtClean="0"/>
                    <a:t>1000 </a:t>
                  </a:r>
                  <a:r>
                    <a:rPr lang="el-GR" sz="1400" b="1" dirty="0" smtClean="0"/>
                    <a:t>μ</a:t>
                  </a:r>
                  <a:r>
                    <a:rPr lang="fr-CH" sz="1400" b="1" dirty="0" smtClean="0"/>
                    <a:t>m G10</a:t>
                  </a:r>
                  <a:endParaRPr lang="en-GB" sz="1400" b="1" dirty="0"/>
                </a:p>
              </p:txBody>
            </p:sp>
            <p:cxnSp>
              <p:nvCxnSpPr>
                <p:cNvPr id="44" name="Straight Connector 43"/>
                <p:cNvCxnSpPr/>
                <p:nvPr/>
              </p:nvCxnSpPr>
              <p:spPr>
                <a:xfrm flipV="1">
                  <a:off x="8113620" y="3614890"/>
                  <a:ext cx="216024" cy="57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V="1">
                  <a:off x="6812026" y="3235294"/>
                  <a:ext cx="125904" cy="50571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V="1">
                  <a:off x="6812026" y="3235294"/>
                  <a:ext cx="251809" cy="50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H="1">
                  <a:off x="6815624" y="3235294"/>
                  <a:ext cx="361892" cy="51538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5000305" y="3544262"/>
                  <a:ext cx="144016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 smtClean="0"/>
                    <a:t>150 </a:t>
                  </a:r>
                  <a:r>
                    <a:rPr lang="el-GR" sz="1400" b="1" dirty="0" smtClean="0"/>
                    <a:t>μ</a:t>
                  </a:r>
                  <a:r>
                    <a:rPr lang="fr-CH" sz="1400" b="1" dirty="0" smtClean="0"/>
                    <a:t>m G10</a:t>
                  </a:r>
                  <a:endParaRPr lang="en-GB" sz="1400" b="1" dirty="0"/>
                </a:p>
              </p:txBody>
            </p: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5742934" y="3075766"/>
                  <a:ext cx="108000" cy="54952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2214874" y="3712903"/>
                  <a:ext cx="2300513" cy="9464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 smtClean="0"/>
                    <a:t>100 μm non-perforated trace (Quench Heaters) of which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1050" b="1" dirty="0" smtClean="0"/>
                    <a:t>50 μm Kapton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1050" b="1" dirty="0" smtClean="0"/>
                    <a:t>25 μm stainless steel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1050" b="1" dirty="0" smtClean="0"/>
                    <a:t>25 μm cyanate ester epoxy</a:t>
                  </a:r>
                  <a:endParaRPr lang="en-GB" sz="1050" b="1" dirty="0"/>
                </a:p>
              </p:txBody>
            </p:sp>
            <p:cxnSp>
              <p:nvCxnSpPr>
                <p:cNvPr id="51" name="Straight Connector 50"/>
                <p:cNvCxnSpPr/>
                <p:nvPr/>
              </p:nvCxnSpPr>
              <p:spPr>
                <a:xfrm flipV="1">
                  <a:off x="3162196" y="3303055"/>
                  <a:ext cx="72000" cy="432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Straight Connector 27"/>
              <p:cNvCxnSpPr/>
              <p:nvPr/>
            </p:nvCxnSpPr>
            <p:spPr>
              <a:xfrm flipV="1">
                <a:off x="5248777" y="3337675"/>
                <a:ext cx="306000" cy="75599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5734537" y="3955740"/>
              <a:ext cx="145189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3 x 125 μm Kapton ground insulation</a:t>
              </a:r>
              <a:endParaRPr lang="en-GB" sz="1400" b="1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4133" y="1050397"/>
            <a:ext cx="3035699" cy="2308930"/>
            <a:chOff x="24133" y="994125"/>
            <a:chExt cx="3035699" cy="2308930"/>
          </a:xfrm>
        </p:grpSpPr>
        <p:pic>
          <p:nvPicPr>
            <p:cNvPr id="53" name="Picture 2" descr="E:\aperture150mmQuenchHeaters50mmHoleSpacing1.01mmChannelHeatSinkTop.bmp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4133" y="994125"/>
              <a:ext cx="2304256" cy="2308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Oval 53"/>
            <p:cNvSpPr/>
            <p:nvPr/>
          </p:nvSpPr>
          <p:spPr>
            <a:xfrm>
              <a:off x="852225" y="1560985"/>
              <a:ext cx="648072" cy="58760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rgbClr val="FF0000"/>
                  </a:solidFill>
                </a:ln>
              </a:endParaRPr>
            </a:p>
          </p:txBody>
        </p:sp>
        <p:cxnSp>
          <p:nvCxnSpPr>
            <p:cNvPr id="55" name="Straight Arrow Connector 54"/>
            <p:cNvCxnSpPr>
              <a:stCxn id="54" idx="6"/>
            </p:cNvCxnSpPr>
            <p:nvPr/>
          </p:nvCxnSpPr>
          <p:spPr>
            <a:xfrm>
              <a:off x="1500297" y="1854788"/>
              <a:ext cx="1559535" cy="107015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0" y="5006197"/>
            <a:ext cx="1619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Data provided by Paolo Ferracin</a:t>
            </a:r>
            <a:endParaRPr lang="en-GB" dirty="0"/>
          </a:p>
        </p:txBody>
      </p:sp>
      <p:pic>
        <p:nvPicPr>
          <p:cNvPr id="57" name="Picture 5" descr="E:\coilsPhoto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419" y="1251546"/>
            <a:ext cx="2235434" cy="165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5100424" y="1294092"/>
            <a:ext cx="1417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photo of the coils</a:t>
            </a:r>
            <a:endParaRPr lang="en-GB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6193153" y="1685072"/>
            <a:ext cx="467079" cy="2553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42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550"/>
            <a:ext cx="9144000" cy="520516"/>
          </a:xfrm>
        </p:spPr>
        <p:txBody>
          <a:bodyPr/>
          <a:lstStyle/>
          <a:p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evaluation of inner layer quench heaters impact</a:t>
            </a:r>
            <a:endParaRPr lang="en-GB" sz="3200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Inner Layer Quench Heaters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33871" y="1601376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100 </a:t>
            </a:r>
            <a:r>
              <a:rPr lang="en-GB" sz="2000" dirty="0" err="1" smtClean="0"/>
              <a:t>μm</a:t>
            </a:r>
            <a:r>
              <a:rPr lang="en-GB" sz="2000" dirty="0" smtClean="0"/>
              <a:t> thick </a:t>
            </a:r>
            <a:r>
              <a:rPr lang="en-GB" sz="2000" dirty="0" err="1" smtClean="0"/>
              <a:t>Kapton</a:t>
            </a:r>
            <a:r>
              <a:rPr lang="en-GB" sz="2000" dirty="0" smtClean="0"/>
              <a:t> containing a stainless steel resistor, </a:t>
            </a:r>
            <a:r>
              <a:rPr lang="en-GB" sz="2000" dirty="0" err="1" smtClean="0"/>
              <a:t>Kapton</a:t>
            </a:r>
            <a:r>
              <a:rPr lang="en-GB" sz="2000" dirty="0" smtClean="0"/>
              <a:t> perforated (perforations end-up filled with epoxy).</a:t>
            </a:r>
            <a:endParaRPr lang="en-GB" sz="2000" dirty="0"/>
          </a:p>
        </p:txBody>
      </p:sp>
      <p:pic>
        <p:nvPicPr>
          <p:cNvPr id="13" name="Picture 2" descr="\\cern.ch\dfs\Users\g\gbozza\Desktop\QuenchHeaterPhot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060" y="2487167"/>
            <a:ext cx="4600595" cy="345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660232" y="3279256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Photo of perforated-Kapton quench heaters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6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550"/>
            <a:ext cx="9144000" cy="520516"/>
          </a:xfrm>
        </p:spPr>
        <p:txBody>
          <a:bodyPr/>
          <a:lstStyle/>
          <a:p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evaluation of inner layer quench heaters impact</a:t>
            </a:r>
            <a:endParaRPr lang="en-GB" sz="3200" dirty="0"/>
          </a:p>
        </p:txBody>
      </p:sp>
      <p:sp>
        <p:nvSpPr>
          <p:cNvPr id="60" name="TextBox 59"/>
          <p:cNvSpPr txBox="1"/>
          <p:nvPr/>
        </p:nvSpPr>
        <p:spPr>
          <a:xfrm>
            <a:off x="5269277" y="2690711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Plot </a:t>
            </a:r>
            <a:r>
              <a:rPr lang="en-GB" sz="1600" dirty="0" smtClean="0"/>
              <a:t>showing where </a:t>
            </a:r>
            <a:r>
              <a:rPr lang="fr-CH" sz="1600" dirty="0" smtClean="0"/>
              <a:t>T &lt; 2.17K</a:t>
            </a:r>
            <a:endParaRPr lang="en-GB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4448180" y="520544"/>
            <a:ext cx="46355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GB" sz="3600" b="1" dirty="0">
                <a:solidFill>
                  <a:sysClr val="windowText" lastClr="000000"/>
                </a:solidFill>
              </a:rPr>
              <a:t>No Quench Heaters</a:t>
            </a:r>
          </a:p>
          <a:p>
            <a:pPr algn="ctr" defTabSz="457200">
              <a:defRPr/>
            </a:pPr>
            <a:r>
              <a:rPr lang="en-GB" sz="1600" dirty="0">
                <a:solidFill>
                  <a:sysClr val="windowText" lastClr="000000"/>
                </a:solidFill>
              </a:rPr>
              <a:t>Diametrically opposite cold source heat exchangers</a:t>
            </a:r>
          </a:p>
          <a:p>
            <a:pPr algn="ctr" defTabSz="457200">
              <a:defRPr/>
            </a:pPr>
            <a:r>
              <a:rPr lang="en-GB" sz="1600" dirty="0" smtClean="0">
                <a:solidFill>
                  <a:sysClr val="windowText" lastClr="000000"/>
                </a:solidFill>
              </a:rPr>
              <a:t>40 </a:t>
            </a:r>
            <a:r>
              <a:rPr lang="en-GB" sz="1600" dirty="0">
                <a:solidFill>
                  <a:sysClr val="windowText" lastClr="000000"/>
                </a:solidFill>
              </a:rPr>
              <a:t>mm Holes Spacing</a:t>
            </a:r>
          </a:p>
          <a:p>
            <a:pPr algn="ctr"/>
            <a:r>
              <a:rPr lang="en-GB" sz="1600" dirty="0" smtClean="0">
                <a:solidFill>
                  <a:sysClr val="windowText" lastClr="000000"/>
                </a:solidFill>
              </a:rPr>
              <a:t>Conservative (thin tungsten) luminosity</a:t>
            </a:r>
            <a:endParaRPr lang="en-GB" sz="160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1.9K cold source heat exchangers</a:t>
            </a:r>
          </a:p>
        </p:txBody>
      </p:sp>
      <p:cxnSp>
        <p:nvCxnSpPr>
          <p:cNvPr id="62" name="Straight Arrow Connector 61"/>
          <p:cNvCxnSpPr>
            <a:stCxn id="60" idx="2"/>
          </p:cNvCxnSpPr>
          <p:nvPr/>
        </p:nvCxnSpPr>
        <p:spPr>
          <a:xfrm>
            <a:off x="6637429" y="3029265"/>
            <a:ext cx="0" cy="3637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3" name="Picture 3" descr="E:\40mm no quench heaters older geometry\1239000PolynomialBaffleMidChannels1.2mmClChannelsCoarserInitialTMax2.17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32604" y="3393003"/>
            <a:ext cx="3800907" cy="301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4" name="Group 63"/>
          <p:cNvGrpSpPr/>
          <p:nvPr/>
        </p:nvGrpSpPr>
        <p:grpSpPr>
          <a:xfrm>
            <a:off x="265091" y="4697008"/>
            <a:ext cx="4153125" cy="1923375"/>
            <a:chOff x="433907" y="4725144"/>
            <a:chExt cx="4153125" cy="1923375"/>
          </a:xfrm>
        </p:grpSpPr>
        <p:pic>
          <p:nvPicPr>
            <p:cNvPr id="65" name="Picture 4" descr="E:\40mm no quench heaters older geometry\MonitorProbe1239000PolynomialBaffleMidChannels1.2mmClChannelsCoarser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0739" y="4725144"/>
              <a:ext cx="2826293" cy="1923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TextBox 65"/>
            <p:cNvSpPr txBox="1"/>
            <p:nvPr/>
          </p:nvSpPr>
          <p:spPr>
            <a:xfrm>
              <a:off x="433907" y="5102055"/>
              <a:ext cx="1326832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dirty="0" smtClean="0"/>
                <a:t>Iteration temperature probe: the results reached convergence </a:t>
              </a:r>
              <a:endParaRPr lang="en-GB" sz="1400" dirty="0"/>
            </a:p>
          </p:txBody>
        </p:sp>
      </p:grpSp>
      <p:pic>
        <p:nvPicPr>
          <p:cNvPr id="67" name="Picture 2" descr="E:\TDistributionNoAxialRodsNoQuenchHeaters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27"/>
          <a:stretch/>
        </p:blipFill>
        <p:spPr bwMode="auto">
          <a:xfrm>
            <a:off x="161795" y="1469625"/>
            <a:ext cx="3899349" cy="311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355512" y="6134873"/>
            <a:ext cx="1619672" cy="694991"/>
          </a:xfrm>
          <a:prstGeom prst="rect">
            <a:avLst/>
          </a:prstGeom>
        </p:spPr>
        <p:txBody>
          <a:bodyPr/>
          <a:lstStyle/>
          <a:p>
            <a:pPr defTabSz="457200"/>
            <a:fld id="{0FA004B2-1541-5046-B6F2-22AF56585712}" type="slidenum">
              <a:rPr lang="en-US" smtClean="0"/>
              <a:pPr defTabSz="457200"/>
              <a:t>15</a:t>
            </a:fld>
            <a:r>
              <a:rPr lang="en-US" dirty="0" smtClean="0"/>
              <a:t>/41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519" y="782154"/>
            <a:ext cx="326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Cable temperatures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5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550"/>
            <a:ext cx="9144000" cy="520516"/>
          </a:xfrm>
        </p:spPr>
        <p:txBody>
          <a:bodyPr/>
          <a:lstStyle/>
          <a:p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evaluation of inner layer quench heaters impact</a:t>
            </a:r>
            <a:endParaRPr lang="en-GB" sz="3200" dirty="0"/>
          </a:p>
        </p:txBody>
      </p:sp>
      <p:grpSp>
        <p:nvGrpSpPr>
          <p:cNvPr id="60" name="Group 59"/>
          <p:cNvGrpSpPr>
            <a:grpSpLocks noChangeAspect="1"/>
          </p:cNvGrpSpPr>
          <p:nvPr/>
        </p:nvGrpSpPr>
        <p:grpSpPr>
          <a:xfrm>
            <a:off x="106868" y="647695"/>
            <a:ext cx="4360462" cy="3687668"/>
            <a:chOff x="179513" y="1184313"/>
            <a:chExt cx="3554271" cy="3005868"/>
          </a:xfrm>
        </p:grpSpPr>
        <p:pic>
          <p:nvPicPr>
            <p:cNvPr id="61" name="Picture 2" descr="\\cern.ch\dfs\Users\g\gbozza\Desktop\B Field TMargin MQXF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9513" y="1525695"/>
              <a:ext cx="3312368" cy="26644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" name="TextBox 61"/>
            <p:cNvSpPr txBox="1"/>
            <p:nvPr/>
          </p:nvSpPr>
          <p:spPr>
            <a:xfrm>
              <a:off x="486225" y="1184313"/>
              <a:ext cx="3247559" cy="4264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chemeClr val="tx2"/>
                  </a:solidFill>
                </a:rPr>
                <a:t>Magnetic field B(T)</a:t>
              </a:r>
              <a:endParaRPr lang="en-GB" sz="28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106869" y="4916903"/>
            <a:ext cx="8905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/>
              <a:t>T</a:t>
            </a:r>
            <a:r>
              <a:rPr lang="en-GB" sz="2400" dirty="0" smtClean="0"/>
              <a:t>he lowest T</a:t>
            </a:r>
            <a:r>
              <a:rPr lang="en-GB" sz="2400" baseline="-25000" dirty="0" smtClean="0"/>
              <a:t>cs</a:t>
            </a:r>
            <a:r>
              <a:rPr lang="en-GB" sz="2400" dirty="0" smtClean="0"/>
              <a:t> is located in proximity of the </a:t>
            </a:r>
            <a:r>
              <a:rPr lang="en-GB" sz="2400" dirty="0" smtClean="0">
                <a:solidFill>
                  <a:srgbClr val="00B050"/>
                </a:solidFill>
              </a:rPr>
              <a:t>winding poles</a:t>
            </a:r>
            <a:r>
              <a:rPr lang="en-GB" sz="2400" b="1" dirty="0" smtClean="0"/>
              <a:t>, </a:t>
            </a:r>
            <a:r>
              <a:rPr lang="en-GB" sz="2400" dirty="0" smtClean="0"/>
              <a:t>however we will pay special attention to the </a:t>
            </a:r>
            <a:r>
              <a:rPr lang="en-GB" sz="2400" dirty="0" smtClean="0">
                <a:solidFill>
                  <a:schemeClr val="tx2"/>
                </a:solidFill>
              </a:rPr>
              <a:t>mid-plane region </a:t>
            </a:r>
            <a:r>
              <a:rPr lang="en-GB" sz="2400" dirty="0" smtClean="0"/>
              <a:t>which has the </a:t>
            </a:r>
            <a:r>
              <a:rPr lang="en-GB" sz="2400" dirty="0" smtClean="0">
                <a:solidFill>
                  <a:schemeClr val="tx2"/>
                </a:solidFill>
              </a:rPr>
              <a:t>highest heat </a:t>
            </a:r>
            <a:r>
              <a:rPr lang="en-GB" sz="2400" dirty="0" smtClean="0">
                <a:solidFill>
                  <a:schemeClr val="tx2"/>
                </a:solidFill>
              </a:rPr>
              <a:t>loads (</a:t>
            </a:r>
            <a:r>
              <a:rPr lang="en-GB" sz="1600" i="1" dirty="0" smtClean="0">
                <a:solidFill>
                  <a:schemeClr val="tx2"/>
                </a:solidFill>
              </a:rPr>
              <a:t>will change according to updated energy deposition maps</a:t>
            </a:r>
            <a:r>
              <a:rPr lang="en-GB" sz="2400" dirty="0" smtClean="0">
                <a:solidFill>
                  <a:schemeClr val="tx2"/>
                </a:solidFill>
              </a:rPr>
              <a:t>).</a:t>
            </a:r>
            <a:endParaRPr lang="en-GB" sz="2400" dirty="0" smtClean="0">
              <a:solidFill>
                <a:schemeClr val="tx2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59559" y="559278"/>
            <a:ext cx="4078183" cy="4024958"/>
            <a:chOff x="5069132" y="866074"/>
            <a:chExt cx="3652755" cy="3810487"/>
          </a:xfrm>
        </p:grpSpPr>
        <p:pic>
          <p:nvPicPr>
            <p:cNvPr id="15" name="Picture 2" descr="\\cern.ch\dfs\Users\g\gbozza\Documents\MQXF aperture150mm\Images\TMargin MQXF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9132" y="1308306"/>
              <a:ext cx="3652755" cy="3368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5614058" y="866074"/>
              <a:ext cx="2748423" cy="8844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chemeClr val="tx2"/>
                  </a:solidFill>
                </a:rPr>
                <a:t>T current sharing</a:t>
              </a:r>
              <a:endParaRPr lang="en-GB" sz="28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466364" y="4332593"/>
            <a:ext cx="482453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Courtesy of Susana Izquierdo Bermudez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04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4499992" y="868797"/>
            <a:ext cx="46440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GB" sz="3600" b="1" dirty="0">
                <a:solidFill>
                  <a:sysClr val="windowText" lastClr="000000"/>
                </a:solidFill>
              </a:rPr>
              <a:t>No Quench Heaters</a:t>
            </a:r>
          </a:p>
          <a:p>
            <a:pPr algn="ctr" defTabSz="457200">
              <a:defRPr/>
            </a:pPr>
            <a:r>
              <a:rPr lang="en-GB" sz="1600" dirty="0">
                <a:solidFill>
                  <a:sysClr val="windowText" lastClr="000000"/>
                </a:solidFill>
              </a:rPr>
              <a:t>Diametrically opposite cold source heat exchangers</a:t>
            </a:r>
          </a:p>
          <a:p>
            <a:pPr algn="ctr" defTabSz="457200">
              <a:defRPr/>
            </a:pPr>
            <a:r>
              <a:rPr lang="en-GB" sz="1600" dirty="0" smtClean="0">
                <a:solidFill>
                  <a:sysClr val="windowText" lastClr="000000"/>
                </a:solidFill>
              </a:rPr>
              <a:t>40 </a:t>
            </a:r>
            <a:r>
              <a:rPr lang="en-GB" sz="1600" dirty="0">
                <a:solidFill>
                  <a:sysClr val="windowText" lastClr="000000"/>
                </a:solidFill>
              </a:rPr>
              <a:t>mm Holes Spacing</a:t>
            </a:r>
          </a:p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Conservative (thin tungsten) </a:t>
            </a:r>
            <a:r>
              <a:rPr lang="en-GB" sz="1600" dirty="0" smtClean="0">
                <a:solidFill>
                  <a:sysClr val="windowText" lastClr="000000"/>
                </a:solidFill>
              </a:rPr>
              <a:t>luminosity</a:t>
            </a:r>
            <a:endParaRPr lang="en-GB" sz="160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1.9K cold source heat exchangers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550"/>
            <a:ext cx="9144000" cy="520516"/>
          </a:xfrm>
        </p:spPr>
        <p:txBody>
          <a:bodyPr/>
          <a:lstStyle/>
          <a:p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evaluation of inner layer quench heaters impact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66742" y="570066"/>
            <a:ext cx="326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T-margin</a:t>
            </a:r>
            <a:endParaRPr lang="en-GB" b="1" dirty="0">
              <a:solidFill>
                <a:schemeClr val="tx2"/>
              </a:solidFill>
            </a:endParaRPr>
          </a:p>
        </p:txBody>
      </p:sp>
      <p:pic>
        <p:nvPicPr>
          <p:cNvPr id="10" name="Picture 4" descr="E:\40mm no quench heaters with axial rods\TMargin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76" t="15962" b="10881"/>
          <a:stretch/>
        </p:blipFill>
        <p:spPr bwMode="auto">
          <a:xfrm>
            <a:off x="107505" y="939398"/>
            <a:ext cx="4313309" cy="295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E:\40mm no quench heaters with axial rods\TMarginUpTo6K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54" t="15928" b="9970"/>
          <a:stretch/>
        </p:blipFill>
        <p:spPr bwMode="auto">
          <a:xfrm>
            <a:off x="4330284" y="2770211"/>
            <a:ext cx="4723186" cy="3282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21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550"/>
            <a:ext cx="9144000" cy="520516"/>
          </a:xfrm>
        </p:spPr>
        <p:txBody>
          <a:bodyPr/>
          <a:lstStyle/>
          <a:p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evaluation of inner layer quench heaters impact</a:t>
            </a:r>
            <a:endParaRPr lang="en-GB" sz="3200" dirty="0"/>
          </a:p>
        </p:txBody>
      </p:sp>
      <p:pic>
        <p:nvPicPr>
          <p:cNvPr id="10" name="Picture 4" descr="E:\MonitorProbeTCentra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37" y="4409084"/>
            <a:ext cx="3556520" cy="242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E:\QuenchHeaters1.9KHeatExchanger5e23LuminosityTMax2.17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3"/>
          <a:stretch/>
        </p:blipFill>
        <p:spPr bwMode="auto">
          <a:xfrm>
            <a:off x="4509584" y="3799783"/>
            <a:ext cx="4609636" cy="302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QuenchHeaters1.9KHeatExchanger5e23Luminosity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5"/>
          <a:stretch/>
        </p:blipFill>
        <p:spPr bwMode="auto">
          <a:xfrm>
            <a:off x="161995" y="1303276"/>
            <a:ext cx="4410005" cy="292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158160" y="2764019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Plot </a:t>
            </a:r>
            <a:r>
              <a:rPr lang="en-GB" sz="1600" dirty="0" smtClean="0"/>
              <a:t>showing where </a:t>
            </a:r>
            <a:r>
              <a:rPr lang="fr-CH" sz="1600" dirty="0" smtClean="0"/>
              <a:t>T &lt; 2.17K</a:t>
            </a:r>
            <a:endParaRPr lang="en-GB" sz="1600" dirty="0"/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 flipH="1">
            <a:off x="7489016" y="3102573"/>
            <a:ext cx="37296" cy="4535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008" y="620688"/>
            <a:ext cx="44752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GB" sz="3600" b="1" dirty="0" smtClean="0">
                <a:solidFill>
                  <a:sysClr val="windowText" lastClr="000000"/>
                </a:solidFill>
              </a:rPr>
              <a:t>Quench </a:t>
            </a:r>
            <a:r>
              <a:rPr lang="en-GB" sz="3600" b="1" dirty="0">
                <a:solidFill>
                  <a:sysClr val="windowText" lastClr="000000"/>
                </a:solidFill>
              </a:rPr>
              <a:t>Heaters</a:t>
            </a:r>
          </a:p>
          <a:p>
            <a:pPr algn="ctr" defTabSz="457200">
              <a:defRPr/>
            </a:pPr>
            <a:r>
              <a:rPr lang="en-GB" sz="1600" dirty="0">
                <a:solidFill>
                  <a:sysClr val="windowText" lastClr="000000"/>
                </a:solidFill>
              </a:rPr>
              <a:t>Diametrically opposite cold source heat exchangers</a:t>
            </a:r>
          </a:p>
          <a:p>
            <a:pPr algn="ctr" defTabSz="457200">
              <a:defRPr/>
            </a:pPr>
            <a:r>
              <a:rPr lang="en-GB" sz="1600" dirty="0" smtClean="0">
                <a:solidFill>
                  <a:sysClr val="windowText" lastClr="000000"/>
                </a:solidFill>
              </a:rPr>
              <a:t>40 </a:t>
            </a:r>
            <a:r>
              <a:rPr lang="en-GB" sz="1600" dirty="0">
                <a:solidFill>
                  <a:sysClr val="windowText" lastClr="000000"/>
                </a:solidFill>
              </a:rPr>
              <a:t>mm Holes Spacing</a:t>
            </a:r>
          </a:p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Conservative (thin tungsten) </a:t>
            </a:r>
            <a:r>
              <a:rPr lang="en-GB" sz="1600" dirty="0" smtClean="0">
                <a:solidFill>
                  <a:sysClr val="windowText" lastClr="000000"/>
                </a:solidFill>
              </a:rPr>
              <a:t>luminosity</a:t>
            </a:r>
            <a:endParaRPr lang="en-GB" sz="160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1.9K cold source heat exchangers</a:t>
            </a: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524328" y="6163009"/>
            <a:ext cx="1619672" cy="694991"/>
          </a:xfrm>
          <a:prstGeom prst="rect">
            <a:avLst/>
          </a:prstGeom>
        </p:spPr>
        <p:txBody>
          <a:bodyPr/>
          <a:lstStyle/>
          <a:p>
            <a:pPr defTabSz="457200"/>
            <a:fld id="{0FA004B2-1541-5046-B6F2-22AF56585712}" type="slidenum">
              <a:rPr lang="en-US" smtClean="0"/>
              <a:pPr defTabSz="457200"/>
              <a:t>18</a:t>
            </a:fld>
            <a:r>
              <a:rPr lang="en-US" dirty="0" smtClean="0"/>
              <a:t>/41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78519" y="782154"/>
            <a:ext cx="326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Cable temperatures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97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550"/>
            <a:ext cx="9144000" cy="520516"/>
          </a:xfrm>
        </p:spPr>
        <p:txBody>
          <a:bodyPr/>
          <a:lstStyle/>
          <a:p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evaluation of inner layer quench heaters impact</a:t>
            </a:r>
            <a:endParaRPr lang="en-GB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716016" y="620688"/>
            <a:ext cx="44279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GB" sz="3600" b="1" dirty="0" smtClean="0">
                <a:solidFill>
                  <a:sysClr val="windowText" lastClr="000000"/>
                </a:solidFill>
              </a:rPr>
              <a:t>Quench </a:t>
            </a:r>
            <a:r>
              <a:rPr lang="en-GB" sz="3600" b="1" dirty="0">
                <a:solidFill>
                  <a:sysClr val="windowText" lastClr="000000"/>
                </a:solidFill>
              </a:rPr>
              <a:t>Heaters</a:t>
            </a:r>
          </a:p>
          <a:p>
            <a:pPr algn="ctr" defTabSz="457200">
              <a:defRPr/>
            </a:pPr>
            <a:r>
              <a:rPr lang="en-GB" sz="1600" dirty="0">
                <a:solidFill>
                  <a:sysClr val="windowText" lastClr="000000"/>
                </a:solidFill>
              </a:rPr>
              <a:t>Diametrically opposite cold source heat exchangers</a:t>
            </a:r>
          </a:p>
          <a:p>
            <a:pPr algn="ctr" defTabSz="457200">
              <a:defRPr/>
            </a:pPr>
            <a:r>
              <a:rPr lang="en-GB" sz="1600" dirty="0" smtClean="0">
                <a:solidFill>
                  <a:sysClr val="windowText" lastClr="000000"/>
                </a:solidFill>
              </a:rPr>
              <a:t>40 </a:t>
            </a:r>
            <a:r>
              <a:rPr lang="en-GB" sz="1600" dirty="0">
                <a:solidFill>
                  <a:sysClr val="windowText" lastClr="000000"/>
                </a:solidFill>
              </a:rPr>
              <a:t>mm Holes Spacing</a:t>
            </a:r>
          </a:p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Conservative (thin tungsten) luminosity</a:t>
            </a:r>
          </a:p>
          <a:p>
            <a:pPr algn="ctr"/>
            <a:r>
              <a:rPr lang="en-GB" sz="1600" dirty="0" smtClean="0">
                <a:solidFill>
                  <a:sysClr val="windowText" lastClr="000000"/>
                </a:solidFill>
              </a:rPr>
              <a:t>1.9K </a:t>
            </a:r>
            <a:r>
              <a:rPr lang="en-GB" sz="1600" dirty="0">
                <a:solidFill>
                  <a:sysClr val="windowText" lastClr="000000"/>
                </a:solidFill>
              </a:rPr>
              <a:t>cold source heat exchangers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6742" y="696144"/>
            <a:ext cx="326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T-margin</a:t>
            </a:r>
            <a:endParaRPr lang="en-GB" b="1" dirty="0">
              <a:solidFill>
                <a:schemeClr val="tx2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7504" y="739474"/>
            <a:ext cx="4548479" cy="3499578"/>
            <a:chOff x="324313" y="404664"/>
            <a:chExt cx="5294265" cy="3982244"/>
          </a:xfrm>
        </p:grpSpPr>
        <p:pic>
          <p:nvPicPr>
            <p:cNvPr id="10" name="Picture 2" descr="E:\40mm quench heaters\TMargin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65"/>
            <a:stretch/>
          </p:blipFill>
          <p:spPr bwMode="auto">
            <a:xfrm>
              <a:off x="324313" y="404664"/>
              <a:ext cx="5294265" cy="398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1187624" y="2052888"/>
              <a:ext cx="23762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/>
                <a:t>Whole T range</a:t>
              </a:r>
              <a:endParaRPr lang="en-GB" sz="2400" b="1" dirty="0"/>
            </a:p>
          </p:txBody>
        </p:sp>
      </p:grp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4365029" y="2688469"/>
            <a:ext cx="4609392" cy="3571320"/>
            <a:chOff x="1331638" y="2268057"/>
            <a:chExt cx="7087282" cy="4630789"/>
          </a:xfrm>
        </p:grpSpPr>
        <p:pic>
          <p:nvPicPr>
            <p:cNvPr id="19" name="Picture 3" descr="E:\40mm quench heaters\TMarginUpTo6K.pn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64"/>
            <a:stretch/>
          </p:blipFill>
          <p:spPr bwMode="auto">
            <a:xfrm>
              <a:off x="1331638" y="2268057"/>
              <a:ext cx="7087282" cy="4630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2438814" y="4079079"/>
              <a:ext cx="3408408" cy="838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T range up to 6K (most critical zones)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1930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4831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8876"/>
            <a:ext cx="8229600" cy="5349240"/>
          </a:xfrm>
        </p:spPr>
        <p:txBody>
          <a:bodyPr>
            <a:normAutofit/>
          </a:bodyPr>
          <a:lstStyle/>
          <a:p>
            <a:r>
              <a:rPr lang="en-US" dirty="0"/>
              <a:t>Global layout</a:t>
            </a:r>
          </a:p>
          <a:p>
            <a:r>
              <a:rPr lang="en-US" dirty="0"/>
              <a:t>Local layout</a:t>
            </a:r>
          </a:p>
          <a:p>
            <a:r>
              <a:rPr lang="en-US" dirty="0"/>
              <a:t>Main - longitudinal - heat extraction</a:t>
            </a:r>
          </a:p>
          <a:p>
            <a:r>
              <a:rPr lang="en-US" dirty="0" smtClean="0"/>
              <a:t>Secondary </a:t>
            </a:r>
            <a:r>
              <a:rPr lang="en-US" dirty="0"/>
              <a:t>– radial – extraction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evaluation of inner layer quench heaters impact</a:t>
            </a:r>
            <a:endParaRPr lang="en-US" dirty="0"/>
          </a:p>
          <a:p>
            <a:r>
              <a:rPr lang="en-US" dirty="0"/>
              <a:t>Summary of cold-mass cooling requirements</a:t>
            </a:r>
          </a:p>
          <a:p>
            <a:r>
              <a:rPr lang="en-US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69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550"/>
            <a:ext cx="9144000" cy="520516"/>
          </a:xfrm>
        </p:spPr>
        <p:txBody>
          <a:bodyPr/>
          <a:lstStyle/>
          <a:p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evaluation of inner layer quench heaters impact</a:t>
            </a:r>
            <a:endParaRPr lang="en-GB" sz="32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6049105"/>
            <a:ext cx="9144000" cy="393896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/>
              <a:t>N.B. heat load map conservative (based on thin tungsten, to be up-dated)</a:t>
            </a:r>
            <a:endParaRPr lang="en-GB" sz="2000" dirty="0"/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977064"/>
              </p:ext>
            </p:extLst>
          </p:nvPr>
        </p:nvGraphicFramePr>
        <p:xfrm>
          <a:off x="483986" y="716943"/>
          <a:ext cx="8136904" cy="5131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1440160"/>
                <a:gridCol w="1368152"/>
                <a:gridCol w="1224136"/>
                <a:gridCol w="1296144"/>
              </a:tblGrid>
              <a:tr h="457200">
                <a:tc gridSpan="5"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ysClr val="windowText" lastClr="000000"/>
                          </a:solidFill>
                        </a:rPr>
                        <a:t>Comparison between</a:t>
                      </a:r>
                      <a:r>
                        <a:rPr lang="en-GB" sz="2000" b="0" baseline="0" dirty="0" smtClean="0">
                          <a:solidFill>
                            <a:sysClr val="windowText" lastClr="000000"/>
                          </a:solidFill>
                        </a:rPr>
                        <a:t> coils</a:t>
                      </a:r>
                      <a:r>
                        <a:rPr lang="en-GB" sz="2000" b="1" baseline="0" dirty="0" smtClean="0">
                          <a:solidFill>
                            <a:sysClr val="windowText" lastClr="000000"/>
                          </a:solidFill>
                        </a:rPr>
                        <a:t> with Quench Heaters </a:t>
                      </a:r>
                      <a:r>
                        <a:rPr lang="en-GB" sz="2000" b="0" baseline="0" dirty="0" smtClean="0">
                          <a:solidFill>
                            <a:sysClr val="windowText" lastClr="000000"/>
                          </a:solidFill>
                        </a:rPr>
                        <a:t>and coils </a:t>
                      </a:r>
                      <a:r>
                        <a:rPr lang="en-GB" sz="2000" b="1" baseline="0" dirty="0" smtClean="0">
                          <a:solidFill>
                            <a:sysClr val="windowText" lastClr="000000"/>
                          </a:solidFill>
                        </a:rPr>
                        <a:t>without Quench Heaters</a:t>
                      </a:r>
                      <a:endParaRPr lang="en-GB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11128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vs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ysClr val="windowText" lastClr="000000"/>
                          </a:solidFill>
                        </a:rPr>
                        <a:t>T Margin</a:t>
                      </a:r>
                      <a:r>
                        <a:rPr lang="en-GB" sz="1200" baseline="0" dirty="0" smtClean="0">
                          <a:solidFill>
                            <a:sysClr val="windowText" lastClr="000000"/>
                          </a:solidFill>
                        </a:rPr>
                        <a:t> where T current sharing is minimum (near the winding poles)</a:t>
                      </a:r>
                      <a:endParaRPr lang="en-GB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ysClr val="windowText" lastClr="000000"/>
                          </a:solidFill>
                        </a:rPr>
                        <a:t>T Margin where the heat load is maximum</a:t>
                      </a:r>
                      <a:endParaRPr lang="en-GB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ysClr val="windowText" lastClr="000000"/>
                          </a:solidFill>
                        </a:rPr>
                        <a:t>T Margin on the</a:t>
                      </a:r>
                      <a:r>
                        <a:rPr lang="en-GB" sz="1200" baseline="0" dirty="0" smtClean="0">
                          <a:solidFill>
                            <a:sysClr val="windowText" lastClr="000000"/>
                          </a:solidFill>
                        </a:rPr>
                        <a:t> outer coils – Top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ysClr val="windowText" lastClr="000000"/>
                          </a:solidFill>
                        </a:rPr>
                        <a:t>T Margin at the</a:t>
                      </a:r>
                      <a:r>
                        <a:rPr lang="en-GB" sz="1200" baseline="0" dirty="0" smtClean="0">
                          <a:solidFill>
                            <a:sysClr val="windowText" lastClr="000000"/>
                          </a:solidFill>
                        </a:rPr>
                        <a:t> outer coils - Bottom</a:t>
                      </a:r>
                      <a:endParaRPr lang="en-GB" sz="12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7361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Case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83517"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ysClr val="windowText" lastClr="000000"/>
                          </a:solidFill>
                        </a:rPr>
                        <a:t>No Quench</a:t>
                      </a:r>
                      <a:r>
                        <a:rPr lang="en-GB" sz="1800" b="1" baseline="0" dirty="0" smtClean="0">
                          <a:solidFill>
                            <a:sysClr val="windowText" lastClr="000000"/>
                          </a:solidFill>
                        </a:rPr>
                        <a:t> Heaters</a:t>
                      </a:r>
                      <a:endParaRPr lang="en-GB" sz="1800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baseline="0" dirty="0" smtClean="0">
                          <a:solidFill>
                            <a:sysClr val="windowText" lastClr="000000"/>
                          </a:solidFill>
                        </a:rPr>
                        <a:t>Diametrically opposite Heat Exchangers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ysClr val="windowText" lastClr="000000"/>
                          </a:solidFill>
                        </a:rPr>
                        <a:t>40 mm Holes Spacing</a:t>
                      </a:r>
                      <a:endParaRPr lang="en-GB" sz="1000" b="0" baseline="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just"/>
                      <a:r>
                        <a:rPr lang="en-GB" sz="1000" baseline="0" smtClean="0">
                          <a:solidFill>
                            <a:sysClr val="windowText" lastClr="000000"/>
                          </a:solidFill>
                        </a:rPr>
                        <a:t>5e34 cm-2s</a:t>
                      </a:r>
                      <a:r>
                        <a:rPr lang="en-GB" sz="1000" baseline="30000" smtClean="0">
                          <a:solidFill>
                            <a:sysClr val="windowText" lastClr="000000"/>
                          </a:solidFill>
                        </a:rPr>
                        <a:t>-1</a:t>
                      </a:r>
                      <a:r>
                        <a:rPr lang="en-GB" sz="1000" baseline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1000" baseline="0" dirty="0" smtClean="0">
                          <a:solidFill>
                            <a:sysClr val="windowText" lastClr="000000"/>
                          </a:solidFill>
                        </a:rPr>
                        <a:t>luminosity</a:t>
                      </a:r>
                    </a:p>
                    <a:p>
                      <a:pPr algn="just"/>
                      <a:r>
                        <a:rPr lang="en-GB" sz="1000" baseline="0" dirty="0" smtClean="0">
                          <a:solidFill>
                            <a:sysClr val="windowText" lastClr="000000"/>
                          </a:solidFill>
                        </a:rPr>
                        <a:t>1.9K cold source heat exchangers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4.167 </a:t>
                      </a:r>
                      <a:r>
                        <a:rPr lang="en-GB" sz="2000" b="0" dirty="0" smtClean="0"/>
                        <a:t>K</a:t>
                      </a:r>
                      <a:endParaRPr lang="en-GB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4.98 K</a:t>
                      </a:r>
                      <a:endParaRPr lang="en-GB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11.15 K</a:t>
                      </a:r>
                      <a:endParaRPr lang="en-GB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11.08 K</a:t>
                      </a:r>
                      <a:endParaRPr lang="en-GB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83517"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ysClr val="windowText" lastClr="000000"/>
                          </a:solidFill>
                        </a:rPr>
                        <a:t>Quench</a:t>
                      </a:r>
                      <a:r>
                        <a:rPr lang="en-GB" sz="1800" b="1" baseline="0" dirty="0" smtClean="0">
                          <a:solidFill>
                            <a:sysClr val="windowText" lastClr="000000"/>
                          </a:solidFill>
                        </a:rPr>
                        <a:t> Heaters</a:t>
                      </a:r>
                      <a:endParaRPr lang="en-GB" sz="1800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baseline="0" dirty="0" smtClean="0">
                          <a:solidFill>
                            <a:sysClr val="windowText" lastClr="000000"/>
                          </a:solidFill>
                        </a:rPr>
                        <a:t>Diametrically opposite Heat Exchangers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ysClr val="windowText" lastClr="000000"/>
                          </a:solidFill>
                        </a:rPr>
                        <a:t>40 mm Holes Spacing</a:t>
                      </a:r>
                      <a:endParaRPr lang="en-GB" sz="1000" b="0" baseline="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just"/>
                      <a:r>
                        <a:rPr lang="en-GB" sz="1000" baseline="0" smtClean="0">
                          <a:solidFill>
                            <a:sysClr val="windowText" lastClr="000000"/>
                          </a:solidFill>
                        </a:rPr>
                        <a:t>5e34 cm-2s</a:t>
                      </a:r>
                      <a:r>
                        <a:rPr lang="en-GB" sz="1000" baseline="30000" smtClean="0">
                          <a:solidFill>
                            <a:sysClr val="windowText" lastClr="000000"/>
                          </a:solidFill>
                        </a:rPr>
                        <a:t>-1</a:t>
                      </a:r>
                      <a:r>
                        <a:rPr lang="en-GB" sz="1000" baseline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1000" baseline="0" dirty="0" smtClean="0">
                          <a:solidFill>
                            <a:sysClr val="windowText" lastClr="000000"/>
                          </a:solidFill>
                        </a:rPr>
                        <a:t>luminosity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aseline="0" dirty="0" smtClean="0">
                          <a:solidFill>
                            <a:sysClr val="windowText" lastClr="000000"/>
                          </a:solidFill>
                        </a:rPr>
                        <a:t>1.9K cold source heat exchangers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ysClr val="windowText" lastClr="000000"/>
                          </a:solidFill>
                        </a:rPr>
                        <a:t>4.142 </a:t>
                      </a:r>
                      <a:r>
                        <a:rPr lang="en-GB" sz="2000" b="0" dirty="0" smtClean="0">
                          <a:solidFill>
                            <a:sysClr val="windowText" lastClr="000000"/>
                          </a:solidFill>
                        </a:rPr>
                        <a:t>K</a:t>
                      </a:r>
                    </a:p>
                    <a:p>
                      <a:pPr algn="ctr"/>
                      <a:r>
                        <a:rPr lang="en-GB" sz="2000" b="0" dirty="0" smtClean="0">
                          <a:solidFill>
                            <a:sysClr val="windowText" lastClr="000000"/>
                          </a:solidFill>
                        </a:rPr>
                        <a:t>(-</a:t>
                      </a:r>
                      <a:r>
                        <a:rPr lang="en-GB" sz="2000" b="0" dirty="0" smtClean="0">
                          <a:solidFill>
                            <a:sysClr val="windowText" lastClr="000000"/>
                          </a:solidFill>
                        </a:rPr>
                        <a:t>0.6%)</a:t>
                      </a:r>
                      <a:endParaRPr lang="en-GB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ysClr val="windowText" lastClr="000000"/>
                          </a:solidFill>
                        </a:rPr>
                        <a:t>4.50 K</a:t>
                      </a:r>
                    </a:p>
                    <a:p>
                      <a:pPr algn="ctr"/>
                      <a:r>
                        <a:rPr lang="en-GB" sz="2000" b="0" dirty="0" smtClean="0">
                          <a:solidFill>
                            <a:sysClr val="windowText" lastClr="000000"/>
                          </a:solidFill>
                        </a:rPr>
                        <a:t>(-9.64%)</a:t>
                      </a:r>
                      <a:endParaRPr lang="en-GB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ysClr val="windowText" lastClr="000000"/>
                          </a:solidFill>
                        </a:rPr>
                        <a:t>10.84 K</a:t>
                      </a:r>
                    </a:p>
                    <a:p>
                      <a:pPr algn="ctr"/>
                      <a:r>
                        <a:rPr lang="en-GB" sz="2000" b="0" dirty="0" smtClean="0">
                          <a:solidFill>
                            <a:sysClr val="windowText" lastClr="000000"/>
                          </a:solidFill>
                        </a:rPr>
                        <a:t>(-2.78%)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baseline="0" dirty="0" smtClean="0">
                          <a:solidFill>
                            <a:sysClr val="windowText" lastClr="000000"/>
                          </a:solidFill>
                        </a:rPr>
                        <a:t>10.80 K</a:t>
                      </a:r>
                    </a:p>
                    <a:p>
                      <a:pPr algn="ctr"/>
                      <a:r>
                        <a:rPr lang="en-GB" sz="2000" b="0" baseline="0" dirty="0" smtClean="0">
                          <a:solidFill>
                            <a:sysClr val="windowText" lastClr="000000"/>
                          </a:solidFill>
                        </a:rPr>
                        <a:t>(-2.53%)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83517">
                <a:tc gridSpan="5"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baseline="0" dirty="0" smtClean="0">
                          <a:solidFill>
                            <a:sysClr val="windowText" lastClr="000000"/>
                          </a:solidFill>
                        </a:rPr>
                        <a:t>Notes:  </a:t>
                      </a:r>
                      <a:r>
                        <a:rPr lang="en-GB" sz="1600" b="0" baseline="0" dirty="0" smtClean="0">
                          <a:solidFill>
                            <a:sysClr val="windowText" lastClr="000000"/>
                          </a:solidFill>
                        </a:rPr>
                        <a:t>the quench heaters reduce mostly ~</a:t>
                      </a:r>
                      <a:r>
                        <a:rPr lang="en-GB" sz="1600" b="0" baseline="0" dirty="0" smtClean="0">
                          <a:solidFill>
                            <a:srgbClr val="FF0000"/>
                          </a:solidFill>
                        </a:rPr>
                        <a:t>(500 </a:t>
                      </a:r>
                      <a:r>
                        <a:rPr lang="en-GB" sz="1600" b="0" baseline="0" dirty="0" err="1" smtClean="0">
                          <a:solidFill>
                            <a:srgbClr val="FF0000"/>
                          </a:solidFill>
                        </a:rPr>
                        <a:t>mK</a:t>
                      </a:r>
                      <a:r>
                        <a:rPr lang="en-GB" sz="1600" b="0" baseline="0" dirty="0" smtClean="0">
                          <a:solidFill>
                            <a:srgbClr val="FF0000"/>
                          </a:solidFill>
                        </a:rPr>
                        <a:t>) </a:t>
                      </a:r>
                      <a:r>
                        <a:rPr lang="en-GB" sz="1600" b="0" baseline="0" dirty="0" smtClean="0">
                          <a:solidFill>
                            <a:sysClr val="windowText" lastClr="000000"/>
                          </a:solidFill>
                        </a:rPr>
                        <a:t>the T margin </a:t>
                      </a:r>
                      <a:r>
                        <a:rPr lang="en-GB" sz="1600" b="0" baseline="0" dirty="0" smtClean="0">
                          <a:solidFill>
                            <a:schemeClr val="tx2"/>
                          </a:solidFill>
                        </a:rPr>
                        <a:t>where the heat load is maximum</a:t>
                      </a:r>
                      <a:r>
                        <a:rPr lang="en-GB" sz="1600" b="0" baseline="0" dirty="0" smtClean="0">
                          <a:solidFill>
                            <a:sysClr val="windowText" lastClr="000000"/>
                          </a:solidFill>
                        </a:rPr>
                        <a:t> (2</a:t>
                      </a:r>
                      <a:r>
                        <a:rPr lang="en-GB" sz="1600" b="0" baseline="30000" dirty="0" smtClean="0">
                          <a:solidFill>
                            <a:sysClr val="windowText" lastClr="000000"/>
                          </a:solidFill>
                        </a:rPr>
                        <a:t>nd</a:t>
                      </a:r>
                      <a:r>
                        <a:rPr lang="en-GB" sz="1600" b="0" baseline="0" dirty="0" smtClean="0">
                          <a:solidFill>
                            <a:sysClr val="windowText" lastClr="000000"/>
                          </a:solidFill>
                        </a:rPr>
                        <a:t> column), while a factor 2 less </a:t>
                      </a:r>
                      <a:r>
                        <a:rPr lang="en-GB" sz="1600" b="0" baseline="0" dirty="0" smtClean="0">
                          <a:solidFill>
                            <a:srgbClr val="FF0000"/>
                          </a:solidFill>
                        </a:rPr>
                        <a:t>(~25 </a:t>
                      </a:r>
                      <a:r>
                        <a:rPr lang="en-GB" sz="1600" b="0" baseline="0" dirty="0" err="1" smtClean="0">
                          <a:solidFill>
                            <a:srgbClr val="FF0000"/>
                          </a:solidFill>
                        </a:rPr>
                        <a:t>mK</a:t>
                      </a:r>
                      <a:r>
                        <a:rPr lang="en-GB" sz="1600" b="0" baseline="0" dirty="0" smtClean="0">
                          <a:solidFill>
                            <a:sysClr val="windowText" lastClr="000000"/>
                          </a:solidFill>
                        </a:rPr>
                        <a:t>) in winding pole cables (1</a:t>
                      </a:r>
                      <a:r>
                        <a:rPr lang="en-GB" sz="1600" b="0" baseline="30000" dirty="0" smtClean="0">
                          <a:solidFill>
                            <a:sysClr val="windowText" lastClr="000000"/>
                          </a:solidFill>
                        </a:rPr>
                        <a:t>st</a:t>
                      </a:r>
                      <a:r>
                        <a:rPr lang="en-GB" sz="1600" b="0" baseline="0" dirty="0" smtClean="0">
                          <a:solidFill>
                            <a:sysClr val="windowText" lastClr="000000"/>
                          </a:solidFill>
                        </a:rPr>
                        <a:t> column)</a:t>
                      </a:r>
                      <a:endParaRPr lang="en-GB" sz="1800" b="1" baseline="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" name="Picture 5" descr="E:\WithoutQuenchHeaters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162" y="1494768"/>
            <a:ext cx="1145630" cy="61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E:\WithQuenchHeaters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93" y="1494768"/>
            <a:ext cx="1152129" cy="62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31"/>
          <p:cNvGrpSpPr/>
          <p:nvPr/>
        </p:nvGrpSpPr>
        <p:grpSpPr>
          <a:xfrm>
            <a:off x="3612300" y="2304219"/>
            <a:ext cx="986962" cy="800845"/>
            <a:chOff x="4355976" y="3212976"/>
            <a:chExt cx="548312" cy="440805"/>
          </a:xfrm>
        </p:grpSpPr>
        <p:pic>
          <p:nvPicPr>
            <p:cNvPr id="33" name="Picture 3" descr="E:\50QH1.9HX7.5e34Luminosity\TMargin.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274"/>
            <a:stretch/>
          </p:blipFill>
          <p:spPr bwMode="auto">
            <a:xfrm>
              <a:off x="4355976" y="3212976"/>
              <a:ext cx="434547" cy="440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4" name="Straight Arrow Connector 33"/>
            <p:cNvCxnSpPr/>
            <p:nvPr/>
          </p:nvCxnSpPr>
          <p:spPr>
            <a:xfrm flipH="1" flipV="1">
              <a:off x="4482000" y="3289378"/>
              <a:ext cx="422288" cy="153845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4976450" y="2304220"/>
            <a:ext cx="900713" cy="800844"/>
            <a:chOff x="4355976" y="3212976"/>
            <a:chExt cx="468052" cy="440805"/>
          </a:xfrm>
        </p:grpSpPr>
        <p:pic>
          <p:nvPicPr>
            <p:cNvPr id="36" name="Picture 3" descr="E:\50QH1.9HX7.5e34Luminosity\TMargin.pn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274"/>
            <a:stretch/>
          </p:blipFill>
          <p:spPr bwMode="auto">
            <a:xfrm>
              <a:off x="4355976" y="3212976"/>
              <a:ext cx="434547" cy="440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7" name="Straight Arrow Connector 36"/>
            <p:cNvCxnSpPr/>
            <p:nvPr/>
          </p:nvCxnSpPr>
          <p:spPr>
            <a:xfrm flipH="1" flipV="1">
              <a:off x="4572001" y="3285616"/>
              <a:ext cx="252027" cy="161885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721873" y="154231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With</a:t>
            </a:r>
            <a:endParaRPr lang="en-GB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1996154" y="1542311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Without</a:t>
            </a:r>
            <a:endParaRPr lang="en-GB" sz="1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313716" y="2296579"/>
            <a:ext cx="924570" cy="806695"/>
            <a:chOff x="4355976" y="3212976"/>
            <a:chExt cx="500061" cy="440805"/>
          </a:xfrm>
        </p:grpSpPr>
        <p:pic>
          <p:nvPicPr>
            <p:cNvPr id="41" name="Picture 3" descr="E:\50QH1.9HX7.5e34Luminosity\TMargin.png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274"/>
            <a:stretch/>
          </p:blipFill>
          <p:spPr bwMode="auto">
            <a:xfrm>
              <a:off x="4355976" y="3212976"/>
              <a:ext cx="434547" cy="440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2" name="Straight Arrow Connector 41"/>
            <p:cNvCxnSpPr/>
            <p:nvPr/>
          </p:nvCxnSpPr>
          <p:spPr>
            <a:xfrm flipH="1" flipV="1">
              <a:off x="4578203" y="3231763"/>
              <a:ext cx="277834" cy="20161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7571671" y="2339993"/>
            <a:ext cx="905202" cy="765071"/>
            <a:chOff x="4355976" y="3212976"/>
            <a:chExt cx="535614" cy="440805"/>
          </a:xfrm>
        </p:grpSpPr>
        <p:pic>
          <p:nvPicPr>
            <p:cNvPr id="44" name="Picture 3" descr="E:\50QH1.9HX7.5e34Luminosity\TMargin.png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274"/>
            <a:stretch/>
          </p:blipFill>
          <p:spPr bwMode="auto">
            <a:xfrm>
              <a:off x="4355976" y="3212976"/>
              <a:ext cx="434547" cy="440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5" name="Straight Arrow Connector 44"/>
            <p:cNvCxnSpPr/>
            <p:nvPr/>
          </p:nvCxnSpPr>
          <p:spPr>
            <a:xfrm flipH="1">
              <a:off x="4572574" y="3379718"/>
              <a:ext cx="319016" cy="24266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665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550"/>
            <a:ext cx="9144000" cy="527225"/>
          </a:xfrm>
        </p:spPr>
        <p:txBody>
          <a:bodyPr/>
          <a:lstStyle/>
          <a:p>
            <a:r>
              <a:rPr lang="en-US" sz="3200" dirty="0" smtClean="0"/>
              <a:t>Summary of cold-mass cooling requirements</a:t>
            </a:r>
            <a:endParaRPr lang="en-GB" sz="320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1859"/>
            <a:ext cx="9144000" cy="40092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584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50"/>
            <a:ext cx="8229600" cy="513158"/>
          </a:xfrm>
        </p:spPr>
        <p:txBody>
          <a:bodyPr/>
          <a:lstStyle/>
          <a:p>
            <a:r>
              <a:rPr lang="en-US" dirty="0" smtClean="0"/>
              <a:t>Conclusions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7452"/>
            <a:ext cx="9144000" cy="5820507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requirements to be imposed on the cold mass design to enable cooling the inner triplets by </a:t>
            </a:r>
            <a:r>
              <a:rPr lang="en-US" dirty="0" err="1" smtClean="0"/>
              <a:t>HeII</a:t>
            </a:r>
            <a:r>
              <a:rPr lang="en-US" dirty="0" smtClean="0"/>
              <a:t> are integrated </a:t>
            </a:r>
            <a:r>
              <a:rPr lang="en-US" dirty="0"/>
              <a:t>in the magnet design since the early stage of the design </a:t>
            </a:r>
            <a:r>
              <a:rPr lang="en-US" dirty="0" smtClean="0"/>
              <a:t>study.</a:t>
            </a:r>
          </a:p>
          <a:p>
            <a:r>
              <a:rPr lang="en-US" dirty="0" smtClean="0"/>
              <a:t>With </a:t>
            </a:r>
            <a:r>
              <a:rPr lang="en-US" dirty="0"/>
              <a:t>the present baseline, they fall within the scope of integration in the magnet and cryostat </a:t>
            </a:r>
            <a:r>
              <a:rPr lang="en-US" dirty="0" smtClean="0"/>
              <a:t>design.</a:t>
            </a:r>
          </a:p>
          <a:p>
            <a:r>
              <a:rPr lang="en-US" dirty="0" smtClean="0"/>
              <a:t>Since very recently we have the completed the (</a:t>
            </a:r>
            <a:r>
              <a:rPr lang="en-US" dirty="0" err="1" smtClean="0"/>
              <a:t>OpenFOAM</a:t>
            </a:r>
            <a:r>
              <a:rPr lang="en-US" dirty="0" smtClean="0"/>
              <a:t>-based) toolset for calculating heat deposition dependent cooling maps and the resulting T-margin.</a:t>
            </a:r>
          </a:p>
          <a:p>
            <a:r>
              <a:rPr lang="en-US" dirty="0" smtClean="0"/>
              <a:t>Using the toolset it has been </a:t>
            </a:r>
            <a:r>
              <a:rPr lang="en-US" i="1" dirty="0" smtClean="0"/>
              <a:t>conservatively</a:t>
            </a:r>
            <a:r>
              <a:rPr lang="en-US" dirty="0" smtClean="0"/>
              <a:t> shown that:</a:t>
            </a:r>
          </a:p>
          <a:p>
            <a:pPr lvl="1">
              <a:buFontTx/>
              <a:buChar char="-"/>
            </a:pPr>
            <a:r>
              <a:rPr lang="en-US" dirty="0" smtClean="0"/>
              <a:t>T-margin is around </a:t>
            </a:r>
            <a:r>
              <a:rPr lang="en-US" dirty="0" smtClean="0"/>
              <a:t>4.2 </a:t>
            </a:r>
            <a:r>
              <a:rPr lang="en-US" dirty="0" smtClean="0"/>
              <a:t>K (winding-poles) – </a:t>
            </a:r>
            <a:r>
              <a:rPr lang="en-US" dirty="0" smtClean="0"/>
              <a:t>5.0</a:t>
            </a:r>
            <a:r>
              <a:rPr lang="en-US" dirty="0" smtClean="0"/>
              <a:t> </a:t>
            </a:r>
            <a:r>
              <a:rPr lang="en-US" dirty="0" smtClean="0"/>
              <a:t>K (mid-plane)</a:t>
            </a:r>
          </a:p>
          <a:p>
            <a:pPr lvl="1">
              <a:buFontTx/>
              <a:buChar char="-"/>
            </a:pPr>
            <a:r>
              <a:rPr lang="en-US" dirty="0" smtClean="0"/>
              <a:t>Impact of inner layer quench heaters is to lower mid-plane T-margin by ~500 </a:t>
            </a:r>
            <a:r>
              <a:rPr lang="en-US" dirty="0" err="1" smtClean="0"/>
              <a:t>mK</a:t>
            </a:r>
            <a:r>
              <a:rPr lang="en-US" dirty="0" smtClean="0"/>
              <a:t> and at the winding poles by ~</a:t>
            </a:r>
            <a:r>
              <a:rPr lang="en-US" dirty="0" smtClean="0"/>
              <a:t>25 </a:t>
            </a:r>
            <a:r>
              <a:rPr lang="en-US" dirty="0" err="1" smtClean="0"/>
              <a:t>mK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437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50"/>
            <a:ext cx="8229600" cy="513158"/>
          </a:xfrm>
        </p:spPr>
        <p:txBody>
          <a:bodyPr/>
          <a:lstStyle/>
          <a:p>
            <a:r>
              <a:rPr lang="en-US" dirty="0" smtClean="0"/>
              <a:t>Conclusions 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7452"/>
            <a:ext cx="9144000" cy="582050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Future  plans:</a:t>
            </a:r>
          </a:p>
          <a:p>
            <a:r>
              <a:rPr lang="en-US" dirty="0" smtClean="0"/>
              <a:t>Detailed  cooling schemes &amp; pipe </a:t>
            </a:r>
            <a:r>
              <a:rPr lang="en-US" dirty="0" err="1" smtClean="0"/>
              <a:t>sizings</a:t>
            </a:r>
            <a:endParaRPr lang="en-US" dirty="0"/>
          </a:p>
          <a:p>
            <a:r>
              <a:rPr lang="en-US" dirty="0" smtClean="0"/>
              <a:t>Evaluation of available global heat extraction margins with the aforementioned cold-mass sizing and cold-source T at 2.1 K. </a:t>
            </a:r>
          </a:p>
          <a:p>
            <a:r>
              <a:rPr lang="en-US" dirty="0"/>
              <a:t>Inclusion of cross-channel </a:t>
            </a:r>
            <a:r>
              <a:rPr lang="en-US" dirty="0" smtClean="0"/>
              <a:t>connections</a:t>
            </a:r>
            <a:endParaRPr lang="en-US" dirty="0"/>
          </a:p>
          <a:p>
            <a:r>
              <a:rPr lang="en-US" dirty="0" smtClean="0"/>
              <a:t>Finalization of heat-load induced T-maps and T-margins </a:t>
            </a:r>
            <a:r>
              <a:rPr lang="en-US" dirty="0" err="1" smtClean="0"/>
              <a:t>wrt</a:t>
            </a:r>
            <a:r>
              <a:rPr lang="en-US" dirty="0" smtClean="0"/>
              <a:t> heat-load maps based on thick Tungsten absorbers</a:t>
            </a:r>
          </a:p>
          <a:p>
            <a:r>
              <a:rPr lang="en-US" dirty="0" smtClean="0"/>
              <a:t>Evaluation of  weak points in the radial extraction path</a:t>
            </a:r>
            <a:endParaRPr lang="en-US" dirty="0"/>
          </a:p>
          <a:p>
            <a:r>
              <a:rPr lang="en-US" dirty="0" smtClean="0"/>
              <a:t>Extension to D1</a:t>
            </a:r>
          </a:p>
          <a:p>
            <a:r>
              <a:rPr lang="en-US" dirty="0" smtClean="0"/>
              <a:t>(+ Follow-up of beam-screen cooling @ 40 K – 60 K, Transients ….)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27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6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4306"/>
          </a:xfrm>
        </p:spPr>
        <p:txBody>
          <a:bodyPr/>
          <a:lstStyle/>
          <a:p>
            <a:r>
              <a:rPr lang="en-US" dirty="0"/>
              <a:t>Global Layout </a:t>
            </a:r>
            <a:r>
              <a:rPr lang="en-US" sz="2800" dirty="0"/>
              <a:t>(schematic on next slide</a:t>
            </a:r>
            <a:r>
              <a:rPr lang="en-US" sz="2800" dirty="0" smtClean="0"/>
              <a:t>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784306"/>
            <a:ext cx="9144000" cy="581136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6000" b="1" dirty="0"/>
              <a:t>The cooling principle is an evolution of the one proposed for the LHC-Phase-I Upgrade:</a:t>
            </a:r>
          </a:p>
          <a:p>
            <a:endParaRPr lang="en-US" dirty="0"/>
          </a:p>
          <a:p>
            <a:r>
              <a:rPr lang="en-US" sz="5500" dirty="0"/>
              <a:t>New dedicated refrigerators (placed </a:t>
            </a:r>
            <a:r>
              <a:rPr lang="en-US" sz="5500" dirty="0" smtClean="0">
                <a:solidFill>
                  <a:srgbClr val="FF0000"/>
                </a:solidFill>
              </a:rPr>
              <a:t>at </a:t>
            </a:r>
            <a:r>
              <a:rPr lang="en-US" sz="5500" dirty="0">
                <a:solidFill>
                  <a:srgbClr val="FF0000"/>
                </a:solidFill>
              </a:rPr>
              <a:t>the surface</a:t>
            </a:r>
            <a:r>
              <a:rPr lang="en-US" sz="5500" dirty="0"/>
              <a:t>)</a:t>
            </a:r>
          </a:p>
          <a:p>
            <a:r>
              <a:rPr lang="en-US" sz="5500" dirty="0" smtClean="0"/>
              <a:t>Cold </a:t>
            </a:r>
            <a:r>
              <a:rPr lang="en-US" sz="5500" dirty="0"/>
              <a:t>masses cooled in a </a:t>
            </a:r>
            <a:r>
              <a:rPr lang="en-US" sz="5500" dirty="0">
                <a:solidFill>
                  <a:srgbClr val="00B050"/>
                </a:solidFill>
              </a:rPr>
              <a:t>pressurized static superfluid helium (</a:t>
            </a:r>
            <a:r>
              <a:rPr lang="en-US" sz="5500" dirty="0" err="1">
                <a:solidFill>
                  <a:srgbClr val="00B050"/>
                </a:solidFill>
              </a:rPr>
              <a:t>HeII</a:t>
            </a:r>
            <a:r>
              <a:rPr lang="en-US" sz="5500" dirty="0">
                <a:solidFill>
                  <a:srgbClr val="00B050"/>
                </a:solidFill>
              </a:rPr>
              <a:t>) </a:t>
            </a:r>
            <a:r>
              <a:rPr lang="en-US" sz="5500" dirty="0"/>
              <a:t>bath at 1.3 bar and at a temperature of about </a:t>
            </a:r>
            <a:r>
              <a:rPr lang="en-US" sz="5500" dirty="0">
                <a:solidFill>
                  <a:srgbClr val="00B050"/>
                </a:solidFill>
              </a:rPr>
              <a:t>1.9 K – 2.1 K</a:t>
            </a:r>
            <a:r>
              <a:rPr lang="en-US" sz="5500" dirty="0"/>
              <a:t>.</a:t>
            </a:r>
          </a:p>
          <a:p>
            <a:r>
              <a:rPr lang="en-US" sz="5500" dirty="0" smtClean="0"/>
              <a:t>The </a:t>
            </a:r>
            <a:r>
              <a:rPr lang="en-US" sz="5500" dirty="0"/>
              <a:t>heat in the cold masses is conducted through the pressurized </a:t>
            </a:r>
            <a:r>
              <a:rPr lang="en-US" sz="5500" dirty="0" err="1"/>
              <a:t>HeII</a:t>
            </a:r>
            <a:r>
              <a:rPr lang="en-US" sz="5500" dirty="0"/>
              <a:t> to  </a:t>
            </a:r>
            <a:r>
              <a:rPr lang="en-US" sz="5500" dirty="0">
                <a:solidFill>
                  <a:srgbClr val="00B050"/>
                </a:solidFill>
              </a:rPr>
              <a:t>bayonet heat exchangers (HX</a:t>
            </a:r>
            <a:r>
              <a:rPr lang="en-US" sz="5500" dirty="0" smtClean="0">
                <a:solidFill>
                  <a:srgbClr val="00B050"/>
                </a:solidFill>
              </a:rPr>
              <a:t>)</a:t>
            </a:r>
            <a:r>
              <a:rPr lang="en-US" sz="5500" dirty="0" smtClean="0">
                <a:solidFill>
                  <a:schemeClr val="tx1"/>
                </a:solidFill>
              </a:rPr>
              <a:t>, </a:t>
            </a:r>
            <a:r>
              <a:rPr lang="en-US" sz="5500" dirty="0" smtClean="0">
                <a:solidFill>
                  <a:srgbClr val="FF0000"/>
                </a:solidFill>
              </a:rPr>
              <a:t>protruding </a:t>
            </a:r>
            <a:r>
              <a:rPr lang="en-US" sz="5500" dirty="0">
                <a:solidFill>
                  <a:srgbClr val="FF0000"/>
                </a:solidFill>
              </a:rPr>
              <a:t>the magnet yokes</a:t>
            </a:r>
            <a:r>
              <a:rPr lang="en-US" sz="5500" dirty="0"/>
              <a:t>.</a:t>
            </a:r>
          </a:p>
          <a:p>
            <a:r>
              <a:rPr lang="en-US" sz="5500" dirty="0" smtClean="0"/>
              <a:t>In </a:t>
            </a:r>
            <a:r>
              <a:rPr lang="en-US" sz="5500" dirty="0"/>
              <a:t>these HX's the heat is extracted by vaporization of superfluid helium which travels as a </a:t>
            </a:r>
            <a:r>
              <a:rPr lang="en-US" sz="5500" dirty="0">
                <a:solidFill>
                  <a:srgbClr val="00B050"/>
                </a:solidFill>
              </a:rPr>
              <a:t>low pressure two-phase flow </a:t>
            </a:r>
            <a:r>
              <a:rPr lang="en-US" sz="5500" dirty="0"/>
              <a:t>through them. </a:t>
            </a:r>
          </a:p>
          <a:p>
            <a:r>
              <a:rPr lang="en-US" sz="5500" dirty="0" smtClean="0"/>
              <a:t>The </a:t>
            </a:r>
            <a:r>
              <a:rPr lang="en-US" sz="5500" dirty="0"/>
              <a:t>low </a:t>
            </a:r>
            <a:r>
              <a:rPr lang="en-US" sz="5500" dirty="0" err="1"/>
              <a:t>vapour</a:t>
            </a:r>
            <a:r>
              <a:rPr lang="en-US" sz="5500" dirty="0"/>
              <a:t> pressure inside the HX's is maintained by a </a:t>
            </a:r>
            <a:r>
              <a:rPr lang="en-US" sz="5500" dirty="0">
                <a:solidFill>
                  <a:srgbClr val="00B050"/>
                </a:solidFill>
              </a:rPr>
              <a:t>cold compressor system</a:t>
            </a:r>
            <a:r>
              <a:rPr lang="en-US" sz="5500" dirty="0"/>
              <a:t> (placed </a:t>
            </a:r>
            <a:r>
              <a:rPr lang="en-US" sz="5500" dirty="0">
                <a:solidFill>
                  <a:srgbClr val="FF0000"/>
                </a:solidFill>
              </a:rPr>
              <a:t>underground</a:t>
            </a:r>
            <a:r>
              <a:rPr lang="en-US" sz="5500" dirty="0"/>
              <a:t>), with a suction pressure of 15 mbar, corresponding to a saturation temperature of 1.776 K.</a:t>
            </a:r>
          </a:p>
          <a:p>
            <a:r>
              <a:rPr lang="en-US" sz="5500" dirty="0" smtClean="0"/>
              <a:t>The </a:t>
            </a:r>
            <a:r>
              <a:rPr lang="en-US" sz="5500" dirty="0"/>
              <a:t>bayonet </a:t>
            </a:r>
            <a:r>
              <a:rPr lang="en-US" sz="5500" dirty="0" err="1"/>
              <a:t>Hx's</a:t>
            </a:r>
            <a:r>
              <a:rPr lang="en-US" sz="5500" dirty="0"/>
              <a:t> can be made to be </a:t>
            </a:r>
            <a:r>
              <a:rPr lang="en-US" sz="5500" dirty="0">
                <a:solidFill>
                  <a:srgbClr val="00B050"/>
                </a:solidFill>
              </a:rPr>
              <a:t>continuous</a:t>
            </a:r>
            <a:r>
              <a:rPr lang="en-US" sz="5500" dirty="0"/>
              <a:t> only through the [</a:t>
            </a:r>
            <a:r>
              <a:rPr lang="en-US" sz="5500" dirty="0">
                <a:solidFill>
                  <a:srgbClr val="FF0000"/>
                </a:solidFill>
              </a:rPr>
              <a:t>quadrupole magnets</a:t>
            </a:r>
            <a:r>
              <a:rPr lang="en-US" sz="5500" dirty="0"/>
              <a:t>] or through the [</a:t>
            </a:r>
            <a:r>
              <a:rPr lang="en-US" sz="5500" dirty="0">
                <a:solidFill>
                  <a:srgbClr val="FF0000"/>
                </a:solidFill>
              </a:rPr>
              <a:t>corrector package and dipole</a:t>
            </a:r>
            <a:r>
              <a:rPr lang="en-US" sz="5500" dirty="0" smtClean="0"/>
              <a:t>].</a:t>
            </a:r>
            <a:endParaRPr lang="en-US" sz="5500" dirty="0"/>
          </a:p>
        </p:txBody>
      </p:sp>
    </p:spTree>
    <p:extLst>
      <p:ext uri="{BB962C8B-B14F-4D97-AF65-F5344CB8AC3E}">
        <p14:creationId xmlns:p14="http://schemas.microsoft.com/office/powerpoint/2010/main" val="35618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960"/>
            <a:ext cx="8229600" cy="704538"/>
          </a:xfrm>
        </p:spPr>
        <p:txBody>
          <a:bodyPr/>
          <a:lstStyle/>
          <a:p>
            <a:r>
              <a:rPr lang="en-GB" dirty="0"/>
              <a:t>Global </a:t>
            </a:r>
            <a:r>
              <a:rPr lang="en-GB" dirty="0" smtClean="0"/>
              <a:t>layout (schematic)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34910" y="795203"/>
            <a:ext cx="8869320" cy="45716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4833" y="5546361"/>
            <a:ext cx="8431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Schematic architecture of the cooling using superfluid </a:t>
            </a:r>
            <a:r>
              <a:rPr lang="en-US" sz="2400" i="1" dirty="0" smtClean="0"/>
              <a:t>helium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02697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798"/>
            <a:ext cx="8229600" cy="699720"/>
          </a:xfrm>
        </p:spPr>
        <p:txBody>
          <a:bodyPr/>
          <a:lstStyle/>
          <a:p>
            <a:r>
              <a:rPr lang="en-US" dirty="0"/>
              <a:t>Local Layout </a:t>
            </a:r>
            <a:r>
              <a:rPr lang="en-US" sz="2800" dirty="0"/>
              <a:t>(schematic on next slide</a:t>
            </a:r>
            <a:r>
              <a:rPr lang="en-US" sz="2800" dirty="0" smtClean="0"/>
              <a:t>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4518"/>
            <a:ext cx="9144000" cy="58034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The bayonet HX's carry two-phase flow→ they must be </a:t>
            </a:r>
            <a:r>
              <a:rPr lang="en-US" dirty="0" smtClean="0">
                <a:solidFill>
                  <a:srgbClr val="00B050"/>
                </a:solidFill>
              </a:rPr>
              <a:t>in-line</a:t>
            </a:r>
            <a:r>
              <a:rPr lang="en-US" dirty="0" smtClean="0"/>
              <a:t> throughout </a:t>
            </a: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magnets</a:t>
            </a:r>
            <a:r>
              <a:rPr lang="en-US" dirty="0"/>
              <a:t>, including their </a:t>
            </a:r>
            <a:r>
              <a:rPr lang="en-US" dirty="0">
                <a:solidFill>
                  <a:srgbClr val="00B050"/>
                </a:solidFill>
              </a:rPr>
              <a:t>interconnects</a:t>
            </a:r>
            <a:r>
              <a:rPr lang="en-US" dirty="0"/>
              <a:t>, that they service.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Because of the </a:t>
            </a:r>
            <a:r>
              <a:rPr lang="en-US" dirty="0" smtClean="0"/>
              <a:t>in-line </a:t>
            </a:r>
            <a:r>
              <a:rPr lang="en-US" dirty="0"/>
              <a:t>constraint the HX's circuits are naturally divided between the [</a:t>
            </a:r>
            <a:r>
              <a:rPr lang="en-US" dirty="0">
                <a:solidFill>
                  <a:srgbClr val="00B050"/>
                </a:solidFill>
              </a:rPr>
              <a:t>Q1, Q2a, Q2b, Q3 &amp; interconnects</a:t>
            </a:r>
            <a:r>
              <a:rPr lang="en-US" dirty="0"/>
              <a:t>] and through  [</a:t>
            </a:r>
            <a:r>
              <a:rPr lang="en-US" dirty="0">
                <a:solidFill>
                  <a:srgbClr val="00B050"/>
                </a:solidFill>
              </a:rPr>
              <a:t>CP, D1 &amp; interconnects</a:t>
            </a:r>
            <a:r>
              <a:rPr lang="en-US" dirty="0"/>
              <a:t>].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Installation of, internal to the cryostats, phase separators &amp; low-pressure pumping will be </a:t>
            </a:r>
            <a:r>
              <a:rPr lang="en-US" dirty="0">
                <a:solidFill>
                  <a:srgbClr val="00B050"/>
                </a:solidFill>
              </a:rPr>
              <a:t>slope dependent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quadrupole HX's need </a:t>
            </a:r>
            <a:r>
              <a:rPr lang="en-US" dirty="0">
                <a:solidFill>
                  <a:srgbClr val="00B050"/>
                </a:solidFill>
              </a:rPr>
              <a:t>additional pumping</a:t>
            </a:r>
            <a:r>
              <a:rPr lang="en-US" dirty="0"/>
              <a:t>, and possible phase separators, at the Q2a-Q2b interconnect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35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798"/>
            <a:ext cx="8229600" cy="594789"/>
          </a:xfrm>
        </p:spPr>
        <p:txBody>
          <a:bodyPr/>
          <a:lstStyle/>
          <a:p>
            <a:r>
              <a:rPr lang="en-US" dirty="0"/>
              <a:t>Local Layout </a:t>
            </a:r>
            <a:r>
              <a:rPr lang="en-US" sz="2800" dirty="0"/>
              <a:t>(</a:t>
            </a:r>
            <a:r>
              <a:rPr lang="en-US" sz="2800" dirty="0" smtClean="0"/>
              <a:t>schematic)</a:t>
            </a:r>
            <a:endParaRPr lang="en-GB" sz="2800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85120" y="614597"/>
            <a:ext cx="8414103" cy="51865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9626" y="5801193"/>
            <a:ext cx="8574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schematic placement of external interfaces (</a:t>
            </a:r>
            <a:r>
              <a:rPr lang="en-US" i="1" dirty="0">
                <a:solidFill>
                  <a:srgbClr val="FF0000"/>
                </a:solidFill>
              </a:rPr>
              <a:t>QRL-jumpers</a:t>
            </a:r>
            <a:r>
              <a:rPr lang="en-US" i="1" dirty="0"/>
              <a:t>) over the magnet chain needed for the cryogenic </a:t>
            </a:r>
            <a:r>
              <a:rPr lang="en-US" i="1" dirty="0" smtClean="0"/>
              <a:t>services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8085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798"/>
            <a:ext cx="8229600" cy="624769"/>
          </a:xfrm>
        </p:spPr>
        <p:txBody>
          <a:bodyPr/>
          <a:lstStyle/>
          <a:p>
            <a:r>
              <a:rPr lang="en-GB" dirty="0"/>
              <a:t>Main – longitudinal – heat </a:t>
            </a:r>
            <a:r>
              <a:rPr lang="en-GB" dirty="0" smtClean="0"/>
              <a:t>extraction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60" y="659567"/>
            <a:ext cx="9084040" cy="58783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i="1" dirty="0"/>
              <a:t>Optimization (-requirements) for maximum heat extraction </a:t>
            </a:r>
            <a:r>
              <a:rPr lang="en-US" sz="1800" b="1" i="1" dirty="0" smtClean="0"/>
              <a:t>capacity</a:t>
            </a:r>
          </a:p>
          <a:p>
            <a:pPr marL="0" indent="0">
              <a:buNone/>
            </a:pPr>
            <a:r>
              <a:rPr lang="en-US" sz="1800" b="1" i="1" dirty="0" smtClean="0"/>
              <a:t> </a:t>
            </a:r>
            <a:r>
              <a:rPr lang="en-US" sz="1800" b="1" i="1" dirty="0"/>
              <a:t>(1050 W@7.5x10</a:t>
            </a:r>
            <a:r>
              <a:rPr lang="en-US" sz="1800" b="1" i="1" baseline="30000" dirty="0"/>
              <a:t>34</a:t>
            </a:r>
            <a:r>
              <a:rPr lang="en-US" sz="1800" b="1" i="1" dirty="0"/>
              <a:t> cm</a:t>
            </a:r>
            <a:r>
              <a:rPr lang="en-US" sz="1800" b="1" i="1" baseline="30000" dirty="0"/>
              <a:t>2</a:t>
            </a:r>
            <a:r>
              <a:rPr lang="en-US" sz="1800" b="1" i="1" dirty="0"/>
              <a:t> s</a:t>
            </a:r>
            <a:r>
              <a:rPr lang="en-US" sz="1800" b="1" i="1" baseline="30000" dirty="0"/>
              <a:t>-1</a:t>
            </a:r>
            <a:r>
              <a:rPr lang="en-US" sz="1800" b="1" i="1" dirty="0"/>
              <a:t>) giving rise to: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solidFill>
                  <a:srgbClr val="00B050"/>
                </a:solidFill>
              </a:rPr>
              <a:t>Size </a:t>
            </a:r>
            <a:r>
              <a:rPr lang="en-US" sz="1800" dirty="0">
                <a:solidFill>
                  <a:srgbClr val="00B050"/>
                </a:solidFill>
              </a:rPr>
              <a:t>and # of HX's </a:t>
            </a:r>
            <a:r>
              <a:rPr lang="en-US" sz="1800" dirty="0"/>
              <a:t>determined by </a:t>
            </a:r>
            <a:r>
              <a:rPr lang="en-US" sz="1800" dirty="0" err="1"/>
              <a:t>vapour</a:t>
            </a:r>
            <a:r>
              <a:rPr lang="en-US" sz="1800" dirty="0"/>
              <a:t> velocity ≤ 7 m/s (above which the HX's do not function anymore) &amp; the total available heat exchange area, when wetted over their full length</a:t>
            </a:r>
            <a:r>
              <a:rPr lang="en-US" sz="1800" dirty="0" smtClean="0"/>
              <a:t>.</a:t>
            </a: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Quadrupole HX's </a:t>
            </a:r>
            <a:r>
              <a:rPr lang="en-US" sz="1800" dirty="0">
                <a:solidFill>
                  <a:srgbClr val="00B050"/>
                </a:solidFill>
              </a:rPr>
              <a:t>yoke hole size is limited to 77 mm </a:t>
            </a:r>
            <a:r>
              <a:rPr lang="en-US" sz="1800" dirty="0"/>
              <a:t>and should not be increased, otherwise one would need to increase as well the overall diameter of the cold mass</a:t>
            </a:r>
            <a:r>
              <a:rPr lang="en-US" sz="1800" dirty="0" smtClean="0"/>
              <a:t>.</a:t>
            </a: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1800" dirty="0">
                <a:solidFill>
                  <a:srgbClr val="FF0000"/>
                </a:solidFill>
              </a:rPr>
              <a:t>≥ than 2</a:t>
            </a:r>
            <a:r>
              <a:rPr lang="en-US" sz="1800" dirty="0">
                <a:solidFill>
                  <a:schemeClr val="tx1"/>
                </a:solidFill>
              </a:rPr>
              <a:t> parallel HX's </a:t>
            </a:r>
            <a:r>
              <a:rPr lang="en-US" sz="1800" dirty="0">
                <a:solidFill>
                  <a:srgbClr val="00B050"/>
                </a:solidFill>
              </a:rPr>
              <a:t>compromises</a:t>
            </a:r>
            <a:r>
              <a:rPr lang="en-US" sz="1800" dirty="0"/>
              <a:t> the interconnects, </a:t>
            </a:r>
            <a:r>
              <a:rPr lang="en-US" sz="1800" dirty="0" err="1"/>
              <a:t>busbar</a:t>
            </a:r>
            <a:r>
              <a:rPr lang="en-US" sz="1800" dirty="0"/>
              <a:t> routing and free conduction areas</a:t>
            </a:r>
            <a:r>
              <a:rPr lang="en-US" sz="1800" dirty="0" smtClean="0"/>
              <a:t>.</a:t>
            </a: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An </a:t>
            </a:r>
            <a:r>
              <a:rPr lang="en-US" sz="1800" dirty="0">
                <a:solidFill>
                  <a:srgbClr val="00B050"/>
                </a:solidFill>
              </a:rPr>
              <a:t>annular space of 1.5 mm </a:t>
            </a:r>
            <a:r>
              <a:rPr lang="en-US" sz="1800" dirty="0"/>
              <a:t>between the HX and the yoke to allow contact area of the pressurized superfluid helium on the </a:t>
            </a:r>
            <a:r>
              <a:rPr lang="en-US" sz="1800" dirty="0" smtClean="0"/>
              <a:t>coil-side.</a:t>
            </a: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The heat exchangers are to be made of </a:t>
            </a:r>
            <a:r>
              <a:rPr lang="en-US" sz="1800" dirty="0">
                <a:solidFill>
                  <a:srgbClr val="00B050"/>
                </a:solidFill>
              </a:rPr>
              <a:t>high thermal conductive copper </a:t>
            </a:r>
            <a:r>
              <a:rPr lang="en-US" sz="1800" dirty="0"/>
              <a:t>to assure proper heat conduction across the walls</a:t>
            </a:r>
            <a:r>
              <a:rPr lang="en-US" sz="1800" dirty="0" smtClean="0"/>
              <a:t>.</a:t>
            </a: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A wall thickness of </a:t>
            </a:r>
            <a:r>
              <a:rPr lang="en-US" sz="1800" dirty="0">
                <a:solidFill>
                  <a:srgbClr val="00B050"/>
                </a:solidFill>
              </a:rPr>
              <a:t>about 3 mm </a:t>
            </a:r>
            <a:r>
              <a:rPr lang="en-US" sz="1800" dirty="0"/>
              <a:t>is required to sustain the external design pressures of 20 </a:t>
            </a:r>
            <a:r>
              <a:rPr lang="en-US" sz="1800" dirty="0" smtClean="0"/>
              <a:t>bar.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0618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798"/>
            <a:ext cx="8229600" cy="549818"/>
          </a:xfrm>
        </p:spPr>
        <p:txBody>
          <a:bodyPr/>
          <a:lstStyle/>
          <a:p>
            <a:r>
              <a:rPr lang="en-GB" dirty="0"/>
              <a:t>Main – longitudinal – heat </a:t>
            </a:r>
            <a:r>
              <a:rPr lang="en-GB" dirty="0" smtClean="0"/>
              <a:t>extraction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84616"/>
            <a:ext cx="9039069" cy="59533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2060"/>
                </a:solidFill>
              </a:rPr>
              <a:t>The aforementioned optimization leads to:</a:t>
            </a:r>
          </a:p>
          <a:p>
            <a:pPr marL="0" indent="0">
              <a:buNone/>
            </a:pPr>
            <a:r>
              <a:rPr lang="en-US" sz="2000" u="sng" dirty="0" err="1" smtClean="0"/>
              <a:t>Quadrupoles</a:t>
            </a:r>
            <a:r>
              <a:rPr lang="en-US" sz="2000" u="sng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2 </a:t>
            </a:r>
            <a:r>
              <a:rPr lang="en-US" sz="2000" dirty="0"/>
              <a:t>parallel heat exchangers 68 mm ID, yoke holes 77 mm.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Additional low pressure pumping between Q2a and Q2b.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With this configuration about </a:t>
            </a:r>
            <a:r>
              <a:rPr lang="en-US" sz="2000" dirty="0">
                <a:solidFill>
                  <a:srgbClr val="00B050"/>
                </a:solidFill>
              </a:rPr>
              <a:t>800 W</a:t>
            </a:r>
            <a:r>
              <a:rPr lang="en-US" sz="2000" dirty="0"/>
              <a:t> can be safely extracted.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Coping </a:t>
            </a:r>
            <a:r>
              <a:rPr lang="en-US" sz="2000" dirty="0">
                <a:solidFill>
                  <a:srgbClr val="002060"/>
                </a:solidFill>
              </a:rPr>
              <a:t>with the remaining 250 W </a:t>
            </a:r>
            <a:r>
              <a:rPr lang="en-US" sz="2000" dirty="0" smtClean="0">
                <a:solidFill>
                  <a:srgbClr val="002060"/>
                </a:solidFill>
              </a:rPr>
              <a:t>done </a:t>
            </a:r>
            <a:r>
              <a:rPr lang="en-US" sz="2000" dirty="0">
                <a:solidFill>
                  <a:srgbClr val="002060"/>
                </a:solidFill>
              </a:rPr>
              <a:t>via active cooling of the other magnets, D1 and CP:</a:t>
            </a:r>
          </a:p>
          <a:p>
            <a:pPr marL="0" indent="0">
              <a:buNone/>
            </a:pPr>
            <a:r>
              <a:rPr lang="en-US" sz="2000" u="sng" dirty="0" smtClean="0"/>
              <a:t>D1 </a:t>
            </a:r>
            <a:r>
              <a:rPr lang="en-US" sz="2000" u="sng" dirty="0"/>
              <a:t>&amp; CP: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2 parallel bayonet heat exchangers of 51 mm ID, yoke holes 60 mm.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With this configuration about </a:t>
            </a:r>
            <a:r>
              <a:rPr lang="en-US" sz="2000" dirty="0">
                <a:solidFill>
                  <a:srgbClr val="00B050"/>
                </a:solidFill>
              </a:rPr>
              <a:t>250 </a:t>
            </a:r>
            <a:r>
              <a:rPr lang="en-US" sz="2000" dirty="0"/>
              <a:t>W can be safely extracted.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Heat </a:t>
            </a:r>
            <a:r>
              <a:rPr lang="en-US" sz="2000" dirty="0">
                <a:solidFill>
                  <a:srgbClr val="002060"/>
                </a:solidFill>
              </a:rPr>
              <a:t>must be given some freedom to redistribute along the length of the cold-masses. This is no hard </a:t>
            </a:r>
            <a:r>
              <a:rPr lang="en-US" sz="2000" dirty="0" smtClean="0">
                <a:solidFill>
                  <a:srgbClr val="002060"/>
                </a:solidFill>
              </a:rPr>
              <a:t>criterion:</a:t>
            </a: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                  ≥ </a:t>
            </a:r>
            <a:r>
              <a:rPr lang="en-US" sz="2000" dirty="0">
                <a:solidFill>
                  <a:srgbClr val="00B050"/>
                </a:solidFill>
              </a:rPr>
              <a:t>150 cm</a:t>
            </a:r>
            <a:r>
              <a:rPr lang="en-US" sz="2000" baseline="30000" dirty="0">
                <a:solidFill>
                  <a:srgbClr val="00B050"/>
                </a:solidFill>
              </a:rPr>
              <a:t>2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/>
              <a:t>through the Q1, Q2a, Q2b, Q3, and their interconnections.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                  ≥ </a:t>
            </a:r>
            <a:r>
              <a:rPr lang="en-US" sz="2000" dirty="0">
                <a:solidFill>
                  <a:srgbClr val="00B050"/>
                </a:solidFill>
              </a:rPr>
              <a:t>100 cm</a:t>
            </a:r>
            <a:r>
              <a:rPr lang="en-US" sz="2000" baseline="30000" dirty="0">
                <a:solidFill>
                  <a:srgbClr val="00B050"/>
                </a:solidFill>
              </a:rPr>
              <a:t>2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/>
              <a:t>through D1, CP and their interconnections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340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50"/>
            <a:ext cx="8229600" cy="513158"/>
          </a:xfrm>
        </p:spPr>
        <p:txBody>
          <a:bodyPr/>
          <a:lstStyle/>
          <a:p>
            <a:r>
              <a:rPr lang="en-GB" dirty="0"/>
              <a:t>Secondary – radial – </a:t>
            </a:r>
            <a:r>
              <a:rPr lang="en-GB" dirty="0" smtClean="0"/>
              <a:t>extraction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4" y="562708"/>
            <a:ext cx="9101796" cy="5975251"/>
          </a:xfrm>
        </p:spPr>
        <p:txBody>
          <a:bodyPr>
            <a:normAutofit/>
          </a:bodyPr>
          <a:lstStyle/>
          <a:p>
            <a:r>
              <a:rPr lang="en-US" dirty="0"/>
              <a:t>The Nb</a:t>
            </a:r>
            <a:r>
              <a:rPr lang="en-US" baseline="-25000" dirty="0"/>
              <a:t>3</a:t>
            </a:r>
            <a:r>
              <a:rPr lang="en-US" dirty="0"/>
              <a:t>Sn quadrupole coils are fully impregnated, </a:t>
            </a:r>
            <a:r>
              <a:rPr lang="en-US" dirty="0">
                <a:solidFill>
                  <a:srgbClr val="00B050"/>
                </a:solidFill>
              </a:rPr>
              <a:t>without any helium </a:t>
            </a:r>
            <a:r>
              <a:rPr lang="en-US" dirty="0" smtClean="0">
                <a:solidFill>
                  <a:srgbClr val="00B050"/>
                </a:solidFill>
              </a:rPr>
              <a:t>penetration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heat loads from the coils and the beam-pipe area </a:t>
            </a:r>
            <a:r>
              <a:rPr lang="en-US" dirty="0">
                <a:solidFill>
                  <a:srgbClr val="00B050"/>
                </a:solidFill>
              </a:rPr>
              <a:t>can only </a:t>
            </a:r>
            <a:r>
              <a:rPr lang="en-US" dirty="0"/>
              <a:t>evacuate to the two heat exchangers by means of the </a:t>
            </a:r>
            <a:r>
              <a:rPr lang="en-US" dirty="0" smtClean="0">
                <a:solidFill>
                  <a:srgbClr val="00B050"/>
                </a:solidFill>
              </a:rPr>
              <a:t>static pressurized </a:t>
            </a:r>
            <a:r>
              <a:rPr lang="en-US" dirty="0" err="1" smtClean="0">
                <a:solidFill>
                  <a:srgbClr val="00B050"/>
                </a:solidFill>
              </a:rPr>
              <a:t>HeII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i="1" dirty="0" smtClean="0"/>
              <a:t>To </a:t>
            </a:r>
            <a:r>
              <a:rPr lang="en-US" i="1" dirty="0"/>
              <a:t>this end the cold mass </a:t>
            </a:r>
            <a:r>
              <a:rPr lang="en-US" i="1" dirty="0" smtClean="0"/>
              <a:t>design incorporates </a:t>
            </a:r>
            <a:r>
              <a:rPr lang="en-US" i="1" dirty="0"/>
              <a:t>the </a:t>
            </a:r>
            <a:r>
              <a:rPr lang="en-US" i="1" dirty="0" smtClean="0">
                <a:solidFill>
                  <a:srgbClr val="FF0000"/>
                </a:solidFill>
              </a:rPr>
              <a:t>necessary </a:t>
            </a:r>
            <a:r>
              <a:rPr lang="en-US" i="1" dirty="0">
                <a:solidFill>
                  <a:srgbClr val="FF0000"/>
                </a:solidFill>
              </a:rPr>
              <a:t>radial helium passages</a:t>
            </a:r>
            <a:r>
              <a:rPr lang="en-US" dirty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177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420</TotalTime>
  <Words>1672</Words>
  <Application>Microsoft Office PowerPoint</Application>
  <PresentationFormat>On-screen Show (4:3)</PresentationFormat>
  <Paragraphs>216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HiLumiLHC_PresentationTemplate</vt:lpstr>
      <vt:lpstr>Specific QXF cold-mass requirements to ensure a robust cooling by superfluid helium</vt:lpstr>
      <vt:lpstr>Overview</vt:lpstr>
      <vt:lpstr>Global Layout (schematic on next slide)</vt:lpstr>
      <vt:lpstr>Global layout (schematic)</vt:lpstr>
      <vt:lpstr>Local Layout (schematic on next slide)</vt:lpstr>
      <vt:lpstr>Local Layout (schematic)</vt:lpstr>
      <vt:lpstr>Main – longitudinal – heat extraction</vt:lpstr>
      <vt:lpstr>Main – longitudinal – heat extraction</vt:lpstr>
      <vt:lpstr>Secondary – radial – extraction</vt:lpstr>
      <vt:lpstr>Secondary – radial – extraction</vt:lpstr>
      <vt:lpstr>Secondary – radial – extraction</vt:lpstr>
      <vt:lpstr>1st evaluation of inner layer quench heaters impact</vt:lpstr>
      <vt:lpstr>1st evaluation of inner layer quench heaters impact</vt:lpstr>
      <vt:lpstr>1st evaluation of inner layer quench heaters impact</vt:lpstr>
      <vt:lpstr>1st evaluation of inner layer quench heaters impact</vt:lpstr>
      <vt:lpstr>1st evaluation of inner layer quench heaters impact</vt:lpstr>
      <vt:lpstr>1st evaluation of inner layer quench heaters impact</vt:lpstr>
      <vt:lpstr>1st evaluation of inner layer quench heaters impact</vt:lpstr>
      <vt:lpstr>1st evaluation of inner layer quench heaters impact</vt:lpstr>
      <vt:lpstr>1st evaluation of inner layer quench heaters impact</vt:lpstr>
      <vt:lpstr>Summary of cold-mass cooling requirements</vt:lpstr>
      <vt:lpstr>Conclusions (1/2)</vt:lpstr>
      <vt:lpstr>Conclusions (2/2)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Rob van Weelderen</cp:lastModifiedBy>
  <cp:revision>57</cp:revision>
  <dcterms:created xsi:type="dcterms:W3CDTF">2011-12-13T14:40:13Z</dcterms:created>
  <dcterms:modified xsi:type="dcterms:W3CDTF">2014-12-03T09:36:38Z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