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8"/>
  </p:notesMasterIdLst>
  <p:sldIdLst>
    <p:sldId id="256" r:id="rId2"/>
    <p:sldId id="283" r:id="rId3"/>
    <p:sldId id="282" r:id="rId4"/>
    <p:sldId id="297" r:id="rId5"/>
    <p:sldId id="298" r:id="rId6"/>
    <p:sldId id="287" r:id="rId7"/>
    <p:sldId id="301" r:id="rId8"/>
    <p:sldId id="285" r:id="rId9"/>
    <p:sldId id="320" r:id="rId10"/>
    <p:sldId id="321" r:id="rId11"/>
    <p:sldId id="288" r:id="rId12"/>
    <p:sldId id="314" r:id="rId13"/>
    <p:sldId id="311" r:id="rId14"/>
    <p:sldId id="318" r:id="rId15"/>
    <p:sldId id="302" r:id="rId16"/>
    <p:sldId id="292" r:id="rId17"/>
    <p:sldId id="322" r:id="rId18"/>
    <p:sldId id="289" r:id="rId19"/>
    <p:sldId id="327" r:id="rId20"/>
    <p:sldId id="330" r:id="rId21"/>
    <p:sldId id="290" r:id="rId22"/>
    <p:sldId id="291" r:id="rId23"/>
    <p:sldId id="329" r:id="rId24"/>
    <p:sldId id="309" r:id="rId25"/>
    <p:sldId id="316" r:id="rId26"/>
    <p:sldId id="323" r:id="rId27"/>
    <p:sldId id="293" r:id="rId28"/>
    <p:sldId id="310" r:id="rId29"/>
    <p:sldId id="324" r:id="rId30"/>
    <p:sldId id="295" r:id="rId31"/>
    <p:sldId id="294" r:id="rId32"/>
    <p:sldId id="312" r:id="rId33"/>
    <p:sldId id="325" r:id="rId34"/>
    <p:sldId id="313" r:id="rId35"/>
    <p:sldId id="299" r:id="rId36"/>
    <p:sldId id="306" r:id="rId37"/>
  </p:sldIdLst>
  <p:sldSz cx="9144000" cy="6858000" type="screen4x3"/>
  <p:notesSz cx="6727825" cy="985996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6B000"/>
    <a:srgbClr val="EA16D1"/>
    <a:srgbClr val="A32FD1"/>
    <a:srgbClr val="94B9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2" autoAdjust="0"/>
    <p:restoredTop sz="94643" autoAdjust="0"/>
  </p:normalViewPr>
  <p:slideViewPr>
    <p:cSldViewPr>
      <p:cViewPr>
        <p:scale>
          <a:sx n="80" d="100"/>
          <a:sy n="80" d="100"/>
        </p:scale>
        <p:origin x="-1074" y="-17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36" y="12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811588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13312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6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3125"/>
            <a:ext cx="536575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x-none" altLang="x-none" smtClean="0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11588" y="9364663"/>
            <a:ext cx="289877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3222648F-31A1-4026-9FF7-A356CDB321C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505417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E2D7401-3E27-4F70-B184-9E2690D706E7}" type="slidenum">
              <a:rPr lang="en-US" altLang="x-none"/>
              <a:pPr/>
              <a:t>1</a:t>
            </a:fld>
            <a:endParaRPr lang="en-US" altLang="x-none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3811588" y="9364663"/>
            <a:ext cx="29083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r">
              <a:buClrTx/>
              <a:buFontTx/>
              <a:buNone/>
            </a:pPr>
            <a:fld id="{F605ED2E-785F-43EB-AFED-759FC12CF2DA}" type="slidenum">
              <a:rPr lang="en-US" altLang="x-non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en-US" altLang="x-none" sz="1200">
              <a:solidFill>
                <a:srgbClr val="000000"/>
              </a:solidFill>
            </a:endParaRP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811588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r">
              <a:buClrTx/>
              <a:buFontTx/>
              <a:buNone/>
            </a:pPr>
            <a:fld id="{80B8E91A-27D6-4120-8AE5-1D31DE078401}" type="slidenum">
              <a:rPr lang="en-US" altLang="x-non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en-US" altLang="x-none" sz="1200">
              <a:solidFill>
                <a:srgbClr val="000000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901700" y="739775"/>
            <a:ext cx="4922838" cy="369728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73100" y="4683125"/>
            <a:ext cx="5370513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1540 -&gt; 1609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2014.11.18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A8E6DE8-81B4-457E-A0C1-CD87CC200D7B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2239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2014.11.18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D5389D6-8769-4CB0-B18F-09D2D485BCB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2284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0"/>
            <a:ext cx="2205037" cy="6110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5888" cy="6110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2014.11.18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23669EF-A8A0-4B26-A87C-E4D0E5BAAE5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07002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2014.11.18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BB79DE-101E-4B01-A63A-D10B04EC40A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7240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2014.11.18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7D52D9D-B1D8-4BCA-A54B-E37DADC4608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7651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5463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143000"/>
            <a:ext cx="4335462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2014.11.18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C89876A-1640-419A-937D-1B509708C1C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5827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2014.11.18</a:t>
            </a:r>
            <a:endParaRPr lang="en-US" altLang="x-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0642DD2-9E4C-4F27-B215-62A32BEEFDC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0002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2014.11.18</a:t>
            </a:r>
            <a:endParaRPr lang="en-US" alt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0D561BB-CEC2-4CC7-AD06-C227A1D899F0}" type="slidenum">
              <a:rPr lang="en-US" altLang="x-none"/>
              <a:pPr/>
              <a:t>‹#›</a:t>
            </a:fld>
            <a:endParaRPr lang="en-US" altLang="x-none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486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>
            <a:off x="1066800" y="0"/>
            <a:ext cx="7010400" cy="106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94B9F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ClrTx/>
              <a:buFontTx/>
              <a:buNone/>
            </a:pPr>
            <a:endParaRPr lang="en-US" altLang="x-none" sz="3200" b="1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8C331FB-1204-45F7-AF99-0247136FFECC}" type="slidenum">
              <a:rPr lang="en-US" altLang="x-none"/>
              <a:pPr/>
              <a:t>‹#›</a:t>
            </a:fld>
            <a:endParaRPr lang="en-US" altLang="x-none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994525" cy="10509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alibri" pitchFamily="34" charset="0"/>
                <a:cs typeface="Calibri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alibri" pitchFamily="34" charset="0"/>
                <a:cs typeface="Calibri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alibri" pitchFamily="34" charset="0"/>
                <a:cs typeface="Calibri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alibri" pitchFamily="34" charset="0"/>
                <a:cs typeface="Calibri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14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2014.11.18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E273EF5-815E-4680-95A6-6386C2D763A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0063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2014.11.18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E18B7E7-2E37-4FF3-B7BE-BB50155980E2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2953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" y="0"/>
            <a:ext cx="1226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94B9F0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58875" y="0"/>
            <a:ext cx="699452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3325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Click to edit the outline text format</a:t>
            </a:r>
          </a:p>
          <a:p>
            <a:pPr lvl="1"/>
            <a:r>
              <a:rPr lang="en-GB" altLang="x-none" smtClean="0"/>
              <a:t>Second Outline Level</a:t>
            </a:r>
          </a:p>
          <a:p>
            <a:pPr lvl="2"/>
            <a:r>
              <a:rPr lang="en-GB" altLang="x-none" smtClean="0"/>
              <a:t>Third Outline Level</a:t>
            </a:r>
          </a:p>
          <a:p>
            <a:pPr lvl="3"/>
            <a:r>
              <a:rPr lang="en-GB" altLang="x-none" smtClean="0"/>
              <a:t>Fourth Outline Level</a:t>
            </a:r>
          </a:p>
          <a:p>
            <a:pPr lvl="4"/>
            <a:r>
              <a:rPr lang="en-GB" altLang="x-none" smtClean="0"/>
              <a:t>Fifth Outline Level</a:t>
            </a:r>
          </a:p>
          <a:p>
            <a:pPr lvl="4"/>
            <a:r>
              <a:rPr lang="en-GB" altLang="x-none" smtClean="0"/>
              <a:t>Sixth Outline Level</a:t>
            </a:r>
          </a:p>
          <a:p>
            <a:pPr lvl="4"/>
            <a:r>
              <a:rPr lang="en-GB" altLang="x-none" smtClean="0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</a:defRPr>
            </a:lvl1pPr>
          </a:lstStyle>
          <a:p>
            <a:fld id="{3D5C44B6-36BC-4EBF-8D4D-DC8BE3769EC3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" r="56444"/>
          <a:stretch/>
        </p:blipFill>
        <p:spPr>
          <a:xfrm>
            <a:off x="8171121" y="0"/>
            <a:ext cx="972879" cy="10782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62000" y="1823166"/>
            <a:ext cx="7696200" cy="3110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Collimation status and layout for IR1 and IR5</a:t>
            </a:r>
            <a:endParaRPr lang="en-US" altLang="x-none" sz="2600" u="sng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x-none" sz="2600" u="sng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Bruce, S. </a:t>
            </a:r>
            <a:r>
              <a:rPr lang="en-US" altLang="x-none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Redaelli</a:t>
            </a: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 behalf of the WP5 team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US" altLang="x-none" sz="1400" dirty="0">
                <a:solidFill>
                  <a:srgbClr val="000000"/>
                </a:solidFill>
              </a:rPr>
              <a:t>R. Bruce, </a:t>
            </a:r>
            <a:r>
              <a:rPr lang="en-US" altLang="x-none" sz="1400" dirty="0" smtClean="0">
                <a:solidFill>
                  <a:srgbClr val="000000"/>
                </a:solidFill>
              </a:rPr>
              <a:t>2014.11.18</a:t>
            </a:r>
            <a:endParaRPr lang="en-US" altLang="x-none" sz="1400" dirty="0">
              <a:solidFill>
                <a:srgbClr val="000000"/>
              </a:solidFill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934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r">
              <a:buClrTx/>
              <a:buFontTx/>
              <a:buNone/>
            </a:pPr>
            <a:fld id="{B6A9750C-5BA8-47AE-A2BB-F8C8EB22DD08}" type="slidenum">
              <a:rPr lang="en-US" altLang="x-non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en-US" altLang="x-none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128712"/>
            <a:ext cx="8763000" cy="557688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Introduction: Collimation in the present 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Challenges for HL-LHC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Proposed collimator layout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IR7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incoming </a:t>
            </a:r>
            <a:r>
              <a:rPr lang="en-US" dirty="0" smtClean="0">
                <a:solidFill>
                  <a:schemeClr val="tx1"/>
                </a:solidFill>
              </a:rPr>
              <a:t>beam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outgoing beam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Outgoing beam for heavy-ion operation: IR2, IR1, IR5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Summary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76200" y="2514600"/>
            <a:ext cx="609600" cy="76200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190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half" idx="1"/>
          </p:nvPr>
        </p:nvSpPr>
        <p:spPr>
          <a:xfrm>
            <a:off x="152400" y="976312"/>
            <a:ext cx="8763000" cy="4967288"/>
          </a:xfrm>
        </p:spPr>
        <p:txBody>
          <a:bodyPr/>
          <a:lstStyle/>
          <a:p>
            <a:r>
              <a:rPr lang="en-US" dirty="0"/>
              <a:t>Location in ring with highest cold beam-cleaning </a:t>
            </a:r>
            <a:r>
              <a:rPr lang="en-US" dirty="0" smtClean="0"/>
              <a:t>losses in Run 1: </a:t>
            </a:r>
            <a:r>
              <a:rPr lang="en-US" dirty="0"/>
              <a:t>IR7 DS</a:t>
            </a:r>
          </a:p>
          <a:p>
            <a:r>
              <a:rPr lang="en-US" dirty="0"/>
              <a:t>To cope with higher primary loss rates: decrease leakage to </a:t>
            </a:r>
            <a:r>
              <a:rPr lang="en-US" dirty="0" smtClean="0"/>
              <a:t>DS</a:t>
            </a:r>
          </a:p>
          <a:p>
            <a:r>
              <a:rPr lang="en-US" dirty="0">
                <a:solidFill>
                  <a:srgbClr val="FF0000"/>
                </a:solidFill>
              </a:rPr>
              <a:t>IR7 DS </a:t>
            </a:r>
            <a:r>
              <a:rPr lang="en-US" dirty="0" smtClean="0">
                <a:solidFill>
                  <a:srgbClr val="FF0000"/>
                </a:solidFill>
              </a:rPr>
              <a:t>expected to be limiting </a:t>
            </a:r>
            <a:r>
              <a:rPr lang="en-US" dirty="0">
                <a:solidFill>
                  <a:srgbClr val="FF0000"/>
                </a:solidFill>
              </a:rPr>
              <a:t>loss location also in HL-LHC </a:t>
            </a:r>
          </a:p>
          <a:p>
            <a:endParaRPr lang="en-US" dirty="0"/>
          </a:p>
          <a:p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IR7 limitation, Run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6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IR7 limitation for HL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200" y="1066800"/>
            <a:ext cx="8763000" cy="4967288"/>
          </a:xfrm>
        </p:spPr>
        <p:txBody>
          <a:bodyPr/>
          <a:lstStyle/>
          <a:p>
            <a:r>
              <a:rPr lang="en-US" dirty="0" smtClean="0"/>
              <a:t>Example</a:t>
            </a:r>
            <a:r>
              <a:rPr lang="en-US" dirty="0" smtClean="0"/>
              <a:t>: pre-squeeze simulated with MERLIN (M. </a:t>
            </a:r>
            <a:r>
              <a:rPr lang="en-US" dirty="0" err="1" smtClean="0"/>
              <a:t>Serluca</a:t>
            </a:r>
            <a:r>
              <a:rPr lang="en-US" dirty="0" smtClean="0"/>
              <a:t> et al</a:t>
            </a:r>
            <a:r>
              <a:rPr lang="en-US" dirty="0" smtClean="0"/>
              <a:t>.)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t="5208"/>
          <a:stretch/>
        </p:blipFill>
        <p:spPr bwMode="auto">
          <a:xfrm>
            <a:off x="152400" y="1600200"/>
            <a:ext cx="8610600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94952"/>
            <a:ext cx="9144000" cy="2852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Brace 5"/>
          <p:cNvSpPr/>
          <p:nvPr/>
        </p:nvSpPr>
        <p:spPr bwMode="auto">
          <a:xfrm rot="16200000">
            <a:off x="4414053" y="-81747"/>
            <a:ext cx="696894" cy="8153399"/>
          </a:xfrm>
          <a:prstGeom prst="rightBrace">
            <a:avLst>
              <a:gd name="adj1" fmla="val 8333"/>
              <a:gd name="adj2" fmla="val 74431"/>
            </a:avLst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1828800"/>
            <a:ext cx="2856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</a:rPr>
              <a:t>M. </a:t>
            </a:r>
            <a:r>
              <a:rPr lang="en-US" sz="1600" i="1" dirty="0" err="1" smtClean="0">
                <a:solidFill>
                  <a:schemeClr val="tx1"/>
                </a:solidFill>
              </a:rPr>
              <a:t>Serluca</a:t>
            </a:r>
            <a:r>
              <a:rPr lang="en-US" sz="1600" i="1" dirty="0" smtClean="0">
                <a:solidFill>
                  <a:schemeClr val="tx1"/>
                </a:solidFill>
              </a:rPr>
              <a:t> et al</a:t>
            </a:r>
            <a:r>
              <a:rPr lang="en-US" sz="1600" i="1" dirty="0" smtClean="0">
                <a:solidFill>
                  <a:schemeClr val="tx1"/>
                </a:solidFill>
              </a:rPr>
              <a:t>., Manchester</a:t>
            </a:r>
            <a:endParaRPr lang="en-US" sz="1600" i="1" dirty="0" smtClean="0">
              <a:solidFill>
                <a:schemeClr val="tx1"/>
              </a:solidFill>
            </a:endParaRPr>
          </a:p>
          <a:p>
            <a:r>
              <a:rPr lang="en-US" sz="1600" i="1" dirty="0" smtClean="0">
                <a:solidFill>
                  <a:schemeClr val="tx1"/>
                </a:solidFill>
              </a:rPr>
              <a:t>MOPRI077, IPAC14</a:t>
            </a:r>
            <a:endParaRPr lang="en-US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00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063" y="2076593"/>
            <a:ext cx="4571429" cy="22984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063" y="2076593"/>
            <a:ext cx="4571429" cy="229841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063" y="2076592"/>
            <a:ext cx="4571429" cy="229841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Out-scattered </a:t>
            </a:r>
            <a:r>
              <a:rPr lang="en-US" dirty="0">
                <a:solidFill>
                  <a:srgbClr val="36B000"/>
                </a:solidFill>
              </a:rPr>
              <a:t>off-energy protons </a:t>
            </a:r>
            <a:r>
              <a:rPr lang="en-US" dirty="0" smtClean="0">
                <a:solidFill>
                  <a:srgbClr val="36B000"/>
                </a:solidFill>
              </a:rPr>
              <a:t>have </a:t>
            </a:r>
            <a:r>
              <a:rPr lang="en-US" dirty="0">
                <a:solidFill>
                  <a:srgbClr val="36B000"/>
                </a:solidFill>
              </a:rPr>
              <a:t>different bending radius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than main beam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Start </a:t>
            </a:r>
            <a:r>
              <a:rPr lang="en-US" dirty="0"/>
              <a:t>deviating </a:t>
            </a:r>
            <a:r>
              <a:rPr lang="en-US" dirty="0" smtClean="0"/>
              <a:t>significantly </a:t>
            </a:r>
            <a:r>
              <a:rPr lang="en-US" dirty="0"/>
              <a:t>only </a:t>
            </a:r>
            <a:r>
              <a:rPr lang="en-US" dirty="0" smtClean="0"/>
              <a:t>in </a:t>
            </a:r>
            <a:r>
              <a:rPr lang="en-US" dirty="0"/>
              <a:t>first bends, </a:t>
            </a:r>
            <a:r>
              <a:rPr lang="en-US" dirty="0" smtClean="0"/>
              <a:t>downstream </a:t>
            </a:r>
            <a:r>
              <a:rPr lang="en-US" dirty="0"/>
              <a:t>of </a:t>
            </a:r>
            <a:br>
              <a:rPr lang="en-US" dirty="0"/>
            </a:br>
            <a:r>
              <a:rPr lang="en-US" dirty="0" smtClean="0"/>
              <a:t>collimators</a:t>
            </a:r>
          </a:p>
          <a:p>
            <a:r>
              <a:rPr lang="en-US" dirty="0" smtClean="0"/>
              <a:t>Idea: </a:t>
            </a:r>
            <a:r>
              <a:rPr lang="en-US" dirty="0">
                <a:solidFill>
                  <a:srgbClr val="36B000"/>
                </a:solidFill>
              </a:rPr>
              <a:t>Install new collimators (TCLD) </a:t>
            </a:r>
            <a:r>
              <a:rPr lang="en-US" dirty="0"/>
              <a:t>in front of exposed </a:t>
            </a:r>
            <a:r>
              <a:rPr lang="en-US" dirty="0" smtClean="0"/>
              <a:t>magnets, </a:t>
            </a:r>
            <a:r>
              <a:rPr lang="en-US" dirty="0"/>
              <a:t>where there is already separation from main beam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 collimators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76958" y="3333690"/>
            <a:ext cx="1452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accent2"/>
                </a:solidFill>
              </a:rPr>
              <a:t>Main beam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62600" y="3733800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 smtClean="0">
                <a:solidFill>
                  <a:srgbClr val="FF0000"/>
                </a:solidFill>
              </a:rPr>
              <a:t>dp</a:t>
            </a:r>
            <a:r>
              <a:rPr lang="en-US" sz="2000" i="1" dirty="0" smtClean="0">
                <a:solidFill>
                  <a:srgbClr val="FF0000"/>
                </a:solidFill>
              </a:rPr>
              <a:t>/p&lt;0</a:t>
            </a:r>
            <a:endParaRPr lang="en-US" sz="2000" i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5621367" y="3038277"/>
            <a:ext cx="126714" cy="10402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3505200" y="2819400"/>
            <a:ext cx="505736" cy="218877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505200" y="2243667"/>
            <a:ext cx="505736" cy="228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6600" y="3028890"/>
            <a:ext cx="1468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Collimators</a:t>
            </a:r>
            <a:endParaRPr lang="en-US" sz="2000" i="1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6350286" y="3265838"/>
            <a:ext cx="126714" cy="1524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tangle 25"/>
          <p:cNvSpPr/>
          <p:nvPr/>
        </p:nvSpPr>
        <p:spPr bwMode="auto">
          <a:xfrm>
            <a:off x="2438400" y="2732670"/>
            <a:ext cx="304800" cy="29403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2438400" y="2256399"/>
            <a:ext cx="304800" cy="29403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3093420" y="2767388"/>
            <a:ext cx="126714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Rectangle 29"/>
          <p:cNvSpPr/>
          <p:nvPr/>
        </p:nvSpPr>
        <p:spPr bwMode="auto">
          <a:xfrm rot="2448401">
            <a:off x="5417855" y="2907675"/>
            <a:ext cx="100561" cy="29403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31" name="Rectangle 30"/>
          <p:cNvSpPr/>
          <p:nvPr/>
        </p:nvSpPr>
        <p:spPr bwMode="auto">
          <a:xfrm rot="2448401">
            <a:off x="5804339" y="2435522"/>
            <a:ext cx="100561" cy="29403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678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5" grpId="0"/>
      <p:bldP spid="19" grpId="0"/>
      <p:bldP spid="9" grpId="0" animBg="1"/>
      <p:bldP spid="10" grpId="0" animBg="1"/>
      <p:bldP spid="11" grpId="0"/>
      <p:bldP spid="26" grpId="0" animBg="1"/>
      <p:bldP spid="27" grpId="0" animBg="1"/>
      <p:bldP spid="30" grpId="0" animBg="1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44" y="2895600"/>
            <a:ext cx="9089944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</a:t>
            </a:r>
            <a:r>
              <a:rPr lang="en-US" dirty="0" smtClean="0"/>
              <a:t>TCLDs</a:t>
            </a:r>
            <a:endParaRPr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152400" y="990600"/>
            <a:ext cx="8763000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0" fontAlgn="base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 b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800100" indent="-342900" algn="l" defTabSz="457200" rtl="0" eaLnBrk="0" fontAlgn="base" hangingPunct="0">
              <a:lnSpc>
                <a:spcPct val="105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257300" indent="-342900" algn="l" defTabSz="457200" rtl="0" eaLnBrk="0" fontAlgn="base" hangingPunct="0">
              <a:lnSpc>
                <a:spcPct val="105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573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16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1145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16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Integration: Replace main dipole by two 11T dipoles (WP11) and TCLD </a:t>
            </a:r>
            <a:r>
              <a:rPr lang="en-US" dirty="0" smtClean="0"/>
              <a:t>(WP5) in </a:t>
            </a:r>
            <a:r>
              <a:rPr lang="en-US" dirty="0" smtClean="0"/>
              <a:t>between</a:t>
            </a:r>
          </a:p>
          <a:p>
            <a:r>
              <a:rPr lang="en-US" dirty="0" smtClean="0"/>
              <a:t>Mechanical design and integration under study  </a:t>
            </a:r>
          </a:p>
          <a:p>
            <a:r>
              <a:rPr lang="en-US" dirty="0" smtClean="0"/>
              <a:t>More details: Talk F. </a:t>
            </a:r>
            <a:r>
              <a:rPr lang="en-US" dirty="0" err="1" smtClean="0"/>
              <a:t>Carra</a:t>
            </a: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6288901" y="4267200"/>
            <a:ext cx="23054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L. </a:t>
            </a:r>
            <a:r>
              <a:rPr lang="en-US" i="1" dirty="0" err="1" smtClean="0">
                <a:solidFill>
                  <a:schemeClr val="tx1"/>
                </a:solidFill>
              </a:rPr>
              <a:t>Gentini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D. Ramos et </a:t>
            </a:r>
            <a:r>
              <a:rPr lang="en-US" i="1" dirty="0" smtClean="0">
                <a:solidFill>
                  <a:schemeClr val="tx1"/>
                </a:solidFill>
              </a:rPr>
              <a:t>al.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421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with DS collimators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915400" cy="4967288"/>
          </a:xfrm>
        </p:spPr>
        <p:txBody>
          <a:bodyPr/>
          <a:lstStyle/>
          <a:p>
            <a:r>
              <a:rPr lang="en-US" dirty="0" smtClean="0"/>
              <a:t>Simulations </a:t>
            </a:r>
            <a:r>
              <a:rPr lang="en-US" dirty="0" err="1" smtClean="0"/>
              <a:t>SixTrack</a:t>
            </a:r>
            <a:r>
              <a:rPr lang="en-US" dirty="0" smtClean="0"/>
              <a:t> + FLUKA with </a:t>
            </a:r>
            <a:r>
              <a:rPr lang="en-US" dirty="0" smtClean="0"/>
              <a:t>2 TCLDs in cells 8 and 10 (0.8 m W jaws): </a:t>
            </a:r>
            <a:r>
              <a:rPr lang="en-US" dirty="0" smtClean="0"/>
              <a:t>Gain </a:t>
            </a:r>
            <a:r>
              <a:rPr lang="en-US" dirty="0" smtClean="0"/>
              <a:t>factor ~10 in peak power in </a:t>
            </a:r>
            <a:r>
              <a:rPr lang="en-US" dirty="0" smtClean="0"/>
              <a:t>superconductors</a:t>
            </a:r>
            <a:endParaRPr lang="en-US" dirty="0" smtClean="0"/>
          </a:p>
          <a:p>
            <a:r>
              <a:rPr lang="en-US" dirty="0" smtClean="0"/>
              <a:t>Final decision for installation should be based on Run 2 experience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92"/>
          <a:stretch/>
        </p:blipFill>
        <p:spPr>
          <a:xfrm>
            <a:off x="0" y="4486302"/>
            <a:ext cx="9144000" cy="19144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287"/>
          <a:stretch/>
        </p:blipFill>
        <p:spPr>
          <a:xfrm>
            <a:off x="0" y="2438400"/>
            <a:ext cx="9144000" cy="20443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2743200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IR7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IR7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0" y="5867400"/>
            <a:ext cx="2241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Deliverable 5.4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20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IR7 DS collimation for heavy 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399" y="1066800"/>
            <a:ext cx="8990171" cy="4967288"/>
          </a:xfrm>
        </p:spPr>
        <p:txBody>
          <a:bodyPr/>
          <a:lstStyle/>
          <a:p>
            <a:r>
              <a:rPr lang="en-US" dirty="0" smtClean="0"/>
              <a:t>Heavy-ion collimation: nuclear fragmentation in primary collimator creates ions with changed magnetic rigidity. Lost in DS</a:t>
            </a:r>
          </a:p>
          <a:p>
            <a:r>
              <a:rPr lang="en-US" i="1" dirty="0" smtClean="0"/>
              <a:t>Preliminary simulation</a:t>
            </a:r>
            <a:r>
              <a:rPr lang="en-US" dirty="0" smtClean="0"/>
              <a:t>: 2 TCLDs alleviate all losses for Pb</a:t>
            </a:r>
            <a:r>
              <a:rPr lang="en-US" baseline="30000" dirty="0" smtClean="0"/>
              <a:t>82+</a:t>
            </a:r>
          </a:p>
          <a:p>
            <a:r>
              <a:rPr lang="en-US" dirty="0" smtClean="0"/>
              <a:t>To be re-confirmed: Improved </a:t>
            </a:r>
            <a:r>
              <a:rPr lang="en-US" dirty="0" smtClean="0"/>
              <a:t>simulation </a:t>
            </a:r>
            <a:r>
              <a:rPr lang="en-US" dirty="0" smtClean="0"/>
              <a:t>code under </a:t>
            </a:r>
            <a:r>
              <a:rPr lang="en-US" dirty="0" smtClean="0"/>
              <a:t>development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47"/>
          <a:stretch/>
        </p:blipFill>
        <p:spPr bwMode="auto">
          <a:xfrm>
            <a:off x="-14112" y="4955822"/>
            <a:ext cx="9158111" cy="1902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5" b="53192"/>
          <a:stretch/>
        </p:blipFill>
        <p:spPr bwMode="auto">
          <a:xfrm>
            <a:off x="-14112" y="3146778"/>
            <a:ext cx="9158111" cy="18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00800" y="3200400"/>
            <a:ext cx="1226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EA16D1"/>
                </a:solidFill>
              </a:rPr>
              <a:t>0 TCLDs</a:t>
            </a:r>
            <a:endParaRPr lang="en-US" sz="2000" b="1" i="1" dirty="0">
              <a:solidFill>
                <a:srgbClr val="EA16D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67305" y="4933890"/>
            <a:ext cx="2762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EA16D1"/>
                </a:solidFill>
              </a:rPr>
              <a:t>2 TCLDs, cells 8 &amp; 10</a:t>
            </a:r>
            <a:endParaRPr lang="en-US" sz="2000" b="1" i="1" dirty="0">
              <a:solidFill>
                <a:srgbClr val="EA16D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0" y="3202632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IR7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43800" y="6320135"/>
            <a:ext cx="1598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P. Hermes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6903156" y="5353110"/>
            <a:ext cx="304800" cy="438090"/>
          </a:xfrm>
          <a:prstGeom prst="downArrow">
            <a:avLst/>
          </a:prstGeom>
          <a:solidFill>
            <a:srgbClr val="EA16D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6042378" y="5257800"/>
            <a:ext cx="304800" cy="319557"/>
          </a:xfrm>
          <a:prstGeom prst="downArrow">
            <a:avLst/>
          </a:prstGeom>
          <a:solidFill>
            <a:srgbClr val="EA16D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058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/>
      <p:bldP spid="8" grpId="0"/>
      <p:bldP spid="9" grpId="0"/>
      <p:bldP spid="10" grpId="0"/>
      <p:bldP spid="7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128712"/>
            <a:ext cx="8763000" cy="557688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Introduction: Collimation in the present 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Challenges for HL-LHC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Proposed collimator layout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IR7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incoming </a:t>
            </a:r>
            <a:r>
              <a:rPr lang="en-US" dirty="0" smtClean="0">
                <a:solidFill>
                  <a:schemeClr val="tx1"/>
                </a:solidFill>
              </a:rPr>
              <a:t>beam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outgoing beam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Outgoing beam for heavy-ion operation: IR2, IR1, IR5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Summary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76200" y="3048000"/>
            <a:ext cx="609600" cy="76200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06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beam, IR1/5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Presently: </a:t>
            </a:r>
            <a:r>
              <a:rPr lang="en-US" dirty="0" smtClean="0">
                <a:solidFill>
                  <a:schemeClr val="accent2"/>
                </a:solidFill>
              </a:rPr>
              <a:t>pair of horizontal / vertical tertiary collimators (TCT) in cell 4 protects triplet </a:t>
            </a:r>
            <a:r>
              <a:rPr lang="en-US" dirty="0" smtClean="0"/>
              <a:t>(global aperture bottleneck) against </a:t>
            </a:r>
          </a:p>
          <a:p>
            <a:pPr lvl="1"/>
            <a:r>
              <a:rPr lang="en-US" dirty="0" smtClean="0"/>
              <a:t>Cleaning losses</a:t>
            </a:r>
          </a:p>
          <a:p>
            <a:pPr lvl="1"/>
            <a:r>
              <a:rPr lang="en-US" dirty="0" smtClean="0"/>
              <a:t>Fast losses during asynchronous beam dumps</a:t>
            </a:r>
          </a:p>
          <a:p>
            <a:r>
              <a:rPr lang="en-US" dirty="0" smtClean="0"/>
              <a:t>HL: </a:t>
            </a:r>
            <a:r>
              <a:rPr lang="en-US" dirty="0" smtClean="0">
                <a:solidFill>
                  <a:srgbClr val="FF0000"/>
                </a:solidFill>
              </a:rPr>
              <a:t>potentially new bottlenecks in Q4/Q5</a:t>
            </a:r>
            <a:r>
              <a:rPr lang="en-US" dirty="0" smtClean="0"/>
              <a:t>, upstream of present TCT</a:t>
            </a:r>
          </a:p>
          <a:p>
            <a:pPr lvl="1"/>
            <a:r>
              <a:rPr lang="en-US" dirty="0" smtClean="0"/>
              <a:t>Could be exposed to both cleaning losses and fast losses during asynchronous  </a:t>
            </a:r>
            <a:r>
              <a:rPr lang="en-US" dirty="0" smtClean="0"/>
              <a:t>dumps</a:t>
            </a:r>
          </a:p>
          <a:p>
            <a:r>
              <a:rPr lang="en-US" dirty="0" smtClean="0"/>
              <a:t>Solution: Introduce </a:t>
            </a:r>
            <a:r>
              <a:rPr lang="en-US" dirty="0" smtClean="0">
                <a:solidFill>
                  <a:srgbClr val="FF0000"/>
                </a:solidFill>
              </a:rPr>
              <a:t>additional TCT in cell 5</a:t>
            </a:r>
          </a:p>
        </p:txBody>
      </p:sp>
    </p:spTree>
    <p:extLst>
      <p:ext uri="{BB962C8B-B14F-4D97-AF65-F5344CB8AC3E}">
        <p14:creationId xmlns:p14="http://schemas.microsoft.com/office/powerpoint/2010/main" val="123000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IR1/5 layout, incoming beam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Proposal: add TCT5 in front of Q5, in space of missing </a:t>
            </a:r>
            <a:r>
              <a:rPr lang="en-US" dirty="0" smtClean="0"/>
              <a:t>dipole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8711"/>
            <a:ext cx="9144000" cy="10776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3200"/>
            <a:ext cx="9144000" cy="10776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53000" y="568915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</a:rPr>
              <a:t>Beam</a:t>
            </a:r>
            <a:endParaRPr lang="en-US" sz="1800" dirty="0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029200" y="5730239"/>
            <a:ext cx="685800" cy="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650813" y="4893401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IP1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2800" y="4893401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triplet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" y="366926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Nominal LHC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61" y="603146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HL-LHC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48400" y="4893401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D1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96267" y="4326289"/>
            <a:ext cx="76174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TCT4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4260980" y="4631089"/>
            <a:ext cx="160320" cy="550511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6800" y="4343400"/>
            <a:ext cx="76174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TCT5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 bwMode="auto">
          <a:xfrm>
            <a:off x="1331513" y="4648200"/>
            <a:ext cx="160320" cy="550511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22805" y="324555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</a:rPr>
              <a:t>Beam</a:t>
            </a:r>
            <a:endParaRPr lang="en-US" sz="1800" dirty="0">
              <a:solidFill>
                <a:srgbClr val="00B05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699005" y="3286640"/>
            <a:ext cx="685800" cy="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677718" y="4876800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D2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14600" y="487680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Q4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71600" y="487680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Q5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50813" y="2419290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IP1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41959" y="2419290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triplet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48400" y="2419290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D1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20518" y="2402689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D2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50494" y="2402689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Q4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59894" y="2402689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Q5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05453" y="2133600"/>
            <a:ext cx="76174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TCT4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3767920" y="2438400"/>
            <a:ext cx="162566" cy="275256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743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contributors…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i="1" dirty="0" smtClean="0"/>
              <a:t>CERN </a:t>
            </a:r>
            <a:r>
              <a:rPr lang="en-US" dirty="0" smtClean="0"/>
              <a:t>: A. </a:t>
            </a:r>
            <a:r>
              <a:rPr lang="en-US" dirty="0" err="1" smtClean="0"/>
              <a:t>Bertarelli</a:t>
            </a:r>
            <a:r>
              <a:rPr lang="en-US" dirty="0" smtClean="0"/>
              <a:t>, F. </a:t>
            </a:r>
            <a:r>
              <a:rPr lang="en-US" dirty="0" err="1" smtClean="0"/>
              <a:t>Carra</a:t>
            </a:r>
            <a:r>
              <a:rPr lang="en-US" dirty="0" smtClean="0"/>
              <a:t>, F. </a:t>
            </a:r>
            <a:r>
              <a:rPr lang="en-US" dirty="0" err="1" smtClean="0"/>
              <a:t>Cerutti</a:t>
            </a:r>
            <a:r>
              <a:rPr lang="en-US" dirty="0" smtClean="0"/>
              <a:t>, L. Esposito, P. Hermes, J. Jowett, A. </a:t>
            </a:r>
            <a:r>
              <a:rPr lang="en-US" dirty="0" err="1" smtClean="0"/>
              <a:t>Lechner</a:t>
            </a:r>
            <a:r>
              <a:rPr lang="en-US" dirty="0" smtClean="0"/>
              <a:t>, </a:t>
            </a:r>
            <a:r>
              <a:rPr lang="en-US" dirty="0" smtClean="0"/>
              <a:t>D. </a:t>
            </a:r>
            <a:r>
              <a:rPr lang="en-US" dirty="0" err="1" smtClean="0"/>
              <a:t>Mirarchi</a:t>
            </a:r>
            <a:r>
              <a:rPr lang="en-US" dirty="0" smtClean="0"/>
              <a:t>, E</a:t>
            </a:r>
            <a:r>
              <a:rPr lang="en-US" dirty="0" smtClean="0"/>
              <a:t>. </a:t>
            </a:r>
            <a:r>
              <a:rPr lang="en-US" dirty="0" err="1" smtClean="0"/>
              <a:t>Quaranta</a:t>
            </a:r>
            <a:r>
              <a:rPr lang="en-US" dirty="0" smtClean="0"/>
              <a:t>, </a:t>
            </a:r>
            <a:r>
              <a:rPr lang="en-US" dirty="0"/>
              <a:t>A. </a:t>
            </a:r>
            <a:r>
              <a:rPr lang="en-US" dirty="0" smtClean="0"/>
              <a:t>Rossi, B. </a:t>
            </a:r>
            <a:r>
              <a:rPr lang="en-US" dirty="0" err="1" smtClean="0"/>
              <a:t>Salvachua</a:t>
            </a:r>
            <a:r>
              <a:rPr lang="en-US" dirty="0" smtClean="0"/>
              <a:t>, W. </a:t>
            </a:r>
            <a:r>
              <a:rPr lang="en-US" dirty="0" err="1" smtClean="0"/>
              <a:t>Scandale</a:t>
            </a:r>
            <a:r>
              <a:rPr lang="en-US" dirty="0" smtClean="0"/>
              <a:t>, </a:t>
            </a:r>
            <a:r>
              <a:rPr lang="en-US" dirty="0" smtClean="0"/>
              <a:t>M. </a:t>
            </a:r>
            <a:r>
              <a:rPr lang="en-US" dirty="0" err="1" smtClean="0"/>
              <a:t>Schaumann</a:t>
            </a:r>
            <a:r>
              <a:rPr lang="en-US" dirty="0"/>
              <a:t>, </a:t>
            </a:r>
            <a:r>
              <a:rPr lang="en-US" dirty="0" smtClean="0"/>
              <a:t>E. </a:t>
            </a:r>
            <a:r>
              <a:rPr lang="en-US" dirty="0" err="1" smtClean="0"/>
              <a:t>Skordis</a:t>
            </a:r>
            <a:r>
              <a:rPr lang="en-US" dirty="0" smtClean="0"/>
              <a:t>, G. Steele, G</a:t>
            </a:r>
            <a:r>
              <a:rPr lang="en-US" dirty="0"/>
              <a:t>. </a:t>
            </a:r>
            <a:r>
              <a:rPr lang="en-US" dirty="0" smtClean="0"/>
              <a:t>Valentino</a:t>
            </a:r>
            <a:endParaRPr lang="en-US" dirty="0" smtClean="0"/>
          </a:p>
          <a:p>
            <a:r>
              <a:rPr lang="en-US" b="1" i="1" dirty="0"/>
              <a:t>Royal Holloway, University of London</a:t>
            </a:r>
            <a:r>
              <a:rPr lang="en-US" dirty="0"/>
              <a:t>: S. Gibson, H. Garcia-Morales, R. </a:t>
            </a:r>
            <a:r>
              <a:rPr lang="en-US" dirty="0" err="1"/>
              <a:t>Kwee-Hinzmann</a:t>
            </a:r>
            <a:r>
              <a:rPr lang="en-US" dirty="0"/>
              <a:t>, L. </a:t>
            </a:r>
            <a:r>
              <a:rPr lang="en-US" dirty="0" err="1" smtClean="0"/>
              <a:t>Nevay</a:t>
            </a:r>
            <a:endParaRPr lang="en-US" dirty="0" smtClean="0"/>
          </a:p>
          <a:p>
            <a:r>
              <a:rPr lang="en-US" b="1" i="1" dirty="0" smtClean="0"/>
              <a:t>SLAC : </a:t>
            </a:r>
            <a:r>
              <a:rPr lang="en-US" dirty="0" smtClean="0"/>
              <a:t>T. </a:t>
            </a:r>
            <a:r>
              <a:rPr lang="en-US" dirty="0" err="1" smtClean="0"/>
              <a:t>Markiewicz</a:t>
            </a:r>
            <a:endParaRPr lang="en-US" dirty="0" smtClean="0"/>
          </a:p>
          <a:p>
            <a:r>
              <a:rPr lang="en-US" b="1" i="1" dirty="0"/>
              <a:t>University of </a:t>
            </a:r>
            <a:r>
              <a:rPr lang="en-US" b="1" i="1" dirty="0" err="1"/>
              <a:t>Huddersfield</a:t>
            </a:r>
            <a:r>
              <a:rPr lang="en-US" b="1" i="1" dirty="0"/>
              <a:t>:</a:t>
            </a:r>
            <a:r>
              <a:rPr lang="en-US" dirty="0"/>
              <a:t> R. J. Barlow, H. </a:t>
            </a:r>
            <a:r>
              <a:rPr lang="en-US" dirty="0" err="1"/>
              <a:t>Rafique</a:t>
            </a:r>
            <a:r>
              <a:rPr lang="en-US" dirty="0"/>
              <a:t>, A. </a:t>
            </a:r>
            <a:r>
              <a:rPr lang="en-US" dirty="0" err="1" smtClean="0"/>
              <a:t>Toader</a:t>
            </a:r>
            <a:endParaRPr lang="en-US" dirty="0" smtClean="0"/>
          </a:p>
          <a:p>
            <a:r>
              <a:rPr lang="en-US" b="1" i="1" dirty="0" smtClean="0"/>
              <a:t>University </a:t>
            </a:r>
            <a:r>
              <a:rPr lang="en-US" b="1" i="1" dirty="0"/>
              <a:t>of Manchester and Cockcroft </a:t>
            </a:r>
            <a:r>
              <a:rPr lang="en-US" b="1" i="1" dirty="0" smtClean="0"/>
              <a:t>Institute</a:t>
            </a:r>
            <a:r>
              <a:rPr lang="en-US" dirty="0" smtClean="0"/>
              <a:t>: </a:t>
            </a:r>
            <a:r>
              <a:rPr lang="en-US" dirty="0"/>
              <a:t>R.B. Appleby, J. Molson, M. </a:t>
            </a:r>
            <a:r>
              <a:rPr lang="en-US" dirty="0" err="1" smtClean="0"/>
              <a:t>Serluca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Team members who recently left: L. </a:t>
            </a:r>
            <a:r>
              <a:rPr lang="en-US" dirty="0" err="1" smtClean="0"/>
              <a:t>Lari</a:t>
            </a:r>
            <a:r>
              <a:rPr lang="en-US" dirty="0" smtClean="0"/>
              <a:t>, A. </a:t>
            </a:r>
            <a:r>
              <a:rPr lang="en-US" dirty="0" err="1" smtClean="0"/>
              <a:t>Marsili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886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simulations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quantify need for upgrade: Simulating with </a:t>
            </a:r>
            <a:r>
              <a:rPr lang="en-US" dirty="0" err="1" smtClean="0"/>
              <a:t>SixTrack</a:t>
            </a:r>
            <a:r>
              <a:rPr lang="en-US" dirty="0" smtClean="0"/>
              <a:t> beam cleaning in HL </a:t>
            </a:r>
            <a:r>
              <a:rPr lang="en-US" i="1" dirty="0" smtClean="0"/>
              <a:t>without TCTs</a:t>
            </a:r>
            <a:r>
              <a:rPr lang="en-US" dirty="0" smtClean="0"/>
              <a:t> (</a:t>
            </a:r>
            <a:r>
              <a:rPr lang="en-US" i="1" dirty="0" smtClean="0"/>
              <a:t>H. Garcia, Royal Holloway</a:t>
            </a:r>
            <a:r>
              <a:rPr lang="en-US" dirty="0" smtClean="0"/>
              <a:t>)</a:t>
            </a:r>
          </a:p>
          <a:p>
            <a:r>
              <a:rPr lang="en-US" dirty="0" smtClean="0"/>
              <a:t>Vary aperture of magnets in experimental IRs, study IR losses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2438400"/>
            <a:ext cx="923925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ight Brace 7"/>
          <p:cNvSpPr/>
          <p:nvPr/>
        </p:nvSpPr>
        <p:spPr bwMode="auto">
          <a:xfrm rot="16200000">
            <a:off x="4261654" y="375452"/>
            <a:ext cx="696895" cy="8610601"/>
          </a:xfrm>
          <a:prstGeom prst="rightBrace">
            <a:avLst>
              <a:gd name="adj1" fmla="val 8333"/>
              <a:gd name="adj2" fmla="val 88066"/>
            </a:avLst>
          </a:prstGeom>
          <a:noFill/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06898" y="6153090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H. Garcia</a:t>
            </a:r>
            <a:endParaRPr 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41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losses in triplets and Q4/Q5 </a:t>
            </a:r>
            <a:r>
              <a:rPr lang="en-US" i="1" dirty="0" smtClean="0"/>
              <a:t>without</a:t>
            </a:r>
            <a:r>
              <a:rPr lang="en-US" dirty="0" smtClean="0"/>
              <a:t> TCTs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763000" cy="4967288"/>
          </a:xfrm>
        </p:spPr>
        <p:txBody>
          <a:bodyPr/>
          <a:lstStyle/>
          <a:p>
            <a:r>
              <a:rPr lang="en-US" dirty="0" smtClean="0"/>
              <a:t>Cleaning simulations with variations of IR magnet apertures</a:t>
            </a:r>
          </a:p>
          <a:p>
            <a:r>
              <a:rPr lang="en-US" dirty="0" smtClean="0"/>
              <a:t>With </a:t>
            </a:r>
            <a:r>
              <a:rPr lang="en-US" dirty="0" smtClean="0"/>
              <a:t>imperfections, apertures down to 12</a:t>
            </a:r>
            <a:r>
              <a:rPr lang="el-GR" dirty="0"/>
              <a:t> </a:t>
            </a:r>
            <a:r>
              <a:rPr lang="el-GR" dirty="0" smtClean="0"/>
              <a:t>σ</a:t>
            </a:r>
            <a:r>
              <a:rPr lang="en-US" dirty="0" smtClean="0"/>
              <a:t> </a:t>
            </a:r>
            <a:r>
              <a:rPr lang="en-US" dirty="0" smtClean="0"/>
              <a:t>allowed</a:t>
            </a:r>
          </a:p>
          <a:p>
            <a:r>
              <a:rPr lang="en-US" dirty="0" smtClean="0"/>
              <a:t>Simulated losses </a:t>
            </a:r>
            <a:r>
              <a:rPr lang="en-US" dirty="0" smtClean="0"/>
              <a:t>at A&gt;</a:t>
            </a:r>
            <a:r>
              <a:rPr lang="en-US" dirty="0"/>
              <a:t>12 </a:t>
            </a:r>
            <a:r>
              <a:rPr lang="el-GR" dirty="0" smtClean="0"/>
              <a:t>σ</a:t>
            </a:r>
            <a:r>
              <a:rPr lang="en-US" dirty="0" smtClean="0"/>
              <a:t>: possible </a:t>
            </a:r>
            <a:r>
              <a:rPr lang="en-US" dirty="0" smtClean="0"/>
              <a:t>need </a:t>
            </a:r>
            <a:r>
              <a:rPr lang="en-US" dirty="0" smtClean="0"/>
              <a:t>of TCTs for cleaning 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6999"/>
            <a:ext cx="9144000" cy="4191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06898" y="6019800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H. Garcia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5943600"/>
            <a:ext cx="45720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sz="1800" dirty="0"/>
              <a:t>More details: Talk H. Garcia, Thursday AM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034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losses during </a:t>
            </a:r>
            <a:br>
              <a:rPr lang="en-US" dirty="0" smtClean="0"/>
            </a:br>
            <a:r>
              <a:rPr lang="en-US" dirty="0" smtClean="0"/>
              <a:t>asynchronous dumps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1204912"/>
            <a:ext cx="8763000" cy="4967288"/>
          </a:xfrm>
        </p:spPr>
        <p:txBody>
          <a:bodyPr/>
          <a:lstStyle/>
          <a:p>
            <a:r>
              <a:rPr lang="en-US" dirty="0" smtClean="0"/>
              <a:t>Asynchronous beam dump: </a:t>
            </a:r>
            <a:r>
              <a:rPr lang="en-US" dirty="0" smtClean="0">
                <a:solidFill>
                  <a:srgbClr val="FF0000"/>
                </a:solidFill>
              </a:rPr>
              <a:t>fast one-turn failure</a:t>
            </a:r>
            <a:r>
              <a:rPr lang="en-US" dirty="0" smtClean="0"/>
              <a:t> where one or several bunches could be </a:t>
            </a:r>
            <a:r>
              <a:rPr lang="en-US" dirty="0" smtClean="0">
                <a:solidFill>
                  <a:srgbClr val="FF0000"/>
                </a:solidFill>
              </a:rPr>
              <a:t>kicked directly onto the aperture </a:t>
            </a:r>
            <a:r>
              <a:rPr lang="en-US" dirty="0" smtClean="0"/>
              <a:t>and cause damage</a:t>
            </a:r>
          </a:p>
          <a:p>
            <a:r>
              <a:rPr lang="en-US" dirty="0" smtClean="0"/>
              <a:t>Examine IR aperture losses during asynchronous beam dumps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Simulation with </a:t>
            </a:r>
            <a:r>
              <a:rPr lang="en-US" dirty="0" err="1" smtClean="0">
                <a:solidFill>
                  <a:schemeClr val="accent2"/>
                </a:solidFill>
              </a:rPr>
              <a:t>SixTrack</a:t>
            </a:r>
            <a:r>
              <a:rPr lang="en-US" dirty="0" smtClean="0"/>
              <a:t>, with and without TCTs (</a:t>
            </a:r>
            <a:r>
              <a:rPr lang="en-US" i="1" dirty="0" smtClean="0"/>
              <a:t>E. </a:t>
            </a:r>
            <a:r>
              <a:rPr lang="en-US" i="1" dirty="0" err="1" smtClean="0"/>
              <a:t>Quaranta</a:t>
            </a:r>
            <a:r>
              <a:rPr lang="en-US" i="1" dirty="0" smtClean="0"/>
              <a:t>, CERN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Take most critical failure mode: </a:t>
            </a:r>
            <a:r>
              <a:rPr lang="en-US" dirty="0" smtClean="0">
                <a:solidFill>
                  <a:schemeClr val="accent2"/>
                </a:solidFill>
              </a:rPr>
              <a:t>single-module pre-fire</a:t>
            </a:r>
          </a:p>
          <a:p>
            <a:pPr lvl="1"/>
            <a:r>
              <a:rPr lang="en-US" dirty="0" smtClean="0"/>
              <a:t>Sum hits on IR apertures over all impacting bunches</a:t>
            </a:r>
          </a:p>
          <a:p>
            <a:pPr lvl="1"/>
            <a:r>
              <a:rPr lang="en-US" dirty="0" smtClean="0"/>
              <a:t>Normalize by HL-LHC bunch population 2.2e11</a:t>
            </a:r>
          </a:p>
          <a:p>
            <a:pPr lvl="1"/>
            <a:r>
              <a:rPr lang="en-US" dirty="0" smtClean="0"/>
              <a:t>Sensitivity study of </a:t>
            </a:r>
            <a:r>
              <a:rPr lang="en-US" dirty="0" smtClean="0">
                <a:solidFill>
                  <a:schemeClr val="accent2"/>
                </a:solidFill>
              </a:rPr>
              <a:t>aperture in Q4/Q5 </a:t>
            </a:r>
            <a:r>
              <a:rPr lang="en-US" dirty="0" smtClean="0">
                <a:solidFill>
                  <a:schemeClr val="tx1"/>
                </a:solidFill>
              </a:rPr>
              <a:t>(upstream of present TCT)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881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dump with TCT5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71" y="1029219"/>
            <a:ext cx="8342858" cy="4152381"/>
          </a:xfrm>
        </p:spPr>
      </p:pic>
      <p:sp>
        <p:nvSpPr>
          <p:cNvPr id="8" name="Content Placeholder 3"/>
          <p:cNvSpPr txBox="1">
            <a:spLocks/>
          </p:cNvSpPr>
          <p:nvPr/>
        </p:nvSpPr>
        <p:spPr bwMode="auto">
          <a:xfrm>
            <a:off x="152400" y="5105400"/>
            <a:ext cx="8763000" cy="85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0" fontAlgn="base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 b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800100" indent="-342900" algn="l" defTabSz="457200" rtl="0" eaLnBrk="0" fontAlgn="base" hangingPunct="0">
              <a:lnSpc>
                <a:spcPct val="105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257300" indent="-342900" algn="l" defTabSz="457200" rtl="0" eaLnBrk="0" fontAlgn="base" hangingPunct="0">
              <a:lnSpc>
                <a:spcPct val="105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573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16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1145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16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Even at the nominal aperture, impacts seen at Q4/Q5 and triplet</a:t>
            </a:r>
          </a:p>
          <a:p>
            <a:pPr lvl="1"/>
            <a:r>
              <a:rPr lang="en-US" dirty="0"/>
              <a:t>Possibly enough to quench at 7 </a:t>
            </a:r>
            <a:r>
              <a:rPr lang="en-US" dirty="0" err="1"/>
              <a:t>TeV</a:t>
            </a:r>
            <a:endParaRPr lang="en-US" dirty="0"/>
          </a:p>
          <a:p>
            <a:r>
              <a:rPr lang="en-US" dirty="0" smtClean="0"/>
              <a:t>TCT5 efficiently blocks all aperture losses if inside the aperture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1276290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E. </a:t>
            </a:r>
            <a:r>
              <a:rPr lang="en-US" sz="2000" i="1" dirty="0" err="1" smtClean="0">
                <a:solidFill>
                  <a:schemeClr val="tx1"/>
                </a:solidFill>
              </a:rPr>
              <a:t>Quaranta</a:t>
            </a:r>
            <a:endParaRPr 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109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collimation on incoming beam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Cleaning losses</a:t>
            </a:r>
            <a:r>
              <a:rPr lang="en-US" dirty="0" smtClean="0"/>
              <a:t> without TCTs: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cleaning losses </a:t>
            </a:r>
            <a:r>
              <a:rPr lang="en-US" dirty="0" smtClean="0"/>
              <a:t>on perfect </a:t>
            </a:r>
            <a:r>
              <a:rPr lang="en-US" dirty="0" smtClean="0"/>
              <a:t>aperture</a:t>
            </a:r>
          </a:p>
          <a:p>
            <a:pPr lvl="1"/>
            <a:r>
              <a:rPr lang="en-US" dirty="0" smtClean="0"/>
              <a:t>With imperfect apertures, losses appear also at &gt; 12</a:t>
            </a:r>
            <a:r>
              <a:rPr lang="el-GR" dirty="0" smtClean="0"/>
              <a:t>σ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Asynchronous beam dumps </a:t>
            </a:r>
            <a:r>
              <a:rPr lang="en-US" dirty="0" smtClean="0"/>
              <a:t>without TCTs:</a:t>
            </a:r>
          </a:p>
          <a:p>
            <a:pPr lvl="1"/>
            <a:r>
              <a:rPr lang="en-US" dirty="0" smtClean="0"/>
              <a:t>Losses on triplet and Q4/Q5 aperture even with perfect aperture, possibly enough to quench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Local protection needed. </a:t>
            </a:r>
            <a:r>
              <a:rPr lang="en-US" dirty="0" smtClean="0">
                <a:solidFill>
                  <a:schemeClr val="accent2"/>
                </a:solidFill>
              </a:rPr>
              <a:t>Propose to add TCT in front of Q5 for increased </a:t>
            </a:r>
            <a:r>
              <a:rPr lang="en-US" dirty="0" smtClean="0">
                <a:solidFill>
                  <a:schemeClr val="accent2"/>
                </a:solidFill>
              </a:rPr>
              <a:t>protection</a:t>
            </a:r>
            <a:endParaRPr lang="en-US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50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reduction with TCT5?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3505200" cy="496728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Additional advantage: </a:t>
            </a:r>
            <a:r>
              <a:rPr lang="en-US" dirty="0">
                <a:solidFill>
                  <a:srgbClr val="FF0000"/>
                </a:solidFill>
              </a:rPr>
              <a:t>Potentially lower experimental background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TCT5 </a:t>
            </a:r>
            <a:r>
              <a:rPr lang="en-US" dirty="0">
                <a:solidFill>
                  <a:schemeClr val="tx1"/>
                </a:solidFill>
              </a:rPr>
              <a:t>(further from experiment) takes over losses from TCT4 (</a:t>
            </a:r>
            <a:r>
              <a:rPr lang="en-US" i="1" dirty="0">
                <a:solidFill>
                  <a:schemeClr val="tx1"/>
                </a:solidFill>
              </a:rPr>
              <a:t>R. </a:t>
            </a:r>
            <a:r>
              <a:rPr lang="en-US" i="1" dirty="0" err="1" smtClean="0">
                <a:solidFill>
                  <a:schemeClr val="tx1"/>
                </a:solidFill>
              </a:rPr>
              <a:t>Kwee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  <a:r>
              <a:rPr lang="en-US" i="1" dirty="0">
                <a:solidFill>
                  <a:schemeClr val="tx1"/>
                </a:solidFill>
              </a:rPr>
              <a:t>Royal Holloway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Shower calculations planned </a:t>
            </a:r>
            <a:r>
              <a:rPr lang="en-US" dirty="0" smtClean="0"/>
              <a:t>to quantify effect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6"/>
          <a:stretch/>
        </p:blipFill>
        <p:spPr>
          <a:xfrm>
            <a:off x="3429635" y="3962400"/>
            <a:ext cx="5866765" cy="28956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8" b="2638"/>
          <a:stretch/>
        </p:blipFill>
        <p:spPr>
          <a:xfrm>
            <a:off x="3526790" y="1115568"/>
            <a:ext cx="5769610" cy="27706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9200" y="450746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EA16D1"/>
                </a:solidFill>
              </a:rPr>
              <a:t>TCT4</a:t>
            </a:r>
            <a:endParaRPr lang="en-US" sz="1800" b="1" i="1" dirty="0">
              <a:solidFill>
                <a:srgbClr val="EA16D1"/>
              </a:solidFill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5176434" y="4858459"/>
            <a:ext cx="152400" cy="667463"/>
          </a:xfrm>
          <a:prstGeom prst="downArrow">
            <a:avLst/>
          </a:prstGeom>
          <a:solidFill>
            <a:srgbClr val="EA16D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8200" y="419100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EA16D1"/>
                </a:solidFill>
              </a:rPr>
              <a:t>TCT5</a:t>
            </a:r>
            <a:endParaRPr lang="en-US" sz="1800" b="1" i="1" dirty="0">
              <a:solidFill>
                <a:srgbClr val="EA16D1"/>
              </a:solidFill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795434" y="4507467"/>
            <a:ext cx="152400" cy="701987"/>
          </a:xfrm>
          <a:prstGeom prst="downArrow">
            <a:avLst/>
          </a:prstGeom>
          <a:solidFill>
            <a:srgbClr val="EA16D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65333" y="1371600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EA16D1"/>
                </a:solidFill>
              </a:rPr>
              <a:t>TCT4 </a:t>
            </a:r>
            <a:br>
              <a:rPr lang="en-US" sz="1800" b="1" i="1" dirty="0" smtClean="0">
                <a:solidFill>
                  <a:srgbClr val="EA16D1"/>
                </a:solidFill>
              </a:rPr>
            </a:br>
            <a:r>
              <a:rPr lang="en-US" sz="1800" b="1" i="1" dirty="0" smtClean="0">
                <a:solidFill>
                  <a:srgbClr val="EA16D1"/>
                </a:solidFill>
              </a:rPr>
              <a:t>only</a:t>
            </a:r>
            <a:endParaRPr lang="en-US" sz="1800" b="1" i="1" dirty="0">
              <a:solidFill>
                <a:srgbClr val="EA16D1"/>
              </a:solidFill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5219055" y="2037249"/>
            <a:ext cx="152400" cy="371445"/>
          </a:xfrm>
          <a:prstGeom prst="downArrow">
            <a:avLst/>
          </a:prstGeom>
          <a:solidFill>
            <a:srgbClr val="EA16D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08517" y="6000690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R. </a:t>
            </a:r>
            <a:r>
              <a:rPr lang="en-US" sz="2000" i="1" dirty="0" err="1" smtClean="0">
                <a:solidFill>
                  <a:schemeClr val="tx1"/>
                </a:solidFill>
              </a:rPr>
              <a:t>Kwee</a:t>
            </a:r>
            <a:endParaRPr 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9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128712"/>
            <a:ext cx="8763000" cy="557688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Introduction: Collimation in the present 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Challenges for HL-LHC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Proposed collimator layout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IR7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incoming </a:t>
            </a:r>
            <a:r>
              <a:rPr lang="en-US" dirty="0" smtClean="0">
                <a:solidFill>
                  <a:schemeClr val="tx1"/>
                </a:solidFill>
              </a:rPr>
              <a:t>beam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outgoing beam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Outgoing beam for heavy-ion operation: IR2, IR1, IR5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Summary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76200" y="3505200"/>
            <a:ext cx="609600" cy="76200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7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beam IR1/5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Present layout (upgraded in LS1) </a:t>
            </a:r>
            <a:r>
              <a:rPr lang="en-US" dirty="0" smtClean="0">
                <a:solidFill>
                  <a:srgbClr val="FF0000"/>
                </a:solidFill>
              </a:rPr>
              <a:t>: 3 collimators (TCLs) in cells 4,5,6 to intercept physics debris</a:t>
            </a:r>
          </a:p>
          <a:p>
            <a:r>
              <a:rPr lang="en-US" dirty="0" smtClean="0"/>
              <a:t>To assess protection of magnets in HL: </a:t>
            </a:r>
            <a:r>
              <a:rPr lang="en-US" dirty="0" smtClean="0">
                <a:solidFill>
                  <a:schemeClr val="accent2"/>
                </a:solidFill>
              </a:rPr>
              <a:t>FLUKA simulations of energy deposition from physics debris</a:t>
            </a:r>
            <a:r>
              <a:rPr lang="en-US" dirty="0" smtClean="0"/>
              <a:t> (L. Esposito et al., CERN, </a:t>
            </a:r>
            <a:r>
              <a:rPr lang="en-US" dirty="0" smtClean="0"/>
              <a:t>collaboration WP10 and WP2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Present </a:t>
            </a:r>
            <a:r>
              <a:rPr lang="en-US" dirty="0" smtClean="0"/>
              <a:t>layout with added fixed masks </a:t>
            </a:r>
            <a:r>
              <a:rPr lang="en-US" dirty="0" smtClean="0"/>
              <a:t>seems to give sufficient </a:t>
            </a:r>
            <a:r>
              <a:rPr lang="en-US" dirty="0" smtClean="0"/>
              <a:t>protection </a:t>
            </a:r>
            <a:r>
              <a:rPr lang="en-US" dirty="0" smtClean="0"/>
              <a:t>for </a:t>
            </a:r>
            <a:r>
              <a:rPr lang="en-US" dirty="0" smtClean="0"/>
              <a:t>high-luminosity </a:t>
            </a:r>
            <a:r>
              <a:rPr lang="en-US" dirty="0" smtClean="0"/>
              <a:t>proton operation. </a:t>
            </a:r>
            <a:r>
              <a:rPr lang="en-US" dirty="0" smtClean="0"/>
              <a:t>Under study </a:t>
            </a:r>
            <a:r>
              <a:rPr lang="en-US" dirty="0"/>
              <a:t>in </a:t>
            </a:r>
            <a:r>
              <a:rPr lang="en-US" dirty="0" smtClean="0"/>
              <a:t>WP10/WP2/WP5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smtClean="0"/>
              <a:t>Some integration </a:t>
            </a:r>
            <a:r>
              <a:rPr lang="en-US" dirty="0" smtClean="0"/>
              <a:t>issues</a:t>
            </a:r>
            <a:endParaRPr lang="en-US" dirty="0" smtClean="0"/>
          </a:p>
          <a:p>
            <a:pPr lvl="1"/>
            <a:r>
              <a:rPr lang="en-US" dirty="0" smtClean="0"/>
              <a:t>Possibility to </a:t>
            </a:r>
            <a:r>
              <a:rPr lang="en-US" dirty="0" smtClean="0"/>
              <a:t>change TCL design and have thicker jaws – increase protection and remove fixed mask to gain space</a:t>
            </a:r>
          </a:p>
          <a:p>
            <a:pPr lvl="1"/>
            <a:r>
              <a:rPr lang="en-US" dirty="0" smtClean="0"/>
              <a:t>More details: talk L. Esposito, Thursday AM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35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Layout: Outgoing beam IR1/5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Same collimators as for Run II, but some longitudinal </a:t>
            </a:r>
            <a:r>
              <a:rPr lang="en-US" dirty="0" smtClean="0"/>
              <a:t>shifts</a:t>
            </a:r>
          </a:p>
          <a:p>
            <a:r>
              <a:rPr lang="en-US" dirty="0" smtClean="0"/>
              <a:t>Conceptual design with known integration issues. Detailed </a:t>
            </a:r>
            <a:r>
              <a:rPr lang="en-US" dirty="0"/>
              <a:t>design work </a:t>
            </a:r>
            <a:r>
              <a:rPr lang="en-US" dirty="0" smtClean="0"/>
              <a:t>required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5199550"/>
            <a:ext cx="9137294" cy="1142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8911"/>
            <a:ext cx="9144000" cy="1143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390331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Nominal LHC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124779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HL-LHC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76200" y="4874801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IP1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14314" y="4874801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triplet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7000" y="4874801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D1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10200" y="4874801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D2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76200" y="2686107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IP1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6800" y="2686107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triplet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38400" y="2686107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D1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87518" y="2686107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D2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391400" y="4284311"/>
            <a:ext cx="76174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TCL5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7656113" y="4589111"/>
            <a:ext cx="160320" cy="550511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9386" y="4301422"/>
            <a:ext cx="76174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TCL4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27" name="Down Arrow 26"/>
          <p:cNvSpPr/>
          <p:nvPr/>
        </p:nvSpPr>
        <p:spPr bwMode="auto">
          <a:xfrm>
            <a:off x="5184099" y="4606222"/>
            <a:ext cx="160320" cy="550511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25718" y="4874801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17894" y="4874801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Q6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779694" y="4874801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306053" y="4284311"/>
            <a:ext cx="76174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TCL6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2" name="Down Arrow 31"/>
          <p:cNvSpPr/>
          <p:nvPr/>
        </p:nvSpPr>
        <p:spPr bwMode="auto">
          <a:xfrm>
            <a:off x="8570766" y="4589111"/>
            <a:ext cx="160320" cy="550511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57600" y="57321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</a:rPr>
              <a:t>Beam</a:t>
            </a:r>
            <a:endParaRPr lang="en-US" sz="1800" dirty="0">
              <a:solidFill>
                <a:srgbClr val="00B05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3733800" y="5773195"/>
            <a:ext cx="685800" cy="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886200" y="352269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</a:rPr>
              <a:t>Beam</a:t>
            </a:r>
            <a:endParaRPr lang="en-US" sz="1800" dirty="0">
              <a:solidFill>
                <a:srgbClr val="00B05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962400" y="3563774"/>
            <a:ext cx="685800" cy="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858000" y="2057400"/>
            <a:ext cx="76174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TCL5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8" name="Down Arrow 37"/>
          <p:cNvSpPr/>
          <p:nvPr/>
        </p:nvSpPr>
        <p:spPr bwMode="auto">
          <a:xfrm>
            <a:off x="7122713" y="2362200"/>
            <a:ext cx="160320" cy="550511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86400" y="2057400"/>
            <a:ext cx="76174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TCL4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40" name="Down Arrow 39"/>
          <p:cNvSpPr/>
          <p:nvPr/>
        </p:nvSpPr>
        <p:spPr bwMode="auto">
          <a:xfrm>
            <a:off x="5751113" y="2362200"/>
            <a:ext cx="160320" cy="550511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53400" y="2057400"/>
            <a:ext cx="76174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TCL5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42" name="Down Arrow 41"/>
          <p:cNvSpPr/>
          <p:nvPr/>
        </p:nvSpPr>
        <p:spPr bwMode="auto">
          <a:xfrm>
            <a:off x="8418113" y="2362200"/>
            <a:ext cx="160320" cy="550511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00800" y="2684111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617894" y="2684111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Q6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4776" y="2684111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Q5</a:t>
            </a:r>
          </a:p>
        </p:txBody>
      </p:sp>
    </p:spTree>
    <p:extLst>
      <p:ext uri="{BB962C8B-B14F-4D97-AF65-F5344CB8AC3E}">
        <p14:creationId xmlns:p14="http://schemas.microsoft.com/office/powerpoint/2010/main" val="54300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128712"/>
            <a:ext cx="8763000" cy="557688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Introduction: Collimation in the present 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Challenges for HL-LHC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Proposed collimator layout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IR7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incoming </a:t>
            </a:r>
            <a:r>
              <a:rPr lang="en-US" dirty="0" smtClean="0">
                <a:solidFill>
                  <a:schemeClr val="tx1"/>
                </a:solidFill>
              </a:rPr>
              <a:t>beam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outgoing beam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Outgoing beam for heavy-ion operation: IR2, IR1, IR5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Summary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76200" y="4038600"/>
            <a:ext cx="609600" cy="76200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0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128712"/>
            <a:ext cx="8763000" cy="557688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Introduction: Collimation in the present 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Challenges for HL-LHC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Proposed collimator layout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IR7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incoming </a:t>
            </a:r>
            <a:r>
              <a:rPr lang="en-US" dirty="0" smtClean="0">
                <a:solidFill>
                  <a:schemeClr val="tx1"/>
                </a:solidFill>
              </a:rPr>
              <a:t>beam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outgoing beam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Outgoing beam for heavy-ion operation: IR2, IR1, IR5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Summary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84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beam, heavy 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During Pb</a:t>
            </a:r>
            <a:r>
              <a:rPr lang="en-US" baseline="30000" dirty="0" smtClean="0"/>
              <a:t>82+</a:t>
            </a:r>
            <a:r>
              <a:rPr lang="en-US" dirty="0" smtClean="0"/>
              <a:t> heavy-ion collisions, large cross section for: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Bound-free pair production (BFPP) : </a:t>
            </a:r>
            <a:r>
              <a:rPr lang="en-US" dirty="0" smtClean="0"/>
              <a:t>electron acquired by outgoing ion(s)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Electromagnetic dissociation (EMD): </a:t>
            </a:r>
            <a:r>
              <a:rPr lang="en-US" dirty="0" smtClean="0"/>
              <a:t>Loss of 1 or 2 neutrons (dominant)</a:t>
            </a:r>
          </a:p>
          <a:p>
            <a:r>
              <a:rPr lang="en-US" dirty="0" smtClean="0"/>
              <a:t>Changed ratio charge / mass gives different bending radius</a:t>
            </a:r>
          </a:p>
          <a:p>
            <a:pPr lvl="1"/>
            <a:r>
              <a:rPr lang="en-US" dirty="0" smtClean="0"/>
              <a:t>Losses on aperture when bending starts in DS. Analogue to IR7</a:t>
            </a:r>
          </a:p>
          <a:p>
            <a:pPr marL="457200" lvl="1" indent="-4572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 dirty="0" smtClean="0"/>
              <a:t>At </a:t>
            </a:r>
            <a:r>
              <a:rPr lang="en-US" sz="2400" dirty="0"/>
              <a:t>upgraded ALICE </a:t>
            </a:r>
            <a:r>
              <a:rPr lang="en-US" sz="2400" dirty="0" err="1"/>
              <a:t>Pb-Pb</a:t>
            </a:r>
            <a:r>
              <a:rPr lang="en-US" sz="2400" dirty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luminosity 6e27cm</a:t>
            </a:r>
            <a:r>
              <a:rPr lang="en-US" sz="2400" baseline="30000" dirty="0" smtClean="0"/>
              <a:t>-2</a:t>
            </a:r>
            <a:r>
              <a:rPr lang="en-US" sz="2400" dirty="0" smtClean="0"/>
              <a:t>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, </a:t>
            </a:r>
            <a:br>
              <a:rPr lang="en-US" sz="2400" dirty="0" smtClean="0"/>
            </a:br>
            <a:r>
              <a:rPr lang="en-US" sz="2400" dirty="0" smtClean="0">
                <a:solidFill>
                  <a:schemeClr val="accent2"/>
                </a:solidFill>
              </a:rPr>
              <a:t>estimated heat </a:t>
            </a:r>
            <a:r>
              <a:rPr lang="en-US" sz="2400" dirty="0">
                <a:solidFill>
                  <a:schemeClr val="accent2"/>
                </a:solidFill>
              </a:rPr>
              <a:t>load </a:t>
            </a:r>
            <a:r>
              <a:rPr lang="en-US" sz="2400" dirty="0" smtClean="0">
                <a:solidFill>
                  <a:schemeClr val="accent2"/>
                </a:solidFill>
              </a:rPr>
              <a:t>&gt; </a:t>
            </a:r>
            <a:br>
              <a:rPr lang="en-US" sz="2400" dirty="0" smtClean="0">
                <a:solidFill>
                  <a:schemeClr val="accent2"/>
                </a:solidFill>
              </a:rPr>
            </a:br>
            <a:r>
              <a:rPr lang="en-US" sz="2400" dirty="0" smtClean="0">
                <a:solidFill>
                  <a:schemeClr val="accent2"/>
                </a:solidFill>
              </a:rPr>
              <a:t>quench limit </a:t>
            </a:r>
            <a:r>
              <a:rPr lang="en-US" sz="2400" dirty="0" smtClean="0"/>
              <a:t>(</a:t>
            </a:r>
            <a:r>
              <a:rPr lang="en-US" sz="2400" dirty="0" err="1" smtClean="0"/>
              <a:t>deliv</a:t>
            </a:r>
            <a:r>
              <a:rPr lang="en-US" sz="2400" dirty="0" smtClean="0"/>
              <a:t>. 5.3)</a:t>
            </a:r>
            <a:endParaRPr lang="en-US" dirty="0" smtClean="0"/>
          </a:p>
          <a:p>
            <a:r>
              <a:rPr lang="en-US" dirty="0" smtClean="0"/>
              <a:t>Power density reduced by </a:t>
            </a:r>
            <a:br>
              <a:rPr lang="en-US" dirty="0" smtClean="0"/>
            </a:br>
            <a:r>
              <a:rPr lang="en-US" dirty="0" smtClean="0"/>
              <a:t>factor ~100 with TCLD =&gt;</a:t>
            </a:r>
            <a:br>
              <a:rPr lang="en-US" dirty="0" smtClean="0"/>
            </a:br>
            <a:r>
              <a:rPr lang="en-US" dirty="0" smtClean="0"/>
              <a:t>no quench expected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810" y="4102387"/>
            <a:ext cx="4571429" cy="22984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66568" y="6076890"/>
            <a:ext cx="1452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accent2"/>
                </a:solidFill>
              </a:rPr>
              <a:t>Main beam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8035556" y="5334000"/>
            <a:ext cx="126714" cy="1524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7"/>
          <p:cNvSpPr/>
          <p:nvPr/>
        </p:nvSpPr>
        <p:spPr bwMode="auto">
          <a:xfrm rot="2448401">
            <a:off x="7475866" y="5125941"/>
            <a:ext cx="100561" cy="29403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 rot="2448401">
            <a:off x="7783327" y="4755389"/>
            <a:ext cx="100561" cy="29403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`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97075" y="5562600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36B000"/>
                </a:solidFill>
              </a:rPr>
              <a:t>EMD</a:t>
            </a:r>
            <a:endParaRPr lang="en-US" sz="2000" i="1" dirty="0">
              <a:solidFill>
                <a:srgbClr val="36B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63875" y="5086290"/>
            <a:ext cx="856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BFPP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96200" y="443126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TCLD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85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/>
      <p:bldP spid="8" grpId="0" animBg="1"/>
      <p:bldP spid="9" grpId="0" animBg="1"/>
      <p:bldP spid="10" grpId="0"/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beam, IR2, Pb</a:t>
            </a:r>
            <a:r>
              <a:rPr lang="en-US" baseline="30000" dirty="0" smtClean="0"/>
              <a:t>82+</a:t>
            </a:r>
            <a:r>
              <a:rPr lang="en-US" dirty="0" smtClean="0"/>
              <a:t> 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30990"/>
            <a:ext cx="8991600" cy="5704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 flipH="1">
            <a:off x="5920740" y="4495800"/>
            <a:ext cx="99059" cy="1219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 flipH="1">
            <a:off x="5867400" y="2057400"/>
            <a:ext cx="99059" cy="1219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98913" y="2895600"/>
            <a:ext cx="1939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TCLD in cell 10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1159" y="5257800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triplet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35956" y="523869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Q4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60294" y="525780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Q8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22094" y="525780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Q6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5257800"/>
            <a:ext cx="668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Q10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2213" y="3429000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chemeClr val="tx1"/>
                </a:solidFill>
              </a:rPr>
              <a:t>IP2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835377" y="3886200"/>
            <a:ext cx="990600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5486400" y="5692914"/>
            <a:ext cx="30588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J. Jowett, M. </a:t>
            </a:r>
            <a:r>
              <a:rPr lang="en-US" sz="2000" i="1" dirty="0" err="1" smtClean="0">
                <a:solidFill>
                  <a:schemeClr val="tx1"/>
                </a:solidFill>
              </a:rPr>
              <a:t>Schaumann</a:t>
            </a:r>
            <a:endParaRPr lang="en-US" sz="2000" i="1" dirty="0" smtClean="0">
              <a:solidFill>
                <a:schemeClr val="tx1"/>
              </a:solidFill>
            </a:endParaRPr>
          </a:p>
          <a:p>
            <a:r>
              <a:rPr lang="en-US" sz="2000" i="1" dirty="0" smtClean="0">
                <a:solidFill>
                  <a:schemeClr val="tx1"/>
                </a:solidFill>
              </a:rPr>
              <a:t>Deliverable 5.4</a:t>
            </a:r>
            <a:endParaRPr 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37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beam, IR1/5, </a:t>
            </a:r>
            <a:r>
              <a:rPr lang="en-US" dirty="0"/>
              <a:t>Pb</a:t>
            </a:r>
            <a:r>
              <a:rPr lang="en-US" baseline="30000" dirty="0"/>
              <a:t>82+</a:t>
            </a:r>
            <a:r>
              <a:rPr lang="en-US" dirty="0"/>
              <a:t> ions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6800"/>
            <a:ext cx="8901290" cy="5715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 flipH="1">
            <a:off x="5615941" y="4538133"/>
            <a:ext cx="99059" cy="1219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 flipH="1">
            <a:off x="5615941" y="2209800"/>
            <a:ext cx="99059" cy="1219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34900" y="2971800"/>
            <a:ext cx="1797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TCLD in cell 9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146" y="5334000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triplet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494" y="531489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Q4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96281" y="533400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Q8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86200" y="531489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Q6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55787" y="5334000"/>
            <a:ext cx="668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Q10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200" y="3562290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chemeClr val="tx1"/>
                </a:solidFill>
              </a:rPr>
              <a:t>IP1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871364" y="3962400"/>
            <a:ext cx="990600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5522387" y="5715000"/>
            <a:ext cx="30588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J. Jowett, M. </a:t>
            </a:r>
            <a:r>
              <a:rPr lang="en-US" sz="2000" i="1" dirty="0" err="1" smtClean="0">
                <a:solidFill>
                  <a:schemeClr val="tx1"/>
                </a:solidFill>
              </a:rPr>
              <a:t>Schaumann</a:t>
            </a:r>
            <a:r>
              <a:rPr lang="en-US" sz="2000" i="1" dirty="0" smtClean="0">
                <a:solidFill>
                  <a:schemeClr val="tx1"/>
                </a:solidFill>
              </a:rPr>
              <a:t/>
            </a:r>
            <a:br>
              <a:rPr lang="en-US" sz="2000" i="1" dirty="0" smtClean="0">
                <a:solidFill>
                  <a:schemeClr val="tx1"/>
                </a:solidFill>
              </a:rPr>
            </a:br>
            <a:r>
              <a:rPr lang="en-US" sz="2000" i="1" dirty="0" smtClean="0">
                <a:solidFill>
                  <a:schemeClr val="tx1"/>
                </a:solidFill>
              </a:rPr>
              <a:t>Deliverable 5.5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5410200" y="1219200"/>
            <a:ext cx="3621613" cy="106680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To be studied: Can TCL</a:t>
            </a:r>
            <a:r>
              <a:rPr lang="en-US" sz="2000" dirty="0" smtClean="0"/>
              <a:t>6 setting for protons be relaxed if using TCLD in IR1/5?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562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1128712"/>
            <a:ext cx="8763000" cy="557688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Introduction: Collimation in the present 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Challenges for HL-LHC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Proposed collimator layout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IR7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incoming </a:t>
            </a:r>
            <a:r>
              <a:rPr lang="en-US" dirty="0" smtClean="0">
                <a:solidFill>
                  <a:schemeClr val="tx1"/>
                </a:solidFill>
              </a:rPr>
              <a:t>beam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IR1/5 outgoing beam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Outgoing beam for heavy-ion operation: IR2, IR1, IR5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Summary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76200" y="4495800"/>
            <a:ext cx="609600" cy="76200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0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-60325"/>
            <a:ext cx="6994525" cy="1050925"/>
          </a:xfrm>
        </p:spPr>
        <p:txBody>
          <a:bodyPr/>
          <a:lstStyle/>
          <a:p>
            <a:r>
              <a:rPr lang="en-US" dirty="0" smtClean="0"/>
              <a:t>Summary </a:t>
            </a:r>
            <a:r>
              <a:rPr lang="en-US" dirty="0" smtClean="0"/>
              <a:t>of major layout changes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8" r="9077"/>
          <a:stretch/>
        </p:blipFill>
        <p:spPr bwMode="auto">
          <a:xfrm>
            <a:off x="2514600" y="1752600"/>
            <a:ext cx="4191000" cy="3946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 bwMode="auto">
          <a:xfrm>
            <a:off x="5867400" y="1371600"/>
            <a:ext cx="3200400" cy="898783"/>
          </a:xfrm>
          <a:prstGeom prst="wedgeRoundRectCallout">
            <a:avLst>
              <a:gd name="adj1" fmla="val -39132"/>
              <a:gd name="adj2" fmla="val 215306"/>
              <a:gd name="adj3" fmla="val 16667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	Cleaning: DS coll. + 11T 	dipoles, 2 units per </a:t>
            </a:r>
            <a:r>
              <a:rPr lang="en-US" sz="1600" dirty="0" smtClean="0">
                <a:solidFill>
                  <a:schemeClr val="tx1"/>
                </a:solidFill>
              </a:rPr>
              <a:t>beam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	</a:t>
            </a:r>
            <a:endParaRPr lang="en-US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"/>
          <a:stretch/>
        </p:blipFill>
        <p:spPr>
          <a:xfrm>
            <a:off x="5943600" y="1524000"/>
            <a:ext cx="538259" cy="320803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 bwMode="auto">
          <a:xfrm>
            <a:off x="228600" y="952500"/>
            <a:ext cx="3845994" cy="1219200"/>
          </a:xfrm>
          <a:prstGeom prst="wedgeRoundRectCallout">
            <a:avLst>
              <a:gd name="adj1" fmla="val 61732"/>
              <a:gd name="adj2" fmla="val 51962"/>
              <a:gd name="adj3" fmla="val 16667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	TCT5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(1 on each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incomin</a:t>
            </a:r>
            <a:r>
              <a:rPr lang="en-US" sz="1600" dirty="0" smtClean="0">
                <a:solidFill>
                  <a:schemeClr val="tx1"/>
                </a:solidFill>
              </a:rPr>
              <a:t>g beam)</a:t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  <a:p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	Ion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 physics debris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: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DS coll. +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11T 	dipoles (1 per beam)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"/>
          <a:stretch/>
        </p:blipFill>
        <p:spPr>
          <a:xfrm>
            <a:off x="259596" y="1660783"/>
            <a:ext cx="537611" cy="320417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 bwMode="auto">
          <a:xfrm>
            <a:off x="76200" y="3124200"/>
            <a:ext cx="2362200" cy="1600200"/>
          </a:xfrm>
          <a:prstGeom prst="wedgeRoundRectCallout">
            <a:avLst>
              <a:gd name="adj1" fmla="val 92761"/>
              <a:gd name="adj2" fmla="val 54004"/>
              <a:gd name="adj3" fmla="val 16667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Ion physics debris: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DS coll. + 11T dipoles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"/>
          <a:stretch/>
        </p:blipFill>
        <p:spPr>
          <a:xfrm>
            <a:off x="914400" y="3712079"/>
            <a:ext cx="1371600" cy="81747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52400" y="3657600"/>
            <a:ext cx="1223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1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per beam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5410201" y="4191000"/>
            <a:ext cx="3657599" cy="1213917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Other </a:t>
            </a:r>
            <a:r>
              <a:rPr lang="en-US" sz="1600" dirty="0" smtClean="0">
                <a:solidFill>
                  <a:schemeClr val="tx1"/>
                </a:solidFill>
              </a:rPr>
              <a:t>baseline upgrades: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Advanced materials</a:t>
            </a:r>
          </a:p>
          <a:p>
            <a:pPr marL="1028700" lvl="1"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Better TCT robustness</a:t>
            </a:r>
          </a:p>
          <a:p>
            <a:pPr marL="1028700" lvl="1"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Better </a:t>
            </a:r>
            <a:r>
              <a:rPr lang="en-US" sz="1600" dirty="0" smtClean="0">
                <a:solidFill>
                  <a:schemeClr val="tx1"/>
                </a:solidFill>
              </a:rPr>
              <a:t>impedance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9"/>
          <a:stretch/>
        </p:blipFill>
        <p:spPr>
          <a:xfrm>
            <a:off x="396163" y="1050768"/>
            <a:ext cx="369057" cy="554899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 bwMode="auto">
          <a:xfrm>
            <a:off x="152400" y="5334000"/>
            <a:ext cx="3845994" cy="1219200"/>
          </a:xfrm>
          <a:prstGeom prst="wedgeRoundRectCallout">
            <a:avLst>
              <a:gd name="adj1" fmla="val 64150"/>
              <a:gd name="adj2" fmla="val -54182"/>
              <a:gd name="adj3" fmla="val 16667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	TCT5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(1 on each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incomin</a:t>
            </a:r>
            <a:r>
              <a:rPr lang="en-US" sz="1600" dirty="0" smtClean="0">
                <a:solidFill>
                  <a:schemeClr val="tx1"/>
                </a:solidFill>
              </a:rPr>
              <a:t>g beam)</a:t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  <a:p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	Ion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 physics debris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: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DS coll. +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2" charset="-128"/>
              </a:rPr>
              <a:t>11T 	dipoles (1 per beam)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"/>
          <a:stretch/>
        </p:blipFill>
        <p:spPr>
          <a:xfrm>
            <a:off x="183396" y="6042283"/>
            <a:ext cx="537611" cy="3204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9"/>
          <a:stretch/>
        </p:blipFill>
        <p:spPr>
          <a:xfrm>
            <a:off x="319963" y="5432268"/>
            <a:ext cx="369057" cy="5548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34201" y="2971800"/>
            <a:ext cx="213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Final decision on installation to be taken based on 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Run 2 experience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5410200" y="5534628"/>
            <a:ext cx="3657601" cy="1295400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Advanced additional studies: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Halo </a:t>
            </a:r>
            <a:r>
              <a:rPr lang="en-US" sz="1600" dirty="0" smtClean="0">
                <a:solidFill>
                  <a:schemeClr val="tx1"/>
                </a:solidFill>
              </a:rPr>
              <a:t>control (hollow e-lens </a:t>
            </a:r>
            <a:r>
              <a:rPr lang="en-US" sz="1600" dirty="0" err="1" smtClean="0">
                <a:solidFill>
                  <a:schemeClr val="tx1"/>
                </a:solidFill>
              </a:rPr>
              <a:t>etc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Crystal collimation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Rotatory collimator </a:t>
            </a:r>
            <a:r>
              <a:rPr lang="en-US" sz="1600" dirty="0" smtClean="0">
                <a:solidFill>
                  <a:schemeClr val="tx1"/>
                </a:solidFill>
              </a:rPr>
              <a:t>design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72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  <p:bldP spid="19" grpId="0" animBg="1"/>
      <p:bldP spid="22" grpId="0"/>
      <p:bldP spid="4" grpId="0" animBg="1"/>
      <p:bldP spid="14" grpId="0" animBg="1"/>
      <p:bldP spid="8" grpId="0"/>
      <p:bldP spid="2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1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</a:t>
            </a:r>
            <a:r>
              <a:rPr lang="en-US" dirty="0" err="1" smtClean="0"/>
              <a:t>vs</a:t>
            </a:r>
            <a:r>
              <a:rPr lang="en-US" dirty="0" smtClean="0"/>
              <a:t> aperture reduction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Cold cleaning losses start appearing at reductions &gt;5mm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17800"/>
            <a:ext cx="9144000" cy="5152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06898" y="6019800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H. Garcia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7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2014.09.15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839200" cy="4967288"/>
          </a:xfrm>
        </p:spPr>
        <p:txBody>
          <a:bodyPr/>
          <a:lstStyle/>
          <a:p>
            <a:r>
              <a:rPr lang="en-US" altLang="en-US" dirty="0"/>
              <a:t>Very </a:t>
            </a:r>
            <a:r>
              <a:rPr lang="en-US" altLang="en-US" dirty="0">
                <a:solidFill>
                  <a:schemeClr val="accent2"/>
                </a:solidFill>
              </a:rPr>
              <a:t>high stored energy </a:t>
            </a:r>
            <a:r>
              <a:rPr lang="en-US" altLang="en-US" dirty="0"/>
              <a:t>in LHC </a:t>
            </a:r>
            <a:r>
              <a:rPr lang="en-US" altLang="en-US" dirty="0" smtClean="0"/>
              <a:t>(nominal: </a:t>
            </a:r>
            <a:r>
              <a:rPr lang="en-US" altLang="en-US" dirty="0" smtClean="0">
                <a:solidFill>
                  <a:srgbClr val="FF0000"/>
                </a:solidFill>
              </a:rPr>
              <a:t>362 MJ</a:t>
            </a:r>
            <a:r>
              <a:rPr lang="en-US" altLang="en-US" dirty="0" smtClean="0">
                <a:solidFill>
                  <a:schemeClr val="tx1"/>
                </a:solidFill>
              </a:rPr>
              <a:t>, HL: </a:t>
            </a:r>
            <a:r>
              <a:rPr lang="en-US" altLang="en-US" dirty="0" smtClean="0">
                <a:solidFill>
                  <a:srgbClr val="FF0000"/>
                </a:solidFill>
              </a:rPr>
              <a:t>675 MJ</a:t>
            </a:r>
            <a:r>
              <a:rPr lang="en-US" altLang="en-US" dirty="0" smtClean="0"/>
              <a:t>). </a:t>
            </a:r>
            <a:r>
              <a:rPr lang="en-US" altLang="en-US" dirty="0"/>
              <a:t>Maximum specified loss rate from </a:t>
            </a:r>
            <a:r>
              <a:rPr lang="en-US" altLang="en-US" dirty="0" smtClean="0"/>
              <a:t>nominal beam was 500 </a:t>
            </a:r>
            <a:r>
              <a:rPr lang="en-US" altLang="en-US" dirty="0"/>
              <a:t>kW, while design </a:t>
            </a:r>
            <a:r>
              <a:rPr lang="en-GB" altLang="en-US" dirty="0"/>
              <a:t>quench limit </a:t>
            </a:r>
            <a:r>
              <a:rPr lang="en-GB" altLang="en-US" dirty="0" smtClean="0"/>
              <a:t>was 8.5 </a:t>
            </a:r>
            <a:r>
              <a:rPr lang="en-GB" altLang="en-US" dirty="0"/>
              <a:t>W/m. </a:t>
            </a:r>
            <a:endParaRPr lang="en-GB" altLang="en-US" dirty="0" smtClean="0"/>
          </a:p>
          <a:p>
            <a:r>
              <a:rPr lang="en-GB" altLang="en-US" dirty="0" smtClean="0"/>
              <a:t>Need a very </a:t>
            </a:r>
            <a:r>
              <a:rPr lang="en-GB" altLang="en-US" dirty="0" smtClean="0">
                <a:solidFill>
                  <a:schemeClr val="accent2"/>
                </a:solidFill>
              </a:rPr>
              <a:t>efficient collimation </a:t>
            </a:r>
            <a:r>
              <a:rPr lang="en-GB" altLang="en-US" dirty="0" smtClean="0">
                <a:solidFill>
                  <a:schemeClr val="accent2"/>
                </a:solidFill>
              </a:rPr>
              <a:t>system </a:t>
            </a:r>
            <a:r>
              <a:rPr lang="en-US" altLang="en-US" dirty="0" smtClean="0"/>
              <a:t>to intercept </a:t>
            </a:r>
            <a:r>
              <a:rPr lang="en-US" altLang="en-US" dirty="0"/>
              <a:t>unavoidable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beam </a:t>
            </a:r>
            <a:r>
              <a:rPr lang="en-US" altLang="en-US" dirty="0"/>
              <a:t>losses that </a:t>
            </a:r>
            <a:r>
              <a:rPr lang="en-US" altLang="en-US" dirty="0" smtClean="0"/>
              <a:t>otherwise </a:t>
            </a:r>
            <a:r>
              <a:rPr lang="en-US" altLang="en-US" dirty="0" smtClean="0"/>
              <a:t>might </a:t>
            </a:r>
            <a:r>
              <a:rPr lang="en-US" altLang="en-US" dirty="0"/>
              <a:t>quench </a:t>
            </a:r>
            <a:r>
              <a:rPr lang="en-US" altLang="en-US" dirty="0" smtClean="0"/>
              <a:t>superconducting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magnets</a:t>
            </a:r>
            <a:r>
              <a:rPr lang="en-GB" altLang="en-US" dirty="0" smtClean="0"/>
              <a:t>!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9179" y="6015335"/>
            <a:ext cx="1228221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500 kW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88" t="14290"/>
          <a:stretch/>
        </p:blipFill>
        <p:spPr>
          <a:xfrm>
            <a:off x="3464305" y="3374736"/>
            <a:ext cx="3469895" cy="3407064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 bwMode="auto">
          <a:xfrm>
            <a:off x="3083304" y="4102100"/>
            <a:ext cx="533400" cy="533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3350004" y="4196392"/>
            <a:ext cx="234194" cy="9429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Oval 17"/>
          <p:cNvSpPr/>
          <p:nvPr/>
        </p:nvSpPr>
        <p:spPr bwMode="auto">
          <a:xfrm>
            <a:off x="3467101" y="4290685"/>
            <a:ext cx="149603" cy="78115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20" name="Arc 19"/>
          <p:cNvSpPr/>
          <p:nvPr/>
        </p:nvSpPr>
        <p:spPr bwMode="auto">
          <a:xfrm rot="10800000">
            <a:off x="3426203" y="4368800"/>
            <a:ext cx="231397" cy="1524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241296" y="3492500"/>
            <a:ext cx="457200" cy="1066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96379" y="4648200"/>
            <a:ext cx="159370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&lt; 8.5 W/m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43200" y="6167735"/>
            <a:ext cx="1710725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Collimation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3083304" y="5257800"/>
            <a:ext cx="533400" cy="533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3350004" y="5352092"/>
            <a:ext cx="234194" cy="9429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Oval 33"/>
          <p:cNvSpPr/>
          <p:nvPr/>
        </p:nvSpPr>
        <p:spPr bwMode="auto">
          <a:xfrm>
            <a:off x="3467101" y="5446385"/>
            <a:ext cx="149603" cy="78115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35" name="Arc 34"/>
          <p:cNvSpPr/>
          <p:nvPr/>
        </p:nvSpPr>
        <p:spPr bwMode="auto">
          <a:xfrm rot="10800000">
            <a:off x="3426203" y="5524500"/>
            <a:ext cx="231397" cy="15240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3241296" y="5092700"/>
            <a:ext cx="457200" cy="1066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010400" y="3886200"/>
            <a:ext cx="19672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Challenge of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i="1" dirty="0" smtClean="0">
                <a:solidFill>
                  <a:schemeClr val="accent2"/>
                </a:solidFill>
              </a:rPr>
              <a:t>nominal</a:t>
            </a:r>
            <a:r>
              <a:rPr lang="en-US" dirty="0" smtClean="0">
                <a:solidFill>
                  <a:schemeClr val="accent2"/>
                </a:solidFill>
              </a:rPr>
              <a:t> LHC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076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8" repeatCount="indefinite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repeatCount="indefinite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repeatCount="indefinite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repeatCount="indefinite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repeatCount="indefinite" fill="hold" grpId="0" nodeType="with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repeatCount="indefinite" fill="hold" nodeType="with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repeatCount="indefinite" fill="hold" grpId="0" nodeType="with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repeatCount="indefinite" fill="hold" grpId="0" nodeType="with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5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build="p"/>
          <p:bldP spid="12" grpId="0" animBg="1"/>
          <p:bldP spid="14" grpId="0" animBg="1"/>
          <p:bldP spid="18" grpId="0" animBg="1"/>
          <p:bldP spid="20" grpId="0" animBg="1"/>
          <p:bldP spid="25" grpId="0" animBg="1"/>
          <p:bldP spid="30" grpId="0" animBg="1"/>
          <p:bldP spid="31" grpId="0" animBg="1"/>
          <p:bldP spid="32" grpId="0" animBg="1"/>
          <p:bldP spid="34" grpId="0" animBg="1"/>
          <p:bldP spid="35" grpId="0" animBg="1"/>
          <p:bldP spid="26" grpId="0" animBg="1"/>
          <p:bldP spid="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8" repeatCount="indefinite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build="p"/>
          <p:bldP spid="12" grpId="0" animBg="1"/>
          <p:bldP spid="14" grpId="0" animBg="1"/>
          <p:bldP spid="18" grpId="0" animBg="1"/>
          <p:bldP spid="20" grpId="0" animBg="1"/>
          <p:bldP spid="25" grpId="0" animBg="1"/>
          <p:bldP spid="30" grpId="0" animBg="1"/>
          <p:bldP spid="31" grpId="0" animBg="1"/>
          <p:bldP spid="32" grpId="0" animBg="1"/>
          <p:bldP spid="34" grpId="0" animBg="1"/>
          <p:bldP spid="35" grpId="0" animBg="1"/>
          <p:bldP spid="26" grpId="0" animBg="1"/>
          <p:bldP spid="3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 txBox="1">
            <a:spLocks/>
          </p:cNvSpPr>
          <p:nvPr/>
        </p:nvSpPr>
        <p:spPr bwMode="auto">
          <a:xfrm>
            <a:off x="76200" y="1143000"/>
            <a:ext cx="8763000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0" fontAlgn="base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 b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800100" indent="-342900" algn="l" defTabSz="457200" rtl="0" eaLnBrk="0" fontAlgn="base" hangingPunct="0">
              <a:lnSpc>
                <a:spcPct val="105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257300" indent="-342900" algn="l" defTabSz="457200" rtl="0" eaLnBrk="0" fontAlgn="base" hangingPunct="0">
              <a:lnSpc>
                <a:spcPct val="105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573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16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1145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16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LHC Run 2 collimation system: &gt; 100 movable devices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Betatron</a:t>
            </a:r>
            <a:r>
              <a:rPr lang="en-US" dirty="0" smtClean="0">
                <a:solidFill>
                  <a:schemeClr val="tx1"/>
                </a:solidFill>
              </a:rPr>
              <a:t> cleaning: IR7,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momentum cleaning: IR3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2014.09.15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collimation system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2133600" y="4252912"/>
            <a:ext cx="12192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971800" y="3581400"/>
            <a:ext cx="12192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505200" y="5181600"/>
            <a:ext cx="14478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3800"/>
            <a:ext cx="3929813" cy="2797806"/>
          </a:xfrm>
          <a:prstGeom prst="rect">
            <a:avLst/>
          </a:prstGeom>
        </p:spPr>
      </p:pic>
      <p:sp>
        <p:nvSpPr>
          <p:cNvPr id="20" name="Slide Number Placeholder 19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5</a:t>
            </a:fld>
            <a:endParaRPr lang="en-US" altLang="x-non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587" y="1676400"/>
            <a:ext cx="4897813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 rot="16200000">
            <a:off x="7822964" y="3529724"/>
            <a:ext cx="2180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Betatron</a:t>
            </a:r>
            <a:r>
              <a:rPr lang="en-US" sz="2000" dirty="0" smtClean="0">
                <a:solidFill>
                  <a:schemeClr val="tx1"/>
                </a:solidFill>
              </a:rPr>
              <a:t> cleaning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718137" y="3605924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Momentum cleaning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29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  <p:bldP spid="9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Achieved performance in Run 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5624512"/>
            <a:ext cx="8763000" cy="4967288"/>
          </a:xfrm>
        </p:spPr>
        <p:txBody>
          <a:bodyPr/>
          <a:lstStyle/>
          <a:p>
            <a:r>
              <a:rPr lang="en-US" dirty="0" smtClean="0"/>
              <a:t>Highest losses in cold magnets: factor ~10</a:t>
            </a:r>
            <a:r>
              <a:rPr lang="en-US" baseline="30000" dirty="0" smtClean="0"/>
              <a:t>4</a:t>
            </a:r>
            <a:r>
              <a:rPr lang="en-US" dirty="0" smtClean="0"/>
              <a:t> lower than losses on the primary collimator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8153400" cy="4600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695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energy in Run 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Routinely stored ~140 MJ beams over hours </a:t>
            </a:r>
          </a:p>
          <a:p>
            <a:r>
              <a:rPr lang="en-US" dirty="0"/>
              <a:t>No quenches with circulating beam 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16258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27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76200" y="6629400"/>
            <a:ext cx="2117725" cy="228600"/>
          </a:xfrm>
        </p:spPr>
        <p:txBody>
          <a:bodyPr/>
          <a:lstStyle/>
          <a:p>
            <a:r>
              <a:rPr lang="en-US" altLang="x-none" dirty="0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for HL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976312"/>
            <a:ext cx="8991600" cy="4967288"/>
          </a:xfrm>
        </p:spPr>
        <p:txBody>
          <a:bodyPr/>
          <a:lstStyle/>
          <a:p>
            <a:r>
              <a:rPr lang="en-US" dirty="0" smtClean="0"/>
              <a:t>Collimation working very well in Run 1. Why upgrade?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Higher stored energy </a:t>
            </a:r>
            <a:r>
              <a:rPr lang="en-US" sz="2000" i="1" dirty="0" smtClean="0"/>
              <a:t>(nom: 362 MJ -&gt; HL: 675 MJ) </a:t>
            </a:r>
            <a:r>
              <a:rPr lang="en-US" dirty="0" smtClean="0"/>
              <a:t>=&gt; </a:t>
            </a:r>
            <a:endParaRPr lang="en-US" dirty="0" smtClean="0"/>
          </a:p>
          <a:p>
            <a:pPr lvl="1"/>
            <a:r>
              <a:rPr lang="en-US" dirty="0" smtClean="0"/>
              <a:t>For given beam lifetime, </a:t>
            </a:r>
            <a:r>
              <a:rPr lang="en-US" dirty="0" smtClean="0">
                <a:solidFill>
                  <a:srgbClr val="FF0000"/>
                </a:solidFill>
              </a:rPr>
              <a:t>higher loss rates </a:t>
            </a:r>
            <a:r>
              <a:rPr lang="en-US" dirty="0" smtClean="0"/>
              <a:t>on collimators and cold magnets </a:t>
            </a:r>
            <a:r>
              <a:rPr lang="en-US" dirty="0"/>
              <a:t>but same quench </a:t>
            </a:r>
            <a:r>
              <a:rPr lang="en-US" dirty="0" smtClean="0"/>
              <a:t>and damage limits </a:t>
            </a:r>
            <a:endParaRPr lang="en-US" dirty="0" smtClean="0"/>
          </a:p>
          <a:p>
            <a:r>
              <a:rPr lang="en-US" dirty="0">
                <a:solidFill>
                  <a:schemeClr val="accent2"/>
                </a:solidFill>
              </a:rPr>
              <a:t>Different IR optics and layout </a:t>
            </a:r>
            <a:r>
              <a:rPr lang="en-US" dirty="0"/>
              <a:t>=&gt;</a:t>
            </a:r>
          </a:p>
          <a:p>
            <a:pPr lvl="1"/>
            <a:r>
              <a:rPr lang="en-US" dirty="0"/>
              <a:t>Potentially </a:t>
            </a:r>
            <a:r>
              <a:rPr lang="en-US" dirty="0">
                <a:solidFill>
                  <a:srgbClr val="FF0000"/>
                </a:solidFill>
              </a:rPr>
              <a:t>new aperture bottlenecks </a:t>
            </a:r>
            <a:r>
              <a:rPr lang="en-US" dirty="0"/>
              <a:t>that need </a:t>
            </a:r>
            <a:r>
              <a:rPr lang="en-US" dirty="0" smtClean="0"/>
              <a:t>local protection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Higher luminosity </a:t>
            </a:r>
            <a:r>
              <a:rPr lang="en-US" dirty="0" smtClean="0"/>
              <a:t>=&gt;</a:t>
            </a:r>
          </a:p>
          <a:p>
            <a:pPr lvl="1"/>
            <a:r>
              <a:rPr lang="en-US" dirty="0" smtClean="0"/>
              <a:t>Higher fluxes of </a:t>
            </a:r>
            <a:r>
              <a:rPr lang="en-US" dirty="0" smtClean="0">
                <a:solidFill>
                  <a:srgbClr val="FF0000"/>
                </a:solidFill>
              </a:rPr>
              <a:t>physics debris </a:t>
            </a:r>
            <a:r>
              <a:rPr lang="en-US" dirty="0" smtClean="0"/>
              <a:t>(protons and heavy ions)</a:t>
            </a:r>
          </a:p>
          <a:p>
            <a:r>
              <a:rPr lang="en-US" dirty="0">
                <a:solidFill>
                  <a:schemeClr val="accent2"/>
                </a:solidFill>
              </a:rPr>
              <a:t>Higher bunch intensity </a:t>
            </a:r>
            <a:r>
              <a:rPr lang="en-US" sz="2000" i="1" dirty="0"/>
              <a:t>(nom: 1.15e11 -&gt; HL: 2.2e11) </a:t>
            </a:r>
            <a:r>
              <a:rPr lang="en-US" dirty="0"/>
              <a:t>=&gt; </a:t>
            </a:r>
          </a:p>
          <a:p>
            <a:pPr lvl="1"/>
            <a:r>
              <a:rPr lang="en-US" dirty="0" smtClean="0"/>
              <a:t>Worse beam stability for same collimator openings  - </a:t>
            </a:r>
            <a:r>
              <a:rPr lang="en-US" dirty="0" smtClean="0">
                <a:solidFill>
                  <a:srgbClr val="FF0000"/>
                </a:solidFill>
              </a:rPr>
              <a:t>impedance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 addition: </a:t>
            </a:r>
            <a:r>
              <a:rPr lang="en-US" dirty="0" smtClean="0">
                <a:solidFill>
                  <a:schemeClr val="accent2"/>
                </a:solidFill>
              </a:rPr>
              <a:t>radiation, wear </a:t>
            </a:r>
            <a:r>
              <a:rPr lang="en-US" dirty="0" smtClean="0">
                <a:solidFill>
                  <a:schemeClr val="tx1"/>
                </a:solidFill>
              </a:rPr>
              <a:t>etc.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8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2014.11.18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collimation upgrades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Several upgrades studied to meet the challenges</a:t>
            </a:r>
          </a:p>
          <a:p>
            <a:r>
              <a:rPr lang="en-US" dirty="0" smtClean="0"/>
              <a:t>Today</a:t>
            </a:r>
            <a:r>
              <a:rPr lang="en-US" dirty="0"/>
              <a:t>: not all upgrades discussed. </a:t>
            </a:r>
            <a:r>
              <a:rPr lang="en-US" dirty="0">
                <a:solidFill>
                  <a:schemeClr val="accent2"/>
                </a:solidFill>
              </a:rPr>
              <a:t>Focus on major </a:t>
            </a:r>
            <a:r>
              <a:rPr lang="en-US" b="1" dirty="0">
                <a:solidFill>
                  <a:schemeClr val="accent2"/>
                </a:solidFill>
              </a:rPr>
              <a:t>layout </a:t>
            </a:r>
            <a:r>
              <a:rPr lang="en-US" b="1" dirty="0" smtClean="0">
                <a:solidFill>
                  <a:schemeClr val="accent2"/>
                </a:solidFill>
              </a:rPr>
              <a:t>changes</a:t>
            </a:r>
          </a:p>
          <a:p>
            <a:r>
              <a:rPr lang="en-US" dirty="0" smtClean="0"/>
              <a:t>Topics </a:t>
            </a:r>
            <a:r>
              <a:rPr lang="en-US" b="1" dirty="0" smtClean="0"/>
              <a:t>not</a:t>
            </a:r>
            <a:r>
              <a:rPr lang="en-US" dirty="0" smtClean="0"/>
              <a:t> covered in today’s talk:</a:t>
            </a:r>
          </a:p>
          <a:p>
            <a:pPr lvl="1"/>
            <a:r>
              <a:rPr lang="en-US" dirty="0" smtClean="0"/>
              <a:t>Low-impedance collimators</a:t>
            </a:r>
          </a:p>
          <a:p>
            <a:pPr lvl="1"/>
            <a:r>
              <a:rPr lang="en-US" dirty="0" smtClean="0"/>
              <a:t>More robust collimators</a:t>
            </a:r>
          </a:p>
          <a:p>
            <a:pPr lvl="1"/>
            <a:r>
              <a:rPr lang="en-US" dirty="0" smtClean="0"/>
              <a:t>Operational efficiency, setup time</a:t>
            </a:r>
          </a:p>
          <a:p>
            <a:pPr lvl="1"/>
            <a:r>
              <a:rPr lang="en-US" dirty="0" smtClean="0"/>
              <a:t>Mechanical and radiation wear</a:t>
            </a:r>
          </a:p>
          <a:p>
            <a:pPr lvl="1"/>
            <a:r>
              <a:rPr lang="en-US" dirty="0" smtClean="0"/>
              <a:t>Advanced collimation concepts under study (not yet part of HL baseline): active halo control, crystals, rotatable collimator design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50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67019</TotalTime>
  <Words>1849</Words>
  <Application>Microsoft Office PowerPoint</Application>
  <PresentationFormat>On-screen Show (4:3)</PresentationFormat>
  <Paragraphs>340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Many contributors…</vt:lpstr>
      <vt:lpstr>Outline</vt:lpstr>
      <vt:lpstr>Introduction</vt:lpstr>
      <vt:lpstr>LHC collimation system</vt:lpstr>
      <vt:lpstr>Achieved performance in Run 1</vt:lpstr>
      <vt:lpstr>Stored energy in Run 1</vt:lpstr>
      <vt:lpstr>Challenges for HL</vt:lpstr>
      <vt:lpstr>HL collimation upgrades</vt:lpstr>
      <vt:lpstr>Outline</vt:lpstr>
      <vt:lpstr>IR7 limitation, Run 1</vt:lpstr>
      <vt:lpstr>IR7 limitation for HL</vt:lpstr>
      <vt:lpstr>DS collimators</vt:lpstr>
      <vt:lpstr>Design of TCLDs</vt:lpstr>
      <vt:lpstr>Performance with DS collimators</vt:lpstr>
      <vt:lpstr>IR7 DS collimation for heavy ions</vt:lpstr>
      <vt:lpstr>Outline</vt:lpstr>
      <vt:lpstr>Incoming beam, IR1/5</vt:lpstr>
      <vt:lpstr>IR1/5 layout, incoming beam</vt:lpstr>
      <vt:lpstr>Cleaning simulations</vt:lpstr>
      <vt:lpstr>Cleaning losses in triplets and Q4/Q5 without TCTs</vt:lpstr>
      <vt:lpstr>IR losses during  asynchronous dumps</vt:lpstr>
      <vt:lpstr>Asynchronous dump with TCT5</vt:lpstr>
      <vt:lpstr>IR collimation on incoming beam</vt:lpstr>
      <vt:lpstr>Background reduction with TCT5?</vt:lpstr>
      <vt:lpstr>Outline</vt:lpstr>
      <vt:lpstr>Outgoing beam IR1/5</vt:lpstr>
      <vt:lpstr>Layout: Outgoing beam IR1/5</vt:lpstr>
      <vt:lpstr>Outline</vt:lpstr>
      <vt:lpstr>Outgoing beam, heavy ions</vt:lpstr>
      <vt:lpstr>Outgoing beam, IR2, Pb82+ ions</vt:lpstr>
      <vt:lpstr>Outgoing beam, IR1/5, Pb82+ ions</vt:lpstr>
      <vt:lpstr>Outline</vt:lpstr>
      <vt:lpstr>Summary of major layout changes</vt:lpstr>
      <vt:lpstr>Backup</vt:lpstr>
      <vt:lpstr>Losses vs aperture reduction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rbruce</dc:creator>
  <cp:lastModifiedBy>roderik</cp:lastModifiedBy>
  <cp:revision>1087</cp:revision>
  <cp:lastPrinted>1601-01-01T00:00:00Z</cp:lastPrinted>
  <dcterms:created xsi:type="dcterms:W3CDTF">2006-01-30T12:50:40Z</dcterms:created>
  <dcterms:modified xsi:type="dcterms:W3CDTF">2014-11-17T15:40:04Z</dcterms:modified>
</cp:coreProperties>
</file>