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44"/>
  </p:notesMasterIdLst>
  <p:handoutMasterIdLst>
    <p:handoutMasterId r:id="rId45"/>
  </p:handoutMasterIdLst>
  <p:sldIdLst>
    <p:sldId id="395" r:id="rId4"/>
    <p:sldId id="497" r:id="rId5"/>
    <p:sldId id="512" r:id="rId6"/>
    <p:sldId id="513" r:id="rId7"/>
    <p:sldId id="517" r:id="rId8"/>
    <p:sldId id="511" r:id="rId9"/>
    <p:sldId id="516" r:id="rId10"/>
    <p:sldId id="518" r:id="rId11"/>
    <p:sldId id="519" r:id="rId12"/>
    <p:sldId id="520" r:id="rId13"/>
    <p:sldId id="521" r:id="rId14"/>
    <p:sldId id="524" r:id="rId15"/>
    <p:sldId id="522" r:id="rId16"/>
    <p:sldId id="523" r:id="rId17"/>
    <p:sldId id="498" r:id="rId18"/>
    <p:sldId id="499" r:id="rId19"/>
    <p:sldId id="530" r:id="rId20"/>
    <p:sldId id="532" r:id="rId21"/>
    <p:sldId id="537" r:id="rId22"/>
    <p:sldId id="510" r:id="rId23"/>
    <p:sldId id="541" r:id="rId24"/>
    <p:sldId id="542" r:id="rId25"/>
    <p:sldId id="543" r:id="rId26"/>
    <p:sldId id="546" r:id="rId27"/>
    <p:sldId id="547" r:id="rId28"/>
    <p:sldId id="500" r:id="rId29"/>
    <p:sldId id="501" r:id="rId30"/>
    <p:sldId id="504" r:id="rId31"/>
    <p:sldId id="503" r:id="rId32"/>
    <p:sldId id="506" r:id="rId33"/>
    <p:sldId id="505" r:id="rId34"/>
    <p:sldId id="507" r:id="rId35"/>
    <p:sldId id="508" r:id="rId36"/>
    <p:sldId id="509" r:id="rId37"/>
    <p:sldId id="549" r:id="rId38"/>
    <p:sldId id="529" r:id="rId39"/>
    <p:sldId id="525" r:id="rId40"/>
    <p:sldId id="526" r:id="rId41"/>
    <p:sldId id="527" r:id="rId42"/>
    <p:sldId id="528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80"/>
    <a:srgbClr val="8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020" autoAdjust="0"/>
  </p:normalViewPr>
  <p:slideViewPr>
    <p:cSldViewPr snapToGrid="0">
      <p:cViewPr>
        <p:scale>
          <a:sx n="75" d="100"/>
          <a:sy n="75" d="100"/>
        </p:scale>
        <p:origin x="-1064" y="-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emf"/><Relationship Id="rId2" Type="http://schemas.openxmlformats.org/officeDocument/2006/relationships/image" Target="../media/image111.emf"/><Relationship Id="rId3" Type="http://schemas.openxmlformats.org/officeDocument/2006/relationships/image" Target="../media/image1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4057F5-15AF-C24E-BC2D-DD18FB3CA919}" type="datetimeFigureOut">
              <a:rPr lang="ja-JP" altLang="en-US" smtClean="0"/>
              <a:pPr/>
              <a:t>2014/11/21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971BC-FB4A-3744-9F6C-4B5FDA158C7D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402387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13783-B2A7-4B55-B07B-BF35948CAB5D}" type="datetimeFigureOut">
              <a:rPr lang="en-US" altLang="ja-JP" smtClean="0"/>
              <a:pPr/>
              <a:t>2014/11/21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D465-24CA-48FE-8BBF-33B5105D99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18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F51E92-CABB-384F-A6EB-55FDE9585E8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853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247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526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1476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58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782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5593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257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461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9263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897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1303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85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gif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jpeg"/><Relationship Id="rId9" Type="http://schemas.openxmlformats.org/officeDocument/2006/relationships/image" Target="../media/image4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png"/><Relationship Id="rId6" Type="http://schemas.openxmlformats.org/officeDocument/2006/relationships/image" Target="../media/image51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6" Type="http://schemas.openxmlformats.org/officeDocument/2006/relationships/image" Target="../media/image58.png"/><Relationship Id="rId7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4" Type="http://schemas.openxmlformats.org/officeDocument/2006/relationships/image" Target="../media/image65.png"/><Relationship Id="rId5" Type="http://schemas.openxmlformats.org/officeDocument/2006/relationships/image" Target="../media/image66.em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emf"/><Relationship Id="rId5" Type="http://schemas.openxmlformats.org/officeDocument/2006/relationships/image" Target="../media/image82.jpeg"/><Relationship Id="rId6" Type="http://schemas.openxmlformats.org/officeDocument/2006/relationships/image" Target="../media/image83.jpeg"/><Relationship Id="rId7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emf"/><Relationship Id="rId3" Type="http://schemas.openxmlformats.org/officeDocument/2006/relationships/image" Target="../media/image8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4" Type="http://schemas.openxmlformats.org/officeDocument/2006/relationships/image" Target="../media/image89.jpeg"/><Relationship Id="rId5" Type="http://schemas.openxmlformats.org/officeDocument/2006/relationships/image" Target="../media/image9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em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png"/><Relationship Id="rId12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hyperlink" Target="http://www.iconarchive.com/show/flag-icons-by-gosquared/United-Kingdom-icon.html" TargetMode="External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iconarchive.com/show/flag-icons-by-gosquared/United-States-icon.html" TargetMode="External"/><Relationship Id="rId5" Type="http://schemas.openxmlformats.org/officeDocument/2006/relationships/image" Target="../media/image10.png"/><Relationship Id="rId6" Type="http://schemas.openxmlformats.org/officeDocument/2006/relationships/hyperlink" Target="http://www.iconarchive.com/show/flag-icons-by-gosquared/Japan-icon.html" TargetMode="External"/><Relationship Id="rId7" Type="http://schemas.openxmlformats.org/officeDocument/2006/relationships/image" Target="../media/image11.png"/><Relationship Id="rId8" Type="http://schemas.openxmlformats.org/officeDocument/2006/relationships/hyperlink" Target="http://www.iconarchive.com/show/flag-icons-by-gosquared/France-icon.html" TargetMode="External"/><Relationship Id="rId9" Type="http://schemas.openxmlformats.org/officeDocument/2006/relationships/image" Target="../media/image12.png"/><Relationship Id="rId10" Type="http://schemas.openxmlformats.org/officeDocument/2006/relationships/hyperlink" Target="http://www.iconarchive.com/show/flag-icons-by-gosquared/Italy-icon.html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4" Type="http://schemas.openxmlformats.org/officeDocument/2006/relationships/image" Target="../media/image93.emf"/><Relationship Id="rId5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jpeg"/><Relationship Id="rId3" Type="http://schemas.openxmlformats.org/officeDocument/2006/relationships/image" Target="../media/image96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4" Type="http://schemas.openxmlformats.org/officeDocument/2006/relationships/image" Target="../media/image100.jpeg"/><Relationship Id="rId5" Type="http://schemas.openxmlformats.org/officeDocument/2006/relationships/image" Target="../media/image101.png"/><Relationship Id="rId6" Type="http://schemas.openxmlformats.org/officeDocument/2006/relationships/image" Target="../media/image10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4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png"/><Relationship Id="rId5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png"/></Relationships>
</file>

<file path=ppt/slides/_rels/slide3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1.emf"/><Relationship Id="rId12" Type="http://schemas.openxmlformats.org/officeDocument/2006/relationships/oleObject" Target="../embeddings/oleObject3.bin"/><Relationship Id="rId13" Type="http://schemas.openxmlformats.org/officeDocument/2006/relationships/image" Target="../media/image1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13.png"/><Relationship Id="rId4" Type="http://schemas.openxmlformats.org/officeDocument/2006/relationships/image" Target="../media/image114.png"/><Relationship Id="rId5" Type="http://schemas.openxmlformats.org/officeDocument/2006/relationships/image" Target="../media/image115.png"/><Relationship Id="rId6" Type="http://schemas.openxmlformats.org/officeDocument/2006/relationships/image" Target="../media/image116.png"/><Relationship Id="rId7" Type="http://schemas.openxmlformats.org/officeDocument/2006/relationships/image" Target="../media/image117.png"/><Relationship Id="rId8" Type="http://schemas.openxmlformats.org/officeDocument/2006/relationships/oleObject" Target="../embeddings/oleObject1.bin"/><Relationship Id="rId9" Type="http://schemas.openxmlformats.org/officeDocument/2006/relationships/image" Target="../media/image110.emf"/><Relationship Id="rId10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Relationship Id="rId3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19600" y="1136029"/>
            <a:ext cx="4368800" cy="3016871"/>
          </a:xfrm>
        </p:spPr>
        <p:txBody>
          <a:bodyPr/>
          <a:lstStyle/>
          <a:p>
            <a:pPr algn="ctr"/>
            <a:r>
              <a:rPr lang="en-US" altLang="ja-JP" sz="4400" dirty="0" smtClean="0">
                <a:effectLst/>
              </a:rPr>
              <a:t>D1 Development Status</a:t>
            </a:r>
            <a:endParaRPr lang="en-US" sz="44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703" y="4434101"/>
            <a:ext cx="8487896" cy="836399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solidFill>
                  <a:schemeClr val="tx1"/>
                </a:solidFill>
                <a:effectLst/>
              </a:rPr>
              <a:t>T. Nakamoto</a:t>
            </a:r>
          </a:p>
          <a:p>
            <a:r>
              <a:rPr lang="en-US" sz="2800" b="0" dirty="0" smtClean="0">
                <a:solidFill>
                  <a:srgbClr val="000000"/>
                </a:solidFill>
                <a:effectLst/>
              </a:rPr>
              <a:t>KEK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54" y="139855"/>
            <a:ext cx="1352446" cy="774384"/>
          </a:xfrm>
          <a:prstGeom prst="rect">
            <a:avLst/>
          </a:prstGeom>
        </p:spPr>
      </p:pic>
      <p:pic>
        <p:nvPicPr>
          <p:cNvPr id="5" name="Picture 3" descr="200px-CERN_logo.svg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1743" y="68912"/>
            <a:ext cx="1133494" cy="10994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834226" y="5640245"/>
            <a:ext cx="3320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4th </a:t>
            </a:r>
            <a:r>
              <a:rPr lang="en-US" altLang="ja-JP" sz="1400" dirty="0"/>
              <a:t>Joint </a:t>
            </a:r>
            <a:r>
              <a:rPr lang="en-US" altLang="ja-JP" sz="1400" dirty="0" err="1"/>
              <a:t>HiLumi</a:t>
            </a:r>
            <a:r>
              <a:rPr lang="en-US" altLang="ja-JP" sz="1400" dirty="0"/>
              <a:t> LHC-LARP Annual Meeting</a:t>
            </a:r>
          </a:p>
          <a:p>
            <a:pPr algn="ctr"/>
            <a:r>
              <a:rPr lang="en-US" altLang="ja-JP" sz="1400" dirty="0" smtClean="0"/>
              <a:t>17-21 </a:t>
            </a:r>
            <a:r>
              <a:rPr lang="en-US" altLang="ja-JP" sz="1400" dirty="0"/>
              <a:t>November </a:t>
            </a:r>
            <a:r>
              <a:rPr lang="en-US" altLang="ja-JP" sz="1400" dirty="0" smtClean="0"/>
              <a:t>2014, KEK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7790" y="-82018"/>
            <a:ext cx="8964612" cy="10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Magnetic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Design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by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ROXIE:</a:t>
            </a:r>
          </a:p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	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Variation of </a:t>
            </a:r>
            <a:r>
              <a:rPr lang="en-US" altLang="ja-JP" sz="3200" b="1" dirty="0" err="1" smtClean="0">
                <a:solidFill>
                  <a:srgbClr val="4F81BD"/>
                </a:solidFill>
                <a:latin typeface="+mj-lt"/>
              </a:rPr>
              <a:t>multipole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 coefficients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0" y="2352191"/>
            <a:ext cx="4556025" cy="3865125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>
            <a:off x="1402172" y="4266995"/>
            <a:ext cx="81516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H="1" flipV="1">
            <a:off x="1402172" y="3613163"/>
            <a:ext cx="815166" cy="2708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3930736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2539870" y="2990652"/>
            <a:ext cx="1813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 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387" y="2395618"/>
            <a:ext cx="4386193" cy="3821698"/>
          </a:xfrm>
          <a:prstGeom prst="rect">
            <a:avLst/>
          </a:prstGeom>
        </p:spPr>
      </p:pic>
      <p:cxnSp>
        <p:nvCxnSpPr>
          <p:cNvPr id="21" name="直線コネクタ 20"/>
          <p:cNvCxnSpPr/>
          <p:nvPr/>
        </p:nvCxnSpPr>
        <p:spPr>
          <a:xfrm flipV="1">
            <a:off x="8386195" y="2513442"/>
            <a:ext cx="0" cy="3160906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870519" y="2819886"/>
            <a:ext cx="103135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98670" y="3465681"/>
            <a:ext cx="4730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r>
              <a:rPr kumimoji="1" lang="en-US" altLang="ja-JP" sz="2000" i="1" baseline="-25000" dirty="0" smtClean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endParaRPr kumimoji="1" lang="ja-JP" altLang="en-US" sz="2000" i="1" baseline="-25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rot="21300000">
            <a:off x="5827746" y="5017041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rot="300000" flipH="1">
            <a:off x="5827747" y="4601676"/>
            <a:ext cx="58201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1013373" y="1993541"/>
            <a:ext cx="4870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32707" y="1993541"/>
            <a:ext cx="1126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i="1" dirty="0" smtClean="0">
                <a:latin typeface="Arial"/>
                <a:cs typeface="Arial"/>
              </a:rPr>
              <a:t>b</a:t>
            </a:r>
            <a:r>
              <a:rPr lang="en-US" altLang="ja-JP" sz="2000" b="1" i="1" baseline="-25000" dirty="0">
                <a:latin typeface="Arial"/>
                <a:cs typeface="Arial"/>
              </a:rPr>
              <a:t>5</a:t>
            </a:r>
            <a:r>
              <a:rPr kumimoji="1" lang="en-US" altLang="ja-JP" sz="2000" b="1" i="1" dirty="0" smtClean="0">
                <a:latin typeface="Arial"/>
                <a:cs typeface="Arial"/>
              </a:rPr>
              <a:t> ~ b</a:t>
            </a:r>
            <a:r>
              <a:rPr kumimoji="1" lang="en-US" altLang="ja-JP" sz="2000" b="1" i="1" baseline="-25000" dirty="0" smtClean="0">
                <a:latin typeface="Arial"/>
                <a:cs typeface="Arial"/>
              </a:rPr>
              <a:t>13</a:t>
            </a:r>
            <a:endParaRPr kumimoji="1" lang="ja-JP" altLang="en-US" sz="2000" b="1" i="1" baseline="-25000" dirty="0">
              <a:latin typeface="Arial"/>
              <a:cs typeface="Arial"/>
            </a:endParaRPr>
          </a:p>
        </p:txBody>
      </p:sp>
      <p:pic>
        <p:nvPicPr>
          <p:cNvPr id="26" name="図 25" descr="Part12(8.6)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014" y="0"/>
            <a:ext cx="2327986" cy="235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4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81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Magnetic Design by ROXIE:</a:t>
            </a:r>
          </a:p>
          <a:p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	</a:t>
            </a:r>
            <a:r>
              <a:rPr lang="en-US" altLang="ja-JP" sz="3200" b="1" dirty="0" smtClean="0">
                <a:solidFill>
                  <a:srgbClr val="4F81BD"/>
                </a:solidFill>
                <a:latin typeface="+mj-lt"/>
              </a:rPr>
              <a:t>Transfer Function</a:t>
            </a:r>
            <a:endParaRPr lang="en-US" altLang="ja-JP" sz="32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750833"/>
            <a:ext cx="5930900" cy="5016500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 flipV="1">
            <a:off x="6490753" y="1209346"/>
            <a:ext cx="0" cy="3890063"/>
          </a:xfrm>
          <a:prstGeom prst="line">
            <a:avLst/>
          </a:prstGeom>
          <a:ln w="12700" cmpd="sng">
            <a:solidFill>
              <a:srgbClr val="00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5240991" y="1773707"/>
            <a:ext cx="181390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Nominal current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30023" y="5799292"/>
            <a:ext cx="754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Transfer function starts to decrease at 6 kA</a:t>
            </a:r>
            <a:r>
              <a:rPr lang="en-US" altLang="ja-JP" dirty="0" smtClean="0">
                <a:latin typeface="Arial"/>
                <a:cs typeface="Arial"/>
              </a:rPr>
              <a:t> and the value at the nominal</a:t>
            </a:r>
          </a:p>
          <a:p>
            <a:r>
              <a:rPr lang="en-US" altLang="ja-JP" dirty="0" smtClean="0">
                <a:latin typeface="Arial"/>
                <a:cs typeface="Arial"/>
              </a:rPr>
              <a:t>current is lower by 10% </a:t>
            </a:r>
            <a:r>
              <a:rPr kumimoji="1" lang="en-US" altLang="ja-JP" dirty="0" smtClean="0">
                <a:latin typeface="Arial"/>
                <a:cs typeface="Arial"/>
              </a:rPr>
              <a:t>than one at low field</a:t>
            </a:r>
          </a:p>
        </p:txBody>
      </p:sp>
    </p:spTree>
    <p:extLst>
      <p:ext uri="{BB962C8B-B14F-4D97-AF65-F5344CB8AC3E}">
        <p14:creationId xmlns:p14="http://schemas.microsoft.com/office/powerpoint/2010/main" val="464871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5815012" cy="91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200" b="1" dirty="0">
                <a:solidFill>
                  <a:srgbClr val="4F81BD"/>
                </a:solidFill>
              </a:rPr>
              <a:t>Magnetic Design by ROXIE:</a:t>
            </a:r>
          </a:p>
          <a:p>
            <a:r>
              <a:rPr lang="en-US" altLang="ja-JP" sz="3200" b="1" dirty="0">
                <a:solidFill>
                  <a:srgbClr val="4F81BD"/>
                </a:solidFill>
              </a:rPr>
              <a:t>	</a:t>
            </a:r>
            <a:r>
              <a:rPr lang="en-US" altLang="ja-JP" sz="2800" b="1" dirty="0" smtClean="0">
                <a:solidFill>
                  <a:srgbClr val="4F81BD"/>
                </a:solidFill>
                <a:latin typeface="Arial"/>
                <a:cs typeface="Arial"/>
              </a:rPr>
              <a:t>Possible Error Sources</a:t>
            </a:r>
            <a:endParaRPr lang="ja-JP" altLang="en-US" sz="2800" b="1" dirty="0">
              <a:solidFill>
                <a:srgbClr val="4F81BD"/>
              </a:solidFill>
              <a:latin typeface="Arial"/>
              <a:cs typeface="Arial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7484" y="1619904"/>
            <a:ext cx="444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Impact of possible design changes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8566" y="1989236"/>
            <a:ext cx="56477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Diameter and position of HX holes 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(-5.1 units)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Shape of cryostat (Elliptical cryostat option)</a:t>
            </a:r>
          </a:p>
          <a:p>
            <a:r>
              <a:rPr kumimoji="1" lang="en-US" altLang="ja-JP" sz="2000" dirty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   (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-2 units</a:t>
            </a:r>
            <a:r>
              <a:rPr kumimoji="1" lang="en-US" altLang="ja-JP" sz="2000" dirty="0" smtClean="0">
                <a:latin typeface="Arial"/>
                <a:cs typeface="Arial"/>
              </a:rPr>
              <a:t>)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7484" y="2915304"/>
            <a:ext cx="23517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Systematic errors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08566" y="3287193"/>
            <a:ext cx="6789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Packing factor of iron yoke (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-1.2 units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  <a:endParaRPr kumimoji="1"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Relative permeability of stainless steel collar (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-0.6 units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err="1" smtClean="0">
                <a:latin typeface="Arial"/>
                <a:cs typeface="Arial"/>
              </a:rPr>
              <a:t>Mispositioning</a:t>
            </a:r>
            <a:r>
              <a:rPr lang="en-US" altLang="ja-JP" sz="2000" dirty="0" smtClean="0">
                <a:latin typeface="Arial"/>
                <a:cs typeface="Arial"/>
              </a:rPr>
              <a:t> of coil blocks during yoking</a:t>
            </a:r>
          </a:p>
          <a:p>
            <a:r>
              <a:rPr kumimoji="1" lang="en-US" altLang="ja-JP" sz="2000" dirty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   (</a:t>
            </a:r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-1 unit</a:t>
            </a:r>
            <a:r>
              <a:rPr kumimoji="1" lang="en-US" altLang="ja-JP" sz="2000" dirty="0" smtClean="0">
                <a:latin typeface="Arial"/>
                <a:cs typeface="Arial"/>
              </a:rPr>
              <a:t>)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67484" y="4690482"/>
            <a:ext cx="3185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Arial"/>
                <a:cs typeface="Arial"/>
              </a:rPr>
              <a:t>Random geometric error</a:t>
            </a:r>
            <a:endParaRPr kumimoji="1" lang="ja-JP" altLang="en-US" sz="2000" b="1" dirty="0">
              <a:latin typeface="Arial"/>
              <a:cs typeface="Arial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342" y="682593"/>
            <a:ext cx="2575102" cy="2674842"/>
          </a:xfrm>
          <a:prstGeom prst="rect">
            <a:avLst/>
          </a:prstGeom>
        </p:spPr>
      </p:pic>
      <p:sp>
        <p:nvSpPr>
          <p:cNvPr id="19" name="正方形/長方形 18"/>
          <p:cNvSpPr/>
          <p:nvPr/>
        </p:nvSpPr>
        <p:spPr>
          <a:xfrm>
            <a:off x="6753484" y="152435"/>
            <a:ext cx="24851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/>
                <a:cs typeface="Arial"/>
                <a:sym typeface="Wingdings"/>
              </a:rPr>
              <a:t>ID890 mm x 1112 mm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,</a:t>
            </a:r>
          </a:p>
          <a:p>
            <a:r>
              <a:rPr lang="en-US" altLang="ja-JP" dirty="0" smtClean="0">
                <a:latin typeface="Arial"/>
                <a:cs typeface="Arial"/>
                <a:sym typeface="Wingdings"/>
              </a:rPr>
              <a:t>t</a:t>
            </a:r>
            <a:r>
              <a:rPr lang="en-US" altLang="ja-JP" dirty="0">
                <a:latin typeface="Arial"/>
                <a:cs typeface="Arial"/>
                <a:sym typeface="Wingdings"/>
              </a:rPr>
              <a:t>=12 mm, elliptical</a:t>
            </a:r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8622" y="6134670"/>
            <a:ext cx="3731811" cy="58477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Thanks to Susana </a:t>
            </a:r>
            <a:r>
              <a:rPr kumimoji="1" lang="en-US" altLang="ja-JP" sz="1600" dirty="0" err="1" smtClean="0">
                <a:latin typeface="Arial"/>
                <a:cs typeface="Arial"/>
              </a:rPr>
              <a:t>Izquierdo</a:t>
            </a:r>
            <a:r>
              <a:rPr kumimoji="1" lang="en-US" altLang="ja-JP" sz="1600" dirty="0" smtClean="0">
                <a:latin typeface="Arial"/>
                <a:cs typeface="Arial"/>
              </a:rPr>
              <a:t> Bermudez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for her technical support in ROXIE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36918" y="1276551"/>
            <a:ext cx="3238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(Change of </a:t>
            </a:r>
            <a:r>
              <a:rPr kumimoji="1" lang="en-US" altLang="ja-JP" i="1" dirty="0" smtClean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kumimoji="1" lang="en-US" altLang="ja-JP" i="1" baseline="-25000" dirty="0" smtClean="0">
                <a:solidFill>
                  <a:srgbClr val="0000FF"/>
                </a:solidFill>
                <a:latin typeface="Arial"/>
                <a:cs typeface="Arial"/>
              </a:rPr>
              <a:t>3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 by each factor)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grpSp>
        <p:nvGrpSpPr>
          <p:cNvPr id="54" name="図形グループ 53"/>
          <p:cNvGrpSpPr/>
          <p:nvPr/>
        </p:nvGrpSpPr>
        <p:grpSpPr>
          <a:xfrm>
            <a:off x="3900544" y="4422335"/>
            <a:ext cx="4855022" cy="2334298"/>
            <a:chOff x="2015464" y="3249698"/>
            <a:chExt cx="6697307" cy="3220072"/>
          </a:xfrm>
        </p:grpSpPr>
        <p:pic>
          <p:nvPicPr>
            <p:cNvPr id="22" name="Picture 16" descr="Yoke-Usum-2.5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17022" y="3612502"/>
              <a:ext cx="3502281" cy="2855841"/>
            </a:xfrm>
            <a:prstGeom prst="rect">
              <a:avLst/>
            </a:prstGeom>
          </p:spPr>
        </p:pic>
        <p:sp>
          <p:nvSpPr>
            <p:cNvPr id="23" name="TextBox 19"/>
            <p:cNvSpPr txBox="1"/>
            <p:nvPr/>
          </p:nvSpPr>
          <p:spPr>
            <a:xfrm>
              <a:off x="2156568" y="5192632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>
                  <a:solidFill>
                    <a:prstClr val="black"/>
                  </a:solidFill>
                  <a:latin typeface="Arial"/>
                  <a:cs typeface="Arial"/>
                </a:rPr>
                <a:t>A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345447" y="6002748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B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pic>
          <p:nvPicPr>
            <p:cNvPr id="25" name="Picture 3" descr="Collar-Usum-2.5.jpg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10490" y="3576634"/>
              <a:ext cx="3502281" cy="2855841"/>
            </a:xfrm>
            <a:prstGeom prst="rect">
              <a:avLst/>
            </a:prstGeom>
          </p:spPr>
        </p:pic>
        <p:sp>
          <p:nvSpPr>
            <p:cNvPr id="26" name="TextBox 22"/>
            <p:cNvSpPr txBox="1"/>
            <p:nvPr/>
          </p:nvSpPr>
          <p:spPr>
            <a:xfrm>
              <a:off x="5655229" y="4631808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C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5884005" y="4362403"/>
              <a:ext cx="325532" cy="467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kumimoji="1" lang="en-US" sz="1600" dirty="0" smtClean="0">
                  <a:solidFill>
                    <a:prstClr val="black"/>
                  </a:solidFill>
                  <a:latin typeface="Arial"/>
                  <a:cs typeface="Arial"/>
                </a:rPr>
                <a:t>D</a:t>
              </a:r>
              <a:endParaRPr kumimoji="1" lang="en-US" sz="1600" dirty="0">
                <a:solidFill>
                  <a:prstClr val="black"/>
                </a:solidFill>
                <a:latin typeface="Arial"/>
                <a:cs typeface="Arial"/>
              </a:endParaRPr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7365620" y="617402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H="1">
              <a:off x="2847424" y="6261866"/>
              <a:ext cx="440553" cy="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 rot="5400000" flipH="1">
              <a:off x="3140737" y="598790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円/楕円 30"/>
            <p:cNvSpPr/>
            <p:nvPr/>
          </p:nvSpPr>
          <p:spPr>
            <a:xfrm>
              <a:off x="3296689" y="6203011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015464" y="5984040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55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296690" y="5582962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12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2071678" y="440772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33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35" name="直線矢印コネクタ 34"/>
            <p:cNvCxnSpPr/>
            <p:nvPr/>
          </p:nvCxnSpPr>
          <p:spPr>
            <a:xfrm rot="5400000" flipH="1">
              <a:off x="2138723" y="497235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円/楕円 35"/>
            <p:cNvSpPr/>
            <p:nvPr/>
          </p:nvSpPr>
          <p:spPr>
            <a:xfrm>
              <a:off x="2310938" y="5173795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37" name="直線矢印コネクタ 36"/>
            <p:cNvCxnSpPr/>
            <p:nvPr/>
          </p:nvCxnSpPr>
          <p:spPr>
            <a:xfrm flipH="1">
              <a:off x="5369271" y="4701006"/>
              <a:ext cx="440553" cy="0"/>
            </a:xfrm>
            <a:prstGeom prst="straightConnector1">
              <a:avLst/>
            </a:prstGeom>
            <a:ln w="19050" cmpd="sng">
              <a:solidFill>
                <a:srgbClr val="4F6228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 rot="5400000" flipH="1">
              <a:off x="5622268" y="4427045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円/楕円 38"/>
            <p:cNvSpPr/>
            <p:nvPr/>
          </p:nvSpPr>
          <p:spPr>
            <a:xfrm>
              <a:off x="5789209" y="463180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cxnSp>
          <p:nvCxnSpPr>
            <p:cNvPr id="40" name="直線矢印コネクタ 39"/>
            <p:cNvCxnSpPr/>
            <p:nvPr/>
          </p:nvCxnSpPr>
          <p:spPr>
            <a:xfrm flipH="1">
              <a:off x="5461197" y="4389818"/>
              <a:ext cx="440553" cy="0"/>
            </a:xfrm>
            <a:prstGeom prst="straightConnector1">
              <a:avLst/>
            </a:prstGeom>
            <a:ln w="19050" cmpd="sng">
              <a:solidFill>
                <a:srgbClr val="4F6228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矢印コネクタ 40"/>
            <p:cNvCxnSpPr/>
            <p:nvPr/>
          </p:nvCxnSpPr>
          <p:spPr>
            <a:xfrm rot="5400000" flipH="1">
              <a:off x="5714194" y="4115857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prstDash val="sysDash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円/楕円 41"/>
            <p:cNvSpPr/>
            <p:nvPr/>
          </p:nvSpPr>
          <p:spPr>
            <a:xfrm>
              <a:off x="5874284" y="433742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5846177" y="361659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32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001198" y="3880287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33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822869" y="4465585"/>
              <a:ext cx="811014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>
                  <a:solidFill>
                    <a:srgbClr val="4F6228"/>
                  </a:solidFill>
                  <a:latin typeface="Arial"/>
                  <a:cs typeface="Arial"/>
                </a:rPr>
                <a:t>9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4F6228"/>
                </a:solidFill>
                <a:latin typeface="Arial"/>
                <a:cs typeface="Arial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762508" y="4107456"/>
              <a:ext cx="811015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5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4F6228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4F6228"/>
                </a:solidFill>
                <a:latin typeface="Arial"/>
                <a:cs typeface="Arial"/>
              </a:endParaRPr>
            </a:p>
          </p:txBody>
        </p:sp>
        <p:cxnSp>
          <p:nvCxnSpPr>
            <p:cNvPr id="47" name="直線矢印コネクタ 46"/>
            <p:cNvCxnSpPr/>
            <p:nvPr/>
          </p:nvCxnSpPr>
          <p:spPr>
            <a:xfrm rot="5400000" flipH="1">
              <a:off x="7196653" y="5950381"/>
              <a:ext cx="440553" cy="0"/>
            </a:xfrm>
            <a:prstGeom prst="straightConnector1">
              <a:avLst/>
            </a:prstGeom>
            <a:ln w="1905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flipH="1">
              <a:off x="6925067" y="6230314"/>
              <a:ext cx="440553" cy="0"/>
            </a:xfrm>
            <a:prstGeom prst="straightConnector1">
              <a:avLst/>
            </a:prstGeom>
            <a:ln w="19050" cmpd="sng">
              <a:solidFill>
                <a:schemeClr val="accent3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6083989" y="5956084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54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chemeClr val="accent3">
                      <a:lumMod val="50000"/>
                    </a:schemeClr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6959391" y="5421241"/>
              <a:ext cx="968429" cy="4670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20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m</a:t>
              </a:r>
              <a:r>
                <a:rPr kumimoji="1" lang="en-US" altLang="ja-JP" sz="1600" dirty="0" smtClean="0">
                  <a:solidFill>
                    <a:srgbClr val="FF0000"/>
                  </a:solidFill>
                  <a:latin typeface="Arial"/>
                  <a:cs typeface="Arial"/>
                </a:rPr>
                <a:t>m</a:t>
              </a:r>
              <a:endParaRPr kumimoji="1" lang="ja-JP" alt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2236452" y="3249698"/>
              <a:ext cx="873898" cy="46702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"/>
                  <a:cs typeface="Arial"/>
                </a:rPr>
                <a:t>Yoke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122463" y="3249698"/>
              <a:ext cx="993998" cy="46702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>
                  <a:latin typeface="Arial"/>
                  <a:cs typeface="Arial"/>
                </a:rPr>
                <a:t>Collar</a:t>
              </a:r>
              <a:endParaRPr kumimoji="1" lang="ja-JP" altLang="en-US" sz="1600" dirty="0">
                <a:latin typeface="Arial"/>
                <a:cs typeface="Arial"/>
              </a:endParaRPr>
            </a:p>
          </p:txBody>
        </p:sp>
        <p:sp>
          <p:nvSpPr>
            <p:cNvPr id="53" name="右矢印 52"/>
            <p:cNvSpPr/>
            <p:nvPr/>
          </p:nvSpPr>
          <p:spPr>
            <a:xfrm>
              <a:off x="4822869" y="4911518"/>
              <a:ext cx="638328" cy="38699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880166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End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Design by 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ROXIE</a:t>
            </a:r>
            <a:endParaRPr lang="en-US" altLang="ja-JP" sz="36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93343" y="1318800"/>
            <a:ext cx="2721091" cy="165281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48919" y="1318800"/>
            <a:ext cx="2721091" cy="165378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79522" y="734000"/>
            <a:ext cx="1468800" cy="26384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89" y="3101389"/>
            <a:ext cx="2728864" cy="27821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00207" y="3094637"/>
            <a:ext cx="2845583" cy="291718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73450" y="2960285"/>
            <a:ext cx="3329158" cy="685062"/>
          </a:xfrm>
          <a:prstGeom prst="rect">
            <a:avLst/>
          </a:prstGeom>
        </p:spPr>
      </p:pic>
      <p:cxnSp>
        <p:nvCxnSpPr>
          <p:cNvPr id="28" name="直線コネクタ 27"/>
          <p:cNvCxnSpPr/>
          <p:nvPr/>
        </p:nvCxnSpPr>
        <p:spPr>
          <a:xfrm flipH="1">
            <a:off x="2913906" y="3323160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16200000" flipH="1">
            <a:off x="908517" y="2659411"/>
            <a:ext cx="3924260" cy="0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6104280" y="694458"/>
            <a:ext cx="0" cy="2691897"/>
          </a:xfrm>
          <a:prstGeom prst="line">
            <a:avLst/>
          </a:prstGeom>
          <a:ln w="3810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右矢印 34"/>
          <p:cNvSpPr/>
          <p:nvPr/>
        </p:nvSpPr>
        <p:spPr>
          <a:xfrm>
            <a:off x="2730453" y="2668601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592665" y="77406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Old version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083238" y="459937"/>
            <a:ext cx="2802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Coil end found in practice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winding</a:t>
            </a:r>
          </a:p>
          <a:p>
            <a:r>
              <a:rPr lang="en-US" altLang="ja-JP" dirty="0" smtClean="0">
                <a:latin typeface="Arial"/>
                <a:cs typeface="Arial"/>
              </a:rPr>
              <a:t>(2-m test coil)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57783" y="774066"/>
            <a:ext cx="1801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Modified design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40" name="右矢印 39"/>
          <p:cNvSpPr/>
          <p:nvPr/>
        </p:nvSpPr>
        <p:spPr>
          <a:xfrm>
            <a:off x="5959901" y="2668601"/>
            <a:ext cx="398158" cy="4327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pic>
        <p:nvPicPr>
          <p:cNvPr id="41" name="図 40" descr="IMG_4068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72" y="3502838"/>
            <a:ext cx="2637015" cy="1977761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-56441" y="4677824"/>
            <a:ext cx="1804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End spacer</a:t>
            </a:r>
          </a:p>
          <a:p>
            <a:r>
              <a:rPr lang="en-US" altLang="ja-JP" sz="1600" dirty="0" smtClean="0">
                <a:latin typeface="Arial"/>
                <a:cs typeface="Arial"/>
              </a:rPr>
              <a:t>made using a 3-D</a:t>
            </a:r>
          </a:p>
          <a:p>
            <a:r>
              <a:rPr kumimoji="1" lang="en-US" altLang="ja-JP" sz="1600" dirty="0" smtClean="0">
                <a:latin typeface="Arial"/>
                <a:cs typeface="Arial"/>
              </a:rPr>
              <a:t>printer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cxnSp>
        <p:nvCxnSpPr>
          <p:cNvPr id="43" name="直線矢印コネクタ 42"/>
          <p:cNvCxnSpPr/>
          <p:nvPr/>
        </p:nvCxnSpPr>
        <p:spPr>
          <a:xfrm flipV="1">
            <a:off x="1083916" y="4491719"/>
            <a:ext cx="675547" cy="380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H="1">
            <a:off x="2913906" y="3152445"/>
            <a:ext cx="3007857" cy="0"/>
          </a:xfrm>
          <a:prstGeom prst="line">
            <a:avLst/>
          </a:prstGeom>
          <a:ln w="12700" cmpd="sng">
            <a:solidFill>
              <a:srgbClr val="008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円/楕円 23"/>
          <p:cNvSpPr/>
          <p:nvPr/>
        </p:nvSpPr>
        <p:spPr>
          <a:xfrm>
            <a:off x="3100207" y="3080526"/>
            <a:ext cx="54046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円/楕円 48"/>
          <p:cNvSpPr/>
          <p:nvPr/>
        </p:nvSpPr>
        <p:spPr>
          <a:xfrm>
            <a:off x="4287657" y="3084645"/>
            <a:ext cx="282220" cy="147796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263445" y="3300188"/>
            <a:ext cx="6031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Due to insufficient length between straight section to end,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cables at the coil end tend to be inclined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to relieve strain energy</a:t>
            </a:r>
          </a:p>
          <a:p>
            <a:r>
              <a:rPr lang="en-US" altLang="ja-JP" dirty="0" smtClean="0">
                <a:latin typeface="Arial"/>
                <a:cs typeface="Arial"/>
                <a:sym typeface="Wingdings"/>
              </a:rPr>
              <a:t> Difference in height between end spacer and cables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386079" y="4370454"/>
            <a:ext cx="5173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Coil end will be modified to have longer length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1459" y="4739785"/>
            <a:ext cx="2683918" cy="2111935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440420" y="5672843"/>
            <a:ext cx="48604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>
                <a:latin typeface="Arial"/>
                <a:cs typeface="Arial"/>
              </a:rPr>
              <a:t>Length of each coil block is being optimized to </a:t>
            </a:r>
            <a:r>
              <a:rPr lang="en-US" altLang="ja-JP" dirty="0" smtClean="0">
                <a:latin typeface="Arial"/>
                <a:cs typeface="Arial"/>
              </a:rPr>
              <a:t>minimize </a:t>
            </a:r>
            <a:r>
              <a:rPr lang="en-US" altLang="ja-JP" dirty="0" err="1" smtClean="0">
                <a:latin typeface="Arial"/>
                <a:cs typeface="Arial"/>
              </a:rPr>
              <a:t>multipole</a:t>
            </a:r>
            <a:r>
              <a:rPr lang="en-US" altLang="ja-JP" dirty="0" smtClean="0">
                <a:latin typeface="Arial"/>
                <a:cs typeface="Arial"/>
              </a:rPr>
              <a:t> coefficients </a:t>
            </a:r>
            <a:endParaRPr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4211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Quench Protection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S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tudy with 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+mj-lt"/>
              </a:rPr>
              <a:t>R</a:t>
            </a:r>
            <a:r>
              <a:rPr lang="en-US" altLang="ja-JP" sz="3600" b="1" baseline="-25000" dirty="0" err="1" smtClean="0">
                <a:solidFill>
                  <a:srgbClr val="4F81BD"/>
                </a:solidFill>
                <a:latin typeface="+mj-lt"/>
              </a:rPr>
              <a:t>dump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=75 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+mj-lt"/>
              </a:rPr>
              <a:t>m</a:t>
            </a:r>
            <a:r>
              <a:rPr lang="en-US" altLang="ja-JP" sz="3600" b="1" dirty="0" err="1" smtClean="0">
                <a:solidFill>
                  <a:srgbClr val="4F81BD"/>
                </a:solidFill>
                <a:latin typeface="Symbol" charset="2"/>
                <a:cs typeface="Symbol" charset="2"/>
              </a:rPr>
              <a:t>W</a:t>
            </a:r>
            <a:endParaRPr lang="en-US" altLang="ja-JP" sz="3600" b="1" dirty="0" smtClean="0">
              <a:solidFill>
                <a:srgbClr val="4F81BD"/>
              </a:solidFill>
              <a:latin typeface="Symbol" charset="2"/>
              <a:cs typeface="Symbol" charset="2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9388" y="858808"/>
            <a:ext cx="88152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dirty="0" err="1" smtClean="0">
                <a:latin typeface="Arial"/>
                <a:cs typeface="Arial"/>
              </a:rPr>
              <a:t>R</a:t>
            </a:r>
            <a:r>
              <a:rPr kumimoji="1" lang="en-US" altLang="ja-JP" baseline="-25000" dirty="0" err="1" smtClean="0">
                <a:latin typeface="Arial"/>
                <a:cs typeface="Arial"/>
              </a:rPr>
              <a:t>dump</a:t>
            </a:r>
            <a:r>
              <a:rPr kumimoji="1" lang="en-US" altLang="ja-JP" dirty="0" smtClean="0">
                <a:latin typeface="Arial"/>
                <a:cs typeface="Arial"/>
              </a:rPr>
              <a:t>=75 </a:t>
            </a:r>
            <a:r>
              <a:rPr kumimoji="1" lang="en-US" altLang="ja-JP" dirty="0" err="1" smtClean="0">
                <a:latin typeface="Arial"/>
                <a:cs typeface="Arial"/>
              </a:rPr>
              <a:t>m</a:t>
            </a:r>
            <a:r>
              <a:rPr kumimoji="1" lang="en-US" altLang="ja-JP" dirty="0" err="1" smtClean="0">
                <a:latin typeface="Symbol" charset="2"/>
                <a:cs typeface="Symbol" charset="2"/>
              </a:rPr>
              <a:t>W</a:t>
            </a:r>
            <a:r>
              <a:rPr kumimoji="1" lang="en-US" altLang="ja-JP" dirty="0" smtClean="0">
                <a:latin typeface="Arial"/>
                <a:cs typeface="Arial"/>
              </a:rPr>
              <a:t>: Already implemented for the MB circuit in the LHC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Quench detection threshold: 0.1 V, 10 </a:t>
            </a:r>
            <a:r>
              <a:rPr lang="en-US" altLang="ja-JP" dirty="0" err="1" smtClean="0">
                <a:latin typeface="Arial"/>
                <a:cs typeface="Arial"/>
              </a:rPr>
              <a:t>msec</a:t>
            </a:r>
            <a:endParaRPr lang="en-US" altLang="ja-JP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Cable resistance was neglected in calculation of detection time &amp; time constant of</a:t>
            </a: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    current decay, </a:t>
            </a:r>
            <a:r>
              <a:rPr lang="en-US" altLang="ja-JP" dirty="0" smtClean="0">
                <a:latin typeface="Symbol" charset="2"/>
                <a:cs typeface="Symbol" charset="2"/>
              </a:rPr>
              <a:t>t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A conservative scenario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  <a:sym typeface="Wingdings"/>
              </a:rPr>
              <a:t>Quench starts around lead out (B ~ 0 T)  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Worst case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86" y="2453721"/>
            <a:ext cx="5353969" cy="3487315"/>
          </a:xfrm>
          <a:prstGeom prst="rect">
            <a:avLst/>
          </a:prstGeom>
        </p:spPr>
      </p:pic>
      <p:cxnSp>
        <p:nvCxnSpPr>
          <p:cNvPr id="9" name="直線コネクタ 8"/>
          <p:cNvCxnSpPr/>
          <p:nvPr/>
        </p:nvCxnSpPr>
        <p:spPr>
          <a:xfrm flipV="1">
            <a:off x="4521407" y="2945334"/>
            <a:ext cx="0" cy="2130742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 flipH="1">
            <a:off x="3199002" y="2955830"/>
            <a:ext cx="132240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flipH="1">
            <a:off x="1136934" y="2955830"/>
            <a:ext cx="571741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739256" y="3134961"/>
            <a:ext cx="3121626" cy="7078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0000FF"/>
                </a:solidFill>
                <a:latin typeface="Arial"/>
                <a:cs typeface="Arial"/>
              </a:rPr>
              <a:t>Peak temperature at </a:t>
            </a:r>
            <a:r>
              <a:rPr kumimoji="1" lang="en-US" altLang="ja-JP" sz="2000" dirty="0" err="1" smtClean="0">
                <a:solidFill>
                  <a:srgbClr val="0000FF"/>
                </a:solidFill>
                <a:latin typeface="Arial"/>
                <a:cs typeface="Arial"/>
              </a:rPr>
              <a:t>B</a:t>
            </a:r>
            <a:r>
              <a:rPr kumimoji="1" lang="en-US" altLang="ja-JP" sz="2000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peak</a:t>
            </a:r>
            <a:endParaRPr kumimoji="1" lang="en-US" altLang="ja-JP" sz="2000" baseline="-250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US" altLang="ja-JP" sz="2000" dirty="0" smtClean="0">
                <a:latin typeface="Arial"/>
                <a:cs typeface="Arial"/>
              </a:rPr>
              <a:t>(at I</a:t>
            </a:r>
            <a:r>
              <a:rPr lang="en-US" altLang="ja-JP" sz="2000" baseline="-25000" dirty="0" smtClean="0">
                <a:latin typeface="Arial"/>
                <a:cs typeface="Arial"/>
              </a:rPr>
              <a:t>max</a:t>
            </a:r>
            <a:r>
              <a:rPr lang="en-US" altLang="ja-JP" sz="2000" dirty="0" smtClean="0">
                <a:latin typeface="Arial"/>
                <a:cs typeface="Arial"/>
              </a:rPr>
              <a:t>=13kA) =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305 K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8256" y="5846968"/>
            <a:ext cx="907490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Further study will be made with 3D field map soon.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/>
              <a:buChar char="•"/>
              <a:defRPr/>
            </a:pP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QPH would not be necessary in the production magnet, but it will 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be decided after </a:t>
            </a:r>
            <a:r>
              <a:rPr lang="en-US" altLang="ja-JP" dirty="0">
                <a:solidFill>
                  <a:srgbClr val="0000FF"/>
                </a:solidFill>
                <a:latin typeface="Arial"/>
                <a:cs typeface="Arial"/>
              </a:rPr>
              <a:t>quench test using 2-m model magnet.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01964" y="542341"/>
            <a:ext cx="231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Calculation condition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9826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6519333" cy="536222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chemeClr val="accent1"/>
                </a:solidFill>
              </a:rPr>
              <a:t>SC Cable Supply &amp; Schedule</a:t>
            </a:r>
            <a:endParaRPr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113639"/>
              </p:ext>
            </p:extLst>
          </p:nvPr>
        </p:nvGraphicFramePr>
        <p:xfrm>
          <a:off x="0" y="837365"/>
          <a:ext cx="8851900" cy="369787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212975"/>
                <a:gridCol w="2212975"/>
                <a:gridCol w="2212975"/>
                <a:gridCol w="2212975"/>
              </a:tblGrid>
              <a:tr h="4060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Delivery Date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Objective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Requirement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Remark</a:t>
                      </a:r>
                      <a:endParaRPr lang="en-US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/>
                </a:tc>
              </a:tr>
              <a:tr h="80046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Feb. 2013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10 stack meas.</a:t>
                      </a:r>
                    </a:p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(a piece length &gt;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0.3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~50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Both MB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inner and outer cables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/ MB type insulation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525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strike="sngStrike" dirty="0" smtClean="0">
                          <a:solidFill>
                            <a:srgbClr val="FF0000"/>
                          </a:solidFill>
                        </a:rPr>
                        <a:t>Jan.</a:t>
                      </a:r>
                      <a:r>
                        <a:rPr kumimoji="1" lang="en-US" altLang="ja-JP" sz="1600" strike="sngStrike" baseline="0" dirty="0" smtClean="0">
                          <a:solidFill>
                            <a:srgbClr val="FF0000"/>
                          </a:solidFill>
                        </a:rPr>
                        <a:t> 2014</a:t>
                      </a:r>
                    </a:p>
                    <a:p>
                      <a:pPr algn="ctr"/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</a:rPr>
                        <a:t>May 2014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1 practice coil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+ 2 real coils for the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1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st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2-m long model + 1 spare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220 m</a:t>
                      </a:r>
                      <a:r>
                        <a:rPr kumimoji="1" lang="en-US" altLang="ja-JP" sz="1600" baseline="30000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 x 4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LHC MB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outer cables w/ MB type Apical insulation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4044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April.</a:t>
                      </a:r>
                      <a:r>
                        <a:rPr kumimoji="1" lang="en-US" altLang="ja-JP" sz="1600" i="1" baseline="0" dirty="0" smtClean="0">
                          <a:solidFill>
                            <a:srgbClr val="000000"/>
                          </a:solidFill>
                        </a:rPr>
                        <a:t> 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2 practice coils + 2 real coils for the 2nd 2-m long 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220 m x 4</a:t>
                      </a:r>
                      <a:endParaRPr kumimoji="1" lang="ja-JP" altLang="en-US" sz="1600" i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rgbClr val="000000"/>
                          </a:solidFill>
                        </a:rPr>
                        <a:t>LHC MB</a:t>
                      </a:r>
                      <a:r>
                        <a:rPr kumimoji="1" lang="en-US" altLang="ja-JP" sz="1600" i="1" baseline="0" dirty="0" smtClean="0">
                          <a:solidFill>
                            <a:srgbClr val="000000"/>
                          </a:solidFill>
                        </a:rPr>
                        <a:t> outer cables w/ MB type Apical insulation</a:t>
                      </a:r>
                      <a:endParaRPr kumimoji="1" lang="ja-JP" altLang="en-US" sz="1600" i="1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4016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i="1" dirty="0" smtClean="0"/>
                        <a:t>JFY2016 (prospect)</a:t>
                      </a:r>
                      <a:endParaRPr kumimoji="1" lang="ja-JP" altLang="en-US" sz="16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i="1" dirty="0" smtClean="0"/>
                        <a:t>6 or 7 full-scale</a:t>
                      </a:r>
                      <a:r>
                        <a:rPr kumimoji="1" lang="en-US" altLang="ja-JP" sz="1600" i="1" baseline="0" dirty="0" smtClean="0"/>
                        <a:t> magnets + 4 practice/spare coils</a:t>
                      </a:r>
                      <a:endParaRPr kumimoji="1" lang="ja-JP" altLang="en-US" sz="1600" i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/>
                        <a:t>600-640 m x 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1" lang="en-US" altLang="ja-JP" sz="1600" i="1" dirty="0" smtClean="0">
                          <a:solidFill>
                            <a:schemeClr val="tx1"/>
                          </a:solidFill>
                        </a:rPr>
                        <a:t>LHC MB</a:t>
                      </a:r>
                      <a:r>
                        <a:rPr kumimoji="1" lang="en-US" altLang="ja-JP" sz="1600" i="1" baseline="0" dirty="0" smtClean="0">
                          <a:solidFill>
                            <a:schemeClr val="tx1"/>
                          </a:solidFill>
                        </a:rPr>
                        <a:t> outer cables w/ MB type Apical insulation</a:t>
                      </a:r>
                      <a:endParaRPr kumimoji="1" lang="ja-JP" altLang="en-US" sz="16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3618832" y="1022012"/>
            <a:ext cx="2352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>
                    <a:alpha val="43000"/>
                  </a:srgbClr>
                </a:solidFill>
              </a:rPr>
              <a:t>Done!!</a:t>
            </a:r>
            <a:endParaRPr kumimoji="1" lang="ja-JP" altLang="en-US" sz="6000" dirty="0">
              <a:solidFill>
                <a:srgbClr val="FF0000">
                  <a:alpha val="43000"/>
                </a:srgb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63221" y="435393"/>
            <a:ext cx="70245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i="1" dirty="0" err="1" smtClean="0">
                <a:solidFill>
                  <a:srgbClr val="FF0000"/>
                </a:solidFill>
              </a:rPr>
              <a:t>NbTi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 LHC MB outer cable supplied by CERN </a:t>
            </a:r>
            <a:r>
              <a:rPr kumimoji="1" lang="en-US" altLang="ja-JP" sz="2200" i="1" dirty="0">
                <a:solidFill>
                  <a:srgbClr val="FF0000"/>
                </a:solidFill>
              </a:rPr>
              <a:t>for the new D1 </a:t>
            </a:r>
            <a:r>
              <a:rPr kumimoji="1" lang="en-US" altLang="ja-JP" sz="2200" i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987132" y="2765926"/>
            <a:ext cx="14515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dirty="0" smtClean="0">
                <a:solidFill>
                  <a:srgbClr val="FF0000">
                    <a:alpha val="43000"/>
                  </a:srgbClr>
                </a:solidFill>
              </a:rPr>
              <a:t>TBD</a:t>
            </a:r>
            <a:endParaRPr kumimoji="1" lang="ja-JP" altLang="en-US" sz="6000" dirty="0">
              <a:solidFill>
                <a:srgbClr val="FF0000">
                  <a:alpha val="43000"/>
                </a:srgbClr>
              </a:solidFill>
            </a:endParaRPr>
          </a:p>
        </p:txBody>
      </p:sp>
      <p:pic>
        <p:nvPicPr>
          <p:cNvPr id="10" name="図 9" descr="写真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469" y="4612106"/>
            <a:ext cx="2608178" cy="1956133"/>
          </a:xfrm>
          <a:prstGeom prst="rect">
            <a:avLst/>
          </a:prstGeom>
        </p:spPr>
      </p:pic>
      <p:cxnSp>
        <p:nvCxnSpPr>
          <p:cNvPr id="7" name="直線コネクタ 6"/>
          <p:cNvCxnSpPr/>
          <p:nvPr/>
        </p:nvCxnSpPr>
        <p:spPr>
          <a:xfrm>
            <a:off x="-25400" y="2908300"/>
            <a:ext cx="9194800" cy="0"/>
          </a:xfrm>
          <a:prstGeom prst="line">
            <a:avLst/>
          </a:prstGeom>
          <a:ln w="28575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706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946273" cy="594309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GFRP End Spacers, Wedges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6253" y="664410"/>
            <a:ext cx="6160168" cy="3323390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GFRP: MGC BT2160/2170 + S2 glass by ARISAWA</a:t>
            </a:r>
          </a:p>
          <a:p>
            <a:pPr lvl="1"/>
            <a:r>
              <a:rPr kumimoji="1" lang="en-US" altLang="ja-JP" sz="1800" dirty="0" smtClean="0"/>
              <a:t>Radiation resistance beyond 50 </a:t>
            </a:r>
            <a:r>
              <a:rPr kumimoji="1" lang="en-US" altLang="ja-JP" sz="1800" dirty="0" err="1" smtClean="0"/>
              <a:t>MGy</a:t>
            </a:r>
            <a:endParaRPr kumimoji="1" lang="en-US" altLang="ja-JP" sz="1800" dirty="0" smtClean="0"/>
          </a:p>
          <a:p>
            <a:pPr lvl="1"/>
            <a:r>
              <a:rPr kumimoji="1" lang="en-US" altLang="ja-JP" sz="1800" dirty="0" smtClean="0"/>
              <a:t>similar modulus as G10: 29 </a:t>
            </a:r>
            <a:r>
              <a:rPr kumimoji="1" lang="en-US" altLang="ja-JP" sz="1800" dirty="0" err="1"/>
              <a:t>G</a:t>
            </a:r>
            <a:r>
              <a:rPr kumimoji="1" lang="en-US" altLang="ja-JP" sz="1800" dirty="0" err="1" smtClean="0"/>
              <a:t>Pa</a:t>
            </a:r>
            <a:endParaRPr kumimoji="1" lang="en-US" altLang="ja-JP" sz="1800" dirty="0" smtClean="0"/>
          </a:p>
          <a:p>
            <a:pPr lvl="1"/>
            <a:r>
              <a:rPr kumimoji="1" lang="en-US" altLang="ja-JP" sz="1800" dirty="0" smtClean="0"/>
              <a:t>But 30 % higher mechanical strength</a:t>
            </a:r>
          </a:p>
          <a:p>
            <a:r>
              <a:rPr kumimoji="1" lang="en-US" altLang="ja-JP" sz="1800" dirty="0" smtClean="0"/>
              <a:t>End-spacers: manufactured in-house</a:t>
            </a:r>
          </a:p>
          <a:p>
            <a:pPr lvl="1"/>
            <a:r>
              <a:rPr kumimoji="1" lang="en-US" altLang="ja-JP" sz="1800" dirty="0" smtClean="0"/>
              <a:t>Design by ROXIE</a:t>
            </a:r>
          </a:p>
          <a:p>
            <a:pPr lvl="1"/>
            <a:r>
              <a:rPr kumimoji="1" lang="en-US" altLang="ja-JP" sz="1800" dirty="0" smtClean="0"/>
              <a:t>Modeling with NX, Drawing with Solid Edge</a:t>
            </a:r>
          </a:p>
          <a:p>
            <a:pPr lvl="1"/>
            <a:r>
              <a:rPr kumimoji="1" lang="en-US" altLang="ja-JP" sz="1800" dirty="0" smtClean="0"/>
              <a:t>CAD/CAM CATIA V5 </a:t>
            </a:r>
          </a:p>
          <a:p>
            <a:r>
              <a:rPr kumimoji="1" lang="en-US" altLang="ja-JP" sz="1800" dirty="0" smtClean="0"/>
              <a:t>Wedges</a:t>
            </a:r>
          </a:p>
          <a:p>
            <a:r>
              <a:rPr kumimoji="1" lang="en-US" altLang="ja-JP" sz="1800" dirty="0" smtClean="0"/>
              <a:t>Adhesion: </a:t>
            </a:r>
            <a:r>
              <a:rPr kumimoji="1" lang="en-US" altLang="ja-JP" sz="1800" dirty="0" err="1" smtClean="0"/>
              <a:t>Cyanate</a:t>
            </a:r>
            <a:r>
              <a:rPr kumimoji="1" lang="en-US" altLang="ja-JP" sz="1800" dirty="0" smtClean="0"/>
              <a:t> Ester (MGC BT2160RX)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425" y="106947"/>
            <a:ext cx="4406095" cy="3256679"/>
          </a:xfrm>
          <a:prstGeom prst="rect">
            <a:avLst/>
          </a:prstGeom>
        </p:spPr>
      </p:pic>
      <p:sp>
        <p:nvSpPr>
          <p:cNvPr id="6" name="円/楕円 5"/>
          <p:cNvSpPr/>
          <p:nvPr/>
        </p:nvSpPr>
        <p:spPr>
          <a:xfrm>
            <a:off x="7444537" y="1976096"/>
            <a:ext cx="1244936" cy="25642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IMG_4136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77788" y="4986423"/>
            <a:ext cx="1978529" cy="1417053"/>
          </a:xfrm>
          <a:prstGeom prst="rect">
            <a:avLst/>
          </a:prstGeom>
        </p:spPr>
      </p:pic>
      <p:pic>
        <p:nvPicPr>
          <p:cNvPr id="9" name="図 8" descr="2.19LeadEnd.jpg"/>
          <p:cNvPicPr>
            <a:picLocks noChangeAspect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315" y="4039547"/>
            <a:ext cx="2307903" cy="2010109"/>
          </a:xfrm>
          <a:prstGeom prst="rect">
            <a:avLst/>
          </a:prstGeom>
        </p:spPr>
      </p:pic>
      <p:pic>
        <p:nvPicPr>
          <p:cNvPr id="12" name="図 11" descr="20140617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5297" y="4057760"/>
            <a:ext cx="3731277" cy="2098843"/>
          </a:xfrm>
          <a:prstGeom prst="rect">
            <a:avLst/>
          </a:prstGeom>
        </p:spPr>
      </p:pic>
      <p:pic>
        <p:nvPicPr>
          <p:cNvPr id="13" name="図 12" descr="IMG_312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8239" y="3376664"/>
            <a:ext cx="1704392" cy="1246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218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3340284" y="2881322"/>
            <a:ext cx="3611169" cy="3335878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0" y="3039551"/>
            <a:ext cx="3166547" cy="2852564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43425" y="637866"/>
            <a:ext cx="800648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Cable: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r>
              <a:rPr kumimoji="1" lang="en-US" altLang="ja-JP" dirty="0" err="1" smtClean="0">
                <a:latin typeface="Arial"/>
                <a:cs typeface="Arial"/>
              </a:rPr>
              <a:t>NbTi</a:t>
            </a:r>
            <a:r>
              <a:rPr kumimoji="1" lang="en-US" altLang="ja-JP" dirty="0" smtClean="0">
                <a:latin typeface="Arial"/>
                <a:cs typeface="Arial"/>
              </a:rPr>
              <a:t> MB cable with APICAL and PIXEO insulation supplied by CERN</a:t>
            </a:r>
          </a:p>
          <a:p>
            <a:r>
              <a:rPr lang="en-US" altLang="ja-JP" b="1" dirty="0" smtClean="0">
                <a:latin typeface="Arial"/>
                <a:cs typeface="Arial"/>
              </a:rPr>
              <a:t>Coil configuration:</a:t>
            </a:r>
          </a:p>
          <a:p>
            <a:r>
              <a:rPr kumimoji="1" lang="en-US" altLang="ja-JP" dirty="0">
                <a:latin typeface="Arial"/>
                <a:cs typeface="Arial"/>
              </a:rPr>
              <a:t> </a:t>
            </a:r>
            <a:r>
              <a:rPr kumimoji="1" lang="en-US" altLang="ja-JP" dirty="0" smtClean="0">
                <a:latin typeface="Arial"/>
                <a:cs typeface="Arial"/>
              </a:rPr>
              <a:t>- Single layer coil</a:t>
            </a:r>
          </a:p>
          <a:p>
            <a:r>
              <a:rPr lang="en-US" altLang="ja-JP" dirty="0" smtClean="0">
                <a:latin typeface="Arial"/>
                <a:cs typeface="Arial"/>
              </a:rPr>
              <a:t>- 44 turns, 4 coil blocks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- Coil length: 2020 mm (between the end saddles)</a:t>
            </a:r>
            <a:endParaRPr kumimoji="1" lang="en-US" altLang="ja-JP" dirty="0" smtClean="0">
              <a:latin typeface="Arial"/>
              <a:cs typeface="Arial"/>
            </a:endParaRPr>
          </a:p>
          <a:p>
            <a:r>
              <a:rPr lang="en-US" altLang="ja-JP" dirty="0">
                <a:latin typeface="Arial"/>
                <a:cs typeface="Arial"/>
              </a:rPr>
              <a:t> </a:t>
            </a:r>
            <a:r>
              <a:rPr lang="en-US" altLang="ja-JP" dirty="0" smtClean="0">
                <a:latin typeface="Arial"/>
                <a:cs typeface="Arial"/>
              </a:rPr>
              <a:t>- 2D cross-section optimized for HX-hole of 50 mm (old version)</a:t>
            </a:r>
          </a:p>
          <a:p>
            <a:r>
              <a:rPr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84819" y="3207430"/>
            <a:ext cx="170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Wedge(GFRP)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6310561" y="3425964"/>
            <a:ext cx="350461" cy="3707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H="1">
            <a:off x="6904457" y="5003443"/>
            <a:ext cx="44737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292567" y="4810311"/>
            <a:ext cx="187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MP shim(GFRP)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5628709" y="2697514"/>
            <a:ext cx="366142" cy="6700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5934724" y="2478565"/>
            <a:ext cx="205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Pole shim (GFRP)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7" name="円/楕円 26"/>
          <p:cNvSpPr/>
          <p:nvPr/>
        </p:nvSpPr>
        <p:spPr>
          <a:xfrm>
            <a:off x="5336552" y="2810611"/>
            <a:ext cx="318216" cy="615353"/>
          </a:xfrm>
          <a:prstGeom prst="ellipse">
            <a:avLst/>
          </a:prstGeom>
          <a:noFill/>
          <a:ln w="28575" cmpd="sng">
            <a:solidFill>
              <a:srgbClr val="008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>
            <a:off x="5382888" y="2663231"/>
            <a:ext cx="103457" cy="21809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634559" y="2355202"/>
            <a:ext cx="123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Ramp box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4764532" y="2977818"/>
            <a:ext cx="351054" cy="4592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4108406" y="2663231"/>
            <a:ext cx="1377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Center post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666032" y="4274230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  <a:latin typeface="Arial"/>
                <a:cs typeface="Arial"/>
              </a:rPr>
              <a:t>Mandrel</a:t>
            </a:r>
            <a:endParaRPr kumimoji="1" lang="ja-JP" altLang="en-US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24589" y="5703707"/>
            <a:ext cx="141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Pushing bar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9" name="Rectangle 10"/>
          <p:cNvSpPr>
            <a:spLocks noChangeArrowheads="1"/>
          </p:cNvSpPr>
          <p:nvPr/>
        </p:nvSpPr>
        <p:spPr bwMode="auto">
          <a:xfrm>
            <a:off x="0" y="1"/>
            <a:ext cx="99822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Coil Structure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24081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1656" y="-31219"/>
            <a:ext cx="2885544" cy="57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Layer Jump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0402" y="592435"/>
            <a:ext cx="40543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2D cross-sections of the layer jump</a:t>
            </a:r>
            <a:endParaRPr lang="ja-JP" altLang="en-US" dirty="0">
              <a:latin typeface="Arial"/>
              <a:cs typeface="Arial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0774" y="1144297"/>
            <a:ext cx="2298700" cy="21717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7258" y="1041405"/>
            <a:ext cx="2184400" cy="21717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734" y="1114132"/>
            <a:ext cx="2311400" cy="2298700"/>
          </a:xfrm>
          <a:prstGeom prst="rect">
            <a:avLst/>
          </a:prstGeom>
        </p:spPr>
      </p:pic>
      <p:cxnSp>
        <p:nvCxnSpPr>
          <p:cNvPr id="28" name="直線矢印コネクタ 27"/>
          <p:cNvCxnSpPr/>
          <p:nvPr/>
        </p:nvCxnSpPr>
        <p:spPr>
          <a:xfrm>
            <a:off x="2470314" y="2527662"/>
            <a:ext cx="503299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4847408" y="2515732"/>
            <a:ext cx="503299" cy="0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6999" y="876381"/>
            <a:ext cx="3405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Coil layer at the straight section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54936" y="876381"/>
            <a:ext cx="294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Collar layer at the lead end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 rot="180000" flipH="1" flipV="1">
            <a:off x="1803095" y="1591172"/>
            <a:ext cx="91440" cy="22352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V="1">
            <a:off x="4194943" y="1550532"/>
            <a:ext cx="0" cy="26640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 flipV="1">
            <a:off x="6597946" y="1236231"/>
            <a:ext cx="0" cy="26640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766287" y="1526420"/>
            <a:ext cx="1108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Pole turn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640" y="3601206"/>
            <a:ext cx="5263415" cy="1584761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5315427" y="3529371"/>
            <a:ext cx="3828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Ramp box was designed in such a</a:t>
            </a:r>
          </a:p>
          <a:p>
            <a:r>
              <a:rPr lang="en-US" altLang="ja-JP" dirty="0" smtClean="0">
                <a:latin typeface="Arial"/>
                <a:cs typeface="Arial"/>
              </a:rPr>
              <a:t>way that </a:t>
            </a:r>
            <a:r>
              <a:rPr kumimoji="1" lang="en-US" altLang="ja-JP" dirty="0" smtClean="0">
                <a:latin typeface="Arial"/>
                <a:cs typeface="Arial"/>
              </a:rPr>
              <a:t>the layer jum</a:t>
            </a:r>
            <a:r>
              <a:rPr lang="en-US" altLang="ja-JP" dirty="0" smtClean="0">
                <a:latin typeface="Arial"/>
                <a:cs typeface="Arial"/>
              </a:rPr>
              <a:t>p turn </a:t>
            </a:r>
            <a:r>
              <a:rPr kumimoji="1" lang="en-US" altLang="ja-JP" dirty="0" smtClean="0">
                <a:latin typeface="Arial"/>
                <a:cs typeface="Arial"/>
              </a:rPr>
              <a:t>go out uprightly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7157" y="3628841"/>
            <a:ext cx="123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Ramp box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3566" y="1264521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A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436577" y="126452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B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765652" y="126452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C</a:t>
            </a:r>
            <a:endParaRPr kumimoji="1" lang="ja-JP" altLang="en-US" b="1" dirty="0">
              <a:latin typeface="Arial"/>
              <a:cs typeface="Arial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77787" y="4493013"/>
            <a:ext cx="35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A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828259" y="457525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B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-23633" y="455990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FF0000"/>
                </a:solidFill>
                <a:latin typeface="Arial"/>
                <a:cs typeface="Arial"/>
              </a:rPr>
              <a:t>C</a:t>
            </a:r>
            <a:endParaRPr kumimoji="1" lang="ja-JP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9" y="5425145"/>
            <a:ext cx="4547657" cy="107966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25670" y="5425145"/>
            <a:ext cx="4506225" cy="107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50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Size Control at Curing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212927" y="655122"/>
            <a:ext cx="431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Final </a:t>
            </a:r>
            <a:r>
              <a:rPr lang="en-US" altLang="ja-JP" dirty="0" smtClean="0">
                <a:latin typeface="Arial"/>
                <a:cs typeface="Arial"/>
              </a:rPr>
              <a:t>size of coil is determined by yoking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321165" y="1014934"/>
            <a:ext cx="3725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u="sng" dirty="0" smtClean="0">
                <a:latin typeface="Arial"/>
                <a:cs typeface="Arial"/>
              </a:rPr>
              <a:t>Pressure applied to coil</a:t>
            </a:r>
          </a:p>
          <a:p>
            <a:r>
              <a:rPr lang="en-US" altLang="ja-JP" dirty="0" smtClean="0">
                <a:latin typeface="Arial"/>
                <a:cs typeface="Arial"/>
              </a:rPr>
              <a:t>Curing: 50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 smtClean="0">
              <a:latin typeface="Arial"/>
              <a:cs typeface="Arial"/>
            </a:endParaRPr>
          </a:p>
          <a:p>
            <a:r>
              <a:rPr kumimoji="1" lang="en-US" altLang="ja-JP" dirty="0" smtClean="0">
                <a:latin typeface="Arial"/>
                <a:cs typeface="Arial"/>
              </a:rPr>
              <a:t>Yoking: 100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r>
              <a:rPr kumimoji="1" lang="en-US" altLang="ja-JP" dirty="0" smtClean="0">
                <a:latin typeface="Arial"/>
                <a:cs typeface="Arial"/>
              </a:rPr>
              <a:t> (max) </a:t>
            </a:r>
            <a:r>
              <a:rPr kumimoji="1" lang="en-US" altLang="ja-JP" dirty="0" smtClean="0">
                <a:latin typeface="Arial"/>
                <a:cs typeface="Arial"/>
                <a:sym typeface="Wingdings"/>
              </a:rPr>
              <a:t> 80 </a:t>
            </a:r>
            <a:r>
              <a:rPr kumimoji="1" lang="en-US" altLang="ja-JP" dirty="0" err="1" smtClean="0">
                <a:latin typeface="Arial"/>
                <a:cs typeface="Arial"/>
                <a:sym typeface="Wingdings"/>
              </a:rPr>
              <a:t>MPa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08" y="3404397"/>
            <a:ext cx="4489268" cy="3473755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3386449" y="2022929"/>
            <a:ext cx="5778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From the results of 10 stack measurement (22 cables),</a:t>
            </a:r>
          </a:p>
          <a:p>
            <a:r>
              <a:rPr kumimoji="1" lang="en-US" altLang="ja-JP" dirty="0" smtClean="0">
                <a:latin typeface="Arial"/>
                <a:cs typeface="Arial"/>
              </a:rPr>
              <a:t>coil after curing should be larger by 0.9 mm</a:t>
            </a:r>
          </a:p>
          <a:p>
            <a:r>
              <a:rPr lang="en-US" altLang="ja-JP" dirty="0" smtClean="0">
                <a:latin typeface="Arial"/>
                <a:cs typeface="Arial"/>
              </a:rPr>
              <a:t>than the final size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424041" y="6391090"/>
            <a:ext cx="163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Forming block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79641" y="4973945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Mandrel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570635" y="4587538"/>
            <a:ext cx="1416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Pushing bar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 flipH="1" flipV="1">
            <a:off x="1254707" y="4308733"/>
            <a:ext cx="643467" cy="368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2637437" y="4308733"/>
            <a:ext cx="643467" cy="3680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下矢印 36"/>
          <p:cNvSpPr/>
          <p:nvPr/>
        </p:nvSpPr>
        <p:spPr>
          <a:xfrm>
            <a:off x="1081449" y="3612643"/>
            <a:ext cx="274858" cy="4596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351379" y="3508011"/>
            <a:ext cx="1826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Curing pressure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162455" y="4424283"/>
            <a:ext cx="718079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3562580" y="4441924"/>
            <a:ext cx="718079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1570635" y="3965617"/>
            <a:ext cx="1278421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下矢印 48"/>
          <p:cNvSpPr/>
          <p:nvPr/>
        </p:nvSpPr>
        <p:spPr>
          <a:xfrm>
            <a:off x="3119046" y="3612643"/>
            <a:ext cx="274858" cy="4596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51" name="直線矢印コネクタ 50"/>
          <p:cNvCxnSpPr/>
          <p:nvPr/>
        </p:nvCxnSpPr>
        <p:spPr>
          <a:xfrm flipV="1">
            <a:off x="449506" y="4441924"/>
            <a:ext cx="0" cy="69779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-55550" y="5018785"/>
            <a:ext cx="1993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0.9mm-thick shim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518899" y="5736221"/>
            <a:ext cx="45458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0.9 mm-thick shims were inserted</a:t>
            </a:r>
          </a:p>
          <a:p>
            <a:r>
              <a:rPr kumimoji="1" lang="en-US" altLang="ja-JP" sz="2000" dirty="0" smtClean="0">
                <a:latin typeface="Arial"/>
                <a:cs typeface="Arial"/>
              </a:rPr>
              <a:t>and coil was compressed until the gap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was closed</a:t>
            </a:r>
            <a:r>
              <a:rPr kumimoji="1" lang="en-US" altLang="ja-JP" sz="2000" dirty="0" smtClean="0">
                <a:latin typeface="Arial"/>
                <a:cs typeface="Arial"/>
              </a:rPr>
              <a:t> 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cxnSp>
        <p:nvCxnSpPr>
          <p:cNvPr id="55" name="直線矢印コネクタ 54"/>
          <p:cNvCxnSpPr/>
          <p:nvPr/>
        </p:nvCxnSpPr>
        <p:spPr>
          <a:xfrm>
            <a:off x="183833" y="3592625"/>
            <a:ext cx="0" cy="35297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V="1">
            <a:off x="183833" y="3945599"/>
            <a:ext cx="0" cy="35297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29265" y="3090914"/>
            <a:ext cx="620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Gap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301" y="2940218"/>
            <a:ext cx="4619874" cy="262277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526" y="676035"/>
            <a:ext cx="2518961" cy="253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652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Participants &amp; Supports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7732" y="1269999"/>
            <a:ext cx="90762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latin typeface="+mj-lt"/>
                <a:cs typeface="Arial"/>
              </a:rPr>
              <a:t>KEK</a:t>
            </a:r>
          </a:p>
          <a:p>
            <a:r>
              <a:rPr lang="en-US" altLang="ja-JP" sz="2800" dirty="0" smtClean="0">
                <a:latin typeface="+mj-lt"/>
                <a:cs typeface="Arial"/>
              </a:rPr>
              <a:t>T</a:t>
            </a:r>
            <a:r>
              <a:rPr lang="en-US" altLang="ja-JP" sz="2800" dirty="0">
                <a:latin typeface="+mj-lt"/>
                <a:cs typeface="Arial"/>
              </a:rPr>
              <a:t>. Nakamoto, M. Sugano, </a:t>
            </a:r>
            <a:r>
              <a:rPr lang="en-US" altLang="ja-JP" sz="2800" dirty="0" smtClean="0">
                <a:latin typeface="+mj-lt"/>
                <a:cs typeface="Arial"/>
              </a:rPr>
              <a:t>S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Enomoto</a:t>
            </a:r>
            <a:r>
              <a:rPr lang="en-US" altLang="ja-JP" sz="2800" dirty="0">
                <a:latin typeface="+mj-lt"/>
                <a:cs typeface="Arial"/>
              </a:rPr>
              <a:t>, H. </a:t>
            </a:r>
            <a:r>
              <a:rPr lang="en-US" altLang="ja-JP" sz="2800" dirty="0" err="1">
                <a:latin typeface="+mj-lt"/>
                <a:cs typeface="Arial"/>
              </a:rPr>
              <a:t>Kawamata</a:t>
            </a:r>
            <a:r>
              <a:rPr lang="en-US" altLang="ja-JP" sz="2800" dirty="0">
                <a:latin typeface="+mj-lt"/>
                <a:cs typeface="Arial"/>
              </a:rPr>
              <a:t>, </a:t>
            </a:r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Q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 smtClean="0">
                <a:latin typeface="+mj-lt"/>
                <a:cs typeface="Arial"/>
              </a:rPr>
              <a:t>Xu</a:t>
            </a:r>
            <a:r>
              <a:rPr lang="en-US" altLang="ja-JP" sz="2800" dirty="0" smtClean="0">
                <a:latin typeface="+mj-lt"/>
                <a:cs typeface="Arial"/>
              </a:rPr>
              <a:t> (left March 2014), N</a:t>
            </a:r>
            <a:r>
              <a:rPr lang="en-US" altLang="ja-JP" sz="2800" dirty="0">
                <a:latin typeface="+mj-lt"/>
                <a:cs typeface="Arial"/>
              </a:rPr>
              <a:t>. Higashi, N. Okada, R. Okada, </a:t>
            </a:r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Y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Ikemoto</a:t>
            </a:r>
            <a:r>
              <a:rPr lang="en-US" altLang="ja-JP" sz="2800" dirty="0">
                <a:latin typeface="+mj-lt"/>
                <a:cs typeface="Arial"/>
              </a:rPr>
              <a:t>, </a:t>
            </a:r>
            <a:r>
              <a:rPr lang="en-US" altLang="ja-JP" sz="2800" dirty="0" smtClean="0">
                <a:latin typeface="+mj-lt"/>
                <a:cs typeface="Arial"/>
              </a:rPr>
              <a:t>M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>
                <a:latin typeface="+mj-lt"/>
                <a:cs typeface="Arial"/>
              </a:rPr>
              <a:t>Iio</a:t>
            </a:r>
            <a:r>
              <a:rPr lang="en-US" altLang="ja-JP" sz="2800" dirty="0">
                <a:latin typeface="+mj-lt"/>
                <a:cs typeface="Arial"/>
              </a:rPr>
              <a:t>, T. </a:t>
            </a:r>
            <a:r>
              <a:rPr lang="en-US" altLang="ja-JP" sz="2800" dirty="0" err="1">
                <a:latin typeface="+mj-lt"/>
                <a:cs typeface="Arial"/>
              </a:rPr>
              <a:t>Ogitsu</a:t>
            </a:r>
            <a:r>
              <a:rPr lang="en-US" altLang="ja-JP" sz="2800" dirty="0">
                <a:latin typeface="+mj-lt"/>
                <a:cs typeface="Arial"/>
              </a:rPr>
              <a:t>, K. Sasaki, N. Kimura, M. Yoshida, A. </a:t>
            </a:r>
            <a:r>
              <a:rPr lang="en-US" altLang="ja-JP" sz="2800" dirty="0" smtClean="0">
                <a:latin typeface="+mj-lt"/>
                <a:cs typeface="Arial"/>
              </a:rPr>
              <a:t>Yamamoto</a:t>
            </a:r>
            <a:r>
              <a:rPr lang="en-US" altLang="ja-JP" sz="2800" dirty="0">
                <a:latin typeface="+mj-lt"/>
                <a:cs typeface="Arial"/>
              </a:rPr>
              <a:t>.</a:t>
            </a:r>
          </a:p>
          <a:p>
            <a:endParaRPr lang="en-US" altLang="ja-JP" sz="2800" dirty="0" smtClean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CERN</a:t>
            </a:r>
            <a:endParaRPr lang="en-US" altLang="ja-JP" sz="2800" dirty="0">
              <a:latin typeface="+mj-lt"/>
              <a:cs typeface="Arial"/>
            </a:endParaRPr>
          </a:p>
          <a:p>
            <a:r>
              <a:rPr lang="en-US" altLang="ja-JP" sz="2800" dirty="0" smtClean="0">
                <a:latin typeface="+mj-lt"/>
                <a:cs typeface="Arial"/>
              </a:rPr>
              <a:t>E</a:t>
            </a:r>
            <a:r>
              <a:rPr lang="en-US" altLang="ja-JP" sz="2800" dirty="0">
                <a:latin typeface="+mj-lt"/>
                <a:cs typeface="Arial"/>
              </a:rPr>
              <a:t>. </a:t>
            </a:r>
            <a:r>
              <a:rPr lang="en-US" altLang="ja-JP" sz="2800" dirty="0" err="1" smtClean="0">
                <a:latin typeface="+mj-lt"/>
                <a:cs typeface="Arial"/>
              </a:rPr>
              <a:t>Todesco</a:t>
            </a:r>
            <a:r>
              <a:rPr lang="en-US" altLang="ja-JP" sz="2800" dirty="0" smtClean="0">
                <a:latin typeface="+mj-lt"/>
                <a:cs typeface="Arial"/>
              </a:rPr>
              <a:t>, A. </a:t>
            </a:r>
            <a:r>
              <a:rPr lang="en-US" altLang="ja-JP" sz="2800" dirty="0" err="1" smtClean="0">
                <a:latin typeface="+mj-lt"/>
                <a:cs typeface="Arial"/>
              </a:rPr>
              <a:t>Musso</a:t>
            </a:r>
            <a:r>
              <a:rPr lang="en-US" altLang="ja-JP" sz="2800" dirty="0" smtClean="0">
                <a:latin typeface="+mj-lt"/>
                <a:cs typeface="Arial"/>
              </a:rPr>
              <a:t>, G. Kirby, F. </a:t>
            </a:r>
            <a:r>
              <a:rPr lang="en-US" altLang="ja-JP" sz="2800" dirty="0" err="1" smtClean="0">
                <a:latin typeface="+mj-lt"/>
                <a:cs typeface="Arial"/>
              </a:rPr>
              <a:t>Savary</a:t>
            </a:r>
            <a:r>
              <a:rPr lang="en-US" altLang="ja-JP" sz="2800" dirty="0" smtClean="0">
                <a:latin typeface="+mj-lt"/>
                <a:cs typeface="Arial"/>
              </a:rPr>
              <a:t>, A. </a:t>
            </a:r>
            <a:r>
              <a:rPr lang="en-US" altLang="ja-JP" sz="2800" dirty="0" err="1" smtClean="0">
                <a:latin typeface="+mj-lt"/>
                <a:cs typeface="Arial"/>
              </a:rPr>
              <a:t>Ballarino</a:t>
            </a:r>
            <a:r>
              <a:rPr lang="en-US" altLang="ja-JP" sz="2800" dirty="0" smtClean="0">
                <a:latin typeface="+mj-lt"/>
                <a:cs typeface="Arial"/>
              </a:rPr>
              <a:t>, </a:t>
            </a:r>
          </a:p>
          <a:p>
            <a:r>
              <a:rPr lang="en-US" altLang="ja-JP" sz="2800" dirty="0" smtClean="0">
                <a:latin typeface="+mj-lt"/>
                <a:cs typeface="Arial"/>
              </a:rPr>
              <a:t>P. </a:t>
            </a:r>
            <a:r>
              <a:rPr lang="en-US" altLang="ja-JP" sz="2800" dirty="0" err="1" smtClean="0">
                <a:latin typeface="+mj-lt"/>
                <a:cs typeface="Arial"/>
              </a:rPr>
              <a:t>Fessia</a:t>
            </a:r>
            <a:r>
              <a:rPr lang="en-US" altLang="ja-JP" sz="2800" dirty="0" smtClean="0">
                <a:latin typeface="+mj-lt"/>
                <a:cs typeface="Arial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6703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946273" cy="594309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600" b="1" dirty="0" smtClean="0">
                <a:solidFill>
                  <a:schemeClr val="accent1"/>
                </a:solidFill>
              </a:rPr>
              <a:t>Test Coil Fabrication</a:t>
            </a:r>
            <a:endParaRPr kumimoji="1" lang="ja-JP" alt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003300"/>
            <a:ext cx="2820745" cy="27559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9100" y="1003300"/>
            <a:ext cx="2578100" cy="257810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12955" y="2182178"/>
            <a:ext cx="2183375" cy="6012635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914400" y="495300"/>
            <a:ext cx="7517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Demonstration of coil fabrication with a first 2m (test) coil. </a:t>
            </a:r>
            <a:endParaRPr kumimoji="1" lang="ja-JP" altLang="en-US" sz="2400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113" b="-865"/>
          <a:stretch/>
        </p:blipFill>
        <p:spPr>
          <a:xfrm>
            <a:off x="5537200" y="1003300"/>
            <a:ext cx="3581400" cy="2737729"/>
          </a:xfrm>
          <a:prstGeom prst="rect">
            <a:avLst/>
          </a:prstGeom>
          <a:ln>
            <a:solidFill>
              <a:srgbClr val="FFFFFF"/>
            </a:solidFill>
          </a:ln>
        </p:spPr>
      </p:pic>
    </p:spTree>
    <p:extLst>
      <p:ext uri="{BB962C8B-B14F-4D97-AF65-F5344CB8AC3E}">
        <p14:creationId xmlns:p14="http://schemas.microsoft.com/office/powerpoint/2010/main" val="2095959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図 1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64" y="849574"/>
            <a:ext cx="8502552" cy="4739542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-14285"/>
            <a:ext cx="7660745" cy="539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Temperature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T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rend at Curing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624" y="6096092"/>
            <a:ext cx="6598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Max. temperature could be controlled at 190 - 210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(&lt; 220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C) 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>
            <a:off x="1376523" y="2212770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1356985" y="1661785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>
            <a:off x="1394337" y="1487873"/>
            <a:ext cx="7268307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384469" y="2028104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150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384469" y="1526016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180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84469" y="1257735"/>
            <a:ext cx="8220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190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063908" y="16617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736164" y="6450897"/>
            <a:ext cx="4495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Expected temperature profile was realized</a:t>
            </a:r>
            <a:endParaRPr kumimoji="1" lang="ja-JP" altLang="en-US" dirty="0">
              <a:latin typeface="Arial"/>
              <a:cs typeface="Arial"/>
            </a:endParaRPr>
          </a:p>
        </p:txBody>
      </p:sp>
      <p:grpSp>
        <p:nvGrpSpPr>
          <p:cNvPr id="108" name="図形グループ 107"/>
          <p:cNvGrpSpPr/>
          <p:nvPr/>
        </p:nvGrpSpPr>
        <p:grpSpPr>
          <a:xfrm>
            <a:off x="3053962" y="2501873"/>
            <a:ext cx="2552278" cy="971859"/>
            <a:chOff x="8459170" y="2442454"/>
            <a:chExt cx="3541874" cy="1348679"/>
          </a:xfrm>
        </p:grpSpPr>
        <p:grpSp>
          <p:nvGrpSpPr>
            <p:cNvPr id="97" name="図形グループ 96"/>
            <p:cNvGrpSpPr/>
            <p:nvPr/>
          </p:nvGrpSpPr>
          <p:grpSpPr>
            <a:xfrm>
              <a:off x="8920001" y="2792363"/>
              <a:ext cx="3024701" cy="990091"/>
              <a:chOff x="10565011" y="3869302"/>
              <a:chExt cx="3290019" cy="1076939"/>
            </a:xfrm>
          </p:grpSpPr>
          <p:grpSp>
            <p:nvGrpSpPr>
              <p:cNvPr id="60" name="図形グループ 59"/>
              <p:cNvGrpSpPr/>
              <p:nvPr/>
            </p:nvGrpSpPr>
            <p:grpSpPr>
              <a:xfrm>
                <a:off x="10565011" y="3869302"/>
                <a:ext cx="3290019" cy="1076939"/>
                <a:chOff x="1614457" y="2884527"/>
                <a:chExt cx="8995794" cy="2588343"/>
              </a:xfrm>
            </p:grpSpPr>
            <p:sp>
              <p:nvSpPr>
                <p:cNvPr id="61" name="正方形/長方形 60"/>
                <p:cNvSpPr/>
                <p:nvPr/>
              </p:nvSpPr>
              <p:spPr>
                <a:xfrm>
                  <a:off x="1614457" y="2884527"/>
                  <a:ext cx="8995794" cy="2588343"/>
                </a:xfrm>
                <a:prstGeom prst="rect">
                  <a:avLst/>
                </a:prstGeom>
                <a:solidFill>
                  <a:srgbClr val="529BB2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1614457" y="3693763"/>
                  <a:ext cx="8995794" cy="969876"/>
                </a:xfrm>
                <a:prstGeom prst="rect">
                  <a:avLst/>
                </a:prstGeom>
                <a:solidFill>
                  <a:srgbClr val="57AB55"/>
                </a:solidFill>
                <a:ln w="12700" cap="flat">
                  <a:solidFill>
                    <a:srgbClr val="3F7E3E"/>
                  </a:solidFill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63" name="図形グループ 62"/>
              <p:cNvGrpSpPr/>
              <p:nvPr/>
            </p:nvGrpSpPr>
            <p:grpSpPr>
              <a:xfrm>
                <a:off x="10709293" y="4298522"/>
                <a:ext cx="3003633" cy="185740"/>
                <a:chOff x="3137997" y="3701938"/>
                <a:chExt cx="6371096" cy="393979"/>
              </a:xfrm>
            </p:grpSpPr>
            <p:sp>
              <p:nvSpPr>
                <p:cNvPr id="64" name="乗算記号 63"/>
                <p:cNvSpPr/>
                <p:nvPr/>
              </p:nvSpPr>
              <p:spPr>
                <a:xfrm>
                  <a:off x="3137997" y="3714546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5" name="乗算記号 64"/>
                <p:cNvSpPr/>
                <p:nvPr/>
              </p:nvSpPr>
              <p:spPr>
                <a:xfrm>
                  <a:off x="5960071" y="3701938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6" name="乗算記号 65"/>
                <p:cNvSpPr/>
                <p:nvPr/>
              </p:nvSpPr>
              <p:spPr>
                <a:xfrm>
                  <a:off x="9143277" y="372759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7" name="乗算記号 66"/>
                <p:cNvSpPr/>
                <p:nvPr/>
              </p:nvSpPr>
              <p:spPr>
                <a:xfrm>
                  <a:off x="7659423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68" name="乗算記号 67"/>
                <p:cNvSpPr/>
                <p:nvPr/>
              </p:nvSpPr>
              <p:spPr>
                <a:xfrm>
                  <a:off x="4433517" y="372759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69" name="図形グループ 68"/>
              <p:cNvGrpSpPr/>
              <p:nvPr/>
            </p:nvGrpSpPr>
            <p:grpSpPr>
              <a:xfrm>
                <a:off x="10708301" y="3954942"/>
                <a:ext cx="3003633" cy="185740"/>
                <a:chOff x="3137997" y="3701936"/>
                <a:chExt cx="6371096" cy="393979"/>
              </a:xfrm>
            </p:grpSpPr>
            <p:sp>
              <p:nvSpPr>
                <p:cNvPr id="70" name="乗算記号 69"/>
                <p:cNvSpPr/>
                <p:nvPr/>
              </p:nvSpPr>
              <p:spPr>
                <a:xfrm>
                  <a:off x="3137997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1" name="乗算記号 70"/>
                <p:cNvSpPr/>
                <p:nvPr/>
              </p:nvSpPr>
              <p:spPr>
                <a:xfrm>
                  <a:off x="5960071" y="3701936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2" name="乗算記号 71"/>
                <p:cNvSpPr/>
                <p:nvPr/>
              </p:nvSpPr>
              <p:spPr>
                <a:xfrm>
                  <a:off x="914327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3" name="乗算記号 72"/>
                <p:cNvSpPr/>
                <p:nvPr/>
              </p:nvSpPr>
              <p:spPr>
                <a:xfrm>
                  <a:off x="7659423" y="371454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4" name="乗算記号 73"/>
                <p:cNvSpPr/>
                <p:nvPr/>
              </p:nvSpPr>
              <p:spPr>
                <a:xfrm>
                  <a:off x="443351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  <p:grpSp>
            <p:nvGrpSpPr>
              <p:cNvPr id="75" name="図形グループ 74"/>
              <p:cNvGrpSpPr/>
              <p:nvPr/>
            </p:nvGrpSpPr>
            <p:grpSpPr>
              <a:xfrm>
                <a:off x="10708301" y="4685747"/>
                <a:ext cx="3003633" cy="185740"/>
                <a:chOff x="3137997" y="3701936"/>
                <a:chExt cx="6371096" cy="393979"/>
              </a:xfrm>
            </p:grpSpPr>
            <p:sp>
              <p:nvSpPr>
                <p:cNvPr id="76" name="乗算記号 75"/>
                <p:cNvSpPr/>
                <p:nvPr/>
              </p:nvSpPr>
              <p:spPr>
                <a:xfrm>
                  <a:off x="3137997" y="3714544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7" name="乗算記号 76"/>
                <p:cNvSpPr/>
                <p:nvPr/>
              </p:nvSpPr>
              <p:spPr>
                <a:xfrm>
                  <a:off x="5960071" y="3701936"/>
                  <a:ext cx="365816" cy="368326"/>
                </a:xfrm>
                <a:prstGeom prst="mathMultiply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8" name="乗算記号 77"/>
                <p:cNvSpPr/>
                <p:nvPr/>
              </p:nvSpPr>
              <p:spPr>
                <a:xfrm>
                  <a:off x="914327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79" name="乗算記号 78"/>
                <p:cNvSpPr/>
                <p:nvPr/>
              </p:nvSpPr>
              <p:spPr>
                <a:xfrm>
                  <a:off x="7659423" y="3714541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  <p:sp>
              <p:nvSpPr>
                <p:cNvPr id="80" name="乗算記号 79"/>
                <p:cNvSpPr/>
                <p:nvPr/>
              </p:nvSpPr>
              <p:spPr>
                <a:xfrm>
                  <a:off x="4433517" y="3727589"/>
                  <a:ext cx="365816" cy="368326"/>
                </a:xfrm>
                <a:prstGeom prst="mathMultiply">
                  <a:avLst/>
                </a:prstGeom>
                <a:solidFill>
                  <a:srgbClr val="FFFF00"/>
                </a:solidFill>
                <a:ln w="12700" cap="flat">
                  <a:noFill/>
                  <a:miter lim="400000"/>
                </a:ln>
                <a:effectLst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1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3600" b="0" i="0" u="none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Helvetica Neue Light"/>
                  </a:endParaRPr>
                </a:p>
              </p:txBody>
            </p:sp>
          </p:grpSp>
        </p:grpSp>
        <p:sp>
          <p:nvSpPr>
            <p:cNvPr id="99" name="テキスト ボックス 98"/>
            <p:cNvSpPr txBox="1"/>
            <p:nvPr/>
          </p:nvSpPr>
          <p:spPr>
            <a:xfrm>
              <a:off x="8491261" y="2751253"/>
              <a:ext cx="5565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F-E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0" name="テキスト ボックス 99"/>
            <p:cNvSpPr txBox="1"/>
            <p:nvPr/>
          </p:nvSpPr>
          <p:spPr>
            <a:xfrm>
              <a:off x="8578500" y="3065580"/>
              <a:ext cx="382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M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1" name="テキスト ボックス 100"/>
            <p:cNvSpPr txBox="1"/>
            <p:nvPr/>
          </p:nvSpPr>
          <p:spPr>
            <a:xfrm>
              <a:off x="8459170" y="342180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F-W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2" name="テキスト ボックス 101"/>
            <p:cNvSpPr txBox="1"/>
            <p:nvPr/>
          </p:nvSpPr>
          <p:spPr>
            <a:xfrm>
              <a:off x="8820821" y="2442454"/>
              <a:ext cx="5180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NN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3" name="テキスト ボックス 102"/>
            <p:cNvSpPr txBox="1"/>
            <p:nvPr/>
          </p:nvSpPr>
          <p:spPr>
            <a:xfrm>
              <a:off x="9501062" y="2442454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 smtClean="0">
                  <a:latin typeface="Arial"/>
                  <a:cs typeface="Arial"/>
                </a:rPr>
                <a:t>N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4" name="テキスト ボックス 103"/>
            <p:cNvSpPr txBox="1"/>
            <p:nvPr/>
          </p:nvSpPr>
          <p:spPr>
            <a:xfrm>
              <a:off x="10162042" y="2442454"/>
              <a:ext cx="376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>
                  <a:latin typeface="Arial"/>
                  <a:cs typeface="Arial"/>
                </a:rPr>
                <a:t>M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5" name="テキスト ボックス 104"/>
            <p:cNvSpPr txBox="1"/>
            <p:nvPr/>
          </p:nvSpPr>
          <p:spPr>
            <a:xfrm>
              <a:off x="10843045" y="2442454"/>
              <a:ext cx="3386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latin typeface="Arial"/>
                  <a:cs typeface="Arial"/>
                </a:rPr>
                <a:t>S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106" name="テキスト ボックス 105"/>
            <p:cNvSpPr txBox="1"/>
            <p:nvPr/>
          </p:nvSpPr>
          <p:spPr>
            <a:xfrm>
              <a:off x="11508451" y="2442454"/>
              <a:ext cx="492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dirty="0" smtClean="0">
                  <a:latin typeface="Arial"/>
                  <a:cs typeface="Arial"/>
                </a:rPr>
                <a:t>SS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</p:grpSp>
      <p:sp>
        <p:nvSpPr>
          <p:cNvPr id="110" name="テキスト ボックス 109"/>
          <p:cNvSpPr txBox="1"/>
          <p:nvPr/>
        </p:nvSpPr>
        <p:spPr>
          <a:xfrm>
            <a:off x="50624" y="5611909"/>
            <a:ext cx="8843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Temperature profile</a:t>
            </a:r>
            <a:r>
              <a:rPr kumimoji="1" lang="en-US" altLang="ja-JP" dirty="0" smtClean="0">
                <a:latin typeface="Arial"/>
                <a:cs typeface="Arial"/>
              </a:rPr>
              <a:t> to harden </a:t>
            </a:r>
            <a:r>
              <a:rPr lang="en-US" altLang="ja-JP" dirty="0" err="1">
                <a:latin typeface="Arial"/>
                <a:cs typeface="Arial"/>
              </a:rPr>
              <a:t>c</a:t>
            </a:r>
            <a:r>
              <a:rPr kumimoji="1" lang="en-US" altLang="ja-JP" dirty="0" err="1" smtClean="0">
                <a:latin typeface="Arial"/>
                <a:cs typeface="Arial"/>
              </a:rPr>
              <a:t>yanate</a:t>
            </a:r>
            <a:r>
              <a:rPr kumimoji="1" lang="en-US" altLang="ja-JP" dirty="0" smtClean="0">
                <a:latin typeface="Arial"/>
                <a:cs typeface="Arial"/>
              </a:rPr>
              <a:t> ester (150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x 4h + 180</a:t>
            </a:r>
            <a:r>
              <a:rPr kumimoji="1" lang="en-US" altLang="ja-JP" baseline="30000" dirty="0" smtClean="0">
                <a:latin typeface="Arial"/>
                <a:cs typeface="Arial"/>
              </a:rPr>
              <a:t>o</a:t>
            </a:r>
            <a:r>
              <a:rPr kumimoji="1" lang="en-US" altLang="ja-JP" dirty="0" smtClean="0">
                <a:latin typeface="Arial"/>
                <a:cs typeface="Arial"/>
              </a:rPr>
              <a:t>C x 8h) was </a:t>
            </a:r>
            <a:r>
              <a:rPr lang="en-US" altLang="ja-JP" dirty="0" smtClean="0">
                <a:latin typeface="Arial"/>
                <a:cs typeface="Arial"/>
              </a:rPr>
              <a:t>obtained</a:t>
            </a:r>
          </a:p>
          <a:p>
            <a:r>
              <a:rPr lang="en-US" altLang="ja-JP" dirty="0" smtClean="0">
                <a:latin typeface="Arial"/>
                <a:cs typeface="Arial"/>
              </a:rPr>
              <a:t>as expected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11" name="右矢印 110"/>
          <p:cNvSpPr/>
          <p:nvPr/>
        </p:nvSpPr>
        <p:spPr>
          <a:xfrm>
            <a:off x="1395296" y="6520954"/>
            <a:ext cx="378902" cy="22921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785161" y="570299"/>
            <a:ext cx="336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Bonding of polyimide insulation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7" name="直線コネクタ 6"/>
          <p:cNvCxnSpPr/>
          <p:nvPr/>
        </p:nvCxnSpPr>
        <p:spPr>
          <a:xfrm flipV="1">
            <a:off x="5417716" y="705452"/>
            <a:ext cx="0" cy="78242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/>
          <p:cNvCxnSpPr/>
          <p:nvPr/>
        </p:nvCxnSpPr>
        <p:spPr>
          <a:xfrm flipV="1">
            <a:off x="5644934" y="705450"/>
            <a:ext cx="0" cy="78242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5190803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/>
          <p:nvPr/>
        </p:nvCxnSpPr>
        <p:spPr>
          <a:xfrm flipH="1">
            <a:off x="5645573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 flipV="1">
            <a:off x="2136707" y="705450"/>
            <a:ext cx="0" cy="150732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 flipH="1">
            <a:off x="2136707" y="781652"/>
            <a:ext cx="22022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2312311" y="567824"/>
            <a:ext cx="2956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Hardening of </a:t>
            </a:r>
            <a:r>
              <a:rPr lang="en-US" altLang="ja-JP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c</a:t>
            </a:r>
            <a:r>
              <a:rPr kumimoji="1" lang="en-US" altLang="ja-JP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yanate</a:t>
            </a:r>
            <a:r>
              <a:rPr kumimoji="1" lang="en-US" altLang="ja-JP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 ester</a:t>
            </a:r>
            <a:endParaRPr kumimoji="1" lang="ja-JP" altLang="en-US" dirty="0">
              <a:solidFill>
                <a:schemeClr val="tx2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5362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after Curing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768" y="2981225"/>
            <a:ext cx="3739660" cy="20194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25655" y="-1323022"/>
            <a:ext cx="2183375" cy="601263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4275667" y="2981225"/>
            <a:ext cx="45532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The gap between the end saddle and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the cable was closed after curing</a:t>
            </a:r>
          </a:p>
          <a:p>
            <a:r>
              <a:rPr lang="en-US" altLang="ja-JP" sz="2000" dirty="0" smtClean="0">
                <a:latin typeface="Arial"/>
                <a:cs typeface="Arial"/>
                <a:sym typeface="Wingdings"/>
              </a:rPr>
              <a:t>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Hard BT resin + S2 glass GFRP can</a:t>
            </a:r>
            <a:endParaRPr lang="en-US" altLang="ja-JP" sz="2000" dirty="0">
              <a:solidFill>
                <a:srgbClr val="FF0000"/>
              </a:solidFill>
              <a:latin typeface="Arial"/>
              <a:cs typeface="Arial"/>
              <a:sym typeface="Wingdings"/>
            </a:endParaRPr>
          </a:p>
          <a:p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  be accommodated to the cable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 flipH="1">
            <a:off x="2017889" y="3416330"/>
            <a:ext cx="2257778" cy="11374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図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524021" y="3494442"/>
            <a:ext cx="1846659" cy="4880456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874750" y="5000717"/>
            <a:ext cx="40763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Bonding between the cable and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the wedges is sufficiently strong</a:t>
            </a:r>
          </a:p>
          <a:p>
            <a:pPr marL="342900" indent="-342900">
              <a:buFont typeface="Wingdings" charset="0"/>
              <a:buChar char="à"/>
            </a:pP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Effectiveness of </a:t>
            </a:r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h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eat treatment</a:t>
            </a:r>
          </a:p>
          <a:p>
            <a:r>
              <a:rPr lang="en-US" altLang="ja-JP" sz="20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   profile is verified</a:t>
            </a:r>
            <a:r>
              <a:rPr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4920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FC311-C70D-1A49-9ABD-F1846C7BDF25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Electrical Tests for QA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88" y="792881"/>
            <a:ext cx="5724644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No ground fault throughout winding and curing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No change of cable resistance (for 44 turn)</a:t>
            </a: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endParaRPr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kumimoji="1" lang="en-US" altLang="ja-JP" sz="2000" dirty="0" smtClean="0">
                <a:latin typeface="Arial"/>
                <a:cs typeface="Arial"/>
              </a:rPr>
              <a:t>No damage of cable insulation checked</a:t>
            </a:r>
          </a:p>
          <a:p>
            <a:r>
              <a:rPr lang="en-US" altLang="ja-JP" sz="2000" dirty="0">
                <a:latin typeface="Arial"/>
                <a:cs typeface="Arial"/>
              </a:rPr>
              <a:t> </a:t>
            </a:r>
            <a:r>
              <a:rPr lang="en-US" altLang="ja-JP" sz="2000" dirty="0" smtClean="0">
                <a:latin typeface="Arial"/>
                <a:cs typeface="Arial"/>
              </a:rPr>
              <a:t>   </a:t>
            </a:r>
            <a:r>
              <a:rPr kumimoji="1" lang="en-US" altLang="ja-JP" sz="2000" dirty="0" smtClean="0">
                <a:latin typeface="Arial"/>
                <a:cs typeface="Arial"/>
              </a:rPr>
              <a:t>by a bundle of fine </a:t>
            </a:r>
            <a:r>
              <a:rPr kumimoji="1" lang="en-US" altLang="ja-JP" sz="2000" dirty="0" err="1" smtClean="0">
                <a:latin typeface="Arial"/>
                <a:cs typeface="Arial"/>
              </a:rPr>
              <a:t>Nb</a:t>
            </a:r>
            <a:r>
              <a:rPr kumimoji="1" lang="en-US" altLang="ja-JP" sz="2000" dirty="0" smtClean="0">
                <a:latin typeface="Arial"/>
                <a:cs typeface="Arial"/>
              </a:rPr>
              <a:t>-Ti filaments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No turn-turn insulation failure at least</a:t>
            </a:r>
          </a:p>
          <a:p>
            <a:r>
              <a:rPr lang="en-US" altLang="ja-JP" sz="2000" dirty="0" smtClean="0">
                <a:latin typeface="Arial"/>
                <a:cs typeface="Arial"/>
              </a:rPr>
              <a:t>     up to </a:t>
            </a:r>
            <a:r>
              <a:rPr kumimoji="1" lang="en-US" altLang="ja-JP" sz="2000" dirty="0" smtClean="0">
                <a:latin typeface="Arial"/>
                <a:cs typeface="Arial"/>
              </a:rPr>
              <a:t>1 kV (Surge test)</a:t>
            </a:r>
          </a:p>
          <a:p>
            <a:pPr marL="342900" indent="-342900">
              <a:buFontTx/>
              <a:buChar char="-"/>
            </a:pPr>
            <a:r>
              <a:rPr lang="en-US" altLang="ja-JP" sz="2000" dirty="0" smtClean="0">
                <a:latin typeface="Arial"/>
                <a:cs typeface="Arial"/>
              </a:rPr>
              <a:t>Coil inductance: 2.26 </a:t>
            </a:r>
            <a:r>
              <a:rPr lang="en-US" altLang="ja-JP" sz="2000" dirty="0" err="1" smtClean="0">
                <a:latin typeface="Arial"/>
                <a:cs typeface="Arial"/>
              </a:rPr>
              <a:t>mH</a:t>
            </a:r>
            <a:endParaRPr lang="en-US" altLang="ja-JP" sz="2000" dirty="0">
              <a:latin typeface="Arial"/>
              <a:cs typeface="Arial"/>
            </a:endParaRPr>
          </a:p>
          <a:p>
            <a:r>
              <a:rPr lang="en-US" altLang="ja-JP" sz="2000" dirty="0" smtClean="0">
                <a:latin typeface="Arial"/>
                <a:cs typeface="Arial"/>
              </a:rPr>
              <a:t>     (calc. value = 2.28 </a:t>
            </a:r>
            <a:r>
              <a:rPr lang="en-US" altLang="ja-JP" sz="2000" dirty="0" err="1" smtClean="0">
                <a:latin typeface="Arial"/>
                <a:cs typeface="Arial"/>
              </a:rPr>
              <a:t>mH</a:t>
            </a:r>
            <a:r>
              <a:rPr lang="en-US" altLang="ja-JP" sz="2000" dirty="0" smtClean="0">
                <a:latin typeface="Arial"/>
                <a:cs typeface="Arial"/>
              </a:rPr>
              <a:t>)</a:t>
            </a:r>
          </a:p>
          <a:p>
            <a:endParaRPr kumimoji="1" lang="en-US" altLang="ja-JP" sz="2000" dirty="0" smtClean="0">
              <a:latin typeface="Arial"/>
              <a:cs typeface="Arial"/>
            </a:endParaRPr>
          </a:p>
          <a:p>
            <a:endParaRPr kumimoji="1" lang="en-US" altLang="ja-JP" sz="2000" dirty="0" smtClean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endParaRPr kumimoji="1" lang="ja-JP" altLang="en-US" sz="2000" dirty="0">
              <a:latin typeface="Arial"/>
              <a:cs typeface="Arial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543" y="764659"/>
            <a:ext cx="3570110" cy="266190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63215" y="5597263"/>
            <a:ext cx="4423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  <a:latin typeface="Arial"/>
                <a:cs typeface="Arial"/>
              </a:rPr>
              <a:t>Electrical soundness of the coil</a:t>
            </a:r>
          </a:p>
          <a:p>
            <a:r>
              <a:rPr kumimoji="1" lang="en-US" altLang="ja-JP" sz="2400" dirty="0" smtClean="0">
                <a:solidFill>
                  <a:srgbClr val="FF0000"/>
                </a:solidFill>
                <a:latin typeface="Arial"/>
                <a:cs typeface="Arial"/>
              </a:rPr>
              <a:t>was confirmed</a:t>
            </a:r>
            <a:endParaRPr kumimoji="1" lang="ja-JP" altLang="en-US" sz="2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88" y="3577755"/>
            <a:ext cx="3461562" cy="2444015"/>
          </a:xfrm>
          <a:prstGeom prst="rect">
            <a:avLst/>
          </a:prstGeom>
        </p:spPr>
      </p:pic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531704"/>
              </p:ext>
            </p:extLst>
          </p:nvPr>
        </p:nvGraphicFramePr>
        <p:xfrm>
          <a:off x="179388" y="1641350"/>
          <a:ext cx="4937704" cy="165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27212"/>
                <a:gridCol w="18104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After winding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242.9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>
                        <a:latin typeface="Symbol" charset="2"/>
                        <a:cs typeface="Symbol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Under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curing pressure,</a:t>
                      </a:r>
                    </a:p>
                    <a:p>
                      <a:pPr algn="ctr"/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before curing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242.5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m</a:t>
                      </a:r>
                      <a:r>
                        <a:rPr kumimoji="1" lang="en-US" altLang="ja-JP" dirty="0" err="1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 smtClean="0">
                        <a:latin typeface="Symbol" charset="2"/>
                        <a:cs typeface="Symbol" charset="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After curing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mtClean="0">
                          <a:latin typeface="Arial"/>
                          <a:cs typeface="Arial"/>
                        </a:rPr>
                        <a:t>242.2 m</a:t>
                      </a:r>
                      <a:r>
                        <a:rPr kumimoji="1" lang="en-US" altLang="ja-JP" smtClean="0">
                          <a:latin typeface="Symbol" charset="2"/>
                          <a:cs typeface="Symbol" charset="2"/>
                        </a:rPr>
                        <a:t>W</a:t>
                      </a:r>
                      <a:endParaRPr kumimoji="1" lang="ja-JP" altLang="en-US" dirty="0" smtClean="0">
                        <a:latin typeface="Symbol" charset="2"/>
                        <a:cs typeface="Symbol" charset="2"/>
                      </a:endParaRPr>
                    </a:p>
                    <a:p>
                      <a:pPr algn="ctr"/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7479251" y="5227931"/>
            <a:ext cx="1236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Surge test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615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S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ize </a:t>
            </a:r>
            <a:r>
              <a:rPr lang="en-US" altLang="ja-JP" sz="3600" b="1" dirty="0">
                <a:solidFill>
                  <a:srgbClr val="4F81BD"/>
                </a:solidFill>
                <a:latin typeface="+mj-lt"/>
              </a:rPr>
              <a:t>M</a:t>
            </a:r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easurement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05899" y="5924747"/>
            <a:ext cx="345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Pushing bars with strain gauges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09130" y="853686"/>
            <a:ext cx="596830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50 ton hydraulic press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Coil pressure up to 90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>
              <a:latin typeface="Arial"/>
              <a:cs typeface="Arial"/>
            </a:endParaRP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Continuous measurement</a:t>
            </a:r>
            <a:r>
              <a:rPr kumimoji="1" lang="en-US" altLang="ja-JP" dirty="0" smtClean="0">
                <a:latin typeface="Arial"/>
                <a:cs typeface="Arial"/>
              </a:rPr>
              <a:t> using the 5.4 m-long bench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Two pushing bars each having 5 x 20mm-wide fingers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4 x linear gauges to measure coil deformation </a:t>
            </a:r>
            <a:r>
              <a:rPr kumimoji="1" lang="en-US" altLang="ja-JP" dirty="0" smtClean="0">
                <a:latin typeface="Arial"/>
                <a:cs typeface="Arial"/>
              </a:rPr>
              <a:t> </a:t>
            </a:r>
            <a:endParaRPr kumimoji="1" lang="ja-JP" altLang="en-US" dirty="0">
              <a:latin typeface="Arial"/>
              <a:cs typeface="Arial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24260" y="500863"/>
            <a:ext cx="513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Similar apparatus as CERN (Thanks to G. Kirby)</a:t>
            </a:r>
            <a:endParaRPr kumimoji="1" lang="ja-JP" altLang="en-US" dirty="0">
              <a:latin typeface="Arial"/>
              <a:cs typeface="Arial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0736" y="4093811"/>
            <a:ext cx="4581506" cy="1822859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130309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432707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766695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31233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473091" y="5445750"/>
            <a:ext cx="446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R1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12438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5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01324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4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781264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3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51218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2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393076" y="4195871"/>
            <a:ext cx="41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/>
                <a:cs typeface="Arial"/>
              </a:rPr>
              <a:t>L</a:t>
            </a:r>
            <a:r>
              <a:rPr kumimoji="1" lang="en-US" altLang="ja-JP" sz="1600" dirty="0" smtClean="0">
                <a:latin typeface="Arial"/>
                <a:cs typeface="Arial"/>
              </a:rPr>
              <a:t>1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388" y="621293"/>
            <a:ext cx="2539947" cy="5987016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3259800" y="6168639"/>
            <a:ext cx="50418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latin typeface="Arial"/>
                <a:cs typeface="Arial"/>
              </a:rPr>
              <a:t>Maximum pressure to compress the coil to the final size was measured</a:t>
            </a:r>
            <a:endParaRPr lang="en-US" altLang="ja-JP" sz="2000" dirty="0" smtClean="0">
              <a:latin typeface="Arial"/>
              <a:cs typeface="Arial"/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3156" y="2369120"/>
            <a:ext cx="2368062" cy="171195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1" name="正方形/長方形 30"/>
          <p:cNvSpPr/>
          <p:nvPr/>
        </p:nvSpPr>
        <p:spPr>
          <a:xfrm>
            <a:off x="1028700" y="4991100"/>
            <a:ext cx="673100" cy="5842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cxnSp>
        <p:nvCxnSpPr>
          <p:cNvPr id="32" name="直線矢印コネクタ 31"/>
          <p:cNvCxnSpPr>
            <a:endCxn id="29" idx="1"/>
          </p:cNvCxnSpPr>
          <p:nvPr/>
        </p:nvCxnSpPr>
        <p:spPr>
          <a:xfrm flipV="1">
            <a:off x="1701800" y="3225097"/>
            <a:ext cx="1981356" cy="17660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5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図形グループ 9"/>
          <p:cNvGrpSpPr/>
          <p:nvPr/>
        </p:nvGrpSpPr>
        <p:grpSpPr>
          <a:xfrm>
            <a:off x="4579574" y="2790308"/>
            <a:ext cx="4532026" cy="3815095"/>
            <a:chOff x="4579574" y="2790308"/>
            <a:chExt cx="4532026" cy="381509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9574" y="2790308"/>
              <a:ext cx="4532026" cy="3815095"/>
            </a:xfrm>
            <a:prstGeom prst="rect">
              <a:avLst/>
            </a:prstGeom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5459587" y="5366764"/>
              <a:ext cx="15953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chemeClr val="bg1">
                      <a:lumMod val="50000"/>
                    </a:schemeClr>
                  </a:solidFill>
                  <a:latin typeface="Arial"/>
                  <a:cs typeface="Arial"/>
                </a:rPr>
                <a:t>Preliminary</a:t>
              </a:r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7621"/>
            <a:ext cx="4623152" cy="3903654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1DF6F-6569-874B-A699-DF8738964170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3600" b="1" dirty="0" smtClean="0">
                <a:solidFill>
                  <a:srgbClr val="4F81BD"/>
                </a:solidFill>
                <a:latin typeface="+mj-lt"/>
              </a:rPr>
              <a:t>Coil Size Measurement: Results of Test Coil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-24426" y="4999794"/>
            <a:ext cx="46749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/>
                <a:cs typeface="Arial"/>
              </a:rPr>
              <a:t>Measured m</a:t>
            </a:r>
            <a:r>
              <a:rPr kumimoji="1" lang="en-US" altLang="ja-JP" dirty="0" smtClean="0">
                <a:latin typeface="Arial"/>
                <a:cs typeface="Arial"/>
              </a:rPr>
              <a:t>aximum pressure: 80 – 92 </a:t>
            </a:r>
            <a:r>
              <a:rPr kumimoji="1" lang="en-US" altLang="ja-JP" dirty="0" err="1" smtClean="0">
                <a:latin typeface="Arial"/>
                <a:cs typeface="Arial"/>
              </a:rPr>
              <a:t>MPa</a:t>
            </a:r>
            <a:endParaRPr kumimoji="1" lang="en-US" altLang="ja-JP" dirty="0" smtClean="0">
              <a:latin typeface="Arial"/>
              <a:cs typeface="Arial"/>
            </a:endParaRPr>
          </a:p>
          <a:p>
            <a:r>
              <a:rPr lang="en-US" altLang="ja-JP" dirty="0" smtClean="0">
                <a:latin typeface="Arial"/>
                <a:cs typeface="Arial"/>
              </a:rPr>
              <a:t>(After correction considering machine</a:t>
            </a:r>
          </a:p>
          <a:p>
            <a:r>
              <a:rPr lang="en-US" altLang="ja-JP" dirty="0" smtClean="0">
                <a:latin typeface="Arial"/>
                <a:cs typeface="Arial"/>
              </a:rPr>
              <a:t>deformation: 90 – 100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r>
              <a:rPr lang="en-US" altLang="ja-JP" dirty="0" smtClean="0">
                <a:latin typeface="Arial"/>
                <a:cs typeface="Arial"/>
              </a:rPr>
              <a:t>)</a:t>
            </a:r>
            <a:endParaRPr kumimoji="1" lang="en-US" altLang="ja-JP" dirty="0" smtClean="0">
              <a:latin typeface="Arial"/>
              <a:cs typeface="Arial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altLang="ja-JP" dirty="0" smtClean="0">
                <a:latin typeface="Arial"/>
                <a:cs typeface="Arial"/>
                <a:sym typeface="Wingdings"/>
              </a:rPr>
              <a:t>The size of our test coil is almost</a:t>
            </a:r>
          </a:p>
          <a:p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as designed</a:t>
            </a:r>
            <a:endParaRPr lang="en-US" altLang="ja-JP" dirty="0">
              <a:latin typeface="Arial"/>
              <a:cs typeface="Arial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2926" y="475532"/>
            <a:ext cx="3328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u="sng" dirty="0" smtClean="0">
                <a:latin typeface="Arial"/>
                <a:cs typeface="Arial"/>
              </a:rPr>
              <a:t>Coil pressure – deformation </a:t>
            </a:r>
          </a:p>
          <a:p>
            <a:pPr algn="ctr"/>
            <a:r>
              <a:rPr kumimoji="1" lang="en-US" altLang="ja-JP" dirty="0" smtClean="0">
                <a:latin typeface="Arial"/>
                <a:cs typeface="Arial"/>
              </a:rPr>
              <a:t>Results for adjacent 5 sections</a:t>
            </a: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4255899" y="3866989"/>
            <a:ext cx="0" cy="4641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385898" y="3556204"/>
            <a:ext cx="1159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Final size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>
            <a:off x="1195946" y="3868036"/>
            <a:ext cx="0" cy="464128"/>
          </a:xfrm>
          <a:prstGeom prst="straightConnector1">
            <a:avLst/>
          </a:prstGeom>
          <a:ln>
            <a:solidFill>
              <a:schemeClr val="accent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1195946" y="4029874"/>
            <a:ext cx="3059953" cy="0"/>
          </a:xfrm>
          <a:prstGeom prst="straightConnector1">
            <a:avLst/>
          </a:prstGeom>
          <a:ln>
            <a:solidFill>
              <a:schemeClr val="accent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354948" y="3615366"/>
            <a:ext cx="1095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/>
                </a:solidFill>
                <a:latin typeface="Arial"/>
                <a:cs typeface="Arial"/>
              </a:rPr>
              <a:t>O</a:t>
            </a:r>
            <a:r>
              <a:rPr lang="en-US" altLang="ja-JP" dirty="0" smtClean="0">
                <a:solidFill>
                  <a:schemeClr val="accent1"/>
                </a:solidFill>
                <a:latin typeface="Arial"/>
                <a:cs typeface="Arial"/>
              </a:rPr>
              <a:t>versize</a:t>
            </a:r>
            <a:endParaRPr kumimoji="1" lang="ja-JP" altLang="en-US" dirty="0">
              <a:solidFill>
                <a:schemeClr val="accent1"/>
              </a:solidFill>
              <a:latin typeface="Arial"/>
              <a:cs typeface="Arial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V="1">
            <a:off x="2907719" y="2470431"/>
            <a:ext cx="407619" cy="5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3630301" y="2790308"/>
            <a:ext cx="407619" cy="59583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835240" y="580800"/>
            <a:ext cx="5392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u="sng" dirty="0" smtClean="0">
                <a:latin typeface="Arial"/>
                <a:cs typeface="Arial"/>
              </a:rPr>
              <a:t>Coil stress at the final size along the coil length</a:t>
            </a:r>
            <a:endParaRPr kumimoji="1" lang="ja-JP" altLang="en-US" b="1" u="sng" dirty="0">
              <a:latin typeface="Arial"/>
              <a:cs typeface="Arial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66318" y="3243087"/>
            <a:ext cx="3032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latin typeface="Arial"/>
                <a:cs typeface="Arial"/>
              </a:rPr>
              <a:t>Dot: Results for each 20 mm</a:t>
            </a:r>
            <a:endParaRPr lang="en-US" altLang="ja-JP" sz="1600" dirty="0" smtClean="0">
              <a:latin typeface="Arial"/>
              <a:cs typeface="Arial"/>
            </a:endParaRPr>
          </a:p>
          <a:p>
            <a:r>
              <a:rPr kumimoji="1" lang="en-US" altLang="ja-JP" sz="1600" dirty="0" smtClean="0">
                <a:latin typeface="Arial"/>
                <a:cs typeface="Arial"/>
              </a:rPr>
              <a:t>Line:</a:t>
            </a:r>
            <a:r>
              <a:rPr lang="en-US" altLang="ja-JP" sz="1600" dirty="0">
                <a:latin typeface="Arial"/>
                <a:cs typeface="Arial"/>
              </a:rPr>
              <a:t> </a:t>
            </a:r>
            <a:r>
              <a:rPr lang="en-US" altLang="ja-JP" sz="1600" dirty="0" smtClean="0">
                <a:latin typeface="Arial"/>
                <a:cs typeface="Arial"/>
              </a:rPr>
              <a:t>Average for every100 mm</a:t>
            </a:r>
            <a:endParaRPr kumimoji="1" lang="ja-JP" altLang="en-US" sz="1600" dirty="0">
              <a:latin typeface="Arial"/>
              <a:cs typeface="Arial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259" y="941795"/>
            <a:ext cx="2556959" cy="1848513"/>
          </a:xfrm>
          <a:prstGeom prst="rect">
            <a:avLst/>
          </a:prstGeom>
          <a:ln>
            <a:noFill/>
          </a:ln>
        </p:spPr>
      </p:pic>
      <p:cxnSp>
        <p:nvCxnSpPr>
          <p:cNvPr id="14" name="直線矢印コネクタ 13"/>
          <p:cNvCxnSpPr/>
          <p:nvPr/>
        </p:nvCxnSpPr>
        <p:spPr>
          <a:xfrm>
            <a:off x="7722292" y="1394848"/>
            <a:ext cx="0" cy="2268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557943" y="11048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R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5901595" y="1394848"/>
            <a:ext cx="0" cy="2268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5737246" y="1104896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L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23" y="1193273"/>
            <a:ext cx="3272802" cy="622079"/>
          </a:xfrm>
          <a:prstGeom prst="rect">
            <a:avLst/>
          </a:prstGeom>
        </p:spPr>
      </p:pic>
      <p:sp>
        <p:nvSpPr>
          <p:cNvPr id="38" name="テキスト ボックス 37"/>
          <p:cNvSpPr txBox="1"/>
          <p:nvPr/>
        </p:nvSpPr>
        <p:spPr>
          <a:xfrm>
            <a:off x="1618209" y="1465605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Arial"/>
                <a:cs typeface="Arial"/>
              </a:rPr>
              <a:t>R5</a:t>
            </a:r>
            <a:endParaRPr kumimoji="1" lang="ja-JP" altLang="en-US" sz="14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867687" y="147222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2">
                    <a:lumMod val="50000"/>
                  </a:schemeClr>
                </a:solidFill>
                <a:latin typeface="Arial"/>
                <a:cs typeface="Arial"/>
              </a:rPr>
              <a:t>R4</a:t>
            </a:r>
            <a:endParaRPr kumimoji="1" lang="ja-JP" altLang="en-US" sz="1400" dirty="0">
              <a:solidFill>
                <a:schemeClr val="bg2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02450" y="147222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accent3">
                    <a:lumMod val="50000"/>
                  </a:schemeClr>
                </a:solidFill>
                <a:latin typeface="Arial"/>
                <a:cs typeface="Arial"/>
              </a:rPr>
              <a:t>R3</a:t>
            </a:r>
            <a:endParaRPr kumimoji="1" lang="ja-JP" altLang="en-US" sz="1400" dirty="0">
              <a:solidFill>
                <a:schemeClr val="accent3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54533" y="1478835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00FF"/>
                </a:solidFill>
                <a:latin typeface="Arial"/>
                <a:cs typeface="Arial"/>
              </a:rPr>
              <a:t>R2</a:t>
            </a:r>
            <a:endParaRPr kumimoji="1" lang="ja-JP" altLang="en-US" sz="14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590554" y="1487730"/>
            <a:ext cx="414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  <a:latin typeface="Arial"/>
                <a:cs typeface="Arial"/>
              </a:rPr>
              <a:t>R1</a:t>
            </a:r>
            <a:endParaRPr kumimoji="1" lang="ja-JP" alt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166318" y="2940700"/>
            <a:ext cx="2237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1-m Straight section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2426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 descr="IMG_605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1533" y="368300"/>
            <a:ext cx="3149599" cy="2362200"/>
          </a:xfrm>
          <a:prstGeom prst="rect">
            <a:avLst/>
          </a:prstGeom>
        </p:spPr>
      </p:pic>
      <p:pic>
        <p:nvPicPr>
          <p:cNvPr id="7" name="図 6" descr="D1_insulation(6.06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804" y="3904915"/>
            <a:ext cx="3177034" cy="2953085"/>
          </a:xfrm>
          <a:prstGeom prst="rect">
            <a:avLst/>
          </a:prstGeom>
        </p:spPr>
      </p:pic>
      <p:pic>
        <p:nvPicPr>
          <p:cNvPr id="3" name="図 2" descr="12Z24-03-01-002A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96106" y="2289907"/>
            <a:ext cx="3700587" cy="523240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704652" cy="70373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Ground Insulation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-1" y="578086"/>
            <a:ext cx="4800601" cy="2444514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Ground Insulation: same concept as MQXA</a:t>
            </a:r>
          </a:p>
          <a:p>
            <a:pPr lvl="1"/>
            <a:r>
              <a:rPr kumimoji="1" lang="en-US" altLang="ja-JP" sz="1600" dirty="0" smtClean="0"/>
              <a:t>4 layer of 0.125 mm thick Polyimide insulation (</a:t>
            </a:r>
            <a:r>
              <a:rPr kumimoji="1" lang="en-US" altLang="ja-JP" sz="1600" dirty="0" err="1" smtClean="0"/>
              <a:t>Upilex</a:t>
            </a:r>
            <a:r>
              <a:rPr kumimoji="1" lang="en-US" altLang="ja-JP" sz="1600" dirty="0" smtClean="0"/>
              <a:t>-RN)</a:t>
            </a:r>
          </a:p>
          <a:p>
            <a:pPr lvl="1"/>
            <a:r>
              <a:rPr kumimoji="1" lang="en-US" altLang="ja-JP" sz="1600" dirty="0" smtClean="0"/>
              <a:t>Large shrinkage of the coil during the assembly should be taken into account.</a:t>
            </a:r>
          </a:p>
          <a:p>
            <a:r>
              <a:rPr kumimoji="1" lang="en-US" altLang="ja-JP" sz="1600" dirty="0" smtClean="0"/>
              <a:t>Brass shoes to intervene laminated collar sheets and the insulated coil.</a:t>
            </a:r>
          </a:p>
          <a:p>
            <a:r>
              <a:rPr kumimoji="1" lang="en-US" altLang="ja-JP" sz="1600" dirty="0" smtClean="0"/>
              <a:t>Collaring mandrel ensuring the proper coil form.</a:t>
            </a:r>
            <a:endParaRPr kumimoji="1" lang="en-US" altLang="ja-JP" sz="1600" dirty="0"/>
          </a:p>
          <a:p>
            <a:r>
              <a:rPr kumimoji="1" lang="en-US" altLang="ja-JP" sz="1600" dirty="0" smtClean="0"/>
              <a:t>Concept and design checked by the practice model.</a:t>
            </a:r>
          </a:p>
        </p:txBody>
      </p:sp>
      <p:sp>
        <p:nvSpPr>
          <p:cNvPr id="8" name="円/楕円 7"/>
          <p:cNvSpPr/>
          <p:nvPr/>
        </p:nvSpPr>
        <p:spPr>
          <a:xfrm>
            <a:off x="4609547" y="4783889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9690100" y="3327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" name="角丸四角形 4"/>
          <p:cNvSpPr/>
          <p:nvPr/>
        </p:nvSpPr>
        <p:spPr>
          <a:xfrm>
            <a:off x="6286500" y="444500"/>
            <a:ext cx="660400" cy="50800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 flipV="1">
            <a:off x="6921500" y="190500"/>
            <a:ext cx="495300" cy="2794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6959600" y="825500"/>
            <a:ext cx="495300" cy="1016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角丸四角形 18"/>
          <p:cNvSpPr/>
          <p:nvPr/>
        </p:nvSpPr>
        <p:spPr>
          <a:xfrm>
            <a:off x="7200900" y="1308100"/>
            <a:ext cx="647700" cy="457200"/>
          </a:xfrm>
          <a:prstGeom prst="round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コネクタ 19"/>
          <p:cNvCxnSpPr/>
          <p:nvPr/>
        </p:nvCxnSpPr>
        <p:spPr>
          <a:xfrm>
            <a:off x="7810500" y="1778000"/>
            <a:ext cx="1143000" cy="4953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 flipH="1" flipV="1">
            <a:off x="7277100" y="1778000"/>
            <a:ext cx="292100" cy="55880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図 17" descr="IMG_605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1099" y="2908300"/>
            <a:ext cx="2082800" cy="1562100"/>
          </a:xfrm>
          <a:prstGeom prst="rect">
            <a:avLst/>
          </a:prstGeom>
        </p:spPr>
      </p:pic>
      <p:pic>
        <p:nvPicPr>
          <p:cNvPr id="17" name="図 16" descr="IMG_6053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6800" y="162748"/>
            <a:ext cx="1663700" cy="708613"/>
          </a:xfrm>
          <a:prstGeom prst="rect">
            <a:avLst/>
          </a:prstGeom>
        </p:spPr>
      </p:pic>
      <p:pic>
        <p:nvPicPr>
          <p:cNvPr id="23" name="図 22" descr="IMG_6055.JP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100" y="2286000"/>
            <a:ext cx="1435100" cy="170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4138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5704652" cy="703732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solidFill>
                  <a:schemeClr val="accent1"/>
                </a:solidFill>
              </a:rPr>
              <a:t>QPH &amp; Spot Heater</a:t>
            </a:r>
            <a:endParaRPr kumimoji="1" lang="ja-JP" altLang="en-US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266700" y="1009886"/>
            <a:ext cx="8458200" cy="4781314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QPH might not be necessary for the D1 because peak temperature is estimated to be 300K by </a:t>
            </a:r>
            <a:r>
              <a:rPr kumimoji="1" lang="en-US" altLang="ja-JP" sz="2000" dirty="0" smtClean="0"/>
              <a:t>a conservative </a:t>
            </a:r>
            <a:r>
              <a:rPr kumimoji="1" lang="en-US" altLang="ja-JP" sz="2000" dirty="0"/>
              <a:t>scenario. 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Quench </a:t>
            </a:r>
            <a:r>
              <a:rPr kumimoji="1" lang="en-US" altLang="ja-JP" sz="2000" dirty="0"/>
              <a:t>Protection Heater (0.25 mm think</a:t>
            </a:r>
            <a:r>
              <a:rPr kumimoji="1" lang="en-US" altLang="ja-JP" sz="2000" dirty="0" smtClean="0"/>
              <a:t>) for model magnet R&amp;D</a:t>
            </a:r>
          </a:p>
          <a:p>
            <a:pPr lvl="1"/>
            <a:r>
              <a:rPr kumimoji="1" lang="en-US" altLang="ja-JP" sz="2000" dirty="0" smtClean="0"/>
              <a:t>Still searching for manufacturer in Japan.</a:t>
            </a:r>
          </a:p>
          <a:p>
            <a:pPr lvl="1"/>
            <a:r>
              <a:rPr kumimoji="1" lang="en-US" altLang="ja-JP" sz="2000" dirty="0" smtClean="0"/>
              <a:t>Possibility of supply from CERN </a:t>
            </a:r>
            <a:endParaRPr kumimoji="1" lang="en-US" altLang="ja-JP" sz="2000" dirty="0"/>
          </a:p>
          <a:p>
            <a:pPr lvl="1"/>
            <a:r>
              <a:rPr kumimoji="1" lang="en-US" altLang="ja-JP" sz="2000" dirty="0"/>
              <a:t>Necessity?? </a:t>
            </a:r>
            <a:endParaRPr kumimoji="1" lang="en-US" altLang="ja-JP" sz="2000" dirty="0" smtClean="0"/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Spot </a:t>
            </a:r>
            <a:r>
              <a:rPr kumimoji="1" lang="en-US" altLang="ja-JP" sz="2000" dirty="0"/>
              <a:t>heaters will be implemented in the model magnet for the quench protection study.</a:t>
            </a:r>
          </a:p>
          <a:p>
            <a:pPr lvl="1"/>
            <a:r>
              <a:rPr kumimoji="1" lang="en-US" altLang="ja-JP" sz="2000" dirty="0"/>
              <a:t>higher field at the straight section</a:t>
            </a:r>
          </a:p>
          <a:p>
            <a:pPr lvl="1"/>
            <a:r>
              <a:rPr kumimoji="1" lang="en-US" altLang="ja-JP" sz="2000" dirty="0"/>
              <a:t>lowest field at the coil end (probably at lead-out)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CLIQ </a:t>
            </a:r>
            <a:r>
              <a:rPr kumimoji="1" lang="en-US" altLang="ja-JP" sz="2000" dirty="0"/>
              <a:t>might secure the quench protection</a:t>
            </a:r>
            <a:r>
              <a:rPr kumimoji="1" lang="en-US" altLang="ja-JP" sz="2000" dirty="0" smtClean="0"/>
              <a:t>?</a:t>
            </a:r>
          </a:p>
          <a:p>
            <a:pPr lvl="1"/>
            <a:r>
              <a:rPr kumimoji="1" lang="en-US" altLang="ja-JP" sz="2000" dirty="0" smtClean="0"/>
              <a:t>Experimental study with the 1</a:t>
            </a:r>
            <a:r>
              <a:rPr kumimoji="1" lang="en-US" altLang="ja-JP" sz="2000" baseline="30000" dirty="0" smtClean="0"/>
              <a:t>st</a:t>
            </a:r>
            <a:r>
              <a:rPr kumimoji="1" lang="en-US" altLang="ja-JP" sz="2000" dirty="0" smtClean="0"/>
              <a:t> model magnet</a:t>
            </a:r>
            <a:endParaRPr kumimoji="1"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16413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38100"/>
            <a:ext cx="7721600" cy="4826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3200" b="1" dirty="0" smtClean="0">
                <a:solidFill>
                  <a:schemeClr val="accent1"/>
                </a:solidFill>
              </a:rPr>
              <a:t>Requirement for Cooling</a:t>
            </a:r>
            <a:endParaRPr kumimoji="1" lang="ja-JP" altLang="en-US" sz="32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" name="図 2" descr="12Z24-03-01-001B(6.26)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42" t="5569" r="35941" b="22037"/>
          <a:stretch/>
        </p:blipFill>
        <p:spPr>
          <a:xfrm>
            <a:off x="-1714500" y="1916793"/>
            <a:ext cx="5321300" cy="4941207"/>
          </a:xfrm>
          <a:prstGeom prst="rect">
            <a:avLst/>
          </a:prstGeom>
        </p:spPr>
      </p:pic>
      <p:sp>
        <p:nvSpPr>
          <p:cNvPr id="77" name="円/楕円 76"/>
          <p:cNvSpPr/>
          <p:nvPr/>
        </p:nvSpPr>
        <p:spPr>
          <a:xfrm>
            <a:off x="278732" y="3541296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9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45000" y="12700"/>
            <a:ext cx="4851400" cy="1778000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New 2 HX holes: </a:t>
            </a:r>
            <a:r>
              <a:rPr kumimoji="1" lang="en-US" altLang="ja-JP" sz="1600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sz="1600" dirty="0" smtClean="0"/>
              <a:t>60 @R=190</a:t>
            </a:r>
          </a:p>
          <a:p>
            <a:r>
              <a:rPr kumimoji="1" lang="en-US" altLang="ja-JP" sz="1600" dirty="0" smtClean="0"/>
              <a:t>Collar lamination w/ 0.2mm gap by emboss</a:t>
            </a:r>
          </a:p>
          <a:p>
            <a:r>
              <a:rPr kumimoji="1" lang="en-US" altLang="ja-JP" sz="1600" dirty="0" smtClean="0"/>
              <a:t>Longitudinal grooves on collar: 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d2 x w20, both sides of triangle notch.</a:t>
            </a:r>
          </a:p>
          <a:p>
            <a:r>
              <a:rPr kumimoji="1" lang="en-US" altLang="ja-JP" sz="1600" dirty="0" smtClean="0"/>
              <a:t>Yoke packing factor of 98 %</a:t>
            </a:r>
          </a:p>
          <a:p>
            <a:r>
              <a:rPr kumimoji="1" lang="en-US" altLang="ja-JP" sz="1600" dirty="0" smtClean="0"/>
              <a:t>Free area: 153 cm</a:t>
            </a:r>
            <a:r>
              <a:rPr kumimoji="1" lang="en-US" altLang="ja-JP" sz="1600" baseline="30000" dirty="0"/>
              <a:t>2</a:t>
            </a:r>
            <a:endParaRPr kumimoji="1" lang="ja-JP" altLang="en-US" sz="1600" baseline="30000" dirty="0"/>
          </a:p>
        </p:txBody>
      </p:sp>
      <p:sp>
        <p:nvSpPr>
          <p:cNvPr id="80" name="円/楕円 79"/>
          <p:cNvSpPr/>
          <p:nvPr/>
        </p:nvSpPr>
        <p:spPr>
          <a:xfrm>
            <a:off x="1441116" y="2075447"/>
            <a:ext cx="617622" cy="42444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" name="図 4" descr="カラーパック検討図(6.27)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18" t="31362" r="-8418" b="15154"/>
          <a:stretch/>
        </p:blipFill>
        <p:spPr>
          <a:xfrm>
            <a:off x="3008000" y="1312416"/>
            <a:ext cx="21551901" cy="814908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6489700" y="5461000"/>
            <a:ext cx="1110137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Yoke 98%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899400" y="5080000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3366FF"/>
                </a:solidFill>
              </a:rPr>
              <a:t>Collar 96%</a:t>
            </a:r>
            <a:endParaRPr kumimoji="1" lang="ja-JP" altLang="en-US" b="1" dirty="0">
              <a:solidFill>
                <a:srgbClr val="3366FF"/>
              </a:solidFill>
            </a:endParaRPr>
          </a:p>
        </p:txBody>
      </p:sp>
      <p:cxnSp>
        <p:nvCxnSpPr>
          <p:cNvPr id="9" name="カギ線コネクタ 8"/>
          <p:cNvCxnSpPr/>
          <p:nvPr/>
        </p:nvCxnSpPr>
        <p:spPr>
          <a:xfrm rot="5400000" flipH="1" flipV="1">
            <a:off x="774700" y="3784600"/>
            <a:ext cx="304800" cy="203200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カギ線コネクタ 81"/>
          <p:cNvCxnSpPr/>
          <p:nvPr/>
        </p:nvCxnSpPr>
        <p:spPr>
          <a:xfrm rot="16200000" flipV="1">
            <a:off x="533400" y="3784600"/>
            <a:ext cx="304800" cy="203200"/>
          </a:xfrm>
          <a:prstGeom prst="bentConnector3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上矢印 15"/>
          <p:cNvSpPr/>
          <p:nvPr/>
        </p:nvSpPr>
        <p:spPr>
          <a:xfrm>
            <a:off x="8293100" y="35941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4" name="上矢印 83"/>
          <p:cNvSpPr/>
          <p:nvPr/>
        </p:nvSpPr>
        <p:spPr>
          <a:xfrm rot="16200000">
            <a:off x="7950200" y="34417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3873500" y="2768600"/>
            <a:ext cx="8801100" cy="4572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3886200" y="5803900"/>
            <a:ext cx="8801100" cy="4572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上矢印 85"/>
          <p:cNvSpPr/>
          <p:nvPr/>
        </p:nvSpPr>
        <p:spPr>
          <a:xfrm>
            <a:off x="7912100" y="31623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511893" y="2812534"/>
            <a:ext cx="1650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3366FF"/>
                </a:solidFill>
              </a:rPr>
              <a:t>Heat Exchanger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7" name="正方形/長方形 86"/>
          <p:cNvSpPr/>
          <p:nvPr/>
        </p:nvSpPr>
        <p:spPr>
          <a:xfrm>
            <a:off x="5537293" y="5860534"/>
            <a:ext cx="16508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3366FF"/>
                </a:solidFill>
              </a:rPr>
              <a:t>Heat Exchanger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89" name="上矢印 88"/>
          <p:cNvSpPr/>
          <p:nvPr/>
        </p:nvSpPr>
        <p:spPr>
          <a:xfrm rot="5400000">
            <a:off x="8597900" y="34544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0" name="上矢印 89"/>
          <p:cNvSpPr/>
          <p:nvPr/>
        </p:nvSpPr>
        <p:spPr>
          <a:xfrm>
            <a:off x="8572500" y="3162300"/>
            <a:ext cx="342900" cy="2794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>
            <a:off x="965869" y="3533275"/>
            <a:ext cx="355600" cy="254000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27000" y="440034"/>
            <a:ext cx="3530600" cy="1200329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kumimoji="1" lang="en-US" altLang="ja-JP" dirty="0" smtClean="0"/>
              <a:t>Suggestion </a:t>
            </a:r>
            <a:r>
              <a:rPr kumimoji="1" lang="en-US" altLang="ja-JP" dirty="0"/>
              <a:t>by Rob</a:t>
            </a:r>
            <a:r>
              <a:rPr kumimoji="1" lang="en-US" altLang="ja-JP" dirty="0" smtClean="0"/>
              <a:t>:</a:t>
            </a:r>
            <a:endParaRPr kumimoji="1" lang="en-US" altLang="ja-JP" dirty="0"/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2 x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f</a:t>
            </a:r>
            <a:r>
              <a:rPr kumimoji="1" lang="en-US" altLang="ja-JP" dirty="0" smtClean="0"/>
              <a:t>57 </a:t>
            </a:r>
            <a:r>
              <a:rPr kumimoji="1" lang="en-US" altLang="ja-JP" dirty="0" err="1" smtClean="0"/>
              <a:t>HeII</a:t>
            </a:r>
            <a:r>
              <a:rPr kumimoji="1" lang="en-US" altLang="ja-JP" dirty="0" smtClean="0"/>
              <a:t> HXs</a:t>
            </a:r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Radial </a:t>
            </a:r>
            <a:r>
              <a:rPr kumimoji="1" lang="en-US" altLang="ja-JP" dirty="0"/>
              <a:t>gap of 4 </a:t>
            </a:r>
            <a:r>
              <a:rPr kumimoji="1" lang="en-US" altLang="ja-JP" dirty="0" smtClean="0"/>
              <a:t>% up </a:t>
            </a:r>
            <a:r>
              <a:rPr kumimoji="1" lang="en-US" altLang="ja-JP" dirty="0"/>
              <a:t>to </a:t>
            </a:r>
            <a:r>
              <a:rPr kumimoji="1" lang="en-US" altLang="ja-JP" dirty="0" smtClean="0"/>
              <a:t>HX holes.</a:t>
            </a:r>
          </a:p>
          <a:p>
            <a:pPr marL="285750" indent="-285750">
              <a:buFont typeface="Wingdings" charset="2"/>
              <a:buChar char="u"/>
            </a:pPr>
            <a:r>
              <a:rPr kumimoji="1" lang="en-US" altLang="ja-JP" dirty="0" smtClean="0"/>
              <a:t>Longitudinal free area &gt;100cm</a:t>
            </a:r>
            <a:r>
              <a:rPr kumimoji="1" lang="en-US" altLang="ja-JP" baseline="30000" dirty="0" smtClean="0"/>
              <a:t>2</a:t>
            </a:r>
            <a:endParaRPr kumimoji="1" lang="en-US" altLang="ja-JP" baseline="30000" dirty="0"/>
          </a:p>
        </p:txBody>
      </p:sp>
      <p:sp>
        <p:nvSpPr>
          <p:cNvPr id="8" name="右矢印 7"/>
          <p:cNvSpPr/>
          <p:nvPr/>
        </p:nvSpPr>
        <p:spPr>
          <a:xfrm>
            <a:off x="3848100" y="774700"/>
            <a:ext cx="444500" cy="520700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9847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9" grpId="0" build="p"/>
      <p:bldP spid="80" grpId="0" animBg="1"/>
      <p:bldP spid="7" grpId="0" animBg="1"/>
      <p:bldP spid="81" grpId="0"/>
      <p:bldP spid="16" grpId="0" animBg="1"/>
      <p:bldP spid="84" grpId="0" animBg="1"/>
      <p:bldP spid="17" grpId="0" animBg="1"/>
      <p:bldP spid="85" grpId="0" animBg="1"/>
      <p:bldP spid="86" grpId="0" animBg="1"/>
      <p:bldP spid="18" grpId="0"/>
      <p:bldP spid="87" grpId="0"/>
      <p:bldP spid="89" grpId="0" animBg="1"/>
      <p:bldP spid="90" grpId="0" animBg="1"/>
      <p:bldP spid="23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-114300"/>
            <a:ext cx="37338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Collars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29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475545"/>
            <a:ext cx="5410200" cy="6280855"/>
          </a:xfrm>
        </p:spPr>
        <p:txBody>
          <a:bodyPr>
            <a:noAutofit/>
          </a:bodyPr>
          <a:lstStyle/>
          <a:p>
            <a:r>
              <a:rPr lang="en-US" altLang="ja-JP" sz="1800" dirty="0" smtClean="0">
                <a:cs typeface="Calibri"/>
              </a:rPr>
              <a:t>Stainless </a:t>
            </a:r>
            <a:r>
              <a:rPr lang="en-US" altLang="ja-JP" sz="1800" dirty="0">
                <a:cs typeface="Calibri"/>
              </a:rPr>
              <a:t>steel: NSSC 130S (same as YUS130S)</a:t>
            </a:r>
          </a:p>
          <a:p>
            <a:pPr lvl="1"/>
            <a:r>
              <a:rPr lang="en-US" altLang="ja-JP" sz="1800" dirty="0">
                <a:cs typeface="Calibri"/>
              </a:rPr>
              <a:t>12 tons of NSSC-130S sheets (2.3mm &amp; 2.6mm thick) delivered. This can cover the model magnet development and &gt;30% of the 7-m long full-scale magnets production.</a:t>
            </a:r>
          </a:p>
          <a:p>
            <a:pPr lvl="1"/>
            <a:r>
              <a:rPr lang="en-US" altLang="ja-JP" sz="1800" dirty="0">
                <a:cs typeface="Calibri"/>
              </a:rPr>
              <a:t>Specification, once set for the LHC MB, is fulfilled. Very low permeability of 1.002 confirmed at RT/4.2K</a:t>
            </a:r>
            <a:r>
              <a:rPr lang="en-US" altLang="ja-JP" sz="1800" dirty="0" smtClean="0">
                <a:cs typeface="Calibri"/>
              </a:rPr>
              <a:t>.</a:t>
            </a:r>
          </a:p>
          <a:p>
            <a:r>
              <a:rPr lang="en-US" altLang="ja-JP" sz="1800" dirty="0">
                <a:cs typeface="Calibri"/>
              </a:rPr>
              <a:t>4-way split collar concept for the dipole coil to avoid the unwanted warp at the fine-blanking process. </a:t>
            </a:r>
          </a:p>
          <a:p>
            <a:pPr lvl="1"/>
            <a:r>
              <a:rPr lang="en-US" altLang="ja-JP" sz="1800" dirty="0">
                <a:cs typeface="Calibri"/>
              </a:rPr>
              <a:t>Collars work as spacers between the coil and the yoke.</a:t>
            </a:r>
          </a:p>
          <a:p>
            <a:pPr lvl="1"/>
            <a:r>
              <a:rPr lang="en-US" altLang="ja-JP" sz="1800" dirty="0">
                <a:cs typeface="Calibri"/>
              </a:rPr>
              <a:t>A sub-stack of the collars is laminated by the 2.3mm thick “fixing collar” and the 2.6mm thick “spacer collar”</a:t>
            </a:r>
            <a:r>
              <a:rPr lang="en-US" altLang="ja-JP" sz="1800" dirty="0" smtClean="0">
                <a:cs typeface="Calibri"/>
              </a:rPr>
              <a:t>. Similar with MQXA.</a:t>
            </a:r>
            <a:endParaRPr lang="en-US" altLang="ja-JP" sz="1800" dirty="0">
              <a:cs typeface="Calibri"/>
            </a:endParaRPr>
          </a:p>
          <a:p>
            <a:pPr lvl="1"/>
            <a:r>
              <a:rPr lang="en-US" altLang="ja-JP" sz="1800" dirty="0">
                <a:cs typeface="Calibri"/>
              </a:rPr>
              <a:t>Four sub-stacks are connected by lock pins and provide the coil pre-stress below 5 </a:t>
            </a:r>
            <a:r>
              <a:rPr lang="en-US" altLang="ja-JP" sz="1800" dirty="0" err="1">
                <a:cs typeface="Calibri"/>
              </a:rPr>
              <a:t>MPa</a:t>
            </a:r>
            <a:r>
              <a:rPr lang="en-US" altLang="ja-JP" sz="1800" dirty="0">
                <a:cs typeface="Calibri"/>
              </a:rPr>
              <a:t>.</a:t>
            </a:r>
          </a:p>
          <a:p>
            <a:pPr lvl="1"/>
            <a:r>
              <a:rPr lang="en-US" altLang="ja-JP" sz="1800" dirty="0">
                <a:cs typeface="Calibri"/>
              </a:rPr>
              <a:t>Emboss of 0.2mm</a:t>
            </a:r>
          </a:p>
          <a:p>
            <a:r>
              <a:rPr lang="en-US" altLang="ja-JP" sz="1800" dirty="0" smtClean="0">
                <a:cs typeface="Calibri"/>
              </a:rPr>
              <a:t>Procurement of fine-blanking dies is on-going.</a:t>
            </a:r>
          </a:p>
          <a:p>
            <a:r>
              <a:rPr lang="en-US" altLang="ja-JP" sz="1800" dirty="0" smtClean="0">
                <a:cs typeface="Calibri"/>
              </a:rPr>
              <a:t>Radiation resistant GFRP collar at lead end, same design concept as the J-PARC SCFM.</a:t>
            </a:r>
            <a:endParaRPr lang="en-US" altLang="ja-JP" sz="1800" dirty="0">
              <a:cs typeface="Calibri"/>
            </a:endParaRPr>
          </a:p>
        </p:txBody>
      </p:sp>
      <p:pic>
        <p:nvPicPr>
          <p:cNvPr id="2" name="図 1" descr="12Z24-03-01-BDL(10.17) 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9" t="20631" r="4647" b="17143"/>
          <a:stretch/>
        </p:blipFill>
        <p:spPr>
          <a:xfrm>
            <a:off x="4970767" y="0"/>
            <a:ext cx="4173233" cy="20701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8496300" y="-3937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0" y="1821869"/>
            <a:ext cx="3340100" cy="222934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397500" y="1726168"/>
            <a:ext cx="791954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Odd layer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001000" y="1726168"/>
            <a:ext cx="830426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Even layer</a:t>
            </a:r>
            <a:endParaRPr kumimoji="1" lang="ja-JP" altLang="en-US" sz="1200" dirty="0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0063" y="4051300"/>
            <a:ext cx="2917562" cy="218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 descr="12Z24-03-10(11.12)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899" t="54351" r="82530" b="31190"/>
          <a:stretch/>
        </p:blipFill>
        <p:spPr>
          <a:xfrm>
            <a:off x="5441950" y="5022325"/>
            <a:ext cx="1136650" cy="109907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54713" y="6119336"/>
            <a:ext cx="3265487" cy="7386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ja-JP" sz="1400" dirty="0" smtClean="0"/>
              <a:t>e.g.) GFRP collar to clamp the ramp box and the lead-out on the single layer coil for J-PARC SCFM.  </a:t>
            </a:r>
            <a:endParaRPr lang="en-US" altLang="ja-JP" sz="1400" dirty="0"/>
          </a:p>
        </p:txBody>
      </p:sp>
    </p:spTree>
    <p:extLst>
      <p:ext uri="{BB962C8B-B14F-4D97-AF65-F5344CB8AC3E}">
        <p14:creationId xmlns:p14="http://schemas.microsoft.com/office/powerpoint/2010/main" val="3541944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chemeClr val="accent1"/>
                </a:solidFill>
                <a:latin typeface="+mj-lt"/>
              </a:rPr>
              <a:t>Layout of IR Magnets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73" y="569639"/>
            <a:ext cx="8980227" cy="262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441700" y="610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35500" y="2528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08200" y="2668360"/>
            <a:ext cx="76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NC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813300" y="483960"/>
            <a:ext cx="2037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IT Quads.</a:t>
            </a: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w/ Nb</a:t>
            </a:r>
            <a:r>
              <a:rPr lang="en-US" altLang="ja-JP" baseline="-25000" dirty="0" smtClean="0">
                <a:solidFill>
                  <a:srgbClr val="FFFF00"/>
                </a:solidFill>
              </a:rPr>
              <a:t>3</a:t>
            </a:r>
            <a:r>
              <a:rPr lang="en-US" altLang="ja-JP" dirty="0" smtClean="0">
                <a:solidFill>
                  <a:srgbClr val="FFFF00"/>
                </a:solidFill>
              </a:rPr>
              <a:t>Sn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7416800" y="1842860"/>
            <a:ext cx="850900" cy="1016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1117600" y="1322160"/>
            <a:ext cx="72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S</a:t>
            </a:r>
            <a:r>
              <a:rPr kumimoji="1" lang="en-US" altLang="ja-JP" dirty="0" smtClean="0">
                <a:solidFill>
                  <a:srgbClr val="FFFF00"/>
                </a:solidFill>
              </a:rPr>
              <a:t>C D1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grpSp>
        <p:nvGrpSpPr>
          <p:cNvPr id="14" name="Group 4"/>
          <p:cNvGrpSpPr/>
          <p:nvPr/>
        </p:nvGrpSpPr>
        <p:grpSpPr>
          <a:xfrm>
            <a:off x="63500" y="3590008"/>
            <a:ext cx="8980226" cy="2372552"/>
            <a:chOff x="0" y="4065756"/>
            <a:chExt cx="9144000" cy="2372552"/>
          </a:xfrm>
        </p:grpSpPr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065756"/>
              <a:ext cx="9144000" cy="237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Down Arrow 2"/>
            <p:cNvSpPr/>
            <p:nvPr/>
          </p:nvSpPr>
          <p:spPr>
            <a:xfrm rot="13593314">
              <a:off x="4705729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Down Arrow 5"/>
            <p:cNvSpPr/>
            <p:nvPr/>
          </p:nvSpPr>
          <p:spPr>
            <a:xfrm rot="13593314">
              <a:off x="4179168" y="5379576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Down Arrow 6"/>
            <p:cNvSpPr/>
            <p:nvPr/>
          </p:nvSpPr>
          <p:spPr>
            <a:xfrm rot="9531244">
              <a:off x="3523493" y="5282891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Down Arrow 7"/>
            <p:cNvSpPr/>
            <p:nvPr/>
          </p:nvSpPr>
          <p:spPr>
            <a:xfrm rot="9531244">
              <a:off x="2304292" y="5270434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Down Arrow 8"/>
            <p:cNvSpPr/>
            <p:nvPr/>
          </p:nvSpPr>
          <p:spPr>
            <a:xfrm rot="9531244">
              <a:off x="1425333" y="5173750"/>
              <a:ext cx="282808" cy="424748"/>
            </a:xfrm>
            <a:prstGeom prst="downArrow">
              <a:avLst>
                <a:gd name="adj1" fmla="val 13794"/>
                <a:gd name="adj2" fmla="val 54688"/>
              </a:avLst>
            </a:prstGeom>
            <a:solidFill>
              <a:srgbClr val="FFFF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2286000" y="3658960"/>
            <a:ext cx="1085303" cy="46166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FF00"/>
                </a:solidFill>
              </a:rPr>
              <a:t>HL-LHC</a:t>
            </a:r>
            <a:endParaRPr kumimoji="1"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422400" y="5449660"/>
            <a:ext cx="1796736" cy="461665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</a:rPr>
              <a:t>Nominal LHC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23" name="角丸四角形 22"/>
          <p:cNvSpPr/>
          <p:nvPr/>
        </p:nvSpPr>
        <p:spPr>
          <a:xfrm>
            <a:off x="6464300" y="4243160"/>
            <a:ext cx="2463800" cy="1485900"/>
          </a:xfrm>
          <a:prstGeom prst="roundRect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コネクタ 23"/>
          <p:cNvCxnSpPr/>
          <p:nvPr/>
        </p:nvCxnSpPr>
        <p:spPr>
          <a:xfrm flipV="1">
            <a:off x="8750300" y="2592160"/>
            <a:ext cx="38100" cy="16002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H="1" flipV="1">
            <a:off x="520700" y="3023960"/>
            <a:ext cx="6057900" cy="11430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65100" y="598260"/>
            <a:ext cx="1533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IT Quads.&amp; D1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114300" y="3608160"/>
            <a:ext cx="2162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Long Straight Section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230309" y="3531960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Crab Cavity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 flipH="1">
            <a:off x="4089400" y="3912960"/>
            <a:ext cx="419100" cy="7747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432300" y="4116160"/>
            <a:ext cx="443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D2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40100" y="40018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Q4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20900" y="763360"/>
            <a:ext cx="10824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Corrector </a:t>
            </a:r>
          </a:p>
          <a:p>
            <a:r>
              <a:rPr kumimoji="1" lang="en-US" altLang="ja-JP" dirty="0" smtClean="0">
                <a:solidFill>
                  <a:srgbClr val="FFFF00"/>
                </a:solidFill>
              </a:rPr>
              <a:t>Package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33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705" y="12752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6" descr="Japan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909" y="156105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0" descr="France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1942" y="4245075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5824" y="13596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3504" y="1367379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23" y="1116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323" y="989275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0605" y="830724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7874000" y="547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Q1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375400" y="737960"/>
            <a:ext cx="567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Q2a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40300" y="801460"/>
            <a:ext cx="578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Q2b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0300" y="1055460"/>
            <a:ext cx="45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Q3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pic>
        <p:nvPicPr>
          <p:cNvPr id="45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986" y="381684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52" descr="United Kingdom icon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221" y="3499330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8320" y="4337956"/>
            <a:ext cx="433794" cy="433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" name="Picture 44" descr="Italy icon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503" y="395701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9316" y="1626352"/>
            <a:ext cx="487680" cy="48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図 130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8231" y="2300060"/>
            <a:ext cx="931047" cy="790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321942" y="5989392"/>
            <a:ext cx="8540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Aperture increase </a:t>
            </a:r>
            <a:r>
              <a:rPr lang="en-US" altLang="ja-JP" dirty="0" smtClean="0">
                <a:latin typeface="Arial"/>
                <a:cs typeface="Arial"/>
              </a:rPr>
              <a:t>in </a:t>
            </a:r>
            <a:r>
              <a:rPr kumimoji="1" lang="en-US" altLang="ja-JP" dirty="0" smtClean="0">
                <a:latin typeface="Arial"/>
                <a:cs typeface="Arial"/>
              </a:rPr>
              <a:t>IT Quads: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</a:rPr>
              <a:t>70mm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150mm</a:t>
            </a:r>
            <a:r>
              <a:rPr kumimoji="1" lang="en-US" altLang="ja-JP" dirty="0" smtClean="0">
                <a:latin typeface="Arial"/>
                <a:cs typeface="Arial"/>
                <a:sym typeface="Wingdings"/>
              </a:rPr>
              <a:t>     </a:t>
            </a:r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 Large bore also for the new D1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21942" y="6275659"/>
            <a:ext cx="79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Replacement of current NC D1 by SC D1: Shortening magnet length by 15m </a:t>
            </a:r>
            <a:endParaRPr kumimoji="1" lang="ja-JP" altLang="en-US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5210438" y="6097719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右矢印 52"/>
          <p:cNvSpPr/>
          <p:nvPr/>
        </p:nvSpPr>
        <p:spPr>
          <a:xfrm>
            <a:off x="4218387" y="6657926"/>
            <a:ext cx="298500" cy="17010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5" name="正方形/長方形 54"/>
          <p:cNvSpPr/>
          <p:nvPr/>
        </p:nvSpPr>
        <p:spPr>
          <a:xfrm>
            <a:off x="4478588" y="6528830"/>
            <a:ext cx="3686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Making room for new crab cavities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01316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Collaring Press</a:t>
            </a:r>
            <a:r>
              <a:rPr lang="en-US" altLang="ja-JP" sz="3000" b="1" dirty="0">
                <a:solidFill>
                  <a:srgbClr val="4F81BD"/>
                </a:solidFill>
                <a:latin typeface="+mj-lt"/>
                <a:cs typeface="Times"/>
              </a:rPr>
              <a:t> </a:t>
            </a: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and Mandrel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30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" name="図 1" descr="12Z24-03-11-BDL(10.9) 1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056" t="42635" r="23056" b="22200"/>
          <a:stretch/>
        </p:blipFill>
        <p:spPr>
          <a:xfrm>
            <a:off x="355600" y="1701799"/>
            <a:ext cx="5232400" cy="1888305"/>
          </a:xfrm>
          <a:prstGeom prst="rect">
            <a:avLst/>
          </a:prstGeom>
        </p:spPr>
      </p:pic>
      <p:pic>
        <p:nvPicPr>
          <p:cNvPr id="4" name="図 3" descr="IMG_449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400" y="1409700"/>
            <a:ext cx="3251200" cy="2438400"/>
          </a:xfrm>
          <a:prstGeom prst="rect">
            <a:avLst/>
          </a:prstGeom>
        </p:spPr>
      </p:pic>
      <p:pic>
        <p:nvPicPr>
          <p:cNvPr id="8" name="図 7" descr="カラーリングマンドレル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7" t="51937" r="19930" b="5944"/>
          <a:stretch/>
        </p:blipFill>
        <p:spPr>
          <a:xfrm rot="5400000">
            <a:off x="623855" y="4656776"/>
            <a:ext cx="2206690" cy="2184400"/>
          </a:xfrm>
          <a:prstGeom prst="rect">
            <a:avLst/>
          </a:prstGeom>
        </p:spPr>
      </p:pic>
      <p:pic>
        <p:nvPicPr>
          <p:cNvPr id="18" name="図 17" descr="IMG_604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4899" y="4912330"/>
            <a:ext cx="2235201" cy="1676401"/>
          </a:xfrm>
          <a:prstGeom prst="rect">
            <a:avLst/>
          </a:prstGeom>
        </p:spPr>
      </p:pic>
      <p:sp>
        <p:nvSpPr>
          <p:cNvPr id="19" name="右矢印 18"/>
          <p:cNvSpPr/>
          <p:nvPr/>
        </p:nvSpPr>
        <p:spPr>
          <a:xfrm>
            <a:off x="2819400" y="5509231"/>
            <a:ext cx="444500" cy="520700"/>
          </a:xfrm>
          <a:prstGeom prst="right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21" name="図 20" descr="カラーリングマンドレル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603" t="8519" r="19626" b="49782"/>
          <a:stretch/>
        </p:blipFill>
        <p:spPr>
          <a:xfrm rot="5400000">
            <a:off x="3242882" y="4627183"/>
            <a:ext cx="2264537" cy="2197098"/>
          </a:xfrm>
          <a:prstGeom prst="rect">
            <a:avLst/>
          </a:prstGeom>
        </p:spPr>
      </p:pic>
      <p:sp>
        <p:nvSpPr>
          <p:cNvPr id="22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5100" y="419100"/>
            <a:ext cx="6057900" cy="1358899"/>
          </a:xfrm>
        </p:spPr>
        <p:txBody>
          <a:bodyPr>
            <a:noAutofit/>
          </a:bodyPr>
          <a:lstStyle/>
          <a:p>
            <a:r>
              <a:rPr kumimoji="1" lang="en-US" altLang="ja-JP" sz="1800" dirty="0" smtClean="0"/>
              <a:t>Horizontal collaring press in preparation.</a:t>
            </a:r>
          </a:p>
          <a:p>
            <a:pPr lvl="1"/>
            <a:r>
              <a:rPr kumimoji="1" lang="en-US" altLang="ja-JP" sz="1800" dirty="0" smtClean="0"/>
              <a:t>coil pre-stress below 5MPa. </a:t>
            </a:r>
          </a:p>
          <a:p>
            <a:pPr lvl="1"/>
            <a:r>
              <a:rPr kumimoji="1" lang="en-US" altLang="ja-JP" sz="1800" dirty="0" smtClean="0"/>
              <a:t>coil deformation controlled by the collaring mandrel. </a:t>
            </a:r>
            <a:endParaRPr kumimoji="1" lang="ja-JP" altLang="en-US" sz="1800" dirty="0"/>
          </a:p>
        </p:txBody>
      </p:sp>
      <p:sp>
        <p:nvSpPr>
          <p:cNvPr id="23" name="コンテンツ プレースホルダー 2"/>
          <p:cNvSpPr txBox="1">
            <a:spLocks/>
          </p:cNvSpPr>
          <p:nvPr/>
        </p:nvSpPr>
        <p:spPr>
          <a:xfrm>
            <a:off x="177800" y="3683001"/>
            <a:ext cx="7467600" cy="11557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800" dirty="0" smtClean="0"/>
              <a:t>Demonstration of collaring mandrel</a:t>
            </a:r>
          </a:p>
          <a:p>
            <a:pPr lvl="1"/>
            <a:r>
              <a:rPr kumimoji="1" lang="en-US" altLang="ja-JP" sz="1800" dirty="0" smtClean="0"/>
              <a:t>3D rapid prototyping.</a:t>
            </a:r>
          </a:p>
          <a:p>
            <a:pPr lvl="1"/>
            <a:r>
              <a:rPr kumimoji="1" lang="en-US" altLang="ja-JP" sz="1800" dirty="0" smtClean="0"/>
              <a:t> Main mandrel can be removed by using “Flat Roller” after yoking.</a:t>
            </a:r>
          </a:p>
        </p:txBody>
      </p:sp>
    </p:spTree>
    <p:extLst>
      <p:ext uri="{BB962C8B-B14F-4D97-AF65-F5344CB8AC3E}">
        <p14:creationId xmlns:p14="http://schemas.microsoft.com/office/powerpoint/2010/main" val="735015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000" b="1" dirty="0" smtClean="0">
                <a:solidFill>
                  <a:srgbClr val="4F81BD"/>
                </a:solidFill>
                <a:latin typeface="+mj-lt"/>
                <a:cs typeface="Times"/>
              </a:rPr>
              <a:t>Yokes</a:t>
            </a:r>
            <a:endParaRPr lang="en-US" altLang="ja-JP" sz="30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31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0" name="コンテンツ プレースホルダ 2"/>
          <p:cNvSpPr>
            <a:spLocks noGrp="1"/>
          </p:cNvSpPr>
          <p:nvPr>
            <p:ph idx="1"/>
          </p:nvPr>
        </p:nvSpPr>
        <p:spPr>
          <a:xfrm>
            <a:off x="75262" y="526344"/>
            <a:ext cx="6185838" cy="6331656"/>
          </a:xfrm>
        </p:spPr>
        <p:txBody>
          <a:bodyPr>
            <a:noAutofit/>
          </a:bodyPr>
          <a:lstStyle/>
          <a:p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Low carbon steel: EFE by JFE steel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15 tons of EFE sheets (5.6mm &amp; 6mm thick) delivered for the model magnet.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Another 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15 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tons will be procured within this year.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Y.S.: &gt; 240 </a:t>
            </a:r>
            <a:r>
              <a:rPr lang="en-US" altLang="ja-JP" sz="1800" dirty="0" err="1">
                <a:solidFill>
                  <a:srgbClr val="000000"/>
                </a:solidFill>
                <a:cs typeface="Calibri"/>
              </a:rPr>
              <a:t>MPa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. Magnetic property: OK.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Yoke is locked by 3 keys at each side. The coil pre-stress of 90-100 </a:t>
            </a:r>
            <a:r>
              <a:rPr lang="en-US" altLang="ja-JP" sz="1800" dirty="0" err="1" smtClean="0">
                <a:solidFill>
                  <a:srgbClr val="000000"/>
                </a:solidFill>
                <a:cs typeface="Calibri"/>
              </a:rPr>
              <a:t>MPa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 will be given by the yoking.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Mechanical short model study: Demonstration of mechanical structure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Concept of 4-way split collars and pre-alignment feature.</a:t>
            </a:r>
          </a:p>
          <a:p>
            <a:pPr lvl="1"/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Increase of thickness difference (5.6mm &amp; 6.0mm): help for yoke stacks assembly.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Coil pre-stress measurement at assembly and cool-down to LN</a:t>
            </a:r>
            <a:r>
              <a:rPr lang="en-US" altLang="ja-JP" sz="1800" baseline="-25000" dirty="0" smtClean="0">
                <a:solidFill>
                  <a:srgbClr val="000000"/>
                </a:solidFill>
                <a:cs typeface="Calibri"/>
              </a:rPr>
              <a:t>2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 temperature</a:t>
            </a:r>
          </a:p>
          <a:p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For model magnet:</a:t>
            </a: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KEK placed an order of fine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-blanking 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dies. </a:t>
            </a:r>
            <a:r>
              <a:rPr lang="en-US" altLang="ja-JP" sz="1800" dirty="0">
                <a:solidFill>
                  <a:srgbClr val="000000"/>
                </a:solidFill>
                <a:cs typeface="Calibri"/>
              </a:rPr>
              <a:t>Y</a:t>
            </a:r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oke stacks will be delivered by Feb. 2015.</a:t>
            </a:r>
            <a:endParaRPr lang="en-US" altLang="ja-JP" sz="1800" dirty="0">
              <a:solidFill>
                <a:srgbClr val="000000"/>
              </a:solidFill>
              <a:cs typeface="Calibri"/>
            </a:endParaRPr>
          </a:p>
          <a:p>
            <a:pPr lvl="1"/>
            <a:r>
              <a:rPr lang="en-US" altLang="ja-JP" sz="1800" dirty="0" smtClean="0">
                <a:solidFill>
                  <a:srgbClr val="000000"/>
                </a:solidFill>
                <a:cs typeface="Calibri"/>
              </a:rPr>
              <a:t>Holes on the yoke sheet are not finalized and will be machined for the model magnets.</a:t>
            </a:r>
          </a:p>
        </p:txBody>
      </p:sp>
      <p:pic>
        <p:nvPicPr>
          <p:cNvPr id="16" name="Picture 8" descr="IMG_3022.JPG                                                   000E30D3nakamotoG4HDD2                 BB7ED084: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377" y="4628708"/>
            <a:ext cx="2199018" cy="1798719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6506907" y="6396335"/>
            <a:ext cx="2459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0000"/>
                </a:solidFill>
              </a:rPr>
              <a:t>assembly of top and bottom yoke stacks for J-PARC SCFM</a:t>
            </a:r>
          </a:p>
        </p:txBody>
      </p:sp>
      <p:pic>
        <p:nvPicPr>
          <p:cNvPr id="11" name="図 10" descr="testG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833" t="200"/>
          <a:stretch/>
        </p:blipFill>
        <p:spPr>
          <a:xfrm>
            <a:off x="6184900" y="298122"/>
            <a:ext cx="3211249" cy="382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134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0" y="1"/>
            <a:ext cx="9982200" cy="64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5" tIns="45718" rIns="91435" bIns="45718">
            <a:prstTxWarp prst="textNoShape">
              <a:avLst/>
            </a:prstTxWarp>
            <a:spAutoFit/>
          </a:bodyPr>
          <a:lstStyle/>
          <a:p>
            <a:pPr defTabSz="914353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b="1" dirty="0" smtClean="0">
                <a:solidFill>
                  <a:srgbClr val="4F81BD"/>
                </a:solidFill>
                <a:latin typeface="+mj-lt"/>
                <a:cs typeface="Times"/>
              </a:rPr>
              <a:t>Presses, Jigs</a:t>
            </a:r>
            <a:endParaRPr lang="en-US" altLang="ja-JP" sz="3600" b="1" dirty="0">
              <a:solidFill>
                <a:srgbClr val="4F81BD"/>
              </a:solidFill>
              <a:latin typeface="+mj-lt"/>
              <a:cs typeface="Times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>
          <a:xfrm>
            <a:off x="6786034" y="6492875"/>
            <a:ext cx="2133600" cy="365125"/>
          </a:xfrm>
        </p:spPr>
        <p:txBody>
          <a:bodyPr/>
          <a:lstStyle/>
          <a:p>
            <a:fld id="{A8790F47-EB29-C140-9EF2-8774BF1137B2}" type="slidenum">
              <a:rPr lang="en-US" altLang="ja-JP">
                <a:solidFill>
                  <a:srgbClr val="000000"/>
                </a:solidFill>
                <a:latin typeface="Calibri"/>
                <a:cs typeface="Calibri"/>
              </a:rPr>
              <a:pPr/>
              <a:t>32</a:t>
            </a:fld>
            <a:endParaRPr lang="en-US" altLang="ja-JP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pic>
        <p:nvPicPr>
          <p:cNvPr id="2" name="図 1" descr="IMG_4258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684" y="1344194"/>
            <a:ext cx="6622716" cy="496703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537366" y="6345989"/>
            <a:ext cx="6082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3.6 m long </a:t>
            </a:r>
            <a:r>
              <a:rPr kumimoji="1" lang="en-US" altLang="ja-JP" dirty="0"/>
              <a:t>h</a:t>
            </a:r>
            <a:r>
              <a:rPr kumimoji="1" lang="en-US" altLang="ja-JP" dirty="0" smtClean="0"/>
              <a:t>ydraulic press for coil curing and yoking is ready.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09654" y="5343354"/>
            <a:ext cx="1371603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Yoking jig</a:t>
            </a:r>
          </a:p>
          <a:p>
            <a:pPr algn="ctr"/>
            <a:r>
              <a:rPr kumimoji="1" lang="en-US" altLang="ja-JP" sz="1400" dirty="0" smtClean="0"/>
              <a:t>(J-PARC SCFM)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481052" y="4605418"/>
            <a:ext cx="88499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Forming block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829425" y="2014617"/>
            <a:ext cx="906379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3500 tons hydraulic </a:t>
            </a:r>
            <a:r>
              <a:rPr kumimoji="1" lang="en-US" altLang="ja-JP" sz="1400" dirty="0"/>
              <a:t>p</a:t>
            </a:r>
            <a:r>
              <a:rPr kumimoji="1" lang="en-US" altLang="ja-JP" sz="1400" dirty="0" smtClean="0"/>
              <a:t>ress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731503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96" y="-127001"/>
            <a:ext cx="8837319" cy="809037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Preparatory Work for Cold Tests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351" y="508941"/>
            <a:ext cx="6322249" cy="2742259"/>
          </a:xfrm>
        </p:spPr>
        <p:txBody>
          <a:bodyPr>
            <a:noAutofit/>
          </a:bodyPr>
          <a:lstStyle/>
          <a:p>
            <a:r>
              <a:rPr kumimoji="1" lang="en-US" altLang="ja-JP" sz="1600" dirty="0" smtClean="0"/>
              <a:t>Modification and procurement of the cryostat for </a:t>
            </a:r>
          </a:p>
          <a:p>
            <a:pPr marL="0" indent="0">
              <a:buNone/>
            </a:pPr>
            <a:r>
              <a:rPr kumimoji="1" lang="en-US" altLang="ja-JP" sz="1600" dirty="0" smtClean="0"/>
              <a:t>      “12 kA, 150 mm aperture” D1 magnet.</a:t>
            </a:r>
          </a:p>
          <a:p>
            <a:pPr lvl="1"/>
            <a:r>
              <a:rPr kumimoji="1" lang="en-US" altLang="ja-JP" sz="1600" dirty="0" smtClean="0"/>
              <a:t>Old Spec. of 9m-deep vertical cryostat: </a:t>
            </a:r>
            <a:r>
              <a:rPr kumimoji="1" lang="en-US" altLang="ja-JP" sz="1600" dirty="0"/>
              <a:t>7.5kA, 70 mm </a:t>
            </a:r>
            <a:r>
              <a:rPr kumimoji="1" lang="en-US" altLang="ja-JP" sz="1600" dirty="0" smtClean="0"/>
              <a:t>aperture dedicated for MQXA.</a:t>
            </a:r>
          </a:p>
          <a:p>
            <a:pPr lvl="1"/>
            <a:r>
              <a:rPr kumimoji="1" lang="en-US" altLang="ja-JP" sz="1600" dirty="0" smtClean="0"/>
              <a:t>New header w/ larger warm bore.</a:t>
            </a:r>
          </a:p>
          <a:p>
            <a:r>
              <a:rPr kumimoji="1" lang="en-US" altLang="ja-JP" sz="1600" dirty="0" smtClean="0"/>
              <a:t>New 15 kA CLs to be delivered in March 2015</a:t>
            </a:r>
          </a:p>
          <a:p>
            <a:r>
              <a:rPr kumimoji="1" lang="en-US" altLang="ja-JP" sz="1600" dirty="0" smtClean="0"/>
              <a:t>Upgrade of PC and bus lines. (7.5 kA  &gt;&gt;  15 kA).</a:t>
            </a:r>
          </a:p>
          <a:p>
            <a:pPr lvl="1"/>
            <a:r>
              <a:rPr kumimoji="1" lang="en-US" altLang="ja-JP" sz="1600" dirty="0" smtClean="0"/>
              <a:t>New 15kA-DCCT procured by KEK is being calibrated at CERN.</a:t>
            </a:r>
          </a:p>
          <a:p>
            <a:pPr lvl="1"/>
            <a:r>
              <a:rPr kumimoji="1" lang="en-US" altLang="ja-JP" sz="1600" dirty="0" smtClean="0"/>
              <a:t>New dump resistor of 75 </a:t>
            </a:r>
            <a:r>
              <a:rPr kumimoji="1" lang="en-US" altLang="ja-JP" sz="1600" dirty="0" err="1" smtClean="0"/>
              <a:t>m</a:t>
            </a:r>
            <a:r>
              <a:rPr kumimoji="1" lang="en-US" altLang="ja-JP" sz="1600" dirty="0" err="1" smtClean="0">
                <a:latin typeface="Symbol" charset="2"/>
                <a:cs typeface="Symbol" charset="2"/>
              </a:rPr>
              <a:t>W</a:t>
            </a:r>
            <a:r>
              <a:rPr kumimoji="1" lang="en-US" altLang="ja-JP" sz="1600" dirty="0" smtClean="0"/>
              <a:t> with grounding at the middle.</a:t>
            </a:r>
          </a:p>
          <a:p>
            <a:r>
              <a:rPr kumimoji="1" lang="en-US" altLang="ja-JP" sz="1600" dirty="0" smtClean="0"/>
              <a:t>New DAQ systems</a:t>
            </a:r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0" name="図 9" descr="IMG_113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00" y="3797300"/>
            <a:ext cx="1676400" cy="2235200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4546600" y="6524823"/>
            <a:ext cx="3117911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header, cold tube, quench antenna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700" y="5991423"/>
            <a:ext cx="1602635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15kA bus lines</a:t>
            </a:r>
            <a:endParaRPr kumimoji="1" lang="ja-JP" altLang="en-US" sz="1400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72296" y="3551837"/>
            <a:ext cx="3473672" cy="2605254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578" y="987424"/>
            <a:ext cx="2249422" cy="168706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7" name="図 6" descr="TR45B695〜6.pdf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14399" y="4406900"/>
            <a:ext cx="3291993" cy="132079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930400" y="6512123"/>
            <a:ext cx="1222698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15kA-CLs</a:t>
            </a:r>
            <a:endParaRPr kumimoji="1" lang="ja-JP" altLang="en-US" sz="1400" dirty="0"/>
          </a:p>
        </p:txBody>
      </p:sp>
      <p:pic>
        <p:nvPicPr>
          <p:cNvPr id="20" name="図 19" descr="IMG_5675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33723" y="3565525"/>
            <a:ext cx="3429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510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Deliverables and Near-term Plan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609600"/>
            <a:ext cx="88900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2400" b="1" i="1" dirty="0">
                <a:solidFill>
                  <a:srgbClr val="FF0000"/>
                </a:solidFill>
              </a:rPr>
              <a:t>One 2m long model magnet will be built and tested at KEK. </a:t>
            </a:r>
          </a:p>
          <a:p>
            <a:pPr marL="0" indent="0">
              <a:buNone/>
            </a:pPr>
            <a:r>
              <a:rPr lang="en-US" altLang="ja-JP" sz="2400" b="1" i="1" dirty="0">
                <a:solidFill>
                  <a:srgbClr val="FF0000"/>
                </a:solidFill>
              </a:rPr>
              <a:t>The second model development is also planned. </a:t>
            </a:r>
            <a:endParaRPr lang="en-US" altLang="ja-JP" sz="22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altLang="ja-JP" sz="2200" dirty="0" smtClean="0">
                <a:solidFill>
                  <a:srgbClr val="0000FF"/>
                </a:solidFill>
              </a:rPr>
              <a:t>Up </a:t>
            </a:r>
            <a:r>
              <a:rPr lang="en-US" altLang="ja-JP" sz="2200" dirty="0">
                <a:solidFill>
                  <a:srgbClr val="0000FF"/>
                </a:solidFill>
              </a:rPr>
              <a:t>to now, 2m long test coil fabricated. Coil size measurement done. </a:t>
            </a:r>
            <a:endParaRPr lang="en-US" altLang="ja-JP" sz="2200" dirty="0" smtClean="0">
              <a:solidFill>
                <a:srgbClr val="0000FF"/>
              </a:solidFill>
            </a:endParaRPr>
          </a:p>
          <a:p>
            <a:r>
              <a:rPr lang="en-US" altLang="ja-JP" sz="2200" dirty="0" smtClean="0"/>
              <a:t>Dec. 2014	A short mechanical model</a:t>
            </a:r>
          </a:p>
          <a:p>
            <a:r>
              <a:rPr lang="en-US" sz="2200" dirty="0" smtClean="0"/>
              <a:t>April 2015	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2m long model</a:t>
            </a:r>
          </a:p>
          <a:p>
            <a:pPr lvl="1"/>
            <a:r>
              <a:rPr lang="en-US" sz="2200" dirty="0" smtClean="0"/>
              <a:t>Field optimization by ROXIE and </a:t>
            </a:r>
            <a:r>
              <a:rPr lang="en-US" sz="2200" dirty="0"/>
              <a:t>e</a:t>
            </a:r>
            <a:r>
              <a:rPr lang="en-US" sz="2200" dirty="0" smtClean="0"/>
              <a:t>nd spacer design are underway. </a:t>
            </a:r>
          </a:p>
          <a:p>
            <a:pPr lvl="1"/>
            <a:r>
              <a:rPr lang="en-US" sz="2200" dirty="0" smtClean="0"/>
              <a:t>Coil winding would start at Jan. 2015.</a:t>
            </a:r>
          </a:p>
          <a:p>
            <a:r>
              <a:rPr lang="en-US" sz="2200" dirty="0" smtClean="0"/>
              <a:t>June 2015	Commissioning of test stand</a:t>
            </a:r>
          </a:p>
          <a:p>
            <a:pPr lvl="1"/>
            <a:r>
              <a:rPr lang="en-US" sz="2200" dirty="0" smtClean="0"/>
              <a:t>A new header (cryostat flange) for D1. To be inspected by local government.</a:t>
            </a:r>
          </a:p>
          <a:p>
            <a:pPr lvl="1"/>
            <a:r>
              <a:rPr lang="en-US" sz="2200" dirty="0" smtClean="0"/>
              <a:t>A new pair of 15kA CLs</a:t>
            </a:r>
          </a:p>
          <a:p>
            <a:pPr lvl="1"/>
            <a:r>
              <a:rPr lang="en-US" sz="2200" dirty="0" smtClean="0"/>
              <a:t>Upgraded 15kA P/C and buses</a:t>
            </a:r>
          </a:p>
          <a:p>
            <a:r>
              <a:rPr lang="en-US" sz="2200" dirty="0" smtClean="0"/>
              <a:t>Sep. 2015	Cold test of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model</a:t>
            </a:r>
          </a:p>
          <a:p>
            <a:r>
              <a:rPr lang="en-US" sz="2200" dirty="0" smtClean="0"/>
              <a:t>Dec. 2015	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2m long model </a:t>
            </a:r>
          </a:p>
          <a:p>
            <a:r>
              <a:rPr lang="en-US" sz="2200" dirty="0" smtClean="0"/>
              <a:t>Feb. 2016	</a:t>
            </a:r>
            <a:r>
              <a:rPr lang="en-US" altLang="ja-JP" sz="2200" dirty="0"/>
              <a:t>Cold test of </a:t>
            </a:r>
            <a:r>
              <a:rPr lang="en-US" altLang="ja-JP" sz="2200" dirty="0" smtClean="0"/>
              <a:t>2</a:t>
            </a:r>
            <a:r>
              <a:rPr lang="en-US" altLang="ja-JP" sz="2200" baseline="30000" dirty="0" smtClean="0"/>
              <a:t>nd</a:t>
            </a:r>
            <a:r>
              <a:rPr lang="en-US" altLang="ja-JP" sz="2200" dirty="0" smtClean="0"/>
              <a:t> model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058685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2844800" cy="825500"/>
          </a:xfrm>
        </p:spPr>
        <p:txBody>
          <a:bodyPr/>
          <a:lstStyle/>
          <a:p>
            <a:pPr algn="l"/>
            <a:r>
              <a:rPr kumimoji="1" lang="en-US" altLang="ja-JP" b="1" dirty="0" smtClean="0">
                <a:solidFill>
                  <a:srgbClr val="4F81BD"/>
                </a:solidFill>
              </a:rPr>
              <a:t>Summary</a:t>
            </a:r>
            <a:endParaRPr kumimoji="1" lang="ja-JP" altLang="en-US" b="1" dirty="0">
              <a:solidFill>
                <a:srgbClr val="4F81BD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1600" y="753532"/>
            <a:ext cx="8500533" cy="5613401"/>
          </a:xfrm>
        </p:spPr>
        <p:txBody>
          <a:bodyPr>
            <a:normAutofit/>
          </a:bodyPr>
          <a:lstStyle/>
          <a:p>
            <a:pPr algn="just"/>
            <a:r>
              <a:rPr kumimoji="1" lang="en-US" altLang="ja-JP" sz="2400" dirty="0" smtClean="0"/>
              <a:t>KEK has been engaged in the FP7 </a:t>
            </a:r>
            <a:r>
              <a:rPr kumimoji="1" lang="en-US" altLang="ja-JP" sz="2400" dirty="0" err="1" smtClean="0"/>
              <a:t>HiLumi</a:t>
            </a:r>
            <a:r>
              <a:rPr kumimoji="1" lang="en-US" altLang="ja-JP" sz="2400" dirty="0" smtClean="0"/>
              <a:t>-LHC design study. R&amp;D of </a:t>
            </a:r>
            <a:r>
              <a:rPr kumimoji="1" lang="en-US" altLang="ja-JP" sz="2400" dirty="0"/>
              <a:t>the beam separation dipole magnet, D1</a:t>
            </a:r>
            <a:r>
              <a:rPr kumimoji="1" lang="en-US" altLang="ja-JP" sz="2400" dirty="0" smtClean="0"/>
              <a:t>, including the 2-m model is underway.</a:t>
            </a:r>
          </a:p>
          <a:p>
            <a:pPr lvl="1" algn="just"/>
            <a:r>
              <a:rPr kumimoji="1" lang="en-US" altLang="ja-JP" sz="2400" dirty="0"/>
              <a:t>Coil ID of 150 </a:t>
            </a:r>
            <a:r>
              <a:rPr kumimoji="1" lang="en-US" altLang="ja-JP" sz="2400" dirty="0" smtClean="0"/>
              <a:t>mm</a:t>
            </a:r>
          </a:p>
          <a:p>
            <a:pPr lvl="1" algn="just"/>
            <a:r>
              <a:rPr kumimoji="1" lang="en-US" altLang="ja-JP" sz="2400" dirty="0" smtClean="0"/>
              <a:t>35 Tm w/ nominal field of 5.6 T at 12kA under </a:t>
            </a:r>
            <a:r>
              <a:rPr kumimoji="1" lang="en-US" altLang="ja-JP" sz="2400" dirty="0"/>
              <a:t>2 </a:t>
            </a:r>
            <a:r>
              <a:rPr kumimoji="1" lang="en-US" altLang="ja-JP" sz="2400" dirty="0" err="1"/>
              <a:t>mW</a:t>
            </a:r>
            <a:r>
              <a:rPr kumimoji="1" lang="en-US" altLang="ja-JP" sz="2400" dirty="0"/>
              <a:t>/cm</a:t>
            </a:r>
            <a:r>
              <a:rPr kumimoji="1" lang="en-US" altLang="ja-JP" sz="2400" baseline="30000" dirty="0"/>
              <a:t>3</a:t>
            </a:r>
            <a:r>
              <a:rPr kumimoji="1" lang="en-US" altLang="ja-JP" sz="2400" dirty="0"/>
              <a:t> (local peak), 25MGy</a:t>
            </a:r>
          </a:p>
          <a:p>
            <a:pPr algn="just"/>
            <a:endParaRPr kumimoji="1" lang="en-US" altLang="ja-JP" sz="2400" dirty="0" smtClean="0"/>
          </a:p>
          <a:p>
            <a:pPr algn="just"/>
            <a:r>
              <a:rPr kumimoji="1" lang="en-US" altLang="ja-JP" sz="2400" dirty="0" smtClean="0"/>
              <a:t>Conceptual design is mostly completed and the 1st test coil was fabricated at KEK. Coil size measurement results showed that the coil was made as designed.</a:t>
            </a:r>
          </a:p>
          <a:p>
            <a:pPr algn="just"/>
            <a:endParaRPr kumimoji="1" lang="en-US" altLang="ja-JP" sz="2400" dirty="0" smtClean="0"/>
          </a:p>
          <a:p>
            <a:pPr algn="just"/>
            <a:r>
              <a:rPr kumimoji="1" lang="en-US" altLang="ja-JP" sz="2400" dirty="0" smtClean="0"/>
              <a:t>The 1st 2m model will be fabricated spring 2015 and the cold test is anticipated in September 2015.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124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385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88" y="0"/>
            <a:ext cx="9144000" cy="5492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sz="180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Impact of possible design changes on field quality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10177" y="576831"/>
            <a:ext cx="8578601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US" altLang="ja-JP" b="1" dirty="0" smtClean="0">
                <a:latin typeface="Arial"/>
                <a:cs typeface="Arial"/>
              </a:rPr>
              <a:t>Diameter and position of HX holes</a:t>
            </a:r>
            <a:r>
              <a:rPr lang="en-US" altLang="ja-JP" dirty="0" smtClean="0">
                <a:latin typeface="Arial"/>
                <a:cs typeface="Arial"/>
              </a:rPr>
              <a:t>(</a:t>
            </a:r>
            <a:r>
              <a:rPr lang="en-US" altLang="ja-JP" dirty="0" smtClean="0">
                <a:latin typeface="Symbol" charset="2"/>
                <a:cs typeface="Symbol" charset="2"/>
              </a:rPr>
              <a:t>f</a:t>
            </a:r>
            <a:r>
              <a:rPr lang="en-US" altLang="ja-JP" dirty="0" smtClean="0">
                <a:latin typeface="Arial"/>
                <a:cs typeface="Arial"/>
              </a:rPr>
              <a:t>50~70 in diameter)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>
                <a:latin typeface="Arial"/>
                <a:cs typeface="Arial"/>
              </a:rPr>
              <a:t>     </a:t>
            </a:r>
            <a:r>
              <a:rPr lang="en-US" altLang="ja-JP" dirty="0" smtClean="0">
                <a:latin typeface="Symbol" charset="2"/>
                <a:cs typeface="Symbol" charset="2"/>
              </a:rPr>
              <a:t>f</a:t>
            </a:r>
            <a:r>
              <a:rPr lang="en-US" altLang="ja-JP" dirty="0" smtClean="0">
                <a:latin typeface="Arial"/>
                <a:cs typeface="Arial"/>
              </a:rPr>
              <a:t>50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 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60 : </a:t>
            </a:r>
            <a:r>
              <a:rPr lang="en-US" altLang="ja-JP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altLang="ja-JP" i="1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ja-JP" i="1" baseline="-25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3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=+2.0 units</a:t>
            </a:r>
          </a:p>
          <a:p>
            <a:pPr>
              <a:lnSpc>
                <a:spcPct val="130000"/>
              </a:lnSpc>
            </a:pPr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R185  R195 with keeping 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50 : </a:t>
            </a:r>
            <a:r>
              <a:rPr lang="en-US" altLang="ja-JP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altLang="ja-JP" i="1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ja-JP" i="1" baseline="-25000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3</a:t>
            </a:r>
            <a:r>
              <a:rPr lang="en-US" altLang="ja-JP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=-5.1 units</a:t>
            </a:r>
          </a:p>
          <a:p>
            <a:pPr>
              <a:lnSpc>
                <a:spcPct val="130000"/>
              </a:lnSpc>
            </a:pPr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These errors can be corrected by small re-arrangement of the coil blocks</a:t>
            </a:r>
          </a:p>
          <a:p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  </a:t>
            </a:r>
            <a:r>
              <a:rPr lang="en-US" altLang="ja-JP" dirty="0" smtClean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NO significant design changes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in wedges, collars, and the number of blocks </a:t>
            </a:r>
          </a:p>
          <a:p>
            <a:r>
              <a:rPr lang="en-US" altLang="ja-JP" dirty="0">
                <a:latin typeface="Arial"/>
                <a:cs typeface="Arial"/>
                <a:sym typeface="Wingdings"/>
              </a:rPr>
              <a:t>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         </a:t>
            </a:r>
            <a:r>
              <a:rPr lang="en-US" altLang="ja-JP" smtClean="0">
                <a:latin typeface="Arial"/>
                <a:cs typeface="Arial"/>
                <a:sym typeface="Wingdings"/>
              </a:rPr>
              <a:t>and cables are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needed</a:t>
            </a:r>
          </a:p>
        </p:txBody>
      </p:sp>
      <p:grpSp>
        <p:nvGrpSpPr>
          <p:cNvPr id="3" name="図形グループ 2"/>
          <p:cNvGrpSpPr/>
          <p:nvPr/>
        </p:nvGrpSpPr>
        <p:grpSpPr>
          <a:xfrm>
            <a:off x="717064" y="2798029"/>
            <a:ext cx="6891389" cy="2254701"/>
            <a:chOff x="96684" y="2781311"/>
            <a:chExt cx="8904591" cy="2913371"/>
          </a:xfrm>
        </p:grpSpPr>
        <p:grpSp>
          <p:nvGrpSpPr>
            <p:cNvPr id="7" name="図形グループ 6"/>
            <p:cNvGrpSpPr/>
            <p:nvPr/>
          </p:nvGrpSpPr>
          <p:grpSpPr>
            <a:xfrm>
              <a:off x="96684" y="2849230"/>
              <a:ext cx="8904591" cy="2845452"/>
              <a:chOff x="-7482762" y="1491623"/>
              <a:chExt cx="20269200" cy="6477000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030038" y="1491623"/>
                <a:ext cx="6756400" cy="6477000"/>
              </a:xfrm>
              <a:prstGeom prst="rect">
                <a:avLst/>
              </a:prstGeom>
            </p:spPr>
          </p:pic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726362" y="1491623"/>
                <a:ext cx="6756400" cy="6477000"/>
              </a:xfrm>
              <a:prstGeom prst="rect">
                <a:avLst/>
              </a:prstGeom>
            </p:spPr>
          </p:pic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7482762" y="1491623"/>
                <a:ext cx="6756400" cy="6477000"/>
              </a:xfrm>
              <a:prstGeom prst="rect">
                <a:avLst/>
              </a:prstGeom>
            </p:spPr>
          </p:pic>
        </p:grpSp>
        <p:cxnSp>
          <p:nvCxnSpPr>
            <p:cNvPr id="11" name="直線コネクタ 10"/>
            <p:cNvCxnSpPr/>
            <p:nvPr/>
          </p:nvCxnSpPr>
          <p:spPr>
            <a:xfrm>
              <a:off x="96684" y="3808905"/>
              <a:ext cx="8687801" cy="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>
              <a:off x="96684" y="3931998"/>
              <a:ext cx="8687801" cy="0"/>
            </a:xfrm>
            <a:prstGeom prst="line">
              <a:avLst/>
            </a:prstGeom>
            <a:ln w="12700" cmpd="sng">
              <a:solidFill>
                <a:srgbClr val="008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1406331" y="2806645"/>
              <a:ext cx="6035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Symbol" charset="2"/>
                  <a:ea typeface="ＭＳ Ｐゴシック"/>
                  <a:cs typeface="Symbol" charset="2"/>
                </a:rPr>
                <a:t>f</a:t>
              </a:r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50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H="1">
              <a:off x="1501414" y="3337402"/>
              <a:ext cx="91910" cy="35094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/>
            <p:cNvSpPr txBox="1"/>
            <p:nvPr/>
          </p:nvSpPr>
          <p:spPr>
            <a:xfrm>
              <a:off x="4375196" y="2806378"/>
              <a:ext cx="6035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Symbol" charset="2"/>
                  <a:ea typeface="ＭＳ Ｐゴシック"/>
                  <a:cs typeface="Symbol" charset="2"/>
                </a:rPr>
                <a:t>f</a:t>
              </a:r>
              <a:r>
                <a:rPr kumimoji="1" lang="en-US" altLang="ja-JP" sz="2000" dirty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6</a:t>
              </a:r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0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4479573" y="3337402"/>
              <a:ext cx="91910" cy="35094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7337243" y="2781311"/>
              <a:ext cx="6035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Symbol" charset="2"/>
                  <a:ea typeface="ＭＳ Ｐゴシック"/>
                  <a:cs typeface="Symbol" charset="2"/>
                </a:rPr>
                <a:t>f</a:t>
              </a:r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70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>
              <a:off x="7441620" y="3312334"/>
              <a:ext cx="91910" cy="35094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矢印コネクタ 18"/>
            <p:cNvCxnSpPr/>
            <p:nvPr/>
          </p:nvCxnSpPr>
          <p:spPr>
            <a:xfrm>
              <a:off x="5941168" y="3457962"/>
              <a:ext cx="0" cy="35094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/>
            <p:nvPr/>
          </p:nvCxnSpPr>
          <p:spPr>
            <a:xfrm flipV="1">
              <a:off x="5941168" y="3931998"/>
              <a:ext cx="0" cy="350943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5427345" y="3013589"/>
              <a:ext cx="851804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ea typeface="ＭＳ Ｐゴシック"/>
                  <a:cs typeface="Arial"/>
                </a:rPr>
                <a:t>Const.</a:t>
              </a:r>
              <a:endParaRPr kumimoji="1" lang="ja-JP" altLang="en-US" dirty="0">
                <a:solidFill>
                  <a:srgbClr val="008000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1391678" y="3727173"/>
              <a:ext cx="218351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テキスト ボックス 22"/>
            <p:cNvSpPr txBox="1"/>
            <p:nvPr/>
          </p:nvSpPr>
          <p:spPr>
            <a:xfrm>
              <a:off x="1534834" y="3496646"/>
              <a:ext cx="797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R185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512993" y="3488290"/>
              <a:ext cx="797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R190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345888" y="3713413"/>
              <a:ext cx="239413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7514417" y="3457287"/>
              <a:ext cx="797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0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R195</a:t>
              </a:r>
              <a:endParaRPr kumimoji="1" lang="ja-JP" altLang="en-US" sz="20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7267769" y="3696701"/>
              <a:ext cx="32184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/>
          <p:cNvSpPr txBox="1"/>
          <p:nvPr/>
        </p:nvSpPr>
        <p:spPr>
          <a:xfrm>
            <a:off x="792633" y="5533022"/>
            <a:ext cx="764151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Now the diameter and position of the HX holes have been fixed </a:t>
            </a:r>
            <a:r>
              <a:rPr kumimoji="1" lang="en-US" altLang="ja-JP" sz="2000" dirty="0" smtClean="0">
                <a:latin typeface="Arial"/>
                <a:cs typeface="Arial"/>
              </a:rPr>
              <a:t>to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f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Arial"/>
                <a:cs typeface="Arial"/>
              </a:rPr>
              <a:t>60 at R190</a:t>
            </a:r>
            <a:endParaRPr kumimoji="1" lang="ja-JP" altLang="en-US" sz="20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3" name="スライド番号プレースホルダー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045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71229" y="772520"/>
            <a:ext cx="4211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b="1" dirty="0">
                <a:latin typeface="Arial"/>
                <a:cs typeface="Arial"/>
              </a:rPr>
              <a:t>Packing </a:t>
            </a:r>
            <a:r>
              <a:rPr lang="en-US" altLang="ja-JP" b="1" dirty="0" smtClean="0">
                <a:latin typeface="Arial"/>
                <a:cs typeface="Arial"/>
              </a:rPr>
              <a:t>factors (PFs) </a:t>
            </a:r>
            <a:r>
              <a:rPr lang="en-US" altLang="ja-JP" b="1" dirty="0">
                <a:latin typeface="Arial"/>
                <a:cs typeface="Arial"/>
              </a:rPr>
              <a:t>of iron yoke</a:t>
            </a:r>
          </a:p>
        </p:txBody>
      </p:sp>
      <p:grpSp>
        <p:nvGrpSpPr>
          <p:cNvPr id="29" name="図形グループ 28"/>
          <p:cNvGrpSpPr/>
          <p:nvPr/>
        </p:nvGrpSpPr>
        <p:grpSpPr>
          <a:xfrm>
            <a:off x="210966" y="1433060"/>
            <a:ext cx="9000400" cy="3181518"/>
            <a:chOff x="978829" y="1318616"/>
            <a:chExt cx="7278291" cy="2572776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2839230" y="1523354"/>
              <a:ext cx="2724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Assembly of yoke stacks</a:t>
              </a:r>
              <a:endParaRPr kumimoji="1" lang="ja-JP" altLang="en-US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7005" y="1694499"/>
              <a:ext cx="1966825" cy="1882049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7480718" y="2363078"/>
              <a:ext cx="266361" cy="526248"/>
            </a:xfrm>
            <a:prstGeom prst="rect">
              <a:avLst/>
            </a:prstGeom>
            <a:noFill/>
            <a:ln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5804358" y="2363078"/>
              <a:ext cx="266361" cy="526248"/>
            </a:xfrm>
            <a:prstGeom prst="rect">
              <a:avLst/>
            </a:prstGeom>
            <a:noFill/>
            <a:ln>
              <a:solidFill>
                <a:srgbClr val="000000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000" dirty="0"/>
            </a:p>
          </p:txBody>
        </p:sp>
        <p:cxnSp>
          <p:nvCxnSpPr>
            <p:cNvPr id="10" name="直線矢印コネクタ 9"/>
            <p:cNvCxnSpPr/>
            <p:nvPr/>
          </p:nvCxnSpPr>
          <p:spPr>
            <a:xfrm>
              <a:off x="6328257" y="1694499"/>
              <a:ext cx="289298" cy="50751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テキスト ボックス 10"/>
            <p:cNvSpPr txBox="1"/>
            <p:nvPr/>
          </p:nvSpPr>
          <p:spPr>
            <a:xfrm>
              <a:off x="5910542" y="1366371"/>
              <a:ext cx="23465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Main body (PF=0.98)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cxnSp>
          <p:nvCxnSpPr>
            <p:cNvPr id="12" name="直線矢印コネクタ 11"/>
            <p:cNvCxnSpPr/>
            <p:nvPr/>
          </p:nvCxnSpPr>
          <p:spPr>
            <a:xfrm flipV="1">
              <a:off x="5329480" y="2809049"/>
              <a:ext cx="621076" cy="25396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4271440" y="2968062"/>
              <a:ext cx="282774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latin typeface="Arial"/>
                  <a:cs typeface="Arial"/>
                </a:rPr>
                <a:t>Slot region:</a:t>
              </a:r>
            </a:p>
            <a:p>
              <a:r>
                <a:rPr lang="en-US" altLang="ja-JP" dirty="0" smtClean="0">
                  <a:latin typeface="Arial"/>
                  <a:cs typeface="Arial"/>
                </a:rPr>
                <a:t>3.4% lower packing factor</a:t>
              </a:r>
            </a:p>
            <a:p>
              <a:r>
                <a:rPr lang="en-US" altLang="ja-JP" dirty="0" smtClean="0">
                  <a:latin typeface="Arial"/>
                  <a:cs typeface="Arial"/>
                </a:rPr>
                <a:t>than main body</a:t>
              </a:r>
            </a:p>
          </p:txBody>
        </p:sp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46431" y="2714913"/>
              <a:ext cx="550601" cy="734134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24193" y="1943210"/>
              <a:ext cx="549416" cy="734134"/>
            </a:xfrm>
            <a:prstGeom prst="rect">
              <a:avLst/>
            </a:prstGeom>
          </p:spPr>
        </p:pic>
        <p:sp>
          <p:nvSpPr>
            <p:cNvPr id="16" name="下矢印 15"/>
            <p:cNvSpPr/>
            <p:nvPr/>
          </p:nvSpPr>
          <p:spPr>
            <a:xfrm>
              <a:off x="3606014" y="1842107"/>
              <a:ext cx="152414" cy="225016"/>
            </a:xfrm>
            <a:prstGeom prst="downArrow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" name="下矢印 16"/>
            <p:cNvSpPr/>
            <p:nvPr/>
          </p:nvSpPr>
          <p:spPr>
            <a:xfrm flipV="1">
              <a:off x="3606014" y="3330671"/>
              <a:ext cx="152414" cy="225016"/>
            </a:xfrm>
            <a:prstGeom prst="downArrow">
              <a:avLst/>
            </a:prstGeom>
            <a:solidFill>
              <a:srgbClr val="00800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図形グループ 17"/>
            <p:cNvGrpSpPr/>
            <p:nvPr/>
          </p:nvGrpSpPr>
          <p:grpSpPr>
            <a:xfrm>
              <a:off x="1184987" y="1548526"/>
              <a:ext cx="1577269" cy="2146839"/>
              <a:chOff x="22787566" y="7617800"/>
              <a:chExt cx="2234255" cy="3041070"/>
            </a:xfrm>
          </p:grpSpPr>
          <p:pic>
            <p:nvPicPr>
              <p:cNvPr id="19" name="図 1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787566" y="7617800"/>
                <a:ext cx="2234255" cy="3041070"/>
              </a:xfrm>
              <a:prstGeom prst="rect">
                <a:avLst/>
              </a:prstGeom>
            </p:spPr>
          </p:pic>
          <p:sp>
            <p:nvSpPr>
              <p:cNvPr id="20" name="正方形/長方形 19"/>
              <p:cNvSpPr/>
              <p:nvPr/>
            </p:nvSpPr>
            <p:spPr>
              <a:xfrm>
                <a:off x="24663400" y="8418125"/>
                <a:ext cx="270934" cy="55417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" name="正方形/長方形 20"/>
              <p:cNvSpPr/>
              <p:nvPr/>
            </p:nvSpPr>
            <p:spPr>
              <a:xfrm>
                <a:off x="22855302" y="8418498"/>
                <a:ext cx="270934" cy="554170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" name="正方形/長方形 21"/>
              <p:cNvSpPr/>
              <p:nvPr/>
            </p:nvSpPr>
            <p:spPr>
              <a:xfrm>
                <a:off x="23007702" y="8700891"/>
                <a:ext cx="270934" cy="297178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24527933" y="8702466"/>
                <a:ext cx="270934" cy="297178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4" name="テキスト ボックス 23"/>
            <p:cNvSpPr txBox="1"/>
            <p:nvPr/>
          </p:nvSpPr>
          <p:spPr>
            <a:xfrm>
              <a:off x="1017264" y="1318616"/>
              <a:ext cx="2025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latin typeface="Arial"/>
                  <a:cs typeface="Arial"/>
                </a:rPr>
                <a:t>Spacer yoke</a:t>
              </a:r>
              <a:r>
                <a:rPr kumimoji="1" lang="ja-JP" altLang="en-US" dirty="0" smtClean="0">
                  <a:latin typeface="Arial"/>
                  <a:cs typeface="Arial"/>
                </a:rPr>
                <a:t>（</a:t>
              </a:r>
              <a:r>
                <a:rPr kumimoji="1" lang="en-US" altLang="ja-JP" dirty="0" smtClean="0">
                  <a:latin typeface="Arial"/>
                  <a:cs typeface="Arial"/>
                </a:rPr>
                <a:t>t=6</a:t>
              </a:r>
              <a:r>
                <a:rPr kumimoji="1" lang="ja-JP" altLang="en-US" dirty="0" smtClean="0">
                  <a:latin typeface="Arial"/>
                  <a:cs typeface="Arial"/>
                </a:rPr>
                <a:t>）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978829" y="2438353"/>
              <a:ext cx="2102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latin typeface="Arial"/>
                  <a:cs typeface="Arial"/>
                </a:rPr>
                <a:t>Fixing yoke</a:t>
              </a:r>
              <a:r>
                <a:rPr kumimoji="1" lang="ja-JP" altLang="en-US" dirty="0" smtClean="0">
                  <a:latin typeface="Arial"/>
                  <a:cs typeface="Arial"/>
                </a:rPr>
                <a:t>（</a:t>
              </a:r>
              <a:r>
                <a:rPr kumimoji="1" lang="en-US" altLang="ja-JP" dirty="0" smtClean="0">
                  <a:latin typeface="Arial"/>
                  <a:cs typeface="Arial"/>
                </a:rPr>
                <a:t>t=5.6</a:t>
              </a:r>
              <a:r>
                <a:rPr kumimoji="1" lang="ja-JP" altLang="en-US" dirty="0" smtClean="0">
                  <a:latin typeface="Arial"/>
                  <a:cs typeface="Arial"/>
                </a:rPr>
                <a:t>）</a:t>
              </a:r>
              <a:endParaRPr kumimoji="1" lang="ja-JP" altLang="en-US" dirty="0">
                <a:latin typeface="Arial"/>
                <a:cs typeface="Arial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1277446" y="4916291"/>
            <a:ext cx="6776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PF=0.98 for whole parts </a:t>
            </a:r>
            <a:r>
              <a:rPr lang="en-US" altLang="ja-JP" sz="2000" dirty="0" smtClean="0">
                <a:latin typeface="Arial"/>
                <a:cs typeface="Arial"/>
                <a:sym typeface="Wingdings"/>
              </a:rPr>
              <a:t></a:t>
            </a:r>
          </a:p>
          <a:p>
            <a:r>
              <a:rPr lang="en-US" altLang="ja-JP" sz="2000" dirty="0" smtClean="0">
                <a:latin typeface="Arial"/>
                <a:cs typeface="Arial"/>
                <a:sym typeface="Wingdings"/>
              </a:rPr>
              <a:t>PF=0.98 for main body, 0.95 for slot region: </a:t>
            </a:r>
            <a:r>
              <a:rPr lang="en-US" altLang="ja-JP" sz="2000" dirty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altLang="ja-JP" sz="2000" i="1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b</a:t>
            </a:r>
            <a:r>
              <a:rPr lang="en-US" altLang="ja-JP" sz="2000" i="1" baseline="-25000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3</a:t>
            </a:r>
            <a:r>
              <a:rPr lang="en-US" altLang="ja-JP" sz="2000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=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-1.2 </a:t>
            </a:r>
            <a:r>
              <a:rPr lang="en-US" altLang="ja-JP" sz="2000" dirty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units</a:t>
            </a:r>
            <a:r>
              <a:rPr lang="en-US" altLang="ja-JP" sz="2000" dirty="0" smtClean="0">
                <a:solidFill>
                  <a:srgbClr val="0000FF"/>
                </a:solidFill>
                <a:latin typeface="Arial"/>
                <a:cs typeface="Arial"/>
                <a:sym typeface="Wingdings"/>
              </a:rPr>
              <a:t> </a:t>
            </a:r>
            <a:endParaRPr kumimoji="1" lang="ja-JP" altLang="en-US" sz="2000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1588" y="0"/>
            <a:ext cx="9144000" cy="5492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sz="1800"/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Systematic error</a:t>
            </a:r>
          </a:p>
        </p:txBody>
      </p:sp>
    </p:spTree>
    <p:extLst>
      <p:ext uri="{BB962C8B-B14F-4D97-AF65-F5344CB8AC3E}">
        <p14:creationId xmlns:p14="http://schemas.microsoft.com/office/powerpoint/2010/main" val="2736750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88" y="0"/>
            <a:ext cx="9144000" cy="5492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sz="180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Random geometric error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94731" y="1881114"/>
            <a:ext cx="121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b="1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r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 direction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94897" y="1881114"/>
            <a:ext cx="1883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b="1" dirty="0" smtClean="0">
                <a:solidFill>
                  <a:srgbClr val="0000FF"/>
                </a:solidFill>
                <a:latin typeface="Symbol" charset="2"/>
                <a:ea typeface="ＭＳ Ｐゴシック"/>
                <a:cs typeface="Symbol" charset="2"/>
              </a:rPr>
              <a:t>f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(position angle)</a:t>
            </a:r>
          </a:p>
          <a:p>
            <a:pPr defTabSz="457200"/>
            <a:r>
              <a:rPr kumimoji="1" lang="en-US" altLang="ja-JP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direction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245765" y="1881114"/>
            <a:ext cx="2139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srgbClr val="0000FF"/>
                </a:solidFill>
                <a:latin typeface="Symbol" charset="2"/>
                <a:ea typeface="ＭＳ Ｐゴシック"/>
                <a:cs typeface="Symbol" charset="2"/>
              </a:rPr>
              <a:t>a</a:t>
            </a:r>
            <a:r>
              <a:rPr kumimoji="1" lang="en-US" altLang="ja-JP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(inclination angle)</a:t>
            </a:r>
          </a:p>
          <a:p>
            <a:pPr defTabSz="457200"/>
            <a:r>
              <a:rPr kumimoji="1" lang="en-US" altLang="ja-JP" dirty="0" smtClean="0">
                <a:solidFill>
                  <a:srgbClr val="0000FF"/>
                </a:solidFill>
                <a:latin typeface="Arial"/>
                <a:ea typeface="ＭＳ Ｐゴシック"/>
                <a:cs typeface="Arial"/>
              </a:rPr>
              <a:t>direction</a:t>
            </a:r>
            <a:endParaRPr kumimoji="1" lang="ja-JP" altLang="en-US" dirty="0">
              <a:solidFill>
                <a:srgbClr val="0000FF"/>
              </a:solidFill>
              <a:latin typeface="Arial"/>
              <a:ea typeface="ＭＳ Ｐゴシック"/>
              <a:cs typeface="Arial"/>
            </a:endParaRPr>
          </a:p>
        </p:txBody>
      </p:sp>
      <p:grpSp>
        <p:nvGrpSpPr>
          <p:cNvPr id="3" name="図形グループ 2"/>
          <p:cNvGrpSpPr/>
          <p:nvPr/>
        </p:nvGrpSpPr>
        <p:grpSpPr>
          <a:xfrm>
            <a:off x="179388" y="828452"/>
            <a:ext cx="2299455" cy="2184863"/>
            <a:chOff x="-2299056" y="1273927"/>
            <a:chExt cx="3182218" cy="3023634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297468" y="1273927"/>
              <a:ext cx="3180630" cy="3023634"/>
            </a:xfrm>
            <a:prstGeom prst="rect">
              <a:avLst/>
            </a:prstGeom>
          </p:spPr>
        </p:pic>
        <p:cxnSp>
          <p:nvCxnSpPr>
            <p:cNvPr id="17" name="直線コネクタ 16"/>
            <p:cNvCxnSpPr/>
            <p:nvPr/>
          </p:nvCxnSpPr>
          <p:spPr>
            <a:xfrm flipV="1">
              <a:off x="-2297468" y="2936434"/>
              <a:ext cx="2031311" cy="107454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-266157" y="2936434"/>
              <a:ext cx="532854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 flipV="1">
              <a:off x="-243371" y="2670018"/>
              <a:ext cx="510068" cy="247306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円弧 19"/>
            <p:cNvSpPr/>
            <p:nvPr/>
          </p:nvSpPr>
          <p:spPr>
            <a:xfrm rot="2220000">
              <a:off x="-2067348" y="3711433"/>
              <a:ext cx="343953" cy="343953"/>
            </a:xfrm>
            <a:prstGeom prst="arc">
              <a:avLst>
                <a:gd name="adj1" fmla="val 16200000"/>
                <a:gd name="adj2" fmla="val 1022939"/>
              </a:avLst>
            </a:prstGeom>
            <a:ln>
              <a:solidFill>
                <a:srgbClr val="7F7F7F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kumimoji="1" lang="ja-JP" altLang="en-US" sz="240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1" name="円弧 20"/>
            <p:cNvSpPr/>
            <p:nvPr/>
          </p:nvSpPr>
          <p:spPr>
            <a:xfrm rot="2220000">
              <a:off x="-86553" y="2768515"/>
              <a:ext cx="182479" cy="182479"/>
            </a:xfrm>
            <a:prstGeom prst="arc">
              <a:avLst>
                <a:gd name="adj1" fmla="val 16200000"/>
                <a:gd name="adj2" fmla="val 1022939"/>
              </a:avLst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457200"/>
              <a:endParaRPr kumimoji="1" lang="ja-JP" altLang="en-US" sz="2400">
                <a:solidFill>
                  <a:prstClr val="black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-1751282" y="3615005"/>
              <a:ext cx="345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smtClean="0">
                  <a:solidFill>
                    <a:prstClr val="black"/>
                  </a:solidFill>
                  <a:latin typeface="Symbol" charset="2"/>
                  <a:ea typeface="ＭＳ Ｐゴシック"/>
                  <a:cs typeface="Symbol" charset="2"/>
                </a:rPr>
                <a:t>f</a:t>
              </a:r>
              <a:endParaRPr kumimoji="1" lang="ja-JP" altLang="en-US" sz="24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9940" y="2591323"/>
              <a:ext cx="3788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smtClean="0">
                  <a:solidFill>
                    <a:prstClr val="black"/>
                  </a:solidFill>
                  <a:latin typeface="Symbol" charset="2"/>
                  <a:ea typeface="ＭＳ Ｐゴシック"/>
                  <a:cs typeface="Symbol" charset="2"/>
                </a:rPr>
                <a:t>a</a:t>
              </a:r>
              <a:endParaRPr kumimoji="1" lang="ja-JP" altLang="en-US" sz="24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  <p:cxnSp>
          <p:nvCxnSpPr>
            <p:cNvPr id="24" name="直線矢印コネクタ 23"/>
            <p:cNvCxnSpPr/>
            <p:nvPr/>
          </p:nvCxnSpPr>
          <p:spPr>
            <a:xfrm flipV="1">
              <a:off x="-2299056" y="2615981"/>
              <a:ext cx="1837123" cy="1394999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テキスト ボックス 24"/>
            <p:cNvSpPr txBox="1"/>
            <p:nvPr/>
          </p:nvSpPr>
          <p:spPr>
            <a:xfrm>
              <a:off x="-1453422" y="2997125"/>
              <a:ext cx="2872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smtClean="0">
                  <a:solidFill>
                    <a:prstClr val="black"/>
                  </a:solidFill>
                  <a:latin typeface="Arial"/>
                  <a:ea typeface="ＭＳ Ｐゴシック"/>
                  <a:cs typeface="Arial"/>
                </a:rPr>
                <a:t>r</a:t>
              </a:r>
              <a:endParaRPr kumimoji="1" lang="ja-JP" altLang="en-US" sz="2400" dirty="0">
                <a:solidFill>
                  <a:prstClr val="black"/>
                </a:solidFill>
                <a:latin typeface="Arial"/>
                <a:ea typeface="ＭＳ Ｐゴシック"/>
                <a:cs typeface="Arial"/>
              </a:endParaRPr>
            </a:p>
          </p:txBody>
        </p:sp>
      </p:grpSp>
      <p:sp>
        <p:nvSpPr>
          <p:cNvPr id="29" name="テキスト ボックス 28"/>
          <p:cNvSpPr txBox="1"/>
          <p:nvPr/>
        </p:nvSpPr>
        <p:spPr>
          <a:xfrm>
            <a:off x="-28497" y="499998"/>
            <a:ext cx="6779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Coil block displacement in 3 degrees of freedom was considered</a:t>
            </a:r>
            <a:endParaRPr kumimoji="1" lang="ja-JP" altLang="en-US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grpSp>
        <p:nvGrpSpPr>
          <p:cNvPr id="10" name="図形グループ 9"/>
          <p:cNvGrpSpPr/>
          <p:nvPr/>
        </p:nvGrpSpPr>
        <p:grpSpPr>
          <a:xfrm>
            <a:off x="4523219" y="868213"/>
            <a:ext cx="1101771" cy="1120340"/>
            <a:chOff x="5208475" y="2474561"/>
            <a:chExt cx="1692184" cy="1720704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08475" y="2474561"/>
              <a:ext cx="1692184" cy="1720704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6118030" y="2888897"/>
              <a:ext cx="5333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err="1" smtClean="0">
                  <a:solidFill>
                    <a:srgbClr val="FF0000"/>
                  </a:solidFill>
                  <a:latin typeface="Symbol" charset="2"/>
                  <a:ea typeface="ＭＳ Ｐゴシック"/>
                  <a:cs typeface="Symbol" charset="2"/>
                </a:rPr>
                <a:t>D</a:t>
              </a:r>
              <a:r>
                <a:rPr kumimoji="1" lang="en-US" altLang="ja-JP" sz="2400" dirty="0" err="1">
                  <a:solidFill>
                    <a:srgbClr val="FF0000"/>
                  </a:solidFill>
                  <a:latin typeface="Symbol" charset="2"/>
                  <a:ea typeface="ＭＳ Ｐゴシック"/>
                  <a:cs typeface="Symbol" charset="2"/>
                </a:rPr>
                <a:t>f</a:t>
              </a:r>
              <a:endParaRPr kumimoji="1" lang="ja-JP" altLang="en-US" sz="2400" dirty="0">
                <a:solidFill>
                  <a:srgbClr val="FF0000"/>
                </a:solidFill>
                <a:latin typeface="Symbol" charset="2"/>
                <a:ea typeface="ＭＳ Ｐゴシック"/>
                <a:cs typeface="Symbol" charset="2"/>
              </a:endParaRPr>
            </a:p>
          </p:txBody>
        </p:sp>
      </p:grpSp>
      <p:grpSp>
        <p:nvGrpSpPr>
          <p:cNvPr id="13" name="図形グループ 12"/>
          <p:cNvGrpSpPr/>
          <p:nvPr/>
        </p:nvGrpSpPr>
        <p:grpSpPr>
          <a:xfrm>
            <a:off x="6645955" y="843454"/>
            <a:ext cx="1079587" cy="1145099"/>
            <a:chOff x="7175162" y="2436535"/>
            <a:chExt cx="1658113" cy="1758730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75162" y="2436535"/>
              <a:ext cx="1568597" cy="1758730"/>
            </a:xfrm>
            <a:prstGeom prst="rect">
              <a:avLst/>
            </a:prstGeom>
          </p:spPr>
        </p:pic>
        <p:sp>
          <p:nvSpPr>
            <p:cNvPr id="15" name="テキスト ボックス 14"/>
            <p:cNvSpPr txBox="1"/>
            <p:nvPr/>
          </p:nvSpPr>
          <p:spPr>
            <a:xfrm>
              <a:off x="8263888" y="2856631"/>
              <a:ext cx="5693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smtClean="0">
                  <a:solidFill>
                    <a:srgbClr val="FF0000"/>
                  </a:solidFill>
                  <a:latin typeface="Symbol" charset="2"/>
                  <a:ea typeface="ＭＳ Ｐゴシック"/>
                  <a:cs typeface="Symbol" charset="2"/>
                </a:rPr>
                <a:t>Da</a:t>
              </a:r>
              <a:endParaRPr kumimoji="1" lang="ja-JP" altLang="en-US" sz="2400" dirty="0">
                <a:solidFill>
                  <a:srgbClr val="FF0000"/>
                </a:solidFill>
                <a:latin typeface="Symbol" charset="2"/>
                <a:ea typeface="ＭＳ Ｐゴシック"/>
                <a:cs typeface="Symbol" charset="2"/>
              </a:endParaRPr>
            </a:p>
          </p:txBody>
        </p:sp>
      </p:grpSp>
      <p:grpSp>
        <p:nvGrpSpPr>
          <p:cNvPr id="30" name="図形グループ 29"/>
          <p:cNvGrpSpPr/>
          <p:nvPr/>
        </p:nvGrpSpPr>
        <p:grpSpPr>
          <a:xfrm>
            <a:off x="2872753" y="806316"/>
            <a:ext cx="1330790" cy="1182237"/>
            <a:chOff x="3168513" y="2379495"/>
            <a:chExt cx="2043930" cy="1815770"/>
          </a:xfrm>
        </p:grpSpPr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68513" y="2379495"/>
              <a:ext cx="2043930" cy="1815770"/>
            </a:xfrm>
            <a:prstGeom prst="rect">
              <a:avLst/>
            </a:prstGeom>
          </p:spPr>
        </p:pic>
        <p:sp>
          <p:nvSpPr>
            <p:cNvPr id="32" name="テキスト ボックス 31"/>
            <p:cNvSpPr txBox="1"/>
            <p:nvPr/>
          </p:nvSpPr>
          <p:spPr>
            <a:xfrm>
              <a:off x="4066859" y="2897312"/>
              <a:ext cx="4796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kumimoji="1" lang="en-US" altLang="ja-JP" sz="2400" dirty="0" err="1" smtClean="0">
                  <a:solidFill>
                    <a:srgbClr val="FF0000"/>
                  </a:solidFill>
                  <a:latin typeface="Symbol" charset="2"/>
                  <a:ea typeface="ＭＳ Ｐゴシック"/>
                  <a:cs typeface="Symbol" charset="2"/>
                </a:rPr>
                <a:t>D</a:t>
              </a:r>
              <a:r>
                <a:rPr kumimoji="1" lang="en-US" altLang="ja-JP" sz="2400" dirty="0" err="1" smtClean="0">
                  <a:solidFill>
                    <a:srgbClr val="FF0000"/>
                  </a:solidFill>
                  <a:latin typeface="Arial"/>
                  <a:ea typeface="ＭＳ Ｐゴシック"/>
                  <a:cs typeface="Arial"/>
                </a:rPr>
                <a:t>r</a:t>
              </a:r>
              <a:endParaRPr kumimoji="1" lang="ja-JP" altLang="en-US" sz="2400" dirty="0">
                <a:solidFill>
                  <a:srgbClr val="FF0000"/>
                </a:solidFill>
                <a:latin typeface="Arial"/>
                <a:ea typeface="ＭＳ Ｐゴシック"/>
                <a:cs typeface="Arial"/>
              </a:endParaRPr>
            </a:p>
          </p:txBody>
        </p:sp>
      </p:grpSp>
      <p:sp>
        <p:nvSpPr>
          <p:cNvPr id="33" name="円/楕円 32"/>
          <p:cNvSpPr/>
          <p:nvPr/>
        </p:nvSpPr>
        <p:spPr>
          <a:xfrm rot="2340000">
            <a:off x="4652168" y="1019778"/>
            <a:ext cx="80077" cy="157093"/>
          </a:xfrm>
          <a:prstGeom prst="ellipse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162498" y="458620"/>
            <a:ext cx="2127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sz="1400" i="1" dirty="0" err="1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Bellesia</a:t>
            </a:r>
            <a:r>
              <a:rPr kumimoji="1" lang="en-US" altLang="ja-JP" sz="1400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 et al, </a:t>
            </a:r>
          </a:p>
          <a:p>
            <a:pPr defTabSz="457200"/>
            <a:r>
              <a:rPr kumimoji="1" lang="en-US" altLang="ja-JP" sz="1400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Proc. EPAC 2006, 2601</a:t>
            </a:r>
            <a:endParaRPr kumimoji="1" lang="ja-JP" altLang="en-US" sz="1400" i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cxnSp>
        <p:nvCxnSpPr>
          <p:cNvPr id="46" name="直線矢印コネクタ 45"/>
          <p:cNvCxnSpPr/>
          <p:nvPr/>
        </p:nvCxnSpPr>
        <p:spPr>
          <a:xfrm flipV="1">
            <a:off x="4509383" y="828934"/>
            <a:ext cx="309972" cy="48696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/>
          <p:cNvSpPr txBox="1"/>
          <p:nvPr/>
        </p:nvSpPr>
        <p:spPr>
          <a:xfrm>
            <a:off x="4413606" y="747922"/>
            <a:ext cx="188922" cy="26397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pPr defTabSz="457200"/>
            <a:r>
              <a:rPr kumimoji="1" lang="en-US" altLang="ja-JP" sz="24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w</a:t>
            </a:r>
            <a:endParaRPr kumimoji="1" lang="ja-JP" altLang="en-US" sz="2400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3598762" y="2332767"/>
            <a:ext cx="288000" cy="28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2" name="図 5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88" y="3313575"/>
            <a:ext cx="4021479" cy="3522463"/>
          </a:xfrm>
          <a:prstGeom prst="rect">
            <a:avLst/>
          </a:prstGeom>
        </p:spPr>
      </p:pic>
      <p:graphicFrame>
        <p:nvGraphicFramePr>
          <p:cNvPr id="53" name="表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549148"/>
              </p:ext>
            </p:extLst>
          </p:nvPr>
        </p:nvGraphicFramePr>
        <p:xfrm>
          <a:off x="4819355" y="4460241"/>
          <a:ext cx="3703786" cy="23977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51893"/>
                <a:gridCol w="18518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Displacement,</a:t>
                      </a:r>
                      <a:r>
                        <a:rPr kumimoji="1" lang="en-US" altLang="ja-JP" sz="18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d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kumimoji="1" lang="en-US" altLang="ja-JP" sz="18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m)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Stand.</a:t>
                      </a:r>
                      <a:r>
                        <a:rPr kumimoji="1" lang="en-US" altLang="ja-JP" sz="1800" baseline="0" dirty="0" smtClean="0">
                          <a:latin typeface="Arial"/>
                          <a:cs typeface="Arial"/>
                        </a:rPr>
                        <a:t> dev.</a:t>
                      </a:r>
                    </a:p>
                    <a:p>
                      <a:pPr algn="ctr"/>
                      <a:r>
                        <a:rPr kumimoji="1" lang="en-US" altLang="ja-JP" sz="1800" baseline="0" dirty="0" smtClean="0">
                          <a:latin typeface="Arial"/>
                          <a:cs typeface="Arial"/>
                        </a:rPr>
                        <a:t>of </a:t>
                      </a:r>
                      <a:r>
                        <a:rPr kumimoji="1" lang="en-US" altLang="ja-JP" sz="1800" i="1" baseline="0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3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(unit)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100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2.067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50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1.033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25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0.516</a:t>
                      </a:r>
                      <a:endParaRPr kumimoji="1" lang="ja-JP" altLang="en-US" sz="1800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10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0.206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4" name="テキスト ボックス 53"/>
          <p:cNvSpPr txBox="1"/>
          <p:nvPr/>
        </p:nvSpPr>
        <p:spPr>
          <a:xfrm>
            <a:off x="4374281" y="3314369"/>
            <a:ext cx="1031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Given </a:t>
            </a:r>
            <a:r>
              <a:rPr kumimoji="1" lang="en-US" altLang="ja-JP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d</a:t>
            </a:r>
            <a:endParaRPr kumimoji="1" lang="ja-JP" altLang="en-US" i="1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217501" y="3565251"/>
            <a:ext cx="4627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  <a:sym typeface="Wingdings"/>
              </a:rPr>
              <a:t> </a:t>
            </a:r>
            <a:r>
              <a:rPr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A thousand sets of 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(</a:t>
            </a:r>
            <a:r>
              <a:rPr kumimoji="1" lang="en-US" altLang="ja-JP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D</a:t>
            </a:r>
            <a:r>
              <a:rPr kumimoji="1" lang="en-US" altLang="ja-JP" i="1" dirty="0" err="1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r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, </a:t>
            </a:r>
            <a:r>
              <a:rPr kumimoji="1" lang="en-US" altLang="ja-JP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D</a:t>
            </a:r>
            <a:r>
              <a:rPr kumimoji="1" lang="en-US" altLang="ja-JP" i="1" dirty="0" err="1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f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, </a:t>
            </a:r>
            <a:r>
              <a:rPr kumimoji="1" lang="en-US" altLang="ja-JP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D</a:t>
            </a:r>
            <a:r>
              <a:rPr kumimoji="1" lang="en-US" altLang="ja-JP" i="1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a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) are given</a:t>
            </a:r>
          </a:p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    by Monte-Carlo method</a:t>
            </a:r>
            <a:endParaRPr kumimoji="1" lang="ja-JP" altLang="en-US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217501" y="4118836"/>
            <a:ext cx="5000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  <a:sym typeface="Wingdings"/>
              </a:rPr>
              <a:t> 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Calculation of standard deviation of </a:t>
            </a:r>
            <a:r>
              <a:rPr lang="en-US" altLang="ja-JP" i="1" dirty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b</a:t>
            </a:r>
            <a:r>
              <a:rPr kumimoji="1" lang="en-US" altLang="ja-JP" i="1" baseline="-250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i</a:t>
            </a:r>
            <a:r>
              <a:rPr kumimoji="1" lang="en-US" altLang="ja-JP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 and </a:t>
            </a:r>
            <a:r>
              <a:rPr lang="en-US" altLang="ja-JP" i="1" dirty="0" err="1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a</a:t>
            </a:r>
            <a:r>
              <a:rPr kumimoji="1" lang="en-US" altLang="ja-JP" i="1" baseline="-25000" dirty="0" err="1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i</a:t>
            </a:r>
            <a:endParaRPr kumimoji="1" lang="ja-JP" altLang="en-US" i="1" baseline="-25000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graphicFrame>
        <p:nvGraphicFramePr>
          <p:cNvPr id="59" name="オブジェクト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258910"/>
              </p:ext>
            </p:extLst>
          </p:nvPr>
        </p:nvGraphicFramePr>
        <p:xfrm>
          <a:off x="3151511" y="2323395"/>
          <a:ext cx="6858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1" name="数式" r:id="rId8" imgW="685800" imgH="241300" progId="Equation.3">
                  <p:embed/>
                </p:oleObj>
              </mc:Choice>
              <mc:Fallback>
                <p:oleObj name="数式" r:id="rId8" imgW="685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151511" y="2323395"/>
                        <a:ext cx="6858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オブジェクト 5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542000"/>
              </p:ext>
            </p:extLst>
          </p:nvPr>
        </p:nvGraphicFramePr>
        <p:xfrm>
          <a:off x="4698608" y="2323395"/>
          <a:ext cx="1168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数式" r:id="rId10" imgW="1168400" imgH="927100" progId="Equation.3">
                  <p:embed/>
                </p:oleObj>
              </mc:Choice>
              <mc:Fallback>
                <p:oleObj name="数式" r:id="rId10" imgW="1168400" imgH="927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698608" y="2323395"/>
                        <a:ext cx="1168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オブジェクト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6767049"/>
              </p:ext>
            </p:extLst>
          </p:nvPr>
        </p:nvGraphicFramePr>
        <p:xfrm>
          <a:off x="6884918" y="2323395"/>
          <a:ext cx="939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数式" r:id="rId12" imgW="939800" imgH="622300" progId="Equation.3">
                  <p:embed/>
                </p:oleObj>
              </mc:Choice>
              <mc:Fallback>
                <p:oleObj name="数式" r:id="rId12" imgW="939800" imgH="622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884918" y="2323395"/>
                        <a:ext cx="939800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円/楕円 61"/>
          <p:cNvSpPr/>
          <p:nvPr/>
        </p:nvSpPr>
        <p:spPr>
          <a:xfrm>
            <a:off x="5413030" y="2344047"/>
            <a:ext cx="288000" cy="28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3" name="円/楕円 62"/>
          <p:cNvSpPr/>
          <p:nvPr/>
        </p:nvSpPr>
        <p:spPr>
          <a:xfrm>
            <a:off x="7581542" y="2323352"/>
            <a:ext cx="288000" cy="28800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231801" y="3122053"/>
            <a:ext cx="5521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sz="1600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d 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:</a:t>
            </a:r>
            <a:r>
              <a:rPr lang="en-US" altLang="ja-JP" sz="16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 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assumed displacement, </a:t>
            </a:r>
            <a:r>
              <a:rPr kumimoji="1" lang="en-US" altLang="ja-JP" sz="1600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r 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: coil aperture, </a:t>
            </a:r>
            <a:r>
              <a:rPr kumimoji="1" lang="en-US" altLang="ja-JP" sz="1600" i="1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w 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Arial"/>
                <a:ea typeface="ＭＳ Ｐゴシック"/>
                <a:cs typeface="Arial"/>
              </a:rPr>
              <a:t>: cable width</a:t>
            </a:r>
            <a:endParaRPr kumimoji="1" lang="ja-JP" altLang="en-US" sz="1600" dirty="0">
              <a:solidFill>
                <a:prstClr val="black"/>
              </a:solidFill>
              <a:latin typeface="Arial"/>
              <a:ea typeface="ＭＳ Ｐゴシック"/>
              <a:cs typeface="Arial"/>
            </a:endParaRPr>
          </a:p>
        </p:txBody>
      </p:sp>
      <p:cxnSp>
        <p:nvCxnSpPr>
          <p:cNvPr id="66" name="直線コネクタ 65"/>
          <p:cNvCxnSpPr/>
          <p:nvPr/>
        </p:nvCxnSpPr>
        <p:spPr>
          <a:xfrm>
            <a:off x="711958" y="4118836"/>
            <a:ext cx="3241640" cy="0"/>
          </a:xfrm>
          <a:prstGeom prst="line">
            <a:avLst/>
          </a:prstGeom>
          <a:ln w="12700" cmpd="sng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2631384" y="3775170"/>
            <a:ext cx="74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1 unit</a:t>
            </a:r>
            <a:endParaRPr kumimoji="1" lang="ja-JP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7658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"/>
          <p:cNvSpPr>
            <a:spLocks noGrp="1"/>
          </p:cNvSpPr>
          <p:nvPr>
            <p:ph type="title"/>
          </p:nvPr>
        </p:nvSpPr>
        <p:spPr>
          <a:xfrm>
            <a:off x="0" y="-63500"/>
            <a:ext cx="9144000" cy="715962"/>
          </a:xfrm>
          <a:noFill/>
        </p:spPr>
        <p:txBody>
          <a:bodyPr>
            <a:normAutofit/>
          </a:bodyPr>
          <a:lstStyle/>
          <a:p>
            <a:pPr algn="l"/>
            <a:r>
              <a:rPr lang="en-US" altLang="ja-JP" sz="4000" b="1" dirty="0" smtClean="0">
                <a:solidFill>
                  <a:srgbClr val="4F81BD"/>
                </a:solidFill>
              </a:rPr>
              <a:t>NC </a:t>
            </a:r>
            <a:r>
              <a:rPr lang="en-US" altLang="ja-JP" sz="4000" b="1" dirty="0" err="1" smtClean="0">
                <a:solidFill>
                  <a:srgbClr val="4F81BD"/>
                </a:solidFill>
              </a:rPr>
              <a:t>vs</a:t>
            </a:r>
            <a:r>
              <a:rPr lang="en-US" altLang="ja-JP" sz="4000" b="1" dirty="0" smtClean="0">
                <a:solidFill>
                  <a:srgbClr val="4F81BD"/>
                </a:solidFill>
              </a:rPr>
              <a:t> SC</a:t>
            </a:r>
            <a:endParaRPr lang="ja-JP" altLang="en-US" sz="4000" b="1" dirty="0">
              <a:solidFill>
                <a:srgbClr val="4F81BD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8114632" y="6530135"/>
            <a:ext cx="532063" cy="365125"/>
          </a:xfrm>
        </p:spPr>
        <p:txBody>
          <a:bodyPr/>
          <a:lstStyle/>
          <a:p>
            <a:fld id="{8A7F4E81-994E-064A-9B42-01AFEB1F7780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2964" y="4346493"/>
            <a:ext cx="3062370" cy="2125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図 19" descr="Part12(8.6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3995" y="4787898"/>
            <a:ext cx="1530348" cy="1551312"/>
          </a:xfrm>
          <a:prstGeom prst="rect">
            <a:avLst/>
          </a:prstGeom>
        </p:spPr>
      </p:pic>
      <p:graphicFrame>
        <p:nvGraphicFramePr>
          <p:cNvPr id="16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810337"/>
              </p:ext>
            </p:extLst>
          </p:nvPr>
        </p:nvGraphicFramePr>
        <p:xfrm>
          <a:off x="685793" y="643468"/>
          <a:ext cx="7967135" cy="3691695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902835"/>
                <a:gridCol w="2532150"/>
                <a:gridCol w="2532150"/>
              </a:tblGrid>
              <a:tr h="501000">
                <a:tc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Beam separation dipole,</a:t>
                      </a:r>
                      <a:r>
                        <a:rPr kumimoji="1" lang="en-US" altLang="ja-JP" sz="2400" baseline="0" dirty="0" smtClean="0">
                          <a:latin typeface="+mj-lt"/>
                        </a:rPr>
                        <a:t> </a:t>
                      </a:r>
                      <a:r>
                        <a:rPr kumimoji="1" lang="en-US" altLang="ja-JP" sz="2400" dirty="0" smtClean="0">
                          <a:latin typeface="+mj-lt"/>
                        </a:rPr>
                        <a:t>D1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endParaRPr kumimoji="1" lang="en-US" altLang="ja-JP" sz="2400" dirty="0" smtClean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LHC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HL-LHC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Aperture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52mm gap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150mm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86473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Nominal Field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(Peak Field)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1.4 T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5.6 T</a:t>
                      </a:r>
                    </a:p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(6.5 T)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Magnetic Length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3.4 m x </a:t>
                      </a:r>
                      <a:r>
                        <a:rPr kumimoji="1" lang="en-US" altLang="ja-JP" sz="2400" b="0" dirty="0" smtClean="0">
                          <a:latin typeface="+mj-lt"/>
                        </a:rPr>
                        <a:t>6</a:t>
                      </a:r>
                    </a:p>
                    <a:p>
                      <a:pPr algn="ctr"/>
                      <a:r>
                        <a:rPr kumimoji="1" lang="en-US" altLang="ja-JP" sz="2400" b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~21m</a:t>
                      </a:r>
                      <a:endParaRPr kumimoji="1" lang="ja-JP" altLang="en-US" sz="24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6.27 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500999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Stored Energy</a:t>
                      </a:r>
                      <a:endParaRPr kumimoji="1" lang="ja-JP" altLang="en-US" sz="2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latin typeface="+mj-lt"/>
                        </a:rPr>
                        <a:t>0.014 MJ/m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>
                          <a:solidFill>
                            <a:srgbClr val="FF0000"/>
                          </a:solidFill>
                          <a:latin typeface="+mj-lt"/>
                        </a:rPr>
                        <a:t>0.34 MJ/m</a:t>
                      </a:r>
                      <a:endParaRPr kumimoji="1" lang="ja-JP" altLang="en-US" sz="2400" b="1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1759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588" y="0"/>
            <a:ext cx="9144000" cy="54927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ja-JP" sz="180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8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Coil block re-optimization with full iron model</a:t>
            </a: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40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43" y="591608"/>
            <a:ext cx="4561945" cy="4528027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48720" y="3019777"/>
            <a:ext cx="2218200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rgbClr val="FFFFFF"/>
                </a:solidFill>
                <a:latin typeface="Arial"/>
                <a:cs typeface="Arial"/>
              </a:rPr>
              <a:t>Main body of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solidFill>
                  <a:srgbClr val="FFFFFF"/>
                </a:solidFill>
                <a:latin typeface="Arial"/>
                <a:cs typeface="Arial"/>
              </a:rPr>
              <a:t>iron yoke (PF=0.98)</a:t>
            </a:r>
            <a:endParaRPr kumimoji="1" lang="ja-JP" alt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694931" y="5190192"/>
            <a:ext cx="2385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Slot region (PF=0.95)</a:t>
            </a:r>
            <a:endParaRPr kumimoji="1" lang="ja-JP" altLang="en-US" dirty="0">
              <a:latin typeface="Arial"/>
              <a:cs typeface="Arial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2397588" y="4995334"/>
            <a:ext cx="114190" cy="30774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>
            <a:off x="2664178" y="4473222"/>
            <a:ext cx="313266" cy="27081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678289" y="4146223"/>
            <a:ext cx="1730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Keys(PF=0.96)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 flipH="1">
            <a:off x="1842912" y="3567331"/>
            <a:ext cx="668866" cy="4259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>
            <a:off x="2063155" y="3567331"/>
            <a:ext cx="448623" cy="9198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>
            <a:off x="2678289" y="4487209"/>
            <a:ext cx="299155" cy="60690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455334" y="3209287"/>
            <a:ext cx="1390788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Stack tubes</a:t>
            </a:r>
          </a:p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(PF=1)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H="1">
            <a:off x="818556" y="3993321"/>
            <a:ext cx="126888" cy="45993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434008" y="3528114"/>
            <a:ext cx="1275034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SUS collar</a:t>
            </a:r>
          </a:p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(</a:t>
            </a:r>
            <a:r>
              <a:rPr kumimoji="1" lang="en-US" altLang="ja-JP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kumimoji="1" lang="en-US" altLang="ja-JP" baseline="-25000" dirty="0" err="1" smtClean="0">
                <a:solidFill>
                  <a:schemeClr val="bg1"/>
                </a:solidFill>
                <a:latin typeface="Arial"/>
                <a:cs typeface="Arial"/>
              </a:rPr>
              <a:t>r</a:t>
            </a:r>
            <a:r>
              <a:rPr kumimoji="1" lang="en-US" altLang="ja-JP" dirty="0" smtClean="0">
                <a:solidFill>
                  <a:schemeClr val="bg1"/>
                </a:solidFill>
                <a:latin typeface="Arial"/>
                <a:cs typeface="Arial"/>
              </a:rPr>
              <a:t>=1)</a:t>
            </a:r>
            <a:endParaRPr kumimoji="1" lang="ja-JP" alt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H="1">
            <a:off x="2524588" y="1010398"/>
            <a:ext cx="325856" cy="4259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556786" y="739465"/>
            <a:ext cx="185211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rgbClr val="FFFFFF"/>
                </a:solidFill>
                <a:latin typeface="Arial"/>
                <a:cs typeface="Arial"/>
              </a:rPr>
              <a:t>Circular cryostat</a:t>
            </a:r>
            <a:endParaRPr kumimoji="1" lang="ja-JP" alt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cxnSp>
        <p:nvCxnSpPr>
          <p:cNvPr id="30" name="直線矢印コネクタ 29"/>
          <p:cNvCxnSpPr/>
          <p:nvPr/>
        </p:nvCxnSpPr>
        <p:spPr>
          <a:xfrm flipV="1">
            <a:off x="434008" y="4683230"/>
            <a:ext cx="257660" cy="5069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-14111" y="5119637"/>
            <a:ext cx="1300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/>
                <a:cs typeface="Arial"/>
              </a:rPr>
              <a:t>Coil blocks</a:t>
            </a:r>
            <a:endParaRPr kumimoji="1" lang="ja-JP" alt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944" y="603122"/>
            <a:ext cx="3238998" cy="3063522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8999" y="603122"/>
            <a:ext cx="817571" cy="3018056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0056" y="4515555"/>
            <a:ext cx="2510366" cy="2255163"/>
          </a:xfrm>
          <a:prstGeom prst="rect">
            <a:avLst/>
          </a:prstGeom>
        </p:spPr>
      </p:pic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322786"/>
              </p:ext>
            </p:extLst>
          </p:nvPr>
        </p:nvGraphicFramePr>
        <p:xfrm>
          <a:off x="6330495" y="3893628"/>
          <a:ext cx="2733861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5484"/>
                <a:gridCol w="11883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Main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field (T)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5.573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i="1" baseline="-25000" dirty="0" smtClean="0">
                          <a:latin typeface="Arial"/>
                          <a:cs typeface="Arial"/>
                        </a:rPr>
                        <a:t>3</a:t>
                      </a:r>
                      <a:r>
                        <a:rPr kumimoji="1" lang="en-US" altLang="ja-JP" i="0" baseline="0" dirty="0" smtClean="0">
                          <a:latin typeface="Arial"/>
                          <a:cs typeface="Arial"/>
                        </a:rPr>
                        <a:t> (unit)</a:t>
                      </a:r>
                      <a:endParaRPr kumimoji="1" lang="en-US" altLang="ja-JP" i="1" baseline="-2500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-0.059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i="1" baseline="-25000" dirty="0" smtClean="0">
                          <a:latin typeface="Arial"/>
                          <a:cs typeface="Arial"/>
                        </a:rPr>
                        <a:t>5</a:t>
                      </a:r>
                      <a:r>
                        <a:rPr kumimoji="1" lang="en-US" altLang="ja-JP" i="0" baseline="0" dirty="0" smtClean="0">
                          <a:latin typeface="Arial"/>
                          <a:cs typeface="Arial"/>
                        </a:rPr>
                        <a:t> (unit)</a:t>
                      </a:r>
                      <a:endParaRPr kumimoji="1" lang="en-US" altLang="ja-JP" i="1" baseline="-2500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-0.097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i="1" baseline="-25000" dirty="0" smtClean="0">
                          <a:latin typeface="Arial"/>
                          <a:cs typeface="Arial"/>
                        </a:rPr>
                        <a:t>7</a:t>
                      </a:r>
                      <a:r>
                        <a:rPr kumimoji="1" lang="en-US" altLang="ja-JP" i="0" baseline="0" dirty="0" smtClean="0">
                          <a:latin typeface="Arial"/>
                          <a:cs typeface="Arial"/>
                        </a:rPr>
                        <a:t> (unit)</a:t>
                      </a:r>
                      <a:endParaRPr kumimoji="1" lang="en-US" altLang="ja-JP" i="1" baseline="-2500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-0.111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i="1" baseline="-25000" dirty="0" smtClean="0">
                          <a:latin typeface="Arial"/>
                          <a:cs typeface="Arial"/>
                        </a:rPr>
                        <a:t>9</a:t>
                      </a:r>
                      <a:r>
                        <a:rPr kumimoji="1" lang="en-US" altLang="ja-JP" i="0" baseline="0" dirty="0" smtClean="0">
                          <a:latin typeface="Arial"/>
                          <a:cs typeface="Arial"/>
                        </a:rPr>
                        <a:t> (unit)</a:t>
                      </a:r>
                      <a:endParaRPr kumimoji="1" lang="en-US" altLang="ja-JP" i="1" baseline="-2500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0.284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i="1" baseline="-25000" dirty="0" smtClean="0">
                          <a:latin typeface="Arial"/>
                          <a:cs typeface="Arial"/>
                        </a:rPr>
                        <a:t>11 </a:t>
                      </a:r>
                      <a:r>
                        <a:rPr kumimoji="1" lang="en-US" altLang="ja-JP" i="0" baseline="0" dirty="0" smtClean="0">
                          <a:latin typeface="Arial"/>
                          <a:cs typeface="Arial"/>
                        </a:rPr>
                        <a:t>(unit)</a:t>
                      </a:r>
                      <a:endParaRPr kumimoji="1" lang="en-US" altLang="ja-JP" i="1" baseline="-25000" dirty="0" smtClean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0.360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38" name="直線矢印コネクタ 37"/>
          <p:cNvCxnSpPr/>
          <p:nvPr/>
        </p:nvCxnSpPr>
        <p:spPr>
          <a:xfrm flipH="1">
            <a:off x="233010" y="2257778"/>
            <a:ext cx="458658" cy="951509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247683" y="1752643"/>
            <a:ext cx="1395522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HX hole</a:t>
            </a:r>
          </a:p>
          <a:p>
            <a:pPr>
              <a:lnSpc>
                <a:spcPct val="80000"/>
              </a:lnSpc>
            </a:pPr>
            <a:r>
              <a:rPr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(</a:t>
            </a:r>
            <a:r>
              <a:rPr lang="en-US" altLang="ja-JP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f</a:t>
            </a:r>
            <a:r>
              <a:rPr lang="en-US" altLang="ja-JP" dirty="0" smtClean="0">
                <a:solidFill>
                  <a:srgbClr val="008000"/>
                </a:solidFill>
                <a:latin typeface="Arial"/>
                <a:cs typeface="Arial"/>
              </a:rPr>
              <a:t>60, R190)</a:t>
            </a:r>
            <a:endParaRPr kumimoji="1" lang="ja-JP" altLang="en-US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9083" y="5997222"/>
            <a:ext cx="413598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Coil block re-optimization in 2-D model</a:t>
            </a:r>
          </a:p>
          <a:p>
            <a:r>
              <a:rPr lang="en-US" altLang="ja-JP" dirty="0" smtClean="0">
                <a:latin typeface="Arial"/>
                <a:cs typeface="Arial"/>
              </a:rPr>
              <a:t>has been completed</a:t>
            </a:r>
            <a:endParaRPr kumimoji="1" lang="en-US" altLang="ja-JP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4112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0" y="5690388"/>
            <a:ext cx="59939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Stress management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High saturation, stray field, flux return cryostat</a:t>
            </a:r>
          </a:p>
          <a:p>
            <a:pPr>
              <a:buFont typeface="Wingdings" charset="2"/>
              <a:buChar char="u"/>
            </a:pPr>
            <a:r>
              <a:rPr kumimoji="1" lang="en-US" altLang="ja-JP" sz="2200" b="1" dirty="0" smtClean="0"/>
              <a:t>Radiation resistance, cooling capability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b="1" dirty="0" smtClean="0">
                <a:solidFill>
                  <a:schemeClr val="accent1"/>
                </a:solidFill>
              </a:rPr>
              <a:t>Latest Design Parameters</a:t>
            </a:r>
            <a:r>
              <a:rPr lang="en-US" sz="4000" b="1" dirty="0">
                <a:solidFill>
                  <a:schemeClr val="accent1"/>
                </a:solidFill>
              </a:rPr>
              <a:t> </a:t>
            </a:r>
            <a:r>
              <a:rPr lang="en-US" sz="4000" b="1" dirty="0" smtClean="0">
                <a:solidFill>
                  <a:schemeClr val="accent1"/>
                </a:solidFill>
              </a:rPr>
              <a:t>of D1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95300"/>
            <a:ext cx="6007100" cy="4951868"/>
          </a:xfrm>
        </p:spPr>
        <p:txBody>
          <a:bodyPr>
            <a:noAutofit/>
          </a:bodyPr>
          <a:lstStyle/>
          <a:p>
            <a:r>
              <a:rPr lang="en-US" sz="1800" i="1" dirty="0" smtClean="0"/>
              <a:t>Coil ID:	</a:t>
            </a:r>
            <a:r>
              <a:rPr lang="en-US" sz="1800" b="1" i="1" dirty="0" smtClean="0">
                <a:solidFill>
                  <a:srgbClr val="3366FF"/>
                </a:solidFill>
              </a:rPr>
              <a:t>150 mm</a:t>
            </a:r>
          </a:p>
          <a:p>
            <a:r>
              <a:rPr lang="en-US" sz="1800" i="1" dirty="0" smtClean="0"/>
              <a:t>Integrated field:</a:t>
            </a:r>
            <a:r>
              <a:rPr lang="en-US" sz="1800" b="1" i="1" dirty="0" smtClean="0">
                <a:solidFill>
                  <a:srgbClr val="3366FF"/>
                </a:solidFill>
              </a:rPr>
              <a:t>35 T m</a:t>
            </a:r>
            <a:r>
              <a:rPr lang="en-US" sz="1800" i="1" dirty="0" smtClean="0"/>
              <a:t> (26 Tm at present LHC)</a:t>
            </a:r>
          </a:p>
          <a:p>
            <a:pPr lvl="1"/>
            <a:r>
              <a:rPr lang="en-US" sz="1800" i="1" dirty="0" smtClean="0"/>
              <a:t>5.59 T at 12 kA. </a:t>
            </a:r>
            <a:r>
              <a:rPr lang="en-US" sz="1800" i="1" dirty="0" err="1" smtClean="0"/>
              <a:t>L</a:t>
            </a:r>
            <a:r>
              <a:rPr lang="en-US" sz="1800" i="1" baseline="-25000" dirty="0" err="1" smtClean="0"/>
              <a:t>coil</a:t>
            </a:r>
            <a:r>
              <a:rPr lang="en-US" sz="1800" i="1" dirty="0" smtClean="0"/>
              <a:t>=6.3 m </a:t>
            </a:r>
          </a:p>
          <a:p>
            <a:r>
              <a:rPr lang="en-US" sz="1800" i="1" dirty="0" smtClean="0"/>
              <a:t>T</a:t>
            </a:r>
            <a:r>
              <a:rPr lang="en-US" sz="1800" i="1" baseline="-25000" dirty="0" smtClean="0"/>
              <a:t>op</a:t>
            </a:r>
            <a:r>
              <a:rPr lang="en-US" sz="1800" i="1" dirty="0" smtClean="0"/>
              <a:t>:		1.9 K  by </a:t>
            </a:r>
            <a:r>
              <a:rPr lang="en-US" sz="1800" i="1" dirty="0" err="1" smtClean="0"/>
              <a:t>HeII</a:t>
            </a:r>
            <a:r>
              <a:rPr lang="en-US" sz="1800" i="1" dirty="0" smtClean="0"/>
              <a:t> cooling</a:t>
            </a:r>
          </a:p>
          <a:p>
            <a:r>
              <a:rPr lang="en-US" sz="1800" i="1" dirty="0" smtClean="0"/>
              <a:t>Op. point (2D coil):	</a:t>
            </a:r>
            <a:r>
              <a:rPr lang="en-US" sz="1800" b="1" i="1" dirty="0" smtClean="0">
                <a:solidFill>
                  <a:srgbClr val="3366FF"/>
                </a:solidFill>
              </a:rPr>
              <a:t>75 %</a:t>
            </a:r>
          </a:p>
          <a:p>
            <a:r>
              <a:rPr lang="en-US" sz="1800" i="1" dirty="0" smtClean="0"/>
              <a:t>Coil layout:	</a:t>
            </a:r>
            <a:r>
              <a:rPr lang="en-US" sz="1800" i="1" dirty="0" smtClean="0">
                <a:solidFill>
                  <a:srgbClr val="000000"/>
                </a:solidFill>
              </a:rPr>
              <a:t>1 layer of 15.1 mm cable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Better cooling</a:t>
            </a:r>
            <a:r>
              <a:rPr lang="en-US" sz="1800" i="1" dirty="0" smtClean="0"/>
              <a:t>. Saving space for iron yoke.</a:t>
            </a:r>
            <a:r>
              <a:rPr lang="en-US" sz="1400" i="1" dirty="0" smtClean="0"/>
              <a:t>  </a:t>
            </a:r>
          </a:p>
          <a:p>
            <a:r>
              <a:rPr lang="en-US" sz="1800" i="1" dirty="0" smtClean="0"/>
              <a:t>Conductor:	</a:t>
            </a:r>
            <a:r>
              <a:rPr lang="en-US" sz="1800" b="1" i="1" dirty="0" err="1" smtClean="0">
                <a:solidFill>
                  <a:srgbClr val="3366FF"/>
                </a:solidFill>
              </a:rPr>
              <a:t>Nb</a:t>
            </a:r>
            <a:r>
              <a:rPr lang="en-US" sz="1800" b="1" i="1" dirty="0" smtClean="0">
                <a:solidFill>
                  <a:srgbClr val="3366FF"/>
                </a:solidFill>
              </a:rPr>
              <a:t>-Ti LHC MB outer cable</a:t>
            </a:r>
          </a:p>
          <a:p>
            <a:r>
              <a:rPr lang="en-US" sz="1800" i="1" dirty="0" smtClean="0"/>
              <a:t>Structure:	Collared yoke structure by keying </a:t>
            </a:r>
          </a:p>
          <a:p>
            <a:pPr lvl="1"/>
            <a:r>
              <a:rPr lang="en-US" sz="1800" i="1" dirty="0" smtClean="0"/>
              <a:t>RHIC dipole, LHC MQXA, J-PARC SCFM</a:t>
            </a:r>
          </a:p>
          <a:p>
            <a:pPr lvl="1"/>
            <a:r>
              <a:rPr lang="en-US" sz="1800" i="1" dirty="0" smtClean="0">
                <a:solidFill>
                  <a:srgbClr val="000000"/>
                </a:solidFill>
              </a:rPr>
              <a:t>Enhancing iron material for stray field issue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Field quality:	</a:t>
            </a:r>
            <a:r>
              <a:rPr lang="en-US" sz="1800" i="1" dirty="0">
                <a:solidFill>
                  <a:srgbClr val="000000"/>
                </a:solidFill>
              </a:rPr>
              <a:t>&lt;</a:t>
            </a:r>
            <a:r>
              <a:rPr lang="en-US" sz="1800" i="1" dirty="0" smtClean="0">
                <a:solidFill>
                  <a:srgbClr val="000000"/>
                </a:solidFill>
              </a:rPr>
              <a:t> 10</a:t>
            </a:r>
            <a:r>
              <a:rPr lang="en-US" sz="1800" i="1" baseline="30000" dirty="0" smtClean="0">
                <a:solidFill>
                  <a:srgbClr val="000000"/>
                </a:solidFill>
              </a:rPr>
              <a:t>-4</a:t>
            </a:r>
            <a:r>
              <a:rPr lang="en-US" sz="1800" i="1" dirty="0" smtClean="0">
                <a:solidFill>
                  <a:srgbClr val="000000"/>
                </a:solidFill>
              </a:rPr>
              <a:t>  at </a:t>
            </a:r>
            <a:r>
              <a:rPr lang="en-US" sz="1800" i="1" dirty="0" err="1" smtClean="0">
                <a:solidFill>
                  <a:srgbClr val="000000"/>
                </a:solidFill>
              </a:rPr>
              <a:t>R</a:t>
            </a:r>
            <a:r>
              <a:rPr lang="en-US" sz="1800" i="1" baseline="-25000" dirty="0" err="1" smtClean="0">
                <a:solidFill>
                  <a:srgbClr val="000000"/>
                </a:solidFill>
              </a:rPr>
              <a:t>ref</a:t>
            </a:r>
            <a:r>
              <a:rPr lang="en-US" sz="1800" i="1" dirty="0" smtClean="0">
                <a:solidFill>
                  <a:srgbClr val="000000"/>
                </a:solidFill>
              </a:rPr>
              <a:t> = 50 mm 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Cold mass OD:	550 +10 x 2 = 570 mm</a:t>
            </a:r>
          </a:p>
          <a:p>
            <a:r>
              <a:rPr lang="en-US" sz="1800" i="1" dirty="0" smtClean="0">
                <a:solidFill>
                  <a:srgbClr val="000000"/>
                </a:solidFill>
              </a:rPr>
              <a:t>Cryostat OD:	914 mm, same as MB cryostat</a:t>
            </a:r>
          </a:p>
          <a:p>
            <a:r>
              <a:rPr lang="en-US" sz="1800" i="1" dirty="0" smtClean="0"/>
              <a:t>Radiation, energy deposition:</a:t>
            </a:r>
            <a:r>
              <a:rPr lang="en-US" sz="1800" b="1" i="1" dirty="0" smtClean="0">
                <a:solidFill>
                  <a:srgbClr val="3366FF"/>
                </a:solidFill>
              </a:rPr>
              <a:t> </a:t>
            </a:r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5758" y="603122"/>
            <a:ext cx="3238998" cy="3063522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7983" y="603122"/>
            <a:ext cx="817571" cy="3018056"/>
          </a:xfrm>
          <a:prstGeom prst="rect">
            <a:avLst/>
          </a:prstGeom>
        </p:spPr>
      </p:pic>
      <p:grpSp>
        <p:nvGrpSpPr>
          <p:cNvPr id="28" name="図形グループ 27"/>
          <p:cNvGrpSpPr/>
          <p:nvPr/>
        </p:nvGrpSpPr>
        <p:grpSpPr>
          <a:xfrm>
            <a:off x="6701865" y="3732157"/>
            <a:ext cx="2406747" cy="3009683"/>
            <a:chOff x="6377577" y="3505637"/>
            <a:chExt cx="2406747" cy="3009683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7577" y="3505637"/>
              <a:ext cx="2406747" cy="2898089"/>
            </a:xfrm>
            <a:prstGeom prst="rect">
              <a:avLst/>
            </a:prstGeom>
          </p:spPr>
        </p:pic>
        <p:sp>
          <p:nvSpPr>
            <p:cNvPr id="30" name="正方形/長方形 29"/>
            <p:cNvSpPr/>
            <p:nvPr/>
          </p:nvSpPr>
          <p:spPr>
            <a:xfrm>
              <a:off x="8246709" y="6390216"/>
              <a:ext cx="537615" cy="1251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Slide Number Placeholder 6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2" name="TextBox 15"/>
          <p:cNvSpPr txBox="1"/>
          <p:nvPr/>
        </p:nvSpPr>
        <p:spPr>
          <a:xfrm>
            <a:off x="8141074" y="4811842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13</a:t>
            </a:r>
            <a:endParaRPr lang="en-US" sz="1600" dirty="0"/>
          </a:p>
        </p:txBody>
      </p:sp>
      <p:sp>
        <p:nvSpPr>
          <p:cNvPr id="33" name="TextBox 16"/>
          <p:cNvSpPr txBox="1"/>
          <p:nvPr/>
        </p:nvSpPr>
        <p:spPr>
          <a:xfrm>
            <a:off x="7541197" y="4185686"/>
            <a:ext cx="4468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</a:t>
            </a:r>
          </a:p>
        </p:txBody>
      </p:sp>
      <p:sp>
        <p:nvSpPr>
          <p:cNvPr id="34" name="Rectangle 8"/>
          <p:cNvSpPr/>
          <p:nvPr/>
        </p:nvSpPr>
        <p:spPr>
          <a:xfrm>
            <a:off x="6793224" y="3811345"/>
            <a:ext cx="288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923287" y="5752202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44 turns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123196" y="5351499"/>
            <a:ext cx="71920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ja-JP" sz="2000" b="1" i="1" dirty="0" smtClean="0">
                <a:solidFill>
                  <a:srgbClr val="3366FF"/>
                </a:solidFill>
              </a:rPr>
              <a:t>135 </a:t>
            </a:r>
            <a:r>
              <a:rPr lang="en-US" altLang="ja-JP" sz="2000" b="1" i="1" dirty="0">
                <a:solidFill>
                  <a:srgbClr val="3366FF"/>
                </a:solidFill>
              </a:rPr>
              <a:t>W  in total, 2 </a:t>
            </a:r>
            <a:r>
              <a:rPr lang="en-US" altLang="ja-JP" sz="2000" b="1" i="1" dirty="0" err="1">
                <a:solidFill>
                  <a:srgbClr val="3366FF"/>
                </a:solidFill>
              </a:rPr>
              <a:t>mW</a:t>
            </a:r>
            <a:r>
              <a:rPr lang="en-US" altLang="ja-JP" sz="2000" b="1" i="1" dirty="0">
                <a:solidFill>
                  <a:srgbClr val="3366FF"/>
                </a:solidFill>
              </a:rPr>
              <a:t>/cm</a:t>
            </a:r>
            <a:r>
              <a:rPr lang="en-US" altLang="ja-JP" sz="2000" b="1" i="1" baseline="30000" dirty="0">
                <a:solidFill>
                  <a:srgbClr val="3366FF"/>
                </a:solidFill>
              </a:rPr>
              <a:t>3</a:t>
            </a:r>
            <a:r>
              <a:rPr lang="en-US" altLang="ja-JP" sz="2000" b="1" i="1" dirty="0">
                <a:solidFill>
                  <a:srgbClr val="3366FF"/>
                </a:solidFill>
              </a:rPr>
              <a:t> </a:t>
            </a:r>
            <a:r>
              <a:rPr lang="en-US" altLang="ja-JP" sz="2000" b="1" i="1" dirty="0" smtClean="0">
                <a:solidFill>
                  <a:srgbClr val="3366FF"/>
                </a:solidFill>
              </a:rPr>
              <a:t>at </a:t>
            </a:r>
            <a:r>
              <a:rPr lang="en-US" altLang="ja-JP" sz="2000" b="1" i="1" dirty="0">
                <a:solidFill>
                  <a:srgbClr val="3366FF"/>
                </a:solidFill>
              </a:rPr>
              <a:t>local peak, Radiation dose &gt;25 </a:t>
            </a:r>
            <a:r>
              <a:rPr lang="en-US" altLang="ja-JP" sz="2000" b="1" i="1" dirty="0" err="1">
                <a:solidFill>
                  <a:srgbClr val="3366FF"/>
                </a:solidFill>
              </a:rPr>
              <a:t>MGy</a:t>
            </a:r>
            <a:r>
              <a:rPr lang="en-US" altLang="ja-JP" sz="2000" b="1" i="1" dirty="0">
                <a:solidFill>
                  <a:srgbClr val="3366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496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D1_cutmodel(7.1)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7788" y="1724526"/>
            <a:ext cx="4658154" cy="458536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900" y="0"/>
            <a:ext cx="8877300" cy="647700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4000" b="1" dirty="0" smtClean="0">
                <a:solidFill>
                  <a:schemeClr val="accent1"/>
                </a:solidFill>
              </a:rPr>
              <a:t>2m-long Model Magnet - Overview</a:t>
            </a:r>
            <a:endParaRPr kumimoji="1" lang="ja-JP" alt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5789872" y="2004588"/>
            <a:ext cx="8382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6628072" y="1852188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Shell: SUS304L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 flipH="1" flipV="1">
            <a:off x="4775200" y="5181600"/>
            <a:ext cx="692484" cy="8742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5171573" y="6094663"/>
            <a:ext cx="351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Horizontal split iron yoke: </a:t>
            </a:r>
          </a:p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low-carbon steel (EFE by JFE steel)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3" name="直線矢印コネクタ 12"/>
          <p:cNvCxnSpPr>
            <a:stCxn id="14" idx="1"/>
          </p:cNvCxnSpPr>
          <p:nvPr/>
        </p:nvCxnSpPr>
        <p:spPr>
          <a:xfrm flipH="1" flipV="1">
            <a:off x="6070600" y="4006512"/>
            <a:ext cx="927100" cy="3497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997700" y="4171612"/>
            <a:ext cx="1701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</a:rPr>
              <a:t>C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ollaring keys</a:t>
            </a:r>
          </a:p>
        </p:txBody>
      </p:sp>
      <p:cxnSp>
        <p:nvCxnSpPr>
          <p:cNvPr id="16" name="直線矢印コネクタ 15"/>
          <p:cNvCxnSpPr/>
          <p:nvPr/>
        </p:nvCxnSpPr>
        <p:spPr>
          <a:xfrm>
            <a:off x="3835400" y="1308100"/>
            <a:ext cx="203200" cy="1244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3184358" y="889000"/>
            <a:ext cx="1802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f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60 mm HX hole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19" name="直線矢印コネクタ 18"/>
          <p:cNvCxnSpPr>
            <a:stCxn id="24" idx="1"/>
          </p:cNvCxnSpPr>
          <p:nvPr/>
        </p:nvCxnSpPr>
        <p:spPr>
          <a:xfrm flipH="1">
            <a:off x="5664200" y="2754211"/>
            <a:ext cx="1041400" cy="23563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685800" y="1104900"/>
            <a:ext cx="256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N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otches and </a:t>
            </a:r>
            <a:r>
              <a:rPr kumimoji="1" lang="en-US" altLang="ja-JP" dirty="0" smtClean="0">
                <a:solidFill>
                  <a:prstClr val="black"/>
                </a:solidFill>
                <a:latin typeface="Symbol" charset="2"/>
                <a:ea typeface="ＭＳ Ｐゴシック"/>
                <a:cs typeface="Symbol" charset="2"/>
              </a:rPr>
              <a:t> f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34 mm holes for iron saturation effects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349500" y="1981200"/>
            <a:ext cx="596900" cy="11303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705600" y="2431045"/>
            <a:ext cx="231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Symbol" charset="2"/>
              </a:rPr>
              <a:t>Same outer-interface for J-PARC SCFM jigs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6" name="直線矢印コネクタ 25"/>
          <p:cNvCxnSpPr/>
          <p:nvPr/>
        </p:nvCxnSpPr>
        <p:spPr>
          <a:xfrm>
            <a:off x="1574800" y="3149600"/>
            <a:ext cx="1676400" cy="4445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79400" y="2374900"/>
            <a:ext cx="208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4 split stainless steel spacer collars: NSSC130S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29" name="直線矢印コネクタ 28"/>
          <p:cNvCxnSpPr>
            <a:stCxn id="14" idx="1"/>
          </p:cNvCxnSpPr>
          <p:nvPr/>
        </p:nvCxnSpPr>
        <p:spPr>
          <a:xfrm flipH="1" flipV="1">
            <a:off x="6057900" y="4298612"/>
            <a:ext cx="939800" cy="576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14" idx="1"/>
          </p:cNvCxnSpPr>
          <p:nvPr/>
        </p:nvCxnSpPr>
        <p:spPr>
          <a:xfrm flipH="1">
            <a:off x="6096000" y="4356278"/>
            <a:ext cx="901700" cy="2090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1796716" y="4794584"/>
            <a:ext cx="736600" cy="355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0" y="5283200"/>
            <a:ext cx="264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NbTi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 SC cable (LHC MB outer) + Apical insulation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38" name="直線矢印コネクタ 37"/>
          <p:cNvCxnSpPr>
            <a:stCxn id="40" idx="0"/>
          </p:cNvCxnSpPr>
          <p:nvPr/>
        </p:nvCxnSpPr>
        <p:spPr>
          <a:xfrm flipV="1">
            <a:off x="2630063" y="5257800"/>
            <a:ext cx="370479" cy="9405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1088189" y="6198301"/>
            <a:ext cx="3083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Radiation resistant GFRP (S2 glass + BT resin) wedges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4089400" y="3515895"/>
            <a:ext cx="2434389" cy="2052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6632742" y="3281279"/>
            <a:ext cx="130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Brass shoes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2667" y="520700"/>
            <a:ext cx="8159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solidFill>
                  <a:srgbClr val="3366FF"/>
                </a:solidFill>
                <a:latin typeface="Calibri"/>
                <a:ea typeface="ＭＳ Ｐゴシック"/>
              </a:rPr>
              <a:t>S</a:t>
            </a:r>
            <a:r>
              <a:rPr kumimoji="1" lang="en-US" altLang="ja-JP" sz="2400" b="1" i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ingle-layer coil, 4-split spacer collars, collared yoke by keying </a:t>
            </a:r>
            <a:endParaRPr kumimoji="1" lang="ja-JP" altLang="en-US" sz="2400" b="1" i="1" dirty="0">
              <a:solidFill>
                <a:srgbClr val="3366FF"/>
              </a:solidFill>
              <a:latin typeface="Calibri"/>
              <a:ea typeface="ＭＳ Ｐゴシック"/>
            </a:endParaRPr>
          </a:p>
        </p:txBody>
      </p:sp>
      <p:cxnSp>
        <p:nvCxnSpPr>
          <p:cNvPr id="31" name="直線矢印コネクタ 30"/>
          <p:cNvCxnSpPr/>
          <p:nvPr/>
        </p:nvCxnSpPr>
        <p:spPr>
          <a:xfrm>
            <a:off x="2387600" y="1981200"/>
            <a:ext cx="1612900" cy="1168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H="1">
            <a:off x="4191001" y="1550737"/>
            <a:ext cx="1223210" cy="179604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5061284" y="1148347"/>
            <a:ext cx="2625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>
                <a:solidFill>
                  <a:prstClr val="black"/>
                </a:solidFill>
                <a:latin typeface="Calibri"/>
                <a:ea typeface="ＭＳ Ｐゴシック"/>
                <a:cs typeface="Calibri"/>
              </a:rPr>
              <a:t>HeII</a:t>
            </a:r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  <a:cs typeface="Calibri"/>
              </a:rPr>
              <a:t> cooling channel 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0708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8051801" cy="615420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Deliverables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69334" y="855134"/>
            <a:ext cx="90469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i="1" dirty="0">
                <a:solidFill>
                  <a:srgbClr val="FF0000"/>
                </a:solidFill>
              </a:rPr>
              <a:t>One 2m long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model</a:t>
            </a:r>
            <a:r>
              <a:rPr lang="en-US" altLang="ja-JP" sz="2800" b="1" i="1" dirty="0">
                <a:solidFill>
                  <a:srgbClr val="FF0000"/>
                </a:solidFill>
              </a:rPr>
              <a:t>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magnet </a:t>
            </a:r>
            <a:r>
              <a:rPr lang="en-US" altLang="ja-JP" sz="2800" b="1" i="1" dirty="0">
                <a:solidFill>
                  <a:srgbClr val="FF0000"/>
                </a:solidFill>
              </a:rPr>
              <a:t>will be built and tested at KEK. </a:t>
            </a:r>
          </a:p>
          <a:p>
            <a:r>
              <a:rPr lang="en-US" altLang="ja-JP" sz="2800" b="1" i="1" dirty="0">
                <a:solidFill>
                  <a:srgbClr val="FF0000"/>
                </a:solidFill>
              </a:rPr>
              <a:t>The second model </a:t>
            </a:r>
            <a:r>
              <a:rPr lang="en-US" altLang="ja-JP" sz="2800" b="1" i="1" dirty="0" smtClean="0">
                <a:solidFill>
                  <a:srgbClr val="FF0000"/>
                </a:solidFill>
              </a:rPr>
              <a:t>development is </a:t>
            </a:r>
            <a:r>
              <a:rPr lang="en-US" altLang="ja-JP" sz="2800" b="1" i="1" dirty="0">
                <a:solidFill>
                  <a:srgbClr val="FF0000"/>
                </a:solidFill>
              </a:rPr>
              <a:t>also planned. </a:t>
            </a: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097723"/>
              </p:ext>
            </p:extLst>
          </p:nvPr>
        </p:nvGraphicFramePr>
        <p:xfrm>
          <a:off x="1945677" y="2083861"/>
          <a:ext cx="5321144" cy="3403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82688"/>
                <a:gridCol w="1569228"/>
                <a:gridCol w="15692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Design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parameters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Production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2-m model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Field integral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35 </a:t>
                      </a:r>
                      <a:r>
                        <a:rPr kumimoji="1" lang="en-US" altLang="ja-JP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10.3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 </a:t>
                      </a:r>
                      <a:r>
                        <a:rPr kumimoji="1" lang="en-US" altLang="ja-JP" baseline="0" dirty="0" err="1" smtClean="0">
                          <a:latin typeface="Arial"/>
                          <a:cs typeface="Arial"/>
                        </a:rPr>
                        <a:t>T•m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Magnetic length 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6.27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1.85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Coil mechanical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6.46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2.00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Magnet mechanical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6.96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2.50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Cold mass weight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12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3.8 tons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Cable unit</a:t>
                      </a:r>
                      <a:r>
                        <a:rPr kumimoji="1" lang="en-US" altLang="ja-JP" baseline="0" dirty="0" smtClean="0">
                          <a:latin typeface="Arial"/>
                          <a:cs typeface="Arial"/>
                        </a:rPr>
                        <a:t> length per coil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568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/>
                          <a:cs typeface="Arial"/>
                        </a:rPr>
                        <a:t>175 m</a:t>
                      </a:r>
                      <a:endParaRPr kumimoji="1" lang="ja-JP" altLang="en-US" dirty="0">
                        <a:latin typeface="Arial"/>
                        <a:cs typeface="Arial"/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75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Mechanical Analysis: Yoking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271" y="549275"/>
            <a:ext cx="908773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Mechanical analysis during the assembly process, cooling and excitation using ANSYS has been completed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>
                <a:latin typeface="Arial"/>
                <a:cs typeface="Arial"/>
              </a:rPr>
              <a:t>Highest stress arisen at key slots in the yoke &lt; 220 </a:t>
            </a:r>
            <a:r>
              <a:rPr lang="en-US" altLang="ja-JP" dirty="0" err="1" smtClean="0">
                <a:latin typeface="Arial"/>
                <a:cs typeface="Arial"/>
              </a:rPr>
              <a:t>MPa</a:t>
            </a:r>
            <a:endParaRPr lang="en-US" altLang="ja-JP" dirty="0" smtClean="0">
              <a:latin typeface="Arial"/>
              <a:cs typeface="Arial"/>
            </a:endParaRPr>
          </a:p>
          <a:p>
            <a:r>
              <a:rPr lang="en-US" altLang="ja-JP" dirty="0" smtClean="0">
                <a:latin typeface="Arial"/>
                <a:cs typeface="Arial"/>
              </a:rPr>
              <a:t>     </a:t>
            </a:r>
            <a:r>
              <a:rPr lang="en-US" altLang="ja-JP" dirty="0" smtClean="0">
                <a:latin typeface="Arial"/>
                <a:cs typeface="Arial"/>
                <a:sym typeface="Wingdings"/>
              </a:rPr>
              <a:t> The assembly scheme would be feasible</a:t>
            </a:r>
            <a:r>
              <a:rPr lang="en-US" altLang="ja-JP" dirty="0" smtClean="0">
                <a:latin typeface="Arial"/>
                <a:cs typeface="Arial"/>
              </a:rPr>
              <a:t> </a:t>
            </a:r>
          </a:p>
          <a:p>
            <a:endParaRPr lang="en-US" altLang="ja-JP" dirty="0" smtClean="0">
              <a:latin typeface="Arial"/>
              <a:cs typeface="Arial"/>
            </a:endParaRPr>
          </a:p>
          <a:p>
            <a:endParaRPr lang="en-US" altLang="ja-JP" dirty="0" smtClean="0">
              <a:latin typeface="Arial"/>
              <a:cs typeface="Arial"/>
            </a:endParaRPr>
          </a:p>
        </p:txBody>
      </p:sp>
      <p:pic>
        <p:nvPicPr>
          <p:cNvPr id="10" name="Picture 10" descr="key-model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00" y="1944309"/>
            <a:ext cx="4099901" cy="48844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-8621" y="2969552"/>
            <a:ext cx="69442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UX = 0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990600" y="5407223"/>
            <a:ext cx="6896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UY = 0 </a:t>
            </a:r>
          </a:p>
        </p:txBody>
      </p:sp>
      <p:sp>
        <p:nvSpPr>
          <p:cNvPr id="14" name="TextBox 15"/>
          <p:cNvSpPr txBox="1"/>
          <p:nvPr/>
        </p:nvSpPr>
        <p:spPr>
          <a:xfrm>
            <a:off x="533400" y="4150560"/>
            <a:ext cx="67378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Collar</a:t>
            </a:r>
            <a:endParaRPr lang="en-US" sz="1600" dirty="0"/>
          </a:p>
        </p:txBody>
      </p:sp>
      <p:sp>
        <p:nvSpPr>
          <p:cNvPr id="15" name="TextBox 16"/>
          <p:cNvSpPr txBox="1"/>
          <p:nvPr/>
        </p:nvSpPr>
        <p:spPr>
          <a:xfrm>
            <a:off x="1066800" y="4800600"/>
            <a:ext cx="3048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Coil</a:t>
            </a:r>
            <a:endParaRPr lang="en-US" sz="1600" dirty="0"/>
          </a:p>
        </p:txBody>
      </p:sp>
      <p:sp>
        <p:nvSpPr>
          <p:cNvPr id="16" name="TextBox 21"/>
          <p:cNvSpPr txBox="1"/>
          <p:nvPr/>
        </p:nvSpPr>
        <p:spPr>
          <a:xfrm>
            <a:off x="2057399" y="3352800"/>
            <a:ext cx="403995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Yoke</a:t>
            </a:r>
            <a:endParaRPr lang="en-US" sz="1600" dirty="0"/>
          </a:p>
        </p:txBody>
      </p:sp>
      <p:sp>
        <p:nvSpPr>
          <p:cNvPr id="17" name="Rounded Rectangle 7"/>
          <p:cNvSpPr/>
          <p:nvPr/>
        </p:nvSpPr>
        <p:spPr>
          <a:xfrm>
            <a:off x="3581400" y="4343400"/>
            <a:ext cx="582001" cy="2438400"/>
          </a:xfrm>
          <a:prstGeom prst="roundRect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22"/>
          <p:cNvSpPr txBox="1"/>
          <p:nvPr/>
        </p:nvSpPr>
        <p:spPr>
          <a:xfrm>
            <a:off x="3565722" y="3318140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0</a:t>
            </a:r>
            <a:r>
              <a:rPr lang="en-US" altLang="zh-CN" sz="1400" dirty="0" smtClean="0"/>
              <a:t>.5 unit</a:t>
            </a:r>
          </a:p>
          <a:p>
            <a:r>
              <a:rPr lang="en-US" sz="1400" dirty="0" smtClean="0"/>
              <a:t>thickness</a:t>
            </a:r>
            <a:endParaRPr lang="en-US" sz="1400" dirty="0"/>
          </a:p>
        </p:txBody>
      </p:sp>
      <p:cxnSp>
        <p:nvCxnSpPr>
          <p:cNvPr id="19" name="Straight Arrow Connector 9"/>
          <p:cNvCxnSpPr/>
          <p:nvPr/>
        </p:nvCxnSpPr>
        <p:spPr>
          <a:xfrm>
            <a:off x="3900049" y="3810000"/>
            <a:ext cx="0" cy="5334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26"/>
          <p:cNvSpPr txBox="1"/>
          <p:nvPr/>
        </p:nvSpPr>
        <p:spPr>
          <a:xfrm>
            <a:off x="0" y="5780782"/>
            <a:ext cx="3352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 smtClean="0"/>
              <a:t>Remove load from the yoke shoulder and insert the load-key; The gap between top and bottom yokes </a:t>
            </a:r>
            <a:r>
              <a:rPr lang="en-US" altLang="zh-CN" sz="1600" i="1" dirty="0" smtClean="0"/>
              <a:t>keep</a:t>
            </a:r>
            <a:r>
              <a:rPr lang="en-US" sz="1600" i="1" dirty="0" smtClean="0"/>
              <a:t> closed at both ends.</a:t>
            </a:r>
          </a:p>
        </p:txBody>
      </p:sp>
      <p:pic>
        <p:nvPicPr>
          <p:cNvPr id="23" name="Picture 8" descr="keyin-ys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86001" y="2090575"/>
            <a:ext cx="4503858" cy="3690207"/>
          </a:xfrm>
          <a:prstGeom prst="rect">
            <a:avLst/>
          </a:prstGeom>
        </p:spPr>
      </p:pic>
      <p:sp>
        <p:nvSpPr>
          <p:cNvPr id="24" name="TextBox 17"/>
          <p:cNvSpPr txBox="1"/>
          <p:nvPr/>
        </p:nvSpPr>
        <p:spPr>
          <a:xfrm>
            <a:off x="4838700" y="5046821"/>
            <a:ext cx="1714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Stress in the yoke</a:t>
            </a:r>
            <a:endParaRPr lang="en-US" sz="1600" dirty="0"/>
          </a:p>
        </p:txBody>
      </p:sp>
      <p:sp>
        <p:nvSpPr>
          <p:cNvPr id="27" name="円/楕円 26"/>
          <p:cNvSpPr/>
          <p:nvPr/>
        </p:nvSpPr>
        <p:spPr>
          <a:xfrm>
            <a:off x="7054896" y="4150560"/>
            <a:ext cx="533095" cy="1415808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8" name="下矢印 27"/>
          <p:cNvSpPr/>
          <p:nvPr/>
        </p:nvSpPr>
        <p:spPr>
          <a:xfrm>
            <a:off x="2478535" y="2461414"/>
            <a:ext cx="220872" cy="44591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9" name="下矢印 28"/>
          <p:cNvSpPr/>
          <p:nvPr/>
        </p:nvSpPr>
        <p:spPr>
          <a:xfrm>
            <a:off x="3211008" y="3387089"/>
            <a:ext cx="220872" cy="44591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6676" y="1717016"/>
            <a:ext cx="164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Arial"/>
                <a:cs typeface="Arial"/>
              </a:rPr>
              <a:t>Key insertion</a:t>
            </a:r>
            <a:endParaRPr kumimoji="1" lang="ja-JP" alt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3019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388" y="87313"/>
            <a:ext cx="89662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4000" b="1" dirty="0">
                <a:solidFill>
                  <a:srgbClr val="4F81BD"/>
                </a:solidFill>
                <a:latin typeface="+mj-lt"/>
              </a:rPr>
              <a:t>Mechanical Analysis: </a:t>
            </a:r>
            <a:r>
              <a:rPr lang="en-US" altLang="ja-JP" sz="4000" b="1" dirty="0" smtClean="0">
                <a:solidFill>
                  <a:srgbClr val="4F81BD"/>
                </a:solidFill>
                <a:latin typeface="+mj-lt"/>
              </a:rPr>
              <a:t>Coil Stress</a:t>
            </a:r>
            <a:endParaRPr lang="en-US" altLang="ja-JP" sz="4000" b="1" dirty="0">
              <a:solidFill>
                <a:srgbClr val="4F81BD"/>
              </a:solidFill>
              <a:latin typeface="+mj-lt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B129B-82F7-934B-B7C5-A1EBDBE39D98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3" name="図形グループ 2"/>
          <p:cNvGrpSpPr/>
          <p:nvPr/>
        </p:nvGrpSpPr>
        <p:grpSpPr>
          <a:xfrm>
            <a:off x="-100165" y="951444"/>
            <a:ext cx="4302652" cy="5053650"/>
            <a:chOff x="-100166" y="895110"/>
            <a:chExt cx="4796521" cy="5633720"/>
          </a:xfrm>
        </p:grpSpPr>
        <p:pic>
          <p:nvPicPr>
            <p:cNvPr id="17" name="Picture 6" descr="e-model.jp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88" y="895110"/>
              <a:ext cx="4694767" cy="5633720"/>
            </a:xfrm>
            <a:prstGeom prst="rect">
              <a:avLst/>
            </a:prstGeom>
          </p:spPr>
        </p:pic>
        <p:sp>
          <p:nvSpPr>
            <p:cNvPr id="18" name="Rectangle 11"/>
            <p:cNvSpPr/>
            <p:nvPr/>
          </p:nvSpPr>
          <p:spPr>
            <a:xfrm>
              <a:off x="-100166" y="2228610"/>
              <a:ext cx="999609" cy="413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UX = 0 </a:t>
              </a:r>
            </a:p>
          </p:txBody>
        </p:sp>
        <p:sp>
          <p:nvSpPr>
            <p:cNvPr id="19" name="Rectangle 12"/>
            <p:cNvSpPr/>
            <p:nvPr/>
          </p:nvSpPr>
          <p:spPr>
            <a:xfrm>
              <a:off x="1295294" y="5365073"/>
              <a:ext cx="995077" cy="4138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UY = 0 </a:t>
              </a:r>
            </a:p>
          </p:txBody>
        </p:sp>
        <p:sp>
          <p:nvSpPr>
            <p:cNvPr id="20" name="TextBox 15"/>
            <p:cNvSpPr txBox="1"/>
            <p:nvPr/>
          </p:nvSpPr>
          <p:spPr>
            <a:xfrm>
              <a:off x="330093" y="3676409"/>
              <a:ext cx="746761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Collar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1" name="TextBox 16"/>
            <p:cNvSpPr txBox="1"/>
            <p:nvPr/>
          </p:nvSpPr>
          <p:spPr>
            <a:xfrm>
              <a:off x="1076854" y="4961650"/>
              <a:ext cx="532558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Coil</a:t>
              </a:r>
              <a:endParaRPr lang="en-US" sz="16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965856" y="3066810"/>
              <a:ext cx="661387" cy="30101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 smtClean="0">
                  <a:latin typeface="Arial"/>
                  <a:cs typeface="Arial"/>
                </a:rPr>
                <a:t>Yoke</a:t>
              </a:r>
              <a:endParaRPr lang="en-US" sz="1600" dirty="0">
                <a:latin typeface="Arial"/>
                <a:cs typeface="Arial"/>
              </a:endParaRPr>
            </a:p>
          </p:txBody>
        </p:sp>
      </p:grpSp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2487" y="3079179"/>
            <a:ext cx="4606888" cy="3775571"/>
          </a:xfrm>
          <a:prstGeom prst="rect">
            <a:avLst/>
          </a:prstGeom>
        </p:spPr>
      </p:pic>
      <p:cxnSp>
        <p:nvCxnSpPr>
          <p:cNvPr id="29" name="直線矢印コネクタ 28"/>
          <p:cNvCxnSpPr/>
          <p:nvPr/>
        </p:nvCxnSpPr>
        <p:spPr>
          <a:xfrm flipH="1">
            <a:off x="4768536" y="4363147"/>
            <a:ext cx="1086507" cy="0"/>
          </a:xfrm>
          <a:prstGeom prst="straightConnector1">
            <a:avLst/>
          </a:prstGeom>
          <a:ln>
            <a:solidFill>
              <a:srgbClr val="008000"/>
            </a:solidFill>
            <a:prstDash val="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9" name="図形グループ 38"/>
          <p:cNvGrpSpPr/>
          <p:nvPr/>
        </p:nvGrpSpPr>
        <p:grpSpPr>
          <a:xfrm>
            <a:off x="4784214" y="597520"/>
            <a:ext cx="3380232" cy="2432509"/>
            <a:chOff x="9559322" y="1858315"/>
            <a:chExt cx="5569775" cy="4008160"/>
          </a:xfrm>
        </p:grpSpPr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14872" y="1877940"/>
              <a:ext cx="3307142" cy="3852650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59322" y="3133678"/>
              <a:ext cx="667412" cy="2448470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6734" y="4938591"/>
              <a:ext cx="1765348" cy="203544"/>
            </a:xfrm>
            <a:prstGeom prst="rect">
              <a:avLst/>
            </a:prstGeom>
          </p:spPr>
        </p:pic>
        <p:sp>
          <p:nvSpPr>
            <p:cNvPr id="34" name="テキスト ボックス 33"/>
            <p:cNvSpPr txBox="1"/>
            <p:nvPr/>
          </p:nvSpPr>
          <p:spPr>
            <a:xfrm>
              <a:off x="9620051" y="2534471"/>
              <a:ext cx="1065548" cy="608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Pole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13154637" y="5257909"/>
              <a:ext cx="1974460" cy="608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Mid-plane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12218876" y="5448907"/>
              <a:ext cx="937158" cy="28168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7" name="円/楕円 36"/>
            <p:cNvSpPr/>
            <p:nvPr/>
          </p:nvSpPr>
          <p:spPr>
            <a:xfrm rot="17502275">
              <a:off x="9711502" y="2089154"/>
              <a:ext cx="743362" cy="281683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41" name="テキスト ボックス 40"/>
          <p:cNvSpPr txBox="1"/>
          <p:nvPr/>
        </p:nvSpPr>
        <p:spPr>
          <a:xfrm>
            <a:off x="251775" y="6184759"/>
            <a:ext cx="4147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Arial"/>
                <a:cs typeface="Arial"/>
              </a:rPr>
              <a:t>Coil stress during yoking: 100 </a:t>
            </a:r>
            <a:r>
              <a:rPr lang="en-US" altLang="ja-JP" sz="2000" dirty="0" err="1" smtClean="0">
                <a:latin typeface="Arial"/>
                <a:cs typeface="Arial"/>
              </a:rPr>
              <a:t>MPa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6151" y="623781"/>
            <a:ext cx="1287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 smtClean="0">
                <a:latin typeface="Arial"/>
                <a:cs typeface="Arial"/>
              </a:rPr>
              <a:t>Excitation</a:t>
            </a:r>
            <a:endParaRPr kumimoji="1" lang="ja-JP" alt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262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14094</TotalTime>
  <Words>3211</Words>
  <Application>Microsoft Macintosh PowerPoint</Application>
  <PresentationFormat>画面に合わせる (4:3)</PresentationFormat>
  <Paragraphs>633</Paragraphs>
  <Slides>40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3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40</vt:i4>
      </vt:variant>
    </vt:vector>
  </HeadingPairs>
  <TitlesOfParts>
    <vt:vector size="44" baseType="lpstr">
      <vt:lpstr>Office Theme</vt:lpstr>
      <vt:lpstr>HiLumiLHC_PresentationTemplate</vt:lpstr>
      <vt:lpstr>1_Office Theme</vt:lpstr>
      <vt:lpstr>数式</vt:lpstr>
      <vt:lpstr>D1 Development Status</vt:lpstr>
      <vt:lpstr>Participants &amp; Supports</vt:lpstr>
      <vt:lpstr>PowerPoint プレゼンテーション</vt:lpstr>
      <vt:lpstr>NC vs SC</vt:lpstr>
      <vt:lpstr>Latest Design Parameters of D1</vt:lpstr>
      <vt:lpstr>2m-long Model Magnet - Overview</vt:lpstr>
      <vt:lpstr>Deliverables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SC Cable Supply &amp; Schedule</vt:lpstr>
      <vt:lpstr>GFRP End Spacers, Wedges</vt:lpstr>
      <vt:lpstr>PowerPoint プレゼンテーション</vt:lpstr>
      <vt:lpstr>PowerPoint プレゼンテーション</vt:lpstr>
      <vt:lpstr>PowerPoint プレゼンテーション</vt:lpstr>
      <vt:lpstr>Test Coil Fabrication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Ground Insulation</vt:lpstr>
      <vt:lpstr>QPH &amp; Spot Heater</vt:lpstr>
      <vt:lpstr>Requirement for Cooling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Preparatory Work for Cold Tests</vt:lpstr>
      <vt:lpstr>Deliverables and Near-term Plan</vt:lpstr>
      <vt:lpstr>Summary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understanding and status of our dipole magnet development for HL-LHC</dc:title>
  <dc:creator>qingjin</dc:creator>
  <cp:lastModifiedBy>Nakamoto Tatsushi</cp:lastModifiedBy>
  <cp:revision>1133</cp:revision>
  <dcterms:created xsi:type="dcterms:W3CDTF">2013-04-10T00:20:31Z</dcterms:created>
  <dcterms:modified xsi:type="dcterms:W3CDTF">2014-11-20T23:11:33Z</dcterms:modified>
</cp:coreProperties>
</file>