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3"/>
  </p:notesMasterIdLst>
  <p:sldIdLst>
    <p:sldId id="265" r:id="rId5"/>
    <p:sldId id="275" r:id="rId6"/>
    <p:sldId id="288" r:id="rId7"/>
    <p:sldId id="280" r:id="rId8"/>
    <p:sldId id="282" r:id="rId9"/>
    <p:sldId id="292" r:id="rId10"/>
    <p:sldId id="289" r:id="rId11"/>
    <p:sldId id="281" r:id="rId12"/>
    <p:sldId id="284" r:id="rId13"/>
    <p:sldId id="283" r:id="rId14"/>
    <p:sldId id="285" r:id="rId15"/>
    <p:sldId id="290" r:id="rId16"/>
    <p:sldId id="291" r:id="rId17"/>
    <p:sldId id="287" r:id="rId18"/>
    <p:sldId id="286" r:id="rId19"/>
    <p:sldId id="293" r:id="rId20"/>
    <p:sldId id="294" r:id="rId21"/>
    <p:sldId id="26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86379" autoAdjust="0"/>
  </p:normalViewPr>
  <p:slideViewPr>
    <p:cSldViewPr snapToGrid="0" snapToObjects="1">
      <p:cViewPr varScale="1">
        <p:scale>
          <a:sx n="61" d="100"/>
          <a:sy n="61" d="100"/>
        </p:scale>
        <p:origin x="24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513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17/11/2014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H" dirty="0"/>
              <a:t>HL-LHC </a:t>
            </a:r>
            <a:r>
              <a:rPr lang="fr-CH" dirty="0" err="1" smtClean="0"/>
              <a:t>Preliminary</a:t>
            </a:r>
            <a:r>
              <a:rPr lang="fr-CH" dirty="0" smtClean="0"/>
              <a:t> </a:t>
            </a:r>
            <a:r>
              <a:rPr lang="fr-CH" smtClean="0"/>
              <a:t>Design Report</a:t>
            </a:r>
            <a:br>
              <a:rPr lang="fr-CH" smtClean="0"/>
            </a:br>
            <a:r>
              <a:rPr lang="fr-CH"/>
              <a:t>(</a:t>
            </a:r>
            <a:r>
              <a:rPr lang="fr-CH" smtClean="0"/>
              <a:t>PDR)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fr-CH" sz="2400" dirty="0" smtClean="0"/>
              <a:t>I. Bejar Alonso – HL-LHC </a:t>
            </a:r>
            <a:r>
              <a:rPr lang="fr-CH" sz="2400" dirty="0" err="1" smtClean="0"/>
              <a:t>Technical</a:t>
            </a:r>
            <a:r>
              <a:rPr lang="fr-CH" sz="2400" dirty="0" smtClean="0"/>
              <a:t> </a:t>
            </a:r>
            <a:r>
              <a:rPr lang="fr-CH" sz="2400" dirty="0" err="1" smtClean="0"/>
              <a:t>coordinator</a:t>
            </a:r>
            <a:r>
              <a:rPr lang="fr-CH" sz="2400" dirty="0" smtClean="0"/>
              <a:t> </a:t>
            </a:r>
          </a:p>
          <a:p>
            <a:r>
              <a:rPr lang="fr-CH" sz="2400" dirty="0" smtClean="0"/>
              <a:t>on </a:t>
            </a:r>
            <a:r>
              <a:rPr lang="fr-CH" sz="2400" dirty="0" err="1" smtClean="0"/>
              <a:t>behalf</a:t>
            </a:r>
            <a:r>
              <a:rPr lang="fr-CH" sz="2400" dirty="0" smtClean="0"/>
              <a:t> of the HL-LHC PDR </a:t>
            </a:r>
            <a:r>
              <a:rPr lang="fr-CH" sz="2400" dirty="0" err="1" smtClean="0"/>
              <a:t>editorial</a:t>
            </a:r>
            <a:r>
              <a:rPr lang="fr-CH" sz="2400" dirty="0" smtClean="0"/>
              <a:t> </a:t>
            </a:r>
            <a:r>
              <a:rPr lang="fr-CH" sz="2400" dirty="0" err="1" smtClean="0"/>
              <a:t>board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7870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PDR not included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Technical infrastructures (WP17) will be described in the TDR</a:t>
            </a:r>
          </a:p>
          <a:p>
            <a:r>
              <a:rPr lang="en-GB" dirty="0" smtClean="0"/>
              <a:t>KTT strategy an outcome (covered by FP7 Deliverables)</a:t>
            </a:r>
          </a:p>
          <a:p>
            <a:r>
              <a:rPr lang="en-GB" dirty="0" smtClean="0"/>
              <a:t>Dismantling</a:t>
            </a:r>
          </a:p>
          <a:p>
            <a:r>
              <a:rPr lang="en-GB" dirty="0" smtClean="0"/>
              <a:t>Detailed Environmental studies</a:t>
            </a:r>
          </a:p>
          <a:p>
            <a:r>
              <a:rPr lang="en-GB" dirty="0" smtClean="0"/>
              <a:t>Physics expectations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1497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Chapter structure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chapter numbering respects the WP numbering</a:t>
            </a:r>
          </a:p>
          <a:p>
            <a:r>
              <a:rPr lang="en-GB" dirty="0" smtClean="0"/>
              <a:t>They are conceived to be not only part of the PDR but also independent CERN-ACC notes</a:t>
            </a:r>
          </a:p>
          <a:p>
            <a:r>
              <a:rPr lang="en-GB" dirty="0" smtClean="0"/>
              <a:t>Each chapter has a:</a:t>
            </a:r>
          </a:p>
          <a:p>
            <a:pPr lvl="1"/>
            <a:r>
              <a:rPr lang="en-GB" sz="2600" dirty="0" smtClean="0"/>
              <a:t>contact </a:t>
            </a:r>
            <a:r>
              <a:rPr lang="en-GB" sz="2600" dirty="0" smtClean="0"/>
              <a:t>author (CERN link person)</a:t>
            </a:r>
            <a:endParaRPr lang="en-GB" sz="2600" dirty="0" smtClean="0"/>
          </a:p>
          <a:p>
            <a:pPr lvl="1"/>
            <a:r>
              <a:rPr lang="en-GB" sz="2600" dirty="0" smtClean="0"/>
              <a:t>list </a:t>
            </a:r>
            <a:r>
              <a:rPr lang="en-GB" sz="2600" dirty="0"/>
              <a:t>of contributors listed in alphabetic order</a:t>
            </a:r>
            <a:r>
              <a:rPr lang="en-GB" sz="2600" dirty="0" smtClean="0"/>
              <a:t>.</a:t>
            </a:r>
          </a:p>
          <a:p>
            <a:pPr lvl="1"/>
            <a:r>
              <a:rPr lang="en-GB" sz="2600" dirty="0" smtClean="0"/>
              <a:t>reference list</a:t>
            </a:r>
          </a:p>
          <a:p>
            <a:pPr lvl="1"/>
            <a:endParaRPr lang="en-GB" sz="2600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2421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process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269816"/>
              </p:ext>
            </p:extLst>
          </p:nvPr>
        </p:nvGraphicFramePr>
        <p:xfrm>
          <a:off x="457200" y="1163576"/>
          <a:ext cx="8087710" cy="479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993"/>
                <a:gridCol w="7078717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Input received from the link author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Version sent to the reviewers (2)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Version sent back to the author containing the questions</a:t>
                      </a:r>
                      <a:r>
                        <a:rPr lang="en-GB" baseline="0" dirty="0" smtClean="0"/>
                        <a:t> from the reviewers and where minor grammatical and formatting changes have been already integrated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Version from the authors containing the text integrating the answers to the questions/comments</a:t>
                      </a:r>
                      <a:r>
                        <a:rPr lang="en-GB" baseline="0" dirty="0" smtClean="0"/>
                        <a:t> from the reviewers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Version 0.4 where the different comments have been accepted</a:t>
                      </a:r>
                      <a:r>
                        <a:rPr lang="en-GB" baseline="0" dirty="0" smtClean="0"/>
                        <a:t> (elimination of track changes and comments)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Check on cross references (internal and to other chapters)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Version integrating the comments from the SC</a:t>
                      </a:r>
                      <a:r>
                        <a:rPr lang="en-GB" baseline="0" dirty="0" smtClean="0"/>
                        <a:t> and the management 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0.8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Version</a:t>
                      </a:r>
                      <a:r>
                        <a:rPr lang="en-GB" baseline="0" dirty="0" smtClean="0"/>
                        <a:t> with comments accepted sent to the Yellow report editor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Last version check 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42141" y="5954016"/>
            <a:ext cx="8301859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chemeClr val="tx2">
                    <a:lumMod val="75000"/>
                  </a:schemeClr>
                </a:solidFill>
              </a:rPr>
              <a:t>https://espace2013.cern.ch/project-HL-LHC-Technical-coordination/PDR/_layouts/15/start.aspx#/SitePages/Home.aspx</a:t>
            </a:r>
          </a:p>
        </p:txBody>
      </p:sp>
    </p:spTree>
    <p:extLst>
      <p:ext uri="{BB962C8B-B14F-4D97-AF65-F5344CB8AC3E}">
        <p14:creationId xmlns:p14="http://schemas.microsoft.com/office/powerpoint/2010/main" val="32861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Review process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133545"/>
              </p:ext>
            </p:extLst>
          </p:nvPr>
        </p:nvGraphicFramePr>
        <p:xfrm>
          <a:off x="457200" y="1188483"/>
          <a:ext cx="8229603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2041"/>
                <a:gridCol w="702756"/>
                <a:gridCol w="702756"/>
                <a:gridCol w="702756"/>
                <a:gridCol w="702756"/>
                <a:gridCol w="702756"/>
                <a:gridCol w="702757"/>
                <a:gridCol w="702757"/>
                <a:gridCol w="702756"/>
                <a:gridCol w="702756"/>
                <a:gridCol w="702756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Version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Sep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Oct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Nov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Jan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0.8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0.9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62149" y="5095866"/>
            <a:ext cx="80246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first draft version has been sent to the SC last week and will be sent this week to the management. </a:t>
            </a:r>
          </a:p>
          <a:p>
            <a:r>
              <a:rPr lang="en-GB" dirty="0" smtClean="0"/>
              <a:t>The SC is requested to give their comments for the 27</a:t>
            </a:r>
            <a:r>
              <a:rPr lang="en-GB" baseline="30000" dirty="0" smtClean="0"/>
              <a:t>th</a:t>
            </a:r>
            <a:r>
              <a:rPr lang="en-GB" dirty="0" smtClean="0"/>
              <a:t> Nov and the management for the 4</a:t>
            </a:r>
            <a:r>
              <a:rPr lang="en-GB" baseline="30000" dirty="0" smtClean="0"/>
              <a:t>th</a:t>
            </a:r>
            <a:r>
              <a:rPr lang="en-GB" dirty="0" smtClean="0"/>
              <a:t> December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9363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 </a:t>
            </a:r>
            <a:r>
              <a:rPr lang="en-GB" dirty="0" smtClean="0"/>
              <a:t>Chapters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3647892"/>
              </p:ext>
            </p:extLst>
          </p:nvPr>
        </p:nvGraphicFramePr>
        <p:xfrm>
          <a:off x="882869" y="1351123"/>
          <a:ext cx="7646275" cy="418079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62853"/>
                <a:gridCol w="2565437"/>
                <a:gridCol w="2017985"/>
              </a:tblGrid>
              <a:tr h="193285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HL-LHC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  <a:latin typeface="+mj-lt"/>
                        </a:rPr>
                        <a:t>G. Apollinari, O. Bruning, L. Rossi</a:t>
                      </a:r>
                      <a:endParaRPr lang="it-IT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V03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Machine layout and performance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G. Arduini, A. Wolski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V04 -&gt; v6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Insertion magnets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E. Todesco, GL. Sabbi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V05 -&gt; v6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88518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RF systems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u="none" strike="noStrike" dirty="0">
                          <a:effectLst/>
                          <a:latin typeface="+mj-lt"/>
                        </a:rPr>
                        <a:t>R. Calaga, G. Burt, A. Ratti</a:t>
                      </a:r>
                      <a:endParaRPr lang="sv-SE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V04 + V01</a:t>
                      </a:r>
                      <a:endParaRPr lang="sv-SE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Collimation system and Cleaning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S. Redaelli, R. Appleby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Cold powering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A. Ballarino, F. Broggi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V02 –&gt; V03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41163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Machine protection and interlock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  <a:latin typeface="+mj-lt"/>
                        </a:rPr>
                        <a:t>D. Wollmann, R. Schmidt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V02 – &gt;V03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  <a:latin typeface="+mj-lt"/>
                        </a:rPr>
                        <a:t>INTERFACE WITH EXPERIMENTS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H. Burkhardt, I. </a:t>
                      </a:r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Efthymiopoulos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  <a:latin typeface="+mj-lt"/>
                        </a:rPr>
                        <a:t>Cryogenics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>
                          <a:effectLst/>
                          <a:latin typeface="+mj-lt"/>
                        </a:rPr>
                        <a:t>S. Claudet, R. Van Weelderen</a:t>
                      </a:r>
                      <a:endParaRPr lang="nl-NL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V04</a:t>
                      </a:r>
                      <a:endParaRPr lang="nl-NL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  <a:latin typeface="+mj-lt"/>
                        </a:rPr>
                        <a:t>Energy deposition and R2E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F. </a:t>
                      </a:r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Cerutti</a:t>
                      </a:r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, N. </a:t>
                      </a:r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Mokhov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  <a:latin typeface="+mj-lt"/>
                        </a:rPr>
                        <a:t>DS MAGNETS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F. </a:t>
                      </a:r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Savary</a:t>
                      </a:r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, A. </a:t>
                      </a:r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Zlobin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1881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  <a:latin typeface="+mj-lt"/>
                        </a:rPr>
                        <a:t>Vacuum system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  <a:latin typeface="+mj-lt"/>
                        </a:rPr>
                        <a:t>V. Baglin, R. Kersevan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V03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  <a:latin typeface="+mj-lt"/>
                        </a:rPr>
                        <a:t>Beam instrumentation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R. Jones, H. </a:t>
                      </a:r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Schmickler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V05 – &gt;V06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  <a:latin typeface="+mj-lt"/>
                        </a:rPr>
                        <a:t>Inyection and dumping systems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J. </a:t>
                      </a:r>
                      <a:r>
                        <a:rPr lang="en-GB" sz="1400" u="none" strike="noStrike" dirty="0" err="1">
                          <a:effectLst/>
                          <a:latin typeface="+mj-lt"/>
                        </a:rPr>
                        <a:t>Uythoven</a:t>
                      </a:r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, B. Goddard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V05 – &gt;V06</a:t>
                      </a: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  <a:latin typeface="+mj-lt"/>
                        </a:rPr>
                        <a:t>Integration &amp; (De-)installation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P. Fessia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V06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  <a:tr h="263862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Commissioning and operation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  <a:latin typeface="+mj-lt"/>
                        </a:rPr>
                        <a:t>M. Lamont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V02 -&gt;v04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31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</a:t>
            </a:r>
            <a:r>
              <a:rPr lang="en-GB" dirty="0" smtClean="0"/>
              <a:t>questions - Authoring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497614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Required </a:t>
            </a:r>
            <a:r>
              <a:rPr lang="en-GB" dirty="0" smtClean="0"/>
              <a:t>a common approach to the contributors list for the </a:t>
            </a:r>
            <a:r>
              <a:rPr lang="en-GB" dirty="0" smtClean="0"/>
              <a:t>chapters </a:t>
            </a:r>
          </a:p>
          <a:p>
            <a:pPr marL="725488"/>
            <a:r>
              <a:rPr lang="en-GB" sz="2400" dirty="0"/>
              <a:t>“writers” of the chapter</a:t>
            </a:r>
          </a:p>
          <a:p>
            <a:pPr marL="725488"/>
            <a:r>
              <a:rPr lang="en-GB" sz="2400" dirty="0" smtClean="0"/>
              <a:t>Main contributors to the chapter</a:t>
            </a:r>
          </a:p>
          <a:p>
            <a:pPr marL="725488"/>
            <a:r>
              <a:rPr lang="en-GB" sz="2400" dirty="0" smtClean="0"/>
              <a:t>All contributors to the chapter</a:t>
            </a:r>
            <a:endParaRPr lang="en-GB" sz="2400" dirty="0" smtClean="0"/>
          </a:p>
          <a:p>
            <a:pPr marL="0" indent="0">
              <a:buNone/>
            </a:pPr>
            <a:r>
              <a:rPr lang="en-GB" dirty="0"/>
              <a:t>Author list at the beginning of the </a:t>
            </a:r>
            <a:r>
              <a:rPr lang="en-GB" dirty="0" smtClean="0"/>
              <a:t>PDR </a:t>
            </a:r>
            <a:endParaRPr lang="en-GB" sz="4000" dirty="0" smtClean="0"/>
          </a:p>
          <a:p>
            <a:pPr marL="725488"/>
            <a:r>
              <a:rPr lang="el-GR" sz="2400" dirty="0" smtClean="0"/>
              <a:t>Σ</a:t>
            </a:r>
            <a:r>
              <a:rPr lang="en-GB" sz="2400" dirty="0" smtClean="0"/>
              <a:t> “writers” of the chapter</a:t>
            </a:r>
          </a:p>
          <a:p>
            <a:pPr marL="725488"/>
            <a:r>
              <a:rPr lang="el-GR" sz="2400" dirty="0"/>
              <a:t>Σ </a:t>
            </a:r>
            <a:r>
              <a:rPr lang="en-GB" sz="2400" dirty="0" smtClean="0"/>
              <a:t>Main </a:t>
            </a:r>
            <a:r>
              <a:rPr lang="en-GB" sz="2400" dirty="0"/>
              <a:t>contributors to the chapter</a:t>
            </a:r>
          </a:p>
          <a:p>
            <a:pPr marL="725488"/>
            <a:r>
              <a:rPr lang="el-GR" sz="2400" dirty="0"/>
              <a:t>Σ </a:t>
            </a:r>
            <a:r>
              <a:rPr lang="en-GB" sz="2400" dirty="0" smtClean="0"/>
              <a:t>All </a:t>
            </a:r>
            <a:r>
              <a:rPr lang="en-GB" sz="2400" dirty="0"/>
              <a:t>contributors to the </a:t>
            </a:r>
            <a:r>
              <a:rPr lang="en-GB" sz="2400" dirty="0" smtClean="0"/>
              <a:t>chapter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557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</a:t>
            </a:r>
            <a:r>
              <a:rPr lang="en-GB" dirty="0" smtClean="0"/>
              <a:t>questions. </a:t>
            </a:r>
            <a:r>
              <a:rPr lang="en-GB" dirty="0"/>
              <a:t>D</a:t>
            </a:r>
            <a:r>
              <a:rPr lang="en-GB" dirty="0" smtClean="0"/>
              <a:t>istribution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WP Leaders can distribute version 0.6 so to receive comments (non only from </a:t>
            </a:r>
            <a:r>
              <a:rPr lang="en-GB" dirty="0" smtClean="0"/>
              <a:t>own WP)</a:t>
            </a:r>
            <a:r>
              <a:rPr lang="en-GB" dirty="0" smtClean="0"/>
              <a:t> from other members of the WP </a:t>
            </a:r>
            <a:endParaRPr lang="en-GB" dirty="0" smtClean="0"/>
          </a:p>
          <a:p>
            <a:r>
              <a:rPr lang="en-GB" dirty="0" smtClean="0"/>
              <a:t>Version 0.6 will be sent as D1.5 to the EU</a:t>
            </a:r>
          </a:p>
          <a:p>
            <a:r>
              <a:rPr lang="en-GB" dirty="0" smtClean="0"/>
              <a:t>Versio</a:t>
            </a:r>
            <a:r>
              <a:rPr lang="en-GB" dirty="0" smtClean="0"/>
              <a:t>n 0.8 will be posted in the HL intranet</a:t>
            </a:r>
          </a:p>
          <a:p>
            <a:r>
              <a:rPr lang="en-GB" dirty="0" smtClean="0"/>
              <a:t>Version 1.0 will be available from the public HL-LHC WWW page and distribute electronically to all contributors and to the management </a:t>
            </a:r>
          </a:p>
          <a:p>
            <a:r>
              <a:rPr lang="en-GB" dirty="0"/>
              <a:t>The HL-LHC PDR will be a CERN Yellow Report </a:t>
            </a:r>
            <a:r>
              <a:rPr lang="en-GB" dirty="0" smtClean="0"/>
              <a:t>and will be distributed by the library as such</a:t>
            </a:r>
          </a:p>
          <a:p>
            <a:r>
              <a:rPr lang="en-GB" dirty="0" smtClean="0"/>
              <a:t>Who </a:t>
            </a:r>
            <a:r>
              <a:rPr lang="en-GB" dirty="0" smtClean="0"/>
              <a:t>should </a:t>
            </a:r>
            <a:r>
              <a:rPr lang="en-GB" dirty="0" smtClean="0"/>
              <a:t>also receive </a:t>
            </a:r>
            <a:r>
              <a:rPr lang="en-GB" dirty="0" smtClean="0"/>
              <a:t>a copy of the PDR</a:t>
            </a:r>
            <a:r>
              <a:rPr lang="en-GB" dirty="0" smtClean="0"/>
              <a:t>?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6563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800" y="2948939"/>
            <a:ext cx="8229600" cy="914400"/>
          </a:xfrm>
        </p:spPr>
        <p:txBody>
          <a:bodyPr/>
          <a:lstStyle/>
          <a:p>
            <a:r>
              <a:rPr lang="en-GB" dirty="0"/>
              <a:t>Other points to be addressed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0688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Background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The HL-LHC Preliminary Design Report </a:t>
            </a:r>
            <a:r>
              <a:rPr lang="en-GB" sz="2400" dirty="0" smtClean="0"/>
              <a:t>is Deliverable </a:t>
            </a:r>
            <a:r>
              <a:rPr lang="en-GB" sz="2400" dirty="0" smtClean="0"/>
              <a:t>1.5 of the FP7 </a:t>
            </a:r>
            <a:r>
              <a:rPr lang="en-GB" sz="2400" dirty="0" err="1" smtClean="0"/>
              <a:t>Hilumi</a:t>
            </a:r>
            <a:r>
              <a:rPr lang="en-GB" sz="2400" dirty="0" smtClean="0"/>
              <a:t> program. His scope originally </a:t>
            </a:r>
            <a:r>
              <a:rPr lang="en-GB" sz="2400" dirty="0" smtClean="0"/>
              <a:t>was limited </a:t>
            </a:r>
            <a:r>
              <a:rPr lang="en-GB" sz="2400" dirty="0" smtClean="0"/>
              <a:t>to the first six HL-LHC </a:t>
            </a:r>
            <a:r>
              <a:rPr lang="en-GB" sz="2400" dirty="0" err="1" smtClean="0"/>
              <a:t>workpackages</a:t>
            </a:r>
            <a:r>
              <a:rPr lang="en-GB" sz="2400" dirty="0" smtClean="0"/>
              <a:t> and was after extended </a:t>
            </a:r>
            <a:r>
              <a:rPr lang="en-GB" sz="2400" dirty="0" smtClean="0"/>
              <a:t>to cover the complete Upgrade of the LHC machine becoming one of the first key milestones of the project</a:t>
            </a:r>
            <a:endParaRPr lang="en-US" sz="2400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57201" y="3594538"/>
            <a:ext cx="8229600" cy="2214442"/>
            <a:chOff x="0" y="0"/>
            <a:chExt cx="8309909" cy="2341244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309909" cy="2341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<a:solidFill>
                    <a:schemeClr val="accent1"/>
                  </a:solidFill>
                </a14:hiddenFill>
              </a:ext>
              <a:ext uri="{91240B29-F687-4f45-9708-019B960494DF}">
                <a14:hiddenLine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6"/>
            <p:cNvSpPr txBox="1"/>
            <p:nvPr/>
          </p:nvSpPr>
          <p:spPr>
            <a:xfrm>
              <a:off x="7426208" y="1713975"/>
              <a:ext cx="705217" cy="2667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b="1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Mincho" panose="02020609040205080304" pitchFamily="49" charset="-128"/>
                </a:rPr>
                <a:t>2</a:t>
              </a:r>
              <a:r>
                <a:rPr lang="en-GB" sz="800" b="1" kern="1200">
                  <a:solidFill>
                    <a:srgbClr val="1F497D"/>
                  </a:solidFill>
                  <a:effectLst/>
                  <a:latin typeface="Arial" panose="020B0604020202020204" pitchFamily="34" charset="0"/>
                  <a:ea typeface="MS Mincho" panose="02020609040205080304" pitchFamily="49" charset="-128"/>
                </a:rPr>
                <a:t>023-2025</a:t>
              </a:r>
              <a:endParaRPr lang="en-GB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350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Background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FP7 </a:t>
            </a:r>
            <a:r>
              <a:rPr lang="en-GB" sz="2400" dirty="0" err="1"/>
              <a:t>Hilumi</a:t>
            </a:r>
            <a:r>
              <a:rPr lang="en-GB" sz="2400" dirty="0"/>
              <a:t> D </a:t>
            </a:r>
            <a:r>
              <a:rPr lang="en-GB" sz="2400" dirty="0" smtClean="0"/>
              <a:t>1.5 Preliminary Design report – October 2014</a:t>
            </a:r>
          </a:p>
          <a:p>
            <a:pPr marL="0" indent="0">
              <a:buNone/>
            </a:pPr>
            <a:r>
              <a:rPr lang="en-GB" sz="2400" dirty="0" smtClean="0"/>
              <a:t>FP7 </a:t>
            </a:r>
            <a:r>
              <a:rPr lang="en-GB" sz="2400" dirty="0" err="1" smtClean="0"/>
              <a:t>Hilumi</a:t>
            </a:r>
            <a:r>
              <a:rPr lang="en-GB" sz="2400" dirty="0" smtClean="0"/>
              <a:t> D 1.10 Technical Design Report v 1.0 </a:t>
            </a:r>
          </a:p>
          <a:p>
            <a:pPr marL="0" indent="0">
              <a:buNone/>
            </a:pPr>
            <a:r>
              <a:rPr lang="en-GB" sz="2400" dirty="0" smtClean="0"/>
              <a:t>Technical Design report v 2.0 End 2017</a:t>
            </a:r>
            <a:endParaRPr lang="en-US" sz="2400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457201" y="3594538"/>
            <a:ext cx="8229600" cy="2214442"/>
            <a:chOff x="0" y="0"/>
            <a:chExt cx="8309909" cy="2341244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8309909" cy="23412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<a:solidFill>
                    <a:schemeClr val="accent1"/>
                  </a:solidFill>
                </a14:hiddenFill>
              </a:ext>
              <a:ext uri="{91240B29-F687-4f45-9708-019B960494DF}">
                <a14:hiddenLine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lc="http://schemas.openxmlformats.org/drawingml/2006/lockedCanvas" xmlns="" xmlns:mo="http://schemas.microsoft.com/office/mac/office/2008/main" xmlns:mv="urn:schemas-microsoft-com:mac:vml" xmlns:o="urn:schemas-microsoft-com:office:office" xmlns:v="urn:schemas-microsoft-com:vml" xmlns:w10="urn:schemas-microsoft-com:office:word" xmlns:w="http://schemas.openxmlformats.org/wordprocessingml/2006/main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TextBox 6"/>
            <p:cNvSpPr txBox="1"/>
            <p:nvPr/>
          </p:nvSpPr>
          <p:spPr>
            <a:xfrm>
              <a:off x="7426208" y="1713975"/>
              <a:ext cx="705217" cy="2667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 anchor="ctr" anchorCtr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800" b="1" kern="1200">
                  <a:solidFill>
                    <a:srgbClr val="000000"/>
                  </a:solidFill>
                  <a:effectLst/>
                  <a:latin typeface="Arial" panose="020B0604020202020204" pitchFamily="34" charset="0"/>
                  <a:ea typeface="MS Mincho" panose="02020609040205080304" pitchFamily="49" charset="-128"/>
                </a:rPr>
                <a:t>2</a:t>
              </a:r>
              <a:r>
                <a:rPr lang="en-GB" sz="800" b="1" kern="1200">
                  <a:solidFill>
                    <a:srgbClr val="1F497D"/>
                  </a:solidFill>
                  <a:effectLst/>
                  <a:latin typeface="Arial" panose="020B0604020202020204" pitchFamily="34" charset="0"/>
                  <a:ea typeface="MS Mincho" panose="02020609040205080304" pitchFamily="49" charset="-128"/>
                </a:rPr>
                <a:t>023-2025</a:t>
              </a:r>
              <a:endParaRPr lang="en-GB" sz="1200">
                <a:effectLst/>
                <a:latin typeface="Times New Roman" panose="02020603050405020304" pitchFamily="18" charset="0"/>
                <a:ea typeface="MS Mincho" panose="02020609040205080304" pitchFamily="49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2974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Scope and </a:t>
            </a:r>
            <a:r>
              <a:rPr lang="fr-CH" dirty="0" err="1" smtClean="0"/>
              <a:t>purpose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The PDR </a:t>
            </a:r>
            <a:r>
              <a:rPr lang="en-US" dirty="0" smtClean="0"/>
              <a:t>expands from WP1 to WP16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In each chapter is described clearly each one of the systems included in the HL-LHC Baseline and the nature of the different options still under </a:t>
            </a:r>
            <a:r>
              <a:rPr lang="en-US" dirty="0" smtClean="0"/>
              <a:t>evaluation.</a:t>
            </a:r>
          </a:p>
          <a:p>
            <a:pPr marL="0" indent="0">
              <a:buNone/>
            </a:pPr>
            <a:r>
              <a:rPr lang="en-US" dirty="0" smtClean="0"/>
              <a:t>It should be considered as the future reference document for the different systems.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39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579296" cy="940443"/>
          </a:xfrm>
        </p:spPr>
        <p:txBody>
          <a:bodyPr>
            <a:noAutofit/>
          </a:bodyPr>
          <a:lstStyle/>
          <a:p>
            <a:r>
              <a:rPr lang="es-ES_tradnl" dirty="0" smtClean="0"/>
              <a:t>HL-LHC PDR </a:t>
            </a:r>
            <a:r>
              <a:rPr lang="es-ES_tradnl" dirty="0" err="1" smtClean="0"/>
              <a:t>Contents</a:t>
            </a:r>
            <a:endParaRPr lang="es-ES_tradnl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248532"/>
            <a:ext cx="7145435" cy="4667250"/>
          </a:xfrm>
        </p:spPr>
      </p:pic>
      <p:sp>
        <p:nvSpPr>
          <p:cNvPr id="7" name="Freeform 6"/>
          <p:cNvSpPr/>
          <p:nvPr/>
        </p:nvSpPr>
        <p:spPr>
          <a:xfrm>
            <a:off x="945931" y="1110871"/>
            <a:ext cx="7015655" cy="4603531"/>
          </a:xfrm>
          <a:custGeom>
            <a:avLst/>
            <a:gdLst>
              <a:gd name="connsiteX0" fmla="*/ 646386 w 7015655"/>
              <a:gd name="connsiteY0" fmla="*/ 126124 h 4603531"/>
              <a:gd name="connsiteX1" fmla="*/ 0 w 7015655"/>
              <a:gd name="connsiteY1" fmla="*/ 2144110 h 4603531"/>
              <a:gd name="connsiteX2" fmla="*/ 977462 w 7015655"/>
              <a:gd name="connsiteY2" fmla="*/ 4603531 h 4603531"/>
              <a:gd name="connsiteX3" fmla="*/ 3689131 w 7015655"/>
              <a:gd name="connsiteY3" fmla="*/ 4603531 h 4603531"/>
              <a:gd name="connsiteX4" fmla="*/ 4682359 w 7015655"/>
              <a:gd name="connsiteY4" fmla="*/ 2869324 h 4603531"/>
              <a:gd name="connsiteX5" fmla="*/ 6826469 w 7015655"/>
              <a:gd name="connsiteY5" fmla="*/ 2869324 h 4603531"/>
              <a:gd name="connsiteX6" fmla="*/ 7015655 w 7015655"/>
              <a:gd name="connsiteY6" fmla="*/ 1907627 h 4603531"/>
              <a:gd name="connsiteX7" fmla="*/ 6385035 w 7015655"/>
              <a:gd name="connsiteY7" fmla="*/ 0 h 4603531"/>
              <a:gd name="connsiteX8" fmla="*/ 677917 w 7015655"/>
              <a:gd name="connsiteY8" fmla="*/ 47296 h 4603531"/>
              <a:gd name="connsiteX9" fmla="*/ 646386 w 7015655"/>
              <a:gd name="connsiteY9" fmla="*/ 236483 h 4603531"/>
              <a:gd name="connsiteX10" fmla="*/ 646386 w 7015655"/>
              <a:gd name="connsiteY10" fmla="*/ 126124 h 4603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015655" h="4603531">
                <a:moveTo>
                  <a:pt x="646386" y="126124"/>
                </a:moveTo>
                <a:lnTo>
                  <a:pt x="0" y="2144110"/>
                </a:lnTo>
                <a:lnTo>
                  <a:pt x="977462" y="4603531"/>
                </a:lnTo>
                <a:lnTo>
                  <a:pt x="3689131" y="4603531"/>
                </a:lnTo>
                <a:lnTo>
                  <a:pt x="4682359" y="2869324"/>
                </a:lnTo>
                <a:lnTo>
                  <a:pt x="6826469" y="2869324"/>
                </a:lnTo>
                <a:lnTo>
                  <a:pt x="7015655" y="1907627"/>
                </a:lnTo>
                <a:lnTo>
                  <a:pt x="6385035" y="0"/>
                </a:lnTo>
                <a:lnTo>
                  <a:pt x="677917" y="47296"/>
                </a:lnTo>
                <a:lnTo>
                  <a:pt x="646386" y="236483"/>
                </a:lnTo>
                <a:lnTo>
                  <a:pt x="646386" y="126124"/>
                </a:lnTo>
                <a:close/>
              </a:path>
            </a:pathLst>
          </a:custGeom>
          <a:solidFill>
            <a:srgbClr val="FFC000">
              <a:alpha val="20000"/>
            </a:srgbClr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9651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Editorial Board/ Link authors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Editorial Board:</a:t>
            </a:r>
          </a:p>
          <a:p>
            <a:r>
              <a:rPr lang="en-GB" sz="2000" dirty="0" smtClean="0"/>
              <a:t>Giorgio </a:t>
            </a:r>
            <a:r>
              <a:rPr lang="en-GB" sz="2000" dirty="0" err="1" smtClean="0"/>
              <a:t>Apollinari</a:t>
            </a:r>
            <a:endParaRPr lang="en-GB" sz="2000" dirty="0" smtClean="0"/>
          </a:p>
          <a:p>
            <a:r>
              <a:rPr lang="en-GB" sz="2000" dirty="0" smtClean="0"/>
              <a:t>Isabel Bejar Alonso (executive editor)</a:t>
            </a:r>
          </a:p>
          <a:p>
            <a:r>
              <a:rPr lang="en-GB" sz="2000" dirty="0" smtClean="0"/>
              <a:t>Oliver </a:t>
            </a:r>
            <a:r>
              <a:rPr lang="en-GB" sz="2000" dirty="0" err="1" smtClean="0"/>
              <a:t>Bruning</a:t>
            </a:r>
            <a:endParaRPr lang="en-GB" sz="2000" dirty="0" smtClean="0"/>
          </a:p>
          <a:p>
            <a:r>
              <a:rPr lang="en-GB" sz="2000" dirty="0" smtClean="0"/>
              <a:t>Mike Lamont</a:t>
            </a:r>
          </a:p>
          <a:p>
            <a:r>
              <a:rPr lang="en-GB" sz="2000" dirty="0" smtClean="0"/>
              <a:t>Lucio Rossi</a:t>
            </a:r>
          </a:p>
          <a:p>
            <a:pPr marL="0" indent="0">
              <a:buNone/>
            </a:pPr>
            <a:r>
              <a:rPr lang="en-GB" dirty="0"/>
              <a:t>Link </a:t>
            </a:r>
            <a:r>
              <a:rPr lang="en-GB" dirty="0" smtClean="0"/>
              <a:t>authors</a:t>
            </a:r>
          </a:p>
          <a:p>
            <a:r>
              <a:rPr lang="en-GB" sz="2000" dirty="0"/>
              <a:t>WPs Leader and </a:t>
            </a:r>
            <a:r>
              <a:rPr lang="en-GB" sz="2000" dirty="0" smtClean="0"/>
              <a:t>Deputy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56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PDR guidelines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1962885"/>
              </p:ext>
            </p:extLst>
          </p:nvPr>
        </p:nvGraphicFramePr>
        <p:xfrm>
          <a:off x="725212" y="1189038"/>
          <a:ext cx="7394030" cy="495610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999965"/>
                <a:gridCol w="2752908"/>
                <a:gridCol w="952930"/>
                <a:gridCol w="688227"/>
              </a:tblGrid>
              <a:tr h="269959"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Guideline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Final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</a:rPr>
                        <a:t>HL-LHC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1400" u="none" strike="noStrike">
                          <a:effectLst/>
                        </a:rPr>
                        <a:t>G. Apollinari, O. Bruning, L. Rossi</a:t>
                      </a:r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23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</a:rPr>
                        <a:t>Machine layout and performance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G. </a:t>
                      </a:r>
                      <a:r>
                        <a:rPr lang="en-GB" sz="1400" u="none" strike="noStrike" dirty="0" err="1">
                          <a:effectLst/>
                        </a:rPr>
                        <a:t>Arduini</a:t>
                      </a:r>
                      <a:r>
                        <a:rPr lang="en-GB" sz="1400" u="none" strike="noStrike" dirty="0">
                          <a:effectLst/>
                        </a:rPr>
                        <a:t>, A. </a:t>
                      </a:r>
                      <a:r>
                        <a:rPr lang="en-GB" sz="1400" u="none" strike="noStrike" dirty="0" err="1">
                          <a:effectLst/>
                        </a:rPr>
                        <a:t>Wolski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41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</a:rPr>
                        <a:t>Insertion magnets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E. Todesco, GL. Sabbi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20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</a:rPr>
                        <a:t>RF systems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v-SE" sz="1400" u="none" strike="noStrike" dirty="0">
                          <a:effectLst/>
                        </a:rPr>
                        <a:t>R. Calaga, G. Burt, A. Ratti</a:t>
                      </a:r>
                      <a:endParaRPr lang="sv-SE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29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</a:rPr>
                        <a:t>Collimation system and Cleaning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S. </a:t>
                      </a:r>
                      <a:r>
                        <a:rPr lang="en-GB" sz="1400" u="none" strike="noStrike" dirty="0" err="1">
                          <a:effectLst/>
                        </a:rPr>
                        <a:t>Redaelli</a:t>
                      </a:r>
                      <a:r>
                        <a:rPr lang="en-GB" sz="1400" u="none" strike="noStrike" dirty="0">
                          <a:effectLst/>
                        </a:rPr>
                        <a:t>, R. Appleby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25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 dirty="0">
                          <a:effectLst/>
                        </a:rPr>
                        <a:t>Cold powering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A. </a:t>
                      </a:r>
                      <a:r>
                        <a:rPr lang="en-GB" sz="1400" u="none" strike="noStrike" dirty="0" err="1">
                          <a:effectLst/>
                        </a:rPr>
                        <a:t>Ballarino</a:t>
                      </a:r>
                      <a:r>
                        <a:rPr lang="en-GB" sz="1400" u="none" strike="noStrike" dirty="0">
                          <a:effectLst/>
                        </a:rPr>
                        <a:t>, F. </a:t>
                      </a:r>
                      <a:r>
                        <a:rPr lang="en-GB" sz="1400" u="none" strike="noStrike" dirty="0" err="1">
                          <a:effectLst/>
                        </a:rPr>
                        <a:t>Broggi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>
                          <a:effectLst/>
                        </a:rPr>
                        <a:t>16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Machine protection and interlock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D. Wollmann, R. Schmidt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Interface with Experiments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H. Burkhardt, I. </a:t>
                      </a:r>
                      <a:r>
                        <a:rPr lang="en-GB" sz="1400" u="none" strike="noStrike" dirty="0" err="1">
                          <a:effectLst/>
                        </a:rPr>
                        <a:t>Efthymiopoulos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9.5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Cryogenics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1400" u="none" strike="noStrike" dirty="0">
                          <a:effectLst/>
                        </a:rPr>
                        <a:t>S. Claudet, R. Van Weelderen</a:t>
                      </a:r>
                      <a:endParaRPr lang="nl-NL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11.5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Energy deposition and R2E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F. </a:t>
                      </a:r>
                      <a:r>
                        <a:rPr lang="en-GB" sz="1400" u="none" strike="noStrike" dirty="0" err="1">
                          <a:effectLst/>
                        </a:rPr>
                        <a:t>Cerutti</a:t>
                      </a:r>
                      <a:r>
                        <a:rPr lang="en-GB" sz="1400" u="none" strike="noStrike" dirty="0">
                          <a:effectLst/>
                        </a:rPr>
                        <a:t>, N. </a:t>
                      </a:r>
                      <a:r>
                        <a:rPr lang="en-GB" sz="1400" u="none" strike="noStrike" dirty="0" err="1">
                          <a:effectLst/>
                        </a:rPr>
                        <a:t>Mokhov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11 T DS Magnets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F. </a:t>
                      </a:r>
                      <a:r>
                        <a:rPr lang="en-GB" sz="1400" u="none" strike="noStrike" dirty="0" err="1">
                          <a:effectLst/>
                        </a:rPr>
                        <a:t>Savary</a:t>
                      </a:r>
                      <a:r>
                        <a:rPr lang="en-GB" sz="1400" u="none" strike="noStrike" dirty="0">
                          <a:effectLst/>
                        </a:rPr>
                        <a:t>, A. </a:t>
                      </a:r>
                      <a:r>
                        <a:rPr lang="en-GB" sz="1400" u="none" strike="noStrike" dirty="0" err="1">
                          <a:effectLst/>
                        </a:rPr>
                        <a:t>Zlobin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6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7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Vacuum system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 dirty="0">
                          <a:effectLst/>
                        </a:rPr>
                        <a:t>V. </a:t>
                      </a:r>
                      <a:r>
                        <a:rPr lang="en-GB" sz="1400" u="none" strike="noStrike" dirty="0" err="1">
                          <a:effectLst/>
                        </a:rPr>
                        <a:t>Baglin</a:t>
                      </a:r>
                      <a:r>
                        <a:rPr lang="en-GB" sz="1400" u="none" strike="noStrike" dirty="0">
                          <a:effectLst/>
                        </a:rPr>
                        <a:t>, R. </a:t>
                      </a:r>
                      <a:r>
                        <a:rPr lang="en-GB" sz="1400" u="none" strike="noStrike" dirty="0" err="1">
                          <a:effectLst/>
                        </a:rPr>
                        <a:t>Kersevan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12.5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Beam instrumentation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R. Jones, H. Schmickler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14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Inyection and dumping systems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J. Uythoven, B. Goddard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10.5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8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9959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Integration &amp; (De-)installation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P. Fessia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9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10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53948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Commissioning and operation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none" strike="noStrike">
                          <a:effectLst/>
                        </a:rPr>
                        <a:t>M. Lamont</a:t>
                      </a:r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13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12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2815"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400" u="none" strike="noStrike">
                          <a:effectLst/>
                        </a:rPr>
                        <a:t>Total</a:t>
                      </a:r>
                      <a:endParaRPr lang="en-GB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216.5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u="none" strike="noStrike" dirty="0">
                          <a:effectLst/>
                        </a:rPr>
                        <a:t>261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329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PDR Contents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smtClean="0"/>
              <a:t>It also includes</a:t>
            </a:r>
            <a:r>
              <a:rPr lang="en-GB" dirty="0"/>
              <a:t>	</a:t>
            </a:r>
            <a:endParaRPr lang="en-GB" dirty="0" smtClean="0"/>
          </a:p>
          <a:p>
            <a:r>
              <a:rPr lang="en-GB" dirty="0" smtClean="0"/>
              <a:t>List of machine and beam parameters</a:t>
            </a:r>
            <a:r>
              <a:rPr lang="en-GB" dirty="0"/>
              <a:t>	</a:t>
            </a:r>
          </a:p>
          <a:p>
            <a:pPr lvl="2"/>
            <a:r>
              <a:rPr lang="en-GB" dirty="0" smtClean="0"/>
              <a:t>Nominal beam parameters</a:t>
            </a:r>
          </a:p>
          <a:p>
            <a:pPr lvl="2"/>
            <a:r>
              <a:rPr lang="en-GB" dirty="0" smtClean="0"/>
              <a:t>Main machine parameters</a:t>
            </a:r>
          </a:p>
          <a:p>
            <a:pPr lvl="2"/>
            <a:r>
              <a:rPr lang="en-GB" dirty="0" smtClean="0"/>
              <a:t>Main insertion region magnet parameters</a:t>
            </a:r>
          </a:p>
          <a:p>
            <a:pPr lvl="2"/>
            <a:r>
              <a:rPr lang="en-GB" dirty="0" smtClean="0"/>
              <a:t>Field error specification for the new insertion region magnets</a:t>
            </a:r>
          </a:p>
          <a:p>
            <a:r>
              <a:rPr lang="en-GB" dirty="0" smtClean="0"/>
              <a:t>HL-LHC </a:t>
            </a:r>
            <a:r>
              <a:rPr lang="en-GB" dirty="0"/>
              <a:t>A</a:t>
            </a:r>
            <a:r>
              <a:rPr lang="en-GB" dirty="0" smtClean="0"/>
              <a:t>cronyms</a:t>
            </a:r>
          </a:p>
          <a:p>
            <a:r>
              <a:rPr lang="en-GB" dirty="0" smtClean="0"/>
              <a:t>Glossary and definitions</a:t>
            </a:r>
          </a:p>
          <a:p>
            <a:r>
              <a:rPr lang="en-GB" dirty="0" smtClean="0"/>
              <a:t>List of contributors</a:t>
            </a:r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9778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HL-LHC PDR not included/Option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Existing layout drawings</a:t>
            </a:r>
          </a:p>
          <a:p>
            <a:r>
              <a:rPr lang="en-GB" dirty="0" smtClean="0"/>
              <a:t>Naming convention for new systems</a:t>
            </a:r>
          </a:p>
          <a:p>
            <a:r>
              <a:rPr lang="en-GB" dirty="0" smtClean="0"/>
              <a:t>Preliminary schedule</a:t>
            </a:r>
          </a:p>
          <a:p>
            <a:r>
              <a:rPr lang="en-GB" dirty="0" smtClean="0"/>
              <a:t>Systems </a:t>
            </a:r>
            <a:r>
              <a:rPr lang="en-GB" dirty="0" smtClean="0"/>
              <a:t>architecture</a:t>
            </a:r>
          </a:p>
          <a:p>
            <a:r>
              <a:rPr lang="en-GB" dirty="0" smtClean="0"/>
              <a:t>List of Baseline and optional equipment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4th HiLumi LHC/LARP Annual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56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553D58-F42B-43B9-BDA1-90638D0CBA0D}">
  <ds:schemaRefs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  <ds:schemaRef ds:uri="http://purl.org/dc/terms/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2000</TotalTime>
  <Words>1121</Words>
  <Application>Microsoft Office PowerPoint</Application>
  <PresentationFormat>On-screen Show (4:3)</PresentationFormat>
  <Paragraphs>266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MS Mincho</vt:lpstr>
      <vt:lpstr>Arial</vt:lpstr>
      <vt:lpstr>Calibri</vt:lpstr>
      <vt:lpstr>Times New Roman</vt:lpstr>
      <vt:lpstr>HiLumiLHC_PresentationTemplate</vt:lpstr>
      <vt:lpstr>HL-LHC Preliminary Design Report (PDR)</vt:lpstr>
      <vt:lpstr>Background</vt:lpstr>
      <vt:lpstr>Background</vt:lpstr>
      <vt:lpstr>Scope and purpose</vt:lpstr>
      <vt:lpstr>HL-LHC PDR Contents</vt:lpstr>
      <vt:lpstr>Editorial Board/ Link authors</vt:lpstr>
      <vt:lpstr>HL-LHC PDR guidelines</vt:lpstr>
      <vt:lpstr>HL-LHC PDR Contents</vt:lpstr>
      <vt:lpstr>HL-LHC PDR not included/Option</vt:lpstr>
      <vt:lpstr>HL-LHC PDR not included</vt:lpstr>
      <vt:lpstr>Chapter structure</vt:lpstr>
      <vt:lpstr>Review process</vt:lpstr>
      <vt:lpstr>Review process</vt:lpstr>
      <vt:lpstr>Status Chapters</vt:lpstr>
      <vt:lpstr>Open questions - Authoring</vt:lpstr>
      <vt:lpstr>Open questions. Distribution</vt:lpstr>
      <vt:lpstr>Other points to be addressed?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Isabel Bejar Alonso</cp:lastModifiedBy>
  <cp:revision>61</cp:revision>
  <dcterms:created xsi:type="dcterms:W3CDTF">2011-12-13T14:40:13Z</dcterms:created>
  <dcterms:modified xsi:type="dcterms:W3CDTF">2014-11-17T13:54:31Z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