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6930" r:id="rId2"/>
    <p:sldMasterId id="2147486944" r:id="rId3"/>
    <p:sldMasterId id="2147486959" r:id="rId4"/>
  </p:sldMasterIdLst>
  <p:notesMasterIdLst>
    <p:notesMasterId r:id="rId44"/>
  </p:notesMasterIdLst>
  <p:handoutMasterIdLst>
    <p:handoutMasterId r:id="rId45"/>
  </p:handoutMasterIdLst>
  <p:sldIdLst>
    <p:sldId id="299" r:id="rId5"/>
    <p:sldId id="368" r:id="rId6"/>
    <p:sldId id="495" r:id="rId7"/>
    <p:sldId id="496" r:id="rId8"/>
    <p:sldId id="498" r:id="rId9"/>
    <p:sldId id="512" r:id="rId10"/>
    <p:sldId id="513" r:id="rId11"/>
    <p:sldId id="488" r:id="rId12"/>
    <p:sldId id="514" r:id="rId13"/>
    <p:sldId id="511" r:id="rId14"/>
    <p:sldId id="530" r:id="rId15"/>
    <p:sldId id="519" r:id="rId16"/>
    <p:sldId id="520" r:id="rId17"/>
    <p:sldId id="541" r:id="rId18"/>
    <p:sldId id="542" r:id="rId19"/>
    <p:sldId id="522" r:id="rId20"/>
    <p:sldId id="521" r:id="rId21"/>
    <p:sldId id="546" r:id="rId22"/>
    <p:sldId id="515" r:id="rId23"/>
    <p:sldId id="524" r:id="rId24"/>
    <p:sldId id="523" r:id="rId25"/>
    <p:sldId id="525" r:id="rId26"/>
    <p:sldId id="527" r:id="rId27"/>
    <p:sldId id="528" r:id="rId28"/>
    <p:sldId id="529" r:id="rId29"/>
    <p:sldId id="531" r:id="rId30"/>
    <p:sldId id="532" r:id="rId31"/>
    <p:sldId id="526" r:id="rId32"/>
    <p:sldId id="535" r:id="rId33"/>
    <p:sldId id="534" r:id="rId34"/>
    <p:sldId id="536" r:id="rId35"/>
    <p:sldId id="537" r:id="rId36"/>
    <p:sldId id="538" r:id="rId37"/>
    <p:sldId id="543" r:id="rId38"/>
    <p:sldId id="544" r:id="rId39"/>
    <p:sldId id="540" r:id="rId40"/>
    <p:sldId id="533" r:id="rId41"/>
    <p:sldId id="505" r:id="rId42"/>
    <p:sldId id="510" r:id="rId4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9385" autoAdjust="0"/>
  </p:normalViewPr>
  <p:slideViewPr>
    <p:cSldViewPr>
      <p:cViewPr>
        <p:scale>
          <a:sx n="70" d="100"/>
          <a:sy n="70" d="100"/>
        </p:scale>
        <p:origin x="-1085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onferences\1408_ASC14\Roxie\summary_v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918177323178"/>
          <c:y val="4.7110328745101786E-2"/>
          <c:w val="0.85174336224524516"/>
          <c:h val="0.8618536686806879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iron_vs22!$B$3</c:f>
              <c:strCache>
                <c:ptCount val="1"/>
                <c:pt idx="0">
                  <c:v>b6</c:v>
                </c:pt>
              </c:strCache>
            </c:strRef>
          </c:tx>
          <c:spPr>
            <a:ln>
              <a:solidFill>
                <a:srgbClr val="0033CC"/>
              </a:solidFill>
              <a:prstDash val="lgDashDotDot"/>
            </a:ln>
          </c:spPr>
          <c:marker>
            <c:symbol val="none"/>
          </c:marker>
          <c:xVal>
            <c:numRef>
              <c:f>iron_vs22!$A$4:$A$102</c:f>
              <c:numCache>
                <c:formatCode>0.00</c:formatCode>
                <c:ptCount val="99"/>
                <c:pt idx="0">
                  <c:v>0</c:v>
                </c:pt>
                <c:pt idx="1">
                  <c:v>16.840000000000032</c:v>
                </c:pt>
                <c:pt idx="2">
                  <c:v>33.669999999999959</c:v>
                </c:pt>
                <c:pt idx="3">
                  <c:v>50.509999999999991</c:v>
                </c:pt>
                <c:pt idx="4">
                  <c:v>67.350000000000023</c:v>
                </c:pt>
                <c:pt idx="5">
                  <c:v>84.17999999999995</c:v>
                </c:pt>
                <c:pt idx="6">
                  <c:v>101.01999999999998</c:v>
                </c:pt>
                <c:pt idx="7">
                  <c:v>117.86000000000001</c:v>
                </c:pt>
                <c:pt idx="8">
                  <c:v>134.69000000000005</c:v>
                </c:pt>
                <c:pt idx="9">
                  <c:v>151.52999999999997</c:v>
                </c:pt>
                <c:pt idx="10">
                  <c:v>168.37</c:v>
                </c:pt>
                <c:pt idx="11">
                  <c:v>185.20000000000005</c:v>
                </c:pt>
                <c:pt idx="12">
                  <c:v>202.03999999999996</c:v>
                </c:pt>
                <c:pt idx="13">
                  <c:v>218.88</c:v>
                </c:pt>
                <c:pt idx="14">
                  <c:v>235.71000000000004</c:v>
                </c:pt>
                <c:pt idx="15">
                  <c:v>252.54999999999995</c:v>
                </c:pt>
                <c:pt idx="16">
                  <c:v>269.39</c:v>
                </c:pt>
                <c:pt idx="17">
                  <c:v>286.22000000000003</c:v>
                </c:pt>
                <c:pt idx="18">
                  <c:v>303.05999999999995</c:v>
                </c:pt>
                <c:pt idx="19">
                  <c:v>319.89999999999998</c:v>
                </c:pt>
                <c:pt idx="20">
                  <c:v>336.73</c:v>
                </c:pt>
                <c:pt idx="21">
                  <c:v>353.57000000000005</c:v>
                </c:pt>
                <c:pt idx="22">
                  <c:v>370.40999999999997</c:v>
                </c:pt>
                <c:pt idx="23">
                  <c:v>387.24</c:v>
                </c:pt>
                <c:pt idx="24">
                  <c:v>404.08000000000004</c:v>
                </c:pt>
                <c:pt idx="25">
                  <c:v>420.91999999999996</c:v>
                </c:pt>
                <c:pt idx="26">
                  <c:v>437.76</c:v>
                </c:pt>
                <c:pt idx="27">
                  <c:v>454.59000000000003</c:v>
                </c:pt>
                <c:pt idx="28">
                  <c:v>471.42999999999995</c:v>
                </c:pt>
                <c:pt idx="29">
                  <c:v>488.27</c:v>
                </c:pt>
                <c:pt idx="30">
                  <c:v>505.1</c:v>
                </c:pt>
                <c:pt idx="31">
                  <c:v>521.94000000000005</c:v>
                </c:pt>
                <c:pt idx="32">
                  <c:v>538.78</c:v>
                </c:pt>
                <c:pt idx="33">
                  <c:v>555.61</c:v>
                </c:pt>
                <c:pt idx="34">
                  <c:v>572.45000000000005</c:v>
                </c:pt>
                <c:pt idx="35">
                  <c:v>589.29</c:v>
                </c:pt>
                <c:pt idx="36">
                  <c:v>606.12</c:v>
                </c:pt>
                <c:pt idx="37">
                  <c:v>622.96</c:v>
                </c:pt>
                <c:pt idx="38">
                  <c:v>639.79999999999995</c:v>
                </c:pt>
                <c:pt idx="39">
                  <c:v>656.63</c:v>
                </c:pt>
                <c:pt idx="40">
                  <c:v>673.47</c:v>
                </c:pt>
                <c:pt idx="41">
                  <c:v>690.31</c:v>
                </c:pt>
                <c:pt idx="42">
                  <c:v>707.14</c:v>
                </c:pt>
                <c:pt idx="43">
                  <c:v>723.98</c:v>
                </c:pt>
                <c:pt idx="44">
                  <c:v>740.81999999999994</c:v>
                </c:pt>
                <c:pt idx="45">
                  <c:v>757.65</c:v>
                </c:pt>
                <c:pt idx="46">
                  <c:v>774.49</c:v>
                </c:pt>
                <c:pt idx="47">
                  <c:v>791.33</c:v>
                </c:pt>
                <c:pt idx="48">
                  <c:v>808.16</c:v>
                </c:pt>
                <c:pt idx="49">
                  <c:v>825</c:v>
                </c:pt>
                <c:pt idx="50">
                  <c:v>841.84</c:v>
                </c:pt>
                <c:pt idx="51">
                  <c:v>858.67</c:v>
                </c:pt>
                <c:pt idx="52">
                  <c:v>875.51</c:v>
                </c:pt>
                <c:pt idx="53">
                  <c:v>892.35</c:v>
                </c:pt>
                <c:pt idx="54">
                  <c:v>909.18399999999997</c:v>
                </c:pt>
                <c:pt idx="55">
                  <c:v>926.02</c:v>
                </c:pt>
                <c:pt idx="56">
                  <c:v>942.85699999999997</c:v>
                </c:pt>
                <c:pt idx="57">
                  <c:v>959.69399999999996</c:v>
                </c:pt>
                <c:pt idx="58">
                  <c:v>976.53099999999995</c:v>
                </c:pt>
                <c:pt idx="59">
                  <c:v>993.3673</c:v>
                </c:pt>
                <c:pt idx="60">
                  <c:v>1010.204</c:v>
                </c:pt>
                <c:pt idx="61">
                  <c:v>1027.0409999999999</c:v>
                </c:pt>
                <c:pt idx="62">
                  <c:v>1043.8779999999999</c:v>
                </c:pt>
                <c:pt idx="63">
                  <c:v>1060.7139999999999</c:v>
                </c:pt>
                <c:pt idx="64">
                  <c:v>1077.5509999999999</c:v>
                </c:pt>
                <c:pt idx="65">
                  <c:v>1094.3879999999999</c:v>
                </c:pt>
                <c:pt idx="66">
                  <c:v>1111.22</c:v>
                </c:pt>
                <c:pt idx="67">
                  <c:v>1128.06</c:v>
                </c:pt>
                <c:pt idx="68">
                  <c:v>1144.9000000000001</c:v>
                </c:pt>
                <c:pt idx="69">
                  <c:v>1161.73</c:v>
                </c:pt>
                <c:pt idx="70">
                  <c:v>1178.57</c:v>
                </c:pt>
                <c:pt idx="71">
                  <c:v>1195.4100000000001</c:v>
                </c:pt>
                <c:pt idx="72">
                  <c:v>1212.24</c:v>
                </c:pt>
                <c:pt idx="73">
                  <c:v>1229.08</c:v>
                </c:pt>
                <c:pt idx="74">
                  <c:v>1245.92</c:v>
                </c:pt>
                <c:pt idx="75">
                  <c:v>1262.76</c:v>
                </c:pt>
                <c:pt idx="76">
                  <c:v>1279.5899999999999</c:v>
                </c:pt>
                <c:pt idx="77">
                  <c:v>1296.43</c:v>
                </c:pt>
                <c:pt idx="78">
                  <c:v>1313.27</c:v>
                </c:pt>
                <c:pt idx="79">
                  <c:v>1330.1</c:v>
                </c:pt>
                <c:pt idx="80">
                  <c:v>1346.94</c:v>
                </c:pt>
                <c:pt idx="81">
                  <c:v>1363.78</c:v>
                </c:pt>
                <c:pt idx="82">
                  <c:v>1380.6100000000001</c:v>
                </c:pt>
                <c:pt idx="83">
                  <c:v>1397.45</c:v>
                </c:pt>
                <c:pt idx="84">
                  <c:v>1414.29</c:v>
                </c:pt>
                <c:pt idx="85">
                  <c:v>1431.12</c:v>
                </c:pt>
                <c:pt idx="86">
                  <c:v>1447.96</c:v>
                </c:pt>
                <c:pt idx="87">
                  <c:v>1464.8</c:v>
                </c:pt>
                <c:pt idx="88">
                  <c:v>1481.63</c:v>
                </c:pt>
                <c:pt idx="89">
                  <c:v>1498.47</c:v>
                </c:pt>
                <c:pt idx="90">
                  <c:v>1515.31</c:v>
                </c:pt>
                <c:pt idx="91">
                  <c:v>1532.1399999999999</c:v>
                </c:pt>
                <c:pt idx="92">
                  <c:v>1548.98</c:v>
                </c:pt>
                <c:pt idx="93">
                  <c:v>1565.8200000000002</c:v>
                </c:pt>
                <c:pt idx="94">
                  <c:v>1582.65</c:v>
                </c:pt>
                <c:pt idx="95">
                  <c:v>1599.49</c:v>
                </c:pt>
                <c:pt idx="96">
                  <c:v>1616.33</c:v>
                </c:pt>
                <c:pt idx="97">
                  <c:v>1633.1599999999999</c:v>
                </c:pt>
                <c:pt idx="98">
                  <c:v>1650</c:v>
                </c:pt>
              </c:numCache>
            </c:numRef>
          </c:xVal>
          <c:yVal>
            <c:numRef>
              <c:f>iron_vs22!$B$4:$B$102</c:f>
              <c:numCache>
                <c:formatCode>0.00</c:formatCode>
                <c:ptCount val="99"/>
                <c:pt idx="0">
                  <c:v>4.7345999999999999E-2</c:v>
                </c:pt>
                <c:pt idx="1">
                  <c:v>8.5920999999999997E-2</c:v>
                </c:pt>
                <c:pt idx="2">
                  <c:v>0.13758999999999999</c:v>
                </c:pt>
                <c:pt idx="3">
                  <c:v>9.7200999999999996E-2</c:v>
                </c:pt>
                <c:pt idx="4">
                  <c:v>-0.83384000000000003</c:v>
                </c:pt>
                <c:pt idx="5">
                  <c:v>-7.6601999999999997</c:v>
                </c:pt>
                <c:pt idx="6">
                  <c:v>-43.295999999999999</c:v>
                </c:pt>
                <c:pt idx="7">
                  <c:v>-126.21</c:v>
                </c:pt>
                <c:pt idx="8">
                  <c:v>-125.69</c:v>
                </c:pt>
                <c:pt idx="9">
                  <c:v>18.181000000000001</c:v>
                </c:pt>
                <c:pt idx="10">
                  <c:v>146.94999999999999</c:v>
                </c:pt>
                <c:pt idx="11">
                  <c:v>151.55000000000001</c:v>
                </c:pt>
                <c:pt idx="12">
                  <c:v>95.01</c:v>
                </c:pt>
                <c:pt idx="13">
                  <c:v>40.863999999999997</c:v>
                </c:pt>
                <c:pt idx="14">
                  <c:v>10.141999999999999</c:v>
                </c:pt>
                <c:pt idx="15">
                  <c:v>0.69262000000000001</c:v>
                </c:pt>
                <c:pt idx="16">
                  <c:v>-1.3428</c:v>
                </c:pt>
                <c:pt idx="17">
                  <c:v>-1.1031</c:v>
                </c:pt>
                <c:pt idx="18">
                  <c:v>-0.46909000000000001</c:v>
                </c:pt>
                <c:pt idx="19">
                  <c:v>2.8014000000000001E-2</c:v>
                </c:pt>
                <c:pt idx="20">
                  <c:v>0.30658999999999997</c:v>
                </c:pt>
                <c:pt idx="21">
                  <c:v>0.41286</c:v>
                </c:pt>
                <c:pt idx="22">
                  <c:v>0.42595</c:v>
                </c:pt>
                <c:pt idx="23">
                  <c:v>0.41295999999999999</c:v>
                </c:pt>
                <c:pt idx="24">
                  <c:v>0.40571000000000002</c:v>
                </c:pt>
                <c:pt idx="25">
                  <c:v>0.40494000000000002</c:v>
                </c:pt>
                <c:pt idx="26">
                  <c:v>0.40131</c:v>
                </c:pt>
                <c:pt idx="27">
                  <c:v>0.39229000000000003</c:v>
                </c:pt>
                <c:pt idx="28">
                  <c:v>0.38047999999999998</c:v>
                </c:pt>
                <c:pt idx="29">
                  <c:v>0.37046000000000001</c:v>
                </c:pt>
                <c:pt idx="30">
                  <c:v>0.36326999999999998</c:v>
                </c:pt>
                <c:pt idx="31">
                  <c:v>0.35752</c:v>
                </c:pt>
                <c:pt idx="32">
                  <c:v>0.35221000000000002</c:v>
                </c:pt>
                <c:pt idx="33">
                  <c:v>0.34660000000000002</c:v>
                </c:pt>
                <c:pt idx="34">
                  <c:v>0.34172000000000002</c:v>
                </c:pt>
                <c:pt idx="35">
                  <c:v>0.33781</c:v>
                </c:pt>
                <c:pt idx="36">
                  <c:v>0.33487</c:v>
                </c:pt>
                <c:pt idx="37">
                  <c:v>0.33250999999999997</c:v>
                </c:pt>
                <c:pt idx="38">
                  <c:v>0.33041999999999999</c:v>
                </c:pt>
                <c:pt idx="39">
                  <c:v>0.32821</c:v>
                </c:pt>
                <c:pt idx="40">
                  <c:v>0.32651000000000002</c:v>
                </c:pt>
                <c:pt idx="41">
                  <c:v>0.32450000000000001</c:v>
                </c:pt>
                <c:pt idx="42">
                  <c:v>0.32556000000000002</c:v>
                </c:pt>
                <c:pt idx="43">
                  <c:v>0.32528000000000001</c:v>
                </c:pt>
                <c:pt idx="44">
                  <c:v>0.32349</c:v>
                </c:pt>
                <c:pt idx="45">
                  <c:v>0.32318999999999998</c:v>
                </c:pt>
                <c:pt idx="46">
                  <c:v>0.32308999999999999</c:v>
                </c:pt>
                <c:pt idx="47">
                  <c:v>0.32240999999999997</c:v>
                </c:pt>
                <c:pt idx="48">
                  <c:v>0.32382</c:v>
                </c:pt>
                <c:pt idx="49">
                  <c:v>0.32511000000000001</c:v>
                </c:pt>
                <c:pt idx="50">
                  <c:v>0.32547999999999999</c:v>
                </c:pt>
                <c:pt idx="51">
                  <c:v>0.32679999999999998</c:v>
                </c:pt>
                <c:pt idx="52">
                  <c:v>0.32823000000000002</c:v>
                </c:pt>
                <c:pt idx="53">
                  <c:v>0.33040000000000003</c:v>
                </c:pt>
                <c:pt idx="54">
                  <c:v>0.33311000000000002</c:v>
                </c:pt>
                <c:pt idx="55">
                  <c:v>0.33601999999999999</c:v>
                </c:pt>
                <c:pt idx="56">
                  <c:v>0.34050000000000002</c:v>
                </c:pt>
                <c:pt idx="57">
                  <c:v>0.34925</c:v>
                </c:pt>
                <c:pt idx="58">
                  <c:v>0.37058999999999997</c:v>
                </c:pt>
                <c:pt idx="59">
                  <c:v>0.44005</c:v>
                </c:pt>
                <c:pt idx="60">
                  <c:v>0.65466000000000002</c:v>
                </c:pt>
                <c:pt idx="61">
                  <c:v>1.1476999999999999</c:v>
                </c:pt>
                <c:pt idx="62">
                  <c:v>1.9665999999999999</c:v>
                </c:pt>
                <c:pt idx="63">
                  <c:v>3.0651999999999999</c:v>
                </c:pt>
                <c:pt idx="64">
                  <c:v>4.3441000000000001</c:v>
                </c:pt>
                <c:pt idx="65">
                  <c:v>5.6669999999999998</c:v>
                </c:pt>
                <c:pt idx="66">
                  <c:v>6.9161000000000001</c:v>
                </c:pt>
                <c:pt idx="67">
                  <c:v>8.0425000000000004</c:v>
                </c:pt>
                <c:pt idx="68">
                  <c:v>9.0464000000000002</c:v>
                </c:pt>
                <c:pt idx="69">
                  <c:v>9.9238</c:v>
                </c:pt>
                <c:pt idx="70">
                  <c:v>10.625</c:v>
                </c:pt>
                <c:pt idx="71">
                  <c:v>11.061999999999999</c:v>
                </c:pt>
                <c:pt idx="72">
                  <c:v>11.151999999999999</c:v>
                </c:pt>
                <c:pt idx="73">
                  <c:v>10.871</c:v>
                </c:pt>
                <c:pt idx="74">
                  <c:v>10.337999999999999</c:v>
                </c:pt>
                <c:pt idx="75">
                  <c:v>10.114000000000001</c:v>
                </c:pt>
                <c:pt idx="76">
                  <c:v>12.051</c:v>
                </c:pt>
                <c:pt idx="77">
                  <c:v>20.193000000000001</c:v>
                </c:pt>
                <c:pt idx="78">
                  <c:v>42.976999999999997</c:v>
                </c:pt>
                <c:pt idx="79">
                  <c:v>84.757999999999996</c:v>
                </c:pt>
                <c:pt idx="80">
                  <c:v>120.22</c:v>
                </c:pt>
                <c:pt idx="81">
                  <c:v>97.918000000000006</c:v>
                </c:pt>
                <c:pt idx="82">
                  <c:v>-35.497999999999998</c:v>
                </c:pt>
                <c:pt idx="83">
                  <c:v>-132.52000000000001</c:v>
                </c:pt>
                <c:pt idx="84">
                  <c:v>-73.085999999999999</c:v>
                </c:pt>
                <c:pt idx="85">
                  <c:v>-1.0617000000000001</c:v>
                </c:pt>
                <c:pt idx="86">
                  <c:v>19.768000000000001</c:v>
                </c:pt>
                <c:pt idx="87">
                  <c:v>23.478999999999999</c:v>
                </c:pt>
                <c:pt idx="88">
                  <c:v>23.963000000000001</c:v>
                </c:pt>
                <c:pt idx="89">
                  <c:v>23.956</c:v>
                </c:pt>
                <c:pt idx="90">
                  <c:v>23.908999999999999</c:v>
                </c:pt>
                <c:pt idx="91">
                  <c:v>23.876000000000001</c:v>
                </c:pt>
                <c:pt idx="92">
                  <c:v>23.855</c:v>
                </c:pt>
                <c:pt idx="93">
                  <c:v>23.838999999999999</c:v>
                </c:pt>
                <c:pt idx="94">
                  <c:v>23.821999999999999</c:v>
                </c:pt>
                <c:pt idx="95">
                  <c:v>23.792999999999999</c:v>
                </c:pt>
                <c:pt idx="96">
                  <c:v>23.728999999999999</c:v>
                </c:pt>
                <c:pt idx="97">
                  <c:v>23.536000000000001</c:v>
                </c:pt>
                <c:pt idx="98">
                  <c:v>22.925000000000001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iron_vs22!$C$3</c:f>
              <c:strCache>
                <c:ptCount val="1"/>
                <c:pt idx="0">
                  <c:v>b10</c:v>
                </c:pt>
              </c:strCache>
            </c:strRef>
          </c:tx>
          <c:spPr>
            <a:ln>
              <a:solidFill>
                <a:srgbClr val="00B050"/>
              </a:solidFill>
              <a:prstDash val="lgDash"/>
            </a:ln>
          </c:spPr>
          <c:marker>
            <c:symbol val="none"/>
          </c:marker>
          <c:xVal>
            <c:numRef>
              <c:f>iron_vs22!$A$4:$A$102</c:f>
              <c:numCache>
                <c:formatCode>0.00</c:formatCode>
                <c:ptCount val="99"/>
                <c:pt idx="0">
                  <c:v>0</c:v>
                </c:pt>
                <c:pt idx="1">
                  <c:v>16.840000000000032</c:v>
                </c:pt>
                <c:pt idx="2">
                  <c:v>33.669999999999959</c:v>
                </c:pt>
                <c:pt idx="3">
                  <c:v>50.509999999999991</c:v>
                </c:pt>
                <c:pt idx="4">
                  <c:v>67.350000000000023</c:v>
                </c:pt>
                <c:pt idx="5">
                  <c:v>84.17999999999995</c:v>
                </c:pt>
                <c:pt idx="6">
                  <c:v>101.01999999999998</c:v>
                </c:pt>
                <c:pt idx="7">
                  <c:v>117.86000000000001</c:v>
                </c:pt>
                <c:pt idx="8">
                  <c:v>134.69000000000005</c:v>
                </c:pt>
                <c:pt idx="9">
                  <c:v>151.52999999999997</c:v>
                </c:pt>
                <c:pt idx="10">
                  <c:v>168.37</c:v>
                </c:pt>
                <c:pt idx="11">
                  <c:v>185.20000000000005</c:v>
                </c:pt>
                <c:pt idx="12">
                  <c:v>202.03999999999996</c:v>
                </c:pt>
                <c:pt idx="13">
                  <c:v>218.88</c:v>
                </c:pt>
                <c:pt idx="14">
                  <c:v>235.71000000000004</c:v>
                </c:pt>
                <c:pt idx="15">
                  <c:v>252.54999999999995</c:v>
                </c:pt>
                <c:pt idx="16">
                  <c:v>269.39</c:v>
                </c:pt>
                <c:pt idx="17">
                  <c:v>286.22000000000003</c:v>
                </c:pt>
                <c:pt idx="18">
                  <c:v>303.05999999999995</c:v>
                </c:pt>
                <c:pt idx="19">
                  <c:v>319.89999999999998</c:v>
                </c:pt>
                <c:pt idx="20">
                  <c:v>336.73</c:v>
                </c:pt>
                <c:pt idx="21">
                  <c:v>353.57000000000005</c:v>
                </c:pt>
                <c:pt idx="22">
                  <c:v>370.40999999999997</c:v>
                </c:pt>
                <c:pt idx="23">
                  <c:v>387.24</c:v>
                </c:pt>
                <c:pt idx="24">
                  <c:v>404.08000000000004</c:v>
                </c:pt>
                <c:pt idx="25">
                  <c:v>420.91999999999996</c:v>
                </c:pt>
                <c:pt idx="26">
                  <c:v>437.76</c:v>
                </c:pt>
                <c:pt idx="27">
                  <c:v>454.59000000000003</c:v>
                </c:pt>
                <c:pt idx="28">
                  <c:v>471.42999999999995</c:v>
                </c:pt>
                <c:pt idx="29">
                  <c:v>488.27</c:v>
                </c:pt>
                <c:pt idx="30">
                  <c:v>505.1</c:v>
                </c:pt>
                <c:pt idx="31">
                  <c:v>521.94000000000005</c:v>
                </c:pt>
                <c:pt idx="32">
                  <c:v>538.78</c:v>
                </c:pt>
                <c:pt idx="33">
                  <c:v>555.61</c:v>
                </c:pt>
                <c:pt idx="34">
                  <c:v>572.45000000000005</c:v>
                </c:pt>
                <c:pt idx="35">
                  <c:v>589.29</c:v>
                </c:pt>
                <c:pt idx="36">
                  <c:v>606.12</c:v>
                </c:pt>
                <c:pt idx="37">
                  <c:v>622.96</c:v>
                </c:pt>
                <c:pt idx="38">
                  <c:v>639.79999999999995</c:v>
                </c:pt>
                <c:pt idx="39">
                  <c:v>656.63</c:v>
                </c:pt>
                <c:pt idx="40">
                  <c:v>673.47</c:v>
                </c:pt>
                <c:pt idx="41">
                  <c:v>690.31</c:v>
                </c:pt>
                <c:pt idx="42">
                  <c:v>707.14</c:v>
                </c:pt>
                <c:pt idx="43">
                  <c:v>723.98</c:v>
                </c:pt>
                <c:pt idx="44">
                  <c:v>740.81999999999994</c:v>
                </c:pt>
                <c:pt idx="45">
                  <c:v>757.65</c:v>
                </c:pt>
                <c:pt idx="46">
                  <c:v>774.49</c:v>
                </c:pt>
                <c:pt idx="47">
                  <c:v>791.33</c:v>
                </c:pt>
                <c:pt idx="48">
                  <c:v>808.16</c:v>
                </c:pt>
                <c:pt idx="49">
                  <c:v>825</c:v>
                </c:pt>
                <c:pt idx="50">
                  <c:v>841.84</c:v>
                </c:pt>
                <c:pt idx="51">
                  <c:v>858.67</c:v>
                </c:pt>
                <c:pt idx="52">
                  <c:v>875.51</c:v>
                </c:pt>
                <c:pt idx="53">
                  <c:v>892.35</c:v>
                </c:pt>
                <c:pt idx="54">
                  <c:v>909.18399999999997</c:v>
                </c:pt>
                <c:pt idx="55">
                  <c:v>926.02</c:v>
                </c:pt>
                <c:pt idx="56">
                  <c:v>942.85699999999997</c:v>
                </c:pt>
                <c:pt idx="57">
                  <c:v>959.69399999999996</c:v>
                </c:pt>
                <c:pt idx="58">
                  <c:v>976.53099999999995</c:v>
                </c:pt>
                <c:pt idx="59">
                  <c:v>993.3673</c:v>
                </c:pt>
                <c:pt idx="60">
                  <c:v>1010.204</c:v>
                </c:pt>
                <c:pt idx="61">
                  <c:v>1027.0409999999999</c:v>
                </c:pt>
                <c:pt idx="62">
                  <c:v>1043.8779999999999</c:v>
                </c:pt>
                <c:pt idx="63">
                  <c:v>1060.7139999999999</c:v>
                </c:pt>
                <c:pt idx="64">
                  <c:v>1077.5509999999999</c:v>
                </c:pt>
                <c:pt idx="65">
                  <c:v>1094.3879999999999</c:v>
                </c:pt>
                <c:pt idx="66">
                  <c:v>1111.22</c:v>
                </c:pt>
                <c:pt idx="67">
                  <c:v>1128.06</c:v>
                </c:pt>
                <c:pt idx="68">
                  <c:v>1144.9000000000001</c:v>
                </c:pt>
                <c:pt idx="69">
                  <c:v>1161.73</c:v>
                </c:pt>
                <c:pt idx="70">
                  <c:v>1178.57</c:v>
                </c:pt>
                <c:pt idx="71">
                  <c:v>1195.4100000000001</c:v>
                </c:pt>
                <c:pt idx="72">
                  <c:v>1212.24</c:v>
                </c:pt>
                <c:pt idx="73">
                  <c:v>1229.08</c:v>
                </c:pt>
                <c:pt idx="74">
                  <c:v>1245.92</c:v>
                </c:pt>
                <c:pt idx="75">
                  <c:v>1262.76</c:v>
                </c:pt>
                <c:pt idx="76">
                  <c:v>1279.5899999999999</c:v>
                </c:pt>
                <c:pt idx="77">
                  <c:v>1296.43</c:v>
                </c:pt>
                <c:pt idx="78">
                  <c:v>1313.27</c:v>
                </c:pt>
                <c:pt idx="79">
                  <c:v>1330.1</c:v>
                </c:pt>
                <c:pt idx="80">
                  <c:v>1346.94</c:v>
                </c:pt>
                <c:pt idx="81">
                  <c:v>1363.78</c:v>
                </c:pt>
                <c:pt idx="82">
                  <c:v>1380.6100000000001</c:v>
                </c:pt>
                <c:pt idx="83">
                  <c:v>1397.45</c:v>
                </c:pt>
                <c:pt idx="84">
                  <c:v>1414.29</c:v>
                </c:pt>
                <c:pt idx="85">
                  <c:v>1431.12</c:v>
                </c:pt>
                <c:pt idx="86">
                  <c:v>1447.96</c:v>
                </c:pt>
                <c:pt idx="87">
                  <c:v>1464.8</c:v>
                </c:pt>
                <c:pt idx="88">
                  <c:v>1481.63</c:v>
                </c:pt>
                <c:pt idx="89">
                  <c:v>1498.47</c:v>
                </c:pt>
                <c:pt idx="90">
                  <c:v>1515.31</c:v>
                </c:pt>
                <c:pt idx="91">
                  <c:v>1532.1399999999999</c:v>
                </c:pt>
                <c:pt idx="92">
                  <c:v>1548.98</c:v>
                </c:pt>
                <c:pt idx="93">
                  <c:v>1565.8200000000002</c:v>
                </c:pt>
                <c:pt idx="94">
                  <c:v>1582.65</c:v>
                </c:pt>
                <c:pt idx="95">
                  <c:v>1599.49</c:v>
                </c:pt>
                <c:pt idx="96">
                  <c:v>1616.33</c:v>
                </c:pt>
                <c:pt idx="97">
                  <c:v>1633.1599999999999</c:v>
                </c:pt>
                <c:pt idx="98">
                  <c:v>1650</c:v>
                </c:pt>
              </c:numCache>
            </c:numRef>
          </c:xVal>
          <c:yVal>
            <c:numRef>
              <c:f>iron_vs22!$C$4:$C$102</c:f>
              <c:numCache>
                <c:formatCode>0.00</c:formatCode>
                <c:ptCount val="99"/>
                <c:pt idx="0">
                  <c:v>-5.1860000000000003E-4</c:v>
                </c:pt>
                <c:pt idx="1">
                  <c:v>-5.4885000000000003E-4</c:v>
                </c:pt>
                <c:pt idx="2">
                  <c:v>1.0195E-4</c:v>
                </c:pt>
                <c:pt idx="3">
                  <c:v>8.4387000000000004E-4</c:v>
                </c:pt>
                <c:pt idx="4">
                  <c:v>1.2636E-2</c:v>
                </c:pt>
                <c:pt idx="5">
                  <c:v>0.17505000000000001</c:v>
                </c:pt>
                <c:pt idx="6">
                  <c:v>1.1400999999999999</c:v>
                </c:pt>
                <c:pt idx="7">
                  <c:v>-2.3149000000000002</c:v>
                </c:pt>
                <c:pt idx="8">
                  <c:v>-18.393999999999998</c:v>
                </c:pt>
                <c:pt idx="9">
                  <c:v>-19.498000000000001</c:v>
                </c:pt>
                <c:pt idx="10">
                  <c:v>-2.0276000000000001</c:v>
                </c:pt>
                <c:pt idx="11">
                  <c:v>13.406000000000001</c:v>
                </c:pt>
                <c:pt idx="12">
                  <c:v>9.2949000000000002</c:v>
                </c:pt>
                <c:pt idx="13">
                  <c:v>5.5869999999999997</c:v>
                </c:pt>
                <c:pt idx="14">
                  <c:v>2.681</c:v>
                </c:pt>
                <c:pt idx="15">
                  <c:v>0.62839999999999996</c:v>
                </c:pt>
                <c:pt idx="16">
                  <c:v>-0.12245</c:v>
                </c:pt>
                <c:pt idx="17">
                  <c:v>-0.34610999999999997</c:v>
                </c:pt>
                <c:pt idx="18">
                  <c:v>-0.38945000000000002</c:v>
                </c:pt>
                <c:pt idx="19">
                  <c:v>-0.39350000000000002</c:v>
                </c:pt>
                <c:pt idx="20">
                  <c:v>-0.39345999999999998</c:v>
                </c:pt>
                <c:pt idx="21">
                  <c:v>-0.39327000000000001</c:v>
                </c:pt>
                <c:pt idx="22">
                  <c:v>-0.39462999999999998</c:v>
                </c:pt>
                <c:pt idx="23">
                  <c:v>-0.39510000000000001</c:v>
                </c:pt>
                <c:pt idx="24">
                  <c:v>-0.39535999999999999</c:v>
                </c:pt>
                <c:pt idx="25">
                  <c:v>-0.39615</c:v>
                </c:pt>
                <c:pt idx="26">
                  <c:v>-0.39565</c:v>
                </c:pt>
                <c:pt idx="27">
                  <c:v>-0.39589999999999997</c:v>
                </c:pt>
                <c:pt idx="28">
                  <c:v>-0.39594000000000001</c:v>
                </c:pt>
                <c:pt idx="29">
                  <c:v>-0.39602999999999999</c:v>
                </c:pt>
                <c:pt idx="30">
                  <c:v>-0.39612999999999998</c:v>
                </c:pt>
                <c:pt idx="31">
                  <c:v>-0.39624999999999999</c:v>
                </c:pt>
                <c:pt idx="32">
                  <c:v>-0.39650000000000002</c:v>
                </c:pt>
                <c:pt idx="33">
                  <c:v>-0.39637</c:v>
                </c:pt>
                <c:pt idx="34">
                  <c:v>-0.39645000000000002</c:v>
                </c:pt>
                <c:pt idx="35">
                  <c:v>-0.39649000000000001</c:v>
                </c:pt>
                <c:pt idx="36">
                  <c:v>-0.39656000000000002</c:v>
                </c:pt>
                <c:pt idx="37">
                  <c:v>-0.39667000000000002</c:v>
                </c:pt>
                <c:pt idx="38">
                  <c:v>-0.39628999999999998</c:v>
                </c:pt>
                <c:pt idx="39">
                  <c:v>-0.39661000000000002</c:v>
                </c:pt>
                <c:pt idx="40">
                  <c:v>-0.39676</c:v>
                </c:pt>
                <c:pt idx="41">
                  <c:v>-0.39777000000000001</c:v>
                </c:pt>
                <c:pt idx="42">
                  <c:v>-0.39602999999999999</c:v>
                </c:pt>
                <c:pt idx="43">
                  <c:v>-0.39799000000000001</c:v>
                </c:pt>
                <c:pt idx="44">
                  <c:v>-0.39671000000000001</c:v>
                </c:pt>
                <c:pt idx="45">
                  <c:v>-0.39673000000000003</c:v>
                </c:pt>
                <c:pt idx="46">
                  <c:v>-0.39666000000000001</c:v>
                </c:pt>
                <c:pt idx="47">
                  <c:v>-0.39589000000000002</c:v>
                </c:pt>
                <c:pt idx="48">
                  <c:v>-0.39673000000000003</c:v>
                </c:pt>
                <c:pt idx="49">
                  <c:v>-0.39617000000000002</c:v>
                </c:pt>
                <c:pt idx="50">
                  <c:v>-0.39668999999999999</c:v>
                </c:pt>
                <c:pt idx="51">
                  <c:v>-0.39672000000000002</c:v>
                </c:pt>
                <c:pt idx="52">
                  <c:v>-0.39621000000000001</c:v>
                </c:pt>
                <c:pt idx="53">
                  <c:v>-0.39610000000000001</c:v>
                </c:pt>
                <c:pt idx="54">
                  <c:v>-0.39656999999999998</c:v>
                </c:pt>
                <c:pt idx="55">
                  <c:v>-0.39661000000000002</c:v>
                </c:pt>
                <c:pt idx="56">
                  <c:v>-0.39651999999999998</c:v>
                </c:pt>
                <c:pt idx="57">
                  <c:v>-0.39717000000000002</c:v>
                </c:pt>
                <c:pt idx="58">
                  <c:v>-0.39862999999999998</c:v>
                </c:pt>
                <c:pt idx="59">
                  <c:v>-0.40864</c:v>
                </c:pt>
                <c:pt idx="60">
                  <c:v>-0.45598</c:v>
                </c:pt>
                <c:pt idx="61">
                  <c:v>-0.57203999999999999</c:v>
                </c:pt>
                <c:pt idx="62">
                  <c:v>-0.76534000000000002</c:v>
                </c:pt>
                <c:pt idx="63">
                  <c:v>-1.0169999999999999</c:v>
                </c:pt>
                <c:pt idx="64">
                  <c:v>-1.2948</c:v>
                </c:pt>
                <c:pt idx="65">
                  <c:v>-1.5624</c:v>
                </c:pt>
                <c:pt idx="66">
                  <c:v>-1.7931999999999999</c:v>
                </c:pt>
                <c:pt idx="67">
                  <c:v>-1.9809000000000001</c:v>
                </c:pt>
                <c:pt idx="68">
                  <c:v>-2.1312000000000002</c:v>
                </c:pt>
                <c:pt idx="69">
                  <c:v>-2.2513000000000001</c:v>
                </c:pt>
                <c:pt idx="70">
                  <c:v>-2.3466</c:v>
                </c:pt>
                <c:pt idx="71">
                  <c:v>-2.4199000000000002</c:v>
                </c:pt>
                <c:pt idx="72">
                  <c:v>-2.472</c:v>
                </c:pt>
                <c:pt idx="73">
                  <c:v>-2.5021</c:v>
                </c:pt>
                <c:pt idx="74">
                  <c:v>-2.4762</c:v>
                </c:pt>
                <c:pt idx="75">
                  <c:v>-2.2479</c:v>
                </c:pt>
                <c:pt idx="76">
                  <c:v>-1.4577</c:v>
                </c:pt>
                <c:pt idx="77">
                  <c:v>0.65905000000000002</c:v>
                </c:pt>
                <c:pt idx="78">
                  <c:v>4.3246000000000002</c:v>
                </c:pt>
                <c:pt idx="79">
                  <c:v>7.0274999999999999</c:v>
                </c:pt>
                <c:pt idx="80">
                  <c:v>8.7438000000000002</c:v>
                </c:pt>
                <c:pt idx="81">
                  <c:v>-7.8552</c:v>
                </c:pt>
                <c:pt idx="82">
                  <c:v>-21.091000000000001</c:v>
                </c:pt>
                <c:pt idx="83">
                  <c:v>-9.1393000000000004</c:v>
                </c:pt>
                <c:pt idx="84">
                  <c:v>3.7770000000000001</c:v>
                </c:pt>
                <c:pt idx="85">
                  <c:v>3.5501999999999998</c:v>
                </c:pt>
                <c:pt idx="86">
                  <c:v>2.9695</c:v>
                </c:pt>
                <c:pt idx="87">
                  <c:v>2.9016999999999999</c:v>
                </c:pt>
                <c:pt idx="88">
                  <c:v>2.8955000000000002</c:v>
                </c:pt>
                <c:pt idx="89">
                  <c:v>2.8954</c:v>
                </c:pt>
                <c:pt idx="90">
                  <c:v>2.8955000000000002</c:v>
                </c:pt>
                <c:pt idx="91">
                  <c:v>2.8956</c:v>
                </c:pt>
                <c:pt idx="92">
                  <c:v>2.8952</c:v>
                </c:pt>
                <c:pt idx="93">
                  <c:v>2.8953000000000002</c:v>
                </c:pt>
                <c:pt idx="94">
                  <c:v>2.8952</c:v>
                </c:pt>
                <c:pt idx="95">
                  <c:v>2.895</c:v>
                </c:pt>
                <c:pt idx="96">
                  <c:v>2.8950999999999998</c:v>
                </c:pt>
                <c:pt idx="97">
                  <c:v>2.8917999999999999</c:v>
                </c:pt>
                <c:pt idx="98">
                  <c:v>2.8727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iron_vs22!$E$3</c:f>
              <c:strCache>
                <c:ptCount val="1"/>
                <c:pt idx="0">
                  <c:v>a2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iron_vs22!$A$4:$A$102</c:f>
              <c:numCache>
                <c:formatCode>0.00</c:formatCode>
                <c:ptCount val="99"/>
                <c:pt idx="0">
                  <c:v>0</c:v>
                </c:pt>
                <c:pt idx="1">
                  <c:v>16.840000000000032</c:v>
                </c:pt>
                <c:pt idx="2">
                  <c:v>33.669999999999959</c:v>
                </c:pt>
                <c:pt idx="3">
                  <c:v>50.509999999999991</c:v>
                </c:pt>
                <c:pt idx="4">
                  <c:v>67.350000000000023</c:v>
                </c:pt>
                <c:pt idx="5">
                  <c:v>84.17999999999995</c:v>
                </c:pt>
                <c:pt idx="6">
                  <c:v>101.01999999999998</c:v>
                </c:pt>
                <c:pt idx="7">
                  <c:v>117.86000000000001</c:v>
                </c:pt>
                <c:pt idx="8">
                  <c:v>134.69000000000005</c:v>
                </c:pt>
                <c:pt idx="9">
                  <c:v>151.52999999999997</c:v>
                </c:pt>
                <c:pt idx="10">
                  <c:v>168.37</c:v>
                </c:pt>
                <c:pt idx="11">
                  <c:v>185.20000000000005</c:v>
                </c:pt>
                <c:pt idx="12">
                  <c:v>202.03999999999996</c:v>
                </c:pt>
                <c:pt idx="13">
                  <c:v>218.88</c:v>
                </c:pt>
                <c:pt idx="14">
                  <c:v>235.71000000000004</c:v>
                </c:pt>
                <c:pt idx="15">
                  <c:v>252.54999999999995</c:v>
                </c:pt>
                <c:pt idx="16">
                  <c:v>269.39</c:v>
                </c:pt>
                <c:pt idx="17">
                  <c:v>286.22000000000003</c:v>
                </c:pt>
                <c:pt idx="18">
                  <c:v>303.05999999999995</c:v>
                </c:pt>
                <c:pt idx="19">
                  <c:v>319.89999999999998</c:v>
                </c:pt>
                <c:pt idx="20">
                  <c:v>336.73</c:v>
                </c:pt>
                <c:pt idx="21">
                  <c:v>353.57000000000005</c:v>
                </c:pt>
                <c:pt idx="22">
                  <c:v>370.40999999999997</c:v>
                </c:pt>
                <c:pt idx="23">
                  <c:v>387.24</c:v>
                </c:pt>
                <c:pt idx="24">
                  <c:v>404.08000000000004</c:v>
                </c:pt>
                <c:pt idx="25">
                  <c:v>420.91999999999996</c:v>
                </c:pt>
                <c:pt idx="26">
                  <c:v>437.76</c:v>
                </c:pt>
                <c:pt idx="27">
                  <c:v>454.59000000000003</c:v>
                </c:pt>
                <c:pt idx="28">
                  <c:v>471.42999999999995</c:v>
                </c:pt>
                <c:pt idx="29">
                  <c:v>488.27</c:v>
                </c:pt>
                <c:pt idx="30">
                  <c:v>505.1</c:v>
                </c:pt>
                <c:pt idx="31">
                  <c:v>521.94000000000005</c:v>
                </c:pt>
                <c:pt idx="32">
                  <c:v>538.78</c:v>
                </c:pt>
                <c:pt idx="33">
                  <c:v>555.61</c:v>
                </c:pt>
                <c:pt idx="34">
                  <c:v>572.45000000000005</c:v>
                </c:pt>
                <c:pt idx="35">
                  <c:v>589.29</c:v>
                </c:pt>
                <c:pt idx="36">
                  <c:v>606.12</c:v>
                </c:pt>
                <c:pt idx="37">
                  <c:v>622.96</c:v>
                </c:pt>
                <c:pt idx="38">
                  <c:v>639.79999999999995</c:v>
                </c:pt>
                <c:pt idx="39">
                  <c:v>656.63</c:v>
                </c:pt>
                <c:pt idx="40">
                  <c:v>673.47</c:v>
                </c:pt>
                <c:pt idx="41">
                  <c:v>690.31</c:v>
                </c:pt>
                <c:pt idx="42">
                  <c:v>707.14</c:v>
                </c:pt>
                <c:pt idx="43">
                  <c:v>723.98</c:v>
                </c:pt>
                <c:pt idx="44">
                  <c:v>740.81999999999994</c:v>
                </c:pt>
                <c:pt idx="45">
                  <c:v>757.65</c:v>
                </c:pt>
                <c:pt idx="46">
                  <c:v>774.49</c:v>
                </c:pt>
                <c:pt idx="47">
                  <c:v>791.33</c:v>
                </c:pt>
                <c:pt idx="48">
                  <c:v>808.16</c:v>
                </c:pt>
                <c:pt idx="49">
                  <c:v>825</c:v>
                </c:pt>
                <c:pt idx="50">
                  <c:v>841.84</c:v>
                </c:pt>
                <c:pt idx="51">
                  <c:v>858.67</c:v>
                </c:pt>
                <c:pt idx="52">
                  <c:v>875.51</c:v>
                </c:pt>
                <c:pt idx="53">
                  <c:v>892.35</c:v>
                </c:pt>
                <c:pt idx="54">
                  <c:v>909.18399999999997</c:v>
                </c:pt>
                <c:pt idx="55">
                  <c:v>926.02</c:v>
                </c:pt>
                <c:pt idx="56">
                  <c:v>942.85699999999997</c:v>
                </c:pt>
                <c:pt idx="57">
                  <c:v>959.69399999999996</c:v>
                </c:pt>
                <c:pt idx="58">
                  <c:v>976.53099999999995</c:v>
                </c:pt>
                <c:pt idx="59">
                  <c:v>993.3673</c:v>
                </c:pt>
                <c:pt idx="60">
                  <c:v>1010.204</c:v>
                </c:pt>
                <c:pt idx="61">
                  <c:v>1027.0409999999999</c:v>
                </c:pt>
                <c:pt idx="62">
                  <c:v>1043.8779999999999</c:v>
                </c:pt>
                <c:pt idx="63">
                  <c:v>1060.7139999999999</c:v>
                </c:pt>
                <c:pt idx="64">
                  <c:v>1077.5509999999999</c:v>
                </c:pt>
                <c:pt idx="65">
                  <c:v>1094.3879999999999</c:v>
                </c:pt>
                <c:pt idx="66">
                  <c:v>1111.22</c:v>
                </c:pt>
                <c:pt idx="67">
                  <c:v>1128.06</c:v>
                </c:pt>
                <c:pt idx="68">
                  <c:v>1144.9000000000001</c:v>
                </c:pt>
                <c:pt idx="69">
                  <c:v>1161.73</c:v>
                </c:pt>
                <c:pt idx="70">
                  <c:v>1178.57</c:v>
                </c:pt>
                <c:pt idx="71">
                  <c:v>1195.4100000000001</c:v>
                </c:pt>
                <c:pt idx="72">
                  <c:v>1212.24</c:v>
                </c:pt>
                <c:pt idx="73">
                  <c:v>1229.08</c:v>
                </c:pt>
                <c:pt idx="74">
                  <c:v>1245.92</c:v>
                </c:pt>
                <c:pt idx="75">
                  <c:v>1262.76</c:v>
                </c:pt>
                <c:pt idx="76">
                  <c:v>1279.5899999999999</c:v>
                </c:pt>
                <c:pt idx="77">
                  <c:v>1296.43</c:v>
                </c:pt>
                <c:pt idx="78">
                  <c:v>1313.27</c:v>
                </c:pt>
                <c:pt idx="79">
                  <c:v>1330.1</c:v>
                </c:pt>
                <c:pt idx="80">
                  <c:v>1346.94</c:v>
                </c:pt>
                <c:pt idx="81">
                  <c:v>1363.78</c:v>
                </c:pt>
                <c:pt idx="82">
                  <c:v>1380.6100000000001</c:v>
                </c:pt>
                <c:pt idx="83">
                  <c:v>1397.45</c:v>
                </c:pt>
                <c:pt idx="84">
                  <c:v>1414.29</c:v>
                </c:pt>
                <c:pt idx="85">
                  <c:v>1431.12</c:v>
                </c:pt>
                <c:pt idx="86">
                  <c:v>1447.96</c:v>
                </c:pt>
                <c:pt idx="87">
                  <c:v>1464.8</c:v>
                </c:pt>
                <c:pt idx="88">
                  <c:v>1481.63</c:v>
                </c:pt>
                <c:pt idx="89">
                  <c:v>1498.47</c:v>
                </c:pt>
                <c:pt idx="90">
                  <c:v>1515.31</c:v>
                </c:pt>
                <c:pt idx="91">
                  <c:v>1532.1399999999999</c:v>
                </c:pt>
                <c:pt idx="92">
                  <c:v>1548.98</c:v>
                </c:pt>
                <c:pt idx="93">
                  <c:v>1565.8200000000002</c:v>
                </c:pt>
                <c:pt idx="94">
                  <c:v>1582.65</c:v>
                </c:pt>
                <c:pt idx="95">
                  <c:v>1599.49</c:v>
                </c:pt>
                <c:pt idx="96">
                  <c:v>1616.33</c:v>
                </c:pt>
                <c:pt idx="97">
                  <c:v>1633.1599999999999</c:v>
                </c:pt>
                <c:pt idx="98">
                  <c:v>1650</c:v>
                </c:pt>
              </c:numCache>
            </c:numRef>
          </c:xVal>
          <c:yVal>
            <c:numRef>
              <c:f>iron_vs22!$E$4:$E$102</c:f>
              <c:numCache>
                <c:formatCode>0.00</c:formatCode>
                <c:ptCount val="99"/>
                <c:pt idx="0">
                  <c:v>-2.1106E-4</c:v>
                </c:pt>
                <c:pt idx="1">
                  <c:v>-2.8747000000000001E-4</c:v>
                </c:pt>
                <c:pt idx="2">
                  <c:v>-3.8095000000000002E-4</c:v>
                </c:pt>
                <c:pt idx="3">
                  <c:v>-4.8718999999999998E-4</c:v>
                </c:pt>
                <c:pt idx="4">
                  <c:v>-5.934E-4</c:v>
                </c:pt>
                <c:pt idx="5">
                  <c:v>-6.7898999999999998E-4</c:v>
                </c:pt>
                <c:pt idx="6">
                  <c:v>-7.1958000000000005E-4</c:v>
                </c:pt>
                <c:pt idx="7">
                  <c:v>-6.9386000000000003E-4</c:v>
                </c:pt>
                <c:pt idx="8">
                  <c:v>-5.9111000000000005E-4</c:v>
                </c:pt>
                <c:pt idx="9">
                  <c:v>-4.2001000000000001E-4</c:v>
                </c:pt>
                <c:pt idx="10">
                  <c:v>-2.1064E-4</c:v>
                </c:pt>
                <c:pt idx="11">
                  <c:v>-8.9230999999999993E-6</c:v>
                </c:pt>
                <c:pt idx="12">
                  <c:v>1.3015999999999999E-4</c:v>
                </c:pt>
                <c:pt idx="13">
                  <c:v>1.5482000000000001E-4</c:v>
                </c:pt>
                <c:pt idx="14">
                  <c:v>3.3665999999999999E-5</c:v>
                </c:pt>
                <c:pt idx="15">
                  <c:v>-2.3127E-4</c:v>
                </c:pt>
                <c:pt idx="16">
                  <c:v>-5.9345999999999997E-4</c:v>
                </c:pt>
                <c:pt idx="17">
                  <c:v>-9.9170000000000009E-4</c:v>
                </c:pt>
                <c:pt idx="18">
                  <c:v>-1.3726000000000001E-3</c:v>
                </c:pt>
                <c:pt idx="19">
                  <c:v>-1.7255E-3</c:v>
                </c:pt>
                <c:pt idx="20">
                  <c:v>-2.0769999999999999E-3</c:v>
                </c:pt>
                <c:pt idx="21">
                  <c:v>-2.4607000000000001E-3</c:v>
                </c:pt>
                <c:pt idx="22">
                  <c:v>-2.9137999999999998E-3</c:v>
                </c:pt>
                <c:pt idx="23">
                  <c:v>-3.4602000000000001E-3</c:v>
                </c:pt>
                <c:pt idx="24">
                  <c:v>-4.1130000000000003E-3</c:v>
                </c:pt>
                <c:pt idx="25">
                  <c:v>-4.8587999999999999E-3</c:v>
                </c:pt>
                <c:pt idx="26">
                  <c:v>-5.6598000000000004E-3</c:v>
                </c:pt>
                <c:pt idx="27">
                  <c:v>-6.4764999999999996E-3</c:v>
                </c:pt>
                <c:pt idx="28">
                  <c:v>-7.2956000000000002E-3</c:v>
                </c:pt>
                <c:pt idx="29">
                  <c:v>-8.1442000000000007E-3</c:v>
                </c:pt>
                <c:pt idx="30">
                  <c:v>-9.0764999999999995E-3</c:v>
                </c:pt>
                <c:pt idx="31">
                  <c:v>-1.0142999999999999E-2</c:v>
                </c:pt>
                <c:pt idx="32">
                  <c:v>-1.1375E-2</c:v>
                </c:pt>
                <c:pt idx="33">
                  <c:v>-1.2766E-2</c:v>
                </c:pt>
                <c:pt idx="34">
                  <c:v>-1.4259000000000001E-2</c:v>
                </c:pt>
                <c:pt idx="35">
                  <c:v>-1.5765999999999999E-2</c:v>
                </c:pt>
                <c:pt idx="36">
                  <c:v>-1.7205999999999999E-2</c:v>
                </c:pt>
                <c:pt idx="37">
                  <c:v>-1.8551000000000002E-2</c:v>
                </c:pt>
                <c:pt idx="38">
                  <c:v>-1.9837E-2</c:v>
                </c:pt>
                <c:pt idx="39">
                  <c:v>-2.1144E-2</c:v>
                </c:pt>
                <c:pt idx="40">
                  <c:v>-2.2588E-2</c:v>
                </c:pt>
                <c:pt idx="41">
                  <c:v>-2.4278999999999998E-2</c:v>
                </c:pt>
                <c:pt idx="42">
                  <c:v>-2.6315000000000002E-2</c:v>
                </c:pt>
                <c:pt idx="43">
                  <c:v>-2.8771999999999999E-2</c:v>
                </c:pt>
                <c:pt idx="44">
                  <c:v>-3.1702000000000001E-2</c:v>
                </c:pt>
                <c:pt idx="45">
                  <c:v>-3.5145000000000003E-2</c:v>
                </c:pt>
                <c:pt idx="46">
                  <c:v>-3.9128000000000003E-2</c:v>
                </c:pt>
                <c:pt idx="47">
                  <c:v>-4.3686999999999997E-2</c:v>
                </c:pt>
                <c:pt idx="48">
                  <c:v>-4.8946000000000003E-2</c:v>
                </c:pt>
                <c:pt idx="49">
                  <c:v>-5.5237000000000001E-2</c:v>
                </c:pt>
                <c:pt idx="50">
                  <c:v>-6.3293000000000002E-2</c:v>
                </c:pt>
                <c:pt idx="51">
                  <c:v>-7.4235999999999996E-2</c:v>
                </c:pt>
                <c:pt idx="52">
                  <c:v>-8.9915999999999996E-2</c:v>
                </c:pt>
                <c:pt idx="53">
                  <c:v>-0.11328000000000001</c:v>
                </c:pt>
                <c:pt idx="54">
                  <c:v>-0.14923</c:v>
                </c:pt>
                <c:pt idx="55">
                  <c:v>-0.20610999999999999</c:v>
                </c:pt>
                <c:pt idx="56">
                  <c:v>-0.29854999999999998</c:v>
                </c:pt>
                <c:pt idx="57">
                  <c:v>-0.45295999999999997</c:v>
                </c:pt>
                <c:pt idx="58">
                  <c:v>-0.71975999999999996</c:v>
                </c:pt>
                <c:pt idx="59">
                  <c:v>-1.1984999999999999</c:v>
                </c:pt>
                <c:pt idx="60">
                  <c:v>-2.0655000000000001</c:v>
                </c:pt>
                <c:pt idx="61">
                  <c:v>-3.5205000000000002</c:v>
                </c:pt>
                <c:pt idx="62">
                  <c:v>-5.6586999999999996</c:v>
                </c:pt>
                <c:pt idx="63">
                  <c:v>-8.4413999999999998</c:v>
                </c:pt>
                <c:pt idx="64">
                  <c:v>-11.725</c:v>
                </c:pt>
                <c:pt idx="65">
                  <c:v>-15.292</c:v>
                </c:pt>
                <c:pt idx="66">
                  <c:v>-18.920999999999999</c:v>
                </c:pt>
                <c:pt idx="67">
                  <c:v>-22.454999999999998</c:v>
                </c:pt>
                <c:pt idx="68">
                  <c:v>-25.805</c:v>
                </c:pt>
                <c:pt idx="69">
                  <c:v>-28.919</c:v>
                </c:pt>
                <c:pt idx="70">
                  <c:v>-31.759</c:v>
                </c:pt>
                <c:pt idx="71">
                  <c:v>-34.304000000000002</c:v>
                </c:pt>
                <c:pt idx="72">
                  <c:v>-36.597000000000001</c:v>
                </c:pt>
                <c:pt idx="73">
                  <c:v>-38.834000000000003</c:v>
                </c:pt>
                <c:pt idx="74">
                  <c:v>-41.481000000000002</c:v>
                </c:pt>
                <c:pt idx="75">
                  <c:v>-45.228999999999999</c:v>
                </c:pt>
                <c:pt idx="76">
                  <c:v>-49.936999999999998</c:v>
                </c:pt>
                <c:pt idx="77">
                  <c:v>-52.377000000000002</c:v>
                </c:pt>
                <c:pt idx="78">
                  <c:v>-47.884</c:v>
                </c:pt>
                <c:pt idx="79">
                  <c:v>-36.999000000000002</c:v>
                </c:pt>
                <c:pt idx="80">
                  <c:v>-25.074999999999999</c:v>
                </c:pt>
                <c:pt idx="81">
                  <c:v>-17.016999999999999</c:v>
                </c:pt>
                <c:pt idx="82">
                  <c:v>-11.038</c:v>
                </c:pt>
                <c:pt idx="83">
                  <c:v>-4.6203000000000003</c:v>
                </c:pt>
                <c:pt idx="84">
                  <c:v>-0.32269999999999999</c:v>
                </c:pt>
                <c:pt idx="85">
                  <c:v>0.32357999999999998</c:v>
                </c:pt>
                <c:pt idx="86">
                  <c:v>-0.32808999999999999</c:v>
                </c:pt>
                <c:pt idx="87">
                  <c:v>-0.90127000000000002</c:v>
                </c:pt>
                <c:pt idx="88">
                  <c:v>-1.2491000000000001</c:v>
                </c:pt>
                <c:pt idx="89">
                  <c:v>-1.4493</c:v>
                </c:pt>
                <c:pt idx="90">
                  <c:v>-1.5654999999999999</c:v>
                </c:pt>
                <c:pt idx="91">
                  <c:v>-1.6342000000000001</c:v>
                </c:pt>
                <c:pt idx="92">
                  <c:v>-1.675</c:v>
                </c:pt>
                <c:pt idx="93">
                  <c:v>-1.6982999999999999</c:v>
                </c:pt>
                <c:pt idx="94">
                  <c:v>-1.7096</c:v>
                </c:pt>
                <c:pt idx="95">
                  <c:v>-1.7101999999999999</c:v>
                </c:pt>
                <c:pt idx="96">
                  <c:v>-1.6974</c:v>
                </c:pt>
                <c:pt idx="97">
                  <c:v>-1.661</c:v>
                </c:pt>
                <c:pt idx="98">
                  <c:v>-1.5785</c:v>
                </c:pt>
              </c:numCache>
            </c:numRef>
          </c:yVal>
          <c:smooth val="1"/>
        </c:ser>
        <c:ser>
          <c:idx val="5"/>
          <c:order val="3"/>
          <c:tx>
            <c:v>a6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iron_vs22!$A$4:$A$102</c:f>
              <c:numCache>
                <c:formatCode>0.00</c:formatCode>
                <c:ptCount val="99"/>
                <c:pt idx="0">
                  <c:v>0</c:v>
                </c:pt>
                <c:pt idx="1">
                  <c:v>16.840000000000032</c:v>
                </c:pt>
                <c:pt idx="2">
                  <c:v>33.669999999999959</c:v>
                </c:pt>
                <c:pt idx="3">
                  <c:v>50.509999999999991</c:v>
                </c:pt>
                <c:pt idx="4">
                  <c:v>67.350000000000023</c:v>
                </c:pt>
                <c:pt idx="5">
                  <c:v>84.17999999999995</c:v>
                </c:pt>
                <c:pt idx="6">
                  <c:v>101.01999999999998</c:v>
                </c:pt>
                <c:pt idx="7">
                  <c:v>117.86000000000001</c:v>
                </c:pt>
                <c:pt idx="8">
                  <c:v>134.69000000000005</c:v>
                </c:pt>
                <c:pt idx="9">
                  <c:v>151.52999999999997</c:v>
                </c:pt>
                <c:pt idx="10">
                  <c:v>168.37</c:v>
                </c:pt>
                <c:pt idx="11">
                  <c:v>185.20000000000005</c:v>
                </c:pt>
                <c:pt idx="12">
                  <c:v>202.03999999999996</c:v>
                </c:pt>
                <c:pt idx="13">
                  <c:v>218.88</c:v>
                </c:pt>
                <c:pt idx="14">
                  <c:v>235.71000000000004</c:v>
                </c:pt>
                <c:pt idx="15">
                  <c:v>252.54999999999995</c:v>
                </c:pt>
                <c:pt idx="16">
                  <c:v>269.39</c:v>
                </c:pt>
                <c:pt idx="17">
                  <c:v>286.22000000000003</c:v>
                </c:pt>
                <c:pt idx="18">
                  <c:v>303.05999999999995</c:v>
                </c:pt>
                <c:pt idx="19">
                  <c:v>319.89999999999998</c:v>
                </c:pt>
                <c:pt idx="20">
                  <c:v>336.73</c:v>
                </c:pt>
                <c:pt idx="21">
                  <c:v>353.57000000000005</c:v>
                </c:pt>
                <c:pt idx="22">
                  <c:v>370.40999999999997</c:v>
                </c:pt>
                <c:pt idx="23">
                  <c:v>387.24</c:v>
                </c:pt>
                <c:pt idx="24">
                  <c:v>404.08000000000004</c:v>
                </c:pt>
                <c:pt idx="25">
                  <c:v>420.91999999999996</c:v>
                </c:pt>
                <c:pt idx="26">
                  <c:v>437.76</c:v>
                </c:pt>
                <c:pt idx="27">
                  <c:v>454.59000000000003</c:v>
                </c:pt>
                <c:pt idx="28">
                  <c:v>471.42999999999995</c:v>
                </c:pt>
                <c:pt idx="29">
                  <c:v>488.27</c:v>
                </c:pt>
                <c:pt idx="30">
                  <c:v>505.1</c:v>
                </c:pt>
                <c:pt idx="31">
                  <c:v>521.94000000000005</c:v>
                </c:pt>
                <c:pt idx="32">
                  <c:v>538.78</c:v>
                </c:pt>
                <c:pt idx="33">
                  <c:v>555.61</c:v>
                </c:pt>
                <c:pt idx="34">
                  <c:v>572.45000000000005</c:v>
                </c:pt>
                <c:pt idx="35">
                  <c:v>589.29</c:v>
                </c:pt>
                <c:pt idx="36">
                  <c:v>606.12</c:v>
                </c:pt>
                <c:pt idx="37">
                  <c:v>622.96</c:v>
                </c:pt>
                <c:pt idx="38">
                  <c:v>639.79999999999995</c:v>
                </c:pt>
                <c:pt idx="39">
                  <c:v>656.63</c:v>
                </c:pt>
                <c:pt idx="40">
                  <c:v>673.47</c:v>
                </c:pt>
                <c:pt idx="41">
                  <c:v>690.31</c:v>
                </c:pt>
                <c:pt idx="42">
                  <c:v>707.14</c:v>
                </c:pt>
                <c:pt idx="43">
                  <c:v>723.98</c:v>
                </c:pt>
                <c:pt idx="44">
                  <c:v>740.81999999999994</c:v>
                </c:pt>
                <c:pt idx="45">
                  <c:v>757.65</c:v>
                </c:pt>
                <c:pt idx="46">
                  <c:v>774.49</c:v>
                </c:pt>
                <c:pt idx="47">
                  <c:v>791.33</c:v>
                </c:pt>
                <c:pt idx="48">
                  <c:v>808.16</c:v>
                </c:pt>
                <c:pt idx="49">
                  <c:v>825</c:v>
                </c:pt>
                <c:pt idx="50">
                  <c:v>841.84</c:v>
                </c:pt>
                <c:pt idx="51">
                  <c:v>858.67</c:v>
                </c:pt>
                <c:pt idx="52">
                  <c:v>875.51</c:v>
                </c:pt>
                <c:pt idx="53">
                  <c:v>892.35</c:v>
                </c:pt>
                <c:pt idx="54">
                  <c:v>909.18399999999997</c:v>
                </c:pt>
                <c:pt idx="55">
                  <c:v>926.02</c:v>
                </c:pt>
                <c:pt idx="56">
                  <c:v>942.85699999999997</c:v>
                </c:pt>
                <c:pt idx="57">
                  <c:v>959.69399999999996</c:v>
                </c:pt>
                <c:pt idx="58">
                  <c:v>976.53099999999995</c:v>
                </c:pt>
                <c:pt idx="59">
                  <c:v>993.3673</c:v>
                </c:pt>
                <c:pt idx="60">
                  <c:v>1010.204</c:v>
                </c:pt>
                <c:pt idx="61">
                  <c:v>1027.0409999999999</c:v>
                </c:pt>
                <c:pt idx="62">
                  <c:v>1043.8779999999999</c:v>
                </c:pt>
                <c:pt idx="63">
                  <c:v>1060.7139999999999</c:v>
                </c:pt>
                <c:pt idx="64">
                  <c:v>1077.5509999999999</c:v>
                </c:pt>
                <c:pt idx="65">
                  <c:v>1094.3879999999999</c:v>
                </c:pt>
                <c:pt idx="66">
                  <c:v>1111.22</c:v>
                </c:pt>
                <c:pt idx="67">
                  <c:v>1128.06</c:v>
                </c:pt>
                <c:pt idx="68">
                  <c:v>1144.9000000000001</c:v>
                </c:pt>
                <c:pt idx="69">
                  <c:v>1161.73</c:v>
                </c:pt>
                <c:pt idx="70">
                  <c:v>1178.57</c:v>
                </c:pt>
                <c:pt idx="71">
                  <c:v>1195.4100000000001</c:v>
                </c:pt>
                <c:pt idx="72">
                  <c:v>1212.24</c:v>
                </c:pt>
                <c:pt idx="73">
                  <c:v>1229.08</c:v>
                </c:pt>
                <c:pt idx="74">
                  <c:v>1245.92</c:v>
                </c:pt>
                <c:pt idx="75">
                  <c:v>1262.76</c:v>
                </c:pt>
                <c:pt idx="76">
                  <c:v>1279.5899999999999</c:v>
                </c:pt>
                <c:pt idx="77">
                  <c:v>1296.43</c:v>
                </c:pt>
                <c:pt idx="78">
                  <c:v>1313.27</c:v>
                </c:pt>
                <c:pt idx="79">
                  <c:v>1330.1</c:v>
                </c:pt>
                <c:pt idx="80">
                  <c:v>1346.94</c:v>
                </c:pt>
                <c:pt idx="81">
                  <c:v>1363.78</c:v>
                </c:pt>
                <c:pt idx="82">
                  <c:v>1380.6100000000001</c:v>
                </c:pt>
                <c:pt idx="83">
                  <c:v>1397.45</c:v>
                </c:pt>
                <c:pt idx="84">
                  <c:v>1414.29</c:v>
                </c:pt>
                <c:pt idx="85">
                  <c:v>1431.12</c:v>
                </c:pt>
                <c:pt idx="86">
                  <c:v>1447.96</c:v>
                </c:pt>
                <c:pt idx="87">
                  <c:v>1464.8</c:v>
                </c:pt>
                <c:pt idx="88">
                  <c:v>1481.63</c:v>
                </c:pt>
                <c:pt idx="89">
                  <c:v>1498.47</c:v>
                </c:pt>
                <c:pt idx="90">
                  <c:v>1515.31</c:v>
                </c:pt>
                <c:pt idx="91">
                  <c:v>1532.1399999999999</c:v>
                </c:pt>
                <c:pt idx="92">
                  <c:v>1548.98</c:v>
                </c:pt>
                <c:pt idx="93">
                  <c:v>1565.8200000000002</c:v>
                </c:pt>
                <c:pt idx="94">
                  <c:v>1582.65</c:v>
                </c:pt>
                <c:pt idx="95">
                  <c:v>1599.49</c:v>
                </c:pt>
                <c:pt idx="96">
                  <c:v>1616.33</c:v>
                </c:pt>
                <c:pt idx="97">
                  <c:v>1633.1599999999999</c:v>
                </c:pt>
                <c:pt idx="98">
                  <c:v>1650</c:v>
                </c:pt>
              </c:numCache>
            </c:numRef>
          </c:xVal>
          <c:yVal>
            <c:numRef>
              <c:f>iron_vs22!$F$4:$F$102</c:f>
              <c:numCache>
                <c:formatCode>0.00</c:formatCode>
                <c:ptCount val="99"/>
                <c:pt idx="0">
                  <c:v>-1.364E-6</c:v>
                </c:pt>
                <c:pt idx="1">
                  <c:v>-1.4407E-6</c:v>
                </c:pt>
                <c:pt idx="2">
                  <c:v>-2.1318000000000001E-6</c:v>
                </c:pt>
                <c:pt idx="3">
                  <c:v>-2.7825E-6</c:v>
                </c:pt>
                <c:pt idx="4">
                  <c:v>-3.9461000000000002E-6</c:v>
                </c:pt>
                <c:pt idx="5">
                  <c:v>-6.0668000000000001E-6</c:v>
                </c:pt>
                <c:pt idx="6">
                  <c:v>-8.1759000000000008E-6</c:v>
                </c:pt>
                <c:pt idx="7">
                  <c:v>-9.5250999999999997E-6</c:v>
                </c:pt>
                <c:pt idx="8">
                  <c:v>-1.2334000000000001E-5</c:v>
                </c:pt>
                <c:pt idx="9">
                  <c:v>-1.4409999999999999E-5</c:v>
                </c:pt>
                <c:pt idx="10">
                  <c:v>-1.5648E-5</c:v>
                </c:pt>
                <c:pt idx="11">
                  <c:v>-1.6305000000000001E-5</c:v>
                </c:pt>
                <c:pt idx="12">
                  <c:v>-1.5900999999999999E-5</c:v>
                </c:pt>
                <c:pt idx="13">
                  <c:v>-1.4669E-5</c:v>
                </c:pt>
                <c:pt idx="14">
                  <c:v>-1.3720000000000001E-5</c:v>
                </c:pt>
                <c:pt idx="15">
                  <c:v>-1.5543E-5</c:v>
                </c:pt>
                <c:pt idx="16">
                  <c:v>-1.9256999999999999E-5</c:v>
                </c:pt>
                <c:pt idx="17">
                  <c:v>-2.3368999999999999E-5</c:v>
                </c:pt>
                <c:pt idx="18">
                  <c:v>-2.1997999999999998E-5</c:v>
                </c:pt>
                <c:pt idx="19">
                  <c:v>-1.3361E-5</c:v>
                </c:pt>
                <c:pt idx="20">
                  <c:v>-1.2214000000000001E-6</c:v>
                </c:pt>
                <c:pt idx="21">
                  <c:v>1.1467999999999999E-5</c:v>
                </c:pt>
                <c:pt idx="22">
                  <c:v>1.8853999999999999E-5</c:v>
                </c:pt>
                <c:pt idx="23">
                  <c:v>2.2980999999999999E-5</c:v>
                </c:pt>
                <c:pt idx="24">
                  <c:v>2.3084000000000001E-5</c:v>
                </c:pt>
                <c:pt idx="25">
                  <c:v>1.9436000000000002E-5</c:v>
                </c:pt>
                <c:pt idx="26">
                  <c:v>1.4343E-5</c:v>
                </c:pt>
                <c:pt idx="27">
                  <c:v>9.3998999999999996E-6</c:v>
                </c:pt>
                <c:pt idx="28">
                  <c:v>5.8262000000000002E-6</c:v>
                </c:pt>
                <c:pt idx="29">
                  <c:v>3.0112000000000001E-6</c:v>
                </c:pt>
                <c:pt idx="30">
                  <c:v>-1.6262E-6</c:v>
                </c:pt>
                <c:pt idx="31">
                  <c:v>-1.1104000000000001E-5</c:v>
                </c:pt>
                <c:pt idx="32">
                  <c:v>-2.5545999999999999E-5</c:v>
                </c:pt>
                <c:pt idx="33">
                  <c:v>-4.0553999999999998E-5</c:v>
                </c:pt>
                <c:pt idx="34">
                  <c:v>-5.6453999999999999E-5</c:v>
                </c:pt>
                <c:pt idx="35">
                  <c:v>-6.8001000000000002E-5</c:v>
                </c:pt>
                <c:pt idx="36">
                  <c:v>-7.4154999999999997E-5</c:v>
                </c:pt>
                <c:pt idx="37">
                  <c:v>-7.3571000000000004E-5</c:v>
                </c:pt>
                <c:pt idx="38">
                  <c:v>-6.8806999999999994E-5</c:v>
                </c:pt>
                <c:pt idx="39">
                  <c:v>-6.3963999999999999E-5</c:v>
                </c:pt>
                <c:pt idx="40">
                  <c:v>-6.5625999999999998E-5</c:v>
                </c:pt>
                <c:pt idx="41">
                  <c:v>-7.7803E-5</c:v>
                </c:pt>
                <c:pt idx="42">
                  <c:v>-9.7754E-5</c:v>
                </c:pt>
                <c:pt idx="43">
                  <c:v>-1.2663999999999999E-4</c:v>
                </c:pt>
                <c:pt idx="44">
                  <c:v>-1.6061999999999999E-4</c:v>
                </c:pt>
                <c:pt idx="45">
                  <c:v>-2.0002999999999999E-4</c:v>
                </c:pt>
                <c:pt idx="46">
                  <c:v>-2.4474000000000002E-4</c:v>
                </c:pt>
                <c:pt idx="47">
                  <c:v>-2.8341E-4</c:v>
                </c:pt>
                <c:pt idx="48">
                  <c:v>-3.1565E-4</c:v>
                </c:pt>
                <c:pt idx="49">
                  <c:v>-3.2189000000000002E-4</c:v>
                </c:pt>
                <c:pt idx="50">
                  <c:v>-3.3180999999999998E-4</c:v>
                </c:pt>
                <c:pt idx="51">
                  <c:v>-3.1645000000000002E-4</c:v>
                </c:pt>
                <c:pt idx="52">
                  <c:v>-2.7501000000000001E-4</c:v>
                </c:pt>
                <c:pt idx="53">
                  <c:v>-1.8102E-4</c:v>
                </c:pt>
                <c:pt idx="54">
                  <c:v>5.8248999999999997E-5</c:v>
                </c:pt>
                <c:pt idx="55">
                  <c:v>6.9702000000000002E-4</c:v>
                </c:pt>
                <c:pt idx="56">
                  <c:v>2.7104E-3</c:v>
                </c:pt>
                <c:pt idx="57">
                  <c:v>9.7041999999999996E-3</c:v>
                </c:pt>
                <c:pt idx="58">
                  <c:v>3.4046E-2</c:v>
                </c:pt>
                <c:pt idx="59">
                  <c:v>0.10732999999999999</c:v>
                </c:pt>
                <c:pt idx="60">
                  <c:v>0.27032</c:v>
                </c:pt>
                <c:pt idx="61">
                  <c:v>0.55067999999999995</c:v>
                </c:pt>
                <c:pt idx="62">
                  <c:v>0.96755999999999998</c:v>
                </c:pt>
                <c:pt idx="63">
                  <c:v>1.5075000000000001</c:v>
                </c:pt>
                <c:pt idx="64">
                  <c:v>2.1238999999999999</c:v>
                </c:pt>
                <c:pt idx="65">
                  <c:v>2.7507000000000001</c:v>
                </c:pt>
                <c:pt idx="66">
                  <c:v>3.3300999999999998</c:v>
                </c:pt>
                <c:pt idx="67">
                  <c:v>3.8384999999999998</c:v>
                </c:pt>
                <c:pt idx="68">
                  <c:v>4.2762000000000002</c:v>
                </c:pt>
                <c:pt idx="69">
                  <c:v>4.6494</c:v>
                </c:pt>
                <c:pt idx="70">
                  <c:v>4.9617000000000004</c:v>
                </c:pt>
                <c:pt idx="71">
                  <c:v>5.2126000000000001</c:v>
                </c:pt>
                <c:pt idx="72">
                  <c:v>5.4057000000000004</c:v>
                </c:pt>
                <c:pt idx="73">
                  <c:v>5.5667999999999997</c:v>
                </c:pt>
                <c:pt idx="74">
                  <c:v>5.7808000000000002</c:v>
                </c:pt>
                <c:pt idx="75">
                  <c:v>6.2135999999999996</c:v>
                </c:pt>
                <c:pt idx="76">
                  <c:v>6.8190999999999997</c:v>
                </c:pt>
                <c:pt idx="77">
                  <c:v>6.4977</c:v>
                </c:pt>
                <c:pt idx="78">
                  <c:v>3.5813999999999999</c:v>
                </c:pt>
                <c:pt idx="79">
                  <c:v>-2.1135999999999999</c:v>
                </c:pt>
                <c:pt idx="80">
                  <c:v>-7.3746999999999998</c:v>
                </c:pt>
                <c:pt idx="81">
                  <c:v>-7.0708000000000002</c:v>
                </c:pt>
                <c:pt idx="82">
                  <c:v>-2.8363</c:v>
                </c:pt>
                <c:pt idx="83">
                  <c:v>-3.7812999999999999E-2</c:v>
                </c:pt>
                <c:pt idx="84">
                  <c:v>-0.44377</c:v>
                </c:pt>
                <c:pt idx="85">
                  <c:v>-1.0755999999999999</c:v>
                </c:pt>
                <c:pt idx="86">
                  <c:v>-1.177</c:v>
                </c:pt>
                <c:pt idx="87">
                  <c:v>-1.1769000000000001</c:v>
                </c:pt>
                <c:pt idx="88">
                  <c:v>-1.1738</c:v>
                </c:pt>
                <c:pt idx="89">
                  <c:v>-1.1728000000000001</c:v>
                </c:pt>
                <c:pt idx="90">
                  <c:v>-1.1726000000000001</c:v>
                </c:pt>
                <c:pt idx="91">
                  <c:v>-1.1726000000000001</c:v>
                </c:pt>
                <c:pt idx="92">
                  <c:v>-1.1727000000000001</c:v>
                </c:pt>
                <c:pt idx="93">
                  <c:v>-1.1727000000000001</c:v>
                </c:pt>
                <c:pt idx="94">
                  <c:v>-1.1728000000000001</c:v>
                </c:pt>
                <c:pt idx="95">
                  <c:v>-1.1729000000000001</c:v>
                </c:pt>
                <c:pt idx="96">
                  <c:v>-1.1725000000000001</c:v>
                </c:pt>
                <c:pt idx="97">
                  <c:v>-1.1696</c:v>
                </c:pt>
                <c:pt idx="98">
                  <c:v>-1.1527000000000001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791232"/>
        <c:axId val="77793152"/>
      </c:scatterChart>
      <c:valAx>
        <c:axId val="77791232"/>
        <c:scaling>
          <c:orientation val="minMax"/>
          <c:max val="165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z [mm]</a:t>
                </a:r>
              </a:p>
            </c:rich>
          </c:tx>
          <c:layout>
            <c:manualLayout>
              <c:xMode val="edge"/>
              <c:yMode val="edge"/>
              <c:x val="0.45964449385325307"/>
              <c:y val="0.94194510795096842"/>
            </c:manualLayout>
          </c:layout>
          <c:overlay val="0"/>
        </c:title>
        <c:numFmt formatCode="0" sourceLinked="0"/>
        <c:majorTickMark val="none"/>
        <c:minorTickMark val="none"/>
        <c:tickLblPos val="low"/>
        <c:crossAx val="77793152"/>
        <c:crosses val="autoZero"/>
        <c:crossBetween val="midCat"/>
      </c:valAx>
      <c:valAx>
        <c:axId val="77793152"/>
        <c:scaling>
          <c:orientation val="minMax"/>
          <c:max val="150"/>
          <c:min val="-1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Units @ R = 50mm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77791232"/>
        <c:crosses val="autoZero"/>
        <c:crossBetween val="midCat"/>
        <c:majorUnit val="50"/>
        <c:minorUnit val="50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20221265798659543"/>
          <c:y val="0.78441137586316767"/>
          <c:w val="0.547272091127321"/>
          <c:h val="0.107976777575834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F472B8A-5ABF-4FEA-A963-7CA9CC062EAB}" type="datetimeFigureOut">
              <a:rPr lang="en-US"/>
              <a:pPr>
                <a:defRPr/>
              </a:pPr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19A98B-65E2-4555-9A11-FFDD93FDF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1786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150549-5881-4621-A67F-0D821A7E8911}" type="datetimeFigureOut">
              <a:rPr lang="en-US"/>
              <a:pPr>
                <a:defRPr/>
              </a:pPr>
              <a:t>11/17/2014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16463"/>
            <a:ext cx="5435600" cy="4467225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3D66E4F-D347-488B-8A5F-DA90CE77EB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5440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D66E4F-D347-488B-8A5F-DA90CE77EB8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71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17,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60240-BF13-4765-AFAF-1613EA420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13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17,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60206-20F6-451A-B5C6-AA80325EC1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535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17,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10A06-D064-4591-A1CC-E77E7403FD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821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54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74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1411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16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51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105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10091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4929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Giorgio Ambrosio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3B49E4E-039F-472C-94D3-961E32C09A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253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7424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8249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38100"/>
            <a:ext cx="2105025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"/>
            <a:ext cx="6162675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142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6038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"/>
            <a:ext cx="7505700" cy="736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193800"/>
            <a:ext cx="7759700" cy="5130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5193206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7860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5784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9"/>
          </a:xfrm>
          <a:solidFill>
            <a:schemeClr val="tx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6854" cy="4868283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71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124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108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17,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BDFFF-6B74-45F1-BB7B-BE47BCC4BC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0472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001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0932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280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859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9544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1723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2326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7322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607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  <a:prstGeom prst="rect">
            <a:avLst/>
          </a:prstGeo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solidFill>
                  <a:srgbClr val="0C377B"/>
                </a:solidFill>
                <a:latin typeface="Arial"/>
              </a:rPr>
              <a:t>01/04/2014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mtClean="0">
                <a:solidFill>
                  <a:srgbClr val="0C377B"/>
                </a:solidFill>
                <a:latin typeface="Arial"/>
              </a:rPr>
              <a:t>P. Ferracin, S. Izquierdo Bermudez, J. Mazet, J. C. Perez, X. Sarasola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4F978B0-7DEB-4CEB-A436-DEA996D962DE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5374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A0F30-3226-4A34-9B37-47343D206B3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97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5DC9449-1644-4667-8229-2AE9DBBC9D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3349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786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BA6F3C-41F3-4DB3-BDA7-0BA1EADD11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2312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F33AD-0B45-46DA-8024-7EB801DEB8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504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11FEB5-479C-4CEE-A985-B62782EFE3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0252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97880F-CFC2-4CBB-9FEC-E47513A8BF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622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A435D5-C151-441A-B7B0-819F0533F0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2376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06E35F-1D93-4E74-AEB5-4B6DCFFDA0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3070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EAB9C6-81C3-41EC-91F2-C40E7FCF6C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2044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12AA81-0173-4BFC-8688-8DDB93FC44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850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21FBC3-6898-4949-B1BB-BFA21E539EC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30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17,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265D5-D320-4031-8EA5-A966693DD3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096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17,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84436-8E54-4042-A7F5-99D4254476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893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17,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6593E-BFE4-40A0-900C-4B35EC021D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25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17,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AB607-2877-431A-89DD-657B9D33A9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77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17,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F2FF9-30D2-45C9-B69F-3D7C57594E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Nov. 17,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Giorgio Ambrosio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B0940A-A3B3-4061-8AA5-FFA51D8E03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927" r:id="rId1"/>
    <p:sldLayoutId id="2147486928" r:id="rId2"/>
    <p:sldLayoutId id="2147486893" r:id="rId3"/>
    <p:sldLayoutId id="2147486929" r:id="rId4"/>
    <p:sldLayoutId id="2147486894" r:id="rId5"/>
    <p:sldLayoutId id="2147486895" r:id="rId6"/>
    <p:sldLayoutId id="2147486896" r:id="rId7"/>
    <p:sldLayoutId id="2147486897" r:id="rId8"/>
    <p:sldLayoutId id="2147486898" r:id="rId9"/>
    <p:sldLayoutId id="2147486899" r:id="rId10"/>
    <p:sldLayoutId id="214748690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6"/>
          <p:cNvSpPr>
            <a:spLocks noChangeShapeType="1"/>
          </p:cNvSpPr>
          <p:nvPr/>
        </p:nvSpPr>
        <p:spPr bwMode="auto">
          <a:xfrm flipH="1">
            <a:off x="0" y="6477000"/>
            <a:ext cx="9144000" cy="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"/>
            <a:ext cx="75057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93800"/>
            <a:ext cx="77597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level5</a:t>
            </a:r>
          </a:p>
        </p:txBody>
      </p:sp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212725" y="6553200"/>
            <a:ext cx="28352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ASC 2014</a:t>
            </a:r>
          </a:p>
        </p:txBody>
      </p:sp>
      <p:sp>
        <p:nvSpPr>
          <p:cNvPr id="1030" name="Text Box 12"/>
          <p:cNvSpPr txBox="1">
            <a:spLocks noChangeArrowheads="1"/>
          </p:cNvSpPr>
          <p:nvPr/>
        </p:nvSpPr>
        <p:spPr bwMode="auto">
          <a:xfrm>
            <a:off x="2743200" y="6553200"/>
            <a:ext cx="35052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hangingPunct="0"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Protection Limits in LARP High-field Quadrupoles – G. Sabbi</a:t>
            </a:r>
          </a:p>
        </p:txBody>
      </p:sp>
      <p:sp>
        <p:nvSpPr>
          <p:cNvPr id="1031" name="TextBox 7"/>
          <p:cNvSpPr txBox="1">
            <a:spLocks noChangeArrowheads="1"/>
          </p:cNvSpPr>
          <p:nvPr/>
        </p:nvSpPr>
        <p:spPr bwMode="auto">
          <a:xfrm>
            <a:off x="8656638" y="6543675"/>
            <a:ext cx="3349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fld id="{74CD87F8-FB50-4F41-9672-67BC237492BA}" type="slidenum">
              <a:rPr lang="en-US" sz="1000" smtClean="0">
                <a:solidFill>
                  <a:srgbClr val="000000"/>
                </a:solidFill>
              </a:rPr>
              <a:pPr eaLnBrk="0" hangingPunct="0">
                <a:defRPr/>
              </a:pPr>
              <a:t>‹#›</a:t>
            </a:fld>
            <a:endParaRPr lang="en-US" sz="10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180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31" r:id="rId1"/>
    <p:sldLayoutId id="2147486932" r:id="rId2"/>
    <p:sldLayoutId id="2147486933" r:id="rId3"/>
    <p:sldLayoutId id="2147486934" r:id="rId4"/>
    <p:sldLayoutId id="2147486935" r:id="rId5"/>
    <p:sldLayoutId id="2147486936" r:id="rId6"/>
    <p:sldLayoutId id="2147486937" r:id="rId7"/>
    <p:sldLayoutId id="2147486938" r:id="rId8"/>
    <p:sldLayoutId id="2147486939" r:id="rId9"/>
    <p:sldLayoutId id="2147486940" r:id="rId10"/>
    <p:sldLayoutId id="2147486941" r:id="rId11"/>
    <p:sldLayoutId id="2147486942" r:id="rId12"/>
    <p:sldLayoutId id="2147486943" r:id="rId13"/>
  </p:sldLayoutIdLst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91FE0CF9-301C-4DC2-9DD4-D8FCF2197C95}" type="slidenum">
              <a:rPr lang="en-GB" smtClean="0">
                <a:solidFill>
                  <a:srgbClr val="0C377B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6915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45" r:id="rId1"/>
    <p:sldLayoutId id="2147486946" r:id="rId2"/>
    <p:sldLayoutId id="2147486947" r:id="rId3"/>
    <p:sldLayoutId id="2147486948" r:id="rId4"/>
    <p:sldLayoutId id="2147486949" r:id="rId5"/>
    <p:sldLayoutId id="2147486950" r:id="rId6"/>
    <p:sldLayoutId id="2147486951" r:id="rId7"/>
    <p:sldLayoutId id="2147486952" r:id="rId8"/>
    <p:sldLayoutId id="2147486953" r:id="rId9"/>
    <p:sldLayoutId id="2147486954" r:id="rId10"/>
    <p:sldLayoutId id="2147486955" r:id="rId11"/>
    <p:sldLayoutId id="2147486956" r:id="rId12"/>
    <p:sldLayoutId id="2147486957" r:id="rId13"/>
    <p:sldLayoutId id="214748695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20C08C0-E549-4D50-A9FC-809882ABF3AE}" type="slidenum">
              <a:rPr lang="en-US" smtClean="0">
                <a:latin typeface="Arial" charset="0"/>
              </a:rPr>
              <a:pPr>
                <a:defRPr/>
              </a:pPr>
              <a:t>‹#›</a:t>
            </a:fld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828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60" r:id="rId1"/>
    <p:sldLayoutId id="2147486961" r:id="rId2"/>
    <p:sldLayoutId id="2147486962" r:id="rId3"/>
    <p:sldLayoutId id="2147486963" r:id="rId4"/>
    <p:sldLayoutId id="2147486964" r:id="rId5"/>
    <p:sldLayoutId id="2147486965" r:id="rId6"/>
    <p:sldLayoutId id="2147486966" r:id="rId7"/>
    <p:sldLayoutId id="2147486967" r:id="rId8"/>
    <p:sldLayoutId id="2147486968" r:id="rId9"/>
    <p:sldLayoutId id="2147486969" r:id="rId10"/>
    <p:sldLayoutId id="2147486970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2.png"/><Relationship Id="rId7" Type="http://schemas.openxmlformats.org/officeDocument/2006/relationships/image" Target="../media/image26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2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://www.iconarchive.com/show/flag-icons-by-gosquared/United-States-icon.html" TargetMode="External"/><Relationship Id="rId7" Type="http://schemas.openxmlformats.org/officeDocument/2006/relationships/hyperlink" Target="http://www.iconarchive.com/show/flag-icons-by-gosquared/Italy-icon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5.png"/><Relationship Id="rId5" Type="http://schemas.openxmlformats.org/officeDocument/2006/relationships/hyperlink" Target="http://www.iconarchive.com/show/flag-icons-by-gosquared/Japan-icon.html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hyperlink" Target="http://www.iconarchive.com/show/flag-icons-by-gosquared/Spain-icon.html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Relationship Id="rId9" Type="http://schemas.openxmlformats.org/officeDocument/2006/relationships/image" Target="../media/image6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752600"/>
          </a:xfrm>
        </p:spPr>
        <p:txBody>
          <a:bodyPr/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QXF Progress &amp; Recent Results</a:t>
            </a:r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304800" y="2971800"/>
            <a:ext cx="8458200" cy="1219200"/>
          </a:xfrm>
        </p:spPr>
        <p:txBody>
          <a:bodyPr>
            <a:normAutofit fontScale="77500" lnSpcReduction="20000"/>
          </a:bodyPr>
          <a:lstStyle/>
          <a:p>
            <a:endParaRPr lang="en-US" altLang="en-US" dirty="0" smtClean="0"/>
          </a:p>
          <a:p>
            <a:r>
              <a:rPr lang="en-US" altLang="en-US" dirty="0" smtClean="0"/>
              <a:t>G. Ambrosio</a:t>
            </a:r>
          </a:p>
          <a:p>
            <a:r>
              <a:rPr lang="en-US" altLang="en-US" sz="3100" i="1" dirty="0"/>
              <a:t>o</a:t>
            </a:r>
            <a:r>
              <a:rPr lang="en-US" altLang="en-US" sz="3100" i="1" dirty="0" smtClean="0"/>
              <a:t>n behalf of the MQXF team</a:t>
            </a:r>
          </a:p>
          <a:p>
            <a:endParaRPr lang="en-US" alt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800" y="4876800"/>
            <a:ext cx="8458200" cy="12192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en-GB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Joint HiLumi LHC-LARP Annual Meeting</a:t>
            </a:r>
          </a:p>
          <a:p>
            <a:pPr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November 17-21, 2014 </a:t>
            </a:r>
          </a:p>
          <a:p>
            <a:pPr>
              <a:buFont typeface="Arial" charset="0"/>
              <a:buNone/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KEK</a:t>
            </a:r>
          </a:p>
          <a:p>
            <a:pPr>
              <a:buFont typeface="Arial" charset="0"/>
              <a:buNone/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174" name="Picture 6" descr="4th Joint HiLumi LHC-LARP Annual Mee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53389"/>
            <a:ext cx="2752725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9067800" cy="4906963"/>
          </a:xfrm>
        </p:spPr>
        <p:txBody>
          <a:bodyPr/>
          <a:lstStyle/>
          <a:p>
            <a:r>
              <a:rPr lang="en-US" dirty="0" smtClean="0"/>
              <a:t>3D model used for optimization of structure</a:t>
            </a:r>
          </a:p>
          <a:p>
            <a:pPr lvl="1"/>
            <a:r>
              <a:rPr lang="en-US" dirty="0" smtClean="0"/>
              <a:t>Design adjustments in order to reduce stress variations due to segmented shell and assembly features</a:t>
            </a:r>
          </a:p>
          <a:p>
            <a:pPr lvl="1"/>
            <a:r>
              <a:rPr lang="en-US" dirty="0" smtClean="0"/>
              <a:t>Stress variation from +/-20 MPa to +/-10 MPa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276600"/>
            <a:ext cx="5876009" cy="288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9600" y="571500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</a:t>
            </a:r>
            <a:r>
              <a:rPr lang="en-US" i="1" dirty="0"/>
              <a:t>. </a:t>
            </a:r>
            <a:r>
              <a:rPr lang="en-US" i="1" dirty="0" err="1" smtClean="0"/>
              <a:t>Juchno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6273225"/>
            <a:ext cx="89916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600" dirty="0" smtClean="0">
                <a:solidFill>
                  <a:srgbClr val="000000"/>
                </a:solidFill>
                <a:latin typeface="Arial"/>
              </a:rPr>
              <a:t>M. </a:t>
            </a:r>
            <a:r>
              <a:rPr lang="en-US" sz="1600" dirty="0" err="1" smtClean="0">
                <a:solidFill>
                  <a:srgbClr val="000000"/>
                </a:solidFill>
                <a:latin typeface="Arial"/>
              </a:rPr>
              <a:t>Juchno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, et al., “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Support Structure Design of the Nb3Sn Quadrupole for the High Luminosity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LHC</a:t>
            </a:r>
            <a:r>
              <a:rPr lang="en-US" sz="1600" dirty="0" smtClean="0"/>
              <a:t>”, to be published in </a:t>
            </a:r>
            <a:r>
              <a:rPr lang="en-US" sz="1600" i="1" dirty="0" smtClean="0"/>
              <a:t>IEEE Trans. Appl. Supercond</a:t>
            </a:r>
            <a:r>
              <a:rPr lang="en-US" sz="1600" dirty="0" smtClean="0"/>
              <a:t>., 2015.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9460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Verification: Mock-up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2400" y="1219201"/>
            <a:ext cx="6477000" cy="207182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de-CH" sz="2400" dirty="0" smtClean="0"/>
              <a:t>Short mock up, 150 mm long</a:t>
            </a:r>
            <a:endParaRPr lang="en-GB" sz="2400" dirty="0" smtClean="0"/>
          </a:p>
          <a:p>
            <a:pPr>
              <a:buClrTx/>
            </a:pPr>
            <a:r>
              <a:rPr lang="de-CH" sz="2000" dirty="0" smtClean="0"/>
              <a:t>Full assembly done</a:t>
            </a:r>
          </a:p>
          <a:p>
            <a:pPr>
              <a:buClrTx/>
            </a:pPr>
            <a:r>
              <a:rPr lang="de-CH" sz="2000" dirty="0" smtClean="0"/>
              <a:t>Preload with the bladders at different pressures</a:t>
            </a:r>
          </a:p>
          <a:p>
            <a:pPr>
              <a:buClrTx/>
            </a:pPr>
            <a:r>
              <a:rPr lang="de-CH" sz="2000" dirty="0" smtClean="0"/>
              <a:t>Cool down at LN</a:t>
            </a:r>
          </a:p>
          <a:p>
            <a:pPr marL="0" indent="0">
              <a:buClrTx/>
              <a:buNone/>
            </a:pPr>
            <a:r>
              <a:rPr lang="de-CH" sz="2000" dirty="0" smtClean="0">
                <a:sym typeface="Wingdings" pitchFamily="2" charset="2"/>
              </a:rPr>
              <a:t> Good agrement between FEM and shell gauges</a:t>
            </a:r>
            <a:endParaRPr lang="de-CH" sz="2000" dirty="0" smtClean="0"/>
          </a:p>
          <a:p>
            <a:pPr>
              <a:buClrTx/>
            </a:pPr>
            <a:endParaRPr lang="de-CH" sz="2000" dirty="0" smtClean="0"/>
          </a:p>
          <a:p>
            <a:pPr>
              <a:buClrTx/>
            </a:pPr>
            <a:endParaRPr lang="en-GB" sz="2000" dirty="0" smtClean="0"/>
          </a:p>
          <a:p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067" y="1143000"/>
            <a:ext cx="3185733" cy="5671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33600" y="6172200"/>
            <a:ext cx="4114800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en-US" sz="1100" dirty="0"/>
              <a:t>E. </a:t>
            </a:r>
            <a:r>
              <a:rPr lang="en-US" altLang="en-US" sz="1100" dirty="0" err="1"/>
              <a:t>Cavanna</a:t>
            </a:r>
            <a:r>
              <a:rPr lang="en-US" altLang="en-US" sz="1100" dirty="0"/>
              <a:t>, N. </a:t>
            </a:r>
            <a:r>
              <a:rPr lang="en-US" altLang="en-US" sz="1100" dirty="0" err="1"/>
              <a:t>Bourcey</a:t>
            </a:r>
            <a:r>
              <a:rPr lang="en-US" altLang="en-US" sz="1100" dirty="0"/>
              <a:t>, P. Ferracin, S. </a:t>
            </a:r>
            <a:r>
              <a:rPr lang="en-US" altLang="en-US" sz="1100" dirty="0" err="1"/>
              <a:t>Izquierdo</a:t>
            </a:r>
            <a:r>
              <a:rPr lang="en-US" altLang="en-US" sz="1100" dirty="0"/>
              <a:t> Bermudez, J. Mazet, J. C. Perez, F-O. Pincot X. </a:t>
            </a:r>
            <a:r>
              <a:rPr lang="en-US" altLang="en-US" sz="1100" dirty="0" err="1" smtClean="0"/>
              <a:t>Sarasola</a:t>
            </a:r>
            <a:endParaRPr lang="en-US" altLang="en-US" sz="11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291028"/>
            <a:ext cx="4857750" cy="2728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345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Protection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1"/>
            <a:ext cx="8915400" cy="2286000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Understanding “dynamic effects” </a:t>
            </a:r>
            <a:r>
              <a:rPr lang="en-US" dirty="0" smtClean="0"/>
              <a:t>= energy extraction and quench propagation caused by inter-filament losses</a:t>
            </a:r>
          </a:p>
          <a:p>
            <a:r>
              <a:rPr lang="en-US" dirty="0" smtClean="0"/>
              <a:t>Development of </a:t>
            </a:r>
            <a:r>
              <a:rPr lang="en-US" u="sng" dirty="0" smtClean="0"/>
              <a:t>heaters with copper-cladding </a:t>
            </a:r>
          </a:p>
          <a:p>
            <a:r>
              <a:rPr lang="en-US" dirty="0" smtClean="0"/>
              <a:t>Development of </a:t>
            </a:r>
            <a:r>
              <a:rPr lang="en-US" u="sng" dirty="0" smtClean="0"/>
              <a:t>heaters for inner layer </a:t>
            </a:r>
            <a:r>
              <a:rPr lang="en-US" dirty="0" smtClean="0"/>
              <a:t>(to be demo.)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8EC50A-3966-432E-B211-A981FA0AC68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6273225"/>
            <a:ext cx="89916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Arial"/>
              </a:rPr>
              <a:t>V. 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Marinozzi, et al.,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 “Study 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of quench protection for the Nb3Sn low-beta quadrupole for the LHC luminosity upgrade (HiLumi-LHC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)</a:t>
            </a:r>
            <a:r>
              <a:rPr lang="en-US" sz="1600" dirty="0" smtClean="0"/>
              <a:t>”, </a:t>
            </a:r>
            <a:r>
              <a:rPr lang="en-US" sz="1600" dirty="0"/>
              <a:t>to be published in </a:t>
            </a:r>
            <a:r>
              <a:rPr lang="en-US" sz="1600" i="1" dirty="0" smtClean="0"/>
              <a:t>IEEE Trans</a:t>
            </a:r>
            <a:r>
              <a:rPr lang="en-US" sz="1600" i="1" dirty="0"/>
              <a:t>. Appl. </a:t>
            </a:r>
            <a:r>
              <a:rPr lang="en-US" sz="1600" i="1" dirty="0" smtClean="0"/>
              <a:t>Supercond</a:t>
            </a:r>
            <a:r>
              <a:rPr lang="en-US" sz="1600" dirty="0" smtClean="0"/>
              <a:t>., </a:t>
            </a:r>
            <a:r>
              <a:rPr lang="en-US" sz="1600" dirty="0"/>
              <a:t>2015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3581400"/>
            <a:ext cx="4348443" cy="2655332"/>
            <a:chOff x="0" y="3581400"/>
            <a:chExt cx="4348443" cy="265533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96"/>
            <a:stretch>
              <a:fillRect/>
            </a:stretch>
          </p:blipFill>
          <p:spPr bwMode="auto">
            <a:xfrm>
              <a:off x="0" y="3581400"/>
              <a:ext cx="4348443" cy="22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0" y="5867400"/>
              <a:ext cx="327659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Courtesy J. C. Perez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276598" y="3352800"/>
            <a:ext cx="5867402" cy="2883932"/>
            <a:chOff x="3276598" y="3352800"/>
            <a:chExt cx="5867402" cy="2883932"/>
          </a:xfrm>
        </p:grpSpPr>
        <p:pic>
          <p:nvPicPr>
            <p:cNvPr id="9" name="Immagine 14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3042" y="3352800"/>
              <a:ext cx="4820958" cy="249491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276598" y="5867400"/>
              <a:ext cx="5867402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Courtesy M.Marchevsky, E.Todesco, D.Cheng, T.Salmi</a:t>
              </a:r>
              <a:endParaRPr lang="en-US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1676400" y="3160693"/>
            <a:ext cx="6050054" cy="95410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è"/>
            </a:pPr>
            <a:r>
              <a:rPr lang="en-US" sz="2800" b="1" dirty="0" smtClean="0">
                <a:sym typeface="Wingdings" panose="05000000000000000000" pitchFamily="2" charset="2"/>
              </a:rPr>
              <a:t>T</a:t>
            </a:r>
            <a:r>
              <a:rPr lang="en-US" sz="2800" b="1" baseline="-25000" dirty="0" smtClean="0">
                <a:sym typeface="Wingdings" panose="05000000000000000000" pitchFamily="2" charset="2"/>
              </a:rPr>
              <a:t>hot-spot</a:t>
            </a:r>
            <a:r>
              <a:rPr lang="en-US" sz="2800" b="1" dirty="0" smtClean="0">
                <a:sym typeface="Wingdings" panose="05000000000000000000" pitchFamily="2" charset="2"/>
              </a:rPr>
              <a:t> ~ 270 K with all heaters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US" sz="2800" b="1" dirty="0">
                <a:sym typeface="Wingdings" panose="05000000000000000000" pitchFamily="2" charset="2"/>
              </a:rPr>
              <a:t>T</a:t>
            </a:r>
            <a:r>
              <a:rPr lang="en-US" sz="2800" b="1" baseline="-25000" dirty="0">
                <a:sym typeface="Wingdings" panose="05000000000000000000" pitchFamily="2" charset="2"/>
              </a:rPr>
              <a:t>hot-spot</a:t>
            </a:r>
            <a:r>
              <a:rPr lang="en-US" sz="2800" b="1" dirty="0">
                <a:sym typeface="Wingdings" panose="05000000000000000000" pitchFamily="2" charset="2"/>
              </a:rPr>
              <a:t> </a:t>
            </a:r>
            <a:r>
              <a:rPr lang="en-US" sz="2800" b="1" dirty="0" smtClean="0">
                <a:sym typeface="Wingdings" panose="05000000000000000000" pitchFamily="2" charset="2"/>
              </a:rPr>
              <a:t>&lt; 300 </a:t>
            </a:r>
            <a:r>
              <a:rPr lang="en-US" sz="2800" b="1" dirty="0">
                <a:sym typeface="Wingdings" panose="05000000000000000000" pitchFamily="2" charset="2"/>
              </a:rPr>
              <a:t>K with </a:t>
            </a:r>
            <a:r>
              <a:rPr lang="en-US" sz="2800" b="1" dirty="0" smtClean="0">
                <a:sym typeface="Wingdings" panose="05000000000000000000" pitchFamily="2" charset="2"/>
              </a:rPr>
              <a:t>half heaters</a:t>
            </a:r>
            <a:endParaRPr lang="en-US" sz="2800" b="1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54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1"/>
            <a:ext cx="8458200" cy="27431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Coupling-Loss Induced Quench System</a:t>
            </a:r>
          </a:p>
          <a:p>
            <a:r>
              <a:rPr lang="en-US" dirty="0" smtClean="0"/>
              <a:t>Very effective on HQ02 test</a:t>
            </a:r>
          </a:p>
          <a:p>
            <a:r>
              <a:rPr lang="en-US" dirty="0" smtClean="0"/>
              <a:t>To be demonstrated for long magnets</a:t>
            </a:r>
          </a:p>
          <a:p>
            <a:r>
              <a:rPr lang="en-US" dirty="0" smtClean="0"/>
              <a:t>Could provide </a:t>
            </a:r>
            <a:r>
              <a:rPr lang="en-US" u="sng" dirty="0" smtClean="0"/>
              <a:t>perfect redundancy with heaters on outer layer</a:t>
            </a:r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8EC50A-3966-432E-B211-A981FA0AC68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469" y="3348119"/>
            <a:ext cx="2632131" cy="2976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818" y="3721606"/>
            <a:ext cx="2937782" cy="244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0" y="6273225"/>
            <a:ext cx="89916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E</a:t>
            </a:r>
            <a:r>
              <a:rPr lang="en-US" sz="1600" dirty="0"/>
              <a:t>. </a:t>
            </a:r>
            <a:r>
              <a:rPr lang="en-US" sz="1600" dirty="0" err="1"/>
              <a:t>Ravaioli</a:t>
            </a:r>
            <a:r>
              <a:rPr lang="en-US" sz="1600" dirty="0"/>
              <a:t>, et al</a:t>
            </a:r>
            <a:r>
              <a:rPr lang="en-US" sz="1600" dirty="0" smtClean="0"/>
              <a:t>., “First </a:t>
            </a:r>
            <a:r>
              <a:rPr lang="en-US" sz="1600" dirty="0"/>
              <a:t>Test of CLIQ, the New Coupling Loss Induced Quench Protection System, on a Nb3Sn </a:t>
            </a:r>
            <a:r>
              <a:rPr lang="en-US" sz="1600" dirty="0" smtClean="0"/>
              <a:t>Magnet</a:t>
            </a:r>
            <a:r>
              <a:rPr lang="en-US" sz="1600" dirty="0"/>
              <a:t>”, to be published in </a:t>
            </a:r>
            <a:r>
              <a:rPr lang="en-US" sz="1600" i="1" dirty="0" smtClean="0"/>
              <a:t>IEEE Trans</a:t>
            </a:r>
            <a:r>
              <a:rPr lang="en-US" sz="1600" i="1" dirty="0"/>
              <a:t>. Appl. </a:t>
            </a:r>
            <a:r>
              <a:rPr lang="en-US" sz="1600" i="1" dirty="0" smtClean="0"/>
              <a:t>Supercond</a:t>
            </a:r>
            <a:r>
              <a:rPr lang="en-US" sz="1600" dirty="0" smtClean="0"/>
              <a:t>. </a:t>
            </a:r>
            <a:r>
              <a:rPr lang="en-US" sz="1600" dirty="0"/>
              <a:t>2015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5791200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E. Ravaioli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64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Integrated Field Harmonics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14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546348"/>
              </p:ext>
            </p:extLst>
          </p:nvPr>
        </p:nvGraphicFramePr>
        <p:xfrm>
          <a:off x="596879" y="1124744"/>
          <a:ext cx="8007569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71983" y="4536097"/>
            <a:ext cx="1069524" cy="307777"/>
          </a:xfrm>
          <a:prstGeom prst="rect">
            <a:avLst/>
          </a:prstGeom>
          <a:noFill/>
          <a:ln>
            <a:noFill/>
            <a:prstDash val="lgDashDot"/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rgbClr val="5F5F5F"/>
                </a:solidFill>
                <a:latin typeface="Arial"/>
              </a:rPr>
              <a:t>Layer jump</a:t>
            </a:r>
            <a:endParaRPr lang="en-GB" sz="1400" dirty="0">
              <a:solidFill>
                <a:srgbClr val="5F5F5F"/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36096" y="3284538"/>
            <a:ext cx="1584176" cy="1546290"/>
          </a:xfrm>
          <a:prstGeom prst="rect">
            <a:avLst/>
          </a:prstGeom>
          <a:noFill/>
          <a:ln>
            <a:solidFill>
              <a:schemeClr val="accent6"/>
            </a:solidFill>
            <a:prstDash val="lgDashDot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26324" y="2715136"/>
            <a:ext cx="1258678" cy="523220"/>
          </a:xfrm>
          <a:prstGeom prst="rect">
            <a:avLst/>
          </a:prstGeom>
          <a:noFill/>
          <a:ln>
            <a:noFill/>
            <a:prstDash val="lgDashDot"/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rgbClr val="5F5F5F"/>
                </a:solidFill>
                <a:latin typeface="Arial"/>
              </a:rPr>
              <a:t>Splice &amp;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rgbClr val="5F5F5F"/>
                </a:solidFill>
                <a:latin typeface="Arial"/>
              </a:rPr>
              <a:t>Current leads</a:t>
            </a:r>
            <a:endParaRPr lang="en-GB" sz="1400" dirty="0">
              <a:solidFill>
                <a:srgbClr val="5F5F5F"/>
              </a:solidFill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00328" y="2708920"/>
            <a:ext cx="1310670" cy="1690306"/>
          </a:xfrm>
          <a:prstGeom prst="rect">
            <a:avLst/>
          </a:prstGeom>
          <a:noFill/>
          <a:ln>
            <a:solidFill>
              <a:schemeClr val="accent6"/>
            </a:solidFill>
            <a:prstDash val="lgDashDot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srgbClr val="FFFFFF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77254"/>
              </p:ext>
            </p:extLst>
          </p:nvPr>
        </p:nvGraphicFramePr>
        <p:xfrm>
          <a:off x="2695867" y="1298494"/>
          <a:ext cx="3718292" cy="1219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2812"/>
                <a:gridCol w="409575"/>
                <a:gridCol w="471488"/>
                <a:gridCol w="471488"/>
                <a:gridCol w="468312"/>
                <a:gridCol w="484617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b6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b10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b14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a6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41734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2D</a:t>
                      </a:r>
                      <a:endParaRPr kumimoji="0" lang="en-GB" sz="1600" b="1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-0.40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-0.66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3D-SQXF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9.05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</a:rPr>
                        <a:t>-0.54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Calibri" panose="020F0502020204030204" pitchFamily="34" charset="0"/>
                        </a:rPr>
                        <a:t>-0.70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-8.90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Calibri" panose="020F0502020204030204" pitchFamily="34" charset="0"/>
                        </a:rPr>
                        <a:t>0.60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3D-LQXF – 4 m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2.94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</a:rPr>
                        <a:t>-0.44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</a:rPr>
                        <a:t>-0.67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-2.67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3D-LQXF – 6.8 m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1.86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Calibri" panose="020F0502020204030204" pitchFamily="34" charset="0"/>
                        </a:rPr>
                        <a:t>-0.42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</a:rPr>
                        <a:t>-0.67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-1.57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5580112" y="692696"/>
                <a:ext cx="4572000" cy="114339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2400" dirty="0">
                  <a:solidFill>
                    <a:srgbClr val="0C377B"/>
                  </a:solidFill>
                  <a:latin typeface="Arial"/>
                </a:endParaRPr>
              </a:p>
              <a:p>
                <a:pPr marL="36576" algn="ctr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400" i="1">
                            <a:solidFill>
                              <a:srgbClr val="0C377B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acc>
                    <m:r>
                      <a:rPr lang="en-GB" sz="2400" i="1">
                        <a:solidFill>
                          <a:srgbClr val="0C377B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solidFill>
                              <a:srgbClr val="0C377B"/>
                            </a:solidFill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GB" sz="2400" i="1">
                                    <a:solidFill>
                                      <a:srgbClr val="0C377B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solidFill>
                                      <a:srgbClr val="0C377B"/>
                                    </a:solidFill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sz="2400" i="1">
                                    <a:solidFill>
                                      <a:srgbClr val="0C377B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  <m:t>𝐼</m:t>
                            </m:r>
                            <m: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  <m:t>𝑧</m:t>
                            </m:r>
                            <m: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  <m:t>)</m:t>
                            </m:r>
                            <m: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  <m:t>𝑑𝑧</m:t>
                            </m:r>
                          </m:e>
                        </m:nary>
                      </m:num>
                      <m:den>
                        <m:sSup>
                          <m:sSupPr>
                            <m:ctrlP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GB" sz="2400" i="1">
                                    <a:solidFill>
                                      <a:srgbClr val="0C377B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solidFill>
                                      <a:srgbClr val="0C377B"/>
                                    </a:solidFill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sz="2400" i="1">
                                    <a:solidFill>
                                      <a:srgbClr val="0C377B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  <m:sup>
                            <m: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  <m:t>∞</m:t>
                            </m:r>
                          </m:sup>
                        </m:sSup>
                        <m:sSub>
                          <m:sSubPr>
                            <m:ctrlP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GB" sz="2400" i="1">
                                <a:solidFill>
                                  <a:srgbClr val="0C377B"/>
                                </a:solidFill>
                                <a:latin typeface="Cambria Math"/>
                              </a:rPr>
                              <m:t>𝑚𝑎𝑔</m:t>
                            </m:r>
                          </m:sub>
                        </m:sSub>
                        <m:r>
                          <a:rPr lang="en-GB" sz="2400" i="1">
                            <a:solidFill>
                              <a:srgbClr val="0C377B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GB" sz="2400" i="1">
                            <a:solidFill>
                              <a:srgbClr val="0C377B"/>
                            </a:solidFill>
                            <a:latin typeface="Cambria Math"/>
                          </a:rPr>
                          <m:t>𝐼</m:t>
                        </m:r>
                        <m:r>
                          <a:rPr lang="en-GB" sz="2400" i="1">
                            <a:solidFill>
                              <a:srgbClr val="0C377B"/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sz="2400" dirty="0">
                    <a:solidFill>
                      <a:srgbClr val="0C377B"/>
                    </a:solidFill>
                    <a:latin typeface="Arial"/>
                  </a:rPr>
                  <a:t>  </a:t>
                </a: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692696"/>
                <a:ext cx="4572000" cy="11433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7333093" y="1974068"/>
            <a:ext cx="18109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main field in the straight section</a:t>
            </a:r>
          </a:p>
        </p:txBody>
      </p:sp>
      <p:cxnSp>
        <p:nvCxnSpPr>
          <p:cNvPr id="16" name="Straight Arrow Connector 15"/>
          <p:cNvCxnSpPr>
            <a:stCxn id="14" idx="0"/>
          </p:cNvCxnSpPr>
          <p:nvPr/>
        </p:nvCxnSpPr>
        <p:spPr>
          <a:xfrm flipH="1" flipV="1">
            <a:off x="7740352" y="1836086"/>
            <a:ext cx="498195" cy="1379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" y="838200"/>
            <a:ext cx="327659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By S. </a:t>
            </a:r>
            <a:r>
              <a:rPr lang="en-US" dirty="0" err="1" smtClean="0"/>
              <a:t>Izquierdo</a:t>
            </a:r>
            <a:r>
              <a:rPr lang="en-US" dirty="0" smtClean="0"/>
              <a:t> Bermudez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70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204528" y="1733566"/>
            <a:ext cx="4464496" cy="1943629"/>
            <a:chOff x="251520" y="1916832"/>
            <a:chExt cx="4464496" cy="1943629"/>
          </a:xfrm>
        </p:grpSpPr>
        <p:pic>
          <p:nvPicPr>
            <p:cNvPr id="30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6" t="38460" r="30831" b="50204"/>
            <a:stretch/>
          </p:blipFill>
          <p:spPr bwMode="auto">
            <a:xfrm>
              <a:off x="251520" y="1916832"/>
              <a:ext cx="4464496" cy="1112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1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6" t="64069" r="30831" b="27409"/>
            <a:stretch/>
          </p:blipFill>
          <p:spPr bwMode="auto">
            <a:xfrm>
              <a:off x="251520" y="3024384"/>
              <a:ext cx="4464496" cy="836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Sensitivity analysis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95153" y="6381328"/>
            <a:ext cx="514400" cy="385018"/>
          </a:xfrm>
        </p:spPr>
        <p:txBody>
          <a:bodyPr/>
          <a:lstStyle/>
          <a:p>
            <a:fld id="{91FE0CF9-301C-4DC2-9DD4-D8FCF2197C95}" type="slidenum">
              <a:rPr lang="en-GB" smtClean="0"/>
              <a:t>15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106676" y="1624925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Block 3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501788" y="1579677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Block 4.a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79741" y="1578188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Block 4.b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19863" y="2753804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Block 1.a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103369" y="2753805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Block 1.b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330400" y="2757118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Block 2</a:t>
            </a:r>
            <a:endParaRPr lang="en-GB" sz="14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493160" y="1932702"/>
            <a:ext cx="332277" cy="44840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579078" y="1932702"/>
            <a:ext cx="80220" cy="44840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725780" y="2355909"/>
            <a:ext cx="332277" cy="44840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811698" y="2355909"/>
            <a:ext cx="80220" cy="44840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201523" y="2355909"/>
            <a:ext cx="332277" cy="44840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287441" y="2355909"/>
            <a:ext cx="80220" cy="44840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727636" y="1928865"/>
            <a:ext cx="332277" cy="44840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813554" y="1928865"/>
            <a:ext cx="80220" cy="44840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39809" y="1052736"/>
            <a:ext cx="1665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solidFill>
                  <a:srgbClr val="0C377B"/>
                </a:solidFill>
              </a:rPr>
              <a:t>Δ</a:t>
            </a:r>
            <a:r>
              <a:rPr lang="en-GB" b="1" dirty="0">
                <a:solidFill>
                  <a:srgbClr val="0C377B"/>
                </a:solidFill>
              </a:rPr>
              <a:t>β </a:t>
            </a:r>
            <a:r>
              <a:rPr lang="en-GB" b="1" dirty="0" smtClean="0">
                <a:solidFill>
                  <a:srgbClr val="0C377B"/>
                </a:solidFill>
              </a:rPr>
              <a:t>= 0.5˚/turn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5745621" y="1981475"/>
                <a:ext cx="2345257" cy="3794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l-GR" dirty="0">
                                  <a:solidFill>
                                    <a:srgbClr val="0C377B"/>
                                  </a:solidFill>
                                </a:rPr>
                                <m:t>Δ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6</m:t>
                              </m:r>
                            </m:sub>
                          </m:sSub>
                        </m:e>
                      </m:acc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r>
                        <a:rPr lang="en-GB" i="1" baseline="-25000">
                          <a:latin typeface="Cambria Math"/>
                        </a:rPr>
                        <m:t>𝑟𝑒𝑡𝑢𝑟𝑛</m:t>
                      </m:r>
                      <m:r>
                        <a:rPr lang="en-GB" i="1">
                          <a:latin typeface="Cambria Math"/>
                        </a:rPr>
                        <m:t>&lt;</m:t>
                      </m:r>
                      <m:r>
                        <a:rPr lang="en-GB" b="0" i="1" smtClean="0">
                          <a:latin typeface="Cambria Math"/>
                        </a:rPr>
                        <m:t>0.5 </m:t>
                      </m:r>
                      <m:r>
                        <a:rPr lang="en-GB" b="0" i="1" smtClean="0">
                          <a:latin typeface="Cambria Math"/>
                        </a:rPr>
                        <m:t>𝑢𝑛𝑖𝑡𝑠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5621" y="1981475"/>
                <a:ext cx="2345257" cy="379463"/>
              </a:xfrm>
              <a:prstGeom prst="rect">
                <a:avLst/>
              </a:prstGeom>
              <a:blipFill rotWithShape="1">
                <a:blip r:embed="rId3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5767114" y="2422632"/>
                <a:ext cx="2437719" cy="3794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l-GR" dirty="0">
                                  <a:solidFill>
                                    <a:srgbClr val="0C377B"/>
                                  </a:solidFill>
                                </a:rPr>
                                <m:t>Δ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10</m:t>
                              </m:r>
                            </m:sub>
                          </m:sSub>
                        </m:e>
                      </m:acc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r>
                        <a:rPr lang="en-GB" i="1" baseline="-25000">
                          <a:latin typeface="Cambria Math"/>
                        </a:rPr>
                        <m:t>𝑟𝑒𝑡𝑢𝑟𝑛</m:t>
                      </m:r>
                      <m:r>
                        <a:rPr lang="en-GB" i="1">
                          <a:latin typeface="Cambria Math"/>
                        </a:rPr>
                        <m:t>&lt;</m:t>
                      </m:r>
                      <m:r>
                        <a:rPr lang="en-GB" b="0" i="1" smtClean="0">
                          <a:latin typeface="Cambria Math"/>
                        </a:rPr>
                        <m:t>0.1 </m:t>
                      </m:r>
                      <m:r>
                        <a:rPr lang="en-GB" b="0" i="1" smtClean="0">
                          <a:latin typeface="Cambria Math"/>
                        </a:rPr>
                        <m:t>𝑢𝑛𝑖𝑡𝑠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7114" y="2422632"/>
                <a:ext cx="2437719" cy="3794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/>
          <p:cNvGrpSpPr/>
          <p:nvPr/>
        </p:nvGrpSpPr>
        <p:grpSpPr>
          <a:xfrm>
            <a:off x="-59083" y="4223810"/>
            <a:ext cx="4464496" cy="1943629"/>
            <a:chOff x="251520" y="1916832"/>
            <a:chExt cx="4464496" cy="1943629"/>
          </a:xfrm>
        </p:grpSpPr>
        <p:pic>
          <p:nvPicPr>
            <p:cNvPr id="41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6" t="38460" r="30831" b="50204"/>
            <a:stretch/>
          </p:blipFill>
          <p:spPr bwMode="auto">
            <a:xfrm>
              <a:off x="251520" y="1916832"/>
              <a:ext cx="4464496" cy="1112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42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26" t="64069" r="30831" b="27409"/>
            <a:stretch/>
          </p:blipFill>
          <p:spPr bwMode="auto">
            <a:xfrm>
              <a:off x="251520" y="3024384"/>
              <a:ext cx="4464496" cy="836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43" name="TextBox 42"/>
          <p:cNvSpPr txBox="1"/>
          <p:nvPr/>
        </p:nvSpPr>
        <p:spPr>
          <a:xfrm>
            <a:off x="2843065" y="4115169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Block 3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1238177" y="4069921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Block 4.a</a:t>
            </a:r>
            <a:endParaRPr lang="en-GB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316130" y="4068432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Block 4.b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3256252" y="5244048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Block 1.a</a:t>
            </a:r>
            <a:endParaRPr lang="en-GB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1839758" y="5244049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Block 1.b</a:t>
            </a:r>
            <a:endParaRPr lang="en-GB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1066789" y="5247362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Block 2</a:t>
            </a:r>
            <a:endParaRPr lang="en-GB" sz="1400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2665368" y="4620090"/>
            <a:ext cx="1359465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936301" y="5087906"/>
            <a:ext cx="1359465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1728353" y="5087906"/>
            <a:ext cx="712304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1160025" y="5087906"/>
            <a:ext cx="539175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1275796" y="4620090"/>
            <a:ext cx="712304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774720" y="4620090"/>
            <a:ext cx="539175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451895" y="1101118"/>
            <a:ext cx="4557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Integral only in the return end (over 400 mm length)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39809" y="3667487"/>
            <a:ext cx="1999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srgbClr val="0C377B"/>
                </a:solidFill>
              </a:rPr>
              <a:t>Δ</a:t>
            </a:r>
            <a:r>
              <a:rPr lang="en-GB" b="1" dirty="0" smtClean="0">
                <a:solidFill>
                  <a:srgbClr val="0C377B"/>
                </a:solidFill>
              </a:rPr>
              <a:t>z </a:t>
            </a:r>
            <a:r>
              <a:rPr lang="en-GB" b="1" dirty="0">
                <a:solidFill>
                  <a:srgbClr val="0C377B"/>
                </a:solidFill>
              </a:rPr>
              <a:t>= </a:t>
            </a:r>
            <a:r>
              <a:rPr lang="en-GB" b="1" dirty="0" smtClean="0">
                <a:solidFill>
                  <a:srgbClr val="0C377B"/>
                </a:solidFill>
              </a:rPr>
              <a:t>2 mm/block</a:t>
            </a:r>
            <a:endParaRPr lang="en-GB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4267368" y="4223810"/>
            <a:ext cx="2566854" cy="953578"/>
            <a:chOff x="4111432" y="3770260"/>
            <a:chExt cx="3361804" cy="1214876"/>
          </a:xfrm>
        </p:grpSpPr>
        <p:grpSp>
          <p:nvGrpSpPr>
            <p:cNvPr id="69" name="Group 68"/>
            <p:cNvGrpSpPr/>
            <p:nvPr/>
          </p:nvGrpSpPr>
          <p:grpSpPr>
            <a:xfrm>
              <a:off x="4111432" y="3770260"/>
              <a:ext cx="3361804" cy="1214876"/>
              <a:chOff x="251520" y="1916832"/>
              <a:chExt cx="4464496" cy="1943629"/>
            </a:xfrm>
          </p:grpSpPr>
          <p:pic>
            <p:nvPicPr>
              <p:cNvPr id="70" name="Picture 4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726" t="38460" r="30831" b="50204"/>
              <a:stretch/>
            </p:blipFill>
            <p:spPr bwMode="auto">
              <a:xfrm>
                <a:off x="251520" y="1916832"/>
                <a:ext cx="4464496" cy="1112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71" name="Picture 4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726" t="64069" r="30831" b="27409"/>
              <a:stretch/>
            </p:blipFill>
            <p:spPr bwMode="auto">
              <a:xfrm>
                <a:off x="251520" y="3024384"/>
                <a:ext cx="4464496" cy="8360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  <p:cxnSp>
          <p:nvCxnSpPr>
            <p:cNvPr id="73" name="Straight Arrow Connector 72"/>
            <p:cNvCxnSpPr/>
            <p:nvPr/>
          </p:nvCxnSpPr>
          <p:spPr>
            <a:xfrm flipV="1">
              <a:off x="6485592" y="4331790"/>
              <a:ext cx="511844" cy="687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5792334" y="4347205"/>
              <a:ext cx="26818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>
              <a:off x="5174433" y="4322492"/>
              <a:ext cx="32392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flipV="1">
              <a:off x="6330800" y="4038964"/>
              <a:ext cx="511844" cy="687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5524148" y="4023076"/>
              <a:ext cx="26818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>
              <a:off x="5009127" y="4023076"/>
              <a:ext cx="32392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Rectangle 96"/>
              <p:cNvSpPr/>
              <p:nvPr/>
            </p:nvSpPr>
            <p:spPr>
              <a:xfrm>
                <a:off x="6749075" y="4268422"/>
                <a:ext cx="2254463" cy="3476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600" i="1" smtClean="0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l-GR" sz="1600" dirty="0">
                                  <a:solidFill>
                                    <a:srgbClr val="0C377B"/>
                                  </a:solidFill>
                                </a:rPr>
                                <m:t>Δ</m:t>
                              </m:r>
                              <m:r>
                                <a:rPr lang="en-GB" sz="16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/>
                                </a:rPr>
                                <m:t>6</m:t>
                              </m:r>
                            </m:sub>
                          </m:sSub>
                        </m:e>
                      </m:acc>
                      <m:r>
                        <a:rPr lang="en-GB" sz="1600" b="0" i="1" smtClean="0">
                          <a:latin typeface="Cambria Math"/>
                        </a:rPr>
                        <m:t> </m:t>
                      </m:r>
                      <m:r>
                        <a:rPr lang="en-GB" sz="1600" i="1" baseline="-25000">
                          <a:latin typeface="Cambria Math"/>
                        </a:rPr>
                        <m:t>𝑟𝑒𝑡𝑢𝑟𝑛</m:t>
                      </m:r>
                      <m:r>
                        <a:rPr lang="en-GB" sz="1600" b="0" i="1" smtClean="0">
                          <a:latin typeface="Cambria Math"/>
                        </a:rPr>
                        <m:t>=−3.6 </m:t>
                      </m:r>
                      <m:r>
                        <a:rPr lang="en-GB" sz="1600" b="0" i="1" smtClean="0">
                          <a:latin typeface="Cambria Math"/>
                        </a:rPr>
                        <m:t>𝑢𝑛𝑖𝑡𝑠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97" name="Rectangle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9075" y="4268422"/>
                <a:ext cx="2254463" cy="34765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6724726" y="4591692"/>
                <a:ext cx="2336281" cy="3476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600" i="1" smtClean="0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l-GR" sz="1600" dirty="0">
                                  <a:solidFill>
                                    <a:srgbClr val="0C377B"/>
                                  </a:solidFill>
                                </a:rPr>
                                <m:t>Δ</m:t>
                              </m:r>
                              <m:r>
                                <a:rPr lang="en-GB" sz="16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/>
                                </a:rPr>
                                <m:t>10</m:t>
                              </m:r>
                            </m:sub>
                          </m:sSub>
                        </m:e>
                      </m:acc>
                      <m:r>
                        <a:rPr lang="en-GB" sz="1600" b="0" i="1" smtClean="0">
                          <a:latin typeface="Cambria Math"/>
                        </a:rPr>
                        <m:t> </m:t>
                      </m:r>
                      <m:r>
                        <a:rPr lang="en-GB" sz="1600" i="1" baseline="-25000">
                          <a:latin typeface="Cambria Math"/>
                        </a:rPr>
                        <m:t>𝑟𝑒𝑡𝑢𝑟𝑛</m:t>
                      </m:r>
                      <m:r>
                        <a:rPr lang="en-GB" sz="1600" b="0" i="1" smtClean="0">
                          <a:latin typeface="Cambria Math"/>
                        </a:rPr>
                        <m:t>=−0.1 </m:t>
                      </m:r>
                      <m:r>
                        <a:rPr lang="en-GB" sz="1600" b="0" i="1" smtClean="0">
                          <a:latin typeface="Cambria Math"/>
                        </a:rPr>
                        <m:t>𝑢𝑛𝑖𝑡𝑠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4726" y="4591692"/>
                <a:ext cx="2336281" cy="34765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4" name="Group 113"/>
          <p:cNvGrpSpPr/>
          <p:nvPr/>
        </p:nvGrpSpPr>
        <p:grpSpPr>
          <a:xfrm>
            <a:off x="4294015" y="5321980"/>
            <a:ext cx="2513559" cy="953578"/>
            <a:chOff x="4164727" y="5085169"/>
            <a:chExt cx="3361804" cy="1214876"/>
          </a:xfrm>
        </p:grpSpPr>
        <p:grpSp>
          <p:nvGrpSpPr>
            <p:cNvPr id="99" name="Group 98"/>
            <p:cNvGrpSpPr/>
            <p:nvPr/>
          </p:nvGrpSpPr>
          <p:grpSpPr>
            <a:xfrm>
              <a:off x="4164727" y="5085169"/>
              <a:ext cx="3361804" cy="1214876"/>
              <a:chOff x="251520" y="1916832"/>
              <a:chExt cx="4464496" cy="1943629"/>
            </a:xfrm>
          </p:grpSpPr>
          <p:pic>
            <p:nvPicPr>
              <p:cNvPr id="100" name="Picture 4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726" t="38460" r="30831" b="50204"/>
              <a:stretch/>
            </p:blipFill>
            <p:spPr bwMode="auto">
              <a:xfrm>
                <a:off x="251520" y="1916832"/>
                <a:ext cx="4464496" cy="1112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101" name="Picture 4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726" t="64069" r="30831" b="27409"/>
              <a:stretch/>
            </p:blipFill>
            <p:spPr bwMode="auto">
              <a:xfrm>
                <a:off x="251520" y="3024384"/>
                <a:ext cx="4464496" cy="8360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  <p:cxnSp>
          <p:nvCxnSpPr>
            <p:cNvPr id="103" name="Straight Arrow Connector 102"/>
            <p:cNvCxnSpPr/>
            <p:nvPr/>
          </p:nvCxnSpPr>
          <p:spPr>
            <a:xfrm>
              <a:off x="5845629" y="5662114"/>
              <a:ext cx="26818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>
              <a:off x="5577443" y="5337985"/>
              <a:ext cx="26818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>
              <a:off x="6812379" y="5630999"/>
              <a:ext cx="26818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>
              <a:off x="6544193" y="5306870"/>
              <a:ext cx="26818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6809978" y="5346590"/>
                <a:ext cx="2100575" cy="3476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600" i="1" smtClean="0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l-GR" sz="1600" dirty="0">
                                  <a:solidFill>
                                    <a:srgbClr val="0C377B"/>
                                  </a:solidFill>
                                </a:rPr>
                                <m:t>Δ</m:t>
                              </m:r>
                              <m:r>
                                <a:rPr lang="en-GB" sz="16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/>
                                </a:rPr>
                                <m:t>6</m:t>
                              </m:r>
                            </m:sub>
                          </m:sSub>
                        </m:e>
                      </m:acc>
                      <m:r>
                        <a:rPr lang="en-GB" sz="1600" b="0" i="1" smtClean="0">
                          <a:latin typeface="Cambria Math"/>
                        </a:rPr>
                        <m:t> </m:t>
                      </m:r>
                      <m:r>
                        <a:rPr lang="en-GB" sz="1600" i="1" baseline="-25000">
                          <a:latin typeface="Cambria Math"/>
                        </a:rPr>
                        <m:t>𝑟𝑒𝑡𝑢𝑟𝑛</m:t>
                      </m:r>
                      <m:r>
                        <a:rPr lang="en-GB" sz="1600" b="0" i="1" smtClean="0">
                          <a:latin typeface="Cambria Math"/>
                        </a:rPr>
                        <m:t>=1.1 </m:t>
                      </m:r>
                      <m:r>
                        <a:rPr lang="en-GB" sz="1600" b="0" i="1" smtClean="0">
                          <a:latin typeface="Cambria Math"/>
                        </a:rPr>
                        <m:t>𝑢𝑛𝑖𝑡𝑠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978" y="5346590"/>
                <a:ext cx="2100575" cy="34765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Rectangle 115"/>
              <p:cNvSpPr/>
              <p:nvPr/>
            </p:nvSpPr>
            <p:spPr>
              <a:xfrm>
                <a:off x="6785629" y="5669860"/>
                <a:ext cx="2336281" cy="3476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600" i="1" smtClean="0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l-GR" sz="1600" dirty="0">
                                  <a:solidFill>
                                    <a:srgbClr val="0C377B"/>
                                  </a:solidFill>
                                </a:rPr>
                                <m:t>Δ</m:t>
                              </m:r>
                              <m:r>
                                <a:rPr lang="en-GB" sz="16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/>
                                </a:rPr>
                                <m:t>10</m:t>
                              </m:r>
                            </m:sub>
                          </m:sSub>
                        </m:e>
                      </m:acc>
                      <m:r>
                        <a:rPr lang="en-GB" sz="1600" b="0" i="1" smtClean="0">
                          <a:latin typeface="Cambria Math"/>
                        </a:rPr>
                        <m:t> </m:t>
                      </m:r>
                      <m:r>
                        <a:rPr lang="en-GB" sz="1600" i="1" baseline="-25000">
                          <a:latin typeface="Cambria Math"/>
                        </a:rPr>
                        <m:t>𝑟𝑒𝑡𝑢𝑟𝑛</m:t>
                      </m:r>
                      <m:r>
                        <a:rPr lang="en-GB" sz="1600" b="0" i="1" smtClean="0">
                          <a:latin typeface="Cambria Math"/>
                        </a:rPr>
                        <m:t>=−0.1 </m:t>
                      </m:r>
                      <m:r>
                        <a:rPr lang="en-GB" sz="1600" b="0" i="1" smtClean="0">
                          <a:latin typeface="Cambria Math"/>
                        </a:rPr>
                        <m:t>𝑢𝑛𝑖𝑡𝑠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16" name="Rectangle 1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5629" y="5669860"/>
                <a:ext cx="2336281" cy="34765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TextBox 62"/>
          <p:cNvSpPr txBox="1"/>
          <p:nvPr/>
        </p:nvSpPr>
        <p:spPr>
          <a:xfrm>
            <a:off x="5845312" y="653534"/>
            <a:ext cx="327659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By S. </a:t>
            </a:r>
            <a:r>
              <a:rPr lang="en-US" dirty="0" err="1" smtClean="0"/>
              <a:t>Izquierdo</a:t>
            </a:r>
            <a:r>
              <a:rPr lang="en-US" dirty="0" smtClean="0"/>
              <a:t> Bermudez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6629400" y="4036819"/>
            <a:ext cx="2514600" cy="1210543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23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Design – Field Quality Adjustment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agnetic shims in bladder slots can be used to correct low order harmonics</a:t>
            </a:r>
          </a:p>
          <a:p>
            <a:pPr lvl="1"/>
            <a:r>
              <a:rPr lang="en-US" dirty="0" smtClean="0"/>
              <a:t>To be demonstrated by HQ03 (120 mm quad.)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8EC50A-3966-432E-B211-A981FA0AC68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920281"/>
            <a:ext cx="3962400" cy="3937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38500"/>
            <a:ext cx="4276725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5909846"/>
            <a:ext cx="5410200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P. Hagen and P. Ferracin, LARP-HiLumi Collab Mtg, 2014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3929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conductor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71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0D081D-2154-488A-87AB-F399CE6375C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en-US" dirty="0" smtClean="0"/>
              <a:t>Baseline Conductor</a:t>
            </a:r>
            <a:endParaRPr lang="en-GB" altLang="en-US" sz="3100" i="1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52400" y="1222375"/>
            <a:ext cx="6019800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b="1" dirty="0" smtClean="0"/>
              <a:t>STRAND</a:t>
            </a:r>
          </a:p>
          <a:p>
            <a:pPr>
              <a:buFont typeface="Arial" charset="0"/>
              <a:buChar char="•"/>
              <a:defRPr/>
            </a:pPr>
            <a:r>
              <a:rPr lang="en-GB" b="1" dirty="0" smtClean="0"/>
              <a:t>0.85 mm </a:t>
            </a:r>
            <a:r>
              <a:rPr lang="en-GB" dirty="0" smtClean="0"/>
              <a:t>strand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Filament size </a:t>
            </a:r>
            <a:r>
              <a:rPr lang="en-GB" b="1" dirty="0" smtClean="0"/>
              <a:t>&lt;50 </a:t>
            </a:r>
            <a:r>
              <a:rPr lang="el-GR" b="1" dirty="0" smtClean="0"/>
              <a:t>μ</a:t>
            </a:r>
            <a:r>
              <a:rPr lang="en-GB" b="1" dirty="0" smtClean="0"/>
              <a:t>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Cu/</a:t>
            </a:r>
            <a:r>
              <a:rPr lang="en-GB" dirty="0" err="1" smtClean="0"/>
              <a:t>Sc</a:t>
            </a:r>
            <a:r>
              <a:rPr lang="en-GB" dirty="0" smtClean="0"/>
              <a:t>: </a:t>
            </a:r>
            <a:r>
              <a:rPr lang="en-GB" b="1" dirty="0" smtClean="0"/>
              <a:t>1.2 </a:t>
            </a:r>
            <a:r>
              <a:rPr lang="en-GB" b="1" dirty="0" smtClean="0">
                <a:sym typeface="Symbol"/>
              </a:rPr>
              <a:t> 0.1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/>
              <a:t>55% Cu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Critical current at 4.2 K and 15 T</a:t>
            </a:r>
          </a:p>
          <a:p>
            <a:pPr lvl="1">
              <a:buFont typeface="Arial" charset="0"/>
              <a:buChar char="–"/>
              <a:defRPr/>
            </a:pPr>
            <a:r>
              <a:rPr lang="en-US" b="1" dirty="0" smtClean="0"/>
              <a:t>361 A</a:t>
            </a:r>
            <a:r>
              <a:rPr lang="en-US" dirty="0" smtClean="0"/>
              <a:t> at 15 T  (632 A at 12 T)</a:t>
            </a:r>
            <a:endParaRPr lang="en-GB" dirty="0" smtClean="0"/>
          </a:p>
          <a:p>
            <a:pPr>
              <a:buFont typeface="Arial" charset="0"/>
              <a:buChar char="•"/>
              <a:defRPr/>
            </a:pP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2362200" y="3352642"/>
            <a:ext cx="1828800" cy="2133600"/>
            <a:chOff x="322037" y="3352800"/>
            <a:chExt cx="1828800" cy="2133600"/>
          </a:xfrm>
        </p:grpSpPr>
        <p:pic>
          <p:nvPicPr>
            <p:cNvPr id="14345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037" y="3657600"/>
              <a:ext cx="1828800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Box 16"/>
            <p:cNvSpPr txBox="1">
              <a:spLocks noChangeArrowheads="1"/>
            </p:cNvSpPr>
            <p:nvPr/>
          </p:nvSpPr>
          <p:spPr bwMode="auto">
            <a:xfrm>
              <a:off x="338137" y="3352800"/>
              <a:ext cx="1600200" cy="2460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altLang="en-US" sz="1000">
                  <a:solidFill>
                    <a:schemeClr val="tx2"/>
                  </a:solidFill>
                </a:rPr>
                <a:t> OST RRP strand, 132/169</a:t>
              </a:r>
            </a:p>
          </p:txBody>
        </p:sp>
      </p:grp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4548980" y="1219200"/>
            <a:ext cx="4475957" cy="22098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  <a:defRPr/>
            </a:pPr>
            <a:r>
              <a:rPr lang="en-GB" b="1" dirty="0" smtClean="0"/>
              <a:t>CABLE</a:t>
            </a:r>
          </a:p>
          <a:p>
            <a:pPr>
              <a:buFont typeface="Arial" charset="0"/>
              <a:buChar char="•"/>
              <a:defRPr/>
            </a:pPr>
            <a:r>
              <a:rPr lang="en-GB" b="1" dirty="0" smtClean="0"/>
              <a:t>40</a:t>
            </a:r>
            <a:r>
              <a:rPr lang="en-GB" dirty="0" smtClean="0"/>
              <a:t>-strand cable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Mid thickness: </a:t>
            </a:r>
            <a:r>
              <a:rPr lang="en-GB" b="1" dirty="0" smtClean="0"/>
              <a:t>1.525 mm</a:t>
            </a:r>
            <a:endParaRPr lang="en-GB" b="1" dirty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Width: </a:t>
            </a:r>
            <a:r>
              <a:rPr lang="en-GB" b="1" dirty="0" smtClean="0"/>
              <a:t>18.150 </a:t>
            </a:r>
            <a:r>
              <a:rPr lang="en-GB" b="1" dirty="0"/>
              <a:t>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Keystone angle: </a:t>
            </a:r>
            <a:r>
              <a:rPr lang="en-GB" b="1" dirty="0" smtClean="0"/>
              <a:t>0.55 </a:t>
            </a:r>
            <a:r>
              <a:rPr lang="en-GB" b="1" dirty="0"/>
              <a:t>deg.</a:t>
            </a:r>
          </a:p>
          <a:p>
            <a:pPr>
              <a:defRPr/>
            </a:pPr>
            <a:r>
              <a:rPr lang="en-GB" dirty="0" smtClean="0"/>
              <a:t>SS </a:t>
            </a:r>
            <a:r>
              <a:rPr lang="en-GB" dirty="0"/>
              <a:t>core </a:t>
            </a:r>
            <a:r>
              <a:rPr lang="en-US" b="1" dirty="0"/>
              <a:t>12 mm </a:t>
            </a:r>
            <a:r>
              <a:rPr lang="en-US" dirty="0"/>
              <a:t>wide and </a:t>
            </a:r>
            <a:r>
              <a:rPr lang="en-US" b="1" dirty="0"/>
              <a:t>25 </a:t>
            </a:r>
            <a:r>
              <a:rPr lang="en-US" b="1" dirty="0" err="1"/>
              <a:t>μm</a:t>
            </a:r>
            <a:r>
              <a:rPr lang="en-US" b="1" dirty="0"/>
              <a:t> </a:t>
            </a:r>
            <a:r>
              <a:rPr lang="en-US" dirty="0"/>
              <a:t>thick </a:t>
            </a:r>
            <a:endParaRPr lang="en-GB" dirty="0"/>
          </a:p>
          <a:p>
            <a:pPr marL="0" indent="0">
              <a:buFont typeface="Arial" pitchFamily="34" charset="0"/>
              <a:buNone/>
              <a:defRPr/>
            </a:pP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>
            <a:off x="309563" y="5791200"/>
            <a:ext cx="8459787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6"/>
          <p:cNvSpPr txBox="1">
            <a:spLocks noChangeArrowheads="1"/>
          </p:cNvSpPr>
          <p:nvPr/>
        </p:nvSpPr>
        <p:spPr bwMode="auto">
          <a:xfrm rot="5400000">
            <a:off x="8573294" y="6199981"/>
            <a:ext cx="657225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altLang="en-US" sz="1000">
                <a:solidFill>
                  <a:schemeClr val="tx2"/>
                </a:solidFill>
              </a:rPr>
              <a:t> RRP cable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519446"/>
            <a:ext cx="1447800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D. </a:t>
            </a:r>
            <a:r>
              <a:rPr lang="en-US" sz="1600" dirty="0" err="1" smtClean="0"/>
              <a:t>Dietderich</a:t>
            </a:r>
            <a:endParaRPr lang="en-US" sz="1600" dirty="0"/>
          </a:p>
        </p:txBody>
      </p:sp>
      <p:grpSp>
        <p:nvGrpSpPr>
          <p:cNvPr id="3" name="Group 2"/>
          <p:cNvGrpSpPr/>
          <p:nvPr/>
        </p:nvGrpSpPr>
        <p:grpSpPr>
          <a:xfrm>
            <a:off x="304800" y="3352642"/>
            <a:ext cx="1861232" cy="2352569"/>
            <a:chOff x="2362200" y="3352642"/>
            <a:chExt cx="1861232" cy="2352569"/>
          </a:xfrm>
        </p:grpSpPr>
        <p:pic>
          <p:nvPicPr>
            <p:cNvPr id="14343" name="Picture 6" descr="Round Sub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77" t="2104" r="17001" b="1840"/>
            <a:stretch>
              <a:fillRect/>
            </a:stretch>
          </p:blipFill>
          <p:spPr bwMode="auto">
            <a:xfrm>
              <a:off x="2406726" y="3657600"/>
              <a:ext cx="1816706" cy="182880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44" name="TextBox 16"/>
            <p:cNvSpPr txBox="1">
              <a:spLocks noChangeArrowheads="1"/>
            </p:cNvSpPr>
            <p:nvPr/>
          </p:nvSpPr>
          <p:spPr bwMode="auto">
            <a:xfrm>
              <a:off x="2406725" y="3352642"/>
              <a:ext cx="1403275" cy="24622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square" lIns="0" r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altLang="en-US" sz="1000" dirty="0">
                  <a:solidFill>
                    <a:schemeClr val="tx2"/>
                  </a:solidFill>
                </a:rPr>
                <a:t> </a:t>
              </a:r>
              <a:r>
                <a:rPr lang="en-GB" altLang="en-US" sz="1000" dirty="0" err="1">
                  <a:solidFill>
                    <a:schemeClr val="tx2"/>
                  </a:solidFill>
                </a:rPr>
                <a:t>Bruker</a:t>
              </a:r>
              <a:r>
                <a:rPr lang="en-GB" altLang="en-US" sz="1000" dirty="0">
                  <a:solidFill>
                    <a:schemeClr val="tx2"/>
                  </a:solidFill>
                </a:rPr>
                <a:t> PIT strand, 192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362200" y="5366657"/>
              <a:ext cx="1225551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600" dirty="0" smtClean="0"/>
                <a:t>A. Ballarino</a:t>
              </a:r>
              <a:endParaRPr lang="en-US" sz="16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191000" y="3184795"/>
            <a:ext cx="4800870" cy="2603500"/>
            <a:chOff x="4191000" y="3184795"/>
            <a:chExt cx="4800870" cy="2603500"/>
          </a:xfrm>
        </p:grpSpPr>
        <p:grpSp>
          <p:nvGrpSpPr>
            <p:cNvPr id="2" name="Group 1"/>
            <p:cNvGrpSpPr/>
            <p:nvPr/>
          </p:nvGrpSpPr>
          <p:grpSpPr>
            <a:xfrm>
              <a:off x="4390497" y="3184795"/>
              <a:ext cx="4601373" cy="2603500"/>
              <a:chOff x="4390497" y="3184795"/>
              <a:chExt cx="4601373" cy="2603500"/>
            </a:xfrm>
          </p:grpSpPr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90497" y="3184795"/>
                <a:ext cx="4601373" cy="26035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7685314" y="4995446"/>
                <a:ext cx="1077686" cy="33855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206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 err="1" smtClean="0"/>
                  <a:t>A.Ghosh</a:t>
                </a:r>
                <a:endParaRPr lang="en-US" sz="1600" dirty="0"/>
              </a:p>
            </p:txBody>
          </p:sp>
        </p:grpSp>
        <p:sp>
          <p:nvSpPr>
            <p:cNvPr id="10" name="Right Arrow 9"/>
            <p:cNvSpPr/>
            <p:nvPr/>
          </p:nvSpPr>
          <p:spPr>
            <a:xfrm>
              <a:off x="4191000" y="3810000"/>
              <a:ext cx="3810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0192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&amp; Upcoming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962400"/>
            <a:ext cx="8534400" cy="2392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HL-LHC-LARP International Review of the Inner Triplets Quadrupole (MQXF) Design</a:t>
            </a:r>
          </a:p>
          <a:p>
            <a:pPr marL="0" indent="0">
              <a:buNone/>
            </a:pPr>
            <a:r>
              <a:rPr lang="en-US" i="1" dirty="0"/>
              <a:t>(</a:t>
            </a:r>
            <a:r>
              <a:rPr lang="en-US" i="1" dirty="0" smtClean="0"/>
              <a:t>CERN,  December 10-12, 2014)</a:t>
            </a:r>
          </a:p>
          <a:p>
            <a:pPr marL="400050" lvl="1" indent="0">
              <a:buNone/>
            </a:pPr>
            <a:r>
              <a:rPr lang="en-US" dirty="0" smtClean="0"/>
              <a:t>We plan to discuss recommendation about margin at this review, and then address the comments and recommendations of both reviews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152400" y="1143000"/>
            <a:ext cx="89916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2"/>
                </a:solidFill>
                <a:latin typeface="+mn-lt"/>
              </a:rPr>
              <a:t>HL-LHC-LARP International Review of MQXF Cable:</a:t>
            </a:r>
          </a:p>
          <a:p>
            <a:pPr>
              <a:defRPr/>
            </a:pPr>
            <a:r>
              <a:rPr lang="en-US" sz="2800" i="1" dirty="0" smtClean="0">
                <a:solidFill>
                  <a:schemeClr val="tx2"/>
                </a:solidFill>
                <a:latin typeface="+mn-lt"/>
              </a:rPr>
              <a:t>(CERN November 5-6, 2014)</a:t>
            </a:r>
            <a:endParaRPr lang="en-US" sz="2800" i="1" dirty="0">
              <a:solidFill>
                <a:schemeClr val="tx2"/>
              </a:solidFill>
              <a:latin typeface="+mn-lt"/>
            </a:endParaRPr>
          </a:p>
          <a:p>
            <a:pPr marL="342900" indent="-342900">
              <a:buFontTx/>
              <a:buChar char="-"/>
              <a:defRPr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I</a:t>
            </a:r>
            <a:r>
              <a:rPr lang="en-US" sz="2400" baseline="-25000" dirty="0" smtClean="0">
                <a:solidFill>
                  <a:schemeClr val="tx2"/>
                </a:solidFill>
                <a:latin typeface="+mn-lt"/>
              </a:rPr>
              <a:t>c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 target not completely reached, try increasing margin (longer magnets)</a:t>
            </a:r>
          </a:p>
          <a:p>
            <a:pPr marL="342900" indent="-342900">
              <a:buFontTx/>
              <a:buChar char="-"/>
              <a:defRPr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Relate conductor requirements to magnet performance</a:t>
            </a:r>
            <a:endParaRPr lang="en-US" sz="2400" dirty="0" smtClean="0">
              <a:solidFill>
                <a:schemeClr val="tx2"/>
              </a:solidFill>
              <a:latin typeface="+mn-lt"/>
            </a:endParaRPr>
          </a:p>
          <a:p>
            <a:pPr marL="342900" indent="-342900">
              <a:buFontTx/>
              <a:buChar char="-"/>
              <a:defRPr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Reduce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keystone angle of PIT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cable, consider it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for RRP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cable</a:t>
            </a:r>
            <a:endParaRPr lang="en-US" sz="2400" i="1" dirty="0">
              <a:solidFill>
                <a:schemeClr val="tx2"/>
              </a:solidFill>
              <a:latin typeface="+mn-lt"/>
            </a:endParaRPr>
          </a:p>
          <a:p>
            <a:pPr marL="342900" indent="-342900">
              <a:buFontTx/>
              <a:buChar char="-"/>
              <a:defRPr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Keep two vendors and increase support if one is late 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455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Outline</a:t>
            </a:r>
            <a:endParaRPr lang="en-GB" alt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4830763"/>
          </a:xfrm>
        </p:spPr>
        <p:txBody>
          <a:bodyPr/>
          <a:lstStyle/>
          <a:p>
            <a:r>
              <a:rPr lang="en-US" dirty="0" smtClean="0"/>
              <a:t>Main features</a:t>
            </a:r>
          </a:p>
          <a:p>
            <a:r>
              <a:rPr lang="en-US" dirty="0" smtClean="0"/>
              <a:t>Design Progress</a:t>
            </a:r>
          </a:p>
          <a:p>
            <a:r>
              <a:rPr lang="en-US" dirty="0" smtClean="0"/>
              <a:t>Short Models status</a:t>
            </a:r>
          </a:p>
          <a:p>
            <a:r>
              <a:rPr lang="en-US" dirty="0" smtClean="0"/>
              <a:t>Long Prototypes status</a:t>
            </a:r>
          </a:p>
          <a:p>
            <a:pPr lvl="1"/>
            <a:r>
              <a:rPr lang="en-US" dirty="0" smtClean="0"/>
              <a:t>LHQ coil test </a:t>
            </a:r>
            <a:r>
              <a:rPr lang="en-US" dirty="0" smtClean="0"/>
              <a:t>results</a:t>
            </a:r>
          </a:p>
          <a:p>
            <a:r>
              <a:rPr lang="en-US" dirty="0" smtClean="0"/>
              <a:t>Conclusions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Giorgio Ambrosio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5736BA-C572-4149-A350-F486D55EDDC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114800"/>
            <a:ext cx="7772400" cy="1654175"/>
          </a:xfrm>
        </p:spPr>
        <p:txBody>
          <a:bodyPr/>
          <a:lstStyle/>
          <a:p>
            <a:r>
              <a:rPr lang="en-US" dirty="0" smtClean="0"/>
              <a:t>Short model status</a:t>
            </a:r>
            <a:br>
              <a:rPr lang="en-US" dirty="0" smtClean="0"/>
            </a:br>
            <a:r>
              <a:rPr lang="en-US" b="0" dirty="0" smtClean="0"/>
              <a:t>- </a:t>
            </a:r>
            <a:r>
              <a:rPr lang="en-US" sz="3200" b="0" dirty="0" smtClean="0"/>
              <a:t>Coils</a:t>
            </a:r>
            <a:br>
              <a:rPr lang="en-US" sz="3200" b="0" dirty="0" smtClean="0"/>
            </a:br>
            <a:r>
              <a:rPr lang="en-US" sz="3200" b="0" dirty="0" smtClean="0"/>
              <a:t>- structure</a:t>
            </a:r>
            <a:endParaRPr lang="en-US" sz="3200" b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2400" cy="15001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43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Fabrication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LARP:</a:t>
            </a:r>
            <a:endParaRPr lang="en-US" dirty="0"/>
          </a:p>
          <a:p>
            <a:pPr lvl="1"/>
            <a:r>
              <a:rPr lang="en-US" dirty="0" smtClean="0"/>
              <a:t>#1 (practice coil): completed</a:t>
            </a:r>
          </a:p>
          <a:p>
            <a:pPr lvl="1"/>
            <a:r>
              <a:rPr lang="en-US" dirty="0" smtClean="0"/>
              <a:t>#2 (for mirror test): instrumentation in progress</a:t>
            </a:r>
          </a:p>
          <a:p>
            <a:pPr lvl="2"/>
            <a:r>
              <a:rPr lang="en-US" dirty="0" smtClean="0"/>
              <a:t>Test start by end of February</a:t>
            </a:r>
          </a:p>
          <a:p>
            <a:pPr lvl="1"/>
            <a:r>
              <a:rPr lang="en-US" dirty="0" smtClean="0"/>
              <a:t>#3 (for MQXFS1): prep </a:t>
            </a:r>
            <a:r>
              <a:rPr lang="en-US" dirty="0"/>
              <a:t>f</a:t>
            </a:r>
            <a:r>
              <a:rPr lang="en-US" dirty="0" smtClean="0"/>
              <a:t>or potting in progress</a:t>
            </a:r>
          </a:p>
          <a:p>
            <a:pPr lvl="1"/>
            <a:r>
              <a:rPr lang="en-US" dirty="0" smtClean="0"/>
              <a:t>#4 </a:t>
            </a:r>
            <a:r>
              <a:rPr lang="en-US" dirty="0"/>
              <a:t>(for MQXFS1): </a:t>
            </a:r>
            <a:r>
              <a:rPr lang="en-US" dirty="0" smtClean="0"/>
              <a:t>winding </a:t>
            </a:r>
            <a:r>
              <a:rPr lang="en-US" dirty="0"/>
              <a:t>in </a:t>
            </a:r>
            <a:r>
              <a:rPr lang="en-US" dirty="0" smtClean="0"/>
              <a:t>progress</a:t>
            </a:r>
            <a:endParaRPr lang="en-US" dirty="0"/>
          </a:p>
          <a:p>
            <a:r>
              <a:rPr lang="en-US" dirty="0" smtClean="0"/>
              <a:t>CERN:</a:t>
            </a:r>
          </a:p>
          <a:p>
            <a:pPr lvl="1"/>
            <a:r>
              <a:rPr lang="en-US" dirty="0" smtClean="0"/>
              <a:t>001 (Cu practice coil): post potting</a:t>
            </a:r>
          </a:p>
          <a:p>
            <a:pPr lvl="1"/>
            <a:r>
              <a:rPr lang="en-US" dirty="0" smtClean="0"/>
              <a:t>101 (low Nb3Sn practice): prep for potting in progress</a:t>
            </a:r>
          </a:p>
          <a:p>
            <a:pPr lvl="1"/>
            <a:r>
              <a:rPr lang="en-US" dirty="0" smtClean="0"/>
              <a:t>102 </a:t>
            </a:r>
            <a:r>
              <a:rPr lang="en-US" dirty="0"/>
              <a:t>(for </a:t>
            </a:r>
            <a:r>
              <a:rPr lang="en-US" dirty="0" smtClean="0"/>
              <a:t>MQXFS1): prep for reaction in progress</a:t>
            </a:r>
          </a:p>
          <a:p>
            <a:pPr lvl="1"/>
            <a:r>
              <a:rPr lang="en-US" dirty="0" smtClean="0"/>
              <a:t>103 </a:t>
            </a:r>
            <a:r>
              <a:rPr lang="en-US" dirty="0"/>
              <a:t>(for MQXFS1): prep </a:t>
            </a:r>
            <a:r>
              <a:rPr lang="en-US" dirty="0" smtClean="0"/>
              <a:t>for winding in progress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51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from Winding &amp; Curing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4419600" cy="2362200"/>
          </a:xfrm>
        </p:spPr>
        <p:txBody>
          <a:bodyPr>
            <a:normAutofit/>
          </a:bodyPr>
          <a:lstStyle/>
          <a:p>
            <a:r>
              <a:rPr lang="en-US" dirty="0" smtClean="0"/>
              <a:t>No popped strands during winding</a:t>
            </a:r>
          </a:p>
          <a:p>
            <a:r>
              <a:rPr lang="en-US" dirty="0" smtClean="0"/>
              <a:t>Flexible features of end parts are working well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4" t="2123" r="4776" b="21221"/>
          <a:stretch/>
        </p:blipFill>
        <p:spPr bwMode="auto">
          <a:xfrm>
            <a:off x="5245196" y="1143000"/>
            <a:ext cx="391785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97" t="3828" r="8230" b="2838"/>
          <a:stretch/>
        </p:blipFill>
        <p:spPr bwMode="auto">
          <a:xfrm>
            <a:off x="5277304" y="3456110"/>
            <a:ext cx="3866696" cy="3401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2" t="6296" r="29132" b="27037"/>
          <a:stretch/>
        </p:blipFill>
        <p:spPr bwMode="auto">
          <a:xfrm>
            <a:off x="57150" y="3429000"/>
            <a:ext cx="5048250" cy="2842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922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from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1"/>
            <a:ext cx="4114800" cy="2743200"/>
          </a:xfrm>
        </p:spPr>
        <p:txBody>
          <a:bodyPr/>
          <a:lstStyle/>
          <a:p>
            <a:r>
              <a:rPr lang="en-US" dirty="0" smtClean="0"/>
              <a:t>Coils look very nice</a:t>
            </a:r>
          </a:p>
          <a:p>
            <a:r>
              <a:rPr lang="en-US" dirty="0" smtClean="0"/>
              <a:t>Pole gaps are almost closed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31" r="14717"/>
          <a:stretch/>
        </p:blipFill>
        <p:spPr bwMode="auto">
          <a:xfrm rot="16200000">
            <a:off x="4514312" y="1825582"/>
            <a:ext cx="5068378" cy="3733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75"/>
          <a:stretch/>
        </p:blipFill>
        <p:spPr bwMode="auto">
          <a:xfrm>
            <a:off x="152400" y="2977116"/>
            <a:ext cx="4876800" cy="3270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004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from Potting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1"/>
            <a:ext cx="4953000" cy="28955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few small issues found:</a:t>
            </a:r>
          </a:p>
          <a:p>
            <a:pPr lvl="1"/>
            <a:r>
              <a:rPr lang="en-US" dirty="0" smtClean="0"/>
              <a:t>Adjustments implemented to equipment and procedures</a:t>
            </a:r>
          </a:p>
          <a:p>
            <a:r>
              <a:rPr lang="en-US" dirty="0" smtClean="0"/>
              <a:t>Overall coils look nice</a:t>
            </a:r>
          </a:p>
          <a:p>
            <a:pPr lvl="1"/>
            <a:r>
              <a:rPr lang="en-US" dirty="0" smtClean="0"/>
              <a:t>Coil </a:t>
            </a:r>
            <a:r>
              <a:rPr lang="en-US" dirty="0"/>
              <a:t>#</a:t>
            </a:r>
            <a:r>
              <a:rPr lang="en-US" dirty="0" smtClean="0"/>
              <a:t>1 inside </a:t>
            </a:r>
            <a:r>
              <a:rPr lang="en-US" dirty="0"/>
              <a:t>was </a:t>
            </a:r>
            <a:r>
              <a:rPr lang="en-US" dirty="0" smtClean="0"/>
              <a:t>very good</a:t>
            </a:r>
          </a:p>
          <a:p>
            <a:pPr lvl="1"/>
            <a:r>
              <a:rPr lang="en-US" dirty="0" smtClean="0"/>
              <a:t>CMM in progress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" t="31298" r="2794" b="30006"/>
          <a:stretch/>
        </p:blipFill>
        <p:spPr bwMode="auto">
          <a:xfrm>
            <a:off x="0" y="4279286"/>
            <a:ext cx="8523027" cy="2578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02"/>
          <a:stretch/>
        </p:blipFill>
        <p:spPr bwMode="auto">
          <a:xfrm>
            <a:off x="4876800" y="1212112"/>
            <a:ext cx="4267200" cy="290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290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QC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160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All standard test (up to 2 kV) – passed</a:t>
            </a:r>
          </a:p>
          <a:p>
            <a:r>
              <a:rPr lang="en-US" dirty="0" smtClean="0"/>
              <a:t>Heaters-to-coil up to 5 kV – passed</a:t>
            </a:r>
          </a:p>
          <a:p>
            <a:r>
              <a:rPr lang="en-US" dirty="0" smtClean="0"/>
              <a:t>Impulse test up to 5 kV – passed up to 4.6 kV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7507804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5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Procurement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686800" cy="3962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Procurement in progress: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QC: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6" t="23870" r="8322" b="25478"/>
          <a:stretch/>
        </p:blipFill>
        <p:spPr bwMode="auto">
          <a:xfrm>
            <a:off x="76200" y="1752600"/>
            <a:ext cx="5288507" cy="247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6" t="26368" r="1367" b="12989"/>
          <a:stretch/>
        </p:blipFill>
        <p:spPr bwMode="auto">
          <a:xfrm>
            <a:off x="5440907" y="1143000"/>
            <a:ext cx="3684043" cy="313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838200" y="4267200"/>
            <a:ext cx="8153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GB" dirty="0"/>
              <a:t>Two sets of support structures fabricated, including dummy aluminium coils</a:t>
            </a: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GB" dirty="0"/>
              <a:t>Shell out of tolerance</a:t>
            </a:r>
            <a:endParaRPr lang="en-US" dirty="0"/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dirty="0"/>
              <a:t>Inner perimeter ok, but shape and pins not within spec.</a:t>
            </a:r>
            <a:endParaRPr lang="en-US" dirty="0"/>
          </a:p>
          <a:p>
            <a:pPr marL="742950" lvl="1" indent="-285750">
              <a:buFont typeface="Courier New" pitchFamily="49" charset="0"/>
              <a:buChar char="o"/>
            </a:pPr>
            <a:r>
              <a:rPr lang="en-GB" dirty="0"/>
              <a:t>Decision to proceed with current shells, but fabrication of 2 additional sets launched</a:t>
            </a: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GB" dirty="0"/>
              <a:t>No major issue in other </a:t>
            </a:r>
            <a:r>
              <a:rPr lang="en-GB" dirty="0" smtClean="0"/>
              <a:t>components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dirty="0" smtClean="0"/>
              <a:t>Consistent CMM measurements at CERN and LBNL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40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Assembly procedures are being finalized</a:t>
            </a:r>
          </a:p>
          <a:p>
            <a:r>
              <a:rPr lang="en-US" dirty="0" smtClean="0"/>
              <a:t>Small differences btw CERN and LARP</a:t>
            </a:r>
          </a:p>
          <a:p>
            <a:pPr lvl="1"/>
            <a:r>
              <a:rPr lang="en-US" dirty="0" smtClean="0"/>
              <a:t>Short models and prototypes will be used to fine tune assembly procedures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6" r="1731" b="6665"/>
          <a:stretch/>
        </p:blipFill>
        <p:spPr bwMode="auto">
          <a:xfrm>
            <a:off x="685800" y="3551274"/>
            <a:ext cx="8458966" cy="330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97770"/>
            <a:ext cx="3444949" cy="2317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730392" y="3583171"/>
            <a:ext cx="337317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J. C. Perez, 07/22/14 LARP Mtg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3973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458200" cy="914400"/>
          </a:xfrm>
        </p:spPr>
        <p:txBody>
          <a:bodyPr/>
          <a:lstStyle/>
          <a:p>
            <a:r>
              <a:rPr lang="en-US" dirty="0" smtClean="0"/>
              <a:t>Assembly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724400"/>
            <a:ext cx="8458200" cy="1600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Assembly with Al-dummy coils: March 2015</a:t>
            </a:r>
          </a:p>
          <a:p>
            <a:r>
              <a:rPr lang="en-US" dirty="0" smtClean="0"/>
              <a:t>Cold test with Al-dummy coil: April 2015</a:t>
            </a:r>
          </a:p>
          <a:p>
            <a:r>
              <a:rPr lang="en-US" dirty="0" smtClean="0"/>
              <a:t>Assembly of MQXFS1 start: May 2015</a:t>
            </a:r>
          </a:p>
          <a:p>
            <a:r>
              <a:rPr lang="en-US" dirty="0" smtClean="0"/>
              <a:t>Cold test of MQXFS1: August 2015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7" name="Picture 6" descr="sqxf-cpak-insertion-setup-iso.jpg"/>
          <p:cNvPicPr>
            <a:picLocks noChangeAspect="1"/>
          </p:cNvPicPr>
          <p:nvPr/>
        </p:nvPicPr>
        <p:blipFill>
          <a:blip r:embed="rId2" cstate="print"/>
          <a:srcRect l="22525" t="13333" r="41414" b="42222"/>
          <a:stretch>
            <a:fillRect/>
          </a:stretch>
        </p:blipFill>
        <p:spPr>
          <a:xfrm>
            <a:off x="152400" y="838200"/>
            <a:ext cx="4081130" cy="3886790"/>
          </a:xfrm>
          <a:prstGeom prst="rect">
            <a:avLst/>
          </a:prstGeom>
        </p:spPr>
      </p:pic>
      <p:pic>
        <p:nvPicPr>
          <p:cNvPr id="8" name="Picture 7" descr="sqxf-cpak-insertion-setup-front-z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1143000"/>
            <a:ext cx="4635518" cy="358199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10200" y="804446"/>
            <a:ext cx="337317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D. Cheng, 11/07/14 LARP Mtg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7583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4BDFFF-6B74-45F1-BB7B-BE47BCC4BCF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18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altLang="en-US" dirty="0" smtClean="0"/>
              <a:t>MQXF Main Parameters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2C2B6E-0D94-453A-8EE2-7F5D323926D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7415" name="Content Placeholder 8"/>
          <p:cNvSpPr>
            <a:spLocks noGrp="1"/>
          </p:cNvSpPr>
          <p:nvPr>
            <p:ph idx="1"/>
          </p:nvPr>
        </p:nvSpPr>
        <p:spPr>
          <a:xfrm>
            <a:off x="22225" y="1143000"/>
            <a:ext cx="8893175" cy="3276600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 smtClean="0">
                <a:solidFill>
                  <a:srgbClr val="FF0000"/>
                </a:solidFill>
              </a:rPr>
              <a:t>140 T/m </a:t>
            </a:r>
            <a:r>
              <a:rPr lang="en-GB" dirty="0" smtClean="0"/>
              <a:t>in </a:t>
            </a:r>
            <a:r>
              <a:rPr lang="en-GB" dirty="0" smtClean="0">
                <a:solidFill>
                  <a:srgbClr val="FF0000"/>
                </a:solidFill>
              </a:rPr>
              <a:t>150 mm </a:t>
            </a:r>
            <a:r>
              <a:rPr lang="en-GB" dirty="0" smtClean="0"/>
              <a:t>coil aperture 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Q1/Q3 length: </a:t>
            </a:r>
            <a:r>
              <a:rPr lang="en-GB" dirty="0" smtClean="0">
                <a:solidFill>
                  <a:srgbClr val="FF0000"/>
                </a:solidFill>
              </a:rPr>
              <a:t>8 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Q2 length: </a:t>
            </a:r>
            <a:r>
              <a:rPr lang="en-GB" dirty="0" smtClean="0">
                <a:solidFill>
                  <a:srgbClr val="FF0000"/>
                </a:solidFill>
              </a:rPr>
              <a:t>6.8 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Max outer diameter: </a:t>
            </a:r>
            <a:r>
              <a:rPr lang="en-GB" dirty="0" smtClean="0">
                <a:solidFill>
                  <a:srgbClr val="FF0000"/>
                </a:solidFill>
              </a:rPr>
              <a:t>630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1.9 K </a:t>
            </a:r>
            <a:r>
              <a:rPr lang="en-GB" dirty="0" smtClean="0"/>
              <a:t>operating temperature </a:t>
            </a:r>
            <a:endParaRPr lang="en-GB" dirty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Radiation strength: &gt; </a:t>
            </a:r>
            <a:r>
              <a:rPr lang="en-GB" dirty="0" smtClean="0">
                <a:solidFill>
                  <a:srgbClr val="FF0000"/>
                </a:solidFill>
              </a:rPr>
              <a:t>33 </a:t>
            </a:r>
            <a:r>
              <a:rPr lang="en-GB" dirty="0" err="1" smtClean="0">
                <a:solidFill>
                  <a:srgbClr val="FF0000"/>
                </a:solidFill>
              </a:rPr>
              <a:t>MGy</a:t>
            </a:r>
            <a:endParaRPr lang="en-GB" sz="2800" dirty="0" smtClean="0"/>
          </a:p>
          <a:p>
            <a:pPr>
              <a:buFont typeface="Arial" charset="0"/>
              <a:buChar char="•"/>
              <a:defRPr/>
            </a:pPr>
            <a:r>
              <a:rPr lang="en-GB" dirty="0" smtClean="0"/>
              <a:t>Field quality: see WP3 page at </a:t>
            </a:r>
            <a:r>
              <a:rPr lang="en-GB" i="1" dirty="0" smtClean="0"/>
              <a:t>https</a:t>
            </a:r>
            <a:r>
              <a:rPr lang="en-GB" i="1" dirty="0"/>
              <a:t>://</a:t>
            </a:r>
            <a:r>
              <a:rPr lang="en-GB" i="1" dirty="0" smtClean="0"/>
              <a:t>espace.cern.ch/HiLumi/WP3/SitePages/Home.aspx</a:t>
            </a:r>
            <a:endParaRPr lang="en-GB" dirty="0" smtClean="0"/>
          </a:p>
          <a:p>
            <a:pPr>
              <a:buFont typeface="Arial" charset="0"/>
              <a:buChar char="•"/>
              <a:defRPr/>
            </a:pPr>
            <a:endParaRPr lang="en-GB" dirty="0"/>
          </a:p>
          <a:p>
            <a:pPr>
              <a:buFont typeface="Arial" charset="0"/>
              <a:buChar char="•"/>
              <a:defRPr/>
            </a:pPr>
            <a:endParaRPr lang="en-GB" dirty="0" smtClean="0"/>
          </a:p>
        </p:txBody>
      </p:sp>
      <p:grpSp>
        <p:nvGrpSpPr>
          <p:cNvPr id="13317" name="Group 7"/>
          <p:cNvGrpSpPr>
            <a:grpSpLocks/>
          </p:cNvGrpSpPr>
          <p:nvPr/>
        </p:nvGrpSpPr>
        <p:grpSpPr bwMode="auto">
          <a:xfrm>
            <a:off x="228600" y="4572000"/>
            <a:ext cx="8747839" cy="2271713"/>
            <a:chOff x="216843" y="1623913"/>
            <a:chExt cx="9003357" cy="2424212"/>
          </a:xfrm>
        </p:grpSpPr>
        <p:pic>
          <p:nvPicPr>
            <p:cNvPr id="10248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843" y="1623913"/>
              <a:ext cx="8748465" cy="242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9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5630" y="2579424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905" y="2213664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1" name="Picture 46" descr="Japan icon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109" y="1953390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2" name="Picture 44" descr="Italy icon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7224" y="2044092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3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4904" y="2102619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4" name="Picture 2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9190" y="2443980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5" name="Picture 2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4223" y="2321415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6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1816" y="2425092"/>
              <a:ext cx="487680" cy="48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Oval 17"/>
            <p:cNvSpPr/>
            <p:nvPr/>
          </p:nvSpPr>
          <p:spPr>
            <a:xfrm>
              <a:off x="8515300" y="3401986"/>
              <a:ext cx="704900" cy="4842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8000" rIns="36000" bIns="18000" anchor="ctr"/>
            <a:lstStyle/>
            <a:p>
              <a:pPr algn="ctr">
                <a:defRPr/>
              </a:pPr>
              <a:r>
                <a:rPr lang="fr-CH" sz="1000" b="1" dirty="0"/>
                <a:t>ATLAS</a:t>
              </a:r>
            </a:p>
            <a:p>
              <a:pPr algn="ctr">
                <a:defRPr/>
              </a:pPr>
              <a:r>
                <a:rPr lang="fr-CH" sz="1000" b="1" dirty="0"/>
                <a:t>CMS</a:t>
              </a:r>
              <a:endParaRPr lang="en-GB" sz="1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Tooling &amp;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LARP is taking the lead with 4m coil fabrication starting in February 2015.</a:t>
            </a:r>
          </a:p>
          <a:p>
            <a:r>
              <a:rPr lang="en-US" dirty="0" smtClean="0"/>
              <a:t>Equipment upgrades in progress:</a:t>
            </a:r>
          </a:p>
          <a:p>
            <a:pPr lvl="1"/>
            <a:r>
              <a:rPr lang="en-US" dirty="0" smtClean="0"/>
              <a:t>Automatic (</a:t>
            </a:r>
            <a:r>
              <a:rPr lang="en-US" dirty="0" err="1" smtClean="0"/>
              <a:t>Selva</a:t>
            </a:r>
            <a:r>
              <a:rPr lang="en-US" dirty="0" smtClean="0"/>
              <a:t>) winder (FNAL)</a:t>
            </a:r>
          </a:p>
          <a:p>
            <a:pPr lvl="1"/>
            <a:r>
              <a:rPr lang="en-US" dirty="0" smtClean="0"/>
              <a:t>Curing mold (FNAL)</a:t>
            </a:r>
          </a:p>
          <a:p>
            <a:pPr lvl="1"/>
            <a:r>
              <a:rPr lang="en-US" dirty="0" smtClean="0"/>
              <a:t>Vertical test facility (BNL)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Coil tooling </a:t>
            </a:r>
            <a:r>
              <a:rPr lang="en-US" dirty="0"/>
              <a:t>is under </a:t>
            </a:r>
            <a:r>
              <a:rPr lang="en-US" dirty="0" smtClean="0"/>
              <a:t>procurement</a:t>
            </a:r>
          </a:p>
          <a:p>
            <a:r>
              <a:rPr lang="en-US" dirty="0" smtClean="0"/>
              <a:t>Structure assembly tooling under design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08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Winding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991600" cy="4906963"/>
          </a:xfrm>
        </p:spPr>
        <p:txBody>
          <a:bodyPr/>
          <a:lstStyle/>
          <a:p>
            <a:r>
              <a:rPr lang="en-US" dirty="0" smtClean="0"/>
              <a:t>Short QXF coil successfully wound in manual mode</a:t>
            </a:r>
          </a:p>
          <a:p>
            <a:pPr marL="0" indent="0">
              <a:buNone/>
            </a:pPr>
            <a:r>
              <a:rPr lang="en-US" sz="2800" dirty="0" smtClean="0"/>
              <a:t>No popped strands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00" y="1828800"/>
            <a:ext cx="5892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13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and Risk Mitigation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305800" cy="4906963"/>
          </a:xfrm>
        </p:spPr>
        <p:txBody>
          <a:bodyPr/>
          <a:lstStyle/>
          <a:p>
            <a:r>
              <a:rPr lang="en-US" dirty="0" smtClean="0"/>
              <a:t>Start practice coil fabrication: February 2015</a:t>
            </a:r>
          </a:p>
          <a:p>
            <a:r>
              <a:rPr lang="en-US" dirty="0" smtClean="0"/>
              <a:t>First coil test in mirror: March 2016</a:t>
            </a:r>
          </a:p>
          <a:p>
            <a:r>
              <a:rPr lang="en-US" dirty="0" smtClean="0"/>
              <a:t>MQXFL1 test: November 2016</a:t>
            </a:r>
            <a:endParaRPr lang="en-US" dirty="0"/>
          </a:p>
          <a:p>
            <a:endParaRPr lang="en-US" dirty="0" smtClean="0"/>
          </a:p>
          <a:p>
            <a:pPr>
              <a:buFont typeface="Wingdings"/>
              <a:buChar char="è"/>
            </a:pPr>
            <a:r>
              <a:rPr lang="en-US" dirty="0" smtClean="0">
                <a:sym typeface="Wingdings" pitchFamily="2" charset="2"/>
              </a:rPr>
              <a:t>Risk mitigation:  </a:t>
            </a:r>
          </a:p>
          <a:p>
            <a:r>
              <a:rPr lang="en-US" dirty="0" smtClean="0">
                <a:sym typeface="Wingdings" pitchFamily="2" charset="2"/>
              </a:rPr>
              <a:t>LHQ coil (120 mm ap., 3 m magnetic length) has been tested in mirror structure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33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LHQ Coil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458200" cy="374782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LHQ coil #3 has all the features of MQXF coils not tested in previous long coils (90 mm, 3 m)	</a:t>
            </a:r>
          </a:p>
          <a:p>
            <a:pPr lvl="1"/>
            <a:r>
              <a:rPr lang="en-US" dirty="0" smtClean="0"/>
              <a:t>Ti ternary RRP strands</a:t>
            </a:r>
          </a:p>
          <a:p>
            <a:pPr lvl="1"/>
            <a:r>
              <a:rPr lang="en-US" dirty="0" smtClean="0"/>
              <a:t>Stainless steel core (25 um thick)</a:t>
            </a:r>
          </a:p>
          <a:p>
            <a:pPr lvl="1"/>
            <a:r>
              <a:rPr lang="en-US" dirty="0" smtClean="0"/>
              <a:t>Braided insulation</a:t>
            </a:r>
          </a:p>
          <a:p>
            <a:pPr lvl="1"/>
            <a:r>
              <a:rPr lang="en-US" dirty="0" smtClean="0"/>
              <a:t>Stainless steel end parts</a:t>
            </a:r>
          </a:p>
          <a:p>
            <a:pPr lvl="1"/>
            <a:r>
              <a:rPr lang="en-US" dirty="0" smtClean="0"/>
              <a:t>Use of tool and binder during winding</a:t>
            </a:r>
          </a:p>
          <a:p>
            <a:pPr lvl="1"/>
            <a:r>
              <a:rPr lang="en-US" dirty="0" smtClean="0"/>
              <a:t>Flexible features in saddles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7" name="Picture 6" descr="\\Discovery\photos\LARP\LHQ\LHQ03\IMG_384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90434" y="4265095"/>
            <a:ext cx="3853566" cy="259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3670" y="4800600"/>
            <a:ext cx="5486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Different protection heaters for MQXF optimization</a:t>
            </a:r>
          </a:p>
        </p:txBody>
      </p:sp>
    </p:spTree>
    <p:extLst>
      <p:ext uri="{BB962C8B-B14F-4D97-AF65-F5344CB8AC3E}">
        <p14:creationId xmlns:p14="http://schemas.microsoft.com/office/powerpoint/2010/main" val="233915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LHQM01 Quench Training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4" y="2084843"/>
            <a:ext cx="7324725" cy="4292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H="1">
            <a:off x="5353050" y="2715797"/>
            <a:ext cx="19050" cy="1619250"/>
          </a:xfrm>
          <a:prstGeom prst="line">
            <a:avLst/>
          </a:prstGeom>
          <a:ln w="19050">
            <a:solidFill>
              <a:srgbClr val="3333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5829300" y="2704069"/>
            <a:ext cx="9525" cy="1619250"/>
          </a:xfrm>
          <a:prstGeom prst="line">
            <a:avLst/>
          </a:prstGeom>
          <a:ln w="19050">
            <a:solidFill>
              <a:srgbClr val="3333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793915" y="432331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92934"/>
                </a:solidFill>
                <a:latin typeface="Arial" charset="0"/>
              </a:rPr>
              <a:t>2.2 K</a:t>
            </a:r>
            <a:endParaRPr lang="en-US" dirty="0">
              <a:solidFill>
                <a:srgbClr val="292934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41687" y="432331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92934"/>
                </a:solidFill>
                <a:latin typeface="Arial" charset="0"/>
              </a:rPr>
              <a:t>2.2 K</a:t>
            </a:r>
            <a:endParaRPr lang="en-US" dirty="0">
              <a:solidFill>
                <a:srgbClr val="292934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06314" y="432331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92934"/>
                </a:solidFill>
                <a:latin typeface="Arial" charset="0"/>
              </a:rPr>
              <a:t>4.5 K</a:t>
            </a:r>
            <a:endParaRPr lang="en-US" dirty="0">
              <a:solidFill>
                <a:srgbClr val="292934"/>
              </a:solidFill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85724" y="2514600"/>
            <a:ext cx="1129476" cy="923330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92934"/>
                </a:solidFill>
                <a:latin typeface="Arial" charset="0"/>
              </a:rPr>
              <a:t>QP study</a:t>
            </a:r>
          </a:p>
          <a:p>
            <a:endParaRPr lang="en-US" dirty="0">
              <a:solidFill>
                <a:srgbClr val="292934"/>
              </a:solidFill>
              <a:latin typeface="Arial" charset="0"/>
            </a:endParaRPr>
          </a:p>
          <a:p>
            <a:endParaRPr lang="en-US" dirty="0">
              <a:solidFill>
                <a:srgbClr val="292934"/>
              </a:solidFill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81723" y="1915566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92934"/>
                </a:solidFill>
                <a:latin typeface="Arial" charset="0"/>
              </a:rPr>
              <a:t>89% of SSL</a:t>
            </a:r>
            <a:endParaRPr lang="en-US" sz="1600" dirty="0">
              <a:solidFill>
                <a:srgbClr val="292934"/>
              </a:solidFill>
              <a:latin typeface="Arial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300456" y="2245767"/>
            <a:ext cx="433469" cy="611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162549" y="1915566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92934"/>
                </a:solidFill>
                <a:latin typeface="Arial" charset="0"/>
              </a:rPr>
              <a:t>90% of SSL</a:t>
            </a:r>
            <a:endParaRPr lang="en-US" sz="1600" dirty="0">
              <a:solidFill>
                <a:srgbClr val="292934"/>
              </a:solidFill>
              <a:latin typeface="Arial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5615408" y="2254120"/>
            <a:ext cx="105089" cy="80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70036" y="1628164"/>
            <a:ext cx="2489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92934"/>
                </a:solidFill>
                <a:latin typeface="Arial" charset="0"/>
              </a:rPr>
              <a:t>Quench training at 20 A/s</a:t>
            </a:r>
            <a:endParaRPr lang="en-US" sz="1600" dirty="0">
              <a:solidFill>
                <a:srgbClr val="292934"/>
              </a:solidFill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20379" y="6519446"/>
            <a:ext cx="337317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G. Chlachidze, 11/14/14 LARP Mtg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5750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Protection Heater Studies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521282"/>
            <a:ext cx="7259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292934"/>
                </a:solidFill>
                <a:latin typeface="Arial" charset="0"/>
              </a:rPr>
              <a:t>Both heaters are very efficient (delay &lt; 10 ms) at operating current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292934"/>
                </a:solidFill>
                <a:latin typeface="Arial" charset="0"/>
              </a:rPr>
              <a:t>Similar performance under similar conditions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04" y="3222660"/>
            <a:ext cx="7455968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190207"/>
            <a:ext cx="3273845" cy="115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401049" y="3167725"/>
            <a:ext cx="59503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B01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401050" y="2007513"/>
            <a:ext cx="59503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B02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756974" y="12320"/>
            <a:ext cx="337317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G. Chlachidze, 11/14/14 LARP Mtg</a:t>
            </a:r>
            <a:endParaRPr lang="en-US" sz="1600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1143000" y="2286000"/>
            <a:ext cx="3733800" cy="975546"/>
          </a:xfrm>
          <a:prstGeom prst="wedgeRoundRectCallout">
            <a:avLst>
              <a:gd name="adj1" fmla="val -59900"/>
              <a:gd name="adj2" fmla="val -1226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Analysis in progress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0547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991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The MQXF design has successfully addressed previous concerns:</a:t>
            </a:r>
          </a:p>
          <a:p>
            <a:pPr lvl="1"/>
            <a:r>
              <a:rPr lang="en-US" dirty="0" smtClean="0"/>
              <a:t>Quench protection, 3D stress analysis, …</a:t>
            </a:r>
          </a:p>
          <a:p>
            <a:r>
              <a:rPr lang="en-US" dirty="0" smtClean="0"/>
              <a:t>The short model program is at full speed</a:t>
            </a:r>
          </a:p>
          <a:p>
            <a:pPr lvl="1"/>
            <a:r>
              <a:rPr lang="en-US" dirty="0" smtClean="0"/>
              <a:t>Coils fabrication, structure procurement and QC, …</a:t>
            </a:r>
          </a:p>
          <a:p>
            <a:pPr lvl="1"/>
            <a:r>
              <a:rPr lang="en-US" dirty="0" smtClean="0"/>
              <a:t>At next Hi-Lumi Collab Mtg we will discuss test results</a:t>
            </a:r>
          </a:p>
          <a:p>
            <a:r>
              <a:rPr lang="en-US" dirty="0" smtClean="0"/>
              <a:t>The long prototype program is starting soon</a:t>
            </a:r>
          </a:p>
          <a:p>
            <a:pPr lvl="1"/>
            <a:r>
              <a:rPr lang="en-US" dirty="0" smtClean="0"/>
              <a:t>The 120mm magnets/coils have provided risk reduction</a:t>
            </a:r>
            <a:endParaRPr lang="en-US" sz="2400" dirty="0" smtClean="0"/>
          </a:p>
          <a:p>
            <a:r>
              <a:rPr lang="en-US" dirty="0" smtClean="0"/>
              <a:t>Test of QXF coils is starting in a few months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2209800" y="1219200"/>
            <a:ext cx="6934200" cy="2514600"/>
          </a:xfrm>
          <a:prstGeom prst="wedgeRoundRectCallout">
            <a:avLst>
              <a:gd name="adj1" fmla="val -4412"/>
              <a:gd name="adj2" fmla="val -6408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The demonstration of MQXF magnets for HL-LHC upgrade is getting closer and closer!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7795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</a:t>
            </a:r>
            <a:r>
              <a:rPr lang="en-US" dirty="0" err="1" smtClean="0"/>
              <a:t>splides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22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Past Experience - Risk Reduction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2057400"/>
          </a:xfrm>
        </p:spPr>
        <p:txBody>
          <a:bodyPr/>
          <a:lstStyle/>
          <a:p>
            <a:r>
              <a:rPr lang="en-US" smtClean="0"/>
              <a:t>Conductor and magnet parameters have been selected taking into account many years of conductor development and magnet R&amp;D in the US and at CERN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E3579-9784-420B-8A25-D7A3BBC9119C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pic>
        <p:nvPicPr>
          <p:cNvPr id="16391" name="Picture 2" descr="http://calebthompson.io/images/iceber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178175"/>
            <a:ext cx="7091363" cy="367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2179638" y="369888"/>
            <a:ext cx="521176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pitchFamily="34" charset="0"/>
              <a:buNone/>
            </a:pPr>
            <a:r>
              <a:rPr lang="en-GB" sz="3200">
                <a:solidFill>
                  <a:schemeClr val="tx2"/>
                </a:solidFill>
                <a:latin typeface="Bitstream Vera Serif"/>
              </a:rPr>
              <a:t>Overview of LARP Magnets</a:t>
            </a:r>
          </a:p>
        </p:txBody>
      </p:sp>
      <p:grpSp>
        <p:nvGrpSpPr>
          <p:cNvPr id="17411" name="Group 18"/>
          <p:cNvGrpSpPr>
            <a:grpSpLocks/>
          </p:cNvGrpSpPr>
          <p:nvPr/>
        </p:nvGrpSpPr>
        <p:grpSpPr bwMode="auto">
          <a:xfrm>
            <a:off x="452438" y="1138238"/>
            <a:ext cx="8224837" cy="5192712"/>
            <a:chOff x="453106" y="1138238"/>
            <a:chExt cx="8224169" cy="5192712"/>
          </a:xfrm>
        </p:grpSpPr>
        <p:pic>
          <p:nvPicPr>
            <p:cNvPr id="17412" name="Picture 21" descr="assembly"/>
            <p:cNvPicPr>
              <a:picLocks noChangeAspect="1" noChangeArrowheads="1"/>
            </p:cNvPicPr>
            <p:nvPr/>
          </p:nvPicPr>
          <p:blipFill>
            <a:blip r:embed="rId3">
              <a:lum brigh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6775" y="4335463"/>
              <a:ext cx="3014663" cy="1995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3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11" r="21873"/>
            <a:stretch>
              <a:fillRect/>
            </a:stretch>
          </p:blipFill>
          <p:spPr bwMode="auto">
            <a:xfrm>
              <a:off x="6553200" y="1143000"/>
              <a:ext cx="2124075" cy="51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4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68"/>
            <a:stretch>
              <a:fillRect/>
            </a:stretch>
          </p:blipFill>
          <p:spPr bwMode="auto">
            <a:xfrm>
              <a:off x="468313" y="2881313"/>
              <a:ext cx="5965825" cy="1370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5" name="Picture 5" descr="Complete Assembly - NL"/>
            <p:cNvPicPr>
              <a:picLocks noChangeAspect="1" noChangeArrowheads="1"/>
            </p:cNvPicPr>
            <p:nvPr/>
          </p:nvPicPr>
          <p:blipFill>
            <a:blip r:embed="rId6" cstate="print">
              <a:lum bright="-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50" t="2875" r="12938" b="10063"/>
            <a:stretch>
              <a:fillRect/>
            </a:stretch>
          </p:blipFill>
          <p:spPr bwMode="auto">
            <a:xfrm>
              <a:off x="457200" y="1143000"/>
              <a:ext cx="1762125" cy="1646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6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1143000"/>
              <a:ext cx="2322513" cy="1646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7" name="Picture 9" descr="P00051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9" r="3320"/>
            <a:stretch>
              <a:fillRect/>
            </a:stretch>
          </p:blipFill>
          <p:spPr bwMode="auto">
            <a:xfrm>
              <a:off x="2362200" y="1143000"/>
              <a:ext cx="1600200" cy="1647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10"/>
            <p:cNvSpPr txBox="1">
              <a:spLocks noChangeArrowheads="1"/>
            </p:cNvSpPr>
            <p:nvPr/>
          </p:nvSpPr>
          <p:spPr bwMode="auto">
            <a:xfrm>
              <a:off x="2362200" y="1143920"/>
              <a:ext cx="271463" cy="244475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SQ</a:t>
              </a:r>
            </a:p>
          </p:txBody>
        </p:sp>
        <p:sp>
          <p:nvSpPr>
            <p:cNvPr id="17419" name="Text Box 11"/>
            <p:cNvSpPr txBox="1">
              <a:spLocks noChangeArrowheads="1"/>
            </p:cNvSpPr>
            <p:nvPr/>
          </p:nvSpPr>
          <p:spPr bwMode="auto">
            <a:xfrm>
              <a:off x="453106" y="1147095"/>
              <a:ext cx="304800" cy="244475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SM</a:t>
              </a:r>
            </a:p>
          </p:txBody>
        </p:sp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4125913" y="1138238"/>
              <a:ext cx="411162" cy="246062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TQS</a:t>
              </a:r>
            </a:p>
          </p:txBody>
        </p:sp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468313" y="2873375"/>
              <a:ext cx="280987" cy="244475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LR</a:t>
              </a:r>
            </a:p>
          </p:txBody>
        </p:sp>
        <p:sp>
          <p:nvSpPr>
            <p:cNvPr id="17422" name="Text Box 15"/>
            <p:cNvSpPr txBox="1">
              <a:spLocks noChangeArrowheads="1"/>
            </p:cNvSpPr>
            <p:nvPr/>
          </p:nvSpPr>
          <p:spPr bwMode="auto">
            <a:xfrm>
              <a:off x="6553200" y="1143000"/>
              <a:ext cx="410336" cy="246221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LQS</a:t>
              </a:r>
            </a:p>
          </p:txBody>
        </p:sp>
        <p:sp>
          <p:nvSpPr>
            <p:cNvPr id="17423" name="Text Box 16"/>
            <p:cNvSpPr txBox="1">
              <a:spLocks noChangeArrowheads="1"/>
            </p:cNvSpPr>
            <p:nvPr/>
          </p:nvSpPr>
          <p:spPr bwMode="auto">
            <a:xfrm>
              <a:off x="3417888" y="4332288"/>
              <a:ext cx="317500" cy="244475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HQ</a:t>
              </a:r>
            </a:p>
          </p:txBody>
        </p:sp>
        <p:pic>
          <p:nvPicPr>
            <p:cNvPr id="17424" name="Picture 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96" t="3133" r="12196" b="18550"/>
            <a:stretch>
              <a:fillRect/>
            </a:stretch>
          </p:blipFill>
          <p:spPr bwMode="auto">
            <a:xfrm>
              <a:off x="488950" y="4343400"/>
              <a:ext cx="2773363" cy="198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5" name="Text Box 12"/>
            <p:cNvSpPr txBox="1">
              <a:spLocks noChangeArrowheads="1"/>
            </p:cNvSpPr>
            <p:nvPr/>
          </p:nvSpPr>
          <p:spPr bwMode="auto">
            <a:xfrm>
              <a:off x="490538" y="4337050"/>
              <a:ext cx="444500" cy="246063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TQC</a:t>
              </a: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E6593E-BFE4-40A0-900C-4B35EC021D43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MQXF Lengths</a:t>
            </a:r>
            <a:endParaRPr lang="en-GB" alt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AA60E8-D308-40F7-AE0E-BEA0B2AA276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3946525"/>
          <a:ext cx="8458200" cy="18542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456039"/>
                <a:gridCol w="1364226"/>
                <a:gridCol w="2182761"/>
                <a:gridCol w="145517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800" dirty="0" smtClean="0"/>
                        <a:t>Short model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800" dirty="0" smtClean="0"/>
                        <a:t>Q1/Q3 (half unit)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Q2</a:t>
                      </a:r>
                      <a:endParaRPr lang="en-GB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Magnetic length 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</a:rPr>
                        <a:t>[m]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1.2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4.0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6.8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“Good” field quality 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</a:rPr>
                        <a:t>[m]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0.5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3.3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6.1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Cable unit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</a:rPr>
                        <a:t> length per coil [m]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150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450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710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Strand per coil [km]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6.5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18.9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30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129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7" t="36859" r="32793" b="18752"/>
          <a:stretch/>
        </p:blipFill>
        <p:spPr bwMode="auto">
          <a:xfrm>
            <a:off x="6400800" y="1447801"/>
            <a:ext cx="2743200" cy="1534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5275263" y="3581400"/>
            <a:ext cx="3640137" cy="2438400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Giorgio Ambrosio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6273225"/>
            <a:ext cx="9113838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E. </a:t>
            </a:r>
            <a:r>
              <a:rPr lang="en-GB" sz="1600" dirty="0" err="1" smtClean="0"/>
              <a:t>Todesco</a:t>
            </a:r>
            <a:r>
              <a:rPr lang="en-GB" sz="1600" dirty="0" smtClean="0"/>
              <a:t>, </a:t>
            </a:r>
            <a:r>
              <a:rPr lang="en-GB" sz="1600" dirty="0"/>
              <a:t>et al.</a:t>
            </a:r>
            <a:r>
              <a:rPr lang="en-GB" sz="1600" i="1" dirty="0"/>
              <a:t>,</a:t>
            </a:r>
            <a:r>
              <a:rPr lang="en-GB" sz="1600" dirty="0"/>
              <a:t> </a:t>
            </a:r>
            <a:r>
              <a:rPr lang="en-US" sz="1600" dirty="0"/>
              <a:t>“A First Baseline for the Magnets in the High Luminosity LHC Insertion Regions”, </a:t>
            </a:r>
            <a:r>
              <a:rPr lang="en-US" sz="1600" i="1" dirty="0"/>
              <a:t>IEEE Trans. </a:t>
            </a:r>
            <a:r>
              <a:rPr lang="it-IT" sz="1600" i="1" dirty="0"/>
              <a:t>Appl. Supercond., </a:t>
            </a:r>
            <a:r>
              <a:rPr lang="it-IT" sz="1600" dirty="0" smtClean="0"/>
              <a:t>Vol. </a:t>
            </a:r>
            <a:r>
              <a:rPr lang="it-IT" sz="1600" dirty="0"/>
              <a:t>24, No. 3, pp. 4003305, June 2014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3"/>
          <a:stretch/>
        </p:blipFill>
        <p:spPr bwMode="auto">
          <a:xfrm>
            <a:off x="-2" y="1447799"/>
            <a:ext cx="6400801" cy="194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altLang="en-US" smtClean="0"/>
              <a:t>MQXF Main Design Features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AB09F5-B41E-4D4D-8EE2-001FCE535BB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5364" name="Content Placeholder 8"/>
          <p:cNvSpPr>
            <a:spLocks noGrp="1"/>
          </p:cNvSpPr>
          <p:nvPr>
            <p:ph idx="1"/>
          </p:nvPr>
        </p:nvSpPr>
        <p:spPr>
          <a:xfrm>
            <a:off x="22225" y="1219200"/>
            <a:ext cx="5791200" cy="5029200"/>
          </a:xfrm>
        </p:spPr>
        <p:txBody>
          <a:bodyPr>
            <a:normAutofit fontScale="92500" lnSpcReduction="20000"/>
          </a:bodyPr>
          <a:lstStyle/>
          <a:p>
            <a:pPr marL="0" indent="0">
              <a:buFont typeface="Arial" pitchFamily="34" charset="0"/>
              <a:buNone/>
              <a:defRPr/>
            </a:pPr>
            <a:r>
              <a:rPr lang="en-GB" dirty="0" smtClean="0"/>
              <a:t>Same design for Q1/Q3 and Q2s:</a:t>
            </a:r>
          </a:p>
          <a:p>
            <a:pPr>
              <a:defRPr/>
            </a:pPr>
            <a:r>
              <a:rPr lang="en-GB" dirty="0" smtClean="0"/>
              <a:t>Two-layer coils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/>
              <a:t>W</a:t>
            </a:r>
            <a:r>
              <a:rPr lang="en-GB" dirty="0" smtClean="0"/>
              <a:t>ithout internal splice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 smtClean="0"/>
              <a:t>With one wedge per layer</a:t>
            </a:r>
          </a:p>
          <a:p>
            <a:pPr>
              <a:defRPr/>
            </a:pPr>
            <a:r>
              <a:rPr lang="en-GB" dirty="0" smtClean="0"/>
              <a:t>Al shell structure preloaded by bladders and keys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dirty="0" smtClean="0"/>
              <a:t>Segmented Al shell</a:t>
            </a:r>
          </a:p>
          <a:p>
            <a:pPr>
              <a:defRPr/>
            </a:pPr>
            <a:r>
              <a:rPr lang="en-GB" dirty="0" smtClean="0"/>
              <a:t>Axial preload by tie-rods </a:t>
            </a:r>
          </a:p>
          <a:p>
            <a:pPr>
              <a:defRPr/>
            </a:pPr>
            <a:r>
              <a:rPr lang="en-GB" dirty="0" smtClean="0"/>
              <a:t>Quench protection by active heaters </a:t>
            </a:r>
          </a:p>
          <a:p>
            <a:pPr lvl="1">
              <a:defRPr/>
            </a:pPr>
            <a:r>
              <a:rPr lang="en-GB" dirty="0"/>
              <a:t>a</a:t>
            </a:r>
            <a:r>
              <a:rPr lang="en-GB" dirty="0" smtClean="0"/>
              <a:t>nd possibly CLIQ</a:t>
            </a:r>
          </a:p>
          <a:p>
            <a:pPr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Giorgio Ambrosio</a:t>
            </a:r>
          </a:p>
        </p:txBody>
      </p:sp>
      <p:pic>
        <p:nvPicPr>
          <p:cNvPr id="12295" name="Picture 2" descr="D:\Work\QXF\Structure\CAD_Images\SQXF MAGNET WITH SUPPORT_updat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9" t="3905" r="21832" b="10760"/>
          <a:stretch>
            <a:fillRect/>
          </a:stretch>
        </p:blipFill>
        <p:spPr bwMode="auto">
          <a:xfrm>
            <a:off x="5486400" y="3810000"/>
            <a:ext cx="3627438" cy="259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990601"/>
            <a:ext cx="3048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273225"/>
            <a:ext cx="9113838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P. Ferracin, </a:t>
            </a:r>
            <a:r>
              <a:rPr lang="en-GB" sz="1600" i="1" dirty="0"/>
              <a:t>et al.,</a:t>
            </a:r>
            <a:r>
              <a:rPr lang="en-GB" sz="1600" dirty="0"/>
              <a:t> “Magnet design of the 150 mm aperture low-β </a:t>
            </a:r>
            <a:r>
              <a:rPr lang="en-GB" sz="1600" dirty="0" err="1"/>
              <a:t>quadrupoles</a:t>
            </a:r>
            <a:r>
              <a:rPr lang="en-GB" sz="1600" dirty="0"/>
              <a:t> for the high luminosity LHC,” </a:t>
            </a:r>
            <a:r>
              <a:rPr lang="en-GB" sz="1600" i="1" dirty="0"/>
              <a:t>IEEE Trans. Appl. </a:t>
            </a:r>
            <a:r>
              <a:rPr lang="en-GB" sz="1600" i="1" dirty="0" smtClean="0"/>
              <a:t>Supercond.</a:t>
            </a:r>
            <a:r>
              <a:rPr lang="en-GB" sz="1600" dirty="0" smtClean="0"/>
              <a:t>, </a:t>
            </a:r>
            <a:r>
              <a:rPr lang="en-GB" sz="1600" dirty="0"/>
              <a:t>vol. 24, no. 3, p. 4002306, Jun. 2014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92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752600" y="398463"/>
            <a:ext cx="5284788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84000"/>
              </a:lnSpc>
              <a:buClr>
                <a:srgbClr val="000000"/>
              </a:buClr>
              <a:buSzPct val="100000"/>
              <a:buFont typeface="Arial" pitchFamily="34" charset="0"/>
              <a:buNone/>
            </a:pPr>
            <a:r>
              <a:rPr lang="en-GB" sz="3200">
                <a:solidFill>
                  <a:srgbClr val="FF0000"/>
                </a:solidFill>
                <a:latin typeface="Bitstream Vera Serif"/>
              </a:rPr>
              <a:t>High Field Quadrupole (HQ)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250950" y="990600"/>
            <a:ext cx="62166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946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 Box 21"/>
          <p:cNvSpPr txBox="1">
            <a:spLocks noChangeArrowheads="1"/>
          </p:cNvSpPr>
          <p:nvPr/>
        </p:nvSpPr>
        <p:spPr bwMode="auto">
          <a:xfrm>
            <a:off x="441325" y="1143000"/>
            <a:ext cx="8305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u="sng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Goal</a:t>
            </a:r>
            <a:r>
              <a:rPr lang="en-US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:</a:t>
            </a:r>
            <a:r>
              <a:rPr lang="en-US" b="1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 demonstrate all performance requirements for Nb</a:t>
            </a:r>
            <a:r>
              <a:rPr lang="en-US" b="1" baseline="-25000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3</a:t>
            </a:r>
            <a:r>
              <a:rPr lang="en-US" b="1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Sn IR Quads </a:t>
            </a:r>
            <a:r>
              <a:rPr lang="en-US" i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in the range of interest for HL-LHC</a:t>
            </a:r>
            <a:r>
              <a:rPr lang="en-US">
                <a:solidFill>
                  <a:srgbClr val="3BB408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(magnetic, mechanical, quench protection etc.)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Main design parameters and features in the latest models tested (HQ02a/b):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23888" y="2366963"/>
          <a:ext cx="3033712" cy="2133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45331"/>
                <a:gridCol w="1088381"/>
              </a:tblGrid>
              <a:tr h="30009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Conductor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and cable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Strand diam.</a:t>
                      </a:r>
                      <a:r>
                        <a:rPr lang="en-US" sz="1400" baseline="0" dirty="0" smtClean="0"/>
                        <a:t> (mm)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0.778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Cu/</a:t>
                      </a:r>
                      <a:r>
                        <a:rPr lang="en-US" sz="1400" dirty="0" err="1" smtClean="0"/>
                        <a:t>Sc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1.2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No. strands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35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Cable width (mm)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14.8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Cable thickness (mm)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1.375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smtClean="0"/>
                        <a:t>Keystone</a:t>
                      </a:r>
                      <a:r>
                        <a:rPr lang="en-US" sz="1400" baseline="0" smtClean="0"/>
                        <a:t> angle (deg.)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0.75</a:t>
                      </a:r>
                      <a:endParaRPr lang="en-US" sz="1400" dirty="0"/>
                    </a:p>
                  </a:txBody>
                  <a:tcPr marL="91464" marR="914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20713" y="4657725"/>
          <a:ext cx="3036887" cy="1524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485"/>
                <a:gridCol w="982523"/>
                <a:gridCol w="910879"/>
              </a:tblGrid>
              <a:tr h="300096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Short Sample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Performance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Param</a:t>
                      </a:r>
                      <a:r>
                        <a:rPr lang="en-US" sz="1400" dirty="0" smtClean="0"/>
                        <a:t>.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4.5K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1.9K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I</a:t>
                      </a:r>
                      <a:r>
                        <a:rPr lang="en-US" sz="1400" baseline="-25000" dirty="0" err="1" smtClean="0"/>
                        <a:t>ss</a:t>
                      </a:r>
                      <a:r>
                        <a:rPr lang="en-US" sz="1400" baseline="-25000" dirty="0" smtClean="0"/>
                        <a:t> </a:t>
                      </a:r>
                      <a:r>
                        <a:rPr lang="en-US" sz="1400" baseline="0" dirty="0" smtClean="0"/>
                        <a:t>  [kA]</a:t>
                      </a:r>
                      <a:endParaRPr lang="en-US" sz="1400" baseline="-250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16.4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18.2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9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B</a:t>
                      </a:r>
                      <a:r>
                        <a:rPr lang="en-US" sz="1400" baseline="-25000" dirty="0" err="1" smtClean="0"/>
                        <a:t>pk</a:t>
                      </a:r>
                      <a:r>
                        <a:rPr lang="en-US" sz="1400" baseline="0" dirty="0" smtClean="0"/>
                        <a:t> [T]</a:t>
                      </a:r>
                      <a:endParaRPr lang="en-US" sz="1400" baseline="-250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12.9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14.2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2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G</a:t>
                      </a:r>
                      <a:r>
                        <a:rPr lang="en-US" sz="1400" baseline="-25000" dirty="0" err="1" smtClean="0"/>
                        <a:t>ss</a:t>
                      </a:r>
                      <a:r>
                        <a:rPr lang="en-US" sz="1400" baseline="0" dirty="0" smtClean="0"/>
                        <a:t> [T/m]</a:t>
                      </a:r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186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205</a:t>
                      </a:r>
                      <a:endParaRPr lang="en-US" sz="14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9512" name="Group 3"/>
          <p:cNvGrpSpPr>
            <a:grpSpLocks/>
          </p:cNvGrpSpPr>
          <p:nvPr/>
        </p:nvGrpSpPr>
        <p:grpSpPr bwMode="auto">
          <a:xfrm>
            <a:off x="3886200" y="2422525"/>
            <a:ext cx="5029200" cy="3733800"/>
            <a:chOff x="3886200" y="2422187"/>
            <a:chExt cx="5029311" cy="3733800"/>
          </a:xfrm>
        </p:grpSpPr>
        <p:pic>
          <p:nvPicPr>
            <p:cNvPr id="19513" name="Picture 2" descr="C:\Documents and Settings\caspi\Desktop\Reviews-Talks-conference\LARP-meetings\CM-12-April-NAPA_2009\hq_struct_assy_xsect-end-wht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35" t="10588" r="24545" b="9412"/>
            <a:stretch>
              <a:fillRect/>
            </a:stretch>
          </p:blipFill>
          <p:spPr bwMode="auto">
            <a:xfrm>
              <a:off x="4468492" y="2422187"/>
              <a:ext cx="3792673" cy="373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14" name="TextBox 16"/>
            <p:cNvSpPr txBox="1">
              <a:spLocks noChangeArrowheads="1"/>
            </p:cNvSpPr>
            <p:nvPr/>
          </p:nvSpPr>
          <p:spPr bwMode="auto">
            <a:xfrm>
              <a:off x="8001158" y="2506415"/>
              <a:ext cx="83067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Al shell</a:t>
              </a:r>
            </a:p>
          </p:txBody>
        </p:sp>
        <p:cxnSp>
          <p:nvCxnSpPr>
            <p:cNvPr id="19515" name="Straight Arrow Connector 18"/>
            <p:cNvCxnSpPr>
              <a:cxnSpLocks noChangeShapeType="1"/>
            </p:cNvCxnSpPr>
            <p:nvPr/>
          </p:nvCxnSpPr>
          <p:spPr bwMode="auto">
            <a:xfrm flipH="1">
              <a:off x="7659406" y="2776954"/>
              <a:ext cx="381000" cy="282102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16" name="TextBox 25"/>
            <p:cNvSpPr txBox="1">
              <a:spLocks noChangeArrowheads="1"/>
            </p:cNvSpPr>
            <p:nvPr/>
          </p:nvSpPr>
          <p:spPr bwMode="auto">
            <a:xfrm>
              <a:off x="3928338" y="3640723"/>
              <a:ext cx="53893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Coil</a:t>
              </a:r>
            </a:p>
          </p:txBody>
        </p:sp>
        <p:sp>
          <p:nvSpPr>
            <p:cNvPr id="19517" name="TextBox 26"/>
            <p:cNvSpPr txBox="1">
              <a:spLocks noChangeArrowheads="1"/>
            </p:cNvSpPr>
            <p:nvPr/>
          </p:nvSpPr>
          <p:spPr bwMode="auto">
            <a:xfrm>
              <a:off x="3886200" y="5451807"/>
              <a:ext cx="928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Bladder </a:t>
              </a:r>
            </a:p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locations</a:t>
              </a:r>
            </a:p>
          </p:txBody>
        </p:sp>
        <p:sp>
          <p:nvSpPr>
            <p:cNvPr id="19518" name="TextBox 27"/>
            <p:cNvSpPr txBox="1">
              <a:spLocks noChangeArrowheads="1"/>
            </p:cNvSpPr>
            <p:nvPr/>
          </p:nvSpPr>
          <p:spPr bwMode="auto">
            <a:xfrm>
              <a:off x="7368249" y="5744194"/>
              <a:ext cx="141256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Alignment key</a:t>
              </a:r>
            </a:p>
          </p:txBody>
        </p:sp>
        <p:cxnSp>
          <p:nvCxnSpPr>
            <p:cNvPr id="19519" name="Straight Arrow Connector 20"/>
            <p:cNvCxnSpPr>
              <a:cxnSpLocks noChangeShapeType="1"/>
            </p:cNvCxnSpPr>
            <p:nvPr/>
          </p:nvCxnSpPr>
          <p:spPr bwMode="auto">
            <a:xfrm flipH="1" flipV="1">
              <a:off x="6767834" y="4725729"/>
              <a:ext cx="935329" cy="880646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20" name="Straight Arrow Connector 23"/>
            <p:cNvCxnSpPr>
              <a:cxnSpLocks noChangeShapeType="1"/>
            </p:cNvCxnSpPr>
            <p:nvPr/>
          </p:nvCxnSpPr>
          <p:spPr bwMode="auto">
            <a:xfrm flipV="1">
              <a:off x="4679520" y="4724400"/>
              <a:ext cx="533400" cy="914400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21" name="Straight Arrow Connector 28"/>
            <p:cNvCxnSpPr>
              <a:cxnSpLocks noChangeShapeType="1"/>
            </p:cNvCxnSpPr>
            <p:nvPr/>
          </p:nvCxnSpPr>
          <p:spPr bwMode="auto">
            <a:xfrm flipV="1">
              <a:off x="4679520" y="5303872"/>
              <a:ext cx="1187880" cy="334929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22" name="Straight Arrow Connector 4096"/>
            <p:cNvCxnSpPr>
              <a:cxnSpLocks noChangeShapeType="1"/>
            </p:cNvCxnSpPr>
            <p:nvPr/>
          </p:nvCxnSpPr>
          <p:spPr bwMode="auto">
            <a:xfrm>
              <a:off x="4404505" y="3890664"/>
              <a:ext cx="1395891" cy="381000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23" name="TextBox 38"/>
            <p:cNvSpPr txBox="1">
              <a:spLocks noChangeArrowheads="1"/>
            </p:cNvSpPr>
            <p:nvPr/>
          </p:nvSpPr>
          <p:spPr bwMode="auto">
            <a:xfrm>
              <a:off x="3968067" y="2675692"/>
              <a:ext cx="9781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Iron yoke</a:t>
              </a:r>
            </a:p>
          </p:txBody>
        </p:sp>
        <p:cxnSp>
          <p:nvCxnSpPr>
            <p:cNvPr id="19524" name="Straight Arrow Connector 4102"/>
            <p:cNvCxnSpPr>
              <a:cxnSpLocks noChangeShapeType="1"/>
            </p:cNvCxnSpPr>
            <p:nvPr/>
          </p:nvCxnSpPr>
          <p:spPr bwMode="auto">
            <a:xfrm>
              <a:off x="4593812" y="3012810"/>
              <a:ext cx="484542" cy="39787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25" name="TextBox 42"/>
            <p:cNvSpPr txBox="1">
              <a:spLocks noChangeArrowheads="1"/>
            </p:cNvSpPr>
            <p:nvPr/>
          </p:nvSpPr>
          <p:spPr bwMode="auto">
            <a:xfrm>
              <a:off x="8261165" y="3598276"/>
              <a:ext cx="65434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Al </a:t>
              </a:r>
            </a:p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collar</a:t>
              </a:r>
            </a:p>
          </p:txBody>
        </p:sp>
        <p:cxnSp>
          <p:nvCxnSpPr>
            <p:cNvPr id="19526" name="Straight Arrow Connector 4108"/>
            <p:cNvCxnSpPr>
              <a:cxnSpLocks noChangeShapeType="1"/>
              <a:stCxn id="19525" idx="1"/>
            </p:cNvCxnSpPr>
            <p:nvPr/>
          </p:nvCxnSpPr>
          <p:spPr bwMode="auto">
            <a:xfrm flipH="1">
              <a:off x="7075953" y="3890664"/>
              <a:ext cx="1185212" cy="29238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14009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92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06750" y="349250"/>
            <a:ext cx="2736850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84000"/>
              </a:lnSpc>
              <a:buClr>
                <a:srgbClr val="000000"/>
              </a:buClr>
              <a:buSzPct val="100000"/>
              <a:buFont typeface="Arial" pitchFamily="34" charset="0"/>
              <a:buNone/>
            </a:pPr>
            <a:r>
              <a:rPr lang="en-GB" sz="3200">
                <a:solidFill>
                  <a:srgbClr val="FF0000"/>
                </a:solidFill>
                <a:latin typeface="Bitstream Vera Serif"/>
              </a:rPr>
              <a:t>HQ02 Results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1250950" y="990600"/>
            <a:ext cx="62166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20485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 bwMode="auto">
          <a:xfrm>
            <a:off x="3257550" y="1439863"/>
            <a:ext cx="2738438" cy="16462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600" b="1" u="sng" dirty="0">
                <a:solidFill>
                  <a:srgbClr val="000000"/>
                </a:solidFill>
                <a:latin typeface="Arial"/>
              </a:rPr>
              <a:t>Accelerator Quality</a:t>
            </a:r>
          </a:p>
          <a:p>
            <a:pPr eaLnBrk="0" hangingPunct="0">
              <a:spcAft>
                <a:spcPts val="300"/>
              </a:spcAft>
              <a:defRPr/>
            </a:pP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Order of magnitude reduction of dynamic effects (ramp rate, field quality) with cable core 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109538" y="1439863"/>
            <a:ext cx="3143250" cy="143885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600" b="1" u="sng" dirty="0">
                <a:solidFill>
                  <a:srgbClr val="000000"/>
                </a:solidFill>
                <a:latin typeface="Arial"/>
              </a:rPr>
              <a:t>Quench performance</a:t>
            </a:r>
          </a:p>
          <a:p>
            <a:pPr eaLnBrk="0" hangingPunct="0">
              <a:spcAft>
                <a:spcPts val="300"/>
              </a:spcAft>
              <a:defRPr/>
            </a:pP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HQ02: 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98% at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4.5K</a:t>
            </a: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HQ02b: 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95%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at 1.9K 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with 200 MPa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pre-load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6078538" y="1439863"/>
            <a:ext cx="2925762" cy="16843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600" b="1" u="sng" dirty="0">
                <a:solidFill>
                  <a:srgbClr val="000000"/>
                </a:solidFill>
                <a:latin typeface="Arial"/>
              </a:rPr>
              <a:t>Quench protection</a:t>
            </a:r>
          </a:p>
          <a:p>
            <a:pPr eaLnBrk="0" hangingPunct="0">
              <a:spcAft>
                <a:spcPts val="300"/>
              </a:spcAft>
              <a:defRPr/>
            </a:pPr>
            <a:endParaRPr lang="en-US" sz="1600" dirty="0">
              <a:solidFill>
                <a:srgbClr val="000000"/>
              </a:solidFill>
              <a:latin typeface="Arial"/>
            </a:endParaRP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380K quench temperature without degradation </a:t>
            </a:r>
          </a:p>
          <a:p>
            <a:pPr marL="285750" indent="-285750" eaLnBrk="0" hangingPunct="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/>
              </a:rPr>
              <a:t>Successful first test of the CLIQ system in Nb</a:t>
            </a:r>
            <a:r>
              <a:rPr lang="en-US" sz="1600" baseline="-25000" dirty="0">
                <a:solidFill>
                  <a:srgbClr val="000000"/>
                </a:solidFill>
                <a:latin typeface="Arial"/>
              </a:rPr>
              <a:t>3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Sn</a:t>
            </a:r>
          </a:p>
        </p:txBody>
      </p:sp>
      <p:pic>
        <p:nvPicPr>
          <p:cNvPr id="2048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3276600"/>
            <a:ext cx="2909888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90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38" y="3276600"/>
            <a:ext cx="2786062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91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0" y="3276600"/>
            <a:ext cx="2800350" cy="25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2" name="TextBox 13"/>
          <p:cNvSpPr txBox="1">
            <a:spLocks noChangeArrowheads="1"/>
          </p:cNvSpPr>
          <p:nvPr/>
        </p:nvSpPr>
        <p:spPr bwMode="auto">
          <a:xfrm>
            <a:off x="7318375" y="3362325"/>
            <a:ext cx="5222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100" b="1">
                <a:solidFill>
                  <a:srgbClr val="BFBFBF"/>
                </a:solidFill>
                <a:latin typeface="Times New Roman" pitchFamily="18" charset="0"/>
              </a:rPr>
              <a:t>250K</a:t>
            </a:r>
          </a:p>
        </p:txBody>
      </p:sp>
      <p:sp>
        <p:nvSpPr>
          <p:cNvPr id="20493" name="TextBox 17"/>
          <p:cNvSpPr txBox="1">
            <a:spLocks noChangeArrowheads="1"/>
          </p:cNvSpPr>
          <p:nvPr/>
        </p:nvSpPr>
        <p:spPr bwMode="auto">
          <a:xfrm>
            <a:off x="7813675" y="4200525"/>
            <a:ext cx="5222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100" b="1">
                <a:solidFill>
                  <a:srgbClr val="007600"/>
                </a:solidFill>
                <a:latin typeface="Times New Roman" pitchFamily="18" charset="0"/>
              </a:rPr>
              <a:t>320K</a:t>
            </a:r>
          </a:p>
        </p:txBody>
      </p:sp>
      <p:sp>
        <p:nvSpPr>
          <p:cNvPr id="20494" name="TextBox 17"/>
          <p:cNvSpPr txBox="1">
            <a:spLocks noChangeArrowheads="1"/>
          </p:cNvSpPr>
          <p:nvPr/>
        </p:nvSpPr>
        <p:spPr bwMode="auto">
          <a:xfrm>
            <a:off x="8347075" y="4838700"/>
            <a:ext cx="5238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100" b="1">
                <a:solidFill>
                  <a:srgbClr val="7030A0"/>
                </a:solidFill>
              </a:rPr>
              <a:t>380K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6273225"/>
            <a:ext cx="89916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600" dirty="0">
                <a:solidFill>
                  <a:srgbClr val="000000"/>
                </a:solidFill>
                <a:latin typeface="Arial"/>
              </a:rPr>
              <a:t>H. </a:t>
            </a:r>
            <a:r>
              <a:rPr lang="en-US" sz="1600" dirty="0" err="1">
                <a:solidFill>
                  <a:srgbClr val="000000"/>
                </a:solidFill>
                <a:latin typeface="Arial"/>
              </a:rPr>
              <a:t>Bajas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sz="1600" dirty="0" smtClean="0">
                <a:solidFill>
                  <a:srgbClr val="000000"/>
                </a:solidFill>
                <a:latin typeface="Arial"/>
              </a:rPr>
              <a:t>et al., “Cold </a:t>
            </a:r>
            <a:r>
              <a:rPr lang="en-US" sz="1600" dirty="0">
                <a:solidFill>
                  <a:srgbClr val="000000"/>
                </a:solidFill>
                <a:latin typeface="Arial"/>
              </a:rPr>
              <a:t>Test Results of the LARP HQ02-b magnet at 1.9 K”, </a:t>
            </a:r>
          </a:p>
          <a:p>
            <a:pPr lvl="0"/>
            <a:r>
              <a:rPr lang="en-US" sz="1600" dirty="0" smtClean="0"/>
              <a:t>to be published in </a:t>
            </a:r>
            <a:r>
              <a:rPr lang="en-US" sz="1600" i="1" dirty="0" smtClean="0"/>
              <a:t>IEEE Trans. Appl. Supercond</a:t>
            </a:r>
            <a:r>
              <a:rPr lang="en-US" sz="1600" dirty="0" smtClean="0"/>
              <a:t>., 2015.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7626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MQXF Schedule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Giorgio Ambrosio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E78E5-A74B-464E-A1C8-A7A30C8CC16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" t="11392" r="21359" b="59424"/>
          <a:stretch>
            <a:fillRect/>
          </a:stretch>
        </p:blipFill>
        <p:spPr bwMode="auto">
          <a:xfrm>
            <a:off x="304800" y="1219200"/>
            <a:ext cx="8491538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304800" y="3276600"/>
            <a:ext cx="8458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Short model program: </a:t>
            </a:r>
            <a:r>
              <a:rPr lang="en-GB" i="1" u="sng" dirty="0" smtClean="0"/>
              <a:t>5 CERN-</a:t>
            </a:r>
            <a:r>
              <a:rPr lang="en-GB" i="1" u="sng" dirty="0" smtClean="0">
                <a:solidFill>
                  <a:srgbClr val="FF0000"/>
                </a:solidFill>
              </a:rPr>
              <a:t>LARP </a:t>
            </a:r>
            <a:r>
              <a:rPr lang="en-GB" i="1" u="sng" dirty="0" smtClean="0"/>
              <a:t>models</a:t>
            </a:r>
            <a:r>
              <a:rPr lang="en-GB" b="1" dirty="0" smtClean="0"/>
              <a:t>, 2014-2017</a:t>
            </a:r>
          </a:p>
          <a:p>
            <a:pPr lvl="1">
              <a:defRPr/>
            </a:pPr>
            <a:r>
              <a:rPr lang="en-GB" dirty="0" smtClean="0"/>
              <a:t>Coil fabrication started in 03/2014</a:t>
            </a:r>
          </a:p>
          <a:p>
            <a:pPr lvl="1">
              <a:defRPr/>
            </a:pPr>
            <a:r>
              <a:rPr lang="en-GB" dirty="0" smtClean="0"/>
              <a:t>First magnet test (MQXFS1) in 07/2015 (3 </a:t>
            </a:r>
            <a:r>
              <a:rPr lang="en-GB" dirty="0" smtClean="0">
                <a:solidFill>
                  <a:srgbClr val="FF0000"/>
                </a:solidFill>
              </a:rPr>
              <a:t>LARP</a:t>
            </a:r>
            <a:r>
              <a:rPr lang="en-GB" dirty="0" smtClean="0"/>
              <a:t> coils, 1 CERN coil) </a:t>
            </a:r>
          </a:p>
          <a:p>
            <a:pPr>
              <a:defRPr/>
            </a:pPr>
            <a:r>
              <a:rPr lang="en-GB" dirty="0" smtClean="0"/>
              <a:t>Long prototype program: </a:t>
            </a:r>
            <a:r>
              <a:rPr lang="en-GB" i="1" u="sng" dirty="0" smtClean="0"/>
              <a:t>2 (CERN) + </a:t>
            </a:r>
            <a:r>
              <a:rPr lang="en-GB" i="1" u="sng" dirty="0" smtClean="0">
                <a:solidFill>
                  <a:srgbClr val="FF0000"/>
                </a:solidFill>
              </a:rPr>
              <a:t>3 (LARP)</a:t>
            </a:r>
            <a:r>
              <a:rPr lang="en-GB" i="1" u="sng" dirty="0" smtClean="0"/>
              <a:t> models</a:t>
            </a:r>
            <a:r>
              <a:rPr lang="en-GB" dirty="0" smtClean="0"/>
              <a:t>, </a:t>
            </a:r>
            <a:r>
              <a:rPr lang="en-GB" b="1" dirty="0" smtClean="0"/>
              <a:t>2015-2018</a:t>
            </a:r>
          </a:p>
          <a:p>
            <a:pPr lvl="1">
              <a:defRPr/>
            </a:pPr>
            <a:r>
              <a:rPr lang="en-GB" dirty="0" smtClean="0"/>
              <a:t>Coil fabrication starts in 2015: </a:t>
            </a:r>
            <a:r>
              <a:rPr lang="en-GB" dirty="0" smtClean="0">
                <a:solidFill>
                  <a:srgbClr val="FF0000"/>
                </a:solidFill>
              </a:rPr>
              <a:t>02 (LARP),</a:t>
            </a:r>
            <a:r>
              <a:rPr lang="en-GB" dirty="0" smtClean="0"/>
              <a:t> 10 (CERN)</a:t>
            </a:r>
          </a:p>
          <a:p>
            <a:pPr lvl="1">
              <a:defRPr/>
            </a:pPr>
            <a:r>
              <a:rPr lang="en-GB" dirty="0" smtClean="0"/>
              <a:t>First magnet test in </a:t>
            </a:r>
            <a:r>
              <a:rPr lang="en-GB" dirty="0" smtClean="0">
                <a:solidFill>
                  <a:srgbClr val="FF0000"/>
                </a:solidFill>
              </a:rPr>
              <a:t>11/2016 (LARP) </a:t>
            </a:r>
            <a:r>
              <a:rPr lang="en-GB" dirty="0" smtClean="0"/>
              <a:t>and 07/2017 (CERN)</a:t>
            </a:r>
          </a:p>
          <a:p>
            <a:pPr>
              <a:defRPr/>
            </a:pPr>
            <a:r>
              <a:rPr lang="en-GB" dirty="0" smtClean="0"/>
              <a:t>Series production: </a:t>
            </a:r>
            <a:r>
              <a:rPr lang="en-GB" i="1" u="sng" dirty="0" smtClean="0"/>
              <a:t>10 (CERN) + </a:t>
            </a:r>
            <a:r>
              <a:rPr lang="en-GB" i="1" u="sng" dirty="0" smtClean="0">
                <a:solidFill>
                  <a:srgbClr val="FF0000"/>
                </a:solidFill>
              </a:rPr>
              <a:t>10 (LARP)</a:t>
            </a:r>
            <a:r>
              <a:rPr lang="en-GB" i="1" u="sng" dirty="0" smtClean="0"/>
              <a:t> cold masses</a:t>
            </a:r>
            <a:r>
              <a:rPr lang="en-GB" dirty="0" smtClean="0"/>
              <a:t>, </a:t>
            </a:r>
            <a:r>
              <a:rPr lang="en-GB" b="1" dirty="0" smtClean="0"/>
              <a:t>2018-2022</a:t>
            </a:r>
          </a:p>
          <a:p>
            <a:pPr lvl="1">
              <a:defRPr/>
            </a:pPr>
            <a:r>
              <a:rPr lang="en-GB" dirty="0"/>
              <a:t>Coil fabrication starts in </a:t>
            </a:r>
            <a:r>
              <a:rPr lang="en-GB" dirty="0" smtClean="0"/>
              <a:t>01/2018</a:t>
            </a:r>
            <a:endParaRPr lang="en-GB" dirty="0"/>
          </a:p>
          <a:p>
            <a:pPr lvl="1">
              <a:defRPr/>
            </a:pPr>
            <a:r>
              <a:rPr lang="en-GB" dirty="0"/>
              <a:t>First magnet test in </a:t>
            </a:r>
            <a:r>
              <a:rPr lang="en-GB" dirty="0" smtClean="0"/>
              <a:t>10/2019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design progress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17,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Giorgio Ambrosio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42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LBN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BN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BN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BN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134117</TotalTime>
  <Words>2224</Words>
  <Application>Microsoft Office PowerPoint</Application>
  <PresentationFormat>On-screen Show (4:3)</PresentationFormat>
  <Paragraphs>458</Paragraphs>
  <Slides>39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Office Theme</vt:lpstr>
      <vt:lpstr>2_LBNL</vt:lpstr>
      <vt:lpstr>CERNPre╠üsentation2</vt:lpstr>
      <vt:lpstr>Clarity</vt:lpstr>
      <vt:lpstr>QXF Progress &amp; Recent Results</vt:lpstr>
      <vt:lpstr>Outline</vt:lpstr>
      <vt:lpstr>MQXF Main Parameters</vt:lpstr>
      <vt:lpstr>MQXF Lengths</vt:lpstr>
      <vt:lpstr>MQXF Main Design Features</vt:lpstr>
      <vt:lpstr>PowerPoint Presentation</vt:lpstr>
      <vt:lpstr>PowerPoint Presentation</vt:lpstr>
      <vt:lpstr>MQXF Schedule</vt:lpstr>
      <vt:lpstr>Recent design progress</vt:lpstr>
      <vt:lpstr>Structural Design</vt:lpstr>
      <vt:lpstr>Design Verification: Mock-up</vt:lpstr>
      <vt:lpstr>Quench Protection Improvements</vt:lpstr>
      <vt:lpstr>CLIQ</vt:lpstr>
      <vt:lpstr>Integrated Field Harmonics</vt:lpstr>
      <vt:lpstr>Sensitivity analysis</vt:lpstr>
      <vt:lpstr>Magnetic Design – Field Quality Adjustment</vt:lpstr>
      <vt:lpstr>conductor</vt:lpstr>
      <vt:lpstr>Baseline Conductor</vt:lpstr>
      <vt:lpstr>Recent &amp; Upcoming Reviews</vt:lpstr>
      <vt:lpstr>Short model status - Coils - structure</vt:lpstr>
      <vt:lpstr>Coil Fabrication Status</vt:lpstr>
      <vt:lpstr>Feedback from Winding &amp; Curing</vt:lpstr>
      <vt:lpstr>Feedback from Reaction</vt:lpstr>
      <vt:lpstr>Feedback from Potting</vt:lpstr>
      <vt:lpstr>Electrical QC Tests</vt:lpstr>
      <vt:lpstr>Structure Procurement</vt:lpstr>
      <vt:lpstr>Assembly Procedures</vt:lpstr>
      <vt:lpstr>Assembly Procedures</vt:lpstr>
      <vt:lpstr>prototypes</vt:lpstr>
      <vt:lpstr>Tooling &amp; Equipment</vt:lpstr>
      <vt:lpstr>Winding Tests</vt:lpstr>
      <vt:lpstr>Plans and Risk Mitigation</vt:lpstr>
      <vt:lpstr>LHQ Coil </vt:lpstr>
      <vt:lpstr>LHQM01 Quench Training</vt:lpstr>
      <vt:lpstr>Protection Heater Studies</vt:lpstr>
      <vt:lpstr>Conclusions</vt:lpstr>
      <vt:lpstr>Back up splides</vt:lpstr>
      <vt:lpstr>Past Experience - Risk Reduction</vt:lpstr>
      <vt:lpstr>PowerPoint Presentation</vt:lpstr>
    </vt:vector>
  </TitlesOfParts>
  <Company>Lawrence Berkeley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PFerracin</dc:creator>
  <cp:lastModifiedBy>Giorgio Ambrosio x2297 12326N</cp:lastModifiedBy>
  <cp:revision>4279</cp:revision>
  <cp:lastPrinted>2014-10-06T07:12:52Z</cp:lastPrinted>
  <dcterms:created xsi:type="dcterms:W3CDTF">2008-08-27T20:23:58Z</dcterms:created>
  <dcterms:modified xsi:type="dcterms:W3CDTF">2014-11-17T01:11:16Z</dcterms:modified>
</cp:coreProperties>
</file>