
<file path=[Content_Types].xml><?xml version="1.0" encoding="utf-8"?>
<Types xmlns="http://schemas.openxmlformats.org/package/2006/content-types">
  <Default Extension="xml" ContentType="application/xml"/>
  <Default Extension="jpeg" ContentType="image/jpeg"/>
  <Default Extension="rels" ContentType="application/vnd.openxmlformats-package.relationships+xml"/>
  <Default Extension="emf" ContentType="image/x-emf"/>
  <Default Extension="vml" ContentType="application/vnd.openxmlformats-officedocument.vmlDrawing"/>
  <Default Extension="gif" ContentType="image/gif"/>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embeddings/oleObject1.bin" ContentType="application/vnd.openxmlformats-officedocument.oleObject"/>
  <Override PartName="/ppt/embeddings/oleObject2.bin" ContentType="application/vnd.openxmlformats-officedocument.oleObject"/>
  <Override PartName="/ppt/embeddings/oleObject3.bin" ContentType="application/vnd.openxmlformats-officedocument.oleObject"/>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2" Type="http://schemas.openxmlformats.org/package/2006/relationships/metadata/core-properties" Target="docProps/core.xml"/><Relationship Id="rId3"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firstSlideNum="0" saveSubsetFonts="1" autoCompressPictures="0">
  <p:sldMasterIdLst>
    <p:sldMasterId id="2147483648" r:id="rId1"/>
    <p:sldMasterId id="2147483660" r:id="rId2"/>
  </p:sldMasterIdLst>
  <p:notesMasterIdLst>
    <p:notesMasterId r:id="rId42"/>
  </p:notesMasterIdLst>
  <p:handoutMasterIdLst>
    <p:handoutMasterId r:id="rId43"/>
  </p:handoutMasterIdLst>
  <p:sldIdLst>
    <p:sldId id="256" r:id="rId3"/>
    <p:sldId id="257" r:id="rId4"/>
    <p:sldId id="278" r:id="rId5"/>
    <p:sldId id="310" r:id="rId6"/>
    <p:sldId id="309" r:id="rId7"/>
    <p:sldId id="306" r:id="rId8"/>
    <p:sldId id="312" r:id="rId9"/>
    <p:sldId id="268" r:id="rId10"/>
    <p:sldId id="266" r:id="rId11"/>
    <p:sldId id="258" r:id="rId12"/>
    <p:sldId id="311" r:id="rId13"/>
    <p:sldId id="264" r:id="rId14"/>
    <p:sldId id="265" r:id="rId15"/>
    <p:sldId id="269" r:id="rId16"/>
    <p:sldId id="270" r:id="rId17"/>
    <p:sldId id="267" r:id="rId18"/>
    <p:sldId id="313" r:id="rId19"/>
    <p:sldId id="305" r:id="rId20"/>
    <p:sldId id="283" r:id="rId21"/>
    <p:sldId id="284" r:id="rId22"/>
    <p:sldId id="285" r:id="rId23"/>
    <p:sldId id="286" r:id="rId24"/>
    <p:sldId id="287" r:id="rId25"/>
    <p:sldId id="288" r:id="rId26"/>
    <p:sldId id="289" r:id="rId27"/>
    <p:sldId id="290" r:id="rId28"/>
    <p:sldId id="291" r:id="rId29"/>
    <p:sldId id="292" r:id="rId30"/>
    <p:sldId id="293" r:id="rId31"/>
    <p:sldId id="294" r:id="rId32"/>
    <p:sldId id="295" r:id="rId33"/>
    <p:sldId id="298" r:id="rId34"/>
    <p:sldId id="299" r:id="rId35"/>
    <p:sldId id="300" r:id="rId36"/>
    <p:sldId id="301" r:id="rId37"/>
    <p:sldId id="302" r:id="rId38"/>
    <p:sldId id="303" r:id="rId39"/>
    <p:sldId id="307" r:id="rId40"/>
    <p:sldId id="279" r:id="rId41"/>
  </p:sldIdLst>
  <p:sldSz cx="9144000" cy="6858000" type="screen4x3"/>
  <p:notesSz cx="6858000" cy="9144000"/>
  <p:defaultText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中間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2D5ABB26-0587-4C30-8999-92F81FD0307C}" styleName="スタイル/表のグリッド線なし">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435" autoAdjust="0"/>
    <p:restoredTop sz="93762" autoAdjust="0"/>
  </p:normalViewPr>
  <p:slideViewPr>
    <p:cSldViewPr snapToGrid="0" snapToObjects="1">
      <p:cViewPr>
        <p:scale>
          <a:sx n="90" d="100"/>
          <a:sy n="90" d="100"/>
        </p:scale>
        <p:origin x="24" y="-8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46" Type="http://schemas.openxmlformats.org/officeDocument/2006/relationships/viewProps" Target="viewProps.xml"/><Relationship Id="rId47" Type="http://schemas.openxmlformats.org/officeDocument/2006/relationships/theme" Target="theme/theme1.xml"/><Relationship Id="rId48" Type="http://schemas.openxmlformats.org/officeDocument/2006/relationships/tableStyles" Target="tableStyles.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9" Type="http://schemas.openxmlformats.org/officeDocument/2006/relationships/slide" Target="slides/slide7.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notesMaster" Target="notesMasters/notesMaster1.xml"/><Relationship Id="rId43" Type="http://schemas.openxmlformats.org/officeDocument/2006/relationships/handoutMaster" Target="handoutMasters/handoutMaster1.xml"/><Relationship Id="rId44" Type="http://schemas.openxmlformats.org/officeDocument/2006/relationships/printerSettings" Target="printerSettings/printerSettings1.bin"/><Relationship Id="rId45" Type="http://schemas.openxmlformats.org/officeDocument/2006/relationships/presProps" Target="pres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8.emf"/><Relationship Id="rId2" Type="http://schemas.openxmlformats.org/officeDocument/2006/relationships/image" Target="../media/image39.emf"/><Relationship Id="rId3" Type="http://schemas.openxmlformats.org/officeDocument/2006/relationships/image" Target="../media/image40.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3A1C55D6-7749-E24E-A8DC-A34493EB084B}" type="datetimeFigureOut">
              <a:rPr kumimoji="1" lang="ja-JP" altLang="en-US" smtClean="0"/>
              <a:t>2014/11/18</a:t>
            </a:fld>
            <a:endParaRPr kumimoji="1" lang="ja-JP" altLang="en-US"/>
          </a:p>
        </p:txBody>
      </p:sp>
      <p:sp>
        <p:nvSpPr>
          <p:cNvPr id="4" name="フッター プレースホルダー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14211685-DBEE-744D-9CD9-24FA30A01BEF}" type="slidenum">
              <a:rPr kumimoji="1" lang="ja-JP" altLang="en-US" smtClean="0"/>
              <a:t>‹#›</a:t>
            </a:fld>
            <a:endParaRPr kumimoji="1" lang="ja-JP" altLang="en-US"/>
          </a:p>
        </p:txBody>
      </p:sp>
    </p:spTree>
    <p:extLst>
      <p:ext uri="{BB962C8B-B14F-4D97-AF65-F5344CB8AC3E}">
        <p14:creationId xmlns:p14="http://schemas.microsoft.com/office/powerpoint/2010/main" val="3463771986"/>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1533CC9-B94C-5949-BFE7-F6C353365308}" type="datetimeFigureOut">
              <a:rPr kumimoji="1" lang="ja-JP" altLang="en-US" smtClean="0"/>
              <a:t>2014/11/18</a:t>
            </a:fld>
            <a:endParaRPr kumimoji="1" lang="ja-JP" altLang="en-US"/>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6E4BB41-C833-3A48-BDFC-432C0BA7B4E9}" type="slidenum">
              <a:rPr kumimoji="1" lang="ja-JP" altLang="en-US" smtClean="0"/>
              <a:t>‹#›</a:t>
            </a:fld>
            <a:endParaRPr kumimoji="1" lang="ja-JP" altLang="en-US"/>
          </a:p>
        </p:txBody>
      </p:sp>
    </p:spTree>
    <p:extLst>
      <p:ext uri="{BB962C8B-B14F-4D97-AF65-F5344CB8AC3E}">
        <p14:creationId xmlns:p14="http://schemas.microsoft.com/office/powerpoint/2010/main" val="3087528265"/>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kumimoji="1" sz="1200" kern="1200">
        <a:solidFill>
          <a:schemeClr val="tx1"/>
        </a:solidFill>
        <a:latin typeface="+mn-lt"/>
        <a:ea typeface="+mn-ea"/>
        <a:cs typeface="+mn-cs"/>
      </a:defRPr>
    </a:lvl1pPr>
    <a:lvl2pPr marL="457200" algn="l" defTabSz="457200" rtl="0" eaLnBrk="1" latinLnBrk="0" hangingPunct="1">
      <a:defRPr kumimoji="1" sz="1200" kern="1200">
        <a:solidFill>
          <a:schemeClr val="tx1"/>
        </a:solidFill>
        <a:latin typeface="+mn-lt"/>
        <a:ea typeface="+mn-ea"/>
        <a:cs typeface="+mn-cs"/>
      </a:defRPr>
    </a:lvl2pPr>
    <a:lvl3pPr marL="914400" algn="l" defTabSz="457200" rtl="0" eaLnBrk="1" latinLnBrk="0" hangingPunct="1">
      <a:defRPr kumimoji="1" sz="1200" kern="1200">
        <a:solidFill>
          <a:schemeClr val="tx1"/>
        </a:solidFill>
        <a:latin typeface="+mn-lt"/>
        <a:ea typeface="+mn-ea"/>
        <a:cs typeface="+mn-cs"/>
      </a:defRPr>
    </a:lvl3pPr>
    <a:lvl4pPr marL="1371600" algn="l" defTabSz="457200" rtl="0" eaLnBrk="1" latinLnBrk="0" hangingPunct="1">
      <a:defRPr kumimoji="1" sz="1200" kern="1200">
        <a:solidFill>
          <a:schemeClr val="tx1"/>
        </a:solidFill>
        <a:latin typeface="+mn-lt"/>
        <a:ea typeface="+mn-ea"/>
        <a:cs typeface="+mn-cs"/>
      </a:defRPr>
    </a:lvl4pPr>
    <a:lvl5pPr marL="1828800" algn="l" defTabSz="457200" rtl="0" eaLnBrk="1" latinLnBrk="0" hangingPunct="1">
      <a:defRPr kumimoji="1" sz="1200" kern="1200">
        <a:solidFill>
          <a:schemeClr val="tx1"/>
        </a:solidFill>
        <a:latin typeface="+mn-lt"/>
        <a:ea typeface="+mn-ea"/>
        <a:cs typeface="+mn-cs"/>
      </a:defRPr>
    </a:lvl5pPr>
    <a:lvl6pPr marL="2286000" algn="l" defTabSz="457200" rtl="0" eaLnBrk="1" latinLnBrk="0" hangingPunct="1">
      <a:defRPr kumimoji="1" sz="1200" kern="1200">
        <a:solidFill>
          <a:schemeClr val="tx1"/>
        </a:solidFill>
        <a:latin typeface="+mn-lt"/>
        <a:ea typeface="+mn-ea"/>
        <a:cs typeface="+mn-cs"/>
      </a:defRPr>
    </a:lvl6pPr>
    <a:lvl7pPr marL="2743200" algn="l" defTabSz="457200" rtl="0" eaLnBrk="1" latinLnBrk="0" hangingPunct="1">
      <a:defRPr kumimoji="1" sz="1200" kern="1200">
        <a:solidFill>
          <a:schemeClr val="tx1"/>
        </a:solidFill>
        <a:latin typeface="+mn-lt"/>
        <a:ea typeface="+mn-ea"/>
        <a:cs typeface="+mn-cs"/>
      </a:defRPr>
    </a:lvl7pPr>
    <a:lvl8pPr marL="3200400" algn="l" defTabSz="457200" rtl="0" eaLnBrk="1" latinLnBrk="0" hangingPunct="1">
      <a:defRPr kumimoji="1" sz="1200" kern="1200">
        <a:solidFill>
          <a:schemeClr val="tx1"/>
        </a:solidFill>
        <a:latin typeface="+mn-lt"/>
        <a:ea typeface="+mn-ea"/>
        <a:cs typeface="+mn-cs"/>
      </a:defRPr>
    </a:lvl8pPr>
    <a:lvl9pPr marL="3657600" algn="l" defTabSz="4572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39F51E92-CABB-384F-A6EB-55FDE9585E80}" type="slidenum">
              <a:rPr kumimoji="1" lang="ja-JP" altLang="en-US" smtClean="0"/>
              <a:t>31</a:t>
            </a:fld>
            <a:endParaRPr kumimoji="1" lang="ja-JP" altLang="en-US"/>
          </a:p>
        </p:txBody>
      </p:sp>
    </p:spTree>
    <p:extLst>
      <p:ext uri="{BB962C8B-B14F-4D97-AF65-F5344CB8AC3E}">
        <p14:creationId xmlns:p14="http://schemas.microsoft.com/office/powerpoint/2010/main" val="51685345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jpeg"/><Relationship Id="rId4" Type="http://schemas.openxmlformats.org/officeDocument/2006/relationships/image" Target="../media/image4.jpeg"/><Relationship Id="rId5" Type="http://schemas.openxmlformats.org/officeDocument/2006/relationships/image" Target="../media/image5.jpeg"/><Relationship Id="rId1" Type="http://schemas.openxmlformats.org/officeDocument/2006/relationships/slideMaster" Target="../slideMasters/slideMaster2.xml"/><Relationship Id="rId2" Type="http://schemas.openxmlformats.org/officeDocument/2006/relationships/image" Target="../media/image1.jpe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6313D7AE-E569-8A41-BD1A-C3555F9866D2}" type="datetime1">
              <a:rPr kumimoji="1" lang="ja-JP" altLang="en-US" smtClean="0"/>
              <a:t>2014/11/18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92B129B-82F7-934B-B7C5-A1EBDBE39D98}" type="slidenum">
              <a:rPr kumimoji="1" lang="ja-JP" altLang="en-US" smtClean="0"/>
              <a:t>‹#›</a:t>
            </a:fld>
            <a:endParaRPr kumimoji="1" lang="ja-JP" altLang="en-US"/>
          </a:p>
        </p:txBody>
      </p:sp>
    </p:spTree>
    <p:extLst>
      <p:ext uri="{BB962C8B-B14F-4D97-AF65-F5344CB8AC3E}">
        <p14:creationId xmlns:p14="http://schemas.microsoft.com/office/powerpoint/2010/main" val="28622548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5C327235-A1F1-BF42-88A6-661981FA47AB}" type="datetime1">
              <a:rPr kumimoji="1" lang="ja-JP" altLang="en-US" smtClean="0"/>
              <a:t>2014/11/18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92B129B-82F7-934B-B7C5-A1EBDBE39D98}" type="slidenum">
              <a:rPr kumimoji="1" lang="ja-JP" altLang="en-US" smtClean="0"/>
              <a:t>‹#›</a:t>
            </a:fld>
            <a:endParaRPr kumimoji="1" lang="ja-JP" altLang="en-US"/>
          </a:p>
        </p:txBody>
      </p:sp>
    </p:spTree>
    <p:extLst>
      <p:ext uri="{BB962C8B-B14F-4D97-AF65-F5344CB8AC3E}">
        <p14:creationId xmlns:p14="http://schemas.microsoft.com/office/powerpoint/2010/main" val="17879898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D8311C0-8622-D549-8C68-AAFBEFBA79F1}" type="datetime1">
              <a:rPr kumimoji="1" lang="ja-JP" altLang="en-US" smtClean="0"/>
              <a:t>2014/11/18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92B129B-82F7-934B-B7C5-A1EBDBE39D98}" type="slidenum">
              <a:rPr kumimoji="1" lang="ja-JP" altLang="en-US" smtClean="0"/>
              <a:t>‹#›</a:t>
            </a:fld>
            <a:endParaRPr kumimoji="1" lang="ja-JP" altLang="en-US"/>
          </a:p>
        </p:txBody>
      </p:sp>
    </p:spTree>
    <p:extLst>
      <p:ext uri="{BB962C8B-B14F-4D97-AF65-F5344CB8AC3E}">
        <p14:creationId xmlns:p14="http://schemas.microsoft.com/office/powerpoint/2010/main" val="13235136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1_Title Slide">
    <p:spTree>
      <p:nvGrpSpPr>
        <p:cNvPr id="1" name=""/>
        <p:cNvGrpSpPr/>
        <p:nvPr/>
      </p:nvGrpSpPr>
      <p:grpSpPr>
        <a:xfrm>
          <a:off x="0" y="0"/>
          <a:ext cx="0" cy="0"/>
          <a:chOff x="0" y="0"/>
          <a:chExt cx="0" cy="0"/>
        </a:xfrm>
      </p:grpSpPr>
      <p:pic>
        <p:nvPicPr>
          <p:cNvPr id="5" name="Picture 4"/>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6" name="Picture 5"/>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261314" y="1861231"/>
            <a:ext cx="4149834" cy="1998745"/>
          </a:xfrm>
          <a:prstGeom prst="rect">
            <a:avLst/>
          </a:prstGeom>
        </p:spPr>
      </p:pic>
      <p:sp>
        <p:nvSpPr>
          <p:cNvPr id="2" name="Title 1"/>
          <p:cNvSpPr>
            <a:spLocks noGrp="1"/>
          </p:cNvSpPr>
          <p:nvPr>
            <p:ph type="ctrTitle"/>
          </p:nvPr>
        </p:nvSpPr>
        <p:spPr>
          <a:xfrm>
            <a:off x="4708310" y="1608069"/>
            <a:ext cx="3978489" cy="2506731"/>
          </a:xfrm>
        </p:spPr>
        <p:txBody>
          <a:bodyPr/>
          <a:lstStyle>
            <a:lvl1pPr algn="l">
              <a:lnSpc>
                <a:spcPct val="100000"/>
              </a:lnSpc>
              <a:defRPr b="1" i="0">
                <a:solidFill>
                  <a:srgbClr val="005872"/>
                </a:solidFill>
                <a:effectLst>
                  <a:outerShdw blurRad="63500" dist="31750" dir="2700000" algn="tl" rotWithShape="0">
                    <a:srgbClr val="9CB0D5">
                      <a:alpha val="50000"/>
                    </a:srgbClr>
                  </a:outerShdw>
                </a:effectLst>
              </a:defRPr>
            </a:lvl1pPr>
          </a:lstStyle>
          <a:p>
            <a:r>
              <a:rPr lang="en-US" dirty="0" smtClean="0"/>
              <a:t>Click to edit Master title style</a:t>
            </a:r>
            <a:endParaRPr lang="en-US" dirty="0"/>
          </a:p>
        </p:txBody>
      </p:sp>
      <p:sp>
        <p:nvSpPr>
          <p:cNvPr id="3" name="Subtitle 2"/>
          <p:cNvSpPr>
            <a:spLocks noGrp="1"/>
          </p:cNvSpPr>
          <p:nvPr>
            <p:ph type="subTitle" idx="1"/>
          </p:nvPr>
        </p:nvSpPr>
        <p:spPr>
          <a:xfrm>
            <a:off x="457200" y="4114800"/>
            <a:ext cx="8229600" cy="1828800"/>
          </a:xfrm>
        </p:spPr>
        <p:txBody>
          <a:bodyPr lIns="0" rIns="0">
            <a:normAutofit/>
          </a:bodyPr>
          <a:lstStyle>
            <a:lvl1pPr marL="0" indent="0" algn="ctr">
              <a:lnSpc>
                <a:spcPct val="100000"/>
              </a:lnSpc>
              <a:spcBef>
                <a:spcPts val="0"/>
              </a:spcBef>
              <a:buNone/>
              <a:defRPr sz="2500" b="1">
                <a:solidFill>
                  <a:schemeClr val="bg1">
                    <a:lumMod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Click to edit Master subtitle style</a:t>
            </a:r>
            <a:endParaRPr lang="en-US" dirty="0"/>
          </a:p>
        </p:txBody>
      </p:sp>
      <p:cxnSp>
        <p:nvCxnSpPr>
          <p:cNvPr id="7" name="Straight Connector 6"/>
          <p:cNvCxnSpPr/>
          <p:nvPr userDrawn="1"/>
        </p:nvCxnSpPr>
        <p:spPr>
          <a:xfrm>
            <a:off x="4561279" y="1967225"/>
            <a:ext cx="0" cy="1786759"/>
          </a:xfrm>
          <a:prstGeom prst="line">
            <a:avLst/>
          </a:prstGeom>
          <a:ln>
            <a:solidFill>
              <a:srgbClr val="5BC1E6"/>
            </a:solidFill>
          </a:ln>
        </p:spPr>
        <p:style>
          <a:lnRef idx="2">
            <a:schemeClr val="accent1"/>
          </a:lnRef>
          <a:fillRef idx="0">
            <a:schemeClr val="accent1"/>
          </a:fillRef>
          <a:effectRef idx="1">
            <a:schemeClr val="accent1"/>
          </a:effectRef>
          <a:fontRef idx="minor">
            <a:schemeClr val="tx1"/>
          </a:fontRef>
        </p:style>
      </p:cxnSp>
      <p:sp>
        <p:nvSpPr>
          <p:cNvPr id="4" name="TextBox 3"/>
          <p:cNvSpPr txBox="1"/>
          <p:nvPr userDrawn="1"/>
        </p:nvSpPr>
        <p:spPr>
          <a:xfrm>
            <a:off x="692447" y="6117173"/>
            <a:ext cx="7683622" cy="461665"/>
          </a:xfrm>
          <a:prstGeom prst="rect">
            <a:avLst/>
          </a:prstGeom>
          <a:noFill/>
        </p:spPr>
        <p:txBody>
          <a:bodyPr wrap="square" rtlCol="0">
            <a:spAutoFit/>
          </a:bodyPr>
          <a:lstStyle/>
          <a:p>
            <a:pPr algn="ctr" defTabSz="457200"/>
            <a:r>
              <a:rPr lang="en-US" sz="1200" dirty="0" smtClean="0">
                <a:solidFill>
                  <a:srgbClr val="4BACC6">
                    <a:lumMod val="75000"/>
                  </a:srgbClr>
                </a:solidFill>
              </a:rPr>
              <a:t>The </a:t>
            </a:r>
            <a:r>
              <a:rPr lang="en-US" sz="1200" dirty="0" err="1" smtClean="0">
                <a:solidFill>
                  <a:srgbClr val="4BACC6">
                    <a:lumMod val="75000"/>
                  </a:srgbClr>
                </a:solidFill>
              </a:rPr>
              <a:t>HiLumi</a:t>
            </a:r>
            <a:r>
              <a:rPr lang="en-US" sz="1200" dirty="0" smtClean="0">
                <a:solidFill>
                  <a:srgbClr val="4BACC6">
                    <a:lumMod val="75000"/>
                  </a:srgbClr>
                </a:solidFill>
              </a:rPr>
              <a:t> LHC Design Study is included in the High Luminosity LHC project and is partly funded by the European Commission within the Framework </a:t>
            </a:r>
            <a:r>
              <a:rPr lang="en-US" sz="1200" dirty="0" err="1" smtClean="0">
                <a:solidFill>
                  <a:srgbClr val="4BACC6">
                    <a:lumMod val="75000"/>
                  </a:srgbClr>
                </a:solidFill>
              </a:rPr>
              <a:t>Programme</a:t>
            </a:r>
            <a:r>
              <a:rPr lang="en-US" sz="1200" dirty="0" smtClean="0">
                <a:solidFill>
                  <a:srgbClr val="4BACC6">
                    <a:lumMod val="75000"/>
                  </a:srgbClr>
                </a:solidFill>
              </a:rPr>
              <a:t> 7 Capacities Specific </a:t>
            </a:r>
            <a:r>
              <a:rPr lang="en-US" sz="1200" dirty="0" err="1" smtClean="0">
                <a:solidFill>
                  <a:srgbClr val="4BACC6">
                    <a:lumMod val="75000"/>
                  </a:srgbClr>
                </a:solidFill>
              </a:rPr>
              <a:t>Programme</a:t>
            </a:r>
            <a:r>
              <a:rPr lang="en-US" sz="1200" dirty="0" smtClean="0">
                <a:solidFill>
                  <a:srgbClr val="4BACC6">
                    <a:lumMod val="75000"/>
                  </a:srgbClr>
                </a:solidFill>
              </a:rPr>
              <a:t>, Grant Agreement 284404. </a:t>
            </a:r>
            <a:endParaRPr lang="en-GB" sz="1200" dirty="0">
              <a:solidFill>
                <a:srgbClr val="4BACC6">
                  <a:lumMod val="75000"/>
                </a:srgbClr>
              </a:solidFill>
            </a:endParaRPr>
          </a:p>
        </p:txBody>
      </p:sp>
      <p:pic>
        <p:nvPicPr>
          <p:cNvPr id="8" name="Picture 7"/>
          <p:cNvPicPr>
            <a:picLocks noChangeAspect="1"/>
          </p:cNvPicPr>
          <p:nvPr userDrawn="1"/>
        </p:nvPicPr>
        <p:blipFill>
          <a:blip r:embed="rId4" cstate="email">
            <a:extLst>
              <a:ext uri="{28A0092B-C50C-407E-A947-70E740481C1C}">
                <a14:useLocalDpi xmlns:a14="http://schemas.microsoft.com/office/drawing/2010/main"/>
              </a:ext>
            </a:extLst>
          </a:blip>
          <a:stretch>
            <a:fillRect/>
          </a:stretch>
        </p:blipFill>
        <p:spPr>
          <a:xfrm>
            <a:off x="186430" y="6147097"/>
            <a:ext cx="493025" cy="401816"/>
          </a:xfrm>
          <a:prstGeom prst="rect">
            <a:avLst/>
          </a:prstGeom>
        </p:spPr>
      </p:pic>
      <p:pic>
        <p:nvPicPr>
          <p:cNvPr id="9" name="Picture 8"/>
          <p:cNvPicPr>
            <a:picLocks noChangeAspect="1"/>
          </p:cNvPicPr>
          <p:nvPr userDrawn="1"/>
        </p:nvPicPr>
        <p:blipFill>
          <a:blip r:embed="rId5" cstate="email">
            <a:extLst>
              <a:ext uri="{28A0092B-C50C-407E-A947-70E740481C1C}">
                <a14:useLocalDpi xmlns:a14="http://schemas.microsoft.com/office/drawing/2010/main"/>
              </a:ext>
            </a:extLst>
          </a:blip>
          <a:stretch>
            <a:fillRect/>
          </a:stretch>
        </p:blipFill>
        <p:spPr>
          <a:xfrm>
            <a:off x="8460290" y="6207140"/>
            <a:ext cx="417381" cy="281731"/>
          </a:xfrm>
          <a:prstGeom prst="rect">
            <a:avLst/>
          </a:prstGeom>
        </p:spPr>
      </p:pic>
    </p:spTree>
    <p:extLst>
      <p:ext uri="{BB962C8B-B14F-4D97-AF65-F5344CB8AC3E}">
        <p14:creationId xmlns:p14="http://schemas.microsoft.com/office/powerpoint/2010/main" val="1652183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6196CD1B-5D8B-6A41-B9AA-BEA496353C4F}" type="datetime1">
              <a:rPr kumimoji="1" lang="ja-JP" altLang="en-US" smtClean="0"/>
              <a:t>2014/11/18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92B129B-82F7-934B-B7C5-A1EBDBE39D98}" type="slidenum">
              <a:rPr kumimoji="1" lang="ja-JP" altLang="en-US" smtClean="0"/>
              <a:t>‹#›</a:t>
            </a:fld>
            <a:endParaRPr kumimoji="1" lang="ja-JP" altLang="en-US"/>
          </a:p>
        </p:txBody>
      </p:sp>
    </p:spTree>
    <p:extLst>
      <p:ext uri="{BB962C8B-B14F-4D97-AF65-F5344CB8AC3E}">
        <p14:creationId xmlns:p14="http://schemas.microsoft.com/office/powerpoint/2010/main" val="5863804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4667D1CE-0CDA-F642-8E89-C3D84FA413CD}" type="datetime1">
              <a:rPr kumimoji="1" lang="ja-JP" altLang="en-US" smtClean="0"/>
              <a:t>2014/11/18</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092B129B-82F7-934B-B7C5-A1EBDBE39D98}" type="slidenum">
              <a:rPr kumimoji="1" lang="ja-JP" altLang="en-US" smtClean="0"/>
              <a:t>‹#›</a:t>
            </a:fld>
            <a:endParaRPr kumimoji="1" lang="ja-JP" altLang="en-US"/>
          </a:p>
        </p:txBody>
      </p:sp>
    </p:spTree>
    <p:extLst>
      <p:ext uri="{BB962C8B-B14F-4D97-AF65-F5344CB8AC3E}">
        <p14:creationId xmlns:p14="http://schemas.microsoft.com/office/powerpoint/2010/main" val="3137793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65140344-9980-3249-B85D-207995AB4FED}" type="datetime1">
              <a:rPr kumimoji="1" lang="ja-JP" altLang="en-US" smtClean="0"/>
              <a:t>2014/11/18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92B129B-82F7-934B-B7C5-A1EBDBE39D98}" type="slidenum">
              <a:rPr kumimoji="1" lang="ja-JP" altLang="en-US" smtClean="0"/>
              <a:t>‹#›</a:t>
            </a:fld>
            <a:endParaRPr kumimoji="1" lang="ja-JP" altLang="en-US"/>
          </a:p>
        </p:txBody>
      </p:sp>
    </p:spTree>
    <p:extLst>
      <p:ext uri="{BB962C8B-B14F-4D97-AF65-F5344CB8AC3E}">
        <p14:creationId xmlns:p14="http://schemas.microsoft.com/office/powerpoint/2010/main" val="4146983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C5EFBAB5-136E-8A44-83AF-F46E632F52E5}" type="datetime1">
              <a:rPr kumimoji="1" lang="ja-JP" altLang="en-US" smtClean="0"/>
              <a:t>2014/11/18</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092B129B-82F7-934B-B7C5-A1EBDBE39D98}" type="slidenum">
              <a:rPr kumimoji="1" lang="ja-JP" altLang="en-US" smtClean="0"/>
              <a:t>‹#›</a:t>
            </a:fld>
            <a:endParaRPr kumimoji="1" lang="ja-JP" altLang="en-US"/>
          </a:p>
        </p:txBody>
      </p:sp>
    </p:spTree>
    <p:extLst>
      <p:ext uri="{BB962C8B-B14F-4D97-AF65-F5344CB8AC3E}">
        <p14:creationId xmlns:p14="http://schemas.microsoft.com/office/powerpoint/2010/main" val="12162839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4FCFE318-02C7-624E-B1FD-F22CC4754EA0}" type="datetime1">
              <a:rPr kumimoji="1" lang="ja-JP" altLang="en-US" smtClean="0"/>
              <a:t>2014/11/18</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092B129B-82F7-934B-B7C5-A1EBDBE39D98}" type="slidenum">
              <a:rPr kumimoji="1" lang="ja-JP" altLang="en-US" smtClean="0"/>
              <a:t>‹#›</a:t>
            </a:fld>
            <a:endParaRPr kumimoji="1" lang="ja-JP" altLang="en-US"/>
          </a:p>
        </p:txBody>
      </p:sp>
    </p:spTree>
    <p:extLst>
      <p:ext uri="{BB962C8B-B14F-4D97-AF65-F5344CB8AC3E}">
        <p14:creationId xmlns:p14="http://schemas.microsoft.com/office/powerpoint/2010/main" val="357100074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C0AAE0AB-C4AC-7947-B068-CCD71E551D2B}" type="datetime1">
              <a:rPr kumimoji="1" lang="ja-JP" altLang="en-US" smtClean="0"/>
              <a:t>2014/11/18</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092B129B-82F7-934B-B7C5-A1EBDBE39D98}" type="slidenum">
              <a:rPr kumimoji="1" lang="ja-JP" altLang="en-US" smtClean="0"/>
              <a:t>‹#›</a:t>
            </a:fld>
            <a:endParaRPr kumimoji="1" lang="ja-JP" altLang="en-US"/>
          </a:p>
        </p:txBody>
      </p:sp>
    </p:spTree>
    <p:extLst>
      <p:ext uri="{BB962C8B-B14F-4D97-AF65-F5344CB8AC3E}">
        <p14:creationId xmlns:p14="http://schemas.microsoft.com/office/powerpoint/2010/main" val="13384803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FFB2674-C3EC-4E4D-B9E0-D0733940B75B}" type="datetime1">
              <a:rPr kumimoji="1" lang="ja-JP" altLang="en-US" smtClean="0"/>
              <a:t>2014/11/18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92B129B-82F7-934B-B7C5-A1EBDBE39D98}" type="slidenum">
              <a:rPr kumimoji="1" lang="ja-JP" altLang="en-US" smtClean="0"/>
              <a:t>‹#›</a:t>
            </a:fld>
            <a:endParaRPr kumimoji="1" lang="ja-JP" altLang="en-US"/>
          </a:p>
        </p:txBody>
      </p:sp>
    </p:spTree>
    <p:extLst>
      <p:ext uri="{BB962C8B-B14F-4D97-AF65-F5344CB8AC3E}">
        <p14:creationId xmlns:p14="http://schemas.microsoft.com/office/powerpoint/2010/main" val="143669286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D9928591-F860-ED4C-8E3E-DABE1A038A7A}" type="datetime1">
              <a:rPr kumimoji="1" lang="ja-JP" altLang="en-US" smtClean="0"/>
              <a:t>2014/11/18</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092B129B-82F7-934B-B7C5-A1EBDBE39D98}" type="slidenum">
              <a:rPr kumimoji="1" lang="ja-JP" altLang="en-US" smtClean="0"/>
              <a:t>‹#›</a:t>
            </a:fld>
            <a:endParaRPr kumimoji="1" lang="ja-JP" altLang="en-US"/>
          </a:p>
        </p:txBody>
      </p:sp>
    </p:spTree>
    <p:extLst>
      <p:ext uri="{BB962C8B-B14F-4D97-AF65-F5344CB8AC3E}">
        <p14:creationId xmlns:p14="http://schemas.microsoft.com/office/powerpoint/2010/main" val="2047060754"/>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_rels/slideMaster2.xml.rels><?xml version="1.0" encoding="UTF-8" standalone="yes"?>
<Relationships xmlns="http://schemas.openxmlformats.org/package/2006/relationships"><Relationship Id="rId3" Type="http://schemas.openxmlformats.org/officeDocument/2006/relationships/image" Target="../media/image1.jpeg"/><Relationship Id="rId4" Type="http://schemas.openxmlformats.org/officeDocument/2006/relationships/image" Target="../media/image2.jpeg"/><Relationship Id="rId1" Type="http://schemas.openxmlformats.org/officeDocument/2006/relationships/slideLayout" Target="../slideLayouts/slideLayout12.xml"/><Relationship Id="rId2"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E04A296-31DE-DD49-9B66-36CD3D5A50BF}" type="datetime1">
              <a:rPr kumimoji="1" lang="ja-JP" altLang="en-US" smtClean="0"/>
              <a:t>2014/11/18</a:t>
            </a:fld>
            <a:endParaRPr kumimoji="1" lang="ja-JP" altLang="en-US"/>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054896" y="6528830"/>
            <a:ext cx="2133600" cy="365125"/>
          </a:xfrm>
          <a:prstGeom prst="rect">
            <a:avLst/>
          </a:prstGeom>
        </p:spPr>
        <p:txBody>
          <a:bodyPr vert="horz" lIns="91440" tIns="45720" rIns="91440" bIns="45720" rtlCol="0" anchor="ctr"/>
          <a:lstStyle>
            <a:lvl1pPr algn="r">
              <a:defRPr sz="1400">
                <a:solidFill>
                  <a:schemeClr val="tx1"/>
                </a:solidFill>
                <a:latin typeface="Arial"/>
                <a:cs typeface="Arial"/>
              </a:defRPr>
            </a:lvl1pPr>
          </a:lstStyle>
          <a:p>
            <a:r>
              <a:rPr lang="en-US" altLang="ja-JP" dirty="0" smtClean="0"/>
              <a:t>&lt;#&gt;</a:t>
            </a:r>
            <a:endParaRPr lang="ja-JP" altLang="en-US" dirty="0"/>
          </a:p>
        </p:txBody>
      </p:sp>
    </p:spTree>
    <p:extLst>
      <p:ext uri="{BB962C8B-B14F-4D97-AF65-F5344CB8AC3E}">
        <p14:creationId xmlns:p14="http://schemas.microsoft.com/office/powerpoint/2010/main" val="177527389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4572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kumimoji="1"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kumimoji="1"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kumimoji="1"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kumimoji="1" sz="2000" kern="1200">
          <a:solidFill>
            <a:schemeClr val="tx1"/>
          </a:solidFill>
          <a:latin typeface="+mn-lt"/>
          <a:ea typeface="+mn-ea"/>
          <a:cs typeface="+mn-cs"/>
        </a:defRPr>
      </a:lvl9pPr>
    </p:bodyStyle>
    <p:otherStyle>
      <a:defPPr>
        <a:defRPr lang="ja-JP"/>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Picture 6"/>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4" name="Date Placeholder 3"/>
          <p:cNvSpPr>
            <a:spLocks noGrp="1"/>
          </p:cNvSpPr>
          <p:nvPr>
            <p:ph type="dt" sz="half" idx="2"/>
          </p:nvPr>
        </p:nvSpPr>
        <p:spPr>
          <a:xfrm rot="16200000">
            <a:off x="5769864" y="3154680"/>
            <a:ext cx="6537962" cy="228600"/>
          </a:xfrm>
          <a:prstGeom prst="rect">
            <a:avLst/>
          </a:prstGeom>
        </p:spPr>
        <p:txBody>
          <a:bodyPr vert="horz" lIns="91440" tIns="0" rIns="91440" bIns="0" rtlCol="0" anchor="ctr"/>
          <a:lstStyle>
            <a:lvl1pPr algn="l">
              <a:defRPr sz="1000" baseline="0">
                <a:solidFill>
                  <a:schemeClr val="bg1">
                    <a:lumMod val="75000"/>
                  </a:schemeClr>
                </a:solidFill>
              </a:defRPr>
            </a:lvl1pPr>
          </a:lstStyle>
          <a:p>
            <a:pPr defTabSz="457200"/>
            <a:fld id="{F01F0A79-9F8C-594C-8FA2-C61C56D85354}" type="datetime1">
              <a:rPr lang="ja-JP" altLang="en-US" smtClean="0">
                <a:solidFill>
                  <a:prstClr val="white">
                    <a:lumMod val="75000"/>
                  </a:prstClr>
                </a:solidFill>
              </a:rPr>
              <a:t>2014/11/18</a:t>
            </a:fld>
            <a:endParaRPr lang="en-US" dirty="0">
              <a:solidFill>
                <a:prstClr val="white">
                  <a:lumMod val="75000"/>
                </a:prstClr>
              </a:solidFill>
            </a:endParaRPr>
          </a:p>
        </p:txBody>
      </p:sp>
      <p:sp>
        <p:nvSpPr>
          <p:cNvPr id="5" name="Footer Placeholder 4"/>
          <p:cNvSpPr>
            <a:spLocks noGrp="1"/>
          </p:cNvSpPr>
          <p:nvPr>
            <p:ph type="ftr" sz="quarter" idx="3"/>
          </p:nvPr>
        </p:nvSpPr>
        <p:spPr>
          <a:xfrm>
            <a:off x="4572000" y="6537960"/>
            <a:ext cx="4114800" cy="320040"/>
          </a:xfrm>
          <a:prstGeom prst="rect">
            <a:avLst/>
          </a:prstGeom>
        </p:spPr>
        <p:txBody>
          <a:bodyPr vert="horz" lIns="91440" tIns="0" rIns="91440" bIns="0" rtlCol="0" anchor="ctr" anchorCtr="0"/>
          <a:lstStyle>
            <a:lvl1pPr algn="r">
              <a:defRPr sz="1200">
                <a:solidFill>
                  <a:schemeClr val="tx1">
                    <a:tint val="75000"/>
                  </a:schemeClr>
                </a:solidFill>
              </a:defRPr>
            </a:lvl1pPr>
          </a:lstStyle>
          <a:p>
            <a:pPr defTabSz="457200"/>
            <a:endParaRPr lang="en-US" dirty="0">
              <a:solidFill>
                <a:prstClr val="black">
                  <a:tint val="75000"/>
                </a:prstClr>
              </a:solidFill>
            </a:endParaRPr>
          </a:p>
        </p:txBody>
      </p:sp>
      <p:sp>
        <p:nvSpPr>
          <p:cNvPr id="6" name="Slide Number Placeholder 5"/>
          <p:cNvSpPr>
            <a:spLocks noGrp="1"/>
          </p:cNvSpPr>
          <p:nvPr>
            <p:ph type="sldNum" sz="quarter" idx="4"/>
          </p:nvPr>
        </p:nvSpPr>
        <p:spPr>
          <a:xfrm>
            <a:off x="8686800" y="6537960"/>
            <a:ext cx="457200" cy="320040"/>
          </a:xfrm>
          <a:prstGeom prst="rect">
            <a:avLst/>
          </a:prstGeom>
        </p:spPr>
        <p:txBody>
          <a:bodyPr vert="horz" lIns="91440" tIns="0" rIns="91440" bIns="0" rtlCol="0" anchor="ctr" anchorCtr="0"/>
          <a:lstStyle>
            <a:lvl1pPr algn="r">
              <a:defRPr sz="1200" b="1" baseline="0">
                <a:solidFill>
                  <a:schemeClr val="tx1">
                    <a:lumMod val="50000"/>
                    <a:lumOff val="50000"/>
                  </a:schemeClr>
                </a:solidFill>
              </a:defRPr>
            </a:lvl1pPr>
          </a:lstStyle>
          <a:p>
            <a:pPr defTabSz="457200"/>
            <a:fld id="{0FA004B2-1541-5046-B6F2-22AF56585712}" type="slidenum">
              <a:rPr lang="en-US" smtClean="0">
                <a:solidFill>
                  <a:prstClr val="black">
                    <a:lumMod val="50000"/>
                    <a:lumOff val="50000"/>
                  </a:prstClr>
                </a:solidFill>
              </a:rPr>
              <a:pPr defTabSz="457200"/>
              <a:t>‹#›</a:t>
            </a:fld>
            <a:endParaRPr lang="en-US">
              <a:solidFill>
                <a:prstClr val="black">
                  <a:lumMod val="50000"/>
                  <a:lumOff val="50000"/>
                </a:prstClr>
              </a:solidFill>
            </a:endParaRPr>
          </a:p>
        </p:txBody>
      </p:sp>
      <p:sp>
        <p:nvSpPr>
          <p:cNvPr id="2" name="Title Placeholder 1"/>
          <p:cNvSpPr>
            <a:spLocks noGrp="1"/>
          </p:cNvSpPr>
          <p:nvPr>
            <p:ph type="title"/>
          </p:nvPr>
        </p:nvSpPr>
        <p:spPr>
          <a:xfrm>
            <a:off x="457200" y="274638"/>
            <a:ext cx="8229600" cy="914400"/>
          </a:xfrm>
          <a:prstGeom prst="rect">
            <a:avLst/>
          </a:prstGeom>
        </p:spPr>
        <p:txBody>
          <a:bodyPr vert="horz" lIns="36000" tIns="0" rIns="36000" bIns="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188719"/>
            <a:ext cx="8229600" cy="5349240"/>
          </a:xfrm>
          <a:prstGeom prst="rect">
            <a:avLst/>
          </a:prstGeom>
        </p:spPr>
        <p:txBody>
          <a:bodyPr vert="horz" lIns="91440" tIns="0" rIns="91440" bIns="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pic>
        <p:nvPicPr>
          <p:cNvPr id="10" name="Picture 9" descr="2011-10-04_logoHiLumi561px.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275" y="6163009"/>
            <a:ext cx="777850" cy="374952"/>
          </a:xfrm>
          <a:prstGeom prst="rect">
            <a:avLst/>
          </a:prstGeom>
        </p:spPr>
      </p:pic>
    </p:spTree>
    <p:extLst>
      <p:ext uri="{BB962C8B-B14F-4D97-AF65-F5344CB8AC3E}">
        <p14:creationId xmlns:p14="http://schemas.microsoft.com/office/powerpoint/2010/main" val="3881671465"/>
      </p:ext>
    </p:extLst>
  </p:cSld>
  <p:clrMap bg1="lt1" tx1="dk1" bg2="lt2" tx2="dk2" accent1="accent1" accent2="accent2" accent3="accent3" accent4="accent4" accent5="accent5" accent6="accent6" hlink="hlink" folHlink="folHlink"/>
  <p:sldLayoutIdLst>
    <p:sldLayoutId id="2147483661" r:id="rId1"/>
  </p:sldLayoutIdLst>
  <p:hf hdr="0" ftr="0" dt="0"/>
  <p:txStyles>
    <p:titleStyle>
      <a:lvl1pPr algn="l" defTabSz="457200" rtl="0" eaLnBrk="1" latinLnBrk="0" hangingPunct="1">
        <a:spcBef>
          <a:spcPct val="0"/>
        </a:spcBef>
        <a:buNone/>
        <a:defRPr sz="40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j-lt"/>
          <a:ea typeface="+mj-ea"/>
          <a:cs typeface="+mj-cs"/>
        </a:defRPr>
      </a:lvl1pPr>
    </p:titleStyle>
    <p:bodyStyle>
      <a:lvl1pPr marL="228600" indent="-228600" algn="l" defTabSz="457200" rtl="0" eaLnBrk="1" latinLnBrk="0" hangingPunct="1">
        <a:lnSpc>
          <a:spcPct val="120000"/>
        </a:lnSpc>
        <a:spcBef>
          <a:spcPts val="600"/>
        </a:spcBef>
        <a:buClr>
          <a:srgbClr val="0089B5"/>
        </a:buClr>
        <a:buFont typeface="Arial"/>
        <a:buChar char="•"/>
        <a:defRPr sz="3200" kern="120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1pPr>
      <a:lvl2pPr marL="457200" indent="-228600" algn="l" defTabSz="457200" rtl="0" eaLnBrk="1" latinLnBrk="0" hangingPunct="1">
        <a:lnSpc>
          <a:spcPct val="120000"/>
        </a:lnSpc>
        <a:spcBef>
          <a:spcPts val="400"/>
        </a:spcBef>
        <a:buClr>
          <a:srgbClr val="0089B5"/>
        </a:buClr>
        <a:buSzPct val="95000"/>
        <a:buFont typeface="Arial"/>
        <a:buChar char="•"/>
        <a:defRPr sz="32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2pPr>
      <a:lvl3pPr marL="6858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3pPr>
      <a:lvl4pPr marL="914400" indent="-228600" algn="l" defTabSz="457200" rtl="0" eaLnBrk="1" latinLnBrk="0" hangingPunct="1">
        <a:lnSpc>
          <a:spcPct val="120000"/>
        </a:lnSpc>
        <a:spcBef>
          <a:spcPts val="200"/>
        </a:spcBef>
        <a:buClr>
          <a:srgbClr val="0089B5"/>
        </a:buClr>
        <a:buSzPct val="90000"/>
        <a:buFont typeface="Arial"/>
        <a:buChar char="•"/>
        <a:defRPr sz="2800" kern="1200" baseline="0">
          <a:solidFill>
            <a:schemeClr val="tx1">
              <a:lumMod val="75000"/>
              <a:lumOff val="25000"/>
            </a:schemeClr>
          </a:solidFill>
          <a:effectLst>
            <a:outerShdw blurRad="63500" dist="63500" dir="2700000" algn="tl" rotWithShape="0">
              <a:schemeClr val="bg1">
                <a:lumMod val="75000"/>
                <a:alpha val="50000"/>
              </a:schemeClr>
            </a:outerShdw>
          </a:effectLst>
          <a:latin typeface="+mn-lt"/>
          <a:ea typeface="+mn-ea"/>
          <a:cs typeface="+mn-cs"/>
        </a:defRPr>
      </a:lvl4pPr>
      <a:lvl5pPr marL="1143000" indent="-228600" algn="l" defTabSz="457200" rtl="0" eaLnBrk="1" latinLnBrk="0" hangingPunct="1">
        <a:lnSpc>
          <a:spcPct val="120000"/>
        </a:lnSpc>
        <a:spcBef>
          <a:spcPts val="0"/>
        </a:spcBef>
        <a:buClr>
          <a:schemeClr val="bg1">
            <a:lumMod val="50000"/>
          </a:schemeClr>
        </a:buClr>
        <a:buSzPct val="90000"/>
        <a:buFont typeface="Arial"/>
        <a:buChar char="•"/>
        <a:defRPr sz="2800" kern="1200" baseline="0">
          <a:solidFill>
            <a:schemeClr val="tx1">
              <a:lumMod val="50000"/>
              <a:lumOff val="50000"/>
            </a:schemeClr>
          </a:solidFill>
          <a:effectLst>
            <a:outerShdw blurRad="63500" dist="63500" dir="2700000" algn="tl" rotWithShape="0">
              <a:schemeClr val="bg1">
                <a:lumMod val="75000"/>
                <a:alpha val="50000"/>
              </a:schemeClr>
            </a:outerShdw>
          </a:effectLst>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5" Type="http://schemas.openxmlformats.org/officeDocument/2006/relationships/image" Target="../media/image4.jpeg"/><Relationship Id="rId6" Type="http://schemas.openxmlformats.org/officeDocument/2006/relationships/image" Target="../media/image5.jpeg"/><Relationship Id="rId7" Type="http://schemas.openxmlformats.org/officeDocument/2006/relationships/image" Target="../media/image6.gif"/><Relationship Id="rId8" Type="http://schemas.openxmlformats.org/officeDocument/2006/relationships/image" Target="../media/image7.png"/><Relationship Id="rId1" Type="http://schemas.openxmlformats.org/officeDocument/2006/relationships/slideLayout" Target="../slideLayouts/slideLayout1.xml"/><Relationship Id="rId2" Type="http://schemas.openxmlformats.org/officeDocument/2006/relationships/image" Target="../media/image1.jpeg"/></Relationships>
</file>

<file path=ppt/slides/_rels/slide10.xml.rels><?xml version="1.0" encoding="UTF-8" standalone="yes"?>
<Relationships xmlns="http://schemas.openxmlformats.org/package/2006/relationships"><Relationship Id="rId3" Type="http://schemas.openxmlformats.org/officeDocument/2006/relationships/image" Target="../media/image32.png"/><Relationship Id="rId4" Type="http://schemas.openxmlformats.org/officeDocument/2006/relationships/image" Target="../media/image33.png"/><Relationship Id="rId1" Type="http://schemas.openxmlformats.org/officeDocument/2006/relationships/slideLayout" Target="../slideLayouts/slideLayout2.xml"/><Relationship Id="rId2"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35.png"/><Relationship Id="rId4" Type="http://schemas.openxmlformats.org/officeDocument/2006/relationships/image" Target="../media/image36.png"/><Relationship Id="rId5" Type="http://schemas.openxmlformats.org/officeDocument/2006/relationships/image" Target="../media/image37.png"/><Relationship Id="rId1" Type="http://schemas.openxmlformats.org/officeDocument/2006/relationships/slideLayout" Target="../slideLayouts/slideLayout2.xml"/><Relationship Id="rId2" Type="http://schemas.openxmlformats.org/officeDocument/2006/relationships/image" Target="../media/image34.png"/></Relationships>
</file>

<file path=ppt/slides/_rels/slide12.xml.rels><?xml version="1.0" encoding="UTF-8" standalone="yes"?>
<Relationships xmlns="http://schemas.openxmlformats.org/package/2006/relationships"><Relationship Id="rId11" Type="http://schemas.openxmlformats.org/officeDocument/2006/relationships/image" Target="../media/image39.emf"/><Relationship Id="rId12" Type="http://schemas.openxmlformats.org/officeDocument/2006/relationships/oleObject" Target="../embeddings/oleObject3.bin"/><Relationship Id="rId13" Type="http://schemas.openxmlformats.org/officeDocument/2006/relationships/image" Target="../media/image40.emf"/><Relationship Id="rId1" Type="http://schemas.openxmlformats.org/officeDocument/2006/relationships/vmlDrawing" Target="../drawings/vmlDrawing1.vml"/><Relationship Id="rId2" Type="http://schemas.openxmlformats.org/officeDocument/2006/relationships/slideLayout" Target="../slideLayouts/slideLayout2.xml"/><Relationship Id="rId3" Type="http://schemas.openxmlformats.org/officeDocument/2006/relationships/image" Target="../media/image41.png"/><Relationship Id="rId4" Type="http://schemas.openxmlformats.org/officeDocument/2006/relationships/image" Target="../media/image42.png"/><Relationship Id="rId5" Type="http://schemas.openxmlformats.org/officeDocument/2006/relationships/image" Target="../media/image43.png"/><Relationship Id="rId6" Type="http://schemas.openxmlformats.org/officeDocument/2006/relationships/image" Target="../media/image44.png"/><Relationship Id="rId7" Type="http://schemas.openxmlformats.org/officeDocument/2006/relationships/image" Target="../media/image45.png"/><Relationship Id="rId8" Type="http://schemas.openxmlformats.org/officeDocument/2006/relationships/oleObject" Target="../embeddings/oleObject1.bin"/><Relationship Id="rId9" Type="http://schemas.openxmlformats.org/officeDocument/2006/relationships/image" Target="../media/image38.emf"/><Relationship Id="rId10" Type="http://schemas.openxmlformats.org/officeDocument/2006/relationships/oleObject" Target="../embeddings/oleObject2.bin"/></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5" Type="http://schemas.openxmlformats.org/officeDocument/2006/relationships/image" Target="../media/image47.png"/><Relationship Id="rId1" Type="http://schemas.openxmlformats.org/officeDocument/2006/relationships/slideLayout" Target="../slideLayouts/slideLayout2.xml"/><Relationship Id="rId2" Type="http://schemas.openxmlformats.org/officeDocument/2006/relationships/image" Target="../media/image46.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48.png"/><Relationship Id="rId3" Type="http://schemas.openxmlformats.org/officeDocument/2006/relationships/image" Target="../media/image4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50.png"/></Relationships>
</file>

<file path=ppt/slides/_rels/slide16.xml.rels><?xml version="1.0" encoding="UTF-8" standalone="yes"?>
<Relationships xmlns="http://schemas.openxmlformats.org/package/2006/relationships"><Relationship Id="rId3" Type="http://schemas.openxmlformats.org/officeDocument/2006/relationships/image" Target="../media/image52.png"/><Relationship Id="rId4" Type="http://schemas.openxmlformats.org/officeDocument/2006/relationships/image" Target="../media/image53.png"/><Relationship Id="rId5" Type="http://schemas.openxmlformats.org/officeDocument/2006/relationships/image" Target="../media/image54.png"/><Relationship Id="rId6" Type="http://schemas.openxmlformats.org/officeDocument/2006/relationships/image" Target="../media/image55.png"/><Relationship Id="rId7" Type="http://schemas.openxmlformats.org/officeDocument/2006/relationships/image" Target="../media/image56.png"/><Relationship Id="rId8" Type="http://schemas.openxmlformats.org/officeDocument/2006/relationships/image" Target="../media/image57.jpeg"/><Relationship Id="rId9" Type="http://schemas.openxmlformats.org/officeDocument/2006/relationships/image" Target="../media/image58.png"/><Relationship Id="rId1" Type="http://schemas.openxmlformats.org/officeDocument/2006/relationships/slideLayout" Target="../slideLayouts/slideLayout2.xml"/><Relationship Id="rId2" Type="http://schemas.openxmlformats.org/officeDocument/2006/relationships/image" Target="../media/image51.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59.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0.jpeg"/><Relationship Id="rId3" Type="http://schemas.openxmlformats.org/officeDocument/2006/relationships/image" Target="../media/image61.emf"/></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62.png"/><Relationship Id="rId3" Type="http://schemas.openxmlformats.org/officeDocument/2006/relationships/image" Target="../media/image63.png"/></Relationships>
</file>

<file path=ppt/slides/_rels/slide22.xml.rels><?xml version="1.0" encoding="UTF-8" standalone="yes"?>
<Relationships xmlns="http://schemas.openxmlformats.org/package/2006/relationships"><Relationship Id="rId3" Type="http://schemas.openxmlformats.org/officeDocument/2006/relationships/image" Target="../media/image65.png"/><Relationship Id="rId4" Type="http://schemas.openxmlformats.org/officeDocument/2006/relationships/image" Target="../media/image66.png"/><Relationship Id="rId5" Type="http://schemas.openxmlformats.org/officeDocument/2006/relationships/image" Target="../media/image57.jpeg"/><Relationship Id="rId1" Type="http://schemas.openxmlformats.org/officeDocument/2006/relationships/slideLayout" Target="../slideLayouts/slideLayout2.xml"/><Relationship Id="rId2" Type="http://schemas.openxmlformats.org/officeDocument/2006/relationships/image" Target="../media/image64.png"/></Relationships>
</file>

<file path=ppt/slides/_rels/slide23.xml.rels><?xml version="1.0" encoding="UTF-8" standalone="yes"?>
<Relationships xmlns="http://schemas.openxmlformats.org/package/2006/relationships"><Relationship Id="rId3" Type="http://schemas.openxmlformats.org/officeDocument/2006/relationships/image" Target="../media/image68.png"/><Relationship Id="rId4" Type="http://schemas.openxmlformats.org/officeDocument/2006/relationships/image" Target="../media/image69.png"/><Relationship Id="rId5" Type="http://schemas.openxmlformats.org/officeDocument/2006/relationships/image" Target="../media/image70.png"/><Relationship Id="rId6" Type="http://schemas.openxmlformats.org/officeDocument/2006/relationships/image" Target="../media/image71.png"/><Relationship Id="rId7" Type="http://schemas.openxmlformats.org/officeDocument/2006/relationships/image" Target="../media/image72.png"/><Relationship Id="rId1" Type="http://schemas.openxmlformats.org/officeDocument/2006/relationships/slideLayout" Target="../slideLayouts/slideLayout2.xml"/><Relationship Id="rId2" Type="http://schemas.openxmlformats.org/officeDocument/2006/relationships/image" Target="../media/image67.png"/></Relationships>
</file>

<file path=ppt/slides/_rels/slide24.xml.rels><?xml version="1.0" encoding="UTF-8" standalone="yes"?>
<Relationships xmlns="http://schemas.openxmlformats.org/package/2006/relationships"><Relationship Id="rId3" Type="http://schemas.openxmlformats.org/officeDocument/2006/relationships/image" Target="../media/image74.png"/><Relationship Id="rId4" Type="http://schemas.openxmlformats.org/officeDocument/2006/relationships/image" Target="../media/image75.png"/><Relationship Id="rId1" Type="http://schemas.openxmlformats.org/officeDocument/2006/relationships/slideLayout" Target="../slideLayouts/slideLayout2.xml"/><Relationship Id="rId2" Type="http://schemas.openxmlformats.org/officeDocument/2006/relationships/image" Target="../media/image73.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76.png"/><Relationship Id="rId3" Type="http://schemas.openxmlformats.org/officeDocument/2006/relationships/image" Target="../media/image77.png"/></Relationships>
</file>

<file path=ppt/slides/_rels/slide26.xml.rels><?xml version="1.0" encoding="UTF-8" standalone="yes"?>
<Relationships xmlns="http://schemas.openxmlformats.org/package/2006/relationships"><Relationship Id="rId3" Type="http://schemas.openxmlformats.org/officeDocument/2006/relationships/image" Target="../media/image79.png"/><Relationship Id="rId4" Type="http://schemas.openxmlformats.org/officeDocument/2006/relationships/image" Target="../media/image80.png"/><Relationship Id="rId1" Type="http://schemas.openxmlformats.org/officeDocument/2006/relationships/slideLayout" Target="../slideLayouts/slideLayout2.xml"/><Relationship Id="rId2" Type="http://schemas.openxmlformats.org/officeDocument/2006/relationships/image" Target="../media/image78.png"/></Relationships>
</file>

<file path=ppt/slides/_rels/slide27.xml.rels><?xml version="1.0" encoding="UTF-8" standalone="yes"?>
<Relationships xmlns="http://schemas.openxmlformats.org/package/2006/relationships"><Relationship Id="rId3" Type="http://schemas.openxmlformats.org/officeDocument/2006/relationships/image" Target="../media/image82.png"/><Relationship Id="rId4" Type="http://schemas.openxmlformats.org/officeDocument/2006/relationships/image" Target="../media/image83.png"/><Relationship Id="rId5" Type="http://schemas.openxmlformats.org/officeDocument/2006/relationships/image" Target="../media/image84.png"/><Relationship Id="rId1" Type="http://schemas.openxmlformats.org/officeDocument/2006/relationships/slideLayout" Target="../slideLayouts/slideLayout2.xml"/><Relationship Id="rId2" Type="http://schemas.openxmlformats.org/officeDocument/2006/relationships/image" Target="../media/image81.png"/></Relationships>
</file>

<file path=ppt/slides/_rels/slide28.xml.rels><?xml version="1.0" encoding="UTF-8" standalone="yes"?>
<Relationships xmlns="http://schemas.openxmlformats.org/package/2006/relationships"><Relationship Id="rId3" Type="http://schemas.openxmlformats.org/officeDocument/2006/relationships/image" Target="../media/image86.png"/><Relationship Id="rId4" Type="http://schemas.openxmlformats.org/officeDocument/2006/relationships/image" Target="../media/image87.png"/><Relationship Id="rId1" Type="http://schemas.openxmlformats.org/officeDocument/2006/relationships/slideLayout" Target="../slideLayouts/slideLayout2.xml"/><Relationship Id="rId2" Type="http://schemas.openxmlformats.org/officeDocument/2006/relationships/image" Target="../media/image85.png"/></Relationships>
</file>

<file path=ppt/slides/_rels/slide29.xml.rels><?xml version="1.0" encoding="UTF-8" standalone="yes"?>
<Relationships xmlns="http://schemas.openxmlformats.org/package/2006/relationships"><Relationship Id="rId3" Type="http://schemas.openxmlformats.org/officeDocument/2006/relationships/image" Target="../media/image89.png"/><Relationship Id="rId4" Type="http://schemas.openxmlformats.org/officeDocument/2006/relationships/image" Target="../media/image90.png"/><Relationship Id="rId1" Type="http://schemas.openxmlformats.org/officeDocument/2006/relationships/slideLayout" Target="../slideLayouts/slideLayout2.xml"/><Relationship Id="rId2" Type="http://schemas.openxmlformats.org/officeDocument/2006/relationships/image" Target="../media/image88.png"/></Relationships>
</file>

<file path=ppt/slides/_rels/slide3.xml.rels><?xml version="1.0" encoding="UTF-8" standalone="yes"?>
<Relationships xmlns="http://schemas.openxmlformats.org/package/2006/relationships"><Relationship Id="rId11" Type="http://schemas.openxmlformats.org/officeDocument/2006/relationships/image" Target="../media/image13.png"/><Relationship Id="rId12" Type="http://schemas.openxmlformats.org/officeDocument/2006/relationships/hyperlink" Target="http://www.iconarchive.com/show/flag-icons-by-gosquared/Spain-icon.html" TargetMode="External"/><Relationship Id="rId13" Type="http://schemas.openxmlformats.org/officeDocument/2006/relationships/image" Target="../media/image14.png"/><Relationship Id="rId14" Type="http://schemas.openxmlformats.org/officeDocument/2006/relationships/image" Target="../media/image15.png"/><Relationship Id="rId15" Type="http://schemas.openxmlformats.org/officeDocument/2006/relationships/hyperlink" Target="http://www.iconarchive.com/show/flag-icons-by-gosquared/United-Kingdom-icon.html" TargetMode="External"/><Relationship Id="rId16" Type="http://schemas.openxmlformats.org/officeDocument/2006/relationships/image" Target="../media/image16.png"/><Relationship Id="rId17" Type="http://schemas.openxmlformats.org/officeDocument/2006/relationships/image" Target="../media/image17.png"/><Relationship Id="rId1" Type="http://schemas.openxmlformats.org/officeDocument/2006/relationships/slideLayout" Target="../slideLayouts/slideLayout2.xml"/><Relationship Id="rId2" Type="http://schemas.openxmlformats.org/officeDocument/2006/relationships/image" Target="../media/image8.png"/><Relationship Id="rId3" Type="http://schemas.openxmlformats.org/officeDocument/2006/relationships/image" Target="../media/image9.png"/><Relationship Id="rId4" Type="http://schemas.openxmlformats.org/officeDocument/2006/relationships/hyperlink" Target="http://www.iconarchive.com/show/flag-icons-by-gosquared/United-States-icon.html" TargetMode="External"/><Relationship Id="rId5" Type="http://schemas.openxmlformats.org/officeDocument/2006/relationships/image" Target="../media/image10.png"/><Relationship Id="rId6" Type="http://schemas.openxmlformats.org/officeDocument/2006/relationships/hyperlink" Target="http://www.iconarchive.com/show/flag-icons-by-gosquared/Japan-icon.html" TargetMode="External"/><Relationship Id="rId7" Type="http://schemas.openxmlformats.org/officeDocument/2006/relationships/image" Target="../media/image11.png"/><Relationship Id="rId8" Type="http://schemas.openxmlformats.org/officeDocument/2006/relationships/hyperlink" Target="http://www.iconarchive.com/show/flag-icons-by-gosquared/France-icon.html" TargetMode="External"/><Relationship Id="rId9" Type="http://schemas.openxmlformats.org/officeDocument/2006/relationships/image" Target="../media/image12.png"/><Relationship Id="rId10" Type="http://schemas.openxmlformats.org/officeDocument/2006/relationships/hyperlink" Target="http://www.iconarchive.com/show/flag-icons-by-gosquared/Italy-icon.html"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92.png"/><Relationship Id="rId4" Type="http://schemas.openxmlformats.org/officeDocument/2006/relationships/image" Target="../media/image93.png"/><Relationship Id="rId5" Type="http://schemas.openxmlformats.org/officeDocument/2006/relationships/image" Target="../media/image85.png"/><Relationship Id="rId1" Type="http://schemas.openxmlformats.org/officeDocument/2006/relationships/slideLayout" Target="../slideLayouts/slideLayout2.xml"/><Relationship Id="rId2" Type="http://schemas.openxmlformats.org/officeDocument/2006/relationships/image" Target="../media/image91.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4.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xml"/><Relationship Id="rId3" Type="http://schemas.openxmlformats.org/officeDocument/2006/relationships/image" Target="../media/image95.png"/></Relationships>
</file>

<file path=ppt/slides/_rels/slide33.xml.rels><?xml version="1.0" encoding="UTF-8" standalone="yes"?>
<Relationships xmlns="http://schemas.openxmlformats.org/package/2006/relationships"><Relationship Id="rId3" Type="http://schemas.openxmlformats.org/officeDocument/2006/relationships/image" Target="../media/image97.png"/><Relationship Id="rId4" Type="http://schemas.openxmlformats.org/officeDocument/2006/relationships/image" Target="../media/image98.png"/><Relationship Id="rId1" Type="http://schemas.openxmlformats.org/officeDocument/2006/relationships/slideLayout" Target="../slideLayouts/slideLayout2.xml"/><Relationship Id="rId2" Type="http://schemas.openxmlformats.org/officeDocument/2006/relationships/image" Target="../media/image96.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9.png"/><Relationship Id="rId3" Type="http://schemas.openxmlformats.org/officeDocument/2006/relationships/image" Target="../media/image100.png"/></Relationships>
</file>

<file path=ppt/slides/_rels/slide35.xml.rels><?xml version="1.0" encoding="UTF-8" standalone="yes"?>
<Relationships xmlns="http://schemas.openxmlformats.org/package/2006/relationships"><Relationship Id="rId3" Type="http://schemas.openxmlformats.org/officeDocument/2006/relationships/image" Target="../media/image102.png"/><Relationship Id="rId4" Type="http://schemas.openxmlformats.org/officeDocument/2006/relationships/image" Target="../media/image103.png"/><Relationship Id="rId5" Type="http://schemas.openxmlformats.org/officeDocument/2006/relationships/image" Target="../media/image104.png"/><Relationship Id="rId6" Type="http://schemas.openxmlformats.org/officeDocument/2006/relationships/image" Target="../media/image105.png"/><Relationship Id="rId1" Type="http://schemas.openxmlformats.org/officeDocument/2006/relationships/slideLayout" Target="../slideLayouts/slideLayout2.xml"/><Relationship Id="rId2" Type="http://schemas.openxmlformats.org/officeDocument/2006/relationships/image" Target="../media/image101.png"/></Relationships>
</file>

<file path=ppt/slides/_rels/slide36.xml.rels><?xml version="1.0" encoding="UTF-8" standalone="yes"?>
<Relationships xmlns="http://schemas.openxmlformats.org/package/2006/relationships"><Relationship Id="rId3" Type="http://schemas.openxmlformats.org/officeDocument/2006/relationships/image" Target="../media/image55.png"/><Relationship Id="rId4" Type="http://schemas.openxmlformats.org/officeDocument/2006/relationships/image" Target="../media/image56.png"/><Relationship Id="rId5" Type="http://schemas.openxmlformats.org/officeDocument/2006/relationships/image" Target="../media/image107.png"/><Relationship Id="rId1" Type="http://schemas.openxmlformats.org/officeDocument/2006/relationships/slideLayout" Target="../slideLayouts/slideLayout2.xml"/><Relationship Id="rId2" Type="http://schemas.openxmlformats.org/officeDocument/2006/relationships/image" Target="../media/image106.png"/></Relationships>
</file>

<file path=ppt/slides/_rels/slide37.xml.rels><?xml version="1.0" encoding="UTF-8" standalone="yes"?>
<Relationships xmlns="http://schemas.openxmlformats.org/package/2006/relationships"><Relationship Id="rId3" Type="http://schemas.openxmlformats.org/officeDocument/2006/relationships/image" Target="../media/image109.png"/><Relationship Id="rId4" Type="http://schemas.openxmlformats.org/officeDocument/2006/relationships/image" Target="../media/image110.png"/><Relationship Id="rId1" Type="http://schemas.openxmlformats.org/officeDocument/2006/relationships/slideLayout" Target="../slideLayouts/slideLayout2.xml"/><Relationship Id="rId2" Type="http://schemas.openxmlformats.org/officeDocument/2006/relationships/image" Target="../media/image108.png"/></Relationships>
</file>

<file path=ppt/slides/_rels/slide38.xml.rels><?xml version="1.0" encoding="UTF-8" standalone="yes"?>
<Relationships xmlns="http://schemas.openxmlformats.org/package/2006/relationships"><Relationship Id="rId3" Type="http://schemas.openxmlformats.org/officeDocument/2006/relationships/image" Target="../media/image112.png"/><Relationship Id="rId4" Type="http://schemas.openxmlformats.org/officeDocument/2006/relationships/image" Target="../media/image110.png"/><Relationship Id="rId5" Type="http://schemas.openxmlformats.org/officeDocument/2006/relationships/image" Target="../media/image113.png"/><Relationship Id="rId1" Type="http://schemas.openxmlformats.org/officeDocument/2006/relationships/slideLayout" Target="../slideLayouts/slideLayout2.xml"/><Relationship Id="rId2" Type="http://schemas.openxmlformats.org/officeDocument/2006/relationships/image" Target="../media/image111.png"/></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9.png"/><Relationship Id="rId4" Type="http://schemas.openxmlformats.org/officeDocument/2006/relationships/image" Target="../media/image20.png"/><Relationship Id="rId1" Type="http://schemas.openxmlformats.org/officeDocument/2006/relationships/slideLayout" Target="../slideLayouts/slideLayout2.xml"/><Relationship Id="rId2" Type="http://schemas.openxmlformats.org/officeDocument/2006/relationships/image" Target="../media/image1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21.jpeg"/><Relationship Id="rId3" Type="http://schemas.openxmlformats.org/officeDocument/2006/relationships/image" Target="../media/image22.jpeg"/></Relationships>
</file>

<file path=ppt/slides/_rels/slide8.xml.rels><?xml version="1.0" encoding="UTF-8" standalone="yes"?>
<Relationships xmlns="http://schemas.openxmlformats.org/package/2006/relationships"><Relationship Id="rId3" Type="http://schemas.openxmlformats.org/officeDocument/2006/relationships/image" Target="../media/image24.emf"/><Relationship Id="rId4" Type="http://schemas.openxmlformats.org/officeDocument/2006/relationships/image" Target="../media/image25.png"/><Relationship Id="rId5" Type="http://schemas.openxmlformats.org/officeDocument/2006/relationships/image" Target="../media/image26.png"/><Relationship Id="rId6" Type="http://schemas.openxmlformats.org/officeDocument/2006/relationships/image" Target="../media/image27.png"/><Relationship Id="rId1" Type="http://schemas.openxmlformats.org/officeDocument/2006/relationships/slideLayout" Target="../slideLayouts/slideLayout2.xml"/><Relationship Id="rId2" Type="http://schemas.openxmlformats.org/officeDocument/2006/relationships/image" Target="../media/image23.jpeg"/></Relationships>
</file>

<file path=ppt/slides/_rels/slide9.xml.rels><?xml version="1.0" encoding="UTF-8" standalone="yes"?>
<Relationships xmlns="http://schemas.openxmlformats.org/package/2006/relationships"><Relationship Id="rId3" Type="http://schemas.openxmlformats.org/officeDocument/2006/relationships/image" Target="../media/image29.jpeg"/><Relationship Id="rId4" Type="http://schemas.openxmlformats.org/officeDocument/2006/relationships/image" Target="../media/image30.jpeg"/><Relationship Id="rId1" Type="http://schemas.openxmlformats.org/officeDocument/2006/relationships/slideLayout" Target="../slideLayouts/slideLayout2.xml"/><Relationship Id="rId2" Type="http://schemas.openxmlformats.org/officeDocument/2006/relationships/image" Target="../media/image28.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 name="Picture 6"/>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sp>
        <p:nvSpPr>
          <p:cNvPr id="24" name="Slide Number Placeholder 5"/>
          <p:cNvSpPr>
            <a:spLocks noGrp="1"/>
          </p:cNvSpPr>
          <p:nvPr>
            <p:ph type="sldNum" sz="quarter" idx="4294967295"/>
          </p:nvPr>
        </p:nvSpPr>
        <p:spPr>
          <a:xfrm>
            <a:off x="8686800" y="6537960"/>
            <a:ext cx="457200" cy="320040"/>
          </a:xfrm>
          <a:prstGeom prst="rect">
            <a:avLst/>
          </a:prstGeom>
        </p:spPr>
        <p:txBody>
          <a:bodyPr vert="horz" lIns="91440" tIns="0" rIns="91440" bIns="0" rtlCol="0" anchor="ctr" anchorCtr="0"/>
          <a:lstStyle>
            <a:lvl1pPr algn="r">
              <a:defRPr sz="1200" b="1" baseline="0">
                <a:solidFill>
                  <a:schemeClr val="tx1">
                    <a:lumMod val="50000"/>
                    <a:lumOff val="50000"/>
                  </a:schemeClr>
                </a:solidFill>
              </a:defRPr>
            </a:lvl1pPr>
          </a:lstStyle>
          <a:p>
            <a:pPr defTabSz="457200"/>
            <a:fld id="{0FA004B2-1541-5046-B6F2-22AF56585712}" type="slidenum">
              <a:rPr lang="en-US" smtClean="0">
                <a:solidFill>
                  <a:prstClr val="black">
                    <a:lumMod val="50000"/>
                    <a:lumOff val="50000"/>
                  </a:prstClr>
                </a:solidFill>
              </a:rPr>
              <a:pPr defTabSz="457200"/>
              <a:t>0</a:t>
            </a:fld>
            <a:endParaRPr lang="en-US">
              <a:solidFill>
                <a:prstClr val="black">
                  <a:lumMod val="50000"/>
                  <a:lumOff val="50000"/>
                </a:prstClr>
              </a:solidFill>
            </a:endParaRPr>
          </a:p>
        </p:txBody>
      </p:sp>
      <p:sp>
        <p:nvSpPr>
          <p:cNvPr id="25" name="Title Placeholder 1"/>
          <p:cNvSpPr txBox="1">
            <a:spLocks/>
          </p:cNvSpPr>
          <p:nvPr/>
        </p:nvSpPr>
        <p:spPr>
          <a:xfrm>
            <a:off x="457200" y="274638"/>
            <a:ext cx="8229600" cy="914400"/>
          </a:xfrm>
          <a:prstGeom prst="rect">
            <a:avLst/>
          </a:prstGeom>
        </p:spPr>
        <p:txBody>
          <a:bodyPr vert="horz" lIns="36000" tIns="0" rIns="36000" bIns="0" rtlCol="0" anchor="ctr">
            <a:noAutofit/>
          </a:bodyPr>
          <a:lstStyle>
            <a:lvl1pPr algn="ctr" defTabSz="457200" rtl="0" eaLnBrk="1" latinLnBrk="0" hangingPunct="1">
              <a:spcBef>
                <a:spcPct val="0"/>
              </a:spcBef>
              <a:buNone/>
              <a:defRPr kumimoji="1" sz="4400" kern="1200">
                <a:solidFill>
                  <a:schemeClr val="tx1"/>
                </a:solidFill>
                <a:latin typeface="+mj-lt"/>
                <a:ea typeface="+mj-ea"/>
                <a:cs typeface="+mj-cs"/>
              </a:defRPr>
            </a:lvl1pPr>
          </a:lstStyle>
          <a:p>
            <a:r>
              <a:rPr lang="en-US" smtClean="0"/>
              <a:t>Click to edit Master title style</a:t>
            </a:r>
            <a:endParaRPr lang="en-US" dirty="0"/>
          </a:p>
        </p:txBody>
      </p:sp>
      <p:sp>
        <p:nvSpPr>
          <p:cNvPr id="26" name="Text Placeholder 2"/>
          <p:cNvSpPr txBox="1">
            <a:spLocks/>
          </p:cNvSpPr>
          <p:nvPr/>
        </p:nvSpPr>
        <p:spPr>
          <a:xfrm>
            <a:off x="457200" y="1188719"/>
            <a:ext cx="8229600" cy="5349240"/>
          </a:xfrm>
          <a:prstGeom prst="rect">
            <a:avLst/>
          </a:prstGeom>
        </p:spPr>
        <p:txBody>
          <a:bodyPr vert="horz" lIns="91440" tIns="0" rIns="91440" bIns="0" rtlCol="0">
            <a:normAutofit/>
          </a:bodyPr>
          <a:lstStyle>
            <a:lvl1pPr marL="0" indent="0" algn="ctr" defTabSz="457200" rtl="0" eaLnBrk="1" latinLnBrk="0" hangingPunct="1">
              <a:spcBef>
                <a:spcPct val="20000"/>
              </a:spcBef>
              <a:buFont typeface="Arial"/>
              <a:buNone/>
              <a:defRPr kumimoji="1"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kumimoji="1"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kumimoji="1"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9pPr>
          </a:lstStyle>
          <a:p>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pic>
        <p:nvPicPr>
          <p:cNvPr id="27" name="Picture 9" descr="2011-10-04_logoHiLumi561px.jp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68275" y="6163009"/>
            <a:ext cx="777850" cy="374952"/>
          </a:xfrm>
          <a:prstGeom prst="rect">
            <a:avLst/>
          </a:prstGeom>
        </p:spPr>
      </p:pic>
      <p:pic>
        <p:nvPicPr>
          <p:cNvPr id="28" name="Picture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0"/>
            <a:ext cx="9144000" cy="6858000"/>
          </a:xfrm>
          <a:prstGeom prst="rect">
            <a:avLst/>
          </a:prstGeom>
        </p:spPr>
      </p:pic>
      <p:pic>
        <p:nvPicPr>
          <p:cNvPr id="29" name="Picture 5"/>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61314" y="1861231"/>
            <a:ext cx="4149834" cy="1998745"/>
          </a:xfrm>
          <a:prstGeom prst="rect">
            <a:avLst/>
          </a:prstGeom>
        </p:spPr>
      </p:pic>
      <p:sp>
        <p:nvSpPr>
          <p:cNvPr id="30" name="Title 1"/>
          <p:cNvSpPr>
            <a:spLocks noGrp="1"/>
          </p:cNvSpPr>
          <p:nvPr>
            <p:ph type="ctrTitle"/>
          </p:nvPr>
        </p:nvSpPr>
        <p:spPr>
          <a:xfrm>
            <a:off x="4708310" y="1608069"/>
            <a:ext cx="3978489" cy="2506731"/>
          </a:xfrm>
        </p:spPr>
        <p:txBody>
          <a:bodyPr>
            <a:normAutofit/>
          </a:bodyPr>
          <a:lstStyle>
            <a:lvl1pPr algn="l">
              <a:lnSpc>
                <a:spcPct val="100000"/>
              </a:lnSpc>
              <a:defRPr b="1" i="0">
                <a:solidFill>
                  <a:srgbClr val="005872"/>
                </a:solidFill>
                <a:effectLst>
                  <a:outerShdw blurRad="63500" dist="31750" dir="2700000" algn="tl" rotWithShape="0">
                    <a:srgbClr val="9CB0D5">
                      <a:alpha val="50000"/>
                    </a:srgbClr>
                  </a:outerShdw>
                </a:effectLst>
              </a:defRPr>
            </a:lvl1pPr>
          </a:lstStyle>
          <a:p>
            <a:r>
              <a:rPr lang="en-US" dirty="0" smtClean="0">
                <a:latin typeface="Arial"/>
                <a:cs typeface="Arial"/>
              </a:rPr>
              <a:t>Design of the new D1 and relevant  R&amp;D</a:t>
            </a:r>
            <a:endParaRPr lang="en-US" dirty="0">
              <a:latin typeface="Arial"/>
              <a:cs typeface="Arial"/>
            </a:endParaRPr>
          </a:p>
        </p:txBody>
      </p:sp>
      <p:cxnSp>
        <p:nvCxnSpPr>
          <p:cNvPr id="32" name="Straight Connector 6"/>
          <p:cNvCxnSpPr/>
          <p:nvPr/>
        </p:nvCxnSpPr>
        <p:spPr>
          <a:xfrm>
            <a:off x="4561279" y="1967225"/>
            <a:ext cx="0" cy="1786759"/>
          </a:xfrm>
          <a:prstGeom prst="line">
            <a:avLst/>
          </a:prstGeom>
          <a:ln>
            <a:solidFill>
              <a:srgbClr val="5BC1E6"/>
            </a:solidFill>
          </a:ln>
        </p:spPr>
        <p:style>
          <a:lnRef idx="2">
            <a:schemeClr val="accent1"/>
          </a:lnRef>
          <a:fillRef idx="0">
            <a:schemeClr val="accent1"/>
          </a:fillRef>
          <a:effectRef idx="1">
            <a:schemeClr val="accent1"/>
          </a:effectRef>
          <a:fontRef idx="minor">
            <a:schemeClr val="tx1"/>
          </a:fontRef>
        </p:style>
      </p:cxnSp>
      <p:sp>
        <p:nvSpPr>
          <p:cNvPr id="33" name="TextBox 3"/>
          <p:cNvSpPr txBox="1"/>
          <p:nvPr/>
        </p:nvSpPr>
        <p:spPr>
          <a:xfrm>
            <a:off x="692447" y="6117173"/>
            <a:ext cx="7683622" cy="461665"/>
          </a:xfrm>
          <a:prstGeom prst="rect">
            <a:avLst/>
          </a:prstGeom>
          <a:noFill/>
        </p:spPr>
        <p:txBody>
          <a:bodyPr wrap="square" rtlCol="0">
            <a:spAutoFit/>
          </a:bodyPr>
          <a:lstStyle/>
          <a:p>
            <a:pPr algn="ctr" defTabSz="457200"/>
            <a:r>
              <a:rPr lang="en-US" sz="1200" dirty="0" smtClean="0">
                <a:solidFill>
                  <a:srgbClr val="4BACC6">
                    <a:lumMod val="75000"/>
                  </a:srgbClr>
                </a:solidFill>
              </a:rPr>
              <a:t>The </a:t>
            </a:r>
            <a:r>
              <a:rPr lang="en-US" sz="1200" dirty="0" err="1" smtClean="0">
                <a:solidFill>
                  <a:srgbClr val="4BACC6">
                    <a:lumMod val="75000"/>
                  </a:srgbClr>
                </a:solidFill>
              </a:rPr>
              <a:t>HiLumi</a:t>
            </a:r>
            <a:r>
              <a:rPr lang="en-US" sz="1200" dirty="0" smtClean="0">
                <a:solidFill>
                  <a:srgbClr val="4BACC6">
                    <a:lumMod val="75000"/>
                  </a:srgbClr>
                </a:solidFill>
              </a:rPr>
              <a:t> LHC Design Study is included in the High Luminosity LHC project and is partly funded by the European Commission within the Framework </a:t>
            </a:r>
            <a:r>
              <a:rPr lang="en-US" sz="1200" dirty="0" err="1" smtClean="0">
                <a:solidFill>
                  <a:srgbClr val="4BACC6">
                    <a:lumMod val="75000"/>
                  </a:srgbClr>
                </a:solidFill>
              </a:rPr>
              <a:t>Programme</a:t>
            </a:r>
            <a:r>
              <a:rPr lang="en-US" sz="1200" dirty="0" smtClean="0">
                <a:solidFill>
                  <a:srgbClr val="4BACC6">
                    <a:lumMod val="75000"/>
                  </a:srgbClr>
                </a:solidFill>
              </a:rPr>
              <a:t> 7 Capacities Specific </a:t>
            </a:r>
            <a:r>
              <a:rPr lang="en-US" sz="1200" dirty="0" err="1" smtClean="0">
                <a:solidFill>
                  <a:srgbClr val="4BACC6">
                    <a:lumMod val="75000"/>
                  </a:srgbClr>
                </a:solidFill>
              </a:rPr>
              <a:t>Programme</a:t>
            </a:r>
            <a:r>
              <a:rPr lang="en-US" sz="1200" dirty="0" smtClean="0">
                <a:solidFill>
                  <a:srgbClr val="4BACC6">
                    <a:lumMod val="75000"/>
                  </a:srgbClr>
                </a:solidFill>
              </a:rPr>
              <a:t>, Grant Agreement 284404. </a:t>
            </a:r>
            <a:endParaRPr lang="en-GB" sz="1200" dirty="0">
              <a:solidFill>
                <a:srgbClr val="4BACC6">
                  <a:lumMod val="75000"/>
                </a:srgbClr>
              </a:solidFill>
            </a:endParaRPr>
          </a:p>
        </p:txBody>
      </p:sp>
      <p:pic>
        <p:nvPicPr>
          <p:cNvPr id="34" name="Picture 7"/>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86430" y="6147097"/>
            <a:ext cx="493025" cy="401816"/>
          </a:xfrm>
          <a:prstGeom prst="rect">
            <a:avLst/>
          </a:prstGeom>
        </p:spPr>
      </p:pic>
      <p:pic>
        <p:nvPicPr>
          <p:cNvPr id="35" name="Picture 8"/>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8460290" y="6207140"/>
            <a:ext cx="417381" cy="281731"/>
          </a:xfrm>
          <a:prstGeom prst="rect">
            <a:avLst/>
          </a:prstGeom>
        </p:spPr>
      </p:pic>
      <p:pic>
        <p:nvPicPr>
          <p:cNvPr id="44" name="図 43"/>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120754" y="139855"/>
            <a:ext cx="1352446" cy="774384"/>
          </a:xfrm>
          <a:prstGeom prst="rect">
            <a:avLst/>
          </a:prstGeom>
        </p:spPr>
      </p:pic>
      <p:pic>
        <p:nvPicPr>
          <p:cNvPr id="45" name="Picture 3" descr="200px-CERN_logo.svg.png"/>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7931743" y="68912"/>
            <a:ext cx="1133494" cy="1099488"/>
          </a:xfrm>
          <a:prstGeom prst="rect">
            <a:avLst/>
          </a:prstGeom>
        </p:spPr>
      </p:pic>
      <p:sp>
        <p:nvSpPr>
          <p:cNvPr id="46" name="Subtitle 2"/>
          <p:cNvSpPr txBox="1">
            <a:spLocks/>
          </p:cNvSpPr>
          <p:nvPr/>
        </p:nvSpPr>
        <p:spPr>
          <a:xfrm>
            <a:off x="441703" y="4230261"/>
            <a:ext cx="8487896" cy="980961"/>
          </a:xfrm>
          <a:prstGeom prst="rect">
            <a:avLst/>
          </a:prstGeom>
        </p:spPr>
        <p:txBody>
          <a:bodyPr vert="horz" lIns="91440" tIns="45720" rIns="91440" bIns="45720" rtlCol="0">
            <a:noAutofit/>
          </a:bodyPr>
          <a:lstStyle>
            <a:lvl1pPr marL="0" indent="0" algn="ctr" defTabSz="457200" rtl="0" eaLnBrk="1" latinLnBrk="0" hangingPunct="1">
              <a:spcBef>
                <a:spcPct val="20000"/>
              </a:spcBef>
              <a:buFont typeface="Arial"/>
              <a:buNone/>
              <a:defRPr kumimoji="1" sz="3200" kern="1200">
                <a:solidFill>
                  <a:schemeClr val="tx1">
                    <a:tint val="75000"/>
                  </a:schemeClr>
                </a:solidFill>
                <a:latin typeface="+mn-lt"/>
                <a:ea typeface="+mn-ea"/>
                <a:cs typeface="+mn-cs"/>
              </a:defRPr>
            </a:lvl1pPr>
            <a:lvl2pPr marL="457200" indent="0" algn="ctr" defTabSz="457200" rtl="0" eaLnBrk="1" latinLnBrk="0" hangingPunct="1">
              <a:spcBef>
                <a:spcPct val="20000"/>
              </a:spcBef>
              <a:buFont typeface="Arial"/>
              <a:buNone/>
              <a:defRPr kumimoji="1" sz="2800" kern="1200">
                <a:solidFill>
                  <a:schemeClr val="tx1">
                    <a:tint val="75000"/>
                  </a:schemeClr>
                </a:solidFill>
                <a:latin typeface="+mn-lt"/>
                <a:ea typeface="+mn-ea"/>
                <a:cs typeface="+mn-cs"/>
              </a:defRPr>
            </a:lvl2pPr>
            <a:lvl3pPr marL="914400" indent="0" algn="ctr" defTabSz="457200" rtl="0" eaLnBrk="1" latinLnBrk="0" hangingPunct="1">
              <a:spcBef>
                <a:spcPct val="20000"/>
              </a:spcBef>
              <a:buFont typeface="Arial"/>
              <a:buNone/>
              <a:defRPr kumimoji="1" sz="2400" kern="1200">
                <a:solidFill>
                  <a:schemeClr val="tx1">
                    <a:tint val="75000"/>
                  </a:schemeClr>
                </a:solidFill>
                <a:latin typeface="+mn-lt"/>
                <a:ea typeface="+mn-ea"/>
                <a:cs typeface="+mn-cs"/>
              </a:defRPr>
            </a:lvl3pPr>
            <a:lvl4pPr marL="1371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4pPr>
            <a:lvl5pPr marL="18288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5pPr>
            <a:lvl6pPr marL="22860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kumimoji="1" sz="2000" kern="1200">
                <a:solidFill>
                  <a:schemeClr val="tx1">
                    <a:tint val="75000"/>
                  </a:schemeClr>
                </a:solidFill>
                <a:latin typeface="+mn-lt"/>
                <a:ea typeface="+mn-ea"/>
                <a:cs typeface="+mn-cs"/>
              </a:defRPr>
            </a:lvl9pPr>
          </a:lstStyle>
          <a:p>
            <a:r>
              <a:rPr lang="en-US" sz="2000" b="1" dirty="0" smtClean="0">
                <a:solidFill>
                  <a:schemeClr val="tx1"/>
                </a:solidFill>
                <a:latin typeface="Arial"/>
                <a:cs typeface="Arial"/>
              </a:rPr>
              <a:t>M. Sugano</a:t>
            </a:r>
            <a:r>
              <a:rPr lang="en-US" sz="2000" dirty="0" smtClean="0">
                <a:solidFill>
                  <a:schemeClr val="tx1"/>
                </a:solidFill>
                <a:latin typeface="Arial"/>
                <a:cs typeface="Arial"/>
              </a:rPr>
              <a:t>, T. </a:t>
            </a:r>
            <a:r>
              <a:rPr lang="en-US" sz="2000" dirty="0" err="1" smtClean="0">
                <a:solidFill>
                  <a:schemeClr val="tx1"/>
                </a:solidFill>
                <a:latin typeface="Arial"/>
                <a:cs typeface="Arial"/>
              </a:rPr>
              <a:t>Nakamoto</a:t>
            </a:r>
            <a:r>
              <a:rPr lang="en-US" sz="2000" dirty="0" smtClean="0">
                <a:solidFill>
                  <a:srgbClr val="000000"/>
                </a:solidFill>
                <a:latin typeface="Arial"/>
                <a:cs typeface="Arial"/>
              </a:rPr>
              <a:t>, S. </a:t>
            </a:r>
            <a:r>
              <a:rPr lang="en-US" sz="2000" dirty="0" err="1" smtClean="0">
                <a:solidFill>
                  <a:srgbClr val="000000"/>
                </a:solidFill>
                <a:latin typeface="Arial"/>
                <a:cs typeface="Arial"/>
              </a:rPr>
              <a:t>Enomoto</a:t>
            </a:r>
            <a:r>
              <a:rPr lang="en-US" sz="2000" dirty="0" smtClean="0">
                <a:solidFill>
                  <a:srgbClr val="000000"/>
                </a:solidFill>
                <a:latin typeface="Arial"/>
                <a:cs typeface="Arial"/>
              </a:rPr>
              <a:t>, H. </a:t>
            </a:r>
            <a:r>
              <a:rPr lang="en-US" sz="2000" dirty="0" err="1" smtClean="0">
                <a:solidFill>
                  <a:srgbClr val="000000"/>
                </a:solidFill>
                <a:latin typeface="Arial"/>
                <a:cs typeface="Arial"/>
              </a:rPr>
              <a:t>Kawamata</a:t>
            </a:r>
            <a:r>
              <a:rPr lang="en-US" sz="2000" dirty="0" smtClean="0">
                <a:solidFill>
                  <a:srgbClr val="000000"/>
                </a:solidFill>
                <a:latin typeface="Arial"/>
                <a:cs typeface="Arial"/>
              </a:rPr>
              <a:t>, </a:t>
            </a:r>
            <a:r>
              <a:rPr lang="en-US" altLang="ja-JP" sz="2000" dirty="0">
                <a:solidFill>
                  <a:srgbClr val="000000"/>
                </a:solidFill>
                <a:latin typeface="Arial"/>
                <a:cs typeface="Arial"/>
              </a:rPr>
              <a:t>Q. </a:t>
            </a:r>
            <a:r>
              <a:rPr lang="en-US" altLang="ja-JP" sz="2000" dirty="0" err="1">
                <a:solidFill>
                  <a:srgbClr val="000000"/>
                </a:solidFill>
                <a:latin typeface="Arial"/>
                <a:cs typeface="Arial"/>
              </a:rPr>
              <a:t>Xu</a:t>
            </a:r>
            <a:r>
              <a:rPr lang="en-US" altLang="ja-JP" sz="2000" dirty="0">
                <a:solidFill>
                  <a:srgbClr val="000000"/>
                </a:solidFill>
                <a:latin typeface="Arial"/>
                <a:cs typeface="Arial"/>
              </a:rPr>
              <a:t>, </a:t>
            </a:r>
            <a:endParaRPr lang="en-US" sz="2000" dirty="0" smtClean="0">
              <a:solidFill>
                <a:srgbClr val="000000"/>
              </a:solidFill>
              <a:latin typeface="Arial"/>
              <a:cs typeface="Arial"/>
            </a:endParaRPr>
          </a:p>
          <a:p>
            <a:r>
              <a:rPr lang="en-US" sz="2000" dirty="0" smtClean="0">
                <a:solidFill>
                  <a:srgbClr val="000000"/>
                </a:solidFill>
                <a:latin typeface="Arial"/>
                <a:cs typeface="Arial"/>
              </a:rPr>
              <a:t>N. Higashi, N. Okada, R. Okada, Y. </a:t>
            </a:r>
            <a:r>
              <a:rPr lang="en-US" sz="2000" dirty="0" err="1" smtClean="0">
                <a:solidFill>
                  <a:srgbClr val="000000"/>
                </a:solidFill>
                <a:latin typeface="Arial"/>
                <a:cs typeface="Arial"/>
              </a:rPr>
              <a:t>Ikemoto</a:t>
            </a:r>
            <a:r>
              <a:rPr lang="en-US" sz="2000" dirty="0" smtClean="0">
                <a:solidFill>
                  <a:srgbClr val="000000"/>
                </a:solidFill>
                <a:latin typeface="Arial"/>
                <a:cs typeface="Arial"/>
              </a:rPr>
              <a:t>,  </a:t>
            </a:r>
          </a:p>
          <a:p>
            <a:r>
              <a:rPr lang="en-US" sz="2000" dirty="0" smtClean="0">
                <a:solidFill>
                  <a:srgbClr val="000000"/>
                </a:solidFill>
                <a:latin typeface="Arial"/>
                <a:cs typeface="Arial"/>
              </a:rPr>
              <a:t>M. </a:t>
            </a:r>
            <a:r>
              <a:rPr lang="en-US" sz="2000" dirty="0" err="1" smtClean="0">
                <a:solidFill>
                  <a:srgbClr val="000000"/>
                </a:solidFill>
                <a:latin typeface="Arial"/>
                <a:cs typeface="Arial"/>
              </a:rPr>
              <a:t>Iio</a:t>
            </a:r>
            <a:r>
              <a:rPr lang="en-US" sz="2000" dirty="0" smtClean="0">
                <a:solidFill>
                  <a:srgbClr val="000000"/>
                </a:solidFill>
                <a:latin typeface="Arial"/>
                <a:cs typeface="Arial"/>
              </a:rPr>
              <a:t>, T. </a:t>
            </a:r>
            <a:r>
              <a:rPr lang="en-US" sz="2000" dirty="0" err="1" smtClean="0">
                <a:solidFill>
                  <a:srgbClr val="000000"/>
                </a:solidFill>
                <a:latin typeface="Arial"/>
                <a:cs typeface="Arial"/>
              </a:rPr>
              <a:t>Ogitsu</a:t>
            </a:r>
            <a:r>
              <a:rPr lang="en-US" sz="2000" dirty="0" smtClean="0">
                <a:solidFill>
                  <a:srgbClr val="000000"/>
                </a:solidFill>
                <a:latin typeface="Arial"/>
                <a:cs typeface="Arial"/>
              </a:rPr>
              <a:t>, K. Sasaki, N. Kimura, M. Yoshida, A. Yamamoto, </a:t>
            </a:r>
          </a:p>
          <a:p>
            <a:r>
              <a:rPr lang="en-US" sz="2000" dirty="0" smtClean="0">
                <a:solidFill>
                  <a:srgbClr val="000000"/>
                </a:solidFill>
                <a:latin typeface="Arial"/>
                <a:cs typeface="Arial"/>
              </a:rPr>
              <a:t>E. </a:t>
            </a:r>
            <a:r>
              <a:rPr lang="en-US" sz="2000" dirty="0" err="1" smtClean="0">
                <a:solidFill>
                  <a:srgbClr val="000000"/>
                </a:solidFill>
                <a:latin typeface="Arial"/>
                <a:cs typeface="Arial"/>
              </a:rPr>
              <a:t>Todesco</a:t>
            </a:r>
            <a:endParaRPr lang="en-US" sz="2000" dirty="0" smtClean="0">
              <a:solidFill>
                <a:srgbClr val="000000"/>
              </a:solidFill>
              <a:latin typeface="Arial"/>
              <a:cs typeface="Arial"/>
            </a:endParaRPr>
          </a:p>
          <a:p>
            <a:r>
              <a:rPr lang="en-US" sz="2000" dirty="0" smtClean="0">
                <a:solidFill>
                  <a:srgbClr val="000000"/>
                </a:solidFill>
                <a:latin typeface="Arial"/>
                <a:cs typeface="Arial"/>
              </a:rPr>
              <a:t> </a:t>
            </a:r>
          </a:p>
          <a:p>
            <a:endParaRPr lang="en-US" sz="2000" dirty="0">
              <a:latin typeface="Arial"/>
              <a:cs typeface="Arial"/>
            </a:endParaRPr>
          </a:p>
        </p:txBody>
      </p:sp>
      <p:sp>
        <p:nvSpPr>
          <p:cNvPr id="47" name="テキスト ボックス 46"/>
          <p:cNvSpPr txBox="1"/>
          <p:nvPr/>
        </p:nvSpPr>
        <p:spPr>
          <a:xfrm>
            <a:off x="2647589" y="5640245"/>
            <a:ext cx="3694128" cy="523220"/>
          </a:xfrm>
          <a:prstGeom prst="rect">
            <a:avLst/>
          </a:prstGeom>
          <a:noFill/>
        </p:spPr>
        <p:txBody>
          <a:bodyPr wrap="none" rtlCol="0">
            <a:spAutoFit/>
          </a:bodyPr>
          <a:lstStyle/>
          <a:p>
            <a:pPr algn="ctr"/>
            <a:r>
              <a:rPr lang="en-US" altLang="ja-JP" sz="1400" dirty="0" smtClean="0">
                <a:latin typeface="Arial"/>
                <a:cs typeface="Arial"/>
              </a:rPr>
              <a:t>4th </a:t>
            </a:r>
            <a:r>
              <a:rPr lang="en-US" altLang="ja-JP" sz="1400" dirty="0">
                <a:latin typeface="Arial"/>
                <a:cs typeface="Arial"/>
              </a:rPr>
              <a:t>Joint </a:t>
            </a:r>
            <a:r>
              <a:rPr lang="en-US" altLang="ja-JP" sz="1400" dirty="0" err="1">
                <a:latin typeface="Arial"/>
                <a:cs typeface="Arial"/>
              </a:rPr>
              <a:t>HiLumi</a:t>
            </a:r>
            <a:r>
              <a:rPr lang="en-US" altLang="ja-JP" sz="1400" dirty="0">
                <a:latin typeface="Arial"/>
                <a:cs typeface="Arial"/>
              </a:rPr>
              <a:t> LHC-LARP Annual Meeting</a:t>
            </a:r>
          </a:p>
          <a:p>
            <a:pPr algn="ctr"/>
            <a:r>
              <a:rPr lang="en-US" altLang="ja-JP" sz="1400" dirty="0" smtClean="0">
                <a:latin typeface="Arial"/>
                <a:cs typeface="Arial"/>
              </a:rPr>
              <a:t>17-21 </a:t>
            </a:r>
            <a:r>
              <a:rPr lang="en-US" altLang="ja-JP" sz="1400" dirty="0">
                <a:latin typeface="Arial"/>
                <a:cs typeface="Arial"/>
              </a:rPr>
              <a:t>November </a:t>
            </a:r>
            <a:r>
              <a:rPr lang="en-US" altLang="ja-JP" sz="1400" dirty="0" smtClean="0">
                <a:latin typeface="Arial"/>
                <a:cs typeface="Arial"/>
              </a:rPr>
              <a:t>2014, KEK, Tsukuba</a:t>
            </a:r>
            <a:endParaRPr kumimoji="1" lang="ja-JP" altLang="en-US" sz="1400" dirty="0">
              <a:latin typeface="Arial"/>
              <a:cs typeface="Arial"/>
            </a:endParaRPr>
          </a:p>
        </p:txBody>
      </p:sp>
    </p:spTree>
    <p:extLst>
      <p:ext uri="{BB962C8B-B14F-4D97-AF65-F5344CB8AC3E}">
        <p14:creationId xmlns:p14="http://schemas.microsoft.com/office/powerpoint/2010/main" val="1810907759"/>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5"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Impact of possible design changes on field quality</a:t>
            </a:r>
          </a:p>
        </p:txBody>
      </p:sp>
      <p:sp>
        <p:nvSpPr>
          <p:cNvPr id="6" name="テキスト ボックス 5"/>
          <p:cNvSpPr txBox="1"/>
          <p:nvPr/>
        </p:nvSpPr>
        <p:spPr>
          <a:xfrm>
            <a:off x="410177" y="576831"/>
            <a:ext cx="8578601" cy="2086725"/>
          </a:xfrm>
          <a:prstGeom prst="rect">
            <a:avLst/>
          </a:prstGeom>
          <a:noFill/>
        </p:spPr>
        <p:txBody>
          <a:bodyPr wrap="square" rtlCol="0">
            <a:spAutoFit/>
          </a:bodyPr>
          <a:lstStyle/>
          <a:p>
            <a:pPr marL="285750" indent="-285750">
              <a:lnSpc>
                <a:spcPct val="130000"/>
              </a:lnSpc>
              <a:buFontTx/>
              <a:buChar char="-"/>
            </a:pPr>
            <a:r>
              <a:rPr lang="en-US" altLang="ja-JP" b="1" dirty="0" smtClean="0">
                <a:latin typeface="Arial"/>
                <a:cs typeface="Arial"/>
              </a:rPr>
              <a:t>Diameter and position of HX holes</a:t>
            </a:r>
            <a:r>
              <a:rPr lang="en-US" altLang="ja-JP" dirty="0" smtClean="0">
                <a:latin typeface="Arial"/>
                <a:cs typeface="Arial"/>
              </a:rPr>
              <a:t>(</a:t>
            </a:r>
            <a:r>
              <a:rPr lang="en-US" altLang="ja-JP" dirty="0" smtClean="0">
                <a:latin typeface="Symbol" charset="2"/>
                <a:cs typeface="Symbol" charset="2"/>
              </a:rPr>
              <a:t>f</a:t>
            </a:r>
            <a:r>
              <a:rPr lang="en-US" altLang="ja-JP" dirty="0" smtClean="0">
                <a:latin typeface="Arial"/>
                <a:cs typeface="Arial"/>
              </a:rPr>
              <a:t>50~70 in diameter)</a:t>
            </a:r>
          </a:p>
          <a:p>
            <a:pPr>
              <a:lnSpc>
                <a:spcPct val="130000"/>
              </a:lnSpc>
            </a:pPr>
            <a:r>
              <a:rPr lang="en-US" altLang="ja-JP" dirty="0" smtClean="0">
                <a:latin typeface="Arial"/>
                <a:cs typeface="Arial"/>
              </a:rPr>
              <a:t>     </a:t>
            </a:r>
            <a:r>
              <a:rPr lang="en-US" altLang="ja-JP" dirty="0" smtClean="0">
                <a:latin typeface="Symbol" charset="2"/>
                <a:cs typeface="Symbol" charset="2"/>
              </a:rPr>
              <a:t>f</a:t>
            </a:r>
            <a:r>
              <a:rPr lang="en-US" altLang="ja-JP" dirty="0" smtClean="0">
                <a:latin typeface="Arial"/>
                <a:cs typeface="Arial"/>
              </a:rPr>
              <a:t>50 </a:t>
            </a:r>
            <a:r>
              <a:rPr lang="en-US" altLang="ja-JP" dirty="0" smtClean="0">
                <a:latin typeface="Arial"/>
                <a:cs typeface="Arial"/>
                <a:sym typeface="Wingdings"/>
              </a:rPr>
              <a:t> </a:t>
            </a:r>
            <a:r>
              <a:rPr lang="en-US" altLang="ja-JP" dirty="0" smtClean="0">
                <a:latin typeface="Symbol" charset="2"/>
                <a:cs typeface="Symbol" charset="2"/>
                <a:sym typeface="Wingdings"/>
              </a:rPr>
              <a:t>f</a:t>
            </a:r>
            <a:r>
              <a:rPr lang="en-US" altLang="ja-JP" dirty="0" smtClean="0">
                <a:latin typeface="Arial"/>
                <a:cs typeface="Arial"/>
                <a:sym typeface="Wingdings"/>
              </a:rPr>
              <a:t>60 : </a:t>
            </a:r>
            <a:r>
              <a:rPr lang="en-US" altLang="ja-JP" dirty="0" smtClean="0">
                <a:solidFill>
                  <a:srgbClr val="0000FF"/>
                </a:solidFill>
                <a:latin typeface="Symbol" charset="2"/>
                <a:cs typeface="Symbol" charset="2"/>
                <a:sym typeface="Wingdings"/>
              </a:rPr>
              <a:t>D</a:t>
            </a:r>
            <a:r>
              <a:rPr lang="en-US" altLang="ja-JP" i="1" dirty="0" smtClean="0">
                <a:solidFill>
                  <a:srgbClr val="0000FF"/>
                </a:solidFill>
                <a:latin typeface="Arial"/>
                <a:cs typeface="Arial"/>
                <a:sym typeface="Wingdings"/>
              </a:rPr>
              <a:t>b</a:t>
            </a:r>
            <a:r>
              <a:rPr lang="en-US" altLang="ja-JP" i="1" baseline="-25000" dirty="0" smtClean="0">
                <a:solidFill>
                  <a:srgbClr val="0000FF"/>
                </a:solidFill>
                <a:latin typeface="Arial"/>
                <a:cs typeface="Arial"/>
                <a:sym typeface="Wingdings"/>
              </a:rPr>
              <a:t>3</a:t>
            </a:r>
            <a:r>
              <a:rPr lang="en-US" altLang="ja-JP" dirty="0" smtClean="0">
                <a:solidFill>
                  <a:srgbClr val="0000FF"/>
                </a:solidFill>
                <a:latin typeface="Arial"/>
                <a:cs typeface="Arial"/>
                <a:sym typeface="Wingdings"/>
              </a:rPr>
              <a:t>=+2.0 units</a:t>
            </a:r>
          </a:p>
          <a:p>
            <a:pPr>
              <a:lnSpc>
                <a:spcPct val="130000"/>
              </a:lnSpc>
            </a:pPr>
            <a:r>
              <a:rPr lang="en-US" altLang="ja-JP" dirty="0">
                <a:latin typeface="Arial"/>
                <a:cs typeface="Arial"/>
                <a:sym typeface="Wingdings"/>
              </a:rPr>
              <a:t> </a:t>
            </a:r>
            <a:r>
              <a:rPr lang="en-US" altLang="ja-JP" dirty="0" smtClean="0">
                <a:latin typeface="Arial"/>
                <a:cs typeface="Arial"/>
                <a:sym typeface="Wingdings"/>
              </a:rPr>
              <a:t>    R185  R195 with keeping </a:t>
            </a:r>
            <a:r>
              <a:rPr lang="en-US" altLang="ja-JP" dirty="0" smtClean="0">
                <a:latin typeface="Symbol" charset="2"/>
                <a:cs typeface="Symbol" charset="2"/>
                <a:sym typeface="Wingdings"/>
              </a:rPr>
              <a:t>f</a:t>
            </a:r>
            <a:r>
              <a:rPr lang="en-US" altLang="ja-JP" dirty="0" smtClean="0">
                <a:latin typeface="Arial"/>
                <a:cs typeface="Arial"/>
                <a:sym typeface="Wingdings"/>
              </a:rPr>
              <a:t>50 : </a:t>
            </a:r>
            <a:r>
              <a:rPr lang="en-US" altLang="ja-JP" dirty="0" smtClean="0">
                <a:solidFill>
                  <a:srgbClr val="0000FF"/>
                </a:solidFill>
                <a:latin typeface="Symbol" charset="2"/>
                <a:cs typeface="Symbol" charset="2"/>
                <a:sym typeface="Wingdings"/>
              </a:rPr>
              <a:t>D</a:t>
            </a:r>
            <a:r>
              <a:rPr lang="en-US" altLang="ja-JP" i="1" dirty="0">
                <a:solidFill>
                  <a:srgbClr val="0000FF"/>
                </a:solidFill>
                <a:latin typeface="Arial"/>
                <a:cs typeface="Arial"/>
                <a:sym typeface="Wingdings"/>
              </a:rPr>
              <a:t>b</a:t>
            </a:r>
            <a:r>
              <a:rPr lang="en-US" altLang="ja-JP" i="1" baseline="-25000" dirty="0">
                <a:solidFill>
                  <a:srgbClr val="0000FF"/>
                </a:solidFill>
                <a:latin typeface="Arial"/>
                <a:cs typeface="Arial"/>
                <a:sym typeface="Wingdings"/>
              </a:rPr>
              <a:t>3</a:t>
            </a:r>
            <a:r>
              <a:rPr lang="en-US" altLang="ja-JP" dirty="0" smtClean="0">
                <a:solidFill>
                  <a:srgbClr val="0000FF"/>
                </a:solidFill>
                <a:latin typeface="Arial"/>
                <a:cs typeface="Arial"/>
                <a:sym typeface="Wingdings"/>
              </a:rPr>
              <a:t>=-5.1 units</a:t>
            </a:r>
          </a:p>
          <a:p>
            <a:pPr>
              <a:lnSpc>
                <a:spcPct val="130000"/>
              </a:lnSpc>
            </a:pPr>
            <a:r>
              <a:rPr lang="en-US" altLang="ja-JP" dirty="0">
                <a:latin typeface="Arial"/>
                <a:cs typeface="Arial"/>
                <a:sym typeface="Wingdings"/>
              </a:rPr>
              <a:t> </a:t>
            </a:r>
            <a:r>
              <a:rPr lang="en-US" altLang="ja-JP" dirty="0" smtClean="0">
                <a:latin typeface="Arial"/>
                <a:cs typeface="Arial"/>
                <a:sym typeface="Wingdings"/>
              </a:rPr>
              <a:t>    These errors can be corrected by small re-arrangement of the coil blocks</a:t>
            </a:r>
          </a:p>
          <a:p>
            <a:r>
              <a:rPr lang="en-US" altLang="ja-JP" dirty="0">
                <a:latin typeface="Arial"/>
                <a:cs typeface="Arial"/>
                <a:sym typeface="Wingdings"/>
              </a:rPr>
              <a:t> </a:t>
            </a:r>
            <a:r>
              <a:rPr lang="en-US" altLang="ja-JP" dirty="0" smtClean="0">
                <a:latin typeface="Arial"/>
                <a:cs typeface="Arial"/>
                <a:sym typeface="Wingdings"/>
              </a:rPr>
              <a:t>      </a:t>
            </a:r>
            <a:r>
              <a:rPr lang="en-US" altLang="ja-JP" dirty="0" smtClean="0">
                <a:solidFill>
                  <a:srgbClr val="FF0000"/>
                </a:solidFill>
                <a:latin typeface="Arial"/>
                <a:cs typeface="Arial"/>
                <a:sym typeface="Wingdings"/>
              </a:rPr>
              <a:t>NO significant design changes</a:t>
            </a:r>
            <a:r>
              <a:rPr lang="en-US" altLang="ja-JP" dirty="0" smtClean="0">
                <a:latin typeface="Arial"/>
                <a:cs typeface="Arial"/>
                <a:sym typeface="Wingdings"/>
              </a:rPr>
              <a:t> in wedges, collars, and the number of blocks </a:t>
            </a:r>
          </a:p>
          <a:p>
            <a:r>
              <a:rPr lang="en-US" altLang="ja-JP" dirty="0">
                <a:latin typeface="Arial"/>
                <a:cs typeface="Arial"/>
                <a:sym typeface="Wingdings"/>
              </a:rPr>
              <a:t> </a:t>
            </a:r>
            <a:r>
              <a:rPr lang="en-US" altLang="ja-JP" dirty="0" smtClean="0">
                <a:latin typeface="Arial"/>
                <a:cs typeface="Arial"/>
                <a:sym typeface="Wingdings"/>
              </a:rPr>
              <a:t>         </a:t>
            </a:r>
            <a:r>
              <a:rPr lang="en-US" altLang="ja-JP" smtClean="0">
                <a:latin typeface="Arial"/>
                <a:cs typeface="Arial"/>
                <a:sym typeface="Wingdings"/>
              </a:rPr>
              <a:t>and cables are </a:t>
            </a:r>
            <a:r>
              <a:rPr lang="en-US" altLang="ja-JP" dirty="0" smtClean="0">
                <a:latin typeface="Arial"/>
                <a:cs typeface="Arial"/>
                <a:sym typeface="Wingdings"/>
              </a:rPr>
              <a:t>needed</a:t>
            </a:r>
          </a:p>
        </p:txBody>
      </p:sp>
      <p:grpSp>
        <p:nvGrpSpPr>
          <p:cNvPr id="3" name="図形グループ 2"/>
          <p:cNvGrpSpPr/>
          <p:nvPr/>
        </p:nvGrpSpPr>
        <p:grpSpPr>
          <a:xfrm>
            <a:off x="717064" y="2798029"/>
            <a:ext cx="6891389" cy="2254701"/>
            <a:chOff x="96684" y="2781311"/>
            <a:chExt cx="8904591" cy="2913371"/>
          </a:xfrm>
        </p:grpSpPr>
        <p:grpSp>
          <p:nvGrpSpPr>
            <p:cNvPr id="7" name="図形グループ 6"/>
            <p:cNvGrpSpPr/>
            <p:nvPr/>
          </p:nvGrpSpPr>
          <p:grpSpPr>
            <a:xfrm>
              <a:off x="96684" y="2849230"/>
              <a:ext cx="8904591" cy="2845452"/>
              <a:chOff x="-7482762" y="1491623"/>
              <a:chExt cx="20269200" cy="6477000"/>
            </a:xfrm>
          </p:grpSpPr>
          <p:pic>
            <p:nvPicPr>
              <p:cNvPr id="8" name="図 7"/>
              <p:cNvPicPr>
                <a:picLocks noChangeAspect="1"/>
              </p:cNvPicPr>
              <p:nvPr/>
            </p:nvPicPr>
            <p:blipFill>
              <a:blip r:embed="rId2"/>
              <a:stretch>
                <a:fillRect/>
              </a:stretch>
            </p:blipFill>
            <p:spPr>
              <a:xfrm>
                <a:off x="6030038" y="1491623"/>
                <a:ext cx="6756400" cy="6477000"/>
              </a:xfrm>
              <a:prstGeom prst="rect">
                <a:avLst/>
              </a:prstGeom>
            </p:spPr>
          </p:pic>
          <p:pic>
            <p:nvPicPr>
              <p:cNvPr id="9" name="図 8"/>
              <p:cNvPicPr>
                <a:picLocks noChangeAspect="1"/>
              </p:cNvPicPr>
              <p:nvPr/>
            </p:nvPicPr>
            <p:blipFill>
              <a:blip r:embed="rId3"/>
              <a:stretch>
                <a:fillRect/>
              </a:stretch>
            </p:blipFill>
            <p:spPr>
              <a:xfrm>
                <a:off x="-726362" y="1491623"/>
                <a:ext cx="6756400" cy="6477000"/>
              </a:xfrm>
              <a:prstGeom prst="rect">
                <a:avLst/>
              </a:prstGeom>
            </p:spPr>
          </p:pic>
          <p:pic>
            <p:nvPicPr>
              <p:cNvPr id="10" name="図 9"/>
              <p:cNvPicPr>
                <a:picLocks noChangeAspect="1"/>
              </p:cNvPicPr>
              <p:nvPr/>
            </p:nvPicPr>
            <p:blipFill>
              <a:blip r:embed="rId4"/>
              <a:stretch>
                <a:fillRect/>
              </a:stretch>
            </p:blipFill>
            <p:spPr>
              <a:xfrm>
                <a:off x="-7482762" y="1491623"/>
                <a:ext cx="6756400" cy="6477000"/>
              </a:xfrm>
              <a:prstGeom prst="rect">
                <a:avLst/>
              </a:prstGeom>
            </p:spPr>
          </p:pic>
        </p:grpSp>
        <p:cxnSp>
          <p:nvCxnSpPr>
            <p:cNvPr id="11" name="直線コネクタ 10"/>
            <p:cNvCxnSpPr/>
            <p:nvPr/>
          </p:nvCxnSpPr>
          <p:spPr>
            <a:xfrm>
              <a:off x="96684" y="3808905"/>
              <a:ext cx="8687801" cy="0"/>
            </a:xfrm>
            <a:prstGeom prst="line">
              <a:avLst/>
            </a:prstGeom>
            <a:ln w="12700" cmpd="sng">
              <a:solidFill>
                <a:srgbClr val="008000"/>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2" name="直線コネクタ 11"/>
            <p:cNvCxnSpPr/>
            <p:nvPr/>
          </p:nvCxnSpPr>
          <p:spPr>
            <a:xfrm>
              <a:off x="96684" y="3931998"/>
              <a:ext cx="8687801" cy="0"/>
            </a:xfrm>
            <a:prstGeom prst="line">
              <a:avLst/>
            </a:prstGeom>
            <a:ln w="12700" cmpd="sng">
              <a:solidFill>
                <a:srgbClr val="008000"/>
              </a:solidFill>
              <a:prstDash val="dash"/>
            </a:ln>
            <a:effectLst/>
          </p:spPr>
          <p:style>
            <a:lnRef idx="2">
              <a:schemeClr val="accent1"/>
            </a:lnRef>
            <a:fillRef idx="0">
              <a:schemeClr val="accent1"/>
            </a:fillRef>
            <a:effectRef idx="1">
              <a:schemeClr val="accent1"/>
            </a:effectRef>
            <a:fontRef idx="minor">
              <a:schemeClr val="tx1"/>
            </a:fontRef>
          </p:style>
        </p:cxnSp>
        <p:sp>
          <p:nvSpPr>
            <p:cNvPr id="13" name="テキスト ボックス 12"/>
            <p:cNvSpPr txBox="1"/>
            <p:nvPr/>
          </p:nvSpPr>
          <p:spPr>
            <a:xfrm>
              <a:off x="1406331" y="2806645"/>
              <a:ext cx="603576" cy="400110"/>
            </a:xfrm>
            <a:prstGeom prst="rect">
              <a:avLst/>
            </a:prstGeom>
            <a:noFill/>
          </p:spPr>
          <p:txBody>
            <a:bodyPr wrap="none" rtlCol="0">
              <a:spAutoFit/>
            </a:bodyPr>
            <a:lstStyle/>
            <a:p>
              <a:pPr defTabSz="457200"/>
              <a:r>
                <a:rPr kumimoji="1" lang="en-US" altLang="ja-JP" sz="2000" dirty="0" smtClean="0">
                  <a:solidFill>
                    <a:prstClr val="black"/>
                  </a:solidFill>
                  <a:latin typeface="Symbol" charset="2"/>
                  <a:ea typeface="ＭＳ Ｐゴシック"/>
                  <a:cs typeface="Symbol" charset="2"/>
                </a:rPr>
                <a:t>f</a:t>
              </a:r>
              <a:r>
                <a:rPr kumimoji="1" lang="en-US" altLang="ja-JP" sz="2000" dirty="0" smtClean="0">
                  <a:solidFill>
                    <a:prstClr val="black"/>
                  </a:solidFill>
                  <a:latin typeface="Arial"/>
                  <a:ea typeface="ＭＳ Ｐゴシック"/>
                  <a:cs typeface="Arial"/>
                </a:rPr>
                <a:t>50</a:t>
              </a:r>
              <a:endParaRPr kumimoji="1" lang="ja-JP" altLang="en-US" sz="2000" dirty="0">
                <a:solidFill>
                  <a:prstClr val="black"/>
                </a:solidFill>
                <a:latin typeface="Arial"/>
                <a:ea typeface="ＭＳ Ｐゴシック"/>
                <a:cs typeface="Arial"/>
              </a:endParaRPr>
            </a:p>
          </p:txBody>
        </p:sp>
        <p:cxnSp>
          <p:nvCxnSpPr>
            <p:cNvPr id="14" name="直線矢印コネクタ 13"/>
            <p:cNvCxnSpPr/>
            <p:nvPr/>
          </p:nvCxnSpPr>
          <p:spPr>
            <a:xfrm flipH="1">
              <a:off x="1501414" y="3337402"/>
              <a:ext cx="91910" cy="350943"/>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sp>
          <p:nvSpPr>
            <p:cNvPr id="15" name="テキスト ボックス 14"/>
            <p:cNvSpPr txBox="1"/>
            <p:nvPr/>
          </p:nvSpPr>
          <p:spPr>
            <a:xfrm>
              <a:off x="4375196" y="2806378"/>
              <a:ext cx="603576" cy="400110"/>
            </a:xfrm>
            <a:prstGeom prst="rect">
              <a:avLst/>
            </a:prstGeom>
            <a:noFill/>
          </p:spPr>
          <p:txBody>
            <a:bodyPr wrap="none" rtlCol="0">
              <a:spAutoFit/>
            </a:bodyPr>
            <a:lstStyle/>
            <a:p>
              <a:pPr defTabSz="457200"/>
              <a:r>
                <a:rPr kumimoji="1" lang="en-US" altLang="ja-JP" sz="2000" dirty="0" smtClean="0">
                  <a:solidFill>
                    <a:prstClr val="black"/>
                  </a:solidFill>
                  <a:latin typeface="Symbol" charset="2"/>
                  <a:ea typeface="ＭＳ Ｐゴシック"/>
                  <a:cs typeface="Symbol" charset="2"/>
                </a:rPr>
                <a:t>f</a:t>
              </a:r>
              <a:r>
                <a:rPr kumimoji="1" lang="en-US" altLang="ja-JP" sz="2000" dirty="0">
                  <a:solidFill>
                    <a:prstClr val="black"/>
                  </a:solidFill>
                  <a:latin typeface="Arial"/>
                  <a:ea typeface="ＭＳ Ｐゴシック"/>
                  <a:cs typeface="Arial"/>
                </a:rPr>
                <a:t>6</a:t>
              </a:r>
              <a:r>
                <a:rPr kumimoji="1" lang="en-US" altLang="ja-JP" sz="2000" dirty="0" smtClean="0">
                  <a:solidFill>
                    <a:prstClr val="black"/>
                  </a:solidFill>
                  <a:latin typeface="Arial"/>
                  <a:ea typeface="ＭＳ Ｐゴシック"/>
                  <a:cs typeface="Arial"/>
                </a:rPr>
                <a:t>0</a:t>
              </a:r>
              <a:endParaRPr kumimoji="1" lang="ja-JP" altLang="en-US" sz="2000" dirty="0">
                <a:solidFill>
                  <a:prstClr val="black"/>
                </a:solidFill>
                <a:latin typeface="Arial"/>
                <a:ea typeface="ＭＳ Ｐゴシック"/>
                <a:cs typeface="Arial"/>
              </a:endParaRPr>
            </a:p>
          </p:txBody>
        </p:sp>
        <p:cxnSp>
          <p:nvCxnSpPr>
            <p:cNvPr id="16" name="直線矢印コネクタ 15"/>
            <p:cNvCxnSpPr/>
            <p:nvPr/>
          </p:nvCxnSpPr>
          <p:spPr>
            <a:xfrm flipH="1">
              <a:off x="4479573" y="3337402"/>
              <a:ext cx="91910" cy="350943"/>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sp>
          <p:nvSpPr>
            <p:cNvPr id="17" name="テキスト ボックス 16"/>
            <p:cNvSpPr txBox="1"/>
            <p:nvPr/>
          </p:nvSpPr>
          <p:spPr>
            <a:xfrm>
              <a:off x="7337243" y="2781311"/>
              <a:ext cx="603576" cy="400110"/>
            </a:xfrm>
            <a:prstGeom prst="rect">
              <a:avLst/>
            </a:prstGeom>
            <a:noFill/>
          </p:spPr>
          <p:txBody>
            <a:bodyPr wrap="none" rtlCol="0">
              <a:spAutoFit/>
            </a:bodyPr>
            <a:lstStyle/>
            <a:p>
              <a:pPr defTabSz="457200"/>
              <a:r>
                <a:rPr kumimoji="1" lang="en-US" altLang="ja-JP" sz="2000" dirty="0" smtClean="0">
                  <a:solidFill>
                    <a:prstClr val="black"/>
                  </a:solidFill>
                  <a:latin typeface="Symbol" charset="2"/>
                  <a:ea typeface="ＭＳ Ｐゴシック"/>
                  <a:cs typeface="Symbol" charset="2"/>
                </a:rPr>
                <a:t>f</a:t>
              </a:r>
              <a:r>
                <a:rPr kumimoji="1" lang="en-US" altLang="ja-JP" sz="2000" dirty="0" smtClean="0">
                  <a:solidFill>
                    <a:prstClr val="black"/>
                  </a:solidFill>
                  <a:latin typeface="Arial"/>
                  <a:ea typeface="ＭＳ Ｐゴシック"/>
                  <a:cs typeface="Arial"/>
                </a:rPr>
                <a:t>70</a:t>
              </a:r>
              <a:endParaRPr kumimoji="1" lang="ja-JP" altLang="en-US" sz="2000" dirty="0">
                <a:solidFill>
                  <a:prstClr val="black"/>
                </a:solidFill>
                <a:latin typeface="Arial"/>
                <a:ea typeface="ＭＳ Ｐゴシック"/>
                <a:cs typeface="Arial"/>
              </a:endParaRPr>
            </a:p>
          </p:txBody>
        </p:sp>
        <p:cxnSp>
          <p:nvCxnSpPr>
            <p:cNvPr id="18" name="直線矢印コネクタ 17"/>
            <p:cNvCxnSpPr/>
            <p:nvPr/>
          </p:nvCxnSpPr>
          <p:spPr>
            <a:xfrm flipH="1">
              <a:off x="7441620" y="3312334"/>
              <a:ext cx="91910" cy="350943"/>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9" name="直線矢印コネクタ 18"/>
            <p:cNvCxnSpPr/>
            <p:nvPr/>
          </p:nvCxnSpPr>
          <p:spPr>
            <a:xfrm>
              <a:off x="5941168" y="3457962"/>
              <a:ext cx="0" cy="350943"/>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0" name="直線矢印コネクタ 19"/>
            <p:cNvCxnSpPr/>
            <p:nvPr/>
          </p:nvCxnSpPr>
          <p:spPr>
            <a:xfrm flipV="1">
              <a:off x="5941168" y="3931998"/>
              <a:ext cx="0" cy="350943"/>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sp>
          <p:nvSpPr>
            <p:cNvPr id="21" name="テキスト ボックス 20"/>
            <p:cNvSpPr txBox="1"/>
            <p:nvPr/>
          </p:nvSpPr>
          <p:spPr>
            <a:xfrm>
              <a:off x="5427345" y="3013589"/>
              <a:ext cx="851804" cy="369333"/>
            </a:xfrm>
            <a:prstGeom prst="rect">
              <a:avLst/>
            </a:prstGeom>
            <a:noFill/>
          </p:spPr>
          <p:txBody>
            <a:bodyPr wrap="none" rtlCol="0">
              <a:spAutoFit/>
            </a:bodyPr>
            <a:lstStyle/>
            <a:p>
              <a:pPr defTabSz="457200"/>
              <a:r>
                <a:rPr kumimoji="1" lang="en-US" altLang="ja-JP" dirty="0" smtClean="0">
                  <a:solidFill>
                    <a:srgbClr val="008000"/>
                  </a:solidFill>
                  <a:latin typeface="Arial"/>
                  <a:ea typeface="ＭＳ Ｐゴシック"/>
                  <a:cs typeface="Arial"/>
                </a:rPr>
                <a:t>Const.</a:t>
              </a:r>
              <a:endParaRPr kumimoji="1" lang="ja-JP" altLang="en-US" dirty="0">
                <a:solidFill>
                  <a:srgbClr val="008000"/>
                </a:solidFill>
                <a:latin typeface="Arial"/>
                <a:ea typeface="ＭＳ Ｐゴシック"/>
                <a:cs typeface="Arial"/>
              </a:endParaRPr>
            </a:p>
          </p:txBody>
        </p:sp>
        <p:cxnSp>
          <p:nvCxnSpPr>
            <p:cNvPr id="22" name="直線コネクタ 21"/>
            <p:cNvCxnSpPr/>
            <p:nvPr/>
          </p:nvCxnSpPr>
          <p:spPr>
            <a:xfrm>
              <a:off x="1391678" y="3727173"/>
              <a:ext cx="218351" cy="0"/>
            </a:xfrm>
            <a:prstGeom prst="line">
              <a:avLst/>
            </a:prstGeom>
            <a:ln w="12700" cmpd="sng">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23" name="テキスト ボックス 22"/>
            <p:cNvSpPr txBox="1"/>
            <p:nvPr/>
          </p:nvSpPr>
          <p:spPr>
            <a:xfrm>
              <a:off x="1534834" y="3496646"/>
              <a:ext cx="797815" cy="400110"/>
            </a:xfrm>
            <a:prstGeom prst="rect">
              <a:avLst/>
            </a:prstGeom>
            <a:noFill/>
          </p:spPr>
          <p:txBody>
            <a:bodyPr wrap="none" rtlCol="0">
              <a:spAutoFit/>
            </a:bodyPr>
            <a:lstStyle/>
            <a:p>
              <a:pPr defTabSz="457200"/>
              <a:r>
                <a:rPr kumimoji="1" lang="en-US" altLang="ja-JP" sz="2000" dirty="0" smtClean="0">
                  <a:solidFill>
                    <a:prstClr val="black"/>
                  </a:solidFill>
                  <a:latin typeface="Arial"/>
                  <a:ea typeface="ＭＳ Ｐゴシック"/>
                  <a:cs typeface="Arial"/>
                </a:rPr>
                <a:t>R185</a:t>
              </a:r>
              <a:endParaRPr kumimoji="1" lang="ja-JP" altLang="en-US" sz="2000" dirty="0">
                <a:solidFill>
                  <a:prstClr val="black"/>
                </a:solidFill>
                <a:latin typeface="Arial"/>
                <a:ea typeface="ＭＳ Ｐゴシック"/>
                <a:cs typeface="Arial"/>
              </a:endParaRPr>
            </a:p>
          </p:txBody>
        </p:sp>
        <p:sp>
          <p:nvSpPr>
            <p:cNvPr id="24" name="テキスト ボックス 23"/>
            <p:cNvSpPr txBox="1"/>
            <p:nvPr/>
          </p:nvSpPr>
          <p:spPr>
            <a:xfrm>
              <a:off x="4512993" y="3488290"/>
              <a:ext cx="797815" cy="400110"/>
            </a:xfrm>
            <a:prstGeom prst="rect">
              <a:avLst/>
            </a:prstGeom>
            <a:noFill/>
          </p:spPr>
          <p:txBody>
            <a:bodyPr wrap="none" rtlCol="0">
              <a:spAutoFit/>
            </a:bodyPr>
            <a:lstStyle/>
            <a:p>
              <a:pPr defTabSz="457200"/>
              <a:r>
                <a:rPr kumimoji="1" lang="en-US" altLang="ja-JP" sz="2000" dirty="0" smtClean="0">
                  <a:solidFill>
                    <a:prstClr val="black"/>
                  </a:solidFill>
                  <a:latin typeface="Arial"/>
                  <a:ea typeface="ＭＳ Ｐゴシック"/>
                  <a:cs typeface="Arial"/>
                </a:rPr>
                <a:t>R190</a:t>
              </a:r>
              <a:endParaRPr kumimoji="1" lang="ja-JP" altLang="en-US" sz="2000" dirty="0">
                <a:solidFill>
                  <a:prstClr val="black"/>
                </a:solidFill>
                <a:latin typeface="Arial"/>
                <a:ea typeface="ＭＳ Ｐゴシック"/>
                <a:cs typeface="Arial"/>
              </a:endParaRPr>
            </a:p>
          </p:txBody>
        </p:sp>
        <p:cxnSp>
          <p:nvCxnSpPr>
            <p:cNvPr id="25" name="直線コネクタ 24"/>
            <p:cNvCxnSpPr/>
            <p:nvPr/>
          </p:nvCxnSpPr>
          <p:spPr>
            <a:xfrm>
              <a:off x="4345888" y="3713413"/>
              <a:ext cx="239413" cy="0"/>
            </a:xfrm>
            <a:prstGeom prst="line">
              <a:avLst/>
            </a:prstGeom>
            <a:ln w="12700" cmpd="sng">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sp>
          <p:nvSpPr>
            <p:cNvPr id="26" name="テキスト ボックス 25"/>
            <p:cNvSpPr txBox="1"/>
            <p:nvPr/>
          </p:nvSpPr>
          <p:spPr>
            <a:xfrm>
              <a:off x="7514417" y="3457287"/>
              <a:ext cx="797815" cy="400110"/>
            </a:xfrm>
            <a:prstGeom prst="rect">
              <a:avLst/>
            </a:prstGeom>
            <a:noFill/>
          </p:spPr>
          <p:txBody>
            <a:bodyPr wrap="none" rtlCol="0">
              <a:spAutoFit/>
            </a:bodyPr>
            <a:lstStyle/>
            <a:p>
              <a:pPr defTabSz="457200"/>
              <a:r>
                <a:rPr kumimoji="1" lang="en-US" altLang="ja-JP" sz="2000" dirty="0" smtClean="0">
                  <a:solidFill>
                    <a:prstClr val="black"/>
                  </a:solidFill>
                  <a:latin typeface="Arial"/>
                  <a:ea typeface="ＭＳ Ｐゴシック"/>
                  <a:cs typeface="Arial"/>
                </a:rPr>
                <a:t>R195</a:t>
              </a:r>
              <a:endParaRPr kumimoji="1" lang="ja-JP" altLang="en-US" sz="2000" dirty="0">
                <a:solidFill>
                  <a:prstClr val="black"/>
                </a:solidFill>
                <a:latin typeface="Arial"/>
                <a:ea typeface="ＭＳ Ｐゴシック"/>
                <a:cs typeface="Arial"/>
              </a:endParaRPr>
            </a:p>
          </p:txBody>
        </p:sp>
        <p:cxnSp>
          <p:nvCxnSpPr>
            <p:cNvPr id="27" name="直線コネクタ 26"/>
            <p:cNvCxnSpPr/>
            <p:nvPr/>
          </p:nvCxnSpPr>
          <p:spPr>
            <a:xfrm>
              <a:off x="7267769" y="3696701"/>
              <a:ext cx="321847" cy="0"/>
            </a:xfrm>
            <a:prstGeom prst="line">
              <a:avLst/>
            </a:prstGeom>
            <a:ln w="12700" cmpd="sng">
              <a:solidFill>
                <a:schemeClr val="tx1"/>
              </a:solidFill>
              <a:prstDash val="sysDash"/>
            </a:ln>
            <a:effectLst/>
          </p:spPr>
          <p:style>
            <a:lnRef idx="2">
              <a:schemeClr val="accent1"/>
            </a:lnRef>
            <a:fillRef idx="0">
              <a:schemeClr val="accent1"/>
            </a:fillRef>
            <a:effectRef idx="1">
              <a:schemeClr val="accent1"/>
            </a:effectRef>
            <a:fontRef idx="minor">
              <a:schemeClr val="tx1"/>
            </a:fontRef>
          </p:style>
        </p:cxnSp>
      </p:grpSp>
      <p:sp>
        <p:nvSpPr>
          <p:cNvPr id="29" name="テキスト ボックス 28"/>
          <p:cNvSpPr txBox="1"/>
          <p:nvPr/>
        </p:nvSpPr>
        <p:spPr>
          <a:xfrm>
            <a:off x="792633" y="5533022"/>
            <a:ext cx="7641510" cy="707886"/>
          </a:xfrm>
          <a:prstGeom prst="rect">
            <a:avLst/>
          </a:prstGeom>
          <a:solidFill>
            <a:schemeClr val="accent2">
              <a:lumMod val="20000"/>
              <a:lumOff val="80000"/>
            </a:schemeClr>
          </a:solidFill>
          <a:ln>
            <a:solidFill>
              <a:schemeClr val="tx1"/>
            </a:solidFill>
          </a:ln>
        </p:spPr>
        <p:txBody>
          <a:bodyPr wrap="none" rtlCol="0">
            <a:spAutoFit/>
          </a:bodyPr>
          <a:lstStyle/>
          <a:p>
            <a:r>
              <a:rPr lang="en-US" altLang="ja-JP" sz="2000" dirty="0" smtClean="0">
                <a:latin typeface="Arial"/>
                <a:cs typeface="Arial"/>
              </a:rPr>
              <a:t>Now the diameter and position of the HX holes have been fixed </a:t>
            </a:r>
            <a:r>
              <a:rPr kumimoji="1" lang="en-US" altLang="ja-JP" sz="2000" dirty="0" smtClean="0">
                <a:latin typeface="Arial"/>
                <a:cs typeface="Arial"/>
              </a:rPr>
              <a:t>to</a:t>
            </a:r>
          </a:p>
          <a:p>
            <a:r>
              <a:rPr kumimoji="1" lang="en-US" altLang="ja-JP" sz="2000" dirty="0" smtClean="0">
                <a:solidFill>
                  <a:srgbClr val="FF0000"/>
                </a:solidFill>
                <a:latin typeface="Symbol" charset="2"/>
                <a:cs typeface="Symbol" charset="2"/>
              </a:rPr>
              <a:t>f</a:t>
            </a:r>
            <a:r>
              <a:rPr kumimoji="1" lang="en-US" altLang="ja-JP" sz="2000" dirty="0" smtClean="0">
                <a:solidFill>
                  <a:srgbClr val="FF0000"/>
                </a:solidFill>
                <a:latin typeface="Arial"/>
                <a:cs typeface="Arial"/>
              </a:rPr>
              <a:t>60 at R190</a:t>
            </a:r>
            <a:endParaRPr kumimoji="1" lang="ja-JP" altLang="en-US" sz="2000" dirty="0">
              <a:solidFill>
                <a:srgbClr val="FF0000"/>
              </a:solidFill>
              <a:latin typeface="Arial"/>
              <a:cs typeface="Arial"/>
            </a:endParaRPr>
          </a:p>
        </p:txBody>
      </p:sp>
      <p:sp>
        <p:nvSpPr>
          <p:cNvPr id="33" name="スライド番号プレースホルダー 32"/>
          <p:cNvSpPr>
            <a:spLocks noGrp="1"/>
          </p:cNvSpPr>
          <p:nvPr>
            <p:ph type="sldNum" sz="quarter" idx="12"/>
          </p:nvPr>
        </p:nvSpPr>
        <p:spPr/>
        <p:txBody>
          <a:bodyPr/>
          <a:lstStyle/>
          <a:p>
            <a:fld id="{092B129B-82F7-934B-B7C5-A1EBDBE39D98}" type="slidenum">
              <a:rPr kumimoji="1" lang="ja-JP" altLang="en-US" smtClean="0"/>
              <a:t>9</a:t>
            </a:fld>
            <a:endParaRPr kumimoji="1" lang="ja-JP" altLang="en-US"/>
          </a:p>
        </p:txBody>
      </p:sp>
    </p:spTree>
    <p:extLst>
      <p:ext uri="{BB962C8B-B14F-4D97-AF65-F5344CB8AC3E}">
        <p14:creationId xmlns:p14="http://schemas.microsoft.com/office/powerpoint/2010/main" val="3920915765"/>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092B129B-82F7-934B-B7C5-A1EBDBE39D98}" type="slidenum">
              <a:rPr kumimoji="1" lang="ja-JP" altLang="en-US" smtClean="0"/>
              <a:t>10</a:t>
            </a:fld>
            <a:endParaRPr kumimoji="1" lang="ja-JP" altLang="en-US"/>
          </a:p>
        </p:txBody>
      </p:sp>
      <p:sp>
        <p:nvSpPr>
          <p:cNvPr id="5" name="正方形/長方形 4"/>
          <p:cNvSpPr/>
          <p:nvPr/>
        </p:nvSpPr>
        <p:spPr>
          <a:xfrm>
            <a:off x="71229" y="772520"/>
            <a:ext cx="4211409" cy="369332"/>
          </a:xfrm>
          <a:prstGeom prst="rect">
            <a:avLst/>
          </a:prstGeom>
        </p:spPr>
        <p:txBody>
          <a:bodyPr wrap="none">
            <a:spAutoFit/>
          </a:bodyPr>
          <a:lstStyle/>
          <a:p>
            <a:pPr marL="285750" indent="-285750">
              <a:buFontTx/>
              <a:buChar char="-"/>
            </a:pPr>
            <a:r>
              <a:rPr lang="en-US" altLang="ja-JP" b="1" dirty="0">
                <a:latin typeface="Arial"/>
                <a:cs typeface="Arial"/>
              </a:rPr>
              <a:t>Packing </a:t>
            </a:r>
            <a:r>
              <a:rPr lang="en-US" altLang="ja-JP" b="1" dirty="0" smtClean="0">
                <a:latin typeface="Arial"/>
                <a:cs typeface="Arial"/>
              </a:rPr>
              <a:t>factors (PFs) </a:t>
            </a:r>
            <a:r>
              <a:rPr lang="en-US" altLang="ja-JP" b="1" dirty="0">
                <a:latin typeface="Arial"/>
                <a:cs typeface="Arial"/>
              </a:rPr>
              <a:t>of iron yoke</a:t>
            </a:r>
          </a:p>
        </p:txBody>
      </p:sp>
      <p:grpSp>
        <p:nvGrpSpPr>
          <p:cNvPr id="29" name="図形グループ 28"/>
          <p:cNvGrpSpPr/>
          <p:nvPr/>
        </p:nvGrpSpPr>
        <p:grpSpPr>
          <a:xfrm>
            <a:off x="210966" y="1433060"/>
            <a:ext cx="9000400" cy="3181518"/>
            <a:chOff x="978829" y="1318616"/>
            <a:chExt cx="7278291" cy="2572776"/>
          </a:xfrm>
        </p:grpSpPr>
        <p:sp>
          <p:nvSpPr>
            <p:cNvPr id="6" name="テキスト ボックス 5"/>
            <p:cNvSpPr txBox="1"/>
            <p:nvPr/>
          </p:nvSpPr>
          <p:spPr>
            <a:xfrm>
              <a:off x="2839230" y="1523354"/>
              <a:ext cx="2724699" cy="369332"/>
            </a:xfrm>
            <a:prstGeom prst="rect">
              <a:avLst/>
            </a:prstGeom>
            <a:noFill/>
          </p:spPr>
          <p:txBody>
            <a:bodyPr wrap="none" rtlCol="0">
              <a:spAutoFit/>
            </a:bodyPr>
            <a:lstStyle/>
            <a:p>
              <a:r>
                <a:rPr kumimoji="1" lang="en-US" altLang="ja-JP" dirty="0" smtClean="0">
                  <a:solidFill>
                    <a:srgbClr val="008000"/>
                  </a:solidFill>
                  <a:latin typeface="Arial"/>
                  <a:cs typeface="Arial"/>
                </a:rPr>
                <a:t>Assembly of yoke stacks</a:t>
              </a:r>
              <a:endParaRPr kumimoji="1" lang="ja-JP" altLang="en-US" dirty="0">
                <a:solidFill>
                  <a:srgbClr val="008000"/>
                </a:solidFill>
                <a:latin typeface="Arial"/>
                <a:cs typeface="Arial"/>
              </a:endParaRPr>
            </a:p>
          </p:txBody>
        </p:sp>
        <p:pic>
          <p:nvPicPr>
            <p:cNvPr id="7" name="図 6"/>
            <p:cNvPicPr>
              <a:picLocks noChangeAspect="1"/>
            </p:cNvPicPr>
            <p:nvPr/>
          </p:nvPicPr>
          <p:blipFill>
            <a:blip r:embed="rId2"/>
            <a:stretch>
              <a:fillRect/>
            </a:stretch>
          </p:blipFill>
          <p:spPr>
            <a:xfrm>
              <a:off x="5777005" y="1694499"/>
              <a:ext cx="1966825" cy="1882049"/>
            </a:xfrm>
            <a:prstGeom prst="rect">
              <a:avLst/>
            </a:prstGeom>
          </p:spPr>
        </p:pic>
        <p:sp>
          <p:nvSpPr>
            <p:cNvPr id="8" name="正方形/長方形 7"/>
            <p:cNvSpPr/>
            <p:nvPr/>
          </p:nvSpPr>
          <p:spPr>
            <a:xfrm>
              <a:off x="7480718" y="2363078"/>
              <a:ext cx="266361" cy="526248"/>
            </a:xfrm>
            <a:prstGeom prst="rect">
              <a:avLst/>
            </a:prstGeom>
            <a:noFill/>
            <a:ln>
              <a:solidFill>
                <a:srgbClr val="00000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dirty="0"/>
            </a:p>
          </p:txBody>
        </p:sp>
        <p:sp>
          <p:nvSpPr>
            <p:cNvPr id="9" name="正方形/長方形 8"/>
            <p:cNvSpPr/>
            <p:nvPr/>
          </p:nvSpPr>
          <p:spPr>
            <a:xfrm>
              <a:off x="5804358" y="2363078"/>
              <a:ext cx="266361" cy="526248"/>
            </a:xfrm>
            <a:prstGeom prst="rect">
              <a:avLst/>
            </a:prstGeom>
            <a:noFill/>
            <a:ln>
              <a:solidFill>
                <a:srgbClr val="00000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2000" dirty="0"/>
            </a:p>
          </p:txBody>
        </p:sp>
        <p:cxnSp>
          <p:nvCxnSpPr>
            <p:cNvPr id="10" name="直線矢印コネクタ 9"/>
            <p:cNvCxnSpPr/>
            <p:nvPr/>
          </p:nvCxnSpPr>
          <p:spPr>
            <a:xfrm>
              <a:off x="6328257" y="1694499"/>
              <a:ext cx="289298" cy="50751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1" name="テキスト ボックス 10"/>
            <p:cNvSpPr txBox="1"/>
            <p:nvPr/>
          </p:nvSpPr>
          <p:spPr>
            <a:xfrm>
              <a:off x="5910542" y="1366371"/>
              <a:ext cx="2346578" cy="369332"/>
            </a:xfrm>
            <a:prstGeom prst="rect">
              <a:avLst/>
            </a:prstGeom>
            <a:noFill/>
          </p:spPr>
          <p:txBody>
            <a:bodyPr wrap="none" rtlCol="0">
              <a:spAutoFit/>
            </a:bodyPr>
            <a:lstStyle/>
            <a:p>
              <a:r>
                <a:rPr kumimoji="1" lang="en-US" altLang="ja-JP" dirty="0" smtClean="0">
                  <a:latin typeface="Arial"/>
                  <a:cs typeface="Arial"/>
                </a:rPr>
                <a:t>Main body (PF=0.98)</a:t>
              </a:r>
              <a:endParaRPr kumimoji="1" lang="ja-JP" altLang="en-US" dirty="0">
                <a:latin typeface="Arial"/>
                <a:cs typeface="Arial"/>
              </a:endParaRPr>
            </a:p>
          </p:txBody>
        </p:sp>
        <p:cxnSp>
          <p:nvCxnSpPr>
            <p:cNvPr id="12" name="直線矢印コネクタ 11"/>
            <p:cNvCxnSpPr/>
            <p:nvPr/>
          </p:nvCxnSpPr>
          <p:spPr>
            <a:xfrm flipV="1">
              <a:off x="5329480" y="2809049"/>
              <a:ext cx="621076" cy="253961"/>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3" name="テキスト ボックス 12"/>
            <p:cNvSpPr txBox="1"/>
            <p:nvPr/>
          </p:nvSpPr>
          <p:spPr>
            <a:xfrm>
              <a:off x="4271440" y="2968062"/>
              <a:ext cx="2827742" cy="923330"/>
            </a:xfrm>
            <a:prstGeom prst="rect">
              <a:avLst/>
            </a:prstGeom>
            <a:noFill/>
          </p:spPr>
          <p:txBody>
            <a:bodyPr wrap="none" rtlCol="0">
              <a:spAutoFit/>
            </a:bodyPr>
            <a:lstStyle/>
            <a:p>
              <a:r>
                <a:rPr lang="en-US" altLang="ja-JP" dirty="0" smtClean="0">
                  <a:latin typeface="Arial"/>
                  <a:cs typeface="Arial"/>
                </a:rPr>
                <a:t>Slot region:</a:t>
              </a:r>
            </a:p>
            <a:p>
              <a:r>
                <a:rPr lang="en-US" altLang="ja-JP" dirty="0" smtClean="0">
                  <a:latin typeface="Arial"/>
                  <a:cs typeface="Arial"/>
                </a:rPr>
                <a:t>3.4% lower packing factor</a:t>
              </a:r>
            </a:p>
            <a:p>
              <a:r>
                <a:rPr lang="en-US" altLang="ja-JP" dirty="0" smtClean="0">
                  <a:latin typeface="Arial"/>
                  <a:cs typeface="Arial"/>
                </a:rPr>
                <a:t>than main body</a:t>
              </a:r>
            </a:p>
          </p:txBody>
        </p:sp>
        <p:pic>
          <p:nvPicPr>
            <p:cNvPr id="14" name="図 13"/>
            <p:cNvPicPr>
              <a:picLocks noChangeAspect="1"/>
            </p:cNvPicPr>
            <p:nvPr/>
          </p:nvPicPr>
          <p:blipFill>
            <a:blip r:embed="rId3"/>
            <a:stretch>
              <a:fillRect/>
            </a:stretch>
          </p:blipFill>
          <p:spPr>
            <a:xfrm>
              <a:off x="3446431" y="2714913"/>
              <a:ext cx="550601" cy="734134"/>
            </a:xfrm>
            <a:prstGeom prst="rect">
              <a:avLst/>
            </a:prstGeom>
          </p:spPr>
        </p:pic>
        <p:pic>
          <p:nvPicPr>
            <p:cNvPr id="15" name="図 14"/>
            <p:cNvPicPr>
              <a:picLocks noChangeAspect="1"/>
            </p:cNvPicPr>
            <p:nvPr/>
          </p:nvPicPr>
          <p:blipFill>
            <a:blip r:embed="rId4"/>
            <a:stretch>
              <a:fillRect/>
            </a:stretch>
          </p:blipFill>
          <p:spPr>
            <a:xfrm>
              <a:off x="3424193" y="1943210"/>
              <a:ext cx="549416" cy="734134"/>
            </a:xfrm>
            <a:prstGeom prst="rect">
              <a:avLst/>
            </a:prstGeom>
          </p:spPr>
        </p:pic>
        <p:sp>
          <p:nvSpPr>
            <p:cNvPr id="16" name="下矢印 15"/>
            <p:cNvSpPr/>
            <p:nvPr/>
          </p:nvSpPr>
          <p:spPr>
            <a:xfrm>
              <a:off x="3606014" y="1842107"/>
              <a:ext cx="152414" cy="225016"/>
            </a:xfrm>
            <a:prstGeom prst="downArrow">
              <a:avLst/>
            </a:prstGeom>
            <a:solidFill>
              <a:srgbClr val="008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7" name="下矢印 16"/>
            <p:cNvSpPr/>
            <p:nvPr/>
          </p:nvSpPr>
          <p:spPr>
            <a:xfrm flipV="1">
              <a:off x="3606014" y="3330671"/>
              <a:ext cx="152414" cy="225016"/>
            </a:xfrm>
            <a:prstGeom prst="downArrow">
              <a:avLst/>
            </a:prstGeom>
            <a:solidFill>
              <a:srgbClr val="008000"/>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grpSp>
          <p:nvGrpSpPr>
            <p:cNvPr id="18" name="図形グループ 17"/>
            <p:cNvGrpSpPr/>
            <p:nvPr/>
          </p:nvGrpSpPr>
          <p:grpSpPr>
            <a:xfrm>
              <a:off x="1184987" y="1548526"/>
              <a:ext cx="1577269" cy="2146839"/>
              <a:chOff x="22787566" y="7617800"/>
              <a:chExt cx="2234255" cy="3041070"/>
            </a:xfrm>
          </p:grpSpPr>
          <p:pic>
            <p:nvPicPr>
              <p:cNvPr id="19" name="図 18"/>
              <p:cNvPicPr>
                <a:picLocks noChangeAspect="1"/>
              </p:cNvPicPr>
              <p:nvPr/>
            </p:nvPicPr>
            <p:blipFill>
              <a:blip r:embed="rId5"/>
              <a:stretch>
                <a:fillRect/>
              </a:stretch>
            </p:blipFill>
            <p:spPr>
              <a:xfrm>
                <a:off x="22787566" y="7617800"/>
                <a:ext cx="2234255" cy="3041070"/>
              </a:xfrm>
              <a:prstGeom prst="rect">
                <a:avLst/>
              </a:prstGeom>
            </p:spPr>
          </p:pic>
          <p:sp>
            <p:nvSpPr>
              <p:cNvPr id="20" name="正方形/長方形 19"/>
              <p:cNvSpPr/>
              <p:nvPr/>
            </p:nvSpPr>
            <p:spPr>
              <a:xfrm>
                <a:off x="24663400" y="8418125"/>
                <a:ext cx="270934" cy="554170"/>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1" name="正方形/長方形 20"/>
              <p:cNvSpPr/>
              <p:nvPr/>
            </p:nvSpPr>
            <p:spPr>
              <a:xfrm>
                <a:off x="22855302" y="8418498"/>
                <a:ext cx="270934" cy="554170"/>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2" name="正方形/長方形 21"/>
              <p:cNvSpPr/>
              <p:nvPr/>
            </p:nvSpPr>
            <p:spPr>
              <a:xfrm>
                <a:off x="23007702" y="8700891"/>
                <a:ext cx="270934" cy="297178"/>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3" name="正方形/長方形 22"/>
              <p:cNvSpPr/>
              <p:nvPr/>
            </p:nvSpPr>
            <p:spPr>
              <a:xfrm>
                <a:off x="24527933" y="8702466"/>
                <a:ext cx="270934" cy="297178"/>
              </a:xfrm>
              <a:prstGeom prst="rect">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grpSp>
        <p:sp>
          <p:nvSpPr>
            <p:cNvPr id="24" name="テキスト ボックス 23"/>
            <p:cNvSpPr txBox="1"/>
            <p:nvPr/>
          </p:nvSpPr>
          <p:spPr>
            <a:xfrm>
              <a:off x="1017264" y="1318616"/>
              <a:ext cx="2025915" cy="369332"/>
            </a:xfrm>
            <a:prstGeom prst="rect">
              <a:avLst/>
            </a:prstGeom>
            <a:noFill/>
          </p:spPr>
          <p:txBody>
            <a:bodyPr wrap="none" rtlCol="0">
              <a:spAutoFit/>
            </a:bodyPr>
            <a:lstStyle/>
            <a:p>
              <a:r>
                <a:rPr kumimoji="1" lang="en-US" altLang="ja-JP" dirty="0" smtClean="0">
                  <a:latin typeface="Arial"/>
                  <a:cs typeface="Arial"/>
                </a:rPr>
                <a:t>Spacer yoke</a:t>
              </a:r>
              <a:r>
                <a:rPr kumimoji="1" lang="ja-JP" altLang="en-US" dirty="0" smtClean="0">
                  <a:latin typeface="Arial"/>
                  <a:cs typeface="Arial"/>
                </a:rPr>
                <a:t>（</a:t>
              </a:r>
              <a:r>
                <a:rPr kumimoji="1" lang="en-US" altLang="ja-JP" dirty="0" smtClean="0">
                  <a:latin typeface="Arial"/>
                  <a:cs typeface="Arial"/>
                </a:rPr>
                <a:t>t=6</a:t>
              </a:r>
              <a:r>
                <a:rPr kumimoji="1" lang="ja-JP" altLang="en-US" dirty="0" smtClean="0">
                  <a:latin typeface="Arial"/>
                  <a:cs typeface="Arial"/>
                </a:rPr>
                <a:t>）</a:t>
              </a:r>
              <a:endParaRPr kumimoji="1" lang="ja-JP" altLang="en-US" dirty="0">
                <a:latin typeface="Arial"/>
                <a:cs typeface="Arial"/>
              </a:endParaRPr>
            </a:p>
          </p:txBody>
        </p:sp>
        <p:sp>
          <p:nvSpPr>
            <p:cNvPr id="25" name="テキスト ボックス 24"/>
            <p:cNvSpPr txBox="1"/>
            <p:nvPr/>
          </p:nvSpPr>
          <p:spPr>
            <a:xfrm>
              <a:off x="978829" y="2438353"/>
              <a:ext cx="2102784" cy="369332"/>
            </a:xfrm>
            <a:prstGeom prst="rect">
              <a:avLst/>
            </a:prstGeom>
            <a:noFill/>
          </p:spPr>
          <p:txBody>
            <a:bodyPr wrap="none" rtlCol="0">
              <a:spAutoFit/>
            </a:bodyPr>
            <a:lstStyle/>
            <a:p>
              <a:r>
                <a:rPr lang="en-US" altLang="ja-JP" dirty="0" smtClean="0">
                  <a:latin typeface="Arial"/>
                  <a:cs typeface="Arial"/>
                </a:rPr>
                <a:t>Fixing yoke</a:t>
              </a:r>
              <a:r>
                <a:rPr kumimoji="1" lang="ja-JP" altLang="en-US" dirty="0" smtClean="0">
                  <a:latin typeface="Arial"/>
                  <a:cs typeface="Arial"/>
                </a:rPr>
                <a:t>（</a:t>
              </a:r>
              <a:r>
                <a:rPr kumimoji="1" lang="en-US" altLang="ja-JP" dirty="0" smtClean="0">
                  <a:latin typeface="Arial"/>
                  <a:cs typeface="Arial"/>
                </a:rPr>
                <a:t>t=5.6</a:t>
              </a:r>
              <a:r>
                <a:rPr kumimoji="1" lang="ja-JP" altLang="en-US" dirty="0" smtClean="0">
                  <a:latin typeface="Arial"/>
                  <a:cs typeface="Arial"/>
                </a:rPr>
                <a:t>）</a:t>
              </a:r>
              <a:endParaRPr kumimoji="1" lang="ja-JP" altLang="en-US" dirty="0">
                <a:latin typeface="Arial"/>
                <a:cs typeface="Arial"/>
              </a:endParaRPr>
            </a:p>
          </p:txBody>
        </p:sp>
      </p:grpSp>
      <p:sp>
        <p:nvSpPr>
          <p:cNvPr id="26" name="テキスト ボックス 25"/>
          <p:cNvSpPr txBox="1"/>
          <p:nvPr/>
        </p:nvSpPr>
        <p:spPr>
          <a:xfrm>
            <a:off x="1277446" y="4916291"/>
            <a:ext cx="6776305" cy="707886"/>
          </a:xfrm>
          <a:prstGeom prst="rect">
            <a:avLst/>
          </a:prstGeom>
          <a:noFill/>
        </p:spPr>
        <p:txBody>
          <a:bodyPr wrap="none" rtlCol="0">
            <a:spAutoFit/>
          </a:bodyPr>
          <a:lstStyle/>
          <a:p>
            <a:r>
              <a:rPr lang="en-US" altLang="ja-JP" sz="2000" dirty="0" smtClean="0">
                <a:latin typeface="Arial"/>
                <a:cs typeface="Arial"/>
              </a:rPr>
              <a:t>PF=0.98 for whole parts </a:t>
            </a:r>
            <a:r>
              <a:rPr lang="en-US" altLang="ja-JP" sz="2000" dirty="0" smtClean="0">
                <a:latin typeface="Arial"/>
                <a:cs typeface="Arial"/>
                <a:sym typeface="Wingdings"/>
              </a:rPr>
              <a:t></a:t>
            </a:r>
          </a:p>
          <a:p>
            <a:r>
              <a:rPr lang="en-US" altLang="ja-JP" sz="2000" dirty="0" smtClean="0">
                <a:latin typeface="Arial"/>
                <a:cs typeface="Arial"/>
                <a:sym typeface="Wingdings"/>
              </a:rPr>
              <a:t>PF=0.98 for main body, 0.95 for slot region: </a:t>
            </a:r>
            <a:r>
              <a:rPr lang="en-US" altLang="ja-JP" sz="2000" dirty="0">
                <a:solidFill>
                  <a:srgbClr val="0000FF"/>
                </a:solidFill>
                <a:latin typeface="Symbol" charset="2"/>
                <a:cs typeface="Symbol" charset="2"/>
                <a:sym typeface="Wingdings"/>
              </a:rPr>
              <a:t>D</a:t>
            </a:r>
            <a:r>
              <a:rPr lang="en-US" altLang="ja-JP" sz="2000" i="1" dirty="0">
                <a:solidFill>
                  <a:srgbClr val="0000FF"/>
                </a:solidFill>
                <a:latin typeface="Arial"/>
                <a:cs typeface="Arial"/>
                <a:sym typeface="Wingdings"/>
              </a:rPr>
              <a:t>b</a:t>
            </a:r>
            <a:r>
              <a:rPr lang="en-US" altLang="ja-JP" sz="2000" i="1" baseline="-25000" dirty="0">
                <a:solidFill>
                  <a:srgbClr val="0000FF"/>
                </a:solidFill>
                <a:latin typeface="Arial"/>
                <a:cs typeface="Arial"/>
                <a:sym typeface="Wingdings"/>
              </a:rPr>
              <a:t>3</a:t>
            </a:r>
            <a:r>
              <a:rPr lang="en-US" altLang="ja-JP" sz="2000" dirty="0">
                <a:solidFill>
                  <a:srgbClr val="0000FF"/>
                </a:solidFill>
                <a:latin typeface="Arial"/>
                <a:cs typeface="Arial"/>
                <a:sym typeface="Wingdings"/>
              </a:rPr>
              <a:t>=</a:t>
            </a:r>
            <a:r>
              <a:rPr lang="en-US" altLang="ja-JP" sz="2000" dirty="0" smtClean="0">
                <a:solidFill>
                  <a:srgbClr val="0000FF"/>
                </a:solidFill>
                <a:latin typeface="Arial"/>
                <a:cs typeface="Arial"/>
                <a:sym typeface="Wingdings"/>
              </a:rPr>
              <a:t>-1.2 </a:t>
            </a:r>
            <a:r>
              <a:rPr lang="en-US" altLang="ja-JP" sz="2000" dirty="0">
                <a:solidFill>
                  <a:srgbClr val="0000FF"/>
                </a:solidFill>
                <a:latin typeface="Arial"/>
                <a:cs typeface="Arial"/>
                <a:sym typeface="Wingdings"/>
              </a:rPr>
              <a:t>units</a:t>
            </a:r>
            <a:r>
              <a:rPr lang="en-US" altLang="ja-JP" sz="2000" dirty="0" smtClean="0">
                <a:solidFill>
                  <a:srgbClr val="0000FF"/>
                </a:solidFill>
                <a:latin typeface="Arial"/>
                <a:cs typeface="Arial"/>
                <a:sym typeface="Wingdings"/>
              </a:rPr>
              <a:t> </a:t>
            </a:r>
            <a:endParaRPr kumimoji="1" lang="ja-JP" altLang="en-US" sz="2000" dirty="0">
              <a:solidFill>
                <a:srgbClr val="0000FF"/>
              </a:solidFill>
              <a:latin typeface="Arial"/>
              <a:cs typeface="Arial"/>
            </a:endParaRPr>
          </a:p>
        </p:txBody>
      </p:sp>
      <p:sp>
        <p:nvSpPr>
          <p:cNvPr id="27"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28"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Systematic error</a:t>
            </a:r>
          </a:p>
        </p:txBody>
      </p:sp>
    </p:spTree>
    <p:extLst>
      <p:ext uri="{BB962C8B-B14F-4D97-AF65-F5344CB8AC3E}">
        <p14:creationId xmlns:p14="http://schemas.microsoft.com/office/powerpoint/2010/main" val="240531020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5"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Random geometric error</a:t>
            </a:r>
          </a:p>
        </p:txBody>
      </p:sp>
      <p:sp>
        <p:nvSpPr>
          <p:cNvPr id="2" name="スライド番号プレースホルダー 1"/>
          <p:cNvSpPr>
            <a:spLocks noGrp="1"/>
          </p:cNvSpPr>
          <p:nvPr>
            <p:ph type="sldNum" sz="quarter" idx="12"/>
          </p:nvPr>
        </p:nvSpPr>
        <p:spPr/>
        <p:txBody>
          <a:bodyPr/>
          <a:lstStyle/>
          <a:p>
            <a:fld id="{092B129B-82F7-934B-B7C5-A1EBDBE39D98}" type="slidenum">
              <a:rPr kumimoji="1" lang="ja-JP" altLang="en-US" smtClean="0"/>
              <a:t>11</a:t>
            </a:fld>
            <a:endParaRPr kumimoji="1" lang="ja-JP" altLang="en-US"/>
          </a:p>
        </p:txBody>
      </p:sp>
      <p:sp>
        <p:nvSpPr>
          <p:cNvPr id="6" name="テキスト ボックス 5"/>
          <p:cNvSpPr txBox="1"/>
          <p:nvPr/>
        </p:nvSpPr>
        <p:spPr>
          <a:xfrm>
            <a:off x="2994731" y="1881114"/>
            <a:ext cx="1211126" cy="369332"/>
          </a:xfrm>
          <a:prstGeom prst="rect">
            <a:avLst/>
          </a:prstGeom>
          <a:noFill/>
        </p:spPr>
        <p:txBody>
          <a:bodyPr wrap="none" rtlCol="0">
            <a:spAutoFit/>
          </a:bodyPr>
          <a:lstStyle/>
          <a:p>
            <a:pPr defTabSz="457200"/>
            <a:r>
              <a:rPr kumimoji="1" lang="en-US" altLang="ja-JP" b="1" dirty="0" smtClean="0">
                <a:solidFill>
                  <a:srgbClr val="0000FF"/>
                </a:solidFill>
                <a:latin typeface="Arial"/>
                <a:ea typeface="ＭＳ Ｐゴシック"/>
                <a:cs typeface="Arial"/>
              </a:rPr>
              <a:t>r</a:t>
            </a:r>
            <a:r>
              <a:rPr kumimoji="1" lang="en-US" altLang="ja-JP" dirty="0" smtClean="0">
                <a:solidFill>
                  <a:srgbClr val="0000FF"/>
                </a:solidFill>
                <a:latin typeface="Arial"/>
                <a:ea typeface="ＭＳ Ｐゴシック"/>
                <a:cs typeface="Arial"/>
              </a:rPr>
              <a:t> direction</a:t>
            </a:r>
          </a:p>
        </p:txBody>
      </p:sp>
      <p:sp>
        <p:nvSpPr>
          <p:cNvPr id="7" name="テキスト ボックス 6"/>
          <p:cNvSpPr txBox="1"/>
          <p:nvPr/>
        </p:nvSpPr>
        <p:spPr>
          <a:xfrm>
            <a:off x="4394897" y="1881114"/>
            <a:ext cx="1883223" cy="646331"/>
          </a:xfrm>
          <a:prstGeom prst="rect">
            <a:avLst/>
          </a:prstGeom>
          <a:noFill/>
        </p:spPr>
        <p:txBody>
          <a:bodyPr wrap="none" rtlCol="0">
            <a:spAutoFit/>
          </a:bodyPr>
          <a:lstStyle/>
          <a:p>
            <a:pPr defTabSz="457200"/>
            <a:r>
              <a:rPr kumimoji="1" lang="en-US" altLang="ja-JP" b="1" dirty="0" smtClean="0">
                <a:solidFill>
                  <a:srgbClr val="0000FF"/>
                </a:solidFill>
                <a:latin typeface="Symbol" charset="2"/>
                <a:ea typeface="ＭＳ Ｐゴシック"/>
                <a:cs typeface="Symbol" charset="2"/>
              </a:rPr>
              <a:t>f</a:t>
            </a:r>
            <a:r>
              <a:rPr kumimoji="1" lang="en-US" altLang="ja-JP" dirty="0" smtClean="0">
                <a:solidFill>
                  <a:srgbClr val="0000FF"/>
                </a:solidFill>
                <a:latin typeface="Arial"/>
                <a:ea typeface="ＭＳ Ｐゴシック"/>
                <a:cs typeface="Arial"/>
              </a:rPr>
              <a:t>(position angle)</a:t>
            </a:r>
          </a:p>
          <a:p>
            <a:pPr defTabSz="457200"/>
            <a:r>
              <a:rPr kumimoji="1" lang="en-US" altLang="ja-JP" dirty="0" smtClean="0">
                <a:solidFill>
                  <a:srgbClr val="0000FF"/>
                </a:solidFill>
                <a:latin typeface="Arial"/>
                <a:ea typeface="ＭＳ Ｐゴシック"/>
                <a:cs typeface="Arial"/>
              </a:rPr>
              <a:t>direction</a:t>
            </a:r>
          </a:p>
        </p:txBody>
      </p:sp>
      <p:sp>
        <p:nvSpPr>
          <p:cNvPr id="8" name="テキスト ボックス 7"/>
          <p:cNvSpPr txBox="1"/>
          <p:nvPr/>
        </p:nvSpPr>
        <p:spPr>
          <a:xfrm>
            <a:off x="6245765" y="1881114"/>
            <a:ext cx="2139528" cy="646331"/>
          </a:xfrm>
          <a:prstGeom prst="rect">
            <a:avLst/>
          </a:prstGeom>
          <a:noFill/>
        </p:spPr>
        <p:txBody>
          <a:bodyPr wrap="none" rtlCol="0">
            <a:spAutoFit/>
          </a:bodyPr>
          <a:lstStyle/>
          <a:p>
            <a:pPr defTabSz="457200"/>
            <a:r>
              <a:rPr kumimoji="1" lang="en-US" altLang="ja-JP" dirty="0" smtClean="0">
                <a:solidFill>
                  <a:srgbClr val="0000FF"/>
                </a:solidFill>
                <a:latin typeface="Symbol" charset="2"/>
                <a:ea typeface="ＭＳ Ｐゴシック"/>
                <a:cs typeface="Symbol" charset="2"/>
              </a:rPr>
              <a:t>a</a:t>
            </a:r>
            <a:r>
              <a:rPr kumimoji="1" lang="en-US" altLang="ja-JP" dirty="0" smtClean="0">
                <a:solidFill>
                  <a:srgbClr val="0000FF"/>
                </a:solidFill>
                <a:latin typeface="Arial"/>
                <a:ea typeface="ＭＳ Ｐゴシック"/>
                <a:cs typeface="Arial"/>
              </a:rPr>
              <a:t>(inclination angle)</a:t>
            </a:r>
          </a:p>
          <a:p>
            <a:pPr defTabSz="457200"/>
            <a:r>
              <a:rPr kumimoji="1" lang="en-US" altLang="ja-JP" dirty="0" smtClean="0">
                <a:solidFill>
                  <a:srgbClr val="0000FF"/>
                </a:solidFill>
                <a:latin typeface="Arial"/>
                <a:ea typeface="ＭＳ Ｐゴシック"/>
                <a:cs typeface="Arial"/>
              </a:rPr>
              <a:t>direction</a:t>
            </a:r>
            <a:endParaRPr kumimoji="1" lang="ja-JP" altLang="en-US" dirty="0">
              <a:solidFill>
                <a:srgbClr val="0000FF"/>
              </a:solidFill>
              <a:latin typeface="Arial"/>
              <a:ea typeface="ＭＳ Ｐゴシック"/>
              <a:cs typeface="Arial"/>
            </a:endParaRPr>
          </a:p>
        </p:txBody>
      </p:sp>
      <p:grpSp>
        <p:nvGrpSpPr>
          <p:cNvPr id="3" name="図形グループ 2"/>
          <p:cNvGrpSpPr/>
          <p:nvPr/>
        </p:nvGrpSpPr>
        <p:grpSpPr>
          <a:xfrm>
            <a:off x="179388" y="828452"/>
            <a:ext cx="2299455" cy="2184863"/>
            <a:chOff x="-2299056" y="1273927"/>
            <a:chExt cx="3182218" cy="3023634"/>
          </a:xfrm>
        </p:grpSpPr>
        <p:pic>
          <p:nvPicPr>
            <p:cNvPr id="16" name="図 15"/>
            <p:cNvPicPr>
              <a:picLocks noChangeAspect="1"/>
            </p:cNvPicPr>
            <p:nvPr/>
          </p:nvPicPr>
          <p:blipFill>
            <a:blip r:embed="rId3"/>
            <a:stretch>
              <a:fillRect/>
            </a:stretch>
          </p:blipFill>
          <p:spPr>
            <a:xfrm>
              <a:off x="-2297468" y="1273927"/>
              <a:ext cx="3180630" cy="3023634"/>
            </a:xfrm>
            <a:prstGeom prst="rect">
              <a:avLst/>
            </a:prstGeom>
          </p:spPr>
        </p:pic>
        <p:cxnSp>
          <p:nvCxnSpPr>
            <p:cNvPr id="17" name="直線コネクタ 16"/>
            <p:cNvCxnSpPr/>
            <p:nvPr/>
          </p:nvCxnSpPr>
          <p:spPr>
            <a:xfrm flipV="1">
              <a:off x="-2297468" y="2936434"/>
              <a:ext cx="2031311" cy="1074546"/>
            </a:xfrm>
            <a:prstGeom prst="line">
              <a:avLst/>
            </a:prstGeom>
            <a:ln>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8" name="直線コネクタ 17"/>
            <p:cNvCxnSpPr/>
            <p:nvPr/>
          </p:nvCxnSpPr>
          <p:spPr>
            <a:xfrm>
              <a:off x="-266157" y="2936434"/>
              <a:ext cx="532854" cy="0"/>
            </a:xfrm>
            <a:prstGeom prst="line">
              <a:avLst/>
            </a:prstGeom>
            <a:ln>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cxnSp>
          <p:nvCxnSpPr>
            <p:cNvPr id="19" name="直線コネクタ 18"/>
            <p:cNvCxnSpPr/>
            <p:nvPr/>
          </p:nvCxnSpPr>
          <p:spPr>
            <a:xfrm flipV="1">
              <a:off x="-243371" y="2670018"/>
              <a:ext cx="510068" cy="247306"/>
            </a:xfrm>
            <a:prstGeom prst="line">
              <a:avLst/>
            </a:prstGeom>
            <a:ln>
              <a:solidFill>
                <a:schemeClr val="tx1">
                  <a:lumMod val="50000"/>
                  <a:lumOff val="50000"/>
                </a:schemeClr>
              </a:solidFill>
            </a:ln>
            <a:effectLst/>
          </p:spPr>
          <p:style>
            <a:lnRef idx="2">
              <a:schemeClr val="accent1"/>
            </a:lnRef>
            <a:fillRef idx="0">
              <a:schemeClr val="accent1"/>
            </a:fillRef>
            <a:effectRef idx="1">
              <a:schemeClr val="accent1"/>
            </a:effectRef>
            <a:fontRef idx="minor">
              <a:schemeClr val="tx1"/>
            </a:fontRef>
          </p:style>
        </p:cxnSp>
        <p:sp>
          <p:nvSpPr>
            <p:cNvPr id="20" name="円弧 19"/>
            <p:cNvSpPr/>
            <p:nvPr/>
          </p:nvSpPr>
          <p:spPr>
            <a:xfrm rot="2220000">
              <a:off x="-2067348" y="3711433"/>
              <a:ext cx="343953" cy="343953"/>
            </a:xfrm>
            <a:prstGeom prst="arc">
              <a:avLst>
                <a:gd name="adj1" fmla="val 16200000"/>
                <a:gd name="adj2" fmla="val 1022939"/>
              </a:avLst>
            </a:prstGeom>
            <a:ln>
              <a:solidFill>
                <a:srgbClr val="7F7F7F"/>
              </a:solidFill>
              <a:headEnd type="none"/>
              <a:tailEnd type="none"/>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457200"/>
              <a:endParaRPr kumimoji="1" lang="ja-JP" altLang="en-US" sz="2400">
                <a:solidFill>
                  <a:prstClr val="black"/>
                </a:solidFill>
                <a:latin typeface="Calibri"/>
                <a:ea typeface="ＭＳ Ｐゴシック"/>
              </a:endParaRPr>
            </a:p>
          </p:txBody>
        </p:sp>
        <p:sp>
          <p:nvSpPr>
            <p:cNvPr id="21" name="円弧 20"/>
            <p:cNvSpPr/>
            <p:nvPr/>
          </p:nvSpPr>
          <p:spPr>
            <a:xfrm rot="2220000">
              <a:off x="-86553" y="2768515"/>
              <a:ext cx="182479" cy="182479"/>
            </a:xfrm>
            <a:prstGeom prst="arc">
              <a:avLst>
                <a:gd name="adj1" fmla="val 16200000"/>
                <a:gd name="adj2" fmla="val 1022939"/>
              </a:avLst>
            </a:prstGeom>
            <a:ln>
              <a:solidFill>
                <a:srgbClr val="7F7F7F"/>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defTabSz="457200"/>
              <a:endParaRPr kumimoji="1" lang="ja-JP" altLang="en-US" sz="2400">
                <a:solidFill>
                  <a:prstClr val="black"/>
                </a:solidFill>
                <a:latin typeface="Calibri"/>
                <a:ea typeface="ＭＳ Ｐゴシック"/>
              </a:endParaRPr>
            </a:p>
          </p:txBody>
        </p:sp>
        <p:sp>
          <p:nvSpPr>
            <p:cNvPr id="22" name="テキスト ボックス 21"/>
            <p:cNvSpPr txBox="1"/>
            <p:nvPr/>
          </p:nvSpPr>
          <p:spPr>
            <a:xfrm>
              <a:off x="-1751282" y="3615005"/>
              <a:ext cx="345016" cy="461665"/>
            </a:xfrm>
            <a:prstGeom prst="rect">
              <a:avLst/>
            </a:prstGeom>
            <a:noFill/>
          </p:spPr>
          <p:txBody>
            <a:bodyPr wrap="none" rtlCol="0">
              <a:spAutoFit/>
            </a:bodyPr>
            <a:lstStyle/>
            <a:p>
              <a:pPr defTabSz="457200"/>
              <a:r>
                <a:rPr kumimoji="1" lang="en-US" altLang="ja-JP" sz="2400" dirty="0" smtClean="0">
                  <a:solidFill>
                    <a:prstClr val="black"/>
                  </a:solidFill>
                  <a:latin typeface="Symbol" charset="2"/>
                  <a:ea typeface="ＭＳ Ｐゴシック"/>
                  <a:cs typeface="Symbol" charset="2"/>
                </a:rPr>
                <a:t>f</a:t>
              </a:r>
              <a:endParaRPr kumimoji="1" lang="ja-JP" altLang="en-US" sz="2400" dirty="0">
                <a:solidFill>
                  <a:prstClr val="black"/>
                </a:solidFill>
                <a:latin typeface="Arial"/>
                <a:ea typeface="ＭＳ Ｐゴシック"/>
                <a:cs typeface="Arial"/>
              </a:endParaRPr>
            </a:p>
          </p:txBody>
        </p:sp>
        <p:sp>
          <p:nvSpPr>
            <p:cNvPr id="23" name="テキスト ボックス 22"/>
            <p:cNvSpPr txBox="1"/>
            <p:nvPr/>
          </p:nvSpPr>
          <p:spPr>
            <a:xfrm>
              <a:off x="49940" y="2591323"/>
              <a:ext cx="378830" cy="461665"/>
            </a:xfrm>
            <a:prstGeom prst="rect">
              <a:avLst/>
            </a:prstGeom>
            <a:noFill/>
          </p:spPr>
          <p:txBody>
            <a:bodyPr wrap="none" rtlCol="0">
              <a:spAutoFit/>
            </a:bodyPr>
            <a:lstStyle/>
            <a:p>
              <a:pPr defTabSz="457200"/>
              <a:r>
                <a:rPr kumimoji="1" lang="en-US" altLang="ja-JP" sz="2400" dirty="0" smtClean="0">
                  <a:solidFill>
                    <a:prstClr val="black"/>
                  </a:solidFill>
                  <a:latin typeface="Symbol" charset="2"/>
                  <a:ea typeface="ＭＳ Ｐゴシック"/>
                  <a:cs typeface="Symbol" charset="2"/>
                </a:rPr>
                <a:t>a</a:t>
              </a:r>
              <a:endParaRPr kumimoji="1" lang="ja-JP" altLang="en-US" sz="2400" dirty="0">
                <a:solidFill>
                  <a:prstClr val="black"/>
                </a:solidFill>
                <a:latin typeface="Arial"/>
                <a:ea typeface="ＭＳ Ｐゴシック"/>
                <a:cs typeface="Arial"/>
              </a:endParaRPr>
            </a:p>
          </p:txBody>
        </p:sp>
        <p:cxnSp>
          <p:nvCxnSpPr>
            <p:cNvPr id="24" name="直線矢印コネクタ 23"/>
            <p:cNvCxnSpPr/>
            <p:nvPr/>
          </p:nvCxnSpPr>
          <p:spPr>
            <a:xfrm flipV="1">
              <a:off x="-2299056" y="2615981"/>
              <a:ext cx="1837123" cy="1394999"/>
            </a:xfrm>
            <a:prstGeom prst="straightConnector1">
              <a:avLst/>
            </a:prstGeom>
            <a:ln>
              <a:solidFill>
                <a:schemeClr val="bg1">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25" name="テキスト ボックス 24"/>
            <p:cNvSpPr txBox="1"/>
            <p:nvPr/>
          </p:nvSpPr>
          <p:spPr>
            <a:xfrm>
              <a:off x="-1453422" y="2997125"/>
              <a:ext cx="287258" cy="461665"/>
            </a:xfrm>
            <a:prstGeom prst="rect">
              <a:avLst/>
            </a:prstGeom>
            <a:solidFill>
              <a:schemeClr val="bg1"/>
            </a:solidFill>
          </p:spPr>
          <p:txBody>
            <a:bodyPr wrap="none" rtlCol="0">
              <a:spAutoFit/>
            </a:bodyPr>
            <a:lstStyle/>
            <a:p>
              <a:pPr defTabSz="457200"/>
              <a:r>
                <a:rPr kumimoji="1" lang="en-US" altLang="ja-JP" sz="2400" dirty="0" smtClean="0">
                  <a:solidFill>
                    <a:prstClr val="black"/>
                  </a:solidFill>
                  <a:latin typeface="Arial"/>
                  <a:ea typeface="ＭＳ Ｐゴシック"/>
                  <a:cs typeface="Arial"/>
                </a:rPr>
                <a:t>r</a:t>
              </a:r>
              <a:endParaRPr kumimoji="1" lang="ja-JP" altLang="en-US" sz="2400" dirty="0">
                <a:solidFill>
                  <a:prstClr val="black"/>
                </a:solidFill>
                <a:latin typeface="Arial"/>
                <a:ea typeface="ＭＳ Ｐゴシック"/>
                <a:cs typeface="Arial"/>
              </a:endParaRPr>
            </a:p>
          </p:txBody>
        </p:sp>
      </p:grpSp>
      <p:sp>
        <p:nvSpPr>
          <p:cNvPr id="29" name="テキスト ボックス 28"/>
          <p:cNvSpPr txBox="1"/>
          <p:nvPr/>
        </p:nvSpPr>
        <p:spPr>
          <a:xfrm>
            <a:off x="-28497" y="499998"/>
            <a:ext cx="6779733" cy="369332"/>
          </a:xfrm>
          <a:prstGeom prst="rect">
            <a:avLst/>
          </a:prstGeom>
          <a:noFill/>
        </p:spPr>
        <p:txBody>
          <a:bodyPr wrap="none" rtlCol="0">
            <a:spAutoFit/>
          </a:bodyPr>
          <a:lstStyle/>
          <a:p>
            <a:pPr defTabSz="457200"/>
            <a:r>
              <a:rPr kumimoji="1" lang="en-US" altLang="ja-JP" dirty="0" smtClean="0">
                <a:solidFill>
                  <a:prstClr val="black"/>
                </a:solidFill>
                <a:latin typeface="Arial"/>
                <a:ea typeface="ＭＳ Ｐゴシック"/>
                <a:cs typeface="Arial"/>
              </a:rPr>
              <a:t>Coil block displacement in 3 degrees of freedom was considered</a:t>
            </a:r>
            <a:endParaRPr kumimoji="1" lang="ja-JP" altLang="en-US" dirty="0">
              <a:solidFill>
                <a:prstClr val="black"/>
              </a:solidFill>
              <a:latin typeface="Arial"/>
              <a:ea typeface="ＭＳ Ｐゴシック"/>
              <a:cs typeface="Arial"/>
            </a:endParaRPr>
          </a:p>
        </p:txBody>
      </p:sp>
      <p:grpSp>
        <p:nvGrpSpPr>
          <p:cNvPr id="10" name="図形グループ 9"/>
          <p:cNvGrpSpPr/>
          <p:nvPr/>
        </p:nvGrpSpPr>
        <p:grpSpPr>
          <a:xfrm>
            <a:off x="4523219" y="868213"/>
            <a:ext cx="1101771" cy="1120340"/>
            <a:chOff x="5208475" y="2474561"/>
            <a:chExt cx="1692184" cy="1720704"/>
          </a:xfrm>
        </p:grpSpPr>
        <p:pic>
          <p:nvPicPr>
            <p:cNvPr id="11" name="図 10"/>
            <p:cNvPicPr>
              <a:picLocks noChangeAspect="1"/>
            </p:cNvPicPr>
            <p:nvPr/>
          </p:nvPicPr>
          <p:blipFill>
            <a:blip r:embed="rId4"/>
            <a:stretch>
              <a:fillRect/>
            </a:stretch>
          </p:blipFill>
          <p:spPr>
            <a:xfrm>
              <a:off x="5208475" y="2474561"/>
              <a:ext cx="1692184" cy="1720704"/>
            </a:xfrm>
            <a:prstGeom prst="rect">
              <a:avLst/>
            </a:prstGeom>
          </p:spPr>
        </p:pic>
        <p:sp>
          <p:nvSpPr>
            <p:cNvPr id="12" name="テキスト ボックス 11"/>
            <p:cNvSpPr txBox="1"/>
            <p:nvPr/>
          </p:nvSpPr>
          <p:spPr>
            <a:xfrm>
              <a:off x="6118030" y="2888897"/>
              <a:ext cx="533319" cy="461665"/>
            </a:xfrm>
            <a:prstGeom prst="rect">
              <a:avLst/>
            </a:prstGeom>
            <a:noFill/>
          </p:spPr>
          <p:txBody>
            <a:bodyPr wrap="none" rtlCol="0">
              <a:spAutoFit/>
            </a:bodyPr>
            <a:lstStyle/>
            <a:p>
              <a:pPr defTabSz="457200"/>
              <a:r>
                <a:rPr kumimoji="1" lang="en-US" altLang="ja-JP" sz="2400" dirty="0" err="1" smtClean="0">
                  <a:solidFill>
                    <a:srgbClr val="FF0000"/>
                  </a:solidFill>
                  <a:latin typeface="Symbol" charset="2"/>
                  <a:ea typeface="ＭＳ Ｐゴシック"/>
                  <a:cs typeface="Symbol" charset="2"/>
                </a:rPr>
                <a:t>D</a:t>
              </a:r>
              <a:r>
                <a:rPr kumimoji="1" lang="en-US" altLang="ja-JP" sz="2400" dirty="0" err="1">
                  <a:solidFill>
                    <a:srgbClr val="FF0000"/>
                  </a:solidFill>
                  <a:latin typeface="Symbol" charset="2"/>
                  <a:ea typeface="ＭＳ Ｐゴシック"/>
                  <a:cs typeface="Symbol" charset="2"/>
                </a:rPr>
                <a:t>f</a:t>
              </a:r>
              <a:endParaRPr kumimoji="1" lang="ja-JP" altLang="en-US" sz="2400" dirty="0">
                <a:solidFill>
                  <a:srgbClr val="FF0000"/>
                </a:solidFill>
                <a:latin typeface="Symbol" charset="2"/>
                <a:ea typeface="ＭＳ Ｐゴシック"/>
                <a:cs typeface="Symbol" charset="2"/>
              </a:endParaRPr>
            </a:p>
          </p:txBody>
        </p:sp>
      </p:grpSp>
      <p:grpSp>
        <p:nvGrpSpPr>
          <p:cNvPr id="13" name="図形グループ 12"/>
          <p:cNvGrpSpPr/>
          <p:nvPr/>
        </p:nvGrpSpPr>
        <p:grpSpPr>
          <a:xfrm>
            <a:off x="6645955" y="843454"/>
            <a:ext cx="1079587" cy="1145099"/>
            <a:chOff x="7175162" y="2436535"/>
            <a:chExt cx="1658113" cy="1758730"/>
          </a:xfrm>
        </p:grpSpPr>
        <p:pic>
          <p:nvPicPr>
            <p:cNvPr id="14" name="図 13"/>
            <p:cNvPicPr>
              <a:picLocks noChangeAspect="1"/>
            </p:cNvPicPr>
            <p:nvPr/>
          </p:nvPicPr>
          <p:blipFill>
            <a:blip r:embed="rId5"/>
            <a:stretch>
              <a:fillRect/>
            </a:stretch>
          </p:blipFill>
          <p:spPr>
            <a:xfrm>
              <a:off x="7175162" y="2436535"/>
              <a:ext cx="1568597" cy="1758730"/>
            </a:xfrm>
            <a:prstGeom prst="rect">
              <a:avLst/>
            </a:prstGeom>
          </p:spPr>
        </p:pic>
        <p:sp>
          <p:nvSpPr>
            <p:cNvPr id="15" name="テキスト ボックス 14"/>
            <p:cNvSpPr txBox="1"/>
            <p:nvPr/>
          </p:nvSpPr>
          <p:spPr>
            <a:xfrm>
              <a:off x="8263888" y="2856631"/>
              <a:ext cx="569387" cy="461665"/>
            </a:xfrm>
            <a:prstGeom prst="rect">
              <a:avLst/>
            </a:prstGeom>
            <a:noFill/>
          </p:spPr>
          <p:txBody>
            <a:bodyPr wrap="none" rtlCol="0">
              <a:spAutoFit/>
            </a:bodyPr>
            <a:lstStyle/>
            <a:p>
              <a:pPr defTabSz="457200"/>
              <a:r>
                <a:rPr kumimoji="1" lang="en-US" altLang="ja-JP" sz="2400" dirty="0" smtClean="0">
                  <a:solidFill>
                    <a:srgbClr val="FF0000"/>
                  </a:solidFill>
                  <a:latin typeface="Symbol" charset="2"/>
                  <a:ea typeface="ＭＳ Ｐゴシック"/>
                  <a:cs typeface="Symbol" charset="2"/>
                </a:rPr>
                <a:t>Da</a:t>
              </a:r>
              <a:endParaRPr kumimoji="1" lang="ja-JP" altLang="en-US" sz="2400" dirty="0">
                <a:solidFill>
                  <a:srgbClr val="FF0000"/>
                </a:solidFill>
                <a:latin typeface="Symbol" charset="2"/>
                <a:ea typeface="ＭＳ Ｐゴシック"/>
                <a:cs typeface="Symbol" charset="2"/>
              </a:endParaRPr>
            </a:p>
          </p:txBody>
        </p:sp>
      </p:grpSp>
      <p:grpSp>
        <p:nvGrpSpPr>
          <p:cNvPr id="30" name="図形グループ 29"/>
          <p:cNvGrpSpPr/>
          <p:nvPr/>
        </p:nvGrpSpPr>
        <p:grpSpPr>
          <a:xfrm>
            <a:off x="2872753" y="806316"/>
            <a:ext cx="1330790" cy="1182237"/>
            <a:chOff x="3168513" y="2379495"/>
            <a:chExt cx="2043930" cy="1815770"/>
          </a:xfrm>
        </p:grpSpPr>
        <p:pic>
          <p:nvPicPr>
            <p:cNvPr id="31" name="図 30"/>
            <p:cNvPicPr>
              <a:picLocks noChangeAspect="1"/>
            </p:cNvPicPr>
            <p:nvPr/>
          </p:nvPicPr>
          <p:blipFill>
            <a:blip r:embed="rId6"/>
            <a:stretch>
              <a:fillRect/>
            </a:stretch>
          </p:blipFill>
          <p:spPr>
            <a:xfrm>
              <a:off x="3168513" y="2379495"/>
              <a:ext cx="2043930" cy="1815770"/>
            </a:xfrm>
            <a:prstGeom prst="rect">
              <a:avLst/>
            </a:prstGeom>
          </p:spPr>
        </p:pic>
        <p:sp>
          <p:nvSpPr>
            <p:cNvPr id="32" name="テキスト ボックス 31"/>
            <p:cNvSpPr txBox="1"/>
            <p:nvPr/>
          </p:nvSpPr>
          <p:spPr>
            <a:xfrm>
              <a:off x="4066859" y="2897312"/>
              <a:ext cx="479618" cy="461665"/>
            </a:xfrm>
            <a:prstGeom prst="rect">
              <a:avLst/>
            </a:prstGeom>
            <a:noFill/>
          </p:spPr>
          <p:txBody>
            <a:bodyPr wrap="none" rtlCol="0">
              <a:spAutoFit/>
            </a:bodyPr>
            <a:lstStyle/>
            <a:p>
              <a:pPr defTabSz="457200"/>
              <a:r>
                <a:rPr kumimoji="1" lang="en-US" altLang="ja-JP" sz="2400" dirty="0" err="1" smtClean="0">
                  <a:solidFill>
                    <a:srgbClr val="FF0000"/>
                  </a:solidFill>
                  <a:latin typeface="Symbol" charset="2"/>
                  <a:ea typeface="ＭＳ Ｐゴシック"/>
                  <a:cs typeface="Symbol" charset="2"/>
                </a:rPr>
                <a:t>D</a:t>
              </a:r>
              <a:r>
                <a:rPr kumimoji="1" lang="en-US" altLang="ja-JP" sz="2400" dirty="0" err="1" smtClean="0">
                  <a:solidFill>
                    <a:srgbClr val="FF0000"/>
                  </a:solidFill>
                  <a:latin typeface="Arial"/>
                  <a:ea typeface="ＭＳ Ｐゴシック"/>
                  <a:cs typeface="Arial"/>
                </a:rPr>
                <a:t>r</a:t>
              </a:r>
              <a:endParaRPr kumimoji="1" lang="ja-JP" altLang="en-US" sz="2400" dirty="0">
                <a:solidFill>
                  <a:srgbClr val="FF0000"/>
                </a:solidFill>
                <a:latin typeface="Arial"/>
                <a:ea typeface="ＭＳ Ｐゴシック"/>
                <a:cs typeface="Arial"/>
              </a:endParaRPr>
            </a:p>
          </p:txBody>
        </p:sp>
      </p:grpSp>
      <p:sp>
        <p:nvSpPr>
          <p:cNvPr id="33" name="円/楕円 32"/>
          <p:cNvSpPr/>
          <p:nvPr/>
        </p:nvSpPr>
        <p:spPr>
          <a:xfrm rot="2340000">
            <a:off x="4652168" y="1019778"/>
            <a:ext cx="80077" cy="157093"/>
          </a:xfrm>
          <a:prstGeom prst="ellipse">
            <a:avLst/>
          </a:prstGeom>
          <a:solidFill>
            <a:srgbClr val="FFFFFF"/>
          </a:solidFill>
          <a:ln>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7" name="テキスト ボックス 26"/>
          <p:cNvSpPr txBox="1"/>
          <p:nvPr/>
        </p:nvSpPr>
        <p:spPr>
          <a:xfrm>
            <a:off x="7162498" y="458620"/>
            <a:ext cx="2127438" cy="523220"/>
          </a:xfrm>
          <a:prstGeom prst="rect">
            <a:avLst/>
          </a:prstGeom>
          <a:noFill/>
        </p:spPr>
        <p:txBody>
          <a:bodyPr wrap="none" rtlCol="0">
            <a:spAutoFit/>
          </a:bodyPr>
          <a:lstStyle/>
          <a:p>
            <a:pPr defTabSz="457200"/>
            <a:r>
              <a:rPr kumimoji="1" lang="en-US" altLang="ja-JP" sz="1400" i="1" dirty="0" err="1" smtClean="0">
                <a:solidFill>
                  <a:prstClr val="black"/>
                </a:solidFill>
                <a:latin typeface="Arial"/>
                <a:ea typeface="ＭＳ Ｐゴシック"/>
                <a:cs typeface="Arial"/>
              </a:rPr>
              <a:t>Bellesia</a:t>
            </a:r>
            <a:r>
              <a:rPr kumimoji="1" lang="en-US" altLang="ja-JP" sz="1400" i="1" dirty="0" smtClean="0">
                <a:solidFill>
                  <a:prstClr val="black"/>
                </a:solidFill>
                <a:latin typeface="Arial"/>
                <a:ea typeface="ＭＳ Ｐゴシック"/>
                <a:cs typeface="Arial"/>
              </a:rPr>
              <a:t> et al, </a:t>
            </a:r>
          </a:p>
          <a:p>
            <a:pPr defTabSz="457200"/>
            <a:r>
              <a:rPr kumimoji="1" lang="en-US" altLang="ja-JP" sz="1400" i="1" dirty="0" smtClean="0">
                <a:solidFill>
                  <a:prstClr val="black"/>
                </a:solidFill>
                <a:latin typeface="Arial"/>
                <a:ea typeface="ＭＳ Ｐゴシック"/>
                <a:cs typeface="Arial"/>
              </a:rPr>
              <a:t>Proc. EPAC 2006, 2601</a:t>
            </a:r>
            <a:endParaRPr kumimoji="1" lang="ja-JP" altLang="en-US" sz="1400" i="1" dirty="0">
              <a:solidFill>
                <a:prstClr val="black"/>
              </a:solidFill>
              <a:latin typeface="Arial"/>
              <a:ea typeface="ＭＳ Ｐゴシック"/>
              <a:cs typeface="Arial"/>
            </a:endParaRPr>
          </a:p>
        </p:txBody>
      </p:sp>
      <p:cxnSp>
        <p:nvCxnSpPr>
          <p:cNvPr id="46" name="直線矢印コネクタ 45"/>
          <p:cNvCxnSpPr/>
          <p:nvPr/>
        </p:nvCxnSpPr>
        <p:spPr>
          <a:xfrm flipV="1">
            <a:off x="4509383" y="828934"/>
            <a:ext cx="309972" cy="486968"/>
          </a:xfrm>
          <a:prstGeom prst="straightConnector1">
            <a:avLst/>
          </a:prstGeom>
          <a:ln>
            <a:solidFill>
              <a:schemeClr val="tx1"/>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47" name="テキスト ボックス 46"/>
          <p:cNvSpPr txBox="1"/>
          <p:nvPr/>
        </p:nvSpPr>
        <p:spPr>
          <a:xfrm>
            <a:off x="4413606" y="747922"/>
            <a:ext cx="188922" cy="263972"/>
          </a:xfrm>
          <a:prstGeom prst="rect">
            <a:avLst/>
          </a:prstGeom>
          <a:noFill/>
        </p:spPr>
        <p:txBody>
          <a:bodyPr wrap="none" lIns="36000" tIns="36000" rIns="36000" bIns="36000" rtlCol="0">
            <a:spAutoFit/>
          </a:bodyPr>
          <a:lstStyle/>
          <a:p>
            <a:pPr defTabSz="457200"/>
            <a:r>
              <a:rPr kumimoji="1" lang="en-US" altLang="ja-JP" sz="2400" dirty="0" smtClean="0">
                <a:solidFill>
                  <a:prstClr val="black"/>
                </a:solidFill>
                <a:latin typeface="Arial"/>
                <a:ea typeface="ＭＳ Ｐゴシック"/>
                <a:cs typeface="Arial"/>
              </a:rPr>
              <a:t>w</a:t>
            </a:r>
            <a:endParaRPr kumimoji="1" lang="ja-JP" altLang="en-US" sz="2400" dirty="0">
              <a:solidFill>
                <a:prstClr val="black"/>
              </a:solidFill>
              <a:latin typeface="Arial"/>
              <a:ea typeface="ＭＳ Ｐゴシック"/>
              <a:cs typeface="Arial"/>
            </a:endParaRPr>
          </a:p>
        </p:txBody>
      </p:sp>
      <p:sp>
        <p:nvSpPr>
          <p:cNvPr id="49" name="円/楕円 48"/>
          <p:cNvSpPr/>
          <p:nvPr/>
        </p:nvSpPr>
        <p:spPr>
          <a:xfrm>
            <a:off x="3598762" y="2332767"/>
            <a:ext cx="288000" cy="288000"/>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52" name="図 51"/>
          <p:cNvPicPr>
            <a:picLocks noChangeAspect="1"/>
          </p:cNvPicPr>
          <p:nvPr/>
        </p:nvPicPr>
        <p:blipFill>
          <a:blip r:embed="rId7"/>
          <a:stretch>
            <a:fillRect/>
          </a:stretch>
        </p:blipFill>
        <p:spPr>
          <a:xfrm>
            <a:off x="1588" y="3313575"/>
            <a:ext cx="4021479" cy="3522463"/>
          </a:xfrm>
          <a:prstGeom prst="rect">
            <a:avLst/>
          </a:prstGeom>
        </p:spPr>
      </p:pic>
      <p:graphicFrame>
        <p:nvGraphicFramePr>
          <p:cNvPr id="53" name="表 52"/>
          <p:cNvGraphicFramePr>
            <a:graphicFrameLocks noGrp="1"/>
          </p:cNvGraphicFramePr>
          <p:nvPr>
            <p:extLst>
              <p:ext uri="{D42A27DB-BD31-4B8C-83A1-F6EECF244321}">
                <p14:modId xmlns:p14="http://schemas.microsoft.com/office/powerpoint/2010/main" val="2156122068"/>
              </p:ext>
            </p:extLst>
          </p:nvPr>
        </p:nvGraphicFramePr>
        <p:xfrm>
          <a:off x="4819355" y="4460241"/>
          <a:ext cx="3703786" cy="2397759"/>
        </p:xfrm>
        <a:graphic>
          <a:graphicData uri="http://schemas.openxmlformats.org/drawingml/2006/table">
            <a:tbl>
              <a:tblPr firstRow="1" bandRow="1">
                <a:tableStyleId>{5940675A-B579-460E-94D1-54222C63F5DA}</a:tableStyleId>
              </a:tblPr>
              <a:tblGrid>
                <a:gridCol w="1851893"/>
                <a:gridCol w="1851893"/>
              </a:tblGrid>
              <a:tr h="370840">
                <a:tc>
                  <a:txBody>
                    <a:bodyPr/>
                    <a:lstStyle/>
                    <a:p>
                      <a:pPr algn="ctr"/>
                      <a:r>
                        <a:rPr kumimoji="1" lang="en-US" altLang="ja-JP" sz="1800" dirty="0" smtClean="0">
                          <a:latin typeface="Arial"/>
                          <a:cs typeface="Arial"/>
                        </a:rPr>
                        <a:t>Displacement,</a:t>
                      </a:r>
                      <a:r>
                        <a:rPr kumimoji="1" lang="en-US" altLang="ja-JP" sz="1800" baseline="0" dirty="0" smtClean="0">
                          <a:latin typeface="Arial"/>
                          <a:cs typeface="Arial"/>
                        </a:rPr>
                        <a:t> </a:t>
                      </a:r>
                      <a:r>
                        <a:rPr kumimoji="1" lang="en-US" altLang="ja-JP" sz="1800" i="1" dirty="0" smtClean="0">
                          <a:latin typeface="Arial"/>
                          <a:cs typeface="Arial"/>
                        </a:rPr>
                        <a:t>d</a:t>
                      </a:r>
                    </a:p>
                    <a:p>
                      <a:pPr algn="ctr"/>
                      <a:r>
                        <a:rPr kumimoji="1" lang="en-US" altLang="ja-JP" sz="1800" dirty="0" smtClean="0">
                          <a:latin typeface="Arial"/>
                          <a:cs typeface="Arial"/>
                        </a:rPr>
                        <a:t>(</a:t>
                      </a:r>
                      <a:r>
                        <a:rPr kumimoji="1" lang="en-US" altLang="ja-JP" sz="1800" dirty="0" smtClean="0">
                          <a:latin typeface="Symbol" charset="2"/>
                          <a:cs typeface="Symbol" charset="2"/>
                        </a:rPr>
                        <a:t>m</a:t>
                      </a:r>
                      <a:r>
                        <a:rPr kumimoji="1" lang="en-US" altLang="ja-JP" sz="1800" dirty="0" smtClean="0">
                          <a:latin typeface="Arial"/>
                          <a:cs typeface="Arial"/>
                        </a:rPr>
                        <a:t>m)</a:t>
                      </a:r>
                      <a:endParaRPr kumimoji="1" lang="ja-JP" altLang="en-US" sz="1800" dirty="0">
                        <a:latin typeface="Arial"/>
                        <a:cs typeface="Arial"/>
                      </a:endParaRPr>
                    </a:p>
                  </a:txBody>
                  <a:tcPr anchor="ctr">
                    <a:solidFill>
                      <a:schemeClr val="accent1">
                        <a:lumMod val="20000"/>
                        <a:lumOff val="80000"/>
                      </a:schemeClr>
                    </a:solidFill>
                  </a:tcPr>
                </a:tc>
                <a:tc>
                  <a:txBody>
                    <a:bodyPr/>
                    <a:lstStyle/>
                    <a:p>
                      <a:pPr algn="ctr"/>
                      <a:r>
                        <a:rPr kumimoji="1" lang="en-US" altLang="ja-JP" sz="1800" dirty="0" smtClean="0">
                          <a:latin typeface="Arial"/>
                          <a:cs typeface="Arial"/>
                        </a:rPr>
                        <a:t>Stand.</a:t>
                      </a:r>
                      <a:r>
                        <a:rPr kumimoji="1" lang="en-US" altLang="ja-JP" sz="1800" baseline="0" dirty="0" smtClean="0">
                          <a:latin typeface="Arial"/>
                          <a:cs typeface="Arial"/>
                        </a:rPr>
                        <a:t> dev.</a:t>
                      </a:r>
                    </a:p>
                    <a:p>
                      <a:pPr algn="ctr"/>
                      <a:r>
                        <a:rPr kumimoji="1" lang="en-US" altLang="ja-JP" sz="1800" baseline="0" dirty="0" smtClean="0">
                          <a:latin typeface="Arial"/>
                          <a:cs typeface="Arial"/>
                        </a:rPr>
                        <a:t>of </a:t>
                      </a:r>
                      <a:r>
                        <a:rPr kumimoji="1" lang="en-US" altLang="ja-JP" sz="1800" i="1" baseline="0" dirty="0" smtClean="0">
                          <a:latin typeface="Arial"/>
                          <a:cs typeface="Arial"/>
                        </a:rPr>
                        <a:t>b</a:t>
                      </a:r>
                      <a:r>
                        <a:rPr kumimoji="1" lang="en-US" altLang="ja-JP" sz="1800" i="1" baseline="-25000" dirty="0" smtClean="0">
                          <a:latin typeface="Arial"/>
                          <a:cs typeface="Arial"/>
                        </a:rPr>
                        <a:t>3</a:t>
                      </a:r>
                    </a:p>
                    <a:p>
                      <a:pPr algn="ctr"/>
                      <a:r>
                        <a:rPr kumimoji="1" lang="en-US" altLang="ja-JP" sz="1800" dirty="0" smtClean="0">
                          <a:latin typeface="Arial"/>
                          <a:cs typeface="Arial"/>
                        </a:rPr>
                        <a:t>(unit)</a:t>
                      </a:r>
                      <a:endParaRPr kumimoji="1" lang="ja-JP" altLang="en-US" sz="1800" dirty="0">
                        <a:latin typeface="Arial"/>
                        <a:cs typeface="Arial"/>
                      </a:endParaRPr>
                    </a:p>
                  </a:txBody>
                  <a:tcPr anchor="ctr">
                    <a:solidFill>
                      <a:schemeClr val="accent1">
                        <a:lumMod val="20000"/>
                        <a:lumOff val="80000"/>
                      </a:schemeClr>
                    </a:solidFill>
                  </a:tcPr>
                </a:tc>
              </a:tr>
              <a:tr h="370840">
                <a:tc>
                  <a:txBody>
                    <a:bodyPr/>
                    <a:lstStyle/>
                    <a:p>
                      <a:pPr algn="ctr"/>
                      <a:r>
                        <a:rPr kumimoji="1" lang="en-US" altLang="ja-JP" sz="1800" dirty="0" smtClean="0">
                          <a:latin typeface="Arial"/>
                          <a:cs typeface="Arial"/>
                        </a:rPr>
                        <a:t>100</a:t>
                      </a:r>
                      <a:endParaRPr kumimoji="1" lang="ja-JP" altLang="en-US" sz="1800" dirty="0">
                        <a:latin typeface="Arial"/>
                        <a:cs typeface="Arial"/>
                      </a:endParaRPr>
                    </a:p>
                  </a:txBody>
                  <a:tcPr>
                    <a:solidFill>
                      <a:schemeClr val="accent1">
                        <a:lumMod val="20000"/>
                        <a:lumOff val="80000"/>
                      </a:schemeClr>
                    </a:solidFill>
                  </a:tcPr>
                </a:tc>
                <a:tc>
                  <a:txBody>
                    <a:bodyPr/>
                    <a:lstStyle/>
                    <a:p>
                      <a:pPr algn="ctr"/>
                      <a:r>
                        <a:rPr kumimoji="1" lang="en-US" altLang="ja-JP" sz="1800" dirty="0" smtClean="0">
                          <a:latin typeface="Arial"/>
                          <a:cs typeface="Arial"/>
                        </a:rPr>
                        <a:t>2.067</a:t>
                      </a:r>
                      <a:endParaRPr kumimoji="1" lang="ja-JP" altLang="en-US" sz="1800" dirty="0">
                        <a:latin typeface="Arial"/>
                        <a:cs typeface="Arial"/>
                      </a:endParaRPr>
                    </a:p>
                  </a:txBody>
                  <a:tcPr>
                    <a:solidFill>
                      <a:schemeClr val="accent1">
                        <a:lumMod val="20000"/>
                        <a:lumOff val="80000"/>
                      </a:schemeClr>
                    </a:solidFill>
                  </a:tcPr>
                </a:tc>
              </a:tr>
              <a:tr h="370840">
                <a:tc>
                  <a:txBody>
                    <a:bodyPr/>
                    <a:lstStyle/>
                    <a:p>
                      <a:pPr algn="ctr"/>
                      <a:r>
                        <a:rPr kumimoji="1" lang="en-US" altLang="ja-JP" sz="1800" dirty="0" smtClean="0">
                          <a:latin typeface="Arial"/>
                          <a:cs typeface="Arial"/>
                        </a:rPr>
                        <a:t>50</a:t>
                      </a:r>
                      <a:endParaRPr kumimoji="1" lang="ja-JP" altLang="en-US" sz="1800" dirty="0">
                        <a:latin typeface="Arial"/>
                        <a:cs typeface="Arial"/>
                      </a:endParaRPr>
                    </a:p>
                  </a:txBody>
                  <a:tcPr>
                    <a:solidFill>
                      <a:schemeClr val="accent1">
                        <a:lumMod val="20000"/>
                        <a:lumOff val="80000"/>
                      </a:schemeClr>
                    </a:solidFill>
                  </a:tcPr>
                </a:tc>
                <a:tc>
                  <a:txBody>
                    <a:bodyPr/>
                    <a:lstStyle/>
                    <a:p>
                      <a:pPr algn="ctr"/>
                      <a:r>
                        <a:rPr kumimoji="1" lang="en-US" altLang="ja-JP" sz="1800" dirty="0" smtClean="0">
                          <a:latin typeface="Arial"/>
                          <a:cs typeface="Arial"/>
                        </a:rPr>
                        <a:t>1.033</a:t>
                      </a:r>
                      <a:endParaRPr kumimoji="1" lang="ja-JP" altLang="en-US" sz="1800" dirty="0">
                        <a:latin typeface="Arial"/>
                        <a:cs typeface="Arial"/>
                      </a:endParaRPr>
                    </a:p>
                  </a:txBody>
                  <a:tcPr>
                    <a:solidFill>
                      <a:schemeClr val="accent1">
                        <a:lumMod val="20000"/>
                        <a:lumOff val="80000"/>
                      </a:schemeClr>
                    </a:solidFill>
                  </a:tcPr>
                </a:tc>
              </a:tr>
              <a:tr h="370840">
                <a:tc>
                  <a:txBody>
                    <a:bodyPr/>
                    <a:lstStyle/>
                    <a:p>
                      <a:pPr algn="ctr"/>
                      <a:r>
                        <a:rPr kumimoji="1" lang="en-US" altLang="ja-JP" sz="1800" dirty="0" smtClean="0">
                          <a:solidFill>
                            <a:srgbClr val="FF0000"/>
                          </a:solidFill>
                          <a:latin typeface="Arial"/>
                          <a:cs typeface="Arial"/>
                        </a:rPr>
                        <a:t>25</a:t>
                      </a:r>
                      <a:endParaRPr kumimoji="1" lang="ja-JP" altLang="en-US" sz="1800" dirty="0">
                        <a:solidFill>
                          <a:srgbClr val="FF0000"/>
                        </a:solidFill>
                        <a:latin typeface="Arial"/>
                        <a:cs typeface="Arial"/>
                      </a:endParaRPr>
                    </a:p>
                  </a:txBody>
                  <a:tcPr>
                    <a:solidFill>
                      <a:schemeClr val="accent1">
                        <a:lumMod val="20000"/>
                        <a:lumOff val="80000"/>
                      </a:schemeClr>
                    </a:solidFill>
                  </a:tcPr>
                </a:tc>
                <a:tc>
                  <a:txBody>
                    <a:bodyPr/>
                    <a:lstStyle/>
                    <a:p>
                      <a:pPr algn="ctr"/>
                      <a:r>
                        <a:rPr kumimoji="1" lang="en-US" altLang="ja-JP" sz="1800" dirty="0" smtClean="0">
                          <a:solidFill>
                            <a:srgbClr val="FF0000"/>
                          </a:solidFill>
                          <a:latin typeface="Arial"/>
                          <a:cs typeface="Arial"/>
                        </a:rPr>
                        <a:t>0.516</a:t>
                      </a:r>
                      <a:endParaRPr kumimoji="1" lang="ja-JP" altLang="en-US" sz="1800" dirty="0">
                        <a:solidFill>
                          <a:srgbClr val="FF0000"/>
                        </a:solidFill>
                        <a:latin typeface="Arial"/>
                        <a:cs typeface="Arial"/>
                      </a:endParaRPr>
                    </a:p>
                  </a:txBody>
                  <a:tcPr>
                    <a:solidFill>
                      <a:schemeClr val="accent1">
                        <a:lumMod val="20000"/>
                        <a:lumOff val="80000"/>
                      </a:schemeClr>
                    </a:solidFill>
                  </a:tcPr>
                </a:tc>
              </a:tr>
              <a:tr h="370840">
                <a:tc>
                  <a:txBody>
                    <a:bodyPr/>
                    <a:lstStyle/>
                    <a:p>
                      <a:pPr algn="ctr"/>
                      <a:r>
                        <a:rPr kumimoji="1" lang="en-US" altLang="ja-JP" sz="1800" dirty="0" smtClean="0">
                          <a:latin typeface="Arial"/>
                          <a:cs typeface="Arial"/>
                        </a:rPr>
                        <a:t>10</a:t>
                      </a:r>
                      <a:endParaRPr kumimoji="1" lang="ja-JP" altLang="en-US" sz="1800" dirty="0">
                        <a:latin typeface="Arial"/>
                        <a:cs typeface="Arial"/>
                      </a:endParaRPr>
                    </a:p>
                  </a:txBody>
                  <a:tcPr>
                    <a:solidFill>
                      <a:schemeClr val="accent1">
                        <a:lumMod val="20000"/>
                        <a:lumOff val="80000"/>
                      </a:schemeClr>
                    </a:solidFill>
                  </a:tcPr>
                </a:tc>
                <a:tc>
                  <a:txBody>
                    <a:bodyPr/>
                    <a:lstStyle/>
                    <a:p>
                      <a:pPr algn="ctr"/>
                      <a:r>
                        <a:rPr kumimoji="1" lang="en-US" altLang="ja-JP" sz="1800" dirty="0" smtClean="0">
                          <a:latin typeface="Arial"/>
                          <a:cs typeface="Arial"/>
                        </a:rPr>
                        <a:t>0.206</a:t>
                      </a:r>
                      <a:endParaRPr kumimoji="1" lang="ja-JP" altLang="en-US" sz="1800" dirty="0">
                        <a:latin typeface="Arial"/>
                        <a:cs typeface="Arial"/>
                      </a:endParaRPr>
                    </a:p>
                  </a:txBody>
                  <a:tcPr>
                    <a:solidFill>
                      <a:schemeClr val="accent1">
                        <a:lumMod val="20000"/>
                        <a:lumOff val="80000"/>
                      </a:schemeClr>
                    </a:solidFill>
                  </a:tcPr>
                </a:tc>
              </a:tr>
            </a:tbl>
          </a:graphicData>
        </a:graphic>
      </p:graphicFrame>
      <p:sp>
        <p:nvSpPr>
          <p:cNvPr id="54" name="テキスト ボックス 53"/>
          <p:cNvSpPr txBox="1"/>
          <p:nvPr/>
        </p:nvSpPr>
        <p:spPr>
          <a:xfrm>
            <a:off x="4374281" y="3314369"/>
            <a:ext cx="1031477" cy="369332"/>
          </a:xfrm>
          <a:prstGeom prst="rect">
            <a:avLst/>
          </a:prstGeom>
          <a:noFill/>
        </p:spPr>
        <p:txBody>
          <a:bodyPr wrap="none" rtlCol="0">
            <a:spAutoFit/>
          </a:bodyPr>
          <a:lstStyle/>
          <a:p>
            <a:pPr defTabSz="457200"/>
            <a:r>
              <a:rPr kumimoji="1" lang="en-US" altLang="ja-JP" dirty="0" smtClean="0">
                <a:solidFill>
                  <a:prstClr val="black"/>
                </a:solidFill>
                <a:latin typeface="Arial"/>
                <a:ea typeface="ＭＳ Ｐゴシック"/>
                <a:cs typeface="Arial"/>
              </a:rPr>
              <a:t>Given </a:t>
            </a:r>
            <a:r>
              <a:rPr kumimoji="1" lang="en-US" altLang="ja-JP" i="1" dirty="0" smtClean="0">
                <a:solidFill>
                  <a:prstClr val="black"/>
                </a:solidFill>
                <a:latin typeface="Arial"/>
                <a:ea typeface="ＭＳ Ｐゴシック"/>
                <a:cs typeface="Arial"/>
              </a:rPr>
              <a:t>d</a:t>
            </a:r>
            <a:endParaRPr kumimoji="1" lang="ja-JP" altLang="en-US" i="1" dirty="0">
              <a:solidFill>
                <a:prstClr val="black"/>
              </a:solidFill>
              <a:latin typeface="Arial"/>
              <a:ea typeface="ＭＳ Ｐゴシック"/>
              <a:cs typeface="Arial"/>
            </a:endParaRPr>
          </a:p>
        </p:txBody>
      </p:sp>
      <p:sp>
        <p:nvSpPr>
          <p:cNvPr id="55" name="テキスト ボックス 54"/>
          <p:cNvSpPr txBox="1"/>
          <p:nvPr/>
        </p:nvSpPr>
        <p:spPr>
          <a:xfrm>
            <a:off x="4217501" y="3565251"/>
            <a:ext cx="4627063" cy="646331"/>
          </a:xfrm>
          <a:prstGeom prst="rect">
            <a:avLst/>
          </a:prstGeom>
          <a:noFill/>
        </p:spPr>
        <p:txBody>
          <a:bodyPr wrap="none" rtlCol="0">
            <a:spAutoFit/>
          </a:bodyPr>
          <a:lstStyle/>
          <a:p>
            <a:pPr defTabSz="457200"/>
            <a:r>
              <a:rPr lang="en-US" altLang="ja-JP" dirty="0" smtClean="0">
                <a:solidFill>
                  <a:prstClr val="black"/>
                </a:solidFill>
                <a:latin typeface="Arial"/>
                <a:ea typeface="ＭＳ Ｐゴシック"/>
                <a:cs typeface="Arial"/>
                <a:sym typeface="Wingdings"/>
              </a:rPr>
              <a:t> </a:t>
            </a:r>
            <a:r>
              <a:rPr lang="en-US" altLang="ja-JP" dirty="0" smtClean="0">
                <a:solidFill>
                  <a:prstClr val="black"/>
                </a:solidFill>
                <a:latin typeface="Arial"/>
                <a:ea typeface="ＭＳ Ｐゴシック"/>
                <a:cs typeface="Arial"/>
              </a:rPr>
              <a:t>A thousand sets of </a:t>
            </a:r>
            <a:r>
              <a:rPr kumimoji="1" lang="en-US" altLang="ja-JP" dirty="0" smtClean="0">
                <a:solidFill>
                  <a:prstClr val="black"/>
                </a:solidFill>
                <a:latin typeface="Arial"/>
                <a:ea typeface="ＭＳ Ｐゴシック"/>
                <a:cs typeface="Arial"/>
              </a:rPr>
              <a:t>(</a:t>
            </a:r>
            <a:r>
              <a:rPr kumimoji="1" lang="en-US" altLang="ja-JP" dirty="0" err="1" smtClean="0">
                <a:solidFill>
                  <a:prstClr val="black"/>
                </a:solidFill>
                <a:latin typeface="Symbol" charset="2"/>
                <a:ea typeface="ＭＳ Ｐゴシック"/>
                <a:cs typeface="Symbol" charset="2"/>
              </a:rPr>
              <a:t>D</a:t>
            </a:r>
            <a:r>
              <a:rPr kumimoji="1" lang="en-US" altLang="ja-JP" i="1" dirty="0" err="1" smtClean="0">
                <a:solidFill>
                  <a:prstClr val="black"/>
                </a:solidFill>
                <a:latin typeface="Arial"/>
                <a:ea typeface="ＭＳ Ｐゴシック"/>
                <a:cs typeface="Arial"/>
              </a:rPr>
              <a:t>r</a:t>
            </a:r>
            <a:r>
              <a:rPr kumimoji="1" lang="en-US" altLang="ja-JP" dirty="0" smtClean="0">
                <a:solidFill>
                  <a:prstClr val="black"/>
                </a:solidFill>
                <a:latin typeface="Arial"/>
                <a:ea typeface="ＭＳ Ｐゴシック"/>
                <a:cs typeface="Arial"/>
              </a:rPr>
              <a:t>, </a:t>
            </a:r>
            <a:r>
              <a:rPr kumimoji="1" lang="en-US" altLang="ja-JP" dirty="0" err="1" smtClean="0">
                <a:solidFill>
                  <a:prstClr val="black"/>
                </a:solidFill>
                <a:latin typeface="Symbol" charset="2"/>
                <a:ea typeface="ＭＳ Ｐゴシック"/>
                <a:cs typeface="Symbol" charset="2"/>
              </a:rPr>
              <a:t>D</a:t>
            </a:r>
            <a:r>
              <a:rPr kumimoji="1" lang="en-US" altLang="ja-JP" i="1" dirty="0" err="1" smtClean="0">
                <a:solidFill>
                  <a:prstClr val="black"/>
                </a:solidFill>
                <a:latin typeface="Symbol" charset="2"/>
                <a:ea typeface="ＭＳ Ｐゴシック"/>
                <a:cs typeface="Symbol" charset="2"/>
              </a:rPr>
              <a:t>f</a:t>
            </a:r>
            <a:r>
              <a:rPr kumimoji="1" lang="en-US" altLang="ja-JP" dirty="0" smtClean="0">
                <a:solidFill>
                  <a:prstClr val="black"/>
                </a:solidFill>
                <a:latin typeface="Arial"/>
                <a:ea typeface="ＭＳ Ｐゴシック"/>
                <a:cs typeface="Arial"/>
              </a:rPr>
              <a:t>, </a:t>
            </a:r>
            <a:r>
              <a:rPr kumimoji="1" lang="en-US" altLang="ja-JP" dirty="0" smtClean="0">
                <a:solidFill>
                  <a:prstClr val="black"/>
                </a:solidFill>
                <a:latin typeface="Symbol" charset="2"/>
                <a:ea typeface="ＭＳ Ｐゴシック"/>
                <a:cs typeface="Symbol" charset="2"/>
              </a:rPr>
              <a:t>D</a:t>
            </a:r>
            <a:r>
              <a:rPr kumimoji="1" lang="en-US" altLang="ja-JP" i="1" dirty="0" smtClean="0">
                <a:solidFill>
                  <a:prstClr val="black"/>
                </a:solidFill>
                <a:latin typeface="Symbol" charset="2"/>
                <a:ea typeface="ＭＳ Ｐゴシック"/>
                <a:cs typeface="Symbol" charset="2"/>
              </a:rPr>
              <a:t>a</a:t>
            </a:r>
            <a:r>
              <a:rPr kumimoji="1" lang="en-US" altLang="ja-JP" dirty="0" smtClean="0">
                <a:solidFill>
                  <a:prstClr val="black"/>
                </a:solidFill>
                <a:latin typeface="Arial"/>
                <a:ea typeface="ＭＳ Ｐゴシック"/>
                <a:cs typeface="Arial"/>
              </a:rPr>
              <a:t>) are given</a:t>
            </a:r>
          </a:p>
          <a:p>
            <a:pPr defTabSz="457200"/>
            <a:r>
              <a:rPr kumimoji="1" lang="en-US" altLang="ja-JP" dirty="0" smtClean="0">
                <a:solidFill>
                  <a:prstClr val="black"/>
                </a:solidFill>
                <a:latin typeface="Arial"/>
                <a:ea typeface="ＭＳ Ｐゴシック"/>
                <a:cs typeface="Arial"/>
              </a:rPr>
              <a:t>    by Monte-Carlo method</a:t>
            </a:r>
            <a:endParaRPr kumimoji="1" lang="ja-JP" altLang="en-US" dirty="0">
              <a:solidFill>
                <a:prstClr val="black"/>
              </a:solidFill>
              <a:latin typeface="Arial"/>
              <a:ea typeface="ＭＳ Ｐゴシック"/>
              <a:cs typeface="Arial"/>
            </a:endParaRPr>
          </a:p>
        </p:txBody>
      </p:sp>
      <p:sp>
        <p:nvSpPr>
          <p:cNvPr id="58" name="テキスト ボックス 57"/>
          <p:cNvSpPr txBox="1"/>
          <p:nvPr/>
        </p:nvSpPr>
        <p:spPr>
          <a:xfrm>
            <a:off x="4217501" y="4118836"/>
            <a:ext cx="5000951" cy="369332"/>
          </a:xfrm>
          <a:prstGeom prst="rect">
            <a:avLst/>
          </a:prstGeom>
          <a:noFill/>
        </p:spPr>
        <p:txBody>
          <a:bodyPr wrap="none" rtlCol="0">
            <a:spAutoFit/>
          </a:bodyPr>
          <a:lstStyle/>
          <a:p>
            <a:pPr defTabSz="457200"/>
            <a:r>
              <a:rPr kumimoji="1" lang="en-US" altLang="ja-JP" dirty="0" smtClean="0">
                <a:solidFill>
                  <a:prstClr val="black"/>
                </a:solidFill>
                <a:latin typeface="Arial"/>
                <a:ea typeface="ＭＳ Ｐゴシック"/>
                <a:cs typeface="Arial"/>
                <a:sym typeface="Wingdings"/>
              </a:rPr>
              <a:t> </a:t>
            </a:r>
            <a:r>
              <a:rPr kumimoji="1" lang="en-US" altLang="ja-JP" dirty="0" smtClean="0">
                <a:solidFill>
                  <a:prstClr val="black"/>
                </a:solidFill>
                <a:latin typeface="Arial"/>
                <a:ea typeface="ＭＳ Ｐゴシック"/>
                <a:cs typeface="Arial"/>
              </a:rPr>
              <a:t>Calculation of standard deviation of </a:t>
            </a:r>
            <a:r>
              <a:rPr lang="en-US" altLang="ja-JP" i="1" dirty="0">
                <a:solidFill>
                  <a:prstClr val="black"/>
                </a:solidFill>
                <a:latin typeface="Arial"/>
                <a:ea typeface="ＭＳ Ｐゴシック"/>
                <a:cs typeface="Arial"/>
              </a:rPr>
              <a:t>b</a:t>
            </a:r>
            <a:r>
              <a:rPr kumimoji="1" lang="en-US" altLang="ja-JP" i="1" baseline="-25000" dirty="0" smtClean="0">
                <a:solidFill>
                  <a:prstClr val="black"/>
                </a:solidFill>
                <a:latin typeface="Arial"/>
                <a:ea typeface="ＭＳ Ｐゴシック"/>
                <a:cs typeface="Arial"/>
              </a:rPr>
              <a:t>i</a:t>
            </a:r>
            <a:r>
              <a:rPr kumimoji="1" lang="en-US" altLang="ja-JP" dirty="0" smtClean="0">
                <a:solidFill>
                  <a:prstClr val="black"/>
                </a:solidFill>
                <a:latin typeface="Arial"/>
                <a:ea typeface="ＭＳ Ｐゴシック"/>
                <a:cs typeface="Arial"/>
              </a:rPr>
              <a:t> and </a:t>
            </a:r>
            <a:r>
              <a:rPr lang="en-US" altLang="ja-JP" i="1" dirty="0" err="1">
                <a:solidFill>
                  <a:prstClr val="black"/>
                </a:solidFill>
                <a:latin typeface="Arial"/>
                <a:ea typeface="ＭＳ Ｐゴシック"/>
                <a:cs typeface="Arial"/>
              </a:rPr>
              <a:t>a</a:t>
            </a:r>
            <a:r>
              <a:rPr kumimoji="1" lang="en-US" altLang="ja-JP" i="1" baseline="-25000" dirty="0" err="1" smtClean="0">
                <a:solidFill>
                  <a:prstClr val="black"/>
                </a:solidFill>
                <a:latin typeface="Arial"/>
                <a:ea typeface="ＭＳ Ｐゴシック"/>
                <a:cs typeface="Arial"/>
              </a:rPr>
              <a:t>i</a:t>
            </a:r>
            <a:endParaRPr kumimoji="1" lang="ja-JP" altLang="en-US" i="1" baseline="-25000" dirty="0">
              <a:solidFill>
                <a:prstClr val="black"/>
              </a:solidFill>
              <a:latin typeface="Arial"/>
              <a:ea typeface="ＭＳ Ｐゴシック"/>
              <a:cs typeface="Arial"/>
            </a:endParaRPr>
          </a:p>
        </p:txBody>
      </p:sp>
      <p:graphicFrame>
        <p:nvGraphicFramePr>
          <p:cNvPr id="59" name="オブジェクト 58"/>
          <p:cNvGraphicFramePr>
            <a:graphicFrameLocks noChangeAspect="1"/>
          </p:cNvGraphicFramePr>
          <p:nvPr>
            <p:extLst>
              <p:ext uri="{D42A27DB-BD31-4B8C-83A1-F6EECF244321}">
                <p14:modId xmlns:p14="http://schemas.microsoft.com/office/powerpoint/2010/main" val="1073025995"/>
              </p:ext>
            </p:extLst>
          </p:nvPr>
        </p:nvGraphicFramePr>
        <p:xfrm>
          <a:off x="3151511" y="2323395"/>
          <a:ext cx="685800" cy="241300"/>
        </p:xfrm>
        <a:graphic>
          <a:graphicData uri="http://schemas.openxmlformats.org/presentationml/2006/ole">
            <mc:AlternateContent xmlns:mc="http://schemas.openxmlformats.org/markup-compatibility/2006">
              <mc:Choice xmlns:v="urn:schemas-microsoft-com:vml" Requires="v">
                <p:oleObj spid="_x0000_s3344" name="数式" r:id="rId8" imgW="685800" imgH="241300" progId="Equation.3">
                  <p:embed/>
                </p:oleObj>
              </mc:Choice>
              <mc:Fallback>
                <p:oleObj name="数式" r:id="rId8" imgW="685800" imgH="241300" progId="Equation.3">
                  <p:embed/>
                  <p:pic>
                    <p:nvPicPr>
                      <p:cNvPr id="0" name=""/>
                      <p:cNvPicPr/>
                      <p:nvPr/>
                    </p:nvPicPr>
                    <p:blipFill>
                      <a:blip r:embed="rId9"/>
                      <a:stretch>
                        <a:fillRect/>
                      </a:stretch>
                    </p:blipFill>
                    <p:spPr>
                      <a:xfrm>
                        <a:off x="3151511" y="2323395"/>
                        <a:ext cx="685800" cy="241300"/>
                      </a:xfrm>
                      <a:prstGeom prst="rect">
                        <a:avLst/>
                      </a:prstGeom>
                    </p:spPr>
                  </p:pic>
                </p:oleObj>
              </mc:Fallback>
            </mc:AlternateContent>
          </a:graphicData>
        </a:graphic>
      </p:graphicFrame>
      <p:graphicFrame>
        <p:nvGraphicFramePr>
          <p:cNvPr id="60" name="オブジェクト 59"/>
          <p:cNvGraphicFramePr>
            <a:graphicFrameLocks noChangeAspect="1"/>
          </p:cNvGraphicFramePr>
          <p:nvPr>
            <p:extLst>
              <p:ext uri="{D42A27DB-BD31-4B8C-83A1-F6EECF244321}">
                <p14:modId xmlns:p14="http://schemas.microsoft.com/office/powerpoint/2010/main" val="3410044936"/>
              </p:ext>
            </p:extLst>
          </p:nvPr>
        </p:nvGraphicFramePr>
        <p:xfrm>
          <a:off x="4698608" y="2323395"/>
          <a:ext cx="1168400" cy="927100"/>
        </p:xfrm>
        <a:graphic>
          <a:graphicData uri="http://schemas.openxmlformats.org/presentationml/2006/ole">
            <mc:AlternateContent xmlns:mc="http://schemas.openxmlformats.org/markup-compatibility/2006">
              <mc:Choice xmlns:v="urn:schemas-microsoft-com:vml" Requires="v">
                <p:oleObj spid="_x0000_s3345" name="数式" r:id="rId10" imgW="1168400" imgH="927100" progId="Equation.3">
                  <p:embed/>
                </p:oleObj>
              </mc:Choice>
              <mc:Fallback>
                <p:oleObj name="数式" r:id="rId10" imgW="1168400" imgH="927100" progId="Equation.3">
                  <p:embed/>
                  <p:pic>
                    <p:nvPicPr>
                      <p:cNvPr id="0" name=""/>
                      <p:cNvPicPr/>
                      <p:nvPr/>
                    </p:nvPicPr>
                    <p:blipFill>
                      <a:blip r:embed="rId11"/>
                      <a:stretch>
                        <a:fillRect/>
                      </a:stretch>
                    </p:blipFill>
                    <p:spPr>
                      <a:xfrm>
                        <a:off x="4698608" y="2323395"/>
                        <a:ext cx="1168400" cy="927100"/>
                      </a:xfrm>
                      <a:prstGeom prst="rect">
                        <a:avLst/>
                      </a:prstGeom>
                    </p:spPr>
                  </p:pic>
                </p:oleObj>
              </mc:Fallback>
            </mc:AlternateContent>
          </a:graphicData>
        </a:graphic>
      </p:graphicFrame>
      <p:graphicFrame>
        <p:nvGraphicFramePr>
          <p:cNvPr id="61" name="オブジェクト 60"/>
          <p:cNvGraphicFramePr>
            <a:graphicFrameLocks noChangeAspect="1"/>
          </p:cNvGraphicFramePr>
          <p:nvPr>
            <p:extLst>
              <p:ext uri="{D42A27DB-BD31-4B8C-83A1-F6EECF244321}">
                <p14:modId xmlns:p14="http://schemas.microsoft.com/office/powerpoint/2010/main" val="565565872"/>
              </p:ext>
            </p:extLst>
          </p:nvPr>
        </p:nvGraphicFramePr>
        <p:xfrm>
          <a:off x="6884918" y="2323395"/>
          <a:ext cx="939800" cy="622300"/>
        </p:xfrm>
        <a:graphic>
          <a:graphicData uri="http://schemas.openxmlformats.org/presentationml/2006/ole">
            <mc:AlternateContent xmlns:mc="http://schemas.openxmlformats.org/markup-compatibility/2006">
              <mc:Choice xmlns:v="urn:schemas-microsoft-com:vml" Requires="v">
                <p:oleObj spid="_x0000_s3346" name="数式" r:id="rId12" imgW="939800" imgH="622300" progId="Equation.3">
                  <p:embed/>
                </p:oleObj>
              </mc:Choice>
              <mc:Fallback>
                <p:oleObj name="数式" r:id="rId12" imgW="939800" imgH="622300" progId="Equation.3">
                  <p:embed/>
                  <p:pic>
                    <p:nvPicPr>
                      <p:cNvPr id="0" name=""/>
                      <p:cNvPicPr/>
                      <p:nvPr/>
                    </p:nvPicPr>
                    <p:blipFill>
                      <a:blip r:embed="rId13"/>
                      <a:stretch>
                        <a:fillRect/>
                      </a:stretch>
                    </p:blipFill>
                    <p:spPr>
                      <a:xfrm>
                        <a:off x="6884918" y="2323395"/>
                        <a:ext cx="939800" cy="622300"/>
                      </a:xfrm>
                      <a:prstGeom prst="rect">
                        <a:avLst/>
                      </a:prstGeom>
                    </p:spPr>
                  </p:pic>
                </p:oleObj>
              </mc:Fallback>
            </mc:AlternateContent>
          </a:graphicData>
        </a:graphic>
      </p:graphicFrame>
      <p:sp>
        <p:nvSpPr>
          <p:cNvPr id="62" name="円/楕円 61"/>
          <p:cNvSpPr/>
          <p:nvPr/>
        </p:nvSpPr>
        <p:spPr>
          <a:xfrm>
            <a:off x="5413030" y="2344047"/>
            <a:ext cx="288000" cy="288000"/>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63" name="円/楕円 62"/>
          <p:cNvSpPr/>
          <p:nvPr/>
        </p:nvSpPr>
        <p:spPr>
          <a:xfrm>
            <a:off x="7581542" y="2323352"/>
            <a:ext cx="288000" cy="288000"/>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64" name="テキスト ボックス 63"/>
          <p:cNvSpPr txBox="1"/>
          <p:nvPr/>
        </p:nvSpPr>
        <p:spPr>
          <a:xfrm>
            <a:off x="3231801" y="3122053"/>
            <a:ext cx="5521424" cy="338554"/>
          </a:xfrm>
          <a:prstGeom prst="rect">
            <a:avLst/>
          </a:prstGeom>
          <a:noFill/>
        </p:spPr>
        <p:txBody>
          <a:bodyPr wrap="none" rtlCol="0">
            <a:spAutoFit/>
          </a:bodyPr>
          <a:lstStyle/>
          <a:p>
            <a:pPr defTabSz="457200"/>
            <a:r>
              <a:rPr kumimoji="1" lang="en-US" altLang="ja-JP" sz="1600" i="1" dirty="0" smtClean="0">
                <a:solidFill>
                  <a:prstClr val="black"/>
                </a:solidFill>
                <a:latin typeface="Arial"/>
                <a:ea typeface="ＭＳ Ｐゴシック"/>
                <a:cs typeface="Arial"/>
              </a:rPr>
              <a:t>d </a:t>
            </a:r>
            <a:r>
              <a:rPr kumimoji="1" lang="en-US" altLang="ja-JP" sz="1600" dirty="0" smtClean="0">
                <a:solidFill>
                  <a:prstClr val="black"/>
                </a:solidFill>
                <a:latin typeface="Arial"/>
                <a:ea typeface="ＭＳ Ｐゴシック"/>
                <a:cs typeface="Arial"/>
              </a:rPr>
              <a:t>:</a:t>
            </a:r>
            <a:r>
              <a:rPr lang="en-US" altLang="ja-JP" sz="1600" dirty="0" smtClean="0">
                <a:solidFill>
                  <a:prstClr val="black"/>
                </a:solidFill>
                <a:latin typeface="Arial"/>
                <a:ea typeface="ＭＳ Ｐゴシック"/>
                <a:cs typeface="Arial"/>
              </a:rPr>
              <a:t> </a:t>
            </a:r>
            <a:r>
              <a:rPr kumimoji="1" lang="en-US" altLang="ja-JP" sz="1600" dirty="0" smtClean="0">
                <a:solidFill>
                  <a:prstClr val="black"/>
                </a:solidFill>
                <a:latin typeface="Arial"/>
                <a:ea typeface="ＭＳ Ｐゴシック"/>
                <a:cs typeface="Arial"/>
              </a:rPr>
              <a:t>assumed displacement, </a:t>
            </a:r>
            <a:r>
              <a:rPr kumimoji="1" lang="en-US" altLang="ja-JP" sz="1600" i="1" dirty="0" smtClean="0">
                <a:solidFill>
                  <a:prstClr val="black"/>
                </a:solidFill>
                <a:latin typeface="Arial"/>
                <a:ea typeface="ＭＳ Ｐゴシック"/>
                <a:cs typeface="Arial"/>
              </a:rPr>
              <a:t>r </a:t>
            </a:r>
            <a:r>
              <a:rPr kumimoji="1" lang="en-US" altLang="ja-JP" sz="1600" dirty="0" smtClean="0">
                <a:solidFill>
                  <a:prstClr val="black"/>
                </a:solidFill>
                <a:latin typeface="Arial"/>
                <a:ea typeface="ＭＳ Ｐゴシック"/>
                <a:cs typeface="Arial"/>
              </a:rPr>
              <a:t>: coil aperture, </a:t>
            </a:r>
            <a:r>
              <a:rPr kumimoji="1" lang="en-US" altLang="ja-JP" sz="1600" i="1" dirty="0" smtClean="0">
                <a:solidFill>
                  <a:prstClr val="black"/>
                </a:solidFill>
                <a:latin typeface="Arial"/>
                <a:ea typeface="ＭＳ Ｐゴシック"/>
                <a:cs typeface="Arial"/>
              </a:rPr>
              <a:t>w </a:t>
            </a:r>
            <a:r>
              <a:rPr kumimoji="1" lang="en-US" altLang="ja-JP" sz="1600" dirty="0" smtClean="0">
                <a:solidFill>
                  <a:prstClr val="black"/>
                </a:solidFill>
                <a:latin typeface="Arial"/>
                <a:ea typeface="ＭＳ Ｐゴシック"/>
                <a:cs typeface="Arial"/>
              </a:rPr>
              <a:t>: cable width</a:t>
            </a:r>
            <a:endParaRPr kumimoji="1" lang="ja-JP" altLang="en-US" sz="1600" dirty="0">
              <a:solidFill>
                <a:prstClr val="black"/>
              </a:solidFill>
              <a:latin typeface="Arial"/>
              <a:ea typeface="ＭＳ Ｐゴシック"/>
              <a:cs typeface="Arial"/>
            </a:endParaRPr>
          </a:p>
        </p:txBody>
      </p:sp>
      <p:cxnSp>
        <p:nvCxnSpPr>
          <p:cNvPr id="66" name="直線コネクタ 65"/>
          <p:cNvCxnSpPr/>
          <p:nvPr/>
        </p:nvCxnSpPr>
        <p:spPr>
          <a:xfrm>
            <a:off x="711958" y="4118836"/>
            <a:ext cx="3241640" cy="0"/>
          </a:xfrm>
          <a:prstGeom prst="line">
            <a:avLst/>
          </a:prstGeom>
          <a:ln w="12700" cmpd="sng">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67" name="テキスト ボックス 66"/>
          <p:cNvSpPr txBox="1"/>
          <p:nvPr/>
        </p:nvSpPr>
        <p:spPr>
          <a:xfrm>
            <a:off x="2631384" y="3775170"/>
            <a:ext cx="749349" cy="369332"/>
          </a:xfrm>
          <a:prstGeom prst="rect">
            <a:avLst/>
          </a:prstGeom>
          <a:noFill/>
        </p:spPr>
        <p:txBody>
          <a:bodyPr wrap="none" rtlCol="0">
            <a:spAutoFit/>
          </a:bodyPr>
          <a:lstStyle/>
          <a:p>
            <a:r>
              <a:rPr kumimoji="1" lang="en-US" altLang="ja-JP" dirty="0" smtClean="0">
                <a:latin typeface="Arial"/>
                <a:cs typeface="Arial"/>
              </a:rPr>
              <a:t>1 unit</a:t>
            </a:r>
            <a:endParaRPr kumimoji="1" lang="ja-JP" altLang="en-US" dirty="0">
              <a:latin typeface="Arial"/>
              <a:cs typeface="Arial"/>
            </a:endParaRPr>
          </a:p>
        </p:txBody>
      </p:sp>
    </p:spTree>
    <p:extLst>
      <p:ext uri="{BB962C8B-B14F-4D97-AF65-F5344CB8AC3E}">
        <p14:creationId xmlns:p14="http://schemas.microsoft.com/office/powerpoint/2010/main" val="2295564382"/>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5"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Coil block re-optimization with full iron model</a:t>
            </a:r>
          </a:p>
        </p:txBody>
      </p:sp>
      <p:sp>
        <p:nvSpPr>
          <p:cNvPr id="2" name="スライド番号プレースホルダー 1"/>
          <p:cNvSpPr>
            <a:spLocks noGrp="1"/>
          </p:cNvSpPr>
          <p:nvPr>
            <p:ph type="sldNum" sz="quarter" idx="12"/>
          </p:nvPr>
        </p:nvSpPr>
        <p:spPr/>
        <p:txBody>
          <a:bodyPr/>
          <a:lstStyle/>
          <a:p>
            <a:fld id="{092B129B-82F7-934B-B7C5-A1EBDBE39D98}" type="slidenum">
              <a:rPr kumimoji="1" lang="ja-JP" altLang="en-US" smtClean="0"/>
              <a:t>12</a:t>
            </a:fld>
            <a:endParaRPr kumimoji="1" lang="ja-JP" altLang="en-US"/>
          </a:p>
        </p:txBody>
      </p:sp>
      <p:pic>
        <p:nvPicPr>
          <p:cNvPr id="6" name="図 5"/>
          <p:cNvPicPr>
            <a:picLocks noChangeAspect="1"/>
          </p:cNvPicPr>
          <p:nvPr/>
        </p:nvPicPr>
        <p:blipFill>
          <a:blip r:embed="rId2"/>
          <a:stretch>
            <a:fillRect/>
          </a:stretch>
        </p:blipFill>
        <p:spPr>
          <a:xfrm>
            <a:off x="72143" y="591608"/>
            <a:ext cx="4561945" cy="4528027"/>
          </a:xfrm>
          <a:prstGeom prst="rect">
            <a:avLst/>
          </a:prstGeom>
        </p:spPr>
      </p:pic>
      <p:sp>
        <p:nvSpPr>
          <p:cNvPr id="3" name="テキスト ボックス 2"/>
          <p:cNvSpPr txBox="1"/>
          <p:nvPr/>
        </p:nvSpPr>
        <p:spPr>
          <a:xfrm>
            <a:off x="348720" y="3019777"/>
            <a:ext cx="2218200" cy="544765"/>
          </a:xfrm>
          <a:prstGeom prst="rect">
            <a:avLst/>
          </a:prstGeom>
          <a:noFill/>
        </p:spPr>
        <p:txBody>
          <a:bodyPr wrap="none" rtlCol="0">
            <a:spAutoFit/>
          </a:bodyPr>
          <a:lstStyle/>
          <a:p>
            <a:pPr>
              <a:lnSpc>
                <a:spcPct val="80000"/>
              </a:lnSpc>
            </a:pPr>
            <a:r>
              <a:rPr kumimoji="1" lang="en-US" altLang="ja-JP" dirty="0" smtClean="0">
                <a:solidFill>
                  <a:srgbClr val="FFFFFF"/>
                </a:solidFill>
                <a:latin typeface="Arial"/>
                <a:cs typeface="Arial"/>
              </a:rPr>
              <a:t>Main body of</a:t>
            </a:r>
          </a:p>
          <a:p>
            <a:pPr>
              <a:lnSpc>
                <a:spcPct val="80000"/>
              </a:lnSpc>
            </a:pPr>
            <a:r>
              <a:rPr lang="en-US" altLang="ja-JP" dirty="0" smtClean="0">
                <a:solidFill>
                  <a:srgbClr val="FFFFFF"/>
                </a:solidFill>
                <a:latin typeface="Arial"/>
                <a:cs typeface="Arial"/>
              </a:rPr>
              <a:t>iron yoke (PF=0.98)</a:t>
            </a:r>
            <a:endParaRPr kumimoji="1" lang="ja-JP" altLang="en-US" dirty="0">
              <a:solidFill>
                <a:srgbClr val="FFFFFF"/>
              </a:solidFill>
              <a:latin typeface="Arial"/>
              <a:cs typeface="Arial"/>
            </a:endParaRPr>
          </a:p>
        </p:txBody>
      </p:sp>
      <p:sp>
        <p:nvSpPr>
          <p:cNvPr id="7" name="テキスト ボックス 6"/>
          <p:cNvSpPr txBox="1"/>
          <p:nvPr/>
        </p:nvSpPr>
        <p:spPr>
          <a:xfrm>
            <a:off x="1694931" y="5190192"/>
            <a:ext cx="2385125" cy="369332"/>
          </a:xfrm>
          <a:prstGeom prst="rect">
            <a:avLst/>
          </a:prstGeom>
          <a:noFill/>
        </p:spPr>
        <p:txBody>
          <a:bodyPr wrap="none" rtlCol="0">
            <a:spAutoFit/>
          </a:bodyPr>
          <a:lstStyle/>
          <a:p>
            <a:r>
              <a:rPr kumimoji="1" lang="en-US" altLang="ja-JP" dirty="0" smtClean="0">
                <a:latin typeface="Arial"/>
                <a:cs typeface="Arial"/>
              </a:rPr>
              <a:t>Slot region (PF=0.95)</a:t>
            </a:r>
            <a:endParaRPr kumimoji="1" lang="ja-JP" altLang="en-US" dirty="0">
              <a:latin typeface="Arial"/>
              <a:cs typeface="Arial"/>
            </a:endParaRPr>
          </a:p>
        </p:txBody>
      </p:sp>
      <p:cxnSp>
        <p:nvCxnSpPr>
          <p:cNvPr id="9" name="直線矢印コネクタ 8"/>
          <p:cNvCxnSpPr/>
          <p:nvPr/>
        </p:nvCxnSpPr>
        <p:spPr>
          <a:xfrm flipV="1">
            <a:off x="2397588" y="4995334"/>
            <a:ext cx="114190" cy="307746"/>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2" name="直線矢印コネクタ 11"/>
          <p:cNvCxnSpPr/>
          <p:nvPr/>
        </p:nvCxnSpPr>
        <p:spPr>
          <a:xfrm flipH="1">
            <a:off x="2664178" y="4473222"/>
            <a:ext cx="313266" cy="270810"/>
          </a:xfrm>
          <a:prstGeom prst="straightConnector1">
            <a:avLst/>
          </a:prstGeom>
          <a:ln>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sp>
        <p:nvSpPr>
          <p:cNvPr id="16" name="テキスト ボックス 15"/>
          <p:cNvSpPr txBox="1"/>
          <p:nvPr/>
        </p:nvSpPr>
        <p:spPr>
          <a:xfrm>
            <a:off x="2678289" y="4146223"/>
            <a:ext cx="1730612" cy="369332"/>
          </a:xfrm>
          <a:prstGeom prst="rect">
            <a:avLst/>
          </a:prstGeom>
          <a:noFill/>
        </p:spPr>
        <p:txBody>
          <a:bodyPr wrap="none" rtlCol="0">
            <a:spAutoFit/>
          </a:bodyPr>
          <a:lstStyle/>
          <a:p>
            <a:r>
              <a:rPr kumimoji="1" lang="en-US" altLang="ja-JP" dirty="0" smtClean="0">
                <a:solidFill>
                  <a:schemeClr val="bg1"/>
                </a:solidFill>
                <a:latin typeface="Arial"/>
                <a:cs typeface="Arial"/>
              </a:rPr>
              <a:t>Keys(PF=0.96)</a:t>
            </a:r>
            <a:endParaRPr kumimoji="1" lang="ja-JP" altLang="en-US" dirty="0">
              <a:solidFill>
                <a:schemeClr val="bg1"/>
              </a:solidFill>
              <a:latin typeface="Arial"/>
              <a:cs typeface="Arial"/>
            </a:endParaRPr>
          </a:p>
        </p:txBody>
      </p:sp>
      <p:cxnSp>
        <p:nvCxnSpPr>
          <p:cNvPr id="17" name="直線矢印コネクタ 16"/>
          <p:cNvCxnSpPr/>
          <p:nvPr/>
        </p:nvCxnSpPr>
        <p:spPr>
          <a:xfrm flipH="1">
            <a:off x="1842912" y="3567331"/>
            <a:ext cx="668866" cy="425990"/>
          </a:xfrm>
          <a:prstGeom prst="straightConnector1">
            <a:avLst/>
          </a:prstGeom>
          <a:ln>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9" name="直線矢印コネクタ 18"/>
          <p:cNvCxnSpPr/>
          <p:nvPr/>
        </p:nvCxnSpPr>
        <p:spPr>
          <a:xfrm flipH="1">
            <a:off x="2063155" y="3567331"/>
            <a:ext cx="448623" cy="919878"/>
          </a:xfrm>
          <a:prstGeom prst="straightConnector1">
            <a:avLst/>
          </a:prstGeom>
          <a:ln>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1" name="直線矢印コネクタ 20"/>
          <p:cNvCxnSpPr/>
          <p:nvPr/>
        </p:nvCxnSpPr>
        <p:spPr>
          <a:xfrm flipH="1">
            <a:off x="2678289" y="4487209"/>
            <a:ext cx="299155" cy="606902"/>
          </a:xfrm>
          <a:prstGeom prst="straightConnector1">
            <a:avLst/>
          </a:prstGeom>
          <a:ln>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sp>
        <p:nvSpPr>
          <p:cNvPr id="23" name="テキスト ボックス 22"/>
          <p:cNvSpPr txBox="1"/>
          <p:nvPr/>
        </p:nvSpPr>
        <p:spPr>
          <a:xfrm>
            <a:off x="2455334" y="3209287"/>
            <a:ext cx="1390788" cy="544765"/>
          </a:xfrm>
          <a:prstGeom prst="rect">
            <a:avLst/>
          </a:prstGeom>
          <a:noFill/>
        </p:spPr>
        <p:txBody>
          <a:bodyPr wrap="none" rtlCol="0">
            <a:spAutoFit/>
          </a:bodyPr>
          <a:lstStyle/>
          <a:p>
            <a:pPr>
              <a:lnSpc>
                <a:spcPct val="80000"/>
              </a:lnSpc>
            </a:pPr>
            <a:r>
              <a:rPr kumimoji="1" lang="en-US" altLang="ja-JP" dirty="0" smtClean="0">
                <a:solidFill>
                  <a:schemeClr val="bg1"/>
                </a:solidFill>
                <a:latin typeface="Arial"/>
                <a:cs typeface="Arial"/>
              </a:rPr>
              <a:t>Stack tubes</a:t>
            </a:r>
          </a:p>
          <a:p>
            <a:pPr>
              <a:lnSpc>
                <a:spcPct val="80000"/>
              </a:lnSpc>
            </a:pPr>
            <a:r>
              <a:rPr kumimoji="1" lang="en-US" altLang="ja-JP" dirty="0" smtClean="0">
                <a:solidFill>
                  <a:schemeClr val="bg1"/>
                </a:solidFill>
                <a:latin typeface="Arial"/>
                <a:cs typeface="Arial"/>
              </a:rPr>
              <a:t>(PF=1)</a:t>
            </a:r>
            <a:endParaRPr kumimoji="1" lang="ja-JP" altLang="en-US" dirty="0">
              <a:solidFill>
                <a:schemeClr val="bg1"/>
              </a:solidFill>
              <a:latin typeface="Arial"/>
              <a:cs typeface="Arial"/>
            </a:endParaRPr>
          </a:p>
        </p:txBody>
      </p:sp>
      <p:cxnSp>
        <p:nvCxnSpPr>
          <p:cNvPr id="24" name="直線矢印コネクタ 23"/>
          <p:cNvCxnSpPr/>
          <p:nvPr/>
        </p:nvCxnSpPr>
        <p:spPr>
          <a:xfrm flipH="1">
            <a:off x="818556" y="3993321"/>
            <a:ext cx="126888" cy="459939"/>
          </a:xfrm>
          <a:prstGeom prst="straightConnector1">
            <a:avLst/>
          </a:prstGeom>
          <a:ln>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sp>
        <p:nvSpPr>
          <p:cNvPr id="26" name="テキスト ボックス 25"/>
          <p:cNvSpPr txBox="1"/>
          <p:nvPr/>
        </p:nvSpPr>
        <p:spPr>
          <a:xfrm>
            <a:off x="434008" y="3528114"/>
            <a:ext cx="1275034" cy="544765"/>
          </a:xfrm>
          <a:prstGeom prst="rect">
            <a:avLst/>
          </a:prstGeom>
          <a:noFill/>
        </p:spPr>
        <p:txBody>
          <a:bodyPr wrap="none" rtlCol="0">
            <a:spAutoFit/>
          </a:bodyPr>
          <a:lstStyle/>
          <a:p>
            <a:pPr>
              <a:lnSpc>
                <a:spcPct val="80000"/>
              </a:lnSpc>
            </a:pPr>
            <a:r>
              <a:rPr kumimoji="1" lang="en-US" altLang="ja-JP" dirty="0" smtClean="0">
                <a:solidFill>
                  <a:schemeClr val="bg1"/>
                </a:solidFill>
                <a:latin typeface="Arial"/>
                <a:cs typeface="Arial"/>
              </a:rPr>
              <a:t>SUS collar</a:t>
            </a:r>
          </a:p>
          <a:p>
            <a:pPr>
              <a:lnSpc>
                <a:spcPct val="80000"/>
              </a:lnSpc>
            </a:pPr>
            <a:r>
              <a:rPr kumimoji="1" lang="en-US" altLang="ja-JP" dirty="0" smtClean="0">
                <a:solidFill>
                  <a:schemeClr val="bg1"/>
                </a:solidFill>
                <a:latin typeface="Arial"/>
                <a:cs typeface="Arial"/>
              </a:rPr>
              <a:t>(</a:t>
            </a:r>
            <a:r>
              <a:rPr kumimoji="1" lang="en-US" altLang="ja-JP" dirty="0" err="1" smtClean="0">
                <a:solidFill>
                  <a:schemeClr val="bg1"/>
                </a:solidFill>
                <a:latin typeface="Symbol" charset="2"/>
                <a:cs typeface="Symbol" charset="2"/>
              </a:rPr>
              <a:t>m</a:t>
            </a:r>
            <a:r>
              <a:rPr kumimoji="1" lang="en-US" altLang="ja-JP" baseline="-25000" dirty="0" err="1" smtClean="0">
                <a:solidFill>
                  <a:schemeClr val="bg1"/>
                </a:solidFill>
                <a:latin typeface="Arial"/>
                <a:cs typeface="Arial"/>
              </a:rPr>
              <a:t>r</a:t>
            </a:r>
            <a:r>
              <a:rPr kumimoji="1" lang="en-US" altLang="ja-JP" dirty="0" smtClean="0">
                <a:solidFill>
                  <a:schemeClr val="bg1"/>
                </a:solidFill>
                <a:latin typeface="Arial"/>
                <a:cs typeface="Arial"/>
              </a:rPr>
              <a:t>=1)</a:t>
            </a:r>
            <a:endParaRPr kumimoji="1" lang="ja-JP" altLang="en-US" dirty="0">
              <a:solidFill>
                <a:schemeClr val="bg1"/>
              </a:solidFill>
              <a:latin typeface="Arial"/>
              <a:cs typeface="Arial"/>
            </a:endParaRPr>
          </a:p>
        </p:txBody>
      </p:sp>
      <p:cxnSp>
        <p:nvCxnSpPr>
          <p:cNvPr id="27" name="直線矢印コネクタ 26"/>
          <p:cNvCxnSpPr/>
          <p:nvPr/>
        </p:nvCxnSpPr>
        <p:spPr>
          <a:xfrm flipH="1">
            <a:off x="2524588" y="1010398"/>
            <a:ext cx="325856" cy="425990"/>
          </a:xfrm>
          <a:prstGeom prst="straightConnector1">
            <a:avLst/>
          </a:prstGeom>
          <a:ln>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sp>
        <p:nvSpPr>
          <p:cNvPr id="29" name="テキスト ボックス 28"/>
          <p:cNvSpPr txBox="1"/>
          <p:nvPr/>
        </p:nvSpPr>
        <p:spPr>
          <a:xfrm>
            <a:off x="2556786" y="739465"/>
            <a:ext cx="1852115" cy="323165"/>
          </a:xfrm>
          <a:prstGeom prst="rect">
            <a:avLst/>
          </a:prstGeom>
          <a:noFill/>
        </p:spPr>
        <p:txBody>
          <a:bodyPr wrap="none" rtlCol="0">
            <a:spAutoFit/>
          </a:bodyPr>
          <a:lstStyle/>
          <a:p>
            <a:pPr>
              <a:lnSpc>
                <a:spcPct val="80000"/>
              </a:lnSpc>
            </a:pPr>
            <a:r>
              <a:rPr kumimoji="1" lang="en-US" altLang="ja-JP" dirty="0" smtClean="0">
                <a:solidFill>
                  <a:srgbClr val="FFFFFF"/>
                </a:solidFill>
                <a:latin typeface="Arial"/>
                <a:cs typeface="Arial"/>
              </a:rPr>
              <a:t>Circular cryostat</a:t>
            </a:r>
            <a:endParaRPr kumimoji="1" lang="ja-JP" altLang="en-US" dirty="0">
              <a:solidFill>
                <a:srgbClr val="FFFFFF"/>
              </a:solidFill>
              <a:latin typeface="Arial"/>
              <a:cs typeface="Arial"/>
            </a:endParaRPr>
          </a:p>
        </p:txBody>
      </p:sp>
      <p:cxnSp>
        <p:nvCxnSpPr>
          <p:cNvPr id="30" name="直線矢印コネクタ 29"/>
          <p:cNvCxnSpPr/>
          <p:nvPr/>
        </p:nvCxnSpPr>
        <p:spPr>
          <a:xfrm flipV="1">
            <a:off x="434008" y="4683230"/>
            <a:ext cx="257660" cy="506962"/>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32" name="テキスト ボックス 31"/>
          <p:cNvSpPr txBox="1"/>
          <p:nvPr/>
        </p:nvSpPr>
        <p:spPr>
          <a:xfrm>
            <a:off x="-14111" y="5119637"/>
            <a:ext cx="1300732" cy="369332"/>
          </a:xfrm>
          <a:prstGeom prst="rect">
            <a:avLst/>
          </a:prstGeom>
          <a:noFill/>
        </p:spPr>
        <p:txBody>
          <a:bodyPr wrap="none" rtlCol="0">
            <a:spAutoFit/>
          </a:bodyPr>
          <a:lstStyle/>
          <a:p>
            <a:r>
              <a:rPr kumimoji="1" lang="en-US" altLang="ja-JP" dirty="0" smtClean="0">
                <a:solidFill>
                  <a:srgbClr val="FF0000"/>
                </a:solidFill>
                <a:latin typeface="Arial"/>
                <a:cs typeface="Arial"/>
              </a:rPr>
              <a:t>Coil blocks</a:t>
            </a:r>
            <a:endParaRPr kumimoji="1" lang="ja-JP" altLang="en-US" dirty="0">
              <a:solidFill>
                <a:srgbClr val="FF0000"/>
              </a:solidFill>
              <a:latin typeface="Arial"/>
              <a:cs typeface="Arial"/>
            </a:endParaRPr>
          </a:p>
        </p:txBody>
      </p:sp>
      <p:pic>
        <p:nvPicPr>
          <p:cNvPr id="34" name="図 33"/>
          <p:cNvPicPr>
            <a:picLocks noChangeAspect="1"/>
          </p:cNvPicPr>
          <p:nvPr/>
        </p:nvPicPr>
        <p:blipFill>
          <a:blip r:embed="rId3"/>
          <a:stretch>
            <a:fillRect/>
          </a:stretch>
        </p:blipFill>
        <p:spPr>
          <a:xfrm>
            <a:off x="5751944" y="603122"/>
            <a:ext cx="3238998" cy="3063522"/>
          </a:xfrm>
          <a:prstGeom prst="rect">
            <a:avLst/>
          </a:prstGeom>
        </p:spPr>
      </p:pic>
      <p:pic>
        <p:nvPicPr>
          <p:cNvPr id="35" name="図 34"/>
          <p:cNvPicPr>
            <a:picLocks noChangeAspect="1"/>
          </p:cNvPicPr>
          <p:nvPr/>
        </p:nvPicPr>
        <p:blipFill>
          <a:blip r:embed="rId4"/>
          <a:stretch>
            <a:fillRect/>
          </a:stretch>
        </p:blipFill>
        <p:spPr>
          <a:xfrm>
            <a:off x="4778999" y="603122"/>
            <a:ext cx="817571" cy="3018056"/>
          </a:xfrm>
          <a:prstGeom prst="rect">
            <a:avLst/>
          </a:prstGeom>
        </p:spPr>
      </p:pic>
      <p:pic>
        <p:nvPicPr>
          <p:cNvPr id="36" name="図 35"/>
          <p:cNvPicPr>
            <a:picLocks noChangeAspect="1"/>
          </p:cNvPicPr>
          <p:nvPr/>
        </p:nvPicPr>
        <p:blipFill>
          <a:blip r:embed="rId5"/>
          <a:stretch>
            <a:fillRect/>
          </a:stretch>
        </p:blipFill>
        <p:spPr>
          <a:xfrm>
            <a:off x="4080056" y="4515555"/>
            <a:ext cx="2510366" cy="2255163"/>
          </a:xfrm>
          <a:prstGeom prst="rect">
            <a:avLst/>
          </a:prstGeom>
        </p:spPr>
      </p:pic>
      <p:graphicFrame>
        <p:nvGraphicFramePr>
          <p:cNvPr id="37" name="表 36"/>
          <p:cNvGraphicFramePr>
            <a:graphicFrameLocks noGrp="1"/>
          </p:cNvGraphicFramePr>
          <p:nvPr>
            <p:extLst>
              <p:ext uri="{D42A27DB-BD31-4B8C-83A1-F6EECF244321}">
                <p14:modId xmlns:p14="http://schemas.microsoft.com/office/powerpoint/2010/main" val="3972401156"/>
              </p:ext>
            </p:extLst>
          </p:nvPr>
        </p:nvGraphicFramePr>
        <p:xfrm>
          <a:off x="6330495" y="3893628"/>
          <a:ext cx="2733861" cy="2225040"/>
        </p:xfrm>
        <a:graphic>
          <a:graphicData uri="http://schemas.openxmlformats.org/drawingml/2006/table">
            <a:tbl>
              <a:tblPr firstRow="1" bandRow="1">
                <a:tableStyleId>{5940675A-B579-460E-94D1-54222C63F5DA}</a:tableStyleId>
              </a:tblPr>
              <a:tblGrid>
                <a:gridCol w="1545484"/>
                <a:gridCol w="1188377"/>
              </a:tblGrid>
              <a:tr h="370840">
                <a:tc>
                  <a:txBody>
                    <a:bodyPr/>
                    <a:lstStyle/>
                    <a:p>
                      <a:pPr algn="ctr"/>
                      <a:r>
                        <a:rPr kumimoji="1" lang="en-US" altLang="ja-JP" dirty="0" smtClean="0">
                          <a:latin typeface="Arial"/>
                          <a:cs typeface="Arial"/>
                        </a:rPr>
                        <a:t>Main</a:t>
                      </a:r>
                      <a:r>
                        <a:rPr kumimoji="1" lang="en-US" altLang="ja-JP" baseline="0" dirty="0" smtClean="0">
                          <a:latin typeface="Arial"/>
                          <a:cs typeface="Arial"/>
                        </a:rPr>
                        <a:t> field (T)</a:t>
                      </a:r>
                      <a:endParaRPr kumimoji="1" lang="ja-JP" altLang="en-US" dirty="0">
                        <a:latin typeface="Arial"/>
                        <a:cs typeface="Arial"/>
                      </a:endParaRPr>
                    </a:p>
                  </a:txBody>
                  <a:tcPr anchor="ctr"/>
                </a:tc>
                <a:tc>
                  <a:txBody>
                    <a:bodyPr/>
                    <a:lstStyle/>
                    <a:p>
                      <a:pPr algn="ctr"/>
                      <a:r>
                        <a:rPr kumimoji="1" lang="en-US" altLang="ja-JP" dirty="0" smtClean="0">
                          <a:latin typeface="Arial"/>
                          <a:cs typeface="Arial"/>
                        </a:rPr>
                        <a:t>5.573</a:t>
                      </a:r>
                      <a:endParaRPr kumimoji="1" lang="ja-JP" altLang="en-US" dirty="0">
                        <a:latin typeface="Arial"/>
                        <a:cs typeface="Arial"/>
                      </a:endParaRPr>
                    </a:p>
                  </a:txBody>
                  <a:tcPr anchor="ctr"/>
                </a:tc>
              </a:tr>
              <a:tr h="370840">
                <a:tc>
                  <a:txBody>
                    <a:bodyPr/>
                    <a:lstStyle/>
                    <a:p>
                      <a:pPr algn="ctr"/>
                      <a:r>
                        <a:rPr kumimoji="1" lang="en-US" altLang="ja-JP" i="1" dirty="0" smtClean="0">
                          <a:latin typeface="Arial"/>
                          <a:cs typeface="Arial"/>
                        </a:rPr>
                        <a:t>b</a:t>
                      </a:r>
                      <a:r>
                        <a:rPr kumimoji="1" lang="en-US" altLang="ja-JP" i="1" baseline="-25000" dirty="0" smtClean="0">
                          <a:latin typeface="Arial"/>
                          <a:cs typeface="Arial"/>
                        </a:rPr>
                        <a:t>3</a:t>
                      </a:r>
                      <a:r>
                        <a:rPr kumimoji="1" lang="en-US" altLang="ja-JP" i="0" baseline="0" dirty="0" smtClean="0">
                          <a:latin typeface="Arial"/>
                          <a:cs typeface="Arial"/>
                        </a:rPr>
                        <a:t> (unit)</a:t>
                      </a:r>
                      <a:endParaRPr kumimoji="1" lang="en-US" altLang="ja-JP" i="1" baseline="-25000" dirty="0" smtClean="0">
                        <a:latin typeface="Arial"/>
                        <a:cs typeface="Arial"/>
                      </a:endParaRPr>
                    </a:p>
                  </a:txBody>
                  <a:tcPr anchor="ctr"/>
                </a:tc>
                <a:tc>
                  <a:txBody>
                    <a:bodyPr/>
                    <a:lstStyle/>
                    <a:p>
                      <a:pPr algn="ctr"/>
                      <a:r>
                        <a:rPr kumimoji="1" lang="en-US" altLang="ja-JP" dirty="0" smtClean="0">
                          <a:solidFill>
                            <a:srgbClr val="FF0000"/>
                          </a:solidFill>
                          <a:latin typeface="Arial"/>
                          <a:cs typeface="Arial"/>
                        </a:rPr>
                        <a:t>-0.059</a:t>
                      </a:r>
                      <a:endParaRPr kumimoji="1" lang="ja-JP" altLang="en-US" dirty="0">
                        <a:solidFill>
                          <a:srgbClr val="FF0000"/>
                        </a:solidFill>
                        <a:latin typeface="Arial"/>
                        <a:cs typeface="Arial"/>
                      </a:endParaRPr>
                    </a:p>
                  </a:txBody>
                  <a:tcPr anchor="ctr"/>
                </a:tc>
              </a:tr>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i="1" dirty="0" smtClean="0">
                          <a:latin typeface="Arial"/>
                          <a:cs typeface="Arial"/>
                        </a:rPr>
                        <a:t>b</a:t>
                      </a:r>
                      <a:r>
                        <a:rPr kumimoji="1" lang="en-US" altLang="ja-JP" i="1" baseline="-25000" dirty="0" smtClean="0">
                          <a:latin typeface="Arial"/>
                          <a:cs typeface="Arial"/>
                        </a:rPr>
                        <a:t>5</a:t>
                      </a:r>
                      <a:r>
                        <a:rPr kumimoji="1" lang="en-US" altLang="ja-JP" i="0" baseline="0" dirty="0" smtClean="0">
                          <a:latin typeface="Arial"/>
                          <a:cs typeface="Arial"/>
                        </a:rPr>
                        <a:t> (unit)</a:t>
                      </a:r>
                      <a:endParaRPr kumimoji="1" lang="en-US" altLang="ja-JP" i="1" baseline="-25000" dirty="0" smtClean="0">
                        <a:latin typeface="Arial"/>
                        <a:cs typeface="Arial"/>
                      </a:endParaRPr>
                    </a:p>
                  </a:txBody>
                  <a:tcPr anchor="ctr"/>
                </a:tc>
                <a:tc>
                  <a:txBody>
                    <a:bodyPr/>
                    <a:lstStyle/>
                    <a:p>
                      <a:pPr algn="ctr"/>
                      <a:r>
                        <a:rPr kumimoji="1" lang="en-US" altLang="ja-JP" dirty="0" smtClean="0">
                          <a:latin typeface="Arial"/>
                          <a:cs typeface="Arial"/>
                        </a:rPr>
                        <a:t>-0.097</a:t>
                      </a:r>
                      <a:endParaRPr kumimoji="1" lang="ja-JP" altLang="en-US" dirty="0">
                        <a:latin typeface="Arial"/>
                        <a:cs typeface="Arial"/>
                      </a:endParaRPr>
                    </a:p>
                  </a:txBody>
                  <a:tcPr anchor="ctr"/>
                </a:tc>
              </a:tr>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i="1" dirty="0" smtClean="0">
                          <a:latin typeface="Arial"/>
                          <a:cs typeface="Arial"/>
                        </a:rPr>
                        <a:t>b</a:t>
                      </a:r>
                      <a:r>
                        <a:rPr kumimoji="1" lang="en-US" altLang="ja-JP" i="1" baseline="-25000" dirty="0" smtClean="0">
                          <a:latin typeface="Arial"/>
                          <a:cs typeface="Arial"/>
                        </a:rPr>
                        <a:t>7</a:t>
                      </a:r>
                      <a:r>
                        <a:rPr kumimoji="1" lang="en-US" altLang="ja-JP" i="0" baseline="0" dirty="0" smtClean="0">
                          <a:latin typeface="Arial"/>
                          <a:cs typeface="Arial"/>
                        </a:rPr>
                        <a:t> (unit)</a:t>
                      </a:r>
                      <a:endParaRPr kumimoji="1" lang="en-US" altLang="ja-JP" i="1" baseline="-25000" dirty="0" smtClean="0">
                        <a:latin typeface="Arial"/>
                        <a:cs typeface="Arial"/>
                      </a:endParaRPr>
                    </a:p>
                  </a:txBody>
                  <a:tcPr anchor="ctr"/>
                </a:tc>
                <a:tc>
                  <a:txBody>
                    <a:bodyPr/>
                    <a:lstStyle/>
                    <a:p>
                      <a:pPr algn="ctr"/>
                      <a:r>
                        <a:rPr kumimoji="1" lang="en-US" altLang="ja-JP" dirty="0" smtClean="0">
                          <a:latin typeface="Arial"/>
                          <a:cs typeface="Arial"/>
                        </a:rPr>
                        <a:t>-0.111</a:t>
                      </a:r>
                      <a:endParaRPr kumimoji="1" lang="ja-JP" altLang="en-US" dirty="0">
                        <a:latin typeface="Arial"/>
                        <a:cs typeface="Arial"/>
                      </a:endParaRPr>
                    </a:p>
                  </a:txBody>
                  <a:tcPr anchor="ctr"/>
                </a:tc>
              </a:tr>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i="1" dirty="0" smtClean="0">
                          <a:latin typeface="Arial"/>
                          <a:cs typeface="Arial"/>
                        </a:rPr>
                        <a:t>b</a:t>
                      </a:r>
                      <a:r>
                        <a:rPr kumimoji="1" lang="en-US" altLang="ja-JP" i="1" baseline="-25000" dirty="0" smtClean="0">
                          <a:latin typeface="Arial"/>
                          <a:cs typeface="Arial"/>
                        </a:rPr>
                        <a:t>9</a:t>
                      </a:r>
                      <a:r>
                        <a:rPr kumimoji="1" lang="en-US" altLang="ja-JP" i="0" baseline="0" dirty="0" smtClean="0">
                          <a:latin typeface="Arial"/>
                          <a:cs typeface="Arial"/>
                        </a:rPr>
                        <a:t> (unit)</a:t>
                      </a:r>
                      <a:endParaRPr kumimoji="1" lang="en-US" altLang="ja-JP" i="1" baseline="-25000" dirty="0" smtClean="0">
                        <a:latin typeface="Arial"/>
                        <a:cs typeface="Arial"/>
                      </a:endParaRPr>
                    </a:p>
                  </a:txBody>
                  <a:tcPr anchor="ctr"/>
                </a:tc>
                <a:tc>
                  <a:txBody>
                    <a:bodyPr/>
                    <a:lstStyle/>
                    <a:p>
                      <a:pPr algn="ctr"/>
                      <a:r>
                        <a:rPr kumimoji="1" lang="en-US" altLang="ja-JP" dirty="0" smtClean="0">
                          <a:latin typeface="Arial"/>
                          <a:cs typeface="Arial"/>
                        </a:rPr>
                        <a:t>0.284</a:t>
                      </a:r>
                      <a:endParaRPr kumimoji="1" lang="ja-JP" altLang="en-US" dirty="0">
                        <a:latin typeface="Arial"/>
                        <a:cs typeface="Arial"/>
                      </a:endParaRPr>
                    </a:p>
                  </a:txBody>
                  <a:tcPr anchor="ctr"/>
                </a:tc>
              </a:tr>
              <a:tr h="370840">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i="1" dirty="0" smtClean="0">
                          <a:latin typeface="Arial"/>
                          <a:cs typeface="Arial"/>
                        </a:rPr>
                        <a:t>b</a:t>
                      </a:r>
                      <a:r>
                        <a:rPr kumimoji="1" lang="en-US" altLang="ja-JP" i="1" baseline="-25000" dirty="0" smtClean="0">
                          <a:latin typeface="Arial"/>
                          <a:cs typeface="Arial"/>
                        </a:rPr>
                        <a:t>11 </a:t>
                      </a:r>
                      <a:r>
                        <a:rPr kumimoji="1" lang="en-US" altLang="ja-JP" i="0" baseline="0" dirty="0" smtClean="0">
                          <a:latin typeface="Arial"/>
                          <a:cs typeface="Arial"/>
                        </a:rPr>
                        <a:t>(unit)</a:t>
                      </a:r>
                      <a:endParaRPr kumimoji="1" lang="en-US" altLang="ja-JP" i="1" baseline="-25000" dirty="0" smtClean="0">
                        <a:latin typeface="Arial"/>
                        <a:cs typeface="Arial"/>
                      </a:endParaRPr>
                    </a:p>
                  </a:txBody>
                  <a:tcPr anchor="ctr"/>
                </a:tc>
                <a:tc>
                  <a:txBody>
                    <a:bodyPr/>
                    <a:lstStyle/>
                    <a:p>
                      <a:pPr algn="ctr"/>
                      <a:r>
                        <a:rPr kumimoji="1" lang="en-US" altLang="ja-JP" dirty="0" smtClean="0">
                          <a:latin typeface="Arial"/>
                          <a:cs typeface="Arial"/>
                        </a:rPr>
                        <a:t>0.360</a:t>
                      </a:r>
                      <a:endParaRPr kumimoji="1" lang="ja-JP" altLang="en-US" dirty="0">
                        <a:latin typeface="Arial"/>
                        <a:cs typeface="Arial"/>
                      </a:endParaRPr>
                    </a:p>
                  </a:txBody>
                  <a:tcPr anchor="ctr"/>
                </a:tc>
              </a:tr>
            </a:tbl>
          </a:graphicData>
        </a:graphic>
      </p:graphicFrame>
      <p:cxnSp>
        <p:nvCxnSpPr>
          <p:cNvPr id="38" name="直線矢印コネクタ 37"/>
          <p:cNvCxnSpPr/>
          <p:nvPr/>
        </p:nvCxnSpPr>
        <p:spPr>
          <a:xfrm flipH="1">
            <a:off x="233010" y="2257778"/>
            <a:ext cx="458658" cy="951509"/>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sp>
        <p:nvSpPr>
          <p:cNvPr id="40" name="テキスト ボックス 39"/>
          <p:cNvSpPr txBox="1"/>
          <p:nvPr/>
        </p:nvSpPr>
        <p:spPr>
          <a:xfrm>
            <a:off x="247683" y="1752643"/>
            <a:ext cx="1395522" cy="544765"/>
          </a:xfrm>
          <a:prstGeom prst="rect">
            <a:avLst/>
          </a:prstGeom>
          <a:noFill/>
        </p:spPr>
        <p:txBody>
          <a:bodyPr wrap="none" rtlCol="0">
            <a:spAutoFit/>
          </a:bodyPr>
          <a:lstStyle/>
          <a:p>
            <a:pPr>
              <a:lnSpc>
                <a:spcPct val="80000"/>
              </a:lnSpc>
            </a:pPr>
            <a:r>
              <a:rPr kumimoji="1" lang="en-US" altLang="ja-JP" dirty="0" smtClean="0">
                <a:solidFill>
                  <a:srgbClr val="008000"/>
                </a:solidFill>
                <a:latin typeface="Arial"/>
                <a:cs typeface="Arial"/>
              </a:rPr>
              <a:t>HX hole</a:t>
            </a:r>
          </a:p>
          <a:p>
            <a:pPr>
              <a:lnSpc>
                <a:spcPct val="80000"/>
              </a:lnSpc>
            </a:pPr>
            <a:r>
              <a:rPr lang="en-US" altLang="ja-JP" dirty="0" smtClean="0">
                <a:solidFill>
                  <a:srgbClr val="008000"/>
                </a:solidFill>
                <a:latin typeface="Arial"/>
                <a:cs typeface="Arial"/>
              </a:rPr>
              <a:t>(</a:t>
            </a:r>
            <a:r>
              <a:rPr lang="en-US" altLang="ja-JP" dirty="0" smtClean="0">
                <a:solidFill>
                  <a:srgbClr val="008000"/>
                </a:solidFill>
                <a:latin typeface="Symbol" charset="2"/>
                <a:cs typeface="Symbol" charset="2"/>
              </a:rPr>
              <a:t>f</a:t>
            </a:r>
            <a:r>
              <a:rPr lang="en-US" altLang="ja-JP" dirty="0" smtClean="0">
                <a:solidFill>
                  <a:srgbClr val="008000"/>
                </a:solidFill>
                <a:latin typeface="Arial"/>
                <a:cs typeface="Arial"/>
              </a:rPr>
              <a:t>60, R190)</a:t>
            </a:r>
            <a:endParaRPr kumimoji="1" lang="ja-JP" altLang="en-US" dirty="0">
              <a:solidFill>
                <a:srgbClr val="008000"/>
              </a:solidFill>
              <a:latin typeface="Arial"/>
              <a:cs typeface="Arial"/>
            </a:endParaRPr>
          </a:p>
        </p:txBody>
      </p:sp>
      <p:sp>
        <p:nvSpPr>
          <p:cNvPr id="41" name="テキスト ボックス 40"/>
          <p:cNvSpPr txBox="1"/>
          <p:nvPr/>
        </p:nvSpPr>
        <p:spPr>
          <a:xfrm>
            <a:off x="29083" y="5997222"/>
            <a:ext cx="4135981" cy="646331"/>
          </a:xfrm>
          <a:prstGeom prst="rect">
            <a:avLst/>
          </a:prstGeom>
          <a:noFill/>
          <a:ln>
            <a:solidFill>
              <a:schemeClr val="tx1"/>
            </a:solidFill>
          </a:ln>
        </p:spPr>
        <p:txBody>
          <a:bodyPr wrap="none" rtlCol="0">
            <a:spAutoFit/>
          </a:bodyPr>
          <a:lstStyle/>
          <a:p>
            <a:r>
              <a:rPr kumimoji="1" lang="en-US" altLang="ja-JP" dirty="0" smtClean="0">
                <a:latin typeface="Arial"/>
                <a:cs typeface="Arial"/>
              </a:rPr>
              <a:t>Coil block re-optimization in 2-D model</a:t>
            </a:r>
          </a:p>
          <a:p>
            <a:r>
              <a:rPr lang="en-US" altLang="ja-JP" dirty="0" smtClean="0">
                <a:latin typeface="Arial"/>
                <a:cs typeface="Arial"/>
              </a:rPr>
              <a:t>has been completed</a:t>
            </a:r>
            <a:endParaRPr kumimoji="1" lang="en-US" altLang="ja-JP" dirty="0" smtClean="0">
              <a:latin typeface="Arial"/>
              <a:cs typeface="Arial"/>
            </a:endParaRPr>
          </a:p>
        </p:txBody>
      </p:sp>
    </p:spTree>
    <p:extLst>
      <p:ext uri="{BB962C8B-B14F-4D97-AF65-F5344CB8AC3E}">
        <p14:creationId xmlns:p14="http://schemas.microsoft.com/office/powerpoint/2010/main" val="4107619793"/>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5"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Variation of </a:t>
            </a:r>
            <a:r>
              <a:rPr lang="en-US" altLang="ja-JP" sz="2800" b="1" i="1" dirty="0" err="1" smtClean="0">
                <a:solidFill>
                  <a:schemeClr val="bg1"/>
                </a:solidFill>
                <a:effectLst>
                  <a:outerShdw blurRad="38100" dist="38100" dir="2700000" algn="tl">
                    <a:srgbClr val="DDDDDD"/>
                  </a:outerShdw>
                </a:effectLst>
              </a:rPr>
              <a:t>multipole</a:t>
            </a:r>
            <a:r>
              <a:rPr lang="en-US" altLang="ja-JP" sz="2800" b="1" i="1" dirty="0" smtClean="0">
                <a:solidFill>
                  <a:schemeClr val="bg1"/>
                </a:solidFill>
                <a:effectLst>
                  <a:outerShdw blurRad="38100" dist="38100" dir="2700000" algn="tl">
                    <a:srgbClr val="DDDDDD"/>
                  </a:outerShdw>
                </a:effectLst>
              </a:rPr>
              <a:t> coefficients</a:t>
            </a:r>
          </a:p>
        </p:txBody>
      </p:sp>
      <p:sp>
        <p:nvSpPr>
          <p:cNvPr id="2" name="スライド番号プレースホルダー 1"/>
          <p:cNvSpPr>
            <a:spLocks noGrp="1"/>
          </p:cNvSpPr>
          <p:nvPr>
            <p:ph type="sldNum" sz="quarter" idx="12"/>
          </p:nvPr>
        </p:nvSpPr>
        <p:spPr/>
        <p:txBody>
          <a:bodyPr/>
          <a:lstStyle/>
          <a:p>
            <a:fld id="{092B129B-82F7-934B-B7C5-A1EBDBE39D98}" type="slidenum">
              <a:rPr kumimoji="1" lang="ja-JP" altLang="en-US" smtClean="0"/>
              <a:t>13</a:t>
            </a:fld>
            <a:endParaRPr kumimoji="1" lang="ja-JP" altLang="en-US"/>
          </a:p>
        </p:txBody>
      </p:sp>
      <p:pic>
        <p:nvPicPr>
          <p:cNvPr id="7" name="図 6"/>
          <p:cNvPicPr>
            <a:picLocks noChangeAspect="1"/>
          </p:cNvPicPr>
          <p:nvPr/>
        </p:nvPicPr>
        <p:blipFill>
          <a:blip r:embed="rId2"/>
          <a:stretch>
            <a:fillRect/>
          </a:stretch>
        </p:blipFill>
        <p:spPr>
          <a:xfrm>
            <a:off x="53540" y="1522474"/>
            <a:ext cx="4556025" cy="3865125"/>
          </a:xfrm>
          <a:prstGeom prst="rect">
            <a:avLst/>
          </a:prstGeom>
        </p:spPr>
      </p:pic>
      <p:cxnSp>
        <p:nvCxnSpPr>
          <p:cNvPr id="9" name="直線矢印コネクタ 8"/>
          <p:cNvCxnSpPr/>
          <p:nvPr/>
        </p:nvCxnSpPr>
        <p:spPr>
          <a:xfrm>
            <a:off x="1402172" y="3437278"/>
            <a:ext cx="815166"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0" name="直線矢印コネクタ 9"/>
          <p:cNvCxnSpPr/>
          <p:nvPr/>
        </p:nvCxnSpPr>
        <p:spPr>
          <a:xfrm flipH="1" flipV="1">
            <a:off x="1402172" y="2783446"/>
            <a:ext cx="815166" cy="270871"/>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4" name="直線コネクタ 13"/>
          <p:cNvCxnSpPr/>
          <p:nvPr/>
        </p:nvCxnSpPr>
        <p:spPr>
          <a:xfrm flipV="1">
            <a:off x="3930736" y="1683725"/>
            <a:ext cx="0" cy="3160906"/>
          </a:xfrm>
          <a:prstGeom prst="line">
            <a:avLst/>
          </a:prstGeom>
          <a:ln w="12700"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sp>
        <p:nvSpPr>
          <p:cNvPr id="15" name="テキスト ボックス 14"/>
          <p:cNvSpPr txBox="1"/>
          <p:nvPr/>
        </p:nvSpPr>
        <p:spPr>
          <a:xfrm>
            <a:off x="2539870" y="2160935"/>
            <a:ext cx="1813905" cy="369332"/>
          </a:xfrm>
          <a:prstGeom prst="rect">
            <a:avLst/>
          </a:prstGeom>
          <a:solidFill>
            <a:schemeClr val="bg1"/>
          </a:solidFill>
        </p:spPr>
        <p:txBody>
          <a:bodyPr wrap="none" rtlCol="0">
            <a:spAutoFit/>
          </a:bodyPr>
          <a:lstStyle/>
          <a:p>
            <a:r>
              <a:rPr kumimoji="1" lang="en-US" altLang="ja-JP" dirty="0" smtClean="0">
                <a:latin typeface="Arial"/>
                <a:cs typeface="Arial"/>
              </a:rPr>
              <a:t>Nominal current</a:t>
            </a:r>
            <a:endParaRPr kumimoji="1" lang="ja-JP" altLang="en-US" dirty="0">
              <a:latin typeface="Arial"/>
              <a:cs typeface="Arial"/>
            </a:endParaRPr>
          </a:p>
        </p:txBody>
      </p:sp>
      <p:pic>
        <p:nvPicPr>
          <p:cNvPr id="20" name="図 19"/>
          <p:cNvPicPr>
            <a:picLocks noChangeAspect="1"/>
          </p:cNvPicPr>
          <p:nvPr/>
        </p:nvPicPr>
        <p:blipFill>
          <a:blip r:embed="rId3"/>
          <a:stretch>
            <a:fillRect/>
          </a:stretch>
        </p:blipFill>
        <p:spPr>
          <a:xfrm>
            <a:off x="4654387" y="1565901"/>
            <a:ext cx="4386193" cy="3821698"/>
          </a:xfrm>
          <a:prstGeom prst="rect">
            <a:avLst/>
          </a:prstGeom>
        </p:spPr>
      </p:pic>
      <p:cxnSp>
        <p:nvCxnSpPr>
          <p:cNvPr id="21" name="直線コネクタ 20"/>
          <p:cNvCxnSpPr/>
          <p:nvPr/>
        </p:nvCxnSpPr>
        <p:spPr>
          <a:xfrm flipV="1">
            <a:off x="8386195" y="1683725"/>
            <a:ext cx="0" cy="3160906"/>
          </a:xfrm>
          <a:prstGeom prst="line">
            <a:avLst/>
          </a:prstGeom>
          <a:ln w="12700"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sp>
        <p:nvSpPr>
          <p:cNvPr id="22" name="テキスト ボックス 21"/>
          <p:cNvSpPr txBox="1"/>
          <p:nvPr/>
        </p:nvSpPr>
        <p:spPr>
          <a:xfrm>
            <a:off x="7870519" y="1990169"/>
            <a:ext cx="1031352" cy="646331"/>
          </a:xfrm>
          <a:prstGeom prst="rect">
            <a:avLst/>
          </a:prstGeom>
          <a:solidFill>
            <a:schemeClr val="bg1"/>
          </a:solidFill>
        </p:spPr>
        <p:txBody>
          <a:bodyPr wrap="none" rtlCol="0">
            <a:spAutoFit/>
          </a:bodyPr>
          <a:lstStyle/>
          <a:p>
            <a:r>
              <a:rPr kumimoji="1" lang="en-US" altLang="ja-JP" dirty="0" smtClean="0">
                <a:latin typeface="Arial"/>
                <a:cs typeface="Arial"/>
              </a:rPr>
              <a:t>Nominal</a:t>
            </a:r>
          </a:p>
          <a:p>
            <a:r>
              <a:rPr kumimoji="1" lang="en-US" altLang="ja-JP" dirty="0" smtClean="0">
                <a:latin typeface="Arial"/>
                <a:cs typeface="Arial"/>
              </a:rPr>
              <a:t>current</a:t>
            </a:r>
            <a:endParaRPr kumimoji="1" lang="ja-JP" altLang="en-US" dirty="0">
              <a:latin typeface="Arial"/>
              <a:cs typeface="Arial"/>
            </a:endParaRPr>
          </a:p>
        </p:txBody>
      </p:sp>
      <p:sp>
        <p:nvSpPr>
          <p:cNvPr id="23" name="テキスト ボックス 22"/>
          <p:cNvSpPr txBox="1"/>
          <p:nvPr/>
        </p:nvSpPr>
        <p:spPr>
          <a:xfrm>
            <a:off x="2498670" y="2635964"/>
            <a:ext cx="473019" cy="400110"/>
          </a:xfrm>
          <a:prstGeom prst="rect">
            <a:avLst/>
          </a:prstGeom>
          <a:noFill/>
        </p:spPr>
        <p:txBody>
          <a:bodyPr wrap="none" rtlCol="0">
            <a:spAutoFit/>
          </a:bodyPr>
          <a:lstStyle/>
          <a:p>
            <a:r>
              <a:rPr kumimoji="1" lang="en-US" altLang="ja-JP" sz="2000" i="1" dirty="0" smtClean="0">
                <a:solidFill>
                  <a:srgbClr val="FF0000"/>
                </a:solidFill>
                <a:latin typeface="Arial"/>
                <a:cs typeface="Arial"/>
              </a:rPr>
              <a:t>b</a:t>
            </a:r>
            <a:r>
              <a:rPr kumimoji="1" lang="en-US" altLang="ja-JP" sz="2000" i="1" baseline="-25000" dirty="0" smtClean="0">
                <a:solidFill>
                  <a:srgbClr val="FF0000"/>
                </a:solidFill>
                <a:latin typeface="Arial"/>
                <a:cs typeface="Arial"/>
              </a:rPr>
              <a:t>3</a:t>
            </a:r>
            <a:endParaRPr kumimoji="1" lang="ja-JP" altLang="en-US" sz="2000" i="1" baseline="-25000" dirty="0">
              <a:solidFill>
                <a:srgbClr val="FF0000"/>
              </a:solidFill>
              <a:latin typeface="Arial"/>
              <a:cs typeface="Arial"/>
            </a:endParaRPr>
          </a:p>
        </p:txBody>
      </p:sp>
      <p:cxnSp>
        <p:nvCxnSpPr>
          <p:cNvPr id="24" name="直線矢印コネクタ 23"/>
          <p:cNvCxnSpPr/>
          <p:nvPr/>
        </p:nvCxnSpPr>
        <p:spPr>
          <a:xfrm rot="21300000">
            <a:off x="5827746" y="4187324"/>
            <a:ext cx="582017"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8" name="直線矢印コネクタ 27"/>
          <p:cNvCxnSpPr/>
          <p:nvPr/>
        </p:nvCxnSpPr>
        <p:spPr>
          <a:xfrm rot="300000" flipH="1">
            <a:off x="5827747" y="3771959"/>
            <a:ext cx="582017" cy="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3" name="テキスト ボックス 2"/>
          <p:cNvSpPr txBox="1"/>
          <p:nvPr/>
        </p:nvSpPr>
        <p:spPr>
          <a:xfrm>
            <a:off x="1013373" y="1163824"/>
            <a:ext cx="487045" cy="400110"/>
          </a:xfrm>
          <a:prstGeom prst="rect">
            <a:avLst/>
          </a:prstGeom>
          <a:noFill/>
        </p:spPr>
        <p:txBody>
          <a:bodyPr wrap="none" rtlCol="0">
            <a:spAutoFit/>
          </a:bodyPr>
          <a:lstStyle/>
          <a:p>
            <a:r>
              <a:rPr kumimoji="1" lang="en-US" altLang="ja-JP" sz="2000" b="1" i="1" dirty="0" smtClean="0">
                <a:latin typeface="Arial"/>
                <a:cs typeface="Arial"/>
              </a:rPr>
              <a:t>b</a:t>
            </a:r>
            <a:r>
              <a:rPr kumimoji="1" lang="en-US" altLang="ja-JP" sz="2000" b="1" i="1" baseline="-25000" dirty="0" smtClean="0">
                <a:latin typeface="Arial"/>
                <a:cs typeface="Arial"/>
              </a:rPr>
              <a:t>3</a:t>
            </a:r>
            <a:endParaRPr kumimoji="1" lang="ja-JP" altLang="en-US" sz="2000" b="1" i="1" baseline="-25000" dirty="0">
              <a:latin typeface="Arial"/>
              <a:cs typeface="Arial"/>
            </a:endParaRPr>
          </a:p>
        </p:txBody>
      </p:sp>
      <p:sp>
        <p:nvSpPr>
          <p:cNvPr id="17" name="テキスト ボックス 16"/>
          <p:cNvSpPr txBox="1"/>
          <p:nvPr/>
        </p:nvSpPr>
        <p:spPr>
          <a:xfrm>
            <a:off x="5732707" y="1163824"/>
            <a:ext cx="1126201" cy="400110"/>
          </a:xfrm>
          <a:prstGeom prst="rect">
            <a:avLst/>
          </a:prstGeom>
          <a:noFill/>
        </p:spPr>
        <p:txBody>
          <a:bodyPr wrap="none" rtlCol="0">
            <a:spAutoFit/>
          </a:bodyPr>
          <a:lstStyle/>
          <a:p>
            <a:r>
              <a:rPr kumimoji="1" lang="en-US" altLang="ja-JP" sz="2000" b="1" i="1" dirty="0" smtClean="0">
                <a:latin typeface="Arial"/>
                <a:cs typeface="Arial"/>
              </a:rPr>
              <a:t>b</a:t>
            </a:r>
            <a:r>
              <a:rPr lang="en-US" altLang="ja-JP" sz="2000" b="1" i="1" baseline="-25000" dirty="0">
                <a:latin typeface="Arial"/>
                <a:cs typeface="Arial"/>
              </a:rPr>
              <a:t>5</a:t>
            </a:r>
            <a:r>
              <a:rPr kumimoji="1" lang="en-US" altLang="ja-JP" sz="2000" b="1" i="1" dirty="0" smtClean="0">
                <a:latin typeface="Arial"/>
                <a:cs typeface="Arial"/>
              </a:rPr>
              <a:t> ~ b</a:t>
            </a:r>
            <a:r>
              <a:rPr kumimoji="1" lang="en-US" altLang="ja-JP" sz="2000" b="1" i="1" baseline="-25000" dirty="0" smtClean="0">
                <a:latin typeface="Arial"/>
                <a:cs typeface="Arial"/>
              </a:rPr>
              <a:t>13</a:t>
            </a:r>
            <a:endParaRPr kumimoji="1" lang="ja-JP" altLang="en-US" sz="2000" b="1" i="1" baseline="-25000" dirty="0">
              <a:latin typeface="Arial"/>
              <a:cs typeface="Arial"/>
            </a:endParaRPr>
          </a:p>
        </p:txBody>
      </p:sp>
    </p:spTree>
    <p:extLst>
      <p:ext uri="{BB962C8B-B14F-4D97-AF65-F5344CB8AC3E}">
        <p14:creationId xmlns:p14="http://schemas.microsoft.com/office/powerpoint/2010/main" val="3016108867"/>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5"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Transfer function</a:t>
            </a:r>
          </a:p>
        </p:txBody>
      </p:sp>
      <p:sp>
        <p:nvSpPr>
          <p:cNvPr id="2" name="スライド番号プレースホルダー 1"/>
          <p:cNvSpPr>
            <a:spLocks noGrp="1"/>
          </p:cNvSpPr>
          <p:nvPr>
            <p:ph type="sldNum" sz="quarter" idx="12"/>
          </p:nvPr>
        </p:nvSpPr>
        <p:spPr/>
        <p:txBody>
          <a:bodyPr/>
          <a:lstStyle/>
          <a:p>
            <a:fld id="{092B129B-82F7-934B-B7C5-A1EBDBE39D98}" type="slidenum">
              <a:rPr kumimoji="1" lang="ja-JP" altLang="en-US" smtClean="0"/>
              <a:t>14</a:t>
            </a:fld>
            <a:endParaRPr kumimoji="1" lang="ja-JP" altLang="en-US"/>
          </a:p>
        </p:txBody>
      </p:sp>
      <p:pic>
        <p:nvPicPr>
          <p:cNvPr id="3" name="図 2"/>
          <p:cNvPicPr>
            <a:picLocks noChangeAspect="1"/>
          </p:cNvPicPr>
          <p:nvPr/>
        </p:nvPicPr>
        <p:blipFill>
          <a:blip r:embed="rId2"/>
          <a:stretch>
            <a:fillRect/>
          </a:stretch>
        </p:blipFill>
        <p:spPr>
          <a:xfrm>
            <a:off x="1600200" y="750833"/>
            <a:ext cx="5930900" cy="5016500"/>
          </a:xfrm>
          <a:prstGeom prst="rect">
            <a:avLst/>
          </a:prstGeom>
        </p:spPr>
      </p:pic>
      <p:cxnSp>
        <p:nvCxnSpPr>
          <p:cNvPr id="7" name="直線コネクタ 6"/>
          <p:cNvCxnSpPr/>
          <p:nvPr/>
        </p:nvCxnSpPr>
        <p:spPr>
          <a:xfrm flipV="1">
            <a:off x="6490753" y="1209346"/>
            <a:ext cx="0" cy="3890063"/>
          </a:xfrm>
          <a:prstGeom prst="line">
            <a:avLst/>
          </a:prstGeom>
          <a:ln w="12700" cmpd="sng">
            <a:solidFill>
              <a:srgbClr val="000000"/>
            </a:solidFill>
            <a:prstDash val="dash"/>
          </a:ln>
          <a:effectLst/>
        </p:spPr>
        <p:style>
          <a:lnRef idx="2">
            <a:schemeClr val="accent1"/>
          </a:lnRef>
          <a:fillRef idx="0">
            <a:schemeClr val="accent1"/>
          </a:fillRef>
          <a:effectRef idx="1">
            <a:schemeClr val="accent1"/>
          </a:effectRef>
          <a:fontRef idx="minor">
            <a:schemeClr val="tx1"/>
          </a:fontRef>
        </p:style>
      </p:cxnSp>
      <p:sp>
        <p:nvSpPr>
          <p:cNvPr id="8" name="テキスト ボックス 7"/>
          <p:cNvSpPr txBox="1"/>
          <p:nvPr/>
        </p:nvSpPr>
        <p:spPr>
          <a:xfrm>
            <a:off x="5240991" y="1773707"/>
            <a:ext cx="1813905" cy="369332"/>
          </a:xfrm>
          <a:prstGeom prst="rect">
            <a:avLst/>
          </a:prstGeom>
          <a:solidFill>
            <a:schemeClr val="bg1"/>
          </a:solidFill>
        </p:spPr>
        <p:txBody>
          <a:bodyPr wrap="none" rtlCol="0">
            <a:spAutoFit/>
          </a:bodyPr>
          <a:lstStyle/>
          <a:p>
            <a:r>
              <a:rPr kumimoji="1" lang="en-US" altLang="ja-JP" dirty="0" smtClean="0">
                <a:latin typeface="Arial"/>
                <a:cs typeface="Arial"/>
              </a:rPr>
              <a:t>Nominal current</a:t>
            </a:r>
            <a:endParaRPr kumimoji="1" lang="ja-JP" altLang="en-US" dirty="0">
              <a:latin typeface="Arial"/>
              <a:cs typeface="Arial"/>
            </a:endParaRPr>
          </a:p>
        </p:txBody>
      </p:sp>
      <p:sp>
        <p:nvSpPr>
          <p:cNvPr id="6" name="テキスト ボックス 5"/>
          <p:cNvSpPr txBox="1"/>
          <p:nvPr/>
        </p:nvSpPr>
        <p:spPr>
          <a:xfrm>
            <a:off x="930023" y="5799292"/>
            <a:ext cx="7541322" cy="646331"/>
          </a:xfrm>
          <a:prstGeom prst="rect">
            <a:avLst/>
          </a:prstGeom>
          <a:noFill/>
        </p:spPr>
        <p:txBody>
          <a:bodyPr wrap="none" rtlCol="0">
            <a:spAutoFit/>
          </a:bodyPr>
          <a:lstStyle/>
          <a:p>
            <a:r>
              <a:rPr kumimoji="1" lang="en-US" altLang="ja-JP" dirty="0" smtClean="0">
                <a:latin typeface="Arial"/>
                <a:cs typeface="Arial"/>
              </a:rPr>
              <a:t>Transfer function starts to decrease at 6 kA</a:t>
            </a:r>
            <a:r>
              <a:rPr lang="en-US" altLang="ja-JP" dirty="0" smtClean="0">
                <a:latin typeface="Arial"/>
                <a:cs typeface="Arial"/>
              </a:rPr>
              <a:t> and the value at the nominal</a:t>
            </a:r>
          </a:p>
          <a:p>
            <a:r>
              <a:rPr lang="en-US" altLang="ja-JP" dirty="0" smtClean="0">
                <a:latin typeface="Arial"/>
                <a:cs typeface="Arial"/>
              </a:rPr>
              <a:t>current is lower by 10% </a:t>
            </a:r>
            <a:r>
              <a:rPr kumimoji="1" lang="en-US" altLang="ja-JP" dirty="0" smtClean="0">
                <a:latin typeface="Arial"/>
                <a:cs typeface="Arial"/>
              </a:rPr>
              <a:t>than one at low field</a:t>
            </a:r>
          </a:p>
        </p:txBody>
      </p:sp>
    </p:spTree>
    <p:extLst>
      <p:ext uri="{BB962C8B-B14F-4D97-AF65-F5344CB8AC3E}">
        <p14:creationId xmlns:p14="http://schemas.microsoft.com/office/powerpoint/2010/main" val="4074657634"/>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5"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Coil end design</a:t>
            </a:r>
          </a:p>
        </p:txBody>
      </p:sp>
      <p:sp>
        <p:nvSpPr>
          <p:cNvPr id="2" name="スライド番号プレースホルダー 1"/>
          <p:cNvSpPr>
            <a:spLocks noGrp="1"/>
          </p:cNvSpPr>
          <p:nvPr>
            <p:ph type="sldNum" sz="quarter" idx="12"/>
          </p:nvPr>
        </p:nvSpPr>
        <p:spPr/>
        <p:txBody>
          <a:bodyPr/>
          <a:lstStyle/>
          <a:p>
            <a:fld id="{092B129B-82F7-934B-B7C5-A1EBDBE39D98}" type="slidenum">
              <a:rPr kumimoji="1" lang="ja-JP" altLang="en-US" smtClean="0"/>
              <a:t>15</a:t>
            </a:fld>
            <a:endParaRPr kumimoji="1" lang="ja-JP" altLang="en-US"/>
          </a:p>
        </p:txBody>
      </p:sp>
      <p:pic>
        <p:nvPicPr>
          <p:cNvPr id="6" name="図 5"/>
          <p:cNvPicPr>
            <a:picLocks noChangeAspect="1"/>
          </p:cNvPicPr>
          <p:nvPr/>
        </p:nvPicPr>
        <p:blipFill>
          <a:blip r:embed="rId2"/>
          <a:stretch>
            <a:fillRect/>
          </a:stretch>
        </p:blipFill>
        <p:spPr>
          <a:xfrm flipH="1">
            <a:off x="6193343" y="1318800"/>
            <a:ext cx="2721091" cy="1652811"/>
          </a:xfrm>
          <a:prstGeom prst="rect">
            <a:avLst/>
          </a:prstGeom>
        </p:spPr>
      </p:pic>
      <p:pic>
        <p:nvPicPr>
          <p:cNvPr id="7" name="図 6"/>
          <p:cNvPicPr>
            <a:picLocks noChangeAspect="1"/>
          </p:cNvPicPr>
          <p:nvPr/>
        </p:nvPicPr>
        <p:blipFill>
          <a:blip r:embed="rId3"/>
          <a:stretch>
            <a:fillRect/>
          </a:stretch>
        </p:blipFill>
        <p:spPr>
          <a:xfrm flipH="1">
            <a:off x="3048919" y="1318800"/>
            <a:ext cx="2721091" cy="1653789"/>
          </a:xfrm>
          <a:prstGeom prst="rect">
            <a:avLst/>
          </a:prstGeom>
        </p:spPr>
      </p:pic>
      <p:pic>
        <p:nvPicPr>
          <p:cNvPr id="11" name="図 10"/>
          <p:cNvPicPr>
            <a:picLocks noChangeAspect="1"/>
          </p:cNvPicPr>
          <p:nvPr/>
        </p:nvPicPr>
        <p:blipFill>
          <a:blip r:embed="rId4"/>
          <a:stretch>
            <a:fillRect/>
          </a:stretch>
        </p:blipFill>
        <p:spPr>
          <a:xfrm rot="16200000">
            <a:off x="679522" y="734000"/>
            <a:ext cx="1468800" cy="2638400"/>
          </a:xfrm>
          <a:prstGeom prst="rect">
            <a:avLst/>
          </a:prstGeom>
        </p:spPr>
      </p:pic>
      <p:pic>
        <p:nvPicPr>
          <p:cNvPr id="12" name="図 11"/>
          <p:cNvPicPr>
            <a:picLocks noChangeAspect="1"/>
          </p:cNvPicPr>
          <p:nvPr/>
        </p:nvPicPr>
        <p:blipFill>
          <a:blip r:embed="rId5"/>
          <a:stretch>
            <a:fillRect/>
          </a:stretch>
        </p:blipFill>
        <p:spPr>
          <a:xfrm flipH="1">
            <a:off x="1589" y="3101389"/>
            <a:ext cx="2728864" cy="278215"/>
          </a:xfrm>
          <a:prstGeom prst="rect">
            <a:avLst/>
          </a:prstGeom>
        </p:spPr>
      </p:pic>
      <p:pic>
        <p:nvPicPr>
          <p:cNvPr id="21" name="図 20"/>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flipH="1">
            <a:off x="3100207" y="3094637"/>
            <a:ext cx="2845583" cy="291718"/>
          </a:xfrm>
          <a:prstGeom prst="rect">
            <a:avLst/>
          </a:prstGeom>
        </p:spPr>
      </p:pic>
      <p:pic>
        <p:nvPicPr>
          <p:cNvPr id="26" name="図 25"/>
          <p:cNvPicPr>
            <a:picLocks noChangeAspect="1"/>
          </p:cNvPicPr>
          <p:nvPr/>
        </p:nvPicPr>
        <p:blipFill>
          <a:blip r:embed="rId7"/>
          <a:stretch>
            <a:fillRect/>
          </a:stretch>
        </p:blipFill>
        <p:spPr>
          <a:xfrm flipH="1">
            <a:off x="5873450" y="2960285"/>
            <a:ext cx="3329158" cy="685062"/>
          </a:xfrm>
          <a:prstGeom prst="rect">
            <a:avLst/>
          </a:prstGeom>
        </p:spPr>
      </p:pic>
      <p:cxnSp>
        <p:nvCxnSpPr>
          <p:cNvPr id="28" name="直線コネクタ 27"/>
          <p:cNvCxnSpPr/>
          <p:nvPr/>
        </p:nvCxnSpPr>
        <p:spPr>
          <a:xfrm flipH="1">
            <a:off x="2913906" y="3323160"/>
            <a:ext cx="3007857" cy="0"/>
          </a:xfrm>
          <a:prstGeom prst="line">
            <a:avLst/>
          </a:prstGeom>
          <a:ln w="12700" cmpd="sng">
            <a:solidFill>
              <a:srgbClr val="008000"/>
            </a:solidFill>
            <a:prstDash val="sysDash"/>
          </a:ln>
          <a:effectLst/>
        </p:spPr>
        <p:style>
          <a:lnRef idx="2">
            <a:schemeClr val="accent1"/>
          </a:lnRef>
          <a:fillRef idx="0">
            <a:schemeClr val="accent1"/>
          </a:fillRef>
          <a:effectRef idx="1">
            <a:schemeClr val="accent1"/>
          </a:effectRef>
          <a:fontRef idx="minor">
            <a:schemeClr val="tx1"/>
          </a:fontRef>
        </p:style>
      </p:cxnSp>
      <p:cxnSp>
        <p:nvCxnSpPr>
          <p:cNvPr id="32" name="直線コネクタ 31"/>
          <p:cNvCxnSpPr/>
          <p:nvPr/>
        </p:nvCxnSpPr>
        <p:spPr>
          <a:xfrm rot="16200000" flipH="1">
            <a:off x="908517" y="2659411"/>
            <a:ext cx="3924260" cy="0"/>
          </a:xfrm>
          <a:prstGeom prst="line">
            <a:avLst/>
          </a:prstGeom>
          <a:ln w="38100" cmpd="sng">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33" name="直線コネクタ 32"/>
          <p:cNvCxnSpPr/>
          <p:nvPr/>
        </p:nvCxnSpPr>
        <p:spPr>
          <a:xfrm>
            <a:off x="6104280" y="694458"/>
            <a:ext cx="0" cy="2691897"/>
          </a:xfrm>
          <a:prstGeom prst="line">
            <a:avLst/>
          </a:prstGeom>
          <a:ln w="38100" cmpd="sng">
            <a:solidFill>
              <a:srgbClr val="008000"/>
            </a:solidFill>
          </a:ln>
          <a:effectLst/>
        </p:spPr>
        <p:style>
          <a:lnRef idx="2">
            <a:schemeClr val="accent1"/>
          </a:lnRef>
          <a:fillRef idx="0">
            <a:schemeClr val="accent1"/>
          </a:fillRef>
          <a:effectRef idx="1">
            <a:schemeClr val="accent1"/>
          </a:effectRef>
          <a:fontRef idx="minor">
            <a:schemeClr val="tx1"/>
          </a:fontRef>
        </p:style>
      </p:cxnSp>
      <p:sp>
        <p:nvSpPr>
          <p:cNvPr id="35" name="右矢印 34"/>
          <p:cNvSpPr/>
          <p:nvPr/>
        </p:nvSpPr>
        <p:spPr>
          <a:xfrm>
            <a:off x="2730453" y="2668601"/>
            <a:ext cx="398158" cy="432788"/>
          </a:xfrm>
          <a:prstGeom prst="rightArrow">
            <a:avLst/>
          </a:prstGeom>
          <a:solidFill>
            <a:schemeClr val="tx2">
              <a:lumMod val="60000"/>
              <a:lumOff val="4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37" name="テキスト ボックス 36"/>
          <p:cNvSpPr txBox="1"/>
          <p:nvPr/>
        </p:nvSpPr>
        <p:spPr>
          <a:xfrm>
            <a:off x="592665" y="774066"/>
            <a:ext cx="1352128" cy="369332"/>
          </a:xfrm>
          <a:prstGeom prst="rect">
            <a:avLst/>
          </a:prstGeom>
          <a:noFill/>
        </p:spPr>
        <p:txBody>
          <a:bodyPr wrap="none" rtlCol="0">
            <a:spAutoFit/>
          </a:bodyPr>
          <a:lstStyle/>
          <a:p>
            <a:r>
              <a:rPr lang="en-US" altLang="ja-JP" dirty="0" smtClean="0">
                <a:latin typeface="Arial"/>
                <a:cs typeface="Arial"/>
              </a:rPr>
              <a:t>Old version</a:t>
            </a:r>
            <a:endParaRPr kumimoji="1" lang="ja-JP" altLang="en-US" dirty="0">
              <a:latin typeface="Arial"/>
              <a:cs typeface="Arial"/>
            </a:endParaRPr>
          </a:p>
        </p:txBody>
      </p:sp>
      <p:sp>
        <p:nvSpPr>
          <p:cNvPr id="38" name="テキスト ボックス 37"/>
          <p:cNvSpPr txBox="1"/>
          <p:nvPr/>
        </p:nvSpPr>
        <p:spPr>
          <a:xfrm>
            <a:off x="3083238" y="459937"/>
            <a:ext cx="2802357" cy="923330"/>
          </a:xfrm>
          <a:prstGeom prst="rect">
            <a:avLst/>
          </a:prstGeom>
          <a:noFill/>
        </p:spPr>
        <p:txBody>
          <a:bodyPr wrap="none" rtlCol="0">
            <a:spAutoFit/>
          </a:bodyPr>
          <a:lstStyle/>
          <a:p>
            <a:r>
              <a:rPr kumimoji="1" lang="en-US" altLang="ja-JP" dirty="0" smtClean="0">
                <a:latin typeface="Arial"/>
                <a:cs typeface="Arial"/>
              </a:rPr>
              <a:t>Coil end found in practice</a:t>
            </a:r>
          </a:p>
          <a:p>
            <a:r>
              <a:rPr kumimoji="1" lang="en-US" altLang="ja-JP" dirty="0" smtClean="0">
                <a:latin typeface="Arial"/>
                <a:cs typeface="Arial"/>
              </a:rPr>
              <a:t>winding</a:t>
            </a:r>
          </a:p>
          <a:p>
            <a:r>
              <a:rPr lang="en-US" altLang="ja-JP" dirty="0" smtClean="0">
                <a:latin typeface="Arial"/>
                <a:cs typeface="Arial"/>
              </a:rPr>
              <a:t>(2-m test coil)</a:t>
            </a:r>
            <a:endParaRPr kumimoji="1" lang="ja-JP" altLang="en-US" dirty="0">
              <a:latin typeface="Arial"/>
              <a:cs typeface="Arial"/>
            </a:endParaRPr>
          </a:p>
        </p:txBody>
      </p:sp>
      <p:sp>
        <p:nvSpPr>
          <p:cNvPr id="39" name="テキスト ボックス 38"/>
          <p:cNvSpPr txBox="1"/>
          <p:nvPr/>
        </p:nvSpPr>
        <p:spPr>
          <a:xfrm>
            <a:off x="6757783" y="774066"/>
            <a:ext cx="1801507" cy="369332"/>
          </a:xfrm>
          <a:prstGeom prst="rect">
            <a:avLst/>
          </a:prstGeom>
          <a:noFill/>
        </p:spPr>
        <p:txBody>
          <a:bodyPr wrap="none" rtlCol="0">
            <a:spAutoFit/>
          </a:bodyPr>
          <a:lstStyle/>
          <a:p>
            <a:r>
              <a:rPr kumimoji="1" lang="en-US" altLang="ja-JP" dirty="0" smtClean="0">
                <a:latin typeface="Arial"/>
                <a:cs typeface="Arial"/>
              </a:rPr>
              <a:t>Modified design</a:t>
            </a:r>
            <a:endParaRPr kumimoji="1" lang="ja-JP" altLang="en-US" dirty="0">
              <a:latin typeface="Arial"/>
              <a:cs typeface="Arial"/>
            </a:endParaRPr>
          </a:p>
        </p:txBody>
      </p:sp>
      <p:sp>
        <p:nvSpPr>
          <p:cNvPr id="40" name="右矢印 39"/>
          <p:cNvSpPr/>
          <p:nvPr/>
        </p:nvSpPr>
        <p:spPr>
          <a:xfrm>
            <a:off x="5959901" y="2668601"/>
            <a:ext cx="398158" cy="432788"/>
          </a:xfrm>
          <a:prstGeom prst="rightArrow">
            <a:avLst/>
          </a:prstGeom>
          <a:solidFill>
            <a:schemeClr val="tx2">
              <a:lumMod val="60000"/>
              <a:lumOff val="40000"/>
            </a:schemeClr>
          </a:solidFill>
          <a:ln>
            <a:solidFill>
              <a:srgbClr val="00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pic>
        <p:nvPicPr>
          <p:cNvPr id="41" name="図 40" descr="IMG_4068.JPG"/>
          <p:cNvPicPr>
            <a:picLocks noChangeAspect="1"/>
          </p:cNvPicPr>
          <p:nvPr/>
        </p:nvPicPr>
        <p:blipFill>
          <a:blip r:embed="rId8" cstate="print">
            <a:extLst>
              <a:ext uri="{28A0092B-C50C-407E-A947-70E740481C1C}">
                <a14:useLocalDpi xmlns:a14="http://schemas.microsoft.com/office/drawing/2010/main"/>
              </a:ext>
            </a:extLst>
          </a:blip>
          <a:stretch>
            <a:fillRect/>
          </a:stretch>
        </p:blipFill>
        <p:spPr>
          <a:xfrm>
            <a:off x="662872" y="3502838"/>
            <a:ext cx="2637015" cy="1977761"/>
          </a:xfrm>
          <a:prstGeom prst="rect">
            <a:avLst/>
          </a:prstGeom>
        </p:spPr>
      </p:pic>
      <p:sp>
        <p:nvSpPr>
          <p:cNvPr id="42" name="テキスト ボックス 41"/>
          <p:cNvSpPr txBox="1"/>
          <p:nvPr/>
        </p:nvSpPr>
        <p:spPr>
          <a:xfrm>
            <a:off x="-56441" y="4677824"/>
            <a:ext cx="1804200" cy="830997"/>
          </a:xfrm>
          <a:prstGeom prst="rect">
            <a:avLst/>
          </a:prstGeom>
          <a:noFill/>
        </p:spPr>
        <p:txBody>
          <a:bodyPr wrap="none" rtlCol="0">
            <a:spAutoFit/>
          </a:bodyPr>
          <a:lstStyle/>
          <a:p>
            <a:r>
              <a:rPr kumimoji="1" lang="en-US" altLang="ja-JP" sz="1600" dirty="0" smtClean="0">
                <a:latin typeface="Arial"/>
                <a:cs typeface="Arial"/>
              </a:rPr>
              <a:t>End spacer</a:t>
            </a:r>
          </a:p>
          <a:p>
            <a:r>
              <a:rPr lang="en-US" altLang="ja-JP" sz="1600" dirty="0" smtClean="0">
                <a:latin typeface="Arial"/>
                <a:cs typeface="Arial"/>
              </a:rPr>
              <a:t>made using a 3-D</a:t>
            </a:r>
          </a:p>
          <a:p>
            <a:r>
              <a:rPr kumimoji="1" lang="en-US" altLang="ja-JP" sz="1600" dirty="0" smtClean="0">
                <a:latin typeface="Arial"/>
                <a:cs typeface="Arial"/>
              </a:rPr>
              <a:t>printer</a:t>
            </a:r>
            <a:endParaRPr kumimoji="1" lang="ja-JP" altLang="en-US" sz="1600" dirty="0">
              <a:latin typeface="Arial"/>
              <a:cs typeface="Arial"/>
            </a:endParaRPr>
          </a:p>
        </p:txBody>
      </p:sp>
      <p:cxnSp>
        <p:nvCxnSpPr>
          <p:cNvPr id="43" name="直線矢印コネクタ 42"/>
          <p:cNvCxnSpPr/>
          <p:nvPr/>
        </p:nvCxnSpPr>
        <p:spPr>
          <a:xfrm flipV="1">
            <a:off x="1083916" y="4491719"/>
            <a:ext cx="675547" cy="380400"/>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7" name="直線コネクタ 46"/>
          <p:cNvCxnSpPr/>
          <p:nvPr/>
        </p:nvCxnSpPr>
        <p:spPr>
          <a:xfrm flipH="1">
            <a:off x="2913906" y="3152445"/>
            <a:ext cx="3007857" cy="0"/>
          </a:xfrm>
          <a:prstGeom prst="line">
            <a:avLst/>
          </a:prstGeom>
          <a:ln w="12700" cmpd="sng">
            <a:solidFill>
              <a:srgbClr val="008000"/>
            </a:solidFill>
            <a:prstDash val="sysDash"/>
          </a:ln>
          <a:effectLst/>
        </p:spPr>
        <p:style>
          <a:lnRef idx="2">
            <a:schemeClr val="accent1"/>
          </a:lnRef>
          <a:fillRef idx="0">
            <a:schemeClr val="accent1"/>
          </a:fillRef>
          <a:effectRef idx="1">
            <a:schemeClr val="accent1"/>
          </a:effectRef>
          <a:fontRef idx="minor">
            <a:schemeClr val="tx1"/>
          </a:fontRef>
        </p:style>
      </p:cxnSp>
      <p:sp>
        <p:nvSpPr>
          <p:cNvPr id="24" name="円/楕円 23"/>
          <p:cNvSpPr/>
          <p:nvPr/>
        </p:nvSpPr>
        <p:spPr>
          <a:xfrm>
            <a:off x="3100207" y="3080526"/>
            <a:ext cx="540460" cy="147796"/>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49" name="円/楕円 48"/>
          <p:cNvSpPr/>
          <p:nvPr/>
        </p:nvSpPr>
        <p:spPr>
          <a:xfrm>
            <a:off x="4287657" y="3084645"/>
            <a:ext cx="282220" cy="147796"/>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50" name="テキスト ボックス 49"/>
          <p:cNvSpPr txBox="1"/>
          <p:nvPr/>
        </p:nvSpPr>
        <p:spPr>
          <a:xfrm>
            <a:off x="3263445" y="3300188"/>
            <a:ext cx="6031895" cy="1200329"/>
          </a:xfrm>
          <a:prstGeom prst="rect">
            <a:avLst/>
          </a:prstGeom>
          <a:noFill/>
        </p:spPr>
        <p:txBody>
          <a:bodyPr wrap="none" rtlCol="0">
            <a:spAutoFit/>
          </a:bodyPr>
          <a:lstStyle/>
          <a:p>
            <a:r>
              <a:rPr lang="en-US" altLang="ja-JP" dirty="0" smtClean="0">
                <a:latin typeface="Arial"/>
                <a:cs typeface="Arial"/>
              </a:rPr>
              <a:t>Due to insufficient length between straight section to end,</a:t>
            </a:r>
          </a:p>
          <a:p>
            <a:r>
              <a:rPr kumimoji="1" lang="en-US" altLang="ja-JP" dirty="0" smtClean="0">
                <a:latin typeface="Arial"/>
                <a:cs typeface="Arial"/>
              </a:rPr>
              <a:t>cables at the coil end tend to be inclined</a:t>
            </a:r>
          </a:p>
          <a:p>
            <a:r>
              <a:rPr kumimoji="1" lang="en-US" altLang="ja-JP" dirty="0" smtClean="0">
                <a:latin typeface="Arial"/>
                <a:cs typeface="Arial"/>
              </a:rPr>
              <a:t>to relieve strain energy</a:t>
            </a:r>
          </a:p>
          <a:p>
            <a:r>
              <a:rPr lang="en-US" altLang="ja-JP" dirty="0" smtClean="0">
                <a:latin typeface="Arial"/>
                <a:cs typeface="Arial"/>
                <a:sym typeface="Wingdings"/>
              </a:rPr>
              <a:t> Difference in height between end spacer and cables</a:t>
            </a:r>
            <a:endParaRPr kumimoji="1" lang="ja-JP" altLang="en-US" dirty="0">
              <a:latin typeface="Arial"/>
              <a:cs typeface="Arial"/>
            </a:endParaRPr>
          </a:p>
        </p:txBody>
      </p:sp>
      <p:sp>
        <p:nvSpPr>
          <p:cNvPr id="52" name="テキスト ボックス 51"/>
          <p:cNvSpPr txBox="1"/>
          <p:nvPr/>
        </p:nvSpPr>
        <p:spPr>
          <a:xfrm>
            <a:off x="3386079" y="4370454"/>
            <a:ext cx="5173211" cy="369332"/>
          </a:xfrm>
          <a:prstGeom prst="rect">
            <a:avLst/>
          </a:prstGeom>
          <a:noFill/>
        </p:spPr>
        <p:txBody>
          <a:bodyPr wrap="none" rtlCol="0">
            <a:spAutoFit/>
          </a:bodyPr>
          <a:lstStyle/>
          <a:p>
            <a:pPr marL="285750" indent="-285750">
              <a:buFontTx/>
              <a:buChar char="-"/>
            </a:pPr>
            <a:r>
              <a:rPr lang="en-US" altLang="ja-JP" dirty="0" smtClean="0">
                <a:latin typeface="Arial"/>
                <a:cs typeface="Arial"/>
              </a:rPr>
              <a:t>Coil end will be modified to have longer length</a:t>
            </a:r>
          </a:p>
        </p:txBody>
      </p:sp>
      <p:pic>
        <p:nvPicPr>
          <p:cNvPr id="3" name="図 2"/>
          <p:cNvPicPr>
            <a:picLocks noChangeAspect="1"/>
          </p:cNvPicPr>
          <p:nvPr/>
        </p:nvPicPr>
        <p:blipFill>
          <a:blip r:embed="rId9"/>
          <a:stretch>
            <a:fillRect/>
          </a:stretch>
        </p:blipFill>
        <p:spPr>
          <a:xfrm>
            <a:off x="5301459" y="4739785"/>
            <a:ext cx="2683918" cy="2111935"/>
          </a:xfrm>
          <a:prstGeom prst="rect">
            <a:avLst/>
          </a:prstGeom>
        </p:spPr>
      </p:pic>
      <p:sp>
        <p:nvSpPr>
          <p:cNvPr id="8" name="正方形/長方形 7"/>
          <p:cNvSpPr/>
          <p:nvPr/>
        </p:nvSpPr>
        <p:spPr>
          <a:xfrm>
            <a:off x="440420" y="5672843"/>
            <a:ext cx="4860452" cy="646331"/>
          </a:xfrm>
          <a:prstGeom prst="rect">
            <a:avLst/>
          </a:prstGeom>
        </p:spPr>
        <p:txBody>
          <a:bodyPr wrap="square">
            <a:spAutoFit/>
          </a:bodyPr>
          <a:lstStyle/>
          <a:p>
            <a:pPr marL="285750" indent="-285750">
              <a:buFontTx/>
              <a:buChar char="-"/>
            </a:pPr>
            <a:r>
              <a:rPr lang="en-US" altLang="ja-JP" dirty="0">
                <a:latin typeface="Arial"/>
                <a:cs typeface="Arial"/>
              </a:rPr>
              <a:t>Length of each coil block is being optimized to </a:t>
            </a:r>
            <a:r>
              <a:rPr lang="en-US" altLang="ja-JP" dirty="0" smtClean="0">
                <a:latin typeface="Arial"/>
                <a:cs typeface="Arial"/>
              </a:rPr>
              <a:t>minimize </a:t>
            </a:r>
            <a:r>
              <a:rPr lang="en-US" altLang="ja-JP" dirty="0" err="1" smtClean="0">
                <a:latin typeface="Arial"/>
                <a:cs typeface="Arial"/>
              </a:rPr>
              <a:t>multipole</a:t>
            </a:r>
            <a:r>
              <a:rPr lang="en-US" altLang="ja-JP" dirty="0" smtClean="0">
                <a:latin typeface="Arial"/>
                <a:cs typeface="Arial"/>
              </a:rPr>
              <a:t> coefficients </a:t>
            </a:r>
            <a:endParaRPr lang="ja-JP" altLang="en-US" dirty="0">
              <a:latin typeface="Arial"/>
              <a:cs typeface="Arial"/>
            </a:endParaRPr>
          </a:p>
        </p:txBody>
      </p:sp>
    </p:spTree>
    <p:extLst>
      <p:ext uri="{BB962C8B-B14F-4D97-AF65-F5344CB8AC3E}">
        <p14:creationId xmlns:p14="http://schemas.microsoft.com/office/powerpoint/2010/main" val="794360333"/>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5"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Quench protection study with </a:t>
            </a:r>
            <a:r>
              <a:rPr lang="en-US" altLang="ja-JP" sz="2800" b="1" i="1" dirty="0" err="1" smtClean="0">
                <a:solidFill>
                  <a:schemeClr val="bg1"/>
                </a:solidFill>
                <a:effectLst>
                  <a:outerShdw blurRad="38100" dist="38100" dir="2700000" algn="tl">
                    <a:srgbClr val="DDDDDD"/>
                  </a:outerShdw>
                </a:effectLst>
              </a:rPr>
              <a:t>R</a:t>
            </a:r>
            <a:r>
              <a:rPr lang="en-US" altLang="ja-JP" sz="2800" b="1" i="1" baseline="-25000" dirty="0" err="1" smtClean="0">
                <a:solidFill>
                  <a:schemeClr val="bg1"/>
                </a:solidFill>
                <a:effectLst>
                  <a:outerShdw blurRad="38100" dist="38100" dir="2700000" algn="tl">
                    <a:srgbClr val="DDDDDD"/>
                  </a:outerShdw>
                </a:effectLst>
              </a:rPr>
              <a:t>dump</a:t>
            </a:r>
            <a:r>
              <a:rPr lang="en-US" altLang="ja-JP" sz="2800" b="1" i="1" dirty="0" smtClean="0">
                <a:solidFill>
                  <a:schemeClr val="bg1"/>
                </a:solidFill>
                <a:effectLst>
                  <a:outerShdw blurRad="38100" dist="38100" dir="2700000" algn="tl">
                    <a:srgbClr val="DDDDDD"/>
                  </a:outerShdw>
                </a:effectLst>
              </a:rPr>
              <a:t>=75 </a:t>
            </a:r>
            <a:r>
              <a:rPr lang="en-US" altLang="ja-JP" sz="2800" b="1" i="1" dirty="0" err="1" smtClean="0">
                <a:solidFill>
                  <a:schemeClr val="bg1"/>
                </a:solidFill>
                <a:effectLst>
                  <a:outerShdw blurRad="38100" dist="38100" dir="2700000" algn="tl">
                    <a:srgbClr val="DDDDDD"/>
                  </a:outerShdw>
                </a:effectLst>
              </a:rPr>
              <a:t>m</a:t>
            </a:r>
            <a:r>
              <a:rPr lang="en-US" altLang="ja-JP" sz="2800" b="1" i="1" dirty="0" err="1" smtClean="0">
                <a:solidFill>
                  <a:schemeClr val="bg1"/>
                </a:solidFill>
                <a:effectLst>
                  <a:outerShdw blurRad="38100" dist="38100" dir="2700000" algn="tl">
                    <a:srgbClr val="DDDDDD"/>
                  </a:outerShdw>
                </a:effectLst>
                <a:latin typeface="Symbol" charset="2"/>
                <a:cs typeface="Symbol" charset="2"/>
              </a:rPr>
              <a:t>W</a:t>
            </a:r>
            <a:endParaRPr lang="en-US" altLang="ja-JP" sz="2800" b="1" i="1" dirty="0" smtClean="0">
              <a:solidFill>
                <a:schemeClr val="bg1"/>
              </a:solidFill>
              <a:effectLst>
                <a:outerShdw blurRad="38100" dist="38100" dir="2700000" algn="tl">
                  <a:srgbClr val="DDDDDD"/>
                </a:outerShdw>
              </a:effectLst>
              <a:latin typeface="Symbol" charset="2"/>
              <a:cs typeface="Symbol" charset="2"/>
            </a:endParaRPr>
          </a:p>
        </p:txBody>
      </p:sp>
      <p:sp>
        <p:nvSpPr>
          <p:cNvPr id="6" name="テキスト ボックス 5"/>
          <p:cNvSpPr txBox="1"/>
          <p:nvPr/>
        </p:nvSpPr>
        <p:spPr>
          <a:xfrm>
            <a:off x="179388" y="858808"/>
            <a:ext cx="8815234" cy="1477328"/>
          </a:xfrm>
          <a:prstGeom prst="rect">
            <a:avLst/>
          </a:prstGeom>
          <a:noFill/>
        </p:spPr>
        <p:txBody>
          <a:bodyPr wrap="none" rtlCol="0">
            <a:spAutoFit/>
          </a:bodyPr>
          <a:lstStyle/>
          <a:p>
            <a:pPr marL="285750" indent="-285750">
              <a:buFontTx/>
              <a:buChar char="-"/>
            </a:pPr>
            <a:r>
              <a:rPr kumimoji="1" lang="en-US" altLang="ja-JP" dirty="0" err="1" smtClean="0">
                <a:latin typeface="Arial"/>
                <a:cs typeface="Arial"/>
              </a:rPr>
              <a:t>R</a:t>
            </a:r>
            <a:r>
              <a:rPr kumimoji="1" lang="en-US" altLang="ja-JP" baseline="-25000" dirty="0" err="1" smtClean="0">
                <a:latin typeface="Arial"/>
                <a:cs typeface="Arial"/>
              </a:rPr>
              <a:t>dump</a:t>
            </a:r>
            <a:r>
              <a:rPr kumimoji="1" lang="en-US" altLang="ja-JP" dirty="0" smtClean="0">
                <a:latin typeface="Arial"/>
                <a:cs typeface="Arial"/>
              </a:rPr>
              <a:t>=75 </a:t>
            </a:r>
            <a:r>
              <a:rPr kumimoji="1" lang="en-US" altLang="ja-JP" dirty="0" err="1" smtClean="0">
                <a:latin typeface="Arial"/>
                <a:cs typeface="Arial"/>
              </a:rPr>
              <a:t>m</a:t>
            </a:r>
            <a:r>
              <a:rPr kumimoji="1" lang="en-US" altLang="ja-JP" dirty="0" err="1" smtClean="0">
                <a:latin typeface="Symbol" charset="2"/>
                <a:cs typeface="Symbol" charset="2"/>
              </a:rPr>
              <a:t>W</a:t>
            </a:r>
            <a:r>
              <a:rPr kumimoji="1" lang="en-US" altLang="ja-JP" dirty="0" smtClean="0">
                <a:latin typeface="Arial"/>
                <a:cs typeface="Arial"/>
              </a:rPr>
              <a:t>: Already implemented for the MB circuit in the LHC</a:t>
            </a:r>
          </a:p>
          <a:p>
            <a:pPr marL="285750" indent="-285750">
              <a:buFontTx/>
              <a:buChar char="-"/>
            </a:pPr>
            <a:r>
              <a:rPr lang="en-US" altLang="ja-JP" dirty="0" smtClean="0">
                <a:latin typeface="Arial"/>
                <a:cs typeface="Arial"/>
              </a:rPr>
              <a:t>Quench detection threshold: 0.1 V, 10 </a:t>
            </a:r>
            <a:r>
              <a:rPr lang="en-US" altLang="ja-JP" dirty="0" err="1" smtClean="0">
                <a:latin typeface="Arial"/>
                <a:cs typeface="Arial"/>
              </a:rPr>
              <a:t>msec</a:t>
            </a:r>
            <a:endParaRPr lang="en-US" altLang="ja-JP" dirty="0" smtClean="0">
              <a:latin typeface="Arial"/>
              <a:cs typeface="Arial"/>
            </a:endParaRPr>
          </a:p>
          <a:p>
            <a:pPr marL="285750" indent="-285750">
              <a:buFontTx/>
              <a:buChar char="-"/>
            </a:pPr>
            <a:r>
              <a:rPr lang="en-US" altLang="ja-JP" dirty="0" smtClean="0">
                <a:latin typeface="Arial"/>
                <a:cs typeface="Arial"/>
              </a:rPr>
              <a:t>Cable resistance was neglected in calculation of detection time &amp; time constant of</a:t>
            </a:r>
          </a:p>
          <a:p>
            <a:r>
              <a:rPr lang="en-US" altLang="ja-JP" dirty="0">
                <a:latin typeface="Arial"/>
                <a:cs typeface="Arial"/>
              </a:rPr>
              <a:t> </a:t>
            </a:r>
            <a:r>
              <a:rPr lang="en-US" altLang="ja-JP" dirty="0" smtClean="0">
                <a:latin typeface="Arial"/>
                <a:cs typeface="Arial"/>
              </a:rPr>
              <a:t>    current decay, </a:t>
            </a:r>
            <a:r>
              <a:rPr lang="en-US" altLang="ja-JP" dirty="0" smtClean="0">
                <a:latin typeface="Symbol" charset="2"/>
                <a:cs typeface="Symbol" charset="2"/>
              </a:rPr>
              <a:t>t</a:t>
            </a:r>
            <a:r>
              <a:rPr lang="en-US" altLang="ja-JP" dirty="0" smtClean="0">
                <a:latin typeface="Arial"/>
                <a:cs typeface="Arial"/>
              </a:rPr>
              <a:t> </a:t>
            </a:r>
            <a:r>
              <a:rPr lang="en-US" altLang="ja-JP" dirty="0" smtClean="0">
                <a:latin typeface="Arial"/>
                <a:cs typeface="Arial"/>
                <a:sym typeface="Wingdings"/>
              </a:rPr>
              <a:t> </a:t>
            </a:r>
            <a:r>
              <a:rPr lang="en-US" altLang="ja-JP" dirty="0" smtClean="0">
                <a:solidFill>
                  <a:srgbClr val="FF0000"/>
                </a:solidFill>
                <a:latin typeface="Arial"/>
                <a:cs typeface="Arial"/>
                <a:sym typeface="Wingdings"/>
              </a:rPr>
              <a:t>A conservative scenario</a:t>
            </a:r>
          </a:p>
          <a:p>
            <a:pPr marL="285750" indent="-285750">
              <a:buFontTx/>
              <a:buChar char="-"/>
            </a:pPr>
            <a:r>
              <a:rPr lang="en-US" altLang="ja-JP" dirty="0" smtClean="0">
                <a:latin typeface="Arial"/>
                <a:cs typeface="Arial"/>
                <a:sym typeface="Wingdings"/>
              </a:rPr>
              <a:t>Quench starts around lead out (B ~ 0 T)   </a:t>
            </a:r>
            <a:r>
              <a:rPr lang="en-US" altLang="ja-JP" dirty="0" smtClean="0">
                <a:solidFill>
                  <a:srgbClr val="FF0000"/>
                </a:solidFill>
                <a:latin typeface="Arial"/>
                <a:cs typeface="Arial"/>
                <a:sym typeface="Wingdings"/>
              </a:rPr>
              <a:t>Worst case</a:t>
            </a:r>
          </a:p>
        </p:txBody>
      </p:sp>
      <p:pic>
        <p:nvPicPr>
          <p:cNvPr id="7" name="図 6"/>
          <p:cNvPicPr>
            <a:picLocks noChangeAspect="1"/>
          </p:cNvPicPr>
          <p:nvPr/>
        </p:nvPicPr>
        <p:blipFill>
          <a:blip r:embed="rId2"/>
          <a:stretch>
            <a:fillRect/>
          </a:stretch>
        </p:blipFill>
        <p:spPr>
          <a:xfrm>
            <a:off x="225486" y="2453721"/>
            <a:ext cx="5353969" cy="3487315"/>
          </a:xfrm>
          <a:prstGeom prst="rect">
            <a:avLst/>
          </a:prstGeom>
        </p:spPr>
      </p:pic>
      <p:cxnSp>
        <p:nvCxnSpPr>
          <p:cNvPr id="9" name="直線コネクタ 8"/>
          <p:cNvCxnSpPr/>
          <p:nvPr/>
        </p:nvCxnSpPr>
        <p:spPr>
          <a:xfrm flipV="1">
            <a:off x="4521407" y="2945334"/>
            <a:ext cx="0" cy="2130742"/>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2" name="直線コネクタ 11"/>
          <p:cNvCxnSpPr/>
          <p:nvPr/>
        </p:nvCxnSpPr>
        <p:spPr>
          <a:xfrm flipH="1">
            <a:off x="3199002" y="2955830"/>
            <a:ext cx="1322406" cy="0"/>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5" name="直線コネクタ 14"/>
          <p:cNvCxnSpPr/>
          <p:nvPr/>
        </p:nvCxnSpPr>
        <p:spPr>
          <a:xfrm flipH="1">
            <a:off x="1136934" y="2955830"/>
            <a:ext cx="571741" cy="0"/>
          </a:xfrm>
          <a:prstGeom prst="line">
            <a:avLst/>
          </a:prstGeom>
          <a:ln>
            <a:solidFill>
              <a:schemeClr val="tx1"/>
            </a:solidFill>
            <a:prstDash val="dash"/>
            <a:headEnd type="none"/>
            <a:tailEnd type="arrow"/>
          </a:ln>
          <a:effectLst/>
        </p:spPr>
        <p:style>
          <a:lnRef idx="2">
            <a:schemeClr val="accent1"/>
          </a:lnRef>
          <a:fillRef idx="0">
            <a:schemeClr val="accent1"/>
          </a:fillRef>
          <a:effectRef idx="1">
            <a:schemeClr val="accent1"/>
          </a:effectRef>
          <a:fontRef idx="minor">
            <a:schemeClr val="tx1"/>
          </a:fontRef>
        </p:style>
      </p:cxnSp>
      <p:sp>
        <p:nvSpPr>
          <p:cNvPr id="19" name="テキスト ボックス 18"/>
          <p:cNvSpPr txBox="1"/>
          <p:nvPr/>
        </p:nvSpPr>
        <p:spPr>
          <a:xfrm>
            <a:off x="5739256" y="3134961"/>
            <a:ext cx="3121626" cy="707886"/>
          </a:xfrm>
          <a:prstGeom prst="rect">
            <a:avLst/>
          </a:prstGeom>
          <a:noFill/>
          <a:ln>
            <a:solidFill>
              <a:srgbClr val="000000"/>
            </a:solidFill>
          </a:ln>
        </p:spPr>
        <p:txBody>
          <a:bodyPr wrap="none" rtlCol="0">
            <a:spAutoFit/>
          </a:bodyPr>
          <a:lstStyle/>
          <a:p>
            <a:r>
              <a:rPr kumimoji="1" lang="en-US" altLang="ja-JP" sz="2000" dirty="0" smtClean="0">
                <a:solidFill>
                  <a:srgbClr val="0000FF"/>
                </a:solidFill>
                <a:latin typeface="Arial"/>
                <a:cs typeface="Arial"/>
              </a:rPr>
              <a:t>Peak temperature at </a:t>
            </a:r>
            <a:r>
              <a:rPr kumimoji="1" lang="en-US" altLang="ja-JP" sz="2000" dirty="0" err="1" smtClean="0">
                <a:solidFill>
                  <a:srgbClr val="0000FF"/>
                </a:solidFill>
                <a:latin typeface="Arial"/>
                <a:cs typeface="Arial"/>
              </a:rPr>
              <a:t>B</a:t>
            </a:r>
            <a:r>
              <a:rPr kumimoji="1" lang="en-US" altLang="ja-JP" sz="2000" baseline="-25000" dirty="0" err="1" smtClean="0">
                <a:solidFill>
                  <a:srgbClr val="0000FF"/>
                </a:solidFill>
                <a:latin typeface="Arial"/>
                <a:cs typeface="Arial"/>
              </a:rPr>
              <a:t>peak</a:t>
            </a:r>
            <a:endParaRPr kumimoji="1" lang="en-US" altLang="ja-JP" sz="2000" baseline="-25000" dirty="0" smtClean="0">
              <a:solidFill>
                <a:srgbClr val="0000FF"/>
              </a:solidFill>
              <a:latin typeface="Arial"/>
              <a:cs typeface="Arial"/>
            </a:endParaRPr>
          </a:p>
          <a:p>
            <a:r>
              <a:rPr lang="en-US" altLang="ja-JP" sz="2000" dirty="0" smtClean="0">
                <a:latin typeface="Arial"/>
                <a:cs typeface="Arial"/>
              </a:rPr>
              <a:t>(at I</a:t>
            </a:r>
            <a:r>
              <a:rPr lang="en-US" altLang="ja-JP" sz="2000" baseline="-25000" dirty="0" smtClean="0">
                <a:latin typeface="Arial"/>
                <a:cs typeface="Arial"/>
              </a:rPr>
              <a:t>max</a:t>
            </a:r>
            <a:r>
              <a:rPr lang="en-US" altLang="ja-JP" sz="2000" dirty="0" smtClean="0">
                <a:latin typeface="Arial"/>
                <a:cs typeface="Arial"/>
              </a:rPr>
              <a:t>=13kA) = </a:t>
            </a:r>
            <a:r>
              <a:rPr lang="en-US" altLang="ja-JP" sz="2000" dirty="0" smtClean="0">
                <a:solidFill>
                  <a:srgbClr val="FF0000"/>
                </a:solidFill>
                <a:latin typeface="Arial"/>
                <a:cs typeface="Arial"/>
              </a:rPr>
              <a:t>305 K</a:t>
            </a:r>
            <a:endParaRPr kumimoji="1" lang="ja-JP" altLang="en-US" sz="2000" dirty="0">
              <a:solidFill>
                <a:srgbClr val="FF0000"/>
              </a:solidFill>
              <a:latin typeface="Arial"/>
              <a:cs typeface="Arial"/>
            </a:endParaRPr>
          </a:p>
        </p:txBody>
      </p:sp>
      <p:sp>
        <p:nvSpPr>
          <p:cNvPr id="20" name="正方形/長方形 19"/>
          <p:cNvSpPr/>
          <p:nvPr/>
        </p:nvSpPr>
        <p:spPr>
          <a:xfrm>
            <a:off x="38256" y="5846968"/>
            <a:ext cx="9074906" cy="877163"/>
          </a:xfrm>
          <a:prstGeom prst="rect">
            <a:avLst/>
          </a:prstGeom>
        </p:spPr>
        <p:txBody>
          <a:bodyPr wrap="square">
            <a:spAutoFit/>
          </a:bodyPr>
          <a:lstStyle/>
          <a:p>
            <a:pPr marL="342900" lvl="0" indent="-342900">
              <a:spcBef>
                <a:spcPct val="20000"/>
              </a:spcBef>
              <a:buFont typeface="Arial"/>
              <a:buChar char="•"/>
              <a:defRPr/>
            </a:pPr>
            <a:r>
              <a:rPr lang="en-US" altLang="ja-JP" dirty="0">
                <a:solidFill>
                  <a:srgbClr val="0000FF"/>
                </a:solidFill>
                <a:latin typeface="Arial"/>
                <a:cs typeface="Arial"/>
              </a:rPr>
              <a:t>Further study will be made with 3D field map soon.</a:t>
            </a:r>
          </a:p>
          <a:p>
            <a:pPr marL="342900" lvl="0" indent="-342900">
              <a:lnSpc>
                <a:spcPct val="80000"/>
              </a:lnSpc>
              <a:spcBef>
                <a:spcPct val="20000"/>
              </a:spcBef>
              <a:buFont typeface="Arial"/>
              <a:buChar char="•"/>
              <a:defRPr/>
            </a:pPr>
            <a:r>
              <a:rPr lang="en-US" altLang="ja-JP" dirty="0">
                <a:solidFill>
                  <a:srgbClr val="0000FF"/>
                </a:solidFill>
                <a:latin typeface="Arial"/>
                <a:cs typeface="Arial"/>
              </a:rPr>
              <a:t>QPH would not be necessary in the production magnet, but it will </a:t>
            </a:r>
            <a:r>
              <a:rPr lang="en-US" altLang="ja-JP" dirty="0" smtClean="0">
                <a:solidFill>
                  <a:srgbClr val="0000FF"/>
                </a:solidFill>
                <a:latin typeface="Arial"/>
                <a:cs typeface="Arial"/>
              </a:rPr>
              <a:t>be decided after </a:t>
            </a:r>
            <a:r>
              <a:rPr lang="en-US" altLang="ja-JP" dirty="0">
                <a:solidFill>
                  <a:srgbClr val="0000FF"/>
                </a:solidFill>
                <a:latin typeface="Arial"/>
                <a:cs typeface="Arial"/>
              </a:rPr>
              <a:t>quench test using 2-m model magnet.</a:t>
            </a:r>
          </a:p>
        </p:txBody>
      </p:sp>
      <p:sp>
        <p:nvSpPr>
          <p:cNvPr id="21" name="テキスト ボックス 20"/>
          <p:cNvSpPr txBox="1"/>
          <p:nvPr/>
        </p:nvSpPr>
        <p:spPr>
          <a:xfrm>
            <a:off x="201964" y="542341"/>
            <a:ext cx="2314794" cy="369332"/>
          </a:xfrm>
          <a:prstGeom prst="rect">
            <a:avLst/>
          </a:prstGeom>
          <a:noFill/>
        </p:spPr>
        <p:txBody>
          <a:bodyPr wrap="none" rtlCol="0">
            <a:spAutoFit/>
          </a:bodyPr>
          <a:lstStyle/>
          <a:p>
            <a:r>
              <a:rPr kumimoji="1" lang="en-US" altLang="ja-JP" dirty="0" smtClean="0">
                <a:latin typeface="Arial"/>
                <a:cs typeface="Arial"/>
              </a:rPr>
              <a:t>Calculation condition</a:t>
            </a:r>
            <a:endParaRPr kumimoji="1" lang="ja-JP" altLang="en-US" dirty="0">
              <a:latin typeface="Arial"/>
              <a:cs typeface="Arial"/>
            </a:endParaRPr>
          </a:p>
        </p:txBody>
      </p:sp>
    </p:spTree>
    <p:extLst>
      <p:ext uri="{BB962C8B-B14F-4D97-AF65-F5344CB8AC3E}">
        <p14:creationId xmlns:p14="http://schemas.microsoft.com/office/powerpoint/2010/main" val="26106470"/>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1177657" y="2829838"/>
            <a:ext cx="6699623"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4400" b="1" i="1" dirty="0" smtClean="0">
                <a:solidFill>
                  <a:srgbClr val="000090"/>
                </a:solidFill>
                <a:effectLst>
                  <a:outerShdw blurRad="38100" dist="38100" dir="2700000" algn="tl">
                    <a:srgbClr val="DDDDDD"/>
                  </a:outerShdw>
                </a:effectLst>
              </a:rPr>
              <a:t>Fabrication of a test coil</a:t>
            </a:r>
          </a:p>
          <a:p>
            <a:r>
              <a:rPr lang="en-US" altLang="ja-JP" sz="4400" b="1" i="1" dirty="0" smtClean="0">
                <a:solidFill>
                  <a:srgbClr val="000090"/>
                </a:solidFill>
                <a:effectLst>
                  <a:outerShdw blurRad="38100" dist="38100" dir="2700000" algn="tl">
                    <a:srgbClr val="DDDDDD"/>
                  </a:outerShdw>
                </a:effectLst>
              </a:rPr>
              <a:t>for the 2-m model </a:t>
            </a:r>
          </a:p>
        </p:txBody>
      </p:sp>
      <p:sp>
        <p:nvSpPr>
          <p:cNvPr id="2" name="スライド番号プレースホルダー 1"/>
          <p:cNvSpPr>
            <a:spLocks noGrp="1"/>
          </p:cNvSpPr>
          <p:nvPr>
            <p:ph type="sldNum" sz="quarter" idx="12"/>
          </p:nvPr>
        </p:nvSpPr>
        <p:spPr/>
        <p:txBody>
          <a:bodyPr/>
          <a:lstStyle/>
          <a:p>
            <a:fld id="{092B129B-82F7-934B-B7C5-A1EBDBE39D98}" type="slidenum">
              <a:rPr kumimoji="1" lang="ja-JP" altLang="en-US" smtClean="0"/>
              <a:t>17</a:t>
            </a:fld>
            <a:endParaRPr kumimoji="1" lang="ja-JP" altLang="en-US"/>
          </a:p>
        </p:txBody>
      </p:sp>
    </p:spTree>
    <p:extLst>
      <p:ext uri="{BB962C8B-B14F-4D97-AF65-F5344CB8AC3E}">
        <p14:creationId xmlns:p14="http://schemas.microsoft.com/office/powerpoint/2010/main" val="79610798"/>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89FC311-C70D-1A49-9ABD-F1846C7BDF25}" type="slidenum">
              <a:rPr kumimoji="1" lang="ja-JP" altLang="en-US" smtClean="0"/>
              <a:t>18</a:t>
            </a:fld>
            <a:endParaRPr kumimoji="1" lang="ja-JP" altLang="en-US" dirty="0"/>
          </a:p>
        </p:txBody>
      </p:sp>
      <p:sp>
        <p:nvSpPr>
          <p:cNvPr id="5"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6"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Purposes of test coil fabrication 1</a:t>
            </a:r>
          </a:p>
        </p:txBody>
      </p:sp>
      <p:sp>
        <p:nvSpPr>
          <p:cNvPr id="18" name="テキスト ボックス 17"/>
          <p:cNvSpPr txBox="1"/>
          <p:nvPr/>
        </p:nvSpPr>
        <p:spPr>
          <a:xfrm>
            <a:off x="67332" y="1074079"/>
            <a:ext cx="3320666" cy="400110"/>
          </a:xfrm>
          <a:prstGeom prst="rect">
            <a:avLst/>
          </a:prstGeom>
          <a:noFill/>
        </p:spPr>
        <p:txBody>
          <a:bodyPr wrap="none" rtlCol="0">
            <a:spAutoFit/>
          </a:bodyPr>
          <a:lstStyle/>
          <a:p>
            <a:r>
              <a:rPr kumimoji="1" lang="en-US" altLang="ja-JP" sz="2000" dirty="0" smtClean="0">
                <a:latin typeface="Arial"/>
                <a:cs typeface="Arial"/>
              </a:rPr>
              <a:t>To verify the following items</a:t>
            </a:r>
            <a:endParaRPr kumimoji="1" lang="ja-JP" altLang="en-US" sz="2000" dirty="0">
              <a:latin typeface="Arial"/>
              <a:cs typeface="Arial"/>
            </a:endParaRPr>
          </a:p>
        </p:txBody>
      </p:sp>
      <p:sp>
        <p:nvSpPr>
          <p:cNvPr id="3" name="テキスト ボックス 2"/>
          <p:cNvSpPr txBox="1"/>
          <p:nvPr/>
        </p:nvSpPr>
        <p:spPr>
          <a:xfrm>
            <a:off x="23215" y="1456567"/>
            <a:ext cx="9251251" cy="3477875"/>
          </a:xfrm>
          <a:prstGeom prst="rect">
            <a:avLst/>
          </a:prstGeom>
          <a:noFill/>
        </p:spPr>
        <p:txBody>
          <a:bodyPr wrap="none" rtlCol="0">
            <a:spAutoFit/>
          </a:bodyPr>
          <a:lstStyle/>
          <a:p>
            <a:pPr marL="285750" indent="-285750">
              <a:buFontTx/>
              <a:buChar char="-"/>
            </a:pPr>
            <a:r>
              <a:rPr kumimoji="1" lang="en-US" altLang="ja-JP" sz="2000" dirty="0" err="1" smtClean="0">
                <a:latin typeface="Arial"/>
                <a:cs typeface="Arial"/>
              </a:rPr>
              <a:t>Toolings</a:t>
            </a:r>
            <a:r>
              <a:rPr kumimoji="1" lang="en-US" altLang="ja-JP" sz="2000" dirty="0" smtClean="0">
                <a:latin typeface="Arial"/>
                <a:cs typeface="Arial"/>
              </a:rPr>
              <a:t> for winding (Mandrel, Forming block, …)</a:t>
            </a:r>
          </a:p>
          <a:p>
            <a:pPr marL="285750" indent="-285750">
              <a:buFontTx/>
              <a:buChar char="-"/>
            </a:pPr>
            <a:r>
              <a:rPr lang="en-US" altLang="ja-JP" sz="2000" dirty="0" smtClean="0">
                <a:latin typeface="Arial"/>
                <a:cs typeface="Arial"/>
              </a:rPr>
              <a:t>Operation test for winding machine, hydraulic press, heater,…</a:t>
            </a:r>
          </a:p>
          <a:p>
            <a:pPr marL="285750" indent="-285750">
              <a:buFontTx/>
              <a:buChar char="-"/>
            </a:pPr>
            <a:r>
              <a:rPr kumimoji="1" lang="en-US" altLang="ja-JP" sz="2000" dirty="0" smtClean="0">
                <a:latin typeface="Arial"/>
                <a:cs typeface="Arial"/>
              </a:rPr>
              <a:t>Design of end spacers</a:t>
            </a:r>
            <a:r>
              <a:rPr lang="en-US" altLang="ja-JP" sz="2000" dirty="0" smtClean="0">
                <a:latin typeface="Arial"/>
                <a:cs typeface="Arial"/>
              </a:rPr>
              <a:t>, </a:t>
            </a:r>
            <a:r>
              <a:rPr lang="en-US" altLang="ja-JP" sz="2000" dirty="0">
                <a:latin typeface="Arial"/>
                <a:cs typeface="Arial"/>
              </a:rPr>
              <a:t>w</a:t>
            </a:r>
            <a:r>
              <a:rPr kumimoji="1" lang="en-US" altLang="ja-JP" sz="2000" dirty="0" smtClean="0">
                <a:latin typeface="Arial"/>
                <a:cs typeface="Arial"/>
              </a:rPr>
              <a:t>inding and measurement of coil end</a:t>
            </a:r>
          </a:p>
          <a:p>
            <a:pPr marL="285750" indent="-285750">
              <a:buFontTx/>
              <a:buChar char="-"/>
            </a:pPr>
            <a:r>
              <a:rPr lang="en-US" altLang="ja-JP" sz="2000" dirty="0" smtClean="0">
                <a:latin typeface="Arial"/>
                <a:cs typeface="Arial"/>
              </a:rPr>
              <a:t>Confirmation of curing cycle (temperature profile and homogeneity, pressure)</a:t>
            </a:r>
          </a:p>
          <a:p>
            <a:pPr marL="285750" indent="-285750">
              <a:buFontTx/>
              <a:buChar char="-"/>
            </a:pPr>
            <a:r>
              <a:rPr lang="en-US" altLang="ja-JP" sz="2000" dirty="0" smtClean="0">
                <a:latin typeface="Arial"/>
                <a:cs typeface="Arial"/>
              </a:rPr>
              <a:t>Practice for quality assurance</a:t>
            </a:r>
          </a:p>
          <a:p>
            <a:r>
              <a:rPr lang="en-US" altLang="ja-JP" sz="2000" dirty="0">
                <a:latin typeface="Arial"/>
                <a:cs typeface="Arial"/>
              </a:rPr>
              <a:t> </a:t>
            </a:r>
            <a:r>
              <a:rPr lang="en-US" altLang="ja-JP" sz="2000" dirty="0" smtClean="0">
                <a:latin typeface="Arial"/>
                <a:cs typeface="Arial"/>
              </a:rPr>
              <a:t>    electrical tests of coil (ground fault, cable resistance, turn-turn insulation,…) </a:t>
            </a:r>
          </a:p>
          <a:p>
            <a:endParaRPr kumimoji="1" lang="en-US" altLang="ja-JP" sz="2000" dirty="0">
              <a:latin typeface="Arial"/>
              <a:cs typeface="Arial"/>
            </a:endParaRPr>
          </a:p>
          <a:p>
            <a:r>
              <a:rPr kumimoji="1" lang="en-US" altLang="ja-JP" sz="2000" dirty="0" smtClean="0">
                <a:latin typeface="Arial"/>
                <a:cs typeface="Arial"/>
              </a:rPr>
              <a:t>Once test coil </a:t>
            </a:r>
            <a:r>
              <a:rPr lang="en-US" altLang="ja-JP" sz="2000" dirty="0" smtClean="0">
                <a:latin typeface="Arial"/>
                <a:cs typeface="Arial"/>
              </a:rPr>
              <a:t>fabrication is completed, it will be used for</a:t>
            </a:r>
          </a:p>
          <a:p>
            <a:pPr marL="285750" indent="-285750">
              <a:buFontTx/>
              <a:buChar char="-"/>
            </a:pPr>
            <a:r>
              <a:rPr kumimoji="1" lang="en-US" altLang="ja-JP" sz="2000" dirty="0" smtClean="0">
                <a:latin typeface="Arial"/>
                <a:cs typeface="Arial"/>
              </a:rPr>
              <a:t>Commissioning of coil size measurement</a:t>
            </a:r>
          </a:p>
          <a:p>
            <a:pPr marL="285750" indent="-285750">
              <a:buFontTx/>
              <a:buChar char="-"/>
            </a:pPr>
            <a:r>
              <a:rPr lang="en-US" altLang="ja-JP" sz="2000" dirty="0" smtClean="0">
                <a:latin typeface="Arial"/>
                <a:cs typeface="Arial"/>
              </a:rPr>
              <a:t>Practice for attaching voltage leads</a:t>
            </a:r>
          </a:p>
          <a:p>
            <a:pPr marL="285750" indent="-285750">
              <a:buFontTx/>
              <a:buChar char="-"/>
            </a:pPr>
            <a:r>
              <a:rPr kumimoji="1" lang="en-US" altLang="ja-JP" sz="2000" dirty="0" smtClean="0">
                <a:latin typeface="Arial"/>
                <a:cs typeface="Arial"/>
              </a:rPr>
              <a:t>200mm-long mechanical model</a:t>
            </a:r>
            <a:endParaRPr kumimoji="1" lang="ja-JP" altLang="en-US" sz="2000" dirty="0">
              <a:latin typeface="Arial"/>
              <a:cs typeface="Arial"/>
            </a:endParaRPr>
          </a:p>
        </p:txBody>
      </p:sp>
    </p:spTree>
    <p:extLst>
      <p:ext uri="{BB962C8B-B14F-4D97-AF65-F5344CB8AC3E}">
        <p14:creationId xmlns:p14="http://schemas.microsoft.com/office/powerpoint/2010/main" val="154925122"/>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5"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Contents</a:t>
            </a:r>
          </a:p>
        </p:txBody>
      </p:sp>
      <p:sp>
        <p:nvSpPr>
          <p:cNvPr id="2" name="スライド番号プレースホルダー 1"/>
          <p:cNvSpPr>
            <a:spLocks noGrp="1"/>
          </p:cNvSpPr>
          <p:nvPr>
            <p:ph type="sldNum" sz="quarter" idx="12"/>
          </p:nvPr>
        </p:nvSpPr>
        <p:spPr/>
        <p:txBody>
          <a:bodyPr/>
          <a:lstStyle/>
          <a:p>
            <a:fld id="{092B129B-82F7-934B-B7C5-A1EBDBE39D98}" type="slidenum">
              <a:rPr kumimoji="1" lang="ja-JP" altLang="en-US" smtClean="0"/>
              <a:t>1</a:t>
            </a:fld>
            <a:endParaRPr kumimoji="1" lang="ja-JP" altLang="en-US"/>
          </a:p>
        </p:txBody>
      </p:sp>
      <p:sp>
        <p:nvSpPr>
          <p:cNvPr id="3" name="テキスト ボックス 2"/>
          <p:cNvSpPr txBox="1"/>
          <p:nvPr/>
        </p:nvSpPr>
        <p:spPr>
          <a:xfrm>
            <a:off x="1503600" y="700261"/>
            <a:ext cx="5520261" cy="5632310"/>
          </a:xfrm>
          <a:prstGeom prst="rect">
            <a:avLst/>
          </a:prstGeom>
          <a:noFill/>
        </p:spPr>
        <p:txBody>
          <a:bodyPr wrap="none" rtlCol="0">
            <a:spAutoFit/>
          </a:bodyPr>
          <a:lstStyle/>
          <a:p>
            <a:r>
              <a:rPr kumimoji="1" lang="en-US" altLang="ja-JP" sz="2400" u="sng" dirty="0" smtClean="0">
                <a:latin typeface="Arial"/>
                <a:cs typeface="Arial"/>
              </a:rPr>
              <a:t>My talk</a:t>
            </a:r>
          </a:p>
          <a:p>
            <a:pPr marL="342900" indent="-342900">
              <a:buAutoNum type="arabicPeriod"/>
            </a:pPr>
            <a:r>
              <a:rPr lang="en-US" altLang="ja-JP" sz="2400" b="1" dirty="0" smtClean="0">
                <a:latin typeface="Arial"/>
                <a:cs typeface="Arial"/>
              </a:rPr>
              <a:t>Design parameters </a:t>
            </a:r>
          </a:p>
          <a:p>
            <a:pPr marL="342900" indent="-342900">
              <a:buAutoNum type="arabicPeriod"/>
            </a:pPr>
            <a:r>
              <a:rPr kumimoji="1" lang="en-US" altLang="ja-JP" sz="2400" b="1" dirty="0" smtClean="0">
                <a:latin typeface="Arial"/>
                <a:cs typeface="Arial"/>
              </a:rPr>
              <a:t>Magnet design</a:t>
            </a:r>
          </a:p>
          <a:p>
            <a:r>
              <a:rPr lang="en-US" altLang="ja-JP" sz="2400" dirty="0" smtClean="0">
                <a:latin typeface="Arial"/>
                <a:cs typeface="Arial"/>
              </a:rPr>
              <a:t>    </a:t>
            </a:r>
            <a:r>
              <a:rPr lang="en-US" altLang="ja-JP" sz="2400" dirty="0">
                <a:latin typeface="Arial"/>
                <a:cs typeface="Arial"/>
              </a:rPr>
              <a:t>Mechanical </a:t>
            </a:r>
            <a:r>
              <a:rPr lang="en-US" altLang="ja-JP" sz="2400" dirty="0" smtClean="0">
                <a:latin typeface="Arial"/>
                <a:cs typeface="Arial"/>
              </a:rPr>
              <a:t>analysis</a:t>
            </a:r>
            <a:endParaRPr kumimoji="1" lang="en-US" altLang="ja-JP" sz="2400" dirty="0" smtClean="0">
              <a:latin typeface="Arial"/>
              <a:cs typeface="Arial"/>
            </a:endParaRPr>
          </a:p>
          <a:p>
            <a:r>
              <a:rPr lang="en-US" altLang="ja-JP" sz="2400" dirty="0" smtClean="0">
                <a:latin typeface="Arial"/>
                <a:cs typeface="Arial"/>
              </a:rPr>
              <a:t>    Magnetic design</a:t>
            </a:r>
          </a:p>
          <a:p>
            <a:r>
              <a:rPr lang="en-US" altLang="ja-JP" sz="2400" dirty="0" smtClean="0">
                <a:latin typeface="Arial"/>
                <a:cs typeface="Arial"/>
              </a:rPr>
              <a:t>    </a:t>
            </a:r>
            <a:r>
              <a:rPr lang="en-US" altLang="ja-JP" sz="2400" dirty="0">
                <a:latin typeface="Arial"/>
                <a:cs typeface="Arial"/>
              </a:rPr>
              <a:t>Q</a:t>
            </a:r>
            <a:r>
              <a:rPr lang="en-US" altLang="ja-JP" sz="2400" dirty="0" smtClean="0">
                <a:latin typeface="Arial"/>
                <a:cs typeface="Arial"/>
              </a:rPr>
              <a:t>uench protection study</a:t>
            </a:r>
          </a:p>
          <a:p>
            <a:r>
              <a:rPr kumimoji="1" lang="en-US" altLang="ja-JP" sz="2400" dirty="0" smtClean="0">
                <a:latin typeface="Arial"/>
                <a:cs typeface="Arial"/>
              </a:rPr>
              <a:t>3. </a:t>
            </a:r>
            <a:r>
              <a:rPr kumimoji="1" lang="en-US" altLang="ja-JP" sz="2400" b="1" dirty="0" smtClean="0">
                <a:latin typeface="Arial"/>
                <a:cs typeface="Arial"/>
              </a:rPr>
              <a:t>Report on 2-m test coil fabrication</a:t>
            </a:r>
          </a:p>
          <a:p>
            <a:pPr marL="342900" indent="-342900">
              <a:buAutoNum type="arabicPeriod"/>
            </a:pPr>
            <a:endParaRPr lang="en-US" altLang="ja-JP" sz="2400" dirty="0">
              <a:latin typeface="Arial"/>
              <a:cs typeface="Arial"/>
            </a:endParaRPr>
          </a:p>
          <a:p>
            <a:r>
              <a:rPr kumimoji="1" lang="en-US" altLang="ja-JP" sz="2400" u="sng" dirty="0" smtClean="0">
                <a:latin typeface="Arial"/>
                <a:cs typeface="Arial"/>
              </a:rPr>
              <a:t>Next talk by Dr. </a:t>
            </a:r>
            <a:r>
              <a:rPr kumimoji="1" lang="en-US" altLang="ja-JP" sz="2400" u="sng" dirty="0" err="1" smtClean="0">
                <a:latin typeface="Arial"/>
                <a:cs typeface="Arial"/>
              </a:rPr>
              <a:t>Nakamoto</a:t>
            </a:r>
            <a:endParaRPr lang="en-US" altLang="ja-JP" sz="2400" dirty="0" smtClean="0">
              <a:latin typeface="Arial"/>
              <a:cs typeface="Arial"/>
            </a:endParaRPr>
          </a:p>
          <a:p>
            <a:pPr marL="342900" indent="-342900">
              <a:buAutoNum type="arabicPeriod"/>
            </a:pPr>
            <a:r>
              <a:rPr kumimoji="1" lang="en-US" altLang="ja-JP" sz="2400" dirty="0" smtClean="0">
                <a:latin typeface="Arial"/>
                <a:cs typeface="Arial"/>
              </a:rPr>
              <a:t>Plans</a:t>
            </a:r>
          </a:p>
          <a:p>
            <a:pPr marL="342900" indent="-342900">
              <a:buAutoNum type="arabicPeriod"/>
            </a:pPr>
            <a:r>
              <a:rPr lang="en-US" altLang="ja-JP" sz="2400" dirty="0" smtClean="0">
                <a:latin typeface="Arial"/>
                <a:cs typeface="Arial"/>
              </a:rPr>
              <a:t>Procurement</a:t>
            </a:r>
            <a:endParaRPr kumimoji="1" lang="en-US" altLang="ja-JP" sz="2400" dirty="0" smtClean="0">
              <a:latin typeface="Arial"/>
              <a:cs typeface="Arial"/>
            </a:endParaRPr>
          </a:p>
          <a:p>
            <a:pPr marL="342900" indent="-342900">
              <a:buAutoNum type="arabicPeriod"/>
            </a:pPr>
            <a:r>
              <a:rPr lang="en-US" altLang="ja-JP" sz="2400" dirty="0" smtClean="0">
                <a:latin typeface="Arial"/>
                <a:cs typeface="Arial"/>
              </a:rPr>
              <a:t>Insulation</a:t>
            </a:r>
          </a:p>
          <a:p>
            <a:pPr marL="342900" indent="-342900">
              <a:buAutoNum type="arabicPeriod"/>
            </a:pPr>
            <a:r>
              <a:rPr lang="en-US" altLang="ja-JP" sz="2400" dirty="0" smtClean="0">
                <a:latin typeface="Arial"/>
                <a:cs typeface="Arial"/>
              </a:rPr>
              <a:t>Quench protection heaters</a:t>
            </a:r>
          </a:p>
          <a:p>
            <a:pPr marL="342900" indent="-342900">
              <a:buAutoNum type="arabicPeriod"/>
            </a:pPr>
            <a:r>
              <a:rPr lang="en-US" altLang="ja-JP" sz="2400" dirty="0">
                <a:latin typeface="Arial"/>
                <a:cs typeface="Arial"/>
              </a:rPr>
              <a:t>C</a:t>
            </a:r>
            <a:r>
              <a:rPr lang="en-US" altLang="ja-JP" sz="2400" dirty="0" smtClean="0">
                <a:latin typeface="Arial"/>
                <a:cs typeface="Arial"/>
              </a:rPr>
              <a:t>ollars, yokes</a:t>
            </a:r>
          </a:p>
          <a:p>
            <a:pPr marL="342900" indent="-342900">
              <a:buAutoNum type="arabicPeriod"/>
            </a:pPr>
            <a:r>
              <a:rPr lang="en-US" altLang="ja-JP" sz="2400" dirty="0" smtClean="0">
                <a:latin typeface="Arial"/>
                <a:cs typeface="Arial"/>
              </a:rPr>
              <a:t>Test facilities</a:t>
            </a:r>
          </a:p>
        </p:txBody>
      </p:sp>
    </p:spTree>
    <p:extLst>
      <p:ext uri="{BB962C8B-B14F-4D97-AF65-F5344CB8AC3E}">
        <p14:creationId xmlns:p14="http://schemas.microsoft.com/office/powerpoint/2010/main" val="1607639795"/>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89FC311-C70D-1A49-9ABD-F1846C7BDF25}" type="slidenum">
              <a:rPr kumimoji="1" lang="ja-JP" altLang="en-US" smtClean="0"/>
              <a:t>19</a:t>
            </a:fld>
            <a:endParaRPr kumimoji="1" lang="ja-JP" altLang="en-US" dirty="0"/>
          </a:p>
        </p:txBody>
      </p:sp>
      <p:sp>
        <p:nvSpPr>
          <p:cNvPr id="5"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6"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Purposes of test coil fabrication 2</a:t>
            </a:r>
          </a:p>
        </p:txBody>
      </p:sp>
      <p:sp>
        <p:nvSpPr>
          <p:cNvPr id="8" name="テキスト ボックス 7"/>
          <p:cNvSpPr txBox="1"/>
          <p:nvPr/>
        </p:nvSpPr>
        <p:spPr>
          <a:xfrm>
            <a:off x="63442" y="721695"/>
            <a:ext cx="6167624" cy="400110"/>
          </a:xfrm>
          <a:prstGeom prst="rect">
            <a:avLst/>
          </a:prstGeom>
          <a:noFill/>
        </p:spPr>
        <p:txBody>
          <a:bodyPr wrap="none" rtlCol="0">
            <a:spAutoFit/>
          </a:bodyPr>
          <a:lstStyle/>
          <a:p>
            <a:r>
              <a:rPr lang="en-US" altLang="ja-JP" sz="2000" dirty="0" smtClean="0">
                <a:latin typeface="Arial"/>
                <a:cs typeface="Arial"/>
              </a:rPr>
              <a:t>- Radiation resistant GFRP end spacers and wedges</a:t>
            </a:r>
            <a:endParaRPr kumimoji="1" lang="ja-JP" altLang="en-US" sz="2000" dirty="0">
              <a:latin typeface="Arial"/>
              <a:cs typeface="Arial"/>
            </a:endParaRPr>
          </a:p>
        </p:txBody>
      </p:sp>
      <p:pic>
        <p:nvPicPr>
          <p:cNvPr id="9" name="図 8" descr="IMG_4136.JPG"/>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10800000">
            <a:off x="6175243" y="544019"/>
            <a:ext cx="2654991" cy="1901546"/>
          </a:xfrm>
          <a:prstGeom prst="rect">
            <a:avLst/>
          </a:prstGeom>
        </p:spPr>
      </p:pic>
      <p:sp>
        <p:nvSpPr>
          <p:cNvPr id="10" name="テキスト ボックス 9"/>
          <p:cNvSpPr txBox="1"/>
          <p:nvPr/>
        </p:nvSpPr>
        <p:spPr>
          <a:xfrm>
            <a:off x="755727" y="1124949"/>
            <a:ext cx="4608954" cy="1015663"/>
          </a:xfrm>
          <a:prstGeom prst="rect">
            <a:avLst/>
          </a:prstGeom>
          <a:noFill/>
        </p:spPr>
        <p:txBody>
          <a:bodyPr wrap="none" rtlCol="0">
            <a:spAutoFit/>
          </a:bodyPr>
          <a:lstStyle/>
          <a:p>
            <a:r>
              <a:rPr kumimoji="1" lang="en-US" altLang="ja-JP" sz="2000" dirty="0" smtClean="0">
                <a:latin typeface="Arial"/>
                <a:cs typeface="Arial"/>
              </a:rPr>
              <a:t>End spacers and wedges made of</a:t>
            </a:r>
          </a:p>
          <a:p>
            <a:r>
              <a:rPr kumimoji="1" lang="en-US" altLang="ja-JP" sz="2000" dirty="0" smtClean="0">
                <a:solidFill>
                  <a:srgbClr val="0000FF"/>
                </a:solidFill>
                <a:latin typeface="Arial"/>
                <a:cs typeface="Arial"/>
              </a:rPr>
              <a:t>BT resin + S2 glass </a:t>
            </a:r>
            <a:r>
              <a:rPr kumimoji="1" lang="en-US" altLang="ja-JP" sz="2000" dirty="0" err="1" smtClean="0">
                <a:solidFill>
                  <a:srgbClr val="0000FF"/>
                </a:solidFill>
                <a:latin typeface="Arial"/>
                <a:cs typeface="Arial"/>
              </a:rPr>
              <a:t>fibre</a:t>
            </a:r>
            <a:r>
              <a:rPr kumimoji="1" lang="en-US" altLang="ja-JP" sz="2000" dirty="0" smtClean="0">
                <a:solidFill>
                  <a:srgbClr val="0000FF"/>
                </a:solidFill>
                <a:latin typeface="Arial"/>
                <a:cs typeface="Arial"/>
              </a:rPr>
              <a:t> </a:t>
            </a:r>
            <a:r>
              <a:rPr kumimoji="1" lang="en-US" altLang="ja-JP" sz="2000" dirty="0" smtClean="0">
                <a:latin typeface="Arial"/>
                <a:cs typeface="Arial"/>
              </a:rPr>
              <a:t>were used for</a:t>
            </a:r>
          </a:p>
          <a:p>
            <a:r>
              <a:rPr lang="en-US" altLang="ja-JP" sz="2000" dirty="0" smtClean="0">
                <a:latin typeface="Arial"/>
                <a:cs typeface="Arial"/>
              </a:rPr>
              <a:t>the first time</a:t>
            </a:r>
            <a:endParaRPr kumimoji="1" lang="ja-JP" altLang="en-US" sz="2000" dirty="0">
              <a:latin typeface="Arial"/>
              <a:cs typeface="Arial"/>
            </a:endParaRPr>
          </a:p>
        </p:txBody>
      </p:sp>
      <p:sp>
        <p:nvSpPr>
          <p:cNvPr id="12" name="テキスト ボックス 11"/>
          <p:cNvSpPr txBox="1"/>
          <p:nvPr/>
        </p:nvSpPr>
        <p:spPr>
          <a:xfrm>
            <a:off x="659032" y="2819899"/>
            <a:ext cx="4048404" cy="1015663"/>
          </a:xfrm>
          <a:prstGeom prst="rect">
            <a:avLst/>
          </a:prstGeom>
          <a:noFill/>
        </p:spPr>
        <p:txBody>
          <a:bodyPr wrap="none" rtlCol="0">
            <a:spAutoFit/>
          </a:bodyPr>
          <a:lstStyle/>
          <a:p>
            <a:r>
              <a:rPr lang="en-US" altLang="ja-JP" sz="2000" dirty="0" smtClean="0">
                <a:solidFill>
                  <a:srgbClr val="FF0000"/>
                </a:solidFill>
                <a:latin typeface="Arial"/>
                <a:cs typeface="Arial"/>
              </a:rPr>
              <a:t>Can newly developed hard </a:t>
            </a:r>
            <a:r>
              <a:rPr kumimoji="1" lang="en-US" altLang="ja-JP" sz="2000" dirty="0" smtClean="0">
                <a:solidFill>
                  <a:srgbClr val="FF0000"/>
                </a:solidFill>
                <a:latin typeface="Arial"/>
                <a:cs typeface="Arial"/>
              </a:rPr>
              <a:t>GFRP</a:t>
            </a:r>
          </a:p>
          <a:p>
            <a:r>
              <a:rPr kumimoji="1" lang="en-US" altLang="ja-JP" sz="2000" dirty="0" smtClean="0">
                <a:solidFill>
                  <a:srgbClr val="FF0000"/>
                </a:solidFill>
                <a:latin typeface="Arial"/>
                <a:cs typeface="Arial"/>
              </a:rPr>
              <a:t>end spacers </a:t>
            </a:r>
            <a:r>
              <a:rPr lang="en-US" altLang="ja-JP" sz="2000" dirty="0" smtClean="0">
                <a:solidFill>
                  <a:srgbClr val="FF0000"/>
                </a:solidFill>
                <a:latin typeface="Arial"/>
                <a:cs typeface="Arial"/>
              </a:rPr>
              <a:t>be accommodated to</a:t>
            </a:r>
          </a:p>
          <a:p>
            <a:r>
              <a:rPr lang="en-US" altLang="ja-JP" sz="2000" dirty="0" smtClean="0">
                <a:solidFill>
                  <a:srgbClr val="FF0000"/>
                </a:solidFill>
                <a:latin typeface="Arial"/>
                <a:cs typeface="Arial"/>
              </a:rPr>
              <a:t>the cable by curing ?</a:t>
            </a:r>
            <a:endParaRPr kumimoji="1" lang="ja-JP" altLang="en-US" sz="2000" dirty="0">
              <a:solidFill>
                <a:srgbClr val="FF0000"/>
              </a:solidFill>
              <a:latin typeface="Arial"/>
              <a:cs typeface="Arial"/>
            </a:endParaRPr>
          </a:p>
        </p:txBody>
      </p:sp>
      <p:sp>
        <p:nvSpPr>
          <p:cNvPr id="13" name="テキスト ボックス 12"/>
          <p:cNvSpPr txBox="1"/>
          <p:nvPr/>
        </p:nvSpPr>
        <p:spPr>
          <a:xfrm>
            <a:off x="138148" y="4756206"/>
            <a:ext cx="6428863" cy="400110"/>
          </a:xfrm>
          <a:prstGeom prst="rect">
            <a:avLst/>
          </a:prstGeom>
          <a:noFill/>
        </p:spPr>
        <p:txBody>
          <a:bodyPr wrap="none" rtlCol="0">
            <a:spAutoFit/>
          </a:bodyPr>
          <a:lstStyle/>
          <a:p>
            <a:r>
              <a:rPr lang="en-US" altLang="ja-JP" sz="2000" dirty="0" smtClean="0">
                <a:latin typeface="Arial"/>
                <a:cs typeface="Arial"/>
              </a:rPr>
              <a:t>- Curing with radiation resistant </a:t>
            </a:r>
            <a:r>
              <a:rPr lang="en-US" altLang="ja-JP" sz="2000" dirty="0" err="1" smtClean="0">
                <a:solidFill>
                  <a:srgbClr val="0000FF"/>
                </a:solidFill>
                <a:latin typeface="Arial"/>
                <a:cs typeface="Arial"/>
              </a:rPr>
              <a:t>cyanate</a:t>
            </a:r>
            <a:r>
              <a:rPr lang="en-US" altLang="ja-JP" sz="2000" dirty="0" smtClean="0">
                <a:solidFill>
                  <a:srgbClr val="0000FF"/>
                </a:solidFill>
                <a:latin typeface="Arial"/>
                <a:cs typeface="Arial"/>
              </a:rPr>
              <a:t> ester </a:t>
            </a:r>
            <a:r>
              <a:rPr lang="en-US" altLang="ja-JP" sz="2000" dirty="0" smtClean="0">
                <a:latin typeface="Arial"/>
                <a:cs typeface="Arial"/>
              </a:rPr>
              <a:t>adhesive</a:t>
            </a:r>
            <a:endParaRPr kumimoji="1" lang="ja-JP" altLang="en-US" sz="2000" dirty="0">
              <a:latin typeface="Arial"/>
              <a:cs typeface="Arial"/>
            </a:endParaRPr>
          </a:p>
        </p:txBody>
      </p:sp>
      <p:sp>
        <p:nvSpPr>
          <p:cNvPr id="14" name="テキスト ボックス 13"/>
          <p:cNvSpPr txBox="1"/>
          <p:nvPr/>
        </p:nvSpPr>
        <p:spPr>
          <a:xfrm>
            <a:off x="659032" y="5053107"/>
            <a:ext cx="8506547" cy="1015663"/>
          </a:xfrm>
          <a:prstGeom prst="rect">
            <a:avLst/>
          </a:prstGeom>
          <a:noFill/>
        </p:spPr>
        <p:txBody>
          <a:bodyPr wrap="none" rtlCol="0">
            <a:spAutoFit/>
          </a:bodyPr>
          <a:lstStyle/>
          <a:p>
            <a:r>
              <a:rPr lang="en-US" altLang="ja-JP" sz="2000" dirty="0" smtClean="0">
                <a:solidFill>
                  <a:srgbClr val="0000FF"/>
                </a:solidFill>
                <a:latin typeface="Arial"/>
                <a:cs typeface="Arial"/>
              </a:rPr>
              <a:t>Curing temperature around 200</a:t>
            </a:r>
            <a:r>
              <a:rPr lang="en-US" altLang="ja-JP" sz="2000" baseline="30000" dirty="0" smtClean="0">
                <a:solidFill>
                  <a:srgbClr val="0000FF"/>
                </a:solidFill>
                <a:latin typeface="Arial"/>
                <a:cs typeface="Arial"/>
              </a:rPr>
              <a:t>o</a:t>
            </a:r>
            <a:r>
              <a:rPr lang="en-US" altLang="ja-JP" sz="2000" dirty="0" smtClean="0">
                <a:solidFill>
                  <a:srgbClr val="0000FF"/>
                </a:solidFill>
                <a:latin typeface="Arial"/>
                <a:cs typeface="Arial"/>
              </a:rPr>
              <a:t>C </a:t>
            </a:r>
            <a:r>
              <a:rPr lang="en-US" altLang="ja-JP" sz="2000" dirty="0" smtClean="0">
                <a:latin typeface="Arial"/>
                <a:cs typeface="Arial"/>
              </a:rPr>
              <a:t>is needed, while it should not influence</a:t>
            </a:r>
          </a:p>
          <a:p>
            <a:r>
              <a:rPr lang="en-US" altLang="ja-JP" sz="2000" dirty="0" smtClean="0">
                <a:latin typeface="Arial"/>
                <a:cs typeface="Arial"/>
              </a:rPr>
              <a:t>on contact resistance between the strands</a:t>
            </a:r>
          </a:p>
          <a:p>
            <a:r>
              <a:rPr lang="en-US" altLang="ja-JP" sz="2000" dirty="0" smtClean="0">
                <a:latin typeface="Arial"/>
                <a:cs typeface="Arial"/>
              </a:rPr>
              <a:t>(lower than melting point of Ag-</a:t>
            </a:r>
            <a:r>
              <a:rPr lang="en-US" altLang="ja-JP" sz="2000" dirty="0" err="1" smtClean="0">
                <a:latin typeface="Arial"/>
                <a:cs typeface="Arial"/>
              </a:rPr>
              <a:t>Sn</a:t>
            </a:r>
            <a:r>
              <a:rPr lang="en-US" altLang="ja-JP" sz="2000" dirty="0" smtClean="0">
                <a:latin typeface="Arial"/>
                <a:cs typeface="Arial"/>
              </a:rPr>
              <a:t> coating)</a:t>
            </a:r>
            <a:endParaRPr kumimoji="1" lang="ja-JP" altLang="en-US" sz="2000" dirty="0">
              <a:latin typeface="Arial"/>
              <a:cs typeface="Arial"/>
            </a:endParaRPr>
          </a:p>
        </p:txBody>
      </p:sp>
      <p:sp>
        <p:nvSpPr>
          <p:cNvPr id="15" name="テキスト ボックス 14"/>
          <p:cNvSpPr txBox="1"/>
          <p:nvPr/>
        </p:nvSpPr>
        <p:spPr>
          <a:xfrm>
            <a:off x="659032" y="6073364"/>
            <a:ext cx="8539692" cy="707886"/>
          </a:xfrm>
          <a:prstGeom prst="rect">
            <a:avLst/>
          </a:prstGeom>
          <a:noFill/>
        </p:spPr>
        <p:txBody>
          <a:bodyPr wrap="none" rtlCol="0">
            <a:spAutoFit/>
          </a:bodyPr>
          <a:lstStyle/>
          <a:p>
            <a:r>
              <a:rPr lang="en-US" altLang="ja-JP" sz="2000" dirty="0" smtClean="0">
                <a:solidFill>
                  <a:srgbClr val="FF0000"/>
                </a:solidFill>
                <a:latin typeface="Arial"/>
                <a:cs typeface="Arial"/>
              </a:rPr>
              <a:t>To consider </a:t>
            </a:r>
            <a:r>
              <a:rPr lang="en-US" altLang="ja-JP" sz="2000" dirty="0">
                <a:solidFill>
                  <a:srgbClr val="FF0000"/>
                </a:solidFill>
                <a:latin typeface="Arial"/>
                <a:cs typeface="Arial"/>
              </a:rPr>
              <a:t>c</a:t>
            </a:r>
            <a:r>
              <a:rPr lang="en-US" altLang="ja-JP" sz="2000" dirty="0" smtClean="0">
                <a:solidFill>
                  <a:srgbClr val="FF0000"/>
                </a:solidFill>
                <a:latin typeface="Arial"/>
                <a:cs typeface="Arial"/>
              </a:rPr>
              <a:t>ompromised heat treatment condition</a:t>
            </a:r>
          </a:p>
          <a:p>
            <a:r>
              <a:rPr lang="en-US" altLang="ja-JP" sz="2000" dirty="0" smtClean="0">
                <a:solidFill>
                  <a:srgbClr val="FF0000"/>
                </a:solidFill>
                <a:latin typeface="Arial"/>
                <a:cs typeface="Arial"/>
              </a:rPr>
              <a:t>and check if bonding strength is strong enough </a:t>
            </a:r>
            <a:r>
              <a:rPr kumimoji="1" lang="en-US" altLang="ja-JP" sz="2000" dirty="0" smtClean="0">
                <a:solidFill>
                  <a:srgbClr val="FF0000"/>
                </a:solidFill>
                <a:latin typeface="Arial"/>
                <a:cs typeface="Arial"/>
              </a:rPr>
              <a:t>even for a single layer coil</a:t>
            </a:r>
            <a:endParaRPr kumimoji="1" lang="ja-JP" altLang="en-US" sz="2000" dirty="0">
              <a:solidFill>
                <a:srgbClr val="FF0000"/>
              </a:solidFill>
              <a:latin typeface="Arial"/>
              <a:cs typeface="Arial"/>
            </a:endParaRPr>
          </a:p>
        </p:txBody>
      </p:sp>
      <p:sp>
        <p:nvSpPr>
          <p:cNvPr id="16" name="テキスト ボックス 15"/>
          <p:cNvSpPr txBox="1"/>
          <p:nvPr/>
        </p:nvSpPr>
        <p:spPr>
          <a:xfrm>
            <a:off x="755727" y="2058068"/>
            <a:ext cx="4533062" cy="400110"/>
          </a:xfrm>
          <a:prstGeom prst="rect">
            <a:avLst/>
          </a:prstGeom>
          <a:noFill/>
        </p:spPr>
        <p:txBody>
          <a:bodyPr wrap="none" rtlCol="0">
            <a:spAutoFit/>
          </a:bodyPr>
          <a:lstStyle/>
          <a:p>
            <a:r>
              <a:rPr kumimoji="1" lang="en-US" altLang="ja-JP" sz="2000" dirty="0" smtClean="0">
                <a:latin typeface="Arial"/>
                <a:cs typeface="Arial"/>
              </a:rPr>
              <a:t>End spacers were machined in house</a:t>
            </a:r>
            <a:endParaRPr kumimoji="1" lang="ja-JP" altLang="en-US" sz="2000" dirty="0">
              <a:latin typeface="Arial"/>
              <a:cs typeface="Arial"/>
            </a:endParaRPr>
          </a:p>
        </p:txBody>
      </p:sp>
      <p:pic>
        <p:nvPicPr>
          <p:cNvPr id="17" name="図 16"/>
          <p:cNvPicPr>
            <a:picLocks noChangeAspect="1"/>
          </p:cNvPicPr>
          <p:nvPr/>
        </p:nvPicPr>
        <p:blipFill>
          <a:blip r:embed="rId3"/>
          <a:stretch>
            <a:fillRect/>
          </a:stretch>
        </p:blipFill>
        <p:spPr>
          <a:xfrm>
            <a:off x="5382858" y="2441619"/>
            <a:ext cx="3504414" cy="2513104"/>
          </a:xfrm>
          <a:prstGeom prst="rect">
            <a:avLst/>
          </a:prstGeom>
        </p:spPr>
      </p:pic>
    </p:spTree>
    <p:extLst>
      <p:ext uri="{BB962C8B-B14F-4D97-AF65-F5344CB8AC3E}">
        <p14:creationId xmlns:p14="http://schemas.microsoft.com/office/powerpoint/2010/main" val="1335669462"/>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p:cNvPicPr>
            <a:picLocks noChangeAspect="1"/>
          </p:cNvPicPr>
          <p:nvPr/>
        </p:nvPicPr>
        <p:blipFill>
          <a:blip r:embed="rId2"/>
          <a:stretch>
            <a:fillRect/>
          </a:stretch>
        </p:blipFill>
        <p:spPr>
          <a:xfrm rot="10800000">
            <a:off x="3340284" y="2881322"/>
            <a:ext cx="3611169" cy="3335878"/>
          </a:xfrm>
          <a:prstGeom prst="rect">
            <a:avLst/>
          </a:prstGeom>
        </p:spPr>
      </p:pic>
      <p:sp>
        <p:nvSpPr>
          <p:cNvPr id="4" name="スライド番号プレースホルダー 3"/>
          <p:cNvSpPr>
            <a:spLocks noGrp="1"/>
          </p:cNvSpPr>
          <p:nvPr>
            <p:ph type="sldNum" sz="quarter" idx="12"/>
          </p:nvPr>
        </p:nvSpPr>
        <p:spPr/>
        <p:txBody>
          <a:bodyPr/>
          <a:lstStyle/>
          <a:p>
            <a:fld id="{E89FC311-C70D-1A49-9ABD-F1846C7BDF25}" type="slidenum">
              <a:rPr kumimoji="1" lang="ja-JP" altLang="en-US" smtClean="0"/>
              <a:t>20</a:t>
            </a:fld>
            <a:endParaRPr kumimoji="1" lang="ja-JP" altLang="en-US"/>
          </a:p>
        </p:txBody>
      </p:sp>
      <p:sp>
        <p:nvSpPr>
          <p:cNvPr id="5"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6"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Coil structure</a:t>
            </a:r>
          </a:p>
        </p:txBody>
      </p:sp>
      <p:pic>
        <p:nvPicPr>
          <p:cNvPr id="2" name="図 1"/>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4300" y="3039551"/>
            <a:ext cx="3166547" cy="2852564"/>
          </a:xfrm>
          <a:prstGeom prst="rect">
            <a:avLst/>
          </a:prstGeom>
        </p:spPr>
      </p:pic>
      <p:sp>
        <p:nvSpPr>
          <p:cNvPr id="21" name="テキスト ボックス 20"/>
          <p:cNvSpPr txBox="1"/>
          <p:nvPr/>
        </p:nvSpPr>
        <p:spPr>
          <a:xfrm>
            <a:off x="143425" y="637866"/>
            <a:ext cx="8006481" cy="2031325"/>
          </a:xfrm>
          <a:prstGeom prst="rect">
            <a:avLst/>
          </a:prstGeom>
          <a:noFill/>
        </p:spPr>
        <p:txBody>
          <a:bodyPr wrap="none" rtlCol="0">
            <a:spAutoFit/>
          </a:bodyPr>
          <a:lstStyle/>
          <a:p>
            <a:r>
              <a:rPr kumimoji="1" lang="en-US" altLang="ja-JP" b="1" dirty="0" smtClean="0">
                <a:latin typeface="Arial"/>
                <a:cs typeface="Arial"/>
              </a:rPr>
              <a:t>Cable:</a:t>
            </a:r>
            <a:r>
              <a:rPr kumimoji="1" lang="en-US" altLang="ja-JP" dirty="0" smtClean="0">
                <a:latin typeface="Arial"/>
                <a:cs typeface="Arial"/>
              </a:rPr>
              <a:t> </a:t>
            </a:r>
            <a:r>
              <a:rPr kumimoji="1" lang="en-US" altLang="ja-JP" dirty="0" err="1" smtClean="0">
                <a:latin typeface="Arial"/>
                <a:cs typeface="Arial"/>
              </a:rPr>
              <a:t>NbTi</a:t>
            </a:r>
            <a:r>
              <a:rPr kumimoji="1" lang="en-US" altLang="ja-JP" dirty="0" smtClean="0">
                <a:latin typeface="Arial"/>
                <a:cs typeface="Arial"/>
              </a:rPr>
              <a:t> MB cable with APICAL and PIXEO insulation supplied by CERN</a:t>
            </a:r>
          </a:p>
          <a:p>
            <a:r>
              <a:rPr lang="en-US" altLang="ja-JP" b="1" dirty="0" smtClean="0">
                <a:latin typeface="Arial"/>
                <a:cs typeface="Arial"/>
              </a:rPr>
              <a:t>Coil configuration:</a:t>
            </a:r>
          </a:p>
          <a:p>
            <a:r>
              <a:rPr kumimoji="1" lang="en-US" altLang="ja-JP" dirty="0">
                <a:latin typeface="Arial"/>
                <a:cs typeface="Arial"/>
              </a:rPr>
              <a:t> </a:t>
            </a:r>
            <a:r>
              <a:rPr kumimoji="1" lang="en-US" altLang="ja-JP" dirty="0" smtClean="0">
                <a:latin typeface="Arial"/>
                <a:cs typeface="Arial"/>
              </a:rPr>
              <a:t>- Single layer coil</a:t>
            </a:r>
          </a:p>
          <a:p>
            <a:r>
              <a:rPr lang="en-US" altLang="ja-JP" dirty="0" smtClean="0">
                <a:latin typeface="Arial"/>
                <a:cs typeface="Arial"/>
              </a:rPr>
              <a:t>- 44 turns, 4 coil blocks</a:t>
            </a:r>
            <a:r>
              <a:rPr kumimoji="1" lang="en-US" altLang="ja-JP" dirty="0" smtClean="0">
                <a:latin typeface="Arial"/>
                <a:cs typeface="Arial"/>
              </a:rPr>
              <a:t> </a:t>
            </a:r>
          </a:p>
          <a:p>
            <a:r>
              <a:rPr lang="en-US" altLang="ja-JP" dirty="0">
                <a:latin typeface="Arial"/>
                <a:cs typeface="Arial"/>
              </a:rPr>
              <a:t> </a:t>
            </a:r>
            <a:r>
              <a:rPr lang="en-US" altLang="ja-JP" dirty="0" smtClean="0">
                <a:latin typeface="Arial"/>
                <a:cs typeface="Arial"/>
              </a:rPr>
              <a:t>- Coil length: 2020 mm (between the end saddles)</a:t>
            </a:r>
            <a:endParaRPr kumimoji="1" lang="en-US" altLang="ja-JP" dirty="0" smtClean="0">
              <a:latin typeface="Arial"/>
              <a:cs typeface="Arial"/>
            </a:endParaRPr>
          </a:p>
          <a:p>
            <a:r>
              <a:rPr lang="en-US" altLang="ja-JP" dirty="0">
                <a:latin typeface="Arial"/>
                <a:cs typeface="Arial"/>
              </a:rPr>
              <a:t> </a:t>
            </a:r>
            <a:r>
              <a:rPr lang="en-US" altLang="ja-JP" dirty="0" smtClean="0">
                <a:latin typeface="Arial"/>
                <a:cs typeface="Arial"/>
              </a:rPr>
              <a:t>- 2D cross-section optimized for HX-hole of 50 mm (old version)</a:t>
            </a:r>
          </a:p>
          <a:p>
            <a:r>
              <a:rPr lang="en-US" altLang="ja-JP" dirty="0" smtClean="0">
                <a:latin typeface="Arial"/>
                <a:cs typeface="Arial"/>
              </a:rPr>
              <a:t> </a:t>
            </a:r>
            <a:endParaRPr kumimoji="1" lang="ja-JP" altLang="en-US" dirty="0">
              <a:latin typeface="Arial"/>
              <a:cs typeface="Arial"/>
            </a:endParaRPr>
          </a:p>
        </p:txBody>
      </p:sp>
      <p:sp>
        <p:nvSpPr>
          <p:cNvPr id="15" name="テキスト ボックス 14"/>
          <p:cNvSpPr txBox="1"/>
          <p:nvPr/>
        </p:nvSpPr>
        <p:spPr>
          <a:xfrm>
            <a:off x="6584819" y="3207430"/>
            <a:ext cx="1706830" cy="369332"/>
          </a:xfrm>
          <a:prstGeom prst="rect">
            <a:avLst/>
          </a:prstGeom>
          <a:noFill/>
        </p:spPr>
        <p:txBody>
          <a:bodyPr wrap="none" rtlCol="0">
            <a:spAutoFit/>
          </a:bodyPr>
          <a:lstStyle/>
          <a:p>
            <a:r>
              <a:rPr kumimoji="1" lang="en-US" altLang="ja-JP" dirty="0" smtClean="0">
                <a:solidFill>
                  <a:srgbClr val="FF0000"/>
                </a:solidFill>
                <a:latin typeface="Arial"/>
                <a:cs typeface="Arial"/>
              </a:rPr>
              <a:t>Wedge(GFRP)</a:t>
            </a:r>
            <a:endParaRPr kumimoji="1" lang="ja-JP" altLang="en-US" dirty="0">
              <a:solidFill>
                <a:srgbClr val="FF0000"/>
              </a:solidFill>
              <a:latin typeface="Arial"/>
              <a:cs typeface="Arial"/>
            </a:endParaRPr>
          </a:p>
        </p:txBody>
      </p:sp>
      <p:cxnSp>
        <p:nvCxnSpPr>
          <p:cNvPr id="16" name="直線矢印コネクタ 15"/>
          <p:cNvCxnSpPr/>
          <p:nvPr/>
        </p:nvCxnSpPr>
        <p:spPr>
          <a:xfrm flipH="1">
            <a:off x="6310561" y="3425964"/>
            <a:ext cx="350461" cy="370726"/>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8" name="直線矢印コネクタ 17"/>
          <p:cNvCxnSpPr/>
          <p:nvPr/>
        </p:nvCxnSpPr>
        <p:spPr>
          <a:xfrm flipH="1">
            <a:off x="6904457" y="5003443"/>
            <a:ext cx="447372" cy="1"/>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23" name="テキスト ボックス 22"/>
          <p:cNvSpPr txBox="1"/>
          <p:nvPr/>
        </p:nvSpPr>
        <p:spPr>
          <a:xfrm>
            <a:off x="7292567" y="4810311"/>
            <a:ext cx="1873192" cy="369332"/>
          </a:xfrm>
          <a:prstGeom prst="rect">
            <a:avLst/>
          </a:prstGeom>
          <a:noFill/>
        </p:spPr>
        <p:txBody>
          <a:bodyPr wrap="none" rtlCol="0">
            <a:spAutoFit/>
          </a:bodyPr>
          <a:lstStyle/>
          <a:p>
            <a:r>
              <a:rPr kumimoji="1" lang="en-US" altLang="ja-JP" dirty="0" smtClean="0">
                <a:solidFill>
                  <a:srgbClr val="FF0000"/>
                </a:solidFill>
                <a:latin typeface="Arial"/>
                <a:cs typeface="Arial"/>
              </a:rPr>
              <a:t>MP shim(GFRP)</a:t>
            </a:r>
            <a:endParaRPr kumimoji="1" lang="ja-JP" altLang="en-US" dirty="0">
              <a:solidFill>
                <a:srgbClr val="FF0000"/>
              </a:solidFill>
              <a:latin typeface="Arial"/>
              <a:cs typeface="Arial"/>
            </a:endParaRPr>
          </a:p>
        </p:txBody>
      </p:sp>
      <p:cxnSp>
        <p:nvCxnSpPr>
          <p:cNvPr id="24" name="直線矢印コネクタ 23"/>
          <p:cNvCxnSpPr/>
          <p:nvPr/>
        </p:nvCxnSpPr>
        <p:spPr>
          <a:xfrm flipH="1">
            <a:off x="5628709" y="2697514"/>
            <a:ext cx="366142" cy="670098"/>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26" name="テキスト ボックス 25"/>
          <p:cNvSpPr txBox="1"/>
          <p:nvPr/>
        </p:nvSpPr>
        <p:spPr>
          <a:xfrm>
            <a:off x="5934724" y="2478565"/>
            <a:ext cx="2057249" cy="369332"/>
          </a:xfrm>
          <a:prstGeom prst="rect">
            <a:avLst/>
          </a:prstGeom>
          <a:noFill/>
        </p:spPr>
        <p:txBody>
          <a:bodyPr wrap="none" rtlCol="0">
            <a:spAutoFit/>
          </a:bodyPr>
          <a:lstStyle/>
          <a:p>
            <a:r>
              <a:rPr kumimoji="1" lang="en-US" altLang="ja-JP" dirty="0" smtClean="0">
                <a:solidFill>
                  <a:srgbClr val="FF0000"/>
                </a:solidFill>
                <a:latin typeface="Arial"/>
                <a:cs typeface="Arial"/>
              </a:rPr>
              <a:t>Pole shim (GFRP)</a:t>
            </a:r>
            <a:endParaRPr kumimoji="1" lang="ja-JP" altLang="en-US" dirty="0">
              <a:solidFill>
                <a:srgbClr val="FF0000"/>
              </a:solidFill>
              <a:latin typeface="Arial"/>
              <a:cs typeface="Arial"/>
            </a:endParaRPr>
          </a:p>
        </p:txBody>
      </p:sp>
      <p:sp>
        <p:nvSpPr>
          <p:cNvPr id="27" name="円/楕円 26"/>
          <p:cNvSpPr/>
          <p:nvPr/>
        </p:nvSpPr>
        <p:spPr>
          <a:xfrm>
            <a:off x="5336552" y="2810611"/>
            <a:ext cx="318216" cy="615353"/>
          </a:xfrm>
          <a:prstGeom prst="ellipse">
            <a:avLst/>
          </a:prstGeom>
          <a:noFill/>
          <a:ln w="28575" cmpd="sng">
            <a:solidFill>
              <a:srgbClr val="008000"/>
            </a:solidFill>
            <a:prstDash val="sys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cxnSp>
        <p:nvCxnSpPr>
          <p:cNvPr id="28" name="直線矢印コネクタ 27"/>
          <p:cNvCxnSpPr/>
          <p:nvPr/>
        </p:nvCxnSpPr>
        <p:spPr>
          <a:xfrm>
            <a:off x="5382888" y="2663231"/>
            <a:ext cx="103457" cy="218091"/>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sp>
        <p:nvSpPr>
          <p:cNvPr id="30" name="テキスト ボックス 29"/>
          <p:cNvSpPr txBox="1"/>
          <p:nvPr/>
        </p:nvSpPr>
        <p:spPr>
          <a:xfrm>
            <a:off x="4634559" y="2355202"/>
            <a:ext cx="1236712" cy="369332"/>
          </a:xfrm>
          <a:prstGeom prst="rect">
            <a:avLst/>
          </a:prstGeom>
          <a:noFill/>
        </p:spPr>
        <p:txBody>
          <a:bodyPr wrap="none" rtlCol="0">
            <a:spAutoFit/>
          </a:bodyPr>
          <a:lstStyle/>
          <a:p>
            <a:r>
              <a:rPr lang="en-US" altLang="ja-JP" dirty="0" smtClean="0">
                <a:solidFill>
                  <a:srgbClr val="008000"/>
                </a:solidFill>
                <a:latin typeface="Arial"/>
                <a:cs typeface="Arial"/>
              </a:rPr>
              <a:t>Ramp box</a:t>
            </a:r>
            <a:endParaRPr kumimoji="1" lang="ja-JP" altLang="en-US" dirty="0">
              <a:solidFill>
                <a:srgbClr val="008000"/>
              </a:solidFill>
              <a:latin typeface="Arial"/>
              <a:cs typeface="Arial"/>
            </a:endParaRPr>
          </a:p>
        </p:txBody>
      </p:sp>
      <p:cxnSp>
        <p:nvCxnSpPr>
          <p:cNvPr id="11" name="直線矢印コネクタ 10"/>
          <p:cNvCxnSpPr/>
          <p:nvPr/>
        </p:nvCxnSpPr>
        <p:spPr>
          <a:xfrm>
            <a:off x="4764532" y="2977818"/>
            <a:ext cx="351054" cy="459224"/>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3" name="テキスト ボックス 12"/>
          <p:cNvSpPr txBox="1"/>
          <p:nvPr/>
        </p:nvSpPr>
        <p:spPr>
          <a:xfrm>
            <a:off x="4108406" y="2663231"/>
            <a:ext cx="1377939" cy="369332"/>
          </a:xfrm>
          <a:prstGeom prst="rect">
            <a:avLst/>
          </a:prstGeom>
          <a:noFill/>
        </p:spPr>
        <p:txBody>
          <a:bodyPr wrap="none" rtlCol="0">
            <a:spAutoFit/>
          </a:bodyPr>
          <a:lstStyle/>
          <a:p>
            <a:r>
              <a:rPr kumimoji="1" lang="en-US" altLang="ja-JP" dirty="0" smtClean="0">
                <a:latin typeface="Arial"/>
                <a:cs typeface="Arial"/>
              </a:rPr>
              <a:t>Center post</a:t>
            </a:r>
            <a:endParaRPr kumimoji="1" lang="ja-JP" altLang="en-US" dirty="0">
              <a:latin typeface="Arial"/>
              <a:cs typeface="Arial"/>
            </a:endParaRPr>
          </a:p>
        </p:txBody>
      </p:sp>
      <p:sp>
        <p:nvSpPr>
          <p:cNvPr id="22" name="テキスト ボックス 21"/>
          <p:cNvSpPr txBox="1"/>
          <p:nvPr/>
        </p:nvSpPr>
        <p:spPr>
          <a:xfrm>
            <a:off x="4666032" y="4274230"/>
            <a:ext cx="1018616" cy="369332"/>
          </a:xfrm>
          <a:prstGeom prst="rect">
            <a:avLst/>
          </a:prstGeom>
          <a:noFill/>
        </p:spPr>
        <p:txBody>
          <a:bodyPr wrap="none" rtlCol="0">
            <a:spAutoFit/>
          </a:bodyPr>
          <a:lstStyle/>
          <a:p>
            <a:r>
              <a:rPr kumimoji="1" lang="en-US" altLang="ja-JP" dirty="0" smtClean="0">
                <a:solidFill>
                  <a:srgbClr val="000000"/>
                </a:solidFill>
                <a:latin typeface="Arial"/>
                <a:cs typeface="Arial"/>
              </a:rPr>
              <a:t>Mandrel</a:t>
            </a:r>
            <a:endParaRPr kumimoji="1" lang="ja-JP" altLang="en-US" dirty="0">
              <a:solidFill>
                <a:srgbClr val="000000"/>
              </a:solidFill>
              <a:latin typeface="Arial"/>
              <a:cs typeface="Arial"/>
            </a:endParaRPr>
          </a:p>
        </p:txBody>
      </p:sp>
      <p:sp>
        <p:nvSpPr>
          <p:cNvPr id="25" name="テキスト ボックス 24"/>
          <p:cNvSpPr txBox="1"/>
          <p:nvPr/>
        </p:nvSpPr>
        <p:spPr>
          <a:xfrm>
            <a:off x="6424589" y="5703707"/>
            <a:ext cx="1416599" cy="369332"/>
          </a:xfrm>
          <a:prstGeom prst="rect">
            <a:avLst/>
          </a:prstGeom>
          <a:noFill/>
        </p:spPr>
        <p:txBody>
          <a:bodyPr wrap="none" rtlCol="0">
            <a:spAutoFit/>
          </a:bodyPr>
          <a:lstStyle/>
          <a:p>
            <a:r>
              <a:rPr kumimoji="1" lang="en-US" altLang="ja-JP" dirty="0" smtClean="0">
                <a:latin typeface="Arial"/>
                <a:cs typeface="Arial"/>
              </a:rPr>
              <a:t>Pushing bar</a:t>
            </a:r>
            <a:endParaRPr kumimoji="1" lang="ja-JP" altLang="en-US" dirty="0">
              <a:latin typeface="Arial"/>
              <a:cs typeface="Arial"/>
            </a:endParaRPr>
          </a:p>
        </p:txBody>
      </p:sp>
    </p:spTree>
    <p:extLst>
      <p:ext uri="{BB962C8B-B14F-4D97-AF65-F5344CB8AC3E}">
        <p14:creationId xmlns:p14="http://schemas.microsoft.com/office/powerpoint/2010/main" val="310485167"/>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801DF6F-6569-874B-A699-DF8738964170}" type="slidenum">
              <a:rPr kumimoji="1" lang="ja-JP" altLang="en-US" smtClean="0"/>
              <a:t>21</a:t>
            </a:fld>
            <a:endParaRPr kumimoji="1" lang="ja-JP" altLang="en-US"/>
          </a:p>
        </p:txBody>
      </p:sp>
      <p:sp>
        <p:nvSpPr>
          <p:cNvPr id="5"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6"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Coil end</a:t>
            </a:r>
          </a:p>
        </p:txBody>
      </p:sp>
      <p:pic>
        <p:nvPicPr>
          <p:cNvPr id="11" name="図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685069" y="3725998"/>
            <a:ext cx="5804814" cy="595088"/>
          </a:xfrm>
          <a:prstGeom prst="rect">
            <a:avLst/>
          </a:prstGeom>
        </p:spPr>
      </p:pic>
      <p:grpSp>
        <p:nvGrpSpPr>
          <p:cNvPr id="16" name="図形グループ 15"/>
          <p:cNvGrpSpPr/>
          <p:nvPr/>
        </p:nvGrpSpPr>
        <p:grpSpPr>
          <a:xfrm>
            <a:off x="92355" y="4423468"/>
            <a:ext cx="8695868" cy="2222299"/>
            <a:chOff x="244752" y="1951983"/>
            <a:chExt cx="8695868" cy="2222299"/>
          </a:xfrm>
        </p:grpSpPr>
        <p:pic>
          <p:nvPicPr>
            <p:cNvPr id="12" name="図 11"/>
            <p:cNvPicPr>
              <a:picLocks noChangeAspect="1"/>
            </p:cNvPicPr>
            <p:nvPr/>
          </p:nvPicPr>
          <p:blipFill>
            <a:blip r:embed="rId3"/>
            <a:stretch>
              <a:fillRect/>
            </a:stretch>
          </p:blipFill>
          <p:spPr>
            <a:xfrm rot="16200000">
              <a:off x="1894843" y="715705"/>
              <a:ext cx="1701848" cy="4580280"/>
            </a:xfrm>
            <a:prstGeom prst="rect">
              <a:avLst/>
            </a:prstGeom>
          </p:spPr>
        </p:pic>
        <p:pic>
          <p:nvPicPr>
            <p:cNvPr id="13" name="図 12"/>
            <p:cNvPicPr>
              <a:picLocks noChangeAspect="1"/>
            </p:cNvPicPr>
            <p:nvPr/>
          </p:nvPicPr>
          <p:blipFill>
            <a:blip r:embed="rId4"/>
            <a:stretch>
              <a:fillRect/>
            </a:stretch>
          </p:blipFill>
          <p:spPr>
            <a:xfrm rot="16200000">
              <a:off x="6329054" y="1545769"/>
              <a:ext cx="1802893" cy="3266018"/>
            </a:xfrm>
            <a:prstGeom prst="rect">
              <a:avLst/>
            </a:prstGeom>
          </p:spPr>
        </p:pic>
        <p:sp>
          <p:nvSpPr>
            <p:cNvPr id="14" name="正方形/長方形 13"/>
            <p:cNvSpPr/>
            <p:nvPr/>
          </p:nvSpPr>
          <p:spPr>
            <a:xfrm>
              <a:off x="386354" y="3856769"/>
              <a:ext cx="8554266" cy="31751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5" name="正方形/長方形 14"/>
            <p:cNvSpPr/>
            <p:nvPr/>
          </p:nvSpPr>
          <p:spPr>
            <a:xfrm>
              <a:off x="244752" y="1951983"/>
              <a:ext cx="8554266" cy="317513"/>
            </a:xfrm>
            <a:prstGeom prst="rect">
              <a:avLst/>
            </a:prstGeom>
            <a:solidFill>
              <a:schemeClr val="bg1"/>
            </a:solidFill>
            <a:ln>
              <a:solidFill>
                <a:schemeClr val="bg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grpSp>
      <p:sp>
        <p:nvSpPr>
          <p:cNvPr id="17" name="テキスト ボックス 16"/>
          <p:cNvSpPr txBox="1"/>
          <p:nvPr/>
        </p:nvSpPr>
        <p:spPr>
          <a:xfrm>
            <a:off x="187099" y="4447216"/>
            <a:ext cx="1147445" cy="369332"/>
          </a:xfrm>
          <a:prstGeom prst="rect">
            <a:avLst/>
          </a:prstGeom>
          <a:noFill/>
        </p:spPr>
        <p:txBody>
          <a:bodyPr wrap="none" rtlCol="0">
            <a:spAutoFit/>
          </a:bodyPr>
          <a:lstStyle/>
          <a:p>
            <a:r>
              <a:rPr lang="en-US" altLang="ja-JP" dirty="0" smtClean="0">
                <a:latin typeface="Arial"/>
                <a:cs typeface="Arial"/>
              </a:rPr>
              <a:t>Lead end</a:t>
            </a:r>
            <a:endParaRPr kumimoji="1" lang="ja-JP" altLang="en-US" dirty="0">
              <a:latin typeface="Arial"/>
              <a:cs typeface="Arial"/>
            </a:endParaRPr>
          </a:p>
        </p:txBody>
      </p:sp>
      <p:sp>
        <p:nvSpPr>
          <p:cNvPr id="18" name="テキスト ボックス 17"/>
          <p:cNvSpPr txBox="1"/>
          <p:nvPr/>
        </p:nvSpPr>
        <p:spPr>
          <a:xfrm>
            <a:off x="5394295" y="4447216"/>
            <a:ext cx="1326768" cy="369332"/>
          </a:xfrm>
          <a:prstGeom prst="rect">
            <a:avLst/>
          </a:prstGeom>
          <a:noFill/>
        </p:spPr>
        <p:txBody>
          <a:bodyPr wrap="none" rtlCol="0">
            <a:spAutoFit/>
          </a:bodyPr>
          <a:lstStyle/>
          <a:p>
            <a:r>
              <a:rPr lang="en-US" altLang="ja-JP" dirty="0" smtClean="0">
                <a:latin typeface="Arial"/>
                <a:cs typeface="Arial"/>
              </a:rPr>
              <a:t>Return end</a:t>
            </a:r>
            <a:endParaRPr kumimoji="1" lang="ja-JP" altLang="en-US" dirty="0">
              <a:latin typeface="Arial"/>
              <a:cs typeface="Arial"/>
            </a:endParaRPr>
          </a:p>
        </p:txBody>
      </p:sp>
      <p:pic>
        <p:nvPicPr>
          <p:cNvPr id="41" name="図 40" descr="IMG_4068.JPG"/>
          <p:cNvPicPr>
            <a:picLocks noChangeAspect="1"/>
          </p:cNvPicPr>
          <p:nvPr/>
        </p:nvPicPr>
        <p:blipFill>
          <a:blip r:embed="rId5" cstate="print">
            <a:extLst>
              <a:ext uri="{28A0092B-C50C-407E-A947-70E740481C1C}">
                <a14:useLocalDpi xmlns:a14="http://schemas.microsoft.com/office/drawing/2010/main"/>
              </a:ext>
            </a:extLst>
          </a:blip>
          <a:stretch>
            <a:fillRect/>
          </a:stretch>
        </p:blipFill>
        <p:spPr>
          <a:xfrm>
            <a:off x="233633" y="1195606"/>
            <a:ext cx="3208420" cy="2406315"/>
          </a:xfrm>
          <a:prstGeom prst="rect">
            <a:avLst/>
          </a:prstGeom>
        </p:spPr>
      </p:pic>
      <p:sp>
        <p:nvSpPr>
          <p:cNvPr id="42" name="テキスト ボックス 41"/>
          <p:cNvSpPr txBox="1"/>
          <p:nvPr/>
        </p:nvSpPr>
        <p:spPr>
          <a:xfrm>
            <a:off x="3665036" y="914406"/>
            <a:ext cx="1865415" cy="369332"/>
          </a:xfrm>
          <a:prstGeom prst="rect">
            <a:avLst/>
          </a:prstGeom>
          <a:noFill/>
        </p:spPr>
        <p:txBody>
          <a:bodyPr wrap="none" rtlCol="0">
            <a:spAutoFit/>
          </a:bodyPr>
          <a:lstStyle/>
          <a:p>
            <a:r>
              <a:rPr kumimoji="1" lang="en-US" altLang="ja-JP" u="sng" dirty="0" smtClean="0">
                <a:latin typeface="Arial"/>
                <a:cs typeface="Arial"/>
              </a:rPr>
              <a:t>Practice winding</a:t>
            </a:r>
          </a:p>
        </p:txBody>
      </p:sp>
      <p:sp>
        <p:nvSpPr>
          <p:cNvPr id="43" name="テキスト ボックス 42"/>
          <p:cNvSpPr txBox="1"/>
          <p:nvPr/>
        </p:nvSpPr>
        <p:spPr>
          <a:xfrm>
            <a:off x="3478773" y="1297472"/>
            <a:ext cx="5767023" cy="646331"/>
          </a:xfrm>
          <a:prstGeom prst="rect">
            <a:avLst/>
          </a:prstGeom>
          <a:noFill/>
        </p:spPr>
        <p:txBody>
          <a:bodyPr wrap="none" rtlCol="0">
            <a:spAutoFit/>
          </a:bodyPr>
          <a:lstStyle/>
          <a:p>
            <a:r>
              <a:rPr lang="en-US" altLang="ja-JP" dirty="0" smtClean="0">
                <a:latin typeface="Arial"/>
                <a:cs typeface="Arial"/>
              </a:rPr>
              <a:t>The cable angle was inclined too much and</a:t>
            </a:r>
          </a:p>
          <a:p>
            <a:r>
              <a:rPr lang="en-US" altLang="ja-JP" dirty="0" smtClean="0">
                <a:latin typeface="Arial"/>
                <a:cs typeface="Arial"/>
              </a:rPr>
              <a:t>large gap between the cable and end spacer</a:t>
            </a:r>
            <a:r>
              <a:rPr lang="en-US" altLang="ja-JP" dirty="0">
                <a:latin typeface="Arial"/>
                <a:cs typeface="Arial"/>
              </a:rPr>
              <a:t> </a:t>
            </a:r>
            <a:r>
              <a:rPr lang="en-US" altLang="ja-JP" dirty="0" smtClean="0">
                <a:latin typeface="Arial"/>
                <a:cs typeface="Arial"/>
              </a:rPr>
              <a:t>remained</a:t>
            </a:r>
          </a:p>
        </p:txBody>
      </p:sp>
      <p:sp>
        <p:nvSpPr>
          <p:cNvPr id="44" name="下矢印 43"/>
          <p:cNvSpPr/>
          <p:nvPr/>
        </p:nvSpPr>
        <p:spPr>
          <a:xfrm>
            <a:off x="5604934" y="1943803"/>
            <a:ext cx="338666" cy="342203"/>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45" name="テキスト ボックス 44"/>
          <p:cNvSpPr txBox="1"/>
          <p:nvPr/>
        </p:nvSpPr>
        <p:spPr>
          <a:xfrm>
            <a:off x="3566056" y="2286006"/>
            <a:ext cx="5101732" cy="646331"/>
          </a:xfrm>
          <a:prstGeom prst="rect">
            <a:avLst/>
          </a:prstGeom>
          <a:noFill/>
        </p:spPr>
        <p:txBody>
          <a:bodyPr wrap="square" rtlCol="0">
            <a:spAutoFit/>
          </a:bodyPr>
          <a:lstStyle/>
          <a:p>
            <a:r>
              <a:rPr lang="en-US" altLang="ja-JP" dirty="0" smtClean="0">
                <a:latin typeface="Arial"/>
                <a:cs typeface="Arial"/>
              </a:rPr>
              <a:t>End spacer was re-designed to accommodate to the inclined cable</a:t>
            </a:r>
          </a:p>
        </p:txBody>
      </p:sp>
      <p:sp>
        <p:nvSpPr>
          <p:cNvPr id="46" name="正方形/長方形 45"/>
          <p:cNvSpPr/>
          <p:nvPr/>
        </p:nvSpPr>
        <p:spPr>
          <a:xfrm>
            <a:off x="3478774" y="2827161"/>
            <a:ext cx="4995750" cy="646331"/>
          </a:xfrm>
          <a:prstGeom prst="rect">
            <a:avLst/>
          </a:prstGeom>
        </p:spPr>
        <p:txBody>
          <a:bodyPr wrap="square">
            <a:spAutoFit/>
          </a:bodyPr>
          <a:lstStyle/>
          <a:p>
            <a:r>
              <a:rPr lang="en-US" altLang="ja-JP" dirty="0">
                <a:latin typeface="Arial"/>
                <a:cs typeface="Arial"/>
              </a:rPr>
              <a:t> (but further modification</a:t>
            </a:r>
            <a:r>
              <a:rPr lang="en-US" altLang="ja-JP" dirty="0">
                <a:solidFill>
                  <a:srgbClr val="FF0000"/>
                </a:solidFill>
                <a:latin typeface="Arial"/>
                <a:cs typeface="Arial"/>
              </a:rPr>
              <a:t> </a:t>
            </a:r>
            <a:r>
              <a:rPr lang="en-US" altLang="ja-JP" dirty="0">
                <a:solidFill>
                  <a:srgbClr val="000000"/>
                </a:solidFill>
                <a:latin typeface="Arial"/>
                <a:cs typeface="Arial"/>
              </a:rPr>
              <a:t>for the 2m-model </a:t>
            </a:r>
            <a:r>
              <a:rPr lang="en-US" altLang="ja-JP" dirty="0" smtClean="0">
                <a:solidFill>
                  <a:srgbClr val="000000"/>
                </a:solidFill>
                <a:latin typeface="Arial"/>
                <a:cs typeface="Arial"/>
              </a:rPr>
              <a:t>coils  </a:t>
            </a:r>
          </a:p>
          <a:p>
            <a:r>
              <a:rPr lang="en-US" altLang="ja-JP" dirty="0">
                <a:solidFill>
                  <a:srgbClr val="000000"/>
                </a:solidFill>
                <a:latin typeface="Arial"/>
                <a:cs typeface="Arial"/>
              </a:rPr>
              <a:t> </a:t>
            </a:r>
            <a:r>
              <a:rPr lang="en-US" altLang="ja-JP" dirty="0" smtClean="0">
                <a:solidFill>
                  <a:srgbClr val="000000"/>
                </a:solidFill>
                <a:latin typeface="Arial"/>
                <a:cs typeface="Arial"/>
              </a:rPr>
              <a:t> </a:t>
            </a:r>
            <a:r>
              <a:rPr lang="en-US" altLang="ja-JP" dirty="0" smtClean="0">
                <a:latin typeface="Arial"/>
                <a:cs typeface="Arial"/>
              </a:rPr>
              <a:t>should </a:t>
            </a:r>
            <a:r>
              <a:rPr lang="en-US" altLang="ja-JP" dirty="0">
                <a:latin typeface="Arial"/>
                <a:cs typeface="Arial"/>
              </a:rPr>
              <a:t>be needed)</a:t>
            </a:r>
            <a:endParaRPr lang="ja-JP" altLang="en-US" dirty="0"/>
          </a:p>
        </p:txBody>
      </p:sp>
      <p:sp>
        <p:nvSpPr>
          <p:cNvPr id="2" name="円/楕円 1"/>
          <p:cNvSpPr/>
          <p:nvPr/>
        </p:nvSpPr>
        <p:spPr>
          <a:xfrm>
            <a:off x="2242933" y="4890610"/>
            <a:ext cx="445884" cy="639532"/>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2" name="円/楕円 21"/>
          <p:cNvSpPr/>
          <p:nvPr/>
        </p:nvSpPr>
        <p:spPr>
          <a:xfrm>
            <a:off x="1756513" y="4789527"/>
            <a:ext cx="445884" cy="857641"/>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3" name="円/楕円 22"/>
          <p:cNvSpPr/>
          <p:nvPr/>
        </p:nvSpPr>
        <p:spPr>
          <a:xfrm>
            <a:off x="6394777" y="5007636"/>
            <a:ext cx="445884" cy="639532"/>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4" name="円/楕円 23"/>
          <p:cNvSpPr/>
          <p:nvPr/>
        </p:nvSpPr>
        <p:spPr>
          <a:xfrm>
            <a:off x="6908221" y="4914906"/>
            <a:ext cx="445884" cy="857641"/>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7" name="テキスト ボックス 6"/>
          <p:cNvSpPr txBox="1"/>
          <p:nvPr/>
        </p:nvSpPr>
        <p:spPr>
          <a:xfrm>
            <a:off x="1830086" y="6374020"/>
            <a:ext cx="5432835" cy="369332"/>
          </a:xfrm>
          <a:prstGeom prst="rect">
            <a:avLst/>
          </a:prstGeom>
          <a:noFill/>
        </p:spPr>
        <p:txBody>
          <a:bodyPr wrap="none" rtlCol="0">
            <a:spAutoFit/>
          </a:bodyPr>
          <a:lstStyle/>
          <a:p>
            <a:r>
              <a:rPr kumimoji="1" lang="en-US" altLang="ja-JP" dirty="0" smtClean="0">
                <a:latin typeface="Arial"/>
                <a:cs typeface="Arial"/>
              </a:rPr>
              <a:t>Inner 2 blocks were subdivided to reduce peak field</a:t>
            </a:r>
            <a:endParaRPr kumimoji="1" lang="ja-JP" altLang="en-US" dirty="0">
              <a:latin typeface="Arial"/>
              <a:cs typeface="Arial"/>
            </a:endParaRPr>
          </a:p>
        </p:txBody>
      </p:sp>
    </p:spTree>
    <p:extLst>
      <p:ext uri="{BB962C8B-B14F-4D97-AF65-F5344CB8AC3E}">
        <p14:creationId xmlns:p14="http://schemas.microsoft.com/office/powerpoint/2010/main" val="3935624838"/>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801DF6F-6569-874B-A699-DF8738964170}" type="slidenum">
              <a:rPr kumimoji="1" lang="ja-JP" altLang="en-US" smtClean="0"/>
              <a:t>22</a:t>
            </a:fld>
            <a:endParaRPr kumimoji="1" lang="ja-JP" altLang="en-US"/>
          </a:p>
        </p:txBody>
      </p:sp>
      <p:sp>
        <p:nvSpPr>
          <p:cNvPr id="5"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6"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Layer jump</a:t>
            </a:r>
          </a:p>
        </p:txBody>
      </p:sp>
      <p:sp>
        <p:nvSpPr>
          <p:cNvPr id="26" name="正方形/長方形 25"/>
          <p:cNvSpPr/>
          <p:nvPr/>
        </p:nvSpPr>
        <p:spPr>
          <a:xfrm>
            <a:off x="20402" y="592435"/>
            <a:ext cx="4054375" cy="369332"/>
          </a:xfrm>
          <a:prstGeom prst="rect">
            <a:avLst/>
          </a:prstGeom>
        </p:spPr>
        <p:txBody>
          <a:bodyPr wrap="square">
            <a:spAutoFit/>
          </a:bodyPr>
          <a:lstStyle/>
          <a:p>
            <a:r>
              <a:rPr lang="en-US" altLang="ja-JP" dirty="0" smtClean="0">
                <a:latin typeface="Arial"/>
                <a:cs typeface="Arial"/>
              </a:rPr>
              <a:t>2D cross-sections of the layer jump</a:t>
            </a:r>
            <a:endParaRPr lang="ja-JP" altLang="en-US" dirty="0">
              <a:latin typeface="Arial"/>
              <a:cs typeface="Arial"/>
            </a:endParaRPr>
          </a:p>
        </p:txBody>
      </p:sp>
      <p:pic>
        <p:nvPicPr>
          <p:cNvPr id="20" name="図 19"/>
          <p:cNvPicPr>
            <a:picLocks noChangeAspect="1"/>
          </p:cNvPicPr>
          <p:nvPr/>
        </p:nvPicPr>
        <p:blipFill>
          <a:blip r:embed="rId2"/>
          <a:stretch>
            <a:fillRect/>
          </a:stretch>
        </p:blipFill>
        <p:spPr>
          <a:xfrm>
            <a:off x="2790774" y="1144297"/>
            <a:ext cx="2298700" cy="2171700"/>
          </a:xfrm>
          <a:prstGeom prst="rect">
            <a:avLst/>
          </a:prstGeom>
        </p:spPr>
      </p:pic>
      <p:pic>
        <p:nvPicPr>
          <p:cNvPr id="22" name="図 21"/>
          <p:cNvPicPr>
            <a:picLocks noChangeAspect="1"/>
          </p:cNvPicPr>
          <p:nvPr/>
        </p:nvPicPr>
        <p:blipFill>
          <a:blip r:embed="rId3"/>
          <a:stretch>
            <a:fillRect/>
          </a:stretch>
        </p:blipFill>
        <p:spPr>
          <a:xfrm>
            <a:off x="5187258" y="1041405"/>
            <a:ext cx="2184400" cy="2171700"/>
          </a:xfrm>
          <a:prstGeom prst="rect">
            <a:avLst/>
          </a:prstGeom>
        </p:spPr>
      </p:pic>
      <p:pic>
        <p:nvPicPr>
          <p:cNvPr id="24" name="図 23"/>
          <p:cNvPicPr>
            <a:picLocks noChangeAspect="1"/>
          </p:cNvPicPr>
          <p:nvPr/>
        </p:nvPicPr>
        <p:blipFill>
          <a:blip r:embed="rId4"/>
          <a:stretch>
            <a:fillRect/>
          </a:stretch>
        </p:blipFill>
        <p:spPr>
          <a:xfrm>
            <a:off x="461734" y="1114132"/>
            <a:ext cx="2311400" cy="2298700"/>
          </a:xfrm>
          <a:prstGeom prst="rect">
            <a:avLst/>
          </a:prstGeom>
        </p:spPr>
      </p:pic>
      <p:cxnSp>
        <p:nvCxnSpPr>
          <p:cNvPr id="28" name="直線矢印コネクタ 27"/>
          <p:cNvCxnSpPr/>
          <p:nvPr/>
        </p:nvCxnSpPr>
        <p:spPr>
          <a:xfrm>
            <a:off x="2470314" y="2527662"/>
            <a:ext cx="503299" cy="0"/>
          </a:xfrm>
          <a:prstGeom prst="straightConnector1">
            <a:avLst/>
          </a:prstGeom>
          <a:ln w="38100" cmpd="sng">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9" name="直線矢印コネクタ 28"/>
          <p:cNvCxnSpPr/>
          <p:nvPr/>
        </p:nvCxnSpPr>
        <p:spPr>
          <a:xfrm>
            <a:off x="4847408" y="2515732"/>
            <a:ext cx="503299" cy="0"/>
          </a:xfrm>
          <a:prstGeom prst="straightConnector1">
            <a:avLst/>
          </a:prstGeom>
          <a:ln w="38100" cmpd="sng">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sp>
        <p:nvSpPr>
          <p:cNvPr id="30" name="テキスト ボックス 29"/>
          <p:cNvSpPr txBox="1"/>
          <p:nvPr/>
        </p:nvSpPr>
        <p:spPr>
          <a:xfrm>
            <a:off x="26999" y="876381"/>
            <a:ext cx="3405049" cy="369332"/>
          </a:xfrm>
          <a:prstGeom prst="rect">
            <a:avLst/>
          </a:prstGeom>
          <a:noFill/>
        </p:spPr>
        <p:txBody>
          <a:bodyPr wrap="none" rtlCol="0">
            <a:spAutoFit/>
          </a:bodyPr>
          <a:lstStyle/>
          <a:p>
            <a:r>
              <a:rPr lang="en-US" altLang="ja-JP" dirty="0" smtClean="0">
                <a:solidFill>
                  <a:srgbClr val="0000FF"/>
                </a:solidFill>
                <a:latin typeface="Arial"/>
                <a:cs typeface="Arial"/>
              </a:rPr>
              <a:t>Coil layer at the straight section</a:t>
            </a:r>
            <a:endParaRPr kumimoji="1" lang="ja-JP" altLang="en-US" dirty="0">
              <a:solidFill>
                <a:srgbClr val="0000FF"/>
              </a:solidFill>
              <a:latin typeface="Arial"/>
              <a:cs typeface="Arial"/>
            </a:endParaRPr>
          </a:p>
        </p:txBody>
      </p:sp>
      <p:sp>
        <p:nvSpPr>
          <p:cNvPr id="31" name="テキスト ボックス 30"/>
          <p:cNvSpPr txBox="1"/>
          <p:nvPr/>
        </p:nvSpPr>
        <p:spPr>
          <a:xfrm>
            <a:off x="5254936" y="876381"/>
            <a:ext cx="2943497" cy="369332"/>
          </a:xfrm>
          <a:prstGeom prst="rect">
            <a:avLst/>
          </a:prstGeom>
          <a:noFill/>
        </p:spPr>
        <p:txBody>
          <a:bodyPr wrap="none" rtlCol="0">
            <a:spAutoFit/>
          </a:bodyPr>
          <a:lstStyle/>
          <a:p>
            <a:r>
              <a:rPr lang="en-US" altLang="ja-JP" dirty="0" smtClean="0">
                <a:solidFill>
                  <a:srgbClr val="0000FF"/>
                </a:solidFill>
                <a:latin typeface="Arial"/>
                <a:cs typeface="Arial"/>
              </a:rPr>
              <a:t>Collar layer at the lead end</a:t>
            </a:r>
            <a:endParaRPr kumimoji="1" lang="ja-JP" altLang="en-US" dirty="0">
              <a:solidFill>
                <a:srgbClr val="0000FF"/>
              </a:solidFill>
              <a:latin typeface="Arial"/>
              <a:cs typeface="Arial"/>
            </a:endParaRPr>
          </a:p>
        </p:txBody>
      </p:sp>
      <p:cxnSp>
        <p:nvCxnSpPr>
          <p:cNvPr id="33" name="直線コネクタ 32"/>
          <p:cNvCxnSpPr/>
          <p:nvPr/>
        </p:nvCxnSpPr>
        <p:spPr>
          <a:xfrm rot="180000" flipH="1" flipV="1">
            <a:off x="1803095" y="1591172"/>
            <a:ext cx="91440" cy="223520"/>
          </a:xfrm>
          <a:prstGeom prst="line">
            <a:avLst/>
          </a:prstGeom>
          <a:ln w="38100" cmpd="sng">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4" name="直線コネクタ 33"/>
          <p:cNvCxnSpPr/>
          <p:nvPr/>
        </p:nvCxnSpPr>
        <p:spPr>
          <a:xfrm flipV="1">
            <a:off x="4194943" y="1550532"/>
            <a:ext cx="0" cy="266400"/>
          </a:xfrm>
          <a:prstGeom prst="line">
            <a:avLst/>
          </a:prstGeom>
          <a:ln w="38100" cmpd="sng">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38" name="直線コネクタ 37"/>
          <p:cNvCxnSpPr/>
          <p:nvPr/>
        </p:nvCxnSpPr>
        <p:spPr>
          <a:xfrm flipV="1">
            <a:off x="6597946" y="1236231"/>
            <a:ext cx="0" cy="266400"/>
          </a:xfrm>
          <a:prstGeom prst="line">
            <a:avLst/>
          </a:prstGeom>
          <a:ln w="38100" cmpd="sng">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40" name="テキスト ボックス 39"/>
          <p:cNvSpPr txBox="1"/>
          <p:nvPr/>
        </p:nvSpPr>
        <p:spPr>
          <a:xfrm>
            <a:off x="766287" y="1526420"/>
            <a:ext cx="1108559" cy="369332"/>
          </a:xfrm>
          <a:prstGeom prst="rect">
            <a:avLst/>
          </a:prstGeom>
          <a:noFill/>
        </p:spPr>
        <p:txBody>
          <a:bodyPr wrap="none" rtlCol="0">
            <a:spAutoFit/>
          </a:bodyPr>
          <a:lstStyle/>
          <a:p>
            <a:r>
              <a:rPr kumimoji="1" lang="en-US" altLang="ja-JP" dirty="0" smtClean="0">
                <a:solidFill>
                  <a:srgbClr val="FF0000"/>
                </a:solidFill>
                <a:latin typeface="Arial"/>
                <a:cs typeface="Arial"/>
              </a:rPr>
              <a:t>Pole turn</a:t>
            </a:r>
            <a:endParaRPr kumimoji="1" lang="ja-JP" altLang="en-US" dirty="0">
              <a:solidFill>
                <a:srgbClr val="FF0000"/>
              </a:solidFill>
              <a:latin typeface="Arial"/>
              <a:cs typeface="Arial"/>
            </a:endParaRPr>
          </a:p>
        </p:txBody>
      </p:sp>
      <p:pic>
        <p:nvPicPr>
          <p:cNvPr id="10" name="図 9"/>
          <p:cNvPicPr>
            <a:picLocks noChangeAspect="1"/>
          </p:cNvPicPr>
          <p:nvPr/>
        </p:nvPicPr>
        <p:blipFill>
          <a:blip r:embed="rId5"/>
          <a:stretch>
            <a:fillRect/>
          </a:stretch>
        </p:blipFill>
        <p:spPr>
          <a:xfrm rot="10800000">
            <a:off x="17640" y="3601206"/>
            <a:ext cx="5263415" cy="1584761"/>
          </a:xfrm>
          <a:prstGeom prst="rect">
            <a:avLst/>
          </a:prstGeom>
        </p:spPr>
      </p:pic>
      <p:sp>
        <p:nvSpPr>
          <p:cNvPr id="27" name="テキスト ボックス 26"/>
          <p:cNvSpPr txBox="1"/>
          <p:nvPr/>
        </p:nvSpPr>
        <p:spPr>
          <a:xfrm>
            <a:off x="5315427" y="3529371"/>
            <a:ext cx="3828573" cy="923330"/>
          </a:xfrm>
          <a:prstGeom prst="rect">
            <a:avLst/>
          </a:prstGeom>
          <a:noFill/>
        </p:spPr>
        <p:txBody>
          <a:bodyPr wrap="square" rtlCol="0">
            <a:spAutoFit/>
          </a:bodyPr>
          <a:lstStyle/>
          <a:p>
            <a:r>
              <a:rPr lang="en-US" altLang="ja-JP" dirty="0" smtClean="0">
                <a:latin typeface="Arial"/>
                <a:cs typeface="Arial"/>
              </a:rPr>
              <a:t>Ramp box was designed in such a</a:t>
            </a:r>
          </a:p>
          <a:p>
            <a:r>
              <a:rPr lang="en-US" altLang="ja-JP" dirty="0" smtClean="0">
                <a:latin typeface="Arial"/>
                <a:cs typeface="Arial"/>
              </a:rPr>
              <a:t>way that </a:t>
            </a:r>
            <a:r>
              <a:rPr kumimoji="1" lang="en-US" altLang="ja-JP" dirty="0" smtClean="0">
                <a:latin typeface="Arial"/>
                <a:cs typeface="Arial"/>
              </a:rPr>
              <a:t>the layer jum</a:t>
            </a:r>
            <a:r>
              <a:rPr lang="en-US" altLang="ja-JP" dirty="0" smtClean="0">
                <a:latin typeface="Arial"/>
                <a:cs typeface="Arial"/>
              </a:rPr>
              <a:t>p turn </a:t>
            </a:r>
            <a:r>
              <a:rPr kumimoji="1" lang="en-US" altLang="ja-JP" dirty="0" smtClean="0">
                <a:latin typeface="Arial"/>
                <a:cs typeface="Arial"/>
              </a:rPr>
              <a:t> go out uprightly</a:t>
            </a:r>
            <a:endParaRPr kumimoji="1" lang="ja-JP" altLang="en-US" dirty="0">
              <a:latin typeface="Arial"/>
              <a:cs typeface="Arial"/>
            </a:endParaRPr>
          </a:p>
        </p:txBody>
      </p:sp>
      <p:sp>
        <p:nvSpPr>
          <p:cNvPr id="37" name="テキスト ボックス 36"/>
          <p:cNvSpPr txBox="1"/>
          <p:nvPr/>
        </p:nvSpPr>
        <p:spPr>
          <a:xfrm>
            <a:off x="77157" y="3628841"/>
            <a:ext cx="1236712" cy="369332"/>
          </a:xfrm>
          <a:prstGeom prst="rect">
            <a:avLst/>
          </a:prstGeom>
          <a:noFill/>
        </p:spPr>
        <p:txBody>
          <a:bodyPr wrap="none" rtlCol="0">
            <a:spAutoFit/>
          </a:bodyPr>
          <a:lstStyle/>
          <a:p>
            <a:r>
              <a:rPr kumimoji="1" lang="en-US" altLang="ja-JP" dirty="0" smtClean="0">
                <a:solidFill>
                  <a:srgbClr val="FF0000"/>
                </a:solidFill>
                <a:latin typeface="Arial"/>
                <a:cs typeface="Arial"/>
              </a:rPr>
              <a:t>Ramp box</a:t>
            </a:r>
            <a:endParaRPr kumimoji="1" lang="ja-JP" altLang="en-US" dirty="0">
              <a:solidFill>
                <a:srgbClr val="FF0000"/>
              </a:solidFill>
              <a:latin typeface="Arial"/>
              <a:cs typeface="Arial"/>
            </a:endParaRPr>
          </a:p>
        </p:txBody>
      </p:sp>
      <p:sp>
        <p:nvSpPr>
          <p:cNvPr id="2" name="テキスト ボックス 1"/>
          <p:cNvSpPr txBox="1"/>
          <p:nvPr/>
        </p:nvSpPr>
        <p:spPr>
          <a:xfrm>
            <a:off x="603566" y="1264521"/>
            <a:ext cx="351453" cy="369332"/>
          </a:xfrm>
          <a:prstGeom prst="rect">
            <a:avLst/>
          </a:prstGeom>
          <a:noFill/>
        </p:spPr>
        <p:txBody>
          <a:bodyPr wrap="none" rtlCol="0">
            <a:spAutoFit/>
          </a:bodyPr>
          <a:lstStyle/>
          <a:p>
            <a:r>
              <a:rPr kumimoji="1" lang="en-US" altLang="ja-JP" b="1" dirty="0" smtClean="0">
                <a:latin typeface="Arial"/>
                <a:cs typeface="Arial"/>
              </a:rPr>
              <a:t>A</a:t>
            </a:r>
            <a:endParaRPr kumimoji="1" lang="ja-JP" altLang="en-US" b="1" dirty="0">
              <a:latin typeface="Arial"/>
              <a:cs typeface="Arial"/>
            </a:endParaRPr>
          </a:p>
        </p:txBody>
      </p:sp>
      <p:sp>
        <p:nvSpPr>
          <p:cNvPr id="23" name="テキスト ボックス 22"/>
          <p:cNvSpPr txBox="1"/>
          <p:nvPr/>
        </p:nvSpPr>
        <p:spPr>
          <a:xfrm>
            <a:off x="3436577" y="1264521"/>
            <a:ext cx="351366" cy="369332"/>
          </a:xfrm>
          <a:prstGeom prst="rect">
            <a:avLst/>
          </a:prstGeom>
          <a:noFill/>
        </p:spPr>
        <p:txBody>
          <a:bodyPr wrap="none" rtlCol="0">
            <a:spAutoFit/>
          </a:bodyPr>
          <a:lstStyle/>
          <a:p>
            <a:r>
              <a:rPr kumimoji="1" lang="en-US" altLang="ja-JP" b="1" dirty="0" smtClean="0">
                <a:latin typeface="Arial"/>
                <a:cs typeface="Arial"/>
              </a:rPr>
              <a:t>B</a:t>
            </a:r>
            <a:endParaRPr kumimoji="1" lang="ja-JP" altLang="en-US" b="1" dirty="0">
              <a:latin typeface="Arial"/>
              <a:cs typeface="Arial"/>
            </a:endParaRPr>
          </a:p>
        </p:txBody>
      </p:sp>
      <p:sp>
        <p:nvSpPr>
          <p:cNvPr id="25" name="テキスト ボックス 24"/>
          <p:cNvSpPr txBox="1"/>
          <p:nvPr/>
        </p:nvSpPr>
        <p:spPr>
          <a:xfrm>
            <a:off x="5765652" y="1264521"/>
            <a:ext cx="351366" cy="369332"/>
          </a:xfrm>
          <a:prstGeom prst="rect">
            <a:avLst/>
          </a:prstGeom>
          <a:noFill/>
        </p:spPr>
        <p:txBody>
          <a:bodyPr wrap="none" rtlCol="0">
            <a:spAutoFit/>
          </a:bodyPr>
          <a:lstStyle/>
          <a:p>
            <a:r>
              <a:rPr kumimoji="1" lang="en-US" altLang="ja-JP" b="1" dirty="0" smtClean="0">
                <a:latin typeface="Arial"/>
                <a:cs typeface="Arial"/>
              </a:rPr>
              <a:t>C</a:t>
            </a:r>
            <a:endParaRPr kumimoji="1" lang="ja-JP" altLang="en-US" b="1" dirty="0">
              <a:latin typeface="Arial"/>
              <a:cs typeface="Arial"/>
            </a:endParaRPr>
          </a:p>
        </p:txBody>
      </p:sp>
      <p:sp>
        <p:nvSpPr>
          <p:cNvPr id="32" name="テキスト ボックス 31"/>
          <p:cNvSpPr txBox="1"/>
          <p:nvPr/>
        </p:nvSpPr>
        <p:spPr>
          <a:xfrm>
            <a:off x="4977787" y="4493013"/>
            <a:ext cx="351453" cy="369332"/>
          </a:xfrm>
          <a:prstGeom prst="rect">
            <a:avLst/>
          </a:prstGeom>
          <a:noFill/>
        </p:spPr>
        <p:txBody>
          <a:bodyPr wrap="none" rtlCol="0">
            <a:spAutoFit/>
          </a:bodyPr>
          <a:lstStyle/>
          <a:p>
            <a:r>
              <a:rPr kumimoji="1" lang="en-US" altLang="ja-JP" b="1" dirty="0" smtClean="0">
                <a:solidFill>
                  <a:srgbClr val="FF0000"/>
                </a:solidFill>
                <a:latin typeface="Arial"/>
                <a:cs typeface="Arial"/>
              </a:rPr>
              <a:t>A</a:t>
            </a:r>
            <a:endParaRPr kumimoji="1" lang="ja-JP" altLang="en-US" b="1" dirty="0">
              <a:solidFill>
                <a:srgbClr val="FF0000"/>
              </a:solidFill>
              <a:latin typeface="Arial"/>
              <a:cs typeface="Arial"/>
            </a:endParaRPr>
          </a:p>
        </p:txBody>
      </p:sp>
      <p:sp>
        <p:nvSpPr>
          <p:cNvPr id="35" name="テキスト ボックス 34"/>
          <p:cNvSpPr txBox="1"/>
          <p:nvPr/>
        </p:nvSpPr>
        <p:spPr>
          <a:xfrm>
            <a:off x="3828259" y="4575259"/>
            <a:ext cx="351366" cy="369332"/>
          </a:xfrm>
          <a:prstGeom prst="rect">
            <a:avLst/>
          </a:prstGeom>
          <a:noFill/>
        </p:spPr>
        <p:txBody>
          <a:bodyPr wrap="none" rtlCol="0">
            <a:spAutoFit/>
          </a:bodyPr>
          <a:lstStyle/>
          <a:p>
            <a:r>
              <a:rPr kumimoji="1" lang="en-US" altLang="ja-JP" b="1" dirty="0" smtClean="0">
                <a:solidFill>
                  <a:srgbClr val="FF0000"/>
                </a:solidFill>
                <a:latin typeface="Arial"/>
                <a:cs typeface="Arial"/>
              </a:rPr>
              <a:t>B</a:t>
            </a:r>
            <a:endParaRPr kumimoji="1" lang="ja-JP" altLang="en-US" b="1" dirty="0">
              <a:solidFill>
                <a:srgbClr val="FF0000"/>
              </a:solidFill>
              <a:latin typeface="Arial"/>
              <a:cs typeface="Arial"/>
            </a:endParaRPr>
          </a:p>
        </p:txBody>
      </p:sp>
      <p:sp>
        <p:nvSpPr>
          <p:cNvPr id="36" name="テキスト ボックス 35"/>
          <p:cNvSpPr txBox="1"/>
          <p:nvPr/>
        </p:nvSpPr>
        <p:spPr>
          <a:xfrm>
            <a:off x="-23633" y="4559909"/>
            <a:ext cx="351366" cy="369332"/>
          </a:xfrm>
          <a:prstGeom prst="rect">
            <a:avLst/>
          </a:prstGeom>
          <a:noFill/>
        </p:spPr>
        <p:txBody>
          <a:bodyPr wrap="none" rtlCol="0">
            <a:spAutoFit/>
          </a:bodyPr>
          <a:lstStyle/>
          <a:p>
            <a:r>
              <a:rPr kumimoji="1" lang="en-US" altLang="ja-JP" b="1" dirty="0" smtClean="0">
                <a:solidFill>
                  <a:srgbClr val="FF0000"/>
                </a:solidFill>
                <a:latin typeface="Arial"/>
                <a:cs typeface="Arial"/>
              </a:rPr>
              <a:t>C</a:t>
            </a:r>
            <a:endParaRPr kumimoji="1" lang="ja-JP" altLang="en-US" b="1" dirty="0">
              <a:solidFill>
                <a:srgbClr val="FF0000"/>
              </a:solidFill>
              <a:latin typeface="Arial"/>
              <a:cs typeface="Arial"/>
            </a:endParaRPr>
          </a:p>
        </p:txBody>
      </p:sp>
      <p:pic>
        <p:nvPicPr>
          <p:cNvPr id="8" name="図 7"/>
          <p:cNvPicPr>
            <a:picLocks noChangeAspect="1"/>
          </p:cNvPicPr>
          <p:nvPr/>
        </p:nvPicPr>
        <p:blipFill>
          <a:blip r:embed="rId6"/>
          <a:stretch>
            <a:fillRect/>
          </a:stretch>
        </p:blipFill>
        <p:spPr>
          <a:xfrm>
            <a:off x="26999" y="5425145"/>
            <a:ext cx="4547657" cy="1079660"/>
          </a:xfrm>
          <a:prstGeom prst="rect">
            <a:avLst/>
          </a:prstGeom>
        </p:spPr>
      </p:pic>
      <p:pic>
        <p:nvPicPr>
          <p:cNvPr id="9" name="図 8"/>
          <p:cNvPicPr>
            <a:picLocks noChangeAspect="1"/>
          </p:cNvPicPr>
          <p:nvPr/>
        </p:nvPicPr>
        <p:blipFill>
          <a:blip r:embed="rId7"/>
          <a:stretch>
            <a:fillRect/>
          </a:stretch>
        </p:blipFill>
        <p:spPr>
          <a:xfrm>
            <a:off x="4625670" y="5425145"/>
            <a:ext cx="4506225" cy="1079660"/>
          </a:xfrm>
          <a:prstGeom prst="rect">
            <a:avLst/>
          </a:prstGeom>
        </p:spPr>
      </p:pic>
    </p:spTree>
    <p:extLst>
      <p:ext uri="{BB962C8B-B14F-4D97-AF65-F5344CB8AC3E}">
        <p14:creationId xmlns:p14="http://schemas.microsoft.com/office/powerpoint/2010/main" val="3196177586"/>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89FC311-C70D-1A49-9ABD-F1846C7BDF25}" type="slidenum">
              <a:rPr kumimoji="1" lang="ja-JP" altLang="en-US" smtClean="0"/>
              <a:t>23</a:t>
            </a:fld>
            <a:endParaRPr kumimoji="1" lang="ja-JP" altLang="en-US"/>
          </a:p>
        </p:txBody>
      </p:sp>
      <p:grpSp>
        <p:nvGrpSpPr>
          <p:cNvPr id="5" name="図形グループ 4"/>
          <p:cNvGrpSpPr/>
          <p:nvPr/>
        </p:nvGrpSpPr>
        <p:grpSpPr>
          <a:xfrm>
            <a:off x="347205" y="1001653"/>
            <a:ext cx="4414128" cy="4298504"/>
            <a:chOff x="2571456" y="2517542"/>
            <a:chExt cx="4414128" cy="4298504"/>
          </a:xfrm>
        </p:grpSpPr>
        <p:pic>
          <p:nvPicPr>
            <p:cNvPr id="6" name="図 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571456" y="2517542"/>
              <a:ext cx="4414128" cy="4298504"/>
            </a:xfrm>
            <a:prstGeom prst="rect">
              <a:avLst/>
            </a:prstGeom>
          </p:spPr>
        </p:pic>
        <p:sp>
          <p:nvSpPr>
            <p:cNvPr id="7" name="テキスト ボックス 6"/>
            <p:cNvSpPr txBox="1"/>
            <p:nvPr/>
          </p:nvSpPr>
          <p:spPr>
            <a:xfrm>
              <a:off x="4902257" y="2526423"/>
              <a:ext cx="1185541" cy="369332"/>
            </a:xfrm>
            <a:prstGeom prst="rect">
              <a:avLst/>
            </a:prstGeom>
            <a:noFill/>
          </p:spPr>
          <p:txBody>
            <a:bodyPr wrap="none" rtlCol="0">
              <a:spAutoFit/>
            </a:bodyPr>
            <a:lstStyle/>
            <a:p>
              <a:r>
                <a:rPr kumimoji="1" lang="en-US" altLang="ja-JP" dirty="0" smtClean="0">
                  <a:solidFill>
                    <a:schemeClr val="bg1"/>
                  </a:solidFill>
                  <a:latin typeface="Arial"/>
                  <a:cs typeface="Arial"/>
                </a:rPr>
                <a:t>Tensioner</a:t>
              </a:r>
              <a:endParaRPr kumimoji="1" lang="ja-JP" altLang="en-US" dirty="0">
                <a:solidFill>
                  <a:schemeClr val="bg1"/>
                </a:solidFill>
                <a:latin typeface="Arial"/>
                <a:cs typeface="Arial"/>
              </a:endParaRPr>
            </a:p>
          </p:txBody>
        </p:sp>
        <p:sp>
          <p:nvSpPr>
            <p:cNvPr id="8" name="テキスト ボックス 7"/>
            <p:cNvSpPr txBox="1"/>
            <p:nvPr/>
          </p:nvSpPr>
          <p:spPr>
            <a:xfrm>
              <a:off x="3491619" y="2781574"/>
              <a:ext cx="916049" cy="369332"/>
            </a:xfrm>
            <a:prstGeom prst="rect">
              <a:avLst/>
            </a:prstGeom>
            <a:noFill/>
          </p:spPr>
          <p:txBody>
            <a:bodyPr wrap="none" rtlCol="0">
              <a:spAutoFit/>
            </a:bodyPr>
            <a:lstStyle/>
            <a:p>
              <a:r>
                <a:rPr kumimoji="1" lang="en-US" altLang="ja-JP" dirty="0" smtClean="0">
                  <a:solidFill>
                    <a:schemeClr val="bg1"/>
                  </a:solidFill>
                  <a:latin typeface="Arial"/>
                  <a:cs typeface="Arial"/>
                </a:rPr>
                <a:t>Feeder</a:t>
              </a:r>
              <a:endParaRPr kumimoji="1" lang="ja-JP" altLang="en-US" dirty="0">
                <a:solidFill>
                  <a:schemeClr val="bg1"/>
                </a:solidFill>
                <a:latin typeface="Arial"/>
                <a:cs typeface="Arial"/>
              </a:endParaRPr>
            </a:p>
          </p:txBody>
        </p:sp>
        <p:cxnSp>
          <p:nvCxnSpPr>
            <p:cNvPr id="9" name="直線矢印コネクタ 8"/>
            <p:cNvCxnSpPr/>
            <p:nvPr/>
          </p:nvCxnSpPr>
          <p:spPr>
            <a:xfrm flipH="1">
              <a:off x="4742402" y="2726327"/>
              <a:ext cx="266427" cy="160547"/>
            </a:xfrm>
            <a:prstGeom prst="straightConnector1">
              <a:avLst/>
            </a:prstGeom>
            <a:ln>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0" name="直線矢印コネクタ 9"/>
            <p:cNvCxnSpPr/>
            <p:nvPr/>
          </p:nvCxnSpPr>
          <p:spPr>
            <a:xfrm>
              <a:off x="4307238" y="3001624"/>
              <a:ext cx="168738" cy="187061"/>
            </a:xfrm>
            <a:prstGeom prst="straightConnector1">
              <a:avLst/>
            </a:prstGeom>
            <a:ln>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sp>
          <p:nvSpPr>
            <p:cNvPr id="11" name="テキスト ボックス 10"/>
            <p:cNvSpPr txBox="1"/>
            <p:nvPr/>
          </p:nvSpPr>
          <p:spPr>
            <a:xfrm>
              <a:off x="4016417" y="6081588"/>
              <a:ext cx="1215409" cy="369332"/>
            </a:xfrm>
            <a:prstGeom prst="rect">
              <a:avLst/>
            </a:prstGeom>
            <a:noFill/>
          </p:spPr>
          <p:txBody>
            <a:bodyPr wrap="none" rtlCol="0">
              <a:spAutoFit/>
            </a:bodyPr>
            <a:lstStyle/>
            <a:p>
              <a:r>
                <a:rPr kumimoji="1" lang="en-US" altLang="ja-JP" dirty="0" smtClean="0">
                  <a:solidFill>
                    <a:schemeClr val="bg1"/>
                  </a:solidFill>
                  <a:latin typeface="Arial"/>
                  <a:cs typeface="Arial"/>
                </a:rPr>
                <a:t>Turn table</a:t>
              </a:r>
              <a:endParaRPr kumimoji="1" lang="ja-JP" altLang="en-US" dirty="0">
                <a:solidFill>
                  <a:schemeClr val="bg1"/>
                </a:solidFill>
                <a:latin typeface="Arial"/>
                <a:cs typeface="Arial"/>
              </a:endParaRPr>
            </a:p>
          </p:txBody>
        </p:sp>
        <p:cxnSp>
          <p:nvCxnSpPr>
            <p:cNvPr id="12" name="直線矢印コネクタ 11"/>
            <p:cNvCxnSpPr/>
            <p:nvPr/>
          </p:nvCxnSpPr>
          <p:spPr>
            <a:xfrm>
              <a:off x="3322881" y="4867962"/>
              <a:ext cx="168738" cy="320276"/>
            </a:xfrm>
            <a:prstGeom prst="straightConnector1">
              <a:avLst/>
            </a:prstGeom>
            <a:ln>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sp>
          <p:nvSpPr>
            <p:cNvPr id="13" name="テキスト ボックス 12"/>
            <p:cNvSpPr txBox="1"/>
            <p:nvPr/>
          </p:nvSpPr>
          <p:spPr>
            <a:xfrm>
              <a:off x="2571456" y="4498630"/>
              <a:ext cx="1916698" cy="369332"/>
            </a:xfrm>
            <a:prstGeom prst="rect">
              <a:avLst/>
            </a:prstGeom>
            <a:noFill/>
          </p:spPr>
          <p:txBody>
            <a:bodyPr wrap="none" rtlCol="0">
              <a:spAutoFit/>
            </a:bodyPr>
            <a:lstStyle/>
            <a:p>
              <a:r>
                <a:rPr kumimoji="1" lang="en-US" altLang="ja-JP" dirty="0" smtClean="0">
                  <a:solidFill>
                    <a:schemeClr val="bg1"/>
                  </a:solidFill>
                  <a:latin typeface="Arial"/>
                  <a:cs typeface="Arial"/>
                </a:rPr>
                <a:t>Winding mandrel</a:t>
              </a:r>
              <a:endParaRPr kumimoji="1" lang="ja-JP" altLang="en-US" dirty="0">
                <a:solidFill>
                  <a:schemeClr val="bg1"/>
                </a:solidFill>
                <a:latin typeface="Arial"/>
                <a:cs typeface="Arial"/>
              </a:endParaRPr>
            </a:p>
          </p:txBody>
        </p:sp>
      </p:grpSp>
      <p:sp>
        <p:nvSpPr>
          <p:cNvPr id="14"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15"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Coil winding</a:t>
            </a:r>
          </a:p>
        </p:txBody>
      </p:sp>
      <p:sp>
        <p:nvSpPr>
          <p:cNvPr id="16" name="テキスト ボックス 15"/>
          <p:cNvSpPr txBox="1"/>
          <p:nvPr/>
        </p:nvSpPr>
        <p:spPr>
          <a:xfrm>
            <a:off x="179388" y="601088"/>
            <a:ext cx="1955245" cy="369332"/>
          </a:xfrm>
          <a:prstGeom prst="rect">
            <a:avLst/>
          </a:prstGeom>
          <a:noFill/>
        </p:spPr>
        <p:txBody>
          <a:bodyPr wrap="none" rtlCol="0">
            <a:spAutoFit/>
          </a:bodyPr>
          <a:lstStyle/>
          <a:p>
            <a:r>
              <a:rPr kumimoji="1" lang="en-US" altLang="ja-JP" dirty="0" smtClean="0">
                <a:latin typeface="Arial"/>
                <a:cs typeface="Arial"/>
              </a:rPr>
              <a:t>Winding machine</a:t>
            </a:r>
            <a:endParaRPr kumimoji="1" lang="ja-JP" altLang="en-US" dirty="0">
              <a:latin typeface="Arial"/>
              <a:cs typeface="Arial"/>
            </a:endParaRPr>
          </a:p>
        </p:txBody>
      </p:sp>
      <p:pic>
        <p:nvPicPr>
          <p:cNvPr id="17" name="図 16"/>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5413840" y="3190947"/>
            <a:ext cx="3143488" cy="1944628"/>
          </a:xfrm>
          <a:prstGeom prst="rect">
            <a:avLst/>
          </a:prstGeom>
        </p:spPr>
      </p:pic>
      <p:pic>
        <p:nvPicPr>
          <p:cNvPr id="18" name="図 17"/>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5413840" y="5170558"/>
            <a:ext cx="3143488" cy="1645487"/>
          </a:xfrm>
          <a:prstGeom prst="rect">
            <a:avLst/>
          </a:prstGeom>
        </p:spPr>
      </p:pic>
      <p:sp>
        <p:nvSpPr>
          <p:cNvPr id="19" name="テキスト ボックス 18"/>
          <p:cNvSpPr txBox="1"/>
          <p:nvPr/>
        </p:nvSpPr>
        <p:spPr>
          <a:xfrm>
            <a:off x="5179760" y="2584871"/>
            <a:ext cx="3892975" cy="646331"/>
          </a:xfrm>
          <a:prstGeom prst="rect">
            <a:avLst/>
          </a:prstGeom>
          <a:noFill/>
        </p:spPr>
        <p:txBody>
          <a:bodyPr wrap="none" rtlCol="0">
            <a:spAutoFit/>
          </a:bodyPr>
          <a:lstStyle/>
          <a:p>
            <a:r>
              <a:rPr kumimoji="1" lang="en-US" altLang="ja-JP" dirty="0" smtClean="0">
                <a:latin typeface="Arial"/>
                <a:cs typeface="Arial"/>
              </a:rPr>
              <a:t>Measurement of cable positions and</a:t>
            </a:r>
          </a:p>
          <a:p>
            <a:r>
              <a:rPr lang="en-US" altLang="ja-JP" dirty="0" smtClean="0">
                <a:latin typeface="Arial"/>
                <a:cs typeface="Arial"/>
              </a:rPr>
              <a:t>angles</a:t>
            </a:r>
            <a:endParaRPr kumimoji="1" lang="ja-JP" altLang="en-US" dirty="0">
              <a:latin typeface="Arial"/>
              <a:cs typeface="Arial"/>
            </a:endParaRPr>
          </a:p>
        </p:txBody>
      </p:sp>
      <p:sp>
        <p:nvSpPr>
          <p:cNvPr id="21" name="テキスト ボックス 20"/>
          <p:cNvSpPr txBox="1"/>
          <p:nvPr/>
        </p:nvSpPr>
        <p:spPr>
          <a:xfrm>
            <a:off x="703331" y="5688733"/>
            <a:ext cx="4174978" cy="646331"/>
          </a:xfrm>
          <a:prstGeom prst="rect">
            <a:avLst/>
          </a:prstGeom>
          <a:noFill/>
        </p:spPr>
        <p:txBody>
          <a:bodyPr wrap="none" rtlCol="0">
            <a:spAutoFit/>
          </a:bodyPr>
          <a:lstStyle/>
          <a:p>
            <a:r>
              <a:rPr lang="en-US" altLang="ja-JP" dirty="0" smtClean="0">
                <a:latin typeface="Arial"/>
                <a:cs typeface="Arial"/>
              </a:rPr>
              <a:t>Winding tension: Started from 40.9 </a:t>
            </a:r>
            <a:r>
              <a:rPr lang="en-US" altLang="ja-JP" dirty="0" err="1" smtClean="0">
                <a:latin typeface="Arial"/>
                <a:cs typeface="Arial"/>
              </a:rPr>
              <a:t>kgf</a:t>
            </a:r>
            <a:r>
              <a:rPr lang="en-US" altLang="ja-JP" dirty="0" smtClean="0">
                <a:latin typeface="Arial"/>
                <a:cs typeface="Arial"/>
              </a:rPr>
              <a:t>,</a:t>
            </a:r>
          </a:p>
          <a:p>
            <a:r>
              <a:rPr kumimoji="1" lang="en-US" altLang="ja-JP" dirty="0" smtClean="0">
                <a:latin typeface="Arial"/>
                <a:cs typeface="Arial"/>
              </a:rPr>
              <a:t>decreased by 0.25 </a:t>
            </a:r>
            <a:r>
              <a:rPr kumimoji="1" lang="en-US" altLang="ja-JP" dirty="0" err="1" smtClean="0">
                <a:latin typeface="Arial"/>
                <a:cs typeface="Arial"/>
              </a:rPr>
              <a:t>kgf</a:t>
            </a:r>
            <a:r>
              <a:rPr lang="en-US" altLang="ja-JP" dirty="0" smtClean="0">
                <a:latin typeface="Arial"/>
                <a:cs typeface="Arial"/>
              </a:rPr>
              <a:t>/turn</a:t>
            </a:r>
            <a:endParaRPr kumimoji="1" lang="en-US" altLang="ja-JP" dirty="0" smtClean="0">
              <a:latin typeface="Arial"/>
              <a:cs typeface="Arial"/>
            </a:endParaRPr>
          </a:p>
        </p:txBody>
      </p:sp>
    </p:spTree>
    <p:extLst>
      <p:ext uri="{BB962C8B-B14F-4D97-AF65-F5344CB8AC3E}">
        <p14:creationId xmlns:p14="http://schemas.microsoft.com/office/powerpoint/2010/main" val="88520018"/>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89FC311-C70D-1A49-9ABD-F1846C7BDF25}" type="slidenum">
              <a:rPr kumimoji="1" lang="ja-JP" altLang="en-US" smtClean="0"/>
              <a:t>24</a:t>
            </a:fld>
            <a:endParaRPr kumimoji="1" lang="ja-JP" altLang="en-US"/>
          </a:p>
        </p:txBody>
      </p:sp>
      <p:pic>
        <p:nvPicPr>
          <p:cNvPr id="5" name="図 4"/>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0" y="2572875"/>
            <a:ext cx="5701783" cy="2808948"/>
          </a:xfrm>
          <a:prstGeom prst="rect">
            <a:avLst/>
          </a:prstGeom>
        </p:spPr>
      </p:pic>
      <p:pic>
        <p:nvPicPr>
          <p:cNvPr id="6" name="図 5"/>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855076" y="551481"/>
            <a:ext cx="4261016" cy="2590289"/>
          </a:xfrm>
          <a:prstGeom prst="rect">
            <a:avLst/>
          </a:prstGeom>
        </p:spPr>
      </p:pic>
      <p:sp>
        <p:nvSpPr>
          <p:cNvPr id="7"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8"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Fitting of end spacer to cable</a:t>
            </a:r>
          </a:p>
        </p:txBody>
      </p:sp>
      <p:cxnSp>
        <p:nvCxnSpPr>
          <p:cNvPr id="11" name="直線矢印コネクタ 10"/>
          <p:cNvCxnSpPr/>
          <p:nvPr/>
        </p:nvCxnSpPr>
        <p:spPr>
          <a:xfrm flipV="1">
            <a:off x="6783854" y="2272769"/>
            <a:ext cx="0" cy="266682"/>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12" name="円/楕円 11"/>
          <p:cNvSpPr/>
          <p:nvPr/>
        </p:nvSpPr>
        <p:spPr>
          <a:xfrm rot="987691">
            <a:off x="921567" y="4469598"/>
            <a:ext cx="1901931" cy="606701"/>
          </a:xfrm>
          <a:prstGeom prst="ellipse">
            <a:avLst/>
          </a:prstGeom>
          <a:noFill/>
          <a:ln>
            <a:solidFill>
              <a:srgbClr val="FF0000"/>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3" name="テキスト ボックス 12"/>
          <p:cNvSpPr txBox="1"/>
          <p:nvPr/>
        </p:nvSpPr>
        <p:spPr>
          <a:xfrm>
            <a:off x="702725" y="5615079"/>
            <a:ext cx="6347461" cy="707886"/>
          </a:xfrm>
          <a:prstGeom prst="rect">
            <a:avLst/>
          </a:prstGeom>
          <a:noFill/>
        </p:spPr>
        <p:txBody>
          <a:bodyPr wrap="none" rtlCol="0">
            <a:spAutoFit/>
          </a:bodyPr>
          <a:lstStyle/>
          <a:p>
            <a:r>
              <a:rPr kumimoji="1" lang="en-US" altLang="ja-JP" sz="2000" dirty="0" smtClean="0">
                <a:latin typeface="Arial"/>
                <a:cs typeface="Arial"/>
              </a:rPr>
              <a:t>Gap between the end saddle and the cable remained</a:t>
            </a:r>
          </a:p>
          <a:p>
            <a:r>
              <a:rPr lang="en-US" altLang="ja-JP" sz="2000" dirty="0" smtClean="0">
                <a:latin typeface="Arial"/>
                <a:cs typeface="Arial"/>
                <a:sym typeface="Wingdings"/>
              </a:rPr>
              <a:t> We checked if the gap can be closed after curing</a:t>
            </a:r>
            <a:endParaRPr kumimoji="1" lang="ja-JP" altLang="en-US" sz="2000" dirty="0">
              <a:latin typeface="Arial"/>
              <a:cs typeface="Arial"/>
            </a:endParaRPr>
          </a:p>
        </p:txBody>
      </p:sp>
    </p:spTree>
    <p:extLst>
      <p:ext uri="{BB962C8B-B14F-4D97-AF65-F5344CB8AC3E}">
        <p14:creationId xmlns:p14="http://schemas.microsoft.com/office/powerpoint/2010/main" val="3625270552"/>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89FC311-C70D-1A49-9ABD-F1846C7BDF25}" type="slidenum">
              <a:rPr kumimoji="1" lang="ja-JP" altLang="en-US" smtClean="0"/>
              <a:t>25</a:t>
            </a:fld>
            <a:endParaRPr kumimoji="1" lang="ja-JP" altLang="en-US"/>
          </a:p>
        </p:txBody>
      </p:sp>
      <p:sp>
        <p:nvSpPr>
          <p:cNvPr id="7"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8"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Preparation for curing </a:t>
            </a:r>
          </a:p>
        </p:txBody>
      </p:sp>
      <p:pic>
        <p:nvPicPr>
          <p:cNvPr id="3" name="図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778503" y="1453903"/>
            <a:ext cx="5241334" cy="1687317"/>
          </a:xfrm>
          <a:prstGeom prst="rect">
            <a:avLst/>
          </a:prstGeom>
        </p:spPr>
      </p:pic>
      <p:cxnSp>
        <p:nvCxnSpPr>
          <p:cNvPr id="10" name="直線矢印コネクタ 9"/>
          <p:cNvCxnSpPr/>
          <p:nvPr/>
        </p:nvCxnSpPr>
        <p:spPr>
          <a:xfrm flipH="1">
            <a:off x="5561688" y="2339065"/>
            <a:ext cx="300762" cy="0"/>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14" name="テキスト ボックス 13"/>
          <p:cNvSpPr txBox="1"/>
          <p:nvPr/>
        </p:nvSpPr>
        <p:spPr>
          <a:xfrm>
            <a:off x="5828030" y="2138525"/>
            <a:ext cx="2910923" cy="369332"/>
          </a:xfrm>
          <a:prstGeom prst="rect">
            <a:avLst/>
          </a:prstGeom>
          <a:noFill/>
        </p:spPr>
        <p:txBody>
          <a:bodyPr wrap="none" rtlCol="0">
            <a:spAutoFit/>
          </a:bodyPr>
          <a:lstStyle/>
          <a:p>
            <a:r>
              <a:rPr kumimoji="1" lang="en-US" altLang="ja-JP" dirty="0" smtClean="0">
                <a:solidFill>
                  <a:srgbClr val="FF0000"/>
                </a:solidFill>
                <a:latin typeface="Arial"/>
                <a:cs typeface="Arial"/>
              </a:rPr>
              <a:t>SUS liner + </a:t>
            </a:r>
            <a:r>
              <a:rPr kumimoji="1" lang="en-US" altLang="ja-JP" dirty="0" err="1" smtClean="0">
                <a:solidFill>
                  <a:srgbClr val="FF0000"/>
                </a:solidFill>
                <a:latin typeface="Arial"/>
                <a:cs typeface="Arial"/>
              </a:rPr>
              <a:t>Midplane</a:t>
            </a:r>
            <a:r>
              <a:rPr kumimoji="1" lang="en-US" altLang="ja-JP" dirty="0" smtClean="0">
                <a:solidFill>
                  <a:srgbClr val="FF0000"/>
                </a:solidFill>
                <a:latin typeface="Arial"/>
                <a:cs typeface="Arial"/>
              </a:rPr>
              <a:t> shim</a:t>
            </a:r>
            <a:endParaRPr kumimoji="1" lang="ja-JP" altLang="en-US" dirty="0">
              <a:solidFill>
                <a:srgbClr val="FF0000"/>
              </a:solidFill>
              <a:latin typeface="Arial"/>
              <a:cs typeface="Arial"/>
            </a:endParaRPr>
          </a:p>
        </p:txBody>
      </p:sp>
      <p:pic>
        <p:nvPicPr>
          <p:cNvPr id="15" name="図 1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236128" y="2615648"/>
            <a:ext cx="2697141" cy="475436"/>
          </a:xfrm>
          <a:prstGeom prst="rect">
            <a:avLst/>
          </a:prstGeom>
        </p:spPr>
      </p:pic>
      <p:sp>
        <p:nvSpPr>
          <p:cNvPr id="16" name="下矢印 15"/>
          <p:cNvSpPr/>
          <p:nvPr/>
        </p:nvSpPr>
        <p:spPr>
          <a:xfrm>
            <a:off x="2921666" y="3141220"/>
            <a:ext cx="768614" cy="401076"/>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17" name="図 16"/>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778503" y="3542296"/>
            <a:ext cx="5420722" cy="1948818"/>
          </a:xfrm>
          <a:prstGeom prst="rect">
            <a:avLst/>
          </a:prstGeom>
        </p:spPr>
      </p:pic>
      <p:cxnSp>
        <p:nvCxnSpPr>
          <p:cNvPr id="18" name="直線矢印コネクタ 17"/>
          <p:cNvCxnSpPr/>
          <p:nvPr/>
        </p:nvCxnSpPr>
        <p:spPr>
          <a:xfrm flipH="1" flipV="1">
            <a:off x="4080591" y="4112485"/>
            <a:ext cx="300762" cy="300806"/>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19" name="テキスト ボックス 18"/>
          <p:cNvSpPr txBox="1"/>
          <p:nvPr/>
        </p:nvSpPr>
        <p:spPr>
          <a:xfrm>
            <a:off x="4346933" y="4296307"/>
            <a:ext cx="2224512" cy="369332"/>
          </a:xfrm>
          <a:prstGeom prst="rect">
            <a:avLst/>
          </a:prstGeom>
          <a:noFill/>
        </p:spPr>
        <p:txBody>
          <a:bodyPr wrap="none" rtlCol="0">
            <a:spAutoFit/>
          </a:bodyPr>
          <a:lstStyle/>
          <a:p>
            <a:r>
              <a:rPr lang="en-US" altLang="ja-JP" dirty="0" smtClean="0">
                <a:solidFill>
                  <a:srgbClr val="FF0000"/>
                </a:solidFill>
                <a:latin typeface="Arial"/>
                <a:cs typeface="Arial"/>
              </a:rPr>
              <a:t>SUS protective liner</a:t>
            </a:r>
            <a:endParaRPr kumimoji="1" lang="ja-JP" altLang="en-US" dirty="0">
              <a:solidFill>
                <a:srgbClr val="FF0000"/>
              </a:solidFill>
              <a:latin typeface="Arial"/>
              <a:cs typeface="Arial"/>
            </a:endParaRPr>
          </a:p>
        </p:txBody>
      </p:sp>
      <p:cxnSp>
        <p:nvCxnSpPr>
          <p:cNvPr id="13" name="直線矢印コネクタ 12"/>
          <p:cNvCxnSpPr/>
          <p:nvPr/>
        </p:nvCxnSpPr>
        <p:spPr>
          <a:xfrm flipH="1" flipV="1">
            <a:off x="2620904" y="2566786"/>
            <a:ext cx="300762" cy="220517"/>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20" name="テキスト ボックス 19"/>
          <p:cNvSpPr txBox="1"/>
          <p:nvPr/>
        </p:nvSpPr>
        <p:spPr>
          <a:xfrm>
            <a:off x="2891471" y="2602637"/>
            <a:ext cx="1532015" cy="369332"/>
          </a:xfrm>
          <a:prstGeom prst="rect">
            <a:avLst/>
          </a:prstGeom>
          <a:noFill/>
        </p:spPr>
        <p:txBody>
          <a:bodyPr wrap="none" rtlCol="0">
            <a:spAutoFit/>
          </a:bodyPr>
          <a:lstStyle/>
          <a:p>
            <a:r>
              <a:rPr kumimoji="1" lang="en-US" altLang="ja-JP" dirty="0" smtClean="0">
                <a:solidFill>
                  <a:srgbClr val="FF0000"/>
                </a:solidFill>
                <a:latin typeface="Arial"/>
                <a:cs typeface="Arial"/>
              </a:rPr>
              <a:t>Pushing bars</a:t>
            </a:r>
            <a:endParaRPr kumimoji="1" lang="ja-JP" altLang="en-US" dirty="0">
              <a:solidFill>
                <a:srgbClr val="FF0000"/>
              </a:solidFill>
              <a:latin typeface="Arial"/>
              <a:cs typeface="Arial"/>
            </a:endParaRPr>
          </a:p>
        </p:txBody>
      </p:sp>
      <p:sp>
        <p:nvSpPr>
          <p:cNvPr id="2" name="テキスト ボックス 1"/>
          <p:cNvSpPr txBox="1"/>
          <p:nvPr/>
        </p:nvSpPr>
        <p:spPr>
          <a:xfrm>
            <a:off x="858339" y="3551509"/>
            <a:ext cx="1596123" cy="369332"/>
          </a:xfrm>
          <a:prstGeom prst="rect">
            <a:avLst/>
          </a:prstGeom>
          <a:noFill/>
        </p:spPr>
        <p:txBody>
          <a:bodyPr wrap="none" rtlCol="0">
            <a:spAutoFit/>
          </a:bodyPr>
          <a:lstStyle/>
          <a:p>
            <a:r>
              <a:rPr kumimoji="1" lang="en-US" altLang="ja-JP" dirty="0" smtClean="0">
                <a:solidFill>
                  <a:srgbClr val="FF0000"/>
                </a:solidFill>
                <a:latin typeface="Arial"/>
                <a:cs typeface="Arial"/>
              </a:rPr>
              <a:t>Alignment pin</a:t>
            </a:r>
            <a:endParaRPr kumimoji="1" lang="ja-JP" altLang="en-US" dirty="0">
              <a:solidFill>
                <a:srgbClr val="FF0000"/>
              </a:solidFill>
              <a:latin typeface="Arial"/>
              <a:cs typeface="Arial"/>
            </a:endParaRPr>
          </a:p>
        </p:txBody>
      </p:sp>
      <p:cxnSp>
        <p:nvCxnSpPr>
          <p:cNvPr id="21" name="直線矢印コネクタ 20"/>
          <p:cNvCxnSpPr>
            <a:stCxn id="2" idx="2"/>
          </p:cNvCxnSpPr>
          <p:nvPr/>
        </p:nvCxnSpPr>
        <p:spPr>
          <a:xfrm>
            <a:off x="1656401" y="3920841"/>
            <a:ext cx="119853" cy="159069"/>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054401300"/>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図 25"/>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9007" y="589489"/>
            <a:ext cx="3373760" cy="3364542"/>
          </a:xfrm>
          <a:prstGeom prst="rect">
            <a:avLst/>
          </a:prstGeom>
        </p:spPr>
      </p:pic>
      <p:sp>
        <p:nvSpPr>
          <p:cNvPr id="4" name="スライド番号プレースホルダー 3"/>
          <p:cNvSpPr>
            <a:spLocks noGrp="1"/>
          </p:cNvSpPr>
          <p:nvPr>
            <p:ph type="sldNum" sz="quarter" idx="12"/>
          </p:nvPr>
        </p:nvSpPr>
        <p:spPr/>
        <p:txBody>
          <a:bodyPr/>
          <a:lstStyle/>
          <a:p>
            <a:fld id="{E89FC311-C70D-1A49-9ABD-F1846C7BDF25}" type="slidenum">
              <a:rPr kumimoji="1" lang="ja-JP" altLang="en-US" smtClean="0"/>
              <a:t>26</a:t>
            </a:fld>
            <a:endParaRPr kumimoji="1" lang="ja-JP" altLang="en-US"/>
          </a:p>
        </p:txBody>
      </p:sp>
      <p:sp>
        <p:nvSpPr>
          <p:cNvPr id="7"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dirty="0"/>
          </a:p>
        </p:txBody>
      </p:sp>
      <p:sp>
        <p:nvSpPr>
          <p:cNvPr id="8"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Transfer of coil into forming block</a:t>
            </a:r>
          </a:p>
        </p:txBody>
      </p:sp>
      <p:pic>
        <p:nvPicPr>
          <p:cNvPr id="9" name="図 8"/>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4504798" y="549275"/>
            <a:ext cx="3325683" cy="2251474"/>
          </a:xfrm>
          <a:prstGeom prst="rect">
            <a:avLst/>
          </a:prstGeom>
        </p:spPr>
      </p:pic>
      <p:pic>
        <p:nvPicPr>
          <p:cNvPr id="11" name="図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29007" y="4395164"/>
            <a:ext cx="4475053" cy="2406531"/>
          </a:xfrm>
          <a:prstGeom prst="rect">
            <a:avLst/>
          </a:prstGeom>
        </p:spPr>
      </p:pic>
      <p:sp>
        <p:nvSpPr>
          <p:cNvPr id="12" name="下矢印 11"/>
          <p:cNvSpPr/>
          <p:nvPr/>
        </p:nvSpPr>
        <p:spPr>
          <a:xfrm>
            <a:off x="1562291" y="3954031"/>
            <a:ext cx="584815" cy="425235"/>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3" name="下矢印 12"/>
          <p:cNvSpPr/>
          <p:nvPr/>
        </p:nvSpPr>
        <p:spPr>
          <a:xfrm rot="13102128">
            <a:off x="3637956" y="2569400"/>
            <a:ext cx="584815" cy="1937709"/>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15" name="テキスト ボックス 14"/>
          <p:cNvSpPr txBox="1"/>
          <p:nvPr/>
        </p:nvSpPr>
        <p:spPr>
          <a:xfrm>
            <a:off x="1414233" y="6253505"/>
            <a:ext cx="1814356" cy="369332"/>
          </a:xfrm>
          <a:prstGeom prst="rect">
            <a:avLst/>
          </a:prstGeom>
          <a:noFill/>
        </p:spPr>
        <p:txBody>
          <a:bodyPr wrap="none" rtlCol="0">
            <a:spAutoFit/>
          </a:bodyPr>
          <a:lstStyle/>
          <a:p>
            <a:r>
              <a:rPr lang="en-US" altLang="ja-JP" dirty="0" smtClean="0">
                <a:solidFill>
                  <a:srgbClr val="FF0000"/>
                </a:solidFill>
                <a:latin typeface="Arial"/>
                <a:cs typeface="Arial"/>
              </a:rPr>
              <a:t>Insertion tooling</a:t>
            </a:r>
          </a:p>
        </p:txBody>
      </p:sp>
      <p:cxnSp>
        <p:nvCxnSpPr>
          <p:cNvPr id="16" name="直線矢印コネクタ 15"/>
          <p:cNvCxnSpPr/>
          <p:nvPr/>
        </p:nvCxnSpPr>
        <p:spPr>
          <a:xfrm flipV="1">
            <a:off x="2489641" y="5915915"/>
            <a:ext cx="0" cy="421145"/>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19" name="テキスト ボックス 18"/>
          <p:cNvSpPr txBox="1"/>
          <p:nvPr/>
        </p:nvSpPr>
        <p:spPr>
          <a:xfrm>
            <a:off x="3796368" y="1505742"/>
            <a:ext cx="2340154" cy="923330"/>
          </a:xfrm>
          <a:prstGeom prst="rect">
            <a:avLst/>
          </a:prstGeom>
          <a:noFill/>
        </p:spPr>
        <p:txBody>
          <a:bodyPr wrap="none" rtlCol="0">
            <a:spAutoFit/>
          </a:bodyPr>
          <a:lstStyle/>
          <a:p>
            <a:r>
              <a:rPr lang="en-US" altLang="ja-JP" dirty="0" smtClean="0">
                <a:solidFill>
                  <a:srgbClr val="FF0000"/>
                </a:solidFill>
                <a:latin typeface="Arial"/>
                <a:cs typeface="Arial"/>
              </a:rPr>
              <a:t>Pushing the coil</a:t>
            </a:r>
          </a:p>
          <a:p>
            <a:r>
              <a:rPr kumimoji="1" lang="en-US" altLang="ja-JP" dirty="0" smtClean="0">
                <a:solidFill>
                  <a:srgbClr val="FF0000"/>
                </a:solidFill>
                <a:latin typeface="Arial"/>
                <a:cs typeface="Arial"/>
              </a:rPr>
              <a:t>into the groove</a:t>
            </a:r>
          </a:p>
          <a:p>
            <a:r>
              <a:rPr lang="en-US" altLang="ja-JP" dirty="0" smtClean="0">
                <a:solidFill>
                  <a:srgbClr val="FF0000"/>
                </a:solidFill>
                <a:latin typeface="Arial"/>
                <a:cs typeface="Arial"/>
              </a:rPr>
              <a:t>by screwing the bolts</a:t>
            </a:r>
            <a:endParaRPr kumimoji="1" lang="ja-JP" altLang="en-US" dirty="0">
              <a:solidFill>
                <a:srgbClr val="FF0000"/>
              </a:solidFill>
              <a:latin typeface="Arial"/>
              <a:cs typeface="Arial"/>
            </a:endParaRPr>
          </a:p>
        </p:txBody>
      </p:sp>
      <p:cxnSp>
        <p:nvCxnSpPr>
          <p:cNvPr id="20" name="直線矢印コネクタ 19"/>
          <p:cNvCxnSpPr/>
          <p:nvPr/>
        </p:nvCxnSpPr>
        <p:spPr>
          <a:xfrm flipV="1">
            <a:off x="5565304" y="1180627"/>
            <a:ext cx="581642" cy="517935"/>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24" name="テキスト ボックス 23"/>
          <p:cNvSpPr txBox="1"/>
          <p:nvPr/>
        </p:nvSpPr>
        <p:spPr>
          <a:xfrm>
            <a:off x="1296290" y="3363474"/>
            <a:ext cx="1634244" cy="369332"/>
          </a:xfrm>
          <a:prstGeom prst="rect">
            <a:avLst/>
          </a:prstGeom>
          <a:noFill/>
        </p:spPr>
        <p:txBody>
          <a:bodyPr wrap="none" rtlCol="0">
            <a:spAutoFit/>
          </a:bodyPr>
          <a:lstStyle/>
          <a:p>
            <a:r>
              <a:rPr lang="en-US" altLang="ja-JP" dirty="0" smtClean="0">
                <a:solidFill>
                  <a:srgbClr val="FF0000"/>
                </a:solidFill>
                <a:latin typeface="Arial"/>
                <a:cs typeface="Arial"/>
              </a:rPr>
              <a:t>Forming block</a:t>
            </a:r>
            <a:endParaRPr kumimoji="1" lang="ja-JP" altLang="en-US" dirty="0">
              <a:solidFill>
                <a:srgbClr val="FF0000"/>
              </a:solidFill>
              <a:latin typeface="Arial"/>
              <a:cs typeface="Arial"/>
            </a:endParaRPr>
          </a:p>
        </p:txBody>
      </p:sp>
      <p:pic>
        <p:nvPicPr>
          <p:cNvPr id="3" name="図 2"/>
          <p:cNvPicPr>
            <a:picLocks noChangeAspect="1"/>
          </p:cNvPicPr>
          <p:nvPr/>
        </p:nvPicPr>
        <p:blipFill>
          <a:blip r:embed="rId5"/>
          <a:stretch>
            <a:fillRect/>
          </a:stretch>
        </p:blipFill>
        <p:spPr>
          <a:xfrm>
            <a:off x="6565695" y="2429071"/>
            <a:ext cx="2260473" cy="4465993"/>
          </a:xfrm>
          <a:prstGeom prst="rect">
            <a:avLst/>
          </a:prstGeom>
        </p:spPr>
      </p:pic>
      <p:sp>
        <p:nvSpPr>
          <p:cNvPr id="27" name="テキスト ボックス 26"/>
          <p:cNvSpPr txBox="1"/>
          <p:nvPr/>
        </p:nvSpPr>
        <p:spPr>
          <a:xfrm>
            <a:off x="4504060" y="5875395"/>
            <a:ext cx="4303019" cy="923330"/>
          </a:xfrm>
          <a:prstGeom prst="rect">
            <a:avLst/>
          </a:prstGeom>
          <a:noFill/>
        </p:spPr>
        <p:txBody>
          <a:bodyPr wrap="none" rtlCol="0">
            <a:spAutoFit/>
          </a:bodyPr>
          <a:lstStyle/>
          <a:p>
            <a:r>
              <a:rPr kumimoji="1" lang="en-US" altLang="ja-JP" dirty="0" smtClean="0">
                <a:solidFill>
                  <a:srgbClr val="FF0000"/>
                </a:solidFill>
                <a:latin typeface="Arial"/>
                <a:cs typeface="Arial"/>
              </a:rPr>
              <a:t>The coil was successfully inserted to the</a:t>
            </a:r>
          </a:p>
          <a:p>
            <a:r>
              <a:rPr kumimoji="1" lang="en-US" altLang="ja-JP" dirty="0" smtClean="0">
                <a:solidFill>
                  <a:srgbClr val="FF0000"/>
                </a:solidFill>
                <a:latin typeface="Arial"/>
                <a:cs typeface="Arial"/>
              </a:rPr>
              <a:t>forming block </a:t>
            </a:r>
            <a:r>
              <a:rPr lang="en-US" altLang="ja-JP" dirty="0" smtClean="0">
                <a:solidFill>
                  <a:srgbClr val="FF0000"/>
                </a:solidFill>
                <a:latin typeface="Arial"/>
                <a:cs typeface="Arial"/>
              </a:rPr>
              <a:t>using the alignment pin</a:t>
            </a:r>
          </a:p>
          <a:p>
            <a:r>
              <a:rPr lang="en-US" altLang="ja-JP" dirty="0" smtClean="0">
                <a:solidFill>
                  <a:srgbClr val="FF0000"/>
                </a:solidFill>
                <a:latin typeface="Arial"/>
                <a:cs typeface="Arial"/>
              </a:rPr>
              <a:t>and jigs</a:t>
            </a:r>
            <a:endParaRPr kumimoji="1" lang="ja-JP" altLang="en-US" dirty="0">
              <a:solidFill>
                <a:srgbClr val="FF0000"/>
              </a:solidFill>
              <a:latin typeface="Arial"/>
              <a:cs typeface="Arial"/>
            </a:endParaRPr>
          </a:p>
        </p:txBody>
      </p:sp>
      <p:sp>
        <p:nvSpPr>
          <p:cNvPr id="6" name="曲折矢印 5"/>
          <p:cNvSpPr/>
          <p:nvPr/>
        </p:nvSpPr>
        <p:spPr>
          <a:xfrm flipV="1">
            <a:off x="5714345" y="2800749"/>
            <a:ext cx="870026" cy="670282"/>
          </a:xfrm>
          <a:prstGeom prst="ben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solidFill>
                <a:schemeClr val="tx1"/>
              </a:solidFill>
            </a:endParaRPr>
          </a:p>
        </p:txBody>
      </p:sp>
    </p:spTree>
    <p:extLst>
      <p:ext uri="{BB962C8B-B14F-4D97-AF65-F5344CB8AC3E}">
        <p14:creationId xmlns:p14="http://schemas.microsoft.com/office/powerpoint/2010/main" val="4288034549"/>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801DF6F-6569-874B-A699-DF8738964170}" type="slidenum">
              <a:rPr kumimoji="1" lang="ja-JP" altLang="en-US" smtClean="0"/>
              <a:t>27</a:t>
            </a:fld>
            <a:endParaRPr kumimoji="1" lang="ja-JP" altLang="en-US"/>
          </a:p>
        </p:txBody>
      </p:sp>
      <p:sp>
        <p:nvSpPr>
          <p:cNvPr id="17"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dirty="0"/>
          </a:p>
        </p:txBody>
      </p:sp>
      <p:sp>
        <p:nvSpPr>
          <p:cNvPr id="18"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How much should coil be compressed in curing ?</a:t>
            </a:r>
          </a:p>
        </p:txBody>
      </p:sp>
      <p:sp>
        <p:nvSpPr>
          <p:cNvPr id="23" name="テキスト ボックス 22"/>
          <p:cNvSpPr txBox="1"/>
          <p:nvPr/>
        </p:nvSpPr>
        <p:spPr>
          <a:xfrm>
            <a:off x="4212927" y="655122"/>
            <a:ext cx="4315868" cy="369332"/>
          </a:xfrm>
          <a:prstGeom prst="rect">
            <a:avLst/>
          </a:prstGeom>
          <a:noFill/>
        </p:spPr>
        <p:txBody>
          <a:bodyPr wrap="none" rtlCol="0">
            <a:spAutoFit/>
          </a:bodyPr>
          <a:lstStyle/>
          <a:p>
            <a:r>
              <a:rPr kumimoji="1" lang="en-US" altLang="ja-JP" dirty="0" smtClean="0">
                <a:latin typeface="Arial"/>
                <a:cs typeface="Arial"/>
              </a:rPr>
              <a:t>Final </a:t>
            </a:r>
            <a:r>
              <a:rPr lang="en-US" altLang="ja-JP" dirty="0" smtClean="0">
                <a:latin typeface="Arial"/>
                <a:cs typeface="Arial"/>
              </a:rPr>
              <a:t>size of coil is determined by yoking</a:t>
            </a:r>
            <a:endParaRPr kumimoji="1" lang="ja-JP" altLang="en-US" dirty="0">
              <a:latin typeface="Arial"/>
              <a:cs typeface="Arial"/>
            </a:endParaRPr>
          </a:p>
        </p:txBody>
      </p:sp>
      <p:sp>
        <p:nvSpPr>
          <p:cNvPr id="24" name="テキスト ボックス 23"/>
          <p:cNvSpPr txBox="1"/>
          <p:nvPr/>
        </p:nvSpPr>
        <p:spPr>
          <a:xfrm>
            <a:off x="4321165" y="1014934"/>
            <a:ext cx="3725261" cy="923330"/>
          </a:xfrm>
          <a:prstGeom prst="rect">
            <a:avLst/>
          </a:prstGeom>
          <a:noFill/>
        </p:spPr>
        <p:txBody>
          <a:bodyPr wrap="none" rtlCol="0">
            <a:spAutoFit/>
          </a:bodyPr>
          <a:lstStyle/>
          <a:p>
            <a:r>
              <a:rPr kumimoji="1" lang="en-US" altLang="ja-JP" u="sng" dirty="0" smtClean="0">
                <a:latin typeface="Arial"/>
                <a:cs typeface="Arial"/>
              </a:rPr>
              <a:t>Pressure applied to coil</a:t>
            </a:r>
          </a:p>
          <a:p>
            <a:r>
              <a:rPr lang="en-US" altLang="ja-JP" dirty="0" smtClean="0">
                <a:latin typeface="Arial"/>
                <a:cs typeface="Arial"/>
              </a:rPr>
              <a:t>Curing: 50 </a:t>
            </a:r>
            <a:r>
              <a:rPr lang="en-US" altLang="ja-JP" dirty="0" err="1" smtClean="0">
                <a:latin typeface="Arial"/>
                <a:cs typeface="Arial"/>
              </a:rPr>
              <a:t>MPa</a:t>
            </a:r>
            <a:endParaRPr lang="en-US" altLang="ja-JP" dirty="0" smtClean="0">
              <a:latin typeface="Arial"/>
              <a:cs typeface="Arial"/>
            </a:endParaRPr>
          </a:p>
          <a:p>
            <a:r>
              <a:rPr kumimoji="1" lang="en-US" altLang="ja-JP" dirty="0" smtClean="0">
                <a:latin typeface="Arial"/>
                <a:cs typeface="Arial"/>
              </a:rPr>
              <a:t>Yoking: 100 </a:t>
            </a:r>
            <a:r>
              <a:rPr kumimoji="1" lang="en-US" altLang="ja-JP" dirty="0" err="1" smtClean="0">
                <a:latin typeface="Arial"/>
                <a:cs typeface="Arial"/>
              </a:rPr>
              <a:t>MPa</a:t>
            </a:r>
            <a:r>
              <a:rPr kumimoji="1" lang="en-US" altLang="ja-JP" dirty="0" smtClean="0">
                <a:latin typeface="Arial"/>
                <a:cs typeface="Arial"/>
              </a:rPr>
              <a:t> (max) </a:t>
            </a:r>
            <a:r>
              <a:rPr kumimoji="1" lang="en-US" altLang="ja-JP" dirty="0" smtClean="0">
                <a:latin typeface="Arial"/>
                <a:cs typeface="Arial"/>
                <a:sym typeface="Wingdings"/>
              </a:rPr>
              <a:t> 80 </a:t>
            </a:r>
            <a:r>
              <a:rPr kumimoji="1" lang="en-US" altLang="ja-JP" dirty="0" err="1" smtClean="0">
                <a:latin typeface="Arial"/>
                <a:cs typeface="Arial"/>
                <a:sym typeface="Wingdings"/>
              </a:rPr>
              <a:t>MPa</a:t>
            </a:r>
            <a:endParaRPr kumimoji="1" lang="ja-JP" altLang="en-US" dirty="0">
              <a:latin typeface="Arial"/>
              <a:cs typeface="Arial"/>
            </a:endParaRPr>
          </a:p>
        </p:txBody>
      </p:sp>
      <p:pic>
        <p:nvPicPr>
          <p:cNvPr id="25" name="図 24"/>
          <p:cNvPicPr>
            <a:picLocks noChangeAspect="1"/>
          </p:cNvPicPr>
          <p:nvPr/>
        </p:nvPicPr>
        <p:blipFill>
          <a:blip r:embed="rId2"/>
          <a:stretch>
            <a:fillRect/>
          </a:stretch>
        </p:blipFill>
        <p:spPr>
          <a:xfrm>
            <a:off x="-23808" y="3404397"/>
            <a:ext cx="4489268" cy="3473755"/>
          </a:xfrm>
          <a:prstGeom prst="rect">
            <a:avLst/>
          </a:prstGeom>
        </p:spPr>
      </p:pic>
      <p:sp>
        <p:nvSpPr>
          <p:cNvPr id="26" name="テキスト ボックス 25"/>
          <p:cNvSpPr txBox="1"/>
          <p:nvPr/>
        </p:nvSpPr>
        <p:spPr>
          <a:xfrm>
            <a:off x="3386449" y="2022929"/>
            <a:ext cx="5778182" cy="923330"/>
          </a:xfrm>
          <a:prstGeom prst="rect">
            <a:avLst/>
          </a:prstGeom>
          <a:noFill/>
        </p:spPr>
        <p:txBody>
          <a:bodyPr wrap="none" rtlCol="0">
            <a:spAutoFit/>
          </a:bodyPr>
          <a:lstStyle/>
          <a:p>
            <a:r>
              <a:rPr kumimoji="1" lang="en-US" altLang="ja-JP" dirty="0" smtClean="0">
                <a:latin typeface="Arial"/>
                <a:cs typeface="Arial"/>
              </a:rPr>
              <a:t>From the results of 10 stack measurement (22 cables),</a:t>
            </a:r>
          </a:p>
          <a:p>
            <a:r>
              <a:rPr kumimoji="1" lang="en-US" altLang="ja-JP" dirty="0" smtClean="0">
                <a:latin typeface="Arial"/>
                <a:cs typeface="Arial"/>
              </a:rPr>
              <a:t>coil after curing should be larger by 0.9 mm</a:t>
            </a:r>
          </a:p>
          <a:p>
            <a:r>
              <a:rPr lang="en-US" altLang="ja-JP" dirty="0" smtClean="0">
                <a:latin typeface="Arial"/>
                <a:cs typeface="Arial"/>
              </a:rPr>
              <a:t>than the final size</a:t>
            </a:r>
            <a:endParaRPr kumimoji="1" lang="ja-JP" altLang="en-US" dirty="0">
              <a:latin typeface="Arial"/>
              <a:cs typeface="Arial"/>
            </a:endParaRPr>
          </a:p>
        </p:txBody>
      </p:sp>
      <p:sp>
        <p:nvSpPr>
          <p:cNvPr id="27" name="テキスト ボックス 26"/>
          <p:cNvSpPr txBox="1"/>
          <p:nvPr/>
        </p:nvSpPr>
        <p:spPr>
          <a:xfrm>
            <a:off x="1424041" y="6391090"/>
            <a:ext cx="1634244" cy="369332"/>
          </a:xfrm>
          <a:prstGeom prst="rect">
            <a:avLst/>
          </a:prstGeom>
          <a:noFill/>
        </p:spPr>
        <p:txBody>
          <a:bodyPr wrap="none" rtlCol="0">
            <a:spAutoFit/>
          </a:bodyPr>
          <a:lstStyle/>
          <a:p>
            <a:r>
              <a:rPr kumimoji="1" lang="en-US" altLang="ja-JP" dirty="0" smtClean="0">
                <a:solidFill>
                  <a:srgbClr val="FF0000"/>
                </a:solidFill>
                <a:latin typeface="Arial"/>
                <a:cs typeface="Arial"/>
              </a:rPr>
              <a:t>Forming block</a:t>
            </a:r>
            <a:endParaRPr kumimoji="1" lang="ja-JP" altLang="en-US" dirty="0">
              <a:solidFill>
                <a:srgbClr val="FF0000"/>
              </a:solidFill>
              <a:latin typeface="Arial"/>
              <a:cs typeface="Arial"/>
            </a:endParaRPr>
          </a:p>
        </p:txBody>
      </p:sp>
      <p:sp>
        <p:nvSpPr>
          <p:cNvPr id="28" name="テキスト ボックス 27"/>
          <p:cNvSpPr txBox="1"/>
          <p:nvPr/>
        </p:nvSpPr>
        <p:spPr>
          <a:xfrm>
            <a:off x="1779641" y="4973945"/>
            <a:ext cx="1018616" cy="369332"/>
          </a:xfrm>
          <a:prstGeom prst="rect">
            <a:avLst/>
          </a:prstGeom>
          <a:noFill/>
        </p:spPr>
        <p:txBody>
          <a:bodyPr wrap="none" rtlCol="0">
            <a:spAutoFit/>
          </a:bodyPr>
          <a:lstStyle/>
          <a:p>
            <a:r>
              <a:rPr lang="en-US" altLang="ja-JP" dirty="0" smtClean="0">
                <a:solidFill>
                  <a:srgbClr val="FF0000"/>
                </a:solidFill>
                <a:latin typeface="Arial"/>
                <a:cs typeface="Arial"/>
              </a:rPr>
              <a:t>Mandrel</a:t>
            </a:r>
            <a:endParaRPr kumimoji="1" lang="ja-JP" altLang="en-US" dirty="0">
              <a:solidFill>
                <a:srgbClr val="FF0000"/>
              </a:solidFill>
              <a:latin typeface="Arial"/>
              <a:cs typeface="Arial"/>
            </a:endParaRPr>
          </a:p>
        </p:txBody>
      </p:sp>
      <p:sp>
        <p:nvSpPr>
          <p:cNvPr id="29" name="テキスト ボックス 28"/>
          <p:cNvSpPr txBox="1"/>
          <p:nvPr/>
        </p:nvSpPr>
        <p:spPr>
          <a:xfrm>
            <a:off x="1570635" y="4587538"/>
            <a:ext cx="1416599" cy="369332"/>
          </a:xfrm>
          <a:prstGeom prst="rect">
            <a:avLst/>
          </a:prstGeom>
          <a:noFill/>
        </p:spPr>
        <p:txBody>
          <a:bodyPr wrap="none" rtlCol="0">
            <a:spAutoFit/>
          </a:bodyPr>
          <a:lstStyle/>
          <a:p>
            <a:r>
              <a:rPr lang="en-US" altLang="ja-JP" dirty="0" smtClean="0">
                <a:solidFill>
                  <a:srgbClr val="FF0000"/>
                </a:solidFill>
                <a:latin typeface="Arial"/>
                <a:cs typeface="Arial"/>
              </a:rPr>
              <a:t>Pushing bar</a:t>
            </a:r>
            <a:endParaRPr kumimoji="1" lang="ja-JP" altLang="en-US" dirty="0">
              <a:solidFill>
                <a:srgbClr val="FF0000"/>
              </a:solidFill>
              <a:latin typeface="Arial"/>
              <a:cs typeface="Arial"/>
            </a:endParaRPr>
          </a:p>
        </p:txBody>
      </p:sp>
      <p:cxnSp>
        <p:nvCxnSpPr>
          <p:cNvPr id="31" name="直線矢印コネクタ 30"/>
          <p:cNvCxnSpPr/>
          <p:nvPr/>
        </p:nvCxnSpPr>
        <p:spPr>
          <a:xfrm flipH="1" flipV="1">
            <a:off x="1254707" y="4308733"/>
            <a:ext cx="643467" cy="368083"/>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6" name="直線矢印コネクタ 35"/>
          <p:cNvCxnSpPr/>
          <p:nvPr/>
        </p:nvCxnSpPr>
        <p:spPr>
          <a:xfrm flipV="1">
            <a:off x="2637437" y="4308733"/>
            <a:ext cx="643467" cy="368083"/>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37" name="下矢印 36"/>
          <p:cNvSpPr/>
          <p:nvPr/>
        </p:nvSpPr>
        <p:spPr>
          <a:xfrm>
            <a:off x="1081449" y="3612643"/>
            <a:ext cx="274858" cy="45962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40" name="テキスト ボックス 39"/>
          <p:cNvSpPr txBox="1"/>
          <p:nvPr/>
        </p:nvSpPr>
        <p:spPr>
          <a:xfrm>
            <a:off x="1351379" y="3508011"/>
            <a:ext cx="1826867" cy="369332"/>
          </a:xfrm>
          <a:prstGeom prst="rect">
            <a:avLst/>
          </a:prstGeom>
          <a:noFill/>
        </p:spPr>
        <p:txBody>
          <a:bodyPr wrap="none" rtlCol="0">
            <a:spAutoFit/>
          </a:bodyPr>
          <a:lstStyle/>
          <a:p>
            <a:r>
              <a:rPr lang="en-US" altLang="ja-JP" dirty="0" smtClean="0">
                <a:latin typeface="Arial"/>
                <a:cs typeface="Arial"/>
              </a:rPr>
              <a:t>Curing pressure</a:t>
            </a:r>
            <a:endParaRPr kumimoji="1" lang="ja-JP" altLang="en-US" dirty="0">
              <a:latin typeface="Arial"/>
              <a:cs typeface="Arial"/>
            </a:endParaRPr>
          </a:p>
        </p:txBody>
      </p:sp>
      <p:cxnSp>
        <p:nvCxnSpPr>
          <p:cNvPr id="42" name="直線コネクタ 41"/>
          <p:cNvCxnSpPr/>
          <p:nvPr/>
        </p:nvCxnSpPr>
        <p:spPr>
          <a:xfrm>
            <a:off x="162455" y="4424283"/>
            <a:ext cx="718079" cy="0"/>
          </a:xfrm>
          <a:prstGeom prst="line">
            <a:avLst/>
          </a:prstGeom>
          <a:ln w="38100" cmpd="sng">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44" name="直線コネクタ 43"/>
          <p:cNvCxnSpPr/>
          <p:nvPr/>
        </p:nvCxnSpPr>
        <p:spPr>
          <a:xfrm>
            <a:off x="3562580" y="4441924"/>
            <a:ext cx="718079" cy="0"/>
          </a:xfrm>
          <a:prstGeom prst="line">
            <a:avLst/>
          </a:prstGeom>
          <a:ln w="38100" cmpd="sng">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45" name="直線コネクタ 44"/>
          <p:cNvCxnSpPr/>
          <p:nvPr/>
        </p:nvCxnSpPr>
        <p:spPr>
          <a:xfrm>
            <a:off x="1570635" y="3965617"/>
            <a:ext cx="1278421" cy="0"/>
          </a:xfrm>
          <a:prstGeom prst="line">
            <a:avLst/>
          </a:prstGeom>
          <a:ln w="38100" cmpd="sng">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49" name="下矢印 48"/>
          <p:cNvSpPr/>
          <p:nvPr/>
        </p:nvSpPr>
        <p:spPr>
          <a:xfrm>
            <a:off x="3119046" y="3612643"/>
            <a:ext cx="274858" cy="45962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cxnSp>
        <p:nvCxnSpPr>
          <p:cNvPr id="51" name="直線矢印コネクタ 50"/>
          <p:cNvCxnSpPr/>
          <p:nvPr/>
        </p:nvCxnSpPr>
        <p:spPr>
          <a:xfrm flipV="1">
            <a:off x="449506" y="4441924"/>
            <a:ext cx="0" cy="697797"/>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sp>
        <p:nvSpPr>
          <p:cNvPr id="52" name="テキスト ボックス 51"/>
          <p:cNvSpPr txBox="1"/>
          <p:nvPr/>
        </p:nvSpPr>
        <p:spPr>
          <a:xfrm>
            <a:off x="-55550" y="5018785"/>
            <a:ext cx="1993116" cy="369332"/>
          </a:xfrm>
          <a:prstGeom prst="rect">
            <a:avLst/>
          </a:prstGeom>
          <a:noFill/>
        </p:spPr>
        <p:txBody>
          <a:bodyPr wrap="none" rtlCol="0">
            <a:spAutoFit/>
          </a:bodyPr>
          <a:lstStyle/>
          <a:p>
            <a:r>
              <a:rPr kumimoji="1" lang="en-US" altLang="ja-JP" dirty="0" smtClean="0">
                <a:solidFill>
                  <a:srgbClr val="0000FF"/>
                </a:solidFill>
                <a:latin typeface="Arial"/>
                <a:cs typeface="Arial"/>
              </a:rPr>
              <a:t>0.9mm-thick shim</a:t>
            </a:r>
            <a:endParaRPr kumimoji="1" lang="ja-JP" altLang="en-US" dirty="0">
              <a:solidFill>
                <a:srgbClr val="0000FF"/>
              </a:solidFill>
              <a:latin typeface="Arial"/>
              <a:cs typeface="Arial"/>
            </a:endParaRPr>
          </a:p>
        </p:txBody>
      </p:sp>
      <p:sp>
        <p:nvSpPr>
          <p:cNvPr id="53" name="テキスト ボックス 52"/>
          <p:cNvSpPr txBox="1"/>
          <p:nvPr/>
        </p:nvSpPr>
        <p:spPr>
          <a:xfrm>
            <a:off x="4518899" y="5736221"/>
            <a:ext cx="4545886" cy="1015663"/>
          </a:xfrm>
          <a:prstGeom prst="rect">
            <a:avLst/>
          </a:prstGeom>
          <a:noFill/>
        </p:spPr>
        <p:txBody>
          <a:bodyPr wrap="none" rtlCol="0">
            <a:spAutoFit/>
          </a:bodyPr>
          <a:lstStyle/>
          <a:p>
            <a:r>
              <a:rPr lang="en-US" altLang="ja-JP" sz="2000" dirty="0" smtClean="0">
                <a:latin typeface="Arial"/>
                <a:cs typeface="Arial"/>
              </a:rPr>
              <a:t>0.9 mm-thick shims were inserted</a:t>
            </a:r>
          </a:p>
          <a:p>
            <a:r>
              <a:rPr kumimoji="1" lang="en-US" altLang="ja-JP" sz="2000" dirty="0" smtClean="0">
                <a:latin typeface="Arial"/>
                <a:cs typeface="Arial"/>
              </a:rPr>
              <a:t>and coil was compressed until the gap</a:t>
            </a:r>
          </a:p>
          <a:p>
            <a:r>
              <a:rPr lang="en-US" altLang="ja-JP" sz="2000" dirty="0" smtClean="0">
                <a:latin typeface="Arial"/>
                <a:cs typeface="Arial"/>
              </a:rPr>
              <a:t>was closed</a:t>
            </a:r>
            <a:r>
              <a:rPr kumimoji="1" lang="en-US" altLang="ja-JP" sz="2000" dirty="0" smtClean="0">
                <a:latin typeface="Arial"/>
                <a:cs typeface="Arial"/>
              </a:rPr>
              <a:t> </a:t>
            </a:r>
            <a:endParaRPr kumimoji="1" lang="ja-JP" altLang="en-US" sz="2000" dirty="0">
              <a:latin typeface="Arial"/>
              <a:cs typeface="Arial"/>
            </a:endParaRPr>
          </a:p>
        </p:txBody>
      </p:sp>
      <p:cxnSp>
        <p:nvCxnSpPr>
          <p:cNvPr id="55" name="直線矢印コネクタ 54"/>
          <p:cNvCxnSpPr/>
          <p:nvPr/>
        </p:nvCxnSpPr>
        <p:spPr>
          <a:xfrm>
            <a:off x="183833" y="3592625"/>
            <a:ext cx="0" cy="352974"/>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6" name="直線矢印コネクタ 55"/>
          <p:cNvCxnSpPr/>
          <p:nvPr/>
        </p:nvCxnSpPr>
        <p:spPr>
          <a:xfrm flipV="1">
            <a:off x="183833" y="3945599"/>
            <a:ext cx="0" cy="352974"/>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sp>
        <p:nvSpPr>
          <p:cNvPr id="57" name="テキスト ボックス 56"/>
          <p:cNvSpPr txBox="1"/>
          <p:nvPr/>
        </p:nvSpPr>
        <p:spPr>
          <a:xfrm>
            <a:off x="29265" y="3277177"/>
            <a:ext cx="620971" cy="369332"/>
          </a:xfrm>
          <a:prstGeom prst="rect">
            <a:avLst/>
          </a:prstGeom>
          <a:noFill/>
        </p:spPr>
        <p:txBody>
          <a:bodyPr wrap="none" rtlCol="0">
            <a:spAutoFit/>
          </a:bodyPr>
          <a:lstStyle/>
          <a:p>
            <a:r>
              <a:rPr kumimoji="1" lang="en-US" altLang="ja-JP" dirty="0" smtClean="0">
                <a:solidFill>
                  <a:srgbClr val="008000"/>
                </a:solidFill>
                <a:latin typeface="Arial"/>
                <a:cs typeface="Arial"/>
              </a:rPr>
              <a:t>Gap</a:t>
            </a:r>
            <a:endParaRPr kumimoji="1" lang="ja-JP" altLang="en-US" dirty="0">
              <a:solidFill>
                <a:srgbClr val="008000"/>
              </a:solidFill>
              <a:latin typeface="Arial"/>
              <a:cs typeface="Arial"/>
            </a:endParaRPr>
          </a:p>
        </p:txBody>
      </p:sp>
      <p:pic>
        <p:nvPicPr>
          <p:cNvPr id="8" name="図 7"/>
          <p:cNvPicPr>
            <a:picLocks noChangeAspect="1"/>
          </p:cNvPicPr>
          <p:nvPr/>
        </p:nvPicPr>
        <p:blipFill>
          <a:blip r:embed="rId3"/>
          <a:stretch>
            <a:fillRect/>
          </a:stretch>
        </p:blipFill>
        <p:spPr>
          <a:xfrm>
            <a:off x="4445301" y="2940218"/>
            <a:ext cx="4619874" cy="2622774"/>
          </a:xfrm>
          <a:prstGeom prst="rect">
            <a:avLst/>
          </a:prstGeom>
        </p:spPr>
      </p:pic>
      <p:pic>
        <p:nvPicPr>
          <p:cNvPr id="30" name="図 29"/>
          <p:cNvPicPr>
            <a:picLocks noChangeAspect="1"/>
          </p:cNvPicPr>
          <p:nvPr/>
        </p:nvPicPr>
        <p:blipFill>
          <a:blip r:embed="rId4"/>
          <a:stretch>
            <a:fillRect/>
          </a:stretch>
        </p:blipFill>
        <p:spPr>
          <a:xfrm>
            <a:off x="483526" y="676035"/>
            <a:ext cx="2518961" cy="2530843"/>
          </a:xfrm>
          <a:prstGeom prst="rect">
            <a:avLst/>
          </a:prstGeom>
        </p:spPr>
      </p:pic>
    </p:spTree>
    <p:extLst>
      <p:ext uri="{BB962C8B-B14F-4D97-AF65-F5344CB8AC3E}">
        <p14:creationId xmlns:p14="http://schemas.microsoft.com/office/powerpoint/2010/main" val="1965470629"/>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89FC311-C70D-1A49-9ABD-F1846C7BDF25}" type="slidenum">
              <a:rPr kumimoji="1" lang="ja-JP" altLang="en-US" smtClean="0"/>
              <a:t>28</a:t>
            </a:fld>
            <a:endParaRPr kumimoji="1" lang="ja-JP" altLang="en-US"/>
          </a:p>
        </p:txBody>
      </p:sp>
      <p:sp>
        <p:nvSpPr>
          <p:cNvPr id="6"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7"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Curing press</a:t>
            </a:r>
          </a:p>
        </p:txBody>
      </p:sp>
      <p:pic>
        <p:nvPicPr>
          <p:cNvPr id="8" name="図 7"/>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221721" y="648052"/>
            <a:ext cx="6716136" cy="4421011"/>
          </a:xfrm>
          <a:prstGeom prst="rect">
            <a:avLst/>
          </a:prstGeom>
        </p:spPr>
      </p:pic>
      <p:pic>
        <p:nvPicPr>
          <p:cNvPr id="5" name="コンテンツ プレースホルダー 4"/>
          <p:cNvPicPr>
            <a:picLocks noGrp="1" noChangeAspect="1"/>
          </p:cNvPicPr>
          <p:nvPr>
            <p:ph idx="1"/>
          </p:nvPr>
        </p:nvPicPr>
        <p:blipFill>
          <a:blip r:embed="rId3" cstate="email">
            <a:extLst>
              <a:ext uri="{28A0092B-C50C-407E-A947-70E740481C1C}">
                <a14:useLocalDpi xmlns:a14="http://schemas.microsoft.com/office/drawing/2010/main"/>
              </a:ext>
            </a:extLst>
          </a:blip>
          <a:srcRect/>
          <a:stretch>
            <a:fillRect/>
          </a:stretch>
        </p:blipFill>
        <p:spPr>
          <a:xfrm>
            <a:off x="4789310" y="4199026"/>
            <a:ext cx="3735422" cy="2054338"/>
          </a:xfrm>
          <a:ln w="28575" cmpd="sng">
            <a:solidFill>
              <a:srgbClr val="FF0000"/>
            </a:solidFill>
          </a:ln>
        </p:spPr>
      </p:pic>
      <p:sp>
        <p:nvSpPr>
          <p:cNvPr id="9" name="正方形/長方形 8"/>
          <p:cNvSpPr/>
          <p:nvPr/>
        </p:nvSpPr>
        <p:spPr>
          <a:xfrm>
            <a:off x="4789310" y="2906889"/>
            <a:ext cx="389466" cy="423333"/>
          </a:xfrm>
          <a:prstGeom prst="rect">
            <a:avLst/>
          </a:prstGeom>
          <a:noFill/>
          <a:ln>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cxnSp>
        <p:nvCxnSpPr>
          <p:cNvPr id="11" name="直線コネクタ 10"/>
          <p:cNvCxnSpPr/>
          <p:nvPr/>
        </p:nvCxnSpPr>
        <p:spPr>
          <a:xfrm>
            <a:off x="4789310" y="3330222"/>
            <a:ext cx="0" cy="868804"/>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4" name="テキスト ボックス 13"/>
          <p:cNvSpPr txBox="1"/>
          <p:nvPr/>
        </p:nvSpPr>
        <p:spPr>
          <a:xfrm>
            <a:off x="6405084" y="4998508"/>
            <a:ext cx="1929773" cy="369332"/>
          </a:xfrm>
          <a:prstGeom prst="rect">
            <a:avLst/>
          </a:prstGeom>
          <a:noFill/>
        </p:spPr>
        <p:txBody>
          <a:bodyPr wrap="none" rtlCol="0">
            <a:spAutoFit/>
          </a:bodyPr>
          <a:lstStyle/>
          <a:p>
            <a:r>
              <a:rPr kumimoji="1" lang="en-US" altLang="ja-JP" dirty="0" smtClean="0">
                <a:solidFill>
                  <a:srgbClr val="FF0000"/>
                </a:solidFill>
                <a:latin typeface="Arial"/>
                <a:cs typeface="Arial"/>
              </a:rPr>
              <a:t>Thickness gauge</a:t>
            </a:r>
            <a:endParaRPr kumimoji="1" lang="ja-JP" altLang="en-US" dirty="0">
              <a:solidFill>
                <a:srgbClr val="FF0000"/>
              </a:solidFill>
              <a:latin typeface="Arial"/>
              <a:cs typeface="Arial"/>
            </a:endParaRPr>
          </a:p>
        </p:txBody>
      </p:sp>
      <p:cxnSp>
        <p:nvCxnSpPr>
          <p:cNvPr id="16" name="直線矢印コネクタ 15"/>
          <p:cNvCxnSpPr/>
          <p:nvPr/>
        </p:nvCxnSpPr>
        <p:spPr>
          <a:xfrm flipV="1">
            <a:off x="6731000" y="4811889"/>
            <a:ext cx="206857" cy="257174"/>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17" name="テキスト ボックス 16"/>
          <p:cNvSpPr txBox="1"/>
          <p:nvPr/>
        </p:nvSpPr>
        <p:spPr>
          <a:xfrm>
            <a:off x="72143" y="5351343"/>
            <a:ext cx="4608954" cy="1015663"/>
          </a:xfrm>
          <a:prstGeom prst="rect">
            <a:avLst/>
          </a:prstGeom>
          <a:noFill/>
        </p:spPr>
        <p:txBody>
          <a:bodyPr wrap="none" rtlCol="0">
            <a:spAutoFit/>
          </a:bodyPr>
          <a:lstStyle/>
          <a:p>
            <a:r>
              <a:rPr kumimoji="1" lang="en-US" altLang="ja-JP" sz="2000" dirty="0" smtClean="0">
                <a:latin typeface="Arial"/>
                <a:cs typeface="Arial"/>
              </a:rPr>
              <a:t>Vertical load </a:t>
            </a:r>
            <a:r>
              <a:rPr lang="en-US" altLang="ja-JP" sz="2000" dirty="0" smtClean="0">
                <a:latin typeface="Arial"/>
                <a:cs typeface="Arial"/>
              </a:rPr>
              <a:t>was</a:t>
            </a:r>
            <a:r>
              <a:rPr kumimoji="1" lang="en-US" altLang="ja-JP" sz="2000" dirty="0" smtClean="0">
                <a:latin typeface="Arial"/>
                <a:cs typeface="Arial"/>
              </a:rPr>
              <a:t> applied incrementally</a:t>
            </a:r>
          </a:p>
          <a:p>
            <a:r>
              <a:rPr kumimoji="1" lang="en-US" altLang="ja-JP" sz="2000" dirty="0" smtClean="0">
                <a:latin typeface="Arial"/>
                <a:cs typeface="Arial"/>
              </a:rPr>
              <a:t>until the gap was closed</a:t>
            </a:r>
          </a:p>
          <a:p>
            <a:r>
              <a:rPr lang="en-US" altLang="ja-JP" sz="2000" dirty="0" smtClean="0">
                <a:latin typeface="Arial"/>
                <a:cs typeface="Arial"/>
              </a:rPr>
              <a:t> </a:t>
            </a:r>
            <a:endParaRPr kumimoji="1" lang="ja-JP" altLang="en-US" sz="2000" dirty="0">
              <a:latin typeface="Arial"/>
              <a:cs typeface="Arial"/>
            </a:endParaRPr>
          </a:p>
        </p:txBody>
      </p:sp>
      <p:pic>
        <p:nvPicPr>
          <p:cNvPr id="19" name="図 18"/>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695233" y="1145503"/>
            <a:ext cx="2423951" cy="1917824"/>
          </a:xfrm>
          <a:prstGeom prst="rect">
            <a:avLst/>
          </a:prstGeom>
          <a:ln w="28575" cmpd="sng">
            <a:solidFill>
              <a:srgbClr val="0000FF"/>
            </a:solidFill>
          </a:ln>
        </p:spPr>
      </p:pic>
      <p:sp>
        <p:nvSpPr>
          <p:cNvPr id="20" name="円/楕円 19"/>
          <p:cNvSpPr/>
          <p:nvPr/>
        </p:nvSpPr>
        <p:spPr>
          <a:xfrm>
            <a:off x="5178775" y="3231444"/>
            <a:ext cx="719669" cy="691446"/>
          </a:xfrm>
          <a:prstGeom prst="ellipse">
            <a:avLst/>
          </a:prstGeom>
          <a:no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cxnSp>
        <p:nvCxnSpPr>
          <p:cNvPr id="12" name="直線コネクタ 11"/>
          <p:cNvCxnSpPr/>
          <p:nvPr/>
        </p:nvCxnSpPr>
        <p:spPr>
          <a:xfrm>
            <a:off x="5178776" y="3330222"/>
            <a:ext cx="3345956" cy="868804"/>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2" name="直線矢印コネクタ 21"/>
          <p:cNvCxnSpPr/>
          <p:nvPr/>
        </p:nvCxnSpPr>
        <p:spPr>
          <a:xfrm flipV="1">
            <a:off x="5813778" y="2565876"/>
            <a:ext cx="881455" cy="778458"/>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sp>
        <p:nvSpPr>
          <p:cNvPr id="25" name="テキスト ボックス 24"/>
          <p:cNvSpPr txBox="1"/>
          <p:nvPr/>
        </p:nvSpPr>
        <p:spPr>
          <a:xfrm>
            <a:off x="7019014" y="492831"/>
            <a:ext cx="1930223" cy="646331"/>
          </a:xfrm>
          <a:prstGeom prst="rect">
            <a:avLst/>
          </a:prstGeom>
          <a:noFill/>
        </p:spPr>
        <p:txBody>
          <a:bodyPr wrap="none" rtlCol="0">
            <a:spAutoFit/>
          </a:bodyPr>
          <a:lstStyle/>
          <a:p>
            <a:r>
              <a:rPr kumimoji="1" lang="en-US" altLang="ja-JP" dirty="0" smtClean="0">
                <a:solidFill>
                  <a:srgbClr val="0000FF"/>
                </a:solidFill>
                <a:latin typeface="Arial"/>
                <a:cs typeface="Arial"/>
              </a:rPr>
              <a:t>Longitudinal </a:t>
            </a:r>
            <a:r>
              <a:rPr lang="en-US" altLang="ja-JP" dirty="0" smtClean="0">
                <a:solidFill>
                  <a:srgbClr val="0000FF"/>
                </a:solidFill>
                <a:latin typeface="Arial"/>
                <a:cs typeface="Arial"/>
              </a:rPr>
              <a:t>load</a:t>
            </a:r>
            <a:endParaRPr kumimoji="1" lang="en-US" altLang="ja-JP" dirty="0" smtClean="0">
              <a:solidFill>
                <a:srgbClr val="0000FF"/>
              </a:solidFill>
              <a:latin typeface="Arial"/>
              <a:cs typeface="Arial"/>
            </a:endParaRPr>
          </a:p>
          <a:p>
            <a:r>
              <a:rPr lang="en-US" altLang="ja-JP" dirty="0" smtClean="0">
                <a:solidFill>
                  <a:srgbClr val="0000FF"/>
                </a:solidFill>
                <a:latin typeface="Arial"/>
                <a:cs typeface="Arial"/>
              </a:rPr>
              <a:t>(5.2 </a:t>
            </a:r>
            <a:r>
              <a:rPr lang="en-US" altLang="ja-JP" dirty="0" err="1" smtClean="0">
                <a:solidFill>
                  <a:srgbClr val="0000FF"/>
                </a:solidFill>
                <a:latin typeface="Arial"/>
                <a:cs typeface="Arial"/>
              </a:rPr>
              <a:t>tonf</a:t>
            </a:r>
            <a:r>
              <a:rPr lang="en-US" altLang="ja-JP" dirty="0" smtClean="0">
                <a:solidFill>
                  <a:srgbClr val="0000FF"/>
                </a:solidFill>
                <a:latin typeface="Arial"/>
                <a:cs typeface="Arial"/>
              </a:rPr>
              <a:t>)</a:t>
            </a:r>
            <a:endParaRPr kumimoji="1" lang="ja-JP" altLang="en-US" dirty="0">
              <a:solidFill>
                <a:srgbClr val="0000FF"/>
              </a:solidFill>
              <a:latin typeface="Arial"/>
              <a:cs typeface="Arial"/>
            </a:endParaRPr>
          </a:p>
        </p:txBody>
      </p:sp>
      <p:sp>
        <p:nvSpPr>
          <p:cNvPr id="26" name="左矢印 25"/>
          <p:cNvSpPr/>
          <p:nvPr/>
        </p:nvSpPr>
        <p:spPr>
          <a:xfrm rot="300000">
            <a:off x="7508733" y="2063786"/>
            <a:ext cx="338667" cy="197555"/>
          </a:xfrm>
          <a:prstGeom prst="leftArrow">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7" name="左矢印 26"/>
          <p:cNvSpPr/>
          <p:nvPr/>
        </p:nvSpPr>
        <p:spPr>
          <a:xfrm rot="300000">
            <a:off x="7838431" y="1120270"/>
            <a:ext cx="338667" cy="197555"/>
          </a:xfrm>
          <a:prstGeom prst="leftArrow">
            <a:avLst/>
          </a:prstGeom>
          <a:solidFill>
            <a:srgbClr val="008000"/>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8" name="下矢印 27"/>
          <p:cNvSpPr/>
          <p:nvPr/>
        </p:nvSpPr>
        <p:spPr>
          <a:xfrm>
            <a:off x="2638777" y="1637160"/>
            <a:ext cx="677334" cy="33866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30" name="下矢印 29"/>
          <p:cNvSpPr/>
          <p:nvPr/>
        </p:nvSpPr>
        <p:spPr>
          <a:xfrm flipV="1">
            <a:off x="2638777" y="3860359"/>
            <a:ext cx="677334" cy="338667"/>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 name="テキスト ボックス 1"/>
          <p:cNvSpPr txBox="1"/>
          <p:nvPr/>
        </p:nvSpPr>
        <p:spPr>
          <a:xfrm>
            <a:off x="221721" y="819499"/>
            <a:ext cx="5599084" cy="369332"/>
          </a:xfrm>
          <a:prstGeom prst="rect">
            <a:avLst/>
          </a:prstGeom>
          <a:noFill/>
        </p:spPr>
        <p:txBody>
          <a:bodyPr wrap="none" rtlCol="0">
            <a:spAutoFit/>
          </a:bodyPr>
          <a:lstStyle/>
          <a:p>
            <a:r>
              <a:rPr kumimoji="1" lang="en-US" altLang="ja-JP" dirty="0" smtClean="0">
                <a:solidFill>
                  <a:schemeClr val="bg1"/>
                </a:solidFill>
                <a:latin typeface="Arial"/>
                <a:cs typeface="Arial"/>
              </a:rPr>
              <a:t>90 ton hydraulic rams x3x7 </a:t>
            </a:r>
            <a:r>
              <a:rPr lang="en-US" altLang="ja-JP" dirty="0" smtClean="0">
                <a:solidFill>
                  <a:schemeClr val="bg1"/>
                </a:solidFill>
                <a:latin typeface="Arial"/>
                <a:cs typeface="Arial"/>
              </a:rPr>
              <a:t>over</a:t>
            </a:r>
            <a:r>
              <a:rPr kumimoji="1" lang="en-US" altLang="ja-JP" dirty="0" smtClean="0">
                <a:solidFill>
                  <a:schemeClr val="bg1"/>
                </a:solidFill>
                <a:latin typeface="Arial"/>
                <a:cs typeface="Arial"/>
              </a:rPr>
              <a:t> the length of 2m-coil</a:t>
            </a:r>
            <a:endParaRPr kumimoji="1" lang="ja-JP" altLang="en-US" dirty="0">
              <a:solidFill>
                <a:schemeClr val="bg1"/>
              </a:solidFill>
              <a:latin typeface="Arial"/>
              <a:cs typeface="Arial"/>
            </a:endParaRPr>
          </a:p>
        </p:txBody>
      </p:sp>
      <p:cxnSp>
        <p:nvCxnSpPr>
          <p:cNvPr id="10" name="直線矢印コネクタ 9"/>
          <p:cNvCxnSpPr/>
          <p:nvPr/>
        </p:nvCxnSpPr>
        <p:spPr>
          <a:xfrm flipV="1">
            <a:off x="1955289" y="4023670"/>
            <a:ext cx="241891" cy="276136"/>
          </a:xfrm>
          <a:prstGeom prst="straightConnector1">
            <a:avLst/>
          </a:prstGeom>
          <a:ln>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sp>
        <p:nvSpPr>
          <p:cNvPr id="15" name="テキスト ボックス 14"/>
          <p:cNvSpPr txBox="1"/>
          <p:nvPr/>
        </p:nvSpPr>
        <p:spPr>
          <a:xfrm>
            <a:off x="1030344" y="4219744"/>
            <a:ext cx="1608433" cy="369332"/>
          </a:xfrm>
          <a:prstGeom prst="rect">
            <a:avLst/>
          </a:prstGeom>
          <a:noFill/>
        </p:spPr>
        <p:txBody>
          <a:bodyPr wrap="none" rtlCol="0">
            <a:spAutoFit/>
          </a:bodyPr>
          <a:lstStyle/>
          <a:p>
            <a:r>
              <a:rPr kumimoji="1" lang="en-US" altLang="ja-JP" dirty="0" smtClean="0">
                <a:solidFill>
                  <a:srgbClr val="FFFFFF"/>
                </a:solidFill>
                <a:latin typeface="Arial"/>
                <a:cs typeface="Arial"/>
              </a:rPr>
              <a:t>Hydraulic ram</a:t>
            </a:r>
            <a:endParaRPr kumimoji="1" lang="ja-JP" altLang="en-US" dirty="0">
              <a:solidFill>
                <a:srgbClr val="FFFFFF"/>
              </a:solidFill>
              <a:latin typeface="Arial"/>
              <a:cs typeface="Arial"/>
            </a:endParaRPr>
          </a:p>
        </p:txBody>
      </p:sp>
    </p:spTree>
    <p:extLst>
      <p:ext uri="{BB962C8B-B14F-4D97-AF65-F5344CB8AC3E}">
        <p14:creationId xmlns:p14="http://schemas.microsoft.com/office/powerpoint/2010/main" val="1838069265"/>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19"/>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25"/>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6"/>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5" grpId="0"/>
      <p:bldP spid="26" grpId="0" animBg="1"/>
      <p:bldP spid="27"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5"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Lay out around interaction points, ATLAS and CMS </a:t>
            </a:r>
          </a:p>
        </p:txBody>
      </p:sp>
      <p:sp>
        <p:nvSpPr>
          <p:cNvPr id="2" name="スライド番号プレースホルダー 1"/>
          <p:cNvSpPr>
            <a:spLocks noGrp="1"/>
          </p:cNvSpPr>
          <p:nvPr>
            <p:ph type="sldNum" sz="quarter" idx="12"/>
          </p:nvPr>
        </p:nvSpPr>
        <p:spPr/>
        <p:txBody>
          <a:bodyPr/>
          <a:lstStyle/>
          <a:p>
            <a:fld id="{092B129B-82F7-934B-B7C5-A1EBDBE39D98}" type="slidenum">
              <a:rPr kumimoji="1" lang="ja-JP" altLang="en-US" smtClean="0"/>
              <a:t>2</a:t>
            </a:fld>
            <a:endParaRPr kumimoji="1" lang="ja-JP" altLang="en-US" dirty="0"/>
          </a:p>
        </p:txBody>
      </p:sp>
      <p:pic>
        <p:nvPicPr>
          <p:cNvPr id="6" name="Picture 2"/>
          <p:cNvPicPr>
            <a:picLocks noChangeAspect="1" noChangeArrowheads="1"/>
          </p:cNvPicPr>
          <p:nvPr/>
        </p:nvPicPr>
        <p:blipFill>
          <a:blip r:embed="rId2" cstate="email">
            <a:extLst>
              <a:ext uri="{28A0092B-C50C-407E-A947-70E740481C1C}">
                <a14:useLocalDpi xmlns:a14="http://schemas.microsoft.com/office/drawing/2010/main"/>
              </a:ext>
            </a:extLst>
          </a:blip>
          <a:srcRect/>
          <a:stretch>
            <a:fillRect/>
          </a:stretch>
        </p:blipFill>
        <p:spPr bwMode="auto">
          <a:xfrm>
            <a:off x="100273" y="569639"/>
            <a:ext cx="8980227" cy="262148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テキスト ボックス 6"/>
          <p:cNvSpPr txBox="1"/>
          <p:nvPr/>
        </p:nvSpPr>
        <p:spPr>
          <a:xfrm>
            <a:off x="3441700" y="610960"/>
            <a:ext cx="1085303" cy="461665"/>
          </a:xfrm>
          <a:prstGeom prst="rect">
            <a:avLst/>
          </a:prstGeom>
          <a:noFill/>
          <a:ln>
            <a:solidFill>
              <a:srgbClr val="FFFF00"/>
            </a:solidFill>
          </a:ln>
        </p:spPr>
        <p:txBody>
          <a:bodyPr wrap="none" rtlCol="0">
            <a:spAutoFit/>
          </a:bodyPr>
          <a:lstStyle/>
          <a:p>
            <a:r>
              <a:rPr kumimoji="1" lang="en-US" altLang="ja-JP" sz="2400" dirty="0" smtClean="0">
                <a:solidFill>
                  <a:srgbClr val="FFFF00"/>
                </a:solidFill>
              </a:rPr>
              <a:t>HL-LHC</a:t>
            </a:r>
            <a:endParaRPr kumimoji="1" lang="ja-JP" altLang="en-US" sz="2400" dirty="0">
              <a:solidFill>
                <a:srgbClr val="FFFF00"/>
              </a:solidFill>
            </a:endParaRPr>
          </a:p>
        </p:txBody>
      </p:sp>
      <p:sp>
        <p:nvSpPr>
          <p:cNvPr id="9" name="テキスト ボックス 8"/>
          <p:cNvSpPr txBox="1"/>
          <p:nvPr/>
        </p:nvSpPr>
        <p:spPr>
          <a:xfrm>
            <a:off x="4635500" y="2528660"/>
            <a:ext cx="1796736" cy="461665"/>
          </a:xfrm>
          <a:prstGeom prst="rect">
            <a:avLst/>
          </a:prstGeom>
          <a:noFill/>
          <a:ln>
            <a:solidFill>
              <a:srgbClr val="FFFFFF"/>
            </a:solidFill>
          </a:ln>
        </p:spPr>
        <p:txBody>
          <a:bodyPr wrap="none" rtlCol="0">
            <a:spAutoFit/>
          </a:bodyPr>
          <a:lstStyle/>
          <a:p>
            <a:r>
              <a:rPr kumimoji="1" lang="en-US" altLang="ja-JP" sz="2400" dirty="0" smtClean="0">
                <a:solidFill>
                  <a:schemeClr val="bg1"/>
                </a:solidFill>
              </a:rPr>
              <a:t>Nominal LHC</a:t>
            </a:r>
            <a:endParaRPr kumimoji="1" lang="ja-JP" altLang="en-US" sz="2400" dirty="0">
              <a:solidFill>
                <a:schemeClr val="bg1"/>
              </a:solidFill>
            </a:endParaRPr>
          </a:p>
        </p:txBody>
      </p:sp>
      <p:sp>
        <p:nvSpPr>
          <p:cNvPr id="10" name="テキスト ボックス 9"/>
          <p:cNvSpPr txBox="1"/>
          <p:nvPr/>
        </p:nvSpPr>
        <p:spPr>
          <a:xfrm>
            <a:off x="2108200" y="2668360"/>
            <a:ext cx="767946" cy="369332"/>
          </a:xfrm>
          <a:prstGeom prst="rect">
            <a:avLst/>
          </a:prstGeom>
          <a:noFill/>
        </p:spPr>
        <p:txBody>
          <a:bodyPr wrap="none" rtlCol="0">
            <a:spAutoFit/>
          </a:bodyPr>
          <a:lstStyle/>
          <a:p>
            <a:r>
              <a:rPr kumimoji="1" lang="en-US" altLang="ja-JP" dirty="0" smtClean="0">
                <a:solidFill>
                  <a:schemeClr val="bg1"/>
                </a:solidFill>
              </a:rPr>
              <a:t>NC D1</a:t>
            </a:r>
            <a:endParaRPr kumimoji="1" lang="ja-JP" altLang="en-US" dirty="0">
              <a:solidFill>
                <a:schemeClr val="bg1"/>
              </a:solidFill>
            </a:endParaRPr>
          </a:p>
        </p:txBody>
      </p:sp>
      <p:sp>
        <p:nvSpPr>
          <p:cNvPr id="11" name="テキスト ボックス 10"/>
          <p:cNvSpPr txBox="1"/>
          <p:nvPr/>
        </p:nvSpPr>
        <p:spPr>
          <a:xfrm>
            <a:off x="4813300" y="483960"/>
            <a:ext cx="2037637" cy="369332"/>
          </a:xfrm>
          <a:prstGeom prst="rect">
            <a:avLst/>
          </a:prstGeom>
          <a:noFill/>
        </p:spPr>
        <p:txBody>
          <a:bodyPr wrap="none" rtlCol="0">
            <a:spAutoFit/>
          </a:bodyPr>
          <a:lstStyle/>
          <a:p>
            <a:r>
              <a:rPr kumimoji="1" lang="en-US" altLang="ja-JP" dirty="0" smtClean="0">
                <a:solidFill>
                  <a:srgbClr val="FFFF00"/>
                </a:solidFill>
              </a:rPr>
              <a:t>IT Quads.</a:t>
            </a:r>
            <a:r>
              <a:rPr lang="en-US" altLang="ja-JP" dirty="0">
                <a:solidFill>
                  <a:srgbClr val="FFFF00"/>
                </a:solidFill>
              </a:rPr>
              <a:t> </a:t>
            </a:r>
            <a:r>
              <a:rPr lang="en-US" altLang="ja-JP" dirty="0" smtClean="0">
                <a:solidFill>
                  <a:srgbClr val="FFFF00"/>
                </a:solidFill>
              </a:rPr>
              <a:t>w/ Nb</a:t>
            </a:r>
            <a:r>
              <a:rPr lang="en-US" altLang="ja-JP" baseline="-25000" dirty="0" smtClean="0">
                <a:solidFill>
                  <a:srgbClr val="FFFF00"/>
                </a:solidFill>
              </a:rPr>
              <a:t>3</a:t>
            </a:r>
            <a:r>
              <a:rPr lang="en-US" altLang="ja-JP" dirty="0" smtClean="0">
                <a:solidFill>
                  <a:srgbClr val="FFFF00"/>
                </a:solidFill>
              </a:rPr>
              <a:t>Sn</a:t>
            </a:r>
            <a:endParaRPr kumimoji="1" lang="ja-JP" altLang="en-US" dirty="0">
              <a:solidFill>
                <a:srgbClr val="FFFF00"/>
              </a:solidFill>
            </a:endParaRPr>
          </a:p>
        </p:txBody>
      </p:sp>
      <p:cxnSp>
        <p:nvCxnSpPr>
          <p:cNvPr id="12" name="直線矢印コネクタ 11"/>
          <p:cNvCxnSpPr/>
          <p:nvPr/>
        </p:nvCxnSpPr>
        <p:spPr>
          <a:xfrm flipV="1">
            <a:off x="7416800" y="1842860"/>
            <a:ext cx="850900" cy="101600"/>
          </a:xfrm>
          <a:prstGeom prst="straightConnector1">
            <a:avLst/>
          </a:prstGeom>
          <a:ln>
            <a:solidFill>
              <a:schemeClr val="bg1"/>
            </a:solidFill>
            <a:tailEnd type="arrow"/>
          </a:ln>
        </p:spPr>
        <p:style>
          <a:lnRef idx="2">
            <a:schemeClr val="accent1"/>
          </a:lnRef>
          <a:fillRef idx="0">
            <a:schemeClr val="accent1"/>
          </a:fillRef>
          <a:effectRef idx="1">
            <a:schemeClr val="accent1"/>
          </a:effectRef>
          <a:fontRef idx="minor">
            <a:schemeClr val="tx1"/>
          </a:fontRef>
        </p:style>
      </p:cxnSp>
      <p:sp>
        <p:nvSpPr>
          <p:cNvPr id="13" name="テキスト ボックス 12"/>
          <p:cNvSpPr txBox="1"/>
          <p:nvPr/>
        </p:nvSpPr>
        <p:spPr>
          <a:xfrm>
            <a:off x="1117600" y="1322160"/>
            <a:ext cx="725003" cy="369332"/>
          </a:xfrm>
          <a:prstGeom prst="rect">
            <a:avLst/>
          </a:prstGeom>
          <a:noFill/>
        </p:spPr>
        <p:txBody>
          <a:bodyPr wrap="none" rtlCol="0">
            <a:spAutoFit/>
          </a:bodyPr>
          <a:lstStyle/>
          <a:p>
            <a:r>
              <a:rPr kumimoji="1" lang="en-US" altLang="ja-JP" dirty="0">
                <a:solidFill>
                  <a:srgbClr val="FFFF00"/>
                </a:solidFill>
              </a:rPr>
              <a:t>S</a:t>
            </a:r>
            <a:r>
              <a:rPr kumimoji="1" lang="en-US" altLang="ja-JP" dirty="0" smtClean="0">
                <a:solidFill>
                  <a:srgbClr val="FFFF00"/>
                </a:solidFill>
              </a:rPr>
              <a:t>C D1</a:t>
            </a:r>
            <a:endParaRPr kumimoji="1" lang="ja-JP" altLang="en-US" dirty="0">
              <a:solidFill>
                <a:srgbClr val="FFFF00"/>
              </a:solidFill>
            </a:endParaRPr>
          </a:p>
        </p:txBody>
      </p:sp>
      <p:grpSp>
        <p:nvGrpSpPr>
          <p:cNvPr id="14" name="Group 4"/>
          <p:cNvGrpSpPr/>
          <p:nvPr/>
        </p:nvGrpSpPr>
        <p:grpSpPr>
          <a:xfrm>
            <a:off x="63500" y="3590008"/>
            <a:ext cx="8980226" cy="2372552"/>
            <a:chOff x="0" y="4065756"/>
            <a:chExt cx="9144000" cy="2372552"/>
          </a:xfrm>
        </p:grpSpPr>
        <p:pic>
          <p:nvPicPr>
            <p:cNvPr id="15" name="Picture 3"/>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0" y="4065756"/>
              <a:ext cx="9144000" cy="237255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6" name="Down Arrow 2"/>
            <p:cNvSpPr/>
            <p:nvPr/>
          </p:nvSpPr>
          <p:spPr>
            <a:xfrm rot="13593314">
              <a:off x="4705729" y="5379576"/>
              <a:ext cx="282808" cy="424748"/>
            </a:xfrm>
            <a:prstGeom prst="downArrow">
              <a:avLst>
                <a:gd name="adj1" fmla="val 13794"/>
                <a:gd name="adj2" fmla="val 54688"/>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7" name="Down Arrow 5"/>
            <p:cNvSpPr/>
            <p:nvPr/>
          </p:nvSpPr>
          <p:spPr>
            <a:xfrm rot="13593314">
              <a:off x="4179168" y="5379576"/>
              <a:ext cx="282808" cy="424748"/>
            </a:xfrm>
            <a:prstGeom prst="downArrow">
              <a:avLst>
                <a:gd name="adj1" fmla="val 13794"/>
                <a:gd name="adj2" fmla="val 54688"/>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8" name="Down Arrow 6"/>
            <p:cNvSpPr/>
            <p:nvPr/>
          </p:nvSpPr>
          <p:spPr>
            <a:xfrm rot="9531244">
              <a:off x="3523493" y="5282891"/>
              <a:ext cx="282808" cy="424748"/>
            </a:xfrm>
            <a:prstGeom prst="downArrow">
              <a:avLst>
                <a:gd name="adj1" fmla="val 13794"/>
                <a:gd name="adj2" fmla="val 54688"/>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19" name="Down Arrow 7"/>
            <p:cNvSpPr/>
            <p:nvPr/>
          </p:nvSpPr>
          <p:spPr>
            <a:xfrm rot="9531244">
              <a:off x="2304292" y="5270434"/>
              <a:ext cx="282808" cy="424748"/>
            </a:xfrm>
            <a:prstGeom prst="downArrow">
              <a:avLst>
                <a:gd name="adj1" fmla="val 13794"/>
                <a:gd name="adj2" fmla="val 54688"/>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sp>
          <p:nvSpPr>
            <p:cNvPr id="20" name="Down Arrow 8"/>
            <p:cNvSpPr/>
            <p:nvPr/>
          </p:nvSpPr>
          <p:spPr>
            <a:xfrm rot="9531244">
              <a:off x="1425333" y="5173750"/>
              <a:ext cx="282808" cy="424748"/>
            </a:xfrm>
            <a:prstGeom prst="downArrow">
              <a:avLst>
                <a:gd name="adj1" fmla="val 13794"/>
                <a:gd name="adj2" fmla="val 54688"/>
              </a:avLst>
            </a:prstGeom>
            <a:solidFill>
              <a:srgbClr val="FFFF00"/>
            </a:solidFill>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GB"/>
            </a:p>
          </p:txBody>
        </p:sp>
      </p:grpSp>
      <p:sp>
        <p:nvSpPr>
          <p:cNvPr id="21" name="テキスト ボックス 20"/>
          <p:cNvSpPr txBox="1"/>
          <p:nvPr/>
        </p:nvSpPr>
        <p:spPr>
          <a:xfrm>
            <a:off x="2286000" y="3658960"/>
            <a:ext cx="1085303" cy="461665"/>
          </a:xfrm>
          <a:prstGeom prst="rect">
            <a:avLst/>
          </a:prstGeom>
          <a:noFill/>
          <a:ln>
            <a:solidFill>
              <a:srgbClr val="FFFF00"/>
            </a:solidFill>
          </a:ln>
        </p:spPr>
        <p:txBody>
          <a:bodyPr wrap="none" rtlCol="0">
            <a:spAutoFit/>
          </a:bodyPr>
          <a:lstStyle/>
          <a:p>
            <a:r>
              <a:rPr kumimoji="1" lang="en-US" altLang="ja-JP" sz="2400" dirty="0" smtClean="0">
                <a:solidFill>
                  <a:srgbClr val="FFFF00"/>
                </a:solidFill>
              </a:rPr>
              <a:t>HL-LHC</a:t>
            </a:r>
            <a:endParaRPr kumimoji="1" lang="ja-JP" altLang="en-US" sz="2400" dirty="0">
              <a:solidFill>
                <a:srgbClr val="FFFF00"/>
              </a:solidFill>
            </a:endParaRPr>
          </a:p>
        </p:txBody>
      </p:sp>
      <p:sp>
        <p:nvSpPr>
          <p:cNvPr id="22" name="テキスト ボックス 21"/>
          <p:cNvSpPr txBox="1"/>
          <p:nvPr/>
        </p:nvSpPr>
        <p:spPr>
          <a:xfrm>
            <a:off x="1422400" y="5449660"/>
            <a:ext cx="1796736" cy="461665"/>
          </a:xfrm>
          <a:prstGeom prst="rect">
            <a:avLst/>
          </a:prstGeom>
          <a:noFill/>
          <a:ln>
            <a:solidFill>
              <a:srgbClr val="FFFFFF"/>
            </a:solidFill>
          </a:ln>
        </p:spPr>
        <p:txBody>
          <a:bodyPr wrap="none" rtlCol="0">
            <a:spAutoFit/>
          </a:bodyPr>
          <a:lstStyle/>
          <a:p>
            <a:r>
              <a:rPr kumimoji="1" lang="en-US" altLang="ja-JP" sz="2400" dirty="0" smtClean="0">
                <a:solidFill>
                  <a:schemeClr val="bg1"/>
                </a:solidFill>
              </a:rPr>
              <a:t>Nominal LHC</a:t>
            </a:r>
            <a:endParaRPr kumimoji="1" lang="ja-JP" altLang="en-US" sz="2400" dirty="0">
              <a:solidFill>
                <a:schemeClr val="bg1"/>
              </a:solidFill>
            </a:endParaRPr>
          </a:p>
        </p:txBody>
      </p:sp>
      <p:sp>
        <p:nvSpPr>
          <p:cNvPr id="23" name="角丸四角形 22"/>
          <p:cNvSpPr/>
          <p:nvPr/>
        </p:nvSpPr>
        <p:spPr>
          <a:xfrm>
            <a:off x="6464300" y="4243160"/>
            <a:ext cx="2463800" cy="1485900"/>
          </a:xfrm>
          <a:prstGeom prst="roundRect">
            <a:avLst/>
          </a:prstGeom>
          <a:noFill/>
          <a:ln w="19050" cmpd="sng">
            <a:solidFill>
              <a:srgbClr val="FFFFFF"/>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cxnSp>
        <p:nvCxnSpPr>
          <p:cNvPr id="24" name="直線コネクタ 23"/>
          <p:cNvCxnSpPr/>
          <p:nvPr/>
        </p:nvCxnSpPr>
        <p:spPr>
          <a:xfrm flipV="1">
            <a:off x="8750300" y="2592160"/>
            <a:ext cx="38100" cy="160020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cxnSp>
        <p:nvCxnSpPr>
          <p:cNvPr id="25" name="直線コネクタ 24"/>
          <p:cNvCxnSpPr/>
          <p:nvPr/>
        </p:nvCxnSpPr>
        <p:spPr>
          <a:xfrm flipH="1" flipV="1">
            <a:off x="520700" y="3023960"/>
            <a:ext cx="6057900" cy="1143000"/>
          </a:xfrm>
          <a:prstGeom prst="line">
            <a:avLst/>
          </a:prstGeom>
          <a:ln>
            <a:solidFill>
              <a:srgbClr val="FFFFFF"/>
            </a:solidFill>
          </a:ln>
        </p:spPr>
        <p:style>
          <a:lnRef idx="2">
            <a:schemeClr val="accent1"/>
          </a:lnRef>
          <a:fillRef idx="0">
            <a:schemeClr val="accent1"/>
          </a:fillRef>
          <a:effectRef idx="1">
            <a:schemeClr val="accent1"/>
          </a:effectRef>
          <a:fontRef idx="minor">
            <a:schemeClr val="tx1"/>
          </a:fontRef>
        </p:style>
      </p:cxnSp>
      <p:sp>
        <p:nvSpPr>
          <p:cNvPr id="26" name="テキスト ボックス 25"/>
          <p:cNvSpPr txBox="1"/>
          <p:nvPr/>
        </p:nvSpPr>
        <p:spPr>
          <a:xfrm>
            <a:off x="165100" y="598260"/>
            <a:ext cx="1533142" cy="369332"/>
          </a:xfrm>
          <a:prstGeom prst="rect">
            <a:avLst/>
          </a:prstGeom>
          <a:noFill/>
        </p:spPr>
        <p:txBody>
          <a:bodyPr wrap="none" rtlCol="0">
            <a:spAutoFit/>
          </a:bodyPr>
          <a:lstStyle/>
          <a:p>
            <a:r>
              <a:rPr kumimoji="1" lang="en-US" altLang="ja-JP" dirty="0" smtClean="0">
                <a:solidFill>
                  <a:schemeClr val="bg1"/>
                </a:solidFill>
              </a:rPr>
              <a:t>IT Quads.&amp; D1</a:t>
            </a:r>
            <a:endParaRPr kumimoji="1" lang="ja-JP" altLang="en-US" dirty="0">
              <a:solidFill>
                <a:schemeClr val="bg1"/>
              </a:solidFill>
            </a:endParaRPr>
          </a:p>
        </p:txBody>
      </p:sp>
      <p:sp>
        <p:nvSpPr>
          <p:cNvPr id="27" name="テキスト ボックス 26"/>
          <p:cNvSpPr txBox="1"/>
          <p:nvPr/>
        </p:nvSpPr>
        <p:spPr>
          <a:xfrm>
            <a:off x="114300" y="3608160"/>
            <a:ext cx="2162521" cy="369332"/>
          </a:xfrm>
          <a:prstGeom prst="rect">
            <a:avLst/>
          </a:prstGeom>
          <a:noFill/>
        </p:spPr>
        <p:txBody>
          <a:bodyPr wrap="none" rtlCol="0">
            <a:spAutoFit/>
          </a:bodyPr>
          <a:lstStyle/>
          <a:p>
            <a:r>
              <a:rPr kumimoji="1" lang="en-US" altLang="ja-JP" dirty="0" smtClean="0">
                <a:solidFill>
                  <a:schemeClr val="bg1"/>
                </a:solidFill>
              </a:rPr>
              <a:t>Long Straight Section</a:t>
            </a:r>
            <a:endParaRPr kumimoji="1" lang="ja-JP" altLang="en-US" dirty="0">
              <a:solidFill>
                <a:schemeClr val="bg1"/>
              </a:solidFill>
            </a:endParaRPr>
          </a:p>
        </p:txBody>
      </p:sp>
      <p:sp>
        <p:nvSpPr>
          <p:cNvPr id="28" name="テキスト ボックス 27"/>
          <p:cNvSpPr txBox="1"/>
          <p:nvPr/>
        </p:nvSpPr>
        <p:spPr>
          <a:xfrm>
            <a:off x="4230309" y="3531960"/>
            <a:ext cx="1249060" cy="369332"/>
          </a:xfrm>
          <a:prstGeom prst="rect">
            <a:avLst/>
          </a:prstGeom>
          <a:noFill/>
        </p:spPr>
        <p:txBody>
          <a:bodyPr wrap="none" rtlCol="0">
            <a:spAutoFit/>
          </a:bodyPr>
          <a:lstStyle/>
          <a:p>
            <a:r>
              <a:rPr kumimoji="1" lang="en-US" altLang="ja-JP" dirty="0" smtClean="0">
                <a:solidFill>
                  <a:srgbClr val="FFFF00"/>
                </a:solidFill>
              </a:rPr>
              <a:t>Crab Cavity</a:t>
            </a:r>
            <a:endParaRPr kumimoji="1" lang="ja-JP" altLang="en-US" dirty="0">
              <a:solidFill>
                <a:srgbClr val="FFFF00"/>
              </a:solidFill>
            </a:endParaRPr>
          </a:p>
        </p:txBody>
      </p:sp>
      <p:cxnSp>
        <p:nvCxnSpPr>
          <p:cNvPr id="29" name="直線矢印コネクタ 28"/>
          <p:cNvCxnSpPr/>
          <p:nvPr/>
        </p:nvCxnSpPr>
        <p:spPr>
          <a:xfrm flipH="1">
            <a:off x="4089400" y="3912960"/>
            <a:ext cx="419100" cy="774700"/>
          </a:xfrm>
          <a:prstGeom prst="straightConnector1">
            <a:avLst/>
          </a:prstGeom>
          <a:ln>
            <a:solidFill>
              <a:srgbClr val="FFFF00"/>
            </a:solidFill>
            <a:tailEnd type="arrow"/>
          </a:ln>
        </p:spPr>
        <p:style>
          <a:lnRef idx="2">
            <a:schemeClr val="accent1"/>
          </a:lnRef>
          <a:fillRef idx="0">
            <a:schemeClr val="accent1"/>
          </a:fillRef>
          <a:effectRef idx="1">
            <a:schemeClr val="accent1"/>
          </a:effectRef>
          <a:fontRef idx="minor">
            <a:schemeClr val="tx1"/>
          </a:fontRef>
        </p:style>
      </p:cxnSp>
      <p:sp>
        <p:nvSpPr>
          <p:cNvPr id="30" name="テキスト ボックス 29"/>
          <p:cNvSpPr txBox="1"/>
          <p:nvPr/>
        </p:nvSpPr>
        <p:spPr>
          <a:xfrm>
            <a:off x="4432300" y="4116160"/>
            <a:ext cx="443676" cy="369332"/>
          </a:xfrm>
          <a:prstGeom prst="rect">
            <a:avLst/>
          </a:prstGeom>
          <a:noFill/>
        </p:spPr>
        <p:txBody>
          <a:bodyPr wrap="none" rtlCol="0">
            <a:spAutoFit/>
          </a:bodyPr>
          <a:lstStyle/>
          <a:p>
            <a:r>
              <a:rPr kumimoji="1" lang="en-US" altLang="ja-JP" dirty="0" smtClean="0">
                <a:solidFill>
                  <a:srgbClr val="FFFF00"/>
                </a:solidFill>
              </a:rPr>
              <a:t>D2</a:t>
            </a:r>
            <a:endParaRPr kumimoji="1" lang="ja-JP" altLang="en-US" dirty="0">
              <a:solidFill>
                <a:srgbClr val="FFFF00"/>
              </a:solidFill>
            </a:endParaRPr>
          </a:p>
        </p:txBody>
      </p:sp>
      <p:sp>
        <p:nvSpPr>
          <p:cNvPr id="31" name="テキスト ボックス 30"/>
          <p:cNvSpPr txBox="1"/>
          <p:nvPr/>
        </p:nvSpPr>
        <p:spPr>
          <a:xfrm>
            <a:off x="3340100" y="4001860"/>
            <a:ext cx="456976" cy="369332"/>
          </a:xfrm>
          <a:prstGeom prst="rect">
            <a:avLst/>
          </a:prstGeom>
          <a:noFill/>
        </p:spPr>
        <p:txBody>
          <a:bodyPr wrap="none" rtlCol="0">
            <a:spAutoFit/>
          </a:bodyPr>
          <a:lstStyle/>
          <a:p>
            <a:r>
              <a:rPr kumimoji="1" lang="en-US" altLang="ja-JP" dirty="0" smtClean="0">
                <a:solidFill>
                  <a:srgbClr val="FFFF00"/>
                </a:solidFill>
              </a:rPr>
              <a:t>Q4</a:t>
            </a:r>
            <a:endParaRPr kumimoji="1" lang="ja-JP" altLang="en-US" dirty="0">
              <a:solidFill>
                <a:srgbClr val="FFFF00"/>
              </a:solidFill>
            </a:endParaRPr>
          </a:p>
        </p:txBody>
      </p:sp>
      <p:sp>
        <p:nvSpPr>
          <p:cNvPr id="32" name="テキスト ボックス 31"/>
          <p:cNvSpPr txBox="1"/>
          <p:nvPr/>
        </p:nvSpPr>
        <p:spPr>
          <a:xfrm>
            <a:off x="2120900" y="763360"/>
            <a:ext cx="1082410" cy="646331"/>
          </a:xfrm>
          <a:prstGeom prst="rect">
            <a:avLst/>
          </a:prstGeom>
          <a:noFill/>
        </p:spPr>
        <p:txBody>
          <a:bodyPr wrap="none" rtlCol="0">
            <a:spAutoFit/>
          </a:bodyPr>
          <a:lstStyle/>
          <a:p>
            <a:r>
              <a:rPr kumimoji="1" lang="en-US" altLang="ja-JP" dirty="0" smtClean="0">
                <a:solidFill>
                  <a:srgbClr val="FFFF00"/>
                </a:solidFill>
              </a:rPr>
              <a:t>Corrector </a:t>
            </a:r>
          </a:p>
          <a:p>
            <a:r>
              <a:rPr kumimoji="1" lang="en-US" altLang="ja-JP" dirty="0" smtClean="0">
                <a:solidFill>
                  <a:srgbClr val="FFFF00"/>
                </a:solidFill>
              </a:rPr>
              <a:t>Package</a:t>
            </a:r>
            <a:endParaRPr kumimoji="1" lang="ja-JP" altLang="en-US" dirty="0">
              <a:solidFill>
                <a:srgbClr val="FFFF00"/>
              </a:solidFill>
            </a:endParaRPr>
          </a:p>
        </p:txBody>
      </p:sp>
      <p:pic>
        <p:nvPicPr>
          <p:cNvPr id="33" name="Picture 54" descr="United States icon">
            <a:hlinkClick r:id="rId4"/>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657705" y="1275224"/>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34" name="Picture 46" descr="Japan icon">
            <a:hlinkClick r:id="rId6"/>
          </p:cNvPr>
          <p:cNvPicPr>
            <a:picLocks noChangeAspect="1" noChangeArrowheads="1"/>
          </p:cNvPicPr>
          <p:nvPr/>
        </p:nvPicPr>
        <p:blipFill>
          <a:blip r:embed="rId7" cstate="email">
            <a:extLst>
              <a:ext uri="{28A0092B-C50C-407E-A947-70E740481C1C}">
                <a14:useLocalDpi xmlns:a14="http://schemas.microsoft.com/office/drawing/2010/main"/>
              </a:ext>
            </a:extLst>
          </a:blip>
          <a:srcRect/>
          <a:stretch>
            <a:fillRect/>
          </a:stretch>
        </p:blipFill>
        <p:spPr bwMode="auto">
          <a:xfrm>
            <a:off x="1242909" y="1561050"/>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60" descr="France icon">
            <a:hlinkClick r:id="rId8"/>
          </p:cNvPr>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3371942" y="4245075"/>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44" descr="Italy icon">
            <a:hlinkClick r:id="rId10"/>
          </p:cNvP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2105824" y="1359652"/>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37" name="Picture 62" descr="Spain icon">
            <a:hlinkClick r:id="rId12"/>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2593504" y="1367379"/>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38" name="Picture 28"/>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5036323" y="1116275"/>
            <a:ext cx="433794" cy="4337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9" name="Picture 28"/>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6433323" y="989275"/>
            <a:ext cx="433794" cy="4337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 name="Picture 54" descr="United States icon">
            <a:hlinkClick r:id="rId4"/>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7810605" y="830724"/>
            <a:ext cx="487680" cy="487680"/>
          </a:xfrm>
          <a:prstGeom prst="rect">
            <a:avLst/>
          </a:prstGeom>
          <a:noFill/>
          <a:extLst>
            <a:ext uri="{909E8E84-426E-40dd-AFC4-6F175D3DCCD1}">
              <a14:hiddenFill xmlns:a14="http://schemas.microsoft.com/office/drawing/2010/main">
                <a:solidFill>
                  <a:srgbClr val="FFFFFF"/>
                </a:solidFill>
              </a14:hiddenFill>
            </a:ext>
          </a:extLst>
        </p:spPr>
      </p:pic>
      <p:sp>
        <p:nvSpPr>
          <p:cNvPr id="41" name="テキスト ボックス 40"/>
          <p:cNvSpPr txBox="1"/>
          <p:nvPr/>
        </p:nvSpPr>
        <p:spPr>
          <a:xfrm>
            <a:off x="7874000" y="547460"/>
            <a:ext cx="456976" cy="369332"/>
          </a:xfrm>
          <a:prstGeom prst="rect">
            <a:avLst/>
          </a:prstGeom>
          <a:noFill/>
        </p:spPr>
        <p:txBody>
          <a:bodyPr wrap="none" rtlCol="0">
            <a:spAutoFit/>
          </a:bodyPr>
          <a:lstStyle/>
          <a:p>
            <a:r>
              <a:rPr kumimoji="1" lang="en-US" altLang="ja-JP" dirty="0" smtClean="0">
                <a:solidFill>
                  <a:srgbClr val="FFFF00"/>
                </a:solidFill>
              </a:rPr>
              <a:t>Q1</a:t>
            </a:r>
            <a:endParaRPr kumimoji="1" lang="ja-JP" altLang="en-US" dirty="0">
              <a:solidFill>
                <a:srgbClr val="FFFF00"/>
              </a:solidFill>
            </a:endParaRPr>
          </a:p>
        </p:txBody>
      </p:sp>
      <p:sp>
        <p:nvSpPr>
          <p:cNvPr id="42" name="テキスト ボックス 41"/>
          <p:cNvSpPr txBox="1"/>
          <p:nvPr/>
        </p:nvSpPr>
        <p:spPr>
          <a:xfrm>
            <a:off x="6375400" y="737960"/>
            <a:ext cx="567546" cy="369332"/>
          </a:xfrm>
          <a:prstGeom prst="rect">
            <a:avLst/>
          </a:prstGeom>
          <a:noFill/>
        </p:spPr>
        <p:txBody>
          <a:bodyPr wrap="none" rtlCol="0">
            <a:spAutoFit/>
          </a:bodyPr>
          <a:lstStyle/>
          <a:p>
            <a:r>
              <a:rPr kumimoji="1" lang="en-US" altLang="ja-JP" dirty="0" smtClean="0">
                <a:solidFill>
                  <a:srgbClr val="FFFF00"/>
                </a:solidFill>
              </a:rPr>
              <a:t>Q2a</a:t>
            </a:r>
            <a:endParaRPr kumimoji="1" lang="ja-JP" altLang="en-US" dirty="0">
              <a:solidFill>
                <a:srgbClr val="FFFF00"/>
              </a:solidFill>
            </a:endParaRPr>
          </a:p>
        </p:txBody>
      </p:sp>
      <p:sp>
        <p:nvSpPr>
          <p:cNvPr id="43" name="テキスト ボックス 42"/>
          <p:cNvSpPr txBox="1"/>
          <p:nvPr/>
        </p:nvSpPr>
        <p:spPr>
          <a:xfrm>
            <a:off x="4940300" y="801460"/>
            <a:ext cx="578253" cy="369332"/>
          </a:xfrm>
          <a:prstGeom prst="rect">
            <a:avLst/>
          </a:prstGeom>
          <a:noFill/>
        </p:spPr>
        <p:txBody>
          <a:bodyPr wrap="none" rtlCol="0">
            <a:spAutoFit/>
          </a:bodyPr>
          <a:lstStyle/>
          <a:p>
            <a:r>
              <a:rPr kumimoji="1" lang="en-US" altLang="ja-JP" dirty="0" smtClean="0">
                <a:solidFill>
                  <a:srgbClr val="FFFF00"/>
                </a:solidFill>
              </a:rPr>
              <a:t>Q2b</a:t>
            </a:r>
            <a:endParaRPr kumimoji="1" lang="ja-JP" altLang="en-US" dirty="0">
              <a:solidFill>
                <a:srgbClr val="FFFF00"/>
              </a:solidFill>
            </a:endParaRPr>
          </a:p>
        </p:txBody>
      </p:sp>
      <p:sp>
        <p:nvSpPr>
          <p:cNvPr id="44" name="テキスト ボックス 43"/>
          <p:cNvSpPr txBox="1"/>
          <p:nvPr/>
        </p:nvSpPr>
        <p:spPr>
          <a:xfrm>
            <a:off x="3670300" y="1055460"/>
            <a:ext cx="456976" cy="369332"/>
          </a:xfrm>
          <a:prstGeom prst="rect">
            <a:avLst/>
          </a:prstGeom>
          <a:noFill/>
        </p:spPr>
        <p:txBody>
          <a:bodyPr wrap="none" rtlCol="0">
            <a:spAutoFit/>
          </a:bodyPr>
          <a:lstStyle/>
          <a:p>
            <a:r>
              <a:rPr kumimoji="1" lang="en-US" altLang="ja-JP" dirty="0" smtClean="0">
                <a:solidFill>
                  <a:srgbClr val="FFFF00"/>
                </a:solidFill>
              </a:rPr>
              <a:t>Q3</a:t>
            </a:r>
            <a:endParaRPr kumimoji="1" lang="ja-JP" altLang="en-US" dirty="0">
              <a:solidFill>
                <a:srgbClr val="FFFF00"/>
              </a:solidFill>
            </a:endParaRPr>
          </a:p>
        </p:txBody>
      </p:sp>
      <p:pic>
        <p:nvPicPr>
          <p:cNvPr id="45" name="Picture 54" descr="United States icon">
            <a:hlinkClick r:id="rId4"/>
          </p:cNvPr>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3744986" y="3816842"/>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46" name="Picture 52" descr="United Kingdom icon">
            <a:hlinkClick r:id="rId15"/>
          </p:cNvPr>
          <p:cNvPicPr>
            <a:picLocks noChangeAspect="1" noChangeArrowheads="1"/>
          </p:cNvPicPr>
          <p:nvPr/>
        </p:nvPicPr>
        <p:blipFill>
          <a:blip r:embed="rId16" cstate="email">
            <a:extLst>
              <a:ext uri="{28A0092B-C50C-407E-A947-70E740481C1C}">
                <a14:useLocalDpi xmlns:a14="http://schemas.microsoft.com/office/drawing/2010/main"/>
              </a:ext>
            </a:extLst>
          </a:blip>
          <a:srcRect/>
          <a:stretch>
            <a:fillRect/>
          </a:stretch>
        </p:blipFill>
        <p:spPr bwMode="auto">
          <a:xfrm>
            <a:off x="3758221" y="3499330"/>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47" name="Picture 28"/>
          <p:cNvPicPr>
            <a:picLocks noChangeAspect="1" noChangeArrowheads="1"/>
          </p:cNvPicPr>
          <p:nvPr/>
        </p:nvPicPr>
        <p:blipFill>
          <a:blip r:embed="rId14" cstate="email">
            <a:extLst>
              <a:ext uri="{28A0092B-C50C-407E-A947-70E740481C1C}">
                <a14:useLocalDpi xmlns:a14="http://schemas.microsoft.com/office/drawing/2010/main"/>
              </a:ext>
            </a:extLst>
          </a:blip>
          <a:srcRect/>
          <a:stretch>
            <a:fillRect/>
          </a:stretch>
        </p:blipFill>
        <p:spPr bwMode="auto">
          <a:xfrm>
            <a:off x="4858320" y="4337956"/>
            <a:ext cx="433794" cy="43379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8" name="Picture 44" descr="Italy icon">
            <a:hlinkClick r:id="rId10"/>
          </p:cNvPr>
          <p:cNvPicPr>
            <a:picLocks noChangeAspect="1" noChangeArrowheads="1"/>
          </p:cNvPicPr>
          <p:nvPr/>
        </p:nvPicPr>
        <p:blipFill>
          <a:blip r:embed="rId11" cstate="email">
            <a:extLst>
              <a:ext uri="{28A0092B-C50C-407E-A947-70E740481C1C}">
                <a14:useLocalDpi xmlns:a14="http://schemas.microsoft.com/office/drawing/2010/main"/>
              </a:ext>
            </a:extLst>
          </a:blip>
          <a:srcRect/>
          <a:stretch>
            <a:fillRect/>
          </a:stretch>
        </p:blipFill>
        <p:spPr bwMode="auto">
          <a:xfrm>
            <a:off x="4825503" y="3957012"/>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49" name="Picture 62" descr="Spain icon">
            <a:hlinkClick r:id="rId12"/>
          </p:cNvPr>
          <p:cNvPicPr>
            <a:picLocks noChangeAspect="1" noChangeArrowheads="1"/>
          </p:cNvPicPr>
          <p:nvPr/>
        </p:nvPicPr>
        <p:blipFill>
          <a:blip r:embed="rId13" cstate="email">
            <a:extLst>
              <a:ext uri="{28A0092B-C50C-407E-A947-70E740481C1C}">
                <a14:useLocalDpi xmlns:a14="http://schemas.microsoft.com/office/drawing/2010/main"/>
              </a:ext>
            </a:extLst>
          </a:blip>
          <a:srcRect/>
          <a:stretch>
            <a:fillRect/>
          </a:stretch>
        </p:blipFill>
        <p:spPr bwMode="auto">
          <a:xfrm>
            <a:off x="5799316" y="1626352"/>
            <a:ext cx="487680" cy="487680"/>
          </a:xfrm>
          <a:prstGeom prst="rect">
            <a:avLst/>
          </a:prstGeom>
          <a:noFill/>
          <a:extLst>
            <a:ext uri="{909E8E84-426E-40dd-AFC4-6F175D3DCCD1}">
              <a14:hiddenFill xmlns:a14="http://schemas.microsoft.com/office/drawing/2010/main">
                <a:solidFill>
                  <a:srgbClr val="FFFFFF"/>
                </a:solidFill>
              </a14:hiddenFill>
            </a:ext>
          </a:extLst>
        </p:spPr>
      </p:pic>
      <p:pic>
        <p:nvPicPr>
          <p:cNvPr id="50" name="図 130"/>
          <p:cNvPicPr>
            <a:picLocks noChangeAspect="1"/>
          </p:cNvPicPr>
          <p:nvPr/>
        </p:nvPicPr>
        <p:blipFill>
          <a:blip r:embed="rId17" cstate="print">
            <a:extLst>
              <a:ext uri="{28A0092B-C50C-407E-A947-70E740481C1C}">
                <a14:useLocalDpi xmlns:a14="http://schemas.microsoft.com/office/drawing/2010/main"/>
              </a:ext>
            </a:extLst>
          </a:blip>
          <a:srcRect/>
          <a:stretch>
            <a:fillRect/>
          </a:stretch>
        </p:blipFill>
        <p:spPr bwMode="auto">
          <a:xfrm>
            <a:off x="6978231" y="2300060"/>
            <a:ext cx="931047" cy="790223"/>
          </a:xfrm>
          <a:prstGeom prst="rect">
            <a:avLst/>
          </a:prstGeom>
          <a:noFill/>
          <a:ln w="9525">
            <a:noFill/>
            <a:miter lim="800000"/>
            <a:headEnd/>
            <a:tailEnd/>
          </a:ln>
        </p:spPr>
      </p:pic>
      <p:sp>
        <p:nvSpPr>
          <p:cNvPr id="3" name="テキスト ボックス 2"/>
          <p:cNvSpPr txBox="1"/>
          <p:nvPr/>
        </p:nvSpPr>
        <p:spPr>
          <a:xfrm>
            <a:off x="321942" y="5989392"/>
            <a:ext cx="8540932" cy="369332"/>
          </a:xfrm>
          <a:prstGeom prst="rect">
            <a:avLst/>
          </a:prstGeom>
          <a:noFill/>
        </p:spPr>
        <p:txBody>
          <a:bodyPr wrap="none" rtlCol="0">
            <a:spAutoFit/>
          </a:bodyPr>
          <a:lstStyle/>
          <a:p>
            <a:r>
              <a:rPr kumimoji="1" lang="en-US" altLang="ja-JP" dirty="0" smtClean="0">
                <a:latin typeface="Arial"/>
                <a:cs typeface="Arial"/>
              </a:rPr>
              <a:t>Aperture increase </a:t>
            </a:r>
            <a:r>
              <a:rPr lang="en-US" altLang="ja-JP" dirty="0" smtClean="0">
                <a:latin typeface="Arial"/>
                <a:cs typeface="Arial"/>
              </a:rPr>
              <a:t>in </a:t>
            </a:r>
            <a:r>
              <a:rPr kumimoji="1" lang="en-US" altLang="ja-JP" dirty="0" smtClean="0">
                <a:latin typeface="Arial"/>
                <a:cs typeface="Arial"/>
              </a:rPr>
              <a:t>IT Quads:</a:t>
            </a:r>
            <a:r>
              <a:rPr kumimoji="1" lang="en-US" altLang="ja-JP" dirty="0" smtClean="0">
                <a:solidFill>
                  <a:srgbClr val="0000FF"/>
                </a:solidFill>
                <a:latin typeface="Arial"/>
                <a:cs typeface="Arial"/>
              </a:rPr>
              <a:t>70mm</a:t>
            </a:r>
            <a:r>
              <a:rPr kumimoji="1" lang="en-US" altLang="ja-JP" dirty="0" smtClean="0">
                <a:solidFill>
                  <a:srgbClr val="0000FF"/>
                </a:solidFill>
                <a:latin typeface="Arial"/>
                <a:cs typeface="Arial"/>
                <a:sym typeface="Wingdings"/>
              </a:rPr>
              <a:t>150mm</a:t>
            </a:r>
            <a:r>
              <a:rPr kumimoji="1" lang="en-US" altLang="ja-JP" dirty="0" smtClean="0">
                <a:latin typeface="Arial"/>
                <a:cs typeface="Arial"/>
                <a:sym typeface="Wingdings"/>
              </a:rPr>
              <a:t>     </a:t>
            </a:r>
            <a:r>
              <a:rPr kumimoji="1" lang="en-US" altLang="ja-JP" dirty="0" smtClean="0">
                <a:solidFill>
                  <a:srgbClr val="FF0000"/>
                </a:solidFill>
                <a:latin typeface="Arial"/>
                <a:cs typeface="Arial"/>
                <a:sym typeface="Wingdings"/>
              </a:rPr>
              <a:t> Large bore also for the new D1</a:t>
            </a:r>
            <a:endParaRPr kumimoji="1" lang="ja-JP" altLang="en-US" dirty="0">
              <a:solidFill>
                <a:srgbClr val="FF0000"/>
              </a:solidFill>
              <a:latin typeface="Arial"/>
              <a:cs typeface="Arial"/>
            </a:endParaRPr>
          </a:p>
        </p:txBody>
      </p:sp>
      <p:sp>
        <p:nvSpPr>
          <p:cNvPr id="51" name="テキスト ボックス 50"/>
          <p:cNvSpPr txBox="1"/>
          <p:nvPr/>
        </p:nvSpPr>
        <p:spPr>
          <a:xfrm>
            <a:off x="321942" y="6326458"/>
            <a:ext cx="7985629" cy="369332"/>
          </a:xfrm>
          <a:prstGeom prst="rect">
            <a:avLst/>
          </a:prstGeom>
          <a:noFill/>
        </p:spPr>
        <p:txBody>
          <a:bodyPr wrap="none" rtlCol="0">
            <a:spAutoFit/>
          </a:bodyPr>
          <a:lstStyle/>
          <a:p>
            <a:r>
              <a:rPr kumimoji="1" lang="en-US" altLang="ja-JP" dirty="0" smtClean="0">
                <a:latin typeface="Arial"/>
                <a:cs typeface="Arial"/>
              </a:rPr>
              <a:t>Replacement of current NC D1 by SC D1: Shortening magnet length by 15m </a:t>
            </a:r>
            <a:endParaRPr kumimoji="1" lang="ja-JP" altLang="en-US" dirty="0">
              <a:solidFill>
                <a:srgbClr val="0000FF"/>
              </a:solidFill>
              <a:latin typeface="Arial"/>
              <a:cs typeface="Arial"/>
            </a:endParaRPr>
          </a:p>
        </p:txBody>
      </p:sp>
      <p:sp>
        <p:nvSpPr>
          <p:cNvPr id="52" name="右矢印 51"/>
          <p:cNvSpPr/>
          <p:nvPr/>
        </p:nvSpPr>
        <p:spPr>
          <a:xfrm>
            <a:off x="5210438" y="6097719"/>
            <a:ext cx="298500" cy="170106"/>
          </a:xfrm>
          <a:prstGeom prst="rightArrow">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53" name="右矢印 52"/>
          <p:cNvSpPr/>
          <p:nvPr/>
        </p:nvSpPr>
        <p:spPr>
          <a:xfrm>
            <a:off x="4218387" y="6657926"/>
            <a:ext cx="298500" cy="170106"/>
          </a:xfrm>
          <a:prstGeom prst="rightArrow">
            <a:avLst/>
          </a:prstGeom>
          <a:solidFill>
            <a:schemeClr val="accent1"/>
          </a:solidFill>
          <a:ln>
            <a:solidFill>
              <a:schemeClr val="accent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55" name="正方形/長方形 54"/>
          <p:cNvSpPr/>
          <p:nvPr/>
        </p:nvSpPr>
        <p:spPr>
          <a:xfrm>
            <a:off x="4478588" y="6528830"/>
            <a:ext cx="3686939" cy="369332"/>
          </a:xfrm>
          <a:prstGeom prst="rect">
            <a:avLst/>
          </a:prstGeom>
        </p:spPr>
        <p:txBody>
          <a:bodyPr wrap="none">
            <a:spAutoFit/>
          </a:bodyPr>
          <a:lstStyle/>
          <a:p>
            <a:r>
              <a:rPr lang="en-US" altLang="ja-JP" dirty="0">
                <a:solidFill>
                  <a:srgbClr val="FF0000"/>
                </a:solidFill>
                <a:latin typeface="Arial"/>
                <a:cs typeface="Arial"/>
                <a:sym typeface="Wingdings"/>
              </a:rPr>
              <a:t>Making room for new crab cavities</a:t>
            </a:r>
            <a:endParaRPr lang="ja-JP" altLang="en-US" dirty="0"/>
          </a:p>
        </p:txBody>
      </p:sp>
    </p:spTree>
    <p:extLst>
      <p:ext uri="{BB962C8B-B14F-4D97-AF65-F5344CB8AC3E}">
        <p14:creationId xmlns:p14="http://schemas.microsoft.com/office/powerpoint/2010/main" val="2172367094"/>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801DF6F-6569-874B-A699-DF8738964170}" type="slidenum">
              <a:rPr kumimoji="1" lang="ja-JP" altLang="en-US" smtClean="0"/>
              <a:t>29</a:t>
            </a:fld>
            <a:endParaRPr kumimoji="1" lang="ja-JP" altLang="en-US"/>
          </a:p>
        </p:txBody>
      </p:sp>
      <p:sp>
        <p:nvSpPr>
          <p:cNvPr id="5"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6"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Determination of curing pressure</a:t>
            </a:r>
          </a:p>
        </p:txBody>
      </p:sp>
      <p:pic>
        <p:nvPicPr>
          <p:cNvPr id="66" name="図 65"/>
          <p:cNvPicPr>
            <a:picLocks noChangeAspect="1"/>
          </p:cNvPicPr>
          <p:nvPr/>
        </p:nvPicPr>
        <p:blipFill>
          <a:blip r:embed="rId2"/>
          <a:stretch>
            <a:fillRect/>
          </a:stretch>
        </p:blipFill>
        <p:spPr>
          <a:xfrm>
            <a:off x="-35892" y="699943"/>
            <a:ext cx="5255427" cy="4568579"/>
          </a:xfrm>
          <a:prstGeom prst="rect">
            <a:avLst/>
          </a:prstGeom>
        </p:spPr>
      </p:pic>
      <p:grpSp>
        <p:nvGrpSpPr>
          <p:cNvPr id="65" name="図形グループ 64"/>
          <p:cNvGrpSpPr/>
          <p:nvPr/>
        </p:nvGrpSpPr>
        <p:grpSpPr>
          <a:xfrm>
            <a:off x="1479019" y="447584"/>
            <a:ext cx="3537415" cy="1695529"/>
            <a:chOff x="5423005" y="2273500"/>
            <a:chExt cx="3537415" cy="1695529"/>
          </a:xfrm>
        </p:grpSpPr>
        <p:sp>
          <p:nvSpPr>
            <p:cNvPr id="11" name="テキスト ボックス 10"/>
            <p:cNvSpPr txBox="1"/>
            <p:nvPr/>
          </p:nvSpPr>
          <p:spPr>
            <a:xfrm>
              <a:off x="5423005" y="2273500"/>
              <a:ext cx="313044" cy="369332"/>
            </a:xfrm>
            <a:prstGeom prst="rect">
              <a:avLst/>
            </a:prstGeom>
            <a:noFill/>
          </p:spPr>
          <p:txBody>
            <a:bodyPr wrap="none" rtlCol="0">
              <a:spAutoFit/>
            </a:bodyPr>
            <a:lstStyle/>
            <a:p>
              <a:pPr algn="ctr"/>
              <a:r>
                <a:rPr lang="en-US" altLang="ja-JP" dirty="0">
                  <a:solidFill>
                    <a:srgbClr val="FF0000"/>
                  </a:solidFill>
                  <a:latin typeface="Arial"/>
                  <a:cs typeface="Arial"/>
                </a:rPr>
                <a:t>1</a:t>
              </a:r>
              <a:endParaRPr kumimoji="1" lang="ja-JP" altLang="en-US" dirty="0">
                <a:solidFill>
                  <a:srgbClr val="FF0000"/>
                </a:solidFill>
                <a:latin typeface="Arial"/>
                <a:cs typeface="Arial"/>
              </a:endParaRPr>
            </a:p>
          </p:txBody>
        </p:sp>
        <p:sp>
          <p:nvSpPr>
            <p:cNvPr id="12" name="テキスト ボックス 11"/>
            <p:cNvSpPr txBox="1"/>
            <p:nvPr/>
          </p:nvSpPr>
          <p:spPr>
            <a:xfrm>
              <a:off x="6482187" y="2273500"/>
              <a:ext cx="313044" cy="369332"/>
            </a:xfrm>
            <a:prstGeom prst="rect">
              <a:avLst/>
            </a:prstGeom>
            <a:noFill/>
          </p:spPr>
          <p:txBody>
            <a:bodyPr wrap="none" rtlCol="0">
              <a:spAutoFit/>
            </a:bodyPr>
            <a:lstStyle/>
            <a:p>
              <a:pPr algn="ctr"/>
              <a:r>
                <a:rPr kumimoji="1" lang="en-US" altLang="ja-JP" dirty="0" smtClean="0">
                  <a:solidFill>
                    <a:srgbClr val="0000FF"/>
                  </a:solidFill>
                  <a:latin typeface="Arial"/>
                  <a:cs typeface="Arial"/>
                </a:rPr>
                <a:t>2</a:t>
              </a:r>
              <a:endParaRPr kumimoji="1" lang="ja-JP" altLang="en-US" dirty="0">
                <a:solidFill>
                  <a:srgbClr val="0000FF"/>
                </a:solidFill>
                <a:latin typeface="Arial"/>
                <a:cs typeface="Arial"/>
              </a:endParaRPr>
            </a:p>
          </p:txBody>
        </p:sp>
        <p:sp>
          <p:nvSpPr>
            <p:cNvPr id="14" name="テキスト ボックス 13"/>
            <p:cNvSpPr txBox="1"/>
            <p:nvPr/>
          </p:nvSpPr>
          <p:spPr>
            <a:xfrm>
              <a:off x="7589481" y="2273500"/>
              <a:ext cx="313044" cy="369332"/>
            </a:xfrm>
            <a:prstGeom prst="rect">
              <a:avLst/>
            </a:prstGeom>
            <a:noFill/>
          </p:spPr>
          <p:txBody>
            <a:bodyPr wrap="none" rtlCol="0">
              <a:spAutoFit/>
            </a:bodyPr>
            <a:lstStyle/>
            <a:p>
              <a:pPr algn="ctr"/>
              <a:r>
                <a:rPr kumimoji="1" lang="en-US" altLang="ja-JP" dirty="0" smtClean="0">
                  <a:solidFill>
                    <a:srgbClr val="008000"/>
                  </a:solidFill>
                  <a:latin typeface="Arial"/>
                  <a:cs typeface="Arial"/>
                </a:rPr>
                <a:t>3</a:t>
              </a:r>
              <a:endParaRPr kumimoji="1" lang="ja-JP" altLang="en-US" dirty="0">
                <a:solidFill>
                  <a:srgbClr val="008000"/>
                </a:solidFill>
                <a:latin typeface="Arial"/>
                <a:cs typeface="Arial"/>
              </a:endParaRPr>
            </a:p>
          </p:txBody>
        </p:sp>
        <p:sp>
          <p:nvSpPr>
            <p:cNvPr id="15" name="テキスト ボックス 14"/>
            <p:cNvSpPr txBox="1"/>
            <p:nvPr/>
          </p:nvSpPr>
          <p:spPr>
            <a:xfrm>
              <a:off x="5423005" y="3599697"/>
              <a:ext cx="313044" cy="369332"/>
            </a:xfrm>
            <a:prstGeom prst="rect">
              <a:avLst/>
            </a:prstGeom>
            <a:noFill/>
          </p:spPr>
          <p:txBody>
            <a:bodyPr wrap="none" rtlCol="0">
              <a:spAutoFit/>
            </a:bodyPr>
            <a:lstStyle/>
            <a:p>
              <a:pPr algn="ctr"/>
              <a:r>
                <a:rPr kumimoji="1" lang="en-US" altLang="ja-JP" dirty="0" smtClean="0">
                  <a:solidFill>
                    <a:srgbClr val="FF0000"/>
                  </a:solidFill>
                  <a:latin typeface="Arial"/>
                  <a:cs typeface="Arial"/>
                </a:rPr>
                <a:t>4</a:t>
              </a:r>
              <a:endParaRPr kumimoji="1" lang="ja-JP" altLang="en-US" dirty="0">
                <a:solidFill>
                  <a:srgbClr val="FF0000"/>
                </a:solidFill>
                <a:latin typeface="Arial"/>
                <a:cs typeface="Arial"/>
              </a:endParaRPr>
            </a:p>
          </p:txBody>
        </p:sp>
        <p:sp>
          <p:nvSpPr>
            <p:cNvPr id="16" name="テキスト ボックス 15"/>
            <p:cNvSpPr txBox="1"/>
            <p:nvPr/>
          </p:nvSpPr>
          <p:spPr>
            <a:xfrm>
              <a:off x="6482187" y="3599697"/>
              <a:ext cx="313044" cy="369332"/>
            </a:xfrm>
            <a:prstGeom prst="rect">
              <a:avLst/>
            </a:prstGeom>
            <a:noFill/>
          </p:spPr>
          <p:txBody>
            <a:bodyPr wrap="none" rtlCol="0">
              <a:spAutoFit/>
            </a:bodyPr>
            <a:lstStyle/>
            <a:p>
              <a:pPr algn="ctr"/>
              <a:r>
                <a:rPr lang="en-US" altLang="ja-JP" dirty="0" smtClean="0">
                  <a:solidFill>
                    <a:srgbClr val="0000FF"/>
                  </a:solidFill>
                  <a:latin typeface="Arial"/>
                  <a:cs typeface="Arial"/>
                </a:rPr>
                <a:t>5</a:t>
              </a:r>
              <a:endParaRPr kumimoji="1" lang="ja-JP" altLang="en-US" dirty="0">
                <a:solidFill>
                  <a:srgbClr val="0000FF"/>
                </a:solidFill>
                <a:latin typeface="Arial"/>
                <a:cs typeface="Arial"/>
              </a:endParaRPr>
            </a:p>
          </p:txBody>
        </p:sp>
        <p:sp>
          <p:nvSpPr>
            <p:cNvPr id="17" name="テキスト ボックス 16"/>
            <p:cNvSpPr txBox="1"/>
            <p:nvPr/>
          </p:nvSpPr>
          <p:spPr>
            <a:xfrm>
              <a:off x="7589481" y="3599697"/>
              <a:ext cx="313044" cy="369332"/>
            </a:xfrm>
            <a:prstGeom prst="rect">
              <a:avLst/>
            </a:prstGeom>
            <a:noFill/>
          </p:spPr>
          <p:txBody>
            <a:bodyPr wrap="none" rtlCol="0">
              <a:spAutoFit/>
            </a:bodyPr>
            <a:lstStyle/>
            <a:p>
              <a:pPr algn="ctr"/>
              <a:r>
                <a:rPr lang="en-US" altLang="ja-JP" dirty="0" smtClean="0">
                  <a:solidFill>
                    <a:srgbClr val="008000"/>
                  </a:solidFill>
                  <a:latin typeface="Arial"/>
                  <a:cs typeface="Arial"/>
                </a:rPr>
                <a:t>6</a:t>
              </a:r>
              <a:endParaRPr kumimoji="1" lang="ja-JP" altLang="en-US" dirty="0">
                <a:solidFill>
                  <a:srgbClr val="008000"/>
                </a:solidFill>
                <a:latin typeface="Arial"/>
                <a:cs typeface="Arial"/>
              </a:endParaRPr>
            </a:p>
          </p:txBody>
        </p:sp>
        <p:grpSp>
          <p:nvGrpSpPr>
            <p:cNvPr id="42" name="図形グループ 41"/>
            <p:cNvGrpSpPr/>
            <p:nvPr/>
          </p:nvGrpSpPr>
          <p:grpSpPr>
            <a:xfrm>
              <a:off x="5565305" y="2763592"/>
              <a:ext cx="2179603" cy="713460"/>
              <a:chOff x="6336769" y="3015315"/>
              <a:chExt cx="2179603" cy="713460"/>
            </a:xfrm>
          </p:grpSpPr>
          <p:sp>
            <p:nvSpPr>
              <p:cNvPr id="38" name="正方形/長方形 37"/>
              <p:cNvSpPr/>
              <p:nvPr/>
            </p:nvSpPr>
            <p:spPr>
              <a:xfrm>
                <a:off x="6336769" y="3015315"/>
                <a:ext cx="2179603" cy="713460"/>
              </a:xfrm>
              <a:prstGeom prst="rect">
                <a:avLst/>
              </a:prstGeom>
              <a:solidFill>
                <a:srgbClr val="529BB2"/>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39" name="正方形/長方形 38"/>
              <p:cNvSpPr/>
              <p:nvPr/>
            </p:nvSpPr>
            <p:spPr>
              <a:xfrm>
                <a:off x="6336769" y="3238376"/>
                <a:ext cx="2179603" cy="267340"/>
              </a:xfrm>
              <a:prstGeom prst="rect">
                <a:avLst/>
              </a:prstGeom>
              <a:solidFill>
                <a:srgbClr val="57AB55"/>
              </a:solidFill>
              <a:ln w="12700" cap="flat">
                <a:solidFill>
                  <a:srgbClr val="3F7E3E"/>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a:ln>
                    <a:noFill/>
                  </a:ln>
                  <a:solidFill>
                    <a:srgbClr val="000000"/>
                  </a:solidFill>
                  <a:effectLst/>
                  <a:uFillTx/>
                  <a:latin typeface="+mn-lt"/>
                  <a:ea typeface="+mn-ea"/>
                  <a:cs typeface="+mn-cs"/>
                  <a:sym typeface="Helvetica Neue Light"/>
                </a:endParaRPr>
              </a:p>
            </p:txBody>
          </p:sp>
          <p:sp>
            <p:nvSpPr>
              <p:cNvPr id="40" name="テキスト ボックス 39"/>
              <p:cNvSpPr txBox="1"/>
              <p:nvPr/>
            </p:nvSpPr>
            <p:spPr>
              <a:xfrm>
                <a:off x="6681327" y="3169586"/>
                <a:ext cx="1018616" cy="369332"/>
              </a:xfrm>
              <a:prstGeom prst="rect">
                <a:avLst/>
              </a:prstGeom>
              <a:noFill/>
            </p:spPr>
            <p:txBody>
              <a:bodyPr wrap="none" rtlCol="0">
                <a:spAutoFit/>
              </a:bodyPr>
              <a:lstStyle/>
              <a:p>
                <a:r>
                  <a:rPr kumimoji="1" lang="en-US" altLang="ja-JP" dirty="0" smtClean="0">
                    <a:latin typeface="Arial"/>
                    <a:cs typeface="Arial"/>
                  </a:rPr>
                  <a:t>Mandrel</a:t>
                </a:r>
                <a:endParaRPr kumimoji="1" lang="ja-JP" altLang="en-US" dirty="0">
                  <a:latin typeface="Arial"/>
                  <a:cs typeface="Arial"/>
                </a:endParaRPr>
              </a:p>
            </p:txBody>
          </p:sp>
        </p:grpSp>
        <p:sp>
          <p:nvSpPr>
            <p:cNvPr id="41" name="テキスト ボックス 40"/>
            <p:cNvSpPr txBox="1"/>
            <p:nvPr/>
          </p:nvSpPr>
          <p:spPr>
            <a:xfrm>
              <a:off x="7929181" y="2846118"/>
              <a:ext cx="1031239" cy="493981"/>
            </a:xfrm>
            <a:prstGeom prst="rect">
              <a:avLst/>
            </a:prstGeom>
            <a:noFill/>
          </p:spPr>
          <p:txBody>
            <a:bodyPr wrap="none" rtlCol="0">
              <a:spAutoFit/>
            </a:bodyPr>
            <a:lstStyle/>
            <a:p>
              <a:pPr>
                <a:lnSpc>
                  <a:spcPct val="70000"/>
                </a:lnSpc>
              </a:pPr>
              <a:r>
                <a:rPr kumimoji="1" lang="en-US" altLang="ja-JP" dirty="0" smtClean="0">
                  <a:latin typeface="Arial"/>
                  <a:cs typeface="Arial"/>
                </a:rPr>
                <a:t>Forming</a:t>
              </a:r>
            </a:p>
            <a:p>
              <a:pPr>
                <a:lnSpc>
                  <a:spcPct val="70000"/>
                </a:lnSpc>
              </a:pPr>
              <a:r>
                <a:rPr kumimoji="1" lang="en-US" altLang="ja-JP" dirty="0" smtClean="0">
                  <a:latin typeface="Arial"/>
                  <a:cs typeface="Arial"/>
                </a:rPr>
                <a:t>block</a:t>
              </a:r>
              <a:endParaRPr kumimoji="1" lang="ja-JP" altLang="en-US" dirty="0">
                <a:latin typeface="Arial"/>
                <a:cs typeface="Arial"/>
              </a:endParaRPr>
            </a:p>
          </p:txBody>
        </p:sp>
        <p:cxnSp>
          <p:nvCxnSpPr>
            <p:cNvPr id="44" name="直線矢印コネクタ 43"/>
            <p:cNvCxnSpPr/>
            <p:nvPr/>
          </p:nvCxnSpPr>
          <p:spPr>
            <a:xfrm flipH="1" flipV="1">
              <a:off x="7684215" y="2917863"/>
              <a:ext cx="282318" cy="200683"/>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6" name="直線矢印コネクタ 45"/>
            <p:cNvCxnSpPr/>
            <p:nvPr/>
          </p:nvCxnSpPr>
          <p:spPr>
            <a:xfrm flipH="1">
              <a:off x="7702891" y="3118546"/>
              <a:ext cx="282318" cy="200683"/>
            </a:xfrm>
            <a:prstGeom prst="straightConnector1">
              <a:avLst/>
            </a:prstGeom>
            <a:ln>
              <a:solidFill>
                <a:srgbClr val="00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8" name="直線矢印コネクタ 47"/>
            <p:cNvCxnSpPr/>
            <p:nvPr/>
          </p:nvCxnSpPr>
          <p:spPr>
            <a:xfrm>
              <a:off x="5579527" y="2559538"/>
              <a:ext cx="0" cy="222728"/>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9" name="直線矢印コネクタ 48"/>
            <p:cNvCxnSpPr/>
            <p:nvPr/>
          </p:nvCxnSpPr>
          <p:spPr>
            <a:xfrm>
              <a:off x="6638709" y="2559538"/>
              <a:ext cx="0" cy="222728"/>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50" name="直線矢印コネクタ 49"/>
            <p:cNvCxnSpPr/>
            <p:nvPr/>
          </p:nvCxnSpPr>
          <p:spPr>
            <a:xfrm>
              <a:off x="7746003" y="2559538"/>
              <a:ext cx="0" cy="222728"/>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grpSp>
          <p:nvGrpSpPr>
            <p:cNvPr id="64" name="図形グループ 63"/>
            <p:cNvGrpSpPr/>
            <p:nvPr/>
          </p:nvGrpSpPr>
          <p:grpSpPr>
            <a:xfrm flipV="1">
              <a:off x="5565240" y="3480324"/>
              <a:ext cx="2166476" cy="222728"/>
              <a:chOff x="5731927" y="2711938"/>
              <a:chExt cx="2166476" cy="222728"/>
            </a:xfrm>
          </p:grpSpPr>
          <p:cxnSp>
            <p:nvCxnSpPr>
              <p:cNvPr id="61" name="直線矢印コネクタ 60"/>
              <p:cNvCxnSpPr/>
              <p:nvPr/>
            </p:nvCxnSpPr>
            <p:spPr>
              <a:xfrm>
                <a:off x="5731927" y="2711938"/>
                <a:ext cx="0" cy="222728"/>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2" name="直線矢印コネクタ 61"/>
              <p:cNvCxnSpPr/>
              <p:nvPr/>
            </p:nvCxnSpPr>
            <p:spPr>
              <a:xfrm>
                <a:off x="6791109" y="2711938"/>
                <a:ext cx="0" cy="222728"/>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63" name="直線矢印コネクタ 62"/>
              <p:cNvCxnSpPr/>
              <p:nvPr/>
            </p:nvCxnSpPr>
            <p:spPr>
              <a:xfrm>
                <a:off x="7898403" y="2711938"/>
                <a:ext cx="0" cy="222728"/>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grpSp>
      </p:grpSp>
      <p:sp>
        <p:nvSpPr>
          <p:cNvPr id="67" name="テキスト ボックス 66"/>
          <p:cNvSpPr txBox="1"/>
          <p:nvPr/>
        </p:nvSpPr>
        <p:spPr>
          <a:xfrm>
            <a:off x="1721640" y="5353134"/>
            <a:ext cx="5701751" cy="400110"/>
          </a:xfrm>
          <a:prstGeom prst="rect">
            <a:avLst/>
          </a:prstGeom>
          <a:noFill/>
        </p:spPr>
        <p:txBody>
          <a:bodyPr wrap="none" rtlCol="0">
            <a:spAutoFit/>
          </a:bodyPr>
          <a:lstStyle/>
          <a:p>
            <a:r>
              <a:rPr kumimoji="1" lang="en-US" altLang="ja-JP" sz="2000" dirty="0" smtClean="0">
                <a:latin typeface="Arial"/>
                <a:cs typeface="Arial"/>
              </a:rPr>
              <a:t>Gap was closed at hydraulic pressure of 23 </a:t>
            </a:r>
            <a:r>
              <a:rPr kumimoji="1" lang="en-US" altLang="ja-JP" sz="2000" dirty="0" err="1" smtClean="0">
                <a:latin typeface="Arial"/>
                <a:cs typeface="Arial"/>
              </a:rPr>
              <a:t>MPa</a:t>
            </a:r>
            <a:endParaRPr kumimoji="1" lang="ja-JP" altLang="en-US" sz="2000" dirty="0">
              <a:latin typeface="Arial"/>
              <a:cs typeface="Arial"/>
            </a:endParaRPr>
          </a:p>
        </p:txBody>
      </p:sp>
      <p:sp>
        <p:nvSpPr>
          <p:cNvPr id="68" name="下矢印 67"/>
          <p:cNvSpPr/>
          <p:nvPr/>
        </p:nvSpPr>
        <p:spPr>
          <a:xfrm>
            <a:off x="4405571" y="5765514"/>
            <a:ext cx="333889" cy="408951"/>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69" name="テキスト ボックス 68"/>
          <p:cNvSpPr txBox="1"/>
          <p:nvPr/>
        </p:nvSpPr>
        <p:spPr>
          <a:xfrm>
            <a:off x="3446684" y="6088369"/>
            <a:ext cx="2251663" cy="400110"/>
          </a:xfrm>
          <a:prstGeom prst="rect">
            <a:avLst/>
          </a:prstGeom>
          <a:noFill/>
        </p:spPr>
        <p:txBody>
          <a:bodyPr wrap="none" rtlCol="0">
            <a:spAutoFit/>
          </a:bodyPr>
          <a:lstStyle/>
          <a:p>
            <a:r>
              <a:rPr kumimoji="1" lang="en-US" altLang="ja-JP" sz="2000" dirty="0" smtClean="0">
                <a:latin typeface="Arial"/>
                <a:cs typeface="Arial"/>
              </a:rPr>
              <a:t>Pressure </a:t>
            </a:r>
            <a:r>
              <a:rPr lang="en-US" altLang="ja-JP" sz="2000" dirty="0" smtClean="0">
                <a:latin typeface="Arial"/>
                <a:cs typeface="Arial"/>
              </a:rPr>
              <a:t>in curing </a:t>
            </a:r>
            <a:endParaRPr kumimoji="1" lang="ja-JP" altLang="en-US" sz="2000" dirty="0">
              <a:latin typeface="Arial"/>
              <a:cs typeface="Arial"/>
            </a:endParaRPr>
          </a:p>
        </p:txBody>
      </p:sp>
      <p:grpSp>
        <p:nvGrpSpPr>
          <p:cNvPr id="72" name="図形グループ 71"/>
          <p:cNvGrpSpPr/>
          <p:nvPr/>
        </p:nvGrpSpPr>
        <p:grpSpPr>
          <a:xfrm>
            <a:off x="5488404" y="971640"/>
            <a:ext cx="3431240" cy="3920746"/>
            <a:chOff x="5165484" y="728381"/>
            <a:chExt cx="4031010" cy="4606080"/>
          </a:xfrm>
        </p:grpSpPr>
        <p:pic>
          <p:nvPicPr>
            <p:cNvPr id="70" name="図 69"/>
            <p:cNvPicPr>
              <a:picLocks noChangeAspect="1"/>
            </p:cNvPicPr>
            <p:nvPr/>
          </p:nvPicPr>
          <p:blipFill>
            <a:blip r:embed="rId3"/>
            <a:stretch>
              <a:fillRect/>
            </a:stretch>
          </p:blipFill>
          <p:spPr>
            <a:xfrm>
              <a:off x="5165484" y="728381"/>
              <a:ext cx="1976358" cy="4606079"/>
            </a:xfrm>
            <a:prstGeom prst="rect">
              <a:avLst/>
            </a:prstGeom>
          </p:spPr>
        </p:pic>
        <p:pic>
          <p:nvPicPr>
            <p:cNvPr id="71" name="図 7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7141842" y="754475"/>
              <a:ext cx="2054652" cy="4579986"/>
            </a:xfrm>
            <a:prstGeom prst="rect">
              <a:avLst/>
            </a:prstGeom>
          </p:spPr>
        </p:pic>
      </p:grpSp>
      <p:cxnSp>
        <p:nvCxnSpPr>
          <p:cNvPr id="75" name="直線矢印コネクタ 74"/>
          <p:cNvCxnSpPr/>
          <p:nvPr/>
        </p:nvCxnSpPr>
        <p:spPr>
          <a:xfrm flipV="1">
            <a:off x="5962232" y="3984662"/>
            <a:ext cx="0" cy="399982"/>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6" name="直線矢印コネクタ 75"/>
          <p:cNvCxnSpPr/>
          <p:nvPr/>
        </p:nvCxnSpPr>
        <p:spPr>
          <a:xfrm flipV="1">
            <a:off x="6670420" y="3984662"/>
            <a:ext cx="0" cy="399982"/>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77" name="テキスト ボックス 76"/>
          <p:cNvSpPr txBox="1"/>
          <p:nvPr/>
        </p:nvSpPr>
        <p:spPr>
          <a:xfrm>
            <a:off x="5351969" y="4332164"/>
            <a:ext cx="1891113" cy="646331"/>
          </a:xfrm>
          <a:prstGeom prst="rect">
            <a:avLst/>
          </a:prstGeom>
          <a:noFill/>
        </p:spPr>
        <p:txBody>
          <a:bodyPr wrap="none" rtlCol="0">
            <a:spAutoFit/>
          </a:bodyPr>
          <a:lstStyle/>
          <a:p>
            <a:r>
              <a:rPr kumimoji="1" lang="en-US" altLang="ja-JP" dirty="0" smtClean="0">
                <a:solidFill>
                  <a:srgbClr val="FF0000"/>
                </a:solidFill>
                <a:latin typeface="Arial"/>
                <a:cs typeface="Arial"/>
              </a:rPr>
              <a:t>Pressure pattern</a:t>
            </a:r>
          </a:p>
          <a:p>
            <a:r>
              <a:rPr kumimoji="1" lang="en-US" altLang="ja-JP" dirty="0" smtClean="0">
                <a:solidFill>
                  <a:srgbClr val="FF0000"/>
                </a:solidFill>
                <a:latin typeface="Arial"/>
                <a:cs typeface="Arial"/>
              </a:rPr>
              <a:t>by pushing bars</a:t>
            </a:r>
            <a:endParaRPr kumimoji="1" lang="ja-JP" altLang="en-US" dirty="0">
              <a:solidFill>
                <a:srgbClr val="FF0000"/>
              </a:solidFill>
              <a:latin typeface="Arial"/>
              <a:cs typeface="Arial"/>
            </a:endParaRPr>
          </a:p>
        </p:txBody>
      </p:sp>
      <p:sp>
        <p:nvSpPr>
          <p:cNvPr id="78" name="テキスト ボックス 77"/>
          <p:cNvSpPr txBox="1"/>
          <p:nvPr/>
        </p:nvSpPr>
        <p:spPr>
          <a:xfrm>
            <a:off x="5376348" y="624520"/>
            <a:ext cx="2237474" cy="369332"/>
          </a:xfrm>
          <a:prstGeom prst="rect">
            <a:avLst/>
          </a:prstGeom>
          <a:noFill/>
        </p:spPr>
        <p:txBody>
          <a:bodyPr wrap="none" rtlCol="0">
            <a:spAutoFit/>
          </a:bodyPr>
          <a:lstStyle/>
          <a:p>
            <a:r>
              <a:rPr kumimoji="1" lang="en-US" altLang="ja-JP" dirty="0" smtClean="0">
                <a:latin typeface="Arial"/>
                <a:cs typeface="Arial"/>
              </a:rPr>
              <a:t>Check by Fuji paper</a:t>
            </a:r>
            <a:endParaRPr kumimoji="1" lang="ja-JP" altLang="en-US" dirty="0">
              <a:latin typeface="Arial"/>
              <a:cs typeface="Arial"/>
            </a:endParaRPr>
          </a:p>
        </p:txBody>
      </p:sp>
      <p:grpSp>
        <p:nvGrpSpPr>
          <p:cNvPr id="2" name="図形グループ 1"/>
          <p:cNvGrpSpPr/>
          <p:nvPr/>
        </p:nvGrpSpPr>
        <p:grpSpPr>
          <a:xfrm>
            <a:off x="2228868" y="2198620"/>
            <a:ext cx="1896177" cy="1467244"/>
            <a:chOff x="-3774709" y="4892386"/>
            <a:chExt cx="4489268" cy="3473755"/>
          </a:xfrm>
        </p:grpSpPr>
        <p:pic>
          <p:nvPicPr>
            <p:cNvPr id="37" name="図 36"/>
            <p:cNvPicPr>
              <a:picLocks noChangeAspect="1"/>
            </p:cNvPicPr>
            <p:nvPr/>
          </p:nvPicPr>
          <p:blipFill>
            <a:blip r:embed="rId5"/>
            <a:stretch>
              <a:fillRect/>
            </a:stretch>
          </p:blipFill>
          <p:spPr>
            <a:xfrm>
              <a:off x="-3774709" y="4892386"/>
              <a:ext cx="4489268" cy="3473755"/>
            </a:xfrm>
            <a:prstGeom prst="rect">
              <a:avLst/>
            </a:prstGeom>
          </p:spPr>
        </p:pic>
        <p:sp>
          <p:nvSpPr>
            <p:cNvPr id="53" name="下矢印 52"/>
            <p:cNvSpPr/>
            <p:nvPr/>
          </p:nvSpPr>
          <p:spPr>
            <a:xfrm>
              <a:off x="-2669452" y="5100632"/>
              <a:ext cx="274858" cy="45962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cxnSp>
          <p:nvCxnSpPr>
            <p:cNvPr id="55" name="直線コネクタ 54"/>
            <p:cNvCxnSpPr/>
            <p:nvPr/>
          </p:nvCxnSpPr>
          <p:spPr>
            <a:xfrm>
              <a:off x="-3588446" y="5912272"/>
              <a:ext cx="718079" cy="0"/>
            </a:xfrm>
            <a:prstGeom prst="line">
              <a:avLst/>
            </a:prstGeom>
            <a:ln w="38100" cmpd="sng">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56" name="直線コネクタ 55"/>
            <p:cNvCxnSpPr/>
            <p:nvPr/>
          </p:nvCxnSpPr>
          <p:spPr>
            <a:xfrm>
              <a:off x="-188321" y="5929913"/>
              <a:ext cx="718079" cy="0"/>
            </a:xfrm>
            <a:prstGeom prst="line">
              <a:avLst/>
            </a:prstGeom>
            <a:ln w="38100" cmpd="sng">
              <a:solidFill>
                <a:srgbClr val="0000FF"/>
              </a:solidFill>
            </a:ln>
            <a:effectLst/>
          </p:spPr>
          <p:style>
            <a:lnRef idx="2">
              <a:schemeClr val="accent1"/>
            </a:lnRef>
            <a:fillRef idx="0">
              <a:schemeClr val="accent1"/>
            </a:fillRef>
            <a:effectRef idx="1">
              <a:schemeClr val="accent1"/>
            </a:effectRef>
            <a:fontRef idx="minor">
              <a:schemeClr val="tx1"/>
            </a:fontRef>
          </p:style>
        </p:cxnSp>
        <p:cxnSp>
          <p:nvCxnSpPr>
            <p:cNvPr id="57" name="直線コネクタ 56"/>
            <p:cNvCxnSpPr/>
            <p:nvPr/>
          </p:nvCxnSpPr>
          <p:spPr>
            <a:xfrm>
              <a:off x="-2180266" y="5453606"/>
              <a:ext cx="1278421" cy="0"/>
            </a:xfrm>
            <a:prstGeom prst="line">
              <a:avLst/>
            </a:prstGeom>
            <a:ln w="38100" cmpd="sng">
              <a:solidFill>
                <a:srgbClr val="0000FF"/>
              </a:solidFill>
            </a:ln>
            <a:effectLst/>
          </p:spPr>
          <p:style>
            <a:lnRef idx="2">
              <a:schemeClr val="accent1"/>
            </a:lnRef>
            <a:fillRef idx="0">
              <a:schemeClr val="accent1"/>
            </a:fillRef>
            <a:effectRef idx="1">
              <a:schemeClr val="accent1"/>
            </a:effectRef>
            <a:fontRef idx="minor">
              <a:schemeClr val="tx1"/>
            </a:fontRef>
          </p:style>
        </p:cxnSp>
        <p:sp>
          <p:nvSpPr>
            <p:cNvPr id="58" name="下矢印 57"/>
            <p:cNvSpPr/>
            <p:nvPr/>
          </p:nvSpPr>
          <p:spPr>
            <a:xfrm>
              <a:off x="-631855" y="5100632"/>
              <a:ext cx="274858" cy="45962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cxnSp>
          <p:nvCxnSpPr>
            <p:cNvPr id="73" name="直線矢印コネクタ 72"/>
            <p:cNvCxnSpPr/>
            <p:nvPr/>
          </p:nvCxnSpPr>
          <p:spPr>
            <a:xfrm>
              <a:off x="-3567068" y="5080614"/>
              <a:ext cx="0" cy="352974"/>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74" name="直線矢印コネクタ 73"/>
            <p:cNvCxnSpPr/>
            <p:nvPr/>
          </p:nvCxnSpPr>
          <p:spPr>
            <a:xfrm flipV="1">
              <a:off x="-3567068" y="5433588"/>
              <a:ext cx="0" cy="352974"/>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sp>
          <p:nvSpPr>
            <p:cNvPr id="79" name="テキスト ボックス 78"/>
            <p:cNvSpPr txBox="1"/>
            <p:nvPr/>
          </p:nvSpPr>
          <p:spPr>
            <a:xfrm>
              <a:off x="-3580494" y="5082703"/>
              <a:ext cx="620971" cy="369333"/>
            </a:xfrm>
            <a:prstGeom prst="rect">
              <a:avLst/>
            </a:prstGeom>
            <a:noFill/>
          </p:spPr>
          <p:txBody>
            <a:bodyPr wrap="none" rtlCol="0">
              <a:spAutoFit/>
            </a:bodyPr>
            <a:lstStyle/>
            <a:p>
              <a:r>
                <a:rPr kumimoji="1" lang="en-US" altLang="ja-JP" dirty="0" smtClean="0">
                  <a:solidFill>
                    <a:srgbClr val="008000"/>
                  </a:solidFill>
                  <a:latin typeface="Arial"/>
                  <a:cs typeface="Arial"/>
                </a:rPr>
                <a:t>Gap</a:t>
              </a:r>
              <a:endParaRPr kumimoji="1" lang="ja-JP" altLang="en-US" dirty="0">
                <a:solidFill>
                  <a:srgbClr val="008000"/>
                </a:solidFill>
                <a:latin typeface="Arial"/>
                <a:cs typeface="Arial"/>
              </a:endParaRPr>
            </a:p>
          </p:txBody>
        </p:sp>
      </p:grpSp>
      <p:cxnSp>
        <p:nvCxnSpPr>
          <p:cNvPr id="7" name="直線矢印コネクタ 6"/>
          <p:cNvCxnSpPr/>
          <p:nvPr/>
        </p:nvCxnSpPr>
        <p:spPr>
          <a:xfrm>
            <a:off x="4125045" y="4065692"/>
            <a:ext cx="0" cy="493365"/>
          </a:xfrm>
          <a:prstGeom prst="straightConnector1">
            <a:avLst/>
          </a:prstGeom>
          <a:ln>
            <a:solidFill>
              <a:schemeClr val="bg2">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9" name="直線コネクタ 18"/>
          <p:cNvCxnSpPr/>
          <p:nvPr/>
        </p:nvCxnSpPr>
        <p:spPr>
          <a:xfrm flipH="1">
            <a:off x="3556347" y="4074828"/>
            <a:ext cx="577835" cy="0"/>
          </a:xfrm>
          <a:prstGeom prst="line">
            <a:avLst/>
          </a:prstGeom>
          <a:ln>
            <a:solidFill>
              <a:srgbClr val="948A54"/>
            </a:solidFill>
          </a:ln>
          <a:effectLst/>
        </p:spPr>
        <p:style>
          <a:lnRef idx="2">
            <a:schemeClr val="accent1"/>
          </a:lnRef>
          <a:fillRef idx="0">
            <a:schemeClr val="accent1"/>
          </a:fillRef>
          <a:effectRef idx="1">
            <a:schemeClr val="accent1"/>
          </a:effectRef>
          <a:fontRef idx="minor">
            <a:schemeClr val="tx1"/>
          </a:fontRef>
        </p:style>
      </p:cxnSp>
      <p:sp>
        <p:nvSpPr>
          <p:cNvPr id="20" name="テキスト ボックス 19"/>
          <p:cNvSpPr txBox="1"/>
          <p:nvPr/>
        </p:nvSpPr>
        <p:spPr>
          <a:xfrm>
            <a:off x="2615789" y="3574504"/>
            <a:ext cx="1608659" cy="646331"/>
          </a:xfrm>
          <a:prstGeom prst="rect">
            <a:avLst/>
          </a:prstGeom>
          <a:noFill/>
        </p:spPr>
        <p:txBody>
          <a:bodyPr wrap="none" rtlCol="0">
            <a:spAutoFit/>
          </a:bodyPr>
          <a:lstStyle/>
          <a:p>
            <a:r>
              <a:rPr kumimoji="1" lang="en-US" altLang="ja-JP" dirty="0" smtClean="0">
                <a:solidFill>
                  <a:schemeClr val="bg2">
                    <a:lumMod val="50000"/>
                  </a:schemeClr>
                </a:solidFill>
                <a:latin typeface="Arial"/>
                <a:cs typeface="Arial"/>
              </a:rPr>
              <a:t>Coil pressure:</a:t>
            </a:r>
          </a:p>
          <a:p>
            <a:r>
              <a:rPr kumimoji="1" lang="en-US" altLang="ja-JP" dirty="0" smtClean="0">
                <a:solidFill>
                  <a:schemeClr val="bg2">
                    <a:lumMod val="50000"/>
                  </a:schemeClr>
                </a:solidFill>
                <a:latin typeface="Arial"/>
                <a:cs typeface="Arial"/>
              </a:rPr>
              <a:t>50 </a:t>
            </a:r>
            <a:r>
              <a:rPr kumimoji="1" lang="en-US" altLang="ja-JP" dirty="0" err="1" smtClean="0">
                <a:solidFill>
                  <a:schemeClr val="bg2">
                    <a:lumMod val="50000"/>
                  </a:schemeClr>
                </a:solidFill>
                <a:latin typeface="Arial"/>
                <a:cs typeface="Arial"/>
              </a:rPr>
              <a:t>MPa</a:t>
            </a:r>
            <a:endParaRPr kumimoji="1" lang="ja-JP" altLang="en-US" dirty="0">
              <a:solidFill>
                <a:schemeClr val="bg2">
                  <a:lumMod val="50000"/>
                </a:schemeClr>
              </a:solidFill>
              <a:latin typeface="Arial"/>
              <a:cs typeface="Arial"/>
            </a:endParaRPr>
          </a:p>
        </p:txBody>
      </p:sp>
    </p:spTree>
    <p:extLst>
      <p:ext uri="{BB962C8B-B14F-4D97-AF65-F5344CB8AC3E}">
        <p14:creationId xmlns:p14="http://schemas.microsoft.com/office/powerpoint/2010/main" val="4038330920"/>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89FC311-C70D-1A49-9ABD-F1846C7BDF25}" type="slidenum">
              <a:rPr kumimoji="1" lang="ja-JP" altLang="en-US" smtClean="0"/>
              <a:t>30</a:t>
            </a:fld>
            <a:endParaRPr kumimoji="1" lang="ja-JP" altLang="en-US"/>
          </a:p>
        </p:txBody>
      </p:sp>
      <p:sp>
        <p:nvSpPr>
          <p:cNvPr id="7"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8"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Configuration of heater and thermometers</a:t>
            </a:r>
          </a:p>
        </p:txBody>
      </p:sp>
      <p:pic>
        <p:nvPicPr>
          <p:cNvPr id="11" name="図 10"/>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95843" y="979986"/>
            <a:ext cx="2431290" cy="4752345"/>
          </a:xfrm>
          <a:prstGeom prst="rect">
            <a:avLst/>
          </a:prstGeom>
        </p:spPr>
      </p:pic>
      <p:cxnSp>
        <p:nvCxnSpPr>
          <p:cNvPr id="13" name="直線矢印コネクタ 12"/>
          <p:cNvCxnSpPr/>
          <p:nvPr/>
        </p:nvCxnSpPr>
        <p:spPr>
          <a:xfrm flipH="1" flipV="1">
            <a:off x="685069" y="4879778"/>
            <a:ext cx="651652" cy="1437193"/>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14" name="直線矢印コネクタ 13"/>
          <p:cNvCxnSpPr/>
          <p:nvPr/>
        </p:nvCxnSpPr>
        <p:spPr>
          <a:xfrm flipV="1">
            <a:off x="1336720" y="4996759"/>
            <a:ext cx="386327" cy="1320212"/>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16" name="テキスト ボックス 15"/>
          <p:cNvSpPr txBox="1"/>
          <p:nvPr/>
        </p:nvSpPr>
        <p:spPr>
          <a:xfrm>
            <a:off x="116963" y="6215284"/>
            <a:ext cx="2673553" cy="369332"/>
          </a:xfrm>
          <a:prstGeom prst="rect">
            <a:avLst/>
          </a:prstGeom>
          <a:noFill/>
        </p:spPr>
        <p:txBody>
          <a:bodyPr wrap="none" rtlCol="0">
            <a:spAutoFit/>
          </a:bodyPr>
          <a:lstStyle/>
          <a:p>
            <a:r>
              <a:rPr lang="en-US" altLang="ja-JP" dirty="0" smtClean="0">
                <a:solidFill>
                  <a:srgbClr val="FF0000"/>
                </a:solidFill>
                <a:latin typeface="Arial"/>
                <a:cs typeface="Arial"/>
              </a:rPr>
              <a:t>Heaters in forming block</a:t>
            </a:r>
          </a:p>
        </p:txBody>
      </p:sp>
      <p:cxnSp>
        <p:nvCxnSpPr>
          <p:cNvPr id="17" name="直線矢印コネクタ 16"/>
          <p:cNvCxnSpPr/>
          <p:nvPr/>
        </p:nvCxnSpPr>
        <p:spPr>
          <a:xfrm>
            <a:off x="1035957" y="3893797"/>
            <a:ext cx="116964" cy="564015"/>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21" name="テキスト ボックス 20"/>
          <p:cNvSpPr txBox="1"/>
          <p:nvPr/>
        </p:nvSpPr>
        <p:spPr>
          <a:xfrm>
            <a:off x="185819" y="3570631"/>
            <a:ext cx="2134794" cy="369332"/>
          </a:xfrm>
          <a:prstGeom prst="rect">
            <a:avLst/>
          </a:prstGeom>
          <a:noFill/>
        </p:spPr>
        <p:txBody>
          <a:bodyPr wrap="none" rtlCol="0">
            <a:spAutoFit/>
          </a:bodyPr>
          <a:lstStyle/>
          <a:p>
            <a:r>
              <a:rPr lang="en-US" altLang="ja-JP" dirty="0" smtClean="0">
                <a:solidFill>
                  <a:srgbClr val="FF0000"/>
                </a:solidFill>
                <a:latin typeface="Arial"/>
                <a:cs typeface="Arial"/>
              </a:rPr>
              <a:t>Heaters in mandrel</a:t>
            </a:r>
          </a:p>
        </p:txBody>
      </p:sp>
      <p:cxnSp>
        <p:nvCxnSpPr>
          <p:cNvPr id="24" name="直線コネクタ 23"/>
          <p:cNvCxnSpPr/>
          <p:nvPr/>
        </p:nvCxnSpPr>
        <p:spPr>
          <a:xfrm flipH="1" flipV="1">
            <a:off x="7745906" y="1836172"/>
            <a:ext cx="447019" cy="6397"/>
          </a:xfrm>
          <a:prstGeom prst="line">
            <a:avLst/>
          </a:prstGeom>
          <a:noFill/>
          <a:ln w="12700" cap="flat">
            <a:solidFill>
              <a:srgbClr val="ABABAB"/>
            </a:solidFill>
            <a:prstDash val="sysDash"/>
            <a:miter lim="400000"/>
          </a:ln>
          <a:effectLst/>
        </p:spPr>
        <p:style>
          <a:lnRef idx="0">
            <a:scrgbClr r="0" g="0" b="0"/>
          </a:lnRef>
          <a:fillRef idx="0">
            <a:scrgbClr r="0" g="0" b="0"/>
          </a:fillRef>
          <a:effectRef idx="0">
            <a:scrgbClr r="0" g="0" b="0"/>
          </a:effectRef>
          <a:fontRef idx="none"/>
        </p:style>
      </p:cxnSp>
      <p:grpSp>
        <p:nvGrpSpPr>
          <p:cNvPr id="25" name="図形グループ 24"/>
          <p:cNvGrpSpPr/>
          <p:nvPr/>
        </p:nvGrpSpPr>
        <p:grpSpPr>
          <a:xfrm>
            <a:off x="3723155" y="1134438"/>
            <a:ext cx="4080959" cy="1342867"/>
            <a:chOff x="2239619" y="2931493"/>
            <a:chExt cx="8219633" cy="2704726"/>
          </a:xfrm>
        </p:grpSpPr>
        <p:sp>
          <p:nvSpPr>
            <p:cNvPr id="26" name="直方体 25"/>
            <p:cNvSpPr/>
            <p:nvPr/>
          </p:nvSpPr>
          <p:spPr>
            <a:xfrm>
              <a:off x="2239619" y="3257716"/>
              <a:ext cx="8219633" cy="2378503"/>
            </a:xfrm>
            <a:prstGeom prst="cube">
              <a:avLst>
                <a:gd name="adj" fmla="val 50551"/>
              </a:avLst>
            </a:prstGeom>
            <a:solidFill>
              <a:srgbClr val="498CA1"/>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grpSp>
          <p:nvGrpSpPr>
            <p:cNvPr id="27" name="図形グループ 26"/>
            <p:cNvGrpSpPr/>
            <p:nvPr/>
          </p:nvGrpSpPr>
          <p:grpSpPr>
            <a:xfrm>
              <a:off x="2378151" y="2931493"/>
              <a:ext cx="7885301" cy="1624884"/>
              <a:chOff x="2239619" y="3045253"/>
              <a:chExt cx="7885301" cy="1624884"/>
            </a:xfrm>
          </p:grpSpPr>
          <p:sp>
            <p:nvSpPr>
              <p:cNvPr id="28" name="弦 27"/>
              <p:cNvSpPr/>
              <p:nvPr/>
            </p:nvSpPr>
            <p:spPr>
              <a:xfrm rot="10740000">
                <a:off x="9154959" y="3045253"/>
                <a:ext cx="969961" cy="1624884"/>
              </a:xfrm>
              <a:prstGeom prst="chord">
                <a:avLst>
                  <a:gd name="adj1" fmla="val 9224565"/>
                  <a:gd name="adj2" fmla="val 18098470"/>
                </a:avLst>
              </a:prstGeom>
              <a:solidFill>
                <a:srgbClr val="57AB55"/>
              </a:solidFill>
              <a:ln w="12700" cap="flat">
                <a:solidFill>
                  <a:srgbClr val="3F7E3E"/>
                </a:solidFill>
                <a:miter lim="400000"/>
              </a:ln>
              <a:effectLst/>
              <a:scene3d>
                <a:camera prst="orthographicFront">
                  <a:rot lat="300000" lon="0" rev="0"/>
                </a:camera>
                <a:lightRig rig="threePt" dir="t"/>
              </a:scene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29" name="平行四辺形 28"/>
              <p:cNvSpPr/>
              <p:nvPr/>
            </p:nvSpPr>
            <p:spPr>
              <a:xfrm>
                <a:off x="2239619" y="3625486"/>
                <a:ext cx="7837200" cy="799200"/>
              </a:xfrm>
              <a:prstGeom prst="parallelogram">
                <a:avLst>
                  <a:gd name="adj" fmla="val 100387"/>
                </a:avLst>
              </a:prstGeom>
              <a:solidFill>
                <a:srgbClr val="57AB55"/>
              </a:solidFill>
              <a:ln w="12700" cap="flat">
                <a:solidFill>
                  <a:srgbClr val="3F7E3E"/>
                </a:solidFill>
                <a:miter lim="400000"/>
              </a:ln>
              <a:effectLst/>
              <a:scene3d>
                <a:camera prst="orthographicFront">
                  <a:rot lat="0" lon="0" rev="0"/>
                </a:camera>
                <a:lightRig rig="threePt" dir="t"/>
              </a:scene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grpSp>
      </p:grpSp>
      <p:cxnSp>
        <p:nvCxnSpPr>
          <p:cNvPr id="30" name="直線矢印コネクタ 29"/>
          <p:cNvCxnSpPr/>
          <p:nvPr/>
        </p:nvCxnSpPr>
        <p:spPr>
          <a:xfrm>
            <a:off x="5282172" y="944457"/>
            <a:ext cx="149024" cy="548305"/>
          </a:xfrm>
          <a:prstGeom prst="straightConnector1">
            <a:avLst/>
          </a:prstGeom>
          <a:noFill/>
          <a:ln w="38100" cap="flat">
            <a:solidFill>
              <a:srgbClr val="3F7E3E"/>
            </a:solidFill>
            <a:prstDash val="solid"/>
            <a:miter lim="400000"/>
            <a:tailEnd type="triangle" w="lg" len="lg"/>
          </a:ln>
          <a:effectLst/>
        </p:spPr>
        <p:style>
          <a:lnRef idx="0">
            <a:scrgbClr r="0" g="0" b="0"/>
          </a:lnRef>
          <a:fillRef idx="0">
            <a:scrgbClr r="0" g="0" b="0"/>
          </a:fillRef>
          <a:effectRef idx="0">
            <a:scrgbClr r="0" g="0" b="0"/>
          </a:effectRef>
          <a:fontRef idx="none"/>
        </p:style>
      </p:cxnSp>
      <p:sp>
        <p:nvSpPr>
          <p:cNvPr id="31" name="テキスト ボックス 30"/>
          <p:cNvSpPr txBox="1"/>
          <p:nvPr/>
        </p:nvSpPr>
        <p:spPr>
          <a:xfrm>
            <a:off x="4813900" y="649577"/>
            <a:ext cx="936542" cy="37959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altLang="ja-JP" dirty="0" smtClean="0">
                <a:solidFill>
                  <a:srgbClr val="3F7E3E"/>
                </a:solidFill>
                <a:latin typeface="Arial"/>
                <a:cs typeface="Arial"/>
              </a:rPr>
              <a:t>M</a:t>
            </a:r>
            <a:r>
              <a:rPr kumimoji="0" lang="en-US" altLang="ja-JP" i="0" u="none" strike="noStrike" cap="none" spc="0" normalizeH="0" baseline="0" dirty="0" smtClean="0">
                <a:ln>
                  <a:noFill/>
                </a:ln>
                <a:solidFill>
                  <a:srgbClr val="3F7E3E"/>
                </a:solidFill>
                <a:effectLst/>
                <a:uFillTx/>
                <a:latin typeface="Arial"/>
                <a:cs typeface="Arial"/>
                <a:sym typeface="Helvetica Neue Light"/>
              </a:rPr>
              <a:t>andrel</a:t>
            </a:r>
            <a:endParaRPr kumimoji="0" lang="ja-JP" altLang="en-US" i="0" u="none" strike="noStrike" cap="none" spc="0" normalizeH="0" baseline="0" dirty="0">
              <a:ln>
                <a:noFill/>
              </a:ln>
              <a:solidFill>
                <a:srgbClr val="3F7E3E"/>
              </a:solidFill>
              <a:effectLst/>
              <a:uFillTx/>
              <a:latin typeface="Arial"/>
              <a:cs typeface="Arial"/>
              <a:sym typeface="Helvetica Neue Light"/>
            </a:endParaRPr>
          </a:p>
        </p:txBody>
      </p:sp>
      <p:cxnSp>
        <p:nvCxnSpPr>
          <p:cNvPr id="32" name="直線矢印コネクタ 31"/>
          <p:cNvCxnSpPr/>
          <p:nvPr/>
        </p:nvCxnSpPr>
        <p:spPr>
          <a:xfrm>
            <a:off x="3299009" y="1103515"/>
            <a:ext cx="848290" cy="876197"/>
          </a:xfrm>
          <a:prstGeom prst="straightConnector1">
            <a:avLst/>
          </a:prstGeom>
          <a:noFill/>
          <a:ln w="38100" cap="flat">
            <a:solidFill>
              <a:srgbClr val="1325DB"/>
            </a:solidFill>
            <a:prstDash val="solid"/>
            <a:miter lim="400000"/>
            <a:tailEnd type="triangle" w="lg" len="lg"/>
          </a:ln>
          <a:effectLst/>
        </p:spPr>
        <p:style>
          <a:lnRef idx="0">
            <a:scrgbClr r="0" g="0" b="0"/>
          </a:lnRef>
          <a:fillRef idx="0">
            <a:scrgbClr r="0" g="0" b="0"/>
          </a:fillRef>
          <a:effectRef idx="0">
            <a:scrgbClr r="0" g="0" b="0"/>
          </a:effectRef>
          <a:fontRef idx="none"/>
        </p:style>
      </p:cxnSp>
      <p:sp>
        <p:nvSpPr>
          <p:cNvPr id="33" name="テキスト ボックス 32"/>
          <p:cNvSpPr txBox="1"/>
          <p:nvPr/>
        </p:nvSpPr>
        <p:spPr>
          <a:xfrm>
            <a:off x="2715478" y="808738"/>
            <a:ext cx="1256867" cy="37959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kumimoji="0" lang="en-US" altLang="ja-JP" i="0" u="none" strike="noStrike" cap="none" spc="0" normalizeH="0" baseline="0" dirty="0" smtClean="0">
                <a:ln>
                  <a:noFill/>
                </a:ln>
                <a:solidFill>
                  <a:srgbClr val="0000FF"/>
                </a:solidFill>
                <a:effectLst/>
                <a:uFillTx/>
                <a:latin typeface="Arial"/>
                <a:ea typeface="+mn-ea"/>
                <a:cs typeface="Arial"/>
                <a:sym typeface="Helvetica Neue Light"/>
              </a:rPr>
              <a:t>Form-block</a:t>
            </a:r>
            <a:endParaRPr kumimoji="0" lang="ja-JP" altLang="en-US" i="0" u="none" strike="noStrike" cap="none" spc="0" normalizeH="0" baseline="0" dirty="0">
              <a:ln>
                <a:noFill/>
              </a:ln>
              <a:solidFill>
                <a:srgbClr val="0000FF"/>
              </a:solidFill>
              <a:effectLst/>
              <a:uFillTx/>
              <a:latin typeface="Arial"/>
              <a:ea typeface="+mn-ea"/>
              <a:cs typeface="Arial"/>
              <a:sym typeface="Helvetica Neue Light"/>
            </a:endParaRPr>
          </a:p>
        </p:txBody>
      </p:sp>
      <p:grpSp>
        <p:nvGrpSpPr>
          <p:cNvPr id="34" name="図形グループ 33"/>
          <p:cNvGrpSpPr/>
          <p:nvPr/>
        </p:nvGrpSpPr>
        <p:grpSpPr>
          <a:xfrm>
            <a:off x="7853602" y="1901754"/>
            <a:ext cx="1140517" cy="318003"/>
            <a:chOff x="10320721" y="4801622"/>
            <a:chExt cx="2297165" cy="640504"/>
          </a:xfrm>
        </p:grpSpPr>
        <p:cxnSp>
          <p:nvCxnSpPr>
            <p:cNvPr id="35" name="曲線コネクタ 34"/>
            <p:cNvCxnSpPr/>
            <p:nvPr/>
          </p:nvCxnSpPr>
          <p:spPr>
            <a:xfrm flipV="1">
              <a:off x="11830964" y="4801622"/>
              <a:ext cx="738597" cy="477545"/>
            </a:xfrm>
            <a:prstGeom prst="curvedConnector3">
              <a:avLst/>
            </a:prstGeom>
            <a:noFill/>
            <a:ln w="12700" cap="flat">
              <a:solidFill>
                <a:schemeClr val="tx1"/>
              </a:solidFill>
              <a:prstDash val="solid"/>
              <a:miter lim="400000"/>
            </a:ln>
            <a:effectLst/>
          </p:spPr>
          <p:style>
            <a:lnRef idx="0">
              <a:scrgbClr r="0" g="0" b="0"/>
            </a:lnRef>
            <a:fillRef idx="0">
              <a:scrgbClr r="0" g="0" b="0"/>
            </a:fillRef>
            <a:effectRef idx="0">
              <a:scrgbClr r="0" g="0" b="0"/>
            </a:effectRef>
            <a:fontRef idx="none"/>
          </p:style>
        </p:cxnSp>
        <p:cxnSp>
          <p:nvCxnSpPr>
            <p:cNvPr id="36" name="曲線コネクタ 35"/>
            <p:cNvCxnSpPr/>
            <p:nvPr/>
          </p:nvCxnSpPr>
          <p:spPr>
            <a:xfrm flipV="1">
              <a:off x="11879289" y="4930930"/>
              <a:ext cx="738597" cy="477545"/>
            </a:xfrm>
            <a:prstGeom prst="curvedConnector3">
              <a:avLst/>
            </a:prstGeom>
            <a:noFill/>
            <a:ln w="12700" cap="flat">
              <a:solidFill>
                <a:schemeClr val="tx1"/>
              </a:solidFill>
              <a:prstDash val="solid"/>
              <a:miter lim="400000"/>
            </a:ln>
            <a:effectLst/>
          </p:spPr>
          <p:style>
            <a:lnRef idx="0">
              <a:scrgbClr r="0" g="0" b="0"/>
            </a:lnRef>
            <a:fillRef idx="0">
              <a:scrgbClr r="0" g="0" b="0"/>
            </a:fillRef>
            <a:effectRef idx="0">
              <a:scrgbClr r="0" g="0" b="0"/>
            </a:effectRef>
            <a:fontRef idx="none"/>
          </p:style>
        </p:cxnSp>
        <p:sp>
          <p:nvSpPr>
            <p:cNvPr id="37" name="円柱 36"/>
            <p:cNvSpPr/>
            <p:nvPr/>
          </p:nvSpPr>
          <p:spPr>
            <a:xfrm rot="5400000">
              <a:off x="11001966" y="4460728"/>
              <a:ext cx="300153" cy="1662644"/>
            </a:xfrm>
            <a:prstGeom prst="can">
              <a:avLst/>
            </a:prstGeom>
            <a:solidFill>
              <a:schemeClr val="accent5">
                <a:lumMod val="40000"/>
                <a:lumOff val="60000"/>
              </a:schemeClr>
            </a:solidFill>
            <a:ln w="12700" cap="flat">
              <a:solidFill>
                <a:srgbClr val="FF00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grpSp>
      <p:grpSp>
        <p:nvGrpSpPr>
          <p:cNvPr id="38" name="図形グループ 37"/>
          <p:cNvGrpSpPr/>
          <p:nvPr/>
        </p:nvGrpSpPr>
        <p:grpSpPr>
          <a:xfrm>
            <a:off x="7905274" y="1468988"/>
            <a:ext cx="1140517" cy="318003"/>
            <a:chOff x="10320721" y="4801622"/>
            <a:chExt cx="2297165" cy="640504"/>
          </a:xfrm>
        </p:grpSpPr>
        <p:cxnSp>
          <p:nvCxnSpPr>
            <p:cNvPr id="39" name="曲線コネクタ 38"/>
            <p:cNvCxnSpPr/>
            <p:nvPr/>
          </p:nvCxnSpPr>
          <p:spPr>
            <a:xfrm flipV="1">
              <a:off x="11830964" y="4801622"/>
              <a:ext cx="738597" cy="477545"/>
            </a:xfrm>
            <a:prstGeom prst="curvedConnector3">
              <a:avLst/>
            </a:prstGeom>
            <a:noFill/>
            <a:ln w="12700" cap="flat">
              <a:solidFill>
                <a:schemeClr val="tx1"/>
              </a:solidFill>
              <a:prstDash val="solid"/>
              <a:miter lim="400000"/>
            </a:ln>
            <a:effectLst/>
          </p:spPr>
          <p:style>
            <a:lnRef idx="0">
              <a:scrgbClr r="0" g="0" b="0"/>
            </a:lnRef>
            <a:fillRef idx="0">
              <a:scrgbClr r="0" g="0" b="0"/>
            </a:fillRef>
            <a:effectRef idx="0">
              <a:scrgbClr r="0" g="0" b="0"/>
            </a:effectRef>
            <a:fontRef idx="none"/>
          </p:style>
        </p:cxnSp>
        <p:cxnSp>
          <p:nvCxnSpPr>
            <p:cNvPr id="40" name="曲線コネクタ 39"/>
            <p:cNvCxnSpPr/>
            <p:nvPr/>
          </p:nvCxnSpPr>
          <p:spPr>
            <a:xfrm flipV="1">
              <a:off x="11879289" y="4930930"/>
              <a:ext cx="738597" cy="477545"/>
            </a:xfrm>
            <a:prstGeom prst="curvedConnector3">
              <a:avLst/>
            </a:prstGeom>
            <a:noFill/>
            <a:ln w="12700" cap="flat">
              <a:solidFill>
                <a:schemeClr val="tx1"/>
              </a:solidFill>
              <a:prstDash val="solid"/>
              <a:miter lim="400000"/>
            </a:ln>
            <a:effectLst/>
          </p:spPr>
          <p:style>
            <a:lnRef idx="0">
              <a:scrgbClr r="0" g="0" b="0"/>
            </a:lnRef>
            <a:fillRef idx="0">
              <a:scrgbClr r="0" g="0" b="0"/>
            </a:fillRef>
            <a:effectRef idx="0">
              <a:scrgbClr r="0" g="0" b="0"/>
            </a:effectRef>
            <a:fontRef idx="none"/>
          </p:style>
        </p:cxnSp>
        <p:sp>
          <p:nvSpPr>
            <p:cNvPr id="41" name="円柱 40"/>
            <p:cNvSpPr/>
            <p:nvPr/>
          </p:nvSpPr>
          <p:spPr>
            <a:xfrm rot="5400000">
              <a:off x="11001966" y="4460728"/>
              <a:ext cx="300153" cy="1662644"/>
            </a:xfrm>
            <a:prstGeom prst="can">
              <a:avLst/>
            </a:prstGeom>
            <a:solidFill>
              <a:schemeClr val="accent5">
                <a:lumMod val="40000"/>
                <a:lumOff val="60000"/>
              </a:schemeClr>
            </a:solidFill>
            <a:ln w="12700" cap="flat">
              <a:solidFill>
                <a:srgbClr val="FF00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grpSp>
      <p:grpSp>
        <p:nvGrpSpPr>
          <p:cNvPr id="42" name="図形グループ 41"/>
          <p:cNvGrpSpPr/>
          <p:nvPr/>
        </p:nvGrpSpPr>
        <p:grpSpPr>
          <a:xfrm>
            <a:off x="8011302" y="1621126"/>
            <a:ext cx="1140517" cy="318003"/>
            <a:chOff x="10320721" y="4801622"/>
            <a:chExt cx="2297165" cy="640504"/>
          </a:xfrm>
        </p:grpSpPr>
        <p:cxnSp>
          <p:nvCxnSpPr>
            <p:cNvPr id="43" name="曲線コネクタ 42"/>
            <p:cNvCxnSpPr/>
            <p:nvPr/>
          </p:nvCxnSpPr>
          <p:spPr>
            <a:xfrm flipV="1">
              <a:off x="11830964" y="4801622"/>
              <a:ext cx="738597" cy="477545"/>
            </a:xfrm>
            <a:prstGeom prst="curvedConnector3">
              <a:avLst/>
            </a:prstGeom>
            <a:noFill/>
            <a:ln w="28575" cap="flat" cmpd="sng">
              <a:solidFill>
                <a:srgbClr val="0000FF"/>
              </a:solidFill>
              <a:prstDash val="solid"/>
              <a:miter lim="400000"/>
            </a:ln>
            <a:effectLst/>
          </p:spPr>
          <p:style>
            <a:lnRef idx="0">
              <a:scrgbClr r="0" g="0" b="0"/>
            </a:lnRef>
            <a:fillRef idx="0">
              <a:scrgbClr r="0" g="0" b="0"/>
            </a:fillRef>
            <a:effectRef idx="0">
              <a:scrgbClr r="0" g="0" b="0"/>
            </a:effectRef>
            <a:fontRef idx="none"/>
          </p:style>
        </p:cxnSp>
        <p:cxnSp>
          <p:nvCxnSpPr>
            <p:cNvPr id="44" name="曲線コネクタ 43"/>
            <p:cNvCxnSpPr/>
            <p:nvPr/>
          </p:nvCxnSpPr>
          <p:spPr>
            <a:xfrm flipV="1">
              <a:off x="11879289" y="4930930"/>
              <a:ext cx="738597" cy="477545"/>
            </a:xfrm>
            <a:prstGeom prst="curvedConnector3">
              <a:avLst/>
            </a:prstGeom>
            <a:noFill/>
            <a:ln w="28575" cap="flat" cmpd="sng">
              <a:solidFill>
                <a:srgbClr val="0000FF"/>
              </a:solidFill>
              <a:prstDash val="solid"/>
              <a:miter lim="400000"/>
            </a:ln>
            <a:effectLst/>
          </p:spPr>
          <p:style>
            <a:lnRef idx="0">
              <a:scrgbClr r="0" g="0" b="0"/>
            </a:lnRef>
            <a:fillRef idx="0">
              <a:scrgbClr r="0" g="0" b="0"/>
            </a:fillRef>
            <a:effectRef idx="0">
              <a:scrgbClr r="0" g="0" b="0"/>
            </a:effectRef>
            <a:fontRef idx="none"/>
          </p:style>
        </p:cxnSp>
        <p:sp>
          <p:nvSpPr>
            <p:cNvPr id="45" name="円柱 44"/>
            <p:cNvSpPr/>
            <p:nvPr/>
          </p:nvSpPr>
          <p:spPr>
            <a:xfrm rot="5400000">
              <a:off x="11001966" y="4460728"/>
              <a:ext cx="300153" cy="1662644"/>
            </a:xfrm>
            <a:prstGeom prst="can">
              <a:avLst/>
            </a:prstGeom>
            <a:solidFill>
              <a:schemeClr val="accent5">
                <a:lumMod val="40000"/>
                <a:lumOff val="60000"/>
              </a:schemeClr>
            </a:solidFill>
            <a:ln w="12700" cap="flat">
              <a:solidFill>
                <a:srgbClr val="FF00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grpSp>
      <p:cxnSp>
        <p:nvCxnSpPr>
          <p:cNvPr id="46" name="直線コネクタ 45"/>
          <p:cNvCxnSpPr>
            <a:stCxn id="37" idx="3"/>
          </p:cNvCxnSpPr>
          <p:nvPr/>
        </p:nvCxnSpPr>
        <p:spPr>
          <a:xfrm flipH="1" flipV="1">
            <a:off x="7406582" y="2138850"/>
            <a:ext cx="447019" cy="6397"/>
          </a:xfrm>
          <a:prstGeom prst="line">
            <a:avLst/>
          </a:prstGeom>
          <a:noFill/>
          <a:ln w="12700" cap="flat">
            <a:solidFill>
              <a:srgbClr val="ABABAB"/>
            </a:solidFill>
            <a:prstDash val="sysDash"/>
            <a:miter lim="400000"/>
          </a:ln>
          <a:effectLst/>
        </p:spPr>
        <p:style>
          <a:lnRef idx="0">
            <a:scrgbClr r="0" g="0" b="0"/>
          </a:lnRef>
          <a:fillRef idx="0">
            <a:scrgbClr r="0" g="0" b="0"/>
          </a:fillRef>
          <a:effectRef idx="0">
            <a:scrgbClr r="0" g="0" b="0"/>
          </a:effectRef>
          <a:fontRef idx="none"/>
        </p:style>
      </p:cxnSp>
      <p:cxnSp>
        <p:nvCxnSpPr>
          <p:cNvPr id="47" name="直線コネクタ 46"/>
          <p:cNvCxnSpPr/>
          <p:nvPr/>
        </p:nvCxnSpPr>
        <p:spPr>
          <a:xfrm flipH="1" flipV="1">
            <a:off x="7562491" y="1732988"/>
            <a:ext cx="447019" cy="6397"/>
          </a:xfrm>
          <a:prstGeom prst="line">
            <a:avLst/>
          </a:prstGeom>
          <a:noFill/>
          <a:ln w="12700" cap="flat">
            <a:solidFill>
              <a:srgbClr val="ABABAB"/>
            </a:solidFill>
            <a:prstDash val="sysDash"/>
            <a:miter lim="400000"/>
          </a:ln>
          <a:effectLst/>
        </p:spPr>
        <p:style>
          <a:lnRef idx="0">
            <a:scrgbClr r="0" g="0" b="0"/>
          </a:lnRef>
          <a:fillRef idx="0">
            <a:scrgbClr r="0" g="0" b="0"/>
          </a:fillRef>
          <a:effectRef idx="0">
            <a:scrgbClr r="0" g="0" b="0"/>
          </a:effectRef>
          <a:fontRef idx="none"/>
        </p:style>
      </p:cxnSp>
      <p:sp>
        <p:nvSpPr>
          <p:cNvPr id="48" name="円/楕円 47"/>
          <p:cNvSpPr/>
          <p:nvPr/>
        </p:nvSpPr>
        <p:spPr>
          <a:xfrm>
            <a:off x="7305527" y="2099386"/>
            <a:ext cx="121653" cy="120372"/>
          </a:xfrm>
          <a:prstGeom prst="ellipse">
            <a:avLst/>
          </a:prstGeom>
          <a:solidFill>
            <a:srgbClr val="ECCCC2"/>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49" name="円/楕円 48"/>
          <p:cNvSpPr/>
          <p:nvPr/>
        </p:nvSpPr>
        <p:spPr>
          <a:xfrm>
            <a:off x="7671968" y="1775236"/>
            <a:ext cx="123169" cy="121873"/>
          </a:xfrm>
          <a:prstGeom prst="ellipse">
            <a:avLst/>
          </a:prstGeom>
          <a:solidFill>
            <a:srgbClr val="ECCCC2"/>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50" name="円/楕円 49"/>
          <p:cNvSpPr/>
          <p:nvPr/>
        </p:nvSpPr>
        <p:spPr>
          <a:xfrm>
            <a:off x="7469916" y="1699824"/>
            <a:ext cx="132348" cy="130953"/>
          </a:xfrm>
          <a:prstGeom prst="ellipse">
            <a:avLst/>
          </a:prstGeom>
          <a:solidFill>
            <a:srgbClr val="ECCCC2"/>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51" name="テキスト ボックス 50"/>
          <p:cNvSpPr txBox="1"/>
          <p:nvPr/>
        </p:nvSpPr>
        <p:spPr>
          <a:xfrm>
            <a:off x="8039590" y="1131478"/>
            <a:ext cx="795428" cy="37959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altLang="ja-JP" dirty="0" smtClean="0">
                <a:solidFill>
                  <a:srgbClr val="FF0000"/>
                </a:solidFill>
                <a:latin typeface="Arial"/>
                <a:cs typeface="Arial"/>
              </a:rPr>
              <a:t>Heater</a:t>
            </a:r>
            <a:endParaRPr kumimoji="0" lang="ja-JP" altLang="en-US" i="0" u="none" strike="noStrike" cap="none" spc="0" normalizeH="0" baseline="0" dirty="0">
              <a:ln>
                <a:noFill/>
              </a:ln>
              <a:solidFill>
                <a:srgbClr val="FF0000"/>
              </a:solidFill>
              <a:effectLst/>
              <a:uFillTx/>
              <a:latin typeface="Arial"/>
              <a:cs typeface="Arial"/>
              <a:sym typeface="Helvetica Neue Light"/>
            </a:endParaRPr>
          </a:p>
        </p:txBody>
      </p:sp>
      <p:grpSp>
        <p:nvGrpSpPr>
          <p:cNvPr id="52" name="図形グループ 51"/>
          <p:cNvGrpSpPr/>
          <p:nvPr/>
        </p:nvGrpSpPr>
        <p:grpSpPr>
          <a:xfrm flipH="1" flipV="1">
            <a:off x="2551034" y="1739386"/>
            <a:ext cx="1180504" cy="737918"/>
            <a:chOff x="8928236" y="7127494"/>
            <a:chExt cx="2614796" cy="1512155"/>
          </a:xfrm>
        </p:grpSpPr>
        <p:cxnSp>
          <p:nvCxnSpPr>
            <p:cNvPr id="53" name="曲線コネクタ 52"/>
            <p:cNvCxnSpPr/>
            <p:nvPr/>
          </p:nvCxnSpPr>
          <p:spPr>
            <a:xfrm flipV="1">
              <a:off x="10542555" y="7127494"/>
              <a:ext cx="738597" cy="477545"/>
            </a:xfrm>
            <a:prstGeom prst="curvedConnector3">
              <a:avLst/>
            </a:prstGeom>
            <a:noFill/>
            <a:ln w="12700" cap="flat">
              <a:solidFill>
                <a:schemeClr val="tx1"/>
              </a:solidFill>
              <a:prstDash val="solid"/>
              <a:miter lim="400000"/>
            </a:ln>
            <a:effectLst/>
          </p:spPr>
          <p:style>
            <a:lnRef idx="0">
              <a:scrgbClr r="0" g="0" b="0"/>
            </a:lnRef>
            <a:fillRef idx="0">
              <a:scrgbClr r="0" g="0" b="0"/>
            </a:fillRef>
            <a:effectRef idx="0">
              <a:scrgbClr r="0" g="0" b="0"/>
            </a:effectRef>
            <a:fontRef idx="none"/>
          </p:style>
        </p:cxnSp>
        <p:cxnSp>
          <p:nvCxnSpPr>
            <p:cNvPr id="54" name="曲線コネクタ 53"/>
            <p:cNvCxnSpPr/>
            <p:nvPr/>
          </p:nvCxnSpPr>
          <p:spPr>
            <a:xfrm flipV="1">
              <a:off x="10590880" y="7256802"/>
              <a:ext cx="738597" cy="477545"/>
            </a:xfrm>
            <a:prstGeom prst="curvedConnector3">
              <a:avLst/>
            </a:prstGeom>
            <a:noFill/>
            <a:ln w="12700" cap="flat">
              <a:solidFill>
                <a:schemeClr val="tx1"/>
              </a:solidFill>
              <a:prstDash val="solid"/>
              <a:miter lim="400000"/>
            </a:ln>
            <a:effectLst/>
          </p:spPr>
          <p:style>
            <a:lnRef idx="0">
              <a:scrgbClr r="0" g="0" b="0"/>
            </a:lnRef>
            <a:fillRef idx="0">
              <a:scrgbClr r="0" g="0" b="0"/>
            </a:fillRef>
            <a:effectRef idx="0">
              <a:scrgbClr r="0" g="0" b="0"/>
            </a:effectRef>
            <a:fontRef idx="none"/>
          </p:style>
        </p:cxnSp>
        <p:sp>
          <p:nvSpPr>
            <p:cNvPr id="55" name="円柱 54"/>
            <p:cNvSpPr/>
            <p:nvPr/>
          </p:nvSpPr>
          <p:spPr>
            <a:xfrm rot="5400000">
              <a:off x="9713558" y="6786600"/>
              <a:ext cx="300153" cy="1662644"/>
            </a:xfrm>
            <a:prstGeom prst="can">
              <a:avLst/>
            </a:prstGeom>
            <a:solidFill>
              <a:schemeClr val="accent5">
                <a:lumMod val="40000"/>
                <a:lumOff val="60000"/>
              </a:schemeClr>
            </a:solidFill>
            <a:ln w="12700" cap="flat">
              <a:solidFill>
                <a:srgbClr val="FF00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grpSp>
          <p:nvGrpSpPr>
            <p:cNvPr id="56" name="図形グループ 55"/>
            <p:cNvGrpSpPr/>
            <p:nvPr/>
          </p:nvGrpSpPr>
          <p:grpSpPr>
            <a:xfrm>
              <a:off x="8928236" y="7999147"/>
              <a:ext cx="2297166" cy="640502"/>
              <a:chOff x="10320720" y="4801622"/>
              <a:chExt cx="2297166" cy="640502"/>
            </a:xfrm>
          </p:grpSpPr>
          <p:cxnSp>
            <p:nvCxnSpPr>
              <p:cNvPr id="61" name="曲線コネクタ 60"/>
              <p:cNvCxnSpPr/>
              <p:nvPr/>
            </p:nvCxnSpPr>
            <p:spPr>
              <a:xfrm flipV="1">
                <a:off x="11830964" y="4801622"/>
                <a:ext cx="738597" cy="477545"/>
              </a:xfrm>
              <a:prstGeom prst="curvedConnector3">
                <a:avLst/>
              </a:prstGeom>
              <a:noFill/>
              <a:ln w="12700" cap="flat">
                <a:solidFill>
                  <a:schemeClr val="tx1"/>
                </a:solidFill>
                <a:prstDash val="solid"/>
                <a:miter lim="400000"/>
              </a:ln>
              <a:effectLst/>
            </p:spPr>
            <p:style>
              <a:lnRef idx="0">
                <a:scrgbClr r="0" g="0" b="0"/>
              </a:lnRef>
              <a:fillRef idx="0">
                <a:scrgbClr r="0" g="0" b="0"/>
              </a:fillRef>
              <a:effectRef idx="0">
                <a:scrgbClr r="0" g="0" b="0"/>
              </a:effectRef>
              <a:fontRef idx="none"/>
            </p:style>
          </p:cxnSp>
          <p:cxnSp>
            <p:nvCxnSpPr>
              <p:cNvPr id="62" name="曲線コネクタ 61"/>
              <p:cNvCxnSpPr/>
              <p:nvPr/>
            </p:nvCxnSpPr>
            <p:spPr>
              <a:xfrm flipV="1">
                <a:off x="11879289" y="4930930"/>
                <a:ext cx="738597" cy="477545"/>
              </a:xfrm>
              <a:prstGeom prst="curvedConnector3">
                <a:avLst/>
              </a:prstGeom>
              <a:noFill/>
              <a:ln w="12700" cap="flat">
                <a:solidFill>
                  <a:schemeClr val="tx1"/>
                </a:solidFill>
                <a:prstDash val="solid"/>
                <a:miter lim="400000"/>
              </a:ln>
              <a:effectLst/>
            </p:spPr>
            <p:style>
              <a:lnRef idx="0">
                <a:scrgbClr r="0" g="0" b="0"/>
              </a:lnRef>
              <a:fillRef idx="0">
                <a:scrgbClr r="0" g="0" b="0"/>
              </a:fillRef>
              <a:effectRef idx="0">
                <a:scrgbClr r="0" g="0" b="0"/>
              </a:effectRef>
              <a:fontRef idx="none"/>
            </p:style>
          </p:cxnSp>
          <p:sp>
            <p:nvSpPr>
              <p:cNvPr id="63" name="円柱 62"/>
              <p:cNvSpPr/>
              <p:nvPr/>
            </p:nvSpPr>
            <p:spPr>
              <a:xfrm rot="5400000">
                <a:off x="11001965" y="4460726"/>
                <a:ext cx="300153" cy="1662644"/>
              </a:xfrm>
              <a:prstGeom prst="can">
                <a:avLst/>
              </a:prstGeom>
              <a:solidFill>
                <a:schemeClr val="accent5">
                  <a:lumMod val="40000"/>
                  <a:lumOff val="60000"/>
                </a:schemeClr>
              </a:solidFill>
              <a:ln w="12700" cap="flat">
                <a:solidFill>
                  <a:srgbClr val="FF00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grpSp>
        <p:grpSp>
          <p:nvGrpSpPr>
            <p:cNvPr id="57" name="図形グループ 56"/>
            <p:cNvGrpSpPr/>
            <p:nvPr/>
          </p:nvGrpSpPr>
          <p:grpSpPr>
            <a:xfrm>
              <a:off x="9245866" y="7433923"/>
              <a:ext cx="2297166" cy="640502"/>
              <a:chOff x="10320720" y="4801622"/>
              <a:chExt cx="2297166" cy="640502"/>
            </a:xfrm>
          </p:grpSpPr>
          <p:cxnSp>
            <p:nvCxnSpPr>
              <p:cNvPr id="58" name="曲線コネクタ 57"/>
              <p:cNvCxnSpPr/>
              <p:nvPr/>
            </p:nvCxnSpPr>
            <p:spPr>
              <a:xfrm flipV="1">
                <a:off x="11830964" y="4801622"/>
                <a:ext cx="738597" cy="477545"/>
              </a:xfrm>
              <a:prstGeom prst="curvedConnector3">
                <a:avLst/>
              </a:prstGeom>
              <a:noFill/>
              <a:ln w="28575" cap="flat" cmpd="sng">
                <a:solidFill>
                  <a:srgbClr val="0000FF"/>
                </a:solidFill>
                <a:prstDash val="solid"/>
                <a:miter lim="400000"/>
              </a:ln>
              <a:effectLst/>
            </p:spPr>
            <p:style>
              <a:lnRef idx="0">
                <a:scrgbClr r="0" g="0" b="0"/>
              </a:lnRef>
              <a:fillRef idx="0">
                <a:scrgbClr r="0" g="0" b="0"/>
              </a:fillRef>
              <a:effectRef idx="0">
                <a:scrgbClr r="0" g="0" b="0"/>
              </a:effectRef>
              <a:fontRef idx="none"/>
            </p:style>
          </p:cxnSp>
          <p:cxnSp>
            <p:nvCxnSpPr>
              <p:cNvPr id="59" name="曲線コネクタ 58"/>
              <p:cNvCxnSpPr/>
              <p:nvPr/>
            </p:nvCxnSpPr>
            <p:spPr>
              <a:xfrm flipV="1">
                <a:off x="11879289" y="4930930"/>
                <a:ext cx="738597" cy="477545"/>
              </a:xfrm>
              <a:prstGeom prst="curvedConnector3">
                <a:avLst/>
              </a:prstGeom>
              <a:noFill/>
              <a:ln w="28575" cap="flat" cmpd="sng">
                <a:solidFill>
                  <a:srgbClr val="0000FF"/>
                </a:solidFill>
                <a:prstDash val="solid"/>
                <a:miter lim="400000"/>
              </a:ln>
              <a:effectLst/>
            </p:spPr>
            <p:style>
              <a:lnRef idx="0">
                <a:scrgbClr r="0" g="0" b="0"/>
              </a:lnRef>
              <a:fillRef idx="0">
                <a:scrgbClr r="0" g="0" b="0"/>
              </a:fillRef>
              <a:effectRef idx="0">
                <a:scrgbClr r="0" g="0" b="0"/>
              </a:effectRef>
              <a:fontRef idx="none"/>
            </p:style>
          </p:cxnSp>
          <p:sp>
            <p:nvSpPr>
              <p:cNvPr id="60" name="円柱 59"/>
              <p:cNvSpPr/>
              <p:nvPr/>
            </p:nvSpPr>
            <p:spPr>
              <a:xfrm rot="5400000">
                <a:off x="11001965" y="4460726"/>
                <a:ext cx="300153" cy="1662644"/>
              </a:xfrm>
              <a:prstGeom prst="can">
                <a:avLst/>
              </a:prstGeom>
              <a:solidFill>
                <a:schemeClr val="accent5">
                  <a:lumMod val="40000"/>
                  <a:lumOff val="60000"/>
                </a:schemeClr>
              </a:solidFill>
              <a:ln w="12700" cap="flat">
                <a:solidFill>
                  <a:srgbClr val="FF0000"/>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grpSp>
      </p:grpSp>
      <p:grpSp>
        <p:nvGrpSpPr>
          <p:cNvPr id="64" name="図形グループ 63"/>
          <p:cNvGrpSpPr/>
          <p:nvPr/>
        </p:nvGrpSpPr>
        <p:grpSpPr>
          <a:xfrm>
            <a:off x="4169189" y="1516954"/>
            <a:ext cx="3163180" cy="195608"/>
            <a:chOff x="3137997" y="3701934"/>
            <a:chExt cx="6371096" cy="393982"/>
          </a:xfrm>
        </p:grpSpPr>
        <p:sp>
          <p:nvSpPr>
            <p:cNvPr id="65" name="乗算記号 64"/>
            <p:cNvSpPr/>
            <p:nvPr/>
          </p:nvSpPr>
          <p:spPr>
            <a:xfrm>
              <a:off x="3137997" y="3714543"/>
              <a:ext cx="365817" cy="368326"/>
            </a:xfrm>
            <a:prstGeom prst="mathMultiply">
              <a:avLst/>
            </a:prstGeom>
            <a:solidFill>
              <a:srgbClr val="FFFF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66" name="乗算記号 65"/>
            <p:cNvSpPr/>
            <p:nvPr/>
          </p:nvSpPr>
          <p:spPr>
            <a:xfrm>
              <a:off x="5960071" y="3701934"/>
              <a:ext cx="365817" cy="368327"/>
            </a:xfrm>
            <a:prstGeom prst="mathMultiply">
              <a:avLst/>
            </a:prstGeom>
            <a:solidFill>
              <a:schemeClr val="accent4">
                <a:lumMod val="50000"/>
              </a:schemeClr>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67" name="乗算記号 66"/>
            <p:cNvSpPr/>
            <p:nvPr/>
          </p:nvSpPr>
          <p:spPr>
            <a:xfrm>
              <a:off x="9143276" y="3727590"/>
              <a:ext cx="365817" cy="368326"/>
            </a:xfrm>
            <a:prstGeom prst="mathMultiply">
              <a:avLst/>
            </a:prstGeom>
            <a:solidFill>
              <a:srgbClr val="FFFF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68" name="乗算記号 67"/>
            <p:cNvSpPr/>
            <p:nvPr/>
          </p:nvSpPr>
          <p:spPr>
            <a:xfrm>
              <a:off x="7659423" y="3714542"/>
              <a:ext cx="365817" cy="368326"/>
            </a:xfrm>
            <a:prstGeom prst="mathMultiply">
              <a:avLst/>
            </a:prstGeom>
            <a:solidFill>
              <a:srgbClr val="FFFF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69" name="乗算記号 68"/>
            <p:cNvSpPr/>
            <p:nvPr/>
          </p:nvSpPr>
          <p:spPr>
            <a:xfrm>
              <a:off x="4433518" y="3727590"/>
              <a:ext cx="365817" cy="368326"/>
            </a:xfrm>
            <a:prstGeom prst="mathMultiply">
              <a:avLst/>
            </a:prstGeom>
            <a:solidFill>
              <a:srgbClr val="FFFF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grpSp>
      <p:grpSp>
        <p:nvGrpSpPr>
          <p:cNvPr id="70" name="図形グループ 69"/>
          <p:cNvGrpSpPr/>
          <p:nvPr/>
        </p:nvGrpSpPr>
        <p:grpSpPr>
          <a:xfrm>
            <a:off x="3941712" y="2083362"/>
            <a:ext cx="3163180" cy="195608"/>
            <a:chOff x="3137997" y="3701936"/>
            <a:chExt cx="6371096" cy="393982"/>
          </a:xfrm>
        </p:grpSpPr>
        <p:sp>
          <p:nvSpPr>
            <p:cNvPr id="71" name="乗算記号 70"/>
            <p:cNvSpPr/>
            <p:nvPr/>
          </p:nvSpPr>
          <p:spPr>
            <a:xfrm>
              <a:off x="3137997" y="3714543"/>
              <a:ext cx="365817" cy="368326"/>
            </a:xfrm>
            <a:prstGeom prst="mathMultiply">
              <a:avLst/>
            </a:prstGeom>
            <a:solidFill>
              <a:srgbClr val="FFFF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72" name="乗算記号 71"/>
            <p:cNvSpPr/>
            <p:nvPr/>
          </p:nvSpPr>
          <p:spPr>
            <a:xfrm>
              <a:off x="5960071" y="3701936"/>
              <a:ext cx="365817" cy="368327"/>
            </a:xfrm>
            <a:prstGeom prst="mathMultiply">
              <a:avLst/>
            </a:prstGeom>
            <a:solidFill>
              <a:schemeClr val="accent4">
                <a:lumMod val="50000"/>
              </a:schemeClr>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73" name="乗算記号 72"/>
            <p:cNvSpPr/>
            <p:nvPr/>
          </p:nvSpPr>
          <p:spPr>
            <a:xfrm>
              <a:off x="9143276" y="3727592"/>
              <a:ext cx="365817" cy="368326"/>
            </a:xfrm>
            <a:prstGeom prst="mathMultiply">
              <a:avLst/>
            </a:prstGeom>
            <a:solidFill>
              <a:srgbClr val="FFFF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74" name="乗算記号 73"/>
            <p:cNvSpPr/>
            <p:nvPr/>
          </p:nvSpPr>
          <p:spPr>
            <a:xfrm>
              <a:off x="7659423" y="3714544"/>
              <a:ext cx="365817" cy="368326"/>
            </a:xfrm>
            <a:prstGeom prst="mathMultiply">
              <a:avLst/>
            </a:prstGeom>
            <a:solidFill>
              <a:srgbClr val="FFFF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75" name="乗算記号 74"/>
            <p:cNvSpPr/>
            <p:nvPr/>
          </p:nvSpPr>
          <p:spPr>
            <a:xfrm>
              <a:off x="4433518" y="3727592"/>
              <a:ext cx="365817" cy="368326"/>
            </a:xfrm>
            <a:prstGeom prst="mathMultiply">
              <a:avLst/>
            </a:prstGeom>
            <a:solidFill>
              <a:srgbClr val="FFFF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grpSp>
      <p:cxnSp>
        <p:nvCxnSpPr>
          <p:cNvPr id="76" name="直線矢印コネクタ 75"/>
          <p:cNvCxnSpPr/>
          <p:nvPr/>
        </p:nvCxnSpPr>
        <p:spPr>
          <a:xfrm flipH="1" flipV="1">
            <a:off x="6435011" y="2197877"/>
            <a:ext cx="751221" cy="501665"/>
          </a:xfrm>
          <a:prstGeom prst="straightConnector1">
            <a:avLst/>
          </a:prstGeom>
          <a:noFill/>
          <a:ln w="38100" cap="flat">
            <a:solidFill>
              <a:schemeClr val="tx1"/>
            </a:solidFill>
            <a:prstDash val="solid"/>
            <a:miter lim="400000"/>
            <a:tailEnd type="triangle" w="lg" len="lg"/>
          </a:ln>
          <a:effectLst/>
        </p:spPr>
        <p:style>
          <a:lnRef idx="0">
            <a:scrgbClr r="0" g="0" b="0"/>
          </a:lnRef>
          <a:fillRef idx="0">
            <a:scrgbClr r="0" g="0" b="0"/>
          </a:fillRef>
          <a:effectRef idx="0">
            <a:scrgbClr r="0" g="0" b="0"/>
          </a:effectRef>
          <a:fontRef idx="none"/>
        </p:style>
      </p:cxnSp>
      <p:cxnSp>
        <p:nvCxnSpPr>
          <p:cNvPr id="77" name="直線矢印コネクタ 76"/>
          <p:cNvCxnSpPr/>
          <p:nvPr/>
        </p:nvCxnSpPr>
        <p:spPr>
          <a:xfrm flipH="1" flipV="1">
            <a:off x="5587672" y="2245768"/>
            <a:ext cx="1610950" cy="463072"/>
          </a:xfrm>
          <a:prstGeom prst="straightConnector1">
            <a:avLst/>
          </a:prstGeom>
          <a:noFill/>
          <a:ln w="38100" cap="flat">
            <a:solidFill>
              <a:srgbClr val="000000"/>
            </a:solidFill>
            <a:prstDash val="solid"/>
            <a:miter lim="400000"/>
            <a:tailEnd type="triangle" w="lg" len="lg"/>
          </a:ln>
          <a:effectLst/>
        </p:spPr>
        <p:style>
          <a:lnRef idx="0">
            <a:scrgbClr r="0" g="0" b="0"/>
          </a:lnRef>
          <a:fillRef idx="0">
            <a:scrgbClr r="0" g="0" b="0"/>
          </a:fillRef>
          <a:effectRef idx="0">
            <a:scrgbClr r="0" g="0" b="0"/>
          </a:effectRef>
          <a:fontRef idx="none"/>
        </p:style>
      </p:cxnSp>
      <p:sp>
        <p:nvSpPr>
          <p:cNvPr id="80" name="テキスト ボックス 79"/>
          <p:cNvSpPr txBox="1"/>
          <p:nvPr/>
        </p:nvSpPr>
        <p:spPr>
          <a:xfrm>
            <a:off x="7102687" y="2498164"/>
            <a:ext cx="1775584" cy="369332"/>
          </a:xfrm>
          <a:prstGeom prst="rect">
            <a:avLst/>
          </a:prstGeom>
          <a:noFill/>
        </p:spPr>
        <p:txBody>
          <a:bodyPr wrap="none" rtlCol="0">
            <a:spAutoFit/>
          </a:bodyPr>
          <a:lstStyle/>
          <a:p>
            <a:r>
              <a:rPr kumimoji="1" lang="en-US" altLang="ja-JP" dirty="0" smtClean="0">
                <a:latin typeface="Arial"/>
                <a:cs typeface="Arial"/>
              </a:rPr>
              <a:t>Thermocouples</a:t>
            </a:r>
          </a:p>
        </p:txBody>
      </p:sp>
      <p:sp>
        <p:nvSpPr>
          <p:cNvPr id="90" name="テキスト ボックス 89"/>
          <p:cNvSpPr txBox="1"/>
          <p:nvPr/>
        </p:nvSpPr>
        <p:spPr>
          <a:xfrm>
            <a:off x="4058699" y="2199385"/>
            <a:ext cx="1416261" cy="369332"/>
          </a:xfrm>
          <a:prstGeom prst="rect">
            <a:avLst/>
          </a:prstGeom>
          <a:noFill/>
        </p:spPr>
        <p:txBody>
          <a:bodyPr wrap="none" rtlCol="0">
            <a:spAutoFit/>
          </a:bodyPr>
          <a:lstStyle/>
          <a:p>
            <a:r>
              <a:rPr kumimoji="1" lang="en-US" altLang="ja-JP" dirty="0" smtClean="0">
                <a:latin typeface="Arial"/>
                <a:cs typeface="Arial"/>
              </a:rPr>
              <a:t>(Both sides)</a:t>
            </a:r>
            <a:endParaRPr kumimoji="1" lang="ja-JP" altLang="en-US" dirty="0">
              <a:latin typeface="Arial"/>
              <a:cs typeface="Arial"/>
            </a:endParaRPr>
          </a:p>
        </p:txBody>
      </p:sp>
      <p:sp>
        <p:nvSpPr>
          <p:cNvPr id="91" name="テキスト ボックス 90"/>
          <p:cNvSpPr txBox="1"/>
          <p:nvPr/>
        </p:nvSpPr>
        <p:spPr>
          <a:xfrm>
            <a:off x="3856225" y="3132376"/>
            <a:ext cx="3198311" cy="400110"/>
          </a:xfrm>
          <a:prstGeom prst="rect">
            <a:avLst/>
          </a:prstGeom>
          <a:noFill/>
        </p:spPr>
        <p:txBody>
          <a:bodyPr wrap="none" rtlCol="0">
            <a:spAutoFit/>
          </a:bodyPr>
          <a:lstStyle/>
          <a:p>
            <a:r>
              <a:rPr lang="en-US" altLang="ja-JP" sz="2000" b="1" dirty="0" smtClean="0">
                <a:latin typeface="Arial"/>
                <a:cs typeface="Arial"/>
              </a:rPr>
              <a:t>1m-long cartridge heater</a:t>
            </a:r>
            <a:endParaRPr kumimoji="1" lang="ja-JP" altLang="en-US" sz="2000" b="1" dirty="0">
              <a:latin typeface="Arial"/>
              <a:cs typeface="Arial"/>
            </a:endParaRPr>
          </a:p>
        </p:txBody>
      </p:sp>
      <p:sp>
        <p:nvSpPr>
          <p:cNvPr id="92" name="テキスト ボックス 91"/>
          <p:cNvSpPr txBox="1"/>
          <p:nvPr/>
        </p:nvSpPr>
        <p:spPr>
          <a:xfrm>
            <a:off x="4375394" y="3532486"/>
            <a:ext cx="2537073" cy="707886"/>
          </a:xfrm>
          <a:prstGeom prst="rect">
            <a:avLst/>
          </a:prstGeom>
          <a:noFill/>
        </p:spPr>
        <p:txBody>
          <a:bodyPr wrap="none" rtlCol="0">
            <a:spAutoFit/>
          </a:bodyPr>
          <a:lstStyle/>
          <a:p>
            <a:r>
              <a:rPr lang="en-US" altLang="ja-JP" sz="2000" dirty="0" smtClean="0">
                <a:latin typeface="Arial"/>
                <a:cs typeface="Arial"/>
              </a:rPr>
              <a:t>4 in forming block</a:t>
            </a:r>
          </a:p>
          <a:p>
            <a:r>
              <a:rPr kumimoji="1" lang="en-US" altLang="ja-JP" sz="2000" dirty="0" smtClean="0">
                <a:latin typeface="Arial"/>
                <a:cs typeface="Arial"/>
              </a:rPr>
              <a:t>2 in winding mandrel</a:t>
            </a:r>
            <a:endParaRPr kumimoji="1" lang="ja-JP" altLang="en-US" sz="2000" dirty="0">
              <a:latin typeface="Arial"/>
              <a:cs typeface="Arial"/>
            </a:endParaRPr>
          </a:p>
        </p:txBody>
      </p:sp>
      <p:sp>
        <p:nvSpPr>
          <p:cNvPr id="93" name="テキスト ボックス 92"/>
          <p:cNvSpPr txBox="1"/>
          <p:nvPr/>
        </p:nvSpPr>
        <p:spPr>
          <a:xfrm>
            <a:off x="3856225" y="4343060"/>
            <a:ext cx="2094368" cy="400110"/>
          </a:xfrm>
          <a:prstGeom prst="rect">
            <a:avLst/>
          </a:prstGeom>
          <a:noFill/>
        </p:spPr>
        <p:txBody>
          <a:bodyPr wrap="none" rtlCol="0">
            <a:spAutoFit/>
          </a:bodyPr>
          <a:lstStyle/>
          <a:p>
            <a:r>
              <a:rPr lang="en-US" altLang="ja-JP" sz="2000" b="1" dirty="0" smtClean="0">
                <a:latin typeface="Arial"/>
                <a:cs typeface="Arial"/>
              </a:rPr>
              <a:t>Thermocouples</a:t>
            </a:r>
            <a:endParaRPr kumimoji="1" lang="ja-JP" altLang="en-US" sz="2000" b="1" dirty="0">
              <a:latin typeface="Arial"/>
              <a:cs typeface="Arial"/>
            </a:endParaRPr>
          </a:p>
        </p:txBody>
      </p:sp>
      <p:sp>
        <p:nvSpPr>
          <p:cNvPr id="94" name="テキスト ボックス 93"/>
          <p:cNvSpPr txBox="1"/>
          <p:nvPr/>
        </p:nvSpPr>
        <p:spPr>
          <a:xfrm>
            <a:off x="4375394" y="4709746"/>
            <a:ext cx="3848530" cy="1015663"/>
          </a:xfrm>
          <a:prstGeom prst="rect">
            <a:avLst/>
          </a:prstGeom>
          <a:noFill/>
        </p:spPr>
        <p:txBody>
          <a:bodyPr wrap="none" rtlCol="0">
            <a:spAutoFit/>
          </a:bodyPr>
          <a:lstStyle/>
          <a:p>
            <a:r>
              <a:rPr lang="en-US" altLang="ja-JP" sz="2000" dirty="0" smtClean="0">
                <a:latin typeface="Arial"/>
                <a:cs typeface="Arial"/>
              </a:rPr>
              <a:t>10 in forming block</a:t>
            </a:r>
          </a:p>
          <a:p>
            <a:r>
              <a:rPr kumimoji="1" lang="en-US" altLang="ja-JP" sz="2000" dirty="0" smtClean="0">
                <a:latin typeface="Arial"/>
                <a:cs typeface="Arial"/>
              </a:rPr>
              <a:t>5 in winding mandrel</a:t>
            </a:r>
          </a:p>
          <a:p>
            <a:r>
              <a:rPr lang="en-US" altLang="ja-JP" sz="2000" dirty="0" smtClean="0">
                <a:latin typeface="Arial"/>
                <a:cs typeface="Arial"/>
              </a:rPr>
              <a:t>2 at cartridge heater for mandrel</a:t>
            </a:r>
            <a:endParaRPr kumimoji="1" lang="ja-JP" altLang="en-US" sz="2000" dirty="0">
              <a:latin typeface="Arial"/>
              <a:cs typeface="Arial"/>
            </a:endParaRPr>
          </a:p>
        </p:txBody>
      </p:sp>
      <p:sp>
        <p:nvSpPr>
          <p:cNvPr id="95" name="円/楕円 94"/>
          <p:cNvSpPr/>
          <p:nvPr/>
        </p:nvSpPr>
        <p:spPr>
          <a:xfrm rot="1498794">
            <a:off x="5334217" y="1347553"/>
            <a:ext cx="434609" cy="1050868"/>
          </a:xfrm>
          <a:prstGeom prst="ellipse">
            <a:avLst/>
          </a:prstGeom>
          <a:noFill/>
          <a:ln>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cxnSp>
        <p:nvCxnSpPr>
          <p:cNvPr id="99" name="直線矢印コネクタ 98"/>
          <p:cNvCxnSpPr>
            <a:endCxn id="95" idx="0"/>
          </p:cNvCxnSpPr>
          <p:nvPr/>
        </p:nvCxnSpPr>
        <p:spPr>
          <a:xfrm flipH="1">
            <a:off x="5773413" y="1045880"/>
            <a:ext cx="413138" cy="350824"/>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100" name="テキスト ボックス 99"/>
          <p:cNvSpPr txBox="1"/>
          <p:nvPr/>
        </p:nvSpPr>
        <p:spPr>
          <a:xfrm>
            <a:off x="5693611" y="729306"/>
            <a:ext cx="2642200" cy="379591"/>
          </a:xfrm>
          <a:prstGeom prst="rect">
            <a:avLst/>
          </a:prstGeom>
          <a:no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r>
              <a:rPr lang="en-US" altLang="ja-JP" b="1" dirty="0" smtClean="0">
                <a:solidFill>
                  <a:srgbClr val="FF0000"/>
                </a:solidFill>
                <a:latin typeface="Arial"/>
                <a:cs typeface="Arial"/>
                <a:sym typeface="Helvetica Neue Light"/>
              </a:rPr>
              <a:t>Used for heater control</a:t>
            </a:r>
            <a:endParaRPr kumimoji="0" lang="ja-JP" altLang="en-US" b="1" i="0" u="none" strike="noStrike" cap="none" spc="0" normalizeH="0" baseline="0" dirty="0">
              <a:ln>
                <a:noFill/>
              </a:ln>
              <a:solidFill>
                <a:srgbClr val="FF0000"/>
              </a:solidFill>
              <a:effectLst/>
              <a:uFillTx/>
              <a:latin typeface="Arial"/>
              <a:cs typeface="Arial"/>
              <a:sym typeface="Helvetica Neue Light"/>
            </a:endParaRPr>
          </a:p>
        </p:txBody>
      </p:sp>
    </p:spTree>
    <p:extLst>
      <p:ext uri="{BB962C8B-B14F-4D97-AF65-F5344CB8AC3E}">
        <p14:creationId xmlns:p14="http://schemas.microsoft.com/office/powerpoint/2010/main" val="879225766"/>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9" name="図 108"/>
          <p:cNvPicPr>
            <a:picLocks noChangeAspect="1"/>
          </p:cNvPicPr>
          <p:nvPr/>
        </p:nvPicPr>
        <p:blipFill>
          <a:blip r:embed="rId3"/>
          <a:stretch>
            <a:fillRect/>
          </a:stretch>
        </p:blipFill>
        <p:spPr>
          <a:xfrm>
            <a:off x="371564" y="849574"/>
            <a:ext cx="8502552" cy="4739542"/>
          </a:xfrm>
          <a:prstGeom prst="rect">
            <a:avLst/>
          </a:prstGeom>
        </p:spPr>
      </p:pic>
      <p:sp>
        <p:nvSpPr>
          <p:cNvPr id="4" name="スライド番号プレースホルダー 3"/>
          <p:cNvSpPr>
            <a:spLocks noGrp="1"/>
          </p:cNvSpPr>
          <p:nvPr>
            <p:ph type="sldNum" sz="quarter" idx="12"/>
          </p:nvPr>
        </p:nvSpPr>
        <p:spPr/>
        <p:txBody>
          <a:bodyPr/>
          <a:lstStyle/>
          <a:p>
            <a:fld id="{3801DF6F-6569-874B-A699-DF8738964170}" type="slidenum">
              <a:rPr kumimoji="1" lang="ja-JP" altLang="en-US" smtClean="0"/>
              <a:t>31</a:t>
            </a:fld>
            <a:endParaRPr kumimoji="1" lang="ja-JP" altLang="en-US"/>
          </a:p>
        </p:txBody>
      </p:sp>
      <p:sp>
        <p:nvSpPr>
          <p:cNvPr id="5"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6"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Actual temperature trend in curing</a:t>
            </a:r>
          </a:p>
        </p:txBody>
      </p:sp>
      <p:sp>
        <p:nvSpPr>
          <p:cNvPr id="8" name="テキスト ボックス 7"/>
          <p:cNvSpPr txBox="1"/>
          <p:nvPr/>
        </p:nvSpPr>
        <p:spPr>
          <a:xfrm>
            <a:off x="50624" y="6096092"/>
            <a:ext cx="6598118" cy="369332"/>
          </a:xfrm>
          <a:prstGeom prst="rect">
            <a:avLst/>
          </a:prstGeom>
          <a:noFill/>
        </p:spPr>
        <p:txBody>
          <a:bodyPr wrap="none" rtlCol="0">
            <a:spAutoFit/>
          </a:bodyPr>
          <a:lstStyle/>
          <a:p>
            <a:r>
              <a:rPr kumimoji="1" lang="en-US" altLang="ja-JP" dirty="0" smtClean="0">
                <a:latin typeface="Arial"/>
                <a:cs typeface="Arial"/>
              </a:rPr>
              <a:t>Max. temperature could be controlled at 190 - 210</a:t>
            </a:r>
            <a:r>
              <a:rPr kumimoji="1" lang="en-US" altLang="ja-JP" baseline="30000" dirty="0" smtClean="0">
                <a:latin typeface="Arial"/>
                <a:cs typeface="Arial"/>
              </a:rPr>
              <a:t>o</a:t>
            </a:r>
            <a:r>
              <a:rPr kumimoji="1" lang="en-US" altLang="ja-JP" dirty="0" smtClean="0">
                <a:latin typeface="Arial"/>
                <a:cs typeface="Arial"/>
              </a:rPr>
              <a:t>C (&lt; 220</a:t>
            </a:r>
            <a:r>
              <a:rPr kumimoji="1" lang="en-US" altLang="ja-JP" baseline="30000" dirty="0" smtClean="0">
                <a:latin typeface="Arial"/>
                <a:cs typeface="Arial"/>
              </a:rPr>
              <a:t>o</a:t>
            </a:r>
            <a:r>
              <a:rPr kumimoji="1" lang="en-US" altLang="ja-JP" dirty="0" smtClean="0">
                <a:latin typeface="Arial"/>
                <a:cs typeface="Arial"/>
              </a:rPr>
              <a:t>C) </a:t>
            </a:r>
            <a:endParaRPr kumimoji="1" lang="ja-JP" altLang="en-US" dirty="0">
              <a:latin typeface="Arial"/>
              <a:cs typeface="Arial"/>
            </a:endParaRPr>
          </a:p>
        </p:txBody>
      </p:sp>
      <p:cxnSp>
        <p:nvCxnSpPr>
          <p:cNvPr id="12" name="直線コネクタ 11"/>
          <p:cNvCxnSpPr/>
          <p:nvPr/>
        </p:nvCxnSpPr>
        <p:spPr>
          <a:xfrm>
            <a:off x="1376523" y="2212770"/>
            <a:ext cx="7268307" cy="0"/>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3" name="直線コネクタ 12"/>
          <p:cNvCxnSpPr/>
          <p:nvPr/>
        </p:nvCxnSpPr>
        <p:spPr>
          <a:xfrm>
            <a:off x="1356985" y="1661785"/>
            <a:ext cx="7268307" cy="0"/>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cxnSp>
        <p:nvCxnSpPr>
          <p:cNvPr id="14" name="直線コネクタ 13"/>
          <p:cNvCxnSpPr/>
          <p:nvPr/>
        </p:nvCxnSpPr>
        <p:spPr>
          <a:xfrm>
            <a:off x="1394337" y="1487873"/>
            <a:ext cx="7268307" cy="0"/>
          </a:xfrm>
          <a:prstGeom prst="line">
            <a:avLst/>
          </a:prstGeom>
          <a:ln>
            <a:solidFill>
              <a:schemeClr val="tx1"/>
            </a:solidFill>
            <a:prstDash val="dash"/>
          </a:ln>
          <a:effectLst/>
        </p:spPr>
        <p:style>
          <a:lnRef idx="2">
            <a:schemeClr val="accent1"/>
          </a:lnRef>
          <a:fillRef idx="0">
            <a:schemeClr val="accent1"/>
          </a:fillRef>
          <a:effectRef idx="1">
            <a:schemeClr val="accent1"/>
          </a:effectRef>
          <a:fontRef idx="minor">
            <a:schemeClr val="tx1"/>
          </a:fontRef>
        </p:style>
      </p:cxnSp>
      <p:sp>
        <p:nvSpPr>
          <p:cNvPr id="15" name="テキスト ボックス 14"/>
          <p:cNvSpPr txBox="1"/>
          <p:nvPr/>
        </p:nvSpPr>
        <p:spPr>
          <a:xfrm>
            <a:off x="7384469" y="2028104"/>
            <a:ext cx="822085" cy="369332"/>
          </a:xfrm>
          <a:prstGeom prst="rect">
            <a:avLst/>
          </a:prstGeom>
          <a:solidFill>
            <a:schemeClr val="bg1"/>
          </a:solidFill>
        </p:spPr>
        <p:txBody>
          <a:bodyPr wrap="none" rtlCol="0">
            <a:spAutoFit/>
          </a:bodyPr>
          <a:lstStyle/>
          <a:p>
            <a:r>
              <a:rPr kumimoji="1" lang="en-US" altLang="ja-JP" dirty="0" smtClean="0">
                <a:latin typeface="Arial"/>
                <a:cs typeface="Arial"/>
              </a:rPr>
              <a:t>150</a:t>
            </a:r>
            <a:r>
              <a:rPr kumimoji="1" lang="en-US" altLang="ja-JP" baseline="30000" dirty="0" smtClean="0">
                <a:latin typeface="Arial"/>
                <a:cs typeface="Arial"/>
              </a:rPr>
              <a:t>o</a:t>
            </a:r>
            <a:r>
              <a:rPr kumimoji="1" lang="en-US" altLang="ja-JP" dirty="0" smtClean="0">
                <a:latin typeface="Arial"/>
                <a:cs typeface="Arial"/>
              </a:rPr>
              <a:t>C</a:t>
            </a:r>
            <a:endParaRPr kumimoji="1" lang="ja-JP" altLang="en-US" dirty="0">
              <a:latin typeface="Arial"/>
              <a:cs typeface="Arial"/>
            </a:endParaRPr>
          </a:p>
        </p:txBody>
      </p:sp>
      <p:sp>
        <p:nvSpPr>
          <p:cNvPr id="16" name="テキスト ボックス 15"/>
          <p:cNvSpPr txBox="1"/>
          <p:nvPr/>
        </p:nvSpPr>
        <p:spPr>
          <a:xfrm>
            <a:off x="7384469" y="1526016"/>
            <a:ext cx="822085" cy="369332"/>
          </a:xfrm>
          <a:prstGeom prst="rect">
            <a:avLst/>
          </a:prstGeom>
          <a:solidFill>
            <a:schemeClr val="bg1"/>
          </a:solidFill>
        </p:spPr>
        <p:txBody>
          <a:bodyPr wrap="none" rtlCol="0">
            <a:spAutoFit/>
          </a:bodyPr>
          <a:lstStyle/>
          <a:p>
            <a:r>
              <a:rPr kumimoji="1" lang="en-US" altLang="ja-JP" dirty="0" smtClean="0">
                <a:latin typeface="Arial"/>
                <a:cs typeface="Arial"/>
              </a:rPr>
              <a:t>180</a:t>
            </a:r>
            <a:r>
              <a:rPr kumimoji="1" lang="en-US" altLang="ja-JP" baseline="30000" dirty="0" smtClean="0">
                <a:latin typeface="Arial"/>
                <a:cs typeface="Arial"/>
              </a:rPr>
              <a:t>o</a:t>
            </a:r>
            <a:r>
              <a:rPr kumimoji="1" lang="en-US" altLang="ja-JP" dirty="0" smtClean="0">
                <a:latin typeface="Arial"/>
                <a:cs typeface="Arial"/>
              </a:rPr>
              <a:t>C</a:t>
            </a:r>
            <a:endParaRPr kumimoji="1" lang="ja-JP" altLang="en-US" dirty="0">
              <a:latin typeface="Arial"/>
              <a:cs typeface="Arial"/>
            </a:endParaRPr>
          </a:p>
        </p:txBody>
      </p:sp>
      <p:sp>
        <p:nvSpPr>
          <p:cNvPr id="17" name="テキスト ボックス 16"/>
          <p:cNvSpPr txBox="1"/>
          <p:nvPr/>
        </p:nvSpPr>
        <p:spPr>
          <a:xfrm>
            <a:off x="7384469" y="1257735"/>
            <a:ext cx="822085" cy="369332"/>
          </a:xfrm>
          <a:prstGeom prst="rect">
            <a:avLst/>
          </a:prstGeom>
          <a:solidFill>
            <a:schemeClr val="bg1"/>
          </a:solidFill>
        </p:spPr>
        <p:txBody>
          <a:bodyPr wrap="none" rtlCol="0">
            <a:spAutoFit/>
          </a:bodyPr>
          <a:lstStyle/>
          <a:p>
            <a:r>
              <a:rPr kumimoji="1" lang="en-US" altLang="ja-JP" dirty="0" smtClean="0">
                <a:latin typeface="Arial"/>
                <a:cs typeface="Arial"/>
              </a:rPr>
              <a:t>190</a:t>
            </a:r>
            <a:r>
              <a:rPr kumimoji="1" lang="en-US" altLang="ja-JP" baseline="30000" dirty="0" smtClean="0">
                <a:latin typeface="Arial"/>
                <a:cs typeface="Arial"/>
              </a:rPr>
              <a:t>o</a:t>
            </a:r>
            <a:r>
              <a:rPr kumimoji="1" lang="en-US" altLang="ja-JP" dirty="0" smtClean="0">
                <a:latin typeface="Arial"/>
                <a:cs typeface="Arial"/>
              </a:rPr>
              <a:t>C</a:t>
            </a:r>
            <a:endParaRPr kumimoji="1" lang="ja-JP" altLang="en-US" dirty="0">
              <a:latin typeface="Arial"/>
              <a:cs typeface="Arial"/>
            </a:endParaRPr>
          </a:p>
        </p:txBody>
      </p:sp>
      <p:sp>
        <p:nvSpPr>
          <p:cNvPr id="20" name="テキスト ボックス 19"/>
          <p:cNvSpPr txBox="1"/>
          <p:nvPr/>
        </p:nvSpPr>
        <p:spPr>
          <a:xfrm>
            <a:off x="1063908" y="1661785"/>
            <a:ext cx="184666" cy="369332"/>
          </a:xfrm>
          <a:prstGeom prst="rect">
            <a:avLst/>
          </a:prstGeom>
          <a:noFill/>
        </p:spPr>
        <p:txBody>
          <a:bodyPr wrap="none" rtlCol="0">
            <a:spAutoFit/>
          </a:bodyPr>
          <a:lstStyle/>
          <a:p>
            <a:endParaRPr kumimoji="1" lang="ja-JP" altLang="en-US" dirty="0"/>
          </a:p>
        </p:txBody>
      </p:sp>
      <p:sp>
        <p:nvSpPr>
          <p:cNvPr id="21" name="テキスト ボックス 20"/>
          <p:cNvSpPr txBox="1"/>
          <p:nvPr/>
        </p:nvSpPr>
        <p:spPr>
          <a:xfrm>
            <a:off x="1736164" y="6450897"/>
            <a:ext cx="4495754" cy="369332"/>
          </a:xfrm>
          <a:prstGeom prst="rect">
            <a:avLst/>
          </a:prstGeom>
          <a:noFill/>
        </p:spPr>
        <p:txBody>
          <a:bodyPr wrap="none" rtlCol="0">
            <a:spAutoFit/>
          </a:bodyPr>
          <a:lstStyle/>
          <a:p>
            <a:r>
              <a:rPr lang="en-US" altLang="ja-JP" dirty="0" smtClean="0">
                <a:latin typeface="Arial"/>
                <a:cs typeface="Arial"/>
              </a:rPr>
              <a:t>Expected temperature profile was realized</a:t>
            </a:r>
            <a:endParaRPr kumimoji="1" lang="ja-JP" altLang="en-US" dirty="0">
              <a:latin typeface="Arial"/>
              <a:cs typeface="Arial"/>
            </a:endParaRPr>
          </a:p>
        </p:txBody>
      </p:sp>
      <p:grpSp>
        <p:nvGrpSpPr>
          <p:cNvPr id="108" name="図形グループ 107"/>
          <p:cNvGrpSpPr/>
          <p:nvPr/>
        </p:nvGrpSpPr>
        <p:grpSpPr>
          <a:xfrm>
            <a:off x="3053962" y="2501873"/>
            <a:ext cx="2552278" cy="971859"/>
            <a:chOff x="8459170" y="2442454"/>
            <a:chExt cx="3541874" cy="1348679"/>
          </a:xfrm>
        </p:grpSpPr>
        <p:grpSp>
          <p:nvGrpSpPr>
            <p:cNvPr id="97" name="図形グループ 96"/>
            <p:cNvGrpSpPr/>
            <p:nvPr/>
          </p:nvGrpSpPr>
          <p:grpSpPr>
            <a:xfrm>
              <a:off x="8920001" y="2792363"/>
              <a:ext cx="3024701" cy="990091"/>
              <a:chOff x="10565011" y="3869302"/>
              <a:chExt cx="3290019" cy="1076939"/>
            </a:xfrm>
          </p:grpSpPr>
          <p:grpSp>
            <p:nvGrpSpPr>
              <p:cNvPr id="60" name="図形グループ 59"/>
              <p:cNvGrpSpPr/>
              <p:nvPr/>
            </p:nvGrpSpPr>
            <p:grpSpPr>
              <a:xfrm>
                <a:off x="10565011" y="3869302"/>
                <a:ext cx="3290019" cy="1076939"/>
                <a:chOff x="1614457" y="2884527"/>
                <a:chExt cx="8995794" cy="2588343"/>
              </a:xfrm>
            </p:grpSpPr>
            <p:sp>
              <p:nvSpPr>
                <p:cNvPr id="61" name="正方形/長方形 60"/>
                <p:cNvSpPr/>
                <p:nvPr/>
              </p:nvSpPr>
              <p:spPr>
                <a:xfrm>
                  <a:off x="1614457" y="2884527"/>
                  <a:ext cx="8995794" cy="2588343"/>
                </a:xfrm>
                <a:prstGeom prst="rect">
                  <a:avLst/>
                </a:prstGeom>
                <a:solidFill>
                  <a:srgbClr val="529BB2"/>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62" name="正方形/長方形 61"/>
                <p:cNvSpPr/>
                <p:nvPr/>
              </p:nvSpPr>
              <p:spPr>
                <a:xfrm>
                  <a:off x="1614457" y="3693763"/>
                  <a:ext cx="8995794" cy="969876"/>
                </a:xfrm>
                <a:prstGeom prst="rect">
                  <a:avLst/>
                </a:prstGeom>
                <a:solidFill>
                  <a:srgbClr val="57AB55"/>
                </a:solidFill>
                <a:ln w="12700" cap="flat">
                  <a:solidFill>
                    <a:srgbClr val="3F7E3E"/>
                  </a:solid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a:ln>
                      <a:noFill/>
                    </a:ln>
                    <a:solidFill>
                      <a:srgbClr val="000000"/>
                    </a:solidFill>
                    <a:effectLst/>
                    <a:uFillTx/>
                    <a:latin typeface="+mn-lt"/>
                    <a:ea typeface="+mn-ea"/>
                    <a:cs typeface="+mn-cs"/>
                    <a:sym typeface="Helvetica Neue Light"/>
                  </a:endParaRPr>
                </a:p>
              </p:txBody>
            </p:sp>
          </p:grpSp>
          <p:grpSp>
            <p:nvGrpSpPr>
              <p:cNvPr id="63" name="図形グループ 62"/>
              <p:cNvGrpSpPr/>
              <p:nvPr/>
            </p:nvGrpSpPr>
            <p:grpSpPr>
              <a:xfrm>
                <a:off x="10709293" y="4298522"/>
                <a:ext cx="3003633" cy="185740"/>
                <a:chOff x="3137997" y="3701938"/>
                <a:chExt cx="6371096" cy="393979"/>
              </a:xfrm>
            </p:grpSpPr>
            <p:sp>
              <p:nvSpPr>
                <p:cNvPr id="64" name="乗算記号 63"/>
                <p:cNvSpPr/>
                <p:nvPr/>
              </p:nvSpPr>
              <p:spPr>
                <a:xfrm>
                  <a:off x="3137997" y="3714546"/>
                  <a:ext cx="365816" cy="368326"/>
                </a:xfrm>
                <a:prstGeom prst="mathMultiply">
                  <a:avLst/>
                </a:prstGeom>
                <a:solidFill>
                  <a:srgbClr val="FFFF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65" name="乗算記号 64"/>
                <p:cNvSpPr/>
                <p:nvPr/>
              </p:nvSpPr>
              <p:spPr>
                <a:xfrm>
                  <a:off x="5960071" y="3701938"/>
                  <a:ext cx="365816" cy="368326"/>
                </a:xfrm>
                <a:prstGeom prst="mathMultiply">
                  <a:avLst/>
                </a:prstGeom>
                <a:solidFill>
                  <a:schemeClr val="accent4">
                    <a:lumMod val="50000"/>
                  </a:schemeClr>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66" name="乗算記号 65"/>
                <p:cNvSpPr/>
                <p:nvPr/>
              </p:nvSpPr>
              <p:spPr>
                <a:xfrm>
                  <a:off x="9143277" y="3727591"/>
                  <a:ext cx="365816" cy="368326"/>
                </a:xfrm>
                <a:prstGeom prst="mathMultiply">
                  <a:avLst/>
                </a:prstGeom>
                <a:solidFill>
                  <a:srgbClr val="FFFF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67" name="乗算記号 66"/>
                <p:cNvSpPr/>
                <p:nvPr/>
              </p:nvSpPr>
              <p:spPr>
                <a:xfrm>
                  <a:off x="7659423" y="3714544"/>
                  <a:ext cx="365816" cy="368326"/>
                </a:xfrm>
                <a:prstGeom prst="mathMultiply">
                  <a:avLst/>
                </a:prstGeom>
                <a:solidFill>
                  <a:srgbClr val="FFFF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68" name="乗算記号 67"/>
                <p:cNvSpPr/>
                <p:nvPr/>
              </p:nvSpPr>
              <p:spPr>
                <a:xfrm>
                  <a:off x="4433517" y="3727591"/>
                  <a:ext cx="365816" cy="368326"/>
                </a:xfrm>
                <a:prstGeom prst="mathMultiply">
                  <a:avLst/>
                </a:prstGeom>
                <a:solidFill>
                  <a:srgbClr val="FFFF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grpSp>
          <p:grpSp>
            <p:nvGrpSpPr>
              <p:cNvPr id="69" name="図形グループ 68"/>
              <p:cNvGrpSpPr/>
              <p:nvPr/>
            </p:nvGrpSpPr>
            <p:grpSpPr>
              <a:xfrm>
                <a:off x="10708301" y="3954942"/>
                <a:ext cx="3003633" cy="185740"/>
                <a:chOff x="3137997" y="3701936"/>
                <a:chExt cx="6371096" cy="393979"/>
              </a:xfrm>
            </p:grpSpPr>
            <p:sp>
              <p:nvSpPr>
                <p:cNvPr id="70" name="乗算記号 69"/>
                <p:cNvSpPr/>
                <p:nvPr/>
              </p:nvSpPr>
              <p:spPr>
                <a:xfrm>
                  <a:off x="3137997" y="3714544"/>
                  <a:ext cx="365816" cy="368326"/>
                </a:xfrm>
                <a:prstGeom prst="mathMultiply">
                  <a:avLst/>
                </a:prstGeom>
                <a:solidFill>
                  <a:srgbClr val="FFFF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71" name="乗算記号 70"/>
                <p:cNvSpPr/>
                <p:nvPr/>
              </p:nvSpPr>
              <p:spPr>
                <a:xfrm>
                  <a:off x="5960071" y="3701936"/>
                  <a:ext cx="365816" cy="368326"/>
                </a:xfrm>
                <a:prstGeom prst="mathMultiply">
                  <a:avLst/>
                </a:prstGeom>
                <a:solidFill>
                  <a:schemeClr val="accent4">
                    <a:lumMod val="50000"/>
                  </a:schemeClr>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72" name="乗算記号 71"/>
                <p:cNvSpPr/>
                <p:nvPr/>
              </p:nvSpPr>
              <p:spPr>
                <a:xfrm>
                  <a:off x="9143277" y="3727589"/>
                  <a:ext cx="365816" cy="368326"/>
                </a:xfrm>
                <a:prstGeom prst="mathMultiply">
                  <a:avLst/>
                </a:prstGeom>
                <a:solidFill>
                  <a:srgbClr val="FFFF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73" name="乗算記号 72"/>
                <p:cNvSpPr/>
                <p:nvPr/>
              </p:nvSpPr>
              <p:spPr>
                <a:xfrm>
                  <a:off x="7659423" y="3714541"/>
                  <a:ext cx="365816" cy="368326"/>
                </a:xfrm>
                <a:prstGeom prst="mathMultiply">
                  <a:avLst/>
                </a:prstGeom>
                <a:solidFill>
                  <a:srgbClr val="FFFF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74" name="乗算記号 73"/>
                <p:cNvSpPr/>
                <p:nvPr/>
              </p:nvSpPr>
              <p:spPr>
                <a:xfrm>
                  <a:off x="4433517" y="3727589"/>
                  <a:ext cx="365816" cy="368326"/>
                </a:xfrm>
                <a:prstGeom prst="mathMultiply">
                  <a:avLst/>
                </a:prstGeom>
                <a:solidFill>
                  <a:srgbClr val="FFFF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grpSp>
          <p:grpSp>
            <p:nvGrpSpPr>
              <p:cNvPr id="75" name="図形グループ 74"/>
              <p:cNvGrpSpPr/>
              <p:nvPr/>
            </p:nvGrpSpPr>
            <p:grpSpPr>
              <a:xfrm>
                <a:off x="10708301" y="4685747"/>
                <a:ext cx="3003633" cy="185740"/>
                <a:chOff x="3137997" y="3701936"/>
                <a:chExt cx="6371096" cy="393979"/>
              </a:xfrm>
            </p:grpSpPr>
            <p:sp>
              <p:nvSpPr>
                <p:cNvPr id="76" name="乗算記号 75"/>
                <p:cNvSpPr/>
                <p:nvPr/>
              </p:nvSpPr>
              <p:spPr>
                <a:xfrm>
                  <a:off x="3137997" y="3714544"/>
                  <a:ext cx="365816" cy="368326"/>
                </a:xfrm>
                <a:prstGeom prst="mathMultiply">
                  <a:avLst/>
                </a:prstGeom>
                <a:solidFill>
                  <a:srgbClr val="FFFF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77" name="乗算記号 76"/>
                <p:cNvSpPr/>
                <p:nvPr/>
              </p:nvSpPr>
              <p:spPr>
                <a:xfrm>
                  <a:off x="5960071" y="3701936"/>
                  <a:ext cx="365816" cy="368326"/>
                </a:xfrm>
                <a:prstGeom prst="mathMultiply">
                  <a:avLst/>
                </a:prstGeom>
                <a:solidFill>
                  <a:schemeClr val="accent4">
                    <a:lumMod val="50000"/>
                  </a:schemeClr>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78" name="乗算記号 77"/>
                <p:cNvSpPr/>
                <p:nvPr/>
              </p:nvSpPr>
              <p:spPr>
                <a:xfrm>
                  <a:off x="9143277" y="3727589"/>
                  <a:ext cx="365816" cy="368326"/>
                </a:xfrm>
                <a:prstGeom prst="mathMultiply">
                  <a:avLst/>
                </a:prstGeom>
                <a:solidFill>
                  <a:srgbClr val="FFFF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79" name="乗算記号 78"/>
                <p:cNvSpPr/>
                <p:nvPr/>
              </p:nvSpPr>
              <p:spPr>
                <a:xfrm>
                  <a:off x="7659423" y="3714541"/>
                  <a:ext cx="365816" cy="368326"/>
                </a:xfrm>
                <a:prstGeom prst="mathMultiply">
                  <a:avLst/>
                </a:prstGeom>
                <a:solidFill>
                  <a:srgbClr val="FFFF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sp>
              <p:nvSpPr>
                <p:cNvPr id="80" name="乗算記号 79"/>
                <p:cNvSpPr/>
                <p:nvPr/>
              </p:nvSpPr>
              <p:spPr>
                <a:xfrm>
                  <a:off x="4433517" y="3727589"/>
                  <a:ext cx="365816" cy="368326"/>
                </a:xfrm>
                <a:prstGeom prst="mathMultiply">
                  <a:avLst/>
                </a:prstGeom>
                <a:solidFill>
                  <a:srgbClr val="FFFF00"/>
                </a:solidFill>
                <a:ln w="12700" cap="flat">
                  <a:noFill/>
                  <a:miter lim="400000"/>
                </a:ln>
                <a:effectLst/>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ctr" defTabSz="584200" rtl="0" fontAlgn="auto" latinLnBrk="1" hangingPunct="0">
                    <a:lnSpc>
                      <a:spcPct val="100000"/>
                    </a:lnSpc>
                    <a:spcBef>
                      <a:spcPts val="0"/>
                    </a:spcBef>
                    <a:spcAft>
                      <a:spcPts val="0"/>
                    </a:spcAft>
                    <a:buClrTx/>
                    <a:buSzTx/>
                    <a:buFontTx/>
                    <a:buNone/>
                    <a:tabLst/>
                  </a:pPr>
                  <a:endParaRPr kumimoji="0" lang="ja-JP" altLang="en-US" sz="3600" b="0" i="0" u="none" strike="noStrike" cap="none" spc="0" normalizeH="0" baseline="0" dirty="0">
                    <a:ln>
                      <a:noFill/>
                    </a:ln>
                    <a:solidFill>
                      <a:srgbClr val="000000"/>
                    </a:solidFill>
                    <a:effectLst/>
                    <a:uFillTx/>
                    <a:latin typeface="+mn-lt"/>
                    <a:ea typeface="+mn-ea"/>
                    <a:cs typeface="+mn-cs"/>
                    <a:sym typeface="Helvetica Neue Light"/>
                  </a:endParaRPr>
                </a:p>
              </p:txBody>
            </p:sp>
          </p:grpSp>
        </p:grpSp>
        <p:sp>
          <p:nvSpPr>
            <p:cNvPr id="99" name="テキスト ボックス 98"/>
            <p:cNvSpPr txBox="1"/>
            <p:nvPr/>
          </p:nvSpPr>
          <p:spPr>
            <a:xfrm>
              <a:off x="8491261" y="2751253"/>
              <a:ext cx="556500" cy="369332"/>
            </a:xfrm>
            <a:prstGeom prst="rect">
              <a:avLst/>
            </a:prstGeom>
            <a:noFill/>
          </p:spPr>
          <p:txBody>
            <a:bodyPr wrap="none" rtlCol="0">
              <a:spAutoFit/>
            </a:bodyPr>
            <a:lstStyle/>
            <a:p>
              <a:pPr algn="ctr"/>
              <a:r>
                <a:rPr kumimoji="1" lang="en-US" altLang="ja-JP" dirty="0" smtClean="0">
                  <a:latin typeface="Arial"/>
                  <a:cs typeface="Arial"/>
                </a:rPr>
                <a:t>F-E</a:t>
              </a:r>
              <a:endParaRPr kumimoji="1" lang="ja-JP" altLang="en-US" dirty="0">
                <a:latin typeface="Arial"/>
                <a:cs typeface="Arial"/>
              </a:endParaRPr>
            </a:p>
          </p:txBody>
        </p:sp>
        <p:sp>
          <p:nvSpPr>
            <p:cNvPr id="100" name="テキスト ボックス 99"/>
            <p:cNvSpPr txBox="1"/>
            <p:nvPr/>
          </p:nvSpPr>
          <p:spPr>
            <a:xfrm>
              <a:off x="8578500" y="3065580"/>
              <a:ext cx="382023" cy="369332"/>
            </a:xfrm>
            <a:prstGeom prst="rect">
              <a:avLst/>
            </a:prstGeom>
            <a:noFill/>
          </p:spPr>
          <p:txBody>
            <a:bodyPr wrap="none" rtlCol="0">
              <a:spAutoFit/>
            </a:bodyPr>
            <a:lstStyle/>
            <a:p>
              <a:pPr algn="ctr"/>
              <a:r>
                <a:rPr kumimoji="1" lang="en-US" altLang="ja-JP" dirty="0" smtClean="0">
                  <a:latin typeface="Arial"/>
                  <a:cs typeface="Arial"/>
                </a:rPr>
                <a:t>M</a:t>
              </a:r>
              <a:endParaRPr kumimoji="1" lang="ja-JP" altLang="en-US" dirty="0">
                <a:latin typeface="Arial"/>
                <a:cs typeface="Arial"/>
              </a:endParaRPr>
            </a:p>
          </p:txBody>
        </p:sp>
        <p:sp>
          <p:nvSpPr>
            <p:cNvPr id="101" name="テキスト ボックス 100"/>
            <p:cNvSpPr txBox="1"/>
            <p:nvPr/>
          </p:nvSpPr>
          <p:spPr>
            <a:xfrm>
              <a:off x="8459170" y="3421801"/>
              <a:ext cx="620683" cy="369332"/>
            </a:xfrm>
            <a:prstGeom prst="rect">
              <a:avLst/>
            </a:prstGeom>
            <a:noFill/>
          </p:spPr>
          <p:txBody>
            <a:bodyPr wrap="none" rtlCol="0">
              <a:spAutoFit/>
            </a:bodyPr>
            <a:lstStyle/>
            <a:p>
              <a:pPr algn="ctr"/>
              <a:r>
                <a:rPr kumimoji="1" lang="en-US" altLang="ja-JP" dirty="0" smtClean="0">
                  <a:latin typeface="Arial"/>
                  <a:cs typeface="Arial"/>
                </a:rPr>
                <a:t>F-W</a:t>
              </a:r>
              <a:endParaRPr kumimoji="1" lang="ja-JP" altLang="en-US" dirty="0">
                <a:latin typeface="Arial"/>
                <a:cs typeface="Arial"/>
              </a:endParaRPr>
            </a:p>
          </p:txBody>
        </p:sp>
        <p:sp>
          <p:nvSpPr>
            <p:cNvPr id="102" name="テキスト ボックス 101"/>
            <p:cNvSpPr txBox="1"/>
            <p:nvPr/>
          </p:nvSpPr>
          <p:spPr>
            <a:xfrm>
              <a:off x="8820821" y="2442454"/>
              <a:ext cx="518065" cy="369332"/>
            </a:xfrm>
            <a:prstGeom prst="rect">
              <a:avLst/>
            </a:prstGeom>
            <a:noFill/>
          </p:spPr>
          <p:txBody>
            <a:bodyPr wrap="none" rtlCol="0">
              <a:spAutoFit/>
            </a:bodyPr>
            <a:lstStyle/>
            <a:p>
              <a:pPr algn="ctr"/>
              <a:r>
                <a:rPr kumimoji="1" lang="en-US" altLang="ja-JP" dirty="0" smtClean="0">
                  <a:latin typeface="Arial"/>
                  <a:cs typeface="Arial"/>
                </a:rPr>
                <a:t>NN</a:t>
              </a:r>
              <a:endParaRPr kumimoji="1" lang="ja-JP" altLang="en-US" dirty="0">
                <a:latin typeface="Arial"/>
                <a:cs typeface="Arial"/>
              </a:endParaRPr>
            </a:p>
          </p:txBody>
        </p:sp>
        <p:sp>
          <p:nvSpPr>
            <p:cNvPr id="103" name="テキスト ボックス 102"/>
            <p:cNvSpPr txBox="1"/>
            <p:nvPr/>
          </p:nvSpPr>
          <p:spPr>
            <a:xfrm>
              <a:off x="9501062" y="2442454"/>
              <a:ext cx="351366" cy="369332"/>
            </a:xfrm>
            <a:prstGeom prst="rect">
              <a:avLst/>
            </a:prstGeom>
            <a:noFill/>
          </p:spPr>
          <p:txBody>
            <a:bodyPr wrap="none" rtlCol="0">
              <a:spAutoFit/>
            </a:bodyPr>
            <a:lstStyle/>
            <a:p>
              <a:pPr algn="ctr"/>
              <a:r>
                <a:rPr kumimoji="1" lang="en-US" altLang="ja-JP" dirty="0" smtClean="0">
                  <a:latin typeface="Arial"/>
                  <a:cs typeface="Arial"/>
                </a:rPr>
                <a:t>N</a:t>
              </a:r>
              <a:endParaRPr kumimoji="1" lang="ja-JP" altLang="en-US" dirty="0">
                <a:latin typeface="Arial"/>
                <a:cs typeface="Arial"/>
              </a:endParaRPr>
            </a:p>
          </p:txBody>
        </p:sp>
        <p:sp>
          <p:nvSpPr>
            <p:cNvPr id="104" name="テキスト ボックス 103"/>
            <p:cNvSpPr txBox="1"/>
            <p:nvPr/>
          </p:nvSpPr>
          <p:spPr>
            <a:xfrm>
              <a:off x="10162042" y="2442454"/>
              <a:ext cx="376951" cy="369332"/>
            </a:xfrm>
            <a:prstGeom prst="rect">
              <a:avLst/>
            </a:prstGeom>
            <a:noFill/>
          </p:spPr>
          <p:txBody>
            <a:bodyPr wrap="none" rtlCol="0">
              <a:spAutoFit/>
            </a:bodyPr>
            <a:lstStyle/>
            <a:p>
              <a:pPr algn="ctr"/>
              <a:r>
                <a:rPr lang="en-US" altLang="ja-JP" dirty="0">
                  <a:latin typeface="Arial"/>
                  <a:cs typeface="Arial"/>
                </a:rPr>
                <a:t>M</a:t>
              </a:r>
              <a:endParaRPr kumimoji="1" lang="ja-JP" altLang="en-US" dirty="0">
                <a:latin typeface="Arial"/>
                <a:cs typeface="Arial"/>
              </a:endParaRPr>
            </a:p>
          </p:txBody>
        </p:sp>
        <p:sp>
          <p:nvSpPr>
            <p:cNvPr id="105" name="テキスト ボックス 104"/>
            <p:cNvSpPr txBox="1"/>
            <p:nvPr/>
          </p:nvSpPr>
          <p:spPr>
            <a:xfrm>
              <a:off x="10843045" y="2442454"/>
              <a:ext cx="338629" cy="369332"/>
            </a:xfrm>
            <a:prstGeom prst="rect">
              <a:avLst/>
            </a:prstGeom>
            <a:noFill/>
          </p:spPr>
          <p:txBody>
            <a:bodyPr wrap="none" rtlCol="0">
              <a:spAutoFit/>
            </a:bodyPr>
            <a:lstStyle/>
            <a:p>
              <a:pPr algn="ctr"/>
              <a:r>
                <a:rPr lang="en-US" altLang="ja-JP" dirty="0" smtClean="0">
                  <a:latin typeface="Arial"/>
                  <a:cs typeface="Arial"/>
                </a:rPr>
                <a:t>S</a:t>
              </a:r>
              <a:endParaRPr kumimoji="1" lang="ja-JP" altLang="en-US" dirty="0">
                <a:latin typeface="Arial"/>
                <a:cs typeface="Arial"/>
              </a:endParaRPr>
            </a:p>
          </p:txBody>
        </p:sp>
        <p:sp>
          <p:nvSpPr>
            <p:cNvPr id="106" name="テキスト ボックス 105"/>
            <p:cNvSpPr txBox="1"/>
            <p:nvPr/>
          </p:nvSpPr>
          <p:spPr>
            <a:xfrm>
              <a:off x="11508451" y="2442454"/>
              <a:ext cx="492593" cy="369332"/>
            </a:xfrm>
            <a:prstGeom prst="rect">
              <a:avLst/>
            </a:prstGeom>
            <a:noFill/>
          </p:spPr>
          <p:txBody>
            <a:bodyPr wrap="none" rtlCol="0">
              <a:spAutoFit/>
            </a:bodyPr>
            <a:lstStyle/>
            <a:p>
              <a:pPr algn="ctr"/>
              <a:r>
                <a:rPr lang="en-US" altLang="ja-JP" dirty="0" smtClean="0">
                  <a:latin typeface="Arial"/>
                  <a:cs typeface="Arial"/>
                </a:rPr>
                <a:t>SS</a:t>
              </a:r>
              <a:endParaRPr kumimoji="1" lang="ja-JP" altLang="en-US" dirty="0">
                <a:latin typeface="Arial"/>
                <a:cs typeface="Arial"/>
              </a:endParaRPr>
            </a:p>
          </p:txBody>
        </p:sp>
      </p:grpSp>
      <p:sp>
        <p:nvSpPr>
          <p:cNvPr id="110" name="テキスト ボックス 109"/>
          <p:cNvSpPr txBox="1"/>
          <p:nvPr/>
        </p:nvSpPr>
        <p:spPr>
          <a:xfrm>
            <a:off x="50624" y="5611909"/>
            <a:ext cx="8843888" cy="646331"/>
          </a:xfrm>
          <a:prstGeom prst="rect">
            <a:avLst/>
          </a:prstGeom>
          <a:noFill/>
        </p:spPr>
        <p:txBody>
          <a:bodyPr wrap="none" rtlCol="0">
            <a:spAutoFit/>
          </a:bodyPr>
          <a:lstStyle/>
          <a:p>
            <a:r>
              <a:rPr lang="en-US" altLang="ja-JP" dirty="0" smtClean="0">
                <a:latin typeface="Arial"/>
                <a:cs typeface="Arial"/>
              </a:rPr>
              <a:t>Temperature profile</a:t>
            </a:r>
            <a:r>
              <a:rPr kumimoji="1" lang="en-US" altLang="ja-JP" dirty="0" smtClean="0">
                <a:latin typeface="Arial"/>
                <a:cs typeface="Arial"/>
              </a:rPr>
              <a:t> to harden </a:t>
            </a:r>
            <a:r>
              <a:rPr lang="en-US" altLang="ja-JP" dirty="0" err="1">
                <a:latin typeface="Arial"/>
                <a:cs typeface="Arial"/>
              </a:rPr>
              <a:t>c</a:t>
            </a:r>
            <a:r>
              <a:rPr kumimoji="1" lang="en-US" altLang="ja-JP" dirty="0" err="1" smtClean="0">
                <a:latin typeface="Arial"/>
                <a:cs typeface="Arial"/>
              </a:rPr>
              <a:t>yanate</a:t>
            </a:r>
            <a:r>
              <a:rPr kumimoji="1" lang="en-US" altLang="ja-JP" dirty="0" smtClean="0">
                <a:latin typeface="Arial"/>
                <a:cs typeface="Arial"/>
              </a:rPr>
              <a:t> ester (150</a:t>
            </a:r>
            <a:r>
              <a:rPr kumimoji="1" lang="en-US" altLang="ja-JP" baseline="30000" dirty="0" smtClean="0">
                <a:latin typeface="Arial"/>
                <a:cs typeface="Arial"/>
              </a:rPr>
              <a:t>o</a:t>
            </a:r>
            <a:r>
              <a:rPr kumimoji="1" lang="en-US" altLang="ja-JP" dirty="0" smtClean="0">
                <a:latin typeface="Arial"/>
                <a:cs typeface="Arial"/>
              </a:rPr>
              <a:t>C x 4h + 180</a:t>
            </a:r>
            <a:r>
              <a:rPr kumimoji="1" lang="en-US" altLang="ja-JP" baseline="30000" dirty="0" smtClean="0">
                <a:latin typeface="Arial"/>
                <a:cs typeface="Arial"/>
              </a:rPr>
              <a:t>o</a:t>
            </a:r>
            <a:r>
              <a:rPr kumimoji="1" lang="en-US" altLang="ja-JP" dirty="0" smtClean="0">
                <a:latin typeface="Arial"/>
                <a:cs typeface="Arial"/>
              </a:rPr>
              <a:t>C x 8h) was </a:t>
            </a:r>
            <a:r>
              <a:rPr lang="en-US" altLang="ja-JP" dirty="0" smtClean="0">
                <a:latin typeface="Arial"/>
                <a:cs typeface="Arial"/>
              </a:rPr>
              <a:t>obtained</a:t>
            </a:r>
          </a:p>
          <a:p>
            <a:r>
              <a:rPr lang="en-US" altLang="ja-JP" dirty="0" smtClean="0">
                <a:latin typeface="Arial"/>
                <a:cs typeface="Arial"/>
              </a:rPr>
              <a:t>as expected</a:t>
            </a:r>
            <a:r>
              <a:rPr kumimoji="1" lang="en-US" altLang="ja-JP" dirty="0" smtClean="0">
                <a:latin typeface="Arial"/>
                <a:cs typeface="Arial"/>
              </a:rPr>
              <a:t> </a:t>
            </a:r>
            <a:endParaRPr kumimoji="1" lang="ja-JP" altLang="en-US" dirty="0">
              <a:latin typeface="Arial"/>
              <a:cs typeface="Arial"/>
            </a:endParaRPr>
          </a:p>
        </p:txBody>
      </p:sp>
      <p:sp>
        <p:nvSpPr>
          <p:cNvPr id="111" name="右矢印 110"/>
          <p:cNvSpPr/>
          <p:nvPr/>
        </p:nvSpPr>
        <p:spPr>
          <a:xfrm>
            <a:off x="1395296" y="6520954"/>
            <a:ext cx="378902" cy="229219"/>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a:p>
        </p:txBody>
      </p:sp>
      <p:sp>
        <p:nvSpPr>
          <p:cNvPr id="2" name="テキスト ボックス 1"/>
          <p:cNvSpPr txBox="1"/>
          <p:nvPr/>
        </p:nvSpPr>
        <p:spPr>
          <a:xfrm>
            <a:off x="5785161" y="570299"/>
            <a:ext cx="3367065" cy="369332"/>
          </a:xfrm>
          <a:prstGeom prst="rect">
            <a:avLst/>
          </a:prstGeom>
          <a:noFill/>
        </p:spPr>
        <p:txBody>
          <a:bodyPr wrap="none" rtlCol="0">
            <a:spAutoFit/>
          </a:bodyPr>
          <a:lstStyle/>
          <a:p>
            <a:r>
              <a:rPr kumimoji="1" lang="en-US" altLang="ja-JP" dirty="0" smtClean="0">
                <a:solidFill>
                  <a:schemeClr val="tx2">
                    <a:lumMod val="60000"/>
                    <a:lumOff val="40000"/>
                  </a:schemeClr>
                </a:solidFill>
                <a:latin typeface="Arial"/>
                <a:cs typeface="Arial"/>
              </a:rPr>
              <a:t>Bonding of polyimide insulation</a:t>
            </a:r>
            <a:endParaRPr kumimoji="1" lang="ja-JP" altLang="en-US" dirty="0">
              <a:solidFill>
                <a:schemeClr val="tx2">
                  <a:lumMod val="60000"/>
                  <a:lumOff val="40000"/>
                </a:schemeClr>
              </a:solidFill>
              <a:latin typeface="Arial"/>
              <a:cs typeface="Arial"/>
            </a:endParaRPr>
          </a:p>
        </p:txBody>
      </p:sp>
      <p:cxnSp>
        <p:nvCxnSpPr>
          <p:cNvPr id="7" name="直線コネクタ 6"/>
          <p:cNvCxnSpPr/>
          <p:nvPr/>
        </p:nvCxnSpPr>
        <p:spPr>
          <a:xfrm flipV="1">
            <a:off x="5417716" y="705452"/>
            <a:ext cx="0" cy="782423"/>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53" name="直線コネクタ 52"/>
          <p:cNvCxnSpPr/>
          <p:nvPr/>
        </p:nvCxnSpPr>
        <p:spPr>
          <a:xfrm flipV="1">
            <a:off x="5644934" y="705450"/>
            <a:ext cx="0" cy="782423"/>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18" name="直線矢印コネクタ 17"/>
          <p:cNvCxnSpPr/>
          <p:nvPr/>
        </p:nvCxnSpPr>
        <p:spPr>
          <a:xfrm>
            <a:off x="5190803" y="781652"/>
            <a:ext cx="220220" cy="0"/>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56" name="直線矢印コネクタ 55"/>
          <p:cNvCxnSpPr/>
          <p:nvPr/>
        </p:nvCxnSpPr>
        <p:spPr>
          <a:xfrm flipH="1">
            <a:off x="5645573" y="781652"/>
            <a:ext cx="220220" cy="0"/>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cxnSp>
        <p:nvCxnSpPr>
          <p:cNvPr id="54" name="直線コネクタ 53"/>
          <p:cNvCxnSpPr/>
          <p:nvPr/>
        </p:nvCxnSpPr>
        <p:spPr>
          <a:xfrm flipV="1">
            <a:off x="2136707" y="705450"/>
            <a:ext cx="0" cy="1507322"/>
          </a:xfrm>
          <a:prstGeom prst="line">
            <a:avLst/>
          </a:prstGeom>
          <a:effectLst/>
        </p:spPr>
        <p:style>
          <a:lnRef idx="2">
            <a:schemeClr val="accent1"/>
          </a:lnRef>
          <a:fillRef idx="0">
            <a:schemeClr val="accent1"/>
          </a:fillRef>
          <a:effectRef idx="1">
            <a:schemeClr val="accent1"/>
          </a:effectRef>
          <a:fontRef idx="minor">
            <a:schemeClr val="tx1"/>
          </a:fontRef>
        </p:style>
      </p:cxnSp>
      <p:cxnSp>
        <p:nvCxnSpPr>
          <p:cNvPr id="57" name="直線矢印コネクタ 56"/>
          <p:cNvCxnSpPr/>
          <p:nvPr/>
        </p:nvCxnSpPr>
        <p:spPr>
          <a:xfrm flipH="1">
            <a:off x="2136707" y="781652"/>
            <a:ext cx="220220" cy="0"/>
          </a:xfrm>
          <a:prstGeom prst="straightConnector1">
            <a:avLst/>
          </a:prstGeom>
          <a:ln>
            <a:tailEnd type="arrow"/>
          </a:ln>
          <a:effectLst/>
        </p:spPr>
        <p:style>
          <a:lnRef idx="2">
            <a:schemeClr val="accent1"/>
          </a:lnRef>
          <a:fillRef idx="0">
            <a:schemeClr val="accent1"/>
          </a:fillRef>
          <a:effectRef idx="1">
            <a:schemeClr val="accent1"/>
          </a:effectRef>
          <a:fontRef idx="minor">
            <a:schemeClr val="tx1"/>
          </a:fontRef>
        </p:style>
      </p:cxnSp>
      <p:sp>
        <p:nvSpPr>
          <p:cNvPr id="58" name="テキスト ボックス 57"/>
          <p:cNvSpPr txBox="1"/>
          <p:nvPr/>
        </p:nvSpPr>
        <p:spPr>
          <a:xfrm>
            <a:off x="2312311" y="567824"/>
            <a:ext cx="2956346" cy="369332"/>
          </a:xfrm>
          <a:prstGeom prst="rect">
            <a:avLst/>
          </a:prstGeom>
          <a:noFill/>
        </p:spPr>
        <p:txBody>
          <a:bodyPr wrap="none" rtlCol="0">
            <a:spAutoFit/>
          </a:bodyPr>
          <a:lstStyle/>
          <a:p>
            <a:r>
              <a:rPr kumimoji="1" lang="en-US" altLang="ja-JP" dirty="0" smtClean="0">
                <a:solidFill>
                  <a:schemeClr val="tx2">
                    <a:lumMod val="60000"/>
                    <a:lumOff val="40000"/>
                  </a:schemeClr>
                </a:solidFill>
                <a:latin typeface="Arial"/>
                <a:cs typeface="Arial"/>
              </a:rPr>
              <a:t>Hardening of </a:t>
            </a:r>
            <a:r>
              <a:rPr lang="en-US" altLang="ja-JP" dirty="0" err="1">
                <a:solidFill>
                  <a:schemeClr val="tx2">
                    <a:lumMod val="60000"/>
                    <a:lumOff val="40000"/>
                  </a:schemeClr>
                </a:solidFill>
                <a:latin typeface="Arial"/>
                <a:cs typeface="Arial"/>
              </a:rPr>
              <a:t>c</a:t>
            </a:r>
            <a:r>
              <a:rPr kumimoji="1" lang="en-US" altLang="ja-JP" dirty="0" err="1" smtClean="0">
                <a:solidFill>
                  <a:schemeClr val="tx2">
                    <a:lumMod val="60000"/>
                    <a:lumOff val="40000"/>
                  </a:schemeClr>
                </a:solidFill>
                <a:latin typeface="Arial"/>
                <a:cs typeface="Arial"/>
              </a:rPr>
              <a:t>yanate</a:t>
            </a:r>
            <a:r>
              <a:rPr kumimoji="1" lang="en-US" altLang="ja-JP" dirty="0" smtClean="0">
                <a:solidFill>
                  <a:schemeClr val="tx2">
                    <a:lumMod val="60000"/>
                    <a:lumOff val="40000"/>
                  </a:schemeClr>
                </a:solidFill>
                <a:latin typeface="Arial"/>
                <a:cs typeface="Arial"/>
              </a:rPr>
              <a:t> ester</a:t>
            </a:r>
            <a:endParaRPr kumimoji="1" lang="ja-JP" altLang="en-US" dirty="0">
              <a:solidFill>
                <a:schemeClr val="tx2">
                  <a:lumMod val="60000"/>
                  <a:lumOff val="40000"/>
                </a:schemeClr>
              </a:solidFill>
              <a:latin typeface="Arial"/>
              <a:cs typeface="Arial"/>
            </a:endParaRPr>
          </a:p>
        </p:txBody>
      </p:sp>
    </p:spTree>
    <p:extLst>
      <p:ext uri="{BB962C8B-B14F-4D97-AF65-F5344CB8AC3E}">
        <p14:creationId xmlns:p14="http://schemas.microsoft.com/office/powerpoint/2010/main" val="1227066331"/>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89FC311-C70D-1A49-9ABD-F1846C7BDF25}" type="slidenum">
              <a:rPr kumimoji="1" lang="ja-JP" altLang="en-US" smtClean="0"/>
              <a:t>32</a:t>
            </a:fld>
            <a:endParaRPr kumimoji="1" lang="ja-JP" altLang="en-US"/>
          </a:p>
        </p:txBody>
      </p:sp>
      <p:sp>
        <p:nvSpPr>
          <p:cNvPr id="7"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8"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Coil after curing</a:t>
            </a:r>
          </a:p>
        </p:txBody>
      </p:sp>
      <p:pic>
        <p:nvPicPr>
          <p:cNvPr id="3" name="図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354768" y="2981225"/>
            <a:ext cx="3739660" cy="2019492"/>
          </a:xfrm>
          <a:prstGeom prst="rect">
            <a:avLst/>
          </a:prstGeom>
        </p:spPr>
      </p:pic>
      <p:pic>
        <p:nvPicPr>
          <p:cNvPr id="5" name="図 4"/>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rot="16200000">
            <a:off x="3225655" y="-1323022"/>
            <a:ext cx="2183375" cy="6012635"/>
          </a:xfrm>
          <a:prstGeom prst="rect">
            <a:avLst/>
          </a:prstGeom>
        </p:spPr>
      </p:pic>
      <p:sp>
        <p:nvSpPr>
          <p:cNvPr id="6" name="テキスト ボックス 5"/>
          <p:cNvSpPr txBox="1"/>
          <p:nvPr/>
        </p:nvSpPr>
        <p:spPr>
          <a:xfrm>
            <a:off x="4275667" y="2981225"/>
            <a:ext cx="4553225" cy="1323439"/>
          </a:xfrm>
          <a:prstGeom prst="rect">
            <a:avLst/>
          </a:prstGeom>
          <a:noFill/>
        </p:spPr>
        <p:txBody>
          <a:bodyPr wrap="none" rtlCol="0">
            <a:spAutoFit/>
          </a:bodyPr>
          <a:lstStyle/>
          <a:p>
            <a:r>
              <a:rPr lang="en-US" altLang="ja-JP" sz="2000" dirty="0" smtClean="0">
                <a:latin typeface="Arial"/>
                <a:cs typeface="Arial"/>
              </a:rPr>
              <a:t>The gap between the end saddle and</a:t>
            </a:r>
          </a:p>
          <a:p>
            <a:r>
              <a:rPr lang="en-US" altLang="ja-JP" sz="2000" dirty="0" smtClean="0">
                <a:latin typeface="Arial"/>
                <a:cs typeface="Arial"/>
              </a:rPr>
              <a:t>the cable was closed after curing</a:t>
            </a:r>
          </a:p>
          <a:p>
            <a:r>
              <a:rPr lang="en-US" altLang="ja-JP" sz="2000" dirty="0" smtClean="0">
                <a:latin typeface="Arial"/>
                <a:cs typeface="Arial"/>
                <a:sym typeface="Wingdings"/>
              </a:rPr>
              <a:t></a:t>
            </a:r>
            <a:r>
              <a:rPr lang="en-US" altLang="ja-JP" sz="2000" dirty="0" smtClean="0">
                <a:solidFill>
                  <a:srgbClr val="FF0000"/>
                </a:solidFill>
                <a:latin typeface="Arial"/>
                <a:cs typeface="Arial"/>
                <a:sym typeface="Wingdings"/>
              </a:rPr>
              <a:t>Hard BT resin + S2 glass GFRP can</a:t>
            </a:r>
            <a:endParaRPr lang="en-US" altLang="ja-JP" sz="2000" dirty="0">
              <a:solidFill>
                <a:srgbClr val="FF0000"/>
              </a:solidFill>
              <a:latin typeface="Arial"/>
              <a:cs typeface="Arial"/>
              <a:sym typeface="Wingdings"/>
            </a:endParaRPr>
          </a:p>
          <a:p>
            <a:r>
              <a:rPr lang="en-US" altLang="ja-JP" sz="2000" dirty="0" smtClean="0">
                <a:solidFill>
                  <a:srgbClr val="FF0000"/>
                </a:solidFill>
                <a:latin typeface="Arial"/>
                <a:cs typeface="Arial"/>
                <a:sym typeface="Wingdings"/>
              </a:rPr>
              <a:t>   be accommodated to the cable</a:t>
            </a:r>
          </a:p>
        </p:txBody>
      </p:sp>
      <p:cxnSp>
        <p:nvCxnSpPr>
          <p:cNvPr id="10" name="直線矢印コネクタ 9"/>
          <p:cNvCxnSpPr/>
          <p:nvPr/>
        </p:nvCxnSpPr>
        <p:spPr>
          <a:xfrm flipH="1">
            <a:off x="2017889" y="3416330"/>
            <a:ext cx="2257778" cy="1137447"/>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pic>
        <p:nvPicPr>
          <p:cNvPr id="11" name="図 10"/>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rot="16200000">
            <a:off x="1524021" y="3494442"/>
            <a:ext cx="1846659" cy="4880456"/>
          </a:xfrm>
          <a:prstGeom prst="rect">
            <a:avLst/>
          </a:prstGeom>
        </p:spPr>
      </p:pic>
      <p:sp>
        <p:nvSpPr>
          <p:cNvPr id="12" name="テキスト ボックス 11"/>
          <p:cNvSpPr txBox="1"/>
          <p:nvPr/>
        </p:nvSpPr>
        <p:spPr>
          <a:xfrm>
            <a:off x="4874750" y="5000717"/>
            <a:ext cx="4076331" cy="1323439"/>
          </a:xfrm>
          <a:prstGeom prst="rect">
            <a:avLst/>
          </a:prstGeom>
          <a:noFill/>
        </p:spPr>
        <p:txBody>
          <a:bodyPr wrap="none" rtlCol="0">
            <a:spAutoFit/>
          </a:bodyPr>
          <a:lstStyle/>
          <a:p>
            <a:r>
              <a:rPr lang="en-US" altLang="ja-JP" sz="2000" dirty="0" smtClean="0">
                <a:latin typeface="Arial"/>
                <a:cs typeface="Arial"/>
              </a:rPr>
              <a:t>Bonding between the cable and</a:t>
            </a:r>
          </a:p>
          <a:p>
            <a:r>
              <a:rPr lang="en-US" altLang="ja-JP" sz="2000" dirty="0" smtClean="0">
                <a:latin typeface="Arial"/>
                <a:cs typeface="Arial"/>
              </a:rPr>
              <a:t>the wedges is sufficiently strong</a:t>
            </a:r>
          </a:p>
          <a:p>
            <a:pPr marL="342900" indent="-342900">
              <a:buFont typeface="Wingdings" charset="0"/>
              <a:buChar char="à"/>
            </a:pPr>
            <a:r>
              <a:rPr lang="en-US" altLang="ja-JP" sz="2000" dirty="0" smtClean="0">
                <a:solidFill>
                  <a:srgbClr val="FF0000"/>
                </a:solidFill>
                <a:latin typeface="Arial"/>
                <a:cs typeface="Arial"/>
                <a:sym typeface="Wingdings"/>
              </a:rPr>
              <a:t>Effectiveness of </a:t>
            </a:r>
            <a:r>
              <a:rPr lang="en-US" altLang="ja-JP" sz="2000" dirty="0">
                <a:solidFill>
                  <a:srgbClr val="FF0000"/>
                </a:solidFill>
                <a:latin typeface="Arial"/>
                <a:cs typeface="Arial"/>
                <a:sym typeface="Wingdings"/>
              </a:rPr>
              <a:t>h</a:t>
            </a:r>
            <a:r>
              <a:rPr lang="en-US" altLang="ja-JP" sz="2000" dirty="0" smtClean="0">
                <a:solidFill>
                  <a:srgbClr val="FF0000"/>
                </a:solidFill>
                <a:latin typeface="Arial"/>
                <a:cs typeface="Arial"/>
                <a:sym typeface="Wingdings"/>
              </a:rPr>
              <a:t>eat treatment</a:t>
            </a:r>
          </a:p>
          <a:p>
            <a:r>
              <a:rPr lang="en-US" altLang="ja-JP" sz="2000" dirty="0">
                <a:solidFill>
                  <a:srgbClr val="FF0000"/>
                </a:solidFill>
                <a:latin typeface="Arial"/>
                <a:cs typeface="Arial"/>
                <a:sym typeface="Wingdings"/>
              </a:rPr>
              <a:t> </a:t>
            </a:r>
            <a:r>
              <a:rPr lang="en-US" altLang="ja-JP" sz="2000" dirty="0" smtClean="0">
                <a:solidFill>
                  <a:srgbClr val="FF0000"/>
                </a:solidFill>
                <a:latin typeface="Arial"/>
                <a:cs typeface="Arial"/>
                <a:sym typeface="Wingdings"/>
              </a:rPr>
              <a:t>    profile is verified</a:t>
            </a:r>
            <a:r>
              <a:rPr lang="en-US" altLang="ja-JP" sz="2000" dirty="0" smtClean="0">
                <a:solidFill>
                  <a:srgbClr val="FF0000"/>
                </a:solidFill>
                <a:latin typeface="Arial"/>
                <a:cs typeface="Arial"/>
              </a:rPr>
              <a:t> </a:t>
            </a:r>
            <a:endParaRPr kumimoji="1" lang="ja-JP" altLang="en-US" sz="2000" dirty="0">
              <a:solidFill>
                <a:srgbClr val="FF0000"/>
              </a:solidFill>
              <a:latin typeface="Arial"/>
              <a:cs typeface="Arial"/>
            </a:endParaRPr>
          </a:p>
        </p:txBody>
      </p:sp>
    </p:spTree>
    <p:extLst>
      <p:ext uri="{BB962C8B-B14F-4D97-AF65-F5344CB8AC3E}">
        <p14:creationId xmlns:p14="http://schemas.microsoft.com/office/powerpoint/2010/main" val="3680767438"/>
      </p:ext>
    </p:extLst>
  </p:cSld>
  <p:clrMapOvr>
    <a:masterClrMapping/>
  </p:clrMapOvr>
  <p:timing>
    <p:tnLst>
      <p:par>
        <p:cTn xmlns:p14="http://schemas.microsoft.com/office/powerpoint/2010/mai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89FC311-C70D-1A49-9ABD-F1846C7BDF25}" type="slidenum">
              <a:rPr kumimoji="1" lang="ja-JP" altLang="en-US" smtClean="0"/>
              <a:t>33</a:t>
            </a:fld>
            <a:endParaRPr kumimoji="1" lang="ja-JP" altLang="en-US"/>
          </a:p>
        </p:txBody>
      </p:sp>
      <p:sp>
        <p:nvSpPr>
          <p:cNvPr id="7"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8"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Electrical tests after curing</a:t>
            </a:r>
          </a:p>
        </p:txBody>
      </p:sp>
      <p:sp>
        <p:nvSpPr>
          <p:cNvPr id="2" name="テキスト ボックス 1"/>
          <p:cNvSpPr txBox="1"/>
          <p:nvPr/>
        </p:nvSpPr>
        <p:spPr>
          <a:xfrm>
            <a:off x="1588" y="792881"/>
            <a:ext cx="5724644" cy="5632311"/>
          </a:xfrm>
          <a:prstGeom prst="rect">
            <a:avLst/>
          </a:prstGeom>
          <a:noFill/>
        </p:spPr>
        <p:txBody>
          <a:bodyPr wrap="none" rtlCol="0">
            <a:spAutoFit/>
          </a:bodyPr>
          <a:lstStyle/>
          <a:p>
            <a:pPr marL="285750" indent="-285750">
              <a:buFontTx/>
              <a:buChar char="-"/>
            </a:pPr>
            <a:r>
              <a:rPr kumimoji="1" lang="en-US" altLang="ja-JP" sz="2000" dirty="0" smtClean="0">
                <a:latin typeface="Arial"/>
                <a:cs typeface="Arial"/>
              </a:rPr>
              <a:t>No ground fault throughout winding and curing</a:t>
            </a:r>
          </a:p>
          <a:p>
            <a:pPr marL="285750" indent="-285750">
              <a:buFontTx/>
              <a:buChar char="-"/>
            </a:pPr>
            <a:r>
              <a:rPr lang="en-US" altLang="ja-JP" sz="2000" dirty="0" smtClean="0">
                <a:latin typeface="Arial"/>
                <a:cs typeface="Arial"/>
              </a:rPr>
              <a:t>No change of cable resistance (for 44 turn)</a:t>
            </a:r>
          </a:p>
          <a:p>
            <a:endParaRPr lang="en-US" altLang="ja-JP" sz="2000" dirty="0">
              <a:latin typeface="Arial"/>
              <a:cs typeface="Arial"/>
            </a:endParaRPr>
          </a:p>
          <a:p>
            <a:endParaRPr lang="en-US" altLang="ja-JP" sz="2000" dirty="0" smtClean="0">
              <a:latin typeface="Arial"/>
              <a:cs typeface="Arial"/>
            </a:endParaRPr>
          </a:p>
          <a:p>
            <a:endParaRPr lang="en-US" altLang="ja-JP" sz="2000" dirty="0">
              <a:latin typeface="Arial"/>
              <a:cs typeface="Arial"/>
            </a:endParaRPr>
          </a:p>
          <a:p>
            <a:endParaRPr lang="en-US" altLang="ja-JP" sz="2000" dirty="0" smtClean="0">
              <a:latin typeface="Arial"/>
              <a:cs typeface="Arial"/>
            </a:endParaRPr>
          </a:p>
          <a:p>
            <a:endParaRPr lang="en-US" altLang="ja-JP" sz="2000" dirty="0">
              <a:latin typeface="Arial"/>
              <a:cs typeface="Arial"/>
            </a:endParaRPr>
          </a:p>
          <a:p>
            <a:endParaRPr lang="en-US" altLang="ja-JP" sz="2000" dirty="0" smtClean="0">
              <a:latin typeface="Arial"/>
              <a:cs typeface="Arial"/>
            </a:endParaRPr>
          </a:p>
          <a:p>
            <a:endParaRPr lang="en-US" altLang="ja-JP" sz="2000" dirty="0" smtClean="0">
              <a:latin typeface="Arial"/>
              <a:cs typeface="Arial"/>
            </a:endParaRPr>
          </a:p>
          <a:p>
            <a:pPr marL="285750" indent="-285750">
              <a:buFontTx/>
              <a:buChar char="-"/>
            </a:pPr>
            <a:r>
              <a:rPr kumimoji="1" lang="en-US" altLang="ja-JP" sz="2000" dirty="0" smtClean="0">
                <a:latin typeface="Arial"/>
                <a:cs typeface="Arial"/>
              </a:rPr>
              <a:t>No damage of cable insulation checked</a:t>
            </a:r>
          </a:p>
          <a:p>
            <a:r>
              <a:rPr lang="en-US" altLang="ja-JP" sz="2000" dirty="0">
                <a:latin typeface="Arial"/>
                <a:cs typeface="Arial"/>
              </a:rPr>
              <a:t> </a:t>
            </a:r>
            <a:r>
              <a:rPr lang="en-US" altLang="ja-JP" sz="2000" dirty="0" smtClean="0">
                <a:latin typeface="Arial"/>
                <a:cs typeface="Arial"/>
              </a:rPr>
              <a:t>   </a:t>
            </a:r>
            <a:r>
              <a:rPr kumimoji="1" lang="en-US" altLang="ja-JP" sz="2000" dirty="0" smtClean="0">
                <a:latin typeface="Arial"/>
                <a:cs typeface="Arial"/>
              </a:rPr>
              <a:t>by a bundle of fine </a:t>
            </a:r>
            <a:r>
              <a:rPr kumimoji="1" lang="en-US" altLang="ja-JP" sz="2000" dirty="0" err="1" smtClean="0">
                <a:latin typeface="Arial"/>
                <a:cs typeface="Arial"/>
              </a:rPr>
              <a:t>Nb</a:t>
            </a:r>
            <a:r>
              <a:rPr kumimoji="1" lang="en-US" altLang="ja-JP" sz="2000" dirty="0" smtClean="0">
                <a:latin typeface="Arial"/>
                <a:cs typeface="Arial"/>
              </a:rPr>
              <a:t>-Ti filaments</a:t>
            </a:r>
          </a:p>
          <a:p>
            <a:pPr marL="342900" indent="-342900">
              <a:buFontTx/>
              <a:buChar char="-"/>
            </a:pPr>
            <a:r>
              <a:rPr lang="en-US" altLang="ja-JP" sz="2000" dirty="0" smtClean="0">
                <a:latin typeface="Arial"/>
                <a:cs typeface="Arial"/>
              </a:rPr>
              <a:t>No turn-turn insulation failure at least</a:t>
            </a:r>
          </a:p>
          <a:p>
            <a:r>
              <a:rPr lang="en-US" altLang="ja-JP" sz="2000" dirty="0" smtClean="0">
                <a:latin typeface="Arial"/>
                <a:cs typeface="Arial"/>
              </a:rPr>
              <a:t>     up to </a:t>
            </a:r>
            <a:r>
              <a:rPr kumimoji="1" lang="en-US" altLang="ja-JP" sz="2000" dirty="0" smtClean="0">
                <a:latin typeface="Arial"/>
                <a:cs typeface="Arial"/>
              </a:rPr>
              <a:t>1 kV (Surge test)</a:t>
            </a:r>
          </a:p>
          <a:p>
            <a:pPr marL="342900" indent="-342900">
              <a:buFontTx/>
              <a:buChar char="-"/>
            </a:pPr>
            <a:r>
              <a:rPr lang="en-US" altLang="ja-JP" sz="2000" dirty="0" smtClean="0">
                <a:latin typeface="Arial"/>
                <a:cs typeface="Arial"/>
              </a:rPr>
              <a:t>Coil inductance: 2.26 </a:t>
            </a:r>
            <a:r>
              <a:rPr lang="en-US" altLang="ja-JP" sz="2000" dirty="0" err="1" smtClean="0">
                <a:latin typeface="Arial"/>
                <a:cs typeface="Arial"/>
              </a:rPr>
              <a:t>mH</a:t>
            </a:r>
            <a:endParaRPr lang="en-US" altLang="ja-JP" sz="2000" dirty="0">
              <a:latin typeface="Arial"/>
              <a:cs typeface="Arial"/>
            </a:endParaRPr>
          </a:p>
          <a:p>
            <a:r>
              <a:rPr lang="en-US" altLang="ja-JP" sz="2000" dirty="0" smtClean="0">
                <a:latin typeface="Arial"/>
                <a:cs typeface="Arial"/>
              </a:rPr>
              <a:t>     (calc. value = 2.28 </a:t>
            </a:r>
            <a:r>
              <a:rPr lang="en-US" altLang="ja-JP" sz="2000" dirty="0" err="1" smtClean="0">
                <a:latin typeface="Arial"/>
                <a:cs typeface="Arial"/>
              </a:rPr>
              <a:t>mH</a:t>
            </a:r>
            <a:r>
              <a:rPr lang="en-US" altLang="ja-JP" sz="2000" dirty="0" smtClean="0">
                <a:latin typeface="Arial"/>
                <a:cs typeface="Arial"/>
              </a:rPr>
              <a:t>)</a:t>
            </a:r>
          </a:p>
          <a:p>
            <a:endParaRPr kumimoji="1" lang="en-US" altLang="ja-JP" sz="2000" dirty="0" smtClean="0">
              <a:latin typeface="Arial"/>
              <a:cs typeface="Arial"/>
            </a:endParaRPr>
          </a:p>
          <a:p>
            <a:endParaRPr kumimoji="1" lang="en-US" altLang="ja-JP" sz="2000" dirty="0" smtClean="0">
              <a:latin typeface="Arial"/>
              <a:cs typeface="Arial"/>
            </a:endParaRPr>
          </a:p>
          <a:p>
            <a:pPr marL="285750" indent="-285750">
              <a:buFontTx/>
              <a:buChar char="-"/>
            </a:pPr>
            <a:endParaRPr kumimoji="1" lang="ja-JP" altLang="en-US" sz="2000" dirty="0">
              <a:latin typeface="Arial"/>
              <a:cs typeface="Arial"/>
            </a:endParaRPr>
          </a:p>
        </p:txBody>
      </p:sp>
      <p:pic>
        <p:nvPicPr>
          <p:cNvPr id="3" name="図 2"/>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604543" y="764659"/>
            <a:ext cx="3570110" cy="2661908"/>
          </a:xfrm>
          <a:prstGeom prst="rect">
            <a:avLst/>
          </a:prstGeom>
        </p:spPr>
      </p:pic>
      <p:sp>
        <p:nvSpPr>
          <p:cNvPr id="11" name="テキスト ボックス 10"/>
          <p:cNvSpPr txBox="1"/>
          <p:nvPr/>
        </p:nvSpPr>
        <p:spPr>
          <a:xfrm>
            <a:off x="763215" y="5597263"/>
            <a:ext cx="4423106" cy="830997"/>
          </a:xfrm>
          <a:prstGeom prst="rect">
            <a:avLst/>
          </a:prstGeom>
          <a:noFill/>
        </p:spPr>
        <p:txBody>
          <a:bodyPr wrap="none" rtlCol="0">
            <a:spAutoFit/>
          </a:bodyPr>
          <a:lstStyle/>
          <a:p>
            <a:r>
              <a:rPr kumimoji="1" lang="en-US" altLang="ja-JP" sz="2400" dirty="0" smtClean="0">
                <a:solidFill>
                  <a:srgbClr val="FF0000"/>
                </a:solidFill>
                <a:latin typeface="Arial"/>
                <a:cs typeface="Arial"/>
              </a:rPr>
              <a:t>Electrical soundness of the coil</a:t>
            </a:r>
          </a:p>
          <a:p>
            <a:r>
              <a:rPr kumimoji="1" lang="en-US" altLang="ja-JP" sz="2400" dirty="0" smtClean="0">
                <a:solidFill>
                  <a:srgbClr val="FF0000"/>
                </a:solidFill>
                <a:latin typeface="Arial"/>
                <a:cs typeface="Arial"/>
              </a:rPr>
              <a:t>was confirmed</a:t>
            </a:r>
            <a:endParaRPr kumimoji="1" lang="ja-JP" altLang="en-US" sz="2400" dirty="0">
              <a:solidFill>
                <a:srgbClr val="FF0000"/>
              </a:solidFill>
              <a:latin typeface="Arial"/>
              <a:cs typeface="Arial"/>
            </a:endParaRPr>
          </a:p>
        </p:txBody>
      </p:sp>
      <p:pic>
        <p:nvPicPr>
          <p:cNvPr id="12" name="図 11"/>
          <p:cNvPicPr>
            <a:picLocks noChangeAspect="1"/>
          </p:cNvPicPr>
          <p:nvPr/>
        </p:nvPicPr>
        <p:blipFill>
          <a:blip r:embed="rId3"/>
          <a:stretch>
            <a:fillRect/>
          </a:stretch>
        </p:blipFill>
        <p:spPr>
          <a:xfrm>
            <a:off x="5339988" y="3577755"/>
            <a:ext cx="3461562" cy="2444015"/>
          </a:xfrm>
          <a:prstGeom prst="rect">
            <a:avLst/>
          </a:prstGeom>
        </p:spPr>
      </p:pic>
      <p:graphicFrame>
        <p:nvGraphicFramePr>
          <p:cNvPr id="10" name="表 9"/>
          <p:cNvGraphicFramePr>
            <a:graphicFrameLocks noGrp="1"/>
          </p:cNvGraphicFramePr>
          <p:nvPr>
            <p:extLst>
              <p:ext uri="{D42A27DB-BD31-4B8C-83A1-F6EECF244321}">
                <p14:modId xmlns:p14="http://schemas.microsoft.com/office/powerpoint/2010/main" val="2271653946"/>
              </p:ext>
            </p:extLst>
          </p:nvPr>
        </p:nvGraphicFramePr>
        <p:xfrm>
          <a:off x="179388" y="1641350"/>
          <a:ext cx="4937704" cy="1651000"/>
        </p:xfrm>
        <a:graphic>
          <a:graphicData uri="http://schemas.openxmlformats.org/drawingml/2006/table">
            <a:tbl>
              <a:tblPr firstRow="1" bandRow="1">
                <a:tableStyleId>{5940675A-B579-460E-94D1-54222C63F5DA}</a:tableStyleId>
              </a:tblPr>
              <a:tblGrid>
                <a:gridCol w="3127212"/>
                <a:gridCol w="1810492"/>
              </a:tblGrid>
              <a:tr h="370840">
                <a:tc>
                  <a:txBody>
                    <a:bodyPr/>
                    <a:lstStyle/>
                    <a:p>
                      <a:pPr algn="ctr"/>
                      <a:r>
                        <a:rPr kumimoji="1" lang="en-US" altLang="ja-JP" dirty="0" smtClean="0">
                          <a:latin typeface="Arial"/>
                          <a:cs typeface="Arial"/>
                        </a:rPr>
                        <a:t>After winding</a:t>
                      </a:r>
                      <a:endParaRPr kumimoji="1" lang="ja-JP" altLang="en-US" dirty="0">
                        <a:latin typeface="Arial"/>
                        <a:cs typeface="Arial"/>
                      </a:endParaRPr>
                    </a:p>
                  </a:txBody>
                  <a:tcPr anchor="ctr"/>
                </a:tc>
                <a:tc>
                  <a:txBody>
                    <a:bodyPr/>
                    <a:lstStyle/>
                    <a:p>
                      <a:pPr algn="ctr"/>
                      <a:r>
                        <a:rPr kumimoji="1" lang="en-US" altLang="ja-JP" dirty="0" smtClean="0">
                          <a:latin typeface="Arial"/>
                          <a:cs typeface="Arial"/>
                        </a:rPr>
                        <a:t>242.9 </a:t>
                      </a:r>
                      <a:r>
                        <a:rPr kumimoji="1" lang="en-US" altLang="ja-JP" dirty="0" err="1" smtClean="0">
                          <a:latin typeface="Arial"/>
                          <a:cs typeface="Arial"/>
                        </a:rPr>
                        <a:t>m</a:t>
                      </a:r>
                      <a:r>
                        <a:rPr kumimoji="1" lang="en-US" altLang="ja-JP" dirty="0" err="1" smtClean="0">
                          <a:latin typeface="Symbol" charset="2"/>
                          <a:cs typeface="Symbol" charset="2"/>
                        </a:rPr>
                        <a:t>W</a:t>
                      </a:r>
                      <a:endParaRPr kumimoji="1" lang="ja-JP" altLang="en-US" dirty="0">
                        <a:latin typeface="Symbol" charset="2"/>
                        <a:cs typeface="Symbol" charset="2"/>
                      </a:endParaRPr>
                    </a:p>
                  </a:txBody>
                  <a:tcPr anchor="ctr"/>
                </a:tc>
              </a:tr>
              <a:tr h="370840">
                <a:tc>
                  <a:txBody>
                    <a:bodyPr/>
                    <a:lstStyle/>
                    <a:p>
                      <a:pPr algn="ctr"/>
                      <a:r>
                        <a:rPr kumimoji="1" lang="en-US" altLang="ja-JP" dirty="0" smtClean="0">
                          <a:latin typeface="Arial"/>
                          <a:cs typeface="Arial"/>
                        </a:rPr>
                        <a:t>Under</a:t>
                      </a:r>
                      <a:r>
                        <a:rPr kumimoji="1" lang="en-US" altLang="ja-JP" baseline="0" dirty="0" smtClean="0">
                          <a:latin typeface="Arial"/>
                          <a:cs typeface="Arial"/>
                        </a:rPr>
                        <a:t> curing pressure,</a:t>
                      </a:r>
                    </a:p>
                    <a:p>
                      <a:pPr algn="ctr"/>
                      <a:r>
                        <a:rPr kumimoji="1" lang="en-US" altLang="ja-JP" baseline="0" dirty="0" smtClean="0">
                          <a:latin typeface="Arial"/>
                          <a:cs typeface="Arial"/>
                        </a:rPr>
                        <a:t>before curing</a:t>
                      </a:r>
                      <a:endParaRPr kumimoji="1" lang="ja-JP" altLang="en-US"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dirty="0" smtClean="0">
                          <a:latin typeface="Arial"/>
                          <a:cs typeface="Arial"/>
                        </a:rPr>
                        <a:t>242.5 </a:t>
                      </a:r>
                      <a:r>
                        <a:rPr kumimoji="1" lang="en-US" altLang="ja-JP" dirty="0" err="1" smtClean="0">
                          <a:latin typeface="Arial"/>
                          <a:cs typeface="Arial"/>
                        </a:rPr>
                        <a:t>m</a:t>
                      </a:r>
                      <a:r>
                        <a:rPr kumimoji="1" lang="en-US" altLang="ja-JP" dirty="0" err="1" smtClean="0">
                          <a:latin typeface="Symbol" charset="2"/>
                          <a:cs typeface="Symbol" charset="2"/>
                        </a:rPr>
                        <a:t>W</a:t>
                      </a:r>
                      <a:endParaRPr kumimoji="1" lang="ja-JP" altLang="en-US" dirty="0" smtClean="0">
                        <a:latin typeface="Symbol" charset="2"/>
                        <a:cs typeface="Symbol" charset="2"/>
                      </a:endParaRPr>
                    </a:p>
                  </a:txBody>
                  <a:tcPr anchor="ctr"/>
                </a:tc>
              </a:tr>
              <a:tr h="370840">
                <a:tc>
                  <a:txBody>
                    <a:bodyPr/>
                    <a:lstStyle/>
                    <a:p>
                      <a:pPr algn="ctr"/>
                      <a:r>
                        <a:rPr kumimoji="1" lang="en-US" altLang="ja-JP" dirty="0" smtClean="0">
                          <a:latin typeface="Arial"/>
                          <a:cs typeface="Arial"/>
                        </a:rPr>
                        <a:t>After curing</a:t>
                      </a:r>
                      <a:endParaRPr kumimoji="1" lang="ja-JP" altLang="en-US" dirty="0">
                        <a:latin typeface="Arial"/>
                        <a:cs typeface="Arial"/>
                      </a:endParaRPr>
                    </a:p>
                  </a:txBody>
                  <a:tcPr anchor="ctr"/>
                </a:tc>
                <a:tc>
                  <a:txBody>
                    <a:bodyPr/>
                    <a:lstStyle/>
                    <a:p>
                      <a:pPr marL="0" marR="0" indent="0" algn="ctr" defTabSz="457200" rtl="0" eaLnBrk="1" fontAlgn="auto" latinLnBrk="0" hangingPunct="1">
                        <a:lnSpc>
                          <a:spcPct val="100000"/>
                        </a:lnSpc>
                        <a:spcBef>
                          <a:spcPts val="0"/>
                        </a:spcBef>
                        <a:spcAft>
                          <a:spcPts val="0"/>
                        </a:spcAft>
                        <a:buClrTx/>
                        <a:buSzTx/>
                        <a:buFontTx/>
                        <a:buNone/>
                        <a:tabLst/>
                        <a:defRPr/>
                      </a:pPr>
                      <a:r>
                        <a:rPr kumimoji="1" lang="en-US" altLang="ja-JP" smtClean="0">
                          <a:latin typeface="Arial"/>
                          <a:cs typeface="Arial"/>
                        </a:rPr>
                        <a:t>242.2 m</a:t>
                      </a:r>
                      <a:r>
                        <a:rPr kumimoji="1" lang="en-US" altLang="ja-JP" smtClean="0">
                          <a:latin typeface="Symbol" charset="2"/>
                          <a:cs typeface="Symbol" charset="2"/>
                        </a:rPr>
                        <a:t>W</a:t>
                      </a:r>
                      <a:endParaRPr kumimoji="1" lang="ja-JP" altLang="en-US" dirty="0" smtClean="0">
                        <a:latin typeface="Symbol" charset="2"/>
                        <a:cs typeface="Symbol" charset="2"/>
                      </a:endParaRPr>
                    </a:p>
                    <a:p>
                      <a:pPr algn="ctr"/>
                      <a:endParaRPr kumimoji="1" lang="ja-JP" altLang="en-US" dirty="0">
                        <a:latin typeface="Arial"/>
                        <a:cs typeface="Arial"/>
                      </a:endParaRPr>
                    </a:p>
                  </a:txBody>
                  <a:tcPr anchor="ctr"/>
                </a:tc>
              </a:tr>
            </a:tbl>
          </a:graphicData>
        </a:graphic>
      </p:graphicFrame>
      <p:sp>
        <p:nvSpPr>
          <p:cNvPr id="5" name="テキスト ボックス 4"/>
          <p:cNvSpPr txBox="1"/>
          <p:nvPr/>
        </p:nvSpPr>
        <p:spPr>
          <a:xfrm>
            <a:off x="7479251" y="5227931"/>
            <a:ext cx="1236824" cy="369332"/>
          </a:xfrm>
          <a:prstGeom prst="rect">
            <a:avLst/>
          </a:prstGeom>
          <a:noFill/>
        </p:spPr>
        <p:txBody>
          <a:bodyPr wrap="none" rtlCol="0">
            <a:spAutoFit/>
          </a:bodyPr>
          <a:lstStyle/>
          <a:p>
            <a:r>
              <a:rPr kumimoji="1" lang="en-US" altLang="ja-JP" dirty="0" smtClean="0">
                <a:latin typeface="Arial"/>
                <a:cs typeface="Arial"/>
              </a:rPr>
              <a:t>Surge test</a:t>
            </a:r>
            <a:endParaRPr kumimoji="1" lang="ja-JP" altLang="en-US" dirty="0">
              <a:latin typeface="Arial"/>
              <a:cs typeface="Arial"/>
            </a:endParaRPr>
          </a:p>
        </p:txBody>
      </p:sp>
    </p:spTree>
    <p:extLst>
      <p:ext uri="{BB962C8B-B14F-4D97-AF65-F5344CB8AC3E}">
        <p14:creationId xmlns:p14="http://schemas.microsoft.com/office/powerpoint/2010/main" val="3632992859"/>
      </p:ext>
    </p:extLst>
  </p:cSld>
  <p:clrMapOvr>
    <a:masterClrMapping/>
  </p:clrMapOvr>
  <p:timing>
    <p:tnLst>
      <p:par>
        <p:cTn xmlns:p14="http://schemas.microsoft.com/office/powerpoint/2010/mai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E89FC311-C70D-1A49-9ABD-F1846C7BDF25}" type="slidenum">
              <a:rPr kumimoji="1" lang="ja-JP" altLang="en-US" smtClean="0"/>
              <a:t>34</a:t>
            </a:fld>
            <a:endParaRPr kumimoji="1" lang="ja-JP" altLang="en-US" dirty="0"/>
          </a:p>
        </p:txBody>
      </p:sp>
      <p:sp>
        <p:nvSpPr>
          <p:cNvPr id="7"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8"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Issues to be modified 1</a:t>
            </a:r>
          </a:p>
        </p:txBody>
      </p:sp>
      <p:pic>
        <p:nvPicPr>
          <p:cNvPr id="2" name="図 1"/>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rot="16200000">
            <a:off x="804625" y="107698"/>
            <a:ext cx="1730355" cy="2980828"/>
          </a:xfrm>
          <a:prstGeom prst="rect">
            <a:avLst/>
          </a:prstGeom>
        </p:spPr>
      </p:pic>
      <p:sp>
        <p:nvSpPr>
          <p:cNvPr id="3" name="テキスト ボックス 2"/>
          <p:cNvSpPr txBox="1"/>
          <p:nvPr/>
        </p:nvSpPr>
        <p:spPr>
          <a:xfrm>
            <a:off x="3203223" y="615950"/>
            <a:ext cx="5470593" cy="369332"/>
          </a:xfrm>
          <a:prstGeom prst="rect">
            <a:avLst/>
          </a:prstGeom>
          <a:noFill/>
        </p:spPr>
        <p:txBody>
          <a:bodyPr wrap="none" rtlCol="0">
            <a:spAutoFit/>
          </a:bodyPr>
          <a:lstStyle/>
          <a:p>
            <a:r>
              <a:rPr kumimoji="1" lang="en-US" altLang="ja-JP" dirty="0" smtClean="0">
                <a:latin typeface="Arial"/>
                <a:cs typeface="Arial"/>
              </a:rPr>
              <a:t>The protective liner deformed plastically after curing</a:t>
            </a:r>
          </a:p>
        </p:txBody>
      </p:sp>
      <p:sp>
        <p:nvSpPr>
          <p:cNvPr id="5" name="正方形/長方形 4"/>
          <p:cNvSpPr/>
          <p:nvPr/>
        </p:nvSpPr>
        <p:spPr>
          <a:xfrm>
            <a:off x="3725920" y="5553666"/>
            <a:ext cx="5504696" cy="646331"/>
          </a:xfrm>
          <a:prstGeom prst="rect">
            <a:avLst/>
          </a:prstGeom>
        </p:spPr>
        <p:txBody>
          <a:bodyPr wrap="square">
            <a:spAutoFit/>
          </a:bodyPr>
          <a:lstStyle/>
          <a:p>
            <a:r>
              <a:rPr lang="en-US" altLang="ja-JP" dirty="0">
                <a:latin typeface="Arial"/>
                <a:cs typeface="Arial"/>
                <a:sym typeface="Wingdings"/>
              </a:rPr>
              <a:t>Additional support is needed for the layer </a:t>
            </a:r>
            <a:r>
              <a:rPr lang="en-US" altLang="ja-JP" dirty="0" smtClean="0">
                <a:latin typeface="Arial"/>
                <a:cs typeface="Arial"/>
                <a:sym typeface="Wingdings"/>
              </a:rPr>
              <a:t>jump</a:t>
            </a:r>
          </a:p>
          <a:p>
            <a:r>
              <a:rPr lang="en-US" altLang="ja-JP" dirty="0" smtClean="0">
                <a:latin typeface="Arial"/>
                <a:cs typeface="Arial"/>
                <a:sym typeface="Wingdings"/>
              </a:rPr>
              <a:t>to make the width of the groove narrower</a:t>
            </a:r>
            <a:r>
              <a:rPr lang="en-US" altLang="ja-JP" dirty="0" smtClean="0">
                <a:latin typeface="Arial"/>
                <a:cs typeface="Arial"/>
              </a:rPr>
              <a:t> </a:t>
            </a:r>
            <a:endParaRPr lang="ja-JP" altLang="en-US" dirty="0">
              <a:latin typeface="Arial"/>
              <a:cs typeface="Arial"/>
            </a:endParaRPr>
          </a:p>
        </p:txBody>
      </p:sp>
      <p:sp>
        <p:nvSpPr>
          <p:cNvPr id="6" name="テキスト ボックス 5"/>
          <p:cNvSpPr txBox="1"/>
          <p:nvPr/>
        </p:nvSpPr>
        <p:spPr>
          <a:xfrm>
            <a:off x="235774" y="1837093"/>
            <a:ext cx="2352777" cy="369332"/>
          </a:xfrm>
          <a:prstGeom prst="rect">
            <a:avLst/>
          </a:prstGeom>
          <a:noFill/>
        </p:spPr>
        <p:txBody>
          <a:bodyPr wrap="none" rtlCol="0">
            <a:spAutoFit/>
          </a:bodyPr>
          <a:lstStyle/>
          <a:p>
            <a:r>
              <a:rPr kumimoji="1" lang="en-US" altLang="ja-JP" dirty="0" smtClean="0">
                <a:solidFill>
                  <a:srgbClr val="FF0000"/>
                </a:solidFill>
                <a:latin typeface="Arial"/>
                <a:cs typeface="Arial"/>
              </a:rPr>
              <a:t>Slit for the layer </a:t>
            </a:r>
            <a:r>
              <a:rPr lang="en-US" altLang="ja-JP" dirty="0" smtClean="0">
                <a:solidFill>
                  <a:srgbClr val="FF0000"/>
                </a:solidFill>
                <a:latin typeface="Arial"/>
                <a:cs typeface="Arial"/>
              </a:rPr>
              <a:t>jump</a:t>
            </a:r>
            <a:endParaRPr kumimoji="1" lang="en-US" altLang="ja-JP" dirty="0" smtClean="0">
              <a:solidFill>
                <a:srgbClr val="FF0000"/>
              </a:solidFill>
              <a:latin typeface="Arial"/>
              <a:cs typeface="Arial"/>
            </a:endParaRPr>
          </a:p>
        </p:txBody>
      </p:sp>
      <p:cxnSp>
        <p:nvCxnSpPr>
          <p:cNvPr id="22" name="直線矢印コネクタ 21"/>
          <p:cNvCxnSpPr/>
          <p:nvPr/>
        </p:nvCxnSpPr>
        <p:spPr>
          <a:xfrm flipV="1">
            <a:off x="1445452" y="1356366"/>
            <a:ext cx="0" cy="540491"/>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pic>
        <p:nvPicPr>
          <p:cNvPr id="9" name="図 8"/>
          <p:cNvPicPr>
            <a:picLocks noChangeAspect="1"/>
          </p:cNvPicPr>
          <p:nvPr/>
        </p:nvPicPr>
        <p:blipFill>
          <a:blip r:embed="rId3"/>
          <a:stretch>
            <a:fillRect/>
          </a:stretch>
        </p:blipFill>
        <p:spPr>
          <a:xfrm>
            <a:off x="-52575" y="3048946"/>
            <a:ext cx="3799501" cy="2972730"/>
          </a:xfrm>
          <a:prstGeom prst="rect">
            <a:avLst/>
          </a:prstGeom>
        </p:spPr>
      </p:pic>
      <p:sp>
        <p:nvSpPr>
          <p:cNvPr id="10" name="円/楕円 9"/>
          <p:cNvSpPr/>
          <p:nvPr/>
        </p:nvSpPr>
        <p:spPr>
          <a:xfrm>
            <a:off x="1380405" y="4873917"/>
            <a:ext cx="557366" cy="749183"/>
          </a:xfrm>
          <a:prstGeom prst="ellipse">
            <a:avLst/>
          </a:prstGeom>
          <a:noFill/>
          <a:ln w="19050" cmpd="sng">
            <a:solidFill>
              <a:srgbClr val="008000"/>
            </a:solidFill>
            <a:prstDash val="dash"/>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11" name="図 10"/>
          <p:cNvPicPr>
            <a:picLocks noChangeAspect="1"/>
          </p:cNvPicPr>
          <p:nvPr/>
        </p:nvPicPr>
        <p:blipFill>
          <a:blip r:embed="rId4"/>
          <a:stretch>
            <a:fillRect/>
          </a:stretch>
        </p:blipFill>
        <p:spPr>
          <a:xfrm>
            <a:off x="3861214" y="2286007"/>
            <a:ext cx="2517211" cy="2443175"/>
          </a:xfrm>
          <a:prstGeom prst="rect">
            <a:avLst/>
          </a:prstGeom>
        </p:spPr>
      </p:pic>
      <p:cxnSp>
        <p:nvCxnSpPr>
          <p:cNvPr id="15" name="直線コネクタ 14"/>
          <p:cNvCxnSpPr/>
          <p:nvPr/>
        </p:nvCxnSpPr>
        <p:spPr>
          <a:xfrm>
            <a:off x="776046" y="3586381"/>
            <a:ext cx="0" cy="656683"/>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cxnSp>
        <p:nvCxnSpPr>
          <p:cNvPr id="20" name="直線コネクタ 19"/>
          <p:cNvCxnSpPr/>
          <p:nvPr/>
        </p:nvCxnSpPr>
        <p:spPr>
          <a:xfrm>
            <a:off x="2923275" y="3584095"/>
            <a:ext cx="0" cy="656683"/>
          </a:xfrm>
          <a:prstGeom prst="line">
            <a:avLst/>
          </a:prstGeom>
          <a:ln>
            <a:solidFill>
              <a:srgbClr val="FF0000"/>
            </a:solidFill>
          </a:ln>
          <a:effectLst/>
        </p:spPr>
        <p:style>
          <a:lnRef idx="2">
            <a:schemeClr val="accent1"/>
          </a:lnRef>
          <a:fillRef idx="0">
            <a:schemeClr val="accent1"/>
          </a:fillRef>
          <a:effectRef idx="1">
            <a:schemeClr val="accent1"/>
          </a:effectRef>
          <a:fontRef idx="minor">
            <a:schemeClr val="tx1"/>
          </a:fontRef>
        </p:style>
      </p:cxnSp>
      <p:sp>
        <p:nvSpPr>
          <p:cNvPr id="18" name="フリーフォーム 17"/>
          <p:cNvSpPr/>
          <p:nvPr/>
        </p:nvSpPr>
        <p:spPr>
          <a:xfrm>
            <a:off x="776046" y="4236869"/>
            <a:ext cx="799170" cy="1016000"/>
          </a:xfrm>
          <a:custGeom>
            <a:avLst/>
            <a:gdLst>
              <a:gd name="connsiteX0" fmla="*/ 0 w 799170"/>
              <a:gd name="connsiteY0" fmla="*/ 0 h 1016000"/>
              <a:gd name="connsiteX1" fmla="*/ 18585 w 799170"/>
              <a:gd name="connsiteY1" fmla="*/ 192049 h 1016000"/>
              <a:gd name="connsiteX2" fmla="*/ 111512 w 799170"/>
              <a:gd name="connsiteY2" fmla="*/ 464634 h 1016000"/>
              <a:gd name="connsiteX3" fmla="*/ 297365 w 799170"/>
              <a:gd name="connsiteY3" fmla="*/ 718634 h 1016000"/>
              <a:gd name="connsiteX4" fmla="*/ 545170 w 799170"/>
              <a:gd name="connsiteY4" fmla="*/ 916878 h 1016000"/>
              <a:gd name="connsiteX5" fmla="*/ 799170 w 799170"/>
              <a:gd name="connsiteY5" fmla="*/ 1016000 h 1016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9170" h="1016000">
                <a:moveTo>
                  <a:pt x="0" y="0"/>
                </a:moveTo>
                <a:cubicBezTo>
                  <a:pt x="0" y="57305"/>
                  <a:pt x="0" y="114610"/>
                  <a:pt x="18585" y="192049"/>
                </a:cubicBezTo>
                <a:cubicBezTo>
                  <a:pt x="37170" y="269488"/>
                  <a:pt x="65049" y="376870"/>
                  <a:pt x="111512" y="464634"/>
                </a:cubicBezTo>
                <a:cubicBezTo>
                  <a:pt x="157975" y="552398"/>
                  <a:pt x="225089" y="643260"/>
                  <a:pt x="297365" y="718634"/>
                </a:cubicBezTo>
                <a:cubicBezTo>
                  <a:pt x="369641" y="794008"/>
                  <a:pt x="461536" y="867317"/>
                  <a:pt x="545170" y="916878"/>
                </a:cubicBezTo>
                <a:cubicBezTo>
                  <a:pt x="628804" y="966439"/>
                  <a:pt x="799170" y="1016000"/>
                  <a:pt x="799170" y="1016000"/>
                </a:cubicBezTo>
              </a:path>
            </a:pathLst>
          </a:cu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p>
        </p:txBody>
      </p:sp>
      <p:sp>
        <p:nvSpPr>
          <p:cNvPr id="27" name="フリーフォーム 26"/>
          <p:cNvSpPr/>
          <p:nvPr/>
        </p:nvSpPr>
        <p:spPr>
          <a:xfrm>
            <a:off x="1699119" y="4236869"/>
            <a:ext cx="1223419" cy="1047513"/>
          </a:xfrm>
          <a:custGeom>
            <a:avLst/>
            <a:gdLst>
              <a:gd name="connsiteX0" fmla="*/ 0 w 1223419"/>
              <a:gd name="connsiteY0" fmla="*/ 1028391 h 1047513"/>
              <a:gd name="connsiteX1" fmla="*/ 192049 w 1223419"/>
              <a:gd name="connsiteY1" fmla="*/ 1046976 h 1047513"/>
              <a:gd name="connsiteX2" fmla="*/ 427463 w 1223419"/>
              <a:gd name="connsiteY2" fmla="*/ 1009805 h 1047513"/>
              <a:gd name="connsiteX3" fmla="*/ 638097 w 1223419"/>
              <a:gd name="connsiteY3" fmla="*/ 935464 h 1047513"/>
              <a:gd name="connsiteX4" fmla="*/ 836341 w 1223419"/>
              <a:gd name="connsiteY4" fmla="*/ 786781 h 1047513"/>
              <a:gd name="connsiteX5" fmla="*/ 985024 w 1223419"/>
              <a:gd name="connsiteY5" fmla="*/ 650488 h 1047513"/>
              <a:gd name="connsiteX6" fmla="*/ 1108927 w 1223419"/>
              <a:gd name="connsiteY6" fmla="*/ 452244 h 1047513"/>
              <a:gd name="connsiteX7" fmla="*/ 1189463 w 1223419"/>
              <a:gd name="connsiteY7" fmla="*/ 235415 h 1047513"/>
              <a:gd name="connsiteX8" fmla="*/ 1220439 w 1223419"/>
              <a:gd name="connsiteY8" fmla="*/ 55757 h 1047513"/>
              <a:gd name="connsiteX9" fmla="*/ 1220439 w 1223419"/>
              <a:gd name="connsiteY9" fmla="*/ 0 h 10475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Lst>
            <a:rect l="l" t="t" r="r" b="b"/>
            <a:pathLst>
              <a:path w="1223419" h="1047513">
                <a:moveTo>
                  <a:pt x="0" y="1028391"/>
                </a:moveTo>
                <a:cubicBezTo>
                  <a:pt x="60402" y="1039232"/>
                  <a:pt x="120805" y="1050074"/>
                  <a:pt x="192049" y="1046976"/>
                </a:cubicBezTo>
                <a:cubicBezTo>
                  <a:pt x="263293" y="1043878"/>
                  <a:pt x="353122" y="1028390"/>
                  <a:pt x="427463" y="1009805"/>
                </a:cubicBezTo>
                <a:cubicBezTo>
                  <a:pt x="501804" y="991220"/>
                  <a:pt x="569951" y="972635"/>
                  <a:pt x="638097" y="935464"/>
                </a:cubicBezTo>
                <a:cubicBezTo>
                  <a:pt x="706243" y="898293"/>
                  <a:pt x="778520" y="834277"/>
                  <a:pt x="836341" y="786781"/>
                </a:cubicBezTo>
                <a:cubicBezTo>
                  <a:pt x="894162" y="739285"/>
                  <a:pt x="939593" y="706244"/>
                  <a:pt x="985024" y="650488"/>
                </a:cubicBezTo>
                <a:cubicBezTo>
                  <a:pt x="1030455" y="594732"/>
                  <a:pt x="1074854" y="521423"/>
                  <a:pt x="1108927" y="452244"/>
                </a:cubicBezTo>
                <a:cubicBezTo>
                  <a:pt x="1143000" y="383065"/>
                  <a:pt x="1170878" y="301496"/>
                  <a:pt x="1189463" y="235415"/>
                </a:cubicBezTo>
                <a:cubicBezTo>
                  <a:pt x="1208048" y="169334"/>
                  <a:pt x="1215276" y="94993"/>
                  <a:pt x="1220439" y="55757"/>
                </a:cubicBezTo>
                <a:cubicBezTo>
                  <a:pt x="1225602" y="16521"/>
                  <a:pt x="1223020" y="8260"/>
                  <a:pt x="1220439" y="0"/>
                </a:cubicBezTo>
              </a:path>
            </a:pathLst>
          </a:custGeom>
          <a:ln>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p>
        </p:txBody>
      </p:sp>
      <p:cxnSp>
        <p:nvCxnSpPr>
          <p:cNvPr id="29" name="直線矢印コネクタ 28"/>
          <p:cNvCxnSpPr>
            <a:endCxn id="27" idx="7"/>
          </p:cNvCxnSpPr>
          <p:nvPr/>
        </p:nvCxnSpPr>
        <p:spPr>
          <a:xfrm flipH="1" flipV="1">
            <a:off x="2888582" y="4472284"/>
            <a:ext cx="596044" cy="597174"/>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0" name="直線矢印コネクタ 29"/>
          <p:cNvCxnSpPr/>
          <p:nvPr/>
        </p:nvCxnSpPr>
        <p:spPr>
          <a:xfrm flipV="1">
            <a:off x="3484626" y="3699231"/>
            <a:ext cx="689845" cy="1370227"/>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33" name="テキスト ボックス 32"/>
          <p:cNvSpPr txBox="1"/>
          <p:nvPr/>
        </p:nvSpPr>
        <p:spPr>
          <a:xfrm>
            <a:off x="2674147" y="5009514"/>
            <a:ext cx="1711338" cy="369332"/>
          </a:xfrm>
          <a:prstGeom prst="rect">
            <a:avLst/>
          </a:prstGeom>
          <a:noFill/>
        </p:spPr>
        <p:txBody>
          <a:bodyPr wrap="none" rtlCol="0">
            <a:spAutoFit/>
          </a:bodyPr>
          <a:lstStyle/>
          <a:p>
            <a:r>
              <a:rPr kumimoji="1" lang="en-US" altLang="ja-JP" dirty="0" smtClean="0">
                <a:solidFill>
                  <a:srgbClr val="FF0000"/>
                </a:solidFill>
                <a:latin typeface="Arial"/>
                <a:cs typeface="Arial"/>
              </a:rPr>
              <a:t>Protective liner</a:t>
            </a:r>
            <a:endParaRPr kumimoji="1" lang="ja-JP" altLang="en-US" dirty="0">
              <a:solidFill>
                <a:srgbClr val="FF0000"/>
              </a:solidFill>
              <a:latin typeface="Arial"/>
              <a:cs typeface="Arial"/>
            </a:endParaRPr>
          </a:p>
        </p:txBody>
      </p:sp>
      <p:cxnSp>
        <p:nvCxnSpPr>
          <p:cNvPr id="34" name="直線矢印コネクタ 33"/>
          <p:cNvCxnSpPr/>
          <p:nvPr/>
        </p:nvCxnSpPr>
        <p:spPr>
          <a:xfrm flipV="1">
            <a:off x="4623217" y="4567756"/>
            <a:ext cx="107190" cy="306161"/>
          </a:xfrm>
          <a:prstGeom prst="straightConnector1">
            <a:avLst/>
          </a:prstGeom>
          <a:ln>
            <a:solidFill>
              <a:srgbClr val="008000"/>
            </a:solidFill>
            <a:tailEnd type="arrow"/>
          </a:ln>
          <a:effectLst/>
        </p:spPr>
        <p:style>
          <a:lnRef idx="2">
            <a:schemeClr val="accent1"/>
          </a:lnRef>
          <a:fillRef idx="0">
            <a:schemeClr val="accent1"/>
          </a:fillRef>
          <a:effectRef idx="1">
            <a:schemeClr val="accent1"/>
          </a:effectRef>
          <a:fontRef idx="minor">
            <a:schemeClr val="tx1"/>
          </a:fontRef>
        </p:style>
      </p:cxnSp>
      <p:sp>
        <p:nvSpPr>
          <p:cNvPr id="36" name="正方形/長方形 35"/>
          <p:cNvSpPr/>
          <p:nvPr/>
        </p:nvSpPr>
        <p:spPr>
          <a:xfrm>
            <a:off x="3667961" y="4785906"/>
            <a:ext cx="3242093" cy="369332"/>
          </a:xfrm>
          <a:prstGeom prst="rect">
            <a:avLst/>
          </a:prstGeom>
        </p:spPr>
        <p:txBody>
          <a:bodyPr wrap="square">
            <a:spAutoFit/>
          </a:bodyPr>
          <a:lstStyle/>
          <a:p>
            <a:r>
              <a:rPr lang="en-US" altLang="ja-JP" dirty="0" smtClean="0">
                <a:solidFill>
                  <a:srgbClr val="008000"/>
                </a:solidFill>
                <a:latin typeface="Arial"/>
                <a:cs typeface="Arial"/>
                <a:sym typeface="Wingdings"/>
              </a:rPr>
              <a:t>Groove for the layer jump</a:t>
            </a:r>
            <a:endParaRPr lang="ja-JP" altLang="en-US" dirty="0">
              <a:solidFill>
                <a:srgbClr val="008000"/>
              </a:solidFill>
              <a:latin typeface="Arial"/>
              <a:cs typeface="Arial"/>
            </a:endParaRPr>
          </a:p>
        </p:txBody>
      </p:sp>
      <p:sp>
        <p:nvSpPr>
          <p:cNvPr id="38" name="フリーフォーム 37"/>
          <p:cNvSpPr/>
          <p:nvPr/>
        </p:nvSpPr>
        <p:spPr>
          <a:xfrm>
            <a:off x="3875090" y="3522234"/>
            <a:ext cx="685148" cy="359298"/>
          </a:xfrm>
          <a:custGeom>
            <a:avLst/>
            <a:gdLst>
              <a:gd name="connsiteX0" fmla="*/ 0 w 685148"/>
              <a:gd name="connsiteY0" fmla="*/ 0 h 359298"/>
              <a:gd name="connsiteX1" fmla="*/ 150399 w 685148"/>
              <a:gd name="connsiteY1" fmla="*/ 83558 h 359298"/>
              <a:gd name="connsiteX2" fmla="*/ 317508 w 685148"/>
              <a:gd name="connsiteY2" fmla="*/ 158759 h 359298"/>
              <a:gd name="connsiteX3" fmla="*/ 467906 w 685148"/>
              <a:gd name="connsiteY3" fmla="*/ 208894 h 359298"/>
              <a:gd name="connsiteX4" fmla="*/ 584882 w 685148"/>
              <a:gd name="connsiteY4" fmla="*/ 267385 h 359298"/>
              <a:gd name="connsiteX5" fmla="*/ 643370 w 685148"/>
              <a:gd name="connsiteY5" fmla="*/ 292452 h 359298"/>
              <a:gd name="connsiteX6" fmla="*/ 685148 w 685148"/>
              <a:gd name="connsiteY6" fmla="*/ 359298 h 3592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685148" h="359298">
                <a:moveTo>
                  <a:pt x="0" y="0"/>
                </a:moveTo>
                <a:cubicBezTo>
                  <a:pt x="48740" y="28549"/>
                  <a:pt x="97481" y="57098"/>
                  <a:pt x="150399" y="83558"/>
                </a:cubicBezTo>
                <a:cubicBezTo>
                  <a:pt x="203317" y="110018"/>
                  <a:pt x="264590" y="137870"/>
                  <a:pt x="317508" y="158759"/>
                </a:cubicBezTo>
                <a:cubicBezTo>
                  <a:pt x="370426" y="179648"/>
                  <a:pt x="423344" y="190790"/>
                  <a:pt x="467906" y="208894"/>
                </a:cubicBezTo>
                <a:cubicBezTo>
                  <a:pt x="512468" y="226998"/>
                  <a:pt x="555638" y="253459"/>
                  <a:pt x="584882" y="267385"/>
                </a:cubicBezTo>
                <a:cubicBezTo>
                  <a:pt x="614126" y="281311"/>
                  <a:pt x="626659" y="277133"/>
                  <a:pt x="643370" y="292452"/>
                </a:cubicBezTo>
                <a:cubicBezTo>
                  <a:pt x="660081" y="307771"/>
                  <a:pt x="685148" y="359298"/>
                  <a:pt x="685148" y="359298"/>
                </a:cubicBezTo>
              </a:path>
            </a:pathLst>
          </a:custGeom>
          <a:ln w="38100" cmpd="sng">
            <a:solidFill>
              <a:srgbClr val="FF0000"/>
            </a:solidFill>
          </a:ln>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a:p>
        </p:txBody>
      </p:sp>
      <p:sp>
        <p:nvSpPr>
          <p:cNvPr id="41" name="フリーフォーム 40"/>
          <p:cNvSpPr/>
          <p:nvPr/>
        </p:nvSpPr>
        <p:spPr>
          <a:xfrm>
            <a:off x="4501749" y="3831397"/>
            <a:ext cx="476261" cy="793799"/>
          </a:xfrm>
          <a:custGeom>
            <a:avLst/>
            <a:gdLst>
              <a:gd name="connsiteX0" fmla="*/ 0 w 476261"/>
              <a:gd name="connsiteY0" fmla="*/ 0 h 793799"/>
              <a:gd name="connsiteX1" fmla="*/ 8356 w 476261"/>
              <a:gd name="connsiteY1" fmla="*/ 793799 h 793799"/>
              <a:gd name="connsiteX2" fmla="*/ 476261 w 476261"/>
              <a:gd name="connsiteY2" fmla="*/ 785443 h 793799"/>
              <a:gd name="connsiteX3" fmla="*/ 476261 w 476261"/>
              <a:gd name="connsiteY3" fmla="*/ 50135 h 793799"/>
            </a:gdLst>
            <a:ahLst/>
            <a:cxnLst>
              <a:cxn ang="0">
                <a:pos x="connsiteX0" y="connsiteY0"/>
              </a:cxn>
              <a:cxn ang="0">
                <a:pos x="connsiteX1" y="connsiteY1"/>
              </a:cxn>
              <a:cxn ang="0">
                <a:pos x="connsiteX2" y="connsiteY2"/>
              </a:cxn>
              <a:cxn ang="0">
                <a:pos x="connsiteX3" y="connsiteY3"/>
              </a:cxn>
            </a:cxnLst>
            <a:rect l="l" t="t" r="r" b="b"/>
            <a:pathLst>
              <a:path w="476261" h="793799">
                <a:moveTo>
                  <a:pt x="0" y="0"/>
                </a:moveTo>
                <a:cubicBezTo>
                  <a:pt x="2785" y="264600"/>
                  <a:pt x="5571" y="529199"/>
                  <a:pt x="8356" y="793799"/>
                </a:cubicBezTo>
                <a:lnTo>
                  <a:pt x="476261" y="785443"/>
                </a:lnTo>
                <a:lnTo>
                  <a:pt x="476261" y="50135"/>
                </a:lnTo>
              </a:path>
            </a:pathLst>
          </a:custGeom>
          <a:ln>
            <a:solidFill>
              <a:srgbClr val="008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p>
        </p:txBody>
      </p:sp>
      <p:sp>
        <p:nvSpPr>
          <p:cNvPr id="39" name="フリーフォーム 38"/>
          <p:cNvSpPr/>
          <p:nvPr/>
        </p:nvSpPr>
        <p:spPr>
          <a:xfrm>
            <a:off x="4919522" y="3689349"/>
            <a:ext cx="1437138" cy="259029"/>
          </a:xfrm>
          <a:custGeom>
            <a:avLst/>
            <a:gdLst>
              <a:gd name="connsiteX0" fmla="*/ 1437138 w 1437138"/>
              <a:gd name="connsiteY0" fmla="*/ 0 h 259029"/>
              <a:gd name="connsiteX1" fmla="*/ 1161408 w 1437138"/>
              <a:gd name="connsiteY1" fmla="*/ 108625 h 259029"/>
              <a:gd name="connsiteX2" fmla="*/ 860612 w 1437138"/>
              <a:gd name="connsiteY2" fmla="*/ 158760 h 259029"/>
              <a:gd name="connsiteX3" fmla="*/ 543105 w 1437138"/>
              <a:gd name="connsiteY3" fmla="*/ 208895 h 259029"/>
              <a:gd name="connsiteX4" fmla="*/ 217242 w 1437138"/>
              <a:gd name="connsiteY4" fmla="*/ 208895 h 259029"/>
              <a:gd name="connsiteX5" fmla="*/ 75199 w 1437138"/>
              <a:gd name="connsiteY5" fmla="*/ 192183 h 259029"/>
              <a:gd name="connsiteX6" fmla="*/ 33422 w 1437138"/>
              <a:gd name="connsiteY6" fmla="*/ 192183 h 259029"/>
              <a:gd name="connsiteX7" fmla="*/ 8356 w 1437138"/>
              <a:gd name="connsiteY7" fmla="*/ 242318 h 259029"/>
              <a:gd name="connsiteX8" fmla="*/ 0 w 1437138"/>
              <a:gd name="connsiteY8" fmla="*/ 259029 h 25902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437138" h="259029">
                <a:moveTo>
                  <a:pt x="1437138" y="0"/>
                </a:moveTo>
                <a:cubicBezTo>
                  <a:pt x="1347317" y="41082"/>
                  <a:pt x="1257496" y="82165"/>
                  <a:pt x="1161408" y="108625"/>
                </a:cubicBezTo>
                <a:cubicBezTo>
                  <a:pt x="1065320" y="135085"/>
                  <a:pt x="860612" y="158760"/>
                  <a:pt x="860612" y="158760"/>
                </a:cubicBezTo>
                <a:cubicBezTo>
                  <a:pt x="757561" y="175472"/>
                  <a:pt x="650333" y="200539"/>
                  <a:pt x="543105" y="208895"/>
                </a:cubicBezTo>
                <a:cubicBezTo>
                  <a:pt x="435877" y="217251"/>
                  <a:pt x="295226" y="211680"/>
                  <a:pt x="217242" y="208895"/>
                </a:cubicBezTo>
                <a:cubicBezTo>
                  <a:pt x="139258" y="206110"/>
                  <a:pt x="105836" y="194968"/>
                  <a:pt x="75199" y="192183"/>
                </a:cubicBezTo>
                <a:cubicBezTo>
                  <a:pt x="44562" y="189398"/>
                  <a:pt x="44562" y="183827"/>
                  <a:pt x="33422" y="192183"/>
                </a:cubicBezTo>
                <a:cubicBezTo>
                  <a:pt x="22282" y="200539"/>
                  <a:pt x="8356" y="242318"/>
                  <a:pt x="8356" y="242318"/>
                </a:cubicBezTo>
                <a:lnTo>
                  <a:pt x="0" y="259029"/>
                </a:lnTo>
              </a:path>
            </a:pathLst>
          </a:custGeom>
          <a:ln w="38100" cmpd="sng">
            <a:solidFill>
              <a:srgbClr val="FF0000"/>
            </a:solidFill>
          </a:ln>
          <a:effectLst/>
        </p:spPr>
        <p:style>
          <a:lnRef idx="2">
            <a:schemeClr val="accent1"/>
          </a:lnRef>
          <a:fillRef idx="0">
            <a:schemeClr val="accent1"/>
          </a:fillRef>
          <a:effectRef idx="1">
            <a:schemeClr val="accent1"/>
          </a:effectRef>
          <a:fontRef idx="minor">
            <a:schemeClr val="tx1"/>
          </a:fontRef>
        </p:style>
        <p:txBody>
          <a:bodyPr rtlCol="0" anchor="ctr"/>
          <a:lstStyle/>
          <a:p>
            <a:pPr algn="ctr"/>
            <a:endParaRPr kumimoji="1" lang="ja-JP" altLang="en-US" dirty="0"/>
          </a:p>
        </p:txBody>
      </p:sp>
      <p:sp>
        <p:nvSpPr>
          <p:cNvPr id="42" name="テキスト ボックス 41"/>
          <p:cNvSpPr txBox="1"/>
          <p:nvPr/>
        </p:nvSpPr>
        <p:spPr>
          <a:xfrm>
            <a:off x="167882" y="732934"/>
            <a:ext cx="1711338" cy="369332"/>
          </a:xfrm>
          <a:prstGeom prst="rect">
            <a:avLst/>
          </a:prstGeom>
          <a:noFill/>
        </p:spPr>
        <p:txBody>
          <a:bodyPr wrap="none" rtlCol="0">
            <a:spAutoFit/>
          </a:bodyPr>
          <a:lstStyle/>
          <a:p>
            <a:r>
              <a:rPr kumimoji="1" lang="en-US" altLang="ja-JP" dirty="0" smtClean="0">
                <a:solidFill>
                  <a:srgbClr val="FF0000"/>
                </a:solidFill>
                <a:latin typeface="Arial"/>
                <a:cs typeface="Arial"/>
              </a:rPr>
              <a:t>Protective liner</a:t>
            </a:r>
          </a:p>
        </p:txBody>
      </p:sp>
      <p:pic>
        <p:nvPicPr>
          <p:cNvPr id="43" name="図 42"/>
          <p:cNvPicPr>
            <a:picLocks noChangeAspect="1"/>
          </p:cNvPicPr>
          <p:nvPr/>
        </p:nvPicPr>
        <p:blipFill>
          <a:blip r:embed="rId5"/>
          <a:stretch>
            <a:fillRect/>
          </a:stretch>
        </p:blipFill>
        <p:spPr>
          <a:xfrm>
            <a:off x="4011122" y="1039485"/>
            <a:ext cx="2221335" cy="1423805"/>
          </a:xfrm>
          <a:prstGeom prst="rect">
            <a:avLst/>
          </a:prstGeom>
        </p:spPr>
      </p:pic>
      <p:sp>
        <p:nvSpPr>
          <p:cNvPr id="44" name="円/楕円 43"/>
          <p:cNvSpPr/>
          <p:nvPr/>
        </p:nvSpPr>
        <p:spPr>
          <a:xfrm>
            <a:off x="3861214" y="1529266"/>
            <a:ext cx="1058308" cy="559677"/>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46" name="図 45"/>
          <p:cNvPicPr>
            <a:picLocks noChangeAspect="1"/>
          </p:cNvPicPr>
          <p:nvPr/>
        </p:nvPicPr>
        <p:blipFill>
          <a:blip r:embed="rId6"/>
          <a:stretch>
            <a:fillRect/>
          </a:stretch>
        </p:blipFill>
        <p:spPr>
          <a:xfrm>
            <a:off x="6466150" y="2437174"/>
            <a:ext cx="2590567" cy="2280428"/>
          </a:xfrm>
          <a:prstGeom prst="rect">
            <a:avLst/>
          </a:prstGeom>
        </p:spPr>
      </p:pic>
      <p:sp>
        <p:nvSpPr>
          <p:cNvPr id="47" name="テキスト ボックス 46"/>
          <p:cNvSpPr txBox="1"/>
          <p:nvPr/>
        </p:nvSpPr>
        <p:spPr>
          <a:xfrm>
            <a:off x="6644019" y="1849835"/>
            <a:ext cx="2378701" cy="646331"/>
          </a:xfrm>
          <a:prstGeom prst="rect">
            <a:avLst/>
          </a:prstGeom>
          <a:noFill/>
        </p:spPr>
        <p:txBody>
          <a:bodyPr wrap="none" rtlCol="0">
            <a:spAutoFit/>
          </a:bodyPr>
          <a:lstStyle/>
          <a:p>
            <a:r>
              <a:rPr lang="en-US" altLang="ja-JP" dirty="0" smtClean="0">
                <a:latin typeface="Arial"/>
                <a:cs typeface="Arial"/>
              </a:rPr>
              <a:t>Bottom</a:t>
            </a:r>
            <a:r>
              <a:rPr kumimoji="1" lang="en-US" altLang="ja-JP" dirty="0" smtClean="0">
                <a:latin typeface="Arial"/>
                <a:cs typeface="Arial"/>
              </a:rPr>
              <a:t> surface of the</a:t>
            </a:r>
          </a:p>
          <a:p>
            <a:r>
              <a:rPr lang="en-US" altLang="ja-JP" dirty="0" smtClean="0">
                <a:latin typeface="Arial"/>
                <a:cs typeface="Arial"/>
              </a:rPr>
              <a:t>ramp box</a:t>
            </a:r>
            <a:endParaRPr kumimoji="1" lang="ja-JP" altLang="en-US" dirty="0">
              <a:latin typeface="Arial"/>
              <a:cs typeface="Arial"/>
            </a:endParaRPr>
          </a:p>
        </p:txBody>
      </p:sp>
      <p:sp>
        <p:nvSpPr>
          <p:cNvPr id="48" name="テキスト ボックス 47"/>
          <p:cNvSpPr txBox="1"/>
          <p:nvPr/>
        </p:nvSpPr>
        <p:spPr>
          <a:xfrm>
            <a:off x="6563360" y="3376065"/>
            <a:ext cx="2237249" cy="646331"/>
          </a:xfrm>
          <a:prstGeom prst="rect">
            <a:avLst/>
          </a:prstGeom>
          <a:noFill/>
        </p:spPr>
        <p:txBody>
          <a:bodyPr wrap="none" rtlCol="0">
            <a:spAutoFit/>
          </a:bodyPr>
          <a:lstStyle/>
          <a:p>
            <a:r>
              <a:rPr kumimoji="1" lang="en-US" altLang="ja-JP" dirty="0" smtClean="0">
                <a:solidFill>
                  <a:schemeClr val="bg1"/>
                </a:solidFill>
                <a:latin typeface="Arial"/>
                <a:cs typeface="Arial"/>
              </a:rPr>
              <a:t>Ramp box is slightly</a:t>
            </a:r>
          </a:p>
          <a:p>
            <a:r>
              <a:rPr lang="en-US" altLang="ja-JP" dirty="0" smtClean="0">
                <a:solidFill>
                  <a:schemeClr val="bg1"/>
                </a:solidFill>
                <a:latin typeface="Arial"/>
                <a:cs typeface="Arial"/>
              </a:rPr>
              <a:t>popping up</a:t>
            </a:r>
            <a:endParaRPr kumimoji="1" lang="ja-JP" altLang="en-US" dirty="0">
              <a:solidFill>
                <a:schemeClr val="bg1"/>
              </a:solidFill>
              <a:latin typeface="Arial"/>
              <a:cs typeface="Arial"/>
            </a:endParaRPr>
          </a:p>
        </p:txBody>
      </p:sp>
      <p:cxnSp>
        <p:nvCxnSpPr>
          <p:cNvPr id="50" name="直線矢印コネクタ 49"/>
          <p:cNvCxnSpPr/>
          <p:nvPr/>
        </p:nvCxnSpPr>
        <p:spPr>
          <a:xfrm>
            <a:off x="8351520" y="3699231"/>
            <a:ext cx="0" cy="323165"/>
          </a:xfrm>
          <a:prstGeom prst="straightConnector1">
            <a:avLst/>
          </a:prstGeom>
          <a:ln>
            <a:solidFill>
              <a:schemeClr val="bg1"/>
            </a:solidFill>
            <a:tailEnd type="arrow"/>
          </a:ln>
          <a:effectLst/>
        </p:spPr>
        <p:style>
          <a:lnRef idx="2">
            <a:schemeClr val="accent1"/>
          </a:lnRef>
          <a:fillRef idx="0">
            <a:schemeClr val="accent1"/>
          </a:fillRef>
          <a:effectRef idx="1">
            <a:schemeClr val="accent1"/>
          </a:effectRef>
          <a:fontRef idx="minor">
            <a:schemeClr val="tx1"/>
          </a:fontRef>
        </p:style>
      </p:cxnSp>
      <p:sp>
        <p:nvSpPr>
          <p:cNvPr id="35" name="テキスト ボックス 34"/>
          <p:cNvSpPr txBox="1"/>
          <p:nvPr/>
        </p:nvSpPr>
        <p:spPr>
          <a:xfrm>
            <a:off x="65000" y="5606247"/>
            <a:ext cx="1634244" cy="369332"/>
          </a:xfrm>
          <a:prstGeom prst="rect">
            <a:avLst/>
          </a:prstGeom>
          <a:noFill/>
        </p:spPr>
        <p:txBody>
          <a:bodyPr wrap="none" rtlCol="0">
            <a:spAutoFit/>
          </a:bodyPr>
          <a:lstStyle/>
          <a:p>
            <a:r>
              <a:rPr kumimoji="1" lang="en-US" altLang="ja-JP" dirty="0" smtClean="0">
                <a:latin typeface="Arial"/>
                <a:cs typeface="Arial"/>
              </a:rPr>
              <a:t>Forming block</a:t>
            </a:r>
            <a:endParaRPr kumimoji="1" lang="ja-JP" altLang="en-US" dirty="0">
              <a:latin typeface="Arial"/>
              <a:cs typeface="Arial"/>
            </a:endParaRPr>
          </a:p>
        </p:txBody>
      </p:sp>
    </p:spTree>
    <p:extLst>
      <p:ext uri="{BB962C8B-B14F-4D97-AF65-F5344CB8AC3E}">
        <p14:creationId xmlns:p14="http://schemas.microsoft.com/office/powerpoint/2010/main" val="3063442808"/>
      </p:ext>
    </p:extLst>
  </p:cSld>
  <p:clrMapOvr>
    <a:masterClrMapping/>
  </p:clrMapOvr>
  <p:timing>
    <p:tnLst>
      <p:par>
        <p:cTn xmlns:p14="http://schemas.microsoft.com/office/powerpoint/2010/mai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801DF6F-6569-874B-A699-DF8738964170}" type="slidenum">
              <a:rPr kumimoji="1" lang="ja-JP" altLang="en-US" smtClean="0"/>
              <a:t>35</a:t>
            </a:fld>
            <a:endParaRPr kumimoji="1" lang="ja-JP" altLang="en-US"/>
          </a:p>
        </p:txBody>
      </p:sp>
      <p:sp>
        <p:nvSpPr>
          <p:cNvPr id="5"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6"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Issues to be modified 2</a:t>
            </a:r>
          </a:p>
        </p:txBody>
      </p:sp>
      <p:sp>
        <p:nvSpPr>
          <p:cNvPr id="7" name="テキスト ボックス 6"/>
          <p:cNvSpPr txBox="1"/>
          <p:nvPr/>
        </p:nvSpPr>
        <p:spPr>
          <a:xfrm>
            <a:off x="3856205" y="948039"/>
            <a:ext cx="5292427" cy="707886"/>
          </a:xfrm>
          <a:prstGeom prst="rect">
            <a:avLst/>
          </a:prstGeom>
          <a:noFill/>
        </p:spPr>
        <p:txBody>
          <a:bodyPr wrap="square" rtlCol="0">
            <a:spAutoFit/>
          </a:bodyPr>
          <a:lstStyle/>
          <a:p>
            <a:r>
              <a:rPr kumimoji="1" lang="en-US" altLang="ja-JP" sz="2000" dirty="0" smtClean="0">
                <a:latin typeface="Arial"/>
                <a:cs typeface="Arial"/>
              </a:rPr>
              <a:t>There is difference in height at the boundary of the end spacer </a:t>
            </a:r>
            <a:r>
              <a:rPr lang="en-US" altLang="ja-JP" sz="2000" dirty="0" smtClean="0">
                <a:latin typeface="Arial"/>
                <a:cs typeface="Arial"/>
              </a:rPr>
              <a:t>and </a:t>
            </a:r>
            <a:r>
              <a:rPr kumimoji="1" lang="en-US" altLang="ja-JP" sz="2000" dirty="0" smtClean="0">
                <a:latin typeface="Arial"/>
                <a:cs typeface="Arial"/>
              </a:rPr>
              <a:t>the cable</a:t>
            </a:r>
          </a:p>
        </p:txBody>
      </p:sp>
      <p:sp>
        <p:nvSpPr>
          <p:cNvPr id="8" name="下矢印 7"/>
          <p:cNvSpPr/>
          <p:nvPr/>
        </p:nvSpPr>
        <p:spPr>
          <a:xfrm>
            <a:off x="6260138" y="1647293"/>
            <a:ext cx="484561" cy="408014"/>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9" name="テキスト ボックス 8"/>
          <p:cNvSpPr txBox="1"/>
          <p:nvPr/>
        </p:nvSpPr>
        <p:spPr>
          <a:xfrm>
            <a:off x="476746" y="3736683"/>
            <a:ext cx="7812706" cy="400110"/>
          </a:xfrm>
          <a:prstGeom prst="rect">
            <a:avLst/>
          </a:prstGeom>
          <a:noFill/>
        </p:spPr>
        <p:txBody>
          <a:bodyPr wrap="none" rtlCol="0">
            <a:spAutoFit/>
          </a:bodyPr>
          <a:lstStyle/>
          <a:p>
            <a:r>
              <a:rPr kumimoji="1" lang="en-US" altLang="ja-JP" sz="2000" dirty="0" smtClean="0">
                <a:latin typeface="Arial"/>
                <a:cs typeface="Arial"/>
              </a:rPr>
              <a:t>To make the cable more upright by elongating the length of coil end</a:t>
            </a:r>
            <a:endParaRPr lang="en-US" altLang="ja-JP" sz="2000" dirty="0" smtClean="0">
              <a:latin typeface="Arial"/>
              <a:cs typeface="Arial"/>
            </a:endParaRPr>
          </a:p>
        </p:txBody>
      </p:sp>
      <p:pic>
        <p:nvPicPr>
          <p:cNvPr id="10" name="図 9"/>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588" y="726248"/>
            <a:ext cx="3725713" cy="2044663"/>
          </a:xfrm>
          <a:prstGeom prst="rect">
            <a:avLst/>
          </a:prstGeom>
        </p:spPr>
      </p:pic>
      <p:sp>
        <p:nvSpPr>
          <p:cNvPr id="11" name="円/楕円 10"/>
          <p:cNvSpPr/>
          <p:nvPr/>
        </p:nvSpPr>
        <p:spPr>
          <a:xfrm>
            <a:off x="448855" y="764937"/>
            <a:ext cx="306534" cy="209743"/>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2" name="円/楕円 11"/>
          <p:cNvSpPr/>
          <p:nvPr/>
        </p:nvSpPr>
        <p:spPr>
          <a:xfrm>
            <a:off x="1706965" y="764937"/>
            <a:ext cx="306534" cy="209743"/>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pic>
        <p:nvPicPr>
          <p:cNvPr id="13" name="図 12"/>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60396" y="2973698"/>
            <a:ext cx="4035656" cy="413720"/>
          </a:xfrm>
          <a:prstGeom prst="rect">
            <a:avLst/>
          </a:prstGeom>
        </p:spPr>
      </p:pic>
      <p:cxnSp>
        <p:nvCxnSpPr>
          <p:cNvPr id="14" name="直線コネクタ 13"/>
          <p:cNvCxnSpPr/>
          <p:nvPr/>
        </p:nvCxnSpPr>
        <p:spPr>
          <a:xfrm flipH="1">
            <a:off x="127042" y="3301871"/>
            <a:ext cx="3924260" cy="0"/>
          </a:xfrm>
          <a:prstGeom prst="line">
            <a:avLst/>
          </a:prstGeom>
          <a:ln w="12700" cmpd="sng">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15" name="直線コネクタ 14"/>
          <p:cNvCxnSpPr/>
          <p:nvPr/>
        </p:nvCxnSpPr>
        <p:spPr>
          <a:xfrm flipH="1">
            <a:off x="127042" y="3039392"/>
            <a:ext cx="3924260" cy="0"/>
          </a:xfrm>
          <a:prstGeom prst="line">
            <a:avLst/>
          </a:prstGeom>
          <a:ln w="12700" cmpd="sng">
            <a:solidFill>
              <a:srgbClr val="008000"/>
            </a:solidFill>
            <a:prstDash val="sysDash"/>
          </a:ln>
          <a:effectLst/>
        </p:spPr>
        <p:style>
          <a:lnRef idx="2">
            <a:schemeClr val="accent1"/>
          </a:lnRef>
          <a:fillRef idx="0">
            <a:schemeClr val="accent1"/>
          </a:fillRef>
          <a:effectRef idx="1">
            <a:schemeClr val="accent1"/>
          </a:effectRef>
          <a:fontRef idx="minor">
            <a:schemeClr val="tx1"/>
          </a:fontRef>
        </p:style>
      </p:cxnSp>
      <p:sp>
        <p:nvSpPr>
          <p:cNvPr id="16" name="円/楕円 15"/>
          <p:cNvSpPr/>
          <p:nvPr/>
        </p:nvSpPr>
        <p:spPr>
          <a:xfrm>
            <a:off x="127042" y="2956418"/>
            <a:ext cx="306534" cy="209743"/>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7" name="円/楕円 16"/>
          <p:cNvSpPr/>
          <p:nvPr/>
        </p:nvSpPr>
        <p:spPr>
          <a:xfrm>
            <a:off x="1738848" y="2934520"/>
            <a:ext cx="306534" cy="209743"/>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18" name="テキスト ボックス 17"/>
          <p:cNvSpPr txBox="1"/>
          <p:nvPr/>
        </p:nvSpPr>
        <p:spPr>
          <a:xfrm>
            <a:off x="3931267" y="2025226"/>
            <a:ext cx="5142303" cy="400110"/>
          </a:xfrm>
          <a:prstGeom prst="rect">
            <a:avLst/>
          </a:prstGeom>
          <a:noFill/>
        </p:spPr>
        <p:txBody>
          <a:bodyPr wrap="square" rtlCol="0">
            <a:spAutoFit/>
          </a:bodyPr>
          <a:lstStyle/>
          <a:p>
            <a:r>
              <a:rPr kumimoji="1" lang="en-US" altLang="ja-JP" sz="2000" dirty="0" smtClean="0">
                <a:latin typeface="Arial"/>
                <a:cs typeface="Arial"/>
              </a:rPr>
              <a:t>The leads for the QPH could be damaged</a:t>
            </a:r>
            <a:endParaRPr lang="en-US" altLang="ja-JP" sz="2000" dirty="0" smtClean="0">
              <a:latin typeface="Arial"/>
              <a:cs typeface="Arial"/>
            </a:endParaRPr>
          </a:p>
        </p:txBody>
      </p:sp>
      <p:sp>
        <p:nvSpPr>
          <p:cNvPr id="19" name="テキスト ボックス 18"/>
          <p:cNvSpPr txBox="1"/>
          <p:nvPr/>
        </p:nvSpPr>
        <p:spPr>
          <a:xfrm>
            <a:off x="82844" y="3432410"/>
            <a:ext cx="5428615" cy="400110"/>
          </a:xfrm>
          <a:prstGeom prst="rect">
            <a:avLst/>
          </a:prstGeom>
          <a:noFill/>
        </p:spPr>
        <p:txBody>
          <a:bodyPr wrap="none" rtlCol="0">
            <a:spAutoFit/>
          </a:bodyPr>
          <a:lstStyle/>
          <a:p>
            <a:r>
              <a:rPr kumimoji="1" lang="en-US" altLang="ja-JP" sz="2000" b="1" dirty="0" smtClean="0">
                <a:latin typeface="Arial"/>
                <a:cs typeface="Arial"/>
              </a:rPr>
              <a:t>Approach 1: Modification of coil end shape</a:t>
            </a:r>
            <a:endParaRPr lang="en-US" altLang="ja-JP" sz="2000" b="1" dirty="0" smtClean="0">
              <a:latin typeface="Arial"/>
              <a:cs typeface="Arial"/>
            </a:endParaRPr>
          </a:p>
        </p:txBody>
      </p:sp>
      <p:sp>
        <p:nvSpPr>
          <p:cNvPr id="20" name="テキスト ボックス 19"/>
          <p:cNvSpPr txBox="1"/>
          <p:nvPr/>
        </p:nvSpPr>
        <p:spPr>
          <a:xfrm>
            <a:off x="82844" y="6075450"/>
            <a:ext cx="4758860" cy="400110"/>
          </a:xfrm>
          <a:prstGeom prst="rect">
            <a:avLst/>
          </a:prstGeom>
          <a:noFill/>
        </p:spPr>
        <p:txBody>
          <a:bodyPr wrap="none" rtlCol="0">
            <a:spAutoFit/>
          </a:bodyPr>
          <a:lstStyle/>
          <a:p>
            <a:r>
              <a:rPr kumimoji="1" lang="en-US" altLang="ja-JP" sz="2000" b="1" dirty="0" smtClean="0">
                <a:latin typeface="Arial"/>
                <a:cs typeface="Arial"/>
              </a:rPr>
              <a:t>Approach 2: </a:t>
            </a:r>
            <a:r>
              <a:rPr lang="en-US" altLang="ja-JP" sz="2000" b="1" dirty="0">
                <a:latin typeface="Arial"/>
                <a:cs typeface="Arial"/>
              </a:rPr>
              <a:t>F</a:t>
            </a:r>
            <a:r>
              <a:rPr kumimoji="1" lang="en-US" altLang="ja-JP" sz="2000" b="1" dirty="0" smtClean="0">
                <a:latin typeface="Arial"/>
                <a:cs typeface="Arial"/>
              </a:rPr>
              <a:t>illing the gap with </a:t>
            </a:r>
            <a:r>
              <a:rPr lang="en-US" altLang="ja-JP" sz="2000" b="1" dirty="0" smtClean="0">
                <a:latin typeface="Arial"/>
                <a:cs typeface="Arial"/>
              </a:rPr>
              <a:t>shoe</a:t>
            </a:r>
            <a:r>
              <a:rPr kumimoji="1" lang="en-US" altLang="ja-JP" sz="2000" b="1" dirty="0" smtClean="0">
                <a:latin typeface="Arial"/>
                <a:cs typeface="Arial"/>
              </a:rPr>
              <a:t> </a:t>
            </a:r>
            <a:endParaRPr lang="en-US" altLang="ja-JP" sz="2000" b="1" dirty="0" smtClean="0">
              <a:latin typeface="Arial"/>
              <a:cs typeface="Arial"/>
            </a:endParaRPr>
          </a:p>
        </p:txBody>
      </p:sp>
      <p:pic>
        <p:nvPicPr>
          <p:cNvPr id="21" name="図 20"/>
          <p:cNvPicPr>
            <a:picLocks noChangeAspect="1"/>
          </p:cNvPicPr>
          <p:nvPr/>
        </p:nvPicPr>
        <p:blipFill>
          <a:blip r:embed="rId4"/>
          <a:stretch>
            <a:fillRect/>
          </a:stretch>
        </p:blipFill>
        <p:spPr>
          <a:xfrm flipH="1">
            <a:off x="82844" y="4415627"/>
            <a:ext cx="4352904" cy="895724"/>
          </a:xfrm>
          <a:prstGeom prst="rect">
            <a:avLst/>
          </a:prstGeom>
        </p:spPr>
      </p:pic>
      <p:pic>
        <p:nvPicPr>
          <p:cNvPr id="22" name="図 21"/>
          <p:cNvPicPr>
            <a:picLocks noChangeAspect="1"/>
          </p:cNvPicPr>
          <p:nvPr/>
        </p:nvPicPr>
        <p:blipFill>
          <a:blip r:embed="rId5"/>
          <a:stretch>
            <a:fillRect/>
          </a:stretch>
        </p:blipFill>
        <p:spPr>
          <a:xfrm flipH="1">
            <a:off x="4562845" y="4136793"/>
            <a:ext cx="3460301" cy="1994762"/>
          </a:xfrm>
          <a:prstGeom prst="rect">
            <a:avLst/>
          </a:prstGeom>
        </p:spPr>
      </p:pic>
      <p:cxnSp>
        <p:nvCxnSpPr>
          <p:cNvPr id="23" name="直線コネクタ 22"/>
          <p:cNvCxnSpPr/>
          <p:nvPr/>
        </p:nvCxnSpPr>
        <p:spPr>
          <a:xfrm flipH="1">
            <a:off x="232308" y="4883204"/>
            <a:ext cx="3924260" cy="0"/>
          </a:xfrm>
          <a:prstGeom prst="line">
            <a:avLst/>
          </a:prstGeom>
          <a:ln w="12700" cmpd="sng">
            <a:solidFill>
              <a:srgbClr val="008000"/>
            </a:solidFill>
          </a:ln>
          <a:effectLst/>
        </p:spPr>
        <p:style>
          <a:lnRef idx="2">
            <a:schemeClr val="accent1"/>
          </a:lnRef>
          <a:fillRef idx="0">
            <a:schemeClr val="accent1"/>
          </a:fillRef>
          <a:effectRef idx="1">
            <a:schemeClr val="accent1"/>
          </a:effectRef>
          <a:fontRef idx="minor">
            <a:schemeClr val="tx1"/>
          </a:fontRef>
        </p:style>
      </p:cxnSp>
      <p:cxnSp>
        <p:nvCxnSpPr>
          <p:cNvPr id="24" name="直線コネクタ 23"/>
          <p:cNvCxnSpPr/>
          <p:nvPr/>
        </p:nvCxnSpPr>
        <p:spPr>
          <a:xfrm flipH="1">
            <a:off x="279442" y="4620726"/>
            <a:ext cx="3924260" cy="0"/>
          </a:xfrm>
          <a:prstGeom prst="line">
            <a:avLst/>
          </a:prstGeom>
          <a:ln w="12700" cmpd="sng">
            <a:solidFill>
              <a:srgbClr val="008000"/>
            </a:solidFill>
            <a:prstDash val="sysDash"/>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4206625615"/>
      </p:ext>
    </p:extLst>
  </p:cSld>
  <p:clrMapOvr>
    <a:masterClrMapping/>
  </p:clrMapOvr>
  <p:timing>
    <p:tnLst>
      <p:par>
        <p:cTn xmlns:p14="http://schemas.microsoft.com/office/powerpoint/2010/mai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3801DF6F-6569-874B-A699-DF8738964170}" type="slidenum">
              <a:rPr kumimoji="1" lang="ja-JP" altLang="en-US" smtClean="0"/>
              <a:t>36</a:t>
            </a:fld>
            <a:endParaRPr kumimoji="1" lang="ja-JP" altLang="en-US"/>
          </a:p>
        </p:txBody>
      </p:sp>
      <p:sp>
        <p:nvSpPr>
          <p:cNvPr id="5"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6"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Preparation for coil size measurement</a:t>
            </a:r>
          </a:p>
        </p:txBody>
      </p:sp>
      <p:sp>
        <p:nvSpPr>
          <p:cNvPr id="3" name="テキスト ボックス 2"/>
          <p:cNvSpPr txBox="1"/>
          <p:nvPr/>
        </p:nvSpPr>
        <p:spPr>
          <a:xfrm>
            <a:off x="4505899" y="5924747"/>
            <a:ext cx="3456670" cy="369332"/>
          </a:xfrm>
          <a:prstGeom prst="rect">
            <a:avLst/>
          </a:prstGeom>
          <a:noFill/>
        </p:spPr>
        <p:txBody>
          <a:bodyPr wrap="none" rtlCol="0">
            <a:spAutoFit/>
          </a:bodyPr>
          <a:lstStyle/>
          <a:p>
            <a:r>
              <a:rPr kumimoji="1" lang="en-US" altLang="ja-JP" dirty="0" smtClean="0">
                <a:latin typeface="Arial"/>
                <a:cs typeface="Arial"/>
              </a:rPr>
              <a:t>Pushing bars with strain gauges</a:t>
            </a:r>
            <a:endParaRPr kumimoji="1" lang="ja-JP" altLang="en-US" dirty="0">
              <a:latin typeface="Arial"/>
              <a:cs typeface="Arial"/>
            </a:endParaRPr>
          </a:p>
        </p:txBody>
      </p:sp>
      <p:sp>
        <p:nvSpPr>
          <p:cNvPr id="13" name="テキスト ボックス 12"/>
          <p:cNvSpPr txBox="1"/>
          <p:nvPr/>
        </p:nvSpPr>
        <p:spPr>
          <a:xfrm>
            <a:off x="3109130" y="853686"/>
            <a:ext cx="5968301" cy="1477328"/>
          </a:xfrm>
          <a:prstGeom prst="rect">
            <a:avLst/>
          </a:prstGeom>
          <a:noFill/>
        </p:spPr>
        <p:txBody>
          <a:bodyPr wrap="none" rtlCol="0">
            <a:spAutoFit/>
          </a:bodyPr>
          <a:lstStyle/>
          <a:p>
            <a:pPr marL="285750" indent="-285750">
              <a:buFontTx/>
              <a:buChar char="-"/>
            </a:pPr>
            <a:r>
              <a:rPr lang="en-US" altLang="ja-JP" dirty="0" smtClean="0">
                <a:latin typeface="Arial"/>
                <a:cs typeface="Arial"/>
              </a:rPr>
              <a:t>50 ton hydraulic press</a:t>
            </a:r>
          </a:p>
          <a:p>
            <a:pPr marL="285750" indent="-285750">
              <a:buFontTx/>
              <a:buChar char="-"/>
            </a:pPr>
            <a:r>
              <a:rPr lang="en-US" altLang="ja-JP" dirty="0" smtClean="0">
                <a:latin typeface="Arial"/>
                <a:cs typeface="Arial"/>
              </a:rPr>
              <a:t>Coil pressure up to 90 </a:t>
            </a:r>
            <a:r>
              <a:rPr lang="en-US" altLang="ja-JP" dirty="0" err="1" smtClean="0">
                <a:latin typeface="Arial"/>
                <a:cs typeface="Arial"/>
              </a:rPr>
              <a:t>MPa</a:t>
            </a:r>
            <a:endParaRPr lang="en-US" altLang="ja-JP" dirty="0">
              <a:latin typeface="Arial"/>
              <a:cs typeface="Arial"/>
            </a:endParaRPr>
          </a:p>
          <a:p>
            <a:pPr marL="285750" indent="-285750">
              <a:buFontTx/>
              <a:buChar char="-"/>
            </a:pPr>
            <a:r>
              <a:rPr lang="en-US" altLang="ja-JP" dirty="0" smtClean="0">
                <a:latin typeface="Arial"/>
                <a:cs typeface="Arial"/>
              </a:rPr>
              <a:t>Continuous measurement</a:t>
            </a:r>
            <a:r>
              <a:rPr kumimoji="1" lang="en-US" altLang="ja-JP" dirty="0" smtClean="0">
                <a:latin typeface="Arial"/>
                <a:cs typeface="Arial"/>
              </a:rPr>
              <a:t> using the 5.4 m-long bench</a:t>
            </a:r>
          </a:p>
          <a:p>
            <a:pPr marL="285750" indent="-285750">
              <a:buFontTx/>
              <a:buChar char="-"/>
            </a:pPr>
            <a:r>
              <a:rPr lang="en-US" altLang="ja-JP" dirty="0" smtClean="0">
                <a:latin typeface="Arial"/>
                <a:cs typeface="Arial"/>
              </a:rPr>
              <a:t>Two pushing bars each having 5 x 20mm-wide fingers</a:t>
            </a:r>
          </a:p>
          <a:p>
            <a:pPr marL="285750" indent="-285750">
              <a:buFontTx/>
              <a:buChar char="-"/>
            </a:pPr>
            <a:r>
              <a:rPr lang="en-US" altLang="ja-JP" dirty="0" smtClean="0">
                <a:latin typeface="Arial"/>
                <a:cs typeface="Arial"/>
              </a:rPr>
              <a:t>4 x linear gauges to measure coil deformation </a:t>
            </a:r>
            <a:r>
              <a:rPr kumimoji="1" lang="en-US" altLang="ja-JP" dirty="0" smtClean="0">
                <a:latin typeface="Arial"/>
                <a:cs typeface="Arial"/>
              </a:rPr>
              <a:t> </a:t>
            </a:r>
            <a:endParaRPr kumimoji="1" lang="ja-JP" altLang="en-US" dirty="0">
              <a:latin typeface="Arial"/>
              <a:cs typeface="Arial"/>
            </a:endParaRPr>
          </a:p>
        </p:txBody>
      </p:sp>
      <p:sp>
        <p:nvSpPr>
          <p:cNvPr id="14" name="テキスト ボックス 13"/>
          <p:cNvSpPr txBox="1"/>
          <p:nvPr/>
        </p:nvSpPr>
        <p:spPr>
          <a:xfrm>
            <a:off x="3224260" y="500863"/>
            <a:ext cx="4738309" cy="369332"/>
          </a:xfrm>
          <a:prstGeom prst="rect">
            <a:avLst/>
          </a:prstGeom>
          <a:noFill/>
        </p:spPr>
        <p:txBody>
          <a:bodyPr wrap="none" rtlCol="0">
            <a:spAutoFit/>
          </a:bodyPr>
          <a:lstStyle/>
          <a:p>
            <a:r>
              <a:rPr kumimoji="1" lang="en-US" altLang="ja-JP" dirty="0" smtClean="0">
                <a:latin typeface="Arial"/>
                <a:cs typeface="Arial"/>
              </a:rPr>
              <a:t>Same system as CERN (Thanks to G. Kirby)</a:t>
            </a:r>
            <a:endParaRPr kumimoji="1" lang="ja-JP" altLang="en-US" dirty="0">
              <a:latin typeface="Arial"/>
              <a:cs typeface="Arial"/>
            </a:endParaRPr>
          </a:p>
        </p:txBody>
      </p:sp>
      <p:pic>
        <p:nvPicPr>
          <p:cNvPr id="15" name="図 14"/>
          <p:cNvPicPr>
            <a:picLocks noChangeAspect="1"/>
          </p:cNvPicPr>
          <p:nvPr/>
        </p:nvPicPr>
        <p:blipFill>
          <a:blip r:embed="rId2"/>
          <a:stretch>
            <a:fillRect/>
          </a:stretch>
        </p:blipFill>
        <p:spPr>
          <a:xfrm>
            <a:off x="3690736" y="4093811"/>
            <a:ext cx="4581506" cy="1822859"/>
          </a:xfrm>
          <a:prstGeom prst="rect">
            <a:avLst/>
          </a:prstGeom>
        </p:spPr>
      </p:pic>
      <p:sp>
        <p:nvSpPr>
          <p:cNvPr id="17" name="テキスト ボックス 16"/>
          <p:cNvSpPr txBox="1"/>
          <p:nvPr/>
        </p:nvSpPr>
        <p:spPr>
          <a:xfrm>
            <a:off x="5130309" y="5445750"/>
            <a:ext cx="446957" cy="338554"/>
          </a:xfrm>
          <a:prstGeom prst="rect">
            <a:avLst/>
          </a:prstGeom>
          <a:noFill/>
        </p:spPr>
        <p:txBody>
          <a:bodyPr wrap="none" rtlCol="0">
            <a:spAutoFit/>
          </a:bodyPr>
          <a:lstStyle/>
          <a:p>
            <a:r>
              <a:rPr kumimoji="1" lang="en-US" altLang="ja-JP" sz="1600" dirty="0" smtClean="0">
                <a:latin typeface="Arial"/>
                <a:cs typeface="Arial"/>
              </a:rPr>
              <a:t>R5</a:t>
            </a:r>
            <a:endParaRPr kumimoji="1" lang="ja-JP" altLang="en-US" sz="1600" dirty="0">
              <a:latin typeface="Arial"/>
              <a:cs typeface="Arial"/>
            </a:endParaRPr>
          </a:p>
        </p:txBody>
      </p:sp>
      <p:sp>
        <p:nvSpPr>
          <p:cNvPr id="18" name="テキスト ボックス 17"/>
          <p:cNvSpPr txBox="1"/>
          <p:nvPr/>
        </p:nvSpPr>
        <p:spPr>
          <a:xfrm>
            <a:off x="5432707" y="5445750"/>
            <a:ext cx="446957" cy="338554"/>
          </a:xfrm>
          <a:prstGeom prst="rect">
            <a:avLst/>
          </a:prstGeom>
          <a:noFill/>
        </p:spPr>
        <p:txBody>
          <a:bodyPr wrap="none" rtlCol="0">
            <a:spAutoFit/>
          </a:bodyPr>
          <a:lstStyle/>
          <a:p>
            <a:r>
              <a:rPr kumimoji="1" lang="en-US" altLang="ja-JP" sz="1600" dirty="0" smtClean="0">
                <a:latin typeface="Arial"/>
                <a:cs typeface="Arial"/>
              </a:rPr>
              <a:t>R4</a:t>
            </a:r>
            <a:endParaRPr kumimoji="1" lang="ja-JP" altLang="en-US" sz="1600" dirty="0">
              <a:latin typeface="Arial"/>
              <a:cs typeface="Arial"/>
            </a:endParaRPr>
          </a:p>
        </p:txBody>
      </p:sp>
      <p:sp>
        <p:nvSpPr>
          <p:cNvPr id="19" name="テキスト ボックス 18"/>
          <p:cNvSpPr txBox="1"/>
          <p:nvPr/>
        </p:nvSpPr>
        <p:spPr>
          <a:xfrm>
            <a:off x="5766695" y="5445750"/>
            <a:ext cx="446957" cy="338554"/>
          </a:xfrm>
          <a:prstGeom prst="rect">
            <a:avLst/>
          </a:prstGeom>
          <a:noFill/>
        </p:spPr>
        <p:txBody>
          <a:bodyPr wrap="none" rtlCol="0">
            <a:spAutoFit/>
          </a:bodyPr>
          <a:lstStyle/>
          <a:p>
            <a:r>
              <a:rPr kumimoji="1" lang="en-US" altLang="ja-JP" sz="1600" dirty="0" smtClean="0">
                <a:latin typeface="Arial"/>
                <a:cs typeface="Arial"/>
              </a:rPr>
              <a:t>R3</a:t>
            </a:r>
            <a:endParaRPr kumimoji="1" lang="ja-JP" altLang="en-US" sz="1600" dirty="0">
              <a:latin typeface="Arial"/>
              <a:cs typeface="Arial"/>
            </a:endParaRPr>
          </a:p>
        </p:txBody>
      </p:sp>
      <p:sp>
        <p:nvSpPr>
          <p:cNvPr id="20" name="テキスト ボックス 19"/>
          <p:cNvSpPr txBox="1"/>
          <p:nvPr/>
        </p:nvSpPr>
        <p:spPr>
          <a:xfrm>
            <a:off x="6131233" y="5445750"/>
            <a:ext cx="446957" cy="338554"/>
          </a:xfrm>
          <a:prstGeom prst="rect">
            <a:avLst/>
          </a:prstGeom>
          <a:noFill/>
        </p:spPr>
        <p:txBody>
          <a:bodyPr wrap="none" rtlCol="0">
            <a:spAutoFit/>
          </a:bodyPr>
          <a:lstStyle/>
          <a:p>
            <a:r>
              <a:rPr kumimoji="1" lang="en-US" altLang="ja-JP" sz="1600" dirty="0" smtClean="0">
                <a:latin typeface="Arial"/>
                <a:cs typeface="Arial"/>
              </a:rPr>
              <a:t>R2</a:t>
            </a:r>
            <a:endParaRPr kumimoji="1" lang="ja-JP" altLang="en-US" sz="1600" dirty="0">
              <a:latin typeface="Arial"/>
              <a:cs typeface="Arial"/>
            </a:endParaRPr>
          </a:p>
        </p:txBody>
      </p:sp>
      <p:sp>
        <p:nvSpPr>
          <p:cNvPr id="21" name="テキスト ボックス 20"/>
          <p:cNvSpPr txBox="1"/>
          <p:nvPr/>
        </p:nvSpPr>
        <p:spPr>
          <a:xfrm>
            <a:off x="6473091" y="5445750"/>
            <a:ext cx="446957" cy="338554"/>
          </a:xfrm>
          <a:prstGeom prst="rect">
            <a:avLst/>
          </a:prstGeom>
          <a:noFill/>
        </p:spPr>
        <p:txBody>
          <a:bodyPr wrap="none" rtlCol="0">
            <a:spAutoFit/>
          </a:bodyPr>
          <a:lstStyle/>
          <a:p>
            <a:r>
              <a:rPr kumimoji="1" lang="en-US" altLang="ja-JP" sz="1600" dirty="0" smtClean="0">
                <a:latin typeface="Arial"/>
                <a:cs typeface="Arial"/>
              </a:rPr>
              <a:t>R1</a:t>
            </a:r>
            <a:endParaRPr kumimoji="1" lang="ja-JP" altLang="en-US" sz="1600" dirty="0">
              <a:latin typeface="Arial"/>
              <a:cs typeface="Arial"/>
            </a:endParaRPr>
          </a:p>
        </p:txBody>
      </p:sp>
      <p:sp>
        <p:nvSpPr>
          <p:cNvPr id="22" name="テキスト ボックス 21"/>
          <p:cNvSpPr txBox="1"/>
          <p:nvPr/>
        </p:nvSpPr>
        <p:spPr>
          <a:xfrm>
            <a:off x="5212438" y="4195871"/>
            <a:ext cx="412893" cy="338554"/>
          </a:xfrm>
          <a:prstGeom prst="rect">
            <a:avLst/>
          </a:prstGeom>
          <a:noFill/>
        </p:spPr>
        <p:txBody>
          <a:bodyPr wrap="none" rtlCol="0">
            <a:spAutoFit/>
          </a:bodyPr>
          <a:lstStyle/>
          <a:p>
            <a:r>
              <a:rPr lang="en-US" altLang="ja-JP" sz="1600" dirty="0">
                <a:latin typeface="Arial"/>
                <a:cs typeface="Arial"/>
              </a:rPr>
              <a:t>L</a:t>
            </a:r>
            <a:r>
              <a:rPr kumimoji="1" lang="en-US" altLang="ja-JP" sz="1600" dirty="0" smtClean="0">
                <a:latin typeface="Arial"/>
                <a:cs typeface="Arial"/>
              </a:rPr>
              <a:t>5</a:t>
            </a:r>
            <a:endParaRPr kumimoji="1" lang="ja-JP" altLang="en-US" sz="1600" dirty="0">
              <a:latin typeface="Arial"/>
              <a:cs typeface="Arial"/>
            </a:endParaRPr>
          </a:p>
        </p:txBody>
      </p:sp>
      <p:sp>
        <p:nvSpPr>
          <p:cNvPr id="23" name="テキスト ボックス 22"/>
          <p:cNvSpPr txBox="1"/>
          <p:nvPr/>
        </p:nvSpPr>
        <p:spPr>
          <a:xfrm>
            <a:off x="5501324" y="4195871"/>
            <a:ext cx="412893" cy="338554"/>
          </a:xfrm>
          <a:prstGeom prst="rect">
            <a:avLst/>
          </a:prstGeom>
          <a:noFill/>
        </p:spPr>
        <p:txBody>
          <a:bodyPr wrap="none" rtlCol="0">
            <a:spAutoFit/>
          </a:bodyPr>
          <a:lstStyle/>
          <a:p>
            <a:r>
              <a:rPr lang="en-US" altLang="ja-JP" sz="1600" dirty="0">
                <a:latin typeface="Arial"/>
                <a:cs typeface="Arial"/>
              </a:rPr>
              <a:t>L</a:t>
            </a:r>
            <a:r>
              <a:rPr kumimoji="1" lang="en-US" altLang="ja-JP" sz="1600" dirty="0" smtClean="0">
                <a:latin typeface="Arial"/>
                <a:cs typeface="Arial"/>
              </a:rPr>
              <a:t>4</a:t>
            </a:r>
            <a:endParaRPr kumimoji="1" lang="ja-JP" altLang="en-US" sz="1600" dirty="0">
              <a:latin typeface="Arial"/>
              <a:cs typeface="Arial"/>
            </a:endParaRPr>
          </a:p>
        </p:txBody>
      </p:sp>
      <p:sp>
        <p:nvSpPr>
          <p:cNvPr id="24" name="テキスト ボックス 23"/>
          <p:cNvSpPr txBox="1"/>
          <p:nvPr/>
        </p:nvSpPr>
        <p:spPr>
          <a:xfrm>
            <a:off x="5781264" y="4195871"/>
            <a:ext cx="412893" cy="338554"/>
          </a:xfrm>
          <a:prstGeom prst="rect">
            <a:avLst/>
          </a:prstGeom>
          <a:noFill/>
        </p:spPr>
        <p:txBody>
          <a:bodyPr wrap="none" rtlCol="0">
            <a:spAutoFit/>
          </a:bodyPr>
          <a:lstStyle/>
          <a:p>
            <a:r>
              <a:rPr lang="en-US" altLang="ja-JP" sz="1600" dirty="0">
                <a:latin typeface="Arial"/>
                <a:cs typeface="Arial"/>
              </a:rPr>
              <a:t>L</a:t>
            </a:r>
            <a:r>
              <a:rPr kumimoji="1" lang="en-US" altLang="ja-JP" sz="1600" dirty="0" smtClean="0">
                <a:latin typeface="Arial"/>
                <a:cs typeface="Arial"/>
              </a:rPr>
              <a:t>3</a:t>
            </a:r>
            <a:endParaRPr kumimoji="1" lang="ja-JP" altLang="en-US" sz="1600" dirty="0">
              <a:latin typeface="Arial"/>
              <a:cs typeface="Arial"/>
            </a:endParaRPr>
          </a:p>
        </p:txBody>
      </p:sp>
      <p:sp>
        <p:nvSpPr>
          <p:cNvPr id="25" name="テキスト ボックス 24"/>
          <p:cNvSpPr txBox="1"/>
          <p:nvPr/>
        </p:nvSpPr>
        <p:spPr>
          <a:xfrm>
            <a:off x="6051218" y="4195871"/>
            <a:ext cx="412893" cy="338554"/>
          </a:xfrm>
          <a:prstGeom prst="rect">
            <a:avLst/>
          </a:prstGeom>
          <a:noFill/>
        </p:spPr>
        <p:txBody>
          <a:bodyPr wrap="none" rtlCol="0">
            <a:spAutoFit/>
          </a:bodyPr>
          <a:lstStyle/>
          <a:p>
            <a:r>
              <a:rPr lang="en-US" altLang="ja-JP" sz="1600" dirty="0">
                <a:latin typeface="Arial"/>
                <a:cs typeface="Arial"/>
              </a:rPr>
              <a:t>L</a:t>
            </a:r>
            <a:r>
              <a:rPr kumimoji="1" lang="en-US" altLang="ja-JP" sz="1600" dirty="0" smtClean="0">
                <a:latin typeface="Arial"/>
                <a:cs typeface="Arial"/>
              </a:rPr>
              <a:t>2</a:t>
            </a:r>
            <a:endParaRPr kumimoji="1" lang="ja-JP" altLang="en-US" sz="1600" dirty="0">
              <a:latin typeface="Arial"/>
              <a:cs typeface="Arial"/>
            </a:endParaRPr>
          </a:p>
        </p:txBody>
      </p:sp>
      <p:sp>
        <p:nvSpPr>
          <p:cNvPr id="26" name="テキスト ボックス 25"/>
          <p:cNvSpPr txBox="1"/>
          <p:nvPr/>
        </p:nvSpPr>
        <p:spPr>
          <a:xfrm>
            <a:off x="6393076" y="4195871"/>
            <a:ext cx="412893" cy="338554"/>
          </a:xfrm>
          <a:prstGeom prst="rect">
            <a:avLst/>
          </a:prstGeom>
          <a:noFill/>
        </p:spPr>
        <p:txBody>
          <a:bodyPr wrap="none" rtlCol="0">
            <a:spAutoFit/>
          </a:bodyPr>
          <a:lstStyle/>
          <a:p>
            <a:r>
              <a:rPr lang="en-US" altLang="ja-JP" sz="1600" dirty="0">
                <a:latin typeface="Arial"/>
                <a:cs typeface="Arial"/>
              </a:rPr>
              <a:t>L</a:t>
            </a:r>
            <a:r>
              <a:rPr kumimoji="1" lang="en-US" altLang="ja-JP" sz="1600" dirty="0" smtClean="0">
                <a:latin typeface="Arial"/>
                <a:cs typeface="Arial"/>
              </a:rPr>
              <a:t>1</a:t>
            </a:r>
            <a:endParaRPr kumimoji="1" lang="ja-JP" altLang="en-US" sz="1600" dirty="0">
              <a:latin typeface="Arial"/>
              <a:cs typeface="Arial"/>
            </a:endParaRPr>
          </a:p>
        </p:txBody>
      </p:sp>
      <p:pic>
        <p:nvPicPr>
          <p:cNvPr id="27" name="図 26"/>
          <p:cNvPicPr>
            <a:picLocks noChangeAspect="1"/>
          </p:cNvPicPr>
          <p:nvPr/>
        </p:nvPicPr>
        <p:blipFill>
          <a:blip r:embed="rId3"/>
          <a:stretch>
            <a:fillRect/>
          </a:stretch>
        </p:blipFill>
        <p:spPr>
          <a:xfrm>
            <a:off x="179388" y="621293"/>
            <a:ext cx="2539947" cy="5987016"/>
          </a:xfrm>
          <a:prstGeom prst="rect">
            <a:avLst/>
          </a:prstGeom>
        </p:spPr>
      </p:pic>
      <p:sp>
        <p:nvSpPr>
          <p:cNvPr id="28" name="テキスト ボックス 27"/>
          <p:cNvSpPr txBox="1"/>
          <p:nvPr/>
        </p:nvSpPr>
        <p:spPr>
          <a:xfrm>
            <a:off x="3259800" y="6168639"/>
            <a:ext cx="5041817" cy="707886"/>
          </a:xfrm>
          <a:prstGeom prst="rect">
            <a:avLst/>
          </a:prstGeom>
          <a:noFill/>
        </p:spPr>
        <p:txBody>
          <a:bodyPr wrap="square" rtlCol="0">
            <a:spAutoFit/>
          </a:bodyPr>
          <a:lstStyle/>
          <a:p>
            <a:r>
              <a:rPr kumimoji="1" lang="en-US" altLang="ja-JP" sz="2000" dirty="0" smtClean="0">
                <a:latin typeface="Arial"/>
                <a:cs typeface="Arial"/>
              </a:rPr>
              <a:t>Maximum pressure to compress the coil to the final size was measured</a:t>
            </a:r>
            <a:endParaRPr lang="en-US" altLang="ja-JP" sz="2000" dirty="0" smtClean="0">
              <a:latin typeface="Arial"/>
              <a:cs typeface="Arial"/>
            </a:endParaRPr>
          </a:p>
        </p:txBody>
      </p:sp>
      <p:pic>
        <p:nvPicPr>
          <p:cNvPr id="29" name="図 28"/>
          <p:cNvPicPr>
            <a:picLocks noChangeAspect="1"/>
          </p:cNvPicPr>
          <p:nvPr/>
        </p:nvPicPr>
        <p:blipFill>
          <a:blip r:embed="rId4"/>
          <a:stretch>
            <a:fillRect/>
          </a:stretch>
        </p:blipFill>
        <p:spPr>
          <a:xfrm>
            <a:off x="3683156" y="2369120"/>
            <a:ext cx="2368062" cy="1711953"/>
          </a:xfrm>
          <a:prstGeom prst="rect">
            <a:avLst/>
          </a:prstGeom>
          <a:ln>
            <a:solidFill>
              <a:srgbClr val="FF0000"/>
            </a:solidFill>
          </a:ln>
        </p:spPr>
      </p:pic>
      <p:sp>
        <p:nvSpPr>
          <p:cNvPr id="31" name="正方形/長方形 30"/>
          <p:cNvSpPr/>
          <p:nvPr/>
        </p:nvSpPr>
        <p:spPr>
          <a:xfrm>
            <a:off x="1028700" y="4991100"/>
            <a:ext cx="673100" cy="584200"/>
          </a:xfrm>
          <a:prstGeom prst="rect">
            <a:avLst/>
          </a:prstGeom>
          <a:noFill/>
          <a:ln>
            <a:solidFill>
              <a:srgbClr val="FF0000"/>
            </a:solidFill>
            <a:prstDash val="dash"/>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cxnSp>
        <p:nvCxnSpPr>
          <p:cNvPr id="32" name="直線矢印コネクタ 31"/>
          <p:cNvCxnSpPr>
            <a:endCxn id="29" idx="1"/>
          </p:cNvCxnSpPr>
          <p:nvPr/>
        </p:nvCxnSpPr>
        <p:spPr>
          <a:xfrm flipV="1">
            <a:off x="1701800" y="3225097"/>
            <a:ext cx="1981356" cy="1766004"/>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45792828"/>
      </p:ext>
    </p:extLst>
  </p:cSld>
  <p:clrMapOvr>
    <a:masterClrMapping/>
  </p:clrMapOvr>
  <p:timing>
    <p:tnLst>
      <p:par>
        <p:cTn xmlns:p14="http://schemas.microsoft.com/office/powerpoint/2010/mai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図形グループ 9"/>
          <p:cNvGrpSpPr/>
          <p:nvPr/>
        </p:nvGrpSpPr>
        <p:grpSpPr>
          <a:xfrm>
            <a:off x="4579574" y="2790308"/>
            <a:ext cx="4532026" cy="3815095"/>
            <a:chOff x="4579574" y="2790308"/>
            <a:chExt cx="4532026" cy="3815095"/>
          </a:xfrm>
        </p:grpSpPr>
        <p:pic>
          <p:nvPicPr>
            <p:cNvPr id="8" name="図 7"/>
            <p:cNvPicPr>
              <a:picLocks noChangeAspect="1"/>
            </p:cNvPicPr>
            <p:nvPr/>
          </p:nvPicPr>
          <p:blipFill>
            <a:blip r:embed="rId2"/>
            <a:stretch>
              <a:fillRect/>
            </a:stretch>
          </p:blipFill>
          <p:spPr>
            <a:xfrm>
              <a:off x="4579574" y="2790308"/>
              <a:ext cx="4532026" cy="3815095"/>
            </a:xfrm>
            <a:prstGeom prst="rect">
              <a:avLst/>
            </a:prstGeom>
          </p:spPr>
        </p:pic>
        <p:sp>
          <p:nvSpPr>
            <p:cNvPr id="2" name="テキスト ボックス 1"/>
            <p:cNvSpPr txBox="1"/>
            <p:nvPr/>
          </p:nvSpPr>
          <p:spPr>
            <a:xfrm>
              <a:off x="5459587" y="5366764"/>
              <a:ext cx="1595309" cy="400110"/>
            </a:xfrm>
            <a:prstGeom prst="rect">
              <a:avLst/>
            </a:prstGeom>
            <a:noFill/>
          </p:spPr>
          <p:txBody>
            <a:bodyPr wrap="none" rtlCol="0">
              <a:spAutoFit/>
            </a:bodyPr>
            <a:lstStyle/>
            <a:p>
              <a:r>
                <a:rPr kumimoji="1" lang="en-US" altLang="ja-JP" sz="2000" b="1" dirty="0" smtClean="0">
                  <a:solidFill>
                    <a:schemeClr val="bg1">
                      <a:lumMod val="50000"/>
                    </a:schemeClr>
                  </a:solidFill>
                  <a:latin typeface="Arial"/>
                  <a:cs typeface="Arial"/>
                </a:rPr>
                <a:t>Preliminary</a:t>
              </a:r>
            </a:p>
          </p:txBody>
        </p:sp>
      </p:grpSp>
      <p:pic>
        <p:nvPicPr>
          <p:cNvPr id="9" name="図 8"/>
          <p:cNvPicPr>
            <a:picLocks noChangeAspect="1"/>
          </p:cNvPicPr>
          <p:nvPr/>
        </p:nvPicPr>
        <p:blipFill>
          <a:blip r:embed="rId3"/>
          <a:stretch>
            <a:fillRect/>
          </a:stretch>
        </p:blipFill>
        <p:spPr>
          <a:xfrm>
            <a:off x="0" y="927621"/>
            <a:ext cx="4623152" cy="3903654"/>
          </a:xfrm>
          <a:prstGeom prst="rect">
            <a:avLst/>
          </a:prstGeom>
        </p:spPr>
      </p:pic>
      <p:sp>
        <p:nvSpPr>
          <p:cNvPr id="4" name="スライド番号プレースホルダー 3"/>
          <p:cNvSpPr>
            <a:spLocks noGrp="1"/>
          </p:cNvSpPr>
          <p:nvPr>
            <p:ph type="sldNum" sz="quarter" idx="12"/>
          </p:nvPr>
        </p:nvSpPr>
        <p:spPr/>
        <p:txBody>
          <a:bodyPr/>
          <a:lstStyle/>
          <a:p>
            <a:fld id="{3801DF6F-6569-874B-A699-DF8738964170}" type="slidenum">
              <a:rPr kumimoji="1" lang="ja-JP" altLang="en-US" smtClean="0"/>
              <a:t>37</a:t>
            </a:fld>
            <a:endParaRPr kumimoji="1" lang="ja-JP" altLang="en-US"/>
          </a:p>
        </p:txBody>
      </p:sp>
      <p:sp>
        <p:nvSpPr>
          <p:cNvPr id="5"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6"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Coil size measurement</a:t>
            </a:r>
          </a:p>
        </p:txBody>
      </p:sp>
      <p:sp>
        <p:nvSpPr>
          <p:cNvPr id="31" name="テキスト ボックス 30"/>
          <p:cNvSpPr txBox="1"/>
          <p:nvPr/>
        </p:nvSpPr>
        <p:spPr>
          <a:xfrm>
            <a:off x="-24426" y="4999794"/>
            <a:ext cx="4674965" cy="1477328"/>
          </a:xfrm>
          <a:prstGeom prst="rect">
            <a:avLst/>
          </a:prstGeom>
          <a:noFill/>
        </p:spPr>
        <p:txBody>
          <a:bodyPr wrap="none" rtlCol="0">
            <a:spAutoFit/>
          </a:bodyPr>
          <a:lstStyle/>
          <a:p>
            <a:r>
              <a:rPr lang="en-US" altLang="ja-JP" dirty="0" smtClean="0">
                <a:latin typeface="Arial"/>
                <a:cs typeface="Arial"/>
              </a:rPr>
              <a:t>Measured m</a:t>
            </a:r>
            <a:r>
              <a:rPr kumimoji="1" lang="en-US" altLang="ja-JP" dirty="0" smtClean="0">
                <a:latin typeface="Arial"/>
                <a:cs typeface="Arial"/>
              </a:rPr>
              <a:t>aximum pressure: 80 – 92 </a:t>
            </a:r>
            <a:r>
              <a:rPr kumimoji="1" lang="en-US" altLang="ja-JP" dirty="0" err="1" smtClean="0">
                <a:latin typeface="Arial"/>
                <a:cs typeface="Arial"/>
              </a:rPr>
              <a:t>MPa</a:t>
            </a:r>
            <a:endParaRPr kumimoji="1" lang="en-US" altLang="ja-JP" dirty="0" smtClean="0">
              <a:latin typeface="Arial"/>
              <a:cs typeface="Arial"/>
            </a:endParaRPr>
          </a:p>
          <a:p>
            <a:r>
              <a:rPr lang="en-US" altLang="ja-JP" dirty="0" smtClean="0">
                <a:latin typeface="Arial"/>
                <a:cs typeface="Arial"/>
              </a:rPr>
              <a:t>(After correction considering machine</a:t>
            </a:r>
          </a:p>
          <a:p>
            <a:r>
              <a:rPr lang="en-US" altLang="ja-JP" dirty="0" smtClean="0">
                <a:latin typeface="Arial"/>
                <a:cs typeface="Arial"/>
              </a:rPr>
              <a:t>deformation: 90 – 100 </a:t>
            </a:r>
            <a:r>
              <a:rPr lang="en-US" altLang="ja-JP" dirty="0" err="1" smtClean="0">
                <a:latin typeface="Arial"/>
                <a:cs typeface="Arial"/>
              </a:rPr>
              <a:t>MPa</a:t>
            </a:r>
            <a:r>
              <a:rPr lang="en-US" altLang="ja-JP" dirty="0" smtClean="0">
                <a:latin typeface="Arial"/>
                <a:cs typeface="Arial"/>
              </a:rPr>
              <a:t>)</a:t>
            </a:r>
            <a:endParaRPr kumimoji="1" lang="en-US" altLang="ja-JP" dirty="0" smtClean="0">
              <a:latin typeface="Arial"/>
              <a:cs typeface="Arial"/>
            </a:endParaRPr>
          </a:p>
          <a:p>
            <a:pPr marL="285750" indent="-285750">
              <a:buFont typeface="Wingdings" charset="0"/>
              <a:buChar char="à"/>
            </a:pPr>
            <a:r>
              <a:rPr lang="en-US" altLang="ja-JP" dirty="0" smtClean="0">
                <a:latin typeface="Arial"/>
                <a:cs typeface="Arial"/>
                <a:sym typeface="Wingdings"/>
              </a:rPr>
              <a:t>The size of our test coil is almost</a:t>
            </a:r>
          </a:p>
          <a:p>
            <a:r>
              <a:rPr lang="en-US" altLang="ja-JP" dirty="0">
                <a:latin typeface="Arial"/>
                <a:cs typeface="Arial"/>
                <a:sym typeface="Wingdings"/>
              </a:rPr>
              <a:t> </a:t>
            </a:r>
            <a:r>
              <a:rPr lang="en-US" altLang="ja-JP" dirty="0" smtClean="0">
                <a:latin typeface="Arial"/>
                <a:cs typeface="Arial"/>
                <a:sym typeface="Wingdings"/>
              </a:rPr>
              <a:t>    as designed</a:t>
            </a:r>
            <a:endParaRPr lang="en-US" altLang="ja-JP" dirty="0">
              <a:latin typeface="Arial"/>
              <a:cs typeface="Arial"/>
            </a:endParaRPr>
          </a:p>
        </p:txBody>
      </p:sp>
      <p:sp>
        <p:nvSpPr>
          <p:cNvPr id="25" name="テキスト ボックス 24"/>
          <p:cNvSpPr txBox="1"/>
          <p:nvPr/>
        </p:nvSpPr>
        <p:spPr>
          <a:xfrm>
            <a:off x="602926" y="475532"/>
            <a:ext cx="3328180" cy="646331"/>
          </a:xfrm>
          <a:prstGeom prst="rect">
            <a:avLst/>
          </a:prstGeom>
          <a:noFill/>
        </p:spPr>
        <p:txBody>
          <a:bodyPr wrap="none" rtlCol="0">
            <a:spAutoFit/>
          </a:bodyPr>
          <a:lstStyle/>
          <a:p>
            <a:pPr algn="ctr"/>
            <a:r>
              <a:rPr lang="en-US" altLang="ja-JP" b="1" u="sng" dirty="0" smtClean="0">
                <a:latin typeface="Arial"/>
                <a:cs typeface="Arial"/>
              </a:rPr>
              <a:t>Coil pressure – deformation </a:t>
            </a:r>
          </a:p>
          <a:p>
            <a:pPr algn="ctr"/>
            <a:r>
              <a:rPr kumimoji="1" lang="en-US" altLang="ja-JP" dirty="0" smtClean="0">
                <a:latin typeface="Arial"/>
                <a:cs typeface="Arial"/>
              </a:rPr>
              <a:t>Results for adjacent 5 sections</a:t>
            </a:r>
          </a:p>
        </p:txBody>
      </p:sp>
      <p:cxnSp>
        <p:nvCxnSpPr>
          <p:cNvPr id="26" name="直線矢印コネクタ 25"/>
          <p:cNvCxnSpPr/>
          <p:nvPr/>
        </p:nvCxnSpPr>
        <p:spPr>
          <a:xfrm>
            <a:off x="4255899" y="3866989"/>
            <a:ext cx="0" cy="464128"/>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19" name="テキスト ボックス 18"/>
          <p:cNvSpPr txBox="1"/>
          <p:nvPr/>
        </p:nvSpPr>
        <p:spPr>
          <a:xfrm>
            <a:off x="3385898" y="3556204"/>
            <a:ext cx="1159617" cy="369332"/>
          </a:xfrm>
          <a:prstGeom prst="rect">
            <a:avLst/>
          </a:prstGeom>
          <a:noFill/>
        </p:spPr>
        <p:txBody>
          <a:bodyPr wrap="none" rtlCol="0">
            <a:spAutoFit/>
          </a:bodyPr>
          <a:lstStyle/>
          <a:p>
            <a:r>
              <a:rPr lang="en-US" altLang="ja-JP" dirty="0" smtClean="0">
                <a:solidFill>
                  <a:srgbClr val="FF0000"/>
                </a:solidFill>
                <a:latin typeface="Arial"/>
                <a:cs typeface="Arial"/>
              </a:rPr>
              <a:t>Final size</a:t>
            </a:r>
            <a:endParaRPr kumimoji="1" lang="ja-JP" altLang="en-US" dirty="0">
              <a:solidFill>
                <a:srgbClr val="FF0000"/>
              </a:solidFill>
              <a:latin typeface="Arial"/>
              <a:cs typeface="Arial"/>
            </a:endParaRPr>
          </a:p>
        </p:txBody>
      </p:sp>
      <p:cxnSp>
        <p:nvCxnSpPr>
          <p:cNvPr id="27" name="直線矢印コネクタ 26"/>
          <p:cNvCxnSpPr/>
          <p:nvPr/>
        </p:nvCxnSpPr>
        <p:spPr>
          <a:xfrm>
            <a:off x="1195946" y="3868036"/>
            <a:ext cx="0" cy="464128"/>
          </a:xfrm>
          <a:prstGeom prst="straightConnector1">
            <a:avLst/>
          </a:prstGeom>
          <a:ln>
            <a:solidFill>
              <a:schemeClr val="accent1"/>
            </a:solidFill>
            <a:headEnd type="none"/>
            <a:tailEnd type="none"/>
          </a:ln>
          <a:effectLst/>
        </p:spPr>
        <p:style>
          <a:lnRef idx="2">
            <a:schemeClr val="accent1"/>
          </a:lnRef>
          <a:fillRef idx="0">
            <a:schemeClr val="accent1"/>
          </a:fillRef>
          <a:effectRef idx="1">
            <a:schemeClr val="accent1"/>
          </a:effectRef>
          <a:fontRef idx="minor">
            <a:schemeClr val="tx1"/>
          </a:fontRef>
        </p:style>
      </p:cxnSp>
      <p:cxnSp>
        <p:nvCxnSpPr>
          <p:cNvPr id="28" name="直線矢印コネクタ 27"/>
          <p:cNvCxnSpPr/>
          <p:nvPr/>
        </p:nvCxnSpPr>
        <p:spPr>
          <a:xfrm>
            <a:off x="1195946" y="4029874"/>
            <a:ext cx="3059953" cy="0"/>
          </a:xfrm>
          <a:prstGeom prst="straightConnector1">
            <a:avLst/>
          </a:prstGeom>
          <a:ln>
            <a:solidFill>
              <a:schemeClr val="accent1"/>
            </a:solidFill>
            <a:headEnd type="arrow"/>
            <a:tailEnd type="arrow"/>
          </a:ln>
          <a:effectLst/>
        </p:spPr>
        <p:style>
          <a:lnRef idx="2">
            <a:schemeClr val="accent1"/>
          </a:lnRef>
          <a:fillRef idx="0">
            <a:schemeClr val="accent1"/>
          </a:fillRef>
          <a:effectRef idx="1">
            <a:schemeClr val="accent1"/>
          </a:effectRef>
          <a:fontRef idx="minor">
            <a:schemeClr val="tx1"/>
          </a:fontRef>
        </p:style>
      </p:cxnSp>
      <p:sp>
        <p:nvSpPr>
          <p:cNvPr id="30" name="テキスト ボックス 29"/>
          <p:cNvSpPr txBox="1"/>
          <p:nvPr/>
        </p:nvSpPr>
        <p:spPr>
          <a:xfrm>
            <a:off x="1354948" y="3615366"/>
            <a:ext cx="1095372" cy="369332"/>
          </a:xfrm>
          <a:prstGeom prst="rect">
            <a:avLst/>
          </a:prstGeom>
          <a:noFill/>
        </p:spPr>
        <p:txBody>
          <a:bodyPr wrap="none" rtlCol="0">
            <a:spAutoFit/>
          </a:bodyPr>
          <a:lstStyle/>
          <a:p>
            <a:r>
              <a:rPr lang="en-US" altLang="ja-JP" dirty="0">
                <a:solidFill>
                  <a:schemeClr val="accent1"/>
                </a:solidFill>
                <a:latin typeface="Arial"/>
                <a:cs typeface="Arial"/>
              </a:rPr>
              <a:t>O</a:t>
            </a:r>
            <a:r>
              <a:rPr lang="en-US" altLang="ja-JP" dirty="0" smtClean="0">
                <a:solidFill>
                  <a:schemeClr val="accent1"/>
                </a:solidFill>
                <a:latin typeface="Arial"/>
                <a:cs typeface="Arial"/>
              </a:rPr>
              <a:t>versize</a:t>
            </a:r>
            <a:endParaRPr kumimoji="1" lang="ja-JP" altLang="en-US" dirty="0">
              <a:solidFill>
                <a:schemeClr val="accent1"/>
              </a:solidFill>
              <a:latin typeface="Arial"/>
              <a:cs typeface="Arial"/>
            </a:endParaRPr>
          </a:p>
        </p:txBody>
      </p:sp>
      <p:cxnSp>
        <p:nvCxnSpPr>
          <p:cNvPr id="7" name="直線矢印コネクタ 6"/>
          <p:cNvCxnSpPr/>
          <p:nvPr/>
        </p:nvCxnSpPr>
        <p:spPr>
          <a:xfrm flipV="1">
            <a:off x="2907719" y="2470431"/>
            <a:ext cx="407619" cy="595836"/>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21" name="直線矢印コネクタ 20"/>
          <p:cNvCxnSpPr/>
          <p:nvPr/>
        </p:nvCxnSpPr>
        <p:spPr>
          <a:xfrm flipH="1">
            <a:off x="3630301" y="2790308"/>
            <a:ext cx="407619" cy="595836"/>
          </a:xfrm>
          <a:prstGeom prst="straightConnector1">
            <a:avLst/>
          </a:prstGeom>
          <a:ln>
            <a:solidFill>
              <a:schemeClr val="tx1"/>
            </a:solidFill>
            <a:tailEnd type="arrow"/>
          </a:ln>
          <a:effectLst/>
        </p:spPr>
        <p:style>
          <a:lnRef idx="2">
            <a:schemeClr val="accent1"/>
          </a:lnRef>
          <a:fillRef idx="0">
            <a:schemeClr val="accent1"/>
          </a:fillRef>
          <a:effectRef idx="1">
            <a:schemeClr val="accent1"/>
          </a:effectRef>
          <a:fontRef idx="minor">
            <a:schemeClr val="tx1"/>
          </a:fontRef>
        </p:style>
      </p:cxnSp>
      <p:sp>
        <p:nvSpPr>
          <p:cNvPr id="11" name="テキスト ボックス 10"/>
          <p:cNvSpPr txBox="1"/>
          <p:nvPr/>
        </p:nvSpPr>
        <p:spPr>
          <a:xfrm>
            <a:off x="3835240" y="580800"/>
            <a:ext cx="5392146" cy="369332"/>
          </a:xfrm>
          <a:prstGeom prst="rect">
            <a:avLst/>
          </a:prstGeom>
          <a:noFill/>
        </p:spPr>
        <p:txBody>
          <a:bodyPr wrap="none" rtlCol="0">
            <a:spAutoFit/>
          </a:bodyPr>
          <a:lstStyle/>
          <a:p>
            <a:r>
              <a:rPr lang="en-US" altLang="ja-JP" b="1" u="sng" dirty="0" smtClean="0">
                <a:latin typeface="Arial"/>
                <a:cs typeface="Arial"/>
              </a:rPr>
              <a:t>Coil stress at the final size along the coil length</a:t>
            </a:r>
            <a:endParaRPr kumimoji="1" lang="ja-JP" altLang="en-US" b="1" u="sng" dirty="0">
              <a:latin typeface="Arial"/>
              <a:cs typeface="Arial"/>
            </a:endParaRPr>
          </a:p>
        </p:txBody>
      </p:sp>
      <p:sp>
        <p:nvSpPr>
          <p:cNvPr id="20" name="テキスト ボックス 19"/>
          <p:cNvSpPr txBox="1"/>
          <p:nvPr/>
        </p:nvSpPr>
        <p:spPr>
          <a:xfrm>
            <a:off x="6166318" y="3243087"/>
            <a:ext cx="3032200" cy="584776"/>
          </a:xfrm>
          <a:prstGeom prst="rect">
            <a:avLst/>
          </a:prstGeom>
          <a:noFill/>
        </p:spPr>
        <p:txBody>
          <a:bodyPr wrap="none" rtlCol="0">
            <a:spAutoFit/>
          </a:bodyPr>
          <a:lstStyle/>
          <a:p>
            <a:r>
              <a:rPr kumimoji="1" lang="en-US" altLang="ja-JP" sz="1600" dirty="0" smtClean="0">
                <a:latin typeface="Arial"/>
                <a:cs typeface="Arial"/>
              </a:rPr>
              <a:t>Dot: Results for each 20 mm</a:t>
            </a:r>
            <a:endParaRPr lang="en-US" altLang="ja-JP" sz="1600" dirty="0" smtClean="0">
              <a:latin typeface="Arial"/>
              <a:cs typeface="Arial"/>
            </a:endParaRPr>
          </a:p>
          <a:p>
            <a:r>
              <a:rPr kumimoji="1" lang="en-US" altLang="ja-JP" sz="1600" dirty="0" smtClean="0">
                <a:latin typeface="Arial"/>
                <a:cs typeface="Arial"/>
              </a:rPr>
              <a:t>Line:</a:t>
            </a:r>
            <a:r>
              <a:rPr lang="en-US" altLang="ja-JP" sz="1600" dirty="0">
                <a:latin typeface="Arial"/>
                <a:cs typeface="Arial"/>
              </a:rPr>
              <a:t> </a:t>
            </a:r>
            <a:r>
              <a:rPr lang="en-US" altLang="ja-JP" sz="1600" dirty="0" smtClean="0">
                <a:latin typeface="Arial"/>
                <a:cs typeface="Arial"/>
              </a:rPr>
              <a:t>Average for every100 mm</a:t>
            </a:r>
            <a:endParaRPr kumimoji="1" lang="ja-JP" altLang="en-US" sz="1600" dirty="0">
              <a:latin typeface="Arial"/>
              <a:cs typeface="Arial"/>
            </a:endParaRPr>
          </a:p>
        </p:txBody>
      </p:sp>
      <p:pic>
        <p:nvPicPr>
          <p:cNvPr id="22" name="図 21"/>
          <p:cNvPicPr>
            <a:picLocks noChangeAspect="1"/>
          </p:cNvPicPr>
          <p:nvPr/>
        </p:nvPicPr>
        <p:blipFill>
          <a:blip r:embed="rId4"/>
          <a:stretch>
            <a:fillRect/>
          </a:stretch>
        </p:blipFill>
        <p:spPr>
          <a:xfrm>
            <a:off x="5630259" y="941795"/>
            <a:ext cx="2556959" cy="1848513"/>
          </a:xfrm>
          <a:prstGeom prst="rect">
            <a:avLst/>
          </a:prstGeom>
          <a:ln>
            <a:noFill/>
          </a:ln>
        </p:spPr>
      </p:pic>
      <p:cxnSp>
        <p:nvCxnSpPr>
          <p:cNvPr id="14" name="直線矢印コネクタ 13"/>
          <p:cNvCxnSpPr/>
          <p:nvPr/>
        </p:nvCxnSpPr>
        <p:spPr>
          <a:xfrm>
            <a:off x="7722292" y="1394848"/>
            <a:ext cx="0" cy="226804"/>
          </a:xfrm>
          <a:prstGeom prst="straightConnector1">
            <a:avLst/>
          </a:prstGeom>
          <a:ln>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15" name="テキスト ボックス 14"/>
          <p:cNvSpPr txBox="1"/>
          <p:nvPr/>
        </p:nvSpPr>
        <p:spPr>
          <a:xfrm>
            <a:off x="7557943" y="1104896"/>
            <a:ext cx="351378" cy="369332"/>
          </a:xfrm>
          <a:prstGeom prst="rect">
            <a:avLst/>
          </a:prstGeom>
          <a:noFill/>
        </p:spPr>
        <p:txBody>
          <a:bodyPr wrap="none" rtlCol="0">
            <a:spAutoFit/>
          </a:bodyPr>
          <a:lstStyle/>
          <a:p>
            <a:r>
              <a:rPr kumimoji="1" lang="en-US" altLang="ja-JP" dirty="0" smtClean="0">
                <a:solidFill>
                  <a:srgbClr val="FF0000"/>
                </a:solidFill>
                <a:latin typeface="Arial"/>
                <a:cs typeface="Arial"/>
              </a:rPr>
              <a:t>R</a:t>
            </a:r>
            <a:endParaRPr kumimoji="1" lang="ja-JP" altLang="en-US" dirty="0">
              <a:solidFill>
                <a:srgbClr val="FF0000"/>
              </a:solidFill>
              <a:latin typeface="Arial"/>
              <a:cs typeface="Arial"/>
            </a:endParaRPr>
          </a:p>
        </p:txBody>
      </p:sp>
      <p:cxnSp>
        <p:nvCxnSpPr>
          <p:cNvPr id="32" name="直線矢印コネクタ 31"/>
          <p:cNvCxnSpPr/>
          <p:nvPr/>
        </p:nvCxnSpPr>
        <p:spPr>
          <a:xfrm>
            <a:off x="5901595" y="1394848"/>
            <a:ext cx="0" cy="226804"/>
          </a:xfrm>
          <a:prstGeom prst="straightConnector1">
            <a:avLst/>
          </a:prstGeom>
          <a:ln>
            <a:solidFill>
              <a:srgbClr val="0000FF"/>
            </a:solidFill>
            <a:tailEnd type="arrow"/>
          </a:ln>
          <a:effectLst/>
        </p:spPr>
        <p:style>
          <a:lnRef idx="2">
            <a:schemeClr val="accent1"/>
          </a:lnRef>
          <a:fillRef idx="0">
            <a:schemeClr val="accent1"/>
          </a:fillRef>
          <a:effectRef idx="1">
            <a:schemeClr val="accent1"/>
          </a:effectRef>
          <a:fontRef idx="minor">
            <a:schemeClr val="tx1"/>
          </a:fontRef>
        </p:style>
      </p:cxnSp>
      <p:sp>
        <p:nvSpPr>
          <p:cNvPr id="33" name="テキスト ボックス 32"/>
          <p:cNvSpPr txBox="1"/>
          <p:nvPr/>
        </p:nvSpPr>
        <p:spPr>
          <a:xfrm>
            <a:off x="5737246" y="1104896"/>
            <a:ext cx="313044" cy="369332"/>
          </a:xfrm>
          <a:prstGeom prst="rect">
            <a:avLst/>
          </a:prstGeom>
          <a:noFill/>
        </p:spPr>
        <p:txBody>
          <a:bodyPr wrap="none" rtlCol="0">
            <a:spAutoFit/>
          </a:bodyPr>
          <a:lstStyle/>
          <a:p>
            <a:r>
              <a:rPr kumimoji="1" lang="en-US" altLang="ja-JP" dirty="0" smtClean="0">
                <a:solidFill>
                  <a:srgbClr val="0000FF"/>
                </a:solidFill>
                <a:latin typeface="Arial"/>
                <a:cs typeface="Arial"/>
              </a:rPr>
              <a:t>L</a:t>
            </a:r>
            <a:endParaRPr kumimoji="1" lang="ja-JP" altLang="en-US" dirty="0">
              <a:solidFill>
                <a:srgbClr val="0000FF"/>
              </a:solidFill>
              <a:latin typeface="Arial"/>
              <a:cs typeface="Arial"/>
            </a:endParaRPr>
          </a:p>
        </p:txBody>
      </p:sp>
      <p:pic>
        <p:nvPicPr>
          <p:cNvPr id="3" name="図 2"/>
          <p:cNvPicPr>
            <a:picLocks noChangeAspect="1"/>
          </p:cNvPicPr>
          <p:nvPr/>
        </p:nvPicPr>
        <p:blipFill>
          <a:blip r:embed="rId5"/>
          <a:stretch>
            <a:fillRect/>
          </a:stretch>
        </p:blipFill>
        <p:spPr>
          <a:xfrm>
            <a:off x="647623" y="1193273"/>
            <a:ext cx="3272802" cy="622079"/>
          </a:xfrm>
          <a:prstGeom prst="rect">
            <a:avLst/>
          </a:prstGeom>
        </p:spPr>
      </p:pic>
      <p:sp>
        <p:nvSpPr>
          <p:cNvPr id="38" name="テキスト ボックス 37"/>
          <p:cNvSpPr txBox="1"/>
          <p:nvPr/>
        </p:nvSpPr>
        <p:spPr>
          <a:xfrm>
            <a:off x="1618209" y="1465605"/>
            <a:ext cx="414171" cy="307777"/>
          </a:xfrm>
          <a:prstGeom prst="rect">
            <a:avLst/>
          </a:prstGeom>
          <a:noFill/>
        </p:spPr>
        <p:txBody>
          <a:bodyPr wrap="none" rtlCol="0">
            <a:spAutoFit/>
          </a:bodyPr>
          <a:lstStyle/>
          <a:p>
            <a:r>
              <a:rPr kumimoji="1" lang="en-US" altLang="ja-JP" sz="1400" dirty="0" smtClean="0">
                <a:latin typeface="Arial"/>
                <a:cs typeface="Arial"/>
              </a:rPr>
              <a:t>R5</a:t>
            </a:r>
            <a:endParaRPr kumimoji="1" lang="ja-JP" altLang="en-US" sz="1400" dirty="0">
              <a:latin typeface="Arial"/>
              <a:cs typeface="Arial"/>
            </a:endParaRPr>
          </a:p>
        </p:txBody>
      </p:sp>
      <p:sp>
        <p:nvSpPr>
          <p:cNvPr id="39" name="テキスト ボックス 38"/>
          <p:cNvSpPr txBox="1"/>
          <p:nvPr/>
        </p:nvSpPr>
        <p:spPr>
          <a:xfrm>
            <a:off x="1867687" y="1472220"/>
            <a:ext cx="414171" cy="307777"/>
          </a:xfrm>
          <a:prstGeom prst="rect">
            <a:avLst/>
          </a:prstGeom>
          <a:noFill/>
        </p:spPr>
        <p:txBody>
          <a:bodyPr wrap="none" rtlCol="0">
            <a:spAutoFit/>
          </a:bodyPr>
          <a:lstStyle/>
          <a:p>
            <a:r>
              <a:rPr kumimoji="1" lang="en-US" altLang="ja-JP" sz="1400" dirty="0" smtClean="0">
                <a:solidFill>
                  <a:schemeClr val="bg2">
                    <a:lumMod val="50000"/>
                  </a:schemeClr>
                </a:solidFill>
                <a:latin typeface="Arial"/>
                <a:cs typeface="Arial"/>
              </a:rPr>
              <a:t>R4</a:t>
            </a:r>
            <a:endParaRPr kumimoji="1" lang="ja-JP" altLang="en-US" sz="1400" dirty="0">
              <a:solidFill>
                <a:schemeClr val="bg2">
                  <a:lumMod val="50000"/>
                </a:schemeClr>
              </a:solidFill>
              <a:latin typeface="Arial"/>
              <a:cs typeface="Arial"/>
            </a:endParaRPr>
          </a:p>
        </p:txBody>
      </p:sp>
      <p:sp>
        <p:nvSpPr>
          <p:cNvPr id="40" name="テキスト ボックス 39"/>
          <p:cNvSpPr txBox="1"/>
          <p:nvPr/>
        </p:nvSpPr>
        <p:spPr>
          <a:xfrm>
            <a:off x="2102450" y="1472220"/>
            <a:ext cx="414171" cy="307777"/>
          </a:xfrm>
          <a:prstGeom prst="rect">
            <a:avLst/>
          </a:prstGeom>
          <a:noFill/>
        </p:spPr>
        <p:txBody>
          <a:bodyPr wrap="none" rtlCol="0">
            <a:spAutoFit/>
          </a:bodyPr>
          <a:lstStyle/>
          <a:p>
            <a:r>
              <a:rPr kumimoji="1" lang="en-US" altLang="ja-JP" sz="1400" dirty="0" smtClean="0">
                <a:solidFill>
                  <a:schemeClr val="accent3">
                    <a:lumMod val="50000"/>
                  </a:schemeClr>
                </a:solidFill>
                <a:latin typeface="Arial"/>
                <a:cs typeface="Arial"/>
              </a:rPr>
              <a:t>R3</a:t>
            </a:r>
            <a:endParaRPr kumimoji="1" lang="ja-JP" altLang="en-US" sz="1400" dirty="0">
              <a:solidFill>
                <a:schemeClr val="accent3">
                  <a:lumMod val="50000"/>
                </a:schemeClr>
              </a:solidFill>
              <a:latin typeface="Arial"/>
              <a:cs typeface="Arial"/>
            </a:endParaRPr>
          </a:p>
        </p:txBody>
      </p:sp>
      <p:sp>
        <p:nvSpPr>
          <p:cNvPr id="41" name="テキスト ボックス 40"/>
          <p:cNvSpPr txBox="1"/>
          <p:nvPr/>
        </p:nvSpPr>
        <p:spPr>
          <a:xfrm>
            <a:off x="2354533" y="1478835"/>
            <a:ext cx="414171" cy="307777"/>
          </a:xfrm>
          <a:prstGeom prst="rect">
            <a:avLst/>
          </a:prstGeom>
          <a:noFill/>
        </p:spPr>
        <p:txBody>
          <a:bodyPr wrap="none" rtlCol="0">
            <a:spAutoFit/>
          </a:bodyPr>
          <a:lstStyle/>
          <a:p>
            <a:r>
              <a:rPr kumimoji="1" lang="en-US" altLang="ja-JP" sz="1400" dirty="0" smtClean="0">
                <a:solidFill>
                  <a:srgbClr val="0000FF"/>
                </a:solidFill>
                <a:latin typeface="Arial"/>
                <a:cs typeface="Arial"/>
              </a:rPr>
              <a:t>R2</a:t>
            </a:r>
            <a:endParaRPr kumimoji="1" lang="ja-JP" altLang="en-US" sz="1400" dirty="0">
              <a:solidFill>
                <a:srgbClr val="0000FF"/>
              </a:solidFill>
              <a:latin typeface="Arial"/>
              <a:cs typeface="Arial"/>
            </a:endParaRPr>
          </a:p>
        </p:txBody>
      </p:sp>
      <p:sp>
        <p:nvSpPr>
          <p:cNvPr id="42" name="テキスト ボックス 41"/>
          <p:cNvSpPr txBox="1"/>
          <p:nvPr/>
        </p:nvSpPr>
        <p:spPr>
          <a:xfrm>
            <a:off x="2590554" y="1487730"/>
            <a:ext cx="414171" cy="307777"/>
          </a:xfrm>
          <a:prstGeom prst="rect">
            <a:avLst/>
          </a:prstGeom>
          <a:noFill/>
        </p:spPr>
        <p:txBody>
          <a:bodyPr wrap="none" rtlCol="0">
            <a:spAutoFit/>
          </a:bodyPr>
          <a:lstStyle/>
          <a:p>
            <a:r>
              <a:rPr kumimoji="1" lang="en-US" altLang="ja-JP" sz="1400" dirty="0" smtClean="0">
                <a:solidFill>
                  <a:srgbClr val="FF0000"/>
                </a:solidFill>
                <a:latin typeface="Arial"/>
                <a:cs typeface="Arial"/>
              </a:rPr>
              <a:t>R1</a:t>
            </a:r>
            <a:endParaRPr kumimoji="1" lang="ja-JP" altLang="en-US" sz="1400" dirty="0">
              <a:solidFill>
                <a:srgbClr val="FF0000"/>
              </a:solidFill>
              <a:latin typeface="Arial"/>
              <a:cs typeface="Arial"/>
            </a:endParaRPr>
          </a:p>
        </p:txBody>
      </p:sp>
      <p:sp>
        <p:nvSpPr>
          <p:cNvPr id="13" name="テキスト ボックス 12"/>
          <p:cNvSpPr txBox="1"/>
          <p:nvPr/>
        </p:nvSpPr>
        <p:spPr>
          <a:xfrm>
            <a:off x="6166318" y="2940700"/>
            <a:ext cx="2237361" cy="369332"/>
          </a:xfrm>
          <a:prstGeom prst="rect">
            <a:avLst/>
          </a:prstGeom>
          <a:noFill/>
        </p:spPr>
        <p:txBody>
          <a:bodyPr wrap="none" rtlCol="0">
            <a:spAutoFit/>
          </a:bodyPr>
          <a:lstStyle/>
          <a:p>
            <a:r>
              <a:rPr kumimoji="1" lang="en-US" altLang="ja-JP" dirty="0" smtClean="0">
                <a:latin typeface="Arial"/>
                <a:cs typeface="Arial"/>
              </a:rPr>
              <a:t>1-m Straight section</a:t>
            </a:r>
            <a:endParaRPr kumimoji="1" lang="ja-JP" altLang="en-US" dirty="0">
              <a:latin typeface="Arial"/>
              <a:cs typeface="Arial"/>
            </a:endParaRPr>
          </a:p>
        </p:txBody>
      </p:sp>
    </p:spTree>
    <p:extLst>
      <p:ext uri="{BB962C8B-B14F-4D97-AF65-F5344CB8AC3E}">
        <p14:creationId xmlns:p14="http://schemas.microsoft.com/office/powerpoint/2010/main" val="1349069165"/>
      </p:ext>
    </p:extLst>
  </p:cSld>
  <p:clrMapOvr>
    <a:masterClrMapping/>
  </p:clrMapOvr>
  <p:timing>
    <p:tnLst>
      <p:par>
        <p:cTn xmlns:p14="http://schemas.microsoft.com/office/powerpoint/2010/mai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5"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Summary</a:t>
            </a:r>
          </a:p>
        </p:txBody>
      </p:sp>
      <p:sp>
        <p:nvSpPr>
          <p:cNvPr id="2" name="スライド番号プレースホルダー 1"/>
          <p:cNvSpPr>
            <a:spLocks noGrp="1"/>
          </p:cNvSpPr>
          <p:nvPr>
            <p:ph type="sldNum" sz="quarter" idx="12"/>
          </p:nvPr>
        </p:nvSpPr>
        <p:spPr/>
        <p:txBody>
          <a:bodyPr/>
          <a:lstStyle/>
          <a:p>
            <a:fld id="{092B129B-82F7-934B-B7C5-A1EBDBE39D98}" type="slidenum">
              <a:rPr kumimoji="1" lang="ja-JP" altLang="en-US" smtClean="0"/>
              <a:t>38</a:t>
            </a:fld>
            <a:endParaRPr kumimoji="1" lang="ja-JP" altLang="en-US"/>
          </a:p>
        </p:txBody>
      </p:sp>
      <p:sp>
        <p:nvSpPr>
          <p:cNvPr id="3" name="テキスト ボックス 2"/>
          <p:cNvSpPr txBox="1"/>
          <p:nvPr/>
        </p:nvSpPr>
        <p:spPr>
          <a:xfrm>
            <a:off x="-8748" y="956472"/>
            <a:ext cx="9154336" cy="4801315"/>
          </a:xfrm>
          <a:prstGeom prst="rect">
            <a:avLst/>
          </a:prstGeom>
          <a:noFill/>
        </p:spPr>
        <p:txBody>
          <a:bodyPr wrap="square" rtlCol="0">
            <a:spAutoFit/>
          </a:bodyPr>
          <a:lstStyle/>
          <a:p>
            <a:pPr marL="285750" indent="-285750">
              <a:buFontTx/>
              <a:buChar char="-"/>
            </a:pPr>
            <a:r>
              <a:rPr lang="en-US" altLang="ja-JP" dirty="0" smtClean="0">
                <a:latin typeface="Arial"/>
                <a:cs typeface="Arial"/>
              </a:rPr>
              <a:t>Iron model for ROXIE 2-D calculation was refined to include possible error sources.</a:t>
            </a:r>
          </a:p>
          <a:p>
            <a:r>
              <a:rPr lang="en-US" altLang="ja-JP" dirty="0" smtClean="0">
                <a:latin typeface="Arial"/>
                <a:cs typeface="Arial"/>
              </a:rPr>
              <a:t>     Arrangement of 2-D coil blocks has been optimized for HX holes with a diameter of</a:t>
            </a:r>
          </a:p>
          <a:p>
            <a:r>
              <a:rPr lang="en-US" altLang="ja-JP" dirty="0">
                <a:latin typeface="Arial"/>
                <a:cs typeface="Arial"/>
              </a:rPr>
              <a:t> </a:t>
            </a:r>
            <a:r>
              <a:rPr lang="en-US" altLang="ja-JP" dirty="0" smtClean="0">
                <a:latin typeface="Arial"/>
                <a:cs typeface="Arial"/>
              </a:rPr>
              <a:t>    </a:t>
            </a:r>
            <a:r>
              <a:rPr lang="en-US" altLang="ja-JP" dirty="0" smtClean="0">
                <a:latin typeface="Symbol" charset="2"/>
                <a:cs typeface="Symbol" charset="2"/>
              </a:rPr>
              <a:t>f</a:t>
            </a:r>
            <a:r>
              <a:rPr lang="en-US" altLang="ja-JP" dirty="0" smtClean="0">
                <a:latin typeface="Arial"/>
                <a:cs typeface="Arial"/>
              </a:rPr>
              <a:t>60mm at R190.</a:t>
            </a:r>
          </a:p>
          <a:p>
            <a:endParaRPr lang="en-US" altLang="ja-JP" dirty="0">
              <a:latin typeface="Arial"/>
              <a:cs typeface="Arial"/>
            </a:endParaRPr>
          </a:p>
          <a:p>
            <a:pPr marL="285750" indent="-285750">
              <a:buFontTx/>
              <a:buChar char="-"/>
            </a:pPr>
            <a:r>
              <a:rPr lang="en-US" altLang="ja-JP" dirty="0" smtClean="0">
                <a:latin typeface="Arial"/>
                <a:cs typeface="Arial"/>
              </a:rPr>
              <a:t>Quench protection studies were started. Peak temperature was estimated to be 305 K in a conservative </a:t>
            </a:r>
            <a:r>
              <a:rPr lang="en-US" altLang="ja-JP" smtClean="0">
                <a:latin typeface="Arial"/>
                <a:cs typeface="Arial"/>
              </a:rPr>
              <a:t>scenario using </a:t>
            </a:r>
            <a:r>
              <a:rPr lang="en-US" altLang="ja-JP" dirty="0" err="1" smtClean="0">
                <a:latin typeface="Arial"/>
                <a:cs typeface="Arial"/>
              </a:rPr>
              <a:t>R</a:t>
            </a:r>
            <a:r>
              <a:rPr lang="en-US" altLang="ja-JP" baseline="-25000" dirty="0" err="1" smtClean="0">
                <a:latin typeface="Arial"/>
                <a:cs typeface="Arial"/>
              </a:rPr>
              <a:t>dump</a:t>
            </a:r>
            <a:r>
              <a:rPr lang="en-US" altLang="ja-JP" dirty="0" smtClean="0">
                <a:latin typeface="Arial"/>
                <a:cs typeface="Arial"/>
              </a:rPr>
              <a:t>=75 </a:t>
            </a:r>
            <a:r>
              <a:rPr lang="en-US" altLang="ja-JP" dirty="0" err="1" smtClean="0">
                <a:latin typeface="Arial"/>
                <a:cs typeface="Arial"/>
              </a:rPr>
              <a:t>m</a:t>
            </a:r>
            <a:r>
              <a:rPr lang="en-US" altLang="ja-JP" dirty="0" err="1" smtClean="0">
                <a:latin typeface="Symbol" charset="2"/>
                <a:cs typeface="Symbol" charset="2"/>
              </a:rPr>
              <a:t>W</a:t>
            </a:r>
            <a:r>
              <a:rPr lang="en-US" altLang="ja-JP" dirty="0" smtClean="0">
                <a:latin typeface="Arial"/>
                <a:cs typeface="Arial"/>
              </a:rPr>
              <a:t> with quench detection threshold of 0.1 V and 10 msec.</a:t>
            </a:r>
          </a:p>
          <a:p>
            <a:endParaRPr lang="en-US" altLang="ja-JP" dirty="0">
              <a:latin typeface="Arial"/>
              <a:cs typeface="Arial"/>
            </a:endParaRPr>
          </a:p>
          <a:p>
            <a:pPr marL="285750" indent="-285750">
              <a:buFontTx/>
              <a:buChar char="-"/>
            </a:pPr>
            <a:r>
              <a:rPr lang="en-US" altLang="ja-JP" dirty="0" smtClean="0">
                <a:latin typeface="Arial"/>
                <a:cs typeface="Arial"/>
              </a:rPr>
              <a:t>Fabrication of 2-m test coil was completed successfully. We confirmed that new radiation resistant GFRP can fit the cable after curing and tested curing temperature profile can work to obtain sufficient bonding strength for the single layer coil.</a:t>
            </a:r>
          </a:p>
          <a:p>
            <a:endParaRPr lang="en-US" altLang="ja-JP" dirty="0">
              <a:latin typeface="Arial"/>
              <a:cs typeface="Arial"/>
            </a:endParaRPr>
          </a:p>
          <a:p>
            <a:pPr marL="285750" indent="-285750">
              <a:buFontTx/>
              <a:buChar char="-"/>
            </a:pPr>
            <a:r>
              <a:rPr lang="en-US" altLang="ja-JP" dirty="0" smtClean="0">
                <a:latin typeface="Arial"/>
                <a:cs typeface="Arial"/>
              </a:rPr>
              <a:t>Coil size measurement was started. </a:t>
            </a:r>
            <a:r>
              <a:rPr lang="en-US" altLang="ja-JP" dirty="0">
                <a:latin typeface="Arial"/>
                <a:cs typeface="Arial"/>
              </a:rPr>
              <a:t>T</a:t>
            </a:r>
            <a:r>
              <a:rPr lang="en-US" altLang="ja-JP" dirty="0" smtClean="0">
                <a:latin typeface="Arial"/>
                <a:cs typeface="Arial"/>
              </a:rPr>
              <a:t>he coil size of the test coil was suggested</a:t>
            </a:r>
            <a:r>
              <a:rPr lang="en-US" altLang="ja-JP" dirty="0">
                <a:latin typeface="Arial"/>
                <a:cs typeface="Arial"/>
              </a:rPr>
              <a:t> </a:t>
            </a:r>
            <a:r>
              <a:rPr lang="en-US" altLang="ja-JP" dirty="0" smtClean="0">
                <a:latin typeface="Arial"/>
                <a:cs typeface="Arial"/>
              </a:rPr>
              <a:t>to be almost as designed.</a:t>
            </a:r>
          </a:p>
          <a:p>
            <a:pPr marL="285750" indent="-285750">
              <a:buFontTx/>
              <a:buChar char="-"/>
            </a:pPr>
            <a:endParaRPr lang="en-US" altLang="ja-JP" dirty="0">
              <a:latin typeface="Arial"/>
              <a:cs typeface="Arial"/>
            </a:endParaRPr>
          </a:p>
          <a:p>
            <a:pPr marL="285750" indent="-285750">
              <a:buFontTx/>
              <a:buChar char="-"/>
            </a:pPr>
            <a:r>
              <a:rPr lang="en-US" altLang="ja-JP" dirty="0" smtClean="0">
                <a:latin typeface="Arial"/>
                <a:cs typeface="Arial"/>
              </a:rPr>
              <a:t>200-mm mechanical short model will be assembled using the straight section of the test coil to verify collaring and yoking process.</a:t>
            </a:r>
          </a:p>
        </p:txBody>
      </p:sp>
    </p:spTree>
    <p:extLst>
      <p:ext uri="{BB962C8B-B14F-4D97-AF65-F5344CB8AC3E}">
        <p14:creationId xmlns:p14="http://schemas.microsoft.com/office/powerpoint/2010/main" val="2932978890"/>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図形グループ 13"/>
          <p:cNvGrpSpPr/>
          <p:nvPr/>
        </p:nvGrpSpPr>
        <p:grpSpPr>
          <a:xfrm>
            <a:off x="6701865" y="3732157"/>
            <a:ext cx="2406747" cy="3009683"/>
            <a:chOff x="6377577" y="3505637"/>
            <a:chExt cx="2406747" cy="3009683"/>
          </a:xfrm>
        </p:grpSpPr>
        <p:pic>
          <p:nvPicPr>
            <p:cNvPr id="11" name="図 10"/>
            <p:cNvPicPr>
              <a:picLocks noChangeAspect="1"/>
            </p:cNvPicPr>
            <p:nvPr/>
          </p:nvPicPr>
          <p:blipFill>
            <a:blip r:embed="rId2"/>
            <a:stretch>
              <a:fillRect/>
            </a:stretch>
          </p:blipFill>
          <p:spPr>
            <a:xfrm>
              <a:off x="6377577" y="3505637"/>
              <a:ext cx="2406747" cy="2898089"/>
            </a:xfrm>
            <a:prstGeom prst="rect">
              <a:avLst/>
            </a:prstGeom>
          </p:spPr>
        </p:pic>
        <p:sp>
          <p:nvSpPr>
            <p:cNvPr id="12" name="正方形/長方形 11"/>
            <p:cNvSpPr/>
            <p:nvPr/>
          </p:nvSpPr>
          <p:spPr>
            <a:xfrm>
              <a:off x="8246709" y="6390216"/>
              <a:ext cx="537615" cy="125104"/>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grpSp>
      <p:sp>
        <p:nvSpPr>
          <p:cNvPr id="7" name="Slide Number Placeholder 6"/>
          <p:cNvSpPr>
            <a:spLocks noGrp="1"/>
          </p:cNvSpPr>
          <p:nvPr>
            <p:ph type="sldNum" sz="quarter" idx="12"/>
          </p:nvPr>
        </p:nvSpPr>
        <p:spPr/>
        <p:txBody>
          <a:bodyPr/>
          <a:lstStyle/>
          <a:p>
            <a:fld id="{B6F15528-21DE-4FAA-801E-634DDDAF4B2B}" type="slidenum">
              <a:rPr lang="en-US" smtClean="0"/>
              <a:pPr/>
              <a:t>3</a:t>
            </a:fld>
            <a:endParaRPr lang="en-US" dirty="0"/>
          </a:p>
        </p:txBody>
      </p:sp>
      <p:sp>
        <p:nvSpPr>
          <p:cNvPr id="16" name="TextBox 6"/>
          <p:cNvSpPr txBox="1"/>
          <p:nvPr/>
        </p:nvSpPr>
        <p:spPr>
          <a:xfrm>
            <a:off x="8570997" y="5798751"/>
            <a:ext cx="446837" cy="338554"/>
          </a:xfrm>
          <a:prstGeom prst="rect">
            <a:avLst/>
          </a:prstGeom>
          <a:noFill/>
        </p:spPr>
        <p:txBody>
          <a:bodyPr wrap="square" rtlCol="0">
            <a:spAutoFit/>
          </a:bodyPr>
          <a:lstStyle/>
          <a:p>
            <a:r>
              <a:rPr lang="en-US" sz="1600" dirty="0" smtClean="0"/>
              <a:t>19</a:t>
            </a:r>
            <a:endParaRPr lang="en-US" sz="1600" dirty="0"/>
          </a:p>
        </p:txBody>
      </p:sp>
      <p:sp>
        <p:nvSpPr>
          <p:cNvPr id="17" name="TextBox 15"/>
          <p:cNvSpPr txBox="1"/>
          <p:nvPr/>
        </p:nvSpPr>
        <p:spPr>
          <a:xfrm>
            <a:off x="8141074" y="4811842"/>
            <a:ext cx="446837" cy="338554"/>
          </a:xfrm>
          <a:prstGeom prst="rect">
            <a:avLst/>
          </a:prstGeom>
          <a:noFill/>
        </p:spPr>
        <p:txBody>
          <a:bodyPr wrap="square" rtlCol="0">
            <a:spAutoFit/>
          </a:bodyPr>
          <a:lstStyle/>
          <a:p>
            <a:r>
              <a:rPr lang="en-US" sz="1600" dirty="0" smtClean="0"/>
              <a:t>13</a:t>
            </a:r>
            <a:endParaRPr lang="en-US" sz="1600" dirty="0"/>
          </a:p>
        </p:txBody>
      </p:sp>
      <p:sp>
        <p:nvSpPr>
          <p:cNvPr id="18" name="TextBox 16"/>
          <p:cNvSpPr txBox="1"/>
          <p:nvPr/>
        </p:nvSpPr>
        <p:spPr>
          <a:xfrm>
            <a:off x="7541197" y="4185686"/>
            <a:ext cx="446837" cy="338554"/>
          </a:xfrm>
          <a:prstGeom prst="rect">
            <a:avLst/>
          </a:prstGeom>
          <a:noFill/>
        </p:spPr>
        <p:txBody>
          <a:bodyPr wrap="square" rtlCol="0">
            <a:spAutoFit/>
          </a:bodyPr>
          <a:lstStyle/>
          <a:p>
            <a:r>
              <a:rPr lang="en-US" sz="1600" dirty="0"/>
              <a:t>8</a:t>
            </a:r>
          </a:p>
        </p:txBody>
      </p:sp>
      <p:sp>
        <p:nvSpPr>
          <p:cNvPr id="19" name="Rectangle 8"/>
          <p:cNvSpPr/>
          <p:nvPr/>
        </p:nvSpPr>
        <p:spPr>
          <a:xfrm>
            <a:off x="6793224" y="3811345"/>
            <a:ext cx="288661" cy="369332"/>
          </a:xfrm>
          <a:prstGeom prst="rect">
            <a:avLst/>
          </a:prstGeom>
        </p:spPr>
        <p:txBody>
          <a:bodyPr wrap="none">
            <a:spAutoFit/>
          </a:bodyPr>
          <a:lstStyle/>
          <a:p>
            <a:pPr algn="ctr">
              <a:lnSpc>
                <a:spcPct val="115000"/>
              </a:lnSpc>
              <a:tabLst>
                <a:tab pos="457200" algn="l"/>
              </a:tabLst>
            </a:pPr>
            <a:r>
              <a:rPr lang="en-US" sz="1600" dirty="0">
                <a:solidFill>
                  <a:srgbClr val="000000"/>
                </a:solidFill>
              </a:rPr>
              <a:t>4</a:t>
            </a:r>
          </a:p>
        </p:txBody>
      </p:sp>
      <p:sp>
        <p:nvSpPr>
          <p:cNvPr id="22" name="テキスト ボックス 21"/>
          <p:cNvSpPr txBox="1"/>
          <p:nvPr/>
        </p:nvSpPr>
        <p:spPr>
          <a:xfrm>
            <a:off x="0" y="5690388"/>
            <a:ext cx="5224507" cy="1107996"/>
          </a:xfrm>
          <a:prstGeom prst="rect">
            <a:avLst/>
          </a:prstGeom>
          <a:noFill/>
        </p:spPr>
        <p:txBody>
          <a:bodyPr wrap="none" rtlCol="0">
            <a:spAutoFit/>
          </a:bodyPr>
          <a:lstStyle/>
          <a:p>
            <a:pPr>
              <a:buFont typeface="Wingdings" charset="2"/>
              <a:buChar char="u"/>
            </a:pPr>
            <a:r>
              <a:rPr kumimoji="1" lang="en-US" altLang="ja-JP" sz="2200" b="1" dirty="0" smtClean="0"/>
              <a:t>Stress management</a:t>
            </a:r>
          </a:p>
          <a:p>
            <a:pPr>
              <a:buFont typeface="Wingdings" charset="2"/>
              <a:buChar char="u"/>
            </a:pPr>
            <a:r>
              <a:rPr kumimoji="1" lang="en-US" altLang="ja-JP" sz="2200" b="1" dirty="0" smtClean="0"/>
              <a:t>High saturation, stray field</a:t>
            </a:r>
          </a:p>
          <a:p>
            <a:pPr>
              <a:buFont typeface="Wingdings" charset="2"/>
              <a:buChar char="u"/>
            </a:pPr>
            <a:r>
              <a:rPr kumimoji="1" lang="en-US" altLang="ja-JP" sz="2200" b="1" dirty="0" smtClean="0"/>
              <a:t>Radiation resistance, cooling capability</a:t>
            </a:r>
          </a:p>
        </p:txBody>
      </p:sp>
      <p:sp>
        <p:nvSpPr>
          <p:cNvPr id="24" name="テキスト ボックス 23"/>
          <p:cNvSpPr txBox="1"/>
          <p:nvPr/>
        </p:nvSpPr>
        <p:spPr>
          <a:xfrm>
            <a:off x="6923287" y="5752202"/>
            <a:ext cx="966931" cy="369332"/>
          </a:xfrm>
          <a:prstGeom prst="rect">
            <a:avLst/>
          </a:prstGeom>
          <a:noFill/>
        </p:spPr>
        <p:txBody>
          <a:bodyPr wrap="none" rtlCol="0">
            <a:spAutoFit/>
          </a:bodyPr>
          <a:lstStyle/>
          <a:p>
            <a:r>
              <a:rPr kumimoji="1" lang="en-US" altLang="ja-JP" dirty="0" smtClean="0"/>
              <a:t>44 turns</a:t>
            </a:r>
            <a:endParaRPr kumimoji="1" lang="ja-JP" altLang="en-US" dirty="0"/>
          </a:p>
        </p:txBody>
      </p:sp>
      <p:sp>
        <p:nvSpPr>
          <p:cNvPr id="3" name="Content Placeholder 2"/>
          <p:cNvSpPr>
            <a:spLocks noGrp="1"/>
          </p:cNvSpPr>
          <p:nvPr>
            <p:ph idx="1"/>
          </p:nvPr>
        </p:nvSpPr>
        <p:spPr>
          <a:xfrm>
            <a:off x="0" y="495300"/>
            <a:ext cx="6007100" cy="4951868"/>
          </a:xfrm>
        </p:spPr>
        <p:txBody>
          <a:bodyPr>
            <a:noAutofit/>
          </a:bodyPr>
          <a:lstStyle/>
          <a:p>
            <a:r>
              <a:rPr lang="en-US" sz="1800" i="1" dirty="0" smtClean="0"/>
              <a:t>Coil ID:	</a:t>
            </a:r>
            <a:r>
              <a:rPr lang="en-US" sz="1800" b="1" i="1" dirty="0" smtClean="0">
                <a:solidFill>
                  <a:srgbClr val="3366FF"/>
                </a:solidFill>
              </a:rPr>
              <a:t>150 mm</a:t>
            </a:r>
          </a:p>
          <a:p>
            <a:r>
              <a:rPr lang="en-US" sz="1800" i="1" dirty="0" smtClean="0"/>
              <a:t>Integrated field:</a:t>
            </a:r>
            <a:r>
              <a:rPr lang="en-US" sz="1800" b="1" i="1" dirty="0" smtClean="0">
                <a:solidFill>
                  <a:srgbClr val="3366FF"/>
                </a:solidFill>
              </a:rPr>
              <a:t>35 T m</a:t>
            </a:r>
            <a:r>
              <a:rPr lang="en-US" sz="1800" i="1" dirty="0" smtClean="0"/>
              <a:t> (26 Tm at present LHC)</a:t>
            </a:r>
          </a:p>
          <a:p>
            <a:pPr lvl="1"/>
            <a:r>
              <a:rPr lang="en-US" sz="1800" i="1" dirty="0" smtClean="0"/>
              <a:t>5.58 T at 12 kA. </a:t>
            </a:r>
            <a:r>
              <a:rPr lang="en-US" sz="1800" i="1" dirty="0" err="1" smtClean="0"/>
              <a:t>L</a:t>
            </a:r>
            <a:r>
              <a:rPr lang="en-US" sz="1800" i="1" baseline="-25000" dirty="0" err="1" smtClean="0"/>
              <a:t>coil</a:t>
            </a:r>
            <a:r>
              <a:rPr lang="en-US" sz="1800" i="1" dirty="0" smtClean="0"/>
              <a:t>=6.3 m </a:t>
            </a:r>
          </a:p>
          <a:p>
            <a:r>
              <a:rPr lang="en-US" sz="1800" i="1" dirty="0" smtClean="0"/>
              <a:t>T</a:t>
            </a:r>
            <a:r>
              <a:rPr lang="en-US" sz="1800" i="1" baseline="-25000" dirty="0" smtClean="0"/>
              <a:t>op</a:t>
            </a:r>
            <a:r>
              <a:rPr lang="en-US" sz="1800" i="1" dirty="0" smtClean="0"/>
              <a:t>:		1.9 K  by </a:t>
            </a:r>
            <a:r>
              <a:rPr lang="en-US" sz="1800" i="1" dirty="0" err="1" smtClean="0"/>
              <a:t>HeII</a:t>
            </a:r>
            <a:r>
              <a:rPr lang="en-US" sz="1800" i="1" dirty="0" smtClean="0"/>
              <a:t> cooling</a:t>
            </a:r>
          </a:p>
          <a:p>
            <a:r>
              <a:rPr lang="en-US" sz="1800" i="1" dirty="0" smtClean="0"/>
              <a:t>Load line ratio (SS):	</a:t>
            </a:r>
            <a:r>
              <a:rPr lang="en-US" sz="1800" b="1" i="1" dirty="0" smtClean="0">
                <a:solidFill>
                  <a:srgbClr val="3366FF"/>
                </a:solidFill>
              </a:rPr>
              <a:t>75 %</a:t>
            </a:r>
          </a:p>
          <a:p>
            <a:r>
              <a:rPr lang="en-US" sz="1800" i="1" dirty="0" smtClean="0"/>
              <a:t>Coil layout:	</a:t>
            </a:r>
            <a:r>
              <a:rPr lang="en-US" sz="1800" i="1" dirty="0" smtClean="0">
                <a:solidFill>
                  <a:srgbClr val="000000"/>
                </a:solidFill>
              </a:rPr>
              <a:t>1 layer of 15.1 mm cable</a:t>
            </a:r>
          </a:p>
          <a:p>
            <a:pPr lvl="1"/>
            <a:r>
              <a:rPr lang="en-US" sz="1800" i="1" dirty="0" smtClean="0">
                <a:solidFill>
                  <a:srgbClr val="000000"/>
                </a:solidFill>
              </a:rPr>
              <a:t>Better cooling</a:t>
            </a:r>
            <a:r>
              <a:rPr lang="en-US" sz="1800" i="1" dirty="0" smtClean="0"/>
              <a:t>. Saving space for iron yoke.</a:t>
            </a:r>
            <a:r>
              <a:rPr lang="en-US" sz="1400" i="1" dirty="0" smtClean="0"/>
              <a:t>  </a:t>
            </a:r>
          </a:p>
          <a:p>
            <a:r>
              <a:rPr lang="en-US" sz="1800" i="1" dirty="0" smtClean="0"/>
              <a:t>Conductor:	</a:t>
            </a:r>
            <a:r>
              <a:rPr lang="en-US" sz="1800" b="1" i="1" dirty="0" err="1" smtClean="0">
                <a:solidFill>
                  <a:srgbClr val="3366FF"/>
                </a:solidFill>
              </a:rPr>
              <a:t>Nb</a:t>
            </a:r>
            <a:r>
              <a:rPr lang="en-US" sz="1800" b="1" i="1" dirty="0" smtClean="0">
                <a:solidFill>
                  <a:srgbClr val="3366FF"/>
                </a:solidFill>
              </a:rPr>
              <a:t>-Ti LHC MB outer cable</a:t>
            </a:r>
          </a:p>
          <a:p>
            <a:r>
              <a:rPr lang="en-US" sz="1800" i="1" dirty="0" smtClean="0"/>
              <a:t>Structure:	Collared yoke structure by keying </a:t>
            </a:r>
          </a:p>
          <a:p>
            <a:pPr lvl="1"/>
            <a:r>
              <a:rPr lang="en-US" sz="1800" i="1" dirty="0" smtClean="0"/>
              <a:t>RHIC dipole, LHC MQXA, J-PARC SCFM</a:t>
            </a:r>
          </a:p>
          <a:p>
            <a:pPr lvl="1"/>
            <a:r>
              <a:rPr lang="en-US" sz="1800" i="1" dirty="0" smtClean="0">
                <a:solidFill>
                  <a:srgbClr val="000000"/>
                </a:solidFill>
              </a:rPr>
              <a:t>Enhancing iron material for stray field issue </a:t>
            </a:r>
          </a:p>
          <a:p>
            <a:r>
              <a:rPr lang="en-US" sz="1800" i="1" dirty="0" smtClean="0">
                <a:solidFill>
                  <a:srgbClr val="000000"/>
                </a:solidFill>
              </a:rPr>
              <a:t>Field quality:	</a:t>
            </a:r>
            <a:r>
              <a:rPr lang="en-US" sz="1800" i="1" dirty="0">
                <a:solidFill>
                  <a:srgbClr val="000000"/>
                </a:solidFill>
              </a:rPr>
              <a:t>&lt;</a:t>
            </a:r>
            <a:r>
              <a:rPr lang="en-US" sz="1800" i="1" dirty="0" smtClean="0">
                <a:solidFill>
                  <a:srgbClr val="000000"/>
                </a:solidFill>
              </a:rPr>
              <a:t> 10</a:t>
            </a:r>
            <a:r>
              <a:rPr lang="en-US" sz="1800" i="1" baseline="30000" dirty="0" smtClean="0">
                <a:solidFill>
                  <a:srgbClr val="000000"/>
                </a:solidFill>
              </a:rPr>
              <a:t>-4</a:t>
            </a:r>
            <a:r>
              <a:rPr lang="en-US" sz="1800" i="1" dirty="0" smtClean="0">
                <a:solidFill>
                  <a:srgbClr val="000000"/>
                </a:solidFill>
              </a:rPr>
              <a:t>  at </a:t>
            </a:r>
            <a:r>
              <a:rPr lang="en-US" sz="1800" i="1" dirty="0" err="1" smtClean="0">
                <a:solidFill>
                  <a:srgbClr val="000000"/>
                </a:solidFill>
              </a:rPr>
              <a:t>R</a:t>
            </a:r>
            <a:r>
              <a:rPr lang="en-US" sz="1800" i="1" baseline="-25000" dirty="0" err="1" smtClean="0">
                <a:solidFill>
                  <a:srgbClr val="000000"/>
                </a:solidFill>
              </a:rPr>
              <a:t>ref</a:t>
            </a:r>
            <a:r>
              <a:rPr lang="en-US" sz="1800" i="1" dirty="0" smtClean="0">
                <a:solidFill>
                  <a:srgbClr val="000000"/>
                </a:solidFill>
              </a:rPr>
              <a:t> = 50 mm </a:t>
            </a:r>
          </a:p>
          <a:p>
            <a:r>
              <a:rPr lang="en-US" sz="1800" i="1" dirty="0" smtClean="0">
                <a:solidFill>
                  <a:srgbClr val="000000"/>
                </a:solidFill>
              </a:rPr>
              <a:t>Cold mass OD:	550 +10 x 2 = 570 mm</a:t>
            </a:r>
          </a:p>
          <a:p>
            <a:r>
              <a:rPr lang="en-US" sz="1800" i="1" dirty="0" smtClean="0">
                <a:solidFill>
                  <a:srgbClr val="000000"/>
                </a:solidFill>
              </a:rPr>
              <a:t>Cryostat OD:	914 mm, same as MB cryostat</a:t>
            </a:r>
          </a:p>
          <a:p>
            <a:r>
              <a:rPr lang="en-US" sz="1800" i="1" dirty="0" smtClean="0"/>
              <a:t>Radiation, energy deposition:</a:t>
            </a:r>
          </a:p>
          <a:p>
            <a:pPr>
              <a:buNone/>
            </a:pPr>
            <a:r>
              <a:rPr lang="en-US" sz="1800" i="1" dirty="0" smtClean="0">
                <a:solidFill>
                  <a:srgbClr val="FF6600"/>
                </a:solidFill>
              </a:rPr>
              <a:t>		</a:t>
            </a:r>
            <a:r>
              <a:rPr lang="en-US" sz="1800" i="1" dirty="0">
                <a:solidFill>
                  <a:srgbClr val="FF6600"/>
                </a:solidFill>
              </a:rPr>
              <a:t>	</a:t>
            </a:r>
            <a:endParaRPr lang="en-US" sz="1800" b="1" i="1" dirty="0" smtClean="0">
              <a:solidFill>
                <a:srgbClr val="3366FF"/>
              </a:solidFill>
            </a:endParaRPr>
          </a:p>
        </p:txBody>
      </p:sp>
      <p:sp>
        <p:nvSpPr>
          <p:cNvPr id="20"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26"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Latest </a:t>
            </a:r>
            <a:r>
              <a:rPr lang="en-US" altLang="ja-JP" sz="2800" b="1" i="1" dirty="0">
                <a:solidFill>
                  <a:schemeClr val="bg1"/>
                </a:solidFill>
                <a:effectLst>
                  <a:outerShdw blurRad="38100" dist="38100" dir="2700000" algn="tl">
                    <a:srgbClr val="DDDDDD"/>
                  </a:outerShdw>
                </a:effectLst>
              </a:rPr>
              <a:t>d</a:t>
            </a:r>
            <a:r>
              <a:rPr lang="en-US" altLang="ja-JP" sz="2800" b="1" i="1" dirty="0" smtClean="0">
                <a:solidFill>
                  <a:schemeClr val="bg1"/>
                </a:solidFill>
                <a:effectLst>
                  <a:outerShdw blurRad="38100" dist="38100" dir="2700000" algn="tl">
                    <a:srgbClr val="DDDDDD"/>
                  </a:outerShdw>
                </a:effectLst>
              </a:rPr>
              <a:t>esign parameters of D1</a:t>
            </a:r>
          </a:p>
        </p:txBody>
      </p:sp>
      <p:sp>
        <p:nvSpPr>
          <p:cNvPr id="27" name="正方形/長方形 26"/>
          <p:cNvSpPr/>
          <p:nvPr/>
        </p:nvSpPr>
        <p:spPr>
          <a:xfrm>
            <a:off x="123196" y="5334566"/>
            <a:ext cx="6498325" cy="369332"/>
          </a:xfrm>
          <a:prstGeom prst="rect">
            <a:avLst/>
          </a:prstGeom>
        </p:spPr>
        <p:txBody>
          <a:bodyPr wrap="square">
            <a:spAutoFit/>
          </a:bodyPr>
          <a:lstStyle/>
          <a:p>
            <a:pPr>
              <a:buNone/>
            </a:pPr>
            <a:r>
              <a:rPr lang="en-US" altLang="ja-JP" b="1" i="1" dirty="0" smtClean="0">
                <a:solidFill>
                  <a:srgbClr val="3366FF"/>
                </a:solidFill>
              </a:rPr>
              <a:t>135 </a:t>
            </a:r>
            <a:r>
              <a:rPr lang="en-US" altLang="ja-JP" b="1" i="1" dirty="0">
                <a:solidFill>
                  <a:srgbClr val="3366FF"/>
                </a:solidFill>
              </a:rPr>
              <a:t>W  in total, 2 </a:t>
            </a:r>
            <a:r>
              <a:rPr lang="en-US" altLang="ja-JP" b="1" i="1" dirty="0" err="1">
                <a:solidFill>
                  <a:srgbClr val="3366FF"/>
                </a:solidFill>
              </a:rPr>
              <a:t>mW</a:t>
            </a:r>
            <a:r>
              <a:rPr lang="en-US" altLang="ja-JP" b="1" i="1" dirty="0">
                <a:solidFill>
                  <a:srgbClr val="3366FF"/>
                </a:solidFill>
              </a:rPr>
              <a:t>/cm</a:t>
            </a:r>
            <a:r>
              <a:rPr lang="en-US" altLang="ja-JP" b="1" i="1" baseline="30000" dirty="0">
                <a:solidFill>
                  <a:srgbClr val="3366FF"/>
                </a:solidFill>
              </a:rPr>
              <a:t>3</a:t>
            </a:r>
            <a:r>
              <a:rPr lang="en-US" altLang="ja-JP" b="1" i="1" dirty="0">
                <a:solidFill>
                  <a:srgbClr val="3366FF"/>
                </a:solidFill>
              </a:rPr>
              <a:t> at local peak, Radiation dose &gt;25 </a:t>
            </a:r>
            <a:r>
              <a:rPr lang="en-US" altLang="ja-JP" b="1" i="1" dirty="0" err="1">
                <a:solidFill>
                  <a:srgbClr val="3366FF"/>
                </a:solidFill>
              </a:rPr>
              <a:t>MGy</a:t>
            </a:r>
            <a:r>
              <a:rPr lang="en-US" altLang="ja-JP" b="1" i="1" dirty="0">
                <a:solidFill>
                  <a:srgbClr val="3366FF"/>
                </a:solidFill>
              </a:rPr>
              <a:t> </a:t>
            </a:r>
          </a:p>
        </p:txBody>
      </p:sp>
      <p:pic>
        <p:nvPicPr>
          <p:cNvPr id="23" name="図 22"/>
          <p:cNvPicPr>
            <a:picLocks noChangeAspect="1"/>
          </p:cNvPicPr>
          <p:nvPr/>
        </p:nvPicPr>
        <p:blipFill>
          <a:blip r:embed="rId3"/>
          <a:stretch>
            <a:fillRect/>
          </a:stretch>
        </p:blipFill>
        <p:spPr>
          <a:xfrm>
            <a:off x="5955758" y="603122"/>
            <a:ext cx="3238998" cy="3063522"/>
          </a:xfrm>
          <a:prstGeom prst="rect">
            <a:avLst/>
          </a:prstGeom>
        </p:spPr>
      </p:pic>
      <p:pic>
        <p:nvPicPr>
          <p:cNvPr id="25" name="図 24"/>
          <p:cNvPicPr>
            <a:picLocks noChangeAspect="1"/>
          </p:cNvPicPr>
          <p:nvPr/>
        </p:nvPicPr>
        <p:blipFill>
          <a:blip r:embed="rId4"/>
          <a:stretch>
            <a:fillRect/>
          </a:stretch>
        </p:blipFill>
        <p:spPr>
          <a:xfrm>
            <a:off x="5217983" y="603122"/>
            <a:ext cx="817571" cy="3018056"/>
          </a:xfrm>
          <a:prstGeom prst="rect">
            <a:avLst/>
          </a:prstGeom>
        </p:spPr>
      </p:pic>
    </p:spTree>
    <p:extLst>
      <p:ext uri="{BB962C8B-B14F-4D97-AF65-F5344CB8AC3E}">
        <p14:creationId xmlns:p14="http://schemas.microsoft.com/office/powerpoint/2010/main" val="278083506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5"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Comparison btw production mag. and 2-m model </a:t>
            </a:r>
          </a:p>
        </p:txBody>
      </p:sp>
      <p:sp>
        <p:nvSpPr>
          <p:cNvPr id="2" name="スライド番号プレースホルダー 1"/>
          <p:cNvSpPr>
            <a:spLocks noGrp="1"/>
          </p:cNvSpPr>
          <p:nvPr>
            <p:ph type="sldNum" sz="quarter" idx="12"/>
          </p:nvPr>
        </p:nvSpPr>
        <p:spPr/>
        <p:txBody>
          <a:bodyPr/>
          <a:lstStyle/>
          <a:p>
            <a:fld id="{092B129B-82F7-934B-B7C5-A1EBDBE39D98}" type="slidenum">
              <a:rPr kumimoji="1" lang="ja-JP" altLang="en-US" smtClean="0"/>
              <a:t>4</a:t>
            </a:fld>
            <a:endParaRPr kumimoji="1" lang="ja-JP" altLang="en-US"/>
          </a:p>
        </p:txBody>
      </p:sp>
      <p:graphicFrame>
        <p:nvGraphicFramePr>
          <p:cNvPr id="7" name="表 6"/>
          <p:cNvGraphicFramePr>
            <a:graphicFrameLocks noGrp="1"/>
          </p:cNvGraphicFramePr>
          <p:nvPr>
            <p:extLst>
              <p:ext uri="{D42A27DB-BD31-4B8C-83A1-F6EECF244321}">
                <p14:modId xmlns:p14="http://schemas.microsoft.com/office/powerpoint/2010/main" val="1528919678"/>
              </p:ext>
            </p:extLst>
          </p:nvPr>
        </p:nvGraphicFramePr>
        <p:xfrm>
          <a:off x="1945677" y="1626670"/>
          <a:ext cx="5321144" cy="3403600"/>
        </p:xfrm>
        <a:graphic>
          <a:graphicData uri="http://schemas.openxmlformats.org/drawingml/2006/table">
            <a:tbl>
              <a:tblPr firstRow="1" bandRow="1">
                <a:tableStyleId>{2D5ABB26-0587-4C30-8999-92F81FD0307C}</a:tableStyleId>
              </a:tblPr>
              <a:tblGrid>
                <a:gridCol w="2182688"/>
                <a:gridCol w="1569228"/>
                <a:gridCol w="1569228"/>
              </a:tblGrid>
              <a:tr h="370840">
                <a:tc>
                  <a:txBody>
                    <a:bodyPr/>
                    <a:lstStyle/>
                    <a:p>
                      <a:pPr algn="ctr"/>
                      <a:r>
                        <a:rPr kumimoji="1" lang="en-US" altLang="ja-JP" dirty="0" smtClean="0">
                          <a:latin typeface="Arial"/>
                          <a:cs typeface="Arial"/>
                        </a:rPr>
                        <a:t>Design</a:t>
                      </a:r>
                      <a:r>
                        <a:rPr kumimoji="1" lang="en-US" altLang="ja-JP" baseline="0" dirty="0" smtClean="0">
                          <a:latin typeface="Arial"/>
                          <a:cs typeface="Arial"/>
                        </a:rPr>
                        <a:t> parameters</a:t>
                      </a:r>
                      <a:endParaRPr kumimoji="1" lang="ja-JP" altLang="en-US" dirty="0">
                        <a:latin typeface="Arial"/>
                        <a:cs typeface="Arial"/>
                      </a:endParaRPr>
                    </a:p>
                  </a:txBody>
                  <a:tcPr anchor="ct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en-US" altLang="ja-JP" dirty="0" smtClean="0">
                          <a:latin typeface="Arial"/>
                          <a:cs typeface="Arial"/>
                        </a:rPr>
                        <a:t>Production</a:t>
                      </a:r>
                      <a:endParaRPr kumimoji="1" lang="ja-JP" altLang="en-US" dirty="0">
                        <a:latin typeface="Arial"/>
                        <a:cs typeface="Arial"/>
                      </a:endParaRPr>
                    </a:p>
                  </a:txBody>
                  <a:tcPr anchor="ct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c>
                  <a:txBody>
                    <a:bodyPr/>
                    <a:lstStyle/>
                    <a:p>
                      <a:pPr algn="ctr"/>
                      <a:r>
                        <a:rPr kumimoji="1" lang="en-US" altLang="ja-JP" dirty="0" smtClean="0">
                          <a:latin typeface="Arial"/>
                          <a:cs typeface="Arial"/>
                        </a:rPr>
                        <a:t>2-m model</a:t>
                      </a:r>
                      <a:endParaRPr kumimoji="1" lang="ja-JP" altLang="en-US" dirty="0">
                        <a:latin typeface="Arial"/>
                        <a:cs typeface="Arial"/>
                      </a:endParaRPr>
                    </a:p>
                  </a:txBody>
                  <a:tcPr anchor="ctr">
                    <a:lnT w="12700" cap="flat" cmpd="sng" algn="ctr">
                      <a:solidFill>
                        <a:scrgbClr r="0" g="0" b="0"/>
                      </a:solidFill>
                      <a:prstDash val="solid"/>
                      <a:round/>
                      <a:headEnd type="none" w="med" len="med"/>
                      <a:tailEnd type="none" w="med" len="med"/>
                    </a:lnT>
                    <a:lnB w="12700" cap="flat" cmpd="sng" algn="ctr">
                      <a:solidFill>
                        <a:scrgbClr r="0" g="0" b="0"/>
                      </a:solidFill>
                      <a:prstDash val="solid"/>
                      <a:round/>
                      <a:headEnd type="none" w="med" len="med"/>
                      <a:tailEnd type="none" w="med" len="med"/>
                    </a:lnB>
                  </a:tcPr>
                </a:tc>
              </a:tr>
              <a:tr h="370840">
                <a:tc>
                  <a:txBody>
                    <a:bodyPr/>
                    <a:lstStyle/>
                    <a:p>
                      <a:pPr algn="ctr"/>
                      <a:r>
                        <a:rPr kumimoji="1" lang="en-US" altLang="ja-JP" dirty="0" smtClean="0">
                          <a:latin typeface="Arial"/>
                          <a:cs typeface="Arial"/>
                        </a:rPr>
                        <a:t>Field integral</a:t>
                      </a:r>
                      <a:endParaRPr kumimoji="1" lang="ja-JP" altLang="en-US" dirty="0">
                        <a:latin typeface="Arial"/>
                        <a:cs typeface="Arial"/>
                      </a:endParaRPr>
                    </a:p>
                  </a:txBody>
                  <a:tcPr anchor="ctr">
                    <a:lnT w="12700" cap="flat" cmpd="sng" algn="ctr">
                      <a:solidFill>
                        <a:scrgbClr r="0" g="0" b="0"/>
                      </a:solidFill>
                      <a:prstDash val="solid"/>
                      <a:round/>
                      <a:headEnd type="none" w="med" len="med"/>
                      <a:tailEnd type="none" w="med" len="med"/>
                    </a:lnT>
                  </a:tcPr>
                </a:tc>
                <a:tc>
                  <a:txBody>
                    <a:bodyPr/>
                    <a:lstStyle/>
                    <a:p>
                      <a:pPr algn="ctr"/>
                      <a:r>
                        <a:rPr kumimoji="1" lang="en-US" altLang="ja-JP" dirty="0" smtClean="0">
                          <a:latin typeface="Arial"/>
                          <a:cs typeface="Arial"/>
                        </a:rPr>
                        <a:t>35 </a:t>
                      </a:r>
                      <a:r>
                        <a:rPr kumimoji="1" lang="en-US" altLang="ja-JP" dirty="0" err="1" smtClean="0">
                          <a:latin typeface="Arial"/>
                          <a:cs typeface="Arial"/>
                        </a:rPr>
                        <a:t>T•m</a:t>
                      </a:r>
                      <a:endParaRPr kumimoji="1" lang="ja-JP" altLang="en-US" dirty="0">
                        <a:latin typeface="Arial"/>
                        <a:cs typeface="Arial"/>
                      </a:endParaRPr>
                    </a:p>
                  </a:txBody>
                  <a:tcPr anchor="ctr">
                    <a:lnT w="12700" cap="flat" cmpd="sng" algn="ctr">
                      <a:solidFill>
                        <a:scrgbClr r="0" g="0" b="0"/>
                      </a:solidFill>
                      <a:prstDash val="solid"/>
                      <a:round/>
                      <a:headEnd type="none" w="med" len="med"/>
                      <a:tailEnd type="none" w="med" len="med"/>
                    </a:lnT>
                  </a:tcPr>
                </a:tc>
                <a:tc>
                  <a:txBody>
                    <a:bodyPr/>
                    <a:lstStyle/>
                    <a:p>
                      <a:pPr algn="ctr"/>
                      <a:r>
                        <a:rPr kumimoji="1" lang="en-US" altLang="ja-JP" dirty="0" smtClean="0">
                          <a:latin typeface="Arial"/>
                          <a:cs typeface="Arial"/>
                        </a:rPr>
                        <a:t>10.3</a:t>
                      </a:r>
                      <a:r>
                        <a:rPr kumimoji="1" lang="en-US" altLang="ja-JP" baseline="0" dirty="0" smtClean="0">
                          <a:latin typeface="Arial"/>
                          <a:cs typeface="Arial"/>
                        </a:rPr>
                        <a:t>  </a:t>
                      </a:r>
                      <a:r>
                        <a:rPr kumimoji="1" lang="en-US" altLang="ja-JP" baseline="0" dirty="0" err="1" smtClean="0">
                          <a:latin typeface="Arial"/>
                          <a:cs typeface="Arial"/>
                        </a:rPr>
                        <a:t>T•m</a:t>
                      </a:r>
                      <a:endParaRPr kumimoji="1" lang="ja-JP" altLang="en-US" dirty="0">
                        <a:latin typeface="Arial"/>
                        <a:cs typeface="Arial"/>
                      </a:endParaRPr>
                    </a:p>
                  </a:txBody>
                  <a:tcPr anchor="ctr">
                    <a:lnT w="12700" cap="flat" cmpd="sng" algn="ctr">
                      <a:solidFill>
                        <a:scrgbClr r="0" g="0" b="0"/>
                      </a:solidFill>
                      <a:prstDash val="solid"/>
                      <a:round/>
                      <a:headEnd type="none" w="med" len="med"/>
                      <a:tailEnd type="none" w="med" len="med"/>
                    </a:lnT>
                  </a:tcPr>
                </a:tc>
              </a:tr>
              <a:tr h="370840">
                <a:tc>
                  <a:txBody>
                    <a:bodyPr/>
                    <a:lstStyle/>
                    <a:p>
                      <a:pPr algn="ctr"/>
                      <a:r>
                        <a:rPr kumimoji="1" lang="en-US" altLang="ja-JP" dirty="0" smtClean="0">
                          <a:latin typeface="Arial"/>
                          <a:cs typeface="Arial"/>
                        </a:rPr>
                        <a:t>Magnetic length </a:t>
                      </a:r>
                      <a:endParaRPr kumimoji="1" lang="ja-JP" altLang="en-US" dirty="0">
                        <a:latin typeface="Arial"/>
                        <a:cs typeface="Arial"/>
                      </a:endParaRPr>
                    </a:p>
                  </a:txBody>
                  <a:tcPr anchor="ctr"/>
                </a:tc>
                <a:tc>
                  <a:txBody>
                    <a:bodyPr/>
                    <a:lstStyle/>
                    <a:p>
                      <a:pPr algn="ctr"/>
                      <a:r>
                        <a:rPr kumimoji="1" lang="en-US" altLang="ja-JP" dirty="0" smtClean="0">
                          <a:latin typeface="Arial"/>
                          <a:cs typeface="Arial"/>
                        </a:rPr>
                        <a:t>6.27 m</a:t>
                      </a:r>
                      <a:endParaRPr kumimoji="1" lang="ja-JP" altLang="en-US" dirty="0">
                        <a:latin typeface="Arial"/>
                        <a:cs typeface="Arial"/>
                      </a:endParaRPr>
                    </a:p>
                  </a:txBody>
                  <a:tcPr anchor="ctr"/>
                </a:tc>
                <a:tc>
                  <a:txBody>
                    <a:bodyPr/>
                    <a:lstStyle/>
                    <a:p>
                      <a:pPr algn="ctr"/>
                      <a:r>
                        <a:rPr kumimoji="1" lang="en-US" altLang="ja-JP" dirty="0" smtClean="0">
                          <a:latin typeface="Arial"/>
                          <a:cs typeface="Arial"/>
                        </a:rPr>
                        <a:t>1.85 m</a:t>
                      </a:r>
                      <a:endParaRPr kumimoji="1" lang="ja-JP" altLang="en-US" dirty="0">
                        <a:latin typeface="Arial"/>
                        <a:cs typeface="Arial"/>
                      </a:endParaRPr>
                    </a:p>
                  </a:txBody>
                  <a:tcPr anchor="ctr"/>
                </a:tc>
              </a:tr>
              <a:tr h="370840">
                <a:tc>
                  <a:txBody>
                    <a:bodyPr/>
                    <a:lstStyle/>
                    <a:p>
                      <a:pPr algn="ctr"/>
                      <a:r>
                        <a:rPr kumimoji="1" lang="en-US" altLang="ja-JP" dirty="0" smtClean="0">
                          <a:latin typeface="Arial"/>
                          <a:cs typeface="Arial"/>
                        </a:rPr>
                        <a:t>Coil mechanical length</a:t>
                      </a:r>
                      <a:endParaRPr kumimoji="1" lang="ja-JP" altLang="en-US" dirty="0">
                        <a:latin typeface="Arial"/>
                        <a:cs typeface="Arial"/>
                      </a:endParaRPr>
                    </a:p>
                  </a:txBody>
                  <a:tcPr anchor="ctr"/>
                </a:tc>
                <a:tc>
                  <a:txBody>
                    <a:bodyPr/>
                    <a:lstStyle/>
                    <a:p>
                      <a:pPr algn="ctr"/>
                      <a:r>
                        <a:rPr kumimoji="1" lang="en-US" altLang="ja-JP" dirty="0" smtClean="0">
                          <a:latin typeface="Arial"/>
                          <a:cs typeface="Arial"/>
                        </a:rPr>
                        <a:t>6.46 m</a:t>
                      </a:r>
                      <a:endParaRPr kumimoji="1" lang="ja-JP" altLang="en-US" dirty="0">
                        <a:latin typeface="Arial"/>
                        <a:cs typeface="Arial"/>
                      </a:endParaRPr>
                    </a:p>
                  </a:txBody>
                  <a:tcPr anchor="ctr"/>
                </a:tc>
                <a:tc>
                  <a:txBody>
                    <a:bodyPr/>
                    <a:lstStyle/>
                    <a:p>
                      <a:pPr algn="ctr"/>
                      <a:r>
                        <a:rPr kumimoji="1" lang="en-US" altLang="ja-JP" dirty="0" smtClean="0">
                          <a:latin typeface="Arial"/>
                          <a:cs typeface="Arial"/>
                        </a:rPr>
                        <a:t>2.00 m</a:t>
                      </a:r>
                      <a:endParaRPr kumimoji="1" lang="ja-JP" altLang="en-US" dirty="0">
                        <a:latin typeface="Arial"/>
                        <a:cs typeface="Arial"/>
                      </a:endParaRPr>
                    </a:p>
                  </a:txBody>
                  <a:tcPr anchor="ctr"/>
                </a:tc>
              </a:tr>
              <a:tr h="370840">
                <a:tc>
                  <a:txBody>
                    <a:bodyPr/>
                    <a:lstStyle/>
                    <a:p>
                      <a:pPr algn="ctr"/>
                      <a:r>
                        <a:rPr kumimoji="1" lang="en-US" altLang="ja-JP" dirty="0" smtClean="0">
                          <a:latin typeface="Arial"/>
                          <a:cs typeface="Arial"/>
                        </a:rPr>
                        <a:t>Magnet mechanical</a:t>
                      </a:r>
                      <a:r>
                        <a:rPr kumimoji="1" lang="en-US" altLang="ja-JP" baseline="0" dirty="0" smtClean="0">
                          <a:latin typeface="Arial"/>
                          <a:cs typeface="Arial"/>
                        </a:rPr>
                        <a:t> length</a:t>
                      </a:r>
                      <a:endParaRPr kumimoji="1" lang="ja-JP" altLang="en-US" dirty="0">
                        <a:latin typeface="Arial"/>
                        <a:cs typeface="Arial"/>
                      </a:endParaRPr>
                    </a:p>
                  </a:txBody>
                  <a:tcPr anchor="ctr"/>
                </a:tc>
                <a:tc>
                  <a:txBody>
                    <a:bodyPr/>
                    <a:lstStyle/>
                    <a:p>
                      <a:pPr algn="ctr"/>
                      <a:r>
                        <a:rPr kumimoji="1" lang="en-US" altLang="ja-JP" dirty="0" smtClean="0">
                          <a:latin typeface="Arial"/>
                          <a:cs typeface="Arial"/>
                        </a:rPr>
                        <a:t>6.96 m</a:t>
                      </a:r>
                      <a:endParaRPr kumimoji="1" lang="ja-JP" altLang="en-US" dirty="0">
                        <a:latin typeface="Arial"/>
                        <a:cs typeface="Arial"/>
                      </a:endParaRPr>
                    </a:p>
                  </a:txBody>
                  <a:tcPr anchor="ctr"/>
                </a:tc>
                <a:tc>
                  <a:txBody>
                    <a:bodyPr/>
                    <a:lstStyle/>
                    <a:p>
                      <a:pPr algn="ctr"/>
                      <a:r>
                        <a:rPr kumimoji="1" lang="en-US" altLang="ja-JP" dirty="0" smtClean="0">
                          <a:latin typeface="Arial"/>
                          <a:cs typeface="Arial"/>
                        </a:rPr>
                        <a:t>2.50 m</a:t>
                      </a:r>
                      <a:endParaRPr kumimoji="1" lang="ja-JP" altLang="en-US" dirty="0">
                        <a:latin typeface="Arial"/>
                        <a:cs typeface="Arial"/>
                      </a:endParaRPr>
                    </a:p>
                  </a:txBody>
                  <a:tcPr anchor="ctr"/>
                </a:tc>
              </a:tr>
              <a:tr h="370840">
                <a:tc>
                  <a:txBody>
                    <a:bodyPr/>
                    <a:lstStyle/>
                    <a:p>
                      <a:pPr algn="ctr"/>
                      <a:r>
                        <a:rPr kumimoji="1" lang="en-US" altLang="ja-JP" dirty="0" smtClean="0">
                          <a:latin typeface="Arial"/>
                          <a:cs typeface="Arial"/>
                        </a:rPr>
                        <a:t>Cold mass weight</a:t>
                      </a:r>
                      <a:endParaRPr kumimoji="1" lang="ja-JP" altLang="en-US" dirty="0">
                        <a:latin typeface="Arial"/>
                        <a:cs typeface="Arial"/>
                      </a:endParaRPr>
                    </a:p>
                  </a:txBody>
                  <a:tcPr anchor="ctr"/>
                </a:tc>
                <a:tc>
                  <a:txBody>
                    <a:bodyPr/>
                    <a:lstStyle/>
                    <a:p>
                      <a:pPr algn="ctr"/>
                      <a:r>
                        <a:rPr kumimoji="1" lang="en-US" altLang="ja-JP" dirty="0" smtClean="0">
                          <a:latin typeface="Arial"/>
                          <a:cs typeface="Arial"/>
                        </a:rPr>
                        <a:t>12 tons</a:t>
                      </a:r>
                      <a:endParaRPr kumimoji="1" lang="ja-JP" altLang="en-US" dirty="0">
                        <a:latin typeface="Arial"/>
                        <a:cs typeface="Arial"/>
                      </a:endParaRPr>
                    </a:p>
                  </a:txBody>
                  <a:tcPr anchor="ctr"/>
                </a:tc>
                <a:tc>
                  <a:txBody>
                    <a:bodyPr/>
                    <a:lstStyle/>
                    <a:p>
                      <a:pPr algn="ctr"/>
                      <a:r>
                        <a:rPr kumimoji="1" lang="en-US" altLang="ja-JP" dirty="0" smtClean="0">
                          <a:latin typeface="Arial"/>
                          <a:cs typeface="Arial"/>
                        </a:rPr>
                        <a:t>3.8 tons</a:t>
                      </a:r>
                      <a:endParaRPr kumimoji="1" lang="ja-JP" altLang="en-US" dirty="0">
                        <a:latin typeface="Arial"/>
                        <a:cs typeface="Arial"/>
                      </a:endParaRPr>
                    </a:p>
                  </a:txBody>
                  <a:tcPr anchor="ctr"/>
                </a:tc>
              </a:tr>
              <a:tr h="370840">
                <a:tc>
                  <a:txBody>
                    <a:bodyPr/>
                    <a:lstStyle/>
                    <a:p>
                      <a:pPr algn="ctr"/>
                      <a:r>
                        <a:rPr kumimoji="1" lang="en-US" altLang="ja-JP" dirty="0" smtClean="0">
                          <a:latin typeface="Arial"/>
                          <a:cs typeface="Arial"/>
                        </a:rPr>
                        <a:t>Cable unit</a:t>
                      </a:r>
                      <a:r>
                        <a:rPr kumimoji="1" lang="en-US" altLang="ja-JP" baseline="0" dirty="0" smtClean="0">
                          <a:latin typeface="Arial"/>
                          <a:cs typeface="Arial"/>
                        </a:rPr>
                        <a:t> length per coil</a:t>
                      </a:r>
                      <a:endParaRPr kumimoji="1" lang="ja-JP" altLang="en-US" dirty="0">
                        <a:latin typeface="Arial"/>
                        <a:cs typeface="Arial"/>
                      </a:endParaRPr>
                    </a:p>
                  </a:txBody>
                  <a:tcPr anchor="ctr">
                    <a:lnB w="12700" cap="flat" cmpd="sng" algn="ctr">
                      <a:solidFill>
                        <a:scrgbClr r="0" g="0" b="0"/>
                      </a:solidFill>
                      <a:prstDash val="solid"/>
                      <a:round/>
                      <a:headEnd type="none" w="med" len="med"/>
                      <a:tailEnd type="none" w="med" len="med"/>
                    </a:lnB>
                  </a:tcPr>
                </a:tc>
                <a:tc>
                  <a:txBody>
                    <a:bodyPr/>
                    <a:lstStyle/>
                    <a:p>
                      <a:pPr algn="ctr"/>
                      <a:r>
                        <a:rPr kumimoji="1" lang="en-US" altLang="ja-JP" dirty="0" smtClean="0">
                          <a:latin typeface="Arial"/>
                          <a:cs typeface="Arial"/>
                        </a:rPr>
                        <a:t>568 m</a:t>
                      </a:r>
                      <a:endParaRPr kumimoji="1" lang="ja-JP" altLang="en-US" dirty="0">
                        <a:latin typeface="Arial"/>
                        <a:cs typeface="Arial"/>
                      </a:endParaRPr>
                    </a:p>
                  </a:txBody>
                  <a:tcPr anchor="ctr">
                    <a:lnB w="12700" cap="flat" cmpd="sng" algn="ctr">
                      <a:solidFill>
                        <a:scrgbClr r="0" g="0" b="0"/>
                      </a:solidFill>
                      <a:prstDash val="solid"/>
                      <a:round/>
                      <a:headEnd type="none" w="med" len="med"/>
                      <a:tailEnd type="none" w="med" len="med"/>
                    </a:lnB>
                  </a:tcPr>
                </a:tc>
                <a:tc>
                  <a:txBody>
                    <a:bodyPr/>
                    <a:lstStyle/>
                    <a:p>
                      <a:pPr algn="ctr"/>
                      <a:r>
                        <a:rPr kumimoji="1" lang="en-US" altLang="ja-JP" dirty="0" smtClean="0">
                          <a:latin typeface="Arial"/>
                          <a:cs typeface="Arial"/>
                        </a:rPr>
                        <a:t>175 m</a:t>
                      </a:r>
                      <a:endParaRPr kumimoji="1" lang="ja-JP" altLang="en-US" dirty="0">
                        <a:latin typeface="Arial"/>
                        <a:cs typeface="Arial"/>
                      </a:endParaRPr>
                    </a:p>
                  </a:txBody>
                  <a:tcPr anchor="ctr">
                    <a:lnB w="12700" cap="flat" cmpd="sng" algn="ctr">
                      <a:solidFill>
                        <a:scrgbClr r="0" g="0" b="0"/>
                      </a:solidFill>
                      <a:prstDash val="solid"/>
                      <a:round/>
                      <a:headEnd type="none" w="med" len="med"/>
                      <a:tailEnd type="none" w="med" len="med"/>
                    </a:lnB>
                  </a:tcPr>
                </a:tc>
              </a:tr>
            </a:tbl>
          </a:graphicData>
        </a:graphic>
      </p:graphicFrame>
    </p:spTree>
    <p:extLst>
      <p:ext uri="{BB962C8B-B14F-4D97-AF65-F5344CB8AC3E}">
        <p14:creationId xmlns:p14="http://schemas.microsoft.com/office/powerpoint/2010/main" val="2221330759"/>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 Box 3"/>
          <p:cNvSpPr txBox="1">
            <a:spLocks noChangeArrowheads="1"/>
          </p:cNvSpPr>
          <p:nvPr/>
        </p:nvSpPr>
        <p:spPr bwMode="auto">
          <a:xfrm>
            <a:off x="1177657" y="2829838"/>
            <a:ext cx="7091465"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4400" b="1" i="1" dirty="0" smtClean="0">
                <a:solidFill>
                  <a:srgbClr val="000090"/>
                </a:solidFill>
                <a:effectLst>
                  <a:outerShdw blurRad="38100" dist="38100" dir="2700000" algn="tl">
                    <a:srgbClr val="DDDDDD"/>
                  </a:outerShdw>
                </a:effectLst>
              </a:rPr>
              <a:t>Magnet design of new D1 </a:t>
            </a:r>
          </a:p>
        </p:txBody>
      </p:sp>
      <p:sp>
        <p:nvSpPr>
          <p:cNvPr id="2" name="スライド番号プレースホルダー 1"/>
          <p:cNvSpPr>
            <a:spLocks noGrp="1"/>
          </p:cNvSpPr>
          <p:nvPr>
            <p:ph type="sldNum" sz="quarter" idx="12"/>
          </p:nvPr>
        </p:nvSpPr>
        <p:spPr/>
        <p:txBody>
          <a:bodyPr/>
          <a:lstStyle/>
          <a:p>
            <a:fld id="{092B129B-82F7-934B-B7C5-A1EBDBE39D98}" type="slidenum">
              <a:rPr kumimoji="1" lang="ja-JP" altLang="en-US" smtClean="0"/>
              <a:t>5</a:t>
            </a:fld>
            <a:endParaRPr kumimoji="1" lang="ja-JP" altLang="en-US"/>
          </a:p>
        </p:txBody>
      </p:sp>
    </p:spTree>
    <p:extLst>
      <p:ext uri="{BB962C8B-B14F-4D97-AF65-F5344CB8AC3E}">
        <p14:creationId xmlns:p14="http://schemas.microsoft.com/office/powerpoint/2010/main" val="2225890150"/>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092B129B-82F7-934B-B7C5-A1EBDBE39D98}" type="slidenum">
              <a:rPr kumimoji="1" lang="ja-JP" altLang="en-US" smtClean="0"/>
              <a:t>6</a:t>
            </a:fld>
            <a:endParaRPr kumimoji="1" lang="ja-JP" altLang="en-US" dirty="0"/>
          </a:p>
        </p:txBody>
      </p:sp>
      <p:sp>
        <p:nvSpPr>
          <p:cNvPr id="5"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6"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Mechanical analysis</a:t>
            </a:r>
          </a:p>
        </p:txBody>
      </p:sp>
      <p:sp>
        <p:nvSpPr>
          <p:cNvPr id="7" name="テキスト ボックス 6"/>
          <p:cNvSpPr txBox="1"/>
          <p:nvPr/>
        </p:nvSpPr>
        <p:spPr>
          <a:xfrm>
            <a:off x="56271" y="549275"/>
            <a:ext cx="9087730" cy="1754327"/>
          </a:xfrm>
          <a:prstGeom prst="rect">
            <a:avLst/>
          </a:prstGeom>
          <a:noFill/>
        </p:spPr>
        <p:txBody>
          <a:bodyPr wrap="square" rtlCol="0">
            <a:spAutoFit/>
          </a:bodyPr>
          <a:lstStyle/>
          <a:p>
            <a:pPr marL="285750" indent="-285750">
              <a:buFontTx/>
              <a:buChar char="-"/>
            </a:pPr>
            <a:r>
              <a:rPr lang="en-US" altLang="ja-JP" dirty="0" smtClean="0">
                <a:latin typeface="Arial"/>
                <a:cs typeface="Arial"/>
              </a:rPr>
              <a:t>Mechanical analysis during the assembly process, cooling and excitation using ANSYS has been completed</a:t>
            </a:r>
          </a:p>
          <a:p>
            <a:pPr marL="285750" indent="-285750">
              <a:buFontTx/>
              <a:buChar char="-"/>
            </a:pPr>
            <a:r>
              <a:rPr lang="en-US" altLang="ja-JP" dirty="0" smtClean="0">
                <a:latin typeface="Arial"/>
                <a:cs typeface="Arial"/>
              </a:rPr>
              <a:t>Highest stress arisen at key slots in the yoke &lt; 220 </a:t>
            </a:r>
            <a:r>
              <a:rPr lang="en-US" altLang="ja-JP" dirty="0" err="1" smtClean="0">
                <a:latin typeface="Arial"/>
                <a:cs typeface="Arial"/>
              </a:rPr>
              <a:t>MPa</a:t>
            </a:r>
            <a:endParaRPr lang="en-US" altLang="ja-JP" dirty="0" smtClean="0">
              <a:latin typeface="Arial"/>
              <a:cs typeface="Arial"/>
            </a:endParaRPr>
          </a:p>
          <a:p>
            <a:r>
              <a:rPr lang="en-US" altLang="ja-JP" dirty="0" smtClean="0">
                <a:latin typeface="Arial"/>
                <a:cs typeface="Arial"/>
              </a:rPr>
              <a:t>     </a:t>
            </a:r>
            <a:r>
              <a:rPr lang="en-US" altLang="ja-JP" dirty="0" smtClean="0">
                <a:latin typeface="Arial"/>
                <a:cs typeface="Arial"/>
                <a:sym typeface="Wingdings"/>
              </a:rPr>
              <a:t> The assembly scheme would be feasible</a:t>
            </a:r>
            <a:r>
              <a:rPr lang="en-US" altLang="ja-JP" dirty="0" smtClean="0">
                <a:latin typeface="Arial"/>
                <a:cs typeface="Arial"/>
              </a:rPr>
              <a:t> </a:t>
            </a:r>
          </a:p>
          <a:p>
            <a:endParaRPr lang="en-US" altLang="ja-JP" dirty="0" smtClean="0">
              <a:latin typeface="Arial"/>
              <a:cs typeface="Arial"/>
            </a:endParaRPr>
          </a:p>
          <a:p>
            <a:endParaRPr lang="en-US" altLang="ja-JP" dirty="0" smtClean="0">
              <a:latin typeface="Arial"/>
              <a:cs typeface="Arial"/>
            </a:endParaRPr>
          </a:p>
        </p:txBody>
      </p:sp>
      <p:pic>
        <p:nvPicPr>
          <p:cNvPr id="10" name="Picture 10" descr="key-model.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63500" y="1944309"/>
            <a:ext cx="4099901" cy="4884449"/>
          </a:xfrm>
          <a:prstGeom prst="rect">
            <a:avLst/>
          </a:prstGeom>
        </p:spPr>
      </p:pic>
      <p:sp>
        <p:nvSpPr>
          <p:cNvPr id="12" name="Rectangle 11"/>
          <p:cNvSpPr/>
          <p:nvPr/>
        </p:nvSpPr>
        <p:spPr>
          <a:xfrm>
            <a:off x="-8621" y="2969552"/>
            <a:ext cx="694421" cy="307777"/>
          </a:xfrm>
          <a:prstGeom prst="rect">
            <a:avLst/>
          </a:prstGeom>
        </p:spPr>
        <p:txBody>
          <a:bodyPr wrap="none">
            <a:spAutoFit/>
          </a:bodyPr>
          <a:lstStyle/>
          <a:p>
            <a:r>
              <a:rPr lang="en-US" sz="1400" dirty="0" smtClean="0"/>
              <a:t>UX = 0 </a:t>
            </a:r>
          </a:p>
        </p:txBody>
      </p:sp>
      <p:sp>
        <p:nvSpPr>
          <p:cNvPr id="13" name="Rectangle 12"/>
          <p:cNvSpPr/>
          <p:nvPr/>
        </p:nvSpPr>
        <p:spPr>
          <a:xfrm>
            <a:off x="990600" y="5407223"/>
            <a:ext cx="689612" cy="307777"/>
          </a:xfrm>
          <a:prstGeom prst="rect">
            <a:avLst/>
          </a:prstGeom>
        </p:spPr>
        <p:txBody>
          <a:bodyPr wrap="none">
            <a:spAutoFit/>
          </a:bodyPr>
          <a:lstStyle/>
          <a:p>
            <a:r>
              <a:rPr lang="en-US" sz="1400" dirty="0" smtClean="0"/>
              <a:t>UY = 0 </a:t>
            </a:r>
          </a:p>
        </p:txBody>
      </p:sp>
      <p:sp>
        <p:nvSpPr>
          <p:cNvPr id="14" name="TextBox 15"/>
          <p:cNvSpPr txBox="1"/>
          <p:nvPr/>
        </p:nvSpPr>
        <p:spPr>
          <a:xfrm>
            <a:off x="533400" y="4150560"/>
            <a:ext cx="673780" cy="246221"/>
          </a:xfrm>
          <a:prstGeom prst="rect">
            <a:avLst/>
          </a:prstGeom>
          <a:solidFill>
            <a:schemeClr val="bg1"/>
          </a:solidFill>
        </p:spPr>
        <p:txBody>
          <a:bodyPr wrap="square" lIns="0" tIns="0" rIns="0" bIns="0" rtlCol="0">
            <a:spAutoFit/>
          </a:bodyPr>
          <a:lstStyle/>
          <a:p>
            <a:r>
              <a:rPr lang="en-US" sz="1600" dirty="0" smtClean="0"/>
              <a:t>Collar</a:t>
            </a:r>
            <a:endParaRPr lang="en-US" sz="1600" dirty="0"/>
          </a:p>
        </p:txBody>
      </p:sp>
      <p:sp>
        <p:nvSpPr>
          <p:cNvPr id="15" name="TextBox 16"/>
          <p:cNvSpPr txBox="1"/>
          <p:nvPr/>
        </p:nvSpPr>
        <p:spPr>
          <a:xfrm>
            <a:off x="1066800" y="4800600"/>
            <a:ext cx="304800" cy="246221"/>
          </a:xfrm>
          <a:prstGeom prst="rect">
            <a:avLst/>
          </a:prstGeom>
          <a:solidFill>
            <a:schemeClr val="bg1"/>
          </a:solidFill>
        </p:spPr>
        <p:txBody>
          <a:bodyPr wrap="square" lIns="0" tIns="0" rIns="0" bIns="0" rtlCol="0">
            <a:spAutoFit/>
          </a:bodyPr>
          <a:lstStyle/>
          <a:p>
            <a:r>
              <a:rPr lang="en-US" sz="1600" dirty="0" smtClean="0"/>
              <a:t>Coil</a:t>
            </a:r>
            <a:endParaRPr lang="en-US" sz="1600" dirty="0"/>
          </a:p>
        </p:txBody>
      </p:sp>
      <p:sp>
        <p:nvSpPr>
          <p:cNvPr id="16" name="TextBox 21"/>
          <p:cNvSpPr txBox="1"/>
          <p:nvPr/>
        </p:nvSpPr>
        <p:spPr>
          <a:xfrm>
            <a:off x="2057399" y="3352800"/>
            <a:ext cx="403995" cy="246221"/>
          </a:xfrm>
          <a:prstGeom prst="rect">
            <a:avLst/>
          </a:prstGeom>
          <a:solidFill>
            <a:schemeClr val="bg1"/>
          </a:solidFill>
        </p:spPr>
        <p:txBody>
          <a:bodyPr wrap="square" lIns="0" tIns="0" rIns="0" bIns="0" rtlCol="0">
            <a:spAutoFit/>
          </a:bodyPr>
          <a:lstStyle/>
          <a:p>
            <a:r>
              <a:rPr lang="en-US" sz="1600" dirty="0" smtClean="0"/>
              <a:t>Yoke</a:t>
            </a:r>
            <a:endParaRPr lang="en-US" sz="1600" dirty="0"/>
          </a:p>
        </p:txBody>
      </p:sp>
      <p:sp>
        <p:nvSpPr>
          <p:cNvPr id="17" name="Rounded Rectangle 7"/>
          <p:cNvSpPr/>
          <p:nvPr/>
        </p:nvSpPr>
        <p:spPr>
          <a:xfrm>
            <a:off x="3581400" y="4343400"/>
            <a:ext cx="582001" cy="2438400"/>
          </a:xfrm>
          <a:prstGeom prst="roundRect">
            <a:avLst/>
          </a:prstGeom>
          <a:solidFill>
            <a:schemeClr val="bg1">
              <a:alpha val="0"/>
            </a:schemeClr>
          </a:solidFill>
          <a:ln w="12700">
            <a:solidFill>
              <a:srgbClr val="FF0000"/>
            </a:solidFill>
            <a:prstDash val="sysDash"/>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8" name="TextBox 22"/>
          <p:cNvSpPr txBox="1"/>
          <p:nvPr/>
        </p:nvSpPr>
        <p:spPr>
          <a:xfrm>
            <a:off x="3565722" y="3318140"/>
            <a:ext cx="914400" cy="523220"/>
          </a:xfrm>
          <a:prstGeom prst="rect">
            <a:avLst/>
          </a:prstGeom>
          <a:noFill/>
        </p:spPr>
        <p:txBody>
          <a:bodyPr wrap="square" rtlCol="0">
            <a:spAutoFit/>
          </a:bodyPr>
          <a:lstStyle/>
          <a:p>
            <a:r>
              <a:rPr lang="en-US" sz="1400" dirty="0" smtClean="0"/>
              <a:t>0</a:t>
            </a:r>
            <a:r>
              <a:rPr lang="en-US" altLang="zh-CN" sz="1400" dirty="0" smtClean="0"/>
              <a:t>.5 unit</a:t>
            </a:r>
          </a:p>
          <a:p>
            <a:r>
              <a:rPr lang="en-US" sz="1400" dirty="0" smtClean="0"/>
              <a:t>thickness</a:t>
            </a:r>
            <a:endParaRPr lang="en-US" sz="1400" dirty="0"/>
          </a:p>
        </p:txBody>
      </p:sp>
      <p:cxnSp>
        <p:nvCxnSpPr>
          <p:cNvPr id="19" name="Straight Arrow Connector 9"/>
          <p:cNvCxnSpPr/>
          <p:nvPr/>
        </p:nvCxnSpPr>
        <p:spPr>
          <a:xfrm>
            <a:off x="3900049" y="3810000"/>
            <a:ext cx="0" cy="533400"/>
          </a:xfrm>
          <a:prstGeom prst="straightConnector1">
            <a:avLst/>
          </a:prstGeom>
          <a:ln w="12700">
            <a:solidFill>
              <a:srgbClr val="FF0000"/>
            </a:solidFill>
            <a:tailEnd type="arrow"/>
          </a:ln>
        </p:spPr>
        <p:style>
          <a:lnRef idx="2">
            <a:schemeClr val="accent1"/>
          </a:lnRef>
          <a:fillRef idx="0">
            <a:schemeClr val="accent1"/>
          </a:fillRef>
          <a:effectRef idx="1">
            <a:schemeClr val="accent1"/>
          </a:effectRef>
          <a:fontRef idx="minor">
            <a:schemeClr val="tx1"/>
          </a:fontRef>
        </p:style>
      </p:cxnSp>
      <p:sp>
        <p:nvSpPr>
          <p:cNvPr id="20" name="TextBox 26"/>
          <p:cNvSpPr txBox="1"/>
          <p:nvPr/>
        </p:nvSpPr>
        <p:spPr>
          <a:xfrm>
            <a:off x="0" y="5780782"/>
            <a:ext cx="3352800" cy="1077218"/>
          </a:xfrm>
          <a:prstGeom prst="rect">
            <a:avLst/>
          </a:prstGeom>
          <a:noFill/>
        </p:spPr>
        <p:txBody>
          <a:bodyPr wrap="square" rtlCol="0">
            <a:spAutoFit/>
          </a:bodyPr>
          <a:lstStyle/>
          <a:p>
            <a:pPr algn="just"/>
            <a:r>
              <a:rPr lang="en-US" sz="1600" i="1" dirty="0" smtClean="0"/>
              <a:t>Remove load from the yoke shoulder and insert the load-key; The gap between top and bottom yokes </a:t>
            </a:r>
            <a:r>
              <a:rPr lang="en-US" altLang="zh-CN" sz="1600" i="1" dirty="0" smtClean="0"/>
              <a:t>keep</a:t>
            </a:r>
            <a:r>
              <a:rPr lang="en-US" sz="1600" i="1" dirty="0" smtClean="0"/>
              <a:t> closed at both ends.</a:t>
            </a:r>
          </a:p>
        </p:txBody>
      </p:sp>
      <p:pic>
        <p:nvPicPr>
          <p:cNvPr id="23" name="Picture 8" descr="keyin-ys.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386001" y="2090575"/>
            <a:ext cx="4503858" cy="3690207"/>
          </a:xfrm>
          <a:prstGeom prst="rect">
            <a:avLst/>
          </a:prstGeom>
        </p:spPr>
      </p:pic>
      <p:sp>
        <p:nvSpPr>
          <p:cNvPr id="24" name="TextBox 17"/>
          <p:cNvSpPr txBox="1"/>
          <p:nvPr/>
        </p:nvSpPr>
        <p:spPr>
          <a:xfrm>
            <a:off x="4838700" y="5046821"/>
            <a:ext cx="1714500" cy="338554"/>
          </a:xfrm>
          <a:prstGeom prst="rect">
            <a:avLst/>
          </a:prstGeom>
          <a:noFill/>
        </p:spPr>
        <p:txBody>
          <a:bodyPr wrap="square" rtlCol="0">
            <a:spAutoFit/>
          </a:bodyPr>
          <a:lstStyle/>
          <a:p>
            <a:r>
              <a:rPr lang="en-US" sz="1600" dirty="0" smtClean="0"/>
              <a:t>Stress in the yoke</a:t>
            </a:r>
            <a:endParaRPr lang="en-US" sz="1600" dirty="0"/>
          </a:p>
        </p:txBody>
      </p:sp>
      <p:sp>
        <p:nvSpPr>
          <p:cNvPr id="27" name="円/楕円 26"/>
          <p:cNvSpPr/>
          <p:nvPr/>
        </p:nvSpPr>
        <p:spPr>
          <a:xfrm>
            <a:off x="7054896" y="4150560"/>
            <a:ext cx="533095" cy="1415808"/>
          </a:xfrm>
          <a:prstGeom prst="ellipse">
            <a:avLst/>
          </a:prstGeom>
          <a:noFill/>
          <a:ln w="28575" cmpd="sng">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8" name="下矢印 27"/>
          <p:cNvSpPr/>
          <p:nvPr/>
        </p:nvSpPr>
        <p:spPr>
          <a:xfrm>
            <a:off x="2478535" y="2461414"/>
            <a:ext cx="220872" cy="445911"/>
          </a:xfrm>
          <a:prstGeom prst="downArrow">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29" name="下矢印 28"/>
          <p:cNvSpPr/>
          <p:nvPr/>
        </p:nvSpPr>
        <p:spPr>
          <a:xfrm>
            <a:off x="3211008" y="3387089"/>
            <a:ext cx="220872" cy="445911"/>
          </a:xfrm>
          <a:prstGeom prst="downArrow">
            <a:avLst/>
          </a:prstGeom>
          <a:solidFill>
            <a:srgbClr val="FF0000"/>
          </a:solid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dirty="0"/>
          </a:p>
        </p:txBody>
      </p:sp>
      <p:sp>
        <p:nvSpPr>
          <p:cNvPr id="30" name="テキスト ボックス 29"/>
          <p:cNvSpPr txBox="1"/>
          <p:nvPr/>
        </p:nvSpPr>
        <p:spPr>
          <a:xfrm>
            <a:off x="116676" y="1717016"/>
            <a:ext cx="1646980" cy="369332"/>
          </a:xfrm>
          <a:prstGeom prst="rect">
            <a:avLst/>
          </a:prstGeom>
          <a:noFill/>
        </p:spPr>
        <p:txBody>
          <a:bodyPr wrap="none" rtlCol="0">
            <a:spAutoFit/>
          </a:bodyPr>
          <a:lstStyle/>
          <a:p>
            <a:r>
              <a:rPr kumimoji="1" lang="en-US" altLang="ja-JP" b="1" dirty="0" smtClean="0">
                <a:latin typeface="Arial"/>
                <a:cs typeface="Arial"/>
              </a:rPr>
              <a:t>Key insertion</a:t>
            </a:r>
            <a:endParaRPr kumimoji="1" lang="ja-JP" altLang="en-US" b="1" dirty="0">
              <a:latin typeface="Arial"/>
              <a:cs typeface="Arial"/>
            </a:endParaRPr>
          </a:p>
        </p:txBody>
      </p:sp>
    </p:spTree>
    <p:extLst>
      <p:ext uri="{BB962C8B-B14F-4D97-AF65-F5344CB8AC3E}">
        <p14:creationId xmlns:p14="http://schemas.microsoft.com/office/powerpoint/2010/main" val="2292199580"/>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grpId="0" nodeType="withEffect">
                                  <p:stCondLst>
                                    <p:cond delay="0"/>
                                  </p:stCondLst>
                                  <p:childTnLst>
                                    <p:set>
                                      <p:cBhvr>
                                        <p:cTn id="6" dur="1" fill="hold">
                                          <p:stCondLst>
                                            <p:cond delay="0"/>
                                          </p:stCondLst>
                                        </p:cTn>
                                        <p:tgtEl>
                                          <p:spTgt spid="2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5"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Coil stress</a:t>
            </a:r>
          </a:p>
        </p:txBody>
      </p:sp>
      <p:sp>
        <p:nvSpPr>
          <p:cNvPr id="2" name="スライド番号プレースホルダー 1"/>
          <p:cNvSpPr>
            <a:spLocks noGrp="1"/>
          </p:cNvSpPr>
          <p:nvPr>
            <p:ph type="sldNum" sz="quarter" idx="12"/>
          </p:nvPr>
        </p:nvSpPr>
        <p:spPr/>
        <p:txBody>
          <a:bodyPr/>
          <a:lstStyle/>
          <a:p>
            <a:fld id="{092B129B-82F7-934B-B7C5-A1EBDBE39D98}" type="slidenum">
              <a:rPr kumimoji="1" lang="ja-JP" altLang="en-US" smtClean="0"/>
              <a:t>7</a:t>
            </a:fld>
            <a:endParaRPr kumimoji="1" lang="ja-JP" altLang="en-US"/>
          </a:p>
        </p:txBody>
      </p:sp>
      <p:grpSp>
        <p:nvGrpSpPr>
          <p:cNvPr id="3" name="図形グループ 2"/>
          <p:cNvGrpSpPr/>
          <p:nvPr/>
        </p:nvGrpSpPr>
        <p:grpSpPr>
          <a:xfrm>
            <a:off x="-100165" y="951444"/>
            <a:ext cx="4302652" cy="5053650"/>
            <a:chOff x="-100166" y="895110"/>
            <a:chExt cx="4796521" cy="5633720"/>
          </a:xfrm>
        </p:grpSpPr>
        <p:pic>
          <p:nvPicPr>
            <p:cNvPr id="17" name="Picture 6" descr="e-model.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588" y="895110"/>
              <a:ext cx="4694767" cy="5633720"/>
            </a:xfrm>
            <a:prstGeom prst="rect">
              <a:avLst/>
            </a:prstGeom>
          </p:spPr>
        </p:pic>
        <p:sp>
          <p:nvSpPr>
            <p:cNvPr id="18" name="Rectangle 11"/>
            <p:cNvSpPr/>
            <p:nvPr/>
          </p:nvSpPr>
          <p:spPr>
            <a:xfrm>
              <a:off x="-100166" y="2228610"/>
              <a:ext cx="999609" cy="413895"/>
            </a:xfrm>
            <a:prstGeom prst="rect">
              <a:avLst/>
            </a:prstGeom>
          </p:spPr>
          <p:txBody>
            <a:bodyPr wrap="none">
              <a:spAutoFit/>
            </a:bodyPr>
            <a:lstStyle/>
            <a:p>
              <a:r>
                <a:rPr lang="en-US" sz="1600" dirty="0" smtClean="0">
                  <a:latin typeface="Arial"/>
                  <a:cs typeface="Arial"/>
                </a:rPr>
                <a:t>UX = 0 </a:t>
              </a:r>
            </a:p>
          </p:txBody>
        </p:sp>
        <p:sp>
          <p:nvSpPr>
            <p:cNvPr id="19" name="Rectangle 12"/>
            <p:cNvSpPr/>
            <p:nvPr/>
          </p:nvSpPr>
          <p:spPr>
            <a:xfrm>
              <a:off x="1295294" y="5365073"/>
              <a:ext cx="995077" cy="413895"/>
            </a:xfrm>
            <a:prstGeom prst="rect">
              <a:avLst/>
            </a:prstGeom>
          </p:spPr>
          <p:txBody>
            <a:bodyPr wrap="none">
              <a:spAutoFit/>
            </a:bodyPr>
            <a:lstStyle/>
            <a:p>
              <a:r>
                <a:rPr lang="en-US" sz="1600" dirty="0" smtClean="0">
                  <a:latin typeface="Arial"/>
                  <a:cs typeface="Arial"/>
                </a:rPr>
                <a:t>UY = 0 </a:t>
              </a:r>
            </a:p>
          </p:txBody>
        </p:sp>
        <p:sp>
          <p:nvSpPr>
            <p:cNvPr id="20" name="TextBox 15"/>
            <p:cNvSpPr txBox="1"/>
            <p:nvPr/>
          </p:nvSpPr>
          <p:spPr>
            <a:xfrm>
              <a:off x="330093" y="3676409"/>
              <a:ext cx="746761" cy="301014"/>
            </a:xfrm>
            <a:prstGeom prst="rect">
              <a:avLst/>
            </a:prstGeom>
            <a:solidFill>
              <a:schemeClr val="bg1"/>
            </a:solidFill>
          </p:spPr>
          <p:txBody>
            <a:bodyPr wrap="square" lIns="0" tIns="0" rIns="0" bIns="0" rtlCol="0">
              <a:spAutoFit/>
            </a:bodyPr>
            <a:lstStyle/>
            <a:p>
              <a:r>
                <a:rPr lang="en-US" sz="1600" dirty="0" smtClean="0">
                  <a:latin typeface="Arial"/>
                  <a:cs typeface="Arial"/>
                </a:rPr>
                <a:t>Collar</a:t>
              </a:r>
              <a:endParaRPr lang="en-US" sz="1600" dirty="0">
                <a:latin typeface="Arial"/>
                <a:cs typeface="Arial"/>
              </a:endParaRPr>
            </a:p>
          </p:txBody>
        </p:sp>
        <p:sp>
          <p:nvSpPr>
            <p:cNvPr id="21" name="TextBox 16"/>
            <p:cNvSpPr txBox="1"/>
            <p:nvPr/>
          </p:nvSpPr>
          <p:spPr>
            <a:xfrm>
              <a:off x="1076854" y="4961650"/>
              <a:ext cx="532558" cy="301014"/>
            </a:xfrm>
            <a:prstGeom prst="rect">
              <a:avLst/>
            </a:prstGeom>
            <a:solidFill>
              <a:schemeClr val="bg1"/>
            </a:solidFill>
          </p:spPr>
          <p:txBody>
            <a:bodyPr wrap="square" lIns="0" tIns="0" rIns="0" bIns="0" rtlCol="0">
              <a:spAutoFit/>
            </a:bodyPr>
            <a:lstStyle/>
            <a:p>
              <a:r>
                <a:rPr lang="en-US" sz="1600" dirty="0" smtClean="0">
                  <a:latin typeface="Arial"/>
                  <a:cs typeface="Arial"/>
                </a:rPr>
                <a:t>Coil</a:t>
              </a:r>
              <a:endParaRPr lang="en-US" sz="1600" dirty="0">
                <a:latin typeface="Arial"/>
                <a:cs typeface="Arial"/>
              </a:endParaRPr>
            </a:p>
          </p:txBody>
        </p:sp>
        <p:sp>
          <p:nvSpPr>
            <p:cNvPr id="22" name="TextBox 21"/>
            <p:cNvSpPr txBox="1"/>
            <p:nvPr/>
          </p:nvSpPr>
          <p:spPr>
            <a:xfrm>
              <a:off x="1965856" y="3066810"/>
              <a:ext cx="661387" cy="301014"/>
            </a:xfrm>
            <a:prstGeom prst="rect">
              <a:avLst/>
            </a:prstGeom>
            <a:solidFill>
              <a:schemeClr val="bg1"/>
            </a:solidFill>
          </p:spPr>
          <p:txBody>
            <a:bodyPr wrap="square" lIns="0" tIns="0" rIns="0" bIns="0" rtlCol="0">
              <a:spAutoFit/>
            </a:bodyPr>
            <a:lstStyle/>
            <a:p>
              <a:r>
                <a:rPr lang="en-US" sz="1600" dirty="0" smtClean="0">
                  <a:latin typeface="Arial"/>
                  <a:cs typeface="Arial"/>
                </a:rPr>
                <a:t>Yoke</a:t>
              </a:r>
              <a:endParaRPr lang="en-US" sz="1600" dirty="0">
                <a:latin typeface="Arial"/>
                <a:cs typeface="Arial"/>
              </a:endParaRPr>
            </a:p>
          </p:txBody>
        </p:sp>
      </p:grpSp>
      <p:pic>
        <p:nvPicPr>
          <p:cNvPr id="28" name="図 27"/>
          <p:cNvPicPr>
            <a:picLocks noChangeAspect="1"/>
          </p:cNvPicPr>
          <p:nvPr/>
        </p:nvPicPr>
        <p:blipFill>
          <a:blip r:embed="rId3"/>
          <a:stretch>
            <a:fillRect/>
          </a:stretch>
        </p:blipFill>
        <p:spPr>
          <a:xfrm>
            <a:off x="4202487" y="3079179"/>
            <a:ext cx="4606888" cy="3775571"/>
          </a:xfrm>
          <a:prstGeom prst="rect">
            <a:avLst/>
          </a:prstGeom>
        </p:spPr>
      </p:pic>
      <p:cxnSp>
        <p:nvCxnSpPr>
          <p:cNvPr id="29" name="直線矢印コネクタ 28"/>
          <p:cNvCxnSpPr/>
          <p:nvPr/>
        </p:nvCxnSpPr>
        <p:spPr>
          <a:xfrm flipH="1">
            <a:off x="4768536" y="4363147"/>
            <a:ext cx="1086507" cy="0"/>
          </a:xfrm>
          <a:prstGeom prst="straightConnector1">
            <a:avLst/>
          </a:prstGeom>
          <a:ln>
            <a:solidFill>
              <a:srgbClr val="008000"/>
            </a:solidFill>
            <a:prstDash val="dash"/>
            <a:tailEnd type="arrow"/>
          </a:ln>
          <a:effectLst/>
        </p:spPr>
        <p:style>
          <a:lnRef idx="2">
            <a:schemeClr val="accent1"/>
          </a:lnRef>
          <a:fillRef idx="0">
            <a:schemeClr val="accent1"/>
          </a:fillRef>
          <a:effectRef idx="1">
            <a:schemeClr val="accent1"/>
          </a:effectRef>
          <a:fontRef idx="minor">
            <a:schemeClr val="tx1"/>
          </a:fontRef>
        </p:style>
      </p:cxnSp>
      <p:grpSp>
        <p:nvGrpSpPr>
          <p:cNvPr id="39" name="図形グループ 38"/>
          <p:cNvGrpSpPr/>
          <p:nvPr/>
        </p:nvGrpSpPr>
        <p:grpSpPr>
          <a:xfrm>
            <a:off x="4784214" y="597520"/>
            <a:ext cx="3380232" cy="2432509"/>
            <a:chOff x="9559322" y="1858315"/>
            <a:chExt cx="5569775" cy="4008160"/>
          </a:xfrm>
        </p:grpSpPr>
        <p:pic>
          <p:nvPicPr>
            <p:cNvPr id="30" name="図 29"/>
            <p:cNvPicPr>
              <a:picLocks noChangeAspect="1"/>
            </p:cNvPicPr>
            <p:nvPr/>
          </p:nvPicPr>
          <p:blipFill>
            <a:blip r:embed="rId4"/>
            <a:stretch>
              <a:fillRect/>
            </a:stretch>
          </p:blipFill>
          <p:spPr>
            <a:xfrm>
              <a:off x="9814872" y="1877940"/>
              <a:ext cx="3307142" cy="3852650"/>
            </a:xfrm>
            <a:prstGeom prst="rect">
              <a:avLst/>
            </a:prstGeom>
          </p:spPr>
        </p:pic>
        <p:pic>
          <p:nvPicPr>
            <p:cNvPr id="31" name="図 30"/>
            <p:cNvPicPr>
              <a:picLocks noChangeAspect="1"/>
            </p:cNvPicPr>
            <p:nvPr/>
          </p:nvPicPr>
          <p:blipFill>
            <a:blip r:embed="rId5"/>
            <a:stretch>
              <a:fillRect/>
            </a:stretch>
          </p:blipFill>
          <p:spPr>
            <a:xfrm>
              <a:off x="9559322" y="3133678"/>
              <a:ext cx="667412" cy="2448470"/>
            </a:xfrm>
            <a:prstGeom prst="rect">
              <a:avLst/>
            </a:prstGeom>
          </p:spPr>
        </p:pic>
        <p:pic>
          <p:nvPicPr>
            <p:cNvPr id="32" name="図 31"/>
            <p:cNvPicPr>
              <a:picLocks noChangeAspect="1"/>
            </p:cNvPicPr>
            <p:nvPr/>
          </p:nvPicPr>
          <p:blipFill>
            <a:blip r:embed="rId6"/>
            <a:stretch>
              <a:fillRect/>
            </a:stretch>
          </p:blipFill>
          <p:spPr>
            <a:xfrm>
              <a:off x="10226734" y="4938591"/>
              <a:ext cx="1765348" cy="203544"/>
            </a:xfrm>
            <a:prstGeom prst="rect">
              <a:avLst/>
            </a:prstGeom>
          </p:spPr>
        </p:pic>
        <p:sp>
          <p:nvSpPr>
            <p:cNvPr id="34" name="テキスト ボックス 33"/>
            <p:cNvSpPr txBox="1"/>
            <p:nvPr/>
          </p:nvSpPr>
          <p:spPr>
            <a:xfrm>
              <a:off x="9620051" y="2534471"/>
              <a:ext cx="1065548" cy="608567"/>
            </a:xfrm>
            <a:prstGeom prst="rect">
              <a:avLst/>
            </a:prstGeom>
            <a:noFill/>
          </p:spPr>
          <p:txBody>
            <a:bodyPr wrap="none" rtlCol="0">
              <a:spAutoFit/>
            </a:bodyPr>
            <a:lstStyle/>
            <a:p>
              <a:r>
                <a:rPr kumimoji="1" lang="en-US" altLang="ja-JP" dirty="0" smtClean="0">
                  <a:solidFill>
                    <a:srgbClr val="0000FF"/>
                  </a:solidFill>
                  <a:latin typeface="Arial"/>
                  <a:cs typeface="Arial"/>
                </a:rPr>
                <a:t>Pole</a:t>
              </a:r>
              <a:endParaRPr kumimoji="1" lang="ja-JP" altLang="en-US" dirty="0">
                <a:solidFill>
                  <a:srgbClr val="0000FF"/>
                </a:solidFill>
                <a:latin typeface="Arial"/>
                <a:cs typeface="Arial"/>
              </a:endParaRPr>
            </a:p>
          </p:txBody>
        </p:sp>
        <p:sp>
          <p:nvSpPr>
            <p:cNvPr id="35" name="テキスト ボックス 34"/>
            <p:cNvSpPr txBox="1"/>
            <p:nvPr/>
          </p:nvSpPr>
          <p:spPr>
            <a:xfrm>
              <a:off x="13154637" y="5257909"/>
              <a:ext cx="1974460" cy="608566"/>
            </a:xfrm>
            <a:prstGeom prst="rect">
              <a:avLst/>
            </a:prstGeom>
            <a:noFill/>
          </p:spPr>
          <p:txBody>
            <a:bodyPr wrap="none" rtlCol="0">
              <a:spAutoFit/>
            </a:bodyPr>
            <a:lstStyle/>
            <a:p>
              <a:r>
                <a:rPr lang="en-US" altLang="ja-JP" dirty="0" smtClean="0">
                  <a:solidFill>
                    <a:srgbClr val="FF0000"/>
                  </a:solidFill>
                  <a:latin typeface="Arial"/>
                  <a:cs typeface="Arial"/>
                </a:rPr>
                <a:t>Mid-plane</a:t>
              </a:r>
              <a:endParaRPr kumimoji="1" lang="ja-JP" altLang="en-US" dirty="0">
                <a:solidFill>
                  <a:srgbClr val="FF0000"/>
                </a:solidFill>
                <a:latin typeface="Arial"/>
                <a:cs typeface="Arial"/>
              </a:endParaRPr>
            </a:p>
          </p:txBody>
        </p:sp>
        <p:sp>
          <p:nvSpPr>
            <p:cNvPr id="36" name="円/楕円 35"/>
            <p:cNvSpPr/>
            <p:nvPr/>
          </p:nvSpPr>
          <p:spPr>
            <a:xfrm>
              <a:off x="12218876" y="5448907"/>
              <a:ext cx="937158" cy="281683"/>
            </a:xfrm>
            <a:prstGeom prst="ellipse">
              <a:avLst/>
            </a:prstGeom>
            <a:noFill/>
            <a:ln>
              <a:solidFill>
                <a:srgbClr val="FF0000"/>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sp>
          <p:nvSpPr>
            <p:cNvPr id="37" name="円/楕円 36"/>
            <p:cNvSpPr/>
            <p:nvPr/>
          </p:nvSpPr>
          <p:spPr>
            <a:xfrm rot="17502275">
              <a:off x="9711502" y="2089154"/>
              <a:ext cx="743362" cy="281683"/>
            </a:xfrm>
            <a:prstGeom prst="ellipse">
              <a:avLst/>
            </a:prstGeom>
            <a:noFill/>
            <a:ln>
              <a:solidFill>
                <a:srgbClr val="0000FF"/>
              </a:solidFill>
            </a:ln>
            <a:effectLst/>
          </p:spPr>
          <p:style>
            <a:lnRef idx="1">
              <a:schemeClr val="accent1"/>
            </a:lnRef>
            <a:fillRef idx="3">
              <a:schemeClr val="accent1"/>
            </a:fillRef>
            <a:effectRef idx="2">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dirty="0"/>
            </a:p>
          </p:txBody>
        </p:sp>
      </p:grpSp>
      <p:sp>
        <p:nvSpPr>
          <p:cNvPr id="41" name="テキスト ボックス 40"/>
          <p:cNvSpPr txBox="1"/>
          <p:nvPr/>
        </p:nvSpPr>
        <p:spPr>
          <a:xfrm>
            <a:off x="251775" y="6184759"/>
            <a:ext cx="4147715" cy="400110"/>
          </a:xfrm>
          <a:prstGeom prst="rect">
            <a:avLst/>
          </a:prstGeom>
          <a:noFill/>
        </p:spPr>
        <p:txBody>
          <a:bodyPr wrap="none" rtlCol="0">
            <a:spAutoFit/>
          </a:bodyPr>
          <a:lstStyle/>
          <a:p>
            <a:r>
              <a:rPr lang="en-US" altLang="ja-JP" sz="2000" dirty="0" smtClean="0">
                <a:latin typeface="Arial"/>
                <a:cs typeface="Arial"/>
              </a:rPr>
              <a:t>Coil stress during yoking: 100 </a:t>
            </a:r>
            <a:r>
              <a:rPr lang="en-US" altLang="ja-JP" sz="2000" dirty="0" err="1" smtClean="0">
                <a:latin typeface="Arial"/>
                <a:cs typeface="Arial"/>
              </a:rPr>
              <a:t>MPa</a:t>
            </a:r>
            <a:endParaRPr kumimoji="1" lang="ja-JP" altLang="en-US" sz="2000" dirty="0">
              <a:latin typeface="Arial"/>
              <a:cs typeface="Arial"/>
            </a:endParaRPr>
          </a:p>
        </p:txBody>
      </p:sp>
      <p:sp>
        <p:nvSpPr>
          <p:cNvPr id="33" name="テキスト ボックス 32"/>
          <p:cNvSpPr txBox="1"/>
          <p:nvPr/>
        </p:nvSpPr>
        <p:spPr>
          <a:xfrm>
            <a:off x="106151" y="623781"/>
            <a:ext cx="1287770" cy="369332"/>
          </a:xfrm>
          <a:prstGeom prst="rect">
            <a:avLst/>
          </a:prstGeom>
          <a:noFill/>
        </p:spPr>
        <p:txBody>
          <a:bodyPr wrap="none" rtlCol="0">
            <a:spAutoFit/>
          </a:bodyPr>
          <a:lstStyle/>
          <a:p>
            <a:r>
              <a:rPr lang="en-US" altLang="ja-JP" b="1" dirty="0" smtClean="0">
                <a:latin typeface="Arial"/>
                <a:cs typeface="Arial"/>
              </a:rPr>
              <a:t>Excitation</a:t>
            </a:r>
            <a:endParaRPr kumimoji="1" lang="ja-JP" altLang="en-US" b="1" dirty="0">
              <a:latin typeface="Arial"/>
              <a:cs typeface="Arial"/>
            </a:endParaRPr>
          </a:p>
        </p:txBody>
      </p:sp>
    </p:spTree>
    <p:extLst>
      <p:ext uri="{BB962C8B-B14F-4D97-AF65-F5344CB8AC3E}">
        <p14:creationId xmlns:p14="http://schemas.microsoft.com/office/powerpoint/2010/main" val="2059897614"/>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ChangeArrowheads="1"/>
          </p:cNvSpPr>
          <p:nvPr/>
        </p:nvSpPr>
        <p:spPr bwMode="auto">
          <a:xfrm>
            <a:off x="1588" y="0"/>
            <a:ext cx="9144000" cy="549275"/>
          </a:xfrm>
          <a:prstGeom prst="rect">
            <a:avLst/>
          </a:prstGeom>
          <a:solidFill>
            <a:srgbClr val="000066"/>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nchor="ctr"/>
          <a:lstStyle/>
          <a:p>
            <a:pPr algn="ctr"/>
            <a:endParaRPr lang="ja-JP" sz="1800"/>
          </a:p>
        </p:txBody>
      </p:sp>
      <p:sp>
        <p:nvSpPr>
          <p:cNvPr id="5" name="Text Box 3"/>
          <p:cNvSpPr txBox="1">
            <a:spLocks noChangeArrowheads="1"/>
          </p:cNvSpPr>
          <p:nvPr/>
        </p:nvSpPr>
        <p:spPr bwMode="auto">
          <a:xfrm>
            <a:off x="179388" y="87313"/>
            <a:ext cx="8966200" cy="360362"/>
          </a:xfrm>
          <a:prstGeom prst="rect">
            <a:avLst/>
          </a:prstGeom>
          <a:noFill/>
          <a:ln w="9525">
            <a:noFill/>
            <a:miter lim="800000"/>
            <a:headEnd/>
            <a:tailEnd/>
          </a:ln>
          <a:effectLst/>
        </p:spPr>
        <p:txBody>
          <a:bodyPr anchor="ctr"/>
          <a:lstStyle>
            <a:lvl1pPr>
              <a:defRPr kumimoji="1">
                <a:solidFill>
                  <a:schemeClr val="tx1"/>
                </a:solidFill>
                <a:latin typeface="Arial" charset="0"/>
                <a:ea typeface="ＭＳ Ｐゴシック" charset="0"/>
                <a:cs typeface="ＭＳ Ｐゴシック" charset="0"/>
              </a:defRPr>
            </a:lvl1pPr>
            <a:lvl2pPr marL="742950" indent="-285750">
              <a:defRPr kumimoji="1">
                <a:solidFill>
                  <a:schemeClr val="tx1"/>
                </a:solidFill>
                <a:latin typeface="Arial" charset="0"/>
                <a:ea typeface="ＭＳ Ｐゴシック" charset="0"/>
              </a:defRPr>
            </a:lvl2pPr>
            <a:lvl3pPr marL="1143000" indent="-228600">
              <a:defRPr kumimoji="1">
                <a:solidFill>
                  <a:schemeClr val="tx1"/>
                </a:solidFill>
                <a:latin typeface="Arial" charset="0"/>
                <a:ea typeface="ＭＳ Ｐゴシック" charset="0"/>
              </a:defRPr>
            </a:lvl3pPr>
            <a:lvl4pPr marL="1600200" indent="-228600">
              <a:defRPr kumimoji="1">
                <a:solidFill>
                  <a:schemeClr val="tx1"/>
                </a:solidFill>
                <a:latin typeface="Arial" charset="0"/>
                <a:ea typeface="ＭＳ Ｐゴシック" charset="0"/>
              </a:defRPr>
            </a:lvl4pPr>
            <a:lvl5pPr marL="2057400" indent="-228600">
              <a:defRPr kumimoji="1">
                <a:solidFill>
                  <a:schemeClr val="tx1"/>
                </a:solidFill>
                <a:latin typeface="Arial" charset="0"/>
                <a:ea typeface="ＭＳ Ｐゴシック" charset="0"/>
              </a:defRPr>
            </a:lvl5pPr>
            <a:lvl6pPr marL="2514600" indent="-228600" fontAlgn="base">
              <a:spcBef>
                <a:spcPct val="0"/>
              </a:spcBef>
              <a:spcAft>
                <a:spcPct val="0"/>
              </a:spcAft>
              <a:defRPr kumimoji="1">
                <a:solidFill>
                  <a:schemeClr val="tx1"/>
                </a:solidFill>
                <a:latin typeface="Arial" charset="0"/>
                <a:ea typeface="ＭＳ Ｐゴシック" charset="0"/>
              </a:defRPr>
            </a:lvl6pPr>
            <a:lvl7pPr marL="2971800" indent="-228600" fontAlgn="base">
              <a:spcBef>
                <a:spcPct val="0"/>
              </a:spcBef>
              <a:spcAft>
                <a:spcPct val="0"/>
              </a:spcAft>
              <a:defRPr kumimoji="1">
                <a:solidFill>
                  <a:schemeClr val="tx1"/>
                </a:solidFill>
                <a:latin typeface="Arial" charset="0"/>
                <a:ea typeface="ＭＳ Ｐゴシック" charset="0"/>
              </a:defRPr>
            </a:lvl7pPr>
            <a:lvl8pPr marL="3429000" indent="-228600" fontAlgn="base">
              <a:spcBef>
                <a:spcPct val="0"/>
              </a:spcBef>
              <a:spcAft>
                <a:spcPct val="0"/>
              </a:spcAft>
              <a:defRPr kumimoji="1">
                <a:solidFill>
                  <a:schemeClr val="tx1"/>
                </a:solidFill>
                <a:latin typeface="Arial" charset="0"/>
                <a:ea typeface="ＭＳ Ｐゴシック" charset="0"/>
              </a:defRPr>
            </a:lvl8pPr>
            <a:lvl9pPr marL="3886200" indent="-228600" fontAlgn="base">
              <a:spcBef>
                <a:spcPct val="0"/>
              </a:spcBef>
              <a:spcAft>
                <a:spcPct val="0"/>
              </a:spcAft>
              <a:defRPr kumimoji="1">
                <a:solidFill>
                  <a:schemeClr val="tx1"/>
                </a:solidFill>
                <a:latin typeface="Arial" charset="0"/>
                <a:ea typeface="ＭＳ Ｐゴシック" charset="0"/>
              </a:defRPr>
            </a:lvl9pPr>
          </a:lstStyle>
          <a:p>
            <a:r>
              <a:rPr lang="en-US" altLang="ja-JP" sz="2800" b="1" i="1" dirty="0" smtClean="0">
                <a:solidFill>
                  <a:schemeClr val="bg1"/>
                </a:solidFill>
                <a:effectLst>
                  <a:outerShdw blurRad="38100" dist="38100" dir="2700000" algn="tl">
                    <a:srgbClr val="DDDDDD"/>
                  </a:outerShdw>
                </a:effectLst>
              </a:rPr>
              <a:t>Magnetic design by ROXIE</a:t>
            </a:r>
          </a:p>
        </p:txBody>
      </p:sp>
      <p:sp>
        <p:nvSpPr>
          <p:cNvPr id="2" name="スライド番号プレースホルダー 1"/>
          <p:cNvSpPr>
            <a:spLocks noGrp="1"/>
          </p:cNvSpPr>
          <p:nvPr>
            <p:ph type="sldNum" sz="quarter" idx="12"/>
          </p:nvPr>
        </p:nvSpPr>
        <p:spPr/>
        <p:txBody>
          <a:bodyPr/>
          <a:lstStyle/>
          <a:p>
            <a:fld id="{092B129B-82F7-934B-B7C5-A1EBDBE39D98}" type="slidenum">
              <a:rPr kumimoji="1" lang="ja-JP" altLang="en-US" smtClean="0"/>
              <a:t>8</a:t>
            </a:fld>
            <a:endParaRPr kumimoji="1" lang="ja-JP" altLang="en-US"/>
          </a:p>
        </p:txBody>
      </p:sp>
      <p:sp>
        <p:nvSpPr>
          <p:cNvPr id="3" name="テキスト ボックス 2"/>
          <p:cNvSpPr txBox="1"/>
          <p:nvPr/>
        </p:nvSpPr>
        <p:spPr>
          <a:xfrm>
            <a:off x="267484" y="1619904"/>
            <a:ext cx="4446024" cy="400110"/>
          </a:xfrm>
          <a:prstGeom prst="rect">
            <a:avLst/>
          </a:prstGeom>
          <a:noFill/>
        </p:spPr>
        <p:txBody>
          <a:bodyPr wrap="none" rtlCol="0">
            <a:spAutoFit/>
          </a:bodyPr>
          <a:lstStyle/>
          <a:p>
            <a:r>
              <a:rPr kumimoji="1" lang="en-US" altLang="ja-JP" sz="2000" b="1" dirty="0" smtClean="0">
                <a:latin typeface="Arial"/>
                <a:cs typeface="Arial"/>
              </a:rPr>
              <a:t>Impact of possible design changes</a:t>
            </a:r>
            <a:endParaRPr kumimoji="1" lang="ja-JP" altLang="en-US" sz="2000" b="1" dirty="0">
              <a:latin typeface="Arial"/>
              <a:cs typeface="Arial"/>
            </a:endParaRPr>
          </a:p>
        </p:txBody>
      </p:sp>
      <p:sp>
        <p:nvSpPr>
          <p:cNvPr id="6" name="テキスト ボックス 5"/>
          <p:cNvSpPr txBox="1"/>
          <p:nvPr/>
        </p:nvSpPr>
        <p:spPr>
          <a:xfrm>
            <a:off x="708566" y="1989236"/>
            <a:ext cx="5647700" cy="1015663"/>
          </a:xfrm>
          <a:prstGeom prst="rect">
            <a:avLst/>
          </a:prstGeom>
          <a:noFill/>
        </p:spPr>
        <p:txBody>
          <a:bodyPr wrap="none" rtlCol="0">
            <a:spAutoFit/>
          </a:bodyPr>
          <a:lstStyle/>
          <a:p>
            <a:pPr marL="285750" indent="-285750">
              <a:buFontTx/>
              <a:buChar char="-"/>
            </a:pPr>
            <a:r>
              <a:rPr kumimoji="1" lang="en-US" altLang="ja-JP" sz="2000" dirty="0" smtClean="0">
                <a:latin typeface="Arial"/>
                <a:cs typeface="Arial"/>
              </a:rPr>
              <a:t>Diameter and position of HX holes </a:t>
            </a:r>
            <a:r>
              <a:rPr kumimoji="1" lang="en-US" altLang="ja-JP" sz="2000" dirty="0" smtClean="0">
                <a:solidFill>
                  <a:srgbClr val="0000FF"/>
                </a:solidFill>
                <a:latin typeface="Arial"/>
                <a:cs typeface="Arial"/>
              </a:rPr>
              <a:t>(-5.1 units)</a:t>
            </a:r>
          </a:p>
          <a:p>
            <a:pPr marL="285750" indent="-285750">
              <a:buFontTx/>
              <a:buChar char="-"/>
            </a:pPr>
            <a:r>
              <a:rPr lang="en-US" altLang="ja-JP" sz="2000" dirty="0" smtClean="0">
                <a:latin typeface="Arial"/>
                <a:cs typeface="Arial"/>
              </a:rPr>
              <a:t>Shape of cryostat (Elliptical cryostat option)</a:t>
            </a:r>
          </a:p>
          <a:p>
            <a:r>
              <a:rPr kumimoji="1" lang="en-US" altLang="ja-JP" sz="2000" dirty="0">
                <a:latin typeface="Arial"/>
                <a:cs typeface="Arial"/>
              </a:rPr>
              <a:t> </a:t>
            </a:r>
            <a:r>
              <a:rPr kumimoji="1" lang="en-US" altLang="ja-JP" sz="2000" dirty="0" smtClean="0">
                <a:latin typeface="Arial"/>
                <a:cs typeface="Arial"/>
              </a:rPr>
              <a:t>   (</a:t>
            </a:r>
            <a:r>
              <a:rPr kumimoji="1" lang="en-US" altLang="ja-JP" sz="2000" dirty="0" smtClean="0">
                <a:solidFill>
                  <a:srgbClr val="0000FF"/>
                </a:solidFill>
                <a:latin typeface="Arial"/>
                <a:cs typeface="Arial"/>
              </a:rPr>
              <a:t>-2 units</a:t>
            </a:r>
            <a:r>
              <a:rPr kumimoji="1" lang="en-US" altLang="ja-JP" sz="2000" dirty="0" smtClean="0">
                <a:latin typeface="Arial"/>
                <a:cs typeface="Arial"/>
              </a:rPr>
              <a:t>) </a:t>
            </a:r>
            <a:endParaRPr kumimoji="1" lang="ja-JP" altLang="en-US" sz="2000" dirty="0">
              <a:latin typeface="Arial"/>
              <a:cs typeface="Arial"/>
            </a:endParaRPr>
          </a:p>
        </p:txBody>
      </p:sp>
      <p:sp>
        <p:nvSpPr>
          <p:cNvPr id="7" name="テキスト ボックス 6"/>
          <p:cNvSpPr txBox="1"/>
          <p:nvPr/>
        </p:nvSpPr>
        <p:spPr>
          <a:xfrm>
            <a:off x="267484" y="2915304"/>
            <a:ext cx="2351725" cy="400110"/>
          </a:xfrm>
          <a:prstGeom prst="rect">
            <a:avLst/>
          </a:prstGeom>
          <a:noFill/>
        </p:spPr>
        <p:txBody>
          <a:bodyPr wrap="none" rtlCol="0">
            <a:spAutoFit/>
          </a:bodyPr>
          <a:lstStyle/>
          <a:p>
            <a:r>
              <a:rPr kumimoji="1" lang="en-US" altLang="ja-JP" sz="2000" b="1" dirty="0" smtClean="0">
                <a:latin typeface="Arial"/>
                <a:cs typeface="Arial"/>
              </a:rPr>
              <a:t>Systematic errors</a:t>
            </a:r>
            <a:endParaRPr kumimoji="1" lang="ja-JP" altLang="en-US" sz="2000" b="1" dirty="0">
              <a:latin typeface="Arial"/>
              <a:cs typeface="Arial"/>
            </a:endParaRPr>
          </a:p>
        </p:txBody>
      </p:sp>
      <p:sp>
        <p:nvSpPr>
          <p:cNvPr id="8" name="テキスト ボックス 7"/>
          <p:cNvSpPr txBox="1"/>
          <p:nvPr/>
        </p:nvSpPr>
        <p:spPr>
          <a:xfrm>
            <a:off x="708566" y="3287193"/>
            <a:ext cx="6789038" cy="1323439"/>
          </a:xfrm>
          <a:prstGeom prst="rect">
            <a:avLst/>
          </a:prstGeom>
          <a:noFill/>
        </p:spPr>
        <p:txBody>
          <a:bodyPr wrap="none" rtlCol="0">
            <a:spAutoFit/>
          </a:bodyPr>
          <a:lstStyle/>
          <a:p>
            <a:pPr marL="285750" indent="-285750">
              <a:buFontTx/>
              <a:buChar char="-"/>
            </a:pPr>
            <a:r>
              <a:rPr lang="en-US" altLang="ja-JP" sz="2000" dirty="0" smtClean="0">
                <a:latin typeface="Arial"/>
                <a:cs typeface="Arial"/>
              </a:rPr>
              <a:t>Packing factor of iron yoke (</a:t>
            </a:r>
            <a:r>
              <a:rPr lang="en-US" altLang="ja-JP" sz="2000" dirty="0" smtClean="0">
                <a:solidFill>
                  <a:srgbClr val="0000FF"/>
                </a:solidFill>
                <a:latin typeface="Arial"/>
                <a:cs typeface="Arial"/>
              </a:rPr>
              <a:t>-1.2 units</a:t>
            </a:r>
            <a:r>
              <a:rPr lang="en-US" altLang="ja-JP" sz="2000" dirty="0" smtClean="0">
                <a:latin typeface="Arial"/>
                <a:cs typeface="Arial"/>
              </a:rPr>
              <a:t>)</a:t>
            </a:r>
            <a:endParaRPr kumimoji="1" lang="en-US" altLang="ja-JP" sz="2000" dirty="0" smtClean="0">
              <a:latin typeface="Arial"/>
              <a:cs typeface="Arial"/>
            </a:endParaRPr>
          </a:p>
          <a:p>
            <a:pPr marL="285750" indent="-285750">
              <a:buFontTx/>
              <a:buChar char="-"/>
            </a:pPr>
            <a:r>
              <a:rPr lang="en-US" altLang="ja-JP" sz="2000" dirty="0" smtClean="0">
                <a:latin typeface="Arial"/>
                <a:cs typeface="Arial"/>
              </a:rPr>
              <a:t>Relative permeability of stainless steel collar (</a:t>
            </a:r>
            <a:r>
              <a:rPr lang="en-US" altLang="ja-JP" sz="2000" dirty="0" smtClean="0">
                <a:solidFill>
                  <a:srgbClr val="0000FF"/>
                </a:solidFill>
                <a:latin typeface="Arial"/>
                <a:cs typeface="Arial"/>
              </a:rPr>
              <a:t>-0.6 units</a:t>
            </a:r>
            <a:r>
              <a:rPr lang="en-US" altLang="ja-JP" sz="2000" dirty="0" smtClean="0">
                <a:latin typeface="Arial"/>
                <a:cs typeface="Arial"/>
              </a:rPr>
              <a:t>)</a:t>
            </a:r>
          </a:p>
          <a:p>
            <a:pPr marL="285750" indent="-285750">
              <a:buFontTx/>
              <a:buChar char="-"/>
            </a:pPr>
            <a:r>
              <a:rPr lang="en-US" altLang="ja-JP" sz="2000" dirty="0" err="1" smtClean="0">
                <a:latin typeface="Arial"/>
                <a:cs typeface="Arial"/>
              </a:rPr>
              <a:t>Mispositioning</a:t>
            </a:r>
            <a:r>
              <a:rPr lang="en-US" altLang="ja-JP" sz="2000" dirty="0" smtClean="0">
                <a:latin typeface="Arial"/>
                <a:cs typeface="Arial"/>
              </a:rPr>
              <a:t> of coil blocks during yoking</a:t>
            </a:r>
          </a:p>
          <a:p>
            <a:r>
              <a:rPr kumimoji="1" lang="en-US" altLang="ja-JP" sz="2000" dirty="0">
                <a:latin typeface="Arial"/>
                <a:cs typeface="Arial"/>
              </a:rPr>
              <a:t> </a:t>
            </a:r>
            <a:r>
              <a:rPr kumimoji="1" lang="en-US" altLang="ja-JP" sz="2000" dirty="0" smtClean="0">
                <a:latin typeface="Arial"/>
                <a:cs typeface="Arial"/>
              </a:rPr>
              <a:t>   (</a:t>
            </a:r>
            <a:r>
              <a:rPr kumimoji="1" lang="en-US" altLang="ja-JP" sz="2000" dirty="0" smtClean="0">
                <a:solidFill>
                  <a:srgbClr val="0000FF"/>
                </a:solidFill>
                <a:latin typeface="Arial"/>
                <a:cs typeface="Arial"/>
              </a:rPr>
              <a:t>-1 unit</a:t>
            </a:r>
            <a:r>
              <a:rPr kumimoji="1" lang="en-US" altLang="ja-JP" sz="2000" dirty="0" smtClean="0">
                <a:latin typeface="Arial"/>
                <a:cs typeface="Arial"/>
              </a:rPr>
              <a:t>) </a:t>
            </a:r>
            <a:endParaRPr kumimoji="1" lang="ja-JP" altLang="en-US" sz="2000" dirty="0">
              <a:latin typeface="Arial"/>
              <a:cs typeface="Arial"/>
            </a:endParaRPr>
          </a:p>
        </p:txBody>
      </p:sp>
      <p:sp>
        <p:nvSpPr>
          <p:cNvPr id="9" name="テキスト ボックス 8"/>
          <p:cNvSpPr txBox="1"/>
          <p:nvPr/>
        </p:nvSpPr>
        <p:spPr>
          <a:xfrm>
            <a:off x="267484" y="4690482"/>
            <a:ext cx="3185487" cy="400110"/>
          </a:xfrm>
          <a:prstGeom prst="rect">
            <a:avLst/>
          </a:prstGeom>
          <a:noFill/>
        </p:spPr>
        <p:txBody>
          <a:bodyPr wrap="none" rtlCol="0">
            <a:spAutoFit/>
          </a:bodyPr>
          <a:lstStyle/>
          <a:p>
            <a:r>
              <a:rPr kumimoji="1" lang="en-US" altLang="ja-JP" sz="2000" b="1" dirty="0" smtClean="0">
                <a:latin typeface="Arial"/>
                <a:cs typeface="Arial"/>
              </a:rPr>
              <a:t>Random geometric error</a:t>
            </a:r>
            <a:endParaRPr kumimoji="1" lang="ja-JP" altLang="en-US" sz="2000" b="1" dirty="0">
              <a:latin typeface="Arial"/>
              <a:cs typeface="Arial"/>
            </a:endParaRPr>
          </a:p>
        </p:txBody>
      </p:sp>
      <p:sp>
        <p:nvSpPr>
          <p:cNvPr id="10" name="テキスト ボックス 9"/>
          <p:cNvSpPr txBox="1"/>
          <p:nvPr/>
        </p:nvSpPr>
        <p:spPr>
          <a:xfrm>
            <a:off x="368274" y="876441"/>
            <a:ext cx="5130180" cy="400110"/>
          </a:xfrm>
          <a:prstGeom prst="rect">
            <a:avLst/>
          </a:prstGeom>
          <a:noFill/>
        </p:spPr>
        <p:txBody>
          <a:bodyPr wrap="none" rtlCol="0">
            <a:spAutoFit/>
          </a:bodyPr>
          <a:lstStyle/>
          <a:p>
            <a:r>
              <a:rPr lang="en-US" altLang="ja-JP" sz="2000" b="1" u="sng" dirty="0" smtClean="0">
                <a:latin typeface="Arial"/>
                <a:cs typeface="Arial"/>
              </a:rPr>
              <a:t>Consideration on possible error sources</a:t>
            </a:r>
            <a:endParaRPr kumimoji="1" lang="ja-JP" altLang="en-US" sz="2000" b="1" u="sng" dirty="0">
              <a:latin typeface="Arial"/>
              <a:cs typeface="Arial"/>
            </a:endParaRPr>
          </a:p>
        </p:txBody>
      </p:sp>
      <p:pic>
        <p:nvPicPr>
          <p:cNvPr id="11" name="図 10"/>
          <p:cNvPicPr>
            <a:picLocks noChangeAspect="1"/>
          </p:cNvPicPr>
          <p:nvPr/>
        </p:nvPicPr>
        <p:blipFill>
          <a:blip r:embed="rId2"/>
          <a:stretch>
            <a:fillRect/>
          </a:stretch>
        </p:blipFill>
        <p:spPr>
          <a:xfrm>
            <a:off x="6377342" y="682593"/>
            <a:ext cx="2575102" cy="2674842"/>
          </a:xfrm>
          <a:prstGeom prst="rect">
            <a:avLst/>
          </a:prstGeom>
        </p:spPr>
      </p:pic>
      <p:sp>
        <p:nvSpPr>
          <p:cNvPr id="19" name="正方形/長方形 18"/>
          <p:cNvSpPr/>
          <p:nvPr/>
        </p:nvSpPr>
        <p:spPr>
          <a:xfrm>
            <a:off x="6753484" y="508028"/>
            <a:ext cx="2485100" cy="646331"/>
          </a:xfrm>
          <a:prstGeom prst="rect">
            <a:avLst/>
          </a:prstGeom>
        </p:spPr>
        <p:txBody>
          <a:bodyPr wrap="none">
            <a:spAutoFit/>
          </a:bodyPr>
          <a:lstStyle/>
          <a:p>
            <a:r>
              <a:rPr lang="en-US" altLang="ja-JP" dirty="0">
                <a:latin typeface="Arial"/>
                <a:cs typeface="Arial"/>
                <a:sym typeface="Wingdings"/>
              </a:rPr>
              <a:t>ID890 mm x 1112 mm</a:t>
            </a:r>
            <a:r>
              <a:rPr lang="en-US" altLang="ja-JP" dirty="0" smtClean="0">
                <a:latin typeface="Arial"/>
                <a:cs typeface="Arial"/>
                <a:sym typeface="Wingdings"/>
              </a:rPr>
              <a:t>,</a:t>
            </a:r>
          </a:p>
          <a:p>
            <a:r>
              <a:rPr lang="en-US" altLang="ja-JP" dirty="0" smtClean="0">
                <a:latin typeface="Arial"/>
                <a:cs typeface="Arial"/>
                <a:sym typeface="Wingdings"/>
              </a:rPr>
              <a:t>t</a:t>
            </a:r>
            <a:r>
              <a:rPr lang="en-US" altLang="ja-JP" dirty="0">
                <a:latin typeface="Arial"/>
                <a:cs typeface="Arial"/>
                <a:sym typeface="Wingdings"/>
              </a:rPr>
              <a:t>=12 mm, elliptical</a:t>
            </a:r>
            <a:endParaRPr lang="ja-JP" altLang="en-US" dirty="0"/>
          </a:p>
        </p:txBody>
      </p:sp>
      <p:sp>
        <p:nvSpPr>
          <p:cNvPr id="20" name="テキスト ボックス 19"/>
          <p:cNvSpPr txBox="1"/>
          <p:nvPr/>
        </p:nvSpPr>
        <p:spPr>
          <a:xfrm>
            <a:off x="48622" y="6134670"/>
            <a:ext cx="3731811" cy="584776"/>
          </a:xfrm>
          <a:prstGeom prst="rect">
            <a:avLst/>
          </a:prstGeom>
          <a:noFill/>
          <a:ln>
            <a:solidFill>
              <a:schemeClr val="tx1"/>
            </a:solidFill>
          </a:ln>
        </p:spPr>
        <p:txBody>
          <a:bodyPr wrap="none" rtlCol="0">
            <a:spAutoFit/>
          </a:bodyPr>
          <a:lstStyle/>
          <a:p>
            <a:r>
              <a:rPr kumimoji="1" lang="en-US" altLang="ja-JP" sz="1600" dirty="0" smtClean="0">
                <a:latin typeface="Arial"/>
                <a:cs typeface="Arial"/>
              </a:rPr>
              <a:t>Thanks to Susana </a:t>
            </a:r>
            <a:r>
              <a:rPr kumimoji="1" lang="en-US" altLang="ja-JP" sz="1600" dirty="0" err="1" smtClean="0">
                <a:latin typeface="Arial"/>
                <a:cs typeface="Arial"/>
              </a:rPr>
              <a:t>Izquierdo</a:t>
            </a:r>
            <a:r>
              <a:rPr kumimoji="1" lang="en-US" altLang="ja-JP" sz="1600" dirty="0" smtClean="0">
                <a:latin typeface="Arial"/>
                <a:cs typeface="Arial"/>
              </a:rPr>
              <a:t> Bermudez</a:t>
            </a:r>
          </a:p>
          <a:p>
            <a:r>
              <a:rPr lang="en-US" altLang="ja-JP" sz="1600" dirty="0" smtClean="0">
                <a:latin typeface="Arial"/>
                <a:cs typeface="Arial"/>
              </a:rPr>
              <a:t>for her technical support in ROXIE</a:t>
            </a:r>
            <a:endParaRPr kumimoji="1" lang="ja-JP" altLang="en-US" sz="1600" dirty="0">
              <a:latin typeface="Arial"/>
              <a:cs typeface="Arial"/>
            </a:endParaRPr>
          </a:p>
        </p:txBody>
      </p:sp>
      <p:sp>
        <p:nvSpPr>
          <p:cNvPr id="21" name="テキスト ボックス 20"/>
          <p:cNvSpPr txBox="1"/>
          <p:nvPr/>
        </p:nvSpPr>
        <p:spPr>
          <a:xfrm>
            <a:off x="336918" y="1276551"/>
            <a:ext cx="3238574" cy="369332"/>
          </a:xfrm>
          <a:prstGeom prst="rect">
            <a:avLst/>
          </a:prstGeom>
          <a:noFill/>
        </p:spPr>
        <p:txBody>
          <a:bodyPr wrap="none" rtlCol="0">
            <a:spAutoFit/>
          </a:bodyPr>
          <a:lstStyle/>
          <a:p>
            <a:r>
              <a:rPr kumimoji="1" lang="en-US" altLang="ja-JP" dirty="0" smtClean="0">
                <a:solidFill>
                  <a:srgbClr val="0000FF"/>
                </a:solidFill>
                <a:latin typeface="Arial"/>
                <a:cs typeface="Arial"/>
              </a:rPr>
              <a:t>(Change of </a:t>
            </a:r>
            <a:r>
              <a:rPr kumimoji="1" lang="en-US" altLang="ja-JP" i="1" dirty="0" smtClean="0">
                <a:solidFill>
                  <a:srgbClr val="0000FF"/>
                </a:solidFill>
                <a:latin typeface="Arial"/>
                <a:cs typeface="Arial"/>
              </a:rPr>
              <a:t>b</a:t>
            </a:r>
            <a:r>
              <a:rPr kumimoji="1" lang="en-US" altLang="ja-JP" i="1" baseline="-25000" dirty="0" smtClean="0">
                <a:solidFill>
                  <a:srgbClr val="0000FF"/>
                </a:solidFill>
                <a:latin typeface="Arial"/>
                <a:cs typeface="Arial"/>
              </a:rPr>
              <a:t>3</a:t>
            </a:r>
            <a:r>
              <a:rPr kumimoji="1" lang="en-US" altLang="ja-JP" dirty="0" smtClean="0">
                <a:solidFill>
                  <a:srgbClr val="0000FF"/>
                </a:solidFill>
                <a:latin typeface="Arial"/>
                <a:cs typeface="Arial"/>
              </a:rPr>
              <a:t> by each factor)</a:t>
            </a:r>
            <a:endParaRPr kumimoji="1" lang="ja-JP" altLang="en-US" dirty="0">
              <a:solidFill>
                <a:srgbClr val="0000FF"/>
              </a:solidFill>
              <a:latin typeface="Arial"/>
              <a:cs typeface="Arial"/>
            </a:endParaRPr>
          </a:p>
        </p:txBody>
      </p:sp>
      <p:grpSp>
        <p:nvGrpSpPr>
          <p:cNvPr id="54" name="図形グループ 53"/>
          <p:cNvGrpSpPr/>
          <p:nvPr/>
        </p:nvGrpSpPr>
        <p:grpSpPr>
          <a:xfrm>
            <a:off x="3900544" y="4422335"/>
            <a:ext cx="4855022" cy="2334298"/>
            <a:chOff x="2015464" y="3249698"/>
            <a:chExt cx="6697307" cy="3220072"/>
          </a:xfrm>
        </p:grpSpPr>
        <p:pic>
          <p:nvPicPr>
            <p:cNvPr id="22" name="Picture 16" descr="Yoke-Usum-2.5.jpg"/>
            <p:cNvPicPr>
              <a:picLocks noChangeAspect="1"/>
            </p:cNvPicPr>
            <p:nvPr/>
          </p:nvPicPr>
          <p:blipFill rotWithShape="1">
            <a:blip r:embed="rId3" cstate="print">
              <a:extLst>
                <a:ext uri="{28A0092B-C50C-407E-A947-70E740481C1C}">
                  <a14:useLocalDpi xmlns:a14="http://schemas.microsoft.com/office/drawing/2010/main"/>
                </a:ext>
              </a:extLst>
            </a:blip>
            <a:srcRect/>
            <a:stretch/>
          </p:blipFill>
          <p:spPr>
            <a:xfrm>
              <a:off x="2117022" y="3612502"/>
              <a:ext cx="3502281" cy="2855841"/>
            </a:xfrm>
            <a:prstGeom prst="rect">
              <a:avLst/>
            </a:prstGeom>
          </p:spPr>
        </p:pic>
        <p:sp>
          <p:nvSpPr>
            <p:cNvPr id="23" name="TextBox 19"/>
            <p:cNvSpPr txBox="1"/>
            <p:nvPr/>
          </p:nvSpPr>
          <p:spPr>
            <a:xfrm>
              <a:off x="2156568" y="5192632"/>
              <a:ext cx="325532" cy="467022"/>
            </a:xfrm>
            <a:prstGeom prst="rect">
              <a:avLst/>
            </a:prstGeom>
            <a:noFill/>
          </p:spPr>
          <p:txBody>
            <a:bodyPr wrap="square" rtlCol="0">
              <a:spAutoFit/>
            </a:bodyPr>
            <a:lstStyle/>
            <a:p>
              <a:pPr defTabSz="457200"/>
              <a:r>
                <a:rPr kumimoji="1" lang="en-US" sz="1600" dirty="0">
                  <a:solidFill>
                    <a:prstClr val="black"/>
                  </a:solidFill>
                  <a:latin typeface="Arial"/>
                  <a:cs typeface="Arial"/>
                </a:rPr>
                <a:t>A</a:t>
              </a:r>
            </a:p>
          </p:txBody>
        </p:sp>
        <p:sp>
          <p:nvSpPr>
            <p:cNvPr id="24" name="TextBox 23"/>
            <p:cNvSpPr txBox="1"/>
            <p:nvPr/>
          </p:nvSpPr>
          <p:spPr>
            <a:xfrm>
              <a:off x="3345447" y="6002748"/>
              <a:ext cx="325532" cy="467022"/>
            </a:xfrm>
            <a:prstGeom prst="rect">
              <a:avLst/>
            </a:prstGeom>
            <a:noFill/>
          </p:spPr>
          <p:txBody>
            <a:bodyPr wrap="square" rtlCol="0">
              <a:spAutoFit/>
            </a:bodyPr>
            <a:lstStyle/>
            <a:p>
              <a:pPr defTabSz="457200"/>
              <a:r>
                <a:rPr kumimoji="1" lang="en-US" sz="1600" dirty="0" smtClean="0">
                  <a:solidFill>
                    <a:prstClr val="black"/>
                  </a:solidFill>
                  <a:latin typeface="Arial"/>
                  <a:cs typeface="Arial"/>
                </a:rPr>
                <a:t>B</a:t>
              </a:r>
              <a:endParaRPr kumimoji="1" lang="en-US" sz="1600" dirty="0">
                <a:solidFill>
                  <a:prstClr val="black"/>
                </a:solidFill>
                <a:latin typeface="Arial"/>
                <a:cs typeface="Arial"/>
              </a:endParaRPr>
            </a:p>
          </p:txBody>
        </p:sp>
        <p:pic>
          <p:nvPicPr>
            <p:cNvPr id="25" name="Picture 3" descr="Collar-Usum-2.5.jpg"/>
            <p:cNvPicPr>
              <a:picLocks noChangeAspect="1"/>
            </p:cNvPicPr>
            <p:nvPr/>
          </p:nvPicPr>
          <p:blipFill rotWithShape="1">
            <a:blip r:embed="rId4" cstate="print">
              <a:extLst>
                <a:ext uri="{28A0092B-C50C-407E-A947-70E740481C1C}">
                  <a14:useLocalDpi xmlns:a14="http://schemas.microsoft.com/office/drawing/2010/main"/>
                </a:ext>
              </a:extLst>
            </a:blip>
            <a:srcRect/>
            <a:stretch/>
          </p:blipFill>
          <p:spPr>
            <a:xfrm>
              <a:off x="5210490" y="3576634"/>
              <a:ext cx="3502281" cy="2855841"/>
            </a:xfrm>
            <a:prstGeom prst="rect">
              <a:avLst/>
            </a:prstGeom>
          </p:spPr>
        </p:pic>
        <p:sp>
          <p:nvSpPr>
            <p:cNvPr id="26" name="TextBox 22"/>
            <p:cNvSpPr txBox="1"/>
            <p:nvPr/>
          </p:nvSpPr>
          <p:spPr>
            <a:xfrm>
              <a:off x="5655229" y="4631808"/>
              <a:ext cx="325532" cy="467022"/>
            </a:xfrm>
            <a:prstGeom prst="rect">
              <a:avLst/>
            </a:prstGeom>
            <a:noFill/>
          </p:spPr>
          <p:txBody>
            <a:bodyPr wrap="square" rtlCol="0">
              <a:spAutoFit/>
            </a:bodyPr>
            <a:lstStyle/>
            <a:p>
              <a:pPr defTabSz="457200"/>
              <a:r>
                <a:rPr kumimoji="1" lang="en-US" sz="1600" dirty="0" smtClean="0">
                  <a:solidFill>
                    <a:prstClr val="black"/>
                  </a:solidFill>
                  <a:latin typeface="Arial"/>
                  <a:cs typeface="Arial"/>
                </a:rPr>
                <a:t>C</a:t>
              </a:r>
              <a:endParaRPr kumimoji="1" lang="en-US" sz="1600" dirty="0">
                <a:solidFill>
                  <a:prstClr val="black"/>
                </a:solidFill>
                <a:latin typeface="Arial"/>
                <a:cs typeface="Arial"/>
              </a:endParaRPr>
            </a:p>
          </p:txBody>
        </p:sp>
        <p:sp>
          <p:nvSpPr>
            <p:cNvPr id="27" name="TextBox 23"/>
            <p:cNvSpPr txBox="1"/>
            <p:nvPr/>
          </p:nvSpPr>
          <p:spPr>
            <a:xfrm>
              <a:off x="5884005" y="4362403"/>
              <a:ext cx="325532" cy="467022"/>
            </a:xfrm>
            <a:prstGeom prst="rect">
              <a:avLst/>
            </a:prstGeom>
            <a:noFill/>
          </p:spPr>
          <p:txBody>
            <a:bodyPr wrap="square" rtlCol="0">
              <a:spAutoFit/>
            </a:bodyPr>
            <a:lstStyle/>
            <a:p>
              <a:pPr defTabSz="457200"/>
              <a:r>
                <a:rPr kumimoji="1" lang="en-US" sz="1600" dirty="0" smtClean="0">
                  <a:solidFill>
                    <a:prstClr val="black"/>
                  </a:solidFill>
                  <a:latin typeface="Arial"/>
                  <a:cs typeface="Arial"/>
                </a:rPr>
                <a:t>D</a:t>
              </a:r>
              <a:endParaRPr kumimoji="1" lang="en-US" sz="1600" dirty="0">
                <a:solidFill>
                  <a:prstClr val="black"/>
                </a:solidFill>
                <a:latin typeface="Arial"/>
                <a:cs typeface="Arial"/>
              </a:endParaRPr>
            </a:p>
          </p:txBody>
        </p:sp>
        <p:sp>
          <p:nvSpPr>
            <p:cNvPr id="28" name="円/楕円 27"/>
            <p:cNvSpPr/>
            <p:nvPr/>
          </p:nvSpPr>
          <p:spPr>
            <a:xfrm>
              <a:off x="7365620" y="6174022"/>
              <a:ext cx="108000" cy="108000"/>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600" dirty="0"/>
            </a:p>
          </p:txBody>
        </p:sp>
        <p:cxnSp>
          <p:nvCxnSpPr>
            <p:cNvPr id="29" name="直線矢印コネクタ 28"/>
            <p:cNvCxnSpPr/>
            <p:nvPr/>
          </p:nvCxnSpPr>
          <p:spPr>
            <a:xfrm flipH="1">
              <a:off x="2847424" y="6261866"/>
              <a:ext cx="440553" cy="0"/>
            </a:xfrm>
            <a:prstGeom prst="straightConnector1">
              <a:avLst/>
            </a:prstGeom>
            <a:ln w="19050" cmpd="sng">
              <a:solidFill>
                <a:schemeClr val="accent3">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0" name="直線矢印コネクタ 29"/>
            <p:cNvCxnSpPr/>
            <p:nvPr/>
          </p:nvCxnSpPr>
          <p:spPr>
            <a:xfrm rot="5400000" flipH="1">
              <a:off x="3140737" y="5987905"/>
              <a:ext cx="440553" cy="0"/>
            </a:xfrm>
            <a:prstGeom prst="straightConnector1">
              <a:avLst/>
            </a:prstGeom>
            <a:ln w="19050"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31" name="円/楕円 30"/>
            <p:cNvSpPr/>
            <p:nvPr/>
          </p:nvSpPr>
          <p:spPr>
            <a:xfrm>
              <a:off x="3296689" y="6203011"/>
              <a:ext cx="108000" cy="108000"/>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600" dirty="0"/>
            </a:p>
          </p:txBody>
        </p:sp>
        <p:sp>
          <p:nvSpPr>
            <p:cNvPr id="32" name="テキスト ボックス 31"/>
            <p:cNvSpPr txBox="1"/>
            <p:nvPr/>
          </p:nvSpPr>
          <p:spPr>
            <a:xfrm>
              <a:off x="2015464" y="5984040"/>
              <a:ext cx="968429" cy="467022"/>
            </a:xfrm>
            <a:prstGeom prst="rect">
              <a:avLst/>
            </a:prstGeom>
            <a:noFill/>
          </p:spPr>
          <p:txBody>
            <a:bodyPr wrap="none" rtlCol="0">
              <a:spAutoFit/>
            </a:bodyPr>
            <a:lstStyle/>
            <a:p>
              <a:r>
                <a:rPr kumimoji="1" lang="en-US" altLang="ja-JP" sz="1600" dirty="0" smtClean="0">
                  <a:solidFill>
                    <a:schemeClr val="accent3">
                      <a:lumMod val="50000"/>
                    </a:schemeClr>
                  </a:solidFill>
                  <a:latin typeface="Arial"/>
                  <a:cs typeface="Arial"/>
                </a:rPr>
                <a:t>55</a:t>
              </a:r>
              <a:r>
                <a:rPr kumimoji="1" lang="en-US" altLang="ja-JP" sz="1600" dirty="0" smtClean="0">
                  <a:solidFill>
                    <a:schemeClr val="accent3">
                      <a:lumMod val="50000"/>
                    </a:schemeClr>
                  </a:solidFill>
                  <a:latin typeface="Symbol" charset="2"/>
                  <a:cs typeface="Symbol" charset="2"/>
                </a:rPr>
                <a:t>m</a:t>
              </a:r>
              <a:r>
                <a:rPr kumimoji="1" lang="en-US" altLang="ja-JP" sz="1600" dirty="0" smtClean="0">
                  <a:solidFill>
                    <a:schemeClr val="accent3">
                      <a:lumMod val="50000"/>
                    </a:schemeClr>
                  </a:solidFill>
                  <a:latin typeface="Arial"/>
                  <a:cs typeface="Arial"/>
                </a:rPr>
                <a:t>m</a:t>
              </a:r>
              <a:endParaRPr kumimoji="1" lang="ja-JP" altLang="en-US" sz="1600" dirty="0">
                <a:solidFill>
                  <a:schemeClr val="accent3">
                    <a:lumMod val="50000"/>
                  </a:schemeClr>
                </a:solidFill>
                <a:latin typeface="Arial"/>
                <a:cs typeface="Arial"/>
              </a:endParaRPr>
            </a:p>
          </p:txBody>
        </p:sp>
        <p:sp>
          <p:nvSpPr>
            <p:cNvPr id="33" name="テキスト ボックス 32"/>
            <p:cNvSpPr txBox="1"/>
            <p:nvPr/>
          </p:nvSpPr>
          <p:spPr>
            <a:xfrm>
              <a:off x="3296690" y="5582962"/>
              <a:ext cx="968429" cy="467022"/>
            </a:xfrm>
            <a:prstGeom prst="rect">
              <a:avLst/>
            </a:prstGeom>
            <a:noFill/>
          </p:spPr>
          <p:txBody>
            <a:bodyPr wrap="none" rtlCol="0">
              <a:spAutoFit/>
            </a:bodyPr>
            <a:lstStyle/>
            <a:p>
              <a:r>
                <a:rPr lang="en-US" altLang="ja-JP" sz="1600" dirty="0" smtClean="0">
                  <a:solidFill>
                    <a:srgbClr val="FF0000"/>
                  </a:solidFill>
                  <a:latin typeface="Arial"/>
                  <a:cs typeface="Arial"/>
                </a:rPr>
                <a:t>12</a:t>
              </a:r>
              <a:r>
                <a:rPr kumimoji="1" lang="en-US" altLang="ja-JP" sz="1600" dirty="0" smtClean="0">
                  <a:solidFill>
                    <a:srgbClr val="FF0000"/>
                  </a:solidFill>
                  <a:latin typeface="Symbol" charset="2"/>
                  <a:cs typeface="Symbol" charset="2"/>
                </a:rPr>
                <a:t>m</a:t>
              </a:r>
              <a:r>
                <a:rPr kumimoji="1" lang="en-US" altLang="ja-JP" sz="1600" dirty="0" smtClean="0">
                  <a:solidFill>
                    <a:srgbClr val="FF0000"/>
                  </a:solidFill>
                  <a:latin typeface="Arial"/>
                  <a:cs typeface="Arial"/>
                </a:rPr>
                <a:t>m</a:t>
              </a:r>
              <a:endParaRPr kumimoji="1" lang="ja-JP" altLang="en-US" sz="1600" dirty="0">
                <a:solidFill>
                  <a:srgbClr val="FF0000"/>
                </a:solidFill>
                <a:latin typeface="Arial"/>
                <a:cs typeface="Arial"/>
              </a:endParaRPr>
            </a:p>
          </p:txBody>
        </p:sp>
        <p:sp>
          <p:nvSpPr>
            <p:cNvPr id="34" name="テキスト ボックス 33"/>
            <p:cNvSpPr txBox="1"/>
            <p:nvPr/>
          </p:nvSpPr>
          <p:spPr>
            <a:xfrm>
              <a:off x="2071678" y="4407727"/>
              <a:ext cx="968429" cy="467022"/>
            </a:xfrm>
            <a:prstGeom prst="rect">
              <a:avLst/>
            </a:prstGeom>
            <a:noFill/>
          </p:spPr>
          <p:txBody>
            <a:bodyPr wrap="none" rtlCol="0">
              <a:spAutoFit/>
            </a:bodyPr>
            <a:lstStyle/>
            <a:p>
              <a:r>
                <a:rPr lang="en-US" altLang="ja-JP" sz="1600" dirty="0" smtClean="0">
                  <a:solidFill>
                    <a:srgbClr val="FF0000"/>
                  </a:solidFill>
                  <a:latin typeface="Arial"/>
                  <a:cs typeface="Arial"/>
                </a:rPr>
                <a:t>33</a:t>
              </a:r>
              <a:r>
                <a:rPr kumimoji="1" lang="en-US" altLang="ja-JP" sz="1600" dirty="0" smtClean="0">
                  <a:solidFill>
                    <a:srgbClr val="FF0000"/>
                  </a:solidFill>
                  <a:latin typeface="Symbol" charset="2"/>
                  <a:cs typeface="Symbol" charset="2"/>
                </a:rPr>
                <a:t>m</a:t>
              </a:r>
              <a:r>
                <a:rPr kumimoji="1" lang="en-US" altLang="ja-JP" sz="1600" dirty="0" smtClean="0">
                  <a:solidFill>
                    <a:srgbClr val="FF0000"/>
                  </a:solidFill>
                  <a:latin typeface="Arial"/>
                  <a:cs typeface="Arial"/>
                </a:rPr>
                <a:t>m</a:t>
              </a:r>
              <a:endParaRPr kumimoji="1" lang="ja-JP" altLang="en-US" sz="1600" dirty="0">
                <a:solidFill>
                  <a:srgbClr val="FF0000"/>
                </a:solidFill>
                <a:latin typeface="Arial"/>
                <a:cs typeface="Arial"/>
              </a:endParaRPr>
            </a:p>
          </p:txBody>
        </p:sp>
        <p:cxnSp>
          <p:nvCxnSpPr>
            <p:cNvPr id="35" name="直線矢印コネクタ 34"/>
            <p:cNvCxnSpPr/>
            <p:nvPr/>
          </p:nvCxnSpPr>
          <p:spPr>
            <a:xfrm rot="5400000" flipH="1">
              <a:off x="2138723" y="4972355"/>
              <a:ext cx="440553" cy="0"/>
            </a:xfrm>
            <a:prstGeom prst="straightConnector1">
              <a:avLst/>
            </a:prstGeom>
            <a:ln w="19050"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36" name="円/楕円 35"/>
            <p:cNvSpPr/>
            <p:nvPr/>
          </p:nvSpPr>
          <p:spPr>
            <a:xfrm>
              <a:off x="2310938" y="5173795"/>
              <a:ext cx="108000" cy="108000"/>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600" dirty="0"/>
            </a:p>
          </p:txBody>
        </p:sp>
        <p:cxnSp>
          <p:nvCxnSpPr>
            <p:cNvPr id="37" name="直線矢印コネクタ 36"/>
            <p:cNvCxnSpPr/>
            <p:nvPr/>
          </p:nvCxnSpPr>
          <p:spPr>
            <a:xfrm flipH="1">
              <a:off x="5369271" y="4701006"/>
              <a:ext cx="440553" cy="0"/>
            </a:xfrm>
            <a:prstGeom prst="straightConnector1">
              <a:avLst/>
            </a:prstGeom>
            <a:ln w="19050" cmpd="sng">
              <a:solidFill>
                <a:srgbClr val="4F6228"/>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38" name="直線矢印コネクタ 37"/>
            <p:cNvCxnSpPr/>
            <p:nvPr/>
          </p:nvCxnSpPr>
          <p:spPr>
            <a:xfrm rot="5400000" flipH="1">
              <a:off x="5622268" y="4427045"/>
              <a:ext cx="440553" cy="0"/>
            </a:xfrm>
            <a:prstGeom prst="straightConnector1">
              <a:avLst/>
            </a:prstGeom>
            <a:ln w="19050"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sp>
          <p:nvSpPr>
            <p:cNvPr id="39" name="円/楕円 38"/>
            <p:cNvSpPr/>
            <p:nvPr/>
          </p:nvSpPr>
          <p:spPr>
            <a:xfrm>
              <a:off x="5789209" y="4631809"/>
              <a:ext cx="108000" cy="108000"/>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600" dirty="0"/>
            </a:p>
          </p:txBody>
        </p:sp>
        <p:cxnSp>
          <p:nvCxnSpPr>
            <p:cNvPr id="40" name="直線矢印コネクタ 39"/>
            <p:cNvCxnSpPr/>
            <p:nvPr/>
          </p:nvCxnSpPr>
          <p:spPr>
            <a:xfrm flipH="1">
              <a:off x="5461197" y="4389818"/>
              <a:ext cx="440553" cy="0"/>
            </a:xfrm>
            <a:prstGeom prst="straightConnector1">
              <a:avLst/>
            </a:prstGeom>
            <a:ln w="19050" cmpd="sng">
              <a:solidFill>
                <a:srgbClr val="4F6228"/>
              </a:solidFill>
              <a:prstDash val="sysDash"/>
              <a:tailEnd type="arrow"/>
            </a:ln>
            <a:effectLst/>
          </p:spPr>
          <p:style>
            <a:lnRef idx="2">
              <a:schemeClr val="accent1"/>
            </a:lnRef>
            <a:fillRef idx="0">
              <a:schemeClr val="accent1"/>
            </a:fillRef>
            <a:effectRef idx="1">
              <a:schemeClr val="accent1"/>
            </a:effectRef>
            <a:fontRef idx="minor">
              <a:schemeClr val="tx1"/>
            </a:fontRef>
          </p:style>
        </p:cxnSp>
        <p:cxnSp>
          <p:nvCxnSpPr>
            <p:cNvPr id="41" name="直線矢印コネクタ 40"/>
            <p:cNvCxnSpPr/>
            <p:nvPr/>
          </p:nvCxnSpPr>
          <p:spPr>
            <a:xfrm rot="5400000" flipH="1">
              <a:off x="5714194" y="4115857"/>
              <a:ext cx="440553" cy="0"/>
            </a:xfrm>
            <a:prstGeom prst="straightConnector1">
              <a:avLst/>
            </a:prstGeom>
            <a:ln w="19050" cmpd="sng">
              <a:solidFill>
                <a:srgbClr val="FF0000"/>
              </a:solidFill>
              <a:prstDash val="sysDash"/>
              <a:tailEnd type="arrow"/>
            </a:ln>
            <a:effectLst/>
          </p:spPr>
          <p:style>
            <a:lnRef idx="2">
              <a:schemeClr val="accent1"/>
            </a:lnRef>
            <a:fillRef idx="0">
              <a:schemeClr val="accent1"/>
            </a:fillRef>
            <a:effectRef idx="1">
              <a:schemeClr val="accent1"/>
            </a:effectRef>
            <a:fontRef idx="minor">
              <a:schemeClr val="tx1"/>
            </a:fontRef>
          </p:style>
        </p:cxnSp>
        <p:sp>
          <p:nvSpPr>
            <p:cNvPr id="42" name="円/楕円 41"/>
            <p:cNvSpPr/>
            <p:nvPr/>
          </p:nvSpPr>
          <p:spPr>
            <a:xfrm>
              <a:off x="5874284" y="4337429"/>
              <a:ext cx="108000" cy="108000"/>
            </a:xfrm>
            <a:prstGeom prst="ellipse">
              <a:avLst/>
            </a:prstGeom>
            <a:solidFill>
              <a:schemeClr val="tx1"/>
            </a:solidFill>
            <a:ln>
              <a:solidFill>
                <a:schemeClr val="tx1"/>
              </a:solid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600" dirty="0"/>
            </a:p>
          </p:txBody>
        </p:sp>
        <p:sp>
          <p:nvSpPr>
            <p:cNvPr id="43" name="テキスト ボックス 42"/>
            <p:cNvSpPr txBox="1"/>
            <p:nvPr/>
          </p:nvSpPr>
          <p:spPr>
            <a:xfrm>
              <a:off x="5846177" y="3616597"/>
              <a:ext cx="968429" cy="467022"/>
            </a:xfrm>
            <a:prstGeom prst="rect">
              <a:avLst/>
            </a:prstGeom>
            <a:noFill/>
          </p:spPr>
          <p:txBody>
            <a:bodyPr wrap="none" rtlCol="0">
              <a:spAutoFit/>
            </a:bodyPr>
            <a:lstStyle/>
            <a:p>
              <a:r>
                <a:rPr lang="en-US" altLang="ja-JP" sz="1600" dirty="0" smtClean="0">
                  <a:solidFill>
                    <a:srgbClr val="FF0000"/>
                  </a:solidFill>
                  <a:latin typeface="Arial"/>
                  <a:cs typeface="Arial"/>
                </a:rPr>
                <a:t>32</a:t>
              </a:r>
              <a:r>
                <a:rPr kumimoji="1" lang="en-US" altLang="ja-JP" sz="1600" dirty="0" smtClean="0">
                  <a:solidFill>
                    <a:srgbClr val="FF0000"/>
                  </a:solidFill>
                  <a:latin typeface="Symbol" charset="2"/>
                  <a:cs typeface="Symbol" charset="2"/>
                </a:rPr>
                <a:t>m</a:t>
              </a:r>
              <a:r>
                <a:rPr kumimoji="1" lang="en-US" altLang="ja-JP" sz="1600" dirty="0" smtClean="0">
                  <a:solidFill>
                    <a:srgbClr val="FF0000"/>
                  </a:solidFill>
                  <a:latin typeface="Arial"/>
                  <a:cs typeface="Arial"/>
                </a:rPr>
                <a:t>m</a:t>
              </a:r>
              <a:endParaRPr kumimoji="1" lang="ja-JP" altLang="en-US" sz="1600" dirty="0">
                <a:solidFill>
                  <a:srgbClr val="FF0000"/>
                </a:solidFill>
                <a:latin typeface="Arial"/>
                <a:cs typeface="Arial"/>
              </a:endParaRPr>
            </a:p>
          </p:txBody>
        </p:sp>
        <p:sp>
          <p:nvSpPr>
            <p:cNvPr id="44" name="テキスト ボックス 43"/>
            <p:cNvSpPr txBox="1"/>
            <p:nvPr/>
          </p:nvSpPr>
          <p:spPr>
            <a:xfrm>
              <a:off x="5001198" y="3880287"/>
              <a:ext cx="968429" cy="467022"/>
            </a:xfrm>
            <a:prstGeom prst="rect">
              <a:avLst/>
            </a:prstGeom>
            <a:noFill/>
          </p:spPr>
          <p:txBody>
            <a:bodyPr wrap="none" rtlCol="0">
              <a:spAutoFit/>
            </a:bodyPr>
            <a:lstStyle/>
            <a:p>
              <a:r>
                <a:rPr lang="en-US" altLang="ja-JP" sz="1600" dirty="0" smtClean="0">
                  <a:solidFill>
                    <a:srgbClr val="FF0000"/>
                  </a:solidFill>
                  <a:latin typeface="Arial"/>
                  <a:cs typeface="Arial"/>
                </a:rPr>
                <a:t>33</a:t>
              </a:r>
              <a:r>
                <a:rPr kumimoji="1" lang="en-US" altLang="ja-JP" sz="1600" dirty="0" smtClean="0">
                  <a:solidFill>
                    <a:srgbClr val="FF0000"/>
                  </a:solidFill>
                  <a:latin typeface="Symbol" charset="2"/>
                  <a:cs typeface="Symbol" charset="2"/>
                </a:rPr>
                <a:t>m</a:t>
              </a:r>
              <a:r>
                <a:rPr kumimoji="1" lang="en-US" altLang="ja-JP" sz="1600" dirty="0" smtClean="0">
                  <a:solidFill>
                    <a:srgbClr val="FF0000"/>
                  </a:solidFill>
                  <a:latin typeface="Arial"/>
                  <a:cs typeface="Arial"/>
                </a:rPr>
                <a:t>m</a:t>
              </a:r>
              <a:endParaRPr kumimoji="1" lang="ja-JP" altLang="en-US" sz="1600" dirty="0">
                <a:solidFill>
                  <a:srgbClr val="FF0000"/>
                </a:solidFill>
                <a:latin typeface="Arial"/>
                <a:cs typeface="Arial"/>
              </a:endParaRPr>
            </a:p>
          </p:txBody>
        </p:sp>
        <p:sp>
          <p:nvSpPr>
            <p:cNvPr id="45" name="テキスト ボックス 44"/>
            <p:cNvSpPr txBox="1"/>
            <p:nvPr/>
          </p:nvSpPr>
          <p:spPr>
            <a:xfrm>
              <a:off x="4822869" y="4465585"/>
              <a:ext cx="811014" cy="467022"/>
            </a:xfrm>
            <a:prstGeom prst="rect">
              <a:avLst/>
            </a:prstGeom>
            <a:noFill/>
          </p:spPr>
          <p:txBody>
            <a:bodyPr wrap="none" rtlCol="0">
              <a:spAutoFit/>
            </a:bodyPr>
            <a:lstStyle/>
            <a:p>
              <a:r>
                <a:rPr lang="en-US" altLang="ja-JP" sz="1600" dirty="0">
                  <a:solidFill>
                    <a:srgbClr val="4F6228"/>
                  </a:solidFill>
                  <a:latin typeface="Arial"/>
                  <a:cs typeface="Arial"/>
                </a:rPr>
                <a:t>9</a:t>
              </a:r>
              <a:r>
                <a:rPr kumimoji="1" lang="en-US" altLang="ja-JP" sz="1600" dirty="0" smtClean="0">
                  <a:solidFill>
                    <a:srgbClr val="4F6228"/>
                  </a:solidFill>
                  <a:latin typeface="Symbol" charset="2"/>
                  <a:cs typeface="Symbol" charset="2"/>
                </a:rPr>
                <a:t>m</a:t>
              </a:r>
              <a:r>
                <a:rPr kumimoji="1" lang="en-US" altLang="ja-JP" sz="1600" dirty="0" smtClean="0">
                  <a:solidFill>
                    <a:srgbClr val="4F6228"/>
                  </a:solidFill>
                  <a:latin typeface="Arial"/>
                  <a:cs typeface="Arial"/>
                </a:rPr>
                <a:t>m</a:t>
              </a:r>
              <a:endParaRPr kumimoji="1" lang="ja-JP" altLang="en-US" sz="1600" dirty="0">
                <a:solidFill>
                  <a:srgbClr val="4F6228"/>
                </a:solidFill>
                <a:latin typeface="Arial"/>
                <a:cs typeface="Arial"/>
              </a:endParaRPr>
            </a:p>
          </p:txBody>
        </p:sp>
        <p:sp>
          <p:nvSpPr>
            <p:cNvPr id="46" name="テキスト ボックス 45"/>
            <p:cNvSpPr txBox="1"/>
            <p:nvPr/>
          </p:nvSpPr>
          <p:spPr>
            <a:xfrm>
              <a:off x="4762508" y="4107456"/>
              <a:ext cx="811015" cy="467022"/>
            </a:xfrm>
            <a:prstGeom prst="rect">
              <a:avLst/>
            </a:prstGeom>
            <a:noFill/>
          </p:spPr>
          <p:txBody>
            <a:bodyPr wrap="none" rtlCol="0">
              <a:spAutoFit/>
            </a:bodyPr>
            <a:lstStyle/>
            <a:p>
              <a:r>
                <a:rPr lang="en-US" altLang="ja-JP" sz="1600" dirty="0" smtClean="0">
                  <a:solidFill>
                    <a:srgbClr val="4F6228"/>
                  </a:solidFill>
                  <a:latin typeface="Arial"/>
                  <a:cs typeface="Arial"/>
                </a:rPr>
                <a:t>5</a:t>
              </a:r>
              <a:r>
                <a:rPr kumimoji="1" lang="en-US" altLang="ja-JP" sz="1600" dirty="0" smtClean="0">
                  <a:solidFill>
                    <a:srgbClr val="4F6228"/>
                  </a:solidFill>
                  <a:latin typeface="Symbol" charset="2"/>
                  <a:cs typeface="Symbol" charset="2"/>
                </a:rPr>
                <a:t>m</a:t>
              </a:r>
              <a:r>
                <a:rPr kumimoji="1" lang="en-US" altLang="ja-JP" sz="1600" dirty="0" smtClean="0">
                  <a:solidFill>
                    <a:srgbClr val="4F6228"/>
                  </a:solidFill>
                  <a:latin typeface="Arial"/>
                  <a:cs typeface="Arial"/>
                </a:rPr>
                <a:t>m</a:t>
              </a:r>
              <a:endParaRPr kumimoji="1" lang="ja-JP" altLang="en-US" sz="1600" dirty="0">
                <a:solidFill>
                  <a:srgbClr val="4F6228"/>
                </a:solidFill>
                <a:latin typeface="Arial"/>
                <a:cs typeface="Arial"/>
              </a:endParaRPr>
            </a:p>
          </p:txBody>
        </p:sp>
        <p:cxnSp>
          <p:nvCxnSpPr>
            <p:cNvPr id="47" name="直線矢印コネクタ 46"/>
            <p:cNvCxnSpPr/>
            <p:nvPr/>
          </p:nvCxnSpPr>
          <p:spPr>
            <a:xfrm rot="5400000" flipH="1">
              <a:off x="7196653" y="5950381"/>
              <a:ext cx="440553" cy="0"/>
            </a:xfrm>
            <a:prstGeom prst="straightConnector1">
              <a:avLst/>
            </a:prstGeom>
            <a:ln w="19050" cmpd="sng">
              <a:solidFill>
                <a:srgbClr val="FF0000"/>
              </a:solidFill>
              <a:tailEnd type="arrow"/>
            </a:ln>
            <a:effectLst/>
          </p:spPr>
          <p:style>
            <a:lnRef idx="2">
              <a:schemeClr val="accent1"/>
            </a:lnRef>
            <a:fillRef idx="0">
              <a:schemeClr val="accent1"/>
            </a:fillRef>
            <a:effectRef idx="1">
              <a:schemeClr val="accent1"/>
            </a:effectRef>
            <a:fontRef idx="minor">
              <a:schemeClr val="tx1"/>
            </a:fontRef>
          </p:style>
        </p:cxnSp>
        <p:cxnSp>
          <p:nvCxnSpPr>
            <p:cNvPr id="48" name="直線矢印コネクタ 47"/>
            <p:cNvCxnSpPr/>
            <p:nvPr/>
          </p:nvCxnSpPr>
          <p:spPr>
            <a:xfrm flipH="1">
              <a:off x="6925067" y="6230314"/>
              <a:ext cx="440553" cy="0"/>
            </a:xfrm>
            <a:prstGeom prst="straightConnector1">
              <a:avLst/>
            </a:prstGeom>
            <a:ln w="19050" cmpd="sng">
              <a:solidFill>
                <a:schemeClr val="accent3">
                  <a:lumMod val="50000"/>
                </a:schemeClr>
              </a:solidFill>
              <a:tailEnd type="arrow"/>
            </a:ln>
            <a:effectLst/>
          </p:spPr>
          <p:style>
            <a:lnRef idx="2">
              <a:schemeClr val="accent1"/>
            </a:lnRef>
            <a:fillRef idx="0">
              <a:schemeClr val="accent1"/>
            </a:fillRef>
            <a:effectRef idx="1">
              <a:schemeClr val="accent1"/>
            </a:effectRef>
            <a:fontRef idx="minor">
              <a:schemeClr val="tx1"/>
            </a:fontRef>
          </p:style>
        </p:cxnSp>
        <p:sp>
          <p:nvSpPr>
            <p:cNvPr id="49" name="テキスト ボックス 48"/>
            <p:cNvSpPr txBox="1"/>
            <p:nvPr/>
          </p:nvSpPr>
          <p:spPr>
            <a:xfrm>
              <a:off x="6083989" y="5956084"/>
              <a:ext cx="968429" cy="467022"/>
            </a:xfrm>
            <a:prstGeom prst="rect">
              <a:avLst/>
            </a:prstGeom>
            <a:noFill/>
          </p:spPr>
          <p:txBody>
            <a:bodyPr wrap="none" rtlCol="0">
              <a:spAutoFit/>
            </a:bodyPr>
            <a:lstStyle/>
            <a:p>
              <a:r>
                <a:rPr kumimoji="1" lang="en-US" altLang="ja-JP" sz="1600" dirty="0" smtClean="0">
                  <a:solidFill>
                    <a:schemeClr val="accent3">
                      <a:lumMod val="50000"/>
                    </a:schemeClr>
                  </a:solidFill>
                  <a:latin typeface="Arial"/>
                  <a:cs typeface="Arial"/>
                </a:rPr>
                <a:t>54</a:t>
              </a:r>
              <a:r>
                <a:rPr kumimoji="1" lang="en-US" altLang="ja-JP" sz="1600" dirty="0" smtClean="0">
                  <a:solidFill>
                    <a:schemeClr val="accent3">
                      <a:lumMod val="50000"/>
                    </a:schemeClr>
                  </a:solidFill>
                  <a:latin typeface="Symbol" charset="2"/>
                  <a:cs typeface="Symbol" charset="2"/>
                </a:rPr>
                <a:t>m</a:t>
              </a:r>
              <a:r>
                <a:rPr kumimoji="1" lang="en-US" altLang="ja-JP" sz="1600" dirty="0" smtClean="0">
                  <a:solidFill>
                    <a:schemeClr val="accent3">
                      <a:lumMod val="50000"/>
                    </a:schemeClr>
                  </a:solidFill>
                  <a:latin typeface="Arial"/>
                  <a:cs typeface="Arial"/>
                </a:rPr>
                <a:t>m</a:t>
              </a:r>
              <a:endParaRPr kumimoji="1" lang="ja-JP" altLang="en-US" sz="1600" dirty="0">
                <a:solidFill>
                  <a:schemeClr val="accent3">
                    <a:lumMod val="50000"/>
                  </a:schemeClr>
                </a:solidFill>
                <a:latin typeface="Arial"/>
                <a:cs typeface="Arial"/>
              </a:endParaRPr>
            </a:p>
          </p:txBody>
        </p:sp>
        <p:sp>
          <p:nvSpPr>
            <p:cNvPr id="50" name="テキスト ボックス 49"/>
            <p:cNvSpPr txBox="1"/>
            <p:nvPr/>
          </p:nvSpPr>
          <p:spPr>
            <a:xfrm>
              <a:off x="6959391" y="5421241"/>
              <a:ext cx="968429" cy="467022"/>
            </a:xfrm>
            <a:prstGeom prst="rect">
              <a:avLst/>
            </a:prstGeom>
            <a:noFill/>
          </p:spPr>
          <p:txBody>
            <a:bodyPr wrap="none" rtlCol="0">
              <a:spAutoFit/>
            </a:bodyPr>
            <a:lstStyle/>
            <a:p>
              <a:r>
                <a:rPr lang="en-US" altLang="ja-JP" sz="1600" dirty="0" smtClean="0">
                  <a:solidFill>
                    <a:srgbClr val="FF0000"/>
                  </a:solidFill>
                  <a:latin typeface="Arial"/>
                  <a:cs typeface="Arial"/>
                </a:rPr>
                <a:t>20</a:t>
              </a:r>
              <a:r>
                <a:rPr kumimoji="1" lang="en-US" altLang="ja-JP" sz="1600" dirty="0" smtClean="0">
                  <a:solidFill>
                    <a:srgbClr val="FF0000"/>
                  </a:solidFill>
                  <a:latin typeface="Symbol" charset="2"/>
                  <a:cs typeface="Symbol" charset="2"/>
                </a:rPr>
                <a:t>m</a:t>
              </a:r>
              <a:r>
                <a:rPr kumimoji="1" lang="en-US" altLang="ja-JP" sz="1600" dirty="0" smtClean="0">
                  <a:solidFill>
                    <a:srgbClr val="FF0000"/>
                  </a:solidFill>
                  <a:latin typeface="Arial"/>
                  <a:cs typeface="Arial"/>
                </a:rPr>
                <a:t>m</a:t>
              </a:r>
              <a:endParaRPr kumimoji="1" lang="ja-JP" altLang="en-US" sz="1600" dirty="0">
                <a:solidFill>
                  <a:srgbClr val="FF0000"/>
                </a:solidFill>
                <a:latin typeface="Arial"/>
                <a:cs typeface="Arial"/>
              </a:endParaRPr>
            </a:p>
          </p:txBody>
        </p:sp>
        <p:sp>
          <p:nvSpPr>
            <p:cNvPr id="51" name="テキスト ボックス 50"/>
            <p:cNvSpPr txBox="1"/>
            <p:nvPr/>
          </p:nvSpPr>
          <p:spPr>
            <a:xfrm>
              <a:off x="2236452" y="3249698"/>
              <a:ext cx="873898" cy="467022"/>
            </a:xfrm>
            <a:prstGeom prst="rect">
              <a:avLst/>
            </a:prstGeom>
            <a:solidFill>
              <a:schemeClr val="accent3">
                <a:lumMod val="20000"/>
                <a:lumOff val="80000"/>
              </a:schemeClr>
            </a:solidFill>
            <a:ln>
              <a:solidFill>
                <a:schemeClr val="tx1"/>
              </a:solidFill>
            </a:ln>
          </p:spPr>
          <p:txBody>
            <a:bodyPr wrap="none" rtlCol="0">
              <a:spAutoFit/>
            </a:bodyPr>
            <a:lstStyle/>
            <a:p>
              <a:r>
                <a:rPr kumimoji="1" lang="en-US" altLang="ja-JP" sz="1600" dirty="0" smtClean="0">
                  <a:latin typeface="Arial"/>
                  <a:cs typeface="Arial"/>
                </a:rPr>
                <a:t>Yoke</a:t>
              </a:r>
              <a:endParaRPr kumimoji="1" lang="ja-JP" altLang="en-US" sz="1600" dirty="0">
                <a:latin typeface="Arial"/>
                <a:cs typeface="Arial"/>
              </a:endParaRPr>
            </a:p>
          </p:txBody>
        </p:sp>
        <p:sp>
          <p:nvSpPr>
            <p:cNvPr id="52" name="テキスト ボックス 51"/>
            <p:cNvSpPr txBox="1"/>
            <p:nvPr/>
          </p:nvSpPr>
          <p:spPr>
            <a:xfrm>
              <a:off x="5122463" y="3249698"/>
              <a:ext cx="993998" cy="467022"/>
            </a:xfrm>
            <a:prstGeom prst="rect">
              <a:avLst/>
            </a:prstGeom>
            <a:solidFill>
              <a:schemeClr val="accent3">
                <a:lumMod val="20000"/>
                <a:lumOff val="80000"/>
              </a:schemeClr>
            </a:solidFill>
            <a:ln>
              <a:solidFill>
                <a:schemeClr val="tx1"/>
              </a:solidFill>
            </a:ln>
          </p:spPr>
          <p:txBody>
            <a:bodyPr wrap="none" rtlCol="0">
              <a:spAutoFit/>
            </a:bodyPr>
            <a:lstStyle/>
            <a:p>
              <a:r>
                <a:rPr kumimoji="1" lang="en-US" altLang="ja-JP" sz="1600" dirty="0" smtClean="0">
                  <a:latin typeface="Arial"/>
                  <a:cs typeface="Arial"/>
                </a:rPr>
                <a:t>Collar</a:t>
              </a:r>
              <a:endParaRPr kumimoji="1" lang="ja-JP" altLang="en-US" sz="1600" dirty="0">
                <a:latin typeface="Arial"/>
                <a:cs typeface="Arial"/>
              </a:endParaRPr>
            </a:p>
          </p:txBody>
        </p:sp>
        <p:sp>
          <p:nvSpPr>
            <p:cNvPr id="53" name="右矢印 52"/>
            <p:cNvSpPr/>
            <p:nvPr/>
          </p:nvSpPr>
          <p:spPr>
            <a:xfrm>
              <a:off x="4822869" y="4911518"/>
              <a:ext cx="638328" cy="386990"/>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kumimoji="1" lang="ja-JP" altLang="en-US" sz="1600" dirty="0"/>
            </a:p>
          </p:txBody>
        </p:sp>
      </p:grpSp>
    </p:spTree>
    <p:extLst>
      <p:ext uri="{BB962C8B-B14F-4D97-AF65-F5344CB8AC3E}">
        <p14:creationId xmlns:p14="http://schemas.microsoft.com/office/powerpoint/2010/main" val="247646426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noFill/>
        <a:ln>
          <a:solidFill>
            <a:srgbClr val="FF0000"/>
          </a:solidFill>
        </a:ln>
        <a:effectLst/>
      </a:spPr>
      <a:bodyPr rtlCol="0" anchor="ctr"/>
      <a:lstStyle>
        <a:defPPr algn="ctr">
          <a:defRPr kumimoji="1" dirty="0"/>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HiLumiLHC_PresentationTempla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ホワイ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2109</TotalTime>
  <Words>2673</Words>
  <Application>Microsoft Macintosh PowerPoint</Application>
  <PresentationFormat>画面に合わせる (4:3)</PresentationFormat>
  <Paragraphs>605</Paragraphs>
  <Slides>39</Slides>
  <Notes>1</Notes>
  <HiddenSlides>0</HiddenSlides>
  <MMClips>0</MMClips>
  <ScaleCrop>false</ScaleCrop>
  <HeadingPairs>
    <vt:vector size="6" baseType="variant">
      <vt:variant>
        <vt:lpstr>テーマ</vt:lpstr>
      </vt:variant>
      <vt:variant>
        <vt:i4>2</vt:i4>
      </vt:variant>
      <vt:variant>
        <vt:lpstr>埋め込まれた OLE サーバー</vt:lpstr>
      </vt:variant>
      <vt:variant>
        <vt:i4>1</vt:i4>
      </vt:variant>
      <vt:variant>
        <vt:lpstr>スライド タイトル</vt:lpstr>
      </vt:variant>
      <vt:variant>
        <vt:i4>39</vt:i4>
      </vt:variant>
    </vt:vector>
  </HeadingPairs>
  <TitlesOfParts>
    <vt:vector size="42" baseType="lpstr">
      <vt:lpstr>ホワイト</vt:lpstr>
      <vt:lpstr>HiLumiLHC_PresentationTemplate</vt:lpstr>
      <vt:lpstr>数式</vt:lpstr>
      <vt:lpstr>Design of the new D1 and relevant  R&amp;D</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KEK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Click to edit Master title style</dc:title>
  <dc:creator>Sugano Michinaka</dc:creator>
  <cp:lastModifiedBy>Sugano Michinaka</cp:lastModifiedBy>
  <cp:revision>140</cp:revision>
  <dcterms:created xsi:type="dcterms:W3CDTF">2014-11-12T02:08:09Z</dcterms:created>
  <dcterms:modified xsi:type="dcterms:W3CDTF">2014-11-18T14:23:36Z</dcterms:modified>
</cp:coreProperties>
</file>