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27"/>
  </p:notesMasterIdLst>
  <p:sldIdLst>
    <p:sldId id="256" r:id="rId2"/>
    <p:sldId id="331" r:id="rId3"/>
    <p:sldId id="332" r:id="rId4"/>
    <p:sldId id="333" r:id="rId5"/>
    <p:sldId id="342" r:id="rId6"/>
    <p:sldId id="351" r:id="rId7"/>
    <p:sldId id="349" r:id="rId8"/>
    <p:sldId id="334" r:id="rId9"/>
    <p:sldId id="335" r:id="rId10"/>
    <p:sldId id="336" r:id="rId11"/>
    <p:sldId id="337" r:id="rId12"/>
    <p:sldId id="348" r:id="rId13"/>
    <p:sldId id="341" r:id="rId14"/>
    <p:sldId id="308" r:id="rId15"/>
    <p:sldId id="338" r:id="rId16"/>
    <p:sldId id="295" r:id="rId17"/>
    <p:sldId id="307" r:id="rId18"/>
    <p:sldId id="306" r:id="rId19"/>
    <p:sldId id="298" r:id="rId20"/>
    <p:sldId id="300" r:id="rId21"/>
    <p:sldId id="301" r:id="rId22"/>
    <p:sldId id="330" r:id="rId23"/>
    <p:sldId id="302" r:id="rId24"/>
    <p:sldId id="303" r:id="rId25"/>
    <p:sldId id="350" r:id="rId26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CC"/>
    <a:srgbClr val="FF5050"/>
    <a:srgbClr val="FF99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2" autoAdjust="0"/>
    <p:restoredTop sz="94626" autoAdjust="0"/>
  </p:normalViewPr>
  <p:slideViewPr>
    <p:cSldViewPr>
      <p:cViewPr varScale="1">
        <p:scale>
          <a:sx n="116" d="100"/>
          <a:sy n="116" d="100"/>
        </p:scale>
        <p:origin x="-108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7B9CCD-3203-4F3D-99E4-69345FA757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8D29B8-C97A-4ED3-9D22-A828D752B4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95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5D9D406-5ED1-44E4-98EF-21840ABF5F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B92418A-C6F6-4B28-8F9E-4ACC92503A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247284-78AD-447A-A0C8-3BBD95BABA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95363E-F10D-4F5B-A5C2-45443C8F88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4D9B27-7FB2-4932-A919-B3CFE27FE2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6D920C-ED43-44C0-8229-FBF5EE5F15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D80CCC2-5629-4A8C-B789-59B06D4415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11F9B3-2E9C-4764-86ED-66BDD9EDA6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11DC3B-AF7B-4EB3-869E-5BBAD61C3F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7EB28D-48AE-477F-A8F6-ED8AB93F86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C747A7-B023-424F-A8F4-621859E0AF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86800" y="6381750"/>
            <a:ext cx="457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AB1C3F2B-6128-436B-8D98-BAF99BA69C2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276611/overview" TargetMode="External"/><Relationship Id="rId2" Type="http://schemas.openxmlformats.org/officeDocument/2006/relationships/hyperlink" Target="https://aces.web.cern.ch/aces/aces2014/ACES2014.ht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conferenceDisplay.py?confId=208595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96570" TargetMode="External"/><Relationship Id="rId2" Type="http://schemas.openxmlformats.org/officeDocument/2006/relationships/hyperlink" Target="http://twiki.cern.ch/RD5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1676400"/>
            <a:ext cx="7924800" cy="1828800"/>
          </a:xfrm>
        </p:spPr>
        <p:txBody>
          <a:bodyPr/>
          <a:lstStyle/>
          <a:p>
            <a:r>
              <a:rPr lang="en-US" dirty="0" smtClean="0"/>
              <a:t>ATLAS/CMS/LCD </a:t>
            </a:r>
            <a:br>
              <a:rPr lang="en-US" dirty="0" smtClean="0"/>
            </a:br>
            <a:r>
              <a:rPr lang="en-US" dirty="0" smtClean="0"/>
              <a:t>RD53 collaboration: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Pixel readout integrated circuits for extreme rate and radiation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371600" y="4953000"/>
            <a:ext cx="6400800" cy="914400"/>
          </a:xfrm>
        </p:spPr>
        <p:txBody>
          <a:bodyPr/>
          <a:lstStyle/>
          <a:p>
            <a:r>
              <a:rPr lang="en-US" dirty="0" smtClean="0"/>
              <a:t>LHCC status and outlook report</a:t>
            </a:r>
          </a:p>
          <a:p>
            <a:r>
              <a:rPr lang="en-US" sz="1400" dirty="0" smtClean="0"/>
              <a:t>June 4 2014</a:t>
            </a:r>
          </a:p>
          <a:p>
            <a:r>
              <a:rPr lang="en-US" sz="1400" dirty="0" smtClean="0"/>
              <a:t>Jorgen Christiansen on behalf of RD53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D9D406-5ED1-44E4-98EF-21840ABF5F0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 WG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14400"/>
            <a:ext cx="7090567" cy="5715000"/>
          </a:xfrm>
        </p:spPr>
        <p:txBody>
          <a:bodyPr/>
          <a:lstStyle/>
          <a:p>
            <a:r>
              <a:rPr lang="en-GB" sz="2000" dirty="0" smtClean="0"/>
              <a:t>Make IP blocks required to build pixel chips</a:t>
            </a:r>
          </a:p>
          <a:p>
            <a:r>
              <a:rPr lang="en-GB" sz="2000" dirty="0" smtClean="0"/>
              <a:t>Convener: Jorgen Christiansen, CERN</a:t>
            </a:r>
          </a:p>
          <a:p>
            <a:r>
              <a:rPr lang="en-GB" sz="2000" dirty="0" smtClean="0"/>
              <a:t>Activities and status</a:t>
            </a:r>
          </a:p>
          <a:p>
            <a:pPr lvl="1"/>
            <a:r>
              <a:rPr lang="en-GB" sz="1800" dirty="0" smtClean="0"/>
              <a:t>List of required IPs (30) defined and assigned to groups</a:t>
            </a:r>
          </a:p>
          <a:p>
            <a:pPr lvl="2"/>
            <a:r>
              <a:rPr lang="en-GB" sz="1400" dirty="0"/>
              <a:t>Review of IP specs </a:t>
            </a:r>
            <a:r>
              <a:rPr lang="en-GB" sz="1400" dirty="0" smtClean="0"/>
              <a:t>June 2014</a:t>
            </a:r>
          </a:p>
          <a:p>
            <a:pPr lvl="1"/>
            <a:r>
              <a:rPr lang="en-GB" sz="1800" dirty="0" smtClean="0"/>
              <a:t>Defining how to make IPs appropriate for integration into mixed signal design flow for full/final pixel chips</a:t>
            </a:r>
          </a:p>
          <a:p>
            <a:pPr lvl="2"/>
            <a:r>
              <a:rPr lang="en-GB" sz="1400" dirty="0" smtClean="0"/>
              <a:t>IP expert panel</a:t>
            </a:r>
          </a:p>
          <a:p>
            <a:pPr lvl="2"/>
            <a:r>
              <a:rPr lang="en-GB" sz="1400" dirty="0" smtClean="0"/>
              <a:t>CERN design flow</a:t>
            </a:r>
          </a:p>
          <a:p>
            <a:pPr lvl="1"/>
            <a:r>
              <a:rPr lang="en-GB" sz="1800" dirty="0" smtClean="0"/>
              <a:t>Design of IP blocks have started</a:t>
            </a:r>
          </a:p>
          <a:p>
            <a:r>
              <a:rPr lang="en-GB" sz="2200" dirty="0" smtClean="0"/>
              <a:t>Plans</a:t>
            </a:r>
          </a:p>
          <a:p>
            <a:pPr lvl="1"/>
            <a:r>
              <a:rPr lang="en-GB" sz="1800" dirty="0" smtClean="0"/>
              <a:t>Common IP/design repository</a:t>
            </a:r>
          </a:p>
          <a:p>
            <a:pPr lvl="1"/>
            <a:r>
              <a:rPr lang="en-GB" sz="1800" dirty="0" smtClean="0"/>
              <a:t>Prototyping/test of IP blocks 2014/2015</a:t>
            </a:r>
            <a:endParaRPr lang="en-GB" sz="1400" dirty="0" smtClean="0"/>
          </a:p>
          <a:p>
            <a:pPr lvl="1"/>
            <a:r>
              <a:rPr lang="en-GB" sz="1800" dirty="0" smtClean="0"/>
              <a:t>IP blocks ready 2015/2016</a:t>
            </a:r>
          </a:p>
          <a:p>
            <a:r>
              <a:rPr lang="en-GB" sz="2200" dirty="0" smtClean="0"/>
              <a:t>~All RD53 institutes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200400"/>
            <a:ext cx="3505200" cy="3561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544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Simulation/verification WG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229600" cy="5638800"/>
          </a:xfrm>
        </p:spPr>
        <p:txBody>
          <a:bodyPr/>
          <a:lstStyle/>
          <a:p>
            <a:r>
              <a:rPr lang="en-GB" sz="1600" dirty="0" smtClean="0"/>
              <a:t>Simulation and verification framework for complex pixel chips</a:t>
            </a:r>
          </a:p>
          <a:p>
            <a:r>
              <a:rPr lang="en-GB" sz="1600" dirty="0" smtClean="0"/>
              <a:t>Convener: Tomasz Hemperek, Bonn</a:t>
            </a:r>
          </a:p>
          <a:p>
            <a:r>
              <a:rPr lang="en-GB" sz="1600" dirty="0" smtClean="0"/>
              <a:t>Activities and status</a:t>
            </a:r>
          </a:p>
          <a:p>
            <a:pPr lvl="1"/>
            <a:r>
              <a:rPr lang="en-GB" sz="1400" dirty="0" smtClean="0"/>
              <a:t>Simulation framework based on system </a:t>
            </a:r>
            <a:r>
              <a:rPr lang="en-GB" sz="1400" dirty="0"/>
              <a:t>V</a:t>
            </a:r>
            <a:r>
              <a:rPr lang="en-GB" sz="1400" dirty="0" smtClean="0"/>
              <a:t>erilog and UVM </a:t>
            </a:r>
            <a:br>
              <a:rPr lang="en-GB" sz="1400" dirty="0" smtClean="0"/>
            </a:br>
            <a:r>
              <a:rPr lang="en-GB" sz="1400" dirty="0" smtClean="0"/>
              <a:t>(industry standard for ASIC design and verification)</a:t>
            </a:r>
          </a:p>
          <a:p>
            <a:pPr lvl="2"/>
            <a:r>
              <a:rPr lang="en-GB" sz="1100" dirty="0"/>
              <a:t>H</a:t>
            </a:r>
            <a:r>
              <a:rPr lang="en-GB" sz="1100" dirty="0" smtClean="0"/>
              <a:t>igh abstraction level down to detailed gate/transistor level</a:t>
            </a:r>
          </a:p>
          <a:p>
            <a:pPr lvl="2"/>
            <a:r>
              <a:rPr lang="en-GB" sz="1100" dirty="0" smtClean="0"/>
              <a:t>Benchmarked using FEI4 design</a:t>
            </a:r>
          </a:p>
          <a:p>
            <a:pPr lvl="1"/>
            <a:r>
              <a:rPr lang="en-GB" sz="1400" dirty="0" smtClean="0"/>
              <a:t>First basic version of framework available on common repository</a:t>
            </a:r>
          </a:p>
          <a:p>
            <a:pPr lvl="2"/>
            <a:r>
              <a:rPr lang="en-GB" sz="1200" dirty="0" smtClean="0"/>
              <a:t>Internal generation of appropriate hit patterns</a:t>
            </a:r>
          </a:p>
          <a:p>
            <a:pPr lvl="2"/>
            <a:r>
              <a:rPr lang="en-GB" sz="1200" dirty="0" smtClean="0"/>
              <a:t>Used for initial study of buffering architectures in pixel array</a:t>
            </a:r>
          </a:p>
          <a:p>
            <a:pPr lvl="1"/>
            <a:r>
              <a:rPr lang="en-GB" sz="1400" dirty="0" smtClean="0"/>
              <a:t>Integration with ROOT to import hits </a:t>
            </a:r>
            <a:br>
              <a:rPr lang="en-GB" sz="1400" dirty="0" smtClean="0"/>
            </a:br>
            <a:r>
              <a:rPr lang="en-GB" sz="1400" dirty="0" smtClean="0"/>
              <a:t>from detector simulations and for </a:t>
            </a:r>
            <a:br>
              <a:rPr lang="en-GB" sz="1400" dirty="0" smtClean="0"/>
            </a:br>
            <a:r>
              <a:rPr lang="en-GB" sz="1400" dirty="0" smtClean="0"/>
              <a:t>monitoring and analysing results.</a:t>
            </a:r>
          </a:p>
          <a:p>
            <a:r>
              <a:rPr lang="en-GB" sz="1600" dirty="0" smtClean="0"/>
              <a:t>Plans</a:t>
            </a:r>
          </a:p>
          <a:p>
            <a:pPr lvl="1"/>
            <a:r>
              <a:rPr lang="en-GB" sz="1400" dirty="0" smtClean="0"/>
              <a:t>Refine/finalize framework with detailed </a:t>
            </a:r>
            <a:br>
              <a:rPr lang="en-GB" sz="1400" dirty="0" smtClean="0"/>
            </a:br>
            <a:r>
              <a:rPr lang="en-GB" sz="1400" dirty="0" smtClean="0"/>
              <a:t>reference model of pixel chip</a:t>
            </a:r>
          </a:p>
          <a:p>
            <a:pPr lvl="1"/>
            <a:r>
              <a:rPr lang="en-GB" sz="1400" dirty="0" smtClean="0"/>
              <a:t>Import pixel hit patterns from </a:t>
            </a:r>
            <a:br>
              <a:rPr lang="en-GB" sz="1400" dirty="0" smtClean="0"/>
            </a:br>
            <a:r>
              <a:rPr lang="en-GB" sz="1400" dirty="0" smtClean="0"/>
              <a:t>detector Monte-</a:t>
            </a:r>
            <a:r>
              <a:rPr lang="en-GB" sz="1400" dirty="0"/>
              <a:t>C</a:t>
            </a:r>
            <a:r>
              <a:rPr lang="en-GB" sz="1400" dirty="0" smtClean="0"/>
              <a:t>arlo simulation</a:t>
            </a:r>
          </a:p>
          <a:p>
            <a:pPr lvl="1"/>
            <a:r>
              <a:rPr lang="en-GB" sz="1400" dirty="0"/>
              <a:t>M</a:t>
            </a:r>
            <a:r>
              <a:rPr lang="en-GB" sz="1400" dirty="0" smtClean="0"/>
              <a:t>odelling of different pixel chip </a:t>
            </a:r>
            <a:br>
              <a:rPr lang="en-GB" sz="1400" dirty="0" smtClean="0"/>
            </a:br>
            <a:r>
              <a:rPr lang="en-GB" sz="1400" dirty="0" smtClean="0"/>
              <a:t>architectures and optimization</a:t>
            </a:r>
          </a:p>
          <a:p>
            <a:pPr lvl="1"/>
            <a:r>
              <a:rPr lang="en-GB" sz="1400" dirty="0" smtClean="0"/>
              <a:t>Verification of final pixel chip</a:t>
            </a:r>
          </a:p>
          <a:p>
            <a:r>
              <a:rPr lang="en-GB" sz="1800" dirty="0" smtClean="0"/>
              <a:t>Bonn, CERN, Perugia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518" y="1252151"/>
            <a:ext cx="2756938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40990" y="2819400"/>
            <a:ext cx="2526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Buffer occupancy comparison between </a:t>
            </a:r>
          </a:p>
          <a:p>
            <a:r>
              <a:rPr lang="en-GB" sz="1000" dirty="0" smtClean="0"/>
              <a:t>simulation and analytical statistical model</a:t>
            </a:r>
            <a:endParaRPr lang="en-GB" sz="1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021" y="3566984"/>
            <a:ext cx="4353435" cy="307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664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18160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2014:</a:t>
            </a:r>
          </a:p>
          <a:p>
            <a:pPr lvl="1"/>
            <a:r>
              <a:rPr lang="en-GB" dirty="0" smtClean="0"/>
              <a:t>Release of CERN 65nm design kit</a:t>
            </a:r>
            <a:r>
              <a:rPr lang="en-GB" dirty="0"/>
              <a:t>.</a:t>
            </a:r>
            <a:r>
              <a:rPr lang="en-GB" dirty="0" smtClean="0"/>
              <a:t> RD53 eagerly awaiting NDA issues to be resolved.</a:t>
            </a:r>
          </a:p>
          <a:p>
            <a:pPr lvl="1"/>
            <a:r>
              <a:rPr lang="en-GB" b="1" dirty="0" smtClean="0"/>
              <a:t>Detailed understanding of radiation effects in 65nm</a:t>
            </a:r>
          </a:p>
          <a:p>
            <a:pPr lvl="2"/>
            <a:r>
              <a:rPr lang="en-GB" dirty="0" smtClean="0"/>
              <a:t>Radiation test of few alternative technologies.</a:t>
            </a:r>
          </a:p>
          <a:p>
            <a:pPr lvl="2"/>
            <a:r>
              <a:rPr lang="en-GB" dirty="0" smtClean="0"/>
              <a:t>Spice models of transistors after radiation/annealing</a:t>
            </a:r>
          </a:p>
          <a:p>
            <a:pPr lvl="1"/>
            <a:r>
              <a:rPr lang="en-GB" b="1" dirty="0" smtClean="0"/>
              <a:t>IP/FE block responsibilities defined </a:t>
            </a:r>
            <a:r>
              <a:rPr lang="en-GB" dirty="0" smtClean="0"/>
              <a:t>and appearance of first FE and IP designs/prototypes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imulation framework with realistic hit generation and auto-verification.</a:t>
            </a:r>
          </a:p>
          <a:p>
            <a:pPr lvl="1"/>
            <a:r>
              <a:rPr lang="en-GB" dirty="0" smtClean="0"/>
              <a:t>Alternative architectures defined and efforts to simulate and compare these defined</a:t>
            </a:r>
          </a:p>
          <a:p>
            <a:pPr lvl="1"/>
            <a:r>
              <a:rPr lang="en-GB" b="1" dirty="0"/>
              <a:t>Common MPW submission 1</a:t>
            </a:r>
            <a:r>
              <a:rPr lang="en-GB" dirty="0"/>
              <a:t>: First versions of IP blocks and </a:t>
            </a:r>
            <a:r>
              <a:rPr lang="en-GB" dirty="0" err="1"/>
              <a:t>analog</a:t>
            </a:r>
            <a:r>
              <a:rPr lang="en-GB" dirty="0"/>
              <a:t> </a:t>
            </a:r>
            <a:r>
              <a:rPr lang="en-GB" dirty="0" smtClean="0"/>
              <a:t>FEs</a:t>
            </a:r>
          </a:p>
          <a:p>
            <a:r>
              <a:rPr lang="en-GB" dirty="0" smtClean="0"/>
              <a:t>2015:</a:t>
            </a:r>
          </a:p>
          <a:p>
            <a:pPr lvl="1"/>
            <a:r>
              <a:rPr lang="en-GB" dirty="0"/>
              <a:t>Common </a:t>
            </a:r>
            <a:r>
              <a:rPr lang="en-GB" dirty="0" smtClean="0"/>
              <a:t>MPW submission 2: Near final versions of IP blocks and FEs.</a:t>
            </a:r>
          </a:p>
          <a:p>
            <a:pPr lvl="1"/>
            <a:r>
              <a:rPr lang="en-GB" dirty="0" smtClean="0"/>
              <a:t>Final versions of IP blocks and FEs: Tested prototypes, documentation, simulation, etc.</a:t>
            </a:r>
          </a:p>
          <a:p>
            <a:pPr lvl="1"/>
            <a:r>
              <a:rPr lang="en-GB" dirty="0" smtClean="0"/>
              <a:t>IO </a:t>
            </a:r>
            <a:r>
              <a:rPr lang="en-GB" dirty="0"/>
              <a:t>interface of pixel </a:t>
            </a:r>
            <a:r>
              <a:rPr lang="en-GB" dirty="0" smtClean="0"/>
              <a:t>chip </a:t>
            </a:r>
            <a:r>
              <a:rPr lang="en-GB" dirty="0"/>
              <a:t>defined in detail</a:t>
            </a:r>
          </a:p>
          <a:p>
            <a:pPr lvl="1"/>
            <a:r>
              <a:rPr lang="en-GB" b="1" dirty="0" smtClean="0"/>
              <a:t>Global architecture defined and extensively simulated</a:t>
            </a:r>
          </a:p>
          <a:p>
            <a:pPr lvl="1"/>
            <a:r>
              <a:rPr lang="en-GB" b="1" dirty="0"/>
              <a:t>Common MPW submission 3: </a:t>
            </a:r>
            <a:r>
              <a:rPr lang="en-GB" b="1" dirty="0" smtClean="0"/>
              <a:t>Final IPs and FEs, Initial pixel </a:t>
            </a:r>
            <a:r>
              <a:rPr lang="en-GB" b="1" dirty="0"/>
              <a:t>array(s</a:t>
            </a:r>
            <a:r>
              <a:rPr lang="en-GB" b="1" dirty="0" smtClean="0"/>
              <a:t>)</a:t>
            </a:r>
          </a:p>
          <a:p>
            <a:r>
              <a:rPr lang="en-GB" dirty="0" smtClean="0"/>
              <a:t>2016:</a:t>
            </a:r>
          </a:p>
          <a:p>
            <a:pPr lvl="1"/>
            <a:r>
              <a:rPr lang="en-GB" b="1" dirty="0" smtClean="0"/>
              <a:t>Common engineering run: Full sized pixel array chip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Pixel chip tests, radiation tests, beam tests , ,</a:t>
            </a:r>
          </a:p>
          <a:p>
            <a:r>
              <a:rPr lang="en-GB" dirty="0" smtClean="0"/>
              <a:t>2017:</a:t>
            </a:r>
          </a:p>
          <a:p>
            <a:pPr lvl="1"/>
            <a:r>
              <a:rPr lang="en-GB" dirty="0" smtClean="0"/>
              <a:t>Separate or common ATLAS – CMS final pixel chip submissions.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534400" y="6407944"/>
            <a:ext cx="478632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z="1400" smtClean="0"/>
              <a:pPr/>
              <a:t>12</a:t>
            </a:fld>
            <a:endParaRPr lang="en-US" sz="1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RD53 Outlook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818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RD53 has gotten a good start</a:t>
            </a:r>
          </a:p>
          <a:p>
            <a:pPr lvl="1"/>
            <a:r>
              <a:rPr lang="en-GB" sz="1600" dirty="0"/>
              <a:t>O</a:t>
            </a:r>
            <a:r>
              <a:rPr lang="en-GB" sz="1600" dirty="0" smtClean="0"/>
              <a:t>rganization structure put in place</a:t>
            </a:r>
          </a:p>
          <a:p>
            <a:pPr lvl="1"/>
            <a:r>
              <a:rPr lang="en-GB" sz="1600" dirty="0" smtClean="0"/>
              <a:t>Technical work in WGs have started</a:t>
            </a:r>
          </a:p>
          <a:p>
            <a:pPr marL="457200" lvl="1" indent="0">
              <a:buNone/>
            </a:pPr>
            <a:r>
              <a:rPr lang="en-GB" sz="1600" dirty="0" smtClean="0"/>
              <a:t>The development of such challenging pixel chips across a large community requires a significant organisation effort.</a:t>
            </a:r>
          </a:p>
          <a:p>
            <a:r>
              <a:rPr lang="en-GB" sz="1800" dirty="0"/>
              <a:t>R</a:t>
            </a:r>
            <a:r>
              <a:rPr lang="en-GB" sz="1800" dirty="0" smtClean="0"/>
              <a:t>adiation tolerance of 65nm remains critical</a:t>
            </a:r>
          </a:p>
          <a:p>
            <a:pPr lvl="1"/>
            <a:r>
              <a:rPr lang="en-GB" sz="1600" dirty="0" smtClean="0"/>
              <a:t>Design work has started in 65nm </a:t>
            </a:r>
            <a:r>
              <a:rPr lang="en-GB" sz="1600" dirty="0"/>
              <a:t>(FEs, IPs</a:t>
            </a:r>
            <a:r>
              <a:rPr lang="en-GB" sz="1600" dirty="0" smtClean="0"/>
              <a:t>)</a:t>
            </a:r>
          </a:p>
          <a:p>
            <a:pPr lvl="1"/>
            <a:r>
              <a:rPr lang="en-GB" sz="1600" dirty="0" smtClean="0"/>
              <a:t>Annealing effects/scenario to be understood</a:t>
            </a:r>
          </a:p>
          <a:p>
            <a:pPr lvl="1"/>
            <a:r>
              <a:rPr lang="en-GB" sz="1600" dirty="0" smtClean="0"/>
              <a:t>Backup: Inner layer replacement versus alternative technology</a:t>
            </a:r>
          </a:p>
          <a:p>
            <a:r>
              <a:rPr lang="en-GB" sz="1800" dirty="0" smtClean="0"/>
              <a:t>RD53 is now a recognized </a:t>
            </a:r>
            <a:r>
              <a:rPr lang="en-GB" sz="1800" dirty="0"/>
              <a:t>collaboration requested to report in relevant </a:t>
            </a:r>
            <a:r>
              <a:rPr lang="en-GB" sz="1800" dirty="0" smtClean="0"/>
              <a:t>HEP/pixel meetings, conferences </a:t>
            </a:r>
            <a:r>
              <a:rPr lang="en-GB" sz="1800" dirty="0"/>
              <a:t>and </a:t>
            </a:r>
            <a:r>
              <a:rPr lang="en-GB" sz="1800" dirty="0" smtClean="0"/>
              <a:t>workshops:</a:t>
            </a:r>
          </a:p>
          <a:p>
            <a:pPr lvl="1"/>
            <a:r>
              <a:rPr lang="en-GB" sz="1600" dirty="0"/>
              <a:t>ATLAS/CMS meetings</a:t>
            </a:r>
          </a:p>
          <a:p>
            <a:pPr lvl="1"/>
            <a:r>
              <a:rPr lang="en-GB" sz="1600" dirty="0" smtClean="0"/>
              <a:t>ACES2014</a:t>
            </a:r>
            <a:r>
              <a:rPr lang="en-GB" sz="1600" dirty="0"/>
              <a:t>: </a:t>
            </a:r>
            <a:r>
              <a:rPr lang="en-GB" sz="1600" dirty="0">
                <a:hlinkClick r:id="rId2"/>
              </a:rPr>
              <a:t>https://</a:t>
            </a:r>
            <a:r>
              <a:rPr lang="en-GB" sz="1600" dirty="0" smtClean="0">
                <a:hlinkClick r:id="rId2"/>
              </a:rPr>
              <a:t>aces.web.cern.ch/aces/aces2014/ACES2014.htm</a:t>
            </a:r>
            <a:r>
              <a:rPr lang="en-GB" sz="1600" dirty="0" smtClean="0"/>
              <a:t> </a:t>
            </a:r>
          </a:p>
          <a:p>
            <a:pPr lvl="1"/>
            <a:r>
              <a:rPr lang="en-GB" sz="1600" dirty="0" smtClean="0"/>
              <a:t>Front-end electronics </a:t>
            </a:r>
            <a:r>
              <a:rPr lang="en-GB" sz="1600" dirty="0"/>
              <a:t>workshop: </a:t>
            </a:r>
            <a:r>
              <a:rPr lang="en-GB" sz="1600" dirty="0">
                <a:hlinkClick r:id="rId3"/>
              </a:rPr>
              <a:t>http://</a:t>
            </a:r>
            <a:r>
              <a:rPr lang="en-GB" sz="1600" dirty="0" smtClean="0">
                <a:hlinkClick r:id="rId3"/>
              </a:rPr>
              <a:t>indico.cern.ch/event/276611/overview</a:t>
            </a:r>
            <a:r>
              <a:rPr lang="en-GB" sz="1600" dirty="0" smtClean="0"/>
              <a:t> </a:t>
            </a:r>
          </a:p>
          <a:p>
            <a:pPr lvl="1"/>
            <a:r>
              <a:rPr lang="en-GB" sz="1600" dirty="0" smtClean="0"/>
              <a:t>Pixel/Vertex </a:t>
            </a:r>
          </a:p>
          <a:p>
            <a:r>
              <a:rPr lang="en-GB" sz="1800" dirty="0" smtClean="0"/>
              <a:t>Funding </a:t>
            </a:r>
            <a:r>
              <a:rPr lang="en-GB" sz="1800" dirty="0"/>
              <a:t>for RD53 work starts to </a:t>
            </a:r>
            <a:r>
              <a:rPr lang="en-GB" sz="1800" dirty="0" smtClean="0"/>
              <a:t>materialize in institutes</a:t>
            </a:r>
          </a:p>
          <a:p>
            <a:r>
              <a:rPr lang="en-GB" sz="1800" dirty="0"/>
              <a:t>CMS and ATLAS </a:t>
            </a:r>
            <a:r>
              <a:rPr lang="en-GB" sz="1800" dirty="0" smtClean="0"/>
              <a:t>rely </a:t>
            </a:r>
            <a:r>
              <a:rPr lang="en-GB" sz="1800" dirty="0"/>
              <a:t>fully on RD53 for </a:t>
            </a:r>
            <a:r>
              <a:rPr lang="en-GB" sz="1800" dirty="0" smtClean="0"/>
              <a:t>their pixel upgrades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85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 smtClean="0"/>
              <a:t>Backup slides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D9D406-5ED1-44E4-98EF-21840ABF5F0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42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 WG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Defining and implementing readout and control interfaces</a:t>
            </a:r>
          </a:p>
          <a:p>
            <a:r>
              <a:rPr lang="en-GB" sz="2400" dirty="0" smtClean="0"/>
              <a:t>Convener: To be assigned</a:t>
            </a:r>
          </a:p>
          <a:p>
            <a:pPr lvl="1"/>
            <a:r>
              <a:rPr lang="en-GB" sz="2000" dirty="0" smtClean="0"/>
              <a:t>Not (yet) urgent</a:t>
            </a:r>
          </a:p>
          <a:p>
            <a:r>
              <a:rPr lang="en-GB" sz="2400" dirty="0" smtClean="0"/>
              <a:t>Plans</a:t>
            </a:r>
          </a:p>
          <a:p>
            <a:pPr lvl="1"/>
            <a:r>
              <a:rPr lang="en-GB" sz="2000" dirty="0" smtClean="0"/>
              <a:t>Defining readout and control protocols</a:t>
            </a:r>
          </a:p>
          <a:p>
            <a:pPr lvl="1"/>
            <a:r>
              <a:rPr lang="en-GB" sz="2000" dirty="0" smtClean="0"/>
              <a:t>Implement/verify IO blocks for pixel chip</a:t>
            </a:r>
          </a:p>
          <a:p>
            <a:pPr lvl="1"/>
            <a:r>
              <a:rPr lang="en-GB" sz="2000" dirty="0" smtClean="0"/>
              <a:t>Standardized pixel test systems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12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r>
              <a:rPr lang="en-US" dirty="0" smtClean="0"/>
              <a:t>Phase 2 pixel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5867400" cy="5867400"/>
          </a:xfrm>
        </p:spPr>
        <p:txBody>
          <a:bodyPr/>
          <a:lstStyle/>
          <a:p>
            <a:r>
              <a:rPr lang="en-US" sz="1600" dirty="0" smtClean="0"/>
              <a:t>ATLAS and CMS phase 2 pixel upgrades very challenging</a:t>
            </a:r>
          </a:p>
          <a:p>
            <a:pPr lvl="1"/>
            <a:r>
              <a:rPr lang="en-US" sz="1400" dirty="0" smtClean="0"/>
              <a:t>Very high particle rates: 500MHz/cm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</a:t>
            </a:r>
          </a:p>
          <a:p>
            <a:pPr lvl="2"/>
            <a:r>
              <a:rPr lang="en-US" sz="1100" dirty="0"/>
              <a:t>H</a:t>
            </a:r>
            <a:r>
              <a:rPr lang="en-US" sz="1100" dirty="0" smtClean="0"/>
              <a:t>it rates: 1-2 GHz/cm</a:t>
            </a:r>
            <a:r>
              <a:rPr lang="en-US" sz="1100" baseline="30000" dirty="0" smtClean="0"/>
              <a:t>2</a:t>
            </a:r>
            <a:r>
              <a:rPr lang="en-US" sz="1100" dirty="0" smtClean="0"/>
              <a:t> (factor 16 higher than current pixel detectors)</a:t>
            </a:r>
            <a:endParaRPr lang="en-US" sz="1400" dirty="0" smtClean="0"/>
          </a:p>
          <a:p>
            <a:pPr lvl="1"/>
            <a:r>
              <a:rPr lang="en-US" sz="1400" dirty="0" smtClean="0"/>
              <a:t>Smaller pixels: ¼ - ½ (25 – 50 um x 100um)</a:t>
            </a:r>
          </a:p>
          <a:p>
            <a:pPr lvl="2"/>
            <a:r>
              <a:rPr lang="en-US" sz="1100" dirty="0" smtClean="0"/>
              <a:t>Increased resolution</a:t>
            </a:r>
          </a:p>
          <a:p>
            <a:pPr lvl="2"/>
            <a:r>
              <a:rPr lang="en-US" sz="1100" dirty="0" smtClean="0"/>
              <a:t>Improved two track separation </a:t>
            </a:r>
            <a:r>
              <a:rPr lang="en-US" sz="1100" dirty="0"/>
              <a:t>(</a:t>
            </a:r>
            <a:r>
              <a:rPr lang="en-US" sz="1100" dirty="0" smtClean="0"/>
              <a:t>jets)</a:t>
            </a:r>
          </a:p>
          <a:p>
            <a:pPr lvl="1"/>
            <a:r>
              <a:rPr lang="en-US" sz="1400" dirty="0" smtClean="0"/>
              <a:t>Participation in first/second level trigger ?</a:t>
            </a:r>
          </a:p>
          <a:p>
            <a:pPr lvl="2">
              <a:buFont typeface="+mj-lt"/>
              <a:buAutoNum type="alphaUcPeriod"/>
            </a:pPr>
            <a:r>
              <a:rPr lang="en-US" sz="1100" dirty="0" smtClean="0"/>
              <a:t>40MHz extracted clusters (outer layers) ?</a:t>
            </a:r>
          </a:p>
          <a:p>
            <a:pPr lvl="2">
              <a:buFont typeface="+mj-lt"/>
              <a:buAutoNum type="alphaUcPeriod"/>
            </a:pPr>
            <a:r>
              <a:rPr lang="en-US" sz="1100" dirty="0" smtClean="0"/>
              <a:t>Region of interest readout for second level trigger ?</a:t>
            </a:r>
          </a:p>
          <a:p>
            <a:pPr lvl="1"/>
            <a:r>
              <a:rPr lang="en-US" sz="1400" dirty="0"/>
              <a:t>Increased </a:t>
            </a:r>
            <a:r>
              <a:rPr lang="en-US" sz="1400" dirty="0" smtClean="0"/>
              <a:t>readout </a:t>
            </a:r>
            <a:r>
              <a:rPr lang="en-US" sz="1400" dirty="0"/>
              <a:t>rates: 100kHz -&gt; 1MHz </a:t>
            </a:r>
            <a:endParaRPr lang="en-US" sz="1400" dirty="0" smtClean="0"/>
          </a:p>
          <a:p>
            <a:pPr lvl="1"/>
            <a:r>
              <a:rPr lang="en-US" sz="1400" dirty="0" smtClean="0"/>
              <a:t>Low mass -&gt; Low power</a:t>
            </a:r>
          </a:p>
          <a:p>
            <a:pPr marL="457200" lvl="1" indent="0">
              <a:buNone/>
            </a:pPr>
            <a:r>
              <a:rPr lang="en-US" sz="1400" dirty="0" smtClean="0"/>
              <a:t>Very similar requirements (and unc</a:t>
            </a:r>
            <a:r>
              <a:rPr lang="en-US" sz="1200" dirty="0" smtClean="0"/>
              <a:t>ertainties) for ATLAS &amp; CMS</a:t>
            </a:r>
            <a:endParaRPr lang="en-US" sz="1600" dirty="0" smtClean="0"/>
          </a:p>
          <a:p>
            <a:r>
              <a:rPr lang="en-US" sz="1600" dirty="0" smtClean="0"/>
              <a:t>Unprecedented hostile radiation: 1Grad, 10</a:t>
            </a:r>
            <a:r>
              <a:rPr lang="en-US" sz="1600" baseline="30000" dirty="0" smtClean="0"/>
              <a:t>16</a:t>
            </a:r>
            <a:r>
              <a:rPr lang="en-US" sz="1600" dirty="0" smtClean="0"/>
              <a:t> </a:t>
            </a:r>
            <a:r>
              <a:rPr lang="en-US" sz="1600" dirty="0" err="1" smtClean="0"/>
              <a:t>Neu</a:t>
            </a:r>
            <a:r>
              <a:rPr lang="en-US" sz="1600" dirty="0" smtClean="0"/>
              <a:t>/cm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</a:t>
            </a:r>
          </a:p>
          <a:p>
            <a:pPr lvl="1"/>
            <a:r>
              <a:rPr lang="en-US" sz="1400" dirty="0" smtClean="0"/>
              <a:t>Hybrid pixel detector with separate readout chip and sensor.</a:t>
            </a:r>
          </a:p>
          <a:p>
            <a:pPr lvl="1"/>
            <a:r>
              <a:rPr lang="en-US" sz="1400" dirty="0" smtClean="0"/>
              <a:t>Phase2 pixel will get in 1 year what we now get in 10 years</a:t>
            </a:r>
          </a:p>
          <a:p>
            <a:r>
              <a:rPr lang="en-US" sz="1600" dirty="0" smtClean="0"/>
              <a:t>Pixel sensor(s) not yet determined</a:t>
            </a:r>
          </a:p>
          <a:p>
            <a:pPr lvl="1"/>
            <a:r>
              <a:rPr lang="en-US" sz="1200" dirty="0" smtClean="0"/>
              <a:t>Planar, 3D, Diamond, HV CMOS,  , ,</a:t>
            </a:r>
          </a:p>
          <a:p>
            <a:pPr lvl="1"/>
            <a:r>
              <a:rPr lang="en-US" sz="1400" dirty="0" smtClean="0"/>
              <a:t>Possibility of using different sensors in different layers</a:t>
            </a:r>
          </a:p>
          <a:p>
            <a:pPr lvl="1"/>
            <a:r>
              <a:rPr lang="en-US" sz="1400" dirty="0" smtClean="0"/>
              <a:t>Final sensor decision may come relatively late.</a:t>
            </a:r>
          </a:p>
          <a:p>
            <a:r>
              <a:rPr lang="en-US" sz="1600" dirty="0" smtClean="0"/>
              <a:t>Very complex, high rate and radiation hard pixel readout chips required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608" y="2819400"/>
            <a:ext cx="2175044" cy="1466850"/>
          </a:xfrm>
          <a:prstGeom prst="rect">
            <a:avLst/>
          </a:prstGeom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608" y="4377267"/>
            <a:ext cx="1828800" cy="84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608" y="955206"/>
            <a:ext cx="2491466" cy="17879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6608" y="5334000"/>
            <a:ext cx="2091592" cy="9440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14682" y="6236092"/>
            <a:ext cx="14670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ATLAS HVCMOS program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42596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23577"/>
          </a:xfrm>
        </p:spPr>
        <p:txBody>
          <a:bodyPr/>
          <a:lstStyle/>
          <a:p>
            <a:r>
              <a:rPr lang="en-GB" dirty="0" smtClean="0"/>
              <a:t>Pixel upgrades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2133600"/>
          </a:xfrm>
        </p:spPr>
        <p:txBody>
          <a:bodyPr/>
          <a:lstStyle/>
          <a:p>
            <a:r>
              <a:rPr lang="en-GB" sz="1600" dirty="0" smtClean="0"/>
              <a:t>Current LHC pixel detectors have clearly demonstrated the feasibility and power of pixel detectors for tracking in high rate environments</a:t>
            </a:r>
          </a:p>
          <a:p>
            <a:r>
              <a:rPr lang="en-GB" sz="1600" dirty="0" smtClean="0"/>
              <a:t>Phase1 upgrades: Additional pixel layer, ~4 x hit rates</a:t>
            </a:r>
          </a:p>
          <a:p>
            <a:pPr lvl="1"/>
            <a:r>
              <a:rPr lang="en-GB" sz="1200" dirty="0" smtClean="0"/>
              <a:t>ATLAS: Addition of inner B layer with new 130nm pixel ASIC (FEI4)</a:t>
            </a:r>
          </a:p>
          <a:p>
            <a:pPr lvl="1"/>
            <a:r>
              <a:rPr lang="en-GB" sz="1200" dirty="0" smtClean="0"/>
              <a:t>CMS: </a:t>
            </a:r>
            <a:r>
              <a:rPr lang="en-GB" sz="1200" dirty="0"/>
              <a:t>N</a:t>
            </a:r>
            <a:r>
              <a:rPr lang="en-GB" sz="1200" dirty="0" smtClean="0"/>
              <a:t>ew pixel detector with modified 250nm pixel ASIC (PSI46DIG)</a:t>
            </a:r>
          </a:p>
          <a:p>
            <a:r>
              <a:rPr lang="en-GB" sz="1600" b="1" dirty="0" smtClean="0"/>
              <a:t>Phase2 upgrades</a:t>
            </a:r>
            <a:r>
              <a:rPr lang="en-GB" sz="1600" dirty="0" smtClean="0"/>
              <a:t>:  ~16 x hit rates, 2-4 x better resolution, 10 x readout rates, </a:t>
            </a:r>
            <a:br>
              <a:rPr lang="en-GB" sz="1600" dirty="0" smtClean="0"/>
            </a:br>
            <a:r>
              <a:rPr lang="en-GB" sz="1600" dirty="0" smtClean="0"/>
              <a:t>16 x radiation tolerance, Increased forward coverage, less material, , ,</a:t>
            </a:r>
          </a:p>
          <a:p>
            <a:pPr lvl="1"/>
            <a:r>
              <a:rPr lang="en-GB" sz="1200" dirty="0"/>
              <a:t>I</a:t>
            </a:r>
            <a:r>
              <a:rPr lang="en-GB" sz="1200" dirty="0" smtClean="0"/>
              <a:t>nstallation:  </a:t>
            </a:r>
            <a:r>
              <a:rPr lang="en-GB" sz="1200" dirty="0"/>
              <a:t>~ </a:t>
            </a:r>
            <a:r>
              <a:rPr lang="en-GB" sz="1200" dirty="0" smtClean="0"/>
              <a:t>2022</a:t>
            </a:r>
          </a:p>
          <a:p>
            <a:pPr lvl="1"/>
            <a:r>
              <a:rPr lang="en-GB" sz="1200" dirty="0" smtClean="0"/>
              <a:t>Relies fully on significantly improved performance from next generation pixel </a:t>
            </a:r>
            <a:r>
              <a:rPr lang="en-GB" sz="1400" dirty="0" smtClean="0"/>
              <a:t>chips.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235639"/>
            <a:ext cx="1447800" cy="11909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24" y="4512620"/>
            <a:ext cx="1745016" cy="10324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360" y="3330367"/>
            <a:ext cx="6576613" cy="2014032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6964776" y="5555992"/>
            <a:ext cx="1491889" cy="653241"/>
          </a:xfrm>
          <a:prstGeom prst="roundRect">
            <a:avLst/>
          </a:prstGeom>
          <a:gradFill>
            <a:gsLst>
              <a:gs pos="50000">
                <a:srgbClr val="009898"/>
              </a:gs>
              <a:gs pos="0">
                <a:schemeClr val="accent1">
                  <a:shade val="51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Arial"/>
                <a:cs typeface="Arial"/>
              </a:rPr>
              <a:t>CMS &amp; ATLAS phase 2 pixel upgrades</a:t>
            </a:r>
            <a:endParaRPr lang="en-U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741826" y="5268199"/>
            <a:ext cx="0" cy="287793"/>
          </a:xfrm>
          <a:prstGeom prst="straightConnector1">
            <a:avLst/>
          </a:prstGeom>
          <a:ln w="57150" cmpd="sng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2691397" y="5568957"/>
            <a:ext cx="1295400" cy="3141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0000"/>
                </a:solidFill>
                <a:latin typeface="Arial"/>
                <a:cs typeface="Arial"/>
              </a:rPr>
              <a:t>ATLAS Pixel IBL</a:t>
            </a:r>
            <a:endParaRPr lang="en-US" sz="11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336375" y="5268199"/>
            <a:ext cx="0" cy="300758"/>
          </a:xfrm>
          <a:prstGeom prst="straightConnector1">
            <a:avLst/>
          </a:prstGeom>
          <a:ln w="57150" cmpd="sng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4061596" y="5895065"/>
            <a:ext cx="1450793" cy="3141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0000"/>
                </a:solidFill>
                <a:latin typeface="Arial"/>
                <a:cs typeface="Arial"/>
              </a:rPr>
              <a:t>CMS Pixel phase1</a:t>
            </a:r>
            <a:endParaRPr lang="en-US" sz="11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750390" y="5268199"/>
            <a:ext cx="0" cy="620981"/>
          </a:xfrm>
          <a:prstGeom prst="straightConnector1">
            <a:avLst/>
          </a:prstGeom>
          <a:ln w="57150" cmpd="sng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 bwMode="auto">
          <a:xfrm>
            <a:off x="1981200" y="6306311"/>
            <a:ext cx="1219200" cy="313564"/>
          </a:xfrm>
          <a:prstGeom prst="roundRect">
            <a:avLst/>
          </a:prstGeom>
          <a:solidFill>
            <a:srgbClr val="FF5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100MHz/cm</a:t>
            </a:r>
            <a:r>
              <a:rPr kumimoji="0" lang="en-GB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2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 </a:t>
            </a:r>
          </a:p>
        </p:txBody>
      </p:sp>
      <p:sp>
        <p:nvSpPr>
          <p:cNvPr id="26" name="Rounded Rectangle 25"/>
          <p:cNvSpPr/>
          <p:nvPr/>
        </p:nvSpPr>
        <p:spPr bwMode="auto">
          <a:xfrm>
            <a:off x="4724400" y="6306311"/>
            <a:ext cx="1219200" cy="313564"/>
          </a:xfrm>
          <a:prstGeom prst="roundRect">
            <a:avLst/>
          </a:prstGeom>
          <a:solidFill>
            <a:srgbClr val="FF5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/>
              <a:t>4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00MHz/cm</a:t>
            </a:r>
            <a:r>
              <a:rPr kumimoji="0" lang="en-GB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2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 </a:t>
            </a:r>
          </a:p>
        </p:txBody>
      </p:sp>
      <p:sp>
        <p:nvSpPr>
          <p:cNvPr id="27" name="Rounded Rectangle 26"/>
          <p:cNvSpPr/>
          <p:nvPr/>
        </p:nvSpPr>
        <p:spPr bwMode="auto">
          <a:xfrm>
            <a:off x="7391400" y="6306311"/>
            <a:ext cx="1219200" cy="313564"/>
          </a:xfrm>
          <a:prstGeom prst="roundRect">
            <a:avLst/>
          </a:prstGeom>
          <a:solidFill>
            <a:srgbClr val="FF5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 smtClean="0"/>
              <a:t>1-2G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Hz/cm</a:t>
            </a:r>
            <a:r>
              <a:rPr kumimoji="0" lang="en-GB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2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267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Pixel chip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91200"/>
          </a:xfrm>
        </p:spPr>
        <p:txBody>
          <a:bodyPr/>
          <a:lstStyle/>
          <a:p>
            <a:r>
              <a:rPr lang="en-US" sz="1600" dirty="0"/>
              <a:t>P</a:t>
            </a:r>
            <a:r>
              <a:rPr lang="en-US" sz="1600" dirty="0" smtClean="0"/>
              <a:t>ixel readout chips critical for schedule to </a:t>
            </a:r>
            <a:r>
              <a:rPr lang="en-US" sz="1600" dirty="0"/>
              <a:t>be ready for phase 2 </a:t>
            </a:r>
            <a:r>
              <a:rPr lang="en-US" sz="1600" dirty="0" smtClean="0"/>
              <a:t>upgrades</a:t>
            </a:r>
          </a:p>
          <a:p>
            <a:pPr lvl="1"/>
            <a:r>
              <a:rPr lang="en-US" sz="1400" dirty="0" smtClean="0"/>
              <a:t>Technology: </a:t>
            </a:r>
            <a:r>
              <a:rPr lang="en-US" sz="1400" dirty="0"/>
              <a:t>R</a:t>
            </a:r>
            <a:r>
              <a:rPr lang="en-US" sz="1400" dirty="0" smtClean="0"/>
              <a:t>adiation qualification</a:t>
            </a:r>
          </a:p>
          <a:p>
            <a:pPr lvl="1"/>
            <a:r>
              <a:rPr lang="en-US" sz="1400" dirty="0"/>
              <a:t>B</a:t>
            </a:r>
            <a:r>
              <a:rPr lang="en-US" sz="1400" dirty="0" smtClean="0"/>
              <a:t>uilding blocks: </a:t>
            </a:r>
            <a:r>
              <a:rPr lang="en-GB" sz="1400" dirty="0"/>
              <a:t>D</a:t>
            </a:r>
            <a:r>
              <a:rPr lang="en-US" sz="1400" dirty="0" err="1" smtClean="0"/>
              <a:t>esign</a:t>
            </a:r>
            <a:r>
              <a:rPr lang="en-US" sz="1400" dirty="0" smtClean="0"/>
              <a:t>, prototyping and test</a:t>
            </a:r>
          </a:p>
          <a:p>
            <a:pPr lvl="1"/>
            <a:r>
              <a:rPr lang="en-US" sz="1400" dirty="0" smtClean="0"/>
              <a:t>Architecture definition/optimization/verification</a:t>
            </a:r>
          </a:p>
          <a:p>
            <a:pPr lvl="1"/>
            <a:r>
              <a:rPr lang="en-US" sz="1400" dirty="0"/>
              <a:t>C</a:t>
            </a:r>
            <a:r>
              <a:rPr lang="en-US" sz="1400" dirty="0" smtClean="0"/>
              <a:t>hip prototyping, iterations, test, qualification and production</a:t>
            </a:r>
          </a:p>
          <a:p>
            <a:pPr lvl="1"/>
            <a:r>
              <a:rPr lang="en-US" sz="1400" dirty="0" smtClean="0"/>
              <a:t>System integration</a:t>
            </a:r>
          </a:p>
          <a:p>
            <a:pPr lvl="2"/>
            <a:r>
              <a:rPr lang="en-US" sz="1200" dirty="0" smtClean="0"/>
              <a:t>System integration tests and test-beams</a:t>
            </a:r>
          </a:p>
          <a:p>
            <a:pPr lvl="1"/>
            <a:r>
              <a:rPr lang="en-US" sz="1600" dirty="0" smtClean="0"/>
              <a:t>Production and final system integration, test and commissioning</a:t>
            </a:r>
            <a:endParaRPr lang="en-US" sz="1600" dirty="0"/>
          </a:p>
          <a:p>
            <a:r>
              <a:rPr lang="en-US" sz="1600" dirty="0" smtClean="0"/>
              <a:t>Phase 2 pixel chip very challenging</a:t>
            </a:r>
          </a:p>
          <a:p>
            <a:pPr lvl="1"/>
            <a:r>
              <a:rPr lang="en-US" sz="1200" dirty="0" smtClean="0"/>
              <a:t>Radiation</a:t>
            </a:r>
          </a:p>
          <a:p>
            <a:pPr lvl="1"/>
            <a:r>
              <a:rPr lang="en-US" sz="1200" dirty="0" smtClean="0"/>
              <a:t>Reliability: Several storage nodes will have SEUs every second per chip.</a:t>
            </a:r>
          </a:p>
          <a:p>
            <a:pPr lvl="1"/>
            <a:r>
              <a:rPr lang="en-US" sz="1200" dirty="0" smtClean="0"/>
              <a:t>High rates</a:t>
            </a:r>
          </a:p>
          <a:p>
            <a:pPr lvl="1"/>
            <a:r>
              <a:rPr lang="en-US" sz="1200" dirty="0" smtClean="0"/>
              <a:t>Mixed signal with very tight integration of analog and digital</a:t>
            </a:r>
          </a:p>
          <a:p>
            <a:pPr lvl="1"/>
            <a:r>
              <a:rPr lang="en-US" sz="1200" dirty="0" smtClean="0"/>
              <a:t>Complex: ~256k channel DAQ system on a single chip</a:t>
            </a:r>
          </a:p>
          <a:p>
            <a:pPr lvl="1"/>
            <a:r>
              <a:rPr lang="en-US" sz="1200" dirty="0" smtClean="0"/>
              <a:t>Large chip: ~2cm x 2cm, ½ - 1 Billion transistors.</a:t>
            </a:r>
          </a:p>
          <a:p>
            <a:pPr lvl="1"/>
            <a:r>
              <a:rPr lang="en-US" sz="1200" dirty="0" smtClean="0"/>
              <a:t>Very low power: Low power design and on chip power conversion</a:t>
            </a:r>
            <a:endParaRPr lang="en-US" sz="1200" dirty="0"/>
          </a:p>
          <a:p>
            <a:r>
              <a:rPr lang="en-US" sz="1600" dirty="0"/>
              <a:t>Both experiments have evolved to </a:t>
            </a:r>
            <a:r>
              <a:rPr lang="en-US" sz="1600" dirty="0" smtClean="0"/>
              <a:t>have </a:t>
            </a:r>
            <a:r>
              <a:rPr lang="en-US" sz="1600" dirty="0"/>
              <a:t>similar pixel chip </a:t>
            </a:r>
            <a:r>
              <a:rPr lang="en-US" sz="1600" dirty="0" smtClean="0"/>
              <a:t>architectures and plans to use </a:t>
            </a:r>
            <a:r>
              <a:rPr lang="en-US" sz="1600" dirty="0"/>
              <a:t>same technology for its implementation.</a:t>
            </a:r>
          </a:p>
          <a:p>
            <a:r>
              <a:rPr lang="en-US" sz="1600" dirty="0" smtClean="0"/>
              <a:t>Experienced chip designers for </a:t>
            </a:r>
            <a:r>
              <a:rPr lang="en-US" sz="1600" dirty="0"/>
              <a:t>complex </a:t>
            </a:r>
            <a:r>
              <a:rPr lang="en-US" sz="1600" dirty="0" smtClean="0"/>
              <a:t>ICs in modern </a:t>
            </a:r>
            <a:r>
              <a:rPr lang="en-US" sz="1600" dirty="0"/>
              <a:t>technologies </a:t>
            </a:r>
            <a:r>
              <a:rPr lang="en-US" sz="1600" dirty="0" smtClean="0"/>
              <a:t>that most work in a extremely harsh radiation environment is </a:t>
            </a:r>
            <a:r>
              <a:rPr lang="en-US" sz="1600" dirty="0"/>
              <a:t>a scarce </a:t>
            </a:r>
            <a:r>
              <a:rPr lang="en-US" sz="1600" dirty="0" smtClean="0"/>
              <a:t>and distributed “resource</a:t>
            </a:r>
            <a:r>
              <a:rPr lang="en-US" sz="1600" dirty="0"/>
              <a:t>” in HEP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6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r>
              <a:rPr lang="en-US" dirty="0" smtClean="0"/>
              <a:t>Pixel chip generations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457680"/>
              </p:ext>
            </p:extLst>
          </p:nvPr>
        </p:nvGraphicFramePr>
        <p:xfrm>
          <a:off x="685800" y="914400"/>
          <a:ext cx="7467600" cy="5577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866900"/>
                <a:gridCol w="1866900"/>
                <a:gridCol w="1866900"/>
              </a:tblGrid>
              <a:tr h="54911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Generation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Current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FEI3, PSI46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Phase 1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FEI4, PSI46DIG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Phase 2</a:t>
                      </a:r>
                      <a:endParaRPr lang="en-GB" sz="1400" dirty="0"/>
                    </a:p>
                  </a:txBody>
                  <a:tcPr/>
                </a:tc>
              </a:tr>
              <a:tr h="43351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Pixel size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100x150um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dirty="0" smtClean="0"/>
                        <a:t> (CMS)</a:t>
                      </a:r>
                      <a:br>
                        <a:rPr lang="en-GB" sz="1100" dirty="0" smtClean="0"/>
                      </a:br>
                      <a:r>
                        <a:rPr lang="en-GB" sz="1100" dirty="0" smtClean="0"/>
                        <a:t>50x400um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dirty="0" smtClean="0"/>
                        <a:t> (ATLAS)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100x150um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dirty="0" smtClean="0"/>
                        <a:t> (CMS)</a:t>
                      </a:r>
                      <a:br>
                        <a:rPr lang="en-GB" sz="1100" dirty="0" smtClean="0"/>
                      </a:br>
                      <a:r>
                        <a:rPr lang="en-GB" sz="1100" dirty="0" smtClean="0"/>
                        <a:t>50x250um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dirty="0" smtClean="0"/>
                        <a:t> (ATLAS)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25x100um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dirty="0" smtClean="0"/>
                        <a:t> ?</a:t>
                      </a:r>
                      <a:endParaRPr lang="en-GB" sz="1100" dirty="0"/>
                    </a:p>
                  </a:txBody>
                  <a:tcPr/>
                </a:tc>
              </a:tr>
              <a:tr h="43351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Sensor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2D,</a:t>
                      </a:r>
                      <a:r>
                        <a:rPr lang="en-GB" sz="1100" baseline="0" dirty="0" smtClean="0"/>
                        <a:t> ~300um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2D</a:t>
                      </a:r>
                      <a:r>
                        <a:rPr lang="en-GB" sz="1100" baseline="0" dirty="0" smtClean="0"/>
                        <a:t>+3D (ATLAS)</a:t>
                      </a:r>
                    </a:p>
                    <a:p>
                      <a:r>
                        <a:rPr lang="en-GB" sz="1100" baseline="0" dirty="0" smtClean="0"/>
                        <a:t>2D (CMS)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2D, 3D,</a:t>
                      </a:r>
                      <a:r>
                        <a:rPr lang="en-GB" sz="1100" baseline="0" dirty="0" smtClean="0"/>
                        <a:t> Diamond, MAPS ?</a:t>
                      </a:r>
                      <a:endParaRPr lang="en-GB" sz="1100" dirty="0"/>
                    </a:p>
                  </a:txBody>
                  <a:tcPr/>
                </a:tc>
              </a:tr>
              <a:tr h="43351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Chip</a:t>
                      </a:r>
                      <a:r>
                        <a:rPr lang="en-GB" sz="1100" baseline="0" dirty="0" smtClean="0"/>
                        <a:t> size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7.5x10.5mm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baseline="0" dirty="0" smtClean="0"/>
                        <a:t> (ATLAS)</a:t>
                      </a:r>
                      <a:endParaRPr lang="en-GB" sz="1100" dirty="0" smtClean="0"/>
                    </a:p>
                    <a:p>
                      <a:r>
                        <a:rPr lang="en-GB" sz="1100" dirty="0" smtClean="0"/>
                        <a:t>8x10mm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baseline="0" dirty="0" smtClean="0"/>
                        <a:t> (CMS)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20x20mm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baseline="0" dirty="0" smtClean="0"/>
                        <a:t> (ATLAS)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8x10mm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baseline="0" dirty="0" smtClean="0"/>
                        <a:t> (CMS)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&gt; 20 x 20mm</a:t>
                      </a:r>
                      <a:r>
                        <a:rPr lang="en-GB" sz="1100" b="1" baseline="30000" dirty="0" smtClean="0"/>
                        <a:t>2</a:t>
                      </a:r>
                      <a:endParaRPr lang="en-GB" sz="1100" b="1" dirty="0"/>
                    </a:p>
                  </a:txBody>
                  <a:tcPr/>
                </a:tc>
              </a:tr>
              <a:tr h="43351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Transistors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1.3M</a:t>
                      </a:r>
                      <a:r>
                        <a:rPr lang="en-GB" sz="1100" baseline="0" dirty="0" smtClean="0"/>
                        <a:t> (CMS)</a:t>
                      </a:r>
                    </a:p>
                    <a:p>
                      <a:r>
                        <a:rPr lang="en-GB" sz="1100" baseline="0" dirty="0" smtClean="0"/>
                        <a:t>3.5M (ATLAS)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87M (ATLAS)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~1G</a:t>
                      </a:r>
                      <a:endParaRPr lang="en-GB" sz="1100" b="1" dirty="0"/>
                    </a:p>
                  </a:txBody>
                  <a:tcPr/>
                </a:tc>
              </a:tr>
              <a:tr h="260107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Hit rate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100MHz/cm</a:t>
                      </a:r>
                      <a:r>
                        <a:rPr lang="en-GB" sz="1100" b="1" baseline="30000" dirty="0" smtClean="0"/>
                        <a:t>2</a:t>
                      </a:r>
                      <a:endParaRPr lang="en-GB" sz="1100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400MHz/cm</a:t>
                      </a:r>
                      <a:r>
                        <a:rPr lang="en-GB" sz="1100" b="1" baseline="30000" dirty="0" smtClean="0"/>
                        <a:t>2</a:t>
                      </a:r>
                      <a:endParaRPr lang="en-GB" sz="1100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1-2 GHz/cm</a:t>
                      </a:r>
                      <a:r>
                        <a:rPr lang="en-GB" sz="1100" b="1" baseline="30000" dirty="0" smtClean="0"/>
                        <a:t>2</a:t>
                      </a:r>
                      <a:endParaRPr lang="en-GB" sz="1100" b="1" baseline="30000" dirty="0"/>
                    </a:p>
                  </a:txBody>
                  <a:tcPr/>
                </a:tc>
              </a:tr>
              <a:tr h="260107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Hit</a:t>
                      </a:r>
                      <a:r>
                        <a:rPr lang="en-GB" sz="1100" baseline="0" dirty="0" smtClean="0"/>
                        <a:t> </a:t>
                      </a:r>
                      <a:r>
                        <a:rPr lang="en-GB" sz="1100" dirty="0" smtClean="0"/>
                        <a:t>memory per chip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0.1Mb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1Mb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~16Mb</a:t>
                      </a:r>
                      <a:endParaRPr lang="en-GB" sz="1100" dirty="0"/>
                    </a:p>
                  </a:txBody>
                  <a:tcPr/>
                </a:tc>
              </a:tr>
              <a:tr h="260107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Trigger rate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100kHz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100KHz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200kHz - </a:t>
                      </a:r>
                      <a:r>
                        <a:rPr lang="en-GB" sz="1100" b="1" dirty="0" smtClean="0"/>
                        <a:t>1MHz</a:t>
                      </a:r>
                      <a:endParaRPr lang="en-GB" sz="1100" b="1" dirty="0"/>
                    </a:p>
                  </a:txBody>
                  <a:tcPr/>
                </a:tc>
              </a:tr>
              <a:tr h="43351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Trigger latency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2.5us (ATLAS)</a:t>
                      </a:r>
                    </a:p>
                    <a:p>
                      <a:r>
                        <a:rPr lang="en-GB" sz="1100" dirty="0" smtClean="0"/>
                        <a:t>3.2us (CMS)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2.5us (ATLAS)</a:t>
                      </a:r>
                    </a:p>
                    <a:p>
                      <a:r>
                        <a:rPr lang="en-GB" sz="1100" dirty="0" smtClean="0"/>
                        <a:t>3.2us (CMS)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6 - 20us</a:t>
                      </a:r>
                      <a:endParaRPr lang="en-GB" sz="1100" dirty="0"/>
                    </a:p>
                  </a:txBody>
                  <a:tcPr/>
                </a:tc>
              </a:tr>
              <a:tr h="260107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Readout rate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40Mb/s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320Mb/s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1-3Gb/s</a:t>
                      </a:r>
                      <a:endParaRPr lang="en-GB" sz="1100" b="1" dirty="0"/>
                    </a:p>
                  </a:txBody>
                  <a:tcPr/>
                </a:tc>
              </a:tr>
              <a:tr h="260107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Radiation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100Mrad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200Mrad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1Grad</a:t>
                      </a:r>
                      <a:endParaRPr lang="en-GB" sz="1100" b="1" dirty="0"/>
                    </a:p>
                  </a:txBody>
                  <a:tcPr/>
                </a:tc>
              </a:tr>
              <a:tr h="43351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Technology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250nm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130nm (ATLAS)</a:t>
                      </a:r>
                    </a:p>
                    <a:p>
                      <a:r>
                        <a:rPr lang="en-GB" sz="1100" dirty="0" smtClean="0"/>
                        <a:t>250 nm (CMS)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65nm</a:t>
                      </a:r>
                      <a:endParaRPr lang="en-GB" sz="1100" b="1" dirty="0"/>
                    </a:p>
                  </a:txBody>
                  <a:tcPr/>
                </a:tc>
              </a:tr>
              <a:tr h="43351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Architecture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Digital</a:t>
                      </a:r>
                      <a:r>
                        <a:rPr lang="en-GB" sz="1100" baseline="0" dirty="0" smtClean="0"/>
                        <a:t> (ATLAS)</a:t>
                      </a:r>
                    </a:p>
                    <a:p>
                      <a:r>
                        <a:rPr lang="en-GB" sz="1100" baseline="0" dirty="0" err="1" smtClean="0"/>
                        <a:t>Analog</a:t>
                      </a:r>
                      <a:r>
                        <a:rPr lang="en-GB" sz="1100" baseline="0" dirty="0" smtClean="0"/>
                        <a:t> (CMS)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Digital</a:t>
                      </a:r>
                      <a:r>
                        <a:rPr lang="en-GB" sz="1100" baseline="0" dirty="0" smtClean="0"/>
                        <a:t> </a:t>
                      </a:r>
                      <a:r>
                        <a:rPr lang="en-GB" sz="1100" dirty="0" smtClean="0"/>
                        <a:t>(ATLAS)</a:t>
                      </a:r>
                    </a:p>
                    <a:p>
                      <a:r>
                        <a:rPr lang="en-GB" sz="1100" dirty="0" err="1" smtClean="0"/>
                        <a:t>Analog</a:t>
                      </a:r>
                      <a:r>
                        <a:rPr lang="en-GB" sz="1100" dirty="0" smtClean="0"/>
                        <a:t> (CMS)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Digital</a:t>
                      </a:r>
                      <a:endParaRPr lang="en-GB" sz="1100" dirty="0"/>
                    </a:p>
                  </a:txBody>
                  <a:tcPr/>
                </a:tc>
              </a:tr>
              <a:tr h="43351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Buffer</a:t>
                      </a:r>
                      <a:r>
                        <a:rPr lang="en-GB" sz="1100" baseline="0" dirty="0" smtClean="0"/>
                        <a:t> location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EOC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Pixel</a:t>
                      </a:r>
                      <a:r>
                        <a:rPr lang="en-GB" sz="1100" baseline="0" dirty="0" smtClean="0"/>
                        <a:t> (ATLAS)</a:t>
                      </a:r>
                    </a:p>
                    <a:p>
                      <a:r>
                        <a:rPr lang="en-GB" sz="1100" baseline="0" dirty="0" smtClean="0"/>
                        <a:t>EOC (CMS)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Pixel</a:t>
                      </a:r>
                      <a:endParaRPr lang="en-GB" sz="1100" dirty="0"/>
                    </a:p>
                  </a:txBody>
                  <a:tcPr/>
                </a:tc>
              </a:tr>
              <a:tr h="260107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Power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~1/4 W/cm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dirty="0" smtClean="0"/>
                        <a:t> 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~1/4 W/cm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dirty="0" smtClean="0"/>
                        <a:t> 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~1/4 </a:t>
                      </a:r>
                      <a:r>
                        <a:rPr lang="en-GB" sz="1100" b="1" baseline="0" dirty="0" smtClean="0"/>
                        <a:t>W/cm</a:t>
                      </a:r>
                      <a:r>
                        <a:rPr lang="en-GB" sz="1100" b="1" baseline="30000" dirty="0" smtClean="0"/>
                        <a:t>2</a:t>
                      </a:r>
                      <a:endParaRPr lang="en-GB" sz="11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52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Reminder RD53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Focussed R&amp;D program to develop pixel chips for ATLAS/CMS phase 2 upgrades and LCD vertex</a:t>
            </a:r>
          </a:p>
          <a:p>
            <a:r>
              <a:rPr lang="en-GB" sz="2400" dirty="0" smtClean="0"/>
              <a:t>Extremely challenging requirements (ATLAS/CMS):</a:t>
            </a:r>
          </a:p>
          <a:p>
            <a:pPr lvl="1"/>
            <a:r>
              <a:rPr lang="en-GB" sz="2000" dirty="0" smtClean="0"/>
              <a:t>Small pixels: 	50x50um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(25x100um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)</a:t>
            </a:r>
          </a:p>
          <a:p>
            <a:pPr lvl="1"/>
            <a:r>
              <a:rPr lang="en-GB" sz="2000" dirty="0" smtClean="0"/>
              <a:t>Large chips:	&gt;2cm x 2cm ( ~1 billion transistors)</a:t>
            </a:r>
          </a:p>
          <a:p>
            <a:pPr lvl="1"/>
            <a:r>
              <a:rPr lang="en-GB" sz="2000" dirty="0" smtClean="0"/>
              <a:t>Hit rates:		~2 GHz/cm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</a:t>
            </a:r>
          </a:p>
          <a:p>
            <a:pPr lvl="1"/>
            <a:r>
              <a:rPr lang="en-GB" sz="2000" dirty="0" smtClean="0"/>
              <a:t>Radiation:	1Grad, 10</a:t>
            </a:r>
            <a:r>
              <a:rPr lang="en-GB" sz="2000" baseline="30000" dirty="0" smtClean="0"/>
              <a:t>16</a:t>
            </a:r>
            <a:r>
              <a:rPr lang="en-GB" sz="2000" dirty="0" smtClean="0"/>
              <a:t> </a:t>
            </a:r>
            <a:r>
              <a:rPr lang="en-GB" sz="2000" dirty="0" err="1" smtClean="0"/>
              <a:t>neu</a:t>
            </a:r>
            <a:r>
              <a:rPr lang="en-GB" sz="2000" dirty="0" smtClean="0"/>
              <a:t>/cm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(unprecedented)</a:t>
            </a:r>
          </a:p>
          <a:p>
            <a:pPr lvl="1"/>
            <a:r>
              <a:rPr lang="en-GB" sz="2000" dirty="0" smtClean="0"/>
              <a:t>Trigger: 		1MHz, 10us (~100x buffering and readout)</a:t>
            </a:r>
          </a:p>
          <a:p>
            <a:pPr lvl="1"/>
            <a:r>
              <a:rPr lang="en-GB" sz="2000" dirty="0" smtClean="0"/>
              <a:t>Low power - Low mass systems</a:t>
            </a:r>
          </a:p>
          <a:p>
            <a:r>
              <a:rPr lang="en-GB" sz="2400" dirty="0" smtClean="0"/>
              <a:t>Baseline technology: 65nm CMOS</a:t>
            </a:r>
          </a:p>
          <a:p>
            <a:r>
              <a:rPr lang="en-GB" sz="2400" dirty="0" smtClean="0"/>
              <a:t>Full scale demonstrator pixel chip in 3 year R&amp;D program</a:t>
            </a:r>
          </a:p>
          <a:p>
            <a:endParaRPr lang="en-GB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40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generation pixel architecture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943600"/>
            <a:ext cx="4038600" cy="838200"/>
          </a:xfrm>
        </p:spPr>
        <p:txBody>
          <a:bodyPr/>
          <a:lstStyle/>
          <a:p>
            <a:r>
              <a:rPr lang="en-GB" sz="1400" dirty="0" smtClean="0"/>
              <a:t>95% digital (as FEI4)</a:t>
            </a:r>
          </a:p>
          <a:p>
            <a:r>
              <a:rPr lang="en-GB" sz="1400" dirty="0"/>
              <a:t>Charge </a:t>
            </a:r>
            <a:r>
              <a:rPr lang="en-GB" sz="1400" dirty="0" smtClean="0"/>
              <a:t>digitization</a:t>
            </a:r>
          </a:p>
          <a:p>
            <a:r>
              <a:rPr lang="en-GB" sz="1400" dirty="0" smtClean="0"/>
              <a:t>~256k pixel channels per chip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5943600"/>
            <a:ext cx="4038600" cy="685800"/>
          </a:xfrm>
        </p:spPr>
        <p:txBody>
          <a:bodyPr/>
          <a:lstStyle/>
          <a:p>
            <a:r>
              <a:rPr lang="en-GB" sz="1400" dirty="0"/>
              <a:t>Pixel regions with buffering</a:t>
            </a:r>
          </a:p>
          <a:p>
            <a:r>
              <a:rPr lang="en-GB" sz="1400" dirty="0"/>
              <a:t>Data compression in End Of Column</a:t>
            </a:r>
          </a:p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46" y="914400"/>
            <a:ext cx="8471771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38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r>
              <a:rPr lang="en-US" dirty="0" smtClean="0"/>
              <a:t>Why 65nm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28675"/>
            <a:ext cx="4953000" cy="5791200"/>
          </a:xfrm>
        </p:spPr>
        <p:txBody>
          <a:bodyPr/>
          <a:lstStyle/>
          <a:p>
            <a:r>
              <a:rPr lang="en-US" sz="1600" dirty="0" smtClean="0"/>
              <a:t>Mature technology:</a:t>
            </a:r>
          </a:p>
          <a:p>
            <a:pPr lvl="1"/>
            <a:r>
              <a:rPr lang="en-US" sz="1400" dirty="0" smtClean="0"/>
              <a:t>Available since ~2007</a:t>
            </a:r>
          </a:p>
          <a:p>
            <a:r>
              <a:rPr lang="en-US" sz="1600" dirty="0" smtClean="0"/>
              <a:t>High density and low power</a:t>
            </a:r>
          </a:p>
          <a:p>
            <a:r>
              <a:rPr lang="en-US" sz="1600" dirty="0" smtClean="0"/>
              <a:t>Long term availability</a:t>
            </a:r>
          </a:p>
          <a:p>
            <a:pPr lvl="1"/>
            <a:r>
              <a:rPr lang="en-US" sz="1400" dirty="0" smtClean="0"/>
              <a:t>Strong technology node used extensively for industrial/automotive</a:t>
            </a:r>
          </a:p>
          <a:p>
            <a:r>
              <a:rPr lang="en-US" sz="1600" dirty="0" smtClean="0"/>
              <a:t>Access</a:t>
            </a:r>
          </a:p>
          <a:p>
            <a:pPr lvl="1"/>
            <a:r>
              <a:rPr lang="en-US" sz="1400" dirty="0" smtClean="0"/>
              <a:t>CERN frame-contract with TSMC and IMEC</a:t>
            </a:r>
          </a:p>
          <a:p>
            <a:pPr lvl="2"/>
            <a:r>
              <a:rPr lang="en-US" sz="1100" dirty="0" smtClean="0"/>
              <a:t>Design tool set</a:t>
            </a:r>
          </a:p>
          <a:p>
            <a:pPr lvl="2"/>
            <a:r>
              <a:rPr lang="en-US" sz="1100" dirty="0" smtClean="0"/>
              <a:t>Shared MPW runs</a:t>
            </a:r>
          </a:p>
          <a:p>
            <a:pPr lvl="2"/>
            <a:r>
              <a:rPr lang="en-US" sz="1100" dirty="0" smtClean="0"/>
              <a:t>Libraries</a:t>
            </a:r>
          </a:p>
          <a:p>
            <a:pPr lvl="2"/>
            <a:r>
              <a:rPr lang="en-US" sz="1100" dirty="0" smtClean="0"/>
              <a:t>Design exchange within HEP community</a:t>
            </a:r>
          </a:p>
          <a:p>
            <a:r>
              <a:rPr lang="en-US" sz="1600" dirty="0" smtClean="0"/>
              <a:t>Affordable (MPW </a:t>
            </a:r>
            <a:r>
              <a:rPr lang="en-US" sz="1600" dirty="0"/>
              <a:t>from foundry and </a:t>
            </a:r>
            <a:r>
              <a:rPr lang="en-US" sz="1600" dirty="0" err="1" smtClean="0"/>
              <a:t>Europractice</a:t>
            </a:r>
            <a:r>
              <a:rPr lang="en-US" sz="1600" dirty="0" smtClean="0"/>
              <a:t>, ~1M NRE</a:t>
            </a:r>
            <a:r>
              <a:rPr lang="en-US" sz="1600" dirty="0"/>
              <a:t> </a:t>
            </a:r>
            <a:r>
              <a:rPr lang="en-US" sz="1600" dirty="0" smtClean="0"/>
              <a:t>for full final chips)</a:t>
            </a:r>
          </a:p>
          <a:p>
            <a:r>
              <a:rPr lang="en-US" sz="1600" dirty="0" smtClean="0"/>
              <a:t>Significantly increased density, speed, , ,</a:t>
            </a:r>
            <a:br>
              <a:rPr lang="en-US" sz="1600" dirty="0" smtClean="0"/>
            </a:br>
            <a:r>
              <a:rPr lang="en-US" sz="1600" dirty="0" smtClean="0"/>
              <a:t>and complexity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603" y="876042"/>
            <a:ext cx="3551940" cy="255295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933" y="3581400"/>
            <a:ext cx="3223610" cy="163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925731" y="5207755"/>
            <a:ext cx="9028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X. Llopart CERN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5088467"/>
            <a:ext cx="5105400" cy="164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119186" y="6494966"/>
            <a:ext cx="11448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G. Deptuch, </a:t>
            </a:r>
            <a:r>
              <a:rPr lang="en-US" sz="800" dirty="0" err="1" smtClean="0"/>
              <a:t>Fermilab</a:t>
            </a: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136780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r>
              <a:rPr lang="en-US" dirty="0"/>
              <a:t>65nm Technology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5638800" cy="5486400"/>
          </a:xfrm>
        </p:spPr>
        <p:txBody>
          <a:bodyPr/>
          <a:lstStyle/>
          <a:p>
            <a:r>
              <a:rPr lang="en-US" sz="2000" dirty="0"/>
              <a:t>Radiation hardness</a:t>
            </a:r>
          </a:p>
          <a:p>
            <a:pPr lvl="1"/>
            <a:r>
              <a:rPr lang="en-US" sz="1800" dirty="0"/>
              <a:t>Uses thin gate oxide</a:t>
            </a:r>
          </a:p>
          <a:p>
            <a:pPr lvl="2"/>
            <a:r>
              <a:rPr lang="en-US" sz="1400" dirty="0" smtClean="0"/>
              <a:t>Radiation induced trapped </a:t>
            </a:r>
            <a:r>
              <a:rPr lang="en-US" sz="1400" dirty="0"/>
              <a:t>charges removed by </a:t>
            </a:r>
            <a:r>
              <a:rPr lang="en-US" sz="1400" dirty="0" smtClean="0"/>
              <a:t>tunneling</a:t>
            </a:r>
          </a:p>
          <a:p>
            <a:pPr lvl="2"/>
            <a:r>
              <a:rPr lang="en-US" sz="1400" dirty="0" smtClean="0"/>
              <a:t>More modern technologies use thick High K gate “oxide” with reduced tunneling/leakage.</a:t>
            </a:r>
            <a:endParaRPr lang="en-US" sz="1400" dirty="0"/>
          </a:p>
          <a:p>
            <a:pPr lvl="1"/>
            <a:r>
              <a:rPr lang="en-US" sz="1800" dirty="0"/>
              <a:t>Verified for up to 200Mrad</a:t>
            </a:r>
          </a:p>
          <a:p>
            <a:pPr lvl="1"/>
            <a:r>
              <a:rPr lang="en-US" sz="1800" dirty="0"/>
              <a:t>To be confirmed for 1Grad</a:t>
            </a:r>
          </a:p>
          <a:p>
            <a:pPr lvl="2"/>
            <a:r>
              <a:rPr lang="en-US" sz="1600" dirty="0"/>
              <a:t>PMOS transistor drive degradation, </a:t>
            </a:r>
            <a:r>
              <a:rPr lang="en-US" sz="1600" dirty="0" smtClean="0"/>
              <a:t>Annealing ?</a:t>
            </a:r>
            <a:endParaRPr lang="en-US" sz="1600" dirty="0"/>
          </a:p>
          <a:p>
            <a:pPr lvl="2"/>
            <a:r>
              <a:rPr lang="en-US" sz="1600" dirty="0"/>
              <a:t>If significant degradation then other technologies must be evaluated and/or a replacement strategy must be used for inner pixel </a:t>
            </a:r>
            <a:r>
              <a:rPr lang="en-US" sz="1600" dirty="0" smtClean="0"/>
              <a:t>layers</a:t>
            </a:r>
          </a:p>
          <a:p>
            <a:pPr lvl="1"/>
            <a:r>
              <a:rPr lang="en-US" sz="1800" dirty="0" smtClean="0"/>
              <a:t>CMOS normally not affect by NIEL</a:t>
            </a:r>
          </a:p>
          <a:p>
            <a:pPr lvl="2"/>
            <a:r>
              <a:rPr lang="en-US" sz="1400" dirty="0" smtClean="0"/>
              <a:t>To be confirmed for 10</a:t>
            </a:r>
            <a:r>
              <a:rPr lang="en-US" sz="1400" baseline="30000" dirty="0" smtClean="0"/>
              <a:t>16</a:t>
            </a:r>
            <a:r>
              <a:rPr lang="en-US" sz="1400" dirty="0" smtClean="0"/>
              <a:t> </a:t>
            </a:r>
            <a:r>
              <a:rPr lang="en-US" sz="1400" dirty="0" err="1" smtClean="0"/>
              <a:t>Neu</a:t>
            </a:r>
            <a:r>
              <a:rPr lang="en-US" sz="1400" dirty="0" smtClean="0"/>
              <a:t>/cm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</a:t>
            </a:r>
          </a:p>
          <a:p>
            <a:pPr lvl="2"/>
            <a:r>
              <a:rPr lang="en-US" sz="1400" dirty="0" smtClean="0"/>
              <a:t>Certain circuits using “parasitic” </a:t>
            </a:r>
            <a:r>
              <a:rPr lang="en-US" sz="1400" dirty="0" err="1" smtClean="0"/>
              <a:t>bipolars</a:t>
            </a:r>
            <a:r>
              <a:rPr lang="en-US" sz="1400" dirty="0" smtClean="0"/>
              <a:t> to be redesigned ?</a:t>
            </a:r>
            <a:endParaRPr lang="en-US" sz="1400" dirty="0"/>
          </a:p>
          <a:p>
            <a:pPr lvl="1"/>
            <a:r>
              <a:rPr lang="en-US" sz="1600" dirty="0"/>
              <a:t>SEU tolerance to be build in (as in 130 and 250nm</a:t>
            </a:r>
            <a:r>
              <a:rPr lang="en-US" sz="1600" dirty="0" smtClean="0"/>
              <a:t>)</a:t>
            </a:r>
          </a:p>
          <a:p>
            <a:pPr lvl="2"/>
            <a:r>
              <a:rPr lang="en-US" sz="1200" dirty="0" smtClean="0"/>
              <a:t>SEU cross-section reduced with size of storage element, but we will put a lot more per chip</a:t>
            </a:r>
          </a:p>
          <a:p>
            <a:pPr lvl="1"/>
            <a:r>
              <a:rPr lang="en-US" sz="1600" dirty="0" smtClean="0"/>
              <a:t>All circuits must be designed for radiation environment ( e.g. Modified RAM)</a:t>
            </a:r>
            <a:endParaRPr lang="en-US" sz="1600" dirty="0"/>
          </a:p>
          <a:p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7445" y="1066443"/>
            <a:ext cx="282288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544930" y="2758087"/>
            <a:ext cx="15840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S. Bonacini, P. Valerio CERN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494" y="2983513"/>
            <a:ext cx="2855282" cy="168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981953" y="4612929"/>
            <a:ext cx="1122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M. </a:t>
            </a:r>
            <a:r>
              <a:rPr lang="en-GB" sz="800" dirty="0" err="1" smtClean="0"/>
              <a:t>Menouni</a:t>
            </a:r>
            <a:r>
              <a:rPr lang="en-GB" sz="800" dirty="0" smtClean="0"/>
              <a:t>, CPPM</a:t>
            </a:r>
            <a:endParaRPr lang="en-GB" sz="800" dirty="0"/>
          </a:p>
        </p:txBody>
      </p:sp>
      <p:sp>
        <p:nvSpPr>
          <p:cNvPr id="11" name="TextBox 10"/>
          <p:cNvSpPr txBox="1"/>
          <p:nvPr/>
        </p:nvSpPr>
        <p:spPr>
          <a:xfrm>
            <a:off x="6438917" y="4210509"/>
            <a:ext cx="6270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002060"/>
                </a:solidFill>
              </a:rPr>
              <a:t>950Mrad</a:t>
            </a:r>
            <a:endParaRPr lang="en-GB" sz="9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72280" y="3287320"/>
            <a:ext cx="80502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002060"/>
                </a:solidFill>
              </a:rPr>
              <a:t>No radiation</a:t>
            </a:r>
            <a:endParaRPr lang="en-GB" sz="900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51387" y="3473710"/>
            <a:ext cx="95090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FF33CC"/>
                </a:solidFill>
              </a:rPr>
              <a:t>after annealing</a:t>
            </a:r>
            <a:endParaRPr lang="en-GB" sz="900" dirty="0">
              <a:solidFill>
                <a:srgbClr val="FF33CC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4" cstate="print"/>
          <a:srcRect l="4042" t="304" r="4341" b="3294"/>
          <a:stretch/>
        </p:blipFill>
        <p:spPr bwMode="auto">
          <a:xfrm>
            <a:off x="6017444" y="4859635"/>
            <a:ext cx="2822885" cy="169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1414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en-US" dirty="0" smtClean="0"/>
              <a:t>ATLAS – CMS RD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791200"/>
          </a:xfrm>
        </p:spPr>
        <p:txBody>
          <a:bodyPr/>
          <a:lstStyle/>
          <a:p>
            <a:r>
              <a:rPr lang="en-US" sz="1800" dirty="0" smtClean="0"/>
              <a:t>Similar/identical requirements, same technology choice and limited availability of rad hard IC design experts in HEP makes this ideal for a close CMS – ATLAS RD collaboration</a:t>
            </a:r>
          </a:p>
          <a:p>
            <a:pPr lvl="1"/>
            <a:r>
              <a:rPr lang="en-US" sz="1600" dirty="0" smtClean="0"/>
              <a:t>Even if we do not make a common pixel chip</a:t>
            </a:r>
          </a:p>
          <a:p>
            <a:r>
              <a:rPr lang="en-US" sz="1800" dirty="0" smtClean="0"/>
              <a:t>Initial 2day workshop between communities confirmed this.</a:t>
            </a:r>
          </a:p>
          <a:p>
            <a:pPr lvl="1"/>
            <a:r>
              <a:rPr lang="en-US" sz="1600" dirty="0" smtClean="0"/>
              <a:t>Workshop: </a:t>
            </a:r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indico.cern.ch/conferenceDisplay.py?confId=208595</a:t>
            </a:r>
            <a:r>
              <a:rPr lang="en-US" sz="1600" dirty="0" smtClean="0"/>
              <a:t> </a:t>
            </a:r>
          </a:p>
          <a:p>
            <a:r>
              <a:rPr lang="en-US" sz="1800" dirty="0" smtClean="0"/>
              <a:t>Forming a RD collaboration has attracted additional groups and collaborators </a:t>
            </a:r>
          </a:p>
          <a:p>
            <a:pPr lvl="1"/>
            <a:r>
              <a:rPr lang="en-US" sz="1400" dirty="0" smtClean="0"/>
              <a:t>Synergy with CLIC pixel (and others): Technology, Rad </a:t>
            </a:r>
            <a:r>
              <a:rPr lang="en-US" sz="1400" dirty="0" err="1" smtClean="0"/>
              <a:t>tol</a:t>
            </a:r>
            <a:r>
              <a:rPr lang="en-US" sz="1400" dirty="0" smtClean="0"/>
              <a:t>, Tools, etc.</a:t>
            </a:r>
          </a:p>
          <a:p>
            <a:r>
              <a:rPr lang="en-US" sz="1800" dirty="0" smtClean="0"/>
              <a:t>Institutes: 17</a:t>
            </a:r>
          </a:p>
          <a:p>
            <a:pPr lvl="1"/>
            <a:r>
              <a:rPr lang="en-US" sz="1600" dirty="0" smtClean="0"/>
              <a:t>ATLAS: CERN, Bonn</a:t>
            </a:r>
            <a:r>
              <a:rPr lang="en-US" sz="1600" dirty="0"/>
              <a:t>, CPPM, LBNL, LPNHE Paris, NIKHEF, New Mexico, </a:t>
            </a:r>
            <a:r>
              <a:rPr lang="en-US" sz="1600" dirty="0" smtClean="0"/>
              <a:t>RAL, </a:t>
            </a:r>
            <a:br>
              <a:rPr lang="en-US" sz="1600" dirty="0" smtClean="0"/>
            </a:br>
            <a:r>
              <a:rPr lang="en-US" sz="1600" dirty="0" smtClean="0"/>
              <a:t>UC </a:t>
            </a:r>
            <a:r>
              <a:rPr lang="en-US" sz="1600" dirty="0"/>
              <a:t>Santa </a:t>
            </a:r>
            <a:r>
              <a:rPr lang="en-US" sz="1600" dirty="0" smtClean="0"/>
              <a:t>Cruz.</a:t>
            </a:r>
          </a:p>
          <a:p>
            <a:pPr lvl="1"/>
            <a:r>
              <a:rPr lang="en-US" sz="1600" dirty="0" smtClean="0"/>
              <a:t>CMS: </a:t>
            </a:r>
            <a:r>
              <a:rPr lang="it-IT" sz="1600" dirty="0"/>
              <a:t>Bari, Bergamo-Pavia, </a:t>
            </a:r>
            <a:r>
              <a:rPr lang="it-IT" sz="1600" dirty="0" smtClean="0"/>
              <a:t>CERN, Fermilab</a:t>
            </a:r>
            <a:r>
              <a:rPr lang="it-IT" sz="1600" dirty="0"/>
              <a:t>, Padova, Perugia, Pisa, </a:t>
            </a:r>
            <a:r>
              <a:rPr lang="it-IT" sz="1600" dirty="0" smtClean="0"/>
              <a:t>PSI, RAL, Torino.</a:t>
            </a:r>
            <a:endParaRPr lang="en-US" sz="1600" dirty="0" smtClean="0"/>
          </a:p>
          <a:p>
            <a:r>
              <a:rPr lang="en-US" sz="1800" dirty="0" smtClean="0"/>
              <a:t>Collaborators: 99, ~</a:t>
            </a:r>
            <a:r>
              <a:rPr lang="en-US" sz="1600" dirty="0" smtClean="0"/>
              <a:t>50% chip designers</a:t>
            </a:r>
          </a:p>
          <a:p>
            <a:r>
              <a:rPr lang="en-US" sz="1800" dirty="0" smtClean="0"/>
              <a:t>Collaboration organized by Institute Board (IB) with technical work done in specialized </a:t>
            </a:r>
            <a:r>
              <a:rPr lang="en-US" sz="1800" dirty="0"/>
              <a:t>W</a:t>
            </a:r>
            <a:r>
              <a:rPr lang="en-US" sz="1800" dirty="0" smtClean="0"/>
              <a:t>orking </a:t>
            </a:r>
            <a:r>
              <a:rPr lang="en-US" sz="1800" dirty="0"/>
              <a:t>G</a:t>
            </a:r>
            <a:r>
              <a:rPr lang="en-US" sz="1800" dirty="0" smtClean="0"/>
              <a:t>roups (WG)</a:t>
            </a:r>
          </a:p>
          <a:p>
            <a:r>
              <a:rPr lang="en-US" sz="1800" dirty="0" smtClean="0"/>
              <a:t>Initial work program covers ~3 years to make foundation for final pixel chips</a:t>
            </a:r>
          </a:p>
          <a:p>
            <a:pPr lvl="1"/>
            <a:r>
              <a:rPr lang="en-US" sz="1400" dirty="0" smtClean="0"/>
              <a:t>Will be extended if appropriate: </a:t>
            </a:r>
          </a:p>
          <a:p>
            <a:pPr lvl="2">
              <a:buFont typeface="+mj-lt"/>
              <a:buAutoNum type="alphaUcPeriod"/>
            </a:pPr>
            <a:r>
              <a:rPr lang="en-US" sz="1100" dirty="0" smtClean="0"/>
              <a:t>Common design ?, </a:t>
            </a:r>
          </a:p>
          <a:p>
            <a:pPr lvl="2">
              <a:buFont typeface="+mj-lt"/>
              <a:buAutoNum type="alphaUcPeriod"/>
            </a:pPr>
            <a:r>
              <a:rPr lang="en-US" sz="1100" dirty="0" smtClean="0"/>
              <a:t>Support to experiment specific designs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1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dirty="0" smtClean="0"/>
              <a:t>Working groups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810054"/>
              </p:ext>
            </p:extLst>
          </p:nvPr>
        </p:nvGraphicFramePr>
        <p:xfrm>
          <a:off x="457200" y="990600"/>
          <a:ext cx="8077200" cy="5603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7086600"/>
              </a:tblGrid>
              <a:tr h="35580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Domain</a:t>
                      </a:r>
                      <a:endParaRPr lang="en-GB" sz="1600" dirty="0"/>
                    </a:p>
                  </a:txBody>
                  <a:tcPr/>
                </a:tc>
              </a:tr>
              <a:tr h="32347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Radiation test/qualification</a:t>
                      </a:r>
                      <a:endParaRPr lang="en-GB" sz="1600" dirty="0"/>
                    </a:p>
                  </a:txBody>
                  <a:tcPr/>
                </a:tc>
              </a:tr>
              <a:tr h="617541">
                <a:tc gridSpan="2">
                  <a:txBody>
                    <a:bodyPr/>
                    <a:lstStyle/>
                    <a:p>
                      <a:r>
                        <a:rPr lang="en-GB" sz="900" dirty="0" smtClean="0"/>
                        <a:t>Coordinate test and qualification of 65nm for 1Grad TID and10</a:t>
                      </a:r>
                      <a:r>
                        <a:rPr lang="en-GB" sz="900" baseline="30000" dirty="0" smtClean="0"/>
                        <a:t>16</a:t>
                      </a:r>
                      <a:r>
                        <a:rPr lang="en-GB" sz="900" dirty="0" smtClean="0"/>
                        <a:t> </a:t>
                      </a:r>
                      <a:r>
                        <a:rPr lang="en-GB" sz="900" dirty="0" err="1" smtClean="0"/>
                        <a:t>neu</a:t>
                      </a:r>
                      <a:r>
                        <a:rPr lang="en-GB" sz="900" dirty="0" smtClean="0"/>
                        <a:t>/cm</a:t>
                      </a:r>
                      <a:r>
                        <a:rPr lang="en-GB" sz="900" baseline="30000" dirty="0" smtClean="0"/>
                        <a:t>2</a:t>
                      </a:r>
                      <a:r>
                        <a:rPr lang="en-GB" sz="900" dirty="0" smtClean="0"/>
                        <a:t> </a:t>
                      </a:r>
                    </a:p>
                    <a:p>
                      <a:r>
                        <a:rPr lang="en-GB" sz="900" dirty="0" smtClean="0"/>
                        <a:t>Radiation tests and reports.</a:t>
                      </a:r>
                    </a:p>
                    <a:p>
                      <a:r>
                        <a:rPr lang="en-GB" sz="900" dirty="0" smtClean="0"/>
                        <a:t>Transistor simulation models after radiation degradation</a:t>
                      </a:r>
                    </a:p>
                    <a:p>
                      <a:r>
                        <a:rPr lang="en-GB" sz="900" dirty="0" smtClean="0"/>
                        <a:t>Expertise on radiation effects in 65nm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2347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Top level</a:t>
                      </a:r>
                      <a:endParaRPr lang="en-GB" sz="1600" dirty="0"/>
                    </a:p>
                  </a:txBody>
                  <a:tcPr/>
                </a:tc>
              </a:tr>
              <a:tr h="617541">
                <a:tc gridSpan="2">
                  <a:txBody>
                    <a:bodyPr/>
                    <a:lstStyle/>
                    <a:p>
                      <a:r>
                        <a:rPr lang="en-GB" sz="900" dirty="0" smtClean="0"/>
                        <a:t>Design Methodology/tools for large complex pixel chip</a:t>
                      </a:r>
                    </a:p>
                    <a:p>
                      <a:r>
                        <a:rPr lang="en-GB" sz="900" dirty="0" smtClean="0"/>
                        <a:t>Integration of </a:t>
                      </a:r>
                      <a:r>
                        <a:rPr lang="en-GB" sz="900" dirty="0" err="1" smtClean="0"/>
                        <a:t>analog</a:t>
                      </a:r>
                      <a:r>
                        <a:rPr lang="en-GB" sz="900" dirty="0" smtClean="0"/>
                        <a:t> in large digital design</a:t>
                      </a:r>
                    </a:p>
                    <a:p>
                      <a:r>
                        <a:rPr lang="en-GB" sz="900" dirty="0" smtClean="0"/>
                        <a:t>Design and verification methodology for very large chips.</a:t>
                      </a:r>
                    </a:p>
                    <a:p>
                      <a:r>
                        <a:rPr lang="en-GB" sz="900" dirty="0" smtClean="0"/>
                        <a:t>Design methodology for low power design/synthesis.</a:t>
                      </a:r>
                    </a:p>
                    <a:p>
                      <a:r>
                        <a:rPr lang="en-GB" sz="900" dirty="0" smtClean="0"/>
                        <a:t>Clock distribution and optimization.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347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Simulation/verification framework</a:t>
                      </a:r>
                      <a:endParaRPr lang="en-GB" sz="1600" dirty="0"/>
                    </a:p>
                  </a:txBody>
                  <a:tcPr/>
                </a:tc>
              </a:tr>
              <a:tr h="352881">
                <a:tc gridSpan="2">
                  <a:txBody>
                    <a:bodyPr/>
                    <a:lstStyle/>
                    <a:p>
                      <a:r>
                        <a:rPr lang="en-GB" sz="900" dirty="0" smtClean="0"/>
                        <a:t>System Verilog simulation and Verification framework</a:t>
                      </a:r>
                    </a:p>
                    <a:p>
                      <a:r>
                        <a:rPr lang="en-GB" sz="900" dirty="0" smtClean="0"/>
                        <a:t>Optimization of global architecture/pixel regions/pixel cells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347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I/O + (Standard cell)</a:t>
                      </a:r>
                      <a:endParaRPr lang="en-GB" sz="1600" dirty="0"/>
                    </a:p>
                  </a:txBody>
                  <a:tcPr/>
                </a:tc>
              </a:tr>
              <a:tr h="352881">
                <a:tc gridSpan="2">
                  <a:txBody>
                    <a:bodyPr/>
                    <a:lstStyle/>
                    <a:p>
                      <a:r>
                        <a:rPr lang="en-GB" sz="900" dirty="0" smtClean="0"/>
                        <a:t>Development of rad hard IO cells (and standard cells if required)</a:t>
                      </a:r>
                      <a:r>
                        <a:rPr lang="en-GB" sz="900" baseline="0" dirty="0" smtClean="0"/>
                        <a:t> </a:t>
                      </a:r>
                      <a:endParaRPr lang="en-GB" sz="900" dirty="0" smtClean="0"/>
                    </a:p>
                    <a:p>
                      <a:r>
                        <a:rPr lang="en-GB" sz="900" dirty="0" smtClean="0"/>
                        <a:t>Standardized</a:t>
                      </a:r>
                      <a:r>
                        <a:rPr lang="en-GB" sz="900" baseline="0" dirty="0" smtClean="0"/>
                        <a:t> interfaces: Control, Readout, etc.</a:t>
                      </a:r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347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Analog</a:t>
                      </a:r>
                      <a:r>
                        <a:rPr lang="en-GB" sz="1600" dirty="0" smtClean="0"/>
                        <a:t> design / </a:t>
                      </a:r>
                      <a:r>
                        <a:rPr lang="en-GB" sz="1600" dirty="0" err="1" smtClean="0"/>
                        <a:t>analog</a:t>
                      </a:r>
                      <a:r>
                        <a:rPr lang="en-GB" sz="1600" dirty="0" smtClean="0"/>
                        <a:t> front-end</a:t>
                      </a:r>
                      <a:endParaRPr lang="en-GB" sz="1600" dirty="0"/>
                    </a:p>
                  </a:txBody>
                  <a:tcPr/>
                </a:tc>
              </a:tr>
              <a:tr h="485211">
                <a:tc gridSpan="2">
                  <a:txBody>
                    <a:bodyPr/>
                    <a:lstStyle/>
                    <a:p>
                      <a:r>
                        <a:rPr lang="en-GB" sz="900" dirty="0" smtClean="0"/>
                        <a:t>Define detailed requirements to </a:t>
                      </a:r>
                      <a:r>
                        <a:rPr lang="en-GB" sz="900" dirty="0" err="1" smtClean="0"/>
                        <a:t>analog</a:t>
                      </a:r>
                      <a:r>
                        <a:rPr lang="en-GB" sz="900" dirty="0" smtClean="0"/>
                        <a:t> front-end and digitization</a:t>
                      </a:r>
                    </a:p>
                    <a:p>
                      <a:r>
                        <a:rPr lang="en-GB" sz="900" dirty="0" smtClean="0"/>
                        <a:t>Evaluate different </a:t>
                      </a:r>
                      <a:r>
                        <a:rPr lang="en-GB" sz="900" dirty="0" err="1" smtClean="0"/>
                        <a:t>analog</a:t>
                      </a:r>
                      <a:r>
                        <a:rPr lang="en-GB" sz="900" dirty="0" smtClean="0"/>
                        <a:t> design approaches for very high radiation environment.</a:t>
                      </a:r>
                    </a:p>
                    <a:p>
                      <a:r>
                        <a:rPr lang="en-GB" sz="900" dirty="0" smtClean="0"/>
                        <a:t>Develop</a:t>
                      </a:r>
                      <a:r>
                        <a:rPr lang="en-GB" sz="900" baseline="0" dirty="0" smtClean="0"/>
                        <a:t> </a:t>
                      </a:r>
                      <a:r>
                        <a:rPr lang="en-GB" sz="900" baseline="0" dirty="0" err="1" smtClean="0"/>
                        <a:t>analog</a:t>
                      </a:r>
                      <a:r>
                        <a:rPr lang="en-GB" sz="900" baseline="0" dirty="0" smtClean="0"/>
                        <a:t> front-ends</a:t>
                      </a:r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347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IP blocks</a:t>
                      </a:r>
                      <a:endParaRPr lang="en-GB" sz="1600" dirty="0"/>
                    </a:p>
                  </a:txBody>
                  <a:tcPr/>
                </a:tc>
              </a:tr>
              <a:tr h="584389">
                <a:tc gridSpan="2">
                  <a:txBody>
                    <a:bodyPr/>
                    <a:lstStyle/>
                    <a:p>
                      <a:r>
                        <a:rPr lang="en-GB" sz="900" dirty="0" smtClean="0"/>
                        <a:t>Definition of required building blocks: RAM, PLL, references , ADC, DAC, power</a:t>
                      </a:r>
                      <a:r>
                        <a:rPr lang="en-GB" sz="900" baseline="0" dirty="0" smtClean="0"/>
                        <a:t> conversion, LDO, ,</a:t>
                      </a:r>
                      <a:endParaRPr lang="en-GB" sz="900" dirty="0" smtClean="0"/>
                    </a:p>
                    <a:p>
                      <a:r>
                        <a:rPr lang="en-GB" sz="900" dirty="0" smtClean="0"/>
                        <a:t>Distribute design work among institutes</a:t>
                      </a:r>
                    </a:p>
                    <a:p>
                      <a:r>
                        <a:rPr lang="en-GB" sz="900" dirty="0" smtClean="0"/>
                        <a:t>Implementation, test,</a:t>
                      </a:r>
                      <a:r>
                        <a:rPr lang="en-GB" sz="900" baseline="0" dirty="0" smtClean="0"/>
                        <a:t> </a:t>
                      </a:r>
                      <a:r>
                        <a:rPr lang="en-GB" sz="900" dirty="0" smtClean="0"/>
                        <a:t>verification, documentation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202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1981200" y="990600"/>
            <a:ext cx="4495800" cy="443470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1DC3B-AF7B-4EB3-869E-5BBAD61C3F59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3" r="51954"/>
          <a:stretch/>
        </p:blipFill>
        <p:spPr bwMode="auto">
          <a:xfrm>
            <a:off x="2133600" y="914400"/>
            <a:ext cx="3954162" cy="426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38400" y="5148305"/>
            <a:ext cx="3843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Ring oscillators with different transistor sizes at -25</a:t>
            </a:r>
            <a:r>
              <a:rPr lang="en-GB" sz="1200" baseline="30000" dirty="0" smtClean="0">
                <a:solidFill>
                  <a:srgbClr val="000000"/>
                </a:solidFill>
              </a:rPr>
              <a:t>o</a:t>
            </a:r>
            <a:r>
              <a:rPr lang="en-GB" sz="1200" dirty="0" smtClean="0">
                <a:solidFill>
                  <a:srgbClr val="000000"/>
                </a:solidFill>
              </a:rPr>
              <a:t>C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0" y="3352800"/>
            <a:ext cx="5774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743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Organisation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/>
          <a:lstStyle/>
          <a:p>
            <a:r>
              <a:rPr lang="en-GB" sz="1600" dirty="0" smtClean="0"/>
              <a:t>19 Institutes (2 new institutes have joined)</a:t>
            </a:r>
          </a:p>
          <a:p>
            <a:pPr lvl="1"/>
            <a:r>
              <a:rPr lang="it-IT" sz="1400" dirty="0" smtClean="0"/>
              <a:t>Bari, </a:t>
            </a:r>
            <a:r>
              <a:rPr lang="it-IT" sz="1400" dirty="0"/>
              <a:t>Bergamo-Pavia, </a:t>
            </a:r>
            <a:r>
              <a:rPr lang="en-US" sz="1400" dirty="0" smtClean="0"/>
              <a:t>Bonn</a:t>
            </a:r>
            <a:r>
              <a:rPr lang="en-US" sz="1400" dirty="0"/>
              <a:t>, </a:t>
            </a:r>
            <a:r>
              <a:rPr lang="en-US" sz="1400" dirty="0" smtClean="0"/>
              <a:t>CERN</a:t>
            </a:r>
            <a:r>
              <a:rPr lang="en-US" sz="1400" dirty="0"/>
              <a:t>, </a:t>
            </a:r>
            <a:r>
              <a:rPr lang="en-US" sz="1400" dirty="0" smtClean="0"/>
              <a:t>CPPM</a:t>
            </a:r>
            <a:r>
              <a:rPr lang="en-US" sz="1400" dirty="0"/>
              <a:t>, </a:t>
            </a:r>
            <a:r>
              <a:rPr lang="it-IT" sz="1400" dirty="0"/>
              <a:t>Fermilab, </a:t>
            </a:r>
            <a:r>
              <a:rPr lang="en-US" sz="1400" dirty="0" smtClean="0"/>
              <a:t>LBNL</a:t>
            </a:r>
            <a:r>
              <a:rPr lang="en-US" sz="1400" dirty="0"/>
              <a:t>, LPNHE Paris, </a:t>
            </a:r>
            <a:r>
              <a:rPr lang="en-US" sz="1400" b="1" dirty="0" smtClean="0"/>
              <a:t>Milano</a:t>
            </a:r>
            <a:r>
              <a:rPr lang="en-US" sz="1400" dirty="0" smtClean="0"/>
              <a:t>, NIKHEF</a:t>
            </a:r>
            <a:r>
              <a:rPr lang="en-US" sz="1400" dirty="0"/>
              <a:t>, New Mexico, </a:t>
            </a:r>
            <a:r>
              <a:rPr lang="it-IT" sz="1400" dirty="0" smtClean="0"/>
              <a:t>Padova</a:t>
            </a:r>
            <a:r>
              <a:rPr lang="it-IT" sz="1400" dirty="0"/>
              <a:t>, Perugia, Pisa, </a:t>
            </a:r>
            <a:r>
              <a:rPr lang="it-IT" sz="1400" b="1" dirty="0"/>
              <a:t>Prague </a:t>
            </a:r>
            <a:r>
              <a:rPr lang="it-IT" sz="1400" b="1" dirty="0" smtClean="0"/>
              <a:t>IP/FNSPE-CTU</a:t>
            </a:r>
            <a:r>
              <a:rPr lang="it-IT" sz="1400" dirty="0" smtClean="0"/>
              <a:t>, </a:t>
            </a:r>
            <a:r>
              <a:rPr lang="it-IT" sz="1400" dirty="0"/>
              <a:t>PSI, RAL, </a:t>
            </a:r>
            <a:r>
              <a:rPr lang="it-IT" sz="1400" dirty="0" smtClean="0"/>
              <a:t>Torino, </a:t>
            </a:r>
            <a:br>
              <a:rPr lang="it-IT" sz="1400" dirty="0" smtClean="0"/>
            </a:br>
            <a:r>
              <a:rPr lang="en-US" sz="1400" dirty="0" smtClean="0"/>
              <a:t>UC </a:t>
            </a:r>
            <a:r>
              <a:rPr lang="en-US" sz="1400" dirty="0"/>
              <a:t>Santa </a:t>
            </a:r>
            <a:r>
              <a:rPr lang="en-US" sz="1400" dirty="0" smtClean="0"/>
              <a:t>Cruz.</a:t>
            </a:r>
            <a:endParaRPr lang="en-GB" sz="1400" dirty="0"/>
          </a:p>
          <a:p>
            <a:pPr lvl="1"/>
            <a:r>
              <a:rPr lang="en-GB" sz="1400" dirty="0" smtClean="0"/>
              <a:t>~100 collaborators</a:t>
            </a:r>
          </a:p>
          <a:p>
            <a:pPr lvl="1"/>
            <a:r>
              <a:rPr lang="en-GB" sz="1400" dirty="0" smtClean="0"/>
              <a:t>2 institutes requesting to join: LAL/OMEGA, Seville</a:t>
            </a:r>
          </a:p>
          <a:p>
            <a:pPr marL="342900" lvl="1" indent="-342900">
              <a:buClr>
                <a:schemeClr val="hlink"/>
              </a:buClr>
            </a:pPr>
            <a:r>
              <a:rPr lang="en-GB" sz="1400" dirty="0"/>
              <a:t>Spokes persons: Maurice </a:t>
            </a:r>
            <a:r>
              <a:rPr lang="en-GB" sz="1400" dirty="0" smtClean="0"/>
              <a:t>Garcia-Sciveres, LBNL (ATLAS</a:t>
            </a:r>
            <a:r>
              <a:rPr lang="en-GB" sz="1400" dirty="0"/>
              <a:t>), Jorgen </a:t>
            </a:r>
            <a:r>
              <a:rPr lang="en-GB" sz="1400" dirty="0" smtClean="0"/>
              <a:t>Christiansen, CERN (CMS)</a:t>
            </a:r>
            <a:endParaRPr lang="en-GB" sz="1400" dirty="0"/>
          </a:p>
          <a:p>
            <a:pPr lvl="1"/>
            <a:r>
              <a:rPr lang="en-GB" sz="1400" dirty="0" smtClean="0"/>
              <a:t>2 year terms</a:t>
            </a:r>
            <a:endParaRPr lang="en-GB" sz="1100" dirty="0" smtClean="0"/>
          </a:p>
          <a:p>
            <a:r>
              <a:rPr lang="en-GB" sz="1600" dirty="0" smtClean="0"/>
              <a:t>Institute Board</a:t>
            </a:r>
          </a:p>
          <a:p>
            <a:pPr lvl="1"/>
            <a:r>
              <a:rPr lang="en-GB" sz="1400" dirty="0"/>
              <a:t>IB chair: Lino Demaria, Torino</a:t>
            </a:r>
          </a:p>
          <a:p>
            <a:pPr lvl="1"/>
            <a:r>
              <a:rPr lang="en-GB" sz="1400" dirty="0" smtClean="0"/>
              <a:t>Regular IB meetings</a:t>
            </a:r>
          </a:p>
          <a:p>
            <a:pPr lvl="1"/>
            <a:r>
              <a:rPr lang="en-GB" sz="1400" dirty="0" smtClean="0"/>
              <a:t>MOU drafted and ready to be signed</a:t>
            </a:r>
          </a:p>
          <a:p>
            <a:r>
              <a:rPr lang="en-GB" sz="1600" dirty="0" smtClean="0"/>
              <a:t>Management board: Spokes persons, IB chair, WG conveners</a:t>
            </a:r>
          </a:p>
          <a:p>
            <a:pPr lvl="1"/>
            <a:r>
              <a:rPr lang="en-GB" sz="1400" dirty="0" smtClean="0"/>
              <a:t>Monthly meetings</a:t>
            </a:r>
          </a:p>
          <a:p>
            <a:r>
              <a:rPr lang="en-GB" sz="1600" dirty="0" smtClean="0"/>
              <a:t>Mailing </a:t>
            </a:r>
            <a:r>
              <a:rPr lang="en-GB" sz="1600" dirty="0"/>
              <a:t>lists, </a:t>
            </a:r>
            <a:r>
              <a:rPr lang="en-GB" sz="1600" dirty="0" smtClean="0"/>
              <a:t>INDICO, CDS</a:t>
            </a:r>
            <a:r>
              <a:rPr lang="en-GB" sz="1600" dirty="0"/>
              <a:t>, TWIKI: </a:t>
            </a:r>
            <a:r>
              <a:rPr lang="en-GB" sz="1600" dirty="0">
                <a:hlinkClick r:id="rId2"/>
              </a:rPr>
              <a:t>http://</a:t>
            </a:r>
            <a:r>
              <a:rPr lang="en-GB" sz="1600" dirty="0" smtClean="0">
                <a:hlinkClick r:id="rId2"/>
              </a:rPr>
              <a:t>twiki.cern.ch/RD53</a:t>
            </a:r>
            <a:r>
              <a:rPr lang="en-GB" sz="1600" dirty="0" smtClean="0"/>
              <a:t> , </a:t>
            </a:r>
            <a:r>
              <a:rPr lang="en-GB" sz="1600" dirty="0"/>
              <a:t>etc. set </a:t>
            </a:r>
            <a:r>
              <a:rPr lang="en-GB" sz="1600" dirty="0" smtClean="0"/>
              <a:t>up</a:t>
            </a:r>
          </a:p>
          <a:p>
            <a:r>
              <a:rPr lang="en-GB" sz="1600" dirty="0" smtClean="0"/>
              <a:t>Technical Working </a:t>
            </a:r>
            <a:r>
              <a:rPr lang="en-GB" sz="1600" dirty="0"/>
              <a:t>G</a:t>
            </a:r>
            <a:r>
              <a:rPr lang="en-GB" sz="1600" dirty="0" smtClean="0"/>
              <a:t>roups have started</a:t>
            </a:r>
          </a:p>
          <a:p>
            <a:pPr lvl="1"/>
            <a:r>
              <a:rPr lang="en-GB" sz="1400" dirty="0" smtClean="0"/>
              <a:t>WG conveners</a:t>
            </a:r>
          </a:p>
          <a:p>
            <a:pPr lvl="1"/>
            <a:r>
              <a:rPr lang="en-GB" sz="1400" dirty="0" smtClean="0"/>
              <a:t>Regular WG meetings</a:t>
            </a:r>
          </a:p>
          <a:p>
            <a:r>
              <a:rPr lang="en-GB" sz="1600" dirty="0" smtClean="0"/>
              <a:t>First official RD53 collaboration meeting </a:t>
            </a:r>
            <a:r>
              <a:rPr lang="en-GB" sz="1200" dirty="0" smtClean="0"/>
              <a:t>(pre-RD53 meeting in Nov. 2012)</a:t>
            </a:r>
            <a:endParaRPr lang="en-GB" sz="1600" dirty="0" smtClean="0"/>
          </a:p>
          <a:p>
            <a:pPr lvl="1"/>
            <a:r>
              <a:rPr lang="en-GB" sz="1400" dirty="0" smtClean="0"/>
              <a:t>CERN April 10-11, </a:t>
            </a:r>
            <a:r>
              <a:rPr lang="en-GB" sz="1400" dirty="0"/>
              <a:t>64 participants: </a:t>
            </a:r>
            <a:r>
              <a:rPr lang="en-GB" sz="1400" dirty="0">
                <a:hlinkClick r:id="rId3"/>
              </a:rPr>
              <a:t>https://</a:t>
            </a:r>
            <a:r>
              <a:rPr lang="en-GB" sz="1400" dirty="0" smtClean="0">
                <a:hlinkClick r:id="rId3"/>
              </a:rPr>
              <a:t>indico.cern.ch/event/296570</a:t>
            </a:r>
            <a:r>
              <a:rPr lang="en-GB" sz="1400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WG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638800"/>
          </a:xfrm>
        </p:spPr>
        <p:txBody>
          <a:bodyPr/>
          <a:lstStyle/>
          <a:p>
            <a:r>
              <a:rPr lang="en-GB" sz="1800" dirty="0" smtClean="0"/>
              <a:t>Radiation test and qualification of baseline 65nm technology for radiation levels of 1Grad and 10</a:t>
            </a:r>
            <a:r>
              <a:rPr lang="en-GB" sz="1800" baseline="30000" dirty="0" smtClean="0"/>
              <a:t>16</a:t>
            </a:r>
            <a:r>
              <a:rPr lang="en-GB" sz="1800" dirty="0" smtClean="0"/>
              <a:t> </a:t>
            </a:r>
            <a:r>
              <a:rPr lang="en-GB" sz="1800" dirty="0" err="1" smtClean="0"/>
              <a:t>neu</a:t>
            </a:r>
            <a:r>
              <a:rPr lang="en-GB" sz="1800" dirty="0" smtClean="0"/>
              <a:t>/cm</a:t>
            </a:r>
            <a:r>
              <a:rPr lang="en-GB" sz="1800" baseline="30000" dirty="0" smtClean="0"/>
              <a:t>2</a:t>
            </a:r>
            <a:endParaRPr lang="en-GB" sz="1800" dirty="0"/>
          </a:p>
          <a:p>
            <a:r>
              <a:rPr lang="en-GB" sz="1600" dirty="0" smtClean="0"/>
              <a:t>WG </a:t>
            </a:r>
            <a:r>
              <a:rPr lang="en-GB" sz="1600" dirty="0"/>
              <a:t>convener: Marlon Barbero, CPPM</a:t>
            </a:r>
          </a:p>
          <a:p>
            <a:r>
              <a:rPr lang="en-GB" sz="1600" dirty="0" smtClean="0"/>
              <a:t>Activities and Status:</a:t>
            </a:r>
          </a:p>
          <a:p>
            <a:pPr lvl="1"/>
            <a:r>
              <a:rPr lang="en-GB" sz="1400" dirty="0" smtClean="0"/>
              <a:t>Defining radiation testing procedure</a:t>
            </a:r>
          </a:p>
          <a:p>
            <a:pPr lvl="1"/>
            <a:r>
              <a:rPr lang="en-GB" sz="1400" dirty="0" smtClean="0"/>
              <a:t>Test of 65nm transistors to 1Grad</a:t>
            </a:r>
          </a:p>
          <a:p>
            <a:pPr lvl="2"/>
            <a:r>
              <a:rPr lang="en-GB" sz="1200" dirty="0" smtClean="0"/>
              <a:t>NMOS: Acceptable degradation</a:t>
            </a:r>
          </a:p>
          <a:p>
            <a:pPr lvl="2"/>
            <a:r>
              <a:rPr lang="en-GB" sz="1200" dirty="0" smtClean="0"/>
              <a:t>PMOS: Severe radiation damage above 300Mrad (next slide)</a:t>
            </a:r>
          </a:p>
          <a:p>
            <a:pPr lvl="3"/>
            <a:r>
              <a:rPr lang="en-GB" sz="1100" dirty="0" smtClean="0"/>
              <a:t>Not yet a clear understanding of effects seen at these unprecedented radiation levels</a:t>
            </a:r>
          </a:p>
          <a:p>
            <a:pPr lvl="3"/>
            <a:r>
              <a:rPr lang="en-GB" sz="1100" dirty="0" smtClean="0"/>
              <a:t>ESD damage from manipulation and test systems ?</a:t>
            </a:r>
          </a:p>
          <a:p>
            <a:pPr lvl="2"/>
            <a:r>
              <a:rPr lang="en-GB" sz="1200" dirty="0" smtClean="0"/>
              <a:t>Systematic radiation/annealing studies required to be verified with pixel detector operation</a:t>
            </a:r>
          </a:p>
          <a:p>
            <a:pPr lvl="1"/>
            <a:r>
              <a:rPr lang="en-GB" sz="1400" dirty="0" smtClean="0"/>
              <a:t>Test of circuits to 1Grad</a:t>
            </a:r>
          </a:p>
          <a:p>
            <a:pPr lvl="2"/>
            <a:r>
              <a:rPr lang="en-GB" sz="1200" dirty="0" smtClean="0"/>
              <a:t>Ring oscillators, Pixel chips ( CERN, LBNL)</a:t>
            </a:r>
          </a:p>
          <a:p>
            <a:pPr lvl="2"/>
            <a:r>
              <a:rPr lang="en-GB" sz="1200" dirty="0" smtClean="0"/>
              <a:t>Some digital circuits remains operational up to 1Grad, depending on digital library used.</a:t>
            </a:r>
            <a:br>
              <a:rPr lang="en-GB" sz="1200" dirty="0" smtClean="0"/>
            </a:br>
            <a:r>
              <a:rPr lang="en-GB" sz="1200" dirty="0" smtClean="0"/>
              <a:t>(better than indicated by tests of individual transistors)</a:t>
            </a:r>
          </a:p>
          <a:p>
            <a:pPr marL="457200" lvl="1" indent="0">
              <a:buNone/>
            </a:pPr>
            <a:r>
              <a:rPr lang="en-GB" sz="1200" b="1" dirty="0" smtClean="0">
                <a:solidFill>
                  <a:srgbClr val="FF0000"/>
                </a:solidFill>
              </a:rPr>
              <a:t>Critical </a:t>
            </a:r>
            <a:r>
              <a:rPr lang="en-GB" sz="1200" b="1" dirty="0">
                <a:solidFill>
                  <a:srgbClr val="FF0000"/>
                </a:solidFill>
              </a:rPr>
              <a:t>t</a:t>
            </a:r>
            <a:r>
              <a:rPr lang="en-GB" sz="1200" b="1" dirty="0" smtClean="0">
                <a:solidFill>
                  <a:srgbClr val="FF0000"/>
                </a:solidFill>
              </a:rPr>
              <a:t>o confirm if 65nm is OK for inner layers of pixel detectors</a:t>
            </a:r>
          </a:p>
          <a:p>
            <a:pPr lvl="2"/>
            <a:r>
              <a:rPr lang="en-GB" sz="1050" dirty="0" smtClean="0"/>
              <a:t>Alternative foundries/technologies or replacement of inner layers after a few years ?</a:t>
            </a:r>
          </a:p>
          <a:p>
            <a:r>
              <a:rPr lang="en-GB" sz="1600" dirty="0" smtClean="0"/>
              <a:t>Plans</a:t>
            </a:r>
          </a:p>
          <a:p>
            <a:pPr lvl="1"/>
            <a:r>
              <a:rPr lang="en-GB" sz="1200" dirty="0"/>
              <a:t>S</a:t>
            </a:r>
            <a:r>
              <a:rPr lang="en-GB" sz="1200" dirty="0" smtClean="0"/>
              <a:t>ystematic radiation and annealing studies of 65nm basic devices and circuits</a:t>
            </a:r>
          </a:p>
          <a:p>
            <a:pPr lvl="1"/>
            <a:r>
              <a:rPr lang="en-GB" sz="1200" dirty="0" smtClean="0"/>
              <a:t>Hadron/neutron radiation tests for NIEL effects</a:t>
            </a:r>
          </a:p>
          <a:p>
            <a:pPr lvl="1"/>
            <a:r>
              <a:rPr lang="en-GB" sz="1200" dirty="0" smtClean="0"/>
              <a:t>Radiation test of basic transistors/structures in alternative technologies (for comparison/understanding)</a:t>
            </a:r>
          </a:p>
          <a:p>
            <a:pPr lvl="1"/>
            <a:r>
              <a:rPr lang="en-GB" sz="1200" dirty="0"/>
              <a:t>S</a:t>
            </a:r>
            <a:r>
              <a:rPr lang="en-GB" sz="1200" dirty="0" smtClean="0"/>
              <a:t>imulation models of radiation degraded transistors (if possible)</a:t>
            </a:r>
          </a:p>
          <a:p>
            <a:r>
              <a:rPr lang="en-GB" sz="1600" dirty="0"/>
              <a:t>CERN, CPPM, </a:t>
            </a:r>
            <a:r>
              <a:rPr lang="en-GB" sz="1600" dirty="0" err="1"/>
              <a:t>Fermilab</a:t>
            </a:r>
            <a:r>
              <a:rPr lang="en-GB" sz="1600" dirty="0"/>
              <a:t>, LBNL, New </a:t>
            </a:r>
            <a:r>
              <a:rPr lang="en-GB" sz="1600" dirty="0" err="1"/>
              <a:t>mexico</a:t>
            </a:r>
            <a:r>
              <a:rPr lang="en-GB" sz="1600" dirty="0"/>
              <a:t>, </a:t>
            </a:r>
            <a:r>
              <a:rPr lang="en-GB" sz="1600" dirty="0" err="1" smtClean="0"/>
              <a:t>Padova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6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en-GB" dirty="0" smtClean="0"/>
              <a:t>PMOS Radiation effects 65nm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902283"/>
            <a:ext cx="3386644" cy="2541394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" r="6707"/>
          <a:stretch/>
        </p:blipFill>
        <p:spPr bwMode="auto">
          <a:xfrm>
            <a:off x="5181600" y="902283"/>
            <a:ext cx="3126154" cy="2648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0" r="6643"/>
          <a:stretch/>
        </p:blipFill>
        <p:spPr>
          <a:xfrm>
            <a:off x="1304084" y="3893008"/>
            <a:ext cx="3377960" cy="2566305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9" r="7443"/>
          <a:stretch/>
        </p:blipFill>
        <p:spPr bwMode="auto">
          <a:xfrm>
            <a:off x="5181600" y="3893008"/>
            <a:ext cx="3126154" cy="2665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38600" y="3387004"/>
            <a:ext cx="16012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Transconductance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4495800" y="6407596"/>
            <a:ext cx="74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Vt</a:t>
            </a:r>
            <a:r>
              <a:rPr lang="en-GB" sz="1400" dirty="0" smtClean="0"/>
              <a:t> shift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485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en-GB" dirty="0" smtClean="0"/>
              <a:t>PMOS Radiation effects 65nm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902283"/>
            <a:ext cx="3386644" cy="2541394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" r="6707"/>
          <a:stretch/>
        </p:blipFill>
        <p:spPr bwMode="auto">
          <a:xfrm>
            <a:off x="5181600" y="902283"/>
            <a:ext cx="3126154" cy="2648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0" r="6643"/>
          <a:stretch/>
        </p:blipFill>
        <p:spPr>
          <a:xfrm>
            <a:off x="1304084" y="3893008"/>
            <a:ext cx="3377960" cy="2566305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9" r="7443"/>
          <a:stretch/>
        </p:blipFill>
        <p:spPr bwMode="auto">
          <a:xfrm>
            <a:off x="5181600" y="3893008"/>
            <a:ext cx="3126154" cy="2665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38600" y="3387004"/>
            <a:ext cx="16012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Transconductance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4495800" y="6407596"/>
            <a:ext cx="74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Vt</a:t>
            </a:r>
            <a:r>
              <a:rPr lang="en-GB" sz="1400" dirty="0" smtClean="0"/>
              <a:t> shift</a:t>
            </a:r>
            <a:endParaRPr lang="en-GB" sz="1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163" y="1150938"/>
            <a:ext cx="4511675" cy="456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432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874" y="3464720"/>
            <a:ext cx="5678944" cy="2524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en-GB" dirty="0" smtClean="0"/>
              <a:t>Radiation effects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936" y="1103164"/>
            <a:ext cx="2178321" cy="1622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3834842" y="2264391"/>
            <a:ext cx="29464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9pPr>
          </a:lstStyle>
          <a:p>
            <a:pPr algn="ctr" eaLnBrk="0" hangingPunct="0">
              <a:spcBef>
                <a:spcPct val="50000"/>
              </a:spcBef>
              <a:buClrTx/>
              <a:buFontTx/>
              <a:buNone/>
              <a:defRPr/>
            </a:pPr>
            <a:r>
              <a:rPr lang="en-US" sz="1800" dirty="0" smtClean="0">
                <a:solidFill>
                  <a:srgbClr val="FF3300"/>
                </a:solidFill>
                <a:cs typeface="+mn-cs"/>
              </a:rPr>
              <a:t>Charge buildup in gate oxide</a:t>
            </a:r>
            <a:r>
              <a:rPr lang="en-US" sz="1800" dirty="0">
                <a:solidFill>
                  <a:srgbClr val="FF3300"/>
                </a:solidFill>
                <a:cs typeface="+mn-cs"/>
              </a:rPr>
              <a:t> </a:t>
            </a:r>
            <a:r>
              <a:rPr lang="en-US" sz="1800" dirty="0" smtClean="0">
                <a:solidFill>
                  <a:srgbClr val="FF3300"/>
                </a:solidFill>
                <a:cs typeface="+mn-cs"/>
              </a:rPr>
              <a:t>and interface states  affects </a:t>
            </a:r>
            <a:r>
              <a:rPr lang="en-US" sz="1800" dirty="0" err="1" smtClean="0">
                <a:solidFill>
                  <a:srgbClr val="FF3300"/>
                </a:solidFill>
                <a:cs typeface="+mn-cs"/>
              </a:rPr>
              <a:t>Vt</a:t>
            </a:r>
            <a:endParaRPr lang="en-US" sz="1800" dirty="0">
              <a:solidFill>
                <a:srgbClr val="FF3300"/>
              </a:solidFill>
              <a:cs typeface="+mn-cs"/>
            </a:endParaRP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-26987" y="2726056"/>
            <a:ext cx="398938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9pPr>
          </a:lstStyle>
          <a:p>
            <a:pPr algn="ctr" eaLnBrk="0" hangingPunct="0">
              <a:spcBef>
                <a:spcPct val="50000"/>
              </a:spcBef>
              <a:buClrTx/>
              <a:buFontTx/>
              <a:buNone/>
              <a:defRPr/>
            </a:pPr>
            <a:r>
              <a:rPr lang="en-US" dirty="0">
                <a:solidFill>
                  <a:srgbClr val="000066"/>
                </a:solidFill>
                <a:cs typeface="+mn-cs"/>
              </a:rPr>
              <a:t>Thick Shallow Trench Isolation Oxide (~ 300 nm); radiation-induced charge-buildup may turn on </a:t>
            </a:r>
            <a:r>
              <a:rPr lang="en-US" dirty="0" smtClean="0">
                <a:solidFill>
                  <a:srgbClr val="FF3300"/>
                </a:solidFill>
                <a:cs typeface="+mn-cs"/>
              </a:rPr>
              <a:t>lateral </a:t>
            </a:r>
            <a:r>
              <a:rPr lang="en-US" dirty="0">
                <a:solidFill>
                  <a:srgbClr val="FF3300"/>
                </a:solidFill>
                <a:cs typeface="+mn-cs"/>
              </a:rPr>
              <a:t>parasitic </a:t>
            </a:r>
            <a:r>
              <a:rPr lang="en-US" dirty="0" smtClean="0">
                <a:solidFill>
                  <a:srgbClr val="FF3300"/>
                </a:solidFill>
                <a:cs typeface="+mn-cs"/>
              </a:rPr>
              <a:t>transistors and affect electric field in the channel)</a:t>
            </a:r>
            <a:endParaRPr lang="en-US" dirty="0">
              <a:solidFill>
                <a:srgbClr val="FF3300"/>
              </a:solidFill>
              <a:cs typeface="+mn-cs"/>
            </a:endParaRPr>
          </a:p>
        </p:txBody>
      </p:sp>
      <p:sp>
        <p:nvSpPr>
          <p:cNvPr id="8" name="Text Box 129"/>
          <p:cNvSpPr txBox="1">
            <a:spLocks noChangeArrowheads="1"/>
          </p:cNvSpPr>
          <p:nvPr/>
        </p:nvSpPr>
        <p:spPr bwMode="auto">
          <a:xfrm>
            <a:off x="75584" y="4098840"/>
            <a:ext cx="1814513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9pPr>
          </a:lstStyle>
          <a:p>
            <a:pPr algn="ctr" eaLnBrk="0" hangingPunct="0">
              <a:spcBef>
                <a:spcPct val="50000"/>
              </a:spcBef>
              <a:buClrTx/>
              <a:buFontTx/>
              <a:buNone/>
              <a:defRPr/>
            </a:pPr>
            <a:r>
              <a:rPr lang="en-US" sz="1800" dirty="0">
                <a:solidFill>
                  <a:srgbClr val="FF3300"/>
                </a:solidFill>
                <a:cs typeface="+mn-cs"/>
              </a:rPr>
              <a:t>Doping profile along STI</a:t>
            </a:r>
            <a:r>
              <a:rPr lang="en-US" sz="1800" dirty="0">
                <a:solidFill>
                  <a:srgbClr val="000066"/>
                </a:solidFill>
                <a:cs typeface="+mn-cs"/>
              </a:rPr>
              <a:t> sidewall is critical; doping increases with CMOS scaling, decreases in I/O devices</a:t>
            </a:r>
          </a:p>
        </p:txBody>
      </p:sp>
      <p:sp>
        <p:nvSpPr>
          <p:cNvPr id="10" name="Text Box 131"/>
          <p:cNvSpPr txBox="1">
            <a:spLocks noChangeArrowheads="1"/>
          </p:cNvSpPr>
          <p:nvPr/>
        </p:nvSpPr>
        <p:spPr bwMode="auto">
          <a:xfrm>
            <a:off x="2052874" y="5989638"/>
            <a:ext cx="65103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9pPr>
          </a:lstStyle>
          <a:p>
            <a:pPr algn="ctr" eaLnBrk="0" hangingPunct="0">
              <a:spcBef>
                <a:spcPct val="50000"/>
              </a:spcBef>
              <a:buClrTx/>
              <a:buFontTx/>
              <a:buNone/>
              <a:defRPr/>
            </a:pPr>
            <a:r>
              <a:rPr lang="en-US" sz="1800" dirty="0">
                <a:solidFill>
                  <a:srgbClr val="000066"/>
                </a:solidFill>
                <a:cs typeface="+mn-cs"/>
              </a:rPr>
              <a:t>Increasing sidewall doping makes a device less sensitive to radiation (more difficult to form parasitic leakage paths) 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863803"/>
            <a:ext cx="2094363" cy="206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2" name="Line 54"/>
          <p:cNvSpPr>
            <a:spLocks noChangeShapeType="1"/>
          </p:cNvSpPr>
          <p:nvPr/>
        </p:nvSpPr>
        <p:spPr bwMode="auto">
          <a:xfrm flipH="1">
            <a:off x="4479922" y="2971244"/>
            <a:ext cx="84137" cy="129595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6324600" y="1058750"/>
            <a:ext cx="29464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9pPr>
          </a:lstStyle>
          <a:p>
            <a:pPr algn="ctr" eaLnBrk="0" hangingPunct="0">
              <a:spcBef>
                <a:spcPct val="50000"/>
              </a:spcBef>
              <a:buClrTx/>
              <a:buFontTx/>
              <a:buNone/>
              <a:defRPr/>
            </a:pPr>
            <a:r>
              <a:rPr lang="en-US" sz="1800" dirty="0" smtClean="0">
                <a:solidFill>
                  <a:srgbClr val="FF3300"/>
                </a:solidFill>
                <a:cs typeface="+mn-cs"/>
              </a:rPr>
              <a:t>Spacer dielectrics may be radiation-sensitive</a:t>
            </a:r>
            <a:endParaRPr lang="en-US" sz="1800" dirty="0">
              <a:solidFill>
                <a:srgbClr val="FF3300"/>
              </a:solidFill>
              <a:cs typeface="+mn-cs"/>
            </a:endParaRPr>
          </a:p>
        </p:txBody>
      </p:sp>
      <p:sp>
        <p:nvSpPr>
          <p:cNvPr id="14" name="Line 54"/>
          <p:cNvSpPr>
            <a:spLocks noChangeShapeType="1"/>
          </p:cNvSpPr>
          <p:nvPr/>
        </p:nvSpPr>
        <p:spPr bwMode="auto">
          <a:xfrm flipH="1">
            <a:off x="7467600" y="1712120"/>
            <a:ext cx="2381" cy="74691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15" name="Line 121"/>
          <p:cNvSpPr>
            <a:spLocks noChangeShapeType="1"/>
          </p:cNvSpPr>
          <p:nvPr/>
        </p:nvSpPr>
        <p:spPr bwMode="auto">
          <a:xfrm>
            <a:off x="2089944" y="3925173"/>
            <a:ext cx="348456" cy="34202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73" name="Text Box 24"/>
          <p:cNvSpPr txBox="1">
            <a:spLocks noChangeArrowheads="1"/>
          </p:cNvSpPr>
          <p:nvPr/>
        </p:nvSpPr>
        <p:spPr bwMode="auto">
          <a:xfrm>
            <a:off x="3048000" y="1058750"/>
            <a:ext cx="33496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9pPr>
          </a:lstStyle>
          <a:p>
            <a:pPr algn="ctr" eaLnBrk="0" hangingPunct="0">
              <a:spcBef>
                <a:spcPct val="50000"/>
              </a:spcBef>
              <a:buClrTx/>
              <a:buFontTx/>
              <a:buNone/>
              <a:defRPr/>
            </a:pPr>
            <a:r>
              <a:rPr lang="en-US" sz="1800" dirty="0" smtClean="0">
                <a:solidFill>
                  <a:srgbClr val="FF0000"/>
                </a:solidFill>
                <a:cs typeface="+mn-cs"/>
              </a:rPr>
              <a:t>Birds beak parasitic device</a:t>
            </a:r>
            <a:endParaRPr lang="en-US" sz="180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74" name="Line 54"/>
          <p:cNvSpPr>
            <a:spLocks noChangeShapeType="1"/>
          </p:cNvSpPr>
          <p:nvPr/>
        </p:nvSpPr>
        <p:spPr bwMode="auto">
          <a:xfrm flipV="1">
            <a:off x="6248398" y="2894487"/>
            <a:ext cx="1549401" cy="1535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75" name="Line 54"/>
          <p:cNvSpPr>
            <a:spLocks noChangeShapeType="1"/>
          </p:cNvSpPr>
          <p:nvPr/>
        </p:nvSpPr>
        <p:spPr bwMode="auto">
          <a:xfrm flipH="1">
            <a:off x="2436018" y="1381915"/>
            <a:ext cx="916781" cy="60637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76" name="Line 54"/>
          <p:cNvSpPr>
            <a:spLocks noChangeShapeType="1"/>
          </p:cNvSpPr>
          <p:nvPr/>
        </p:nvSpPr>
        <p:spPr bwMode="auto">
          <a:xfrm flipH="1">
            <a:off x="5714999" y="1685104"/>
            <a:ext cx="1746743" cy="224006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accent2"/>
                </a:solidFill>
                <a:latin typeface="Comic Sans MS" pitchFamily="66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endParaRPr lang="it-IT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581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68" y="152400"/>
            <a:ext cx="8229600" cy="762000"/>
          </a:xfrm>
        </p:spPr>
        <p:txBody>
          <a:bodyPr/>
          <a:lstStyle/>
          <a:p>
            <a:r>
              <a:rPr lang="en-GB" dirty="0" err="1" smtClean="0"/>
              <a:t>Analog</a:t>
            </a:r>
            <a:r>
              <a:rPr lang="en-GB" dirty="0" smtClean="0"/>
              <a:t> WG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5314381" cy="5638800"/>
          </a:xfrm>
        </p:spPr>
        <p:txBody>
          <a:bodyPr/>
          <a:lstStyle/>
          <a:p>
            <a:r>
              <a:rPr lang="en-GB" sz="1600" dirty="0" smtClean="0"/>
              <a:t>Evaluation, design and test of appropriate low power </a:t>
            </a:r>
            <a:r>
              <a:rPr lang="en-GB" sz="1600" dirty="0" err="1" smtClean="0"/>
              <a:t>analog</a:t>
            </a:r>
            <a:r>
              <a:rPr lang="en-GB" sz="1600" dirty="0" smtClean="0"/>
              <a:t> pixel Front-Ends</a:t>
            </a:r>
          </a:p>
          <a:p>
            <a:r>
              <a:rPr lang="en-GB" sz="1600" dirty="0" smtClean="0"/>
              <a:t>Convener: Valerio Re, Bergamo/Pavia</a:t>
            </a:r>
          </a:p>
          <a:p>
            <a:r>
              <a:rPr lang="en-GB" sz="1600" dirty="0" smtClean="0"/>
              <a:t>Activities and status</a:t>
            </a:r>
          </a:p>
          <a:p>
            <a:pPr lvl="1"/>
            <a:r>
              <a:rPr lang="en-GB" sz="1400" dirty="0" err="1"/>
              <a:t>A</a:t>
            </a:r>
            <a:r>
              <a:rPr lang="en-GB" sz="1400" dirty="0" err="1" smtClean="0"/>
              <a:t>nalog</a:t>
            </a:r>
            <a:r>
              <a:rPr lang="en-GB" sz="1400" dirty="0" smtClean="0"/>
              <a:t> </a:t>
            </a:r>
            <a:r>
              <a:rPr lang="en-GB" sz="1400" dirty="0"/>
              <a:t>front-end </a:t>
            </a:r>
            <a:r>
              <a:rPr lang="en-GB" sz="1400" dirty="0" smtClean="0"/>
              <a:t>specifications</a:t>
            </a:r>
          </a:p>
          <a:p>
            <a:pPr lvl="2"/>
            <a:r>
              <a:rPr lang="en-GB" sz="1100" dirty="0" smtClean="0"/>
              <a:t>Planar, 3D sensors, capacitance, threshold, charge resolution, noise, </a:t>
            </a:r>
            <a:r>
              <a:rPr lang="en-GB" sz="1100" dirty="0" err="1" smtClean="0"/>
              <a:t>deadtime</a:t>
            </a:r>
            <a:r>
              <a:rPr lang="en-GB" sz="1100" dirty="0" smtClean="0"/>
              <a:t>, , </a:t>
            </a:r>
            <a:endParaRPr lang="en-GB" sz="1100" dirty="0"/>
          </a:p>
          <a:p>
            <a:pPr lvl="1"/>
            <a:r>
              <a:rPr lang="en-GB" sz="1400" dirty="0"/>
              <a:t>A</a:t>
            </a:r>
            <a:r>
              <a:rPr lang="en-GB" sz="1400" dirty="0" smtClean="0"/>
              <a:t>lternative architectures –implementations to be compared, designed and tested by different groups</a:t>
            </a:r>
          </a:p>
          <a:p>
            <a:pPr lvl="2"/>
            <a:r>
              <a:rPr lang="en-GB" sz="1100" dirty="0" smtClean="0"/>
              <a:t>TOT, ADC, Synchronous, Asynchronous, Threshold adjust, Auto zeroing, etc.</a:t>
            </a:r>
          </a:p>
          <a:p>
            <a:pPr lvl="1"/>
            <a:r>
              <a:rPr lang="en-GB" sz="1400" dirty="0" smtClean="0"/>
              <a:t>Design / prototyping of FE’s ongoing</a:t>
            </a:r>
          </a:p>
          <a:p>
            <a:r>
              <a:rPr lang="en-GB" sz="1600" dirty="0" smtClean="0"/>
              <a:t>Plans</a:t>
            </a:r>
          </a:p>
          <a:p>
            <a:pPr lvl="1"/>
            <a:r>
              <a:rPr lang="en-GB" sz="1400" dirty="0" smtClean="0"/>
              <a:t>Prototyping and test (with radiation) different FEs</a:t>
            </a:r>
          </a:p>
          <a:p>
            <a:pPr lvl="2"/>
            <a:r>
              <a:rPr lang="en-GB" sz="1100" dirty="0" smtClean="0"/>
              <a:t>Some FEs have already been prototyped</a:t>
            </a:r>
          </a:p>
          <a:p>
            <a:pPr lvl="2"/>
            <a:r>
              <a:rPr lang="en-GB" sz="1100" dirty="0" smtClean="0"/>
              <a:t>Others will be prototyped after the summer</a:t>
            </a:r>
          </a:p>
          <a:p>
            <a:pPr lvl="1"/>
            <a:r>
              <a:rPr lang="en-GB" sz="1400" dirty="0" smtClean="0"/>
              <a:t>Test, comparison and choice of most appropriate FE(s)</a:t>
            </a:r>
          </a:p>
          <a:p>
            <a:r>
              <a:rPr lang="it-IT" sz="1600" dirty="0" smtClean="0"/>
              <a:t>Bergamo-Pavia,</a:t>
            </a:r>
            <a:r>
              <a:rPr lang="en-US" sz="1600" dirty="0" smtClean="0"/>
              <a:t> Bonn, CERN</a:t>
            </a:r>
            <a:r>
              <a:rPr lang="en-US" sz="1600" dirty="0"/>
              <a:t>, </a:t>
            </a:r>
            <a:r>
              <a:rPr lang="en-US" sz="1600" dirty="0" smtClean="0"/>
              <a:t>CPPM, </a:t>
            </a:r>
            <a:r>
              <a:rPr lang="it-IT" sz="1600" dirty="0" smtClean="0"/>
              <a:t>Fermilab</a:t>
            </a:r>
            <a:r>
              <a:rPr lang="it-IT" sz="1600" dirty="0"/>
              <a:t>, </a:t>
            </a:r>
            <a:r>
              <a:rPr lang="en-US" sz="1600" dirty="0"/>
              <a:t>LBNL, </a:t>
            </a:r>
            <a:r>
              <a:rPr lang="it-IT" sz="1600" dirty="0" smtClean="0"/>
              <a:t>Prague IP/FNSPE-CTU, Torino.</a:t>
            </a:r>
            <a:endParaRPr lang="en-GB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5368" y="949411"/>
            <a:ext cx="3384366" cy="1981200"/>
          </a:xfrm>
          <a:prstGeom prst="rect">
            <a:avLst/>
          </a:prstGeom>
        </p:spPr>
      </p:pic>
      <p:pic>
        <p:nvPicPr>
          <p:cNvPr id="6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7551" y="2666998"/>
            <a:ext cx="1629210" cy="15078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53200" y="652790"/>
            <a:ext cx="2188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Krummenacher – TOT examples</a:t>
            </a:r>
            <a:endParaRPr lang="en-GB" sz="11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4685" y="4975654"/>
            <a:ext cx="2438400" cy="165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74471" y="4267199"/>
            <a:ext cx="2190526" cy="907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6633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 level WG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5791200" cy="5638800"/>
          </a:xfrm>
        </p:spPr>
        <p:txBody>
          <a:bodyPr/>
          <a:lstStyle/>
          <a:p>
            <a:r>
              <a:rPr lang="en-GB" sz="1800" dirty="0" smtClean="0"/>
              <a:t>Global architecture and floor-plan issues for large mixed signal pixel chip</a:t>
            </a:r>
          </a:p>
          <a:p>
            <a:r>
              <a:rPr lang="en-GB" sz="1800" dirty="0" smtClean="0"/>
              <a:t>Convener: Maurice Garcia-Sciveres, LBNL</a:t>
            </a:r>
          </a:p>
          <a:p>
            <a:r>
              <a:rPr lang="en-GB" sz="1800" dirty="0" smtClean="0"/>
              <a:t>Activities and status</a:t>
            </a:r>
          </a:p>
          <a:p>
            <a:pPr lvl="1"/>
            <a:r>
              <a:rPr lang="en-GB" sz="1600" dirty="0"/>
              <a:t>G</a:t>
            </a:r>
            <a:r>
              <a:rPr lang="en-GB" sz="1600" dirty="0" smtClean="0"/>
              <a:t>lobal </a:t>
            </a:r>
            <a:r>
              <a:rPr lang="en-GB" sz="1600" dirty="0" err="1" smtClean="0"/>
              <a:t>floorplan</a:t>
            </a:r>
            <a:r>
              <a:rPr lang="en-GB" sz="1600" dirty="0" smtClean="0"/>
              <a:t> issues for pixel matrix</a:t>
            </a:r>
          </a:p>
          <a:p>
            <a:pPr lvl="2"/>
            <a:r>
              <a:rPr lang="en-GB" sz="1400" dirty="0" smtClean="0"/>
              <a:t>50x50um</a:t>
            </a:r>
            <a:r>
              <a:rPr lang="en-GB" sz="1400" baseline="30000" dirty="0" smtClean="0"/>
              <a:t>2</a:t>
            </a:r>
            <a:r>
              <a:rPr lang="en-GB" sz="1400" dirty="0" smtClean="0"/>
              <a:t> – 25x100um</a:t>
            </a:r>
            <a:r>
              <a:rPr lang="en-GB" sz="1400" baseline="30000" dirty="0" smtClean="0"/>
              <a:t>2</a:t>
            </a:r>
            <a:r>
              <a:rPr lang="en-GB" sz="1400" dirty="0" smtClean="0"/>
              <a:t> pixels with same pixel chip</a:t>
            </a:r>
          </a:p>
          <a:p>
            <a:pPr lvl="3"/>
            <a:r>
              <a:rPr lang="en-GB" sz="1100" dirty="0" smtClean="0"/>
              <a:t>ATLAS – CMS has agreed to initially aim for this</a:t>
            </a:r>
          </a:p>
          <a:p>
            <a:pPr lvl="2"/>
            <a:r>
              <a:rPr lang="en-GB" sz="1400" dirty="0" smtClean="0"/>
              <a:t>Global floor-plan with </a:t>
            </a:r>
            <a:r>
              <a:rPr lang="en-GB" sz="1400" dirty="0" err="1" smtClean="0"/>
              <a:t>analog</a:t>
            </a:r>
            <a:r>
              <a:rPr lang="en-GB" sz="1400" dirty="0" smtClean="0"/>
              <a:t> and digital regions</a:t>
            </a:r>
          </a:p>
          <a:p>
            <a:pPr lvl="1"/>
            <a:r>
              <a:rPr lang="en-GB" sz="1600" dirty="0" smtClean="0"/>
              <a:t>Appropriate design flow</a:t>
            </a:r>
          </a:p>
          <a:p>
            <a:pPr lvl="1"/>
            <a:r>
              <a:rPr lang="en-GB" sz="1600" dirty="0" smtClean="0"/>
              <a:t>Column bus versus serial links</a:t>
            </a:r>
          </a:p>
          <a:p>
            <a:pPr lvl="1"/>
            <a:r>
              <a:rPr lang="en-GB" sz="1600" dirty="0" smtClean="0"/>
              <a:t>Simplified matrix structure for initial pixel array test chips</a:t>
            </a:r>
          </a:p>
          <a:p>
            <a:r>
              <a:rPr lang="en-GB" sz="1800" dirty="0" smtClean="0"/>
              <a:t>Plans</a:t>
            </a:r>
          </a:p>
          <a:p>
            <a:pPr lvl="1"/>
            <a:r>
              <a:rPr lang="en-GB" sz="1400" dirty="0" smtClean="0"/>
              <a:t>Submission of common simplified pixel matrix test chips</a:t>
            </a:r>
          </a:p>
          <a:p>
            <a:pPr lvl="1"/>
            <a:r>
              <a:rPr lang="en-GB" sz="1400" dirty="0" smtClean="0"/>
              <a:t>Evaluation of different pixel chip (digital) architectures</a:t>
            </a:r>
          </a:p>
          <a:p>
            <a:pPr lvl="2"/>
            <a:r>
              <a:rPr lang="en-GB" sz="1100" dirty="0" smtClean="0"/>
              <a:t>Using simulation frameworks from simulation WG.</a:t>
            </a:r>
          </a:p>
          <a:p>
            <a:pPr lvl="1"/>
            <a:r>
              <a:rPr lang="en-GB" sz="1400" dirty="0" smtClean="0"/>
              <a:t>Final integration of full pixel chip</a:t>
            </a:r>
          </a:p>
          <a:p>
            <a:r>
              <a:rPr lang="en-GB" sz="1800" dirty="0" smtClean="0"/>
              <a:t>Bonn, </a:t>
            </a:r>
            <a:r>
              <a:rPr lang="en-GB" sz="1800" dirty="0"/>
              <a:t>LBNL</a:t>
            </a:r>
            <a:r>
              <a:rPr lang="en-GB" sz="1800" dirty="0" smtClean="0"/>
              <a:t>, , , 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351" y="1066799"/>
            <a:ext cx="3128288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392" y="4267200"/>
            <a:ext cx="3576621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072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16719</TotalTime>
  <Words>2219</Words>
  <Application>Microsoft Office PowerPoint</Application>
  <PresentationFormat>On-screen Show (4:3)</PresentationFormat>
  <Paragraphs>427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Textured</vt:lpstr>
      <vt:lpstr>ATLAS/CMS/LCD  RD53 collaboration:   Pixel readout integrated circuits for extreme rate and radiation</vt:lpstr>
      <vt:lpstr>Reminder RD53</vt:lpstr>
      <vt:lpstr>Organisation issues</vt:lpstr>
      <vt:lpstr>Radiation WG</vt:lpstr>
      <vt:lpstr>PMOS Radiation effects 65nm</vt:lpstr>
      <vt:lpstr>PMOS Radiation effects 65nm</vt:lpstr>
      <vt:lpstr>Radiation effects</vt:lpstr>
      <vt:lpstr>Analog WG</vt:lpstr>
      <vt:lpstr>Top level WG</vt:lpstr>
      <vt:lpstr>IP WG</vt:lpstr>
      <vt:lpstr>Simulation/verification WG</vt:lpstr>
      <vt:lpstr>RD53 Outlook</vt:lpstr>
      <vt:lpstr>Summary</vt:lpstr>
      <vt:lpstr>Backup slides</vt:lpstr>
      <vt:lpstr>IO WG</vt:lpstr>
      <vt:lpstr>Phase 2 pixel challenges</vt:lpstr>
      <vt:lpstr>Pixel upgrades</vt:lpstr>
      <vt:lpstr>Pixel chip</vt:lpstr>
      <vt:lpstr>Pixel chip generations</vt:lpstr>
      <vt:lpstr>3rd generation pixel architecture</vt:lpstr>
      <vt:lpstr>Why 65nm Technology</vt:lpstr>
      <vt:lpstr>65nm Technology</vt:lpstr>
      <vt:lpstr>ATLAS – CMS RD collaboration</vt:lpstr>
      <vt:lpstr>Working groups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Jorgen Christiansen</dc:creator>
  <cp:lastModifiedBy>Jorgen Christiansen</cp:lastModifiedBy>
  <cp:revision>504</cp:revision>
  <cp:lastPrinted>2014-06-04T09:29:37Z</cp:lastPrinted>
  <dcterms:created xsi:type="dcterms:W3CDTF">1601-01-01T00:00:00Z</dcterms:created>
  <dcterms:modified xsi:type="dcterms:W3CDTF">2014-06-04T10:13:13Z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