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89" r:id="rId2"/>
    <p:sldId id="259" r:id="rId3"/>
    <p:sldId id="268" r:id="rId4"/>
    <p:sldId id="304" r:id="rId5"/>
    <p:sldId id="287" r:id="rId6"/>
    <p:sldId id="306" r:id="rId7"/>
    <p:sldId id="307" r:id="rId8"/>
    <p:sldId id="308" r:id="rId9"/>
    <p:sldId id="311" r:id="rId10"/>
    <p:sldId id="318" r:id="rId11"/>
    <p:sldId id="319" r:id="rId12"/>
    <p:sldId id="320" r:id="rId13"/>
    <p:sldId id="324" r:id="rId14"/>
    <p:sldId id="321" r:id="rId15"/>
    <p:sldId id="323" r:id="rId16"/>
    <p:sldId id="312" r:id="rId17"/>
    <p:sldId id="314" r:id="rId18"/>
    <p:sldId id="313" r:id="rId19"/>
    <p:sldId id="325" r:id="rId20"/>
    <p:sldId id="315" r:id="rId21"/>
    <p:sldId id="316" r:id="rId22"/>
    <p:sldId id="317" r:id="rId23"/>
    <p:sldId id="291" r:id="rId24"/>
    <p:sldId id="275" r:id="rId25"/>
    <p:sldId id="327" r:id="rId26"/>
    <p:sldId id="328" r:id="rId27"/>
    <p:sldId id="278" r:id="rId28"/>
    <p:sldId id="280" r:id="rId29"/>
    <p:sldId id="288" r:id="rId30"/>
    <p:sldId id="279" r:id="rId31"/>
    <p:sldId id="301" r:id="rId32"/>
    <p:sldId id="297" r:id="rId33"/>
    <p:sldId id="298" r:id="rId34"/>
    <p:sldId id="329" r:id="rId35"/>
    <p:sldId id="330" r:id="rId36"/>
    <p:sldId id="331" r:id="rId37"/>
    <p:sldId id="332" r:id="rId38"/>
    <p:sldId id="333" r:id="rId3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1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24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Case 1</c:v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xVal>
            <c:numRef>
              <c:f>Sheet1!$A$28:$A$32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xVal>
          <c:yVal>
            <c:numRef>
              <c:f>Sheet1!$B$28:$B$32</c:f>
              <c:numCache>
                <c:formatCode>General</c:formatCode>
                <c:ptCount val="5"/>
                <c:pt idx="0">
                  <c:v>3182.0000000000005</c:v>
                </c:pt>
                <c:pt idx="1">
                  <c:v>4902.0000000000009</c:v>
                </c:pt>
                <c:pt idx="2">
                  <c:v>6622.0000000000009</c:v>
                </c:pt>
                <c:pt idx="3">
                  <c:v>8342.0000000000018</c:v>
                </c:pt>
                <c:pt idx="4">
                  <c:v>10062.000000000002</c:v>
                </c:pt>
              </c:numCache>
            </c:numRef>
          </c:yVal>
          <c:smooth val="1"/>
        </c:ser>
        <c:ser>
          <c:idx val="1"/>
          <c:order val="1"/>
          <c:tx>
            <c:v>Case 2</c:v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xVal>
            <c:numRef>
              <c:f>Sheet1!$A$28:$A$32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xVal>
          <c:yVal>
            <c:numRef>
              <c:f>Sheet1!$C$28:$C$32</c:f>
              <c:numCache>
                <c:formatCode>General</c:formatCode>
                <c:ptCount val="5"/>
                <c:pt idx="0">
                  <c:v>1973.9824561403509</c:v>
                </c:pt>
                <c:pt idx="1">
                  <c:v>3041</c:v>
                </c:pt>
                <c:pt idx="2">
                  <c:v>4108.0175438596489</c:v>
                </c:pt>
                <c:pt idx="3">
                  <c:v>5175.0350877192977</c:v>
                </c:pt>
                <c:pt idx="4">
                  <c:v>6242.0526315789475</c:v>
                </c:pt>
              </c:numCache>
            </c:numRef>
          </c:yVal>
          <c:smooth val="1"/>
        </c:ser>
        <c:ser>
          <c:idx val="2"/>
          <c:order val="2"/>
          <c:tx>
            <c:v>Case 3</c:v>
          </c:tx>
          <c:spPr>
            <a:ln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xVal>
            <c:numRef>
              <c:f>Sheet1!$A$28:$A$32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xVal>
          <c:yVal>
            <c:numRef>
              <c:f>Sheet1!$D$28:$D$32</c:f>
              <c:numCache>
                <c:formatCode>General</c:formatCode>
                <c:ptCount val="5"/>
                <c:pt idx="0">
                  <c:v>1393.5064935064934</c:v>
                </c:pt>
                <c:pt idx="1">
                  <c:v>2146.7532467532465</c:v>
                </c:pt>
                <c:pt idx="2">
                  <c:v>2899.9999999999995</c:v>
                </c:pt>
                <c:pt idx="3">
                  <c:v>3653.2467532467531</c:v>
                </c:pt>
                <c:pt idx="4">
                  <c:v>4406.4935064935062</c:v>
                </c:pt>
              </c:numCache>
            </c:numRef>
          </c:yVal>
          <c:smooth val="1"/>
        </c:ser>
        <c:ser>
          <c:idx val="3"/>
          <c:order val="3"/>
          <c:tx>
            <c:v>Case 4</c:v>
          </c:tx>
          <c:spPr>
            <a:ln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xVal>
            <c:numRef>
              <c:f>Sheet1!$A$28:$A$32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xVal>
          <c:yVal>
            <c:numRef>
              <c:f>Sheet1!$E$28:$E$32</c:f>
              <c:numCache>
                <c:formatCode>General</c:formatCode>
                <c:ptCount val="5"/>
                <c:pt idx="0">
                  <c:v>1123.3505154639174</c:v>
                </c:pt>
                <c:pt idx="1">
                  <c:v>1730.5670103092782</c:v>
                </c:pt>
                <c:pt idx="2">
                  <c:v>2337.783505154639</c:v>
                </c:pt>
                <c:pt idx="3">
                  <c:v>2945</c:v>
                </c:pt>
                <c:pt idx="4">
                  <c:v>3552.2164948453606</c:v>
                </c:pt>
              </c:numCache>
            </c:numRef>
          </c:yVal>
          <c:smooth val="1"/>
        </c:ser>
        <c:ser>
          <c:idx val="4"/>
          <c:order val="4"/>
          <c:tx>
            <c:v>Case 5</c:v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xVal>
            <c:numRef>
              <c:f>Sheet1!$A$28:$A$32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xVal>
          <c:yVal>
            <c:numRef>
              <c:f>Sheet1!$F$28:$F$32</c:f>
              <c:numCache>
                <c:formatCode>General</c:formatCode>
                <c:ptCount val="5"/>
                <c:pt idx="0">
                  <c:v>832.97435897435901</c:v>
                </c:pt>
                <c:pt idx="1">
                  <c:v>1283.2307692307693</c:v>
                </c:pt>
                <c:pt idx="2">
                  <c:v>1733.4871794871794</c:v>
                </c:pt>
                <c:pt idx="3">
                  <c:v>2183.7435897435898</c:v>
                </c:pt>
                <c:pt idx="4">
                  <c:v>2634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941568"/>
        <c:axId val="34943744"/>
      </c:scatterChart>
      <c:valAx>
        <c:axId val="34941568"/>
        <c:scaling>
          <c:orientation val="minMax"/>
          <c:max val="600"/>
          <c:min val="20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Temperature LBE (Deg 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4943744"/>
        <c:crosses val="autoZero"/>
        <c:crossBetween val="midCat"/>
      </c:valAx>
      <c:valAx>
        <c:axId val="34943744"/>
        <c:scaling>
          <c:orientation val="minMax"/>
          <c:max val="3960"/>
          <c:min val="161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Power extracted (W)</a:t>
                </a:r>
              </a:p>
            </c:rich>
          </c:tx>
          <c:layout>
            <c:manualLayout>
              <c:xMode val="edge"/>
              <c:yMode val="edge"/>
              <c:x val="6.4401111079746328E-3"/>
              <c:y val="0.298428685434381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4941568"/>
        <c:crosses val="autoZero"/>
        <c:crossBetween val="midCat"/>
      </c:valAx>
      <c:spPr>
        <a:noFill/>
        <a:ln>
          <a:noFill/>
        </a:ln>
      </c:spPr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83872364119696807"/>
          <c:y val="0.37273544493060717"/>
          <c:w val="4.8959888249704563E-2"/>
          <c:h val="0.25452911013878571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52F8CBB7-28BE-4AE4-A9B5-4636C231AE55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A268E3E0-5E66-4DEE-A87E-65F121C96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59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4DE94-486D-4D08-BFE7-71A4954D17AA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60B66-2899-4DA6-B9DB-9B5102B42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74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6/25/2014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Project Review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High Power </a:t>
            </a:r>
            <a:r>
              <a:rPr lang="en-US" dirty="0" err="1" smtClean="0"/>
              <a:t>Targetry</a:t>
            </a:r>
            <a:r>
              <a:rPr lang="en-US" dirty="0" smtClean="0"/>
              <a:t>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  <p:pic>
        <p:nvPicPr>
          <p:cNvPr id="10" name="Picture 9" descr="EN-STI-LOGO.jp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2317750" y="6194705"/>
            <a:ext cx="512618" cy="4552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2.png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sz="4800" b="1" dirty="0"/>
              <a:t>LIEBE: 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000" dirty="0" smtClean="0"/>
              <a:t>Design </a:t>
            </a:r>
            <a:r>
              <a:rPr lang="en-US" sz="4000" dirty="0"/>
              <a:t>of a molten metal target based on a </a:t>
            </a:r>
            <a:r>
              <a:rPr lang="en-US" sz="4000" dirty="0" err="1"/>
              <a:t>Pb</a:t>
            </a:r>
            <a:r>
              <a:rPr lang="en-US" sz="4000" dirty="0"/>
              <a:t>-Bi loop at CERN-ISOLDE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4127423"/>
            <a:ext cx="8298873" cy="41965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T. De Melo Mendonca, </a:t>
            </a:r>
            <a:r>
              <a:rPr lang="en-US" u="sng" dirty="0" smtClean="0"/>
              <a:t>M. Delonca</a:t>
            </a:r>
            <a:r>
              <a:rPr lang="en-US" dirty="0" smtClean="0"/>
              <a:t>, D. Houngbo, C. </a:t>
            </a:r>
            <a:r>
              <a:rPr lang="en-US" dirty="0"/>
              <a:t>M</a:t>
            </a:r>
            <a:r>
              <a:rPr lang="en-US" dirty="0" smtClean="0"/>
              <a:t>aglioni, L. Popescu, P. </a:t>
            </a:r>
            <a:r>
              <a:rPr lang="en-US" dirty="0" err="1" smtClean="0"/>
              <a:t>Schuurmans</a:t>
            </a:r>
            <a:r>
              <a:rPr lang="en-US" dirty="0" smtClean="0"/>
              <a:t>, T. Stora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92" y="622287"/>
            <a:ext cx="7330420" cy="102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\\psf\Home\Downloads\CERN-LogoPack\Outline\PNG\BLUE\LogoOutline-Blue-0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" y="753088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9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383" y="2634441"/>
            <a:ext cx="3804592" cy="23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design – </a:t>
            </a:r>
            <a:r>
              <a:rPr lang="en-US" sz="4000" dirty="0" smtClean="0"/>
              <a:t>Beam impact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Assessment of beam impact with </a:t>
            </a:r>
            <a:r>
              <a:rPr lang="en-US" sz="2000" dirty="0" err="1" smtClean="0"/>
              <a:t>Ansys</a:t>
            </a:r>
            <a:r>
              <a:rPr lang="en-US" sz="2000" dirty="0" smtClean="0"/>
              <a:t> </a:t>
            </a:r>
          </a:p>
          <a:p>
            <a:pPr marL="36576" indent="0">
              <a:buNone/>
            </a:pPr>
            <a:r>
              <a:rPr lang="en-US" sz="2000" dirty="0" smtClean="0"/>
              <a:t>       </a:t>
            </a:r>
            <a:r>
              <a:rPr lang="en-US" sz="2000" dirty="0" err="1" smtClean="0"/>
              <a:t>Autodyn</a:t>
            </a:r>
            <a:r>
              <a:rPr lang="en-US" sz="2000" dirty="0" smtClean="0"/>
              <a:t> – </a:t>
            </a:r>
            <a:r>
              <a:rPr lang="en-US" sz="2000" b="1" dirty="0" smtClean="0"/>
              <a:t>preliminary results</a:t>
            </a:r>
            <a:endParaRPr lang="en-US" sz="2000" b="1" dirty="0"/>
          </a:p>
          <a:p>
            <a:r>
              <a:rPr lang="en-US" sz="2000" dirty="0" smtClean="0"/>
              <a:t>Half geometry considered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1" y="2484583"/>
            <a:ext cx="2006051" cy="3275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1533236" y="2687782"/>
            <a:ext cx="1690255" cy="988291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546764" y="4027055"/>
            <a:ext cx="683491" cy="508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230255" y="4922634"/>
            <a:ext cx="4532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Container: </a:t>
            </a:r>
            <a:r>
              <a:rPr lang="en-US" dirty="0" smtClean="0"/>
              <a:t>Stainless Steel 304, solid part, </a:t>
            </a:r>
            <a:r>
              <a:rPr lang="en-US" dirty="0" err="1" smtClean="0"/>
              <a:t>Lagrangien</a:t>
            </a:r>
            <a:r>
              <a:rPr lang="en-US" dirty="0" smtClean="0"/>
              <a:t> part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Liquid: </a:t>
            </a:r>
            <a:r>
              <a:rPr lang="en-US" dirty="0" smtClean="0"/>
              <a:t>LBE, SPH elements</a:t>
            </a:r>
          </a:p>
          <a:p>
            <a:endParaRPr lang="en-US" dirty="0"/>
          </a:p>
          <a:p>
            <a:r>
              <a:rPr lang="en-US" dirty="0" smtClean="0"/>
              <a:t>Use of 40 gauges </a:t>
            </a:r>
            <a:r>
              <a:rPr lang="en-US" b="1" dirty="0" smtClean="0"/>
              <a:t>along beam axis</a:t>
            </a:r>
            <a:endParaRPr lang="en-US" b="1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63" y="1051511"/>
            <a:ext cx="3173073" cy="134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182756" y="2340282"/>
            <a:ext cx="3794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chemeClr val="accent4">
                    <a:lumMod val="75000"/>
                  </a:schemeClr>
                </a:solidFill>
              </a:rPr>
              <a:t>Isolde beam parameters – staggered mode</a:t>
            </a:r>
            <a:endParaRPr lang="en-US" sz="1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930519" y="1570182"/>
            <a:ext cx="3047226" cy="61883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660207" y="3333750"/>
            <a:ext cx="1000472" cy="6933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78395" y="3350606"/>
            <a:ext cx="674780" cy="11844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669568" y="3350606"/>
            <a:ext cx="252124" cy="14309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33836" y="3025973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6"/>
                </a:solidFill>
              </a:rPr>
              <a:t>Grids</a:t>
            </a:r>
            <a:endParaRPr lang="en-US" sz="1400" b="1" dirty="0">
              <a:solidFill>
                <a:schemeClr val="accent6"/>
              </a:solidFill>
            </a:endParaRPr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94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</a:t>
            </a:r>
            <a:r>
              <a:rPr lang="en-US" dirty="0" smtClean="0"/>
              <a:t>design – </a:t>
            </a:r>
            <a:r>
              <a:rPr lang="en-US" sz="4000" dirty="0" smtClean="0"/>
              <a:t>Beam impact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Material definition</a:t>
            </a:r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732175"/>
            <a:ext cx="3008859" cy="406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3583708" y="1173935"/>
                <a:ext cx="5024583" cy="4667421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2000" dirty="0" smtClean="0"/>
                  <a:t>Standard variables @ 600 </a:t>
                </a:r>
                <a:r>
                  <a:rPr lang="en-US" sz="2000" dirty="0" smtClean="0">
                    <a:latin typeface="Times New Roman"/>
                    <a:cs typeface="Times New Roman"/>
                  </a:rPr>
                  <a:t>ºC.</a:t>
                </a:r>
                <a:endParaRPr lang="en-US" sz="2000" dirty="0" smtClean="0"/>
              </a:p>
              <a:p>
                <a:pPr lvl="1" algn="just"/>
                <a:r>
                  <a:rPr lang="el-GR" sz="1600" dirty="0">
                    <a:latin typeface="Times New Roman"/>
                    <a:cs typeface="Times New Roman"/>
                  </a:rPr>
                  <a:t>ρ</a:t>
                </a:r>
                <a:r>
                  <a:rPr lang="en-US" sz="1600" dirty="0" smtClean="0">
                    <a:latin typeface="Times New Roman"/>
                    <a:cs typeface="Times New Roman"/>
                  </a:rPr>
                  <a:t>, </a:t>
                </a:r>
                <a:r>
                  <a:rPr lang="en-US" sz="1600" dirty="0" err="1" smtClean="0">
                    <a:latin typeface="Times New Roman"/>
                    <a:cs typeface="Times New Roman"/>
                  </a:rPr>
                  <a:t>Cp</a:t>
                </a:r>
                <a:r>
                  <a:rPr lang="en-US" sz="1600" dirty="0" smtClean="0">
                    <a:latin typeface="Times New Roman"/>
                    <a:cs typeface="Times New Roman"/>
                  </a:rPr>
                  <a:t>, k</a:t>
                </a:r>
                <a:endParaRPr lang="en-US" sz="1600" dirty="0" smtClean="0"/>
              </a:p>
              <a:p>
                <a:pPr algn="just"/>
                <a:endParaRPr lang="en-US" sz="1600" dirty="0"/>
              </a:p>
              <a:p>
                <a:pPr algn="just"/>
                <a:r>
                  <a:rPr lang="en-US" sz="2000" dirty="0"/>
                  <a:t>Shock EOS </a:t>
                </a:r>
                <a:r>
                  <a:rPr lang="en-US" sz="2000" dirty="0" smtClean="0"/>
                  <a:t>(Linear model)</a:t>
                </a:r>
              </a:p>
              <a:p>
                <a:pPr marL="36576" indent="0" algn="just">
                  <a:buNone/>
                </a:pPr>
                <a:r>
                  <a:rPr lang="en-US" sz="2000" dirty="0" smtClean="0"/>
                  <a:t>	</a:t>
                </a:r>
                <a:r>
                  <a:rPr lang="en-US" sz="2000" i="1" dirty="0" err="1" smtClean="0"/>
                  <a:t>Gruneisen</a:t>
                </a:r>
                <a:r>
                  <a:rPr lang="en-US" sz="2000" i="1" dirty="0" smtClean="0"/>
                  <a:t> model</a:t>
                </a:r>
              </a:p>
              <a:p>
                <a:pPr marL="36576" indent="0" algn="just">
                  <a:buNone/>
                </a:pPr>
                <a:endParaRPr lang="en-US" sz="2000" i="1" dirty="0" smtClean="0"/>
              </a:p>
              <a:p>
                <a:pPr marL="448056" lvl="1" indent="0" algn="just">
                  <a:buNone/>
                </a:pPr>
                <a:r>
                  <a:rPr lang="en-US" sz="1600" dirty="0" smtClean="0"/>
                  <a:t>U</a:t>
                </a:r>
                <a:r>
                  <a:rPr lang="en-US" sz="1600" baseline="-25000" dirty="0" smtClean="0"/>
                  <a:t>s</a:t>
                </a:r>
                <a:r>
                  <a:rPr lang="en-US" sz="1600" dirty="0" smtClean="0"/>
                  <a:t> = shock velocity, </a:t>
                </a:r>
                <a14:m>
                  <m:oMath xmlns:m="http://schemas.openxmlformats.org/officeDocument/2006/math">
                    <m:r>
                      <a:rPr lang="az-Cyrl-AZ" sz="1600" i="1">
                        <a:latin typeface="Cambria Math"/>
                      </a:rPr>
                      <m:t>Г</m:t>
                    </m:r>
                  </m:oMath>
                </a14:m>
                <a:r>
                  <a:rPr lang="en-US" sz="1600" dirty="0" smtClean="0"/>
                  <a:t> = </a:t>
                </a:r>
                <a:r>
                  <a:rPr lang="en-US" sz="1600" dirty="0" err="1" smtClean="0"/>
                  <a:t>Gruneisen</a:t>
                </a:r>
                <a:r>
                  <a:rPr lang="en-US" sz="1600" dirty="0" smtClean="0"/>
                  <a:t> coefficient,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 smtClean="0"/>
                  <a:t>= particle velocity, C</a:t>
                </a:r>
                <a:r>
                  <a:rPr lang="en-US" sz="1600" baseline="-25000" dirty="0" smtClean="0"/>
                  <a:t>0</a:t>
                </a:r>
                <a:r>
                  <a:rPr lang="en-US" sz="1600" dirty="0" smtClean="0"/>
                  <a:t> and S = fitting parameters</a:t>
                </a:r>
              </a:p>
              <a:p>
                <a:pPr marL="448056" lvl="1" indent="0" algn="just">
                  <a:buNone/>
                </a:pPr>
                <a:endParaRPr lang="en-US" sz="1600" dirty="0"/>
              </a:p>
              <a:p>
                <a:pPr marL="493776" lvl="1" algn="just">
                  <a:buSzPct val="80000"/>
                </a:pPr>
                <a:r>
                  <a:rPr lang="en-US" sz="2000" dirty="0"/>
                  <a:t>Failure </a:t>
                </a:r>
                <a:r>
                  <a:rPr lang="en-US" sz="2000" dirty="0" smtClean="0"/>
                  <a:t>mechanism</a:t>
                </a:r>
              </a:p>
              <a:p>
                <a:pPr marL="681228" lvl="2" algn="just">
                  <a:buSzPct val="80000"/>
                </a:pPr>
                <a:r>
                  <a:rPr lang="en-US" sz="1600" dirty="0" smtClean="0"/>
                  <a:t>Hydrodynamic tensile limit</a:t>
                </a:r>
              </a:p>
              <a:p>
                <a:pPr marL="681228" lvl="2" algn="just">
                  <a:buSzPct val="80000"/>
                </a:pPr>
                <a:r>
                  <a:rPr lang="en-US" sz="1600" dirty="0" smtClean="0"/>
                  <a:t>2 values considered: </a:t>
                </a:r>
                <a:r>
                  <a:rPr lang="en-US" sz="1600" b="1" dirty="0" smtClean="0"/>
                  <a:t>-150 </a:t>
                </a:r>
                <a:r>
                  <a:rPr lang="en-US" sz="1600" b="1" dirty="0" err="1" smtClean="0"/>
                  <a:t>kPa</a:t>
                </a:r>
                <a:r>
                  <a:rPr lang="en-US" sz="1600" b="1" baseline="30000" dirty="0" smtClean="0"/>
                  <a:t>(1)</a:t>
                </a:r>
                <a:r>
                  <a:rPr lang="en-US" sz="1600" b="1" dirty="0" smtClean="0"/>
                  <a:t> </a:t>
                </a:r>
                <a:r>
                  <a:rPr lang="en-US" sz="1600" dirty="0" smtClean="0"/>
                  <a:t>and </a:t>
                </a:r>
                <a:r>
                  <a:rPr lang="en-US" sz="1600" b="1" dirty="0" smtClean="0"/>
                  <a:t>-1.9 </a:t>
                </a:r>
                <a:r>
                  <a:rPr lang="en-US" sz="1600" b="1" dirty="0" err="1" smtClean="0"/>
                  <a:t>Gpa</a:t>
                </a:r>
                <a:r>
                  <a:rPr lang="en-US" sz="1600" b="1" dirty="0" smtClean="0"/>
                  <a:t> </a:t>
                </a:r>
                <a:r>
                  <a:rPr lang="en-US" sz="1600" b="1" baseline="30000" dirty="0" smtClean="0"/>
                  <a:t>(2)</a:t>
                </a:r>
                <a:r>
                  <a:rPr lang="en-US" sz="1600" b="1" dirty="0" smtClean="0"/>
                  <a:t> </a:t>
                </a:r>
                <a:r>
                  <a:rPr lang="en-US" sz="1600" dirty="0" smtClean="0"/>
                  <a:t>(no value available for LBE) @ </a:t>
                </a:r>
                <a:r>
                  <a:rPr lang="en-US" sz="1600" dirty="0" err="1" smtClean="0"/>
                  <a:t>ambiant</a:t>
                </a:r>
                <a:r>
                  <a:rPr lang="en-US" sz="1600" dirty="0" smtClean="0"/>
                  <a:t> T</a:t>
                </a:r>
                <a:endParaRPr lang="en-US" sz="1600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708" y="1173935"/>
                <a:ext cx="5024583" cy="4667421"/>
              </a:xfrm>
              <a:prstGeom prst="rect">
                <a:avLst/>
              </a:prstGeom>
              <a:blipFill rotWithShape="1">
                <a:blip r:embed="rId3"/>
                <a:stretch>
                  <a:fillRect t="-654" r="-607" b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325030" y="1851195"/>
                <a:ext cx="1671188" cy="119103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𝑆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+</m:t>
                      </m:r>
                      <m:r>
                        <a:rPr lang="en-US" sz="1400" b="0" i="1" smtClean="0">
                          <a:latin typeface="Cambria Math"/>
                        </a:rPr>
                        <m:t>𝑆</m:t>
                      </m:r>
                      <m:r>
                        <a:rPr lang="en-US" sz="1400" b="0" i="1" smtClean="0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𝑆</m:t>
                      </m:r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400" b="0" i="1" smtClean="0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1+</m:t>
                          </m:r>
                          <m:r>
                            <a:rPr lang="az-Cyrl-AZ" sz="1400" b="0" i="1" smtClean="0">
                              <a:latin typeface="Cambria Math"/>
                            </a:rPr>
                            <m:t>Г</m:t>
                          </m:r>
                        </m:e>
                      </m:d>
                    </m:oMath>
                  </m:oMathPara>
                </a14:m>
                <a:endParaRPr lang="en-US" sz="1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z-Cyrl-AZ" sz="1400" i="1" smtClean="0">
                          <a:latin typeface="Cambria Math"/>
                        </a:rPr>
                        <m:t>Г</m:t>
                      </m:r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5030" y="1851195"/>
                <a:ext cx="1671188" cy="11910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057401" y="5889188"/>
            <a:ext cx="6885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</a:rPr>
              <a:t>(1) </a:t>
            </a:r>
            <a:r>
              <a:rPr lang="en-GB" sz="1200" dirty="0">
                <a:solidFill>
                  <a:schemeClr val="accent3">
                    <a:lumMod val="75000"/>
                  </a:schemeClr>
                </a:solidFill>
              </a:rPr>
              <a:t>E. Noah, L. Bruno, R. Catherall, J. </a:t>
            </a:r>
            <a:r>
              <a:rPr lang="en-GB" sz="1200" dirty="0" err="1">
                <a:solidFill>
                  <a:schemeClr val="accent3">
                    <a:lumMod val="75000"/>
                  </a:schemeClr>
                </a:solidFill>
              </a:rPr>
              <a:t>Lettry</a:t>
            </a:r>
            <a:r>
              <a:rPr lang="en-GB" sz="1200" dirty="0">
                <a:solidFill>
                  <a:schemeClr val="accent3">
                    <a:lumMod val="75000"/>
                  </a:schemeClr>
                </a:solidFill>
              </a:rPr>
              <a:t>, T. Stora, </a:t>
            </a:r>
            <a:r>
              <a:rPr lang="en-GB" sz="1200" dirty="0" err="1">
                <a:solidFill>
                  <a:schemeClr val="accent3">
                    <a:lumMod val="75000"/>
                  </a:schemeClr>
                </a:solidFill>
              </a:rPr>
              <a:t>Nucl</a:t>
            </a:r>
            <a:r>
              <a:rPr lang="en-GB" sz="1200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en-GB" sz="1200" dirty="0" err="1">
                <a:solidFill>
                  <a:schemeClr val="accent3">
                    <a:lumMod val="75000"/>
                  </a:schemeClr>
                </a:solidFill>
              </a:rPr>
              <a:t>Instrum</a:t>
            </a:r>
            <a:r>
              <a:rPr lang="en-GB" sz="1200" dirty="0">
                <a:solidFill>
                  <a:schemeClr val="accent3">
                    <a:lumMod val="75000"/>
                  </a:schemeClr>
                </a:solidFill>
              </a:rPr>
              <a:t>. Meth. B 266 (2008) 4303</a:t>
            </a:r>
            <a:endParaRPr lang="en-US" sz="12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en-US" sz="1600" baseline="30000" dirty="0" smtClean="0">
                <a:solidFill>
                  <a:schemeClr val="bg1">
                    <a:lumMod val="50000"/>
                  </a:schemeClr>
                </a:solidFill>
              </a:rPr>
              <a:t>(2) 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G.A. Carlson, J. App. </a:t>
            </a:r>
            <a:r>
              <a:rPr lang="en-US" sz="1200" dirty="0" err="1">
                <a:solidFill>
                  <a:schemeClr val="accent3">
                    <a:lumMod val="75000"/>
                  </a:schemeClr>
                </a:solidFill>
              </a:rPr>
              <a:t>Phys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accent3">
                    <a:lumMod val="75000"/>
                  </a:schemeClr>
                </a:solidFill>
              </a:rPr>
              <a:t>Vol</a:t>
            </a: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 46, Issue 9 (1975) 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4069-4070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74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764" y="1953781"/>
            <a:ext cx="4503923" cy="3665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</a:t>
            </a:r>
            <a:r>
              <a:rPr lang="en-US" dirty="0" smtClean="0"/>
              <a:t>design – </a:t>
            </a:r>
            <a:r>
              <a:rPr lang="en-US" sz="4000" dirty="0" smtClean="0"/>
              <a:t>Beam impact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smtClean="0"/>
              <a:t>Analysis for 200 µs (1 pulse = 32.6 µs) – hydrodynamic tensile limit of </a:t>
            </a:r>
            <a:r>
              <a:rPr lang="en-US" sz="2000" b="1" dirty="0" smtClean="0"/>
              <a:t>1.9 </a:t>
            </a:r>
            <a:r>
              <a:rPr lang="en-US" sz="2000" b="1" dirty="0" err="1" smtClean="0"/>
              <a:t>GPa</a:t>
            </a:r>
            <a:endParaRPr lang="en-US" sz="2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96081" y="5171475"/>
            <a:ext cx="4246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i="1" dirty="0" smtClean="0"/>
              <a:t>Repercussion of shock waves onto the weakest point of the container (grid part).</a:t>
            </a:r>
            <a:endParaRPr lang="en-US" sz="16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6274" y="5647070"/>
            <a:ext cx="8352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i="1" dirty="0" smtClean="0">
                <a:solidFill>
                  <a:srgbClr val="FF0000"/>
                </a:solidFill>
              </a:rPr>
              <a:t>Stresses over the yield limit for SS304L @ 600 </a:t>
            </a:r>
            <a:r>
              <a:rPr lang="en-US" sz="1200" b="1" i="1" dirty="0" err="1" smtClean="0">
                <a:solidFill>
                  <a:srgbClr val="FF0000"/>
                </a:solidFill>
              </a:rPr>
              <a:t>deg</a:t>
            </a:r>
            <a:r>
              <a:rPr lang="en-US" sz="1200" b="1" i="1" dirty="0" smtClean="0">
                <a:solidFill>
                  <a:srgbClr val="FF0000"/>
                </a:solidFill>
              </a:rPr>
              <a:t> C (Yield = 260 </a:t>
            </a:r>
            <a:r>
              <a:rPr lang="en-US" sz="1200" b="1" i="1" dirty="0" err="1" smtClean="0">
                <a:solidFill>
                  <a:srgbClr val="FF0000"/>
                </a:solidFill>
              </a:rPr>
              <a:t>MPa</a:t>
            </a:r>
            <a:r>
              <a:rPr lang="en-US" sz="1200" b="1" i="1" dirty="0" smtClean="0">
                <a:solidFill>
                  <a:srgbClr val="FF0000"/>
                </a:solidFill>
              </a:rPr>
              <a:t>) in less than 1 </a:t>
            </a:r>
            <a:r>
              <a:rPr lang="en-US" sz="1200" b="1" i="1" dirty="0">
                <a:solidFill>
                  <a:srgbClr val="FF0000"/>
                </a:solidFill>
              </a:rPr>
              <a:t>µ</a:t>
            </a:r>
            <a:r>
              <a:rPr lang="en-US" sz="1200" b="1" i="1" dirty="0" smtClean="0">
                <a:solidFill>
                  <a:srgbClr val="FF0000"/>
                </a:solidFill>
              </a:rPr>
              <a:t>s. Possible problem of fatigue rupture -&gt; change of SS type?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6"/>
          <a:stretch/>
        </p:blipFill>
        <p:spPr bwMode="auto">
          <a:xfrm>
            <a:off x="208511" y="2106061"/>
            <a:ext cx="4215707" cy="34438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953165" y="3583708"/>
            <a:ext cx="471054" cy="4326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20582360">
            <a:off x="5079782" y="3379443"/>
            <a:ext cx="3479090" cy="6049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713726" y="1711623"/>
            <a:ext cx="22288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Von </a:t>
            </a:r>
            <a:r>
              <a:rPr lang="en-US" sz="1600" b="1" dirty="0" err="1" smtClean="0">
                <a:solidFill>
                  <a:schemeClr val="tx2"/>
                </a:solidFill>
              </a:rPr>
              <a:t>Mises</a:t>
            </a:r>
            <a:r>
              <a:rPr lang="en-US" sz="1600" b="1" dirty="0" smtClean="0">
                <a:solidFill>
                  <a:schemeClr val="tx2"/>
                </a:solidFill>
              </a:rPr>
              <a:t> stresses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5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812" y="2106061"/>
            <a:ext cx="4444975" cy="366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</a:t>
            </a:r>
            <a:r>
              <a:rPr lang="en-US" dirty="0" smtClean="0"/>
              <a:t>design – </a:t>
            </a:r>
            <a:r>
              <a:rPr lang="en-US" sz="4000" dirty="0" smtClean="0"/>
              <a:t>Beam impact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smtClean="0"/>
              <a:t>Analysis for 200 µs (1 pulse = 32.6 µs) – hydrodynamic </a:t>
            </a:r>
            <a:r>
              <a:rPr lang="en-US" sz="2000" dirty="0"/>
              <a:t>tensile limit of </a:t>
            </a:r>
            <a:r>
              <a:rPr lang="en-US" sz="2000" b="1" dirty="0"/>
              <a:t>1.9 </a:t>
            </a:r>
            <a:r>
              <a:rPr lang="en-US" sz="2000" b="1" dirty="0" err="1"/>
              <a:t>GPa</a:t>
            </a:r>
            <a:endParaRPr lang="en-US" sz="2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96082" y="5685107"/>
            <a:ext cx="4246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i="1" dirty="0" smtClean="0"/>
              <a:t>Repartition of stress onto the full irradiation chamber over time</a:t>
            </a:r>
            <a:endParaRPr lang="en-US" sz="1600" i="1" dirty="0"/>
          </a:p>
        </p:txBody>
      </p:sp>
      <p:pic>
        <p:nvPicPr>
          <p:cNvPr id="14" name="Picture 1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6"/>
          <a:stretch/>
        </p:blipFill>
        <p:spPr bwMode="auto">
          <a:xfrm>
            <a:off x="208511" y="2106061"/>
            <a:ext cx="4215707" cy="34438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953165" y="3583708"/>
            <a:ext cx="471054" cy="4326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819329" y="1936784"/>
            <a:ext cx="22288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Von </a:t>
            </a:r>
            <a:r>
              <a:rPr lang="en-US" sz="1600" b="1" dirty="0" err="1" smtClean="0">
                <a:solidFill>
                  <a:schemeClr val="tx2"/>
                </a:solidFill>
              </a:rPr>
              <a:t>Mises</a:t>
            </a:r>
            <a:r>
              <a:rPr lang="en-US" sz="1600" b="1" dirty="0" smtClean="0">
                <a:solidFill>
                  <a:schemeClr val="tx2"/>
                </a:solidFill>
              </a:rPr>
              <a:t> stresses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5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972" y="2008265"/>
            <a:ext cx="4478024" cy="3632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</a:t>
            </a:r>
            <a:r>
              <a:rPr lang="en-US" dirty="0" smtClean="0"/>
              <a:t>design – </a:t>
            </a:r>
            <a:r>
              <a:rPr lang="en-US" sz="4000" dirty="0" smtClean="0"/>
              <a:t>Beam impact </a:t>
            </a:r>
            <a:r>
              <a:rPr lang="en-US" dirty="0" smtClean="0"/>
              <a:t>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Analysis for </a:t>
            </a:r>
            <a:r>
              <a:rPr lang="en-US" sz="2000" dirty="0" smtClean="0"/>
              <a:t>500 </a:t>
            </a:r>
            <a:r>
              <a:rPr lang="en-US" sz="2000" dirty="0"/>
              <a:t>µs (1 pulse = 32.6 µs) – </a:t>
            </a:r>
            <a:r>
              <a:rPr lang="en-US" sz="2000" dirty="0" smtClean="0"/>
              <a:t>hydrodynamic </a:t>
            </a:r>
            <a:r>
              <a:rPr lang="en-US" sz="2000" dirty="0"/>
              <a:t>tensile </a:t>
            </a:r>
            <a:r>
              <a:rPr lang="en-US" sz="2000" dirty="0" smtClean="0"/>
              <a:t>limit of </a:t>
            </a:r>
            <a:r>
              <a:rPr lang="en-US" sz="2000" b="1" dirty="0" smtClean="0"/>
              <a:t>150 </a:t>
            </a:r>
            <a:r>
              <a:rPr lang="en-US" sz="2000" b="1" dirty="0" err="1" smtClean="0"/>
              <a:t>kPa</a:t>
            </a:r>
            <a:endParaRPr lang="en-US" sz="2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61552" y="5515973"/>
            <a:ext cx="46084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i="1" dirty="0" smtClean="0"/>
              <a:t>Cavitation in the liquid will induce splashing of the LBE and projection of droplets with very high velocity in the diffusion chamber.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i="1" dirty="0" smtClean="0"/>
              <a:t>The stresses remain under the yield limit.</a:t>
            </a:r>
            <a:endParaRPr lang="en-US" sz="1400" i="1" dirty="0"/>
          </a:p>
        </p:txBody>
      </p:sp>
      <p:pic>
        <p:nvPicPr>
          <p:cNvPr id="13" name="Picture 1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2192498"/>
            <a:ext cx="3902710" cy="34480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ight Arrow 7"/>
          <p:cNvSpPr/>
          <p:nvPr/>
        </p:nvSpPr>
        <p:spPr>
          <a:xfrm>
            <a:off x="4017820" y="3756239"/>
            <a:ext cx="471054" cy="4326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14625" y="2193586"/>
            <a:ext cx="142621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Exit velocity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41146" y="2011523"/>
            <a:ext cx="22288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Von </a:t>
            </a:r>
            <a:r>
              <a:rPr lang="en-US" sz="1600" b="1" dirty="0" err="1" smtClean="0">
                <a:solidFill>
                  <a:schemeClr val="tx2"/>
                </a:solidFill>
              </a:rPr>
              <a:t>Mises</a:t>
            </a:r>
            <a:r>
              <a:rPr lang="en-US" sz="1600" b="1" dirty="0" smtClean="0">
                <a:solidFill>
                  <a:schemeClr val="tx2"/>
                </a:solidFill>
              </a:rPr>
              <a:t> stresses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9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Numerical results – </a:t>
            </a:r>
            <a:r>
              <a:rPr lang="en-US" sz="4000" dirty="0" smtClean="0"/>
              <a:t>Beam impact </a:t>
            </a:r>
            <a:r>
              <a:rPr lang="en-US" dirty="0" smtClean="0"/>
              <a:t>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smtClean="0"/>
              <a:t>Conclusions &amp; Outlook</a:t>
            </a:r>
          </a:p>
          <a:p>
            <a:pPr algn="just"/>
            <a:endParaRPr lang="en-US" sz="2000" dirty="0"/>
          </a:p>
          <a:p>
            <a:pPr lvl="1" algn="just"/>
            <a:r>
              <a:rPr lang="en-US" sz="1800" dirty="0"/>
              <a:t>Preliminary analysis suggests that the geometry might need optimizations in order to avoid resonant shock </a:t>
            </a:r>
            <a:r>
              <a:rPr lang="en-US" sz="1800" dirty="0" smtClean="0"/>
              <a:t>waves</a:t>
            </a:r>
          </a:p>
          <a:p>
            <a:pPr lvl="1" algn="just"/>
            <a:endParaRPr lang="en-US" sz="1800" dirty="0"/>
          </a:p>
          <a:p>
            <a:pPr lvl="1" algn="just"/>
            <a:r>
              <a:rPr lang="en-US" sz="1800" dirty="0" smtClean="0"/>
              <a:t>Better quality Stainless Steel to be used</a:t>
            </a:r>
          </a:p>
          <a:p>
            <a:pPr lvl="1" algn="just"/>
            <a:endParaRPr lang="en-US" sz="1800" dirty="0"/>
          </a:p>
          <a:p>
            <a:pPr lvl="1" algn="just"/>
            <a:r>
              <a:rPr lang="en-US" sz="1800" dirty="0" smtClean="0"/>
              <a:t>Impact of beam onto the container should be further investigated:</a:t>
            </a:r>
          </a:p>
          <a:p>
            <a:pPr lvl="2" algn="just"/>
            <a:endParaRPr lang="en-US" sz="1600" dirty="0"/>
          </a:p>
          <a:p>
            <a:pPr lvl="2" algn="just"/>
            <a:r>
              <a:rPr lang="en-US" sz="1600" dirty="0" smtClean="0"/>
              <a:t>Negligible impact expected</a:t>
            </a:r>
          </a:p>
          <a:p>
            <a:pPr lvl="2" algn="just"/>
            <a:r>
              <a:rPr lang="en-US" sz="1600" dirty="0" smtClean="0"/>
              <a:t>Need more detailed simulation to prove it</a:t>
            </a:r>
          </a:p>
          <a:p>
            <a:pPr lvl="1" algn="just"/>
            <a:endParaRPr lang="en-US" sz="1800" dirty="0" smtClean="0"/>
          </a:p>
          <a:p>
            <a:pPr lvl="1" algn="just"/>
            <a:r>
              <a:rPr lang="en-US" sz="1800" dirty="0" smtClean="0"/>
              <a:t>Simulation must be computed for longer time (possibly by coupling with CFD analysis)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26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design…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… power equilibrium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6/25/2014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89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41460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Proposed </a:t>
            </a:r>
            <a:r>
              <a:rPr lang="en-US" dirty="0" smtClean="0"/>
              <a:t>design – </a:t>
            </a:r>
            <a:r>
              <a:rPr lang="en-US" sz="3600" dirty="0"/>
              <a:t>power </a:t>
            </a:r>
            <a:r>
              <a:rPr lang="en-US" sz="3600" dirty="0" smtClean="0"/>
              <a:t>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93776" lvl="1" algn="just">
              <a:buSzPct val="80000"/>
            </a:pPr>
            <a:r>
              <a:rPr lang="en-US" sz="2000" dirty="0" smtClean="0"/>
              <a:t>Need to keep the target at the desired working temperature while temperature range goes from 200 </a:t>
            </a:r>
            <a:r>
              <a:rPr lang="en-US" sz="2000" dirty="0" smtClean="0">
                <a:latin typeface="Times New Roman"/>
                <a:cs typeface="Times New Roman"/>
              </a:rPr>
              <a:t>º</a:t>
            </a:r>
            <a:r>
              <a:rPr lang="en-US" sz="2000" dirty="0" smtClean="0"/>
              <a:t>C till 600 </a:t>
            </a:r>
            <a:r>
              <a:rPr lang="en-US" sz="2000" dirty="0" smtClean="0">
                <a:latin typeface="Times New Roman"/>
                <a:cs typeface="Times New Roman"/>
              </a:rPr>
              <a:t>º</a:t>
            </a:r>
            <a:r>
              <a:rPr lang="en-US" sz="2000" dirty="0" smtClean="0"/>
              <a:t>C</a:t>
            </a:r>
            <a:endParaRPr lang="en-US" sz="2000" dirty="0"/>
          </a:p>
          <a:p>
            <a:pPr algn="just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532164"/>
              </p:ext>
            </p:extLst>
          </p:nvPr>
        </p:nvGraphicFramePr>
        <p:xfrm>
          <a:off x="759535" y="2593846"/>
          <a:ext cx="1973813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904"/>
                <a:gridCol w="966909"/>
              </a:tblGrid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+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</a:tr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Beam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Pump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Pump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Radiation</a:t>
                      </a:r>
                      <a:endParaRPr lang="en-US" sz="1200" dirty="0"/>
                    </a:p>
                  </a:txBody>
                  <a:tcPr/>
                </a:tc>
              </a:tr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HEX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25153" y="2251254"/>
            <a:ext cx="4216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Power contributions:</a:t>
            </a:r>
          </a:p>
          <a:p>
            <a:endParaRPr lang="en-US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970" y="2716957"/>
            <a:ext cx="4075349" cy="53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196971" y="2409180"/>
            <a:ext cx="300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bg1">
                    <a:lumMod val="65000"/>
                  </a:schemeClr>
                </a:solidFill>
              </a:rPr>
              <a:t>Pump power extraction</a:t>
            </a:r>
            <a:endParaRPr lang="en-US" sz="14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970" y="3474454"/>
            <a:ext cx="3872955" cy="494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196971" y="3249757"/>
            <a:ext cx="3007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1">
                    <a:lumMod val="65000"/>
                  </a:schemeClr>
                </a:solidFill>
              </a:rPr>
              <a:t>Radiation power extraction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872509" y="2983357"/>
            <a:ext cx="12376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21" idx="1"/>
          </p:cNvCxnSpPr>
          <p:nvPr/>
        </p:nvCxnSpPr>
        <p:spPr>
          <a:xfrm>
            <a:off x="2872509" y="3320485"/>
            <a:ext cx="1324461" cy="4011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906293"/>
              </p:ext>
            </p:extLst>
          </p:nvPr>
        </p:nvGraphicFramePr>
        <p:xfrm>
          <a:off x="415118" y="4825303"/>
          <a:ext cx="2318230" cy="5287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9115"/>
                <a:gridCol w="1159115"/>
              </a:tblGrid>
              <a:tr h="269702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990 to 1</a:t>
                      </a:r>
                      <a:r>
                        <a:rPr lang="en-US" sz="1100" baseline="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240</a:t>
                      </a:r>
                      <a:r>
                        <a:rPr lang="en-US" sz="110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</a:t>
                      </a:r>
                      <a:endParaRPr lang="en-US" sz="1100" dirty="0">
                        <a:solidFill>
                          <a:schemeClr val="accent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45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Pump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2 200 W</a:t>
                      </a:r>
                      <a:endParaRPr lang="en-US" sz="1100" dirty="0">
                        <a:solidFill>
                          <a:schemeClr val="accent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5" name="Straight Arrow Connector 24"/>
          <p:cNvCxnSpPr/>
          <p:nvPr/>
        </p:nvCxnSpPr>
        <p:spPr>
          <a:xfrm>
            <a:off x="1233054" y="3862146"/>
            <a:ext cx="0" cy="8022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733348" y="3768197"/>
            <a:ext cx="703582" cy="5212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335" y="4377538"/>
            <a:ext cx="6029325" cy="120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48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design…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… heat exchanger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6/25/2014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90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Proposed </a:t>
            </a:r>
            <a:r>
              <a:rPr lang="en-US" dirty="0" smtClean="0"/>
              <a:t>design – </a:t>
            </a:r>
            <a:r>
              <a:rPr lang="en-US" sz="3600" dirty="0" smtClean="0"/>
              <a:t>HEX</a:t>
            </a:r>
            <a:r>
              <a:rPr lang="en-US" sz="4000" dirty="0" smtClean="0"/>
              <a:t>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Proposed design</a:t>
            </a:r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50"/>
          <a:stretch/>
        </p:blipFill>
        <p:spPr bwMode="auto">
          <a:xfrm>
            <a:off x="457200" y="1669638"/>
            <a:ext cx="2006051" cy="232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782232" y="2731818"/>
            <a:ext cx="1690255" cy="988291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315049" y="1911326"/>
                <a:ext cx="4870327" cy="10161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576">
                  <a:spcBef>
                    <a:spcPct val="20000"/>
                  </a:spcBef>
                  <a:buClr>
                    <a:schemeClr val="tx1"/>
                  </a:buClr>
                  <a:buSzPct val="80000"/>
                </a:pPr>
                <a:r>
                  <a:rPr lang="en-US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Dimensioning of an HEX: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4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P</m:t>
                      </m:r>
                      <m:r>
                        <a:rPr lang="fr-FR" sz="14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14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H</m:t>
                      </m:r>
                      <m:r>
                        <a:rPr lang="fr-FR" sz="14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fr-FR" sz="14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S</m:t>
                      </m:r>
                      <m:r>
                        <a:rPr lang="fr-FR" sz="14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∆</m:t>
                          </m:r>
                          <m:r>
                            <a:rPr lang="fr-FR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fr-FR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𝑙𝑚</m:t>
                          </m:r>
                        </m:sub>
                      </m:sSub>
                      <m:sSub>
                        <m:sSubPr>
                          <m:ctrlPr>
                            <a:rPr lang="en-US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fr-FR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𝑤𝑖𝑡h</m:t>
                          </m:r>
                          <m:r>
                            <a:rPr lang="fr-FR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 ∆</m:t>
                          </m:r>
                          <m:r>
                            <a:rPr lang="fr-FR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fr-FR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𝑙𝑚</m:t>
                          </m:r>
                        </m:sub>
                      </m:sSub>
                      <m:r>
                        <a:rPr lang="fr-FR" sz="14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∆</m:t>
                              </m:r>
                              <m:r>
                                <a:rPr lang="fr-FR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∆</m:t>
                              </m:r>
                              <m:r>
                                <a:rPr lang="fr-FR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40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40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fr-FR" sz="140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fr-FR" sz="140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40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∆</m:t>
                                          </m:r>
                                          <m:r>
                                            <a:rPr lang="fr-FR" sz="140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fr-FR" sz="140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fr-FR" sz="14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   </m:t>
                      </m:r>
                      <m:r>
                        <a:rPr lang="fr-FR" sz="14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𝑎𝑛𝑑</m:t>
                      </m:r>
                      <m:r>
                        <a:rPr lang="fr-FR" sz="14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fr-FR" sz="14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𝐻</m:t>
                      </m:r>
                      <m:r>
                        <a:rPr lang="fr-FR" sz="1400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fr-FR" sz="14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5049" y="1911326"/>
                <a:ext cx="4870327" cy="1016176"/>
              </a:xfrm>
              <a:prstGeom prst="rect">
                <a:avLst/>
              </a:prstGeom>
              <a:blipFill rotWithShape="1">
                <a:blip r:embed="rId3"/>
                <a:stretch>
                  <a:fillRect l="-626" t="-2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Bent-Up Arrow 8"/>
          <p:cNvSpPr/>
          <p:nvPr/>
        </p:nvSpPr>
        <p:spPr>
          <a:xfrm rot="5400000">
            <a:off x="3860799" y="4448767"/>
            <a:ext cx="674254" cy="38792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19704" y="4349620"/>
            <a:ext cx="43185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/>
              <a:t>Problem: </a:t>
            </a:r>
            <a:r>
              <a:rPr lang="en-US" sz="1400" dirty="0" smtClean="0"/>
              <a:t>The HEX must extract less power @ 600 </a:t>
            </a:r>
            <a:r>
              <a:rPr lang="en-US" sz="1400" dirty="0" smtClean="0">
                <a:latin typeface="Times New Roman"/>
                <a:cs typeface="Times New Roman"/>
              </a:rPr>
              <a:t>º</a:t>
            </a:r>
            <a:r>
              <a:rPr lang="en-US" sz="1400" dirty="0" smtClean="0"/>
              <a:t>C than @ 200 </a:t>
            </a:r>
            <a:r>
              <a:rPr lang="en-US" sz="1400" dirty="0" smtClean="0">
                <a:latin typeface="Times New Roman"/>
                <a:cs typeface="Times New Roman"/>
              </a:rPr>
              <a:t>º</a:t>
            </a:r>
            <a:r>
              <a:rPr lang="en-US" sz="1400" dirty="0" smtClean="0"/>
              <a:t>C BUT power extracted depend on the surface of exchange, the average heat exchange coefficient and the temperature of both fluids involved -&gt; </a:t>
            </a:r>
            <a:r>
              <a:rPr lang="en-US" sz="1400" b="1" dirty="0" smtClean="0"/>
              <a:t>need of a variable HEX</a:t>
            </a:r>
            <a:r>
              <a:rPr lang="en-US" sz="1400" dirty="0" smtClean="0"/>
              <a:t>!</a:t>
            </a:r>
            <a:endParaRPr lang="en-US" sz="14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978787"/>
              </p:ext>
            </p:extLst>
          </p:nvPr>
        </p:nvGraphicFramePr>
        <p:xfrm>
          <a:off x="308441" y="4398658"/>
          <a:ext cx="3142330" cy="138287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55045"/>
                <a:gridCol w="696685"/>
                <a:gridCol w="990600"/>
              </a:tblGrid>
              <a:tr h="377035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Water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LBE</a:t>
                      </a:r>
                      <a:endParaRPr lang="en-US" sz="1600" baseline="0" dirty="0"/>
                    </a:p>
                  </a:txBody>
                  <a:tcPr/>
                </a:tc>
              </a:tr>
              <a:tr h="25669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Flow rate (l/s)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0.23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 </a:t>
                      </a:r>
                      <a:r>
                        <a:rPr lang="en-US" sz="1600" baseline="-25000" dirty="0" smtClean="0"/>
                        <a:t>inlet </a:t>
                      </a:r>
                      <a:r>
                        <a:rPr lang="en-US" sz="1600" baseline="0" dirty="0" smtClean="0"/>
                        <a:t>(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ºC)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Variable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 </a:t>
                      </a:r>
                      <a:r>
                        <a:rPr lang="en-US" sz="1600" baseline="-25000" dirty="0" smtClean="0"/>
                        <a:t>outlet </a:t>
                      </a:r>
                      <a:r>
                        <a:rPr lang="en-US" sz="1600" baseline="0" dirty="0" smtClean="0"/>
                        <a:t>(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ºC)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&lt; 90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Variable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501" y="3262146"/>
            <a:ext cx="5819775" cy="91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27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design</a:t>
            </a:r>
            <a:endParaRPr lang="en-US" dirty="0"/>
          </a:p>
          <a:p>
            <a:pPr lvl="1"/>
            <a:r>
              <a:rPr lang="en-US" dirty="0" smtClean="0"/>
              <a:t>Detailed design</a:t>
            </a:r>
          </a:p>
          <a:p>
            <a:pPr lvl="1"/>
            <a:r>
              <a:rPr lang="en-US" dirty="0" smtClean="0"/>
              <a:t>Beam </a:t>
            </a:r>
            <a:r>
              <a:rPr lang="en-US" dirty="0"/>
              <a:t>impact</a:t>
            </a:r>
          </a:p>
          <a:p>
            <a:pPr lvl="1"/>
            <a:r>
              <a:rPr lang="en-US" dirty="0"/>
              <a:t>Power equilibrium</a:t>
            </a:r>
          </a:p>
          <a:p>
            <a:pPr lvl="1"/>
            <a:r>
              <a:rPr lang="en-US" dirty="0"/>
              <a:t>Heat Exchanger (HEX)</a:t>
            </a:r>
          </a:p>
          <a:p>
            <a:pPr marL="681228" lvl="2">
              <a:buSzPct val="80000"/>
            </a:pPr>
            <a:endParaRPr lang="en-US" sz="2800" dirty="0"/>
          </a:p>
          <a:p>
            <a:pPr marL="493776" lvl="1">
              <a:buSzPct val="80000"/>
            </a:pPr>
            <a:r>
              <a:rPr lang="en-US" sz="3000" dirty="0" smtClean="0"/>
              <a:t>Integration within the Isolde environment</a:t>
            </a:r>
          </a:p>
          <a:p>
            <a:pPr marL="493776" lvl="1">
              <a:buSzPct val="80000"/>
            </a:pPr>
            <a:endParaRPr lang="en-US" dirty="0" smtClean="0"/>
          </a:p>
          <a:p>
            <a:r>
              <a:rPr lang="en-US" dirty="0" smtClean="0"/>
              <a:t>Conclusion &amp; next steps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54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Proposed </a:t>
            </a:r>
            <a:r>
              <a:rPr lang="en-US" dirty="0" smtClean="0"/>
              <a:t>design – </a:t>
            </a:r>
            <a:r>
              <a:rPr lang="en-US" sz="3600" dirty="0" smtClean="0"/>
              <a:t>HEX</a:t>
            </a:r>
            <a:r>
              <a:rPr lang="en-US" sz="4000" dirty="0" smtClean="0"/>
              <a:t>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74194" y="5610479"/>
            <a:ext cx="4185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Assessment of HEX behavior with CFX</a:t>
            </a:r>
          </a:p>
        </p:txBody>
      </p:sp>
      <p:pic>
        <p:nvPicPr>
          <p:cNvPr id="18" name="Picture 1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1316810"/>
            <a:ext cx="1576387" cy="1912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1316810"/>
            <a:ext cx="3733800" cy="1982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44" y="3379470"/>
            <a:ext cx="2857500" cy="2061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5" t="8462"/>
          <a:stretch/>
        </p:blipFill>
        <p:spPr bwMode="auto">
          <a:xfrm>
            <a:off x="6020956" y="1412240"/>
            <a:ext cx="2876550" cy="18167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956" y="3380105"/>
            <a:ext cx="2714625" cy="181927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3" name="Picture 22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11" y="3379470"/>
            <a:ext cx="2657475" cy="181991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0" name="Right Arrow 9"/>
          <p:cNvSpPr/>
          <p:nvPr/>
        </p:nvSpPr>
        <p:spPr>
          <a:xfrm>
            <a:off x="561975" y="5702812"/>
            <a:ext cx="495300" cy="1846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5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5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Proposed </a:t>
            </a:r>
            <a:r>
              <a:rPr lang="en-US" dirty="0" smtClean="0"/>
              <a:t>design – </a:t>
            </a:r>
            <a:r>
              <a:rPr lang="en-US" sz="3600" dirty="0" smtClean="0"/>
              <a:t>HEX</a:t>
            </a:r>
            <a:r>
              <a:rPr lang="en-US" sz="4000" dirty="0" smtClean="0"/>
              <a:t>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Example @ </a:t>
            </a:r>
            <a:r>
              <a:rPr lang="en-US" sz="2000" b="1" dirty="0" smtClean="0"/>
              <a:t>600 </a:t>
            </a:r>
            <a:r>
              <a:rPr lang="en-US" sz="2000" b="1" dirty="0" smtClean="0">
                <a:latin typeface="Times New Roman"/>
                <a:cs typeface="Times New Roman"/>
              </a:rPr>
              <a:t>º</a:t>
            </a:r>
            <a:r>
              <a:rPr lang="en-US" sz="2000" b="1" dirty="0" smtClean="0"/>
              <a:t>C</a:t>
            </a:r>
          </a:p>
          <a:p>
            <a:endParaRPr lang="en-US" sz="2000" dirty="0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1740750"/>
            <a:ext cx="3164125" cy="241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29"/>
          <a:stretch/>
        </p:blipFill>
        <p:spPr bwMode="auto">
          <a:xfrm>
            <a:off x="558799" y="4004355"/>
            <a:ext cx="3367325" cy="198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76872" y="3486600"/>
            <a:ext cx="1760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</a:t>
            </a:r>
            <a:r>
              <a:rPr lang="en-US" sz="1400" b="1" baseline="-25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max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water = 79 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º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</a:t>
            </a:r>
            <a:endParaRPr lang="en-US" sz="14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5704" y="5693857"/>
            <a:ext cx="1760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</a:t>
            </a:r>
            <a:r>
              <a:rPr lang="en-US" sz="1400" b="1" baseline="-25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max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LBE = 597 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º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</a:t>
            </a:r>
            <a:endParaRPr lang="en-US" sz="14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63780" y="1273444"/>
            <a:ext cx="4710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Summary of results: </a:t>
            </a:r>
            <a:endParaRPr lang="en-US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5289"/>
              </p:ext>
            </p:extLst>
          </p:nvPr>
        </p:nvGraphicFramePr>
        <p:xfrm>
          <a:off x="5751298" y="1718519"/>
          <a:ext cx="2844800" cy="227637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803563"/>
                <a:gridCol w="1006764"/>
                <a:gridCol w="1034473"/>
              </a:tblGrid>
              <a:tr h="59997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 </a:t>
                      </a:r>
                      <a:r>
                        <a:rPr lang="en-US" sz="1400" baseline="-25000" dirty="0" smtClean="0"/>
                        <a:t>max</a:t>
                      </a:r>
                      <a:r>
                        <a:rPr lang="en-US" sz="1400" dirty="0" smtClean="0"/>
                        <a:t> water (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ºC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 </a:t>
                      </a:r>
                      <a:r>
                        <a:rPr lang="en-US" sz="1600" baseline="-25000" dirty="0" smtClean="0"/>
                        <a:t>extracted </a:t>
                      </a:r>
                      <a:r>
                        <a:rPr lang="en-US" sz="1600" baseline="0" dirty="0" smtClean="0"/>
                        <a:t>(W)</a:t>
                      </a:r>
                      <a:endParaRPr lang="en-US" sz="1600" baseline="0" dirty="0"/>
                    </a:p>
                  </a:txBody>
                  <a:tcPr/>
                </a:tc>
              </a:tr>
              <a:tr h="25669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 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3 480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300 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3 350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400 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3 240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500 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r>
                        <a:rPr lang="en-US" sz="1600" baseline="0" dirty="0" smtClean="0"/>
                        <a:t> 010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600 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2 750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009" y="4171647"/>
            <a:ext cx="2728317" cy="168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83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Proposed </a:t>
            </a:r>
            <a:r>
              <a:rPr lang="en-US" dirty="0" smtClean="0"/>
              <a:t>design – </a:t>
            </a:r>
            <a:r>
              <a:rPr lang="en-US" sz="3600" dirty="0"/>
              <a:t>HEX</a:t>
            </a:r>
            <a:r>
              <a:rPr lang="en-US" sz="4000" dirty="0" smtClean="0"/>
              <a:t>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Conclusions</a:t>
            </a:r>
          </a:p>
          <a:p>
            <a:pPr algn="just"/>
            <a:endParaRPr lang="en-US" sz="2000" dirty="0"/>
          </a:p>
          <a:p>
            <a:pPr lvl="1" algn="just"/>
            <a:r>
              <a:rPr lang="en-US" sz="1600" dirty="0" smtClean="0"/>
              <a:t>Temperature controlled with the heating elements installed all along the loop</a:t>
            </a:r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 smtClean="0"/>
              <a:t>Temperature and power extracted are in the proper range (values have been checked over the full range of temperature, from 200 </a:t>
            </a:r>
            <a:r>
              <a:rPr lang="en-US" sz="1600" b="1" dirty="0">
                <a:latin typeface="Times New Roman"/>
                <a:cs typeface="Times New Roman"/>
              </a:rPr>
              <a:t>º</a:t>
            </a:r>
            <a:r>
              <a:rPr lang="en-US" sz="1600" dirty="0" smtClean="0"/>
              <a:t>C up to 600 </a:t>
            </a:r>
            <a:r>
              <a:rPr lang="en-US" sz="1600" b="1" dirty="0">
                <a:latin typeface="Times New Roman"/>
                <a:cs typeface="Times New Roman"/>
              </a:rPr>
              <a:t>º</a:t>
            </a:r>
            <a:r>
              <a:rPr lang="en-US" sz="1600" dirty="0" smtClean="0"/>
              <a:t>C)</a:t>
            </a:r>
          </a:p>
          <a:p>
            <a:pPr lvl="1" algn="just"/>
            <a:endParaRPr lang="en-US" sz="1600" dirty="0" smtClean="0"/>
          </a:p>
          <a:p>
            <a:pPr lvl="1" algn="just"/>
            <a:r>
              <a:rPr lang="en-US" sz="1600" dirty="0" smtClean="0"/>
              <a:t>Further analysis must be computed considering bad thermal contact between the different parts</a:t>
            </a:r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 smtClean="0"/>
              <a:t>Thermal expansion and induced stresses must be assessed</a:t>
            </a:r>
          </a:p>
          <a:p>
            <a:pPr lvl="1" algn="just"/>
            <a:endParaRPr lang="en-US" sz="1600" dirty="0" smtClean="0"/>
          </a:p>
          <a:p>
            <a:pPr lvl="1" algn="just"/>
            <a:r>
              <a:rPr lang="en-US" sz="1600" dirty="0" smtClean="0"/>
              <a:t>Prototype to be done before to validate of the design</a:t>
            </a:r>
            <a:endParaRPr lang="en-US" sz="16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32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686800" cy="940443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4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Integration within the Isolde </a:t>
            </a:r>
            <a:r>
              <a:rPr lang="en-US" sz="46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environment…</a:t>
            </a:r>
            <a:endParaRPr lang="en-US" sz="4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01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within the Isolde environment (1)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9946" y="1651087"/>
            <a:ext cx="8226854" cy="4216313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Constraints due to the Isolde environment:</a:t>
            </a:r>
          </a:p>
          <a:p>
            <a:pPr algn="just"/>
            <a:endParaRPr lang="en-US" sz="2800" dirty="0" smtClean="0"/>
          </a:p>
          <a:p>
            <a:pPr lvl="1" algn="just"/>
            <a:r>
              <a:rPr lang="en-US" sz="2400" i="1" dirty="0" smtClean="0"/>
              <a:t>Compatibility with the Isolde front end</a:t>
            </a:r>
          </a:p>
          <a:p>
            <a:pPr lvl="1" algn="just"/>
            <a:r>
              <a:rPr lang="en-US" sz="2400" i="1" dirty="0" smtClean="0"/>
              <a:t>Installation in the Faraday cage -&gt; polarization at 30 kV for beam extraction</a:t>
            </a:r>
          </a:p>
          <a:p>
            <a:pPr lvl="1" algn="just"/>
            <a:r>
              <a:rPr lang="en-US" sz="2400" i="1" dirty="0" smtClean="0"/>
              <a:t>Double confinement of the LBE</a:t>
            </a:r>
          </a:p>
          <a:p>
            <a:pPr lvl="1" algn="just"/>
            <a:r>
              <a:rPr lang="en-US" sz="2400" i="1" dirty="0" smtClean="0"/>
              <a:t>Compatibility with the Isolde robot</a:t>
            </a:r>
            <a:endParaRPr lang="en-US" sz="2400" i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134100" y="4067175"/>
            <a:ext cx="114300" cy="1524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229350" y="3943351"/>
            <a:ext cx="266700" cy="27622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5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within the Isolde environment (2)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9946" y="1651087"/>
            <a:ext cx="8226854" cy="4216313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Compatibility with the </a:t>
            </a:r>
            <a:r>
              <a:rPr lang="en-US" sz="2800" dirty="0"/>
              <a:t>I</a:t>
            </a:r>
            <a:r>
              <a:rPr lang="en-US" sz="2800" dirty="0" smtClean="0"/>
              <a:t>solde front end &amp; installation in the Faraday cage:</a:t>
            </a:r>
          </a:p>
          <a:p>
            <a:pPr algn="just"/>
            <a:endParaRPr lang="en-US" sz="2800" dirty="0" smtClean="0"/>
          </a:p>
        </p:txBody>
      </p:sp>
      <p:pic>
        <p:nvPicPr>
          <p:cNvPr id="8" name="Picture 7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0"/>
          <a:stretch/>
        </p:blipFill>
        <p:spPr>
          <a:xfrm>
            <a:off x="228600" y="2758121"/>
            <a:ext cx="3727656" cy="290385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92"/>
          <a:stretch/>
        </p:blipFill>
        <p:spPr>
          <a:xfrm>
            <a:off x="4562474" y="2758120"/>
            <a:ext cx="4300855" cy="2903855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67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within the Isolde environment (3)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9946" y="1651087"/>
            <a:ext cx="8226854" cy="4216313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Compatibility with the </a:t>
            </a:r>
            <a:r>
              <a:rPr lang="en-US" sz="2800" dirty="0"/>
              <a:t>I</a:t>
            </a:r>
            <a:r>
              <a:rPr lang="en-US" sz="2800" dirty="0" smtClean="0"/>
              <a:t>solde robot:</a:t>
            </a:r>
          </a:p>
          <a:p>
            <a:pPr algn="just"/>
            <a:endParaRPr lang="en-US" sz="2800" dirty="0" smtClean="0"/>
          </a:p>
        </p:txBody>
      </p:sp>
      <p:pic>
        <p:nvPicPr>
          <p:cNvPr id="10" name="Picture 9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15" y="2329180"/>
            <a:ext cx="1360170" cy="263779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827" y="2329180"/>
            <a:ext cx="3712845" cy="261556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2620963" y="3622675"/>
            <a:ext cx="847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60 kg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48"/>
          <a:stretch/>
        </p:blipFill>
        <p:spPr bwMode="auto">
          <a:xfrm>
            <a:off x="5916295" y="2473007"/>
            <a:ext cx="2932430" cy="229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0674" y="4966970"/>
            <a:ext cx="852805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Target mock-up and his installation on the test front-end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3602" y="5476815"/>
            <a:ext cx="79704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2000" dirty="0" smtClean="0"/>
              <a:t>+ use of demineralized water for HEX and insulation of holding table.</a:t>
            </a:r>
            <a:endParaRPr lang="en-US" sz="2000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59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&amp; next steps…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82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&amp;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800" dirty="0" smtClean="0"/>
              <a:t>Preliminary design is available, phase of optimization remaining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Test of the Heat Exchanger foreseen</a:t>
            </a:r>
            <a:endParaRPr lang="en-US" sz="2800" dirty="0"/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Further </a:t>
            </a:r>
            <a:r>
              <a:rPr lang="en-US" sz="2800" dirty="0" smtClean="0"/>
              <a:t>study </a:t>
            </a:r>
            <a:r>
              <a:rPr lang="en-US" sz="2800" dirty="0" smtClean="0"/>
              <a:t>required to assess the impact of the beam onto the container</a:t>
            </a:r>
            <a:endParaRPr lang="en-US" sz="2800" dirty="0" smtClean="0"/>
          </a:p>
          <a:p>
            <a:pPr algn="just"/>
            <a:endParaRPr lang="en-US" sz="2800" dirty="0"/>
          </a:p>
          <a:p>
            <a:pPr algn="just"/>
            <a:r>
              <a:rPr lang="en-US" sz="2800" dirty="0" smtClean="0"/>
              <a:t>Campaign of test will be started soon to validate the design</a:t>
            </a:r>
          </a:p>
          <a:p>
            <a:pPr algn="just"/>
            <a:endParaRPr lang="en-US" sz="2800" dirty="0"/>
          </a:p>
          <a:p>
            <a:pPr algn="just"/>
            <a:endParaRPr lang="en-US" sz="2800" dirty="0" smtClean="0"/>
          </a:p>
          <a:p>
            <a:pPr algn="just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92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37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design…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… detailed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6/25/2014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24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Thanks to all the contributors…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V. Barozier</a:t>
            </a:r>
          </a:p>
          <a:p>
            <a:r>
              <a:rPr lang="en-US" sz="2000" dirty="0" smtClean="0"/>
              <a:t>A. P. Bernardes</a:t>
            </a:r>
          </a:p>
          <a:p>
            <a:r>
              <a:rPr lang="en-US" sz="2000" dirty="0" smtClean="0"/>
              <a:t>K. </a:t>
            </a:r>
            <a:r>
              <a:rPr lang="en-US" sz="2000" dirty="0" err="1" smtClean="0"/>
              <a:t>Kravalis</a:t>
            </a:r>
            <a:endParaRPr lang="en-US" sz="2000" dirty="0"/>
          </a:p>
          <a:p>
            <a:r>
              <a:rPr lang="en-US" sz="2000" dirty="0" smtClean="0"/>
              <a:t>F. Loprete</a:t>
            </a:r>
          </a:p>
          <a:p>
            <a:r>
              <a:rPr lang="en-US" sz="2000" dirty="0" smtClean="0"/>
              <a:t>S. Marzari</a:t>
            </a:r>
          </a:p>
          <a:p>
            <a:r>
              <a:rPr lang="en-US" sz="2000" dirty="0" smtClean="0"/>
              <a:t>R. Nikoluskins</a:t>
            </a:r>
          </a:p>
          <a:p>
            <a:r>
              <a:rPr lang="en-US" sz="2000" dirty="0" smtClean="0"/>
              <a:t>F. Pasdeloup</a:t>
            </a:r>
          </a:p>
          <a:p>
            <a:r>
              <a:rPr lang="en-US" sz="2000" dirty="0" smtClean="0"/>
              <a:t>A. Polato</a:t>
            </a:r>
          </a:p>
          <a:p>
            <a:r>
              <a:rPr lang="en-US" sz="2000" dirty="0" smtClean="0"/>
              <a:t>H. Znaidi</a:t>
            </a:r>
          </a:p>
          <a:p>
            <a:r>
              <a:rPr lang="en-US" sz="2000" dirty="0" smtClean="0"/>
              <a:t>… (and many others…)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45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 up slides…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44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Numerical results – </a:t>
            </a:r>
            <a:r>
              <a:rPr lang="en-US" sz="3600" dirty="0" smtClean="0"/>
              <a:t>HEX</a:t>
            </a:r>
            <a:r>
              <a:rPr lang="en-US" sz="4000" dirty="0" smtClean="0"/>
              <a:t>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174" y="3805518"/>
            <a:ext cx="3853584" cy="2266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Example @ </a:t>
            </a:r>
            <a:r>
              <a:rPr lang="en-US" sz="2000" b="1" dirty="0" smtClean="0"/>
              <a:t>600 </a:t>
            </a:r>
            <a:r>
              <a:rPr lang="en-US" sz="2000" b="1" dirty="0" smtClean="0">
                <a:latin typeface="Times New Roman"/>
                <a:cs typeface="Times New Roman"/>
              </a:rPr>
              <a:t>º</a:t>
            </a:r>
            <a:r>
              <a:rPr lang="en-US" sz="2000" b="1" dirty="0" smtClean="0"/>
              <a:t>C</a:t>
            </a:r>
          </a:p>
          <a:p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730174" y="6081883"/>
            <a:ext cx="43122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Pressure in water for case LBE @ 200 </a:t>
            </a:r>
            <a:r>
              <a:rPr lang="en-US" sz="1400" i="1" dirty="0" smtClean="0">
                <a:latin typeface="Times New Roman"/>
                <a:cs typeface="Times New Roman"/>
              </a:rPr>
              <a:t>º</a:t>
            </a:r>
            <a:r>
              <a:rPr lang="en-US" sz="1400" i="1" dirty="0" smtClean="0"/>
              <a:t>C 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30174" y="3486601"/>
            <a:ext cx="43122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Velocity in water and LBE</a:t>
            </a:r>
            <a:endParaRPr lang="en-US" sz="1400" i="1" dirty="0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1740750"/>
            <a:ext cx="2760133" cy="210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73276"/>
            <a:ext cx="3022600" cy="2143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174" y="1145898"/>
            <a:ext cx="3233388" cy="236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93843" y="3486600"/>
            <a:ext cx="1760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</a:t>
            </a:r>
            <a:r>
              <a:rPr lang="en-US" sz="1400" b="1" baseline="-25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max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water = 79 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º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</a:t>
            </a:r>
            <a:endParaRPr lang="en-US" sz="14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3842" y="5688100"/>
            <a:ext cx="1760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T</a:t>
            </a:r>
            <a:r>
              <a:rPr lang="en-US" sz="1400" b="1" baseline="-25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max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LBE = 597 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º</a:t>
            </a:r>
            <a:r>
              <a:rPr lang="en-US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</a:t>
            </a:r>
            <a:endParaRPr lang="en-US" sz="14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70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Numerical results – </a:t>
            </a:r>
            <a:r>
              <a:rPr lang="en-US" sz="3600" dirty="0" smtClean="0"/>
              <a:t>HEX</a:t>
            </a:r>
            <a:r>
              <a:rPr lang="en-US" sz="4000" dirty="0" smtClean="0"/>
              <a:t>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2389" y="1358600"/>
            <a:ext cx="4710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Summary of results: </a:t>
            </a:r>
            <a:endParaRPr lang="en-US" dirty="0"/>
          </a:p>
        </p:txBody>
      </p:sp>
      <p:graphicFrame>
        <p:nvGraphicFramePr>
          <p:cNvPr id="11" name="Char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734965"/>
              </p:ext>
            </p:extLst>
          </p:nvPr>
        </p:nvGraphicFramePr>
        <p:xfrm>
          <a:off x="3135349" y="1173935"/>
          <a:ext cx="5916047" cy="436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4" b="7828"/>
          <a:stretch/>
        </p:blipFill>
        <p:spPr bwMode="auto">
          <a:xfrm>
            <a:off x="3502693" y="5534614"/>
            <a:ext cx="5181361" cy="76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645168"/>
              </p:ext>
            </p:extLst>
          </p:nvPr>
        </p:nvGraphicFramePr>
        <p:xfrm>
          <a:off x="119761" y="2301697"/>
          <a:ext cx="2844800" cy="227637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803563"/>
                <a:gridCol w="1006764"/>
                <a:gridCol w="1034473"/>
              </a:tblGrid>
              <a:tr h="59997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 </a:t>
                      </a:r>
                      <a:r>
                        <a:rPr lang="en-US" sz="1400" baseline="-25000" dirty="0" smtClean="0"/>
                        <a:t>max</a:t>
                      </a:r>
                      <a:r>
                        <a:rPr lang="en-US" sz="1400" dirty="0" smtClean="0"/>
                        <a:t> water (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ºC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 </a:t>
                      </a:r>
                      <a:r>
                        <a:rPr lang="en-US" sz="1600" baseline="-25000" dirty="0" smtClean="0"/>
                        <a:t>extracted </a:t>
                      </a:r>
                      <a:r>
                        <a:rPr lang="en-US" sz="1600" baseline="0" dirty="0" smtClean="0"/>
                        <a:t>(W)</a:t>
                      </a:r>
                      <a:endParaRPr lang="en-US" sz="1600" baseline="0" dirty="0"/>
                    </a:p>
                  </a:txBody>
                  <a:tcPr/>
                </a:tc>
              </a:tr>
              <a:tr h="25669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 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3 180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300 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3 050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400 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2 890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500 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2 820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600 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ºC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2 650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414327" y="2733964"/>
            <a:ext cx="7296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200 </a:t>
            </a:r>
            <a:r>
              <a:rPr lang="en-US" sz="1400" dirty="0" smtClean="0">
                <a:latin typeface="Times New Roman"/>
                <a:cs typeface="Times New Roman"/>
              </a:rPr>
              <a:t>ºC</a:t>
            </a:r>
          </a:p>
          <a:p>
            <a:r>
              <a:rPr lang="en-US" sz="1400" dirty="0" smtClean="0"/>
              <a:t>300 </a:t>
            </a:r>
            <a:r>
              <a:rPr lang="en-US" sz="1400" dirty="0" smtClean="0">
                <a:latin typeface="Times New Roman"/>
                <a:cs typeface="Times New Roman"/>
              </a:rPr>
              <a:t>ºC</a:t>
            </a:r>
          </a:p>
          <a:p>
            <a:r>
              <a:rPr lang="en-US" sz="1400" dirty="0" smtClean="0"/>
              <a:t>400 </a:t>
            </a:r>
            <a:r>
              <a:rPr lang="en-US" sz="1400" dirty="0" smtClean="0">
                <a:latin typeface="Times New Roman"/>
                <a:cs typeface="Times New Roman"/>
              </a:rPr>
              <a:t>ºC</a:t>
            </a:r>
          </a:p>
          <a:p>
            <a:r>
              <a:rPr lang="en-US" sz="1400" dirty="0" smtClean="0"/>
              <a:t>500 </a:t>
            </a:r>
            <a:r>
              <a:rPr lang="en-US" sz="1400" dirty="0" smtClean="0">
                <a:latin typeface="Times New Roman"/>
                <a:cs typeface="Times New Roman"/>
              </a:rPr>
              <a:t>ºC</a:t>
            </a:r>
          </a:p>
          <a:p>
            <a:r>
              <a:rPr lang="en-US" sz="1400" dirty="0" smtClean="0"/>
              <a:t>600 </a:t>
            </a:r>
            <a:r>
              <a:rPr lang="en-US" sz="1400" dirty="0">
                <a:latin typeface="Times New Roman"/>
                <a:cs typeface="Times New Roman"/>
              </a:rPr>
              <a:t>ºC</a:t>
            </a:r>
            <a:endParaRPr lang="en-US" sz="1400" dirty="0" smtClean="0"/>
          </a:p>
          <a:p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58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258763"/>
            <a:ext cx="8417267" cy="1025526"/>
          </a:xfrm>
        </p:spPr>
        <p:txBody>
          <a:bodyPr>
            <a:normAutofit/>
          </a:bodyPr>
          <a:lstStyle/>
          <a:p>
            <a:r>
              <a:rPr lang="en-US" sz="3600" b="1" dirty="0"/>
              <a:t>Thermal </a:t>
            </a:r>
            <a:r>
              <a:rPr lang="en-US" sz="3600" b="1" dirty="0" smtClean="0"/>
              <a:t>equilibrium (2)</a:t>
            </a:r>
            <a:endParaRPr lang="en-US" sz="36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/>
          <a:lstStyle/>
          <a:p>
            <a:fld id="{9BBCADDF-C6D9-C14C-883B-1CD09994D60D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85653" y="1284289"/>
            <a:ext cx="4216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Power sources and </a:t>
            </a:r>
            <a:r>
              <a:rPr lang="en-US" b="1" dirty="0" smtClean="0">
                <a:solidFill>
                  <a:srgbClr val="FF0000"/>
                </a:solidFill>
              </a:rPr>
              <a:t>extractions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Left Arrow 25"/>
          <p:cNvSpPr/>
          <p:nvPr/>
        </p:nvSpPr>
        <p:spPr>
          <a:xfrm rot="10800000">
            <a:off x="3736802" y="2351199"/>
            <a:ext cx="558851" cy="422243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847591"/>
              </p:ext>
            </p:extLst>
          </p:nvPr>
        </p:nvGraphicFramePr>
        <p:xfrm>
          <a:off x="1116291" y="1806637"/>
          <a:ext cx="2209800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288"/>
                <a:gridCol w="1082512"/>
              </a:tblGrid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+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</a:tr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Beam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Pump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Pump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Radiation</a:t>
                      </a:r>
                      <a:endParaRPr lang="en-US" sz="1200" dirty="0"/>
                    </a:p>
                  </a:txBody>
                  <a:tcPr/>
                </a:tc>
              </a:tr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HEX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295653" y="1284289"/>
            <a:ext cx="421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1.  Pump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38039" y="1816090"/>
            <a:ext cx="1102869" cy="111830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3157025"/>
            <a:ext cx="3233488" cy="3032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915" y="1608874"/>
            <a:ext cx="3292917" cy="232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9" b="2427"/>
          <a:stretch/>
        </p:blipFill>
        <p:spPr bwMode="auto">
          <a:xfrm>
            <a:off x="4160039" y="3393649"/>
            <a:ext cx="2901335" cy="279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6876184" y="3857075"/>
            <a:ext cx="20132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2D model</a:t>
            </a:r>
            <a:endParaRPr lang="en-US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295653" y="6019964"/>
            <a:ext cx="20132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D model</a:t>
            </a:r>
            <a:endParaRPr lang="en-US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876184" y="5461203"/>
            <a:ext cx="1813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To evaluate the heat exchange transfer coefficient h</a:t>
            </a:r>
            <a:endParaRPr lang="en-US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975998" y="4499057"/>
            <a:ext cx="1813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To estimate the power extracted</a:t>
            </a:r>
            <a:endParaRPr lang="en-US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" name="Straight Arrow Connector 5"/>
          <p:cNvCxnSpPr>
            <a:stCxn id="24" idx="2"/>
            <a:endCxn id="30" idx="0"/>
          </p:cNvCxnSpPr>
          <p:nvPr/>
        </p:nvCxnSpPr>
        <p:spPr>
          <a:xfrm>
            <a:off x="7882830" y="4195629"/>
            <a:ext cx="0" cy="3034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696624" y="5876701"/>
            <a:ext cx="1795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876184" y="5279010"/>
            <a:ext cx="1831648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87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8763"/>
            <a:ext cx="8531567" cy="1025526"/>
          </a:xfrm>
        </p:spPr>
        <p:txBody>
          <a:bodyPr>
            <a:normAutofit/>
          </a:bodyPr>
          <a:lstStyle/>
          <a:p>
            <a:r>
              <a:rPr lang="en-US" sz="3600" b="1" dirty="0"/>
              <a:t>Thermal </a:t>
            </a:r>
            <a:r>
              <a:rPr lang="en-US" sz="3600" b="1" dirty="0" smtClean="0"/>
              <a:t>equilibrium (3)</a:t>
            </a:r>
            <a:endParaRPr lang="en-US" sz="36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/>
          <a:lstStyle/>
          <a:p>
            <a:fld id="{9BBCADDF-C6D9-C14C-883B-1CD09994D60D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261" y="1472829"/>
            <a:ext cx="421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1.  Pump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41274" y="5054162"/>
            <a:ext cx="42338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accent1">
                    <a:lumMod val="75000"/>
                  </a:schemeClr>
                </a:solidFill>
              </a:rPr>
              <a:t>Velocity streamlines of air for rotor speed of 8 rev/sec.</a:t>
            </a:r>
            <a:endParaRPr lang="en-US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05" y="1884187"/>
            <a:ext cx="3462753" cy="3159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42" y="935681"/>
            <a:ext cx="2864807" cy="246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4802459" y="3288168"/>
            <a:ext cx="41315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accent1">
                    <a:lumMod val="75000"/>
                  </a:schemeClr>
                </a:solidFill>
              </a:rPr>
              <a:t>Heat exchange transfer coefficient for the casserole</a:t>
            </a:r>
            <a:endParaRPr lang="en-US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459" y="3642430"/>
            <a:ext cx="2799908" cy="2544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4802459" y="5899559"/>
            <a:ext cx="41315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accent1">
                    <a:lumMod val="75000"/>
                  </a:schemeClr>
                </a:solidFill>
              </a:rPr>
              <a:t>Heat exchange transfer coefficient for the rotor/magnet part</a:t>
            </a:r>
            <a:endParaRPr lang="en-US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Left Arrow 33"/>
          <p:cNvSpPr/>
          <p:nvPr/>
        </p:nvSpPr>
        <p:spPr>
          <a:xfrm rot="10800000">
            <a:off x="4016227" y="3398311"/>
            <a:ext cx="489424" cy="325276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447175" y="1915559"/>
            <a:ext cx="16968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h </a:t>
            </a:r>
            <a:r>
              <a:rPr lang="en-US" sz="1600" b="1" i="1" baseline="-25000" dirty="0" smtClean="0">
                <a:solidFill>
                  <a:schemeClr val="accent1">
                    <a:lumMod val="75000"/>
                  </a:schemeClr>
                </a:solidFill>
              </a:rPr>
              <a:t>average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≈ 38 W/m</a:t>
            </a:r>
            <a:r>
              <a:rPr lang="en-US" sz="1600" b="1" i="1" baseline="300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2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.K</a:t>
            </a:r>
            <a:endParaRPr lang="en-US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447173" y="4274872"/>
            <a:ext cx="16968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h </a:t>
            </a:r>
            <a:r>
              <a:rPr lang="en-US" sz="1600" b="1" i="1" baseline="-25000" dirty="0" smtClean="0">
                <a:solidFill>
                  <a:schemeClr val="accent1">
                    <a:lumMod val="75000"/>
                  </a:schemeClr>
                </a:solidFill>
              </a:rPr>
              <a:t>average center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≈ 35 W/m</a:t>
            </a:r>
            <a:r>
              <a:rPr lang="en-US" sz="1600" b="1" i="1" baseline="300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2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.K</a:t>
            </a:r>
          </a:p>
          <a:p>
            <a:pPr algn="ctr"/>
            <a:endParaRPr lang="en-US" sz="1600" b="1" i="1" dirty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</a:rPr>
              <a:t>h </a:t>
            </a:r>
            <a:r>
              <a:rPr lang="en-US" sz="1600" b="1" i="1" baseline="-25000" dirty="0">
                <a:solidFill>
                  <a:schemeClr val="accent1">
                    <a:lumMod val="75000"/>
                  </a:schemeClr>
                </a:solidFill>
              </a:rPr>
              <a:t>average </a:t>
            </a:r>
            <a:r>
              <a:rPr lang="en-US" sz="1600" b="1" i="1" baseline="-25000" dirty="0" smtClean="0">
                <a:solidFill>
                  <a:schemeClr val="accent1">
                    <a:lumMod val="75000"/>
                  </a:schemeClr>
                </a:solidFill>
              </a:rPr>
              <a:t>external and side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≈ </a:t>
            </a: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49 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W/m</a:t>
            </a:r>
            <a:r>
              <a:rPr lang="en-US" sz="1600" b="1" i="1" baseline="30000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2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.K</a:t>
            </a:r>
            <a:endParaRPr lang="en-US" sz="16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69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258763"/>
            <a:ext cx="8464892" cy="1025526"/>
          </a:xfrm>
        </p:spPr>
        <p:txBody>
          <a:bodyPr>
            <a:normAutofit/>
          </a:bodyPr>
          <a:lstStyle/>
          <a:p>
            <a:r>
              <a:rPr lang="en-US" sz="3200" b="1" dirty="0"/>
              <a:t>Thermal </a:t>
            </a:r>
            <a:r>
              <a:rPr lang="en-US" sz="3200" b="1" dirty="0" smtClean="0"/>
              <a:t>equilibrium (4)</a:t>
            </a:r>
            <a:endParaRPr lang="en-US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/>
          <a:lstStyle/>
          <a:p>
            <a:fld id="{9BBCADDF-C6D9-C14C-883B-1CD09994D60D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261" y="954344"/>
            <a:ext cx="421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1.  Pump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5301120"/>
            <a:ext cx="4075349" cy="53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44" y="1390352"/>
            <a:ext cx="3268565" cy="277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3959456" y="1139010"/>
            <a:ext cx="38891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With low pressure gases.</a:t>
            </a:r>
          </a:p>
          <a:p>
            <a:pPr algn="just"/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Similar results with isolating elements!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4055" y="2858054"/>
            <a:ext cx="18620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accent1">
                    <a:lumMod val="75000"/>
                  </a:schemeClr>
                </a:solidFill>
              </a:rPr>
              <a:t>Yellow: </a:t>
            </a:r>
            <a:r>
              <a:rPr lang="en-US" sz="1400" i="1" dirty="0" smtClean="0">
                <a:solidFill>
                  <a:schemeClr val="accent1">
                    <a:lumMod val="75000"/>
                  </a:schemeClr>
                </a:solidFill>
              </a:rPr>
              <a:t>convection</a:t>
            </a:r>
          </a:p>
          <a:p>
            <a:pPr algn="ctr"/>
            <a:endParaRPr lang="en-US" sz="14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1400" b="1" i="1" dirty="0" smtClean="0">
                <a:solidFill>
                  <a:schemeClr val="accent1">
                    <a:lumMod val="75000"/>
                  </a:schemeClr>
                </a:solidFill>
              </a:rPr>
              <a:t>Yellow + “flag”: </a:t>
            </a:r>
            <a:r>
              <a:rPr lang="en-US" sz="1400" i="1" dirty="0" smtClean="0">
                <a:solidFill>
                  <a:schemeClr val="accent1">
                    <a:lumMod val="75000"/>
                  </a:schemeClr>
                </a:solidFill>
              </a:rPr>
              <a:t>convection + radiation</a:t>
            </a:r>
            <a:endParaRPr lang="en-US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870" y="1857374"/>
            <a:ext cx="2879857" cy="3443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6022848" y="2830434"/>
            <a:ext cx="533400" cy="4770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/>
          <p:cNvSpPr/>
          <p:nvPr/>
        </p:nvSpPr>
        <p:spPr>
          <a:xfrm rot="10800000">
            <a:off x="3793827" y="2858054"/>
            <a:ext cx="489424" cy="325276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462821" y="3290285"/>
            <a:ext cx="12392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accent2">
                    <a:lumMod val="50000"/>
                  </a:schemeClr>
                </a:solidFill>
              </a:rPr>
              <a:t>Temperature of system when LBE @ 600 </a:t>
            </a:r>
            <a:r>
              <a:rPr lang="en-US" sz="1400" b="1" i="1" dirty="0" err="1" smtClean="0">
                <a:solidFill>
                  <a:schemeClr val="accent2">
                    <a:lumMod val="50000"/>
                  </a:schemeClr>
                </a:solidFill>
              </a:rPr>
              <a:t>deg</a:t>
            </a:r>
            <a:r>
              <a:rPr lang="en-US" sz="1400" b="1" i="1" dirty="0" smtClean="0">
                <a:solidFill>
                  <a:schemeClr val="accent2">
                    <a:lumMod val="50000"/>
                  </a:schemeClr>
                </a:solidFill>
              </a:rPr>
              <a:t> C</a:t>
            </a:r>
            <a:endParaRPr lang="en-US" sz="1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Left Arrow 30"/>
          <p:cNvSpPr/>
          <p:nvPr/>
        </p:nvSpPr>
        <p:spPr>
          <a:xfrm rot="16200000">
            <a:off x="2251779" y="4377696"/>
            <a:ext cx="558851" cy="487614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876498" y="4347013"/>
            <a:ext cx="123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accent2">
                    <a:lumMod val="50000"/>
                  </a:schemeClr>
                </a:solidFill>
              </a:rPr>
              <a:t>Power extracted</a:t>
            </a:r>
            <a:endParaRPr lang="en-US" sz="1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04026" y="5317054"/>
            <a:ext cx="2517789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solidFill>
                  <a:srgbClr val="FF0000"/>
                </a:solidFill>
              </a:rPr>
              <a:t>Magnet should remain below 100 </a:t>
            </a:r>
            <a:r>
              <a:rPr lang="en-US" sz="1400" dirty="0" err="1" smtClean="0">
                <a:solidFill>
                  <a:srgbClr val="FF0000"/>
                </a:solidFill>
              </a:rPr>
              <a:t>deg</a:t>
            </a:r>
            <a:r>
              <a:rPr lang="en-US" sz="1400" dirty="0" smtClean="0">
                <a:solidFill>
                  <a:srgbClr val="FF0000"/>
                </a:solidFill>
              </a:rPr>
              <a:t> C!! -&gt; </a:t>
            </a:r>
            <a:r>
              <a:rPr lang="en-US" sz="1400" dirty="0" err="1" smtClean="0">
                <a:solidFill>
                  <a:srgbClr val="FF0000"/>
                </a:solidFill>
              </a:rPr>
              <a:t>Ipul</a:t>
            </a:r>
            <a:r>
              <a:rPr lang="en-US" sz="1400" dirty="0" smtClean="0">
                <a:solidFill>
                  <a:srgbClr val="FF0000"/>
                </a:solidFill>
              </a:rPr>
              <a:t> is currently cross-checking theses results.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39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258763"/>
            <a:ext cx="8436317" cy="1025526"/>
          </a:xfrm>
        </p:spPr>
        <p:txBody>
          <a:bodyPr>
            <a:normAutofit/>
          </a:bodyPr>
          <a:lstStyle/>
          <a:p>
            <a:r>
              <a:rPr lang="en-US" sz="3200" b="1" dirty="0"/>
              <a:t>Thermal </a:t>
            </a:r>
            <a:r>
              <a:rPr lang="en-US" sz="3200" b="1" dirty="0" smtClean="0"/>
              <a:t>equilibrium (4)</a:t>
            </a:r>
            <a:endParaRPr lang="en-US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/>
          <a:lstStyle/>
          <a:p>
            <a:fld id="{9BBCADDF-C6D9-C14C-883B-1CD09994D60D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85653" y="1284289"/>
            <a:ext cx="4216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Power sources and </a:t>
            </a:r>
            <a:r>
              <a:rPr lang="en-US" b="1" dirty="0" smtClean="0">
                <a:solidFill>
                  <a:srgbClr val="FF0000"/>
                </a:solidFill>
              </a:rPr>
              <a:t>extractions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Left Arrow 25"/>
          <p:cNvSpPr/>
          <p:nvPr/>
        </p:nvSpPr>
        <p:spPr>
          <a:xfrm rot="10800000">
            <a:off x="3736802" y="2351199"/>
            <a:ext cx="558851" cy="422243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554098"/>
              </p:ext>
            </p:extLst>
          </p:nvPr>
        </p:nvGraphicFramePr>
        <p:xfrm>
          <a:off x="1116291" y="1806637"/>
          <a:ext cx="2209800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288"/>
                <a:gridCol w="1082512"/>
              </a:tblGrid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+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</a:tr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Beam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Pump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Pump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Radiation</a:t>
                      </a:r>
                      <a:endParaRPr lang="en-US" sz="1200" dirty="0"/>
                    </a:p>
                  </a:txBody>
                  <a:tcPr/>
                </a:tc>
              </a:tr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HEX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295653" y="1284289"/>
            <a:ext cx="421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2.  Radiation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38039" y="1816090"/>
            <a:ext cx="1102869" cy="111830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3126521"/>
            <a:ext cx="3493122" cy="2829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43" y="1699996"/>
            <a:ext cx="4308607" cy="186235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4808601" y="4960169"/>
                <a:ext cx="4241673" cy="4691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𝑙𝑜𝑠𝑠𝑒𝑠</m:t>
                          </m:r>
                        </m:sub>
                      </m:sSub>
                      <m:r>
                        <a:rPr lang="en-US" sz="12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2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𝑎𝑚𝑏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𝑡𝑜𝑡</m:t>
                              </m:r>
                            </m:sub>
                          </m:sSub>
                        </m:den>
                      </m:f>
                      <m:r>
                        <a:rPr lang="en-US" sz="1200" i="1">
                          <a:latin typeface="Cambria Math"/>
                        </a:rPr>
                        <m:t> </m:t>
                      </m:r>
                      <m:r>
                        <a:rPr lang="en-US" sz="1200" i="1">
                          <a:latin typeface="Cambria Math"/>
                        </a:rPr>
                        <m:t>𝑎𝑛𝑑</m:t>
                      </m:r>
                      <m:r>
                        <a:rPr lang="en-US" sz="12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𝑡𝑜𝑡</m:t>
                          </m:r>
                        </m:sub>
                      </m:sSub>
                      <m:r>
                        <a:rPr lang="en-US" sz="1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12</m:t>
                          </m:r>
                        </m:sub>
                      </m:sSub>
                      <m:r>
                        <a:rPr lang="en-US" sz="1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23</m:t>
                          </m:r>
                        </m:sub>
                      </m:sSub>
                      <m:r>
                        <a:rPr lang="en-US" sz="1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34</m:t>
                          </m:r>
                        </m:sub>
                      </m:sSub>
                      <m:r>
                        <a:rPr lang="en-US" sz="1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45</m:t>
                          </m:r>
                        </m:sub>
                      </m:sSub>
                      <m:r>
                        <a:rPr lang="en-US" sz="1200" i="1"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8601" y="4960169"/>
                <a:ext cx="4241673" cy="4691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>
          <a:xfrm>
            <a:off x="612648" y="5955807"/>
            <a:ext cx="338339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accent1">
                    <a:lumMod val="75000"/>
                  </a:schemeClr>
                </a:solidFill>
              </a:rPr>
              <a:t>Geometry considered for power losses </a:t>
            </a:r>
            <a:r>
              <a:rPr lang="en-US" sz="1400" i="1" dirty="0" smtClean="0">
                <a:solidFill>
                  <a:schemeClr val="accent1">
                    <a:lumMod val="75000"/>
                  </a:schemeClr>
                </a:solidFill>
              </a:rPr>
              <a:t>model</a:t>
            </a:r>
            <a:endParaRPr lang="en-US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08601" y="3524721"/>
            <a:ext cx="416242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accent1">
                    <a:lumMod val="75000"/>
                  </a:schemeClr>
                </a:solidFill>
              </a:rPr>
              <a:t>Equivalent thermal circuit</a:t>
            </a:r>
          </a:p>
        </p:txBody>
      </p:sp>
      <p:sp>
        <p:nvSpPr>
          <p:cNvPr id="37" name="Left Arrow 36"/>
          <p:cNvSpPr/>
          <p:nvPr/>
        </p:nvSpPr>
        <p:spPr>
          <a:xfrm rot="16200000">
            <a:off x="6610389" y="4060832"/>
            <a:ext cx="558851" cy="487614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00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406" y="258763"/>
            <a:ext cx="8413561" cy="1025526"/>
          </a:xfrm>
        </p:spPr>
        <p:txBody>
          <a:bodyPr>
            <a:normAutofit/>
          </a:bodyPr>
          <a:lstStyle/>
          <a:p>
            <a:r>
              <a:rPr lang="en-US" sz="3200" b="1" dirty="0"/>
              <a:t>Thermal </a:t>
            </a:r>
            <a:r>
              <a:rPr lang="en-US" sz="3200" b="1" dirty="0" smtClean="0"/>
              <a:t>equilibrium (5)</a:t>
            </a:r>
            <a:endParaRPr lang="en-US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/>
          <a:lstStyle/>
          <a:p>
            <a:fld id="{9BBCADDF-C6D9-C14C-883B-1CD09994D60D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45822" y="1284289"/>
            <a:ext cx="421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 Radiation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06" y="1653621"/>
            <a:ext cx="5711521" cy="3667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59093" y="5334766"/>
            <a:ext cx="338339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accent1">
                    <a:lumMod val="75000"/>
                  </a:schemeClr>
                </a:solidFill>
              </a:rPr>
              <a:t>Power losses = f(T loop), emissivity = 0.1</a:t>
            </a:r>
            <a:endParaRPr lang="en-US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543" y="5490696"/>
            <a:ext cx="4881004" cy="62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Bent-Up Arrow 3"/>
          <p:cNvSpPr/>
          <p:nvPr/>
        </p:nvSpPr>
        <p:spPr>
          <a:xfrm rot="5400000">
            <a:off x="3341627" y="5355676"/>
            <a:ext cx="396474" cy="1008469"/>
          </a:xfrm>
          <a:prstGeom prst="bent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65352" y="5182919"/>
            <a:ext cx="251778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Without</a:t>
            </a:r>
            <a:r>
              <a:rPr lang="en-US" sz="1400" i="1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pump part!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4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design – </a:t>
            </a:r>
            <a:r>
              <a:rPr lang="en-US" sz="3600" dirty="0" smtClean="0"/>
              <a:t>detailed design (1)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198" y="2057400"/>
            <a:ext cx="5719227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8229600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Proposed by EURISOL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4152900" y="2079337"/>
            <a:ext cx="160972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Condenser for lead </a:t>
            </a:r>
            <a:r>
              <a:rPr lang="en-US" sz="1600" dirty="0" err="1" smtClean="0">
                <a:solidFill>
                  <a:schemeClr val="accent1">
                    <a:lumMod val="10000"/>
                  </a:schemeClr>
                </a:solidFill>
              </a:rPr>
              <a:t>vapours</a:t>
            </a:r>
            <a:endParaRPr lang="en-US" sz="16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29150" y="2869315"/>
            <a:ext cx="20288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Irradiation volume</a:t>
            </a:r>
            <a:endParaRPr lang="en-US" sz="16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6475" y="5726815"/>
            <a:ext cx="18097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Pump</a:t>
            </a:r>
            <a:endParaRPr lang="en-US" sz="16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9125" y="5743809"/>
            <a:ext cx="17430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Heat Exchanger</a:t>
            </a:r>
            <a:endParaRPr lang="en-US" sz="16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91198" y="4364740"/>
            <a:ext cx="18097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Diffusion volume</a:t>
            </a:r>
            <a:endParaRPr lang="en-US" sz="16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1648" y="3576689"/>
            <a:ext cx="18097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Protons</a:t>
            </a:r>
            <a:endParaRPr lang="en-US" sz="16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5567" y="2291890"/>
            <a:ext cx="180975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Toward Ion source</a:t>
            </a:r>
            <a:endParaRPr lang="en-US" sz="16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45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301213" y="5581601"/>
            <a:ext cx="26839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Current front end + target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33082" y="5084795"/>
            <a:ext cx="1478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Current target unit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design – </a:t>
            </a:r>
            <a:r>
              <a:rPr lang="en-US" sz="3600" dirty="0" smtClean="0"/>
              <a:t>detailed design (2)</a:t>
            </a:r>
            <a:endParaRPr lang="en-US" dirty="0"/>
          </a:p>
        </p:txBody>
      </p:sp>
      <p:pic>
        <p:nvPicPr>
          <p:cNvPr id="18" name="Picture 17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3" t="9503" r="26459" b="17456"/>
          <a:stretch/>
        </p:blipFill>
        <p:spPr>
          <a:xfrm>
            <a:off x="1085850" y="1885950"/>
            <a:ext cx="3114675" cy="3695651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831" y="2653061"/>
            <a:ext cx="1666875" cy="2424430"/>
          </a:xfrm>
          <a:prstGeom prst="rect">
            <a:avLst/>
          </a:prstGeom>
          <a:ln w="1905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8229600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Current layout @ </a:t>
            </a:r>
            <a:r>
              <a:rPr lang="en-US" sz="1800" dirty="0" err="1" smtClean="0"/>
              <a:t>Cern</a:t>
            </a:r>
            <a:r>
              <a:rPr lang="en-US" sz="1800" dirty="0" smtClean="0"/>
              <a:t>-Isolde</a:t>
            </a:r>
            <a:endParaRPr lang="en-US" sz="1800" dirty="0"/>
          </a:p>
        </p:txBody>
      </p:sp>
      <p:sp>
        <p:nvSpPr>
          <p:cNvPr id="7" name="Oval 2071"/>
          <p:cNvSpPr>
            <a:spLocks noChangeArrowheads="1"/>
          </p:cNvSpPr>
          <p:nvPr/>
        </p:nvSpPr>
        <p:spPr bwMode="auto">
          <a:xfrm>
            <a:off x="1168400" y="3251200"/>
            <a:ext cx="1104900" cy="9429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292" name="Straight Arrow Connector 2072"/>
          <p:cNvCxnSpPr>
            <a:cxnSpLocks noChangeShapeType="1"/>
            <a:endCxn id="19" idx="1"/>
          </p:cNvCxnSpPr>
          <p:nvPr/>
        </p:nvCxnSpPr>
        <p:spPr bwMode="auto">
          <a:xfrm>
            <a:off x="2273300" y="3727450"/>
            <a:ext cx="3128531" cy="137826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45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015463" y="5412324"/>
            <a:ext cx="26839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Unplugged position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design – </a:t>
            </a:r>
            <a:r>
              <a:rPr lang="en-US" sz="3600" dirty="0" smtClean="0"/>
              <a:t>detailed design (3)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8229600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Proposed LIEBE target design: a “two parts plugged” principle</a:t>
            </a:r>
            <a:endParaRPr lang="en-US" sz="1800" dirty="0"/>
          </a:p>
        </p:txBody>
      </p:sp>
      <p:pic>
        <p:nvPicPr>
          <p:cNvPr id="13" name="Picture 1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65"/>
          <a:stretch/>
        </p:blipFill>
        <p:spPr>
          <a:xfrm>
            <a:off x="846355" y="1824671"/>
            <a:ext cx="3319780" cy="3570606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56"/>
          <a:stretch/>
        </p:blipFill>
        <p:spPr>
          <a:xfrm>
            <a:off x="4933949" y="1824671"/>
            <a:ext cx="3490595" cy="35706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37272" y="5395276"/>
            <a:ext cx="26839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Plugged position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65249" y="1824292"/>
            <a:ext cx="11770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</a:rPr>
              <a:t>Main loop part</a:t>
            </a:r>
            <a:endParaRPr lang="en-US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28900" y="2508430"/>
            <a:ext cx="1537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Pump/engine part</a:t>
            </a:r>
            <a:endParaRPr lang="en-US" sz="16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32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design – </a:t>
            </a:r>
            <a:r>
              <a:rPr lang="en-US" sz="3600" dirty="0" smtClean="0"/>
              <a:t>detailed design (4)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8229600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Main loop part in details</a:t>
            </a:r>
            <a:endParaRPr lang="en-US" sz="1800" dirty="0"/>
          </a:p>
        </p:txBody>
      </p:sp>
      <p:pic>
        <p:nvPicPr>
          <p:cNvPr id="18" name="Picture 1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50" y="1918653"/>
            <a:ext cx="3154363" cy="3996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693" y="6186"/>
            <a:ext cx="1387135" cy="191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701" y="1930242"/>
            <a:ext cx="4886325" cy="374840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3613685" y="5802851"/>
            <a:ext cx="52540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+ heating elements all along the loop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52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296276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design – </a:t>
            </a:r>
            <a:r>
              <a:rPr lang="en-US" sz="3600" dirty="0" smtClean="0"/>
              <a:t>detailed design (5)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8229600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Pump</a:t>
            </a:r>
            <a:endParaRPr lang="en-US" sz="1800" dirty="0"/>
          </a:p>
        </p:txBody>
      </p:sp>
      <p:pic>
        <p:nvPicPr>
          <p:cNvPr id="11" name="Picture 10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2"/>
          <a:stretch/>
        </p:blipFill>
        <p:spPr bwMode="auto">
          <a:xfrm>
            <a:off x="339089" y="2047875"/>
            <a:ext cx="2070735" cy="3224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116" y="2133600"/>
            <a:ext cx="2545640" cy="305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78" t="23590" r="3733" b="31060"/>
          <a:stretch/>
        </p:blipFill>
        <p:spPr>
          <a:xfrm>
            <a:off x="6287770" y="1238250"/>
            <a:ext cx="1581151" cy="1619250"/>
          </a:xfrm>
          <a:prstGeom prst="rect">
            <a:avLst/>
          </a:prstGeo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574" y="3058667"/>
            <a:ext cx="3131626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6/25/2014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72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design…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… beam impact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6/25/2014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LIEBE project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04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3.jpeg"/></Relationships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ＭＳ 明朝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rigin">
    <a:fillStyleLst>
      <a:solidFill>
        <a:schemeClr val="phClr"/>
      </a:solidFill>
      <a:gradFill rotWithShape="1">
        <a:gsLst>
          <a:gs pos="0">
            <a:schemeClr val="phClr">
              <a:tint val="45000"/>
              <a:satMod val="200000"/>
            </a:schemeClr>
          </a:gs>
          <a:gs pos="30000">
            <a:schemeClr val="phClr">
              <a:tint val="61000"/>
              <a:satMod val="200000"/>
            </a:schemeClr>
          </a:gs>
          <a:gs pos="45000">
            <a:schemeClr val="phClr">
              <a:tint val="66000"/>
              <a:satMod val="200000"/>
            </a:schemeClr>
          </a:gs>
          <a:gs pos="55000">
            <a:schemeClr val="phClr">
              <a:tint val="66000"/>
              <a:satMod val="200000"/>
            </a:schemeClr>
          </a:gs>
          <a:gs pos="73000">
            <a:schemeClr val="phClr">
              <a:tint val="61000"/>
              <a:satMod val="200000"/>
            </a:schemeClr>
          </a:gs>
          <a:gs pos="100000">
            <a:schemeClr val="phClr">
              <a:tint val="45000"/>
              <a:satMod val="200000"/>
            </a:schemeClr>
          </a:gs>
        </a:gsLst>
        <a:lin ang="950000" scaled="1"/>
      </a:gradFill>
      <a:gradFill rotWithShape="1">
        <a:gsLst>
          <a:gs pos="0">
            <a:schemeClr val="phClr">
              <a:shade val="63000"/>
            </a:schemeClr>
          </a:gs>
          <a:gs pos="30000">
            <a:schemeClr val="phClr">
              <a:shade val="90000"/>
              <a:satMod val="110000"/>
            </a:schemeClr>
          </a:gs>
          <a:gs pos="45000">
            <a:schemeClr val="phClr">
              <a:shade val="100000"/>
              <a:satMod val="118000"/>
            </a:schemeClr>
          </a:gs>
          <a:gs pos="55000">
            <a:schemeClr val="phClr">
              <a:shade val="100000"/>
              <a:satMod val="118000"/>
            </a:schemeClr>
          </a:gs>
          <a:gs pos="73000">
            <a:schemeClr val="phClr">
              <a:shade val="90000"/>
              <a:satMod val="110000"/>
            </a:schemeClr>
          </a:gs>
          <a:gs pos="100000">
            <a:schemeClr val="phClr">
              <a:shade val="63000"/>
            </a:schemeClr>
          </a:gs>
        </a:gsLst>
        <a:lin ang="950000" scaled="1"/>
      </a:gradFill>
    </a:fillStyleLst>
    <a:lnStyleLst>
      <a:ln w="9525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phClr">
              <a:tint val="100000"/>
              <a:shade val="100000"/>
              <a:hueMod val="100000"/>
              <a:satMod val="100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60000"/>
              <a:satMod val="300000"/>
            </a:schemeClr>
          </a:gs>
          <a:gs pos="30000">
            <a:schemeClr val="phClr">
              <a:shade val="80000"/>
              <a:satMod val="230000"/>
            </a:schemeClr>
          </a:gs>
          <a:gs pos="100000">
            <a:schemeClr val="phClr">
              <a:tint val="97000"/>
              <a:satMod val="22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6000"/>
              <a:satMod val="120000"/>
            </a:schemeClr>
            <a:schemeClr val="phClr">
              <a:tint val="90000"/>
            </a:schemeClr>
          </a:duotone>
        </a:blip>
        <a:tile tx="0" ty="0" sx="35000" sy="40000" flip="x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18459</TotalTime>
  <Words>1695</Words>
  <Application>Microsoft Office PowerPoint</Application>
  <PresentationFormat>On-screen Show (4:3)</PresentationFormat>
  <Paragraphs>401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CERNCorporate4-3</vt:lpstr>
      <vt:lpstr>LIEBE:  Design of a molten metal target based on a Pb-Bi loop at CERN-ISOLDE</vt:lpstr>
      <vt:lpstr>Outline</vt:lpstr>
      <vt:lpstr>Proposed design…   … detailed design</vt:lpstr>
      <vt:lpstr>Proposed design – detailed design (1)</vt:lpstr>
      <vt:lpstr>Proposed design – detailed design (2)</vt:lpstr>
      <vt:lpstr>Proposed design – detailed design (3)</vt:lpstr>
      <vt:lpstr>Proposed design – detailed design (4)</vt:lpstr>
      <vt:lpstr>Proposed design – detailed design (5)</vt:lpstr>
      <vt:lpstr>Proposed design…   … beam impact</vt:lpstr>
      <vt:lpstr>Proposed design – Beam impact (1)</vt:lpstr>
      <vt:lpstr>Proposed design – Beam impact (2)</vt:lpstr>
      <vt:lpstr>Proposed design – Beam impact (3)</vt:lpstr>
      <vt:lpstr>Proposed design – Beam impact (4)</vt:lpstr>
      <vt:lpstr>Proposed design – Beam impact (5)</vt:lpstr>
      <vt:lpstr>Numerical results – Beam impact (6)</vt:lpstr>
      <vt:lpstr>Proposed design…   … power equilibrium</vt:lpstr>
      <vt:lpstr>Proposed design – power equilibrium</vt:lpstr>
      <vt:lpstr>Proposed design…   … heat exchanger</vt:lpstr>
      <vt:lpstr>Proposed design – HEX (1)</vt:lpstr>
      <vt:lpstr>Proposed design – HEX (2)</vt:lpstr>
      <vt:lpstr>Proposed design – HEX (3)</vt:lpstr>
      <vt:lpstr>Proposed design – HEX (4)</vt:lpstr>
      <vt:lpstr>Integration within the Isolde environment…</vt:lpstr>
      <vt:lpstr>Integration within the Isolde environment (1)</vt:lpstr>
      <vt:lpstr>Integration within the Isolde environment (2)</vt:lpstr>
      <vt:lpstr>Integration within the Isolde environment (3)</vt:lpstr>
      <vt:lpstr>Conclusion &amp; next steps…</vt:lpstr>
      <vt:lpstr>Conclusion &amp; next steps</vt:lpstr>
      <vt:lpstr>Thank you for your attention!</vt:lpstr>
      <vt:lpstr>Thanks to all the contributors…</vt:lpstr>
      <vt:lpstr>Back up slides…</vt:lpstr>
      <vt:lpstr>Numerical results – HEX (3)</vt:lpstr>
      <vt:lpstr>Numerical results – HEX (4)</vt:lpstr>
      <vt:lpstr>Thermal equilibrium (2)</vt:lpstr>
      <vt:lpstr>Thermal equilibrium (3)</vt:lpstr>
      <vt:lpstr>Thermal equilibrium (4)</vt:lpstr>
      <vt:lpstr>Thermal equilibrium (4)</vt:lpstr>
      <vt:lpstr>Thermal equilibrium (5)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Melanie Delonca</cp:lastModifiedBy>
  <cp:revision>88</cp:revision>
  <cp:lastPrinted>2014-05-14T13:38:25Z</cp:lastPrinted>
  <dcterms:created xsi:type="dcterms:W3CDTF">2012-11-30T11:04:26Z</dcterms:created>
  <dcterms:modified xsi:type="dcterms:W3CDTF">2014-06-24T14:09:39Z</dcterms:modified>
</cp:coreProperties>
</file>