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63"/>
  </p:notesMasterIdLst>
  <p:sldIdLst>
    <p:sldId id="259" r:id="rId2"/>
    <p:sldId id="384" r:id="rId3"/>
    <p:sldId id="567" r:id="rId4"/>
    <p:sldId id="601" r:id="rId5"/>
    <p:sldId id="602" r:id="rId6"/>
    <p:sldId id="603" r:id="rId7"/>
    <p:sldId id="562" r:id="rId8"/>
    <p:sldId id="593" r:id="rId9"/>
    <p:sldId id="600" r:id="rId10"/>
    <p:sldId id="583" r:id="rId11"/>
    <p:sldId id="594" r:id="rId12"/>
    <p:sldId id="595" r:id="rId13"/>
    <p:sldId id="596" r:id="rId14"/>
    <p:sldId id="597" r:id="rId15"/>
    <p:sldId id="598" r:id="rId16"/>
    <p:sldId id="599" r:id="rId17"/>
    <p:sldId id="551" r:id="rId18"/>
    <p:sldId id="553" r:id="rId19"/>
    <p:sldId id="590" r:id="rId20"/>
    <p:sldId id="554" r:id="rId21"/>
    <p:sldId id="555" r:id="rId22"/>
    <p:sldId id="556" r:id="rId23"/>
    <p:sldId id="576" r:id="rId24"/>
    <p:sldId id="561" r:id="rId25"/>
    <p:sldId id="557" r:id="rId26"/>
    <p:sldId id="558" r:id="rId27"/>
    <p:sldId id="584" r:id="rId28"/>
    <p:sldId id="560" r:id="rId29"/>
    <p:sldId id="569" r:id="rId30"/>
    <p:sldId id="579" r:id="rId31"/>
    <p:sldId id="582" r:id="rId32"/>
    <p:sldId id="503" r:id="rId33"/>
    <p:sldId id="523" r:id="rId34"/>
    <p:sldId id="581" r:id="rId35"/>
    <p:sldId id="580" r:id="rId36"/>
    <p:sldId id="507" r:id="rId37"/>
    <p:sldId id="585" r:id="rId38"/>
    <p:sldId id="587" r:id="rId39"/>
    <p:sldId id="534" r:id="rId40"/>
    <p:sldId id="519" r:id="rId41"/>
    <p:sldId id="542" r:id="rId42"/>
    <p:sldId id="527" r:id="rId43"/>
    <p:sldId id="529" r:id="rId44"/>
    <p:sldId id="604" r:id="rId45"/>
    <p:sldId id="588" r:id="rId46"/>
    <p:sldId id="548" r:id="rId47"/>
    <p:sldId id="547" r:id="rId48"/>
    <p:sldId id="509" r:id="rId49"/>
    <p:sldId id="535" r:id="rId50"/>
    <p:sldId id="504" r:id="rId51"/>
    <p:sldId id="497" r:id="rId52"/>
    <p:sldId id="589" r:id="rId53"/>
    <p:sldId id="539" r:id="rId54"/>
    <p:sldId id="592" r:id="rId55"/>
    <p:sldId id="537" r:id="rId56"/>
    <p:sldId id="501" r:id="rId57"/>
    <p:sldId id="536" r:id="rId58"/>
    <p:sldId id="605" r:id="rId59"/>
    <p:sldId id="578" r:id="rId60"/>
    <p:sldId id="591" r:id="rId61"/>
    <p:sldId id="491" r:id="rId62"/>
  </p:sldIdLst>
  <p:sldSz cx="9144000" cy="6858000" type="screen4x3"/>
  <p:notesSz cx="7099300" cy="10234613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99"/>
    <a:srgbClr val="FF0000"/>
    <a:srgbClr val="FFFFCC"/>
    <a:srgbClr val="FFCCCC"/>
    <a:srgbClr val="FFCC66"/>
    <a:srgbClr val="FF00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6" autoAdjust="0"/>
    <p:restoredTop sz="94691" autoAdjust="0"/>
  </p:normalViewPr>
  <p:slideViewPr>
    <p:cSldViewPr>
      <p:cViewPr varScale="1">
        <p:scale>
          <a:sx n="51" d="100"/>
          <a:sy n="51" d="100"/>
        </p:scale>
        <p:origin x="-117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82" y="-8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\Documents\plusik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\Documents\plusi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Arkusz3!$D$8</c:f>
              <c:strCache>
                <c:ptCount val="1"/>
                <c:pt idx="0">
                  <c:v>Materiał A</c:v>
                </c:pt>
              </c:strCache>
            </c:strRef>
          </c:tx>
          <c:invertIfNegative val="0"/>
          <c:cat>
            <c:strRef>
              <c:f>Arkusz3!$E$7:$F$7</c:f>
              <c:strCache>
                <c:ptCount val="2"/>
                <c:pt idx="0">
                  <c:v>Energia 1</c:v>
                </c:pt>
                <c:pt idx="1">
                  <c:v>Energia 2</c:v>
                </c:pt>
              </c:strCache>
            </c:strRef>
          </c:cat>
          <c:val>
            <c:numRef>
              <c:f>Arkusz3!$E$8:$F$8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Arkusz3!$D$9</c:f>
              <c:strCache>
                <c:ptCount val="1"/>
                <c:pt idx="0">
                  <c:v>Materiał B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Arkusz3!$E$7:$F$7</c:f>
              <c:strCache>
                <c:ptCount val="2"/>
                <c:pt idx="0">
                  <c:v>Energia 1</c:v>
                </c:pt>
                <c:pt idx="1">
                  <c:v>Energia 2</c:v>
                </c:pt>
              </c:strCache>
            </c:strRef>
          </c:cat>
          <c:val>
            <c:numRef>
              <c:f>Arkusz3!$E$9:$F$9</c:f>
              <c:numCache>
                <c:formatCode>General</c:formatCode>
                <c:ptCount val="2"/>
                <c:pt idx="0">
                  <c:v>8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183232"/>
        <c:axId val="97184768"/>
      </c:barChart>
      <c:catAx>
        <c:axId val="97183232"/>
        <c:scaling>
          <c:orientation val="minMax"/>
        </c:scaling>
        <c:delete val="0"/>
        <c:axPos val="b"/>
        <c:majorTickMark val="out"/>
        <c:minorTickMark val="none"/>
        <c:tickLblPos val="nextTo"/>
        <c:crossAx val="97184768"/>
        <c:crosses val="autoZero"/>
        <c:auto val="1"/>
        <c:lblAlgn val="ctr"/>
        <c:lblOffset val="100"/>
        <c:noMultiLvlLbl val="0"/>
      </c:catAx>
      <c:valAx>
        <c:axId val="97184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1832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600"/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Arkusz3!$D$8</c:f>
              <c:strCache>
                <c:ptCount val="1"/>
                <c:pt idx="0">
                  <c:v>Materiał A</c:v>
                </c:pt>
              </c:strCache>
            </c:strRef>
          </c:tx>
          <c:invertIfNegative val="0"/>
          <c:cat>
            <c:strRef>
              <c:f>Arkusz3!$E$7:$F$7</c:f>
              <c:strCache>
                <c:ptCount val="2"/>
                <c:pt idx="0">
                  <c:v>Energia 1</c:v>
                </c:pt>
                <c:pt idx="1">
                  <c:v>Energia 2</c:v>
                </c:pt>
              </c:strCache>
            </c:strRef>
          </c:cat>
          <c:val>
            <c:numRef>
              <c:f>Arkusz3!$E$8:$F$8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Arkusz3!$D$9</c:f>
              <c:strCache>
                <c:ptCount val="1"/>
                <c:pt idx="0">
                  <c:v>Materiał B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Arkusz3!$E$7:$F$7</c:f>
              <c:strCache>
                <c:ptCount val="2"/>
                <c:pt idx="0">
                  <c:v>Energia 1</c:v>
                </c:pt>
                <c:pt idx="1">
                  <c:v>Energia 2</c:v>
                </c:pt>
              </c:strCache>
            </c:strRef>
          </c:cat>
          <c:val>
            <c:numRef>
              <c:f>Arkusz3!$E$9:$F$9</c:f>
              <c:numCache>
                <c:formatCode>General</c:formatCode>
                <c:ptCount val="2"/>
                <c:pt idx="0">
                  <c:v>8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768256"/>
        <c:axId val="126769792"/>
      </c:barChart>
      <c:catAx>
        <c:axId val="126768256"/>
        <c:scaling>
          <c:orientation val="minMax"/>
        </c:scaling>
        <c:delete val="0"/>
        <c:axPos val="b"/>
        <c:majorTickMark val="out"/>
        <c:minorTickMark val="none"/>
        <c:tickLblPos val="nextTo"/>
        <c:crossAx val="126769792"/>
        <c:crosses val="autoZero"/>
        <c:auto val="1"/>
        <c:lblAlgn val="ctr"/>
        <c:lblOffset val="100"/>
        <c:noMultiLvlLbl val="0"/>
      </c:catAx>
      <c:valAx>
        <c:axId val="126769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67682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600"/>
      </a:pPr>
      <a:endParaRPr lang="pl-PL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D85B03F-37CB-4759-A12B-2CB7C868FAD2}" type="datetimeFigureOut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pl-PL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1B4B227A-A378-4421-AF0F-C71284C0B3B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968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7450" y="982663"/>
            <a:ext cx="4724400" cy="35433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206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48218" y="4891649"/>
            <a:ext cx="5201223" cy="4550493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B27A5B-4905-4516-8CE9-241A10335D46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5B64DF-BD6A-459A-887D-FE40787EF5C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E2C6F9-7CBF-465A-871E-DC7368DFC4A0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EACCCF-D3EC-4F58-9880-69A11297066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34087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34087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C12BA4-BF5D-4249-8569-C76AF366119A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0C58B1-8F1F-4461-B2F1-90AE34B640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ytuł, tekst i klip multimedial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obiektu multimediów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40AE6C-F260-4E0D-A018-BEEE43F69939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56134A-3A4E-4AFD-AC64-E72B14AA278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ytuł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abeli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862036-CC44-4D77-A93E-24F9F85FEACF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6544A2-DB60-46EB-953D-07E7079A5FA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0340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892AB3-A08E-4B24-B408-4B0143D1B579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DFBBF8-87BD-480D-ADCB-9ADD5FEEA6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BEF30A-3E14-40B0-8B9D-DC650681F72E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1BAFF3-41D6-4C04-8CCC-3B2F21243D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9FC6BE-63C7-4EB4-A2DD-5C4C61111965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48BF451-0F53-4341-875E-060BC284FB4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7C3665-13A1-4282-B3F6-526BC6E262EE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BDEF0C-4934-40E6-9702-8863698ACB7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664363-DB99-46C1-BBC4-E9BD200D1A8E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6BA99B-1BF0-4D1F-87EE-A33827BEE7D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2579E7-E1DF-4AA7-A2DD-13AFCA847663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715466-CC55-4185-A22F-534F1AE34A5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B79EA4-CDEC-4D54-BF53-1EE985449A25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F40A9D-017C-4413-8F70-8481C77674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98EDF0-19A2-4E85-81DD-FCFA8C0EC04F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F871F9-2B14-4CAB-9942-22D13991253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40481D-9309-4A28-952B-BC8EB2AF89F3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CE6FBB-AF89-4BA4-BB88-DD3C121E7B1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Kliknij, aby edytować styl wzorca tytułu</a:t>
            </a:r>
          </a:p>
        </p:txBody>
      </p:sp>
      <p:sp>
        <p:nvSpPr>
          <p:cNvPr id="31846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Kliknij, aby edytować style wzorca tekstu</a:t>
            </a:r>
          </a:p>
          <a:p>
            <a:pPr lvl="1"/>
            <a:r>
              <a:rPr lang="en-US" smtClean="0"/>
              <a:t>Drugi poziom</a:t>
            </a:r>
          </a:p>
          <a:p>
            <a:pPr lvl="2"/>
            <a:r>
              <a:rPr lang="en-US" smtClean="0"/>
              <a:t>Trzeci poziom</a:t>
            </a:r>
          </a:p>
          <a:p>
            <a:pPr lvl="3"/>
            <a:r>
              <a:rPr lang="en-US" smtClean="0"/>
              <a:t>Czwarty poziom</a:t>
            </a:r>
          </a:p>
          <a:p>
            <a:pPr lvl="4"/>
            <a:r>
              <a:rPr lang="en-US" smtClean="0"/>
              <a:t>Piąty poziom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0246D8-CD35-41DD-B044-B92A51EED4D8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BCBCBC"/>
                </a:solidFill>
                <a:latin typeface="+mn-lt"/>
              </a:defRPr>
            </a:lvl1pPr>
          </a:lstStyle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119256-EA48-4348-9F11-28F56A63213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>
          <a:solidFill>
            <a:schemeClr val="tx1"/>
          </a:solidFill>
          <a:latin typeface="+mn-lt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>
          <a:solidFill>
            <a:schemeClr val="tx1"/>
          </a:solidFill>
          <a:latin typeface="+mn-lt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>
          <a:solidFill>
            <a:schemeClr val="tx1"/>
          </a:solidFill>
          <a:latin typeface="+mn-lt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5pPr>
      <a:lvl6pPr marL="20018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6pPr>
      <a:lvl7pPr marL="24590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7pPr>
      <a:lvl8pPr marL="29162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8pPr>
      <a:lvl9pPr marL="33734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upload.wikimedia.org/wikipedia/commons/d/da/Head_CT_scan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wmf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public\Arek\Radioterapia\ORL.AVI" TargetMode="Externa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drszczyt.pl/uploads/rekonstrukcja_ucha/_thumbs/szczyt_rekonstrukcja_ucha2_2cb26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rszczyt.pl/zabiegi/twarz/rekonstrukcja-ucha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94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x.doi.org/10.1016/j.bbcan.2009.07.005" TargetMode="Externa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gif"/><Relationship Id="rId2" Type="http://schemas.openxmlformats.org/officeDocument/2006/relationships/image" Target="../media/image114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Grp="1"/>
          </p:cNvSpPr>
          <p:nvPr>
            <p:ph type="ctrTitle"/>
          </p:nvPr>
        </p:nvSpPr>
        <p:spPr bwMode="auto">
          <a:xfrm>
            <a:off x="323850" y="115888"/>
            <a:ext cx="8569325" cy="4824412"/>
          </a:xfrm>
          <a:noFill/>
        </p:spPr>
        <p:txBody>
          <a:bodyPr/>
          <a:lstStyle/>
          <a:p>
            <a: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Accelerators and medicine </a:t>
            </a:r>
            <a:b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pl-PL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  <a:t> Akceleratory i medycyna</a:t>
            </a:r>
            <a:endParaRPr lang="pl-PL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364163" y="6308725"/>
            <a:ext cx="3779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pl-PL" sz="2000">
                <a:solidFill>
                  <a:srgbClr val="FFFFCC"/>
                </a:solidFill>
              </a:rPr>
              <a:t>Sławomir Wronka, </a:t>
            </a:r>
            <a:fld id="{62DD21CB-F890-4EE1-8A64-5D51763B1874}" type="datetime1">
              <a:rPr lang="de-DE" sz="2000">
                <a:solidFill>
                  <a:srgbClr val="FFFFCC"/>
                </a:solidFill>
              </a:rPr>
              <a:pPr eaLnBrk="1" hangingPunct="1">
                <a:spcBef>
                  <a:spcPct val="50000"/>
                </a:spcBef>
              </a:pPr>
              <a:t>21.10.2014</a:t>
            </a:fld>
            <a:r>
              <a:rPr lang="pl-PL" sz="2000">
                <a:solidFill>
                  <a:srgbClr val="FFFFCC"/>
                </a:solidFill>
              </a:rPr>
              <a:t>r</a:t>
            </a:r>
            <a:endParaRPr lang="en-US" sz="2000">
              <a:solidFill>
                <a:srgbClr val="FFFFCC"/>
              </a:solidFill>
            </a:endParaRPr>
          </a:p>
        </p:txBody>
      </p:sp>
      <p:pic>
        <p:nvPicPr>
          <p:cNvPr id="5139" name="Picture 19" descr="http://www.medgadget.com/archives/img/eclipseradiolog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9082" y="4357694"/>
            <a:ext cx="2548562" cy="1643074"/>
          </a:xfrm>
          <a:prstGeom prst="rect">
            <a:avLst/>
          </a:prstGeom>
          <a:noFill/>
        </p:spPr>
      </p:pic>
      <p:sp>
        <p:nvSpPr>
          <p:cNvPr id="7" name="Prostokąt 6"/>
          <p:cNvSpPr/>
          <p:nvPr/>
        </p:nvSpPr>
        <p:spPr>
          <a:xfrm rot="16200000">
            <a:off x="6750278" y="396420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http://medgadget.com/archives/2007/08/automatic_feature_recognition_for_radiotherapy.html</a:t>
            </a:r>
            <a:endParaRPr lang="pl-PL" sz="800" dirty="0"/>
          </a:p>
        </p:txBody>
      </p:sp>
      <p:pic>
        <p:nvPicPr>
          <p:cNvPr id="8" name="Picture 4" descr="logo NCB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5487468"/>
            <a:ext cx="1561356" cy="1238675"/>
          </a:xfrm>
          <a:prstGeom prst="rect">
            <a:avLst/>
          </a:prstGeom>
          <a:noFill/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701" y="1844824"/>
            <a:ext cx="5054663" cy="450151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F000FBA-A2CD-4512-BA3A-C38E96257486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31750" name="Rectangle 4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pl-PL" smtClean="0">
                <a:solidFill>
                  <a:srgbClr val="FFFF00"/>
                </a:solidFill>
                <a:latin typeface="Arial" pitchFamily="34" charset="0"/>
              </a:rPr>
              <a:t>Tomografia komputerowa - CT</a:t>
            </a:r>
            <a:endParaRPr lang="en-US" smtClean="0">
              <a:solidFill>
                <a:srgbClr val="FFFF00"/>
              </a:solidFill>
              <a:latin typeface="Arial" pitchFamily="34" charset="0"/>
            </a:endParaRPr>
          </a:p>
        </p:txBody>
      </p:sp>
      <p:pic>
        <p:nvPicPr>
          <p:cNvPr id="30722" name="Picture 2" descr="Plik:Head CT sca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736"/>
            <a:ext cx="2357454" cy="2357454"/>
          </a:xfrm>
          <a:prstGeom prst="rect">
            <a:avLst/>
          </a:prstGeom>
          <a:noFill/>
        </p:spPr>
      </p:pic>
      <p:sp>
        <p:nvSpPr>
          <p:cNvPr id="10" name="Prostokąt 9"/>
          <p:cNvSpPr/>
          <p:nvPr/>
        </p:nvSpPr>
        <p:spPr>
          <a:xfrm>
            <a:off x="357158" y="378619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http://pl.wikipedia.org/wiki/Plik:Head_CT_scan.jpg</a:t>
            </a:r>
            <a:endParaRPr lang="pl-PL" sz="800" dirty="0"/>
          </a:p>
        </p:txBody>
      </p:sp>
      <p:pic>
        <p:nvPicPr>
          <p:cNvPr id="30726" name="Picture 6" descr="tomograf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071942"/>
            <a:ext cx="3273644" cy="224790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4" name="Prostokąt 13"/>
          <p:cNvSpPr/>
          <p:nvPr/>
        </p:nvSpPr>
        <p:spPr>
          <a:xfrm>
            <a:off x="3500430" y="600076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http://www.fizyka.net.pl/index.html?menu_file=aktualnosci%2Fm_aktualnosci.html&amp;former_url=http%3A%2F%2Fwww.fizyka.net.pl%2Fciekawostki%2Fciekawostki_m1.html</a:t>
            </a:r>
            <a:endParaRPr lang="pl-PL" sz="800" dirty="0"/>
          </a:p>
        </p:txBody>
      </p:sp>
      <p:pic>
        <p:nvPicPr>
          <p:cNvPr id="463874" name="Picture 2" descr="http://spzozmsw.szczecin.pl/_img/images/tomografiakom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67594"/>
            <a:ext cx="5133975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4349077" y="472572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/>
              <a:t>http://spzozmsw.szczecin.pl/pl/show/page/id/55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Opcja dwu-energetyczna</a:t>
            </a:r>
            <a:endParaRPr lang="pl-PL" dirty="0"/>
          </a:p>
        </p:txBody>
      </p:sp>
      <p:pic>
        <p:nvPicPr>
          <p:cNvPr id="18434" name="Picture 2" descr="http://www.upstate.edu/radiology/education/rsna/radiography/images/index_clip_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227499" cy="435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Wykres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7412877"/>
              </p:ext>
            </p:extLst>
          </p:nvPr>
        </p:nvGraphicFramePr>
        <p:xfrm>
          <a:off x="3851920" y="1700808"/>
          <a:ext cx="507605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3563888" y="141277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Siła sygnału</a:t>
            </a:r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251520" y="5907832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/>
              <a:t>http://www.upstate.edu/radiology/education/rsna/radiography/dual/</a:t>
            </a:r>
          </a:p>
        </p:txBody>
      </p:sp>
    </p:spTree>
    <p:extLst>
      <p:ext uri="{BB962C8B-B14F-4D97-AF65-F5344CB8AC3E}">
        <p14:creationId xmlns:p14="http://schemas.microsoft.com/office/powerpoint/2010/main" val="325789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Opcja dwu-energetyczna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dirty="0" smtClean="0"/>
              <a:t>Dobierając odpowiednio współczynniki możemy „wyczyścić” Materiał A lub Materiał B z radiogramu odejmując obrazy od siebie.</a:t>
            </a:r>
            <a:endParaRPr lang="pl-PL" dirty="0"/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4536796"/>
              </p:ext>
            </p:extLst>
          </p:nvPr>
        </p:nvGraphicFramePr>
        <p:xfrm>
          <a:off x="179512" y="3068960"/>
          <a:ext cx="507605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6084168" y="3140968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Np. </a:t>
            </a:r>
          </a:p>
          <a:p>
            <a:r>
              <a:rPr lang="pl-PL" sz="2400" dirty="0" smtClean="0">
                <a:solidFill>
                  <a:srgbClr val="FF0000"/>
                </a:solidFill>
              </a:rPr>
              <a:t>8</a:t>
            </a:r>
            <a:r>
              <a:rPr lang="pl-PL" sz="2400" dirty="0" smtClean="0"/>
              <a:t>*1 – </a:t>
            </a:r>
            <a:r>
              <a:rPr lang="pl-PL" sz="2400" dirty="0" smtClean="0">
                <a:solidFill>
                  <a:srgbClr val="FF0000"/>
                </a:solidFill>
              </a:rPr>
              <a:t>4</a:t>
            </a:r>
            <a:r>
              <a:rPr lang="pl-PL" sz="2400" dirty="0" smtClean="0"/>
              <a:t>*2 =0</a:t>
            </a:r>
          </a:p>
          <a:p>
            <a:r>
              <a:rPr lang="pl-PL" sz="2400" dirty="0" smtClean="0"/>
              <a:t>Znika Materiał B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32114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Ale po co 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3600" dirty="0" smtClean="0">
                <a:solidFill>
                  <a:srgbClr val="FFFF00"/>
                </a:solidFill>
              </a:rPr>
              <a:t>Medycyna</a:t>
            </a:r>
          </a:p>
          <a:p>
            <a:pPr marL="0" indent="0">
              <a:buNone/>
            </a:pPr>
            <a:r>
              <a:rPr lang="pl-PL" sz="36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pl-PL" sz="3600" dirty="0" smtClean="0">
                <a:solidFill>
                  <a:srgbClr val="FFFF00"/>
                </a:solidFill>
              </a:rPr>
              <a:t>Przemysł </a:t>
            </a:r>
            <a:endParaRPr lang="pl-PL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65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3314" name="Picture 2" descr="http://www.upstate.edu/radiology/education/rsna/radiography/images/index_clip_image002_00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247"/>
          <a:stretch/>
        </p:blipFill>
        <p:spPr bwMode="auto">
          <a:xfrm>
            <a:off x="127369" y="836711"/>
            <a:ext cx="8909127" cy="496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rostokąt 4"/>
          <p:cNvSpPr/>
          <p:nvPr/>
        </p:nvSpPr>
        <p:spPr>
          <a:xfrm>
            <a:off x="251520" y="5907832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/>
              <a:t>http://www.upstate.edu/radiology/education/rsna/radiography/dual/</a:t>
            </a:r>
          </a:p>
        </p:txBody>
      </p:sp>
    </p:spTree>
    <p:extLst>
      <p:ext uri="{BB962C8B-B14F-4D97-AF65-F5344CB8AC3E}">
        <p14:creationId xmlns:p14="http://schemas.microsoft.com/office/powerpoint/2010/main" val="394608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7410" name="Picture 2" descr="http://www.upstate.edu/radiology/education/rsna/radiography/images/index_clip_image002_000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0" t="5282" r="1612" b="6758"/>
          <a:stretch/>
        </p:blipFill>
        <p:spPr bwMode="auto">
          <a:xfrm>
            <a:off x="107504" y="1268760"/>
            <a:ext cx="8950413" cy="33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rostokąt 4"/>
          <p:cNvSpPr/>
          <p:nvPr/>
        </p:nvSpPr>
        <p:spPr>
          <a:xfrm>
            <a:off x="251520" y="5907832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/>
              <a:t>http://www.upstate.edu/radiology/education/rsna/radiography/dual/</a:t>
            </a:r>
          </a:p>
        </p:txBody>
      </p:sp>
    </p:spTree>
    <p:extLst>
      <p:ext uri="{BB962C8B-B14F-4D97-AF65-F5344CB8AC3E}">
        <p14:creationId xmlns:p14="http://schemas.microsoft.com/office/powerpoint/2010/main" val="252908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Dual </a:t>
            </a:r>
            <a:r>
              <a:rPr lang="pl-PL" dirty="0" err="1" smtClean="0"/>
              <a:t>energy</a:t>
            </a:r>
            <a:r>
              <a:rPr lang="pl-PL" dirty="0" smtClean="0"/>
              <a:t> CT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8434" name="Picture 2" descr="http://www.ajronline.org/content/194/4/1072/F1.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6206877" cy="464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rostokąt 3"/>
          <p:cNvSpPr/>
          <p:nvPr/>
        </p:nvSpPr>
        <p:spPr>
          <a:xfrm rot="16200000">
            <a:off x="5778677" y="359105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/>
              <a:t>http://www.ajronline.org/content/194/4/1072/F1.large.jpg</a:t>
            </a:r>
          </a:p>
        </p:txBody>
      </p:sp>
      <p:pic>
        <p:nvPicPr>
          <p:cNvPr id="18436" name="Picture 4" descr="http://www.medical.siemens.com/siemens/en_US/rg_marcom_FBAs/images/presskits/RSNA2006/SOMATOMDefinition_Head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52655"/>
            <a:ext cx="512445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rostokąt 4"/>
          <p:cNvSpPr/>
          <p:nvPr/>
        </p:nvSpPr>
        <p:spPr>
          <a:xfrm>
            <a:off x="467544" y="603080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/>
              <a:t>http://www.medical.siemens.com/siemens/en_US/rg_marcom_FBAs/images/presskits/RSNA2006/SOMATOMDefinition_Head1.jpg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 rot="16200000">
            <a:off x="6164954" y="3588792"/>
            <a:ext cx="431958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1pPr>
            <a:lvl2pPr marL="431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2pPr>
            <a:lvl3pPr marL="6477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3pPr>
            <a:lvl4pPr marL="863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4pPr>
            <a:lvl5pPr marL="10795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9pPr>
          </a:lstStyle>
          <a:p>
            <a:r>
              <a:rPr lang="en-GB" sz="800" b="1" dirty="0" err="1">
                <a:latin typeface="Arial" charset="0"/>
              </a:rPr>
              <a:t>Nicolaou</a:t>
            </a:r>
            <a:r>
              <a:rPr lang="en-GB" sz="800" b="1" dirty="0">
                <a:latin typeface="Arial" charset="0"/>
              </a:rPr>
              <a:t> S et al. AJR 2010;194:1072-1078</a:t>
            </a:r>
          </a:p>
        </p:txBody>
      </p:sp>
    </p:spTree>
    <p:extLst>
      <p:ext uri="{BB962C8B-B14F-4D97-AF65-F5344CB8AC3E}">
        <p14:creationId xmlns:p14="http://schemas.microsoft.com/office/powerpoint/2010/main" val="142415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18121C-44A0-4A73-BA9F-35CAB6F66A0E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" name="Date Placeholder 3"/>
          <p:cNvSpPr txBox="1">
            <a:spLocks noGrp="1"/>
          </p:cNvSpPr>
          <p:nvPr/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</p:spPr>
        <p:txBody>
          <a:bodyPr anchor="b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BC33F24-06C1-4B3C-A972-ACA736E3B284}" type="datetime1">
              <a:rPr lang="pl-PL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2014-10-21</a:t>
            </a:fld>
            <a:endParaRPr lang="pl-PL" sz="1200">
              <a:solidFill>
                <a:schemeClr val="tx1">
                  <a:shade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Footer Placeholder 4"/>
          <p:cNvSpPr txBox="1">
            <a:spLocks noGrp="1"/>
          </p:cNvSpPr>
          <p:nvPr/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</p:spPr>
        <p:txBody>
          <a:bodyPr anchor="b"/>
          <a:lstStyle/>
          <a:p>
            <a:pPr algn="ctr" eaLnBrk="1" hangingPunct="1">
              <a:defRPr/>
            </a:pPr>
            <a:r>
              <a:rPr lang="en-US" sz="1200" dirty="0" err="1">
                <a:solidFill>
                  <a:srgbClr val="BCBCBC"/>
                </a:solidFill>
                <a:latin typeface="+mn-lt"/>
              </a:rPr>
              <a:t>dr</a:t>
            </a:r>
            <a:r>
              <a:rPr lang="en-US" sz="1200" dirty="0">
                <a:solidFill>
                  <a:srgbClr val="BCBCBC"/>
                </a:solidFill>
                <a:latin typeface="+mn-lt"/>
              </a:rPr>
              <a:t> Sławomir Wronka, </a:t>
            </a:r>
            <a:r>
              <a:rPr lang="en-US" sz="1200" dirty="0" smtClean="0">
                <a:solidFill>
                  <a:srgbClr val="BCBCBC"/>
                </a:solidFill>
                <a:latin typeface="+mn-lt"/>
              </a:rPr>
              <a:t>NCBJ</a:t>
            </a:r>
            <a:endParaRPr lang="en-US" sz="1200" dirty="0">
              <a:solidFill>
                <a:srgbClr val="BCBCBC"/>
              </a:solidFill>
              <a:latin typeface="+mn-lt"/>
            </a:endParaRPr>
          </a:p>
        </p:txBody>
      </p:sp>
      <p:sp>
        <p:nvSpPr>
          <p:cNvPr id="52634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/>
          <a:lstStyle/>
          <a:p>
            <a:r>
              <a:rPr lang="pl-PL" dirty="0">
                <a:solidFill>
                  <a:srgbClr val="FFFF00"/>
                </a:solidFill>
              </a:rPr>
              <a:t>Medycyna nuklearna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37251" name="Rectangle 3"/>
          <p:cNvSpPr>
            <a:spLocks noGrp="1"/>
          </p:cNvSpPr>
          <p:nvPr>
            <p:ph type="body" idx="4294967295"/>
          </p:nvPr>
        </p:nvSpPr>
        <p:spPr>
          <a:xfrm>
            <a:off x="34925" y="1412875"/>
            <a:ext cx="7850188" cy="46085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err="1"/>
              <a:t>Pacjent</a:t>
            </a:r>
            <a:r>
              <a:rPr lang="en-US" sz="2400" dirty="0"/>
              <a:t> </a:t>
            </a:r>
            <a:r>
              <a:rPr lang="en-US" sz="2400" dirty="0" err="1"/>
              <a:t>skierowany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badanie</a:t>
            </a:r>
            <a:r>
              <a:rPr lang="en-US" sz="2400" dirty="0"/>
              <a:t> </a:t>
            </a:r>
            <a:r>
              <a:rPr lang="en-US" sz="2400" dirty="0" err="1"/>
              <a:t>otrzymuje</a:t>
            </a:r>
            <a:r>
              <a:rPr lang="en-US" sz="2400" dirty="0"/>
              <a:t> </a:t>
            </a:r>
            <a:r>
              <a:rPr lang="en-US" sz="2400" dirty="0" err="1"/>
              <a:t>dożylnie</a:t>
            </a:r>
            <a:r>
              <a:rPr lang="en-US" sz="2400" dirty="0"/>
              <a:t>, </a:t>
            </a:r>
            <a:r>
              <a:rPr lang="en-US" sz="2400" dirty="0" err="1"/>
              <a:t>wziewnie</a:t>
            </a:r>
            <a:r>
              <a:rPr lang="en-US" sz="2400" dirty="0"/>
              <a:t> </a:t>
            </a:r>
            <a:r>
              <a:rPr lang="en-US" sz="2400" dirty="0" err="1"/>
              <a:t>lub</a:t>
            </a:r>
            <a:r>
              <a:rPr lang="en-US" sz="2400" dirty="0"/>
              <a:t> </a:t>
            </a:r>
            <a:r>
              <a:rPr lang="en-US" sz="2400" dirty="0" err="1"/>
              <a:t>doustnie</a:t>
            </a:r>
            <a:r>
              <a:rPr lang="en-US" sz="2400" dirty="0"/>
              <a:t> </a:t>
            </a:r>
            <a:r>
              <a:rPr lang="pl-PL" sz="2400" dirty="0"/>
              <a:t>połączenie</a:t>
            </a:r>
            <a:r>
              <a:rPr lang="en-US" sz="2400" dirty="0"/>
              <a:t>:</a:t>
            </a:r>
            <a:endParaRPr lang="pl-PL" sz="2400" dirty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pl-PL" sz="1800" b="1" dirty="0">
                <a:solidFill>
                  <a:srgbClr val="FFCC66"/>
                </a:solidFill>
              </a:rPr>
              <a:t>R</a:t>
            </a:r>
            <a:r>
              <a:rPr lang="en-US" sz="1800" b="1" dirty="0" err="1">
                <a:solidFill>
                  <a:srgbClr val="FFCC66"/>
                </a:solidFill>
              </a:rPr>
              <a:t>adioizotopu</a:t>
            </a:r>
            <a:r>
              <a:rPr lang="en-US" sz="1800" dirty="0"/>
              <a:t>, </a:t>
            </a:r>
            <a:endParaRPr lang="en-US" sz="1800" dirty="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pl-PL" sz="1800" b="1" dirty="0">
                <a:solidFill>
                  <a:srgbClr val="FFCC66"/>
                </a:solidFill>
              </a:rPr>
              <a:t>Nośnika</a:t>
            </a:r>
            <a:r>
              <a:rPr lang="pl-PL" sz="1800" dirty="0">
                <a:latin typeface="Arial" charset="0"/>
              </a:rPr>
              <a:t> - </a:t>
            </a:r>
            <a:r>
              <a:rPr lang="en-US" sz="1800" dirty="0" err="1"/>
              <a:t>związku</a:t>
            </a:r>
            <a:r>
              <a:rPr lang="en-US" sz="1800" dirty="0"/>
              <a:t> </a:t>
            </a:r>
            <a:r>
              <a:rPr lang="en-US" sz="1800" dirty="0" err="1"/>
              <a:t>chemicznego</a:t>
            </a:r>
            <a:r>
              <a:rPr lang="en-US" sz="1800" dirty="0"/>
              <a:t>, </a:t>
            </a:r>
            <a:r>
              <a:rPr lang="en-US" sz="1800" dirty="0" err="1"/>
              <a:t>cząsteczki</a:t>
            </a:r>
            <a:r>
              <a:rPr lang="en-US" sz="1800" dirty="0"/>
              <a:t> </a:t>
            </a:r>
            <a:r>
              <a:rPr lang="en-US" sz="1800" dirty="0" err="1"/>
              <a:t>lub</a:t>
            </a:r>
            <a:r>
              <a:rPr lang="en-US" sz="1800" dirty="0"/>
              <a:t> </a:t>
            </a:r>
            <a:r>
              <a:rPr lang="en-US" sz="1800" dirty="0" err="1"/>
              <a:t>komórki</a:t>
            </a:r>
            <a:r>
              <a:rPr lang="en-US" sz="1800" dirty="0"/>
              <a:t> </a:t>
            </a:r>
            <a:r>
              <a:rPr lang="en-US" sz="1800" dirty="0" err="1"/>
              <a:t>wykazującej</a:t>
            </a:r>
            <a:r>
              <a:rPr lang="en-US" sz="1800" dirty="0"/>
              <a:t> </a:t>
            </a:r>
            <a:r>
              <a:rPr lang="en-US" sz="1800" dirty="0" err="1"/>
              <a:t>gromadzenie</a:t>
            </a:r>
            <a:r>
              <a:rPr lang="en-US" sz="1800" dirty="0"/>
              <a:t> w </a:t>
            </a:r>
            <a:r>
              <a:rPr lang="en-US" sz="1800" dirty="0" err="1"/>
              <a:t>obrazowanym</a:t>
            </a:r>
            <a:r>
              <a:rPr lang="en-US" sz="1800" dirty="0"/>
              <a:t> </a:t>
            </a:r>
            <a:r>
              <a:rPr lang="en-US" sz="1800" dirty="0" err="1"/>
              <a:t>narządzie</a:t>
            </a:r>
            <a:r>
              <a:rPr lang="en-US" sz="1800" dirty="0"/>
              <a:t> </a:t>
            </a:r>
            <a:r>
              <a:rPr lang="en-US" sz="1800" dirty="0" err="1"/>
              <a:t>lub</a:t>
            </a:r>
            <a:r>
              <a:rPr lang="en-US" sz="1800" dirty="0"/>
              <a:t> </a:t>
            </a:r>
            <a:r>
              <a:rPr lang="en-US" sz="1800" dirty="0" err="1"/>
              <a:t>tkance</a:t>
            </a:r>
            <a:r>
              <a:rPr lang="pl-PL" sz="1800" dirty="0"/>
              <a:t>.</a:t>
            </a:r>
            <a:endParaRPr lang="pl-PL" sz="1800" dirty="0">
              <a:latin typeface="Arial" charset="0"/>
            </a:endParaRPr>
          </a:p>
          <a:p>
            <a:pPr lvl="1">
              <a:lnSpc>
                <a:spcPct val="80000"/>
              </a:lnSpc>
            </a:pPr>
            <a:endParaRPr lang="pl-PL" sz="1800" dirty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pl-PL" sz="2400" dirty="0"/>
              <a:t>E</a:t>
            </a:r>
            <a:r>
              <a:rPr lang="en-US" sz="2400" dirty="0" err="1"/>
              <a:t>mitowane</a:t>
            </a:r>
            <a:r>
              <a:rPr lang="en-US" sz="2400" dirty="0"/>
              <a:t> </a:t>
            </a:r>
            <a:r>
              <a:rPr lang="pl-PL" sz="2400" dirty="0"/>
              <a:t>p</a:t>
            </a:r>
            <a:r>
              <a:rPr lang="en-US" sz="2400" dirty="0" err="1"/>
              <a:t>romieniowanie</a:t>
            </a:r>
            <a:r>
              <a:rPr lang="en-US" sz="2400" dirty="0"/>
              <a:t> jest </a:t>
            </a:r>
            <a:r>
              <a:rPr lang="en-US" sz="2400" dirty="0" err="1"/>
              <a:t>rejestrowane</a:t>
            </a:r>
            <a:r>
              <a:rPr lang="en-US" sz="2400" dirty="0"/>
              <a:t> </a:t>
            </a:r>
            <a:r>
              <a:rPr lang="en-US" sz="2400" dirty="0" err="1"/>
              <a:t>przez</a:t>
            </a:r>
            <a:r>
              <a:rPr lang="en-US" sz="2400" dirty="0"/>
              <a:t> </a:t>
            </a:r>
            <a:r>
              <a:rPr lang="en-US" sz="2400" dirty="0" err="1"/>
              <a:t>odpowiedni</a:t>
            </a:r>
            <a:r>
              <a:rPr lang="pl-PL" sz="2400" dirty="0"/>
              <a:t>e </a:t>
            </a:r>
            <a:r>
              <a:rPr lang="pl-PL" sz="2400" b="1" dirty="0" err="1">
                <a:solidFill>
                  <a:srgbClr val="FFFF00"/>
                </a:solidFill>
              </a:rPr>
              <a:t>detektory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przetwarzane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obrazy</a:t>
            </a:r>
            <a:r>
              <a:rPr lang="en-US" sz="2400" dirty="0"/>
              <a:t>. </a:t>
            </a:r>
            <a:endParaRPr lang="pl-PL" sz="2400" dirty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 err="1"/>
              <a:t>Uzyskane</a:t>
            </a:r>
            <a:r>
              <a:rPr lang="en-US" sz="2400" dirty="0"/>
              <a:t> w ten </a:t>
            </a:r>
            <a:r>
              <a:rPr lang="en-US" sz="2400" dirty="0" err="1"/>
              <a:t>sposób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FFFF00"/>
                </a:solidFill>
              </a:rPr>
              <a:t>obrazy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/>
              <a:t>określają</a:t>
            </a:r>
            <a:r>
              <a:rPr lang="en-US" sz="2400" dirty="0"/>
              <a:t> </a:t>
            </a:r>
            <a:r>
              <a:rPr lang="en-US" sz="2400" dirty="0" err="1"/>
              <a:t>kształt</a:t>
            </a:r>
            <a:r>
              <a:rPr lang="en-US" sz="2400" dirty="0"/>
              <a:t>, </a:t>
            </a:r>
            <a:r>
              <a:rPr lang="en-US" sz="2400" dirty="0" err="1"/>
              <a:t>wielkość</a:t>
            </a:r>
            <a:r>
              <a:rPr lang="en-US" sz="2400" dirty="0"/>
              <a:t>, </a:t>
            </a:r>
            <a:r>
              <a:rPr lang="en-US" sz="2400" dirty="0" err="1"/>
              <a:t>położenie</a:t>
            </a:r>
            <a:r>
              <a:rPr lang="en-US" sz="2400" dirty="0"/>
              <a:t> </a:t>
            </a:r>
            <a:r>
              <a:rPr lang="en-US" sz="2400" dirty="0" err="1"/>
              <a:t>oraz</a:t>
            </a:r>
            <a:r>
              <a:rPr lang="en-US" sz="2400" dirty="0"/>
              <a:t> </a:t>
            </a:r>
            <a:r>
              <a:rPr lang="en-US" sz="2400" dirty="0" err="1"/>
              <a:t>makrostrukturę</a:t>
            </a:r>
            <a:r>
              <a:rPr lang="en-US" sz="2400" dirty="0"/>
              <a:t> </a:t>
            </a:r>
            <a:r>
              <a:rPr lang="en-US" sz="2400" dirty="0" err="1"/>
              <a:t>badanego</a:t>
            </a:r>
            <a:r>
              <a:rPr lang="en-US" sz="2400" dirty="0"/>
              <a:t> </a:t>
            </a:r>
            <a:r>
              <a:rPr lang="en-US" sz="2400" dirty="0" err="1"/>
              <a:t>narządu</a:t>
            </a:r>
            <a:r>
              <a:rPr lang="en-US" sz="2400" dirty="0"/>
              <a:t>, ale </a:t>
            </a:r>
            <a:r>
              <a:rPr lang="en-US" sz="2400" b="1" dirty="0" err="1">
                <a:solidFill>
                  <a:srgbClr val="FF9933"/>
                </a:solidFill>
              </a:rPr>
              <a:t>poprzez</a:t>
            </a:r>
            <a:r>
              <a:rPr lang="en-US" sz="2400" b="1" dirty="0">
                <a:solidFill>
                  <a:srgbClr val="FF9933"/>
                </a:solidFill>
              </a:rPr>
              <a:t> </a:t>
            </a:r>
            <a:r>
              <a:rPr lang="en-US" sz="2400" b="1" dirty="0" err="1">
                <a:solidFill>
                  <a:srgbClr val="FF9933"/>
                </a:solidFill>
              </a:rPr>
              <a:t>jego</a:t>
            </a:r>
            <a:r>
              <a:rPr lang="en-US" sz="2400" b="1" dirty="0">
                <a:solidFill>
                  <a:srgbClr val="FF9933"/>
                </a:solidFill>
              </a:rPr>
              <a:t> </a:t>
            </a:r>
            <a:r>
              <a:rPr lang="en-US" sz="2400" b="1" dirty="0" err="1">
                <a:solidFill>
                  <a:srgbClr val="FF9933"/>
                </a:solidFill>
              </a:rPr>
              <a:t>funkcję</a:t>
            </a:r>
            <a:r>
              <a:rPr lang="pl-PL" sz="2400" b="1" dirty="0">
                <a:solidFill>
                  <a:srgbClr val="FF9933"/>
                </a:solidFill>
              </a:rPr>
              <a:t>. </a:t>
            </a:r>
            <a:r>
              <a:rPr lang="pl-PL" sz="2400" b="1" dirty="0"/>
              <a:t> </a:t>
            </a:r>
            <a:endParaRPr lang="en-US" sz="2400" dirty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dirty="0"/>
              <a:t> </a:t>
            </a:r>
            <a:endParaRPr lang="pl-PL" sz="2000" dirty="0"/>
          </a:p>
        </p:txBody>
      </p:sp>
      <p:pic>
        <p:nvPicPr>
          <p:cNvPr id="526342" name="Picture 4" descr="needle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1800" y="1341438"/>
            <a:ext cx="10572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rostokąt 8"/>
          <p:cNvSpPr/>
          <p:nvPr/>
        </p:nvSpPr>
        <p:spPr>
          <a:xfrm>
            <a:off x="6357950" y="6286520"/>
            <a:ext cx="2643206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http://www.5wszk.com.pl/</a:t>
            </a:r>
            <a:r>
              <a:rPr lang="pl-PL" sz="800" dirty="0" err="1" smtClean="0"/>
              <a:t>nucmed</a:t>
            </a:r>
            <a:r>
              <a:rPr lang="pl-PL" sz="800" dirty="0" smtClean="0"/>
              <a:t>/</a:t>
            </a:r>
            <a:r>
              <a:rPr lang="pl-PL" sz="800" dirty="0" err="1" smtClean="0"/>
              <a:t>nuklearna.htm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37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37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4F786B-84BE-40C9-B52C-BF5AC7DDB6E9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15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28386" name="Rectangle 2"/>
          <p:cNvSpPr>
            <a:spLocks noGrp="1"/>
          </p:cNvSpPr>
          <p:nvPr>
            <p:ph type="title"/>
          </p:nvPr>
        </p:nvSpPr>
        <p:spPr bwMode="auto">
          <a:xfrm>
            <a:off x="2771775" y="125413"/>
            <a:ext cx="5915025" cy="711200"/>
          </a:xfrm>
          <a:noFill/>
        </p:spPr>
        <p:txBody>
          <a:bodyPr/>
          <a:lstStyle/>
          <a:p>
            <a:r>
              <a:rPr lang="en-US" sz="3700" dirty="0">
                <a:solidFill>
                  <a:srgbClr val="FFFF00"/>
                </a:solidFill>
              </a:rPr>
              <a:t>SPECT scanner</a:t>
            </a:r>
          </a:p>
        </p:txBody>
      </p:sp>
      <p:sp>
        <p:nvSpPr>
          <p:cNvPr id="528387" name="Text Box 3"/>
          <p:cNvSpPr txBox="1">
            <a:spLocks noChangeArrowheads="1"/>
          </p:cNvSpPr>
          <p:nvPr/>
        </p:nvSpPr>
        <p:spPr bwMode="auto">
          <a:xfrm>
            <a:off x="2843213" y="1181100"/>
            <a:ext cx="6049962" cy="822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</a:rPr>
              <a:t>85% </a:t>
            </a:r>
            <a:r>
              <a:rPr lang="pl-PL" sz="2400" b="1" dirty="0">
                <a:solidFill>
                  <a:srgbClr val="FF0000"/>
                </a:solidFill>
              </a:rPr>
              <a:t>wszystkich badań w medycynie nuklearnej wykorzystuje </a:t>
            </a:r>
            <a:r>
              <a:rPr lang="pl-PL" sz="2400" b="1" baseline="30000" dirty="0">
                <a:solidFill>
                  <a:srgbClr val="FF0000"/>
                </a:solidFill>
              </a:rPr>
              <a:t>99</a:t>
            </a:r>
            <a:r>
              <a:rPr lang="pl-PL" sz="2400" b="1" dirty="0">
                <a:solidFill>
                  <a:srgbClr val="FF0000"/>
                </a:solidFill>
              </a:rPr>
              <a:t>Tc.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28388" name="Picture 4" descr="SPECT-Rene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734" y="152400"/>
            <a:ext cx="2182812" cy="6591300"/>
          </a:xfrm>
          <a:noFill/>
          <a:ln/>
        </p:spPr>
      </p:pic>
      <p:grpSp>
        <p:nvGrpSpPr>
          <p:cNvPr id="528389" name="Group 5"/>
          <p:cNvGrpSpPr>
            <a:grpSpLocks/>
          </p:cNvGrpSpPr>
          <p:nvPr/>
        </p:nvGrpSpPr>
        <p:grpSpPr bwMode="auto">
          <a:xfrm>
            <a:off x="5600700" y="2428868"/>
            <a:ext cx="3400456" cy="3476624"/>
            <a:chOff x="3370" y="1422"/>
            <a:chExt cx="2232" cy="2280"/>
          </a:xfrm>
        </p:grpSpPr>
        <p:grpSp>
          <p:nvGrpSpPr>
            <p:cNvPr id="528390" name="Group 6"/>
            <p:cNvGrpSpPr>
              <a:grpSpLocks/>
            </p:cNvGrpSpPr>
            <p:nvPr/>
          </p:nvGrpSpPr>
          <p:grpSpPr bwMode="auto">
            <a:xfrm>
              <a:off x="3370" y="1422"/>
              <a:ext cx="2232" cy="2280"/>
              <a:chOff x="3324" y="1377"/>
              <a:chExt cx="2232" cy="2280"/>
            </a:xfrm>
          </p:grpSpPr>
          <p:pic>
            <p:nvPicPr>
              <p:cNvPr id="528391" name="Picture 7" descr="SPECTdisegno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24" y="1377"/>
                <a:ext cx="2232" cy="2280"/>
              </a:xfrm>
              <a:prstGeom prst="rect">
                <a:avLst/>
              </a:prstGeom>
              <a:noFill/>
              <a:ln/>
              <a:effectLst/>
            </p:spPr>
          </p:pic>
          <p:sp>
            <p:nvSpPr>
              <p:cNvPr id="528392" name="Rectangle 8"/>
              <p:cNvSpPr>
                <a:spLocks noChangeArrowheads="1"/>
              </p:cNvSpPr>
              <p:nvPr/>
            </p:nvSpPr>
            <p:spPr bwMode="auto">
              <a:xfrm>
                <a:off x="3334" y="3044"/>
                <a:ext cx="2222" cy="61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28393" name="Text Box 9"/>
            <p:cNvSpPr txBox="1">
              <a:spLocks noChangeArrowheads="1"/>
            </p:cNvSpPr>
            <p:nvPr/>
          </p:nvSpPr>
          <p:spPr bwMode="auto">
            <a:xfrm>
              <a:off x="3379" y="1453"/>
              <a:ext cx="1006" cy="3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75000"/>
                </a:lnSpc>
                <a:spcBef>
                  <a:spcPct val="35000"/>
                </a:spcBef>
              </a:pPr>
              <a:r>
                <a:rPr lang="en-US" sz="1600" b="1">
                  <a:solidFill>
                    <a:srgbClr val="FF0000"/>
                  </a:solidFill>
                </a:rPr>
                <a:t>Rotating head</a:t>
              </a:r>
            </a:p>
            <a:p>
              <a:pPr algn="ctr" eaLnBrk="1" hangingPunct="1">
                <a:lnSpc>
                  <a:spcPct val="75000"/>
                </a:lnSpc>
                <a:spcBef>
                  <a:spcPct val="35000"/>
                </a:spcBef>
              </a:pPr>
              <a:r>
                <a:rPr lang="en-US" sz="1600" b="1">
                  <a:solidFill>
                    <a:srgbClr val="FF0000"/>
                  </a:solidFill>
                </a:rPr>
                <a:t>With detectors</a:t>
              </a:r>
            </a:p>
          </p:txBody>
        </p:sp>
        <p:sp>
          <p:nvSpPr>
            <p:cNvPr id="528394" name="Line 10"/>
            <p:cNvSpPr>
              <a:spLocks noChangeShapeType="1"/>
            </p:cNvSpPr>
            <p:nvPr/>
          </p:nvSpPr>
          <p:spPr bwMode="auto">
            <a:xfrm flipV="1">
              <a:off x="4679" y="2078"/>
              <a:ext cx="0" cy="45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8395" name="Text Box 11"/>
            <p:cNvSpPr txBox="1">
              <a:spLocks noChangeArrowheads="1"/>
            </p:cNvSpPr>
            <p:nvPr/>
          </p:nvSpPr>
          <p:spPr bwMode="auto">
            <a:xfrm>
              <a:off x="4771" y="2441"/>
              <a:ext cx="700" cy="3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70000"/>
                </a:lnSpc>
                <a:spcBef>
                  <a:spcPct val="35000"/>
                </a:spcBef>
              </a:pPr>
              <a:r>
                <a:rPr lang="en-US" sz="1600" b="1">
                  <a:solidFill>
                    <a:srgbClr val="0033CC"/>
                  </a:solidFill>
                </a:rPr>
                <a:t>0.14  MeV</a:t>
              </a:r>
            </a:p>
            <a:p>
              <a:pPr algn="ctr" eaLnBrk="1" hangingPunct="1">
                <a:lnSpc>
                  <a:spcPct val="70000"/>
                </a:lnSpc>
                <a:spcBef>
                  <a:spcPct val="35000"/>
                </a:spcBef>
              </a:pPr>
              <a:r>
                <a:rPr lang="en-US" sz="1600" b="1">
                  <a:solidFill>
                    <a:srgbClr val="0033CC"/>
                  </a:solidFill>
                </a:rPr>
                <a:t>gammas</a:t>
              </a:r>
            </a:p>
          </p:txBody>
        </p:sp>
      </p:grpSp>
      <p:sp>
        <p:nvSpPr>
          <p:cNvPr id="528397" name="AutoShape 13"/>
          <p:cNvSpPr>
            <a:spLocks noChangeArrowheads="1"/>
          </p:cNvSpPr>
          <p:nvPr/>
        </p:nvSpPr>
        <p:spPr bwMode="auto">
          <a:xfrm rot="-812774">
            <a:off x="654367" y="3278577"/>
            <a:ext cx="1223962" cy="576262"/>
          </a:xfrm>
          <a:prstGeom prst="rightArrow">
            <a:avLst>
              <a:gd name="adj1" fmla="val 50000"/>
              <a:gd name="adj2" fmla="val 53099"/>
            </a:avLst>
          </a:prstGeom>
          <a:gradFill rotWithShape="1">
            <a:gsLst>
              <a:gs pos="0">
                <a:srgbClr val="FFFF00"/>
              </a:gs>
              <a:gs pos="100000">
                <a:srgbClr val="FF33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>
              <a:latin typeface="Book Antiqua" pitchFamily="18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7715272" y="6215082"/>
            <a:ext cx="1142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Saverio</a:t>
            </a: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Braccini</a:t>
            </a:r>
            <a: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TERA </a:t>
            </a:r>
            <a:endParaRPr lang="pl-PL" sz="8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 l="28874" b="11111"/>
          <a:stretch>
            <a:fillRect/>
          </a:stretch>
        </p:blipFill>
        <p:spPr bwMode="auto">
          <a:xfrm>
            <a:off x="2285984" y="2428868"/>
            <a:ext cx="3214710" cy="345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Prostokąt 17"/>
          <p:cNvSpPr/>
          <p:nvPr/>
        </p:nvSpPr>
        <p:spPr>
          <a:xfrm>
            <a:off x="4232723" y="5929330"/>
            <a:ext cx="93487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 b="1" i="1" dirty="0" err="1" smtClean="0"/>
              <a:t>Debasis</a:t>
            </a:r>
            <a:r>
              <a:rPr lang="en-US" sz="900" b="1" i="1" dirty="0" smtClean="0"/>
              <a:t> </a:t>
            </a:r>
            <a:r>
              <a:rPr lang="en-US" sz="900" b="1" i="1" dirty="0" err="1" smtClean="0"/>
              <a:t>Mitra</a:t>
            </a:r>
            <a:endParaRPr lang="en-US" sz="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7C3665-13A1-4282-B3F6-526BC6E262EE}" type="datetime1">
              <a:rPr lang="pl-PL" smtClean="0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Sławomir Wronka, NCBJ</a:t>
            </a:r>
            <a:endParaRPr lang="en-US" dirty="0"/>
          </a:p>
        </p:txBody>
      </p:sp>
      <p:sp>
        <p:nvSpPr>
          <p:cNvPr id="868" name="Arc 5"/>
          <p:cNvSpPr>
            <a:spLocks/>
          </p:cNvSpPr>
          <p:nvPr/>
        </p:nvSpPr>
        <p:spPr bwMode="auto">
          <a:xfrm>
            <a:off x="4927630" y="2068496"/>
            <a:ext cx="107950" cy="106362"/>
          </a:xfrm>
          <a:custGeom>
            <a:avLst/>
            <a:gdLst>
              <a:gd name="T0" fmla="*/ 0 w 21706"/>
              <a:gd name="T1" fmla="*/ 61429039 h 21716"/>
              <a:gd name="T2" fmla="*/ 66616674 w 21706"/>
              <a:gd name="T3" fmla="*/ 0 h 21716"/>
              <a:gd name="T4" fmla="*/ 66291223 w 21706"/>
              <a:gd name="T5" fmla="*/ 61101078 h 21716"/>
              <a:gd name="T6" fmla="*/ 0 60000 65536"/>
              <a:gd name="T7" fmla="*/ 0 60000 65536"/>
              <a:gd name="T8" fmla="*/ 0 60000 65536"/>
              <a:gd name="T9" fmla="*/ 0 w 21706"/>
              <a:gd name="T10" fmla="*/ 0 h 21716"/>
              <a:gd name="T11" fmla="*/ 21706 w 21706"/>
              <a:gd name="T12" fmla="*/ 21716 h 217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06" h="21716" fill="none" extrusionOk="0">
                <a:moveTo>
                  <a:pt x="0" y="21715"/>
                </a:moveTo>
                <a:cubicBezTo>
                  <a:pt x="0" y="21677"/>
                  <a:pt x="0" y="2163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35" y="-1"/>
                  <a:pt x="21670" y="0"/>
                  <a:pt x="21705" y="0"/>
                </a:cubicBezTo>
              </a:path>
              <a:path w="21706" h="21716" stroke="0" extrusionOk="0">
                <a:moveTo>
                  <a:pt x="0" y="21715"/>
                </a:moveTo>
                <a:cubicBezTo>
                  <a:pt x="0" y="21677"/>
                  <a:pt x="0" y="2163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35" y="-1"/>
                  <a:pt x="21670" y="0"/>
                  <a:pt x="21705" y="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69" name="Line 6"/>
          <p:cNvSpPr>
            <a:spLocks noChangeShapeType="1"/>
          </p:cNvSpPr>
          <p:nvPr/>
        </p:nvSpPr>
        <p:spPr bwMode="auto">
          <a:xfrm>
            <a:off x="4926043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0" name="Line 7"/>
          <p:cNvSpPr>
            <a:spLocks noChangeShapeType="1"/>
          </p:cNvSpPr>
          <p:nvPr/>
        </p:nvSpPr>
        <p:spPr bwMode="auto">
          <a:xfrm>
            <a:off x="4926043" y="2236771"/>
            <a:ext cx="565150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1" name="Arc 8"/>
          <p:cNvSpPr>
            <a:spLocks/>
          </p:cNvSpPr>
          <p:nvPr/>
        </p:nvSpPr>
        <p:spPr bwMode="auto">
          <a:xfrm>
            <a:off x="5378480" y="2068496"/>
            <a:ext cx="109538" cy="106362"/>
          </a:xfrm>
          <a:custGeom>
            <a:avLst/>
            <a:gdLst>
              <a:gd name="T0" fmla="*/ 353174 w 21600"/>
              <a:gd name="T1" fmla="*/ 0 h 21714"/>
              <a:gd name="T2" fmla="*/ 72020458 w 21600"/>
              <a:gd name="T3" fmla="*/ 61451743 h 21714"/>
              <a:gd name="T4" fmla="*/ 0 w 21600"/>
              <a:gd name="T5" fmla="*/ 61129238 h 21714"/>
              <a:gd name="T6" fmla="*/ 0 60000 65536"/>
              <a:gd name="T7" fmla="*/ 0 60000 65536"/>
              <a:gd name="T8" fmla="*/ 0 60000 65536"/>
              <a:gd name="T9" fmla="*/ 0 w 21600"/>
              <a:gd name="T10" fmla="*/ 0 h 21714"/>
              <a:gd name="T11" fmla="*/ 21600 w 21600"/>
              <a:gd name="T12" fmla="*/ 21714 h 217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14" fill="none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3"/>
                </a:cubicBezTo>
              </a:path>
              <a:path w="21600" h="21714" stroke="0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3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2" name="Line 9"/>
          <p:cNvSpPr>
            <a:spLocks noChangeShapeType="1"/>
          </p:cNvSpPr>
          <p:nvPr/>
        </p:nvSpPr>
        <p:spPr bwMode="auto">
          <a:xfrm>
            <a:off x="5488018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3" name="Line 10"/>
          <p:cNvSpPr>
            <a:spLocks noChangeShapeType="1"/>
          </p:cNvSpPr>
          <p:nvPr/>
        </p:nvSpPr>
        <p:spPr bwMode="auto">
          <a:xfrm flipV="1">
            <a:off x="5100668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4" name="Line 11"/>
          <p:cNvSpPr>
            <a:spLocks noChangeShapeType="1"/>
          </p:cNvSpPr>
          <p:nvPr/>
        </p:nvSpPr>
        <p:spPr bwMode="auto">
          <a:xfrm flipV="1">
            <a:off x="5318155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5" name="Line 12"/>
          <p:cNvSpPr>
            <a:spLocks noChangeShapeType="1"/>
          </p:cNvSpPr>
          <p:nvPr/>
        </p:nvSpPr>
        <p:spPr bwMode="auto">
          <a:xfrm>
            <a:off x="5100668" y="1608121"/>
            <a:ext cx="217487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6" name="Line 13"/>
          <p:cNvSpPr>
            <a:spLocks noChangeShapeType="1"/>
          </p:cNvSpPr>
          <p:nvPr/>
        </p:nvSpPr>
        <p:spPr bwMode="auto">
          <a:xfrm>
            <a:off x="5032405" y="2065321"/>
            <a:ext cx="68263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7" name="Line 14"/>
          <p:cNvSpPr>
            <a:spLocks noChangeShapeType="1"/>
          </p:cNvSpPr>
          <p:nvPr/>
        </p:nvSpPr>
        <p:spPr bwMode="auto">
          <a:xfrm flipH="1">
            <a:off x="5318155" y="2065321"/>
            <a:ext cx="68263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8" name="Arc 15"/>
          <p:cNvSpPr>
            <a:spLocks/>
          </p:cNvSpPr>
          <p:nvPr/>
        </p:nvSpPr>
        <p:spPr bwMode="auto">
          <a:xfrm>
            <a:off x="5505480" y="2068496"/>
            <a:ext cx="109538" cy="106362"/>
          </a:xfrm>
          <a:custGeom>
            <a:avLst/>
            <a:gdLst>
              <a:gd name="T0" fmla="*/ 0 w 21706"/>
              <a:gd name="T1" fmla="*/ 61429039 h 21716"/>
              <a:gd name="T2" fmla="*/ 70623896 w 21706"/>
              <a:gd name="T3" fmla="*/ 0 h 21716"/>
              <a:gd name="T4" fmla="*/ 70278841 w 21706"/>
              <a:gd name="T5" fmla="*/ 61101078 h 21716"/>
              <a:gd name="T6" fmla="*/ 0 60000 65536"/>
              <a:gd name="T7" fmla="*/ 0 60000 65536"/>
              <a:gd name="T8" fmla="*/ 0 60000 65536"/>
              <a:gd name="T9" fmla="*/ 0 w 21706"/>
              <a:gd name="T10" fmla="*/ 0 h 21716"/>
              <a:gd name="T11" fmla="*/ 21706 w 21706"/>
              <a:gd name="T12" fmla="*/ 21716 h 217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06" h="21716" fill="none" extrusionOk="0">
                <a:moveTo>
                  <a:pt x="0" y="21715"/>
                </a:moveTo>
                <a:cubicBezTo>
                  <a:pt x="0" y="21677"/>
                  <a:pt x="0" y="2163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35" y="-1"/>
                  <a:pt x="21670" y="0"/>
                  <a:pt x="21705" y="0"/>
                </a:cubicBezTo>
              </a:path>
              <a:path w="21706" h="21716" stroke="0" extrusionOk="0">
                <a:moveTo>
                  <a:pt x="0" y="21715"/>
                </a:moveTo>
                <a:cubicBezTo>
                  <a:pt x="0" y="21677"/>
                  <a:pt x="0" y="2163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35" y="-1"/>
                  <a:pt x="21670" y="0"/>
                  <a:pt x="21705" y="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9" name="Line 16"/>
          <p:cNvSpPr>
            <a:spLocks noChangeShapeType="1"/>
          </p:cNvSpPr>
          <p:nvPr/>
        </p:nvSpPr>
        <p:spPr bwMode="auto">
          <a:xfrm>
            <a:off x="5505480" y="2174858"/>
            <a:ext cx="1588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0" name="Line 17"/>
          <p:cNvSpPr>
            <a:spLocks noChangeShapeType="1"/>
          </p:cNvSpPr>
          <p:nvPr/>
        </p:nvSpPr>
        <p:spPr bwMode="auto">
          <a:xfrm>
            <a:off x="5491193" y="2236771"/>
            <a:ext cx="56832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1" name="Arc 18"/>
          <p:cNvSpPr>
            <a:spLocks/>
          </p:cNvSpPr>
          <p:nvPr/>
        </p:nvSpPr>
        <p:spPr bwMode="auto">
          <a:xfrm>
            <a:off x="5946805" y="2071671"/>
            <a:ext cx="106363" cy="106362"/>
          </a:xfrm>
          <a:custGeom>
            <a:avLst/>
            <a:gdLst>
              <a:gd name="T0" fmla="*/ 309841 w 21600"/>
              <a:gd name="T1" fmla="*/ 0 h 21713"/>
              <a:gd name="T2" fmla="*/ 63110956 w 21600"/>
              <a:gd name="T3" fmla="*/ 61463077 h 21713"/>
              <a:gd name="T4" fmla="*/ 0 w 21600"/>
              <a:gd name="T5" fmla="*/ 61142869 h 21713"/>
              <a:gd name="T6" fmla="*/ 0 60000 65536"/>
              <a:gd name="T7" fmla="*/ 0 60000 65536"/>
              <a:gd name="T8" fmla="*/ 0 60000 65536"/>
              <a:gd name="T9" fmla="*/ 0 w 21600"/>
              <a:gd name="T10" fmla="*/ 0 h 21713"/>
              <a:gd name="T11" fmla="*/ 21600 w 21600"/>
              <a:gd name="T12" fmla="*/ 21713 h 217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13" fill="none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2"/>
                </a:cubicBezTo>
              </a:path>
              <a:path w="21600" h="21713" stroke="0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2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2" name="Line 19"/>
          <p:cNvSpPr>
            <a:spLocks noChangeShapeType="1"/>
          </p:cNvSpPr>
          <p:nvPr/>
        </p:nvSpPr>
        <p:spPr bwMode="auto">
          <a:xfrm>
            <a:off x="6054755" y="2174858"/>
            <a:ext cx="3175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3" name="Line 20"/>
          <p:cNvSpPr>
            <a:spLocks noChangeShapeType="1"/>
          </p:cNvSpPr>
          <p:nvPr/>
        </p:nvSpPr>
        <p:spPr bwMode="auto">
          <a:xfrm flipV="1">
            <a:off x="5668993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4" name="Line 21"/>
          <p:cNvSpPr>
            <a:spLocks noChangeShapeType="1"/>
          </p:cNvSpPr>
          <p:nvPr/>
        </p:nvSpPr>
        <p:spPr bwMode="auto">
          <a:xfrm flipV="1">
            <a:off x="5897593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5" name="Line 22"/>
          <p:cNvSpPr>
            <a:spLocks noChangeShapeType="1"/>
          </p:cNvSpPr>
          <p:nvPr/>
        </p:nvSpPr>
        <p:spPr bwMode="auto">
          <a:xfrm>
            <a:off x="5668993" y="1608121"/>
            <a:ext cx="228600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6" name="Line 23"/>
          <p:cNvSpPr>
            <a:spLocks noChangeShapeType="1"/>
          </p:cNvSpPr>
          <p:nvPr/>
        </p:nvSpPr>
        <p:spPr bwMode="auto">
          <a:xfrm>
            <a:off x="5615018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7" name="Line 24"/>
          <p:cNvSpPr>
            <a:spLocks noChangeShapeType="1"/>
          </p:cNvSpPr>
          <p:nvPr/>
        </p:nvSpPr>
        <p:spPr bwMode="auto">
          <a:xfrm flipH="1">
            <a:off x="5897593" y="2065321"/>
            <a:ext cx="55562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8" name="Arc 25"/>
          <p:cNvSpPr>
            <a:spLocks/>
          </p:cNvSpPr>
          <p:nvPr/>
        </p:nvSpPr>
        <p:spPr bwMode="auto">
          <a:xfrm>
            <a:off x="6076980" y="2068496"/>
            <a:ext cx="103188" cy="106362"/>
          </a:xfrm>
          <a:custGeom>
            <a:avLst/>
            <a:gdLst>
              <a:gd name="T0" fmla="*/ 0 w 21826"/>
              <a:gd name="T1" fmla="*/ 61508345 h 21709"/>
              <a:gd name="T2" fmla="*/ 51295169 w 21826"/>
              <a:gd name="T3" fmla="*/ 2832 h 21709"/>
              <a:gd name="T4" fmla="*/ 50764034 w 21826"/>
              <a:gd name="T5" fmla="*/ 61199523 h 21709"/>
              <a:gd name="T6" fmla="*/ 0 60000 65536"/>
              <a:gd name="T7" fmla="*/ 0 60000 65536"/>
              <a:gd name="T8" fmla="*/ 0 60000 65536"/>
              <a:gd name="T9" fmla="*/ 0 w 21826"/>
              <a:gd name="T10" fmla="*/ 0 h 21709"/>
              <a:gd name="T11" fmla="*/ 21826 w 21826"/>
              <a:gd name="T12" fmla="*/ 21709 h 217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26" h="21709" fill="none" extrusionOk="0">
                <a:moveTo>
                  <a:pt x="0" y="21708"/>
                </a:moveTo>
                <a:cubicBezTo>
                  <a:pt x="0" y="21672"/>
                  <a:pt x="0" y="2163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75" y="-1"/>
                  <a:pt x="21750" y="0"/>
                  <a:pt x="21825" y="1"/>
                </a:cubicBezTo>
              </a:path>
              <a:path w="21826" h="21709" stroke="0" extrusionOk="0">
                <a:moveTo>
                  <a:pt x="0" y="21708"/>
                </a:moveTo>
                <a:cubicBezTo>
                  <a:pt x="0" y="21672"/>
                  <a:pt x="0" y="2163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75" y="-1"/>
                  <a:pt x="21750" y="0"/>
                  <a:pt x="21825" y="1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9" name="Line 26"/>
          <p:cNvSpPr>
            <a:spLocks noChangeShapeType="1"/>
          </p:cNvSpPr>
          <p:nvPr/>
        </p:nvSpPr>
        <p:spPr bwMode="auto">
          <a:xfrm>
            <a:off x="6073805" y="2174858"/>
            <a:ext cx="1588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0" name="Line 27"/>
          <p:cNvSpPr>
            <a:spLocks noChangeShapeType="1"/>
          </p:cNvSpPr>
          <p:nvPr/>
        </p:nvSpPr>
        <p:spPr bwMode="auto">
          <a:xfrm>
            <a:off x="6059518" y="2236771"/>
            <a:ext cx="566737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1" name="Arc 28"/>
          <p:cNvSpPr>
            <a:spLocks/>
          </p:cNvSpPr>
          <p:nvPr/>
        </p:nvSpPr>
        <p:spPr bwMode="auto">
          <a:xfrm>
            <a:off x="6515130" y="2068496"/>
            <a:ext cx="103188" cy="106362"/>
          </a:xfrm>
          <a:custGeom>
            <a:avLst/>
            <a:gdLst>
              <a:gd name="T0" fmla="*/ 554731 w 21600"/>
              <a:gd name="T1" fmla="*/ 0 h 21705"/>
              <a:gd name="T2" fmla="*/ 53475881 w 21600"/>
              <a:gd name="T3" fmla="*/ 61553630 h 21705"/>
              <a:gd name="T4" fmla="*/ 0 w 21600"/>
              <a:gd name="T5" fmla="*/ 61253219 h 21705"/>
              <a:gd name="T6" fmla="*/ 0 60000 65536"/>
              <a:gd name="T7" fmla="*/ 0 60000 65536"/>
              <a:gd name="T8" fmla="*/ 0 60000 65536"/>
              <a:gd name="T9" fmla="*/ 0 w 21600"/>
              <a:gd name="T10" fmla="*/ 0 h 21705"/>
              <a:gd name="T11" fmla="*/ 21600 w 21600"/>
              <a:gd name="T12" fmla="*/ 21705 h 217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05" fill="none" extrusionOk="0">
                <a:moveTo>
                  <a:pt x="223" y="0"/>
                </a:moveTo>
                <a:cubicBezTo>
                  <a:pt x="12065" y="122"/>
                  <a:pt x="21600" y="9757"/>
                  <a:pt x="21600" y="21599"/>
                </a:cubicBezTo>
                <a:cubicBezTo>
                  <a:pt x="21600" y="21634"/>
                  <a:pt x="21599" y="21669"/>
                  <a:pt x="21599" y="21704"/>
                </a:cubicBezTo>
              </a:path>
              <a:path w="21600" h="21705" stroke="0" extrusionOk="0">
                <a:moveTo>
                  <a:pt x="223" y="0"/>
                </a:moveTo>
                <a:cubicBezTo>
                  <a:pt x="12065" y="122"/>
                  <a:pt x="21600" y="9757"/>
                  <a:pt x="21600" y="21599"/>
                </a:cubicBezTo>
                <a:cubicBezTo>
                  <a:pt x="21600" y="21634"/>
                  <a:pt x="21599" y="21669"/>
                  <a:pt x="21599" y="21704"/>
                </a:cubicBezTo>
                <a:lnTo>
                  <a:pt x="0" y="21599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2" name="Line 29"/>
          <p:cNvSpPr>
            <a:spLocks noChangeShapeType="1"/>
          </p:cNvSpPr>
          <p:nvPr/>
        </p:nvSpPr>
        <p:spPr bwMode="auto">
          <a:xfrm>
            <a:off x="6619905" y="2174858"/>
            <a:ext cx="1588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3" name="Line 30"/>
          <p:cNvSpPr>
            <a:spLocks noChangeShapeType="1"/>
          </p:cNvSpPr>
          <p:nvPr/>
        </p:nvSpPr>
        <p:spPr bwMode="auto">
          <a:xfrm flipV="1">
            <a:off x="6235730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4" name="Line 31"/>
          <p:cNvSpPr>
            <a:spLocks noChangeShapeType="1"/>
          </p:cNvSpPr>
          <p:nvPr/>
        </p:nvSpPr>
        <p:spPr bwMode="auto">
          <a:xfrm flipV="1">
            <a:off x="6465918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5" name="Line 32"/>
          <p:cNvSpPr>
            <a:spLocks noChangeShapeType="1"/>
          </p:cNvSpPr>
          <p:nvPr/>
        </p:nvSpPr>
        <p:spPr bwMode="auto">
          <a:xfrm>
            <a:off x="6235730" y="1608121"/>
            <a:ext cx="230188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6" name="Line 33"/>
          <p:cNvSpPr>
            <a:spLocks noChangeShapeType="1"/>
          </p:cNvSpPr>
          <p:nvPr/>
        </p:nvSpPr>
        <p:spPr bwMode="auto">
          <a:xfrm>
            <a:off x="6181755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7" name="Line 34"/>
          <p:cNvSpPr>
            <a:spLocks noChangeShapeType="1"/>
          </p:cNvSpPr>
          <p:nvPr/>
        </p:nvSpPr>
        <p:spPr bwMode="auto">
          <a:xfrm flipH="1">
            <a:off x="6465918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8" name="Arc 35"/>
          <p:cNvSpPr>
            <a:spLocks/>
          </p:cNvSpPr>
          <p:nvPr/>
        </p:nvSpPr>
        <p:spPr bwMode="auto">
          <a:xfrm>
            <a:off x="6640543" y="2068496"/>
            <a:ext cx="103187" cy="106362"/>
          </a:xfrm>
          <a:custGeom>
            <a:avLst/>
            <a:gdLst>
              <a:gd name="T0" fmla="*/ 0 w 21826"/>
              <a:gd name="T1" fmla="*/ 61508345 h 21709"/>
              <a:gd name="T2" fmla="*/ 52070016 w 21826"/>
              <a:gd name="T3" fmla="*/ 2832 h 21709"/>
              <a:gd name="T4" fmla="*/ 51531019 w 21826"/>
              <a:gd name="T5" fmla="*/ 61199523 h 21709"/>
              <a:gd name="T6" fmla="*/ 0 60000 65536"/>
              <a:gd name="T7" fmla="*/ 0 60000 65536"/>
              <a:gd name="T8" fmla="*/ 0 60000 65536"/>
              <a:gd name="T9" fmla="*/ 0 w 21826"/>
              <a:gd name="T10" fmla="*/ 0 h 21709"/>
              <a:gd name="T11" fmla="*/ 21826 w 21826"/>
              <a:gd name="T12" fmla="*/ 21709 h 217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26" h="21709" fill="none" extrusionOk="0">
                <a:moveTo>
                  <a:pt x="0" y="21708"/>
                </a:moveTo>
                <a:cubicBezTo>
                  <a:pt x="0" y="21672"/>
                  <a:pt x="0" y="2163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75" y="-1"/>
                  <a:pt x="21750" y="0"/>
                  <a:pt x="21825" y="1"/>
                </a:cubicBezTo>
              </a:path>
              <a:path w="21826" h="21709" stroke="0" extrusionOk="0">
                <a:moveTo>
                  <a:pt x="0" y="21708"/>
                </a:moveTo>
                <a:cubicBezTo>
                  <a:pt x="0" y="21672"/>
                  <a:pt x="0" y="2163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75" y="-1"/>
                  <a:pt x="21750" y="0"/>
                  <a:pt x="21825" y="1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9" name="Line 36"/>
          <p:cNvSpPr>
            <a:spLocks noChangeShapeType="1"/>
          </p:cNvSpPr>
          <p:nvPr/>
        </p:nvSpPr>
        <p:spPr bwMode="auto">
          <a:xfrm>
            <a:off x="6640543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0" name="Line 37"/>
          <p:cNvSpPr>
            <a:spLocks noChangeShapeType="1"/>
          </p:cNvSpPr>
          <p:nvPr/>
        </p:nvSpPr>
        <p:spPr bwMode="auto">
          <a:xfrm>
            <a:off x="6626255" y="2236771"/>
            <a:ext cx="56832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1" name="Arc 38"/>
          <p:cNvSpPr>
            <a:spLocks/>
          </p:cNvSpPr>
          <p:nvPr/>
        </p:nvSpPr>
        <p:spPr bwMode="auto">
          <a:xfrm>
            <a:off x="7080280" y="2068496"/>
            <a:ext cx="101600" cy="106362"/>
          </a:xfrm>
          <a:custGeom>
            <a:avLst/>
            <a:gdLst>
              <a:gd name="T0" fmla="*/ 481217 w 21600"/>
              <a:gd name="T1" fmla="*/ 0 h 21705"/>
              <a:gd name="T2" fmla="*/ 49498053 w 21600"/>
              <a:gd name="T3" fmla="*/ 61553630 h 21705"/>
              <a:gd name="T4" fmla="*/ 0 w 21600"/>
              <a:gd name="T5" fmla="*/ 61253219 h 21705"/>
              <a:gd name="T6" fmla="*/ 0 60000 65536"/>
              <a:gd name="T7" fmla="*/ 0 60000 65536"/>
              <a:gd name="T8" fmla="*/ 0 60000 65536"/>
              <a:gd name="T9" fmla="*/ 0 w 21600"/>
              <a:gd name="T10" fmla="*/ 0 h 21705"/>
              <a:gd name="T11" fmla="*/ 21600 w 21600"/>
              <a:gd name="T12" fmla="*/ 21705 h 217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05" fill="none" extrusionOk="0">
                <a:moveTo>
                  <a:pt x="209" y="0"/>
                </a:moveTo>
                <a:cubicBezTo>
                  <a:pt x="12056" y="115"/>
                  <a:pt x="21600" y="9751"/>
                  <a:pt x="21600" y="21599"/>
                </a:cubicBezTo>
                <a:cubicBezTo>
                  <a:pt x="21600" y="21634"/>
                  <a:pt x="21599" y="21669"/>
                  <a:pt x="21599" y="21704"/>
                </a:cubicBezTo>
              </a:path>
              <a:path w="21600" h="21705" stroke="0" extrusionOk="0">
                <a:moveTo>
                  <a:pt x="209" y="0"/>
                </a:moveTo>
                <a:cubicBezTo>
                  <a:pt x="12056" y="115"/>
                  <a:pt x="21600" y="9751"/>
                  <a:pt x="21600" y="21599"/>
                </a:cubicBezTo>
                <a:cubicBezTo>
                  <a:pt x="21600" y="21634"/>
                  <a:pt x="21599" y="21669"/>
                  <a:pt x="21599" y="21704"/>
                </a:cubicBezTo>
                <a:lnTo>
                  <a:pt x="0" y="21599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2" name="Line 39"/>
          <p:cNvSpPr>
            <a:spLocks noChangeShapeType="1"/>
          </p:cNvSpPr>
          <p:nvPr/>
        </p:nvSpPr>
        <p:spPr bwMode="auto">
          <a:xfrm>
            <a:off x="7181880" y="2174858"/>
            <a:ext cx="1588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3" name="Line 40"/>
          <p:cNvSpPr>
            <a:spLocks noChangeShapeType="1"/>
          </p:cNvSpPr>
          <p:nvPr/>
        </p:nvSpPr>
        <p:spPr bwMode="auto">
          <a:xfrm flipV="1">
            <a:off x="6804055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4" name="Line 41"/>
          <p:cNvSpPr>
            <a:spLocks noChangeShapeType="1"/>
          </p:cNvSpPr>
          <p:nvPr/>
        </p:nvSpPr>
        <p:spPr bwMode="auto">
          <a:xfrm flipV="1">
            <a:off x="7032655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5" name="Line 42"/>
          <p:cNvSpPr>
            <a:spLocks noChangeShapeType="1"/>
          </p:cNvSpPr>
          <p:nvPr/>
        </p:nvSpPr>
        <p:spPr bwMode="auto">
          <a:xfrm>
            <a:off x="6804055" y="1608121"/>
            <a:ext cx="228600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6" name="Line 43"/>
          <p:cNvSpPr>
            <a:spLocks noChangeShapeType="1"/>
          </p:cNvSpPr>
          <p:nvPr/>
        </p:nvSpPr>
        <p:spPr bwMode="auto">
          <a:xfrm>
            <a:off x="6748493" y="2065321"/>
            <a:ext cx="55562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7" name="Line 44"/>
          <p:cNvSpPr>
            <a:spLocks noChangeShapeType="1"/>
          </p:cNvSpPr>
          <p:nvPr/>
        </p:nvSpPr>
        <p:spPr bwMode="auto">
          <a:xfrm flipH="1">
            <a:off x="7032655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8" name="Arc 45"/>
          <p:cNvSpPr>
            <a:spLocks/>
          </p:cNvSpPr>
          <p:nvPr/>
        </p:nvSpPr>
        <p:spPr bwMode="auto">
          <a:xfrm>
            <a:off x="7210455" y="2068496"/>
            <a:ext cx="95250" cy="106362"/>
          </a:xfrm>
          <a:custGeom>
            <a:avLst/>
            <a:gdLst>
              <a:gd name="T0" fmla="*/ 0 w 21722"/>
              <a:gd name="T1" fmla="*/ 61599088 h 21701"/>
              <a:gd name="T2" fmla="*/ 35083550 w 21722"/>
              <a:gd name="T3" fmla="*/ 0 h 21701"/>
              <a:gd name="T4" fmla="*/ 34886508 w 21722"/>
              <a:gd name="T5" fmla="*/ 61312267 h 21701"/>
              <a:gd name="T6" fmla="*/ 0 60000 65536"/>
              <a:gd name="T7" fmla="*/ 0 60000 65536"/>
              <a:gd name="T8" fmla="*/ 0 60000 65536"/>
              <a:gd name="T9" fmla="*/ 0 w 21722"/>
              <a:gd name="T10" fmla="*/ 0 h 21701"/>
              <a:gd name="T11" fmla="*/ 21722 w 21722"/>
              <a:gd name="T12" fmla="*/ 21701 h 2170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22" h="21701" fill="none" extrusionOk="0">
                <a:moveTo>
                  <a:pt x="0" y="21700"/>
                </a:moveTo>
                <a:cubicBezTo>
                  <a:pt x="0" y="21667"/>
                  <a:pt x="0" y="2163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40" y="-1"/>
                  <a:pt x="21681" y="0"/>
                  <a:pt x="21721" y="0"/>
                </a:cubicBezTo>
              </a:path>
              <a:path w="21722" h="21701" stroke="0" extrusionOk="0">
                <a:moveTo>
                  <a:pt x="0" y="21700"/>
                </a:moveTo>
                <a:cubicBezTo>
                  <a:pt x="0" y="21667"/>
                  <a:pt x="0" y="2163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40" y="-1"/>
                  <a:pt x="21681" y="0"/>
                  <a:pt x="21721" y="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9" name="Line 46"/>
          <p:cNvSpPr>
            <a:spLocks noChangeShapeType="1"/>
          </p:cNvSpPr>
          <p:nvPr/>
        </p:nvSpPr>
        <p:spPr bwMode="auto">
          <a:xfrm>
            <a:off x="7208868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0" name="Line 47"/>
          <p:cNvSpPr>
            <a:spLocks noChangeShapeType="1"/>
          </p:cNvSpPr>
          <p:nvPr/>
        </p:nvSpPr>
        <p:spPr bwMode="auto">
          <a:xfrm>
            <a:off x="7194580" y="2236771"/>
            <a:ext cx="566738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1" name="Arc 48"/>
          <p:cNvSpPr>
            <a:spLocks/>
          </p:cNvSpPr>
          <p:nvPr/>
        </p:nvSpPr>
        <p:spPr bwMode="auto">
          <a:xfrm>
            <a:off x="7658130" y="2065321"/>
            <a:ext cx="93663" cy="106362"/>
          </a:xfrm>
          <a:custGeom>
            <a:avLst/>
            <a:gdLst>
              <a:gd name="T0" fmla="*/ 175375 w 21600"/>
              <a:gd name="T1" fmla="*/ 0 h 21700"/>
              <a:gd name="T2" fmla="*/ 33550239 w 21600"/>
              <a:gd name="T3" fmla="*/ 61610436 h 21700"/>
              <a:gd name="T4" fmla="*/ 0 w 21600"/>
              <a:gd name="T5" fmla="*/ 61326425 h 21700"/>
              <a:gd name="T6" fmla="*/ 0 60000 65536"/>
              <a:gd name="T7" fmla="*/ 0 60000 65536"/>
              <a:gd name="T8" fmla="*/ 0 60000 65536"/>
              <a:gd name="T9" fmla="*/ 0 w 21600"/>
              <a:gd name="T10" fmla="*/ 0 h 21700"/>
              <a:gd name="T11" fmla="*/ 21600 w 21600"/>
              <a:gd name="T12" fmla="*/ 21700 h 217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00" fill="none" extrusionOk="0">
                <a:moveTo>
                  <a:pt x="112" y="0"/>
                </a:moveTo>
                <a:cubicBezTo>
                  <a:pt x="11998" y="62"/>
                  <a:pt x="21600" y="9714"/>
                  <a:pt x="21600" y="21600"/>
                </a:cubicBezTo>
                <a:cubicBezTo>
                  <a:pt x="21600" y="21633"/>
                  <a:pt x="21599" y="21666"/>
                  <a:pt x="21599" y="21699"/>
                </a:cubicBezTo>
              </a:path>
              <a:path w="21600" h="21700" stroke="0" extrusionOk="0">
                <a:moveTo>
                  <a:pt x="112" y="0"/>
                </a:moveTo>
                <a:cubicBezTo>
                  <a:pt x="11998" y="62"/>
                  <a:pt x="21600" y="9714"/>
                  <a:pt x="21600" y="21600"/>
                </a:cubicBezTo>
                <a:cubicBezTo>
                  <a:pt x="21600" y="21633"/>
                  <a:pt x="21599" y="21666"/>
                  <a:pt x="21599" y="21699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2" name="Line 49"/>
          <p:cNvSpPr>
            <a:spLocks noChangeShapeType="1"/>
          </p:cNvSpPr>
          <p:nvPr/>
        </p:nvSpPr>
        <p:spPr bwMode="auto">
          <a:xfrm>
            <a:off x="7761318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3" name="Line 50"/>
          <p:cNvSpPr>
            <a:spLocks noChangeShapeType="1"/>
          </p:cNvSpPr>
          <p:nvPr/>
        </p:nvSpPr>
        <p:spPr bwMode="auto">
          <a:xfrm flipV="1">
            <a:off x="7362855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4" name="Line 51"/>
          <p:cNvSpPr>
            <a:spLocks noChangeShapeType="1"/>
          </p:cNvSpPr>
          <p:nvPr/>
        </p:nvSpPr>
        <p:spPr bwMode="auto">
          <a:xfrm flipV="1">
            <a:off x="7599393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5" name="Line 52"/>
          <p:cNvSpPr>
            <a:spLocks noChangeShapeType="1"/>
          </p:cNvSpPr>
          <p:nvPr/>
        </p:nvSpPr>
        <p:spPr bwMode="auto">
          <a:xfrm>
            <a:off x="7369205" y="1608121"/>
            <a:ext cx="230188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6" name="Line 53"/>
          <p:cNvSpPr>
            <a:spLocks noChangeShapeType="1"/>
          </p:cNvSpPr>
          <p:nvPr/>
        </p:nvSpPr>
        <p:spPr bwMode="auto">
          <a:xfrm>
            <a:off x="7305705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7" name="Line 54"/>
          <p:cNvSpPr>
            <a:spLocks noChangeShapeType="1"/>
          </p:cNvSpPr>
          <p:nvPr/>
        </p:nvSpPr>
        <p:spPr bwMode="auto">
          <a:xfrm flipH="1">
            <a:off x="7599393" y="2065321"/>
            <a:ext cx="55562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8" name="Arc 55"/>
          <p:cNvSpPr>
            <a:spLocks/>
          </p:cNvSpPr>
          <p:nvPr/>
        </p:nvSpPr>
        <p:spPr bwMode="auto">
          <a:xfrm>
            <a:off x="7766080" y="2068496"/>
            <a:ext cx="115888" cy="106362"/>
          </a:xfrm>
          <a:custGeom>
            <a:avLst/>
            <a:gdLst>
              <a:gd name="T0" fmla="*/ 0 w 21775"/>
              <a:gd name="T1" fmla="*/ 61349940 h 21723"/>
              <a:gd name="T2" fmla="*/ 92355832 w 21775"/>
              <a:gd name="T3" fmla="*/ 2830 h 21723"/>
              <a:gd name="T4" fmla="*/ 91613723 w 21775"/>
              <a:gd name="T5" fmla="*/ 61002852 h 21723"/>
              <a:gd name="T6" fmla="*/ 0 60000 65536"/>
              <a:gd name="T7" fmla="*/ 0 60000 65536"/>
              <a:gd name="T8" fmla="*/ 0 60000 65536"/>
              <a:gd name="T9" fmla="*/ 0 w 21775"/>
              <a:gd name="T10" fmla="*/ 0 h 21723"/>
              <a:gd name="T11" fmla="*/ 21775 w 21775"/>
              <a:gd name="T12" fmla="*/ 21723 h 2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75" h="21723" fill="none" extrusionOk="0">
                <a:moveTo>
                  <a:pt x="0" y="21722"/>
                </a:moveTo>
                <a:cubicBezTo>
                  <a:pt x="0" y="21681"/>
                  <a:pt x="0" y="2164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58" y="-1"/>
                  <a:pt x="21716" y="0"/>
                  <a:pt x="21775" y="0"/>
                </a:cubicBezTo>
              </a:path>
              <a:path w="21775" h="21723" stroke="0" extrusionOk="0">
                <a:moveTo>
                  <a:pt x="0" y="21722"/>
                </a:moveTo>
                <a:cubicBezTo>
                  <a:pt x="0" y="21681"/>
                  <a:pt x="0" y="2164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58" y="-1"/>
                  <a:pt x="21716" y="0"/>
                  <a:pt x="21775" y="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9" name="Line 56"/>
          <p:cNvSpPr>
            <a:spLocks noChangeShapeType="1"/>
          </p:cNvSpPr>
          <p:nvPr/>
        </p:nvSpPr>
        <p:spPr bwMode="auto">
          <a:xfrm>
            <a:off x="7754968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0" name="Line 57"/>
          <p:cNvSpPr>
            <a:spLocks noChangeShapeType="1"/>
          </p:cNvSpPr>
          <p:nvPr/>
        </p:nvSpPr>
        <p:spPr bwMode="auto">
          <a:xfrm>
            <a:off x="7761318" y="2236771"/>
            <a:ext cx="58102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1" name="Arc 58"/>
          <p:cNvSpPr>
            <a:spLocks/>
          </p:cNvSpPr>
          <p:nvPr/>
        </p:nvSpPr>
        <p:spPr bwMode="auto">
          <a:xfrm>
            <a:off x="8223280" y="2068496"/>
            <a:ext cx="109538" cy="106362"/>
          </a:xfrm>
          <a:custGeom>
            <a:avLst/>
            <a:gdLst>
              <a:gd name="T0" fmla="*/ 353174 w 21600"/>
              <a:gd name="T1" fmla="*/ 0 h 21714"/>
              <a:gd name="T2" fmla="*/ 72020458 w 21600"/>
              <a:gd name="T3" fmla="*/ 61451743 h 21714"/>
              <a:gd name="T4" fmla="*/ 0 w 21600"/>
              <a:gd name="T5" fmla="*/ 61129238 h 21714"/>
              <a:gd name="T6" fmla="*/ 0 60000 65536"/>
              <a:gd name="T7" fmla="*/ 0 60000 65536"/>
              <a:gd name="T8" fmla="*/ 0 60000 65536"/>
              <a:gd name="T9" fmla="*/ 0 w 21600"/>
              <a:gd name="T10" fmla="*/ 0 h 21714"/>
              <a:gd name="T11" fmla="*/ 21600 w 21600"/>
              <a:gd name="T12" fmla="*/ 21714 h 217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14" fill="none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3"/>
                </a:cubicBezTo>
              </a:path>
              <a:path w="21600" h="21714" stroke="0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3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2" name="Line 59"/>
          <p:cNvSpPr>
            <a:spLocks noChangeShapeType="1"/>
          </p:cNvSpPr>
          <p:nvPr/>
        </p:nvSpPr>
        <p:spPr bwMode="auto">
          <a:xfrm>
            <a:off x="8348693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3" name="Line 60"/>
          <p:cNvSpPr>
            <a:spLocks noChangeShapeType="1"/>
          </p:cNvSpPr>
          <p:nvPr/>
        </p:nvSpPr>
        <p:spPr bwMode="auto">
          <a:xfrm flipV="1">
            <a:off x="7937530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4" name="Line 61"/>
          <p:cNvSpPr>
            <a:spLocks noChangeShapeType="1"/>
          </p:cNvSpPr>
          <p:nvPr/>
        </p:nvSpPr>
        <p:spPr bwMode="auto">
          <a:xfrm flipV="1">
            <a:off x="8166130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5" name="Line 62"/>
          <p:cNvSpPr>
            <a:spLocks noChangeShapeType="1"/>
          </p:cNvSpPr>
          <p:nvPr/>
        </p:nvSpPr>
        <p:spPr bwMode="auto">
          <a:xfrm>
            <a:off x="7937530" y="1608121"/>
            <a:ext cx="228600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6" name="Line 63"/>
          <p:cNvSpPr>
            <a:spLocks noChangeShapeType="1"/>
          </p:cNvSpPr>
          <p:nvPr/>
        </p:nvSpPr>
        <p:spPr bwMode="auto">
          <a:xfrm>
            <a:off x="7883555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7" name="Line 64"/>
          <p:cNvSpPr>
            <a:spLocks noChangeShapeType="1"/>
          </p:cNvSpPr>
          <p:nvPr/>
        </p:nvSpPr>
        <p:spPr bwMode="auto">
          <a:xfrm flipH="1">
            <a:off x="8166130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8" name="Arc 65"/>
          <p:cNvSpPr>
            <a:spLocks/>
          </p:cNvSpPr>
          <p:nvPr/>
        </p:nvSpPr>
        <p:spPr bwMode="auto">
          <a:xfrm>
            <a:off x="8348693" y="2068496"/>
            <a:ext cx="100012" cy="106362"/>
          </a:xfrm>
          <a:custGeom>
            <a:avLst/>
            <a:gdLst>
              <a:gd name="T0" fmla="*/ 0 w 21600"/>
              <a:gd name="T1" fmla="*/ 61519684 h 21708"/>
              <a:gd name="T2" fmla="*/ 46474763 w 21600"/>
              <a:gd name="T3" fmla="*/ 0 h 21708"/>
              <a:gd name="T4" fmla="*/ 46474763 w 21600"/>
              <a:gd name="T5" fmla="*/ 61213592 h 21708"/>
              <a:gd name="T6" fmla="*/ 0 60000 65536"/>
              <a:gd name="T7" fmla="*/ 0 60000 65536"/>
              <a:gd name="T8" fmla="*/ 0 60000 65536"/>
              <a:gd name="T9" fmla="*/ 0 w 21600"/>
              <a:gd name="T10" fmla="*/ 0 h 21708"/>
              <a:gd name="T11" fmla="*/ 21600 w 21600"/>
              <a:gd name="T12" fmla="*/ 21708 h 217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08" fill="none" extrusionOk="0">
                <a:moveTo>
                  <a:pt x="0" y="21707"/>
                </a:moveTo>
                <a:cubicBezTo>
                  <a:pt x="0" y="21671"/>
                  <a:pt x="0" y="21635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21708" stroke="0" extrusionOk="0">
                <a:moveTo>
                  <a:pt x="0" y="21707"/>
                </a:moveTo>
                <a:cubicBezTo>
                  <a:pt x="0" y="21671"/>
                  <a:pt x="0" y="21635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9" name="Line 66"/>
          <p:cNvSpPr>
            <a:spLocks noChangeShapeType="1"/>
          </p:cNvSpPr>
          <p:nvPr/>
        </p:nvSpPr>
        <p:spPr bwMode="auto">
          <a:xfrm>
            <a:off x="8334405" y="2174858"/>
            <a:ext cx="1588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0" name="Line 67"/>
          <p:cNvSpPr>
            <a:spLocks noChangeShapeType="1"/>
          </p:cNvSpPr>
          <p:nvPr/>
        </p:nvSpPr>
        <p:spPr bwMode="auto">
          <a:xfrm>
            <a:off x="8342343" y="2236771"/>
            <a:ext cx="565150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1" name="Arc 68"/>
          <p:cNvSpPr>
            <a:spLocks/>
          </p:cNvSpPr>
          <p:nvPr/>
        </p:nvSpPr>
        <p:spPr bwMode="auto">
          <a:xfrm>
            <a:off x="8791605" y="2068496"/>
            <a:ext cx="101600" cy="106362"/>
          </a:xfrm>
          <a:custGeom>
            <a:avLst/>
            <a:gdLst>
              <a:gd name="T0" fmla="*/ 513475 w 21600"/>
              <a:gd name="T1" fmla="*/ 0 h 21706"/>
              <a:gd name="T2" fmla="*/ 49498053 w 21600"/>
              <a:gd name="T3" fmla="*/ 61542287 h 21706"/>
              <a:gd name="T4" fmla="*/ 0 w 21600"/>
              <a:gd name="T5" fmla="*/ 61239107 h 21706"/>
              <a:gd name="T6" fmla="*/ 0 60000 65536"/>
              <a:gd name="T7" fmla="*/ 0 60000 65536"/>
              <a:gd name="T8" fmla="*/ 0 60000 65536"/>
              <a:gd name="T9" fmla="*/ 0 w 21600"/>
              <a:gd name="T10" fmla="*/ 0 h 21706"/>
              <a:gd name="T11" fmla="*/ 21600 w 21600"/>
              <a:gd name="T12" fmla="*/ 21706 h 2170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06" fill="none" extrusionOk="0">
                <a:moveTo>
                  <a:pt x="223" y="0"/>
                </a:moveTo>
                <a:cubicBezTo>
                  <a:pt x="12065" y="122"/>
                  <a:pt x="21600" y="9757"/>
                  <a:pt x="21600" y="21599"/>
                </a:cubicBezTo>
                <a:cubicBezTo>
                  <a:pt x="21600" y="21634"/>
                  <a:pt x="21599" y="21670"/>
                  <a:pt x="21599" y="21705"/>
                </a:cubicBezTo>
              </a:path>
              <a:path w="21600" h="21706" stroke="0" extrusionOk="0">
                <a:moveTo>
                  <a:pt x="223" y="0"/>
                </a:moveTo>
                <a:cubicBezTo>
                  <a:pt x="12065" y="122"/>
                  <a:pt x="21600" y="9757"/>
                  <a:pt x="21600" y="21599"/>
                </a:cubicBezTo>
                <a:cubicBezTo>
                  <a:pt x="21600" y="21634"/>
                  <a:pt x="21599" y="21670"/>
                  <a:pt x="21599" y="21705"/>
                </a:cubicBezTo>
                <a:lnTo>
                  <a:pt x="0" y="21599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2" name="Line 69"/>
          <p:cNvSpPr>
            <a:spLocks noChangeShapeType="1"/>
          </p:cNvSpPr>
          <p:nvPr/>
        </p:nvSpPr>
        <p:spPr bwMode="auto">
          <a:xfrm>
            <a:off x="8894793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3" name="Line 70"/>
          <p:cNvSpPr>
            <a:spLocks noChangeShapeType="1"/>
          </p:cNvSpPr>
          <p:nvPr/>
        </p:nvSpPr>
        <p:spPr bwMode="auto">
          <a:xfrm flipV="1">
            <a:off x="8504268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4" name="Line 71"/>
          <p:cNvSpPr>
            <a:spLocks noChangeShapeType="1"/>
          </p:cNvSpPr>
          <p:nvPr/>
        </p:nvSpPr>
        <p:spPr bwMode="auto">
          <a:xfrm flipV="1">
            <a:off x="8734455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5" name="Line 72"/>
          <p:cNvSpPr>
            <a:spLocks noChangeShapeType="1"/>
          </p:cNvSpPr>
          <p:nvPr/>
        </p:nvSpPr>
        <p:spPr bwMode="auto">
          <a:xfrm>
            <a:off x="8504268" y="1608121"/>
            <a:ext cx="230187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6" name="Line 73"/>
          <p:cNvSpPr>
            <a:spLocks noChangeShapeType="1"/>
          </p:cNvSpPr>
          <p:nvPr/>
        </p:nvSpPr>
        <p:spPr bwMode="auto">
          <a:xfrm>
            <a:off x="8448705" y="2065321"/>
            <a:ext cx="55563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7" name="Line 74"/>
          <p:cNvSpPr>
            <a:spLocks noChangeShapeType="1"/>
          </p:cNvSpPr>
          <p:nvPr/>
        </p:nvSpPr>
        <p:spPr bwMode="auto">
          <a:xfrm flipH="1">
            <a:off x="8734455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8" name="Rectangle 75"/>
          <p:cNvSpPr>
            <a:spLocks noChangeArrowheads="1"/>
          </p:cNvSpPr>
          <p:nvPr/>
        </p:nvSpPr>
        <p:spPr bwMode="auto">
          <a:xfrm>
            <a:off x="4926043" y="2251058"/>
            <a:ext cx="3995737" cy="25876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12700">
            <a:solidFill>
              <a:srgbClr val="EAEC5E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9" name="Rectangle 76"/>
          <p:cNvSpPr>
            <a:spLocks noChangeArrowheads="1"/>
          </p:cNvSpPr>
          <p:nvPr/>
        </p:nvSpPr>
        <p:spPr bwMode="auto">
          <a:xfrm>
            <a:off x="4926043" y="2517758"/>
            <a:ext cx="3995737" cy="26035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12700">
            <a:solidFill>
              <a:srgbClr val="EAEC5E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0" name="Rectangle 77"/>
          <p:cNvSpPr>
            <a:spLocks noChangeArrowheads="1"/>
          </p:cNvSpPr>
          <p:nvPr/>
        </p:nvSpPr>
        <p:spPr bwMode="auto">
          <a:xfrm>
            <a:off x="4918105" y="2792396"/>
            <a:ext cx="4011613" cy="576262"/>
          </a:xfrm>
          <a:prstGeom prst="rect">
            <a:avLst/>
          </a:prstGeom>
          <a:solidFill>
            <a:srgbClr val="063DE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1" name="Rectangle 78"/>
          <p:cNvSpPr>
            <a:spLocks noChangeArrowheads="1"/>
          </p:cNvSpPr>
          <p:nvPr/>
        </p:nvSpPr>
        <p:spPr bwMode="auto">
          <a:xfrm>
            <a:off x="4930805" y="2787633"/>
            <a:ext cx="3986213" cy="588963"/>
          </a:xfrm>
          <a:prstGeom prst="rect">
            <a:avLst/>
          </a:prstGeom>
          <a:noFill/>
          <a:ln w="23813">
            <a:solidFill>
              <a:srgbClr val="EAEC5E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2" name="Line 79"/>
          <p:cNvSpPr>
            <a:spLocks noChangeShapeType="1"/>
          </p:cNvSpPr>
          <p:nvPr/>
        </p:nvSpPr>
        <p:spPr bwMode="auto">
          <a:xfrm>
            <a:off x="883446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3" name="Line 80"/>
          <p:cNvSpPr>
            <a:spLocks noChangeShapeType="1"/>
          </p:cNvSpPr>
          <p:nvPr/>
        </p:nvSpPr>
        <p:spPr bwMode="auto">
          <a:xfrm>
            <a:off x="87519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4" name="Line 81"/>
          <p:cNvSpPr>
            <a:spLocks noChangeShapeType="1"/>
          </p:cNvSpPr>
          <p:nvPr/>
        </p:nvSpPr>
        <p:spPr bwMode="auto">
          <a:xfrm>
            <a:off x="86709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5" name="Line 82"/>
          <p:cNvSpPr>
            <a:spLocks noChangeShapeType="1"/>
          </p:cNvSpPr>
          <p:nvPr/>
        </p:nvSpPr>
        <p:spPr bwMode="auto">
          <a:xfrm>
            <a:off x="85915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6" name="Line 83"/>
          <p:cNvSpPr>
            <a:spLocks noChangeShapeType="1"/>
          </p:cNvSpPr>
          <p:nvPr/>
        </p:nvSpPr>
        <p:spPr bwMode="auto">
          <a:xfrm>
            <a:off x="84979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7" name="Line 84"/>
          <p:cNvSpPr>
            <a:spLocks noChangeShapeType="1"/>
          </p:cNvSpPr>
          <p:nvPr/>
        </p:nvSpPr>
        <p:spPr bwMode="auto">
          <a:xfrm>
            <a:off x="84169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8" name="Line 85"/>
          <p:cNvSpPr>
            <a:spLocks noChangeShapeType="1"/>
          </p:cNvSpPr>
          <p:nvPr/>
        </p:nvSpPr>
        <p:spPr bwMode="auto">
          <a:xfrm>
            <a:off x="83344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9" name="Line 86"/>
          <p:cNvSpPr>
            <a:spLocks noChangeShapeType="1"/>
          </p:cNvSpPr>
          <p:nvPr/>
        </p:nvSpPr>
        <p:spPr bwMode="auto">
          <a:xfrm>
            <a:off x="8239155" y="2776521"/>
            <a:ext cx="3175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0" name="Line 87"/>
          <p:cNvSpPr>
            <a:spLocks noChangeShapeType="1"/>
          </p:cNvSpPr>
          <p:nvPr/>
        </p:nvSpPr>
        <p:spPr bwMode="auto">
          <a:xfrm>
            <a:off x="81597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1" name="Line 88"/>
          <p:cNvSpPr>
            <a:spLocks noChangeShapeType="1"/>
          </p:cNvSpPr>
          <p:nvPr/>
        </p:nvSpPr>
        <p:spPr bwMode="auto">
          <a:xfrm>
            <a:off x="80788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2" name="Line 89"/>
          <p:cNvSpPr>
            <a:spLocks noChangeShapeType="1"/>
          </p:cNvSpPr>
          <p:nvPr/>
        </p:nvSpPr>
        <p:spPr bwMode="auto">
          <a:xfrm>
            <a:off x="798356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3" name="Line 90"/>
          <p:cNvSpPr>
            <a:spLocks noChangeShapeType="1"/>
          </p:cNvSpPr>
          <p:nvPr/>
        </p:nvSpPr>
        <p:spPr bwMode="auto">
          <a:xfrm>
            <a:off x="79010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4" name="Line 91"/>
          <p:cNvSpPr>
            <a:spLocks noChangeShapeType="1"/>
          </p:cNvSpPr>
          <p:nvPr/>
        </p:nvSpPr>
        <p:spPr bwMode="auto">
          <a:xfrm>
            <a:off x="78216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5" name="Line 92"/>
          <p:cNvSpPr>
            <a:spLocks noChangeShapeType="1"/>
          </p:cNvSpPr>
          <p:nvPr/>
        </p:nvSpPr>
        <p:spPr bwMode="auto">
          <a:xfrm>
            <a:off x="77279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6" name="Line 93"/>
          <p:cNvSpPr>
            <a:spLocks noChangeShapeType="1"/>
          </p:cNvSpPr>
          <p:nvPr/>
        </p:nvSpPr>
        <p:spPr bwMode="auto">
          <a:xfrm>
            <a:off x="76470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7" name="Line 94"/>
          <p:cNvSpPr>
            <a:spLocks noChangeShapeType="1"/>
          </p:cNvSpPr>
          <p:nvPr/>
        </p:nvSpPr>
        <p:spPr bwMode="auto">
          <a:xfrm>
            <a:off x="75660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8" name="Line 95"/>
          <p:cNvSpPr>
            <a:spLocks noChangeShapeType="1"/>
          </p:cNvSpPr>
          <p:nvPr/>
        </p:nvSpPr>
        <p:spPr bwMode="auto">
          <a:xfrm>
            <a:off x="747239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9" name="Line 96"/>
          <p:cNvSpPr>
            <a:spLocks noChangeShapeType="1"/>
          </p:cNvSpPr>
          <p:nvPr/>
        </p:nvSpPr>
        <p:spPr bwMode="auto">
          <a:xfrm>
            <a:off x="73898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0" name="Line 97"/>
          <p:cNvSpPr>
            <a:spLocks noChangeShapeType="1"/>
          </p:cNvSpPr>
          <p:nvPr/>
        </p:nvSpPr>
        <p:spPr bwMode="auto">
          <a:xfrm>
            <a:off x="73088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1" name="Line 98"/>
          <p:cNvSpPr>
            <a:spLocks noChangeShapeType="1"/>
          </p:cNvSpPr>
          <p:nvPr/>
        </p:nvSpPr>
        <p:spPr bwMode="auto">
          <a:xfrm>
            <a:off x="721363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2" name="Line 99"/>
          <p:cNvSpPr>
            <a:spLocks noChangeShapeType="1"/>
          </p:cNvSpPr>
          <p:nvPr/>
        </p:nvSpPr>
        <p:spPr bwMode="auto">
          <a:xfrm>
            <a:off x="7132668" y="2776521"/>
            <a:ext cx="3175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3" name="Line 100"/>
          <p:cNvSpPr>
            <a:spLocks noChangeShapeType="1"/>
          </p:cNvSpPr>
          <p:nvPr/>
        </p:nvSpPr>
        <p:spPr bwMode="auto">
          <a:xfrm>
            <a:off x="70517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4" name="Line 101"/>
          <p:cNvSpPr>
            <a:spLocks noChangeShapeType="1"/>
          </p:cNvSpPr>
          <p:nvPr/>
        </p:nvSpPr>
        <p:spPr bwMode="auto">
          <a:xfrm>
            <a:off x="69707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5" name="Line 102"/>
          <p:cNvSpPr>
            <a:spLocks noChangeShapeType="1"/>
          </p:cNvSpPr>
          <p:nvPr/>
        </p:nvSpPr>
        <p:spPr bwMode="auto">
          <a:xfrm>
            <a:off x="68770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6" name="Line 103"/>
          <p:cNvSpPr>
            <a:spLocks noChangeShapeType="1"/>
          </p:cNvSpPr>
          <p:nvPr/>
        </p:nvSpPr>
        <p:spPr bwMode="auto">
          <a:xfrm>
            <a:off x="67961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7" name="Line 104"/>
          <p:cNvSpPr>
            <a:spLocks noChangeShapeType="1"/>
          </p:cNvSpPr>
          <p:nvPr/>
        </p:nvSpPr>
        <p:spPr bwMode="auto">
          <a:xfrm>
            <a:off x="6713568" y="2776521"/>
            <a:ext cx="3175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8" name="Line 105"/>
          <p:cNvSpPr>
            <a:spLocks noChangeShapeType="1"/>
          </p:cNvSpPr>
          <p:nvPr/>
        </p:nvSpPr>
        <p:spPr bwMode="auto">
          <a:xfrm>
            <a:off x="66199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9" name="Line 106"/>
          <p:cNvSpPr>
            <a:spLocks noChangeShapeType="1"/>
          </p:cNvSpPr>
          <p:nvPr/>
        </p:nvSpPr>
        <p:spPr bwMode="auto">
          <a:xfrm>
            <a:off x="65389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0" name="Line 107"/>
          <p:cNvSpPr>
            <a:spLocks noChangeShapeType="1"/>
          </p:cNvSpPr>
          <p:nvPr/>
        </p:nvSpPr>
        <p:spPr bwMode="auto">
          <a:xfrm>
            <a:off x="64579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1" name="Line 108"/>
          <p:cNvSpPr>
            <a:spLocks noChangeShapeType="1"/>
          </p:cNvSpPr>
          <p:nvPr/>
        </p:nvSpPr>
        <p:spPr bwMode="auto">
          <a:xfrm>
            <a:off x="6362730" y="2776521"/>
            <a:ext cx="3175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2" name="Line 109"/>
          <p:cNvSpPr>
            <a:spLocks noChangeShapeType="1"/>
          </p:cNvSpPr>
          <p:nvPr/>
        </p:nvSpPr>
        <p:spPr bwMode="auto">
          <a:xfrm>
            <a:off x="62833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3" name="Line 110"/>
          <p:cNvSpPr>
            <a:spLocks noChangeShapeType="1"/>
          </p:cNvSpPr>
          <p:nvPr/>
        </p:nvSpPr>
        <p:spPr bwMode="auto">
          <a:xfrm>
            <a:off x="62008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4" name="Line 111"/>
          <p:cNvSpPr>
            <a:spLocks noChangeShapeType="1"/>
          </p:cNvSpPr>
          <p:nvPr/>
        </p:nvSpPr>
        <p:spPr bwMode="auto">
          <a:xfrm>
            <a:off x="61071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5" name="Line 112"/>
          <p:cNvSpPr>
            <a:spLocks noChangeShapeType="1"/>
          </p:cNvSpPr>
          <p:nvPr/>
        </p:nvSpPr>
        <p:spPr bwMode="auto">
          <a:xfrm>
            <a:off x="60261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6" name="Line 113"/>
          <p:cNvSpPr>
            <a:spLocks noChangeShapeType="1"/>
          </p:cNvSpPr>
          <p:nvPr/>
        </p:nvSpPr>
        <p:spPr bwMode="auto">
          <a:xfrm>
            <a:off x="59468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7" name="Line 114"/>
          <p:cNvSpPr>
            <a:spLocks noChangeShapeType="1"/>
          </p:cNvSpPr>
          <p:nvPr/>
        </p:nvSpPr>
        <p:spPr bwMode="auto">
          <a:xfrm>
            <a:off x="58515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8" name="Line 115"/>
          <p:cNvSpPr>
            <a:spLocks noChangeShapeType="1"/>
          </p:cNvSpPr>
          <p:nvPr/>
        </p:nvSpPr>
        <p:spPr bwMode="auto">
          <a:xfrm>
            <a:off x="57690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9" name="Line 116"/>
          <p:cNvSpPr>
            <a:spLocks noChangeShapeType="1"/>
          </p:cNvSpPr>
          <p:nvPr/>
        </p:nvSpPr>
        <p:spPr bwMode="auto">
          <a:xfrm>
            <a:off x="56880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0" name="Line 117"/>
          <p:cNvSpPr>
            <a:spLocks noChangeShapeType="1"/>
          </p:cNvSpPr>
          <p:nvPr/>
        </p:nvSpPr>
        <p:spPr bwMode="auto">
          <a:xfrm>
            <a:off x="5607080" y="2776521"/>
            <a:ext cx="3175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1" name="Line 118"/>
          <p:cNvSpPr>
            <a:spLocks noChangeShapeType="1"/>
          </p:cNvSpPr>
          <p:nvPr/>
        </p:nvSpPr>
        <p:spPr bwMode="auto">
          <a:xfrm>
            <a:off x="55134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2" name="Line 119"/>
          <p:cNvSpPr>
            <a:spLocks noChangeShapeType="1"/>
          </p:cNvSpPr>
          <p:nvPr/>
        </p:nvSpPr>
        <p:spPr bwMode="auto">
          <a:xfrm>
            <a:off x="54324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3" name="Line 120"/>
          <p:cNvSpPr>
            <a:spLocks noChangeShapeType="1"/>
          </p:cNvSpPr>
          <p:nvPr/>
        </p:nvSpPr>
        <p:spPr bwMode="auto">
          <a:xfrm>
            <a:off x="53499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4" name="Line 121"/>
          <p:cNvSpPr>
            <a:spLocks noChangeShapeType="1"/>
          </p:cNvSpPr>
          <p:nvPr/>
        </p:nvSpPr>
        <p:spPr bwMode="auto">
          <a:xfrm>
            <a:off x="5256243" y="2776521"/>
            <a:ext cx="0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5" name="Line 122"/>
          <p:cNvSpPr>
            <a:spLocks noChangeShapeType="1"/>
          </p:cNvSpPr>
          <p:nvPr/>
        </p:nvSpPr>
        <p:spPr bwMode="auto">
          <a:xfrm>
            <a:off x="517686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6" name="Line 123"/>
          <p:cNvSpPr>
            <a:spLocks noChangeShapeType="1"/>
          </p:cNvSpPr>
          <p:nvPr/>
        </p:nvSpPr>
        <p:spPr bwMode="auto">
          <a:xfrm>
            <a:off x="50959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7" name="Line 124"/>
          <p:cNvSpPr>
            <a:spLocks noChangeShapeType="1"/>
          </p:cNvSpPr>
          <p:nvPr/>
        </p:nvSpPr>
        <p:spPr bwMode="auto">
          <a:xfrm>
            <a:off x="50006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8" name="Oval 125"/>
          <p:cNvSpPr>
            <a:spLocks noChangeArrowheads="1"/>
          </p:cNvSpPr>
          <p:nvPr/>
        </p:nvSpPr>
        <p:spPr bwMode="auto">
          <a:xfrm>
            <a:off x="5459443" y="4210033"/>
            <a:ext cx="2794000" cy="1593850"/>
          </a:xfrm>
          <a:prstGeom prst="ellipse">
            <a:avLst/>
          </a:prstGeom>
          <a:solidFill>
            <a:srgbClr val="FF66C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89" name="Freeform 126"/>
          <p:cNvSpPr>
            <a:spLocks/>
          </p:cNvSpPr>
          <p:nvPr/>
        </p:nvSpPr>
        <p:spPr bwMode="auto">
          <a:xfrm>
            <a:off x="5688043" y="3330558"/>
            <a:ext cx="122237" cy="180975"/>
          </a:xfrm>
          <a:custGeom>
            <a:avLst/>
            <a:gdLst>
              <a:gd name="T0" fmla="*/ 0 w 70"/>
              <a:gd name="T1" fmla="*/ 0 h 104"/>
              <a:gd name="T2" fmla="*/ 2147483647 w 70"/>
              <a:gd name="T3" fmla="*/ 2147483647 h 104"/>
              <a:gd name="T4" fmla="*/ 2147483647 w 70"/>
              <a:gd name="T5" fmla="*/ 2147483647 h 104"/>
              <a:gd name="T6" fmla="*/ 2147483647 w 70"/>
              <a:gd name="T7" fmla="*/ 2147483647 h 104"/>
              <a:gd name="T8" fmla="*/ 0 w 70"/>
              <a:gd name="T9" fmla="*/ 0 h 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"/>
              <a:gd name="T16" fmla="*/ 0 h 104"/>
              <a:gd name="T17" fmla="*/ 70 w 70"/>
              <a:gd name="T18" fmla="*/ 104 h 1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" h="104">
                <a:moveTo>
                  <a:pt x="0" y="0"/>
                </a:moveTo>
                <a:lnTo>
                  <a:pt x="70" y="69"/>
                </a:lnTo>
                <a:lnTo>
                  <a:pt x="46" y="86"/>
                </a:lnTo>
                <a:lnTo>
                  <a:pt x="31" y="104"/>
                </a:lnTo>
                <a:lnTo>
                  <a:pt x="0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0" name="Line 127"/>
          <p:cNvSpPr>
            <a:spLocks noChangeShapeType="1"/>
          </p:cNvSpPr>
          <p:nvPr/>
        </p:nvSpPr>
        <p:spPr bwMode="auto">
          <a:xfrm>
            <a:off x="5769005" y="3479783"/>
            <a:ext cx="823913" cy="1443038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1" name="Freeform 128"/>
          <p:cNvSpPr>
            <a:spLocks/>
          </p:cNvSpPr>
          <p:nvPr/>
        </p:nvSpPr>
        <p:spPr bwMode="auto">
          <a:xfrm>
            <a:off x="6781830" y="2584433"/>
            <a:ext cx="80963" cy="184150"/>
          </a:xfrm>
          <a:custGeom>
            <a:avLst/>
            <a:gdLst>
              <a:gd name="T0" fmla="*/ 2147483647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2147483647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23" y="0"/>
                </a:moveTo>
                <a:lnTo>
                  <a:pt x="46" y="105"/>
                </a:lnTo>
                <a:lnTo>
                  <a:pt x="23" y="105"/>
                </a:lnTo>
                <a:lnTo>
                  <a:pt x="0" y="105"/>
                </a:lnTo>
                <a:lnTo>
                  <a:pt x="23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2" name="Line 129"/>
          <p:cNvSpPr>
            <a:spLocks noChangeShapeType="1"/>
          </p:cNvSpPr>
          <p:nvPr/>
        </p:nvSpPr>
        <p:spPr bwMode="auto">
          <a:xfrm>
            <a:off x="6821518" y="2768583"/>
            <a:ext cx="1587" cy="22463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3" name="Freeform 130"/>
          <p:cNvSpPr>
            <a:spLocks/>
          </p:cNvSpPr>
          <p:nvPr/>
        </p:nvSpPr>
        <p:spPr bwMode="auto">
          <a:xfrm>
            <a:off x="5851555" y="2584433"/>
            <a:ext cx="80963" cy="184150"/>
          </a:xfrm>
          <a:custGeom>
            <a:avLst/>
            <a:gdLst>
              <a:gd name="T0" fmla="*/ 2147483647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2147483647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23" y="0"/>
                </a:moveTo>
                <a:lnTo>
                  <a:pt x="46" y="105"/>
                </a:lnTo>
                <a:lnTo>
                  <a:pt x="23" y="105"/>
                </a:lnTo>
                <a:lnTo>
                  <a:pt x="0" y="105"/>
                </a:lnTo>
                <a:lnTo>
                  <a:pt x="23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4" name="Line 131"/>
          <p:cNvSpPr>
            <a:spLocks noChangeShapeType="1"/>
          </p:cNvSpPr>
          <p:nvPr/>
        </p:nvSpPr>
        <p:spPr bwMode="auto">
          <a:xfrm>
            <a:off x="5891243" y="2768583"/>
            <a:ext cx="1587" cy="23225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5" name="Freeform 132"/>
          <p:cNvSpPr>
            <a:spLocks/>
          </p:cNvSpPr>
          <p:nvPr/>
        </p:nvSpPr>
        <p:spPr bwMode="auto">
          <a:xfrm>
            <a:off x="7632730" y="2630471"/>
            <a:ext cx="80963" cy="182562"/>
          </a:xfrm>
          <a:custGeom>
            <a:avLst/>
            <a:gdLst>
              <a:gd name="T0" fmla="*/ 2147483647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2147483647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23" y="0"/>
                </a:moveTo>
                <a:lnTo>
                  <a:pt x="46" y="105"/>
                </a:lnTo>
                <a:lnTo>
                  <a:pt x="23" y="105"/>
                </a:lnTo>
                <a:lnTo>
                  <a:pt x="0" y="105"/>
                </a:lnTo>
                <a:lnTo>
                  <a:pt x="23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6" name="Line 133"/>
          <p:cNvSpPr>
            <a:spLocks noChangeShapeType="1"/>
          </p:cNvSpPr>
          <p:nvPr/>
        </p:nvSpPr>
        <p:spPr bwMode="auto">
          <a:xfrm>
            <a:off x="7672418" y="2813033"/>
            <a:ext cx="1587" cy="2141538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7" name="Freeform 134"/>
          <p:cNvSpPr>
            <a:spLocks/>
          </p:cNvSpPr>
          <p:nvPr/>
        </p:nvSpPr>
        <p:spPr bwMode="auto">
          <a:xfrm>
            <a:off x="7213630" y="2630471"/>
            <a:ext cx="80963" cy="182562"/>
          </a:xfrm>
          <a:custGeom>
            <a:avLst/>
            <a:gdLst>
              <a:gd name="T0" fmla="*/ 2147483647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2147483647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23" y="0"/>
                </a:moveTo>
                <a:lnTo>
                  <a:pt x="46" y="105"/>
                </a:lnTo>
                <a:lnTo>
                  <a:pt x="23" y="105"/>
                </a:lnTo>
                <a:lnTo>
                  <a:pt x="0" y="105"/>
                </a:lnTo>
                <a:lnTo>
                  <a:pt x="23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8" name="Line 135"/>
          <p:cNvSpPr>
            <a:spLocks noChangeShapeType="1"/>
          </p:cNvSpPr>
          <p:nvPr/>
        </p:nvSpPr>
        <p:spPr bwMode="auto">
          <a:xfrm>
            <a:off x="7254905" y="2813033"/>
            <a:ext cx="1588" cy="21701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9" name="Freeform 136"/>
          <p:cNvSpPr>
            <a:spLocks/>
          </p:cNvSpPr>
          <p:nvPr/>
        </p:nvSpPr>
        <p:spPr bwMode="auto">
          <a:xfrm>
            <a:off x="7996268" y="3100371"/>
            <a:ext cx="82550" cy="184150"/>
          </a:xfrm>
          <a:custGeom>
            <a:avLst/>
            <a:gdLst>
              <a:gd name="T0" fmla="*/ 2147483647 w 47"/>
              <a:gd name="T1" fmla="*/ 0 h 105"/>
              <a:gd name="T2" fmla="*/ 2147483647 w 47"/>
              <a:gd name="T3" fmla="*/ 2147483647 h 105"/>
              <a:gd name="T4" fmla="*/ 2147483647 w 47"/>
              <a:gd name="T5" fmla="*/ 2147483647 h 105"/>
              <a:gd name="T6" fmla="*/ 0 w 47"/>
              <a:gd name="T7" fmla="*/ 2147483647 h 105"/>
              <a:gd name="T8" fmla="*/ 2147483647 w 47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"/>
              <a:gd name="T16" fmla="*/ 0 h 105"/>
              <a:gd name="T17" fmla="*/ 47 w 47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" h="105">
                <a:moveTo>
                  <a:pt x="47" y="0"/>
                </a:moveTo>
                <a:lnTo>
                  <a:pt x="39" y="105"/>
                </a:lnTo>
                <a:lnTo>
                  <a:pt x="24" y="105"/>
                </a:lnTo>
                <a:lnTo>
                  <a:pt x="0" y="96"/>
                </a:lnTo>
                <a:lnTo>
                  <a:pt x="47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0" name="Line 137"/>
          <p:cNvSpPr>
            <a:spLocks noChangeShapeType="1"/>
          </p:cNvSpPr>
          <p:nvPr/>
        </p:nvSpPr>
        <p:spPr bwMode="auto">
          <a:xfrm flipH="1">
            <a:off x="7593043" y="3284521"/>
            <a:ext cx="446087" cy="18669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1" name="Freeform 138"/>
          <p:cNvSpPr>
            <a:spLocks/>
          </p:cNvSpPr>
          <p:nvPr/>
        </p:nvSpPr>
        <p:spPr bwMode="auto">
          <a:xfrm>
            <a:off x="6362730" y="3100371"/>
            <a:ext cx="80963" cy="184150"/>
          </a:xfrm>
          <a:custGeom>
            <a:avLst/>
            <a:gdLst>
              <a:gd name="T0" fmla="*/ 0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0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0" y="0"/>
                </a:moveTo>
                <a:lnTo>
                  <a:pt x="46" y="96"/>
                </a:lnTo>
                <a:lnTo>
                  <a:pt x="23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2" name="Line 139"/>
          <p:cNvSpPr>
            <a:spLocks noChangeShapeType="1"/>
          </p:cNvSpPr>
          <p:nvPr/>
        </p:nvSpPr>
        <p:spPr bwMode="auto">
          <a:xfrm>
            <a:off x="6404005" y="3284521"/>
            <a:ext cx="392113" cy="183515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3" name="Freeform 140"/>
          <p:cNvSpPr>
            <a:spLocks/>
          </p:cNvSpPr>
          <p:nvPr/>
        </p:nvSpPr>
        <p:spPr bwMode="auto">
          <a:xfrm>
            <a:off x="6713568" y="3298808"/>
            <a:ext cx="122237" cy="168275"/>
          </a:xfrm>
          <a:custGeom>
            <a:avLst/>
            <a:gdLst>
              <a:gd name="T0" fmla="*/ 0 w 70"/>
              <a:gd name="T1" fmla="*/ 0 h 96"/>
              <a:gd name="T2" fmla="*/ 2147483647 w 70"/>
              <a:gd name="T3" fmla="*/ 2147483647 h 96"/>
              <a:gd name="T4" fmla="*/ 2147483647 w 70"/>
              <a:gd name="T5" fmla="*/ 2147483647 h 96"/>
              <a:gd name="T6" fmla="*/ 2147483647 w 70"/>
              <a:gd name="T7" fmla="*/ 2147483647 h 96"/>
              <a:gd name="T8" fmla="*/ 0 w 70"/>
              <a:gd name="T9" fmla="*/ 0 h 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"/>
              <a:gd name="T16" fmla="*/ 0 h 96"/>
              <a:gd name="T17" fmla="*/ 70 w 70"/>
              <a:gd name="T18" fmla="*/ 96 h 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" h="96">
                <a:moveTo>
                  <a:pt x="0" y="0"/>
                </a:moveTo>
                <a:lnTo>
                  <a:pt x="70" y="70"/>
                </a:lnTo>
                <a:lnTo>
                  <a:pt x="47" y="87"/>
                </a:lnTo>
                <a:lnTo>
                  <a:pt x="31" y="96"/>
                </a:lnTo>
                <a:lnTo>
                  <a:pt x="0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4" name="Line 141"/>
          <p:cNvSpPr>
            <a:spLocks noChangeShapeType="1"/>
          </p:cNvSpPr>
          <p:nvPr/>
        </p:nvSpPr>
        <p:spPr bwMode="auto">
          <a:xfrm>
            <a:off x="6796118" y="3451208"/>
            <a:ext cx="1054100" cy="166846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5" name="Freeform 142"/>
          <p:cNvSpPr>
            <a:spLocks/>
          </p:cNvSpPr>
          <p:nvPr/>
        </p:nvSpPr>
        <p:spPr bwMode="auto">
          <a:xfrm>
            <a:off x="6215093" y="2630471"/>
            <a:ext cx="80962" cy="182562"/>
          </a:xfrm>
          <a:custGeom>
            <a:avLst/>
            <a:gdLst>
              <a:gd name="T0" fmla="*/ 2147483647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2147483647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23" y="0"/>
                </a:moveTo>
                <a:lnTo>
                  <a:pt x="46" y="105"/>
                </a:lnTo>
                <a:lnTo>
                  <a:pt x="23" y="105"/>
                </a:lnTo>
                <a:lnTo>
                  <a:pt x="0" y="105"/>
                </a:lnTo>
                <a:lnTo>
                  <a:pt x="23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6" name="Line 143"/>
          <p:cNvSpPr>
            <a:spLocks noChangeShapeType="1"/>
          </p:cNvSpPr>
          <p:nvPr/>
        </p:nvSpPr>
        <p:spPr bwMode="auto">
          <a:xfrm>
            <a:off x="6256368" y="2813033"/>
            <a:ext cx="1587" cy="21701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7" name="Rectangle 144"/>
          <p:cNvSpPr>
            <a:spLocks noChangeArrowheads="1"/>
          </p:cNvSpPr>
          <p:nvPr/>
        </p:nvSpPr>
        <p:spPr bwMode="auto">
          <a:xfrm>
            <a:off x="5402293" y="5168883"/>
            <a:ext cx="29749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entury Schoolbook" pitchFamily="18" charset="0"/>
              </a:rPr>
              <a:t>Patient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08" name="Line 146"/>
          <p:cNvSpPr>
            <a:spLocks noChangeShapeType="1"/>
          </p:cNvSpPr>
          <p:nvPr/>
        </p:nvSpPr>
        <p:spPr bwMode="auto">
          <a:xfrm flipV="1">
            <a:off x="5208618" y="1000108"/>
            <a:ext cx="0" cy="6048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09" name="Line 147"/>
          <p:cNvSpPr>
            <a:spLocks noChangeShapeType="1"/>
          </p:cNvSpPr>
          <p:nvPr/>
        </p:nvSpPr>
        <p:spPr bwMode="auto">
          <a:xfrm flipV="1">
            <a:off x="5786468" y="1003283"/>
            <a:ext cx="0" cy="6032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10" name="Line 148"/>
          <p:cNvSpPr>
            <a:spLocks noChangeShapeType="1"/>
          </p:cNvSpPr>
          <p:nvPr/>
        </p:nvSpPr>
        <p:spPr bwMode="auto">
          <a:xfrm flipV="1">
            <a:off x="6362730" y="1000108"/>
            <a:ext cx="0" cy="6048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11" name="Line 149"/>
          <p:cNvSpPr>
            <a:spLocks noChangeShapeType="1"/>
          </p:cNvSpPr>
          <p:nvPr/>
        </p:nvSpPr>
        <p:spPr bwMode="auto">
          <a:xfrm flipV="1">
            <a:off x="6926293" y="1003283"/>
            <a:ext cx="0" cy="6032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12" name="Line 150"/>
          <p:cNvSpPr>
            <a:spLocks noChangeShapeType="1"/>
          </p:cNvSpPr>
          <p:nvPr/>
        </p:nvSpPr>
        <p:spPr bwMode="auto">
          <a:xfrm flipV="1">
            <a:off x="7488268" y="1003283"/>
            <a:ext cx="0" cy="6032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13" name="Line 151"/>
          <p:cNvSpPr>
            <a:spLocks noChangeShapeType="1"/>
          </p:cNvSpPr>
          <p:nvPr/>
        </p:nvSpPr>
        <p:spPr bwMode="auto">
          <a:xfrm flipV="1">
            <a:off x="8048655" y="1000108"/>
            <a:ext cx="0" cy="6048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14" name="Line 152"/>
          <p:cNvSpPr>
            <a:spLocks noChangeShapeType="1"/>
          </p:cNvSpPr>
          <p:nvPr/>
        </p:nvSpPr>
        <p:spPr bwMode="auto">
          <a:xfrm flipV="1">
            <a:off x="8626505" y="1000108"/>
            <a:ext cx="0" cy="6048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pic>
        <p:nvPicPr>
          <p:cNvPr id="1015" name="Picture 3" descr="castm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143248"/>
            <a:ext cx="2592388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6" name="Prostokąt 1015"/>
          <p:cNvSpPr/>
          <p:nvPr/>
        </p:nvSpPr>
        <p:spPr>
          <a:xfrm>
            <a:off x="4232723" y="5929330"/>
            <a:ext cx="93487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 b="1" i="1" dirty="0" err="1" smtClean="0"/>
              <a:t>Debasis</a:t>
            </a:r>
            <a:r>
              <a:rPr lang="en-US" sz="900" b="1" i="1" dirty="0" smtClean="0"/>
              <a:t> </a:t>
            </a:r>
            <a:r>
              <a:rPr lang="en-US" sz="900" b="1" i="1" dirty="0" err="1" smtClean="0"/>
              <a:t>Mitra</a:t>
            </a:r>
            <a:endParaRPr lang="en-US" sz="900" b="1" i="1" dirty="0"/>
          </a:p>
        </p:txBody>
      </p:sp>
      <p:cxnSp>
        <p:nvCxnSpPr>
          <p:cNvPr id="1019" name="Łącznik prosty ze strzałką 1018"/>
          <p:cNvCxnSpPr/>
          <p:nvPr/>
        </p:nvCxnSpPr>
        <p:spPr bwMode="auto">
          <a:xfrm flipV="1">
            <a:off x="3286116" y="3071810"/>
            <a:ext cx="1571636" cy="10001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20" name="Rectangle 2"/>
          <p:cNvSpPr>
            <a:spLocks noGrp="1"/>
          </p:cNvSpPr>
          <p:nvPr>
            <p:ph type="title"/>
          </p:nvPr>
        </p:nvSpPr>
        <p:spPr bwMode="auto">
          <a:xfrm>
            <a:off x="214283" y="125413"/>
            <a:ext cx="8472518" cy="711200"/>
          </a:xfrm>
          <a:noFill/>
        </p:spPr>
        <p:txBody>
          <a:bodyPr>
            <a:normAutofit/>
          </a:bodyPr>
          <a:lstStyle/>
          <a:p>
            <a:r>
              <a:rPr lang="pl-PL" sz="3700" dirty="0" smtClean="0">
                <a:solidFill>
                  <a:srgbClr val="FFFF00"/>
                </a:solidFill>
              </a:rPr>
              <a:t>Gamma kamera - kolimator</a:t>
            </a:r>
            <a:endParaRPr lang="en-US" sz="37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E68665-BC3E-445B-BAE1-891C3BA68792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10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323587" name="Rectangle 3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latin typeface="Arial" charset="0"/>
              </a:rPr>
              <a:t>Akceleratory – zastosowania</a:t>
            </a:r>
          </a:p>
        </p:txBody>
      </p:sp>
      <p:sp>
        <p:nvSpPr>
          <p:cNvPr id="323588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6491288" cy="4708525"/>
          </a:xfrm>
        </p:spPr>
        <p:txBody>
          <a:bodyPr/>
          <a:lstStyle/>
          <a:p>
            <a:r>
              <a:rPr lang="pl-PL" sz="3200">
                <a:solidFill>
                  <a:srgbClr val="FFFF00"/>
                </a:solidFill>
              </a:rPr>
              <a:t>Badania naukowe, </a:t>
            </a:r>
            <a:r>
              <a:rPr lang="pl-PL" sz="3200" i="1">
                <a:solidFill>
                  <a:srgbClr val="FFFF00"/>
                </a:solidFill>
              </a:rPr>
              <a:t>CERN</a:t>
            </a:r>
          </a:p>
          <a:p>
            <a:pPr>
              <a:buFont typeface="Wingdings 2" pitchFamily="18" charset="2"/>
              <a:buNone/>
            </a:pPr>
            <a:endParaRPr lang="pl-PL" sz="3200">
              <a:solidFill>
                <a:srgbClr val="FFFF00"/>
              </a:solidFill>
            </a:endParaRPr>
          </a:p>
          <a:p>
            <a:r>
              <a:rPr lang="pl-PL" sz="3200">
                <a:solidFill>
                  <a:srgbClr val="FFFF00"/>
                </a:solidFill>
              </a:rPr>
              <a:t>Medycyna</a:t>
            </a:r>
          </a:p>
          <a:p>
            <a:pPr>
              <a:buFont typeface="Wingdings 2" pitchFamily="18" charset="2"/>
              <a:buNone/>
            </a:pPr>
            <a:endParaRPr lang="pl-PL" sz="3200">
              <a:solidFill>
                <a:srgbClr val="FFFF00"/>
              </a:solidFill>
            </a:endParaRPr>
          </a:p>
          <a:p>
            <a:pPr>
              <a:buFont typeface="Wingdings 2" pitchFamily="18" charset="2"/>
              <a:buNone/>
            </a:pPr>
            <a:endParaRPr lang="pl-PL" sz="3200">
              <a:solidFill>
                <a:srgbClr val="FFFF00"/>
              </a:solidFill>
            </a:endParaRPr>
          </a:p>
        </p:txBody>
      </p:sp>
      <p:pic>
        <p:nvPicPr>
          <p:cNvPr id="323589" name="Picture 5" descr="0505004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395413"/>
            <a:ext cx="2457450" cy="1601787"/>
          </a:xfrm>
          <a:prstGeom prst="rect">
            <a:avLst/>
          </a:prstGeom>
          <a:noFill/>
        </p:spPr>
      </p:pic>
      <p:sp>
        <p:nvSpPr>
          <p:cNvPr id="323596" name="AutoShape 12"/>
          <p:cNvSpPr>
            <a:spLocks noChangeArrowheads="1"/>
          </p:cNvSpPr>
          <p:nvPr/>
        </p:nvSpPr>
        <p:spPr bwMode="auto">
          <a:xfrm>
            <a:off x="250825" y="2276475"/>
            <a:ext cx="504825" cy="936625"/>
          </a:xfrm>
          <a:prstGeom prst="downArrow">
            <a:avLst>
              <a:gd name="adj1" fmla="val 50000"/>
              <a:gd name="adj2" fmla="val 46384"/>
            </a:avLst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lin ang="27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3593" name="Oval 9"/>
          <p:cNvSpPr>
            <a:spLocks noChangeArrowheads="1"/>
          </p:cNvSpPr>
          <p:nvPr/>
        </p:nvSpPr>
        <p:spPr bwMode="auto">
          <a:xfrm>
            <a:off x="34925" y="2492375"/>
            <a:ext cx="4895850" cy="1295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99714" name="Picture 2" descr="Image courtesy of University of Kansas Medical Center.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6215074" y="3500438"/>
            <a:ext cx="2438400" cy="2819400"/>
          </a:xfrm>
          <a:prstGeom prst="rect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</p:pic>
      <p:sp>
        <p:nvSpPr>
          <p:cNvPr id="12" name="Prostokąt 11"/>
          <p:cNvSpPr/>
          <p:nvPr/>
        </p:nvSpPr>
        <p:spPr>
          <a:xfrm>
            <a:off x="5786446" y="6357958"/>
            <a:ext cx="33575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http://resources.schoolscience.co.uk/howpetworks/pet/index.html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3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3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3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4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10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10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10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596" grpId="0" animBg="1"/>
      <p:bldP spid="323596" grpId="1" animBg="1"/>
      <p:bldP spid="3235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E05BF8-6A48-4CC1-B67E-33A0CBBCEF52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29410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  <a:p>
            <a:r>
              <a:rPr lang="pl-PL"/>
              <a:t>Pacjent otrzymuje emiter pozytonów</a:t>
            </a:r>
          </a:p>
          <a:p>
            <a:r>
              <a:rPr lang="pl-PL"/>
              <a:t>Obserwujemy efekt </a:t>
            </a:r>
            <a:br>
              <a:rPr lang="pl-PL"/>
            </a:br>
            <a:r>
              <a:rPr lang="pl-PL"/>
              <a:t>anihilacji</a:t>
            </a:r>
            <a:endParaRPr lang="en-US"/>
          </a:p>
        </p:txBody>
      </p:sp>
      <p:pic>
        <p:nvPicPr>
          <p:cNvPr id="529411" name="Picture 3" descr="Gamma Ray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7638" y="2852738"/>
            <a:ext cx="3144837" cy="3328987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FF00"/>
              </a:gs>
              <a:gs pos="100000">
                <a:srgbClr val="FF33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529412" name="Rectangle 4"/>
          <p:cNvSpPr>
            <a:spLocks noGrp="1" noChangeArrowheads="1"/>
          </p:cNvSpPr>
          <p:nvPr>
            <p:ph type="title"/>
          </p:nvPr>
        </p:nvSpPr>
        <p:spPr bwMode="auto">
          <a:noFill/>
        </p:spPr>
        <p:txBody>
          <a:bodyPr>
            <a:normAutofit fontScale="90000"/>
          </a:bodyPr>
          <a:lstStyle/>
          <a:p>
            <a:r>
              <a:rPr lang="it-IT" sz="3700">
                <a:solidFill>
                  <a:srgbClr val="FFFF00"/>
                </a:solidFill>
              </a:rPr>
              <a:t>Positron Emission Tomography (PET)</a:t>
            </a:r>
          </a:p>
        </p:txBody>
      </p:sp>
      <p:sp>
        <p:nvSpPr>
          <p:cNvPr id="7" name="Prostokąt 6"/>
          <p:cNvSpPr/>
          <p:nvPr/>
        </p:nvSpPr>
        <p:spPr>
          <a:xfrm>
            <a:off x="7715272" y="6215082"/>
            <a:ext cx="1142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Saverio</a:t>
            </a: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Braccini</a:t>
            </a:r>
            <a: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TERA 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393634-047A-4C9E-9427-3EB7EAD106E7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11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30434" name="Rectangle 2"/>
          <p:cNvSpPr>
            <a:spLocks noGrp="1"/>
          </p:cNvSpPr>
          <p:nvPr>
            <p:ph type="title"/>
          </p:nvPr>
        </p:nvSpPr>
        <p:spPr bwMode="auto">
          <a:xfrm>
            <a:off x="457200" y="44450"/>
            <a:ext cx="8229600" cy="796925"/>
          </a:xfrm>
          <a:noFill/>
        </p:spPr>
        <p:txBody>
          <a:bodyPr/>
          <a:lstStyle/>
          <a:p>
            <a:r>
              <a:rPr lang="it-IT" sz="3100">
                <a:solidFill>
                  <a:srgbClr val="FFFF00"/>
                </a:solidFill>
              </a:rPr>
              <a:t>Positron Emission Tomography (PET)</a:t>
            </a:r>
          </a:p>
        </p:txBody>
      </p:sp>
      <p:sp>
        <p:nvSpPr>
          <p:cNvPr id="530435" name="Text Box 3"/>
          <p:cNvSpPr txBox="1">
            <a:spLocks noChangeArrowheads="1"/>
          </p:cNvSpPr>
          <p:nvPr/>
        </p:nvSpPr>
        <p:spPr bwMode="auto">
          <a:xfrm>
            <a:off x="96838" y="1412875"/>
            <a:ext cx="4546600" cy="654050"/>
          </a:xfrm>
          <a:prstGeom prst="rect">
            <a:avLst/>
          </a:prstGeom>
          <a:noFill/>
          <a:ln w="127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FFCC"/>
                </a:solidFill>
              </a:rPr>
              <a:t> </a:t>
            </a:r>
            <a:r>
              <a:rPr lang="pl-PL" b="1">
                <a:solidFill>
                  <a:srgbClr val="FFFFCC"/>
                </a:solidFill>
              </a:rPr>
              <a:t>Używane izotopy emitujące pozytony – najczęściej </a:t>
            </a:r>
            <a:r>
              <a:rPr lang="en-US" b="1">
                <a:solidFill>
                  <a:srgbClr val="FFFFCC"/>
                </a:solidFill>
              </a:rPr>
              <a:t>FDG </a:t>
            </a:r>
            <a:r>
              <a:rPr lang="pl-PL" b="1">
                <a:solidFill>
                  <a:srgbClr val="FFFFCC"/>
                </a:solidFill>
              </a:rPr>
              <a:t>z</a:t>
            </a:r>
            <a:r>
              <a:rPr lang="en-US" b="1">
                <a:solidFill>
                  <a:srgbClr val="FFFFCC"/>
                </a:solidFill>
              </a:rPr>
              <a:t> </a:t>
            </a:r>
            <a:r>
              <a:rPr lang="en-US" b="1" baseline="30000">
                <a:solidFill>
                  <a:srgbClr val="FFFFCC"/>
                </a:solidFill>
              </a:rPr>
              <a:t>18</a:t>
            </a:r>
            <a:r>
              <a:rPr lang="en-US" b="1">
                <a:solidFill>
                  <a:srgbClr val="FFFFCC"/>
                </a:solidFill>
              </a:rPr>
              <a:t>F (</a:t>
            </a:r>
            <a:r>
              <a:rPr lang="pl-PL" b="1">
                <a:solidFill>
                  <a:srgbClr val="FFFFCC"/>
                </a:solidFill>
              </a:rPr>
              <a:t>T</a:t>
            </a:r>
            <a:r>
              <a:rPr lang="pl-PL" b="1" baseline="-25000">
                <a:solidFill>
                  <a:srgbClr val="FFFFCC"/>
                </a:solidFill>
              </a:rPr>
              <a:t>1/2</a:t>
            </a:r>
            <a:r>
              <a:rPr lang="pl-PL" b="1">
                <a:solidFill>
                  <a:srgbClr val="FFFFCC"/>
                </a:solidFill>
              </a:rPr>
              <a:t>=</a:t>
            </a:r>
            <a:r>
              <a:rPr lang="en-US" b="1">
                <a:solidFill>
                  <a:srgbClr val="FFFFCC"/>
                </a:solidFill>
              </a:rPr>
              <a:t> 110 </a:t>
            </a:r>
            <a:r>
              <a:rPr lang="pl-PL" b="1">
                <a:solidFill>
                  <a:srgbClr val="FFFFCC"/>
                </a:solidFill>
              </a:rPr>
              <a:t>min</a:t>
            </a:r>
            <a:r>
              <a:rPr lang="en-US" b="1">
                <a:solidFill>
                  <a:srgbClr val="FFFFCC"/>
                </a:solidFill>
              </a:rPr>
              <a:t>)</a:t>
            </a:r>
          </a:p>
        </p:txBody>
      </p:sp>
      <p:pic>
        <p:nvPicPr>
          <p:cNvPr id="530436" name="Picture 4" descr="nuclear-medicine-brain"/>
          <p:cNvPicPr>
            <a:picLocks noChangeAspect="1" noChangeArrowheads="1"/>
          </p:cNvPicPr>
          <p:nvPr/>
        </p:nvPicPr>
        <p:blipFill>
          <a:blip r:embed="rId2" cstate="print"/>
          <a:srcRect r="37054"/>
          <a:stretch>
            <a:fillRect/>
          </a:stretch>
        </p:blipFill>
        <p:spPr bwMode="auto">
          <a:xfrm>
            <a:off x="684213" y="2924175"/>
            <a:ext cx="287813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0437" name="Line 5"/>
          <p:cNvSpPr>
            <a:spLocks noChangeShapeType="1"/>
          </p:cNvSpPr>
          <p:nvPr/>
        </p:nvSpPr>
        <p:spPr bwMode="auto">
          <a:xfrm>
            <a:off x="963613" y="3246438"/>
            <a:ext cx="7937" cy="684212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304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5100" y="3968750"/>
            <a:ext cx="1108075" cy="2571750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530440" name="Text Box 8"/>
          <p:cNvSpPr txBox="1">
            <a:spLocks noChangeArrowheads="1"/>
          </p:cNvSpPr>
          <p:nvPr/>
        </p:nvSpPr>
        <p:spPr bwMode="auto">
          <a:xfrm>
            <a:off x="76200" y="2822575"/>
            <a:ext cx="2081213" cy="530225"/>
          </a:xfrm>
          <a:prstGeom prst="rect">
            <a:avLst/>
          </a:prstGeom>
          <a:solidFill>
            <a:srgbClr val="FFCCCC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400" b="1">
                <a:solidFill>
                  <a:schemeClr val="hlink"/>
                </a:solidFill>
              </a:rPr>
              <a:t>Gamma ray detectors (Ex. BGO crystals)</a:t>
            </a:r>
          </a:p>
        </p:txBody>
      </p:sp>
      <p:pic>
        <p:nvPicPr>
          <p:cNvPr id="530441" name="Picture 9" descr="pet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981075"/>
            <a:ext cx="381635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044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1250" y="3929066"/>
            <a:ext cx="394493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Prostokąt 11"/>
          <p:cNvSpPr/>
          <p:nvPr/>
        </p:nvSpPr>
        <p:spPr>
          <a:xfrm>
            <a:off x="6572264" y="6215082"/>
            <a:ext cx="1142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Saverio</a:t>
            </a: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Braccini</a:t>
            </a:r>
            <a: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TERA 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304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304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40900C-FEEB-482B-9350-1821B44E7BF1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1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31458" name="Rectangle 2"/>
          <p:cNvSpPr>
            <a:spLocks noGrp="1"/>
          </p:cNvSpPr>
          <p:nvPr>
            <p:ph type="title"/>
          </p:nvPr>
        </p:nvSpPr>
        <p:spPr bwMode="auto">
          <a:xfrm>
            <a:off x="457200" y="182563"/>
            <a:ext cx="8229600" cy="725487"/>
          </a:xfrm>
          <a:noFill/>
        </p:spPr>
        <p:txBody>
          <a:bodyPr/>
          <a:lstStyle/>
          <a:p>
            <a:r>
              <a:rPr lang="pl-PL" sz="2700">
                <a:solidFill>
                  <a:srgbClr val="FFFF00"/>
                </a:solidFill>
                <a:latin typeface="Arial" charset="0"/>
              </a:rPr>
              <a:t>Jak to działa </a:t>
            </a:r>
            <a:r>
              <a:rPr lang="en-US" sz="270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531459" name="Rectangle 3"/>
          <p:cNvSpPr>
            <a:spLocks noGrp="1"/>
          </p:cNvSpPr>
          <p:nvPr>
            <p:ph type="body" idx="1"/>
          </p:nvPr>
        </p:nvSpPr>
        <p:spPr>
          <a:xfrm>
            <a:off x="215900" y="873125"/>
            <a:ext cx="8459788" cy="10429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</a:rPr>
              <a:t>Produkcja</a:t>
            </a:r>
            <a:r>
              <a:rPr lang="en-US" sz="2000">
                <a:effectLst>
                  <a:outerShdw blurRad="38100" dist="38100" dir="2700000" algn="tl">
                    <a:srgbClr val="69676D"/>
                  </a:outerShdw>
                </a:effectLst>
              </a:rPr>
              <a:t> </a:t>
            </a:r>
            <a:r>
              <a:rPr lang="en-US" sz="2000" baseline="30000">
                <a:effectLst>
                  <a:outerShdw blurRad="38100" dist="38100" dir="2700000" algn="tl">
                    <a:srgbClr val="69676D"/>
                  </a:outerShdw>
                </a:effectLst>
              </a:rPr>
              <a:t>18</a:t>
            </a:r>
            <a:r>
              <a:rPr lang="en-US" sz="2000">
                <a:effectLst>
                  <a:outerShdw blurRad="38100" dist="38100" dir="2700000" algn="tl">
                    <a:srgbClr val="69676D"/>
                  </a:outerShdw>
                </a:effectLst>
              </a:rPr>
              <a:t>F</a:t>
            </a: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</a:rPr>
              <a:t> wiązką protonów</a:t>
            </a:r>
            <a:endParaRPr lang="en-US" sz="2000">
              <a:effectLst>
                <a:outerShdw blurRad="38100" dist="38100" dir="2700000" algn="tl">
                  <a:srgbClr val="69676D"/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sz="2000">
                <a:effectLst>
                  <a:outerShdw blurRad="38100" dist="38100" dir="2700000" algn="tl">
                    <a:srgbClr val="69676D"/>
                  </a:outerShdw>
                </a:effectLst>
              </a:rPr>
              <a:t>Fluoro-Deoxy-D-Glucose (FDG) </a:t>
            </a:r>
            <a:r>
              <a:rPr lang="en-US" sz="2000"/>
              <a:t> </a:t>
            </a:r>
            <a:endParaRPr lang="en-US" sz="2000">
              <a:effectLst>
                <a:outerShdw blurRad="38100" dist="38100" dir="2700000" algn="tl">
                  <a:srgbClr val="69676D"/>
                </a:outerShdw>
              </a:effectLst>
            </a:endParaRPr>
          </a:p>
        </p:txBody>
      </p:sp>
      <p:pic>
        <p:nvPicPr>
          <p:cNvPr id="531460" name="Picture 4" descr="Formel: Glukose &gt; FDG"/>
          <p:cNvPicPr>
            <a:picLocks noChangeAspect="1" noChangeArrowheads="1"/>
          </p:cNvPicPr>
          <p:nvPr/>
        </p:nvPicPr>
        <p:blipFill>
          <a:blip r:embed="rId2" cstate="print"/>
          <a:srcRect b="32002"/>
          <a:stretch>
            <a:fillRect/>
          </a:stretch>
        </p:blipFill>
        <p:spPr bwMode="auto">
          <a:xfrm>
            <a:off x="755650" y="1773238"/>
            <a:ext cx="4402138" cy="1771650"/>
          </a:xfrm>
          <a:prstGeom prst="rect">
            <a:avLst/>
          </a:prstGeom>
          <a:noFill/>
        </p:spPr>
      </p:pic>
      <p:sp>
        <p:nvSpPr>
          <p:cNvPr id="531461" name="Text Box 5"/>
          <p:cNvSpPr txBox="1">
            <a:spLocks noChangeArrowheads="1"/>
          </p:cNvSpPr>
          <p:nvPr/>
        </p:nvSpPr>
        <p:spPr bwMode="auto">
          <a:xfrm>
            <a:off x="841375" y="3113088"/>
            <a:ext cx="9858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chemeClr val="hlink"/>
                </a:solidFill>
              </a:rPr>
              <a:t>Glucose</a:t>
            </a:r>
          </a:p>
        </p:txBody>
      </p:sp>
      <p:sp>
        <p:nvSpPr>
          <p:cNvPr id="531462" name="Text Box 6"/>
          <p:cNvSpPr txBox="1">
            <a:spLocks noChangeArrowheads="1"/>
          </p:cNvSpPr>
          <p:nvPr/>
        </p:nvSpPr>
        <p:spPr bwMode="auto">
          <a:xfrm>
            <a:off x="2987675" y="3105150"/>
            <a:ext cx="6127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sz="1600" b="1">
                <a:solidFill>
                  <a:schemeClr val="hlink"/>
                </a:solidFill>
              </a:rPr>
              <a:t>FDG</a:t>
            </a:r>
          </a:p>
        </p:txBody>
      </p:sp>
      <p:sp>
        <p:nvSpPr>
          <p:cNvPr id="531463" name="Rectangle 7"/>
          <p:cNvSpPr>
            <a:spLocks noChangeArrowheads="1"/>
          </p:cNvSpPr>
          <p:nvPr/>
        </p:nvSpPr>
        <p:spPr bwMode="auto">
          <a:xfrm>
            <a:off x="215900" y="3716338"/>
            <a:ext cx="85328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47688" indent="-411163">
              <a:lnSpc>
                <a:spcPct val="12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en-US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FDG </a:t>
            </a: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wstrzykujemy pacjentowi</a:t>
            </a:r>
            <a:endParaRPr lang="en-US" sz="2000">
              <a:effectLst>
                <a:outerShdw blurRad="38100" dist="38100" dir="2700000" algn="tl">
                  <a:srgbClr val="69676D"/>
                </a:outerShdw>
              </a:effectLst>
              <a:latin typeface="Book Antiqua" pitchFamily="18" charset="0"/>
            </a:endParaRPr>
          </a:p>
          <a:p>
            <a:pPr marL="547688" indent="-411163">
              <a:lnSpc>
                <a:spcPct val="12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en-US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FDG </a:t>
            </a: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jest transportowane do komórek</a:t>
            </a:r>
            <a:endParaRPr lang="en-US" sz="2000">
              <a:effectLst>
                <a:outerShdw blurRad="38100" dist="38100" dir="2700000" algn="tl">
                  <a:srgbClr val="69676D"/>
                </a:outerShdw>
              </a:effectLst>
              <a:latin typeface="Book Antiqua" pitchFamily="18" charset="0"/>
            </a:endParaRPr>
          </a:p>
          <a:p>
            <a:pPr marL="547688" indent="-411163">
              <a:lnSpc>
                <a:spcPct val="12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Koncentracja jest proporcjonalna do metabolizmu glukozy </a:t>
            </a:r>
          </a:p>
          <a:p>
            <a:pPr marL="547688" indent="-411163">
              <a:lnSpc>
                <a:spcPct val="12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Nowotwór jako obiekt intensywnie przetwarzający glukozę objawia się w postaci „hot spot”. </a:t>
            </a:r>
            <a:endParaRPr lang="en-US" sz="2000">
              <a:latin typeface="Book Antiqua" pitchFamily="18" charset="0"/>
            </a:endParaRPr>
          </a:p>
        </p:txBody>
      </p:sp>
      <p:grpSp>
        <p:nvGrpSpPr>
          <p:cNvPr id="531464" name="Group 8"/>
          <p:cNvGrpSpPr>
            <a:grpSpLocks/>
          </p:cNvGrpSpPr>
          <p:nvPr/>
        </p:nvGrpSpPr>
        <p:grpSpPr bwMode="auto">
          <a:xfrm>
            <a:off x="3995738" y="1557338"/>
            <a:ext cx="4500562" cy="2152650"/>
            <a:chOff x="2517" y="981"/>
            <a:chExt cx="2835" cy="1356"/>
          </a:xfrm>
        </p:grpSpPr>
        <p:pic>
          <p:nvPicPr>
            <p:cNvPr id="531465" name="Picture 9" descr="fdg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90" y="981"/>
              <a:ext cx="1362" cy="1356"/>
            </a:xfrm>
            <a:prstGeom prst="rect">
              <a:avLst/>
            </a:prstGeom>
            <a:noFill/>
          </p:spPr>
        </p:pic>
        <p:sp>
          <p:nvSpPr>
            <p:cNvPr id="531466" name="Oval 10"/>
            <p:cNvSpPr>
              <a:spLocks noChangeArrowheads="1"/>
            </p:cNvSpPr>
            <p:nvPr/>
          </p:nvSpPr>
          <p:spPr bwMode="auto">
            <a:xfrm>
              <a:off x="2517" y="1809"/>
              <a:ext cx="363" cy="294"/>
            </a:xfrm>
            <a:prstGeom prst="ellipse">
              <a:avLst/>
            </a:prstGeom>
            <a:noFill/>
            <a:ln w="28575" algn="ctr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it-IT" sz="1600" b="1">
                <a:solidFill>
                  <a:srgbClr val="00FF00"/>
                </a:solidFill>
              </a:endParaRPr>
            </a:p>
          </p:txBody>
        </p:sp>
        <p:sp>
          <p:nvSpPr>
            <p:cNvPr id="531467" name="Line 11"/>
            <p:cNvSpPr>
              <a:spLocks noChangeShapeType="1"/>
            </p:cNvSpPr>
            <p:nvPr/>
          </p:nvSpPr>
          <p:spPr bwMode="auto">
            <a:xfrm flipV="1">
              <a:off x="2971" y="1684"/>
              <a:ext cx="1270" cy="272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5" name="Prostokąt 14"/>
          <p:cNvSpPr/>
          <p:nvPr/>
        </p:nvSpPr>
        <p:spPr>
          <a:xfrm>
            <a:off x="7715272" y="6215082"/>
            <a:ext cx="1142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Saverio</a:t>
            </a: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Braccini</a:t>
            </a:r>
            <a: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TERA </a:t>
            </a:r>
            <a:endParaRPr lang="pl-PL" sz="800" dirty="0"/>
          </a:p>
        </p:txBody>
      </p:sp>
      <p:pic>
        <p:nvPicPr>
          <p:cNvPr id="16" name="Picture 2" descr="Image courtesy of University of Kansas Medical Center.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786050" y="1285860"/>
            <a:ext cx="3938598" cy="4554004"/>
          </a:xfrm>
          <a:prstGeom prst="rect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</p:pic>
      <p:sp>
        <p:nvSpPr>
          <p:cNvPr id="17" name="Prostokąt 16"/>
          <p:cNvSpPr/>
          <p:nvPr/>
        </p:nvSpPr>
        <p:spPr>
          <a:xfrm>
            <a:off x="6000792" y="6571142"/>
            <a:ext cx="33575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http://resources.schoolscience.co.uk/howpetworks/pet/index.html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1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1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1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1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4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741D4C-2C97-437F-95BB-8A68F76B43C7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5296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latin typeface="Arial" charset="0"/>
              </a:rPr>
              <a:t>Badania funkcjonalności</a:t>
            </a:r>
          </a:p>
        </p:txBody>
      </p:sp>
      <p:pic>
        <p:nvPicPr>
          <p:cNvPr id="552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989138"/>
            <a:ext cx="5951538" cy="39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922917-0A15-48DF-A890-C4DB0194CA04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36578" name="Rectangle 2"/>
          <p:cNvSpPr>
            <a:spLocks noGrp="1"/>
          </p:cNvSpPr>
          <p:nvPr>
            <p:ph type="title"/>
          </p:nvPr>
        </p:nvSpPr>
        <p:spPr bwMode="auto">
          <a:xfrm>
            <a:off x="1143000" y="46038"/>
            <a:ext cx="7772400" cy="822325"/>
          </a:xfrm>
          <a:noFill/>
        </p:spPr>
        <p:txBody>
          <a:bodyPr>
            <a:normAutofit fontScale="90000"/>
          </a:bodyPr>
          <a:lstStyle/>
          <a:p>
            <a:pPr algn="r"/>
            <a:r>
              <a:rPr lang="en-US" sz="2400"/>
              <a:t>The BGO calorimeter of the L3 experiment at LEP (CERN 1989-2000)</a:t>
            </a:r>
          </a:p>
        </p:txBody>
      </p:sp>
      <p:sp>
        <p:nvSpPr>
          <p:cNvPr id="536579" name="Rectangle 3"/>
          <p:cNvSpPr>
            <a:spLocks noGrp="1"/>
          </p:cNvSpPr>
          <p:nvPr>
            <p:ph type="body" idx="1"/>
          </p:nvPr>
        </p:nvSpPr>
        <p:spPr>
          <a:xfrm>
            <a:off x="107950" y="5229225"/>
            <a:ext cx="9036050" cy="11160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solidFill>
                  <a:srgbClr val="FFFF00"/>
                </a:solidFill>
              </a:rPr>
              <a:t>11000 BGO crystals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rgbClr val="FFFF00"/>
                </a:solidFill>
              </a:rPr>
              <a:t>Precise measurement of the energy deposited by the particles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rgbClr val="FFFF00"/>
                </a:solidFill>
              </a:rPr>
              <a:t>Almost 4 </a:t>
            </a:r>
            <a:r>
              <a:rPr lang="en-US" sz="2400">
                <a:solidFill>
                  <a:srgbClr val="FFFF00"/>
                </a:solidFill>
                <a:latin typeface="Symbol" pitchFamily="18" charset="2"/>
              </a:rPr>
              <a:t>p</a:t>
            </a:r>
            <a:r>
              <a:rPr lang="en-US" sz="2400">
                <a:solidFill>
                  <a:srgbClr val="FFFF00"/>
                </a:solidFill>
              </a:rPr>
              <a:t> coverage</a:t>
            </a:r>
          </a:p>
        </p:txBody>
      </p:sp>
      <p:sp>
        <p:nvSpPr>
          <p:cNvPr id="536580" name="Text Box 4"/>
          <p:cNvSpPr txBox="1">
            <a:spLocks noChangeArrowheads="1"/>
          </p:cNvSpPr>
          <p:nvPr/>
        </p:nvSpPr>
        <p:spPr bwMode="auto">
          <a:xfrm>
            <a:off x="5651500" y="2420938"/>
            <a:ext cx="3297238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</a:rPr>
              <a:t>BGO crystals have been developed for detectors in particle physics</a:t>
            </a:r>
          </a:p>
        </p:txBody>
      </p:sp>
      <p:pic>
        <p:nvPicPr>
          <p:cNvPr id="536581" name="Picture 5" descr="bg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412875"/>
            <a:ext cx="5170488" cy="3446463"/>
          </a:xfrm>
          <a:prstGeom prst="rect">
            <a:avLst/>
          </a:prstGeom>
          <a:noFill/>
        </p:spPr>
      </p:pic>
      <p:sp>
        <p:nvSpPr>
          <p:cNvPr id="536582" name="Oval 6"/>
          <p:cNvSpPr>
            <a:spLocks noChangeArrowheads="1"/>
          </p:cNvSpPr>
          <p:nvPr/>
        </p:nvSpPr>
        <p:spPr bwMode="auto">
          <a:xfrm>
            <a:off x="5508625" y="1844675"/>
            <a:ext cx="3492500" cy="2017713"/>
          </a:xfrm>
          <a:prstGeom prst="ellipse">
            <a:avLst/>
          </a:prstGeom>
          <a:noFill/>
          <a:ln w="381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Prostokąt 11"/>
          <p:cNvSpPr/>
          <p:nvPr/>
        </p:nvSpPr>
        <p:spPr>
          <a:xfrm>
            <a:off x="7715272" y="6215082"/>
            <a:ext cx="1142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Saverio</a:t>
            </a: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Braccini</a:t>
            </a:r>
            <a: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TERA 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5365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5365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5365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5365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658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4E6069-4C08-4E0C-BE71-409A532E61AE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18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7" name="Date Placeholder 3"/>
          <p:cNvSpPr txBox="1">
            <a:spLocks noGrp="1"/>
          </p:cNvSpPr>
          <p:nvPr/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</p:spPr>
        <p:txBody>
          <a:bodyPr anchor="b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03B528D-CFA4-4857-9B44-6B04C6934CEF}" type="datetime1">
              <a:rPr lang="pl-PL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2014-10-21</a:t>
            </a:fld>
            <a:endParaRPr lang="pl-PL" sz="1200">
              <a:solidFill>
                <a:schemeClr val="tx1">
                  <a:shade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Footer Placeholder 4"/>
          <p:cNvSpPr txBox="1">
            <a:spLocks noGrp="1"/>
          </p:cNvSpPr>
          <p:nvPr/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</p:spPr>
        <p:txBody>
          <a:bodyPr anchor="b"/>
          <a:lstStyle/>
          <a:p>
            <a:pPr algn="ctr" eaLnBrk="1" hangingPunct="1">
              <a:defRPr/>
            </a:pPr>
            <a:r>
              <a:rPr lang="en-US" sz="1200" dirty="0" err="1">
                <a:solidFill>
                  <a:srgbClr val="BCBCBC"/>
                </a:solidFill>
                <a:latin typeface="+mn-lt"/>
              </a:rPr>
              <a:t>dr</a:t>
            </a:r>
            <a:r>
              <a:rPr lang="en-US" sz="1200" dirty="0">
                <a:solidFill>
                  <a:srgbClr val="BCBCBC"/>
                </a:solidFill>
                <a:latin typeface="+mn-lt"/>
              </a:rPr>
              <a:t> Sławomir Wronka, </a:t>
            </a:r>
            <a:r>
              <a:rPr lang="en-US" sz="1200" dirty="0" smtClean="0">
                <a:solidFill>
                  <a:srgbClr val="BCBCBC"/>
                </a:solidFill>
                <a:latin typeface="+mn-lt"/>
              </a:rPr>
              <a:t>NCBJ</a:t>
            </a:r>
            <a:endParaRPr lang="en-US" sz="1200" dirty="0">
              <a:solidFill>
                <a:srgbClr val="BCBCBC"/>
              </a:solidFill>
              <a:latin typeface="+mn-lt"/>
            </a:endParaRPr>
          </a:p>
        </p:txBody>
      </p:sp>
      <p:sp>
        <p:nvSpPr>
          <p:cNvPr id="53248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15888"/>
            <a:ext cx="8229600" cy="709612"/>
          </a:xfrm>
          <a:noFill/>
        </p:spPr>
        <p:txBody>
          <a:bodyPr/>
          <a:lstStyle/>
          <a:p>
            <a:r>
              <a:rPr lang="pl-PL" sz="3700">
                <a:solidFill>
                  <a:srgbClr val="FFFF00"/>
                </a:solidFill>
                <a:latin typeface="Arial" charset="0"/>
              </a:rPr>
              <a:t>PET - CT</a:t>
            </a:r>
          </a:p>
        </p:txBody>
      </p:sp>
      <p:pic>
        <p:nvPicPr>
          <p:cNvPr id="443395" name="Picture 3" descr="PET_CT%20Both%20Wthr_Analogy"/>
          <p:cNvPicPr>
            <a:picLocks noChangeAspect="1" noChangeArrowheads="1"/>
          </p:cNvPicPr>
          <p:nvPr/>
        </p:nvPicPr>
        <p:blipFill>
          <a:blip r:embed="rId2" cstate="print"/>
          <a:srcRect l="32657"/>
          <a:stretch>
            <a:fillRect/>
          </a:stretch>
        </p:blipFill>
        <p:spPr bwMode="auto">
          <a:xfrm>
            <a:off x="6588125" y="4106863"/>
            <a:ext cx="2160588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486" name="Picture 4" descr="PET_Weather%20analogy1"/>
          <p:cNvPicPr>
            <a:picLocks noChangeAspect="1" noChangeArrowheads="1"/>
          </p:cNvPicPr>
          <p:nvPr/>
        </p:nvPicPr>
        <p:blipFill>
          <a:blip r:embed="rId3" cstate="print"/>
          <a:srcRect r="68079"/>
          <a:stretch>
            <a:fillRect/>
          </a:stretch>
        </p:blipFill>
        <p:spPr bwMode="auto">
          <a:xfrm>
            <a:off x="361950" y="1130300"/>
            <a:ext cx="1473200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3397" name="Picture 5" descr="CT_Weather_analogy1"/>
          <p:cNvPicPr>
            <a:picLocks noChangeAspect="1" noChangeArrowheads="1"/>
          </p:cNvPicPr>
          <p:nvPr/>
        </p:nvPicPr>
        <p:blipFill>
          <a:blip r:embed="rId4" cstate="print"/>
          <a:srcRect l="1706" r="72519" b="1549"/>
          <a:stretch>
            <a:fillRect/>
          </a:stretch>
        </p:blipFill>
        <p:spPr bwMode="auto">
          <a:xfrm>
            <a:off x="3563938" y="1125538"/>
            <a:ext cx="1422400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488" name="Rectangle 29"/>
          <p:cNvSpPr>
            <a:spLocks noChangeArrowheads="1"/>
          </p:cNvSpPr>
          <p:nvPr/>
        </p:nvSpPr>
        <p:spPr bwMode="auto">
          <a:xfrm>
            <a:off x="6732588" y="173038"/>
            <a:ext cx="2239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l-PL" sz="1000" b="1"/>
              <a:t>Fort Walton Beach Medical Center</a:t>
            </a:r>
            <a:r>
              <a:rPr lang="pl-PL" sz="1000"/>
              <a:t/>
            </a:r>
            <a:br>
              <a:rPr lang="pl-PL" sz="1000"/>
            </a:br>
            <a:endParaRPr lang="pl-PL"/>
          </a:p>
        </p:txBody>
      </p:sp>
      <p:pic>
        <p:nvPicPr>
          <p:cNvPr id="532489" name="Picture 4" descr="PET_Weather%20analogy1"/>
          <p:cNvPicPr>
            <a:picLocks noChangeAspect="1" noChangeArrowheads="1"/>
          </p:cNvPicPr>
          <p:nvPr/>
        </p:nvPicPr>
        <p:blipFill>
          <a:blip r:embed="rId3" cstate="print"/>
          <a:srcRect l="32866"/>
          <a:stretch>
            <a:fillRect/>
          </a:stretch>
        </p:blipFill>
        <p:spPr bwMode="auto">
          <a:xfrm>
            <a:off x="179388" y="4076700"/>
            <a:ext cx="208915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 descr="CT_Weather_analogy1"/>
          <p:cNvPicPr>
            <a:picLocks noChangeAspect="1" noChangeArrowheads="1"/>
          </p:cNvPicPr>
          <p:nvPr/>
        </p:nvPicPr>
        <p:blipFill>
          <a:blip r:embed="rId4" cstate="print"/>
          <a:srcRect l="28154"/>
          <a:stretch>
            <a:fillRect/>
          </a:stretch>
        </p:blipFill>
        <p:spPr bwMode="auto">
          <a:xfrm>
            <a:off x="3276600" y="4076700"/>
            <a:ext cx="2087563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PET_CT%20Both%20Wthr_Analogy"/>
          <p:cNvPicPr>
            <a:picLocks noChangeAspect="1" noChangeArrowheads="1"/>
          </p:cNvPicPr>
          <p:nvPr/>
        </p:nvPicPr>
        <p:blipFill>
          <a:blip r:embed="rId2" cstate="print"/>
          <a:srcRect l="1814" r="70757"/>
          <a:stretch>
            <a:fillRect/>
          </a:stretch>
        </p:blipFill>
        <p:spPr bwMode="auto">
          <a:xfrm>
            <a:off x="6940550" y="1125538"/>
            <a:ext cx="14478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492" name="Text Box 12"/>
          <p:cNvSpPr txBox="1">
            <a:spLocks noChangeArrowheads="1"/>
          </p:cNvSpPr>
          <p:nvPr/>
        </p:nvSpPr>
        <p:spPr bwMode="auto">
          <a:xfrm>
            <a:off x="2554288" y="2133600"/>
            <a:ext cx="865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600">
                <a:solidFill>
                  <a:srgbClr val="FFFF00"/>
                </a:solidFill>
              </a:rPr>
              <a:t>+</a:t>
            </a:r>
          </a:p>
        </p:txBody>
      </p:sp>
      <p:sp>
        <p:nvSpPr>
          <p:cNvPr id="532493" name="Text Box 13"/>
          <p:cNvSpPr txBox="1">
            <a:spLocks noChangeArrowheads="1"/>
          </p:cNvSpPr>
          <p:nvPr/>
        </p:nvSpPr>
        <p:spPr bwMode="auto">
          <a:xfrm>
            <a:off x="5651500" y="2133600"/>
            <a:ext cx="865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600">
                <a:solidFill>
                  <a:srgbClr val="FFFF00"/>
                </a:solidFill>
              </a:rPr>
              <a:t>=</a:t>
            </a:r>
          </a:p>
        </p:txBody>
      </p:sp>
      <p:sp>
        <p:nvSpPr>
          <p:cNvPr id="532494" name="Text Box 14"/>
          <p:cNvSpPr txBox="1">
            <a:spLocks noChangeArrowheads="1"/>
          </p:cNvSpPr>
          <p:nvPr/>
        </p:nvSpPr>
        <p:spPr bwMode="auto">
          <a:xfrm>
            <a:off x="2554288" y="4508500"/>
            <a:ext cx="865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600">
                <a:solidFill>
                  <a:srgbClr val="FFFF00"/>
                </a:solidFill>
              </a:rPr>
              <a:t>+</a:t>
            </a:r>
          </a:p>
        </p:txBody>
      </p:sp>
      <p:sp>
        <p:nvSpPr>
          <p:cNvPr id="532495" name="Text Box 15"/>
          <p:cNvSpPr txBox="1">
            <a:spLocks noChangeArrowheads="1"/>
          </p:cNvSpPr>
          <p:nvPr/>
        </p:nvSpPr>
        <p:spPr bwMode="auto">
          <a:xfrm>
            <a:off x="5651500" y="4508500"/>
            <a:ext cx="865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600">
                <a:solidFill>
                  <a:srgbClr val="FFFF00"/>
                </a:solidFill>
              </a:rPr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92BE7-27B8-4894-A9EF-FEAF616F7F4B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10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" name="Date Placeholder 3"/>
          <p:cNvSpPr txBox="1">
            <a:spLocks noGrp="1"/>
          </p:cNvSpPr>
          <p:nvPr/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</p:spPr>
        <p:txBody>
          <a:bodyPr anchor="b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A561631-ED00-480C-BD81-EBA184FC3AC9}" type="datetime1">
              <a:rPr lang="pl-PL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2014-10-21</a:t>
            </a:fld>
            <a:endParaRPr lang="pl-PL" sz="1200">
              <a:solidFill>
                <a:schemeClr val="tx1">
                  <a:shade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Footer Placeholder 4"/>
          <p:cNvSpPr txBox="1">
            <a:spLocks noGrp="1"/>
          </p:cNvSpPr>
          <p:nvPr/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</p:spPr>
        <p:txBody>
          <a:bodyPr anchor="b"/>
          <a:lstStyle/>
          <a:p>
            <a:pPr algn="ctr" eaLnBrk="1" hangingPunct="1">
              <a:defRPr/>
            </a:pPr>
            <a:r>
              <a:rPr lang="en-US" sz="1200" dirty="0" err="1">
                <a:solidFill>
                  <a:srgbClr val="BCBCBC"/>
                </a:solidFill>
                <a:latin typeface="+mn-lt"/>
              </a:rPr>
              <a:t>dr</a:t>
            </a:r>
            <a:r>
              <a:rPr lang="en-US" sz="1200" dirty="0">
                <a:solidFill>
                  <a:srgbClr val="BCBCBC"/>
                </a:solidFill>
                <a:latin typeface="+mn-lt"/>
              </a:rPr>
              <a:t> Sławomir Wronka, </a:t>
            </a:r>
            <a:r>
              <a:rPr lang="en-US" sz="1200" dirty="0" smtClean="0">
                <a:solidFill>
                  <a:srgbClr val="BCBCBC"/>
                </a:solidFill>
                <a:latin typeface="+mn-lt"/>
              </a:rPr>
              <a:t>NCBJ</a:t>
            </a:r>
            <a:endParaRPr lang="en-US" sz="1200" dirty="0">
              <a:solidFill>
                <a:srgbClr val="BCBCBC"/>
              </a:solidFill>
              <a:latin typeface="+mn-lt"/>
            </a:endParaRPr>
          </a:p>
        </p:txBody>
      </p:sp>
      <p:sp>
        <p:nvSpPr>
          <p:cNvPr id="53350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3035300" cy="1143000"/>
          </a:xfrm>
          <a:noFill/>
        </p:spPr>
        <p:txBody>
          <a:bodyPr/>
          <a:lstStyle/>
          <a:p>
            <a:pPr algn="l"/>
            <a:r>
              <a:rPr lang="pl-PL">
                <a:solidFill>
                  <a:srgbClr val="FFFF00"/>
                </a:solidFill>
                <a:latin typeface="Arial" charset="0"/>
              </a:rPr>
              <a:t>SPECT-CT</a:t>
            </a:r>
          </a:p>
        </p:txBody>
      </p:sp>
      <p:pic>
        <p:nvPicPr>
          <p:cNvPr id="533509" name="Picture 3" descr="spect-ct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412875"/>
            <a:ext cx="3906837" cy="4537075"/>
          </a:xfrm>
        </p:spPr>
      </p:pic>
      <p:sp>
        <p:nvSpPr>
          <p:cNvPr id="533510" name="Text Box 4"/>
          <p:cNvSpPr txBox="1">
            <a:spLocks noChangeArrowheads="1"/>
          </p:cNvSpPr>
          <p:nvPr/>
        </p:nvSpPr>
        <p:spPr bwMode="auto">
          <a:xfrm>
            <a:off x="5219700" y="4076700"/>
            <a:ext cx="36004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b="1">
                <a:solidFill>
                  <a:srgbClr val="FFFF00"/>
                </a:solidFill>
              </a:rPr>
              <a:t>I inne kombinacje: SPECT-PET, NMR-PET itd.</a:t>
            </a:r>
          </a:p>
          <a:p>
            <a:pPr algn="ctr">
              <a:spcBef>
                <a:spcPct val="50000"/>
              </a:spcBef>
            </a:pPr>
            <a:endParaRPr lang="pl-PL" b="1"/>
          </a:p>
          <a:p>
            <a:pPr algn="ctr">
              <a:spcBef>
                <a:spcPct val="50000"/>
              </a:spcBef>
            </a:pPr>
            <a:endParaRPr lang="pl-PL" b="1"/>
          </a:p>
          <a:p>
            <a:pPr>
              <a:spcBef>
                <a:spcPct val="50000"/>
              </a:spcBef>
            </a:pPr>
            <a:r>
              <a:rPr lang="en-US" sz="1000" b="1"/>
              <a:t>www.hermesmedical.com</a:t>
            </a:r>
            <a:r>
              <a:rPr lang="en-US" sz="1000"/>
              <a:t> </a:t>
            </a:r>
            <a:endParaRPr lang="pl-PL" sz="1000"/>
          </a:p>
        </p:txBody>
      </p:sp>
      <p:pic>
        <p:nvPicPr>
          <p:cNvPr id="533511" name="Picture 7" descr="fig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549275"/>
            <a:ext cx="3676650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3512" name="Text Box 8"/>
          <p:cNvSpPr txBox="1">
            <a:spLocks noChangeArrowheads="1"/>
          </p:cNvSpPr>
          <p:nvPr/>
        </p:nvSpPr>
        <p:spPr bwMode="auto">
          <a:xfrm>
            <a:off x="7524750" y="176213"/>
            <a:ext cx="12969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900"/>
              <a:t>www.biij.org</a:t>
            </a:r>
            <a:endParaRPr lang="en-U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pl-PL" dirty="0" smtClean="0">
                <a:solidFill>
                  <a:srgbClr val="FFFF00"/>
                </a:solidFill>
              </a:rPr>
              <a:t>Bezpieczeństwo</a:t>
            </a:r>
            <a:endParaRPr lang="pl-PL" dirty="0">
              <a:solidFill>
                <a:srgbClr val="FFFF00"/>
              </a:solidFill>
            </a:endParaRPr>
          </a:p>
        </p:txBody>
      </p:sp>
      <p:graphicFrame>
        <p:nvGraphicFramePr>
          <p:cNvPr id="6" name="Symbol zastępczy tabeli 5"/>
          <p:cNvGraphicFramePr>
            <a:graphicFrameLocks noGrp="1"/>
          </p:cNvGraphicFramePr>
          <p:nvPr>
            <p:ph type="tbl" idx="1"/>
          </p:nvPr>
        </p:nvGraphicFramePr>
        <p:xfrm>
          <a:off x="1214414" y="1142984"/>
          <a:ext cx="6115879" cy="2588184"/>
        </p:xfrm>
        <a:graphic>
          <a:graphicData uri="http://schemas.openxmlformats.org/drawingml/2006/table">
            <a:tbl>
              <a:tblPr/>
              <a:tblGrid>
                <a:gridCol w="4802754"/>
                <a:gridCol w="1313125"/>
              </a:tblGrid>
              <a:tr h="595245">
                <a:tc>
                  <a:txBody>
                    <a:bodyPr/>
                    <a:lstStyle/>
                    <a:p>
                      <a:pPr algn="ctr"/>
                      <a:r>
                        <a:rPr lang="pl-PL" sz="1800" b="1" i="1" dirty="0">
                          <a:solidFill>
                            <a:srgbClr val="FF0000"/>
                          </a:solidFill>
                        </a:rPr>
                        <a:t>typ badania</a:t>
                      </a:r>
                      <a:endParaRPr lang="pl-PL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i="1" dirty="0">
                          <a:solidFill>
                            <a:srgbClr val="FF0000"/>
                          </a:solidFill>
                        </a:rPr>
                        <a:t>dawka</a:t>
                      </a:r>
                      <a:r>
                        <a:rPr lang="pl-PL" sz="1800" b="1" i="1" dirty="0"/>
                        <a:t> [</a:t>
                      </a:r>
                      <a:r>
                        <a:rPr lang="pl-PL" sz="1800" b="1" i="1" dirty="0" err="1"/>
                        <a:t>mSv</a:t>
                      </a:r>
                      <a:r>
                        <a:rPr lang="pl-PL" sz="1800" b="1" i="1" dirty="0"/>
                        <a:t>]</a:t>
                      </a:r>
                      <a:endParaRPr lang="pl-PL" sz="1800" dirty="0"/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  <a:tr h="339899"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rentgen klatki piersiowej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ok. 0,05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  <a:tr h="339899"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tomografia komputerowa klatki piersiowej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ok. </a:t>
                      </a:r>
                      <a:r>
                        <a:rPr lang="pl-PL" sz="1800" dirty="0">
                          <a:solidFill>
                            <a:srgbClr val="FFC000"/>
                          </a:solidFill>
                        </a:rPr>
                        <a:t>10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  <a:tr h="595245"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scyntygrafia znakowaną immunoglobuliną (poszukiwanie ognisk zapalnych)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ok. 2,8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  <a:tr h="339899"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scyntygrafia perfuzyjna mózgu (SPECT)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ok. 8,1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  <a:tr h="339899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roczna dawka promieniowana naturalnego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ok. 2,6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</a:tbl>
          </a:graphicData>
        </a:graphic>
      </p:graphicFrame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862036-CC44-4D77-A93E-24F9F85FEACF}" type="datetime1">
              <a:rPr lang="pl-PL" smtClean="0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Sławomir Wronka, NCBJ</a:t>
            </a:r>
            <a:endParaRPr lang="en-US" dirty="0"/>
          </a:p>
        </p:txBody>
      </p:sp>
      <p:sp>
        <p:nvSpPr>
          <p:cNvPr id="7" name="Prostokąt 6"/>
          <p:cNvSpPr/>
          <p:nvPr/>
        </p:nvSpPr>
        <p:spPr>
          <a:xfrm>
            <a:off x="214282" y="4071942"/>
            <a:ext cx="878687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 smtClean="0">
                <a:solidFill>
                  <a:srgbClr val="FFC000"/>
                </a:solidFill>
              </a:rPr>
              <a:t>Źródłem promieniowania jest sam pacjent</a:t>
            </a:r>
            <a:r>
              <a:rPr lang="pl-PL" dirty="0" smtClean="0">
                <a:solidFill>
                  <a:srgbClr val="FFC000"/>
                </a:solidFill>
              </a:rPr>
              <a:t> </a:t>
            </a:r>
            <a:r>
              <a:rPr lang="pl-PL" dirty="0" smtClean="0"/>
              <a:t>- aparatura diagnostyczna służy jedynie do rejestracji tego promieniowania. Długość trwania badania nie wpływa więc na narażenie radiologiczne pacjenta. Wbrew powszechnemu przekonaniu </a:t>
            </a:r>
            <a:r>
              <a:rPr lang="pl-PL" b="1" dirty="0" smtClean="0">
                <a:solidFill>
                  <a:srgbClr val="92D050"/>
                </a:solidFill>
              </a:rPr>
              <a:t>narażenie radiologiczne pacjenta podczas badań scyntygraficznych jest mniejsze niż np. w przypadku wykonywania tomografii komputerowej</a:t>
            </a:r>
            <a:endParaRPr lang="pl-PL" dirty="0">
              <a:solidFill>
                <a:srgbClr val="92D05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6357950" y="6286520"/>
            <a:ext cx="2643206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http://www.5wszk.com.pl/</a:t>
            </a:r>
            <a:r>
              <a:rPr lang="pl-PL" sz="800" dirty="0" err="1" smtClean="0"/>
              <a:t>nucmed</a:t>
            </a:r>
            <a:r>
              <a:rPr lang="pl-PL" sz="800" dirty="0" smtClean="0"/>
              <a:t>/</a:t>
            </a:r>
            <a:r>
              <a:rPr lang="pl-PL" sz="800" dirty="0" err="1" smtClean="0"/>
              <a:t>nuklearna.htm</a:t>
            </a:r>
            <a:endParaRPr lang="pl-PL" sz="800" dirty="0"/>
          </a:p>
        </p:txBody>
      </p:sp>
      <p:sp>
        <p:nvSpPr>
          <p:cNvPr id="9" name="Prostokąt 8"/>
          <p:cNvSpPr/>
          <p:nvPr/>
        </p:nvSpPr>
        <p:spPr>
          <a:xfrm>
            <a:off x="7858148" y="3429000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0,013 %</a:t>
            </a: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7786710" y="1785926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0,0003%</a:t>
            </a:r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228E1E-359D-494C-9F90-801A61651111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355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pPr algn="l"/>
            <a:r>
              <a:rPr lang="pl-PL">
                <a:solidFill>
                  <a:srgbClr val="FFFF00"/>
                </a:solidFill>
                <a:latin typeface="Arial" charset="0"/>
              </a:rPr>
              <a:t>Diagnostyka medyczna</a:t>
            </a:r>
          </a:p>
        </p:txBody>
      </p:sp>
      <p:sp>
        <p:nvSpPr>
          <p:cNvPr id="535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>
                <a:latin typeface="Arial" charset="0"/>
              </a:rPr>
              <a:t>Produkcja izotopów do PET</a:t>
            </a:r>
          </a:p>
        </p:txBody>
      </p:sp>
      <p:pic>
        <p:nvPicPr>
          <p:cNvPr id="535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446338"/>
            <a:ext cx="5192713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5557" name="Text Box 5"/>
          <p:cNvSpPr txBox="1">
            <a:spLocks noChangeArrowheads="1"/>
          </p:cNvSpPr>
          <p:nvPr/>
        </p:nvSpPr>
        <p:spPr bwMode="auto">
          <a:xfrm>
            <a:off x="5580063" y="2420938"/>
            <a:ext cx="3563937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buFontTx/>
              <a:buChar char="•"/>
            </a:pPr>
            <a:r>
              <a:rPr lang="pl-PL" sz="2400" dirty="0">
                <a:solidFill>
                  <a:srgbClr val="FFCC66"/>
                </a:solidFill>
              </a:rPr>
              <a:t> Izotopy</a:t>
            </a:r>
          </a:p>
          <a:p>
            <a:pPr lvl="1"/>
            <a:r>
              <a:rPr lang="pl-PL" sz="2400" dirty="0">
                <a:solidFill>
                  <a:srgbClr val="FFCC66"/>
                </a:solidFill>
              </a:rPr>
              <a:t>   </a:t>
            </a:r>
            <a:r>
              <a:rPr lang="pl-PL" sz="2400" dirty="0" err="1">
                <a:solidFill>
                  <a:srgbClr val="FFCC66"/>
                </a:solidFill>
              </a:rPr>
              <a:t>krótkożyciowe</a:t>
            </a:r>
            <a:endParaRPr lang="pl-PL" sz="2400" dirty="0">
              <a:solidFill>
                <a:srgbClr val="FFCC66"/>
              </a:solidFill>
            </a:endParaRPr>
          </a:p>
          <a:p>
            <a:pPr lvl="1"/>
            <a:endParaRPr lang="pl-PL" sz="2400" dirty="0">
              <a:solidFill>
                <a:srgbClr val="FFCC66"/>
              </a:solidFill>
            </a:endParaRPr>
          </a:p>
          <a:p>
            <a:pPr lvl="1">
              <a:buFontTx/>
              <a:buChar char="•"/>
            </a:pPr>
            <a:r>
              <a:rPr lang="pl-PL" sz="2400" dirty="0">
                <a:solidFill>
                  <a:srgbClr val="FFCC66"/>
                </a:solidFill>
              </a:rPr>
              <a:t> Produkcja </a:t>
            </a:r>
          </a:p>
          <a:p>
            <a:pPr lvl="1"/>
            <a:r>
              <a:rPr lang="pl-PL" sz="2400" dirty="0">
                <a:solidFill>
                  <a:srgbClr val="FFCC66"/>
                </a:solidFill>
              </a:rPr>
              <a:t>   w szpitalu</a:t>
            </a:r>
          </a:p>
          <a:p>
            <a:pPr lvl="1">
              <a:buFontTx/>
              <a:buChar char="•"/>
            </a:pPr>
            <a:endParaRPr lang="pl-PL" sz="2400" dirty="0">
              <a:solidFill>
                <a:srgbClr val="FFCC66"/>
              </a:solidFill>
            </a:endParaRPr>
          </a:p>
          <a:p>
            <a:pPr lvl="1">
              <a:buFontTx/>
              <a:buChar char="•"/>
            </a:pPr>
            <a:r>
              <a:rPr lang="pl-PL" sz="2400" dirty="0">
                <a:solidFill>
                  <a:srgbClr val="FFCC66"/>
                </a:solidFill>
              </a:rPr>
              <a:t> „Kompaktowe”</a:t>
            </a:r>
          </a:p>
          <a:p>
            <a:pPr lvl="1"/>
            <a:r>
              <a:rPr lang="pl-PL" sz="2400" dirty="0">
                <a:solidFill>
                  <a:srgbClr val="FFCC66"/>
                </a:solidFill>
              </a:rPr>
              <a:t>    cyklotrony,</a:t>
            </a:r>
          </a:p>
          <a:p>
            <a:pPr lvl="1"/>
            <a:r>
              <a:rPr lang="pl-PL" sz="2400" dirty="0">
                <a:solidFill>
                  <a:srgbClr val="FFCC66"/>
                </a:solidFill>
              </a:rPr>
              <a:t>    wiązka</a:t>
            </a:r>
          </a:p>
          <a:p>
            <a:pPr lvl="1"/>
            <a:r>
              <a:rPr lang="pl-PL" sz="2400" dirty="0">
                <a:solidFill>
                  <a:srgbClr val="FFCC66"/>
                </a:solidFill>
              </a:rPr>
              <a:t>    protonów ~15MeV</a:t>
            </a:r>
          </a:p>
          <a:p>
            <a:pPr>
              <a:buFontTx/>
              <a:buChar char="•"/>
            </a:pPr>
            <a:endParaRPr lang="pl-PL" sz="2400" dirty="0">
              <a:solidFill>
                <a:srgbClr val="FFCC66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pl-PL" sz="2400" dirty="0">
              <a:solidFill>
                <a:srgbClr val="FFCC66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0" y="628652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http://www.fuw.edu.pl/~marta/Fizyka_jadrowa_w_medycynie.pdf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1FEE92-22B3-40F6-8F52-5909AF9CB106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pic>
        <p:nvPicPr>
          <p:cNvPr id="54579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908050"/>
            <a:ext cx="2252662" cy="1722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545795" name="Rectangle 3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 sz="3700">
                <a:solidFill>
                  <a:srgbClr val="FFFF00"/>
                </a:solidFill>
                <a:latin typeface="Arial" charset="0"/>
              </a:rPr>
              <a:t>Promieniowanie synchrotronowe</a:t>
            </a:r>
          </a:p>
        </p:txBody>
      </p:sp>
      <p:sp>
        <p:nvSpPr>
          <p:cNvPr id="545796" name="Rectangle 4"/>
          <p:cNvSpPr>
            <a:spLocks/>
          </p:cNvSpPr>
          <p:nvPr/>
        </p:nvSpPr>
        <p:spPr bwMode="auto">
          <a:xfrm>
            <a:off x="468313" y="1711325"/>
            <a:ext cx="5903912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en-US" sz="2800" b="1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Med</a:t>
            </a:r>
            <a:r>
              <a:rPr lang="pl-PL" sz="2800" b="1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ycyna, biologia, chemia, fizyka, ochrona środowiska…</a:t>
            </a:r>
            <a:endParaRPr lang="en-US" sz="2800" b="1">
              <a:effectLst>
                <a:outerShdw blurRad="38100" dist="38100" dir="2700000" algn="tl">
                  <a:srgbClr val="69676D"/>
                </a:outerShdw>
              </a:effectLst>
              <a:latin typeface="Book Antiqua" pitchFamily="18" charset="0"/>
            </a:endParaRPr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en-US" sz="2800" b="1">
              <a:effectLst>
                <a:outerShdw blurRad="38100" dist="38100" dir="2700000" algn="tl">
                  <a:srgbClr val="69676D"/>
                </a:outerShdw>
              </a:effectLst>
              <a:latin typeface="Book Antiqua" pitchFamily="18" charset="0"/>
            </a:endParaRPr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en-US" sz="2800" b="1">
              <a:effectLst>
                <a:outerShdw blurRad="38100" dist="38100" dir="2700000" algn="tl">
                  <a:srgbClr val="69676D"/>
                </a:outerShdw>
              </a:effectLst>
              <a:latin typeface="Book Antiqua" pitchFamily="18" charset="0"/>
            </a:endParaRPr>
          </a:p>
        </p:txBody>
      </p:sp>
      <p:pic>
        <p:nvPicPr>
          <p:cNvPr id="5457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924175"/>
            <a:ext cx="3792537" cy="352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5798" name="Picture 6" descr="tu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36838"/>
            <a:ext cx="2389188" cy="2159000"/>
          </a:xfrm>
          <a:prstGeom prst="rect">
            <a:avLst/>
          </a:prstGeom>
          <a:noFill/>
        </p:spPr>
      </p:pic>
      <p:pic>
        <p:nvPicPr>
          <p:cNvPr id="545799" name="Picture 7" descr="UndulatorConceptSm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4868863"/>
            <a:ext cx="3400425" cy="1457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FCBC5B-1BB7-4505-A560-CCF11E041CC8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4374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60350"/>
            <a:ext cx="8229600" cy="1143000"/>
          </a:xfrm>
          <a:noFill/>
        </p:spPr>
        <p:txBody>
          <a:bodyPr/>
          <a:lstStyle/>
          <a:p>
            <a:r>
              <a:rPr lang="pl-PL">
                <a:solidFill>
                  <a:srgbClr val="FF0000"/>
                </a:solidFill>
                <a:latin typeface="Arial" charset="0"/>
              </a:rPr>
              <a:t>Medycyna</a:t>
            </a:r>
            <a:endParaRPr lang="pl-PL" i="1">
              <a:latin typeface="Arial" charset="0"/>
            </a:endParaRPr>
          </a:p>
        </p:txBody>
      </p:sp>
      <p:sp>
        <p:nvSpPr>
          <p:cNvPr id="543747" name="Rectangle 3"/>
          <p:cNvSpPr>
            <a:spLocks noGrp="1"/>
          </p:cNvSpPr>
          <p:nvPr>
            <p:ph type="body" idx="1"/>
          </p:nvPr>
        </p:nvSpPr>
        <p:spPr>
          <a:xfrm>
            <a:off x="457200" y="1557338"/>
            <a:ext cx="8435975" cy="4464050"/>
          </a:xfrm>
        </p:spPr>
        <p:txBody>
          <a:bodyPr/>
          <a:lstStyle/>
          <a:p>
            <a:r>
              <a:rPr lang="pl-PL">
                <a:solidFill>
                  <a:srgbClr val="FFFF00"/>
                </a:solidFill>
                <a:latin typeface="Arial" charset="0"/>
              </a:rPr>
              <a:t>Sterylizacja sprzętu</a:t>
            </a:r>
            <a:r>
              <a:rPr lang="pl-PL">
                <a:latin typeface="Arial" charset="0"/>
              </a:rPr>
              <a:t>	</a:t>
            </a:r>
          </a:p>
          <a:p>
            <a:endParaRPr lang="pl-PL">
              <a:latin typeface="Arial" charset="0"/>
            </a:endParaRPr>
          </a:p>
          <a:p>
            <a:r>
              <a:rPr lang="pl-PL">
                <a:solidFill>
                  <a:srgbClr val="FFFF00"/>
                </a:solidFill>
                <a:latin typeface="Arial" charset="0"/>
              </a:rPr>
              <a:t>Diagnostyka</a:t>
            </a:r>
          </a:p>
          <a:p>
            <a:endParaRPr lang="pl-PL">
              <a:latin typeface="Arial" charset="0"/>
            </a:endParaRPr>
          </a:p>
          <a:p>
            <a:r>
              <a:rPr lang="pl-PL">
                <a:solidFill>
                  <a:srgbClr val="FFFF00"/>
                </a:solidFill>
                <a:latin typeface="Arial" charset="0"/>
              </a:rPr>
              <a:t>Terapia</a:t>
            </a:r>
          </a:p>
          <a:p>
            <a:pPr lvl="1"/>
            <a:r>
              <a:rPr lang="pl-PL">
                <a:latin typeface="Arial" charset="0"/>
              </a:rPr>
              <a:t>Radioterapia „standardowa” </a:t>
            </a:r>
          </a:p>
          <a:p>
            <a:pPr lvl="1"/>
            <a:r>
              <a:rPr lang="pl-PL">
                <a:latin typeface="Arial" charset="0"/>
              </a:rPr>
              <a:t>Radioterapia hadronowa</a:t>
            </a:r>
          </a:p>
          <a:p>
            <a:pPr lvl="1"/>
            <a:r>
              <a:rPr lang="pl-PL">
                <a:latin typeface="Arial" charset="0"/>
              </a:rPr>
              <a:t>Wykorzystanie neutronów</a:t>
            </a:r>
          </a:p>
        </p:txBody>
      </p:sp>
      <p:pic>
        <p:nvPicPr>
          <p:cNvPr id="498690" name="Picture 2" descr="http://www.innovia.pl/userfiles/image/radioterap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571612"/>
            <a:ext cx="3262305" cy="2500330"/>
          </a:xfrm>
          <a:prstGeom prst="rect">
            <a:avLst/>
          </a:prstGeom>
          <a:noFill/>
        </p:spPr>
      </p:pic>
      <p:sp>
        <p:nvSpPr>
          <p:cNvPr id="11" name="Prostokąt 10"/>
          <p:cNvSpPr/>
          <p:nvPr/>
        </p:nvSpPr>
        <p:spPr>
          <a:xfrm rot="16200000">
            <a:off x="7429536" y="2357446"/>
            <a:ext cx="2928926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http://www.innovia.pl/userfiles/image/radioterapia.jpg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3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3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3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3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3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3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3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3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3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3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74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371B-18A2-43B7-8508-06BEC2109650}" type="slidenum">
              <a:rPr lang="pl-PL"/>
              <a:pPr/>
              <a:t>30</a:t>
            </a:fld>
            <a:endParaRPr lang="pl-PL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dirty="0">
                <a:solidFill>
                  <a:srgbClr val="FFFF00"/>
                </a:solidFill>
                <a:latin typeface="Arial" charset="0"/>
              </a:rPr>
              <a:t>Wykorzystanie niszczących własności promieniowania do </a:t>
            </a:r>
            <a:r>
              <a:rPr lang="pl-PL" sz="3600" dirty="0" smtClean="0">
                <a:solidFill>
                  <a:srgbClr val="FFFF00"/>
                </a:solidFill>
                <a:latin typeface="Arial" charset="0"/>
              </a:rPr>
              <a:t>terapii nowotworów</a:t>
            </a:r>
            <a:endParaRPr lang="pl-PL" sz="360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28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pl-PL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pl-PL" dirty="0">
                <a:latin typeface="Arial" charset="0"/>
              </a:rPr>
              <a:t>Umiemy budować urządzenia wytwarzające wiązki promieniowania </a:t>
            </a:r>
            <a:r>
              <a:rPr lang="pl-PL" dirty="0" smtClean="0">
                <a:latin typeface="Arial" charset="0"/>
              </a:rPr>
              <a:t>o wysokich energiach –  </a:t>
            </a:r>
            <a:r>
              <a:rPr lang="pl-PL" dirty="0">
                <a:solidFill>
                  <a:srgbClr val="FF6600"/>
                </a:solidFill>
                <a:latin typeface="Arial" charset="0"/>
              </a:rPr>
              <a:t>akceleratory</a:t>
            </a:r>
            <a:r>
              <a:rPr lang="pl-PL" dirty="0">
                <a:latin typeface="Arial" charset="0"/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pl-PL" dirty="0">
                <a:latin typeface="Arial" charset="0"/>
              </a:rPr>
              <a:t>Stosowane powszechnie </a:t>
            </a:r>
            <a:r>
              <a:rPr lang="pl-PL" dirty="0" smtClean="0">
                <a:latin typeface="Arial" charset="0"/>
              </a:rPr>
              <a:t>w jednej </a:t>
            </a:r>
            <a:r>
              <a:rPr lang="pl-PL" dirty="0">
                <a:latin typeface="Arial" charset="0"/>
              </a:rPr>
              <a:t>z trzech metod leczenia nowotworów:</a:t>
            </a:r>
          </a:p>
          <a:p>
            <a:pPr lvl="1">
              <a:lnSpc>
                <a:spcPct val="90000"/>
              </a:lnSpc>
            </a:pPr>
            <a:r>
              <a:rPr lang="pl-PL" dirty="0">
                <a:latin typeface="Arial" charset="0"/>
              </a:rPr>
              <a:t>chirurgia,</a:t>
            </a:r>
          </a:p>
          <a:p>
            <a:pPr lvl="1">
              <a:lnSpc>
                <a:spcPct val="90000"/>
              </a:lnSpc>
            </a:pPr>
            <a:r>
              <a:rPr lang="pl-PL" dirty="0">
                <a:latin typeface="Arial" charset="0"/>
              </a:rPr>
              <a:t>chemioterapia, </a:t>
            </a:r>
          </a:p>
          <a:p>
            <a:pPr lvl="1">
              <a:lnSpc>
                <a:spcPct val="90000"/>
              </a:lnSpc>
            </a:pPr>
            <a:r>
              <a:rPr lang="pl-PL" dirty="0">
                <a:latin typeface="Arial" charset="0"/>
              </a:rPr>
              <a:t>radioterapia.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pl-PL" dirty="0">
              <a:latin typeface="Arial" charset="0"/>
            </a:endParaRPr>
          </a:p>
        </p:txBody>
      </p:sp>
      <p:sp>
        <p:nvSpPr>
          <p:cNvPr id="225286" name="Oval 6"/>
          <p:cNvSpPr>
            <a:spLocks noChangeArrowheads="1"/>
          </p:cNvSpPr>
          <p:nvPr/>
        </p:nvSpPr>
        <p:spPr bwMode="auto">
          <a:xfrm>
            <a:off x="684213" y="4708540"/>
            <a:ext cx="2951162" cy="863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pic>
        <p:nvPicPr>
          <p:cNvPr id="7" name="Picture 23" descr="ra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5667" y="4192664"/>
            <a:ext cx="1949450" cy="2085975"/>
          </a:xfrm>
          <a:prstGeom prst="rect">
            <a:avLst/>
          </a:prstGeom>
          <a:noFill/>
        </p:spPr>
      </p:pic>
      <p:pic>
        <p:nvPicPr>
          <p:cNvPr id="8" name="Picture 2" descr="http://www.ratical.org/radiation/CNR/PP/fig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367652"/>
            <a:ext cx="2520280" cy="179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rostokąt 8"/>
          <p:cNvSpPr/>
          <p:nvPr/>
        </p:nvSpPr>
        <p:spPr>
          <a:xfrm>
            <a:off x="971600" y="6237892"/>
            <a:ext cx="69847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/>
              <a:t>From </a:t>
            </a:r>
            <a:r>
              <a:rPr lang="en-US" sz="800" i="1" dirty="0" err="1"/>
              <a:t>Meissner</a:t>
            </a:r>
            <a:r>
              <a:rPr lang="en-US" sz="800" i="1" dirty="0"/>
              <a:t>, William A. and Warren, Shields: Neoplasms, In Anderson W.A.D. editor; </a:t>
            </a:r>
            <a:r>
              <a:rPr lang="en-US" sz="800" dirty="0"/>
              <a:t>Pathology</a:t>
            </a:r>
            <a:r>
              <a:rPr lang="en-US" sz="800" i="1" dirty="0"/>
              <a:t>, edition 6, St. Louis, 1971, The C.V. Mosby Co.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build="p"/>
      <p:bldP spid="225286" grpId="0" animBg="1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90D7-721C-41F6-A49E-8C3445049681}" type="slidenum">
              <a:rPr lang="pl-PL"/>
              <a:pPr/>
              <a:t>31</a:t>
            </a:fld>
            <a:endParaRPr lang="pl-PL"/>
          </a:p>
        </p:txBody>
      </p:sp>
      <p:pic>
        <p:nvPicPr>
          <p:cNvPr id="2560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7772400" cy="596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7772400" cy="5092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560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973138"/>
            <a:ext cx="8534400" cy="527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Prostokąt 6"/>
          <p:cNvSpPr/>
          <p:nvPr/>
        </p:nvSpPr>
        <p:spPr>
          <a:xfrm>
            <a:off x="5357834" y="141722"/>
            <a:ext cx="364332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800" dirty="0" smtClean="0">
                <a:solidFill>
                  <a:srgbClr val="FFC000"/>
                </a:solidFill>
              </a:rPr>
              <a:t>Terapia </a:t>
            </a:r>
            <a:r>
              <a:rPr lang="pl-PL" sz="800" dirty="0" err="1" smtClean="0">
                <a:solidFill>
                  <a:srgbClr val="FFC000"/>
                </a:solidFill>
              </a:rPr>
              <a:t>ciezkojonowa</a:t>
            </a:r>
            <a:r>
              <a:rPr lang="pl-PL" sz="800" dirty="0" smtClean="0">
                <a:solidFill>
                  <a:srgbClr val="FFC000"/>
                </a:solidFill>
              </a:rPr>
              <a:t> w onkologii. Zygmunt </a:t>
            </a:r>
            <a:r>
              <a:rPr lang="pl-PL" sz="800" dirty="0" err="1" smtClean="0">
                <a:solidFill>
                  <a:srgbClr val="FFC000"/>
                </a:solidFill>
              </a:rPr>
              <a:t>Szeflinski</a:t>
            </a:r>
            <a:endParaRPr lang="pl-PL" sz="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FC6BFE-F016-4031-8409-EF538A364CD2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9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pic>
        <p:nvPicPr>
          <p:cNvPr id="461828" name="Picture 4" descr="linac_przekro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2492375"/>
            <a:ext cx="5508625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1830" name="Rectangle 6"/>
          <p:cNvSpPr>
            <a:spLocks/>
          </p:cNvSpPr>
          <p:nvPr/>
        </p:nvSpPr>
        <p:spPr bwMode="auto">
          <a:xfrm>
            <a:off x="457200" y="44450"/>
            <a:ext cx="54832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l-PL" sz="4000" b="1">
                <a:solidFill>
                  <a:srgbClr val="FFFF00"/>
                </a:solidFill>
              </a:rPr>
              <a:t>Radioterapia: X, e</a:t>
            </a:r>
            <a:r>
              <a:rPr lang="pl-PL" sz="4000" b="1" baseline="30000">
                <a:solidFill>
                  <a:srgbClr val="FFFF00"/>
                </a:solidFill>
              </a:rPr>
              <a:t>-</a:t>
            </a:r>
            <a:endParaRPr lang="it-IT" sz="4000" b="1" baseline="30000">
              <a:solidFill>
                <a:srgbClr val="FFFF00"/>
              </a:solidFill>
            </a:endParaRPr>
          </a:p>
        </p:txBody>
      </p:sp>
      <p:pic>
        <p:nvPicPr>
          <p:cNvPr id="461831" name="Picture 7" descr="anim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211638" y="3068638"/>
            <a:ext cx="4027487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4572000" y="6215082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http://www.libredecancer.com/tecnologia/radioterapia-conformal.php</a:t>
            </a:r>
            <a:endParaRPr lang="pl-PL" sz="800" dirty="0"/>
          </a:p>
        </p:txBody>
      </p:sp>
      <p:sp>
        <p:nvSpPr>
          <p:cNvPr id="11" name="Prostokąt 10"/>
          <p:cNvSpPr/>
          <p:nvPr/>
        </p:nvSpPr>
        <p:spPr>
          <a:xfrm>
            <a:off x="0" y="78579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http://www.fuw.edu.pl/~marta/Fizyka_jadrowa_w_medycynie.pdf</a:t>
            </a:r>
            <a:endParaRPr lang="pl-PL" sz="800" dirty="0"/>
          </a:p>
        </p:txBody>
      </p:sp>
      <p:pic>
        <p:nvPicPr>
          <p:cNvPr id="48128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000108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283" name="Picture 3" descr="http://www.mamhakanaraka-staszic.cba.pl/radioterap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929066"/>
            <a:ext cx="2071684" cy="2148413"/>
          </a:xfrm>
          <a:prstGeom prst="rect">
            <a:avLst/>
          </a:prstGeom>
          <a:noFill/>
        </p:spPr>
      </p:pic>
      <p:sp>
        <p:nvSpPr>
          <p:cNvPr id="14" name="Prostokąt 13"/>
          <p:cNvSpPr/>
          <p:nvPr/>
        </p:nvSpPr>
        <p:spPr>
          <a:xfrm>
            <a:off x="142844" y="6072206"/>
            <a:ext cx="2857520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http://www.mamhakanaraka-staszic.cba.pl/radioterapia.jpg</a:t>
            </a:r>
            <a:endParaRPr lang="pl-PL" sz="800" dirty="0"/>
          </a:p>
        </p:txBody>
      </p:sp>
      <p:pic>
        <p:nvPicPr>
          <p:cNvPr id="481285" name="Picture 5" descr="http://www.royalfree.nhs.uk/imgs/site/radiotherapy_webpage_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89297"/>
            <a:ext cx="2928926" cy="2196695"/>
          </a:xfrm>
          <a:prstGeom prst="rect">
            <a:avLst/>
          </a:prstGeom>
          <a:noFill/>
        </p:spPr>
      </p:pic>
      <p:sp>
        <p:nvSpPr>
          <p:cNvPr id="16" name="Prostokąt 15"/>
          <p:cNvSpPr/>
          <p:nvPr/>
        </p:nvSpPr>
        <p:spPr>
          <a:xfrm>
            <a:off x="5786446" y="2284862"/>
            <a:ext cx="385763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http://www.royalfree.nhs.uk/imgs/site/radiotherapy_webpage_003.jpg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1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289DFC-4EAF-4D3E-9220-8F632F352879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49459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solidFill>
                  <a:srgbClr val="FFFF00"/>
                </a:solidFill>
                <a:latin typeface="Arial" charset="0"/>
              </a:rPr>
              <a:t>Rozkład dawki dla e</a:t>
            </a:r>
            <a:r>
              <a:rPr lang="pl-PL" baseline="30000">
                <a:solidFill>
                  <a:srgbClr val="FFFF00"/>
                </a:solidFill>
                <a:latin typeface="Arial" charset="0"/>
              </a:rPr>
              <a:t>-</a:t>
            </a:r>
            <a:r>
              <a:rPr lang="pl-PL">
                <a:solidFill>
                  <a:srgbClr val="FFFF00"/>
                </a:solidFill>
                <a:latin typeface="Arial" charset="0"/>
              </a:rPr>
              <a:t> i X</a:t>
            </a:r>
          </a:p>
        </p:txBody>
      </p:sp>
      <p:pic>
        <p:nvPicPr>
          <p:cNvPr id="494596" name="Picture 4" descr="pdd-x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89138"/>
            <a:ext cx="4356100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4598" name="Text Box 6"/>
          <p:cNvSpPr txBox="1">
            <a:spLocks noChangeArrowheads="1"/>
          </p:cNvSpPr>
          <p:nvPr/>
        </p:nvSpPr>
        <p:spPr bwMode="auto">
          <a:xfrm>
            <a:off x="6300788" y="5726113"/>
            <a:ext cx="1081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FFFF00"/>
                </a:solidFill>
              </a:rPr>
              <a:t>10cm</a:t>
            </a:r>
          </a:p>
        </p:txBody>
      </p:sp>
      <p:sp>
        <p:nvSpPr>
          <p:cNvPr id="494599" name="Text Box 7"/>
          <p:cNvSpPr txBox="1">
            <a:spLocks noChangeArrowheads="1"/>
          </p:cNvSpPr>
          <p:nvPr/>
        </p:nvSpPr>
        <p:spPr bwMode="auto">
          <a:xfrm>
            <a:off x="8062913" y="5734050"/>
            <a:ext cx="1081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FFFF00"/>
                </a:solidFill>
              </a:rPr>
              <a:t>20cm</a:t>
            </a:r>
          </a:p>
        </p:txBody>
      </p:sp>
      <p:pic>
        <p:nvPicPr>
          <p:cNvPr id="494600" name="Picture 8" descr="pdd-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989138"/>
            <a:ext cx="3894138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4601" name="Text Box 9"/>
          <p:cNvSpPr txBox="1">
            <a:spLocks noChangeArrowheads="1"/>
          </p:cNvSpPr>
          <p:nvPr/>
        </p:nvSpPr>
        <p:spPr bwMode="auto">
          <a:xfrm>
            <a:off x="3708400" y="5805488"/>
            <a:ext cx="1081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FF00FF"/>
                </a:solidFill>
              </a:rPr>
              <a:t>10cm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87313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pl-PL" sz="3600">
                <a:solidFill>
                  <a:srgbClr val="FFFF00"/>
                </a:solidFill>
                <a:latin typeface="Tahoma" pitchFamily="34" charset="0"/>
              </a:rPr>
              <a:t>Energia promieniowania</a:t>
            </a:r>
          </a:p>
        </p:txBody>
      </p:sp>
      <p:sp>
        <p:nvSpPr>
          <p:cNvPr id="302083" name="Rectangle 3"/>
          <p:cNvSpPr>
            <a:spLocks noChangeArrowheads="1"/>
          </p:cNvSpPr>
          <p:nvPr/>
        </p:nvSpPr>
        <p:spPr bwMode="auto">
          <a:xfrm>
            <a:off x="247680" y="1296589"/>
            <a:ext cx="86106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pl-PL" sz="2600" dirty="0">
                <a:solidFill>
                  <a:srgbClr val="FFFF99"/>
                </a:solidFill>
                <a:latin typeface="Arial" charset="0"/>
              </a:rPr>
              <a:t>Wybór rodzaju i energii promieniowania uzależniony jest od lokalizacji obszaru napromieniania w ciele pacjenta. </a:t>
            </a:r>
          </a:p>
          <a:p>
            <a:pPr algn="l"/>
            <a:endParaRPr lang="pl-PL" sz="1000" dirty="0">
              <a:solidFill>
                <a:srgbClr val="FFFF99"/>
              </a:solidFill>
              <a:latin typeface="Arial" charset="0"/>
            </a:endParaRPr>
          </a:p>
          <a:p>
            <a:pPr algn="l"/>
            <a:endParaRPr lang="pl-PL" sz="2600" dirty="0">
              <a:solidFill>
                <a:schemeClr val="bg1"/>
              </a:solidFill>
              <a:latin typeface="Arial" charset="0"/>
            </a:endParaRPr>
          </a:p>
          <a:p>
            <a:pPr algn="l"/>
            <a:endParaRPr lang="pl-PL" sz="2600" dirty="0">
              <a:solidFill>
                <a:srgbClr val="FFFF99"/>
              </a:solidFill>
              <a:latin typeface="Arial" charset="0"/>
            </a:endParaRPr>
          </a:p>
        </p:txBody>
      </p:sp>
      <p:pic>
        <p:nvPicPr>
          <p:cNvPr id="302087" name="Picture 7" descr="1_E_Energ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825" y="3190875"/>
            <a:ext cx="4251325" cy="3251200"/>
          </a:xfrm>
          <a:prstGeom prst="rect">
            <a:avLst/>
          </a:prstGeom>
          <a:noFill/>
        </p:spPr>
      </p:pic>
      <p:pic>
        <p:nvPicPr>
          <p:cNvPr id="302088" name="Picture 8" descr="1_X_Energ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" y="3235325"/>
            <a:ext cx="4251325" cy="3082925"/>
          </a:xfrm>
          <a:prstGeom prst="rect">
            <a:avLst/>
          </a:prstGeom>
          <a:noFill/>
        </p:spPr>
      </p:pic>
      <p:sp>
        <p:nvSpPr>
          <p:cNvPr id="302090" name="Rectangle 10"/>
          <p:cNvSpPr>
            <a:spLocks noChangeArrowheads="1"/>
          </p:cNvSpPr>
          <p:nvPr/>
        </p:nvSpPr>
        <p:spPr bwMode="auto">
          <a:xfrm>
            <a:off x="466725" y="6237288"/>
            <a:ext cx="8348663" cy="2159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02091" name="Text Box 11"/>
          <p:cNvSpPr txBox="1">
            <a:spLocks noChangeArrowheads="1"/>
          </p:cNvSpPr>
          <p:nvPr/>
        </p:nvSpPr>
        <p:spPr bwMode="auto">
          <a:xfrm>
            <a:off x="2246313" y="6538913"/>
            <a:ext cx="6492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Fotony</a:t>
            </a:r>
          </a:p>
        </p:txBody>
      </p:sp>
      <p:sp>
        <p:nvSpPr>
          <p:cNvPr id="302092" name="AutoShape 12"/>
          <p:cNvSpPr>
            <a:spLocks/>
          </p:cNvSpPr>
          <p:nvPr/>
        </p:nvSpPr>
        <p:spPr bwMode="auto">
          <a:xfrm rot="-5400000" flipH="1" flipV="1">
            <a:off x="2382837" y="4489451"/>
            <a:ext cx="385763" cy="3763962"/>
          </a:xfrm>
          <a:prstGeom prst="rightBrace">
            <a:avLst>
              <a:gd name="adj1" fmla="val 121965"/>
              <a:gd name="adj2" fmla="val 48699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02093" name="Text Box 13"/>
          <p:cNvSpPr txBox="1">
            <a:spLocks noChangeArrowheads="1"/>
          </p:cNvSpPr>
          <p:nvPr/>
        </p:nvSpPr>
        <p:spPr bwMode="auto">
          <a:xfrm>
            <a:off x="836613" y="3105150"/>
            <a:ext cx="596900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Co-60</a:t>
            </a:r>
          </a:p>
        </p:txBody>
      </p:sp>
      <p:sp>
        <p:nvSpPr>
          <p:cNvPr id="302094" name="Text Box 14"/>
          <p:cNvSpPr txBox="1">
            <a:spLocks noChangeArrowheads="1"/>
          </p:cNvSpPr>
          <p:nvPr/>
        </p:nvSpPr>
        <p:spPr bwMode="auto">
          <a:xfrm>
            <a:off x="2157413" y="3105150"/>
            <a:ext cx="684212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X 6 MV</a:t>
            </a:r>
          </a:p>
        </p:txBody>
      </p:sp>
      <p:sp>
        <p:nvSpPr>
          <p:cNvPr id="302095" name="Text Box 15"/>
          <p:cNvSpPr txBox="1">
            <a:spLocks noChangeArrowheads="1"/>
          </p:cNvSpPr>
          <p:nvPr/>
        </p:nvSpPr>
        <p:spPr bwMode="auto">
          <a:xfrm>
            <a:off x="3570288" y="3079750"/>
            <a:ext cx="768350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X 20 MV</a:t>
            </a:r>
          </a:p>
        </p:txBody>
      </p:sp>
      <p:sp>
        <p:nvSpPr>
          <p:cNvPr id="302096" name="Text Box 16"/>
          <p:cNvSpPr txBox="1">
            <a:spLocks noChangeArrowheads="1"/>
          </p:cNvSpPr>
          <p:nvPr/>
        </p:nvSpPr>
        <p:spPr bwMode="auto">
          <a:xfrm>
            <a:off x="4724400" y="3105150"/>
            <a:ext cx="768350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E 6 MeV</a:t>
            </a:r>
          </a:p>
        </p:txBody>
      </p:sp>
      <p:sp>
        <p:nvSpPr>
          <p:cNvPr id="302097" name="Text Box 17"/>
          <p:cNvSpPr txBox="1">
            <a:spLocks noChangeArrowheads="1"/>
          </p:cNvSpPr>
          <p:nvPr/>
        </p:nvSpPr>
        <p:spPr bwMode="auto">
          <a:xfrm>
            <a:off x="6065838" y="3105150"/>
            <a:ext cx="852487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E 12 MeV</a:t>
            </a:r>
          </a:p>
        </p:txBody>
      </p:sp>
      <p:sp>
        <p:nvSpPr>
          <p:cNvPr id="302098" name="Text Box 18"/>
          <p:cNvSpPr txBox="1">
            <a:spLocks noChangeArrowheads="1"/>
          </p:cNvSpPr>
          <p:nvPr/>
        </p:nvSpPr>
        <p:spPr bwMode="auto">
          <a:xfrm>
            <a:off x="7559675" y="3105150"/>
            <a:ext cx="852488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E 18 MeV</a:t>
            </a:r>
          </a:p>
        </p:txBody>
      </p:sp>
      <p:sp>
        <p:nvSpPr>
          <p:cNvPr id="302099" name="Text Box 19"/>
          <p:cNvSpPr txBox="1">
            <a:spLocks noChangeArrowheads="1"/>
          </p:cNvSpPr>
          <p:nvPr/>
        </p:nvSpPr>
        <p:spPr bwMode="auto">
          <a:xfrm>
            <a:off x="6178550" y="6538913"/>
            <a:ext cx="8175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Elektrony</a:t>
            </a:r>
          </a:p>
        </p:txBody>
      </p:sp>
      <p:sp>
        <p:nvSpPr>
          <p:cNvPr id="302100" name="AutoShape 20"/>
          <p:cNvSpPr>
            <a:spLocks/>
          </p:cNvSpPr>
          <p:nvPr/>
        </p:nvSpPr>
        <p:spPr bwMode="auto">
          <a:xfrm rot="-5400000" flipH="1" flipV="1">
            <a:off x="6419850" y="4489450"/>
            <a:ext cx="385763" cy="3763963"/>
          </a:xfrm>
          <a:prstGeom prst="rightBrace">
            <a:avLst>
              <a:gd name="adj1" fmla="val 121965"/>
              <a:gd name="adj2" fmla="val 48699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02101" name="Line 21"/>
          <p:cNvSpPr>
            <a:spLocks noChangeShapeType="1"/>
          </p:cNvSpPr>
          <p:nvPr/>
        </p:nvSpPr>
        <p:spPr bwMode="auto">
          <a:xfrm>
            <a:off x="4624388" y="4616450"/>
            <a:ext cx="0" cy="584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302102" name="Line 22"/>
          <p:cNvSpPr>
            <a:spLocks noChangeShapeType="1"/>
          </p:cNvSpPr>
          <p:nvPr/>
        </p:nvSpPr>
        <p:spPr bwMode="auto">
          <a:xfrm>
            <a:off x="4630738" y="3470275"/>
            <a:ext cx="0" cy="584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302103" name="Text Box 23"/>
          <p:cNvSpPr txBox="1">
            <a:spLocks noChangeArrowheads="1"/>
          </p:cNvSpPr>
          <p:nvPr/>
        </p:nvSpPr>
        <p:spPr bwMode="auto">
          <a:xfrm rot="16200000">
            <a:off x="4280694" y="4237832"/>
            <a:ext cx="598487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0000"/>
                </a:solidFill>
                <a:latin typeface="Arial" charset="0"/>
              </a:rPr>
              <a:t>20 cm</a:t>
            </a:r>
          </a:p>
        </p:txBody>
      </p:sp>
      <p:sp>
        <p:nvSpPr>
          <p:cNvPr id="302105" name="Text Box 25"/>
          <p:cNvSpPr txBox="1">
            <a:spLocks noChangeArrowheads="1"/>
          </p:cNvSpPr>
          <p:nvPr/>
        </p:nvSpPr>
        <p:spPr bwMode="auto">
          <a:xfrm>
            <a:off x="7883525" y="6497638"/>
            <a:ext cx="1152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000">
                <a:solidFill>
                  <a:srgbClr val="FFFF00"/>
                </a:solidFill>
              </a:rPr>
              <a:t>T.Piotrowski</a:t>
            </a:r>
          </a:p>
        </p:txBody>
      </p:sp>
      <p:sp>
        <p:nvSpPr>
          <p:cNvPr id="302106" name="Rectangle 26"/>
          <p:cNvSpPr>
            <a:spLocks noChangeArrowheads="1"/>
          </p:cNvSpPr>
          <p:nvPr/>
        </p:nvSpPr>
        <p:spPr bwMode="auto">
          <a:xfrm>
            <a:off x="4284663" y="3195638"/>
            <a:ext cx="360362" cy="144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AE6E-6939-4E54-A95B-BD6A1E687BB1}" type="slidenum">
              <a:rPr lang="pl-PL"/>
              <a:pPr/>
              <a:t>35</a:t>
            </a:fld>
            <a:endParaRPr lang="pl-PL"/>
          </a:p>
        </p:txBody>
      </p:sp>
      <p:pic>
        <p:nvPicPr>
          <p:cNvPr id="303106" name="Picture 2" descr="scan 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 r="52950"/>
          <a:stretch>
            <a:fillRect/>
          </a:stretch>
        </p:blipFill>
        <p:spPr>
          <a:xfrm>
            <a:off x="1295400" y="1524000"/>
            <a:ext cx="5778500" cy="4953000"/>
          </a:xfrm>
          <a:noFill/>
          <a:ln/>
        </p:spPr>
      </p:pic>
      <p:sp>
        <p:nvSpPr>
          <p:cNvPr id="303107" name="Rectangle 3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l-PL" sz="4000" b="1" dirty="0">
                <a:solidFill>
                  <a:srgbClr val="92D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Sans" pitchFamily="34" charset="0"/>
              </a:rPr>
              <a:t>Rozkłady głębokościowe promieniowania X i </a:t>
            </a:r>
            <a:r>
              <a:rPr lang="el-GR" sz="4000" b="1" dirty="0">
                <a:solidFill>
                  <a:srgbClr val="92D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Sans" pitchFamily="34" charset="0"/>
              </a:rPr>
              <a:t>γ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7358082" y="5857892"/>
            <a:ext cx="12858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 err="1" smtClean="0"/>
              <a:t>W.Scharf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49A287-A54C-417C-AE68-525C9F4F38CE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46592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/>
              <a:t>Wiązki fotonowe</a:t>
            </a:r>
          </a:p>
        </p:txBody>
      </p:sp>
      <p:pic>
        <p:nvPicPr>
          <p:cNvPr id="4771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285860"/>
            <a:ext cx="4643470" cy="507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71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285860"/>
            <a:ext cx="6860119" cy="50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71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7302" y="1335848"/>
            <a:ext cx="6743722" cy="5022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6858016" y="0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Sławomir Wronka, NCBJ</a:t>
            </a:r>
            <a:endParaRPr lang="en-US" dirty="0"/>
          </a:p>
        </p:txBody>
      </p:sp>
      <p:pic>
        <p:nvPicPr>
          <p:cNvPr id="521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588" y="719138"/>
            <a:ext cx="7362825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rostokąt 6"/>
          <p:cNvSpPr/>
          <p:nvPr/>
        </p:nvSpPr>
        <p:spPr>
          <a:xfrm>
            <a:off x="6858016" y="0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Sławomir Wronka, NCBJ</a:t>
            </a:r>
            <a:endParaRPr lang="en-US" dirty="0"/>
          </a:p>
        </p:txBody>
      </p:sp>
      <p:pic>
        <p:nvPicPr>
          <p:cNvPr id="522242" name="Picture 2" descr="http://varian.mediaroom.com/file.php/141/Dose+distrib+IMRT+prost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14290"/>
            <a:ext cx="6105525" cy="5567359"/>
          </a:xfrm>
          <a:prstGeom prst="rect">
            <a:avLst/>
          </a:prstGeom>
          <a:noFill/>
        </p:spPr>
      </p:pic>
      <p:sp>
        <p:nvSpPr>
          <p:cNvPr id="8" name="Prostokąt 7"/>
          <p:cNvSpPr/>
          <p:nvPr/>
        </p:nvSpPr>
        <p:spPr>
          <a:xfrm>
            <a:off x="2286000" y="599963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http://varian.mediaroom.com/file.php/141/Dose+distrib+IMRT+prostate.jpg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6E6B0D-6CA8-4E4C-AFDC-0292B509A51E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0688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/>
              <a:t>Planowanie leczenia</a:t>
            </a:r>
          </a:p>
        </p:txBody>
      </p:sp>
      <p:pic>
        <p:nvPicPr>
          <p:cNvPr id="476162" name="Picture 2" descr="http://www.aoctr.com/images/imrt_zn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4214842" cy="3165363"/>
          </a:xfrm>
          <a:prstGeom prst="rect">
            <a:avLst/>
          </a:prstGeom>
          <a:noFill/>
        </p:spPr>
      </p:pic>
      <p:sp>
        <p:nvSpPr>
          <p:cNvPr id="11" name="Prostokąt 10"/>
          <p:cNvSpPr/>
          <p:nvPr/>
        </p:nvSpPr>
        <p:spPr>
          <a:xfrm>
            <a:off x="214282" y="4786322"/>
            <a:ext cx="215475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/>
              <a:t>http://www.aoctr.com/images/imrt_znb1.jpg</a:t>
            </a:r>
            <a:endParaRPr lang="pl-PL" sz="800" dirty="0"/>
          </a:p>
        </p:txBody>
      </p:sp>
      <p:pic>
        <p:nvPicPr>
          <p:cNvPr id="476164" name="Picture 4" descr="http://varian.mediaroom.com/file.php/122/Eclipse+lung+pl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0510" y="1500174"/>
            <a:ext cx="3531108" cy="3143272"/>
          </a:xfrm>
          <a:prstGeom prst="rect">
            <a:avLst/>
          </a:prstGeom>
          <a:noFill/>
        </p:spPr>
      </p:pic>
      <p:sp>
        <p:nvSpPr>
          <p:cNvPr id="13" name="Prostokąt 12"/>
          <p:cNvSpPr/>
          <p:nvPr/>
        </p:nvSpPr>
        <p:spPr>
          <a:xfrm>
            <a:off x="5286380" y="4714884"/>
            <a:ext cx="3643338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http://varian.mediaroom.com/file.php/122/Eclipse+lung+plan.jpg</a:t>
            </a:r>
            <a:endParaRPr lang="pl-PL" sz="800" dirty="0"/>
          </a:p>
        </p:txBody>
      </p:sp>
      <p:pic>
        <p:nvPicPr>
          <p:cNvPr id="476166" name="Picture 6" descr="http://www.elekta.com/assets/precision_radiation_therapy/images/Treatment%20Plann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500438"/>
            <a:ext cx="3000396" cy="2914363"/>
          </a:xfrm>
          <a:prstGeom prst="rect">
            <a:avLst/>
          </a:prstGeom>
          <a:noFill/>
        </p:spPr>
      </p:pic>
      <p:sp>
        <p:nvSpPr>
          <p:cNvPr id="15" name="Prostokąt 14"/>
          <p:cNvSpPr/>
          <p:nvPr/>
        </p:nvSpPr>
        <p:spPr>
          <a:xfrm>
            <a:off x="4572000" y="6215082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>
                <a:solidFill>
                  <a:srgbClr val="FF0000"/>
                </a:solidFill>
              </a:rPr>
              <a:t>http://www.elekta.com/assets/precision_radiation_therapy/images/Treatment%20Planning.jpg</a:t>
            </a:r>
            <a:endParaRPr lang="pl-PL" sz="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C000"/>
                </a:solidFill>
              </a:rPr>
              <a:t>Sterylizacja</a:t>
            </a:r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5949280"/>
            <a:ext cx="8712968" cy="359445"/>
          </a:xfrm>
        </p:spPr>
        <p:txBody>
          <a:bodyPr/>
          <a:lstStyle/>
          <a:p>
            <a:pPr marL="136525" indent="0">
              <a:buNone/>
            </a:pPr>
            <a:r>
              <a:rPr lang="pl-PL" sz="600" dirty="0" smtClean="0"/>
              <a:t>Stachowicz</a:t>
            </a:r>
            <a:r>
              <a:rPr lang="pl-PL" sz="600" dirty="0"/>
              <a:t>, W. ; Kamiński, A. ; Michalik, J. </a:t>
            </a:r>
            <a:r>
              <a:rPr lang="pl-PL" sz="600" dirty="0" smtClean="0"/>
              <a:t>, Sterylizacja </a:t>
            </a:r>
            <a:r>
              <a:rPr lang="pl-PL" sz="600" dirty="0"/>
              <a:t>przeszczepów chirurgicznych promieniowaniem </a:t>
            </a:r>
            <a:r>
              <a:rPr lang="pl-PL" sz="600" dirty="0" smtClean="0"/>
              <a:t>jonizującym, Postępy </a:t>
            </a:r>
            <a:r>
              <a:rPr lang="pl-PL" sz="600" dirty="0"/>
              <a:t>Techniki Jądrowej </a:t>
            </a:r>
            <a:r>
              <a:rPr lang="pl-PL" sz="600" dirty="0" smtClean="0"/>
              <a:t>, 2007</a:t>
            </a:r>
            <a:endParaRPr lang="pl-PL" sz="600" dirty="0"/>
          </a:p>
          <a:p>
            <a:endParaRPr lang="pl-PL" sz="6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NCBJ</a:t>
            </a:r>
            <a:endParaRPr lang="en-US" dirty="0"/>
          </a:p>
        </p:txBody>
      </p:sp>
      <p:pic>
        <p:nvPicPr>
          <p:cNvPr id="4648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4795" r="14168" b="14754"/>
          <a:stretch/>
        </p:blipFill>
        <p:spPr bwMode="auto">
          <a:xfrm>
            <a:off x="2051720" y="1268760"/>
            <a:ext cx="4968552" cy="47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911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912957-E2A4-415A-8EAB-2E08F7750DCD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11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490516" name="Rectangle 20"/>
          <p:cNvSpPr>
            <a:spLocks noChangeArrowheads="1"/>
          </p:cNvSpPr>
          <p:nvPr/>
        </p:nvSpPr>
        <p:spPr bwMode="auto">
          <a:xfrm>
            <a:off x="5651500" y="4149725"/>
            <a:ext cx="3384550" cy="25923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90503" name="Picture 7" descr="ML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0575" y="1692275"/>
            <a:ext cx="2563813" cy="2024063"/>
          </a:xfrm>
          <a:prstGeom prst="rect">
            <a:avLst/>
          </a:prstGeom>
          <a:noFill/>
        </p:spPr>
      </p:pic>
      <p:sp>
        <p:nvSpPr>
          <p:cNvPr id="49049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pPr algn="l"/>
            <a:r>
              <a:rPr lang="pl-PL">
                <a:solidFill>
                  <a:srgbClr val="FFFF00"/>
                </a:solidFill>
                <a:latin typeface="Arial" charset="0"/>
              </a:rPr>
              <a:t>Współczesne wyposażenie</a:t>
            </a:r>
          </a:p>
        </p:txBody>
      </p:sp>
      <p:sp>
        <p:nvSpPr>
          <p:cNvPr id="4904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>
                <a:latin typeface="Arial" charset="0"/>
              </a:rPr>
              <a:t>MLC kolimator</a:t>
            </a:r>
          </a:p>
        </p:txBody>
      </p:sp>
      <p:sp>
        <p:nvSpPr>
          <p:cNvPr id="490501" name="Rectangle 5"/>
          <p:cNvSpPr>
            <a:spLocks/>
          </p:cNvSpPr>
          <p:nvPr/>
        </p:nvSpPr>
        <p:spPr bwMode="auto">
          <a:xfrm>
            <a:off x="468313" y="2565400"/>
            <a:ext cx="82296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pl-PL" sz="2800"/>
              <a:t>Leczenie prowadzone </a:t>
            </a:r>
            <a:br>
              <a:rPr lang="pl-PL" sz="2800"/>
            </a:br>
            <a:r>
              <a:rPr lang="pl-PL" sz="2800"/>
              <a:t>obrazowaniem </a:t>
            </a:r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pl-PL" sz="2800"/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pl-PL" sz="2800"/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pl-PL" sz="2800"/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pl-PL"/>
          </a:p>
        </p:txBody>
      </p:sp>
      <p:pic>
        <p:nvPicPr>
          <p:cNvPr id="490505" name="Picture 9" descr="prostate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4267200"/>
            <a:ext cx="1368425" cy="1177925"/>
          </a:xfrm>
          <a:prstGeom prst="rect">
            <a:avLst/>
          </a:prstGeom>
          <a:noFill/>
        </p:spPr>
      </p:pic>
      <p:grpSp>
        <p:nvGrpSpPr>
          <p:cNvPr id="490506" name="Group 10"/>
          <p:cNvGrpSpPr>
            <a:grpSpLocks/>
          </p:cNvGrpSpPr>
          <p:nvPr/>
        </p:nvGrpSpPr>
        <p:grpSpPr bwMode="auto">
          <a:xfrm>
            <a:off x="7380288" y="4148138"/>
            <a:ext cx="1511300" cy="1368425"/>
            <a:chOff x="402" y="590"/>
            <a:chExt cx="1433" cy="1307"/>
          </a:xfrm>
        </p:grpSpPr>
        <p:pic>
          <p:nvPicPr>
            <p:cNvPr id="490507" name="Picture 11" descr="prostate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5" y="750"/>
              <a:ext cx="1300" cy="1119"/>
            </a:xfrm>
            <a:prstGeom prst="rect">
              <a:avLst/>
            </a:prstGeom>
            <a:noFill/>
          </p:spPr>
        </p:pic>
        <p:grpSp>
          <p:nvGrpSpPr>
            <p:cNvPr id="490508" name="Group 12"/>
            <p:cNvGrpSpPr>
              <a:grpSpLocks/>
            </p:cNvGrpSpPr>
            <p:nvPr/>
          </p:nvGrpSpPr>
          <p:grpSpPr bwMode="auto">
            <a:xfrm>
              <a:off x="692" y="590"/>
              <a:ext cx="1131" cy="1254"/>
              <a:chOff x="692" y="590"/>
              <a:chExt cx="1131" cy="1254"/>
            </a:xfrm>
          </p:grpSpPr>
          <p:sp>
            <p:nvSpPr>
              <p:cNvPr id="490509" name="AutoShape 13"/>
              <p:cNvSpPr>
                <a:spLocks noChangeArrowheads="1"/>
              </p:cNvSpPr>
              <p:nvPr/>
            </p:nvSpPr>
            <p:spPr bwMode="auto">
              <a:xfrm rot="10800000">
                <a:off x="1420" y="590"/>
                <a:ext cx="403" cy="632"/>
              </a:xfrm>
              <a:prstGeom prst="rtTriangle">
                <a:avLst/>
              </a:prstGeom>
              <a:solidFill>
                <a:srgbClr val="FFFFFF"/>
              </a:solidFill>
              <a:ln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10" name="Rectangle 14"/>
              <p:cNvSpPr>
                <a:spLocks noChangeArrowheads="1"/>
              </p:cNvSpPr>
              <p:nvPr/>
            </p:nvSpPr>
            <p:spPr bwMode="auto">
              <a:xfrm>
                <a:off x="692" y="643"/>
                <a:ext cx="880" cy="12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11" name="AutoShape 15"/>
              <p:cNvSpPr>
                <a:spLocks noChangeArrowheads="1"/>
              </p:cNvSpPr>
              <p:nvPr/>
            </p:nvSpPr>
            <p:spPr bwMode="auto">
              <a:xfrm rot="15600000">
                <a:off x="1363" y="1392"/>
                <a:ext cx="340" cy="564"/>
              </a:xfrm>
              <a:prstGeom prst="rtTriangle">
                <a:avLst/>
              </a:prstGeom>
              <a:solidFill>
                <a:srgbClr val="FFFFFF"/>
              </a:solidFill>
              <a:ln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90512" name="Rectangle 16"/>
            <p:cNvSpPr>
              <a:spLocks noChangeArrowheads="1"/>
            </p:cNvSpPr>
            <p:nvPr/>
          </p:nvSpPr>
          <p:spPr bwMode="auto">
            <a:xfrm>
              <a:off x="753" y="1815"/>
              <a:ext cx="1082" cy="8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13" name="Freeform 17"/>
            <p:cNvSpPr>
              <a:spLocks/>
            </p:cNvSpPr>
            <p:nvPr/>
          </p:nvSpPr>
          <p:spPr bwMode="auto">
            <a:xfrm>
              <a:off x="474" y="645"/>
              <a:ext cx="243" cy="492"/>
            </a:xfrm>
            <a:custGeom>
              <a:avLst/>
              <a:gdLst/>
              <a:ahLst/>
              <a:cxnLst>
                <a:cxn ang="0">
                  <a:pos x="243" y="108"/>
                </a:cxn>
                <a:cxn ang="0">
                  <a:pos x="0" y="492"/>
                </a:cxn>
                <a:cxn ang="0">
                  <a:pos x="3" y="0"/>
                </a:cxn>
                <a:cxn ang="0">
                  <a:pos x="243" y="108"/>
                </a:cxn>
              </a:cxnLst>
              <a:rect l="0" t="0" r="r" b="b"/>
              <a:pathLst>
                <a:path w="243" h="492">
                  <a:moveTo>
                    <a:pt x="243" y="108"/>
                  </a:moveTo>
                  <a:lnTo>
                    <a:pt x="0" y="492"/>
                  </a:lnTo>
                  <a:lnTo>
                    <a:pt x="3" y="0"/>
                  </a:lnTo>
                  <a:lnTo>
                    <a:pt x="243" y="108"/>
                  </a:lnTo>
                  <a:close/>
                </a:path>
              </a:pathLst>
            </a:custGeom>
            <a:no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14" name="Freeform 18"/>
            <p:cNvSpPr>
              <a:spLocks/>
            </p:cNvSpPr>
            <p:nvPr/>
          </p:nvSpPr>
          <p:spPr bwMode="auto">
            <a:xfrm>
              <a:off x="414" y="711"/>
              <a:ext cx="369" cy="450"/>
            </a:xfrm>
            <a:custGeom>
              <a:avLst/>
              <a:gdLst/>
              <a:ahLst/>
              <a:cxnLst>
                <a:cxn ang="0">
                  <a:pos x="369" y="27"/>
                </a:cxn>
                <a:cxn ang="0">
                  <a:pos x="0" y="450"/>
                </a:cxn>
                <a:cxn ang="0">
                  <a:pos x="9" y="0"/>
                </a:cxn>
                <a:cxn ang="0">
                  <a:pos x="369" y="27"/>
                </a:cxn>
              </a:cxnLst>
              <a:rect l="0" t="0" r="r" b="b"/>
              <a:pathLst>
                <a:path w="369" h="450">
                  <a:moveTo>
                    <a:pt x="369" y="27"/>
                  </a:moveTo>
                  <a:lnTo>
                    <a:pt x="0" y="450"/>
                  </a:lnTo>
                  <a:lnTo>
                    <a:pt x="9" y="0"/>
                  </a:lnTo>
                  <a:lnTo>
                    <a:pt x="369" y="27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15" name="Freeform 19"/>
            <p:cNvSpPr>
              <a:spLocks/>
            </p:cNvSpPr>
            <p:nvPr/>
          </p:nvSpPr>
          <p:spPr bwMode="auto">
            <a:xfrm>
              <a:off x="402" y="1470"/>
              <a:ext cx="564" cy="42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564" y="420"/>
                </a:cxn>
                <a:cxn ang="0">
                  <a:pos x="0" y="426"/>
                </a:cxn>
                <a:cxn ang="0">
                  <a:pos x="60" y="0"/>
                </a:cxn>
              </a:cxnLst>
              <a:rect l="0" t="0" r="r" b="b"/>
              <a:pathLst>
                <a:path w="564" h="426">
                  <a:moveTo>
                    <a:pt x="60" y="0"/>
                  </a:moveTo>
                  <a:lnTo>
                    <a:pt x="564" y="420"/>
                  </a:lnTo>
                  <a:lnTo>
                    <a:pt x="0" y="426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0521" name="Group 25"/>
          <p:cNvGrpSpPr>
            <a:grpSpLocks/>
          </p:cNvGrpSpPr>
          <p:nvPr/>
        </p:nvGrpSpPr>
        <p:grpSpPr bwMode="auto">
          <a:xfrm>
            <a:off x="5688013" y="5518150"/>
            <a:ext cx="1547812" cy="1223963"/>
            <a:chOff x="254" y="2350"/>
            <a:chExt cx="1590" cy="1358"/>
          </a:xfrm>
        </p:grpSpPr>
        <p:pic>
          <p:nvPicPr>
            <p:cNvPr id="490520" name="Picture 24" descr="prostate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2427"/>
              <a:ext cx="1305" cy="1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90517" name="Group 21"/>
            <p:cNvGrpSpPr>
              <a:grpSpLocks/>
            </p:cNvGrpSpPr>
            <p:nvPr/>
          </p:nvGrpSpPr>
          <p:grpSpPr bwMode="auto">
            <a:xfrm>
              <a:off x="254" y="2350"/>
              <a:ext cx="1590" cy="1358"/>
              <a:chOff x="543" y="585"/>
              <a:chExt cx="1584" cy="1206"/>
            </a:xfrm>
          </p:grpSpPr>
          <p:sp>
            <p:nvSpPr>
              <p:cNvPr id="490518" name="Freeform 22"/>
              <p:cNvSpPr>
                <a:spLocks/>
              </p:cNvSpPr>
              <p:nvPr/>
            </p:nvSpPr>
            <p:spPr bwMode="auto">
              <a:xfrm>
                <a:off x="543" y="585"/>
                <a:ext cx="1584" cy="648"/>
              </a:xfrm>
              <a:custGeom>
                <a:avLst/>
                <a:gdLst/>
                <a:ahLst/>
                <a:cxnLst>
                  <a:cxn ang="0">
                    <a:pos x="381" y="252"/>
                  </a:cxn>
                  <a:cxn ang="0">
                    <a:pos x="450" y="213"/>
                  </a:cxn>
                  <a:cxn ang="0">
                    <a:pos x="528" y="177"/>
                  </a:cxn>
                  <a:cxn ang="0">
                    <a:pos x="618" y="159"/>
                  </a:cxn>
                  <a:cxn ang="0">
                    <a:pos x="741" y="147"/>
                  </a:cxn>
                  <a:cxn ang="0">
                    <a:pos x="816" y="144"/>
                  </a:cxn>
                  <a:cxn ang="0">
                    <a:pos x="915" y="150"/>
                  </a:cxn>
                  <a:cxn ang="0">
                    <a:pos x="1020" y="156"/>
                  </a:cxn>
                  <a:cxn ang="0">
                    <a:pos x="1125" y="180"/>
                  </a:cxn>
                  <a:cxn ang="0">
                    <a:pos x="1215" y="225"/>
                  </a:cxn>
                  <a:cxn ang="0">
                    <a:pos x="1272" y="267"/>
                  </a:cxn>
                  <a:cxn ang="0">
                    <a:pos x="1320" y="315"/>
                  </a:cxn>
                  <a:cxn ang="0">
                    <a:pos x="1365" y="405"/>
                  </a:cxn>
                  <a:cxn ang="0">
                    <a:pos x="1386" y="513"/>
                  </a:cxn>
                  <a:cxn ang="0">
                    <a:pos x="1371" y="588"/>
                  </a:cxn>
                  <a:cxn ang="0">
                    <a:pos x="1359" y="648"/>
                  </a:cxn>
                  <a:cxn ang="0">
                    <a:pos x="1584" y="648"/>
                  </a:cxn>
                  <a:cxn ang="0">
                    <a:pos x="1584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267" y="627"/>
                  </a:cxn>
                  <a:cxn ang="0">
                    <a:pos x="291" y="627"/>
                  </a:cxn>
                  <a:cxn ang="0">
                    <a:pos x="270" y="561"/>
                  </a:cxn>
                  <a:cxn ang="0">
                    <a:pos x="264" y="495"/>
                  </a:cxn>
                  <a:cxn ang="0">
                    <a:pos x="279" y="405"/>
                  </a:cxn>
                  <a:cxn ang="0">
                    <a:pos x="312" y="327"/>
                  </a:cxn>
                  <a:cxn ang="0">
                    <a:pos x="345" y="282"/>
                  </a:cxn>
                  <a:cxn ang="0">
                    <a:pos x="381" y="252"/>
                  </a:cxn>
                </a:cxnLst>
                <a:rect l="0" t="0" r="r" b="b"/>
                <a:pathLst>
                  <a:path w="1584" h="648">
                    <a:moveTo>
                      <a:pt x="381" y="252"/>
                    </a:moveTo>
                    <a:lnTo>
                      <a:pt x="450" y="213"/>
                    </a:lnTo>
                    <a:lnTo>
                      <a:pt x="528" y="177"/>
                    </a:lnTo>
                    <a:lnTo>
                      <a:pt x="618" y="159"/>
                    </a:lnTo>
                    <a:lnTo>
                      <a:pt x="741" y="147"/>
                    </a:lnTo>
                    <a:lnTo>
                      <a:pt x="816" y="144"/>
                    </a:lnTo>
                    <a:lnTo>
                      <a:pt x="915" y="150"/>
                    </a:lnTo>
                    <a:lnTo>
                      <a:pt x="1020" y="156"/>
                    </a:lnTo>
                    <a:lnTo>
                      <a:pt x="1125" y="180"/>
                    </a:lnTo>
                    <a:lnTo>
                      <a:pt x="1215" y="225"/>
                    </a:lnTo>
                    <a:lnTo>
                      <a:pt x="1272" y="267"/>
                    </a:lnTo>
                    <a:lnTo>
                      <a:pt x="1320" y="315"/>
                    </a:lnTo>
                    <a:lnTo>
                      <a:pt x="1365" y="405"/>
                    </a:lnTo>
                    <a:lnTo>
                      <a:pt x="1386" y="513"/>
                    </a:lnTo>
                    <a:lnTo>
                      <a:pt x="1371" y="588"/>
                    </a:lnTo>
                    <a:lnTo>
                      <a:pt x="1359" y="648"/>
                    </a:lnTo>
                    <a:lnTo>
                      <a:pt x="1584" y="648"/>
                    </a:lnTo>
                    <a:lnTo>
                      <a:pt x="1584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267" y="627"/>
                    </a:lnTo>
                    <a:lnTo>
                      <a:pt x="291" y="627"/>
                    </a:lnTo>
                    <a:lnTo>
                      <a:pt x="270" y="561"/>
                    </a:lnTo>
                    <a:lnTo>
                      <a:pt x="264" y="495"/>
                    </a:lnTo>
                    <a:lnTo>
                      <a:pt x="279" y="405"/>
                    </a:lnTo>
                    <a:lnTo>
                      <a:pt x="312" y="327"/>
                    </a:lnTo>
                    <a:lnTo>
                      <a:pt x="345" y="282"/>
                    </a:lnTo>
                    <a:lnTo>
                      <a:pt x="381" y="252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19" name="Freeform 23"/>
              <p:cNvSpPr>
                <a:spLocks/>
              </p:cNvSpPr>
              <p:nvPr/>
            </p:nvSpPr>
            <p:spPr bwMode="auto">
              <a:xfrm>
                <a:off x="543" y="1212"/>
                <a:ext cx="1584" cy="579"/>
              </a:xfrm>
              <a:custGeom>
                <a:avLst/>
                <a:gdLst/>
                <a:ahLst/>
                <a:cxnLst>
                  <a:cxn ang="0">
                    <a:pos x="294" y="6"/>
                  </a:cxn>
                  <a:cxn ang="0">
                    <a:pos x="321" y="96"/>
                  </a:cxn>
                  <a:cxn ang="0">
                    <a:pos x="363" y="183"/>
                  </a:cxn>
                  <a:cxn ang="0">
                    <a:pos x="399" y="258"/>
                  </a:cxn>
                  <a:cxn ang="0">
                    <a:pos x="480" y="351"/>
                  </a:cxn>
                  <a:cxn ang="0">
                    <a:pos x="561" y="420"/>
                  </a:cxn>
                  <a:cxn ang="0">
                    <a:pos x="639" y="453"/>
                  </a:cxn>
                  <a:cxn ang="0">
                    <a:pos x="738" y="471"/>
                  </a:cxn>
                  <a:cxn ang="0">
                    <a:pos x="819" y="483"/>
                  </a:cxn>
                  <a:cxn ang="0">
                    <a:pos x="933" y="471"/>
                  </a:cxn>
                  <a:cxn ang="0">
                    <a:pos x="1026" y="429"/>
                  </a:cxn>
                  <a:cxn ang="0">
                    <a:pos x="1134" y="354"/>
                  </a:cxn>
                  <a:cxn ang="0">
                    <a:pos x="1221" y="258"/>
                  </a:cxn>
                  <a:cxn ang="0">
                    <a:pos x="1311" y="132"/>
                  </a:cxn>
                  <a:cxn ang="0">
                    <a:pos x="1356" y="24"/>
                  </a:cxn>
                  <a:cxn ang="0">
                    <a:pos x="1584" y="24"/>
                  </a:cxn>
                  <a:cxn ang="0">
                    <a:pos x="1584" y="579"/>
                  </a:cxn>
                  <a:cxn ang="0">
                    <a:pos x="0" y="579"/>
                  </a:cxn>
                  <a:cxn ang="0">
                    <a:pos x="0" y="0"/>
                  </a:cxn>
                  <a:cxn ang="0">
                    <a:pos x="294" y="6"/>
                  </a:cxn>
                </a:cxnLst>
                <a:rect l="0" t="0" r="r" b="b"/>
                <a:pathLst>
                  <a:path w="1584" h="579">
                    <a:moveTo>
                      <a:pt x="294" y="6"/>
                    </a:moveTo>
                    <a:lnTo>
                      <a:pt x="321" y="96"/>
                    </a:lnTo>
                    <a:lnTo>
                      <a:pt x="363" y="183"/>
                    </a:lnTo>
                    <a:lnTo>
                      <a:pt x="399" y="258"/>
                    </a:lnTo>
                    <a:lnTo>
                      <a:pt x="480" y="351"/>
                    </a:lnTo>
                    <a:lnTo>
                      <a:pt x="561" y="420"/>
                    </a:lnTo>
                    <a:lnTo>
                      <a:pt x="639" y="453"/>
                    </a:lnTo>
                    <a:lnTo>
                      <a:pt x="738" y="471"/>
                    </a:lnTo>
                    <a:lnTo>
                      <a:pt x="819" y="483"/>
                    </a:lnTo>
                    <a:lnTo>
                      <a:pt x="933" y="471"/>
                    </a:lnTo>
                    <a:lnTo>
                      <a:pt x="1026" y="429"/>
                    </a:lnTo>
                    <a:lnTo>
                      <a:pt x="1134" y="354"/>
                    </a:lnTo>
                    <a:lnTo>
                      <a:pt x="1221" y="258"/>
                    </a:lnTo>
                    <a:lnTo>
                      <a:pt x="1311" y="132"/>
                    </a:lnTo>
                    <a:lnTo>
                      <a:pt x="1356" y="24"/>
                    </a:lnTo>
                    <a:lnTo>
                      <a:pt x="1584" y="24"/>
                    </a:lnTo>
                    <a:lnTo>
                      <a:pt x="1584" y="579"/>
                    </a:lnTo>
                    <a:lnTo>
                      <a:pt x="0" y="579"/>
                    </a:lnTo>
                    <a:lnTo>
                      <a:pt x="0" y="0"/>
                    </a:lnTo>
                    <a:lnTo>
                      <a:pt x="294" y="6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90529" name="Group 33"/>
          <p:cNvGrpSpPr>
            <a:grpSpLocks/>
          </p:cNvGrpSpPr>
          <p:nvPr/>
        </p:nvGrpSpPr>
        <p:grpSpPr bwMode="auto">
          <a:xfrm>
            <a:off x="7524750" y="5589588"/>
            <a:ext cx="1223963" cy="1081087"/>
            <a:chOff x="3671" y="2690"/>
            <a:chExt cx="1341" cy="1194"/>
          </a:xfrm>
        </p:grpSpPr>
        <p:pic>
          <p:nvPicPr>
            <p:cNvPr id="490523" name="Picture 27" descr="prostate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03" y="2742"/>
              <a:ext cx="1300" cy="111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  <p:grpSp>
          <p:nvGrpSpPr>
            <p:cNvPr id="490524" name="Group 28"/>
            <p:cNvGrpSpPr>
              <a:grpSpLocks/>
            </p:cNvGrpSpPr>
            <p:nvPr/>
          </p:nvGrpSpPr>
          <p:grpSpPr bwMode="auto">
            <a:xfrm>
              <a:off x="3671" y="2690"/>
              <a:ext cx="1341" cy="1194"/>
              <a:chOff x="696" y="816"/>
              <a:chExt cx="1341" cy="1194"/>
            </a:xfrm>
          </p:grpSpPr>
          <p:sp>
            <p:nvSpPr>
              <p:cNvPr id="490525" name="Freeform 29"/>
              <p:cNvSpPr>
                <a:spLocks/>
              </p:cNvSpPr>
              <p:nvPr/>
            </p:nvSpPr>
            <p:spPr bwMode="auto">
              <a:xfrm>
                <a:off x="696" y="816"/>
                <a:ext cx="1341" cy="1194"/>
              </a:xfrm>
              <a:custGeom>
                <a:avLst/>
                <a:gdLst/>
                <a:ahLst/>
                <a:cxnLst>
                  <a:cxn ang="0">
                    <a:pos x="930" y="966"/>
                  </a:cxn>
                  <a:cxn ang="0">
                    <a:pos x="966" y="948"/>
                  </a:cxn>
                  <a:cxn ang="0">
                    <a:pos x="1008" y="915"/>
                  </a:cxn>
                  <a:cxn ang="0">
                    <a:pos x="1035" y="879"/>
                  </a:cxn>
                  <a:cxn ang="0">
                    <a:pos x="1068" y="846"/>
                  </a:cxn>
                  <a:cxn ang="0">
                    <a:pos x="1098" y="810"/>
                  </a:cxn>
                  <a:cxn ang="0">
                    <a:pos x="1134" y="780"/>
                  </a:cxn>
                  <a:cxn ang="0">
                    <a:pos x="1164" y="720"/>
                  </a:cxn>
                  <a:cxn ang="0">
                    <a:pos x="1191" y="651"/>
                  </a:cxn>
                  <a:cxn ang="0">
                    <a:pos x="1215" y="555"/>
                  </a:cxn>
                  <a:cxn ang="0">
                    <a:pos x="1164" y="327"/>
                  </a:cxn>
                  <a:cxn ang="0">
                    <a:pos x="1128" y="285"/>
                  </a:cxn>
                  <a:cxn ang="0">
                    <a:pos x="1083" y="243"/>
                  </a:cxn>
                  <a:cxn ang="0">
                    <a:pos x="1038" y="219"/>
                  </a:cxn>
                  <a:cxn ang="0">
                    <a:pos x="957" y="186"/>
                  </a:cxn>
                  <a:cxn ang="0">
                    <a:pos x="369" y="156"/>
                  </a:cxn>
                  <a:cxn ang="0">
                    <a:pos x="312" y="198"/>
                  </a:cxn>
                  <a:cxn ang="0">
                    <a:pos x="261" y="219"/>
                  </a:cxn>
                  <a:cxn ang="0">
                    <a:pos x="216" y="255"/>
                  </a:cxn>
                  <a:cxn ang="0">
                    <a:pos x="165" y="297"/>
                  </a:cxn>
                  <a:cxn ang="0">
                    <a:pos x="138" y="408"/>
                  </a:cxn>
                  <a:cxn ang="0">
                    <a:pos x="168" y="588"/>
                  </a:cxn>
                  <a:cxn ang="0">
                    <a:pos x="195" y="657"/>
                  </a:cxn>
                  <a:cxn ang="0">
                    <a:pos x="219" y="708"/>
                  </a:cxn>
                  <a:cxn ang="0">
                    <a:pos x="246" y="768"/>
                  </a:cxn>
                  <a:cxn ang="0">
                    <a:pos x="285" y="825"/>
                  </a:cxn>
                  <a:cxn ang="0">
                    <a:pos x="339" y="882"/>
                  </a:cxn>
                  <a:cxn ang="0">
                    <a:pos x="390" y="924"/>
                  </a:cxn>
                  <a:cxn ang="0">
                    <a:pos x="435" y="957"/>
                  </a:cxn>
                  <a:cxn ang="0">
                    <a:pos x="513" y="1002"/>
                  </a:cxn>
                  <a:cxn ang="0">
                    <a:pos x="819" y="1041"/>
                  </a:cxn>
                  <a:cxn ang="0">
                    <a:pos x="885" y="999"/>
                  </a:cxn>
                  <a:cxn ang="0">
                    <a:pos x="3" y="1194"/>
                  </a:cxn>
                  <a:cxn ang="0">
                    <a:pos x="1341" y="0"/>
                  </a:cxn>
                  <a:cxn ang="0">
                    <a:pos x="897" y="1182"/>
                  </a:cxn>
                </a:cxnLst>
                <a:rect l="0" t="0" r="r" b="b"/>
                <a:pathLst>
                  <a:path w="1341" h="1194">
                    <a:moveTo>
                      <a:pt x="891" y="966"/>
                    </a:moveTo>
                    <a:lnTo>
                      <a:pt x="930" y="966"/>
                    </a:lnTo>
                    <a:lnTo>
                      <a:pt x="930" y="948"/>
                    </a:lnTo>
                    <a:lnTo>
                      <a:pt x="966" y="948"/>
                    </a:lnTo>
                    <a:lnTo>
                      <a:pt x="966" y="915"/>
                    </a:lnTo>
                    <a:lnTo>
                      <a:pt x="1008" y="915"/>
                    </a:lnTo>
                    <a:lnTo>
                      <a:pt x="1008" y="879"/>
                    </a:lnTo>
                    <a:lnTo>
                      <a:pt x="1035" y="879"/>
                    </a:lnTo>
                    <a:lnTo>
                      <a:pt x="1035" y="846"/>
                    </a:lnTo>
                    <a:lnTo>
                      <a:pt x="1068" y="846"/>
                    </a:lnTo>
                    <a:lnTo>
                      <a:pt x="1068" y="810"/>
                    </a:lnTo>
                    <a:lnTo>
                      <a:pt x="1098" y="810"/>
                    </a:lnTo>
                    <a:lnTo>
                      <a:pt x="1098" y="783"/>
                    </a:lnTo>
                    <a:lnTo>
                      <a:pt x="1134" y="780"/>
                    </a:lnTo>
                    <a:lnTo>
                      <a:pt x="1134" y="720"/>
                    </a:lnTo>
                    <a:lnTo>
                      <a:pt x="1164" y="720"/>
                    </a:lnTo>
                    <a:lnTo>
                      <a:pt x="1164" y="648"/>
                    </a:lnTo>
                    <a:lnTo>
                      <a:pt x="1191" y="651"/>
                    </a:lnTo>
                    <a:lnTo>
                      <a:pt x="1191" y="555"/>
                    </a:lnTo>
                    <a:lnTo>
                      <a:pt x="1215" y="555"/>
                    </a:lnTo>
                    <a:lnTo>
                      <a:pt x="1215" y="327"/>
                    </a:lnTo>
                    <a:lnTo>
                      <a:pt x="1164" y="327"/>
                    </a:lnTo>
                    <a:lnTo>
                      <a:pt x="1164" y="285"/>
                    </a:lnTo>
                    <a:lnTo>
                      <a:pt x="1128" y="285"/>
                    </a:lnTo>
                    <a:lnTo>
                      <a:pt x="1128" y="243"/>
                    </a:lnTo>
                    <a:lnTo>
                      <a:pt x="1083" y="243"/>
                    </a:lnTo>
                    <a:lnTo>
                      <a:pt x="1083" y="216"/>
                    </a:lnTo>
                    <a:lnTo>
                      <a:pt x="1038" y="219"/>
                    </a:lnTo>
                    <a:lnTo>
                      <a:pt x="1035" y="186"/>
                    </a:lnTo>
                    <a:lnTo>
                      <a:pt x="957" y="186"/>
                    </a:lnTo>
                    <a:lnTo>
                      <a:pt x="957" y="156"/>
                    </a:lnTo>
                    <a:lnTo>
                      <a:pt x="369" y="156"/>
                    </a:lnTo>
                    <a:lnTo>
                      <a:pt x="366" y="198"/>
                    </a:lnTo>
                    <a:lnTo>
                      <a:pt x="312" y="198"/>
                    </a:lnTo>
                    <a:lnTo>
                      <a:pt x="312" y="219"/>
                    </a:lnTo>
                    <a:lnTo>
                      <a:pt x="261" y="219"/>
                    </a:lnTo>
                    <a:lnTo>
                      <a:pt x="258" y="255"/>
                    </a:lnTo>
                    <a:lnTo>
                      <a:pt x="216" y="255"/>
                    </a:lnTo>
                    <a:lnTo>
                      <a:pt x="213" y="294"/>
                    </a:lnTo>
                    <a:lnTo>
                      <a:pt x="165" y="297"/>
                    </a:lnTo>
                    <a:lnTo>
                      <a:pt x="162" y="402"/>
                    </a:lnTo>
                    <a:lnTo>
                      <a:pt x="138" y="408"/>
                    </a:lnTo>
                    <a:lnTo>
                      <a:pt x="141" y="582"/>
                    </a:lnTo>
                    <a:lnTo>
                      <a:pt x="168" y="588"/>
                    </a:lnTo>
                    <a:lnTo>
                      <a:pt x="165" y="657"/>
                    </a:lnTo>
                    <a:lnTo>
                      <a:pt x="195" y="657"/>
                    </a:lnTo>
                    <a:lnTo>
                      <a:pt x="195" y="705"/>
                    </a:lnTo>
                    <a:lnTo>
                      <a:pt x="219" y="708"/>
                    </a:lnTo>
                    <a:lnTo>
                      <a:pt x="216" y="762"/>
                    </a:lnTo>
                    <a:lnTo>
                      <a:pt x="246" y="768"/>
                    </a:lnTo>
                    <a:lnTo>
                      <a:pt x="246" y="822"/>
                    </a:lnTo>
                    <a:lnTo>
                      <a:pt x="285" y="825"/>
                    </a:lnTo>
                    <a:lnTo>
                      <a:pt x="285" y="882"/>
                    </a:lnTo>
                    <a:lnTo>
                      <a:pt x="339" y="882"/>
                    </a:lnTo>
                    <a:lnTo>
                      <a:pt x="339" y="924"/>
                    </a:lnTo>
                    <a:lnTo>
                      <a:pt x="390" y="924"/>
                    </a:lnTo>
                    <a:lnTo>
                      <a:pt x="387" y="957"/>
                    </a:lnTo>
                    <a:lnTo>
                      <a:pt x="435" y="957"/>
                    </a:lnTo>
                    <a:lnTo>
                      <a:pt x="438" y="1005"/>
                    </a:lnTo>
                    <a:lnTo>
                      <a:pt x="513" y="1002"/>
                    </a:lnTo>
                    <a:lnTo>
                      <a:pt x="513" y="1041"/>
                    </a:lnTo>
                    <a:lnTo>
                      <a:pt x="819" y="1041"/>
                    </a:lnTo>
                    <a:lnTo>
                      <a:pt x="819" y="1002"/>
                    </a:lnTo>
                    <a:lnTo>
                      <a:pt x="885" y="999"/>
                    </a:lnTo>
                    <a:lnTo>
                      <a:pt x="885" y="1194"/>
                    </a:lnTo>
                    <a:lnTo>
                      <a:pt x="3" y="1194"/>
                    </a:lnTo>
                    <a:lnTo>
                      <a:pt x="0" y="0"/>
                    </a:lnTo>
                    <a:lnTo>
                      <a:pt x="1341" y="0"/>
                    </a:lnTo>
                    <a:lnTo>
                      <a:pt x="1341" y="1182"/>
                    </a:lnTo>
                    <a:lnTo>
                      <a:pt x="897" y="1182"/>
                    </a:lnTo>
                    <a:lnTo>
                      <a:pt x="891" y="966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26" name="Rectangle 30"/>
              <p:cNvSpPr>
                <a:spLocks noChangeArrowheads="1"/>
              </p:cNvSpPr>
              <p:nvPr/>
            </p:nvSpPr>
            <p:spPr bwMode="auto">
              <a:xfrm>
                <a:off x="1569" y="1929"/>
                <a:ext cx="468" cy="81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90527" name="Rectangle 31"/>
            <p:cNvSpPr>
              <a:spLocks noChangeArrowheads="1"/>
            </p:cNvSpPr>
            <p:nvPr/>
          </p:nvSpPr>
          <p:spPr bwMode="auto">
            <a:xfrm>
              <a:off x="4545" y="3774"/>
              <a:ext cx="52" cy="7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28" name="Rectangle 32"/>
            <p:cNvSpPr>
              <a:spLocks noChangeArrowheads="1"/>
            </p:cNvSpPr>
            <p:nvPr/>
          </p:nvSpPr>
          <p:spPr bwMode="auto">
            <a:xfrm>
              <a:off x="4531" y="3766"/>
              <a:ext cx="78" cy="7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0611" name="Group 115"/>
          <p:cNvGrpSpPr>
            <a:grpSpLocks/>
          </p:cNvGrpSpPr>
          <p:nvPr/>
        </p:nvGrpSpPr>
        <p:grpSpPr bwMode="auto">
          <a:xfrm>
            <a:off x="5867400" y="4076700"/>
            <a:ext cx="2814638" cy="2581275"/>
            <a:chOff x="373" y="1126"/>
            <a:chExt cx="1773" cy="1626"/>
          </a:xfrm>
        </p:grpSpPr>
        <p:sp>
          <p:nvSpPr>
            <p:cNvPr id="490530" name="Rectangle 34"/>
            <p:cNvSpPr>
              <a:spLocks noChangeArrowheads="1"/>
            </p:cNvSpPr>
            <p:nvPr/>
          </p:nvSpPr>
          <p:spPr bwMode="auto">
            <a:xfrm>
              <a:off x="782" y="1272"/>
              <a:ext cx="135" cy="13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90531" name="Group 35"/>
            <p:cNvGrpSpPr>
              <a:grpSpLocks/>
            </p:cNvGrpSpPr>
            <p:nvPr/>
          </p:nvGrpSpPr>
          <p:grpSpPr bwMode="auto">
            <a:xfrm>
              <a:off x="373" y="1126"/>
              <a:ext cx="1773" cy="1626"/>
              <a:chOff x="-1361" y="1117"/>
              <a:chExt cx="1773" cy="1626"/>
            </a:xfrm>
          </p:grpSpPr>
          <p:grpSp>
            <p:nvGrpSpPr>
              <p:cNvPr id="490532" name="Group 36"/>
              <p:cNvGrpSpPr>
                <a:grpSpLocks/>
              </p:cNvGrpSpPr>
              <p:nvPr/>
            </p:nvGrpSpPr>
            <p:grpSpPr bwMode="auto">
              <a:xfrm>
                <a:off x="-1361" y="1117"/>
                <a:ext cx="1773" cy="1626"/>
                <a:chOff x="554" y="1135"/>
                <a:chExt cx="1773" cy="1626"/>
              </a:xfrm>
            </p:grpSpPr>
            <p:pic>
              <p:nvPicPr>
                <p:cNvPr id="490533" name="Picture 37" descr="prostate7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32" y="1233"/>
                  <a:ext cx="1643" cy="1457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490534" name="Group 38"/>
                <p:cNvGrpSpPr>
                  <a:grpSpLocks/>
                </p:cNvGrpSpPr>
                <p:nvPr/>
              </p:nvGrpSpPr>
              <p:grpSpPr bwMode="auto">
                <a:xfrm>
                  <a:off x="554" y="1135"/>
                  <a:ext cx="1773" cy="1626"/>
                  <a:chOff x="696" y="816"/>
                  <a:chExt cx="1341" cy="1194"/>
                </a:xfrm>
              </p:grpSpPr>
              <p:sp>
                <p:nvSpPr>
                  <p:cNvPr id="490535" name="Freeform 39"/>
                  <p:cNvSpPr>
                    <a:spLocks/>
                  </p:cNvSpPr>
                  <p:nvPr/>
                </p:nvSpPr>
                <p:spPr bwMode="auto">
                  <a:xfrm>
                    <a:off x="696" y="816"/>
                    <a:ext cx="1341" cy="1194"/>
                  </a:xfrm>
                  <a:custGeom>
                    <a:avLst/>
                    <a:gdLst/>
                    <a:ahLst/>
                    <a:cxnLst>
                      <a:cxn ang="0">
                        <a:pos x="930" y="966"/>
                      </a:cxn>
                      <a:cxn ang="0">
                        <a:pos x="966" y="948"/>
                      </a:cxn>
                      <a:cxn ang="0">
                        <a:pos x="1008" y="915"/>
                      </a:cxn>
                      <a:cxn ang="0">
                        <a:pos x="1035" y="879"/>
                      </a:cxn>
                      <a:cxn ang="0">
                        <a:pos x="1068" y="846"/>
                      </a:cxn>
                      <a:cxn ang="0">
                        <a:pos x="1098" y="810"/>
                      </a:cxn>
                      <a:cxn ang="0">
                        <a:pos x="1134" y="780"/>
                      </a:cxn>
                      <a:cxn ang="0">
                        <a:pos x="1164" y="720"/>
                      </a:cxn>
                      <a:cxn ang="0">
                        <a:pos x="1191" y="651"/>
                      </a:cxn>
                      <a:cxn ang="0">
                        <a:pos x="1215" y="555"/>
                      </a:cxn>
                      <a:cxn ang="0">
                        <a:pos x="1164" y="327"/>
                      </a:cxn>
                      <a:cxn ang="0">
                        <a:pos x="1128" y="285"/>
                      </a:cxn>
                      <a:cxn ang="0">
                        <a:pos x="1083" y="243"/>
                      </a:cxn>
                      <a:cxn ang="0">
                        <a:pos x="1038" y="219"/>
                      </a:cxn>
                      <a:cxn ang="0">
                        <a:pos x="957" y="186"/>
                      </a:cxn>
                      <a:cxn ang="0">
                        <a:pos x="369" y="156"/>
                      </a:cxn>
                      <a:cxn ang="0">
                        <a:pos x="312" y="198"/>
                      </a:cxn>
                      <a:cxn ang="0">
                        <a:pos x="261" y="219"/>
                      </a:cxn>
                      <a:cxn ang="0">
                        <a:pos x="216" y="255"/>
                      </a:cxn>
                      <a:cxn ang="0">
                        <a:pos x="165" y="297"/>
                      </a:cxn>
                      <a:cxn ang="0">
                        <a:pos x="138" y="408"/>
                      </a:cxn>
                      <a:cxn ang="0">
                        <a:pos x="168" y="588"/>
                      </a:cxn>
                      <a:cxn ang="0">
                        <a:pos x="195" y="657"/>
                      </a:cxn>
                      <a:cxn ang="0">
                        <a:pos x="219" y="708"/>
                      </a:cxn>
                      <a:cxn ang="0">
                        <a:pos x="246" y="768"/>
                      </a:cxn>
                      <a:cxn ang="0">
                        <a:pos x="285" y="825"/>
                      </a:cxn>
                      <a:cxn ang="0">
                        <a:pos x="339" y="882"/>
                      </a:cxn>
                      <a:cxn ang="0">
                        <a:pos x="390" y="924"/>
                      </a:cxn>
                      <a:cxn ang="0">
                        <a:pos x="435" y="957"/>
                      </a:cxn>
                      <a:cxn ang="0">
                        <a:pos x="513" y="1002"/>
                      </a:cxn>
                      <a:cxn ang="0">
                        <a:pos x="819" y="1041"/>
                      </a:cxn>
                      <a:cxn ang="0">
                        <a:pos x="885" y="999"/>
                      </a:cxn>
                      <a:cxn ang="0">
                        <a:pos x="3" y="1194"/>
                      </a:cxn>
                      <a:cxn ang="0">
                        <a:pos x="1341" y="0"/>
                      </a:cxn>
                      <a:cxn ang="0">
                        <a:pos x="897" y="1182"/>
                      </a:cxn>
                    </a:cxnLst>
                    <a:rect l="0" t="0" r="r" b="b"/>
                    <a:pathLst>
                      <a:path w="1341" h="1194">
                        <a:moveTo>
                          <a:pt x="891" y="966"/>
                        </a:moveTo>
                        <a:lnTo>
                          <a:pt x="930" y="966"/>
                        </a:lnTo>
                        <a:lnTo>
                          <a:pt x="930" y="948"/>
                        </a:lnTo>
                        <a:lnTo>
                          <a:pt x="966" y="948"/>
                        </a:lnTo>
                        <a:lnTo>
                          <a:pt x="966" y="915"/>
                        </a:lnTo>
                        <a:lnTo>
                          <a:pt x="1008" y="915"/>
                        </a:lnTo>
                        <a:lnTo>
                          <a:pt x="1008" y="879"/>
                        </a:lnTo>
                        <a:lnTo>
                          <a:pt x="1035" y="879"/>
                        </a:lnTo>
                        <a:lnTo>
                          <a:pt x="1035" y="846"/>
                        </a:lnTo>
                        <a:lnTo>
                          <a:pt x="1068" y="846"/>
                        </a:lnTo>
                        <a:lnTo>
                          <a:pt x="1068" y="810"/>
                        </a:lnTo>
                        <a:lnTo>
                          <a:pt x="1098" y="810"/>
                        </a:lnTo>
                        <a:lnTo>
                          <a:pt x="1098" y="783"/>
                        </a:lnTo>
                        <a:lnTo>
                          <a:pt x="1134" y="780"/>
                        </a:lnTo>
                        <a:lnTo>
                          <a:pt x="1134" y="720"/>
                        </a:lnTo>
                        <a:lnTo>
                          <a:pt x="1164" y="720"/>
                        </a:lnTo>
                        <a:lnTo>
                          <a:pt x="1164" y="648"/>
                        </a:lnTo>
                        <a:lnTo>
                          <a:pt x="1191" y="651"/>
                        </a:lnTo>
                        <a:lnTo>
                          <a:pt x="1191" y="555"/>
                        </a:lnTo>
                        <a:lnTo>
                          <a:pt x="1215" y="555"/>
                        </a:lnTo>
                        <a:lnTo>
                          <a:pt x="1215" y="327"/>
                        </a:lnTo>
                        <a:lnTo>
                          <a:pt x="1164" y="327"/>
                        </a:lnTo>
                        <a:lnTo>
                          <a:pt x="1164" y="285"/>
                        </a:lnTo>
                        <a:lnTo>
                          <a:pt x="1128" y="285"/>
                        </a:lnTo>
                        <a:lnTo>
                          <a:pt x="1128" y="243"/>
                        </a:lnTo>
                        <a:lnTo>
                          <a:pt x="1083" y="243"/>
                        </a:lnTo>
                        <a:lnTo>
                          <a:pt x="1083" y="216"/>
                        </a:lnTo>
                        <a:lnTo>
                          <a:pt x="1038" y="219"/>
                        </a:lnTo>
                        <a:lnTo>
                          <a:pt x="1035" y="186"/>
                        </a:lnTo>
                        <a:lnTo>
                          <a:pt x="957" y="186"/>
                        </a:lnTo>
                        <a:lnTo>
                          <a:pt x="957" y="156"/>
                        </a:lnTo>
                        <a:lnTo>
                          <a:pt x="369" y="156"/>
                        </a:lnTo>
                        <a:lnTo>
                          <a:pt x="366" y="198"/>
                        </a:lnTo>
                        <a:lnTo>
                          <a:pt x="312" y="198"/>
                        </a:lnTo>
                        <a:lnTo>
                          <a:pt x="312" y="219"/>
                        </a:lnTo>
                        <a:lnTo>
                          <a:pt x="261" y="219"/>
                        </a:lnTo>
                        <a:lnTo>
                          <a:pt x="258" y="255"/>
                        </a:lnTo>
                        <a:lnTo>
                          <a:pt x="216" y="255"/>
                        </a:lnTo>
                        <a:lnTo>
                          <a:pt x="213" y="294"/>
                        </a:lnTo>
                        <a:lnTo>
                          <a:pt x="165" y="297"/>
                        </a:lnTo>
                        <a:lnTo>
                          <a:pt x="162" y="402"/>
                        </a:lnTo>
                        <a:lnTo>
                          <a:pt x="138" y="408"/>
                        </a:lnTo>
                        <a:lnTo>
                          <a:pt x="141" y="582"/>
                        </a:lnTo>
                        <a:lnTo>
                          <a:pt x="168" y="588"/>
                        </a:lnTo>
                        <a:lnTo>
                          <a:pt x="165" y="657"/>
                        </a:lnTo>
                        <a:lnTo>
                          <a:pt x="195" y="657"/>
                        </a:lnTo>
                        <a:lnTo>
                          <a:pt x="195" y="705"/>
                        </a:lnTo>
                        <a:lnTo>
                          <a:pt x="219" y="708"/>
                        </a:lnTo>
                        <a:lnTo>
                          <a:pt x="216" y="762"/>
                        </a:lnTo>
                        <a:lnTo>
                          <a:pt x="246" y="768"/>
                        </a:lnTo>
                        <a:lnTo>
                          <a:pt x="246" y="822"/>
                        </a:lnTo>
                        <a:lnTo>
                          <a:pt x="285" y="825"/>
                        </a:lnTo>
                        <a:lnTo>
                          <a:pt x="285" y="882"/>
                        </a:lnTo>
                        <a:lnTo>
                          <a:pt x="339" y="882"/>
                        </a:lnTo>
                        <a:lnTo>
                          <a:pt x="339" y="924"/>
                        </a:lnTo>
                        <a:lnTo>
                          <a:pt x="390" y="924"/>
                        </a:lnTo>
                        <a:lnTo>
                          <a:pt x="387" y="957"/>
                        </a:lnTo>
                        <a:lnTo>
                          <a:pt x="435" y="957"/>
                        </a:lnTo>
                        <a:lnTo>
                          <a:pt x="438" y="1005"/>
                        </a:lnTo>
                        <a:lnTo>
                          <a:pt x="513" y="1002"/>
                        </a:lnTo>
                        <a:lnTo>
                          <a:pt x="513" y="1041"/>
                        </a:lnTo>
                        <a:lnTo>
                          <a:pt x="819" y="1041"/>
                        </a:lnTo>
                        <a:lnTo>
                          <a:pt x="819" y="1002"/>
                        </a:lnTo>
                        <a:lnTo>
                          <a:pt x="885" y="999"/>
                        </a:lnTo>
                        <a:lnTo>
                          <a:pt x="885" y="1194"/>
                        </a:lnTo>
                        <a:lnTo>
                          <a:pt x="3" y="1194"/>
                        </a:lnTo>
                        <a:lnTo>
                          <a:pt x="0" y="0"/>
                        </a:lnTo>
                        <a:lnTo>
                          <a:pt x="1341" y="0"/>
                        </a:lnTo>
                        <a:lnTo>
                          <a:pt x="1341" y="1182"/>
                        </a:lnTo>
                        <a:lnTo>
                          <a:pt x="897" y="1182"/>
                        </a:lnTo>
                        <a:lnTo>
                          <a:pt x="891" y="96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2700" cap="flat" cmpd="sng">
                    <a:solidFill>
                      <a:srgbClr val="C0C0C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90536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1569" y="1929"/>
                    <a:ext cx="468" cy="81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solidFill>
                      <a:srgbClr val="C0C0C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490537" name="Rectangle 41"/>
              <p:cNvSpPr>
                <a:spLocks noChangeArrowheads="1"/>
              </p:cNvSpPr>
              <p:nvPr/>
            </p:nvSpPr>
            <p:spPr bwMode="auto">
              <a:xfrm>
                <a:off x="-193" y="2535"/>
                <a:ext cx="47" cy="1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C0C0C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90538" name="Rectangle 42"/>
            <p:cNvSpPr>
              <a:spLocks noChangeArrowheads="1"/>
            </p:cNvSpPr>
            <p:nvPr/>
          </p:nvSpPr>
          <p:spPr bwMode="auto">
            <a:xfrm>
              <a:off x="1526" y="2595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90539" name="Picture 43" descr="prostate1b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DFB"/>
                </a:clrFrom>
                <a:clrTo>
                  <a:srgbClr val="FFFD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94" y="1572"/>
              <a:ext cx="251" cy="437"/>
            </a:xfrm>
            <a:prstGeom prst="rect">
              <a:avLst/>
            </a:prstGeom>
            <a:noFill/>
          </p:spPr>
        </p:pic>
        <p:sp>
          <p:nvSpPr>
            <p:cNvPr id="490540" name="Rectangle 44"/>
            <p:cNvSpPr>
              <a:spLocks noChangeArrowheads="1"/>
            </p:cNvSpPr>
            <p:nvPr/>
          </p:nvSpPr>
          <p:spPr bwMode="auto">
            <a:xfrm>
              <a:off x="920" y="1275"/>
              <a:ext cx="690" cy="108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1" name="Rectangle 45"/>
            <p:cNvSpPr>
              <a:spLocks noChangeArrowheads="1"/>
            </p:cNvSpPr>
            <p:nvPr/>
          </p:nvSpPr>
          <p:spPr bwMode="auto">
            <a:xfrm>
              <a:off x="788" y="1281"/>
              <a:ext cx="135" cy="12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2" name="Rectangle 46"/>
            <p:cNvSpPr>
              <a:spLocks noChangeArrowheads="1"/>
            </p:cNvSpPr>
            <p:nvPr/>
          </p:nvSpPr>
          <p:spPr bwMode="auto">
            <a:xfrm>
              <a:off x="1616" y="1281"/>
              <a:ext cx="126" cy="12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3" name="Rectangle 47"/>
            <p:cNvSpPr>
              <a:spLocks noChangeArrowheads="1"/>
            </p:cNvSpPr>
            <p:nvPr/>
          </p:nvSpPr>
          <p:spPr bwMode="auto">
            <a:xfrm>
              <a:off x="653" y="1416"/>
              <a:ext cx="123" cy="78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4" name="Rectangle 48"/>
            <p:cNvSpPr>
              <a:spLocks noChangeArrowheads="1"/>
            </p:cNvSpPr>
            <p:nvPr/>
          </p:nvSpPr>
          <p:spPr bwMode="auto">
            <a:xfrm>
              <a:off x="512" y="1548"/>
              <a:ext cx="120" cy="129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5" name="Rectangle 49"/>
            <p:cNvSpPr>
              <a:spLocks noChangeArrowheads="1"/>
            </p:cNvSpPr>
            <p:nvPr/>
          </p:nvSpPr>
          <p:spPr bwMode="auto">
            <a:xfrm>
              <a:off x="509" y="1656"/>
              <a:ext cx="93" cy="192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6" name="Rectangle 50"/>
            <p:cNvSpPr>
              <a:spLocks noChangeArrowheads="1"/>
            </p:cNvSpPr>
            <p:nvPr/>
          </p:nvSpPr>
          <p:spPr bwMode="auto">
            <a:xfrm>
              <a:off x="506" y="1830"/>
              <a:ext cx="105" cy="144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7" name="Rectangle 51"/>
            <p:cNvSpPr>
              <a:spLocks noChangeArrowheads="1"/>
            </p:cNvSpPr>
            <p:nvPr/>
          </p:nvSpPr>
          <p:spPr bwMode="auto">
            <a:xfrm>
              <a:off x="650" y="1419"/>
              <a:ext cx="53" cy="114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8" name="Rectangle 52"/>
            <p:cNvSpPr>
              <a:spLocks noChangeArrowheads="1"/>
            </p:cNvSpPr>
            <p:nvPr/>
          </p:nvSpPr>
          <p:spPr bwMode="auto">
            <a:xfrm>
              <a:off x="506" y="1968"/>
              <a:ext cx="135" cy="147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9" name="Rectangle 53"/>
            <p:cNvSpPr>
              <a:spLocks noChangeArrowheads="1"/>
            </p:cNvSpPr>
            <p:nvPr/>
          </p:nvSpPr>
          <p:spPr bwMode="auto">
            <a:xfrm>
              <a:off x="656" y="2082"/>
              <a:ext cx="47" cy="165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0" name="Rectangle 54"/>
            <p:cNvSpPr>
              <a:spLocks noChangeArrowheads="1"/>
            </p:cNvSpPr>
            <p:nvPr/>
          </p:nvSpPr>
          <p:spPr bwMode="auto">
            <a:xfrm>
              <a:off x="785" y="2307"/>
              <a:ext cx="54" cy="69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1" name="Rectangle 55"/>
            <p:cNvSpPr>
              <a:spLocks noChangeArrowheads="1"/>
            </p:cNvSpPr>
            <p:nvPr/>
          </p:nvSpPr>
          <p:spPr bwMode="auto">
            <a:xfrm>
              <a:off x="926" y="2430"/>
              <a:ext cx="66" cy="93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2" name="Rectangle 56"/>
            <p:cNvSpPr>
              <a:spLocks noChangeArrowheads="1"/>
            </p:cNvSpPr>
            <p:nvPr/>
          </p:nvSpPr>
          <p:spPr bwMode="auto">
            <a:xfrm>
              <a:off x="683" y="2244"/>
              <a:ext cx="105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3" name="Rectangle 57"/>
            <p:cNvSpPr>
              <a:spLocks noChangeArrowheads="1"/>
            </p:cNvSpPr>
            <p:nvPr/>
          </p:nvSpPr>
          <p:spPr bwMode="auto">
            <a:xfrm>
              <a:off x="812" y="2385"/>
              <a:ext cx="105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4" name="Rectangle 58"/>
            <p:cNvSpPr>
              <a:spLocks noChangeArrowheads="1"/>
            </p:cNvSpPr>
            <p:nvPr/>
          </p:nvSpPr>
          <p:spPr bwMode="auto">
            <a:xfrm>
              <a:off x="992" y="2472"/>
              <a:ext cx="66" cy="51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5" name="Rectangle 59"/>
            <p:cNvSpPr>
              <a:spLocks noChangeArrowheads="1"/>
            </p:cNvSpPr>
            <p:nvPr/>
          </p:nvSpPr>
          <p:spPr bwMode="auto">
            <a:xfrm>
              <a:off x="1040" y="2526"/>
              <a:ext cx="168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6" name="Rectangle 60"/>
            <p:cNvSpPr>
              <a:spLocks noChangeArrowheads="1"/>
            </p:cNvSpPr>
            <p:nvPr/>
          </p:nvSpPr>
          <p:spPr bwMode="auto">
            <a:xfrm>
              <a:off x="1196" y="2523"/>
              <a:ext cx="129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7" name="Rectangle 61"/>
            <p:cNvSpPr>
              <a:spLocks noChangeArrowheads="1"/>
            </p:cNvSpPr>
            <p:nvPr/>
          </p:nvSpPr>
          <p:spPr bwMode="auto">
            <a:xfrm>
              <a:off x="1313" y="2526"/>
              <a:ext cx="153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8" name="Rectangle 62"/>
            <p:cNvSpPr>
              <a:spLocks noChangeArrowheads="1"/>
            </p:cNvSpPr>
            <p:nvPr/>
          </p:nvSpPr>
          <p:spPr bwMode="auto">
            <a:xfrm>
              <a:off x="1428" y="2478"/>
              <a:ext cx="170" cy="48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9" name="Rectangle 63"/>
            <p:cNvSpPr>
              <a:spLocks noChangeArrowheads="1"/>
            </p:cNvSpPr>
            <p:nvPr/>
          </p:nvSpPr>
          <p:spPr bwMode="auto">
            <a:xfrm>
              <a:off x="1484" y="2448"/>
              <a:ext cx="123" cy="69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0" name="Rectangle 64"/>
            <p:cNvSpPr>
              <a:spLocks noChangeArrowheads="1"/>
            </p:cNvSpPr>
            <p:nvPr/>
          </p:nvSpPr>
          <p:spPr bwMode="auto">
            <a:xfrm>
              <a:off x="1547" y="2415"/>
              <a:ext cx="63" cy="57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1" name="Rectangle 65"/>
            <p:cNvSpPr>
              <a:spLocks noChangeArrowheads="1"/>
            </p:cNvSpPr>
            <p:nvPr/>
          </p:nvSpPr>
          <p:spPr bwMode="auto">
            <a:xfrm>
              <a:off x="1619" y="2385"/>
              <a:ext cx="105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2" name="Rectangle 66"/>
            <p:cNvSpPr>
              <a:spLocks noChangeArrowheads="1"/>
            </p:cNvSpPr>
            <p:nvPr/>
          </p:nvSpPr>
          <p:spPr bwMode="auto">
            <a:xfrm>
              <a:off x="1751" y="2247"/>
              <a:ext cx="111" cy="12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90563" name="Group 67"/>
            <p:cNvGrpSpPr>
              <a:grpSpLocks/>
            </p:cNvGrpSpPr>
            <p:nvPr/>
          </p:nvGrpSpPr>
          <p:grpSpPr bwMode="auto">
            <a:xfrm>
              <a:off x="1641" y="2277"/>
              <a:ext cx="104" cy="99"/>
              <a:chOff x="1825" y="2277"/>
              <a:chExt cx="104" cy="99"/>
            </a:xfrm>
          </p:grpSpPr>
          <p:sp>
            <p:nvSpPr>
              <p:cNvPr id="490564" name="Rectangle 68"/>
              <p:cNvSpPr>
                <a:spLocks noChangeArrowheads="1"/>
              </p:cNvSpPr>
              <p:nvPr/>
            </p:nvSpPr>
            <p:spPr bwMode="auto">
              <a:xfrm>
                <a:off x="1882" y="2277"/>
                <a:ext cx="47" cy="99"/>
              </a:xfrm>
              <a:prstGeom prst="rect">
                <a:avLst/>
              </a:prstGeom>
              <a:solidFill>
                <a:srgbClr val="FF3399"/>
              </a:solidFill>
              <a:ln w="9525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65" name="Rectangle 69"/>
              <p:cNvSpPr>
                <a:spLocks noChangeArrowheads="1"/>
              </p:cNvSpPr>
              <p:nvPr/>
            </p:nvSpPr>
            <p:spPr bwMode="auto">
              <a:xfrm>
                <a:off x="1825" y="2329"/>
                <a:ext cx="83" cy="47"/>
              </a:xfrm>
              <a:prstGeom prst="rect">
                <a:avLst/>
              </a:prstGeom>
              <a:solidFill>
                <a:srgbClr val="FF3399"/>
              </a:solidFill>
              <a:ln w="9525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90566" name="Rectangle 70"/>
            <p:cNvSpPr>
              <a:spLocks noChangeArrowheads="1"/>
            </p:cNvSpPr>
            <p:nvPr/>
          </p:nvSpPr>
          <p:spPr bwMode="auto">
            <a:xfrm>
              <a:off x="1833" y="2097"/>
              <a:ext cx="56" cy="150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7" name="Rectangle 71"/>
            <p:cNvSpPr>
              <a:spLocks noChangeArrowheads="1"/>
            </p:cNvSpPr>
            <p:nvPr/>
          </p:nvSpPr>
          <p:spPr bwMode="auto">
            <a:xfrm>
              <a:off x="1776" y="2182"/>
              <a:ext cx="107" cy="65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8" name="Rectangle 72"/>
            <p:cNvSpPr>
              <a:spLocks noChangeArrowheads="1"/>
            </p:cNvSpPr>
            <p:nvPr/>
          </p:nvSpPr>
          <p:spPr bwMode="auto">
            <a:xfrm>
              <a:off x="1892" y="1953"/>
              <a:ext cx="105" cy="20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9" name="Rectangle 73"/>
            <p:cNvSpPr>
              <a:spLocks noChangeArrowheads="1"/>
            </p:cNvSpPr>
            <p:nvPr/>
          </p:nvSpPr>
          <p:spPr bwMode="auto">
            <a:xfrm>
              <a:off x="1928" y="1782"/>
              <a:ext cx="90" cy="171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0" name="Rectangle 74"/>
            <p:cNvSpPr>
              <a:spLocks noChangeArrowheads="1"/>
            </p:cNvSpPr>
            <p:nvPr/>
          </p:nvSpPr>
          <p:spPr bwMode="auto">
            <a:xfrm>
              <a:off x="1940" y="1656"/>
              <a:ext cx="78" cy="165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1" name="Rectangle 75"/>
            <p:cNvSpPr>
              <a:spLocks noChangeArrowheads="1"/>
            </p:cNvSpPr>
            <p:nvPr/>
          </p:nvSpPr>
          <p:spPr bwMode="auto">
            <a:xfrm>
              <a:off x="1907" y="1548"/>
              <a:ext cx="111" cy="132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2" name="Rectangle 76"/>
            <p:cNvSpPr>
              <a:spLocks noChangeArrowheads="1"/>
            </p:cNvSpPr>
            <p:nvPr/>
          </p:nvSpPr>
          <p:spPr bwMode="auto">
            <a:xfrm>
              <a:off x="1796" y="1413"/>
              <a:ext cx="84" cy="108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3" name="Rectangle 77"/>
            <p:cNvSpPr>
              <a:spLocks noChangeArrowheads="1"/>
            </p:cNvSpPr>
            <p:nvPr/>
          </p:nvSpPr>
          <p:spPr bwMode="auto">
            <a:xfrm>
              <a:off x="1754" y="1413"/>
              <a:ext cx="63" cy="57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4" name="Rectangle 78"/>
            <p:cNvSpPr>
              <a:spLocks noChangeArrowheads="1"/>
            </p:cNvSpPr>
            <p:nvPr/>
          </p:nvSpPr>
          <p:spPr bwMode="auto">
            <a:xfrm>
              <a:off x="1880" y="1416"/>
              <a:ext cx="117" cy="13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5" name="Rectangle 79"/>
            <p:cNvSpPr>
              <a:spLocks noChangeArrowheads="1"/>
            </p:cNvSpPr>
            <p:nvPr/>
          </p:nvSpPr>
          <p:spPr bwMode="auto">
            <a:xfrm>
              <a:off x="1892" y="2094"/>
              <a:ext cx="105" cy="14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6" name="Rectangle 80"/>
            <p:cNvSpPr>
              <a:spLocks noChangeArrowheads="1"/>
            </p:cNvSpPr>
            <p:nvPr/>
          </p:nvSpPr>
          <p:spPr bwMode="auto">
            <a:xfrm>
              <a:off x="491" y="1962"/>
              <a:ext cx="159" cy="1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7" name="Rectangle 81"/>
            <p:cNvSpPr>
              <a:spLocks noChangeArrowheads="1"/>
            </p:cNvSpPr>
            <p:nvPr/>
          </p:nvSpPr>
          <p:spPr bwMode="auto">
            <a:xfrm>
              <a:off x="648" y="1408"/>
              <a:ext cx="149" cy="65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8" name="Rectangle 82"/>
            <p:cNvSpPr>
              <a:spLocks noChangeArrowheads="1"/>
            </p:cNvSpPr>
            <p:nvPr/>
          </p:nvSpPr>
          <p:spPr bwMode="auto">
            <a:xfrm>
              <a:off x="545" y="1434"/>
              <a:ext cx="93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9" name="Rectangle 83"/>
            <p:cNvSpPr>
              <a:spLocks noChangeArrowheads="1"/>
            </p:cNvSpPr>
            <p:nvPr/>
          </p:nvSpPr>
          <p:spPr bwMode="auto">
            <a:xfrm>
              <a:off x="662" y="2203"/>
              <a:ext cx="113" cy="47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80" name="Rectangle 84"/>
            <p:cNvSpPr>
              <a:spLocks noChangeArrowheads="1"/>
            </p:cNvSpPr>
            <p:nvPr/>
          </p:nvSpPr>
          <p:spPr bwMode="auto">
            <a:xfrm>
              <a:off x="1733" y="1413"/>
              <a:ext cx="51" cy="47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81" name="Rectangle 85"/>
            <p:cNvSpPr>
              <a:spLocks noChangeArrowheads="1"/>
            </p:cNvSpPr>
            <p:nvPr/>
          </p:nvSpPr>
          <p:spPr bwMode="auto">
            <a:xfrm>
              <a:off x="671" y="2163"/>
              <a:ext cx="66" cy="51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90582" name="Group 86"/>
            <p:cNvGrpSpPr>
              <a:grpSpLocks/>
            </p:cNvGrpSpPr>
            <p:nvPr/>
          </p:nvGrpSpPr>
          <p:grpSpPr bwMode="auto">
            <a:xfrm>
              <a:off x="506" y="1289"/>
              <a:ext cx="1515" cy="1378"/>
              <a:chOff x="523" y="1233"/>
              <a:chExt cx="1515" cy="1378"/>
            </a:xfrm>
          </p:grpSpPr>
          <p:sp>
            <p:nvSpPr>
              <p:cNvPr id="490583" name="Rectangle 87"/>
              <p:cNvSpPr>
                <a:spLocks noChangeArrowheads="1"/>
              </p:cNvSpPr>
              <p:nvPr/>
            </p:nvSpPr>
            <p:spPr bwMode="auto">
              <a:xfrm>
                <a:off x="799" y="1914"/>
                <a:ext cx="135" cy="291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84" name="Rectangle 88"/>
              <p:cNvSpPr>
                <a:spLocks noChangeArrowheads="1"/>
              </p:cNvSpPr>
              <p:nvPr/>
            </p:nvSpPr>
            <p:spPr bwMode="auto">
              <a:xfrm>
                <a:off x="1624" y="2052"/>
                <a:ext cx="138" cy="153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90585" name="Group 89"/>
              <p:cNvGrpSpPr>
                <a:grpSpLocks/>
              </p:cNvGrpSpPr>
              <p:nvPr/>
            </p:nvGrpSpPr>
            <p:grpSpPr bwMode="auto">
              <a:xfrm>
                <a:off x="523" y="1233"/>
                <a:ext cx="1515" cy="1378"/>
                <a:chOff x="523" y="1233"/>
                <a:chExt cx="1515" cy="1378"/>
              </a:xfrm>
            </p:grpSpPr>
            <p:sp>
              <p:nvSpPr>
                <p:cNvPr id="490586" name="Rectangle 90"/>
                <p:cNvSpPr>
                  <a:spLocks noChangeArrowheads="1"/>
                </p:cNvSpPr>
                <p:nvPr/>
              </p:nvSpPr>
              <p:spPr bwMode="auto">
                <a:xfrm>
                  <a:off x="667" y="1365"/>
                  <a:ext cx="408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87" name="Rectangle 91"/>
                <p:cNvSpPr>
                  <a:spLocks noChangeArrowheads="1"/>
                </p:cNvSpPr>
                <p:nvPr/>
              </p:nvSpPr>
              <p:spPr bwMode="auto">
                <a:xfrm>
                  <a:off x="937" y="1233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88" name="Rectangle 92"/>
                <p:cNvSpPr>
                  <a:spLocks noChangeArrowheads="1"/>
                </p:cNvSpPr>
                <p:nvPr/>
              </p:nvSpPr>
              <p:spPr bwMode="auto">
                <a:xfrm>
                  <a:off x="1207" y="1233"/>
                  <a:ext cx="414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89" name="Rectangle 93"/>
                <p:cNvSpPr>
                  <a:spLocks noChangeArrowheads="1"/>
                </p:cNvSpPr>
                <p:nvPr/>
              </p:nvSpPr>
              <p:spPr bwMode="auto">
                <a:xfrm>
                  <a:off x="1501" y="1365"/>
                  <a:ext cx="393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0" name="Rectangle 94"/>
                <p:cNvSpPr>
                  <a:spLocks noChangeArrowheads="1"/>
                </p:cNvSpPr>
                <p:nvPr/>
              </p:nvSpPr>
              <p:spPr bwMode="auto">
                <a:xfrm>
                  <a:off x="1771" y="1497"/>
                  <a:ext cx="267" cy="138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1" name="Rectangle 95"/>
                <p:cNvSpPr>
                  <a:spLocks noChangeArrowheads="1"/>
                </p:cNvSpPr>
                <p:nvPr/>
              </p:nvSpPr>
              <p:spPr bwMode="auto">
                <a:xfrm>
                  <a:off x="1897" y="1605"/>
                  <a:ext cx="135" cy="180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2" name="Rectangle 96"/>
                <p:cNvSpPr>
                  <a:spLocks noChangeArrowheads="1"/>
                </p:cNvSpPr>
                <p:nvPr/>
              </p:nvSpPr>
              <p:spPr bwMode="auto">
                <a:xfrm rot="5400000">
                  <a:off x="1831" y="1854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3" name="Rectangle 97"/>
                <p:cNvSpPr>
                  <a:spLocks noChangeArrowheads="1"/>
                </p:cNvSpPr>
                <p:nvPr/>
              </p:nvSpPr>
              <p:spPr bwMode="auto">
                <a:xfrm>
                  <a:off x="523" y="1506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4" name="Rectangle 98"/>
                <p:cNvSpPr>
                  <a:spLocks noChangeArrowheads="1"/>
                </p:cNvSpPr>
                <p:nvPr/>
              </p:nvSpPr>
              <p:spPr bwMode="auto">
                <a:xfrm rot="5400000">
                  <a:off x="1149" y="1294"/>
                  <a:ext cx="267" cy="417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5" name="Rectangle 99"/>
                <p:cNvSpPr>
                  <a:spLocks noChangeArrowheads="1"/>
                </p:cNvSpPr>
                <p:nvPr/>
              </p:nvSpPr>
              <p:spPr bwMode="auto">
                <a:xfrm rot="5400000">
                  <a:off x="1623" y="2059"/>
                  <a:ext cx="420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6" name="Rectangle 100"/>
                <p:cNvSpPr>
                  <a:spLocks noChangeArrowheads="1"/>
                </p:cNvSpPr>
                <p:nvPr/>
              </p:nvSpPr>
              <p:spPr bwMode="auto">
                <a:xfrm rot="5400000">
                  <a:off x="1558" y="2277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7" name="Rectangle 101"/>
                <p:cNvSpPr>
                  <a:spLocks noChangeArrowheads="1"/>
                </p:cNvSpPr>
                <p:nvPr/>
              </p:nvSpPr>
              <p:spPr bwMode="auto">
                <a:xfrm rot="5400000">
                  <a:off x="1429" y="2277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8" name="Rectangle 102"/>
                <p:cNvSpPr>
                  <a:spLocks noChangeArrowheads="1"/>
                </p:cNvSpPr>
                <p:nvPr/>
              </p:nvSpPr>
              <p:spPr bwMode="auto">
                <a:xfrm rot="5400000">
                  <a:off x="1149" y="2269"/>
                  <a:ext cx="267" cy="417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9" name="Rectangle 103"/>
                <p:cNvSpPr>
                  <a:spLocks noChangeArrowheads="1"/>
                </p:cNvSpPr>
                <p:nvPr/>
              </p:nvSpPr>
              <p:spPr bwMode="auto">
                <a:xfrm rot="5400000">
                  <a:off x="871" y="2283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0" name="Rectangle 104"/>
                <p:cNvSpPr>
                  <a:spLocks noChangeArrowheads="1"/>
                </p:cNvSpPr>
                <p:nvPr/>
              </p:nvSpPr>
              <p:spPr bwMode="auto">
                <a:xfrm rot="5400000">
                  <a:off x="730" y="2277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1" name="Rectangle 105"/>
                <p:cNvSpPr>
                  <a:spLocks noChangeArrowheads="1"/>
                </p:cNvSpPr>
                <p:nvPr/>
              </p:nvSpPr>
              <p:spPr bwMode="auto">
                <a:xfrm rot="5400000">
                  <a:off x="585" y="2134"/>
                  <a:ext cx="288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2" name="Rectangle 106"/>
                <p:cNvSpPr>
                  <a:spLocks noChangeArrowheads="1"/>
                </p:cNvSpPr>
                <p:nvPr/>
              </p:nvSpPr>
              <p:spPr bwMode="auto">
                <a:xfrm rot="5400000">
                  <a:off x="460" y="1710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3" name="Rectangle 107"/>
                <p:cNvSpPr>
                  <a:spLocks noChangeArrowheads="1"/>
                </p:cNvSpPr>
                <p:nvPr/>
              </p:nvSpPr>
              <p:spPr bwMode="auto">
                <a:xfrm>
                  <a:off x="526" y="1917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4" name="Rectangle 108"/>
                <p:cNvSpPr>
                  <a:spLocks noChangeArrowheads="1"/>
                </p:cNvSpPr>
                <p:nvPr/>
              </p:nvSpPr>
              <p:spPr bwMode="auto">
                <a:xfrm rot="5400000">
                  <a:off x="1354" y="1647"/>
                  <a:ext cx="549" cy="264"/>
                </a:xfrm>
                <a:prstGeom prst="rect">
                  <a:avLst/>
                </a:prstGeom>
                <a:solidFill>
                  <a:srgbClr val="FFFF00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5" name="Rectangle 109"/>
                <p:cNvSpPr>
                  <a:spLocks noChangeArrowheads="1"/>
                </p:cNvSpPr>
                <p:nvPr/>
              </p:nvSpPr>
              <p:spPr bwMode="auto">
                <a:xfrm>
                  <a:off x="1771" y="1641"/>
                  <a:ext cx="129" cy="270"/>
                </a:xfrm>
                <a:prstGeom prst="rect">
                  <a:avLst/>
                </a:prstGeom>
                <a:solidFill>
                  <a:schemeClr val="accent2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6" name="Rectangle 110"/>
                <p:cNvSpPr>
                  <a:spLocks noChangeArrowheads="1"/>
                </p:cNvSpPr>
                <p:nvPr/>
              </p:nvSpPr>
              <p:spPr bwMode="auto">
                <a:xfrm>
                  <a:off x="796" y="1503"/>
                  <a:ext cx="279" cy="132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7" name="Rectangle 111"/>
                <p:cNvSpPr>
                  <a:spLocks noChangeArrowheads="1"/>
                </p:cNvSpPr>
                <p:nvPr/>
              </p:nvSpPr>
              <p:spPr bwMode="auto">
                <a:xfrm>
                  <a:off x="664" y="1644"/>
                  <a:ext cx="267" cy="270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8" name="Rectangle 112"/>
                <p:cNvSpPr>
                  <a:spLocks noChangeArrowheads="1"/>
                </p:cNvSpPr>
                <p:nvPr/>
              </p:nvSpPr>
              <p:spPr bwMode="auto">
                <a:xfrm>
                  <a:off x="1078" y="2208"/>
                  <a:ext cx="414" cy="132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9" name="Rectangle 113"/>
                <p:cNvSpPr>
                  <a:spLocks noChangeArrowheads="1"/>
                </p:cNvSpPr>
                <p:nvPr/>
              </p:nvSpPr>
              <p:spPr bwMode="auto">
                <a:xfrm>
                  <a:off x="940" y="2055"/>
                  <a:ext cx="681" cy="153"/>
                </a:xfrm>
                <a:prstGeom prst="rect">
                  <a:avLst/>
                </a:prstGeom>
                <a:solidFill>
                  <a:schemeClr val="accent2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10" name="Rectangle 114"/>
                <p:cNvSpPr>
                  <a:spLocks noChangeArrowheads="1"/>
                </p:cNvSpPr>
                <p:nvPr/>
              </p:nvSpPr>
              <p:spPr bwMode="auto">
                <a:xfrm>
                  <a:off x="940" y="1641"/>
                  <a:ext cx="552" cy="408"/>
                </a:xfrm>
                <a:prstGeom prst="rect">
                  <a:avLst/>
                </a:prstGeom>
                <a:solidFill>
                  <a:schemeClr val="accent2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90612" name="Text Box 116"/>
          <p:cNvSpPr txBox="1">
            <a:spLocks noChangeArrowheads="1"/>
          </p:cNvSpPr>
          <p:nvPr/>
        </p:nvSpPr>
        <p:spPr bwMode="auto">
          <a:xfrm>
            <a:off x="8172450" y="3644900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/>
              <a:t>Varian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0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0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90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050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82FD93-D08D-46D2-9ECE-1195E024045E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1609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/>
              <a:t>Portal Imaging</a:t>
            </a:r>
          </a:p>
        </p:txBody>
      </p:sp>
      <p:pic>
        <p:nvPicPr>
          <p:cNvPr id="516099" name="Picture 3" descr="porta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1628775"/>
            <a:ext cx="2663825" cy="2663825"/>
          </a:xfrm>
          <a:prstGeom prst="rect">
            <a:avLst/>
          </a:prstGeom>
          <a:noFill/>
        </p:spPr>
      </p:pic>
      <p:pic>
        <p:nvPicPr>
          <p:cNvPr id="516100" name="ORL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9750" y="1628775"/>
            <a:ext cx="2589213" cy="2690813"/>
          </a:xfrm>
          <a:ln/>
        </p:spPr>
      </p:pic>
      <p:pic>
        <p:nvPicPr>
          <p:cNvPr id="516101" name="Picture 5" descr="Image-Guided Radiosurgery for Radiation Oncolog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3860800"/>
            <a:ext cx="2439987" cy="2519363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2928934"/>
            <a:ext cx="4857784" cy="345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rostokąt 8"/>
          <p:cNvSpPr/>
          <p:nvPr/>
        </p:nvSpPr>
        <p:spPr>
          <a:xfrm>
            <a:off x="1643042" y="6396335"/>
            <a:ext cx="19288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sz="800" dirty="0" smtClean="0"/>
              <a:t>Andrew M. </a:t>
            </a:r>
            <a:r>
              <a:rPr lang="en-US" sz="800" dirty="0" err="1" smtClean="0"/>
              <a:t>Sessler</a:t>
            </a:r>
            <a:endParaRPr lang="en-US" sz="800" dirty="0" smtClean="0"/>
          </a:p>
          <a:p>
            <a:pPr eaLnBrk="1" hangingPunct="1"/>
            <a:r>
              <a:rPr lang="en-US" sz="800" dirty="0" smtClean="0"/>
              <a:t>Lawrence Berkeley National Laboratory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6215074" y="1714488"/>
            <a:ext cx="9286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 err="1" smtClean="0"/>
              <a:t>www.bioscan.ch</a:t>
            </a:r>
            <a:endParaRPr lang="pl-PL" sz="800" dirty="0"/>
          </a:p>
        </p:txBody>
      </p:sp>
      <p:sp>
        <p:nvSpPr>
          <p:cNvPr id="12" name="Text Box 116"/>
          <p:cNvSpPr txBox="1">
            <a:spLocks noChangeArrowheads="1"/>
          </p:cNvSpPr>
          <p:nvPr/>
        </p:nvSpPr>
        <p:spPr bwMode="auto">
          <a:xfrm>
            <a:off x="8172450" y="3500438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/>
              <a:t>Varian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00" fill="hold"/>
                                        <p:tgtEl>
                                          <p:spTgt spid="516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16100"/>
                </p:tgtEl>
              </p:cMediaNode>
            </p:vide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16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9" dur="1" fill="hold"/>
                                        <p:tgtEl>
                                          <p:spTgt spid="516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6100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31922A-DE2C-431E-A0CB-AA3311A5C447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49869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endParaRPr lang="pl-PL"/>
          </a:p>
        </p:txBody>
      </p:sp>
      <p:sp>
        <p:nvSpPr>
          <p:cNvPr id="498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>
              <a:latin typeface="Arial" charset="0"/>
            </a:endParaRPr>
          </a:p>
          <a:p>
            <a:endParaRPr lang="pl-PL">
              <a:latin typeface="Arial" charset="0"/>
            </a:endParaRPr>
          </a:p>
          <a:p>
            <a:endParaRPr lang="pl-PL">
              <a:latin typeface="Arial" charset="0"/>
            </a:endParaRPr>
          </a:p>
        </p:txBody>
      </p:sp>
      <p:pic>
        <p:nvPicPr>
          <p:cNvPr id="498692" name="Picture 4" descr="varian_obi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071546"/>
            <a:ext cx="5340350" cy="4005263"/>
          </a:xfrm>
          <a:prstGeom prst="rect">
            <a:avLst/>
          </a:prstGeom>
          <a:noFill/>
        </p:spPr>
      </p:pic>
      <p:sp>
        <p:nvSpPr>
          <p:cNvPr id="7" name="Text Box 116"/>
          <p:cNvSpPr txBox="1">
            <a:spLocks noChangeArrowheads="1"/>
          </p:cNvSpPr>
          <p:nvPr/>
        </p:nvSpPr>
        <p:spPr bwMode="auto">
          <a:xfrm>
            <a:off x="7358082" y="5500702"/>
            <a:ext cx="13573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800" dirty="0" err="1" smtClean="0"/>
              <a:t>Varian</a:t>
            </a:r>
            <a:endParaRPr lang="pl-PL" sz="800" dirty="0" smtClean="0"/>
          </a:p>
          <a:p>
            <a:pPr>
              <a:spcBef>
                <a:spcPct val="50000"/>
              </a:spcBef>
            </a:pPr>
            <a:r>
              <a:rPr lang="pl-PL" sz="800" dirty="0" err="1" smtClean="0"/>
              <a:t>www.youtube.com</a:t>
            </a:r>
            <a:endParaRPr lang="pl-PL" sz="800" dirty="0"/>
          </a:p>
        </p:txBody>
      </p:sp>
      <p:pic>
        <p:nvPicPr>
          <p:cNvPr id="474114" name="Picture 2" descr="http://lane.stanford.edu/graphics/portals/history/accelerator800x974p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285860"/>
            <a:ext cx="2857520" cy="3481148"/>
          </a:xfrm>
          <a:prstGeom prst="rect">
            <a:avLst/>
          </a:prstGeom>
          <a:noFill/>
        </p:spPr>
      </p:pic>
      <p:sp>
        <p:nvSpPr>
          <p:cNvPr id="9" name="Prostokąt 8"/>
          <p:cNvSpPr/>
          <p:nvPr/>
        </p:nvSpPr>
        <p:spPr>
          <a:xfrm>
            <a:off x="71406" y="507207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http://lane.stanford.edu/graphics/portals/history/accelerator800x974px.jpg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4E970C-9CBD-449A-A839-2E844A884A84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0073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latin typeface="Arial" charset="0"/>
              </a:rPr>
              <a:t>„Bramkowanie” oddechem</a:t>
            </a:r>
          </a:p>
        </p:txBody>
      </p:sp>
      <p:sp>
        <p:nvSpPr>
          <p:cNvPr id="5007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00740" name="Picture 4" descr="respiratory_gatin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9938" y="1917700"/>
            <a:ext cx="5195887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rgbClr val="FFFF00"/>
                </a:solidFill>
              </a:rPr>
              <a:t>Akceleratory w Polsce</a:t>
            </a:r>
            <a:endParaRPr lang="pl-PL" dirty="0">
              <a:solidFill>
                <a:srgbClr val="FFFF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496" y="1600200"/>
            <a:ext cx="8229600" cy="4708525"/>
          </a:xfrm>
        </p:spPr>
        <p:txBody>
          <a:bodyPr/>
          <a:lstStyle/>
          <a:p>
            <a:r>
              <a:rPr lang="pl-PL" dirty="0" smtClean="0"/>
              <a:t>70 akceleratorów </a:t>
            </a:r>
            <a:br>
              <a:rPr lang="pl-PL" dirty="0" smtClean="0"/>
            </a:br>
            <a:r>
              <a:rPr lang="pl-PL" dirty="0" smtClean="0"/>
              <a:t>w 2006r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2697FC-9620-4241-A2FB-D2BB369AEF39}" type="datetime1">
              <a:rPr lang="pl-PL" smtClean="0"/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NCBJ     </a:t>
            </a:r>
            <a:endParaRPr lang="en-US" dirty="0"/>
          </a:p>
        </p:txBody>
      </p:sp>
      <p:pic>
        <p:nvPicPr>
          <p:cNvPr id="4730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9" t="11655" r="28257" b="6584"/>
          <a:stretch/>
        </p:blipFill>
        <p:spPr bwMode="auto">
          <a:xfrm>
            <a:off x="3491880" y="1360097"/>
            <a:ext cx="5544616" cy="4949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5"/>
          <p:cNvSpPr/>
          <p:nvPr/>
        </p:nvSpPr>
        <p:spPr>
          <a:xfrm>
            <a:off x="179512" y="5680850"/>
            <a:ext cx="331236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NOWOTWORY Journal of Oncology • 2007 • volume </a:t>
            </a:r>
            <a:r>
              <a:rPr lang="en-US" sz="600" dirty="0" smtClean="0"/>
              <a:t>57</a:t>
            </a:r>
            <a:r>
              <a:rPr lang="pl-PL" sz="600" dirty="0" smtClean="0"/>
              <a:t>, </a:t>
            </a:r>
            <a:r>
              <a:rPr lang="pl-PL" sz="800" dirty="0" err="1"/>
              <a:t>Number</a:t>
            </a:r>
            <a:r>
              <a:rPr lang="pl-PL" sz="800" dirty="0"/>
              <a:t> 5 • 487–517</a:t>
            </a:r>
            <a:endParaRPr lang="pl-PL" sz="600" dirty="0"/>
          </a:p>
        </p:txBody>
      </p:sp>
    </p:spTree>
    <p:extLst>
      <p:ext uri="{BB962C8B-B14F-4D97-AF65-F5344CB8AC3E}">
        <p14:creationId xmlns:p14="http://schemas.microsoft.com/office/powerpoint/2010/main" val="47548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Film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Sławomir Wronka, NCBJ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D1CBD-005C-4ACC-8DE5-1069A6BECAB3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0364" y="357166"/>
            <a:ext cx="5357850" cy="1143000"/>
          </a:xfrm>
          <a:noFill/>
        </p:spPr>
        <p:txBody>
          <a:bodyPr anchor="b"/>
          <a:lstStyle/>
          <a:p>
            <a:r>
              <a:rPr lang="pl-PL" b="0" dirty="0"/>
              <a:t>IORT</a:t>
            </a:r>
          </a:p>
        </p:txBody>
      </p:sp>
      <p:pic>
        <p:nvPicPr>
          <p:cNvPr id="4679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39624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4286248" y="6000768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BAA06F-AEB4-40CB-BC9B-5E66768CFC0B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21218" name="Rectangle 2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pl-PL" sz="4100">
                <a:effectLst>
                  <a:outerShdw blurRad="38100" dist="38100" dir="2700000" algn="tl">
                    <a:srgbClr val="69676D"/>
                  </a:outerShdw>
                </a:effectLst>
                <a:latin typeface="Lucida Sans" pitchFamily="34" charset="0"/>
              </a:rPr>
              <a:t>Robotic Arm (Cyber Knife)</a:t>
            </a:r>
          </a:p>
        </p:txBody>
      </p:sp>
      <p:sp>
        <p:nvSpPr>
          <p:cNvPr id="8" name="Prostokąt 7"/>
          <p:cNvSpPr/>
          <p:nvPr/>
        </p:nvSpPr>
        <p:spPr>
          <a:xfrm>
            <a:off x="4214810" y="5857892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http://neoavatara.files.wordpress.com/2008/12/cyberknife.jpg</a:t>
            </a:r>
            <a:endParaRPr lang="pl-PL" sz="800" dirty="0"/>
          </a:p>
        </p:txBody>
      </p:sp>
      <p:pic>
        <p:nvPicPr>
          <p:cNvPr id="466948" name="Picture 4" descr="http://neoavatara.files.wordpress.com/2008/12/cyberkni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83447"/>
            <a:ext cx="4008433" cy="4031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37CCD7-6CAC-455C-9488-D66167CDAEDC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25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471042" name="Rectangle 2"/>
          <p:cNvSpPr>
            <a:spLocks noChangeArrowheads="1"/>
          </p:cNvSpPr>
          <p:nvPr/>
        </p:nvSpPr>
        <p:spPr bwMode="auto">
          <a:xfrm>
            <a:off x="381000" y="1052513"/>
            <a:ext cx="8458200" cy="5410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1043" name="Rectangle 3"/>
          <p:cNvSpPr>
            <a:spLocks noGrp="1"/>
          </p:cNvSpPr>
          <p:nvPr>
            <p:ph type="title"/>
          </p:nvPr>
        </p:nvSpPr>
        <p:spPr bwMode="auto">
          <a:xfrm>
            <a:off x="533400" y="366713"/>
            <a:ext cx="8229600" cy="714375"/>
          </a:xfrm>
          <a:noFill/>
        </p:spPr>
        <p:txBody>
          <a:bodyPr lIns="82704" tIns="41352" rIns="82704" bIns="41352"/>
          <a:lstStyle/>
          <a:p>
            <a:pPr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300" b="0"/>
              <a:t>The ideal depth-dose distribution?</a:t>
            </a:r>
          </a:p>
        </p:txBody>
      </p:sp>
      <p:sp>
        <p:nvSpPr>
          <p:cNvPr id="471044" name="AutoShape 4"/>
          <p:cNvSpPr>
            <a:spLocks noChangeArrowheads="1"/>
          </p:cNvSpPr>
          <p:nvPr/>
        </p:nvSpPr>
        <p:spPr bwMode="auto">
          <a:xfrm>
            <a:off x="1588" y="1428750"/>
            <a:ext cx="9142412" cy="1588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45" name="Line 5"/>
          <p:cNvSpPr>
            <a:spLocks noChangeShapeType="1"/>
          </p:cNvSpPr>
          <p:nvPr/>
        </p:nvSpPr>
        <p:spPr bwMode="auto">
          <a:xfrm>
            <a:off x="2065338" y="5561013"/>
            <a:ext cx="5046662" cy="1587"/>
          </a:xfrm>
          <a:prstGeom prst="line">
            <a:avLst/>
          </a:prstGeom>
          <a:noFill/>
          <a:ln w="38160">
            <a:solidFill>
              <a:srgbClr val="FFFFFF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71046" name="Line 6"/>
          <p:cNvSpPr>
            <a:spLocks noChangeShapeType="1"/>
          </p:cNvSpPr>
          <p:nvPr/>
        </p:nvSpPr>
        <p:spPr bwMode="auto">
          <a:xfrm flipV="1">
            <a:off x="2197100" y="1370013"/>
            <a:ext cx="1588" cy="4291012"/>
          </a:xfrm>
          <a:prstGeom prst="line">
            <a:avLst/>
          </a:prstGeom>
          <a:noFill/>
          <a:ln w="38160">
            <a:solidFill>
              <a:srgbClr val="FFFFFF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71047" name="Text Box 7"/>
          <p:cNvSpPr txBox="1">
            <a:spLocks noChangeArrowheads="1"/>
          </p:cNvSpPr>
          <p:nvPr/>
        </p:nvSpPr>
        <p:spPr bwMode="auto">
          <a:xfrm>
            <a:off x="6026150" y="5637213"/>
            <a:ext cx="78105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704" tIns="41352" rIns="82704" bIns="41352">
            <a:spAutoFit/>
          </a:bodyPr>
          <a:lstStyle/>
          <a:p>
            <a:pPr defTabSz="820738"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</a:pPr>
            <a:r>
              <a:rPr lang="en-GB">
                <a:solidFill>
                  <a:srgbClr val="FFFFFF"/>
                </a:solidFill>
              </a:rPr>
              <a:t>Depth</a:t>
            </a:r>
          </a:p>
        </p:txBody>
      </p:sp>
      <p:sp>
        <p:nvSpPr>
          <p:cNvPr id="471048" name="Text Box 8"/>
          <p:cNvSpPr txBox="1">
            <a:spLocks noChangeArrowheads="1"/>
          </p:cNvSpPr>
          <p:nvPr/>
        </p:nvSpPr>
        <p:spPr bwMode="auto">
          <a:xfrm rot="16200000">
            <a:off x="1548606" y="1810545"/>
            <a:ext cx="7778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704" tIns="41352" rIns="82704" bIns="41352">
            <a:spAutoFit/>
          </a:bodyPr>
          <a:lstStyle/>
          <a:p>
            <a:pPr defTabSz="820738"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</a:pPr>
            <a:r>
              <a:rPr lang="en-GB">
                <a:solidFill>
                  <a:srgbClr val="FFFFFF"/>
                </a:solidFill>
              </a:rPr>
              <a:t>Dose</a:t>
            </a:r>
          </a:p>
        </p:txBody>
      </p:sp>
      <p:grpSp>
        <p:nvGrpSpPr>
          <p:cNvPr id="471049" name="Group 9"/>
          <p:cNvGrpSpPr>
            <a:grpSpLocks/>
          </p:cNvGrpSpPr>
          <p:nvPr/>
        </p:nvGrpSpPr>
        <p:grpSpPr bwMode="auto">
          <a:xfrm>
            <a:off x="2217738" y="1660525"/>
            <a:ext cx="4603750" cy="2833688"/>
            <a:chOff x="1537" y="1185"/>
            <a:chExt cx="3190" cy="2023"/>
          </a:xfrm>
        </p:grpSpPr>
        <p:sp>
          <p:nvSpPr>
            <p:cNvPr id="471050" name="Freeform 10"/>
            <p:cNvSpPr>
              <a:spLocks noChangeArrowheads="1"/>
            </p:cNvSpPr>
            <p:nvPr/>
          </p:nvSpPr>
          <p:spPr bwMode="auto">
            <a:xfrm>
              <a:off x="1537" y="1185"/>
              <a:ext cx="3191" cy="2025"/>
            </a:xfrm>
            <a:custGeom>
              <a:avLst/>
              <a:gdLst/>
              <a:ahLst/>
              <a:cxnLst>
                <a:cxn ang="0">
                  <a:pos x="0" y="4370"/>
                </a:cxn>
                <a:cxn ang="0">
                  <a:pos x="132" y="2762"/>
                </a:cxn>
                <a:cxn ang="0">
                  <a:pos x="230" y="1843"/>
                </a:cxn>
                <a:cxn ang="0">
                  <a:pos x="396" y="885"/>
                </a:cxn>
                <a:cxn ang="0">
                  <a:pos x="528" y="387"/>
                </a:cxn>
                <a:cxn ang="0">
                  <a:pos x="660" y="119"/>
                </a:cxn>
                <a:cxn ang="0">
                  <a:pos x="858" y="4"/>
                </a:cxn>
                <a:cxn ang="0">
                  <a:pos x="1090" y="157"/>
                </a:cxn>
                <a:cxn ang="0">
                  <a:pos x="1387" y="463"/>
                </a:cxn>
                <a:cxn ang="0">
                  <a:pos x="1717" y="885"/>
                </a:cxn>
                <a:cxn ang="0">
                  <a:pos x="2576" y="1843"/>
                </a:cxn>
                <a:cxn ang="0">
                  <a:pos x="3105" y="2456"/>
                </a:cxn>
                <a:cxn ang="0">
                  <a:pos x="3963" y="3336"/>
                </a:cxn>
                <a:cxn ang="0">
                  <a:pos x="4987" y="4178"/>
                </a:cxn>
                <a:cxn ang="0">
                  <a:pos x="5812" y="4869"/>
                </a:cxn>
                <a:cxn ang="0">
                  <a:pos x="6837" y="5596"/>
                </a:cxn>
                <a:cxn ang="0">
                  <a:pos x="7728" y="6171"/>
                </a:cxn>
                <a:cxn ang="0">
                  <a:pos x="8719" y="6745"/>
                </a:cxn>
                <a:cxn ang="0">
                  <a:pos x="10205" y="7550"/>
                </a:cxn>
                <a:cxn ang="0">
                  <a:pos x="11427" y="8048"/>
                </a:cxn>
                <a:cxn ang="0">
                  <a:pos x="12517" y="8469"/>
                </a:cxn>
                <a:cxn ang="0">
                  <a:pos x="13443" y="8775"/>
                </a:cxn>
                <a:cxn ang="0">
                  <a:pos x="14070" y="8928"/>
                </a:cxn>
              </a:cxnLst>
              <a:rect l="0" t="0" r="r" b="b"/>
              <a:pathLst>
                <a:path w="14071" h="8929">
                  <a:moveTo>
                    <a:pt x="0" y="4370"/>
                  </a:moveTo>
                  <a:cubicBezTo>
                    <a:pt x="45" y="3776"/>
                    <a:pt x="94" y="3183"/>
                    <a:pt x="132" y="2762"/>
                  </a:cubicBezTo>
                  <a:cubicBezTo>
                    <a:pt x="170" y="2341"/>
                    <a:pt x="185" y="2154"/>
                    <a:pt x="230" y="1843"/>
                  </a:cubicBezTo>
                  <a:cubicBezTo>
                    <a:pt x="275" y="1532"/>
                    <a:pt x="346" y="1129"/>
                    <a:pt x="396" y="885"/>
                  </a:cubicBezTo>
                  <a:cubicBezTo>
                    <a:pt x="446" y="641"/>
                    <a:pt x="483" y="517"/>
                    <a:pt x="528" y="387"/>
                  </a:cubicBezTo>
                  <a:cubicBezTo>
                    <a:pt x="573" y="257"/>
                    <a:pt x="606" y="181"/>
                    <a:pt x="660" y="119"/>
                  </a:cubicBezTo>
                  <a:cubicBezTo>
                    <a:pt x="714" y="57"/>
                    <a:pt x="788" y="0"/>
                    <a:pt x="858" y="4"/>
                  </a:cubicBezTo>
                  <a:cubicBezTo>
                    <a:pt x="928" y="8"/>
                    <a:pt x="1003" y="80"/>
                    <a:pt x="1090" y="157"/>
                  </a:cubicBezTo>
                  <a:cubicBezTo>
                    <a:pt x="1177" y="234"/>
                    <a:pt x="1283" y="344"/>
                    <a:pt x="1387" y="463"/>
                  </a:cubicBezTo>
                  <a:cubicBezTo>
                    <a:pt x="1491" y="582"/>
                    <a:pt x="1519" y="655"/>
                    <a:pt x="1717" y="885"/>
                  </a:cubicBezTo>
                  <a:cubicBezTo>
                    <a:pt x="1915" y="1115"/>
                    <a:pt x="2345" y="1580"/>
                    <a:pt x="2576" y="1843"/>
                  </a:cubicBezTo>
                  <a:cubicBezTo>
                    <a:pt x="2807" y="2106"/>
                    <a:pt x="2873" y="2206"/>
                    <a:pt x="3105" y="2456"/>
                  </a:cubicBezTo>
                  <a:cubicBezTo>
                    <a:pt x="3337" y="2706"/>
                    <a:pt x="3649" y="3050"/>
                    <a:pt x="3963" y="3336"/>
                  </a:cubicBezTo>
                  <a:cubicBezTo>
                    <a:pt x="4277" y="3622"/>
                    <a:pt x="4677" y="3924"/>
                    <a:pt x="4987" y="4178"/>
                  </a:cubicBezTo>
                  <a:cubicBezTo>
                    <a:pt x="5297" y="4432"/>
                    <a:pt x="5504" y="4634"/>
                    <a:pt x="5812" y="4869"/>
                  </a:cubicBezTo>
                  <a:cubicBezTo>
                    <a:pt x="6120" y="5104"/>
                    <a:pt x="6519" y="5381"/>
                    <a:pt x="6837" y="5596"/>
                  </a:cubicBezTo>
                  <a:cubicBezTo>
                    <a:pt x="7155" y="5811"/>
                    <a:pt x="7414" y="5979"/>
                    <a:pt x="7728" y="6171"/>
                  </a:cubicBezTo>
                  <a:cubicBezTo>
                    <a:pt x="8042" y="6363"/>
                    <a:pt x="8305" y="6515"/>
                    <a:pt x="8719" y="6745"/>
                  </a:cubicBezTo>
                  <a:cubicBezTo>
                    <a:pt x="9133" y="6975"/>
                    <a:pt x="9755" y="7334"/>
                    <a:pt x="10205" y="7550"/>
                  </a:cubicBezTo>
                  <a:cubicBezTo>
                    <a:pt x="10655" y="7766"/>
                    <a:pt x="11044" y="7895"/>
                    <a:pt x="11427" y="8048"/>
                  </a:cubicBezTo>
                  <a:cubicBezTo>
                    <a:pt x="11810" y="8201"/>
                    <a:pt x="12183" y="8350"/>
                    <a:pt x="12517" y="8469"/>
                  </a:cubicBezTo>
                  <a:cubicBezTo>
                    <a:pt x="12851" y="8588"/>
                    <a:pt x="13182" y="8699"/>
                    <a:pt x="13443" y="8775"/>
                  </a:cubicBezTo>
                  <a:cubicBezTo>
                    <a:pt x="13704" y="8851"/>
                    <a:pt x="13950" y="8895"/>
                    <a:pt x="14070" y="8928"/>
                  </a:cubicBezTo>
                </a:path>
              </a:pathLst>
            </a:custGeom>
            <a:noFill/>
            <a:ln w="3816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051" name="Text Box 11"/>
            <p:cNvSpPr txBox="1">
              <a:spLocks noChangeArrowheads="1"/>
            </p:cNvSpPr>
            <p:nvPr/>
          </p:nvSpPr>
          <p:spPr bwMode="auto">
            <a:xfrm>
              <a:off x="2205" y="1413"/>
              <a:ext cx="698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766" tIns="41998" rIns="80766" bIns="41998">
              <a:spAutoFit/>
            </a:bodyPr>
            <a:lstStyle/>
            <a:p>
              <a:pPr defTabSz="820738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01638" algn="l"/>
                  <a:tab pos="804863" algn="l"/>
                  <a:tab pos="1208088" algn="l"/>
                  <a:tab pos="1611313" algn="l"/>
                  <a:tab pos="2014538" algn="l"/>
                  <a:tab pos="2417763" algn="l"/>
                  <a:tab pos="2820988" algn="l"/>
                  <a:tab pos="3224213" algn="l"/>
                  <a:tab pos="3627438" algn="l"/>
                  <a:tab pos="4030663" algn="l"/>
                  <a:tab pos="4433888" algn="l"/>
                  <a:tab pos="4837113" algn="l"/>
                  <a:tab pos="5240338" algn="l"/>
                  <a:tab pos="5643563" algn="l"/>
                  <a:tab pos="6046788" algn="l"/>
                  <a:tab pos="6450013" algn="l"/>
                  <a:tab pos="6851650" algn="l"/>
                  <a:tab pos="7254875" algn="l"/>
                  <a:tab pos="7658100" algn="l"/>
                  <a:tab pos="8061325" algn="l"/>
                </a:tabLst>
              </a:pPr>
              <a:r>
                <a:rPr lang="en-GB">
                  <a:solidFill>
                    <a:srgbClr val="00FFFF"/>
                  </a:solidFill>
                </a:rPr>
                <a:t>Photons</a:t>
              </a:r>
            </a:p>
          </p:txBody>
        </p:sp>
      </p:grpSp>
      <p:grpSp>
        <p:nvGrpSpPr>
          <p:cNvPr id="471052" name="Group 12"/>
          <p:cNvGrpSpPr>
            <a:grpSpLocks/>
          </p:cNvGrpSpPr>
          <p:nvPr/>
        </p:nvGrpSpPr>
        <p:grpSpPr bwMode="auto">
          <a:xfrm>
            <a:off x="3860800" y="1600200"/>
            <a:ext cx="1987550" cy="3949700"/>
            <a:chOff x="2675" y="1142"/>
            <a:chExt cx="1377" cy="2820"/>
          </a:xfrm>
        </p:grpSpPr>
        <p:grpSp>
          <p:nvGrpSpPr>
            <p:cNvPr id="471053" name="Group 13"/>
            <p:cNvGrpSpPr>
              <a:grpSpLocks/>
            </p:cNvGrpSpPr>
            <p:nvPr/>
          </p:nvGrpSpPr>
          <p:grpSpPr bwMode="auto">
            <a:xfrm>
              <a:off x="2675" y="1142"/>
              <a:ext cx="1377" cy="2820"/>
              <a:chOff x="2675" y="1142"/>
              <a:chExt cx="1377" cy="2820"/>
            </a:xfrm>
          </p:grpSpPr>
          <p:sp>
            <p:nvSpPr>
              <p:cNvPr id="471054" name="Freeform 14"/>
              <p:cNvSpPr>
                <a:spLocks noChangeArrowheads="1"/>
              </p:cNvSpPr>
              <p:nvPr/>
            </p:nvSpPr>
            <p:spPr bwMode="auto">
              <a:xfrm>
                <a:off x="3363" y="1142"/>
                <a:ext cx="689" cy="28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9" y="207"/>
                  </a:cxn>
                  <a:cxn ang="0">
                    <a:pos x="178" y="1257"/>
                  </a:cxn>
                  <a:cxn ang="0">
                    <a:pos x="247" y="3621"/>
                  </a:cxn>
                  <a:cxn ang="0">
                    <a:pos x="268" y="6192"/>
                  </a:cxn>
                  <a:cxn ang="0">
                    <a:pos x="331" y="9129"/>
                  </a:cxn>
                  <a:cxn ang="0">
                    <a:pos x="400" y="10236"/>
                  </a:cxn>
                  <a:cxn ang="0">
                    <a:pos x="532" y="11334"/>
                  </a:cxn>
                  <a:cxn ang="0">
                    <a:pos x="669" y="11964"/>
                  </a:cxn>
                  <a:cxn ang="0">
                    <a:pos x="890" y="12280"/>
                  </a:cxn>
                  <a:cxn ang="0">
                    <a:pos x="1064" y="12384"/>
                  </a:cxn>
                  <a:cxn ang="0">
                    <a:pos x="1285" y="12440"/>
                  </a:cxn>
                  <a:cxn ang="0">
                    <a:pos x="2038" y="12440"/>
                  </a:cxn>
                  <a:cxn ang="0">
                    <a:pos x="2217" y="12440"/>
                  </a:cxn>
                  <a:cxn ang="0">
                    <a:pos x="3039" y="12440"/>
                  </a:cxn>
                </a:cxnLst>
                <a:rect l="0" t="0" r="r" b="b"/>
                <a:pathLst>
                  <a:path w="3040" h="12441">
                    <a:moveTo>
                      <a:pt x="0" y="0"/>
                    </a:moveTo>
                    <a:lnTo>
                      <a:pt x="109" y="207"/>
                    </a:lnTo>
                    <a:lnTo>
                      <a:pt x="178" y="1257"/>
                    </a:lnTo>
                    <a:lnTo>
                      <a:pt x="247" y="3621"/>
                    </a:lnTo>
                    <a:lnTo>
                      <a:pt x="268" y="6192"/>
                    </a:lnTo>
                    <a:lnTo>
                      <a:pt x="331" y="9129"/>
                    </a:lnTo>
                    <a:lnTo>
                      <a:pt x="400" y="10236"/>
                    </a:lnTo>
                    <a:lnTo>
                      <a:pt x="532" y="11334"/>
                    </a:lnTo>
                    <a:lnTo>
                      <a:pt x="669" y="11964"/>
                    </a:lnTo>
                    <a:lnTo>
                      <a:pt x="890" y="12280"/>
                    </a:lnTo>
                    <a:lnTo>
                      <a:pt x="1064" y="12384"/>
                    </a:lnTo>
                    <a:lnTo>
                      <a:pt x="1285" y="12440"/>
                    </a:lnTo>
                    <a:lnTo>
                      <a:pt x="2038" y="12440"/>
                    </a:lnTo>
                    <a:lnTo>
                      <a:pt x="2217" y="12440"/>
                    </a:lnTo>
                    <a:lnTo>
                      <a:pt x="3039" y="12440"/>
                    </a:lnTo>
                  </a:path>
                </a:pathLst>
              </a:custGeom>
              <a:noFill/>
              <a:ln w="25560">
                <a:solidFill>
                  <a:srgbClr val="E6EEA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055" name="Freeform 15"/>
              <p:cNvSpPr>
                <a:spLocks noChangeArrowheads="1"/>
              </p:cNvSpPr>
              <p:nvPr/>
            </p:nvSpPr>
            <p:spPr bwMode="auto">
              <a:xfrm>
                <a:off x="2675" y="1142"/>
                <a:ext cx="690" cy="2821"/>
              </a:xfrm>
              <a:custGeom>
                <a:avLst/>
                <a:gdLst/>
                <a:ahLst/>
                <a:cxnLst>
                  <a:cxn ang="0">
                    <a:pos x="3040" y="0"/>
                  </a:cxn>
                  <a:cxn ang="0">
                    <a:pos x="2930" y="207"/>
                  </a:cxn>
                  <a:cxn ang="0">
                    <a:pos x="2862" y="1257"/>
                  </a:cxn>
                  <a:cxn ang="0">
                    <a:pos x="2792" y="3621"/>
                  </a:cxn>
                  <a:cxn ang="0">
                    <a:pos x="2772" y="6192"/>
                  </a:cxn>
                  <a:cxn ang="0">
                    <a:pos x="2708" y="9129"/>
                  </a:cxn>
                  <a:cxn ang="0">
                    <a:pos x="2640" y="10236"/>
                  </a:cxn>
                  <a:cxn ang="0">
                    <a:pos x="2508" y="11334"/>
                  </a:cxn>
                  <a:cxn ang="0">
                    <a:pos x="2371" y="11964"/>
                  </a:cxn>
                  <a:cxn ang="0">
                    <a:pos x="2150" y="12280"/>
                  </a:cxn>
                  <a:cxn ang="0">
                    <a:pos x="1976" y="12384"/>
                  </a:cxn>
                  <a:cxn ang="0">
                    <a:pos x="1754" y="12440"/>
                  </a:cxn>
                  <a:cxn ang="0">
                    <a:pos x="1001" y="12440"/>
                  </a:cxn>
                  <a:cxn ang="0">
                    <a:pos x="823" y="12440"/>
                  </a:cxn>
                  <a:cxn ang="0">
                    <a:pos x="0" y="12440"/>
                  </a:cxn>
                </a:cxnLst>
                <a:rect l="0" t="0" r="r" b="b"/>
                <a:pathLst>
                  <a:path w="3041" h="12441">
                    <a:moveTo>
                      <a:pt x="3040" y="0"/>
                    </a:moveTo>
                    <a:lnTo>
                      <a:pt x="2930" y="207"/>
                    </a:lnTo>
                    <a:lnTo>
                      <a:pt x="2862" y="1257"/>
                    </a:lnTo>
                    <a:lnTo>
                      <a:pt x="2792" y="3621"/>
                    </a:lnTo>
                    <a:lnTo>
                      <a:pt x="2772" y="6192"/>
                    </a:lnTo>
                    <a:lnTo>
                      <a:pt x="2708" y="9129"/>
                    </a:lnTo>
                    <a:lnTo>
                      <a:pt x="2640" y="10236"/>
                    </a:lnTo>
                    <a:lnTo>
                      <a:pt x="2508" y="11334"/>
                    </a:lnTo>
                    <a:lnTo>
                      <a:pt x="2371" y="11964"/>
                    </a:lnTo>
                    <a:lnTo>
                      <a:pt x="2150" y="12280"/>
                    </a:lnTo>
                    <a:lnTo>
                      <a:pt x="1976" y="12384"/>
                    </a:lnTo>
                    <a:lnTo>
                      <a:pt x="1754" y="12440"/>
                    </a:lnTo>
                    <a:lnTo>
                      <a:pt x="1001" y="12440"/>
                    </a:lnTo>
                    <a:lnTo>
                      <a:pt x="823" y="12440"/>
                    </a:lnTo>
                    <a:lnTo>
                      <a:pt x="0" y="12440"/>
                    </a:lnTo>
                  </a:path>
                </a:pathLst>
              </a:custGeom>
              <a:noFill/>
              <a:ln w="25560">
                <a:solidFill>
                  <a:srgbClr val="E6EEA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71056" name="Text Box 16"/>
            <p:cNvSpPr txBox="1">
              <a:spLocks noChangeArrowheads="1"/>
            </p:cNvSpPr>
            <p:nvPr/>
          </p:nvSpPr>
          <p:spPr bwMode="auto">
            <a:xfrm>
              <a:off x="2815" y="3373"/>
              <a:ext cx="450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766" tIns="41998" rIns="80766" bIns="41998">
              <a:spAutoFit/>
            </a:bodyPr>
            <a:lstStyle/>
            <a:p>
              <a:pPr defTabSz="820738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01638" algn="l"/>
                  <a:tab pos="804863" algn="l"/>
                  <a:tab pos="1208088" algn="l"/>
                  <a:tab pos="1611313" algn="l"/>
                  <a:tab pos="2014538" algn="l"/>
                  <a:tab pos="2417763" algn="l"/>
                  <a:tab pos="2820988" algn="l"/>
                  <a:tab pos="3224213" algn="l"/>
                  <a:tab pos="3627438" algn="l"/>
                  <a:tab pos="4030663" algn="l"/>
                  <a:tab pos="4433888" algn="l"/>
                  <a:tab pos="4837113" algn="l"/>
                  <a:tab pos="5240338" algn="l"/>
                  <a:tab pos="5643563" algn="l"/>
                  <a:tab pos="6046788" algn="l"/>
                  <a:tab pos="6450013" algn="l"/>
                  <a:tab pos="6851650" algn="l"/>
                  <a:tab pos="7254875" algn="l"/>
                  <a:tab pos="7658100" algn="l"/>
                  <a:tab pos="8061325" algn="l"/>
                </a:tabLst>
              </a:pPr>
              <a:r>
                <a:rPr lang="en-GB">
                  <a:solidFill>
                    <a:srgbClr val="E6EEAA"/>
                  </a:solidFill>
                </a:rPr>
                <a:t>ideal</a:t>
              </a:r>
            </a:p>
          </p:txBody>
        </p:sp>
      </p:grpSp>
      <p:grpSp>
        <p:nvGrpSpPr>
          <p:cNvPr id="471057" name="Group 17"/>
          <p:cNvGrpSpPr>
            <a:grpSpLocks/>
          </p:cNvGrpSpPr>
          <p:nvPr/>
        </p:nvGrpSpPr>
        <p:grpSpPr bwMode="auto">
          <a:xfrm>
            <a:off x="2233613" y="1600200"/>
            <a:ext cx="3633787" cy="3951288"/>
            <a:chOff x="1548" y="1142"/>
            <a:chExt cx="2518" cy="2821"/>
          </a:xfrm>
        </p:grpSpPr>
        <p:sp>
          <p:nvSpPr>
            <p:cNvPr id="471058" name="Freeform 18"/>
            <p:cNvSpPr>
              <a:spLocks noChangeArrowheads="1"/>
            </p:cNvSpPr>
            <p:nvPr/>
          </p:nvSpPr>
          <p:spPr bwMode="auto">
            <a:xfrm>
              <a:off x="1548" y="1142"/>
              <a:ext cx="2519" cy="2822"/>
            </a:xfrm>
            <a:custGeom>
              <a:avLst/>
              <a:gdLst/>
              <a:ahLst/>
              <a:cxnLst>
                <a:cxn ang="0">
                  <a:pos x="0" y="8663"/>
                </a:cxn>
                <a:cxn ang="0">
                  <a:pos x="1281" y="8663"/>
                </a:cxn>
                <a:cxn ang="0">
                  <a:pos x="2856" y="8504"/>
                </a:cxn>
                <a:cxn ang="0">
                  <a:pos x="4054" y="8296"/>
                </a:cxn>
                <a:cxn ang="0">
                  <a:pos x="5139" y="8034"/>
                </a:cxn>
                <a:cxn ang="0">
                  <a:pos x="5830" y="7716"/>
                </a:cxn>
                <a:cxn ang="0">
                  <a:pos x="6245" y="7453"/>
                </a:cxn>
                <a:cxn ang="0">
                  <a:pos x="6646" y="7087"/>
                </a:cxn>
                <a:cxn ang="0">
                  <a:pos x="6936" y="6666"/>
                </a:cxn>
                <a:cxn ang="0">
                  <a:pos x="7288" y="5980"/>
                </a:cxn>
                <a:cxn ang="0">
                  <a:pos x="7531" y="5089"/>
                </a:cxn>
                <a:cxn ang="0">
                  <a:pos x="7731" y="3831"/>
                </a:cxn>
                <a:cxn ang="0">
                  <a:pos x="7822" y="2255"/>
                </a:cxn>
                <a:cxn ang="0">
                  <a:pos x="7911" y="996"/>
                </a:cxn>
                <a:cxn ang="0">
                  <a:pos x="7953" y="311"/>
                </a:cxn>
                <a:cxn ang="0">
                  <a:pos x="8065" y="0"/>
                </a:cxn>
                <a:cxn ang="0">
                  <a:pos x="8175" y="208"/>
                </a:cxn>
                <a:cxn ang="0">
                  <a:pos x="8244" y="1258"/>
                </a:cxn>
                <a:cxn ang="0">
                  <a:pos x="8312" y="3623"/>
                </a:cxn>
                <a:cxn ang="0">
                  <a:pos x="8333" y="6194"/>
                </a:cxn>
                <a:cxn ang="0">
                  <a:pos x="8396" y="9134"/>
                </a:cxn>
                <a:cxn ang="0">
                  <a:pos x="8465" y="10239"/>
                </a:cxn>
                <a:cxn ang="0">
                  <a:pos x="8597" y="11339"/>
                </a:cxn>
                <a:cxn ang="0">
                  <a:pos x="8733" y="11968"/>
                </a:cxn>
                <a:cxn ang="0">
                  <a:pos x="8954" y="12286"/>
                </a:cxn>
                <a:cxn ang="0">
                  <a:pos x="9128" y="12390"/>
                </a:cxn>
                <a:cxn ang="0">
                  <a:pos x="9350" y="12444"/>
                </a:cxn>
                <a:cxn ang="0">
                  <a:pos x="10104" y="12444"/>
                </a:cxn>
                <a:cxn ang="0">
                  <a:pos x="10283" y="12444"/>
                </a:cxn>
                <a:cxn ang="0">
                  <a:pos x="11105" y="12444"/>
                </a:cxn>
              </a:cxnLst>
              <a:rect l="0" t="0" r="r" b="b"/>
              <a:pathLst>
                <a:path w="11106" h="12445">
                  <a:moveTo>
                    <a:pt x="0" y="8663"/>
                  </a:moveTo>
                  <a:lnTo>
                    <a:pt x="1281" y="8663"/>
                  </a:lnTo>
                  <a:lnTo>
                    <a:pt x="2856" y="8504"/>
                  </a:lnTo>
                  <a:lnTo>
                    <a:pt x="4054" y="8296"/>
                  </a:lnTo>
                  <a:lnTo>
                    <a:pt x="5139" y="8034"/>
                  </a:lnTo>
                  <a:lnTo>
                    <a:pt x="5830" y="7716"/>
                  </a:lnTo>
                  <a:lnTo>
                    <a:pt x="6245" y="7453"/>
                  </a:lnTo>
                  <a:lnTo>
                    <a:pt x="6646" y="7087"/>
                  </a:lnTo>
                  <a:lnTo>
                    <a:pt x="6936" y="6666"/>
                  </a:lnTo>
                  <a:lnTo>
                    <a:pt x="7288" y="5980"/>
                  </a:lnTo>
                  <a:lnTo>
                    <a:pt x="7531" y="5089"/>
                  </a:lnTo>
                  <a:lnTo>
                    <a:pt x="7731" y="3831"/>
                  </a:lnTo>
                  <a:lnTo>
                    <a:pt x="7822" y="2255"/>
                  </a:lnTo>
                  <a:lnTo>
                    <a:pt x="7911" y="996"/>
                  </a:lnTo>
                  <a:lnTo>
                    <a:pt x="7953" y="311"/>
                  </a:lnTo>
                  <a:lnTo>
                    <a:pt x="8065" y="0"/>
                  </a:lnTo>
                  <a:lnTo>
                    <a:pt x="8175" y="208"/>
                  </a:lnTo>
                  <a:lnTo>
                    <a:pt x="8244" y="1258"/>
                  </a:lnTo>
                  <a:lnTo>
                    <a:pt x="8312" y="3623"/>
                  </a:lnTo>
                  <a:lnTo>
                    <a:pt x="8333" y="6194"/>
                  </a:lnTo>
                  <a:lnTo>
                    <a:pt x="8396" y="9134"/>
                  </a:lnTo>
                  <a:lnTo>
                    <a:pt x="8465" y="10239"/>
                  </a:lnTo>
                  <a:lnTo>
                    <a:pt x="8597" y="11339"/>
                  </a:lnTo>
                  <a:lnTo>
                    <a:pt x="8733" y="11968"/>
                  </a:lnTo>
                  <a:lnTo>
                    <a:pt x="8954" y="12286"/>
                  </a:lnTo>
                  <a:lnTo>
                    <a:pt x="9128" y="12390"/>
                  </a:lnTo>
                  <a:lnTo>
                    <a:pt x="9350" y="12444"/>
                  </a:lnTo>
                  <a:lnTo>
                    <a:pt x="10104" y="12444"/>
                  </a:lnTo>
                  <a:lnTo>
                    <a:pt x="10283" y="12444"/>
                  </a:lnTo>
                  <a:lnTo>
                    <a:pt x="11105" y="12444"/>
                  </a:lnTo>
                </a:path>
              </a:pathLst>
            </a:custGeom>
            <a:noFill/>
            <a:ln w="25560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059" name="Text Box 19"/>
            <p:cNvSpPr txBox="1">
              <a:spLocks noChangeArrowheads="1"/>
            </p:cNvSpPr>
            <p:nvPr/>
          </p:nvSpPr>
          <p:spPr bwMode="auto">
            <a:xfrm>
              <a:off x="1924" y="2666"/>
              <a:ext cx="663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766" tIns="41998" rIns="80766" bIns="41998">
              <a:spAutoFit/>
            </a:bodyPr>
            <a:lstStyle/>
            <a:p>
              <a:pPr defTabSz="820738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01638" algn="l"/>
                  <a:tab pos="804863" algn="l"/>
                  <a:tab pos="1208088" algn="l"/>
                  <a:tab pos="1611313" algn="l"/>
                  <a:tab pos="2014538" algn="l"/>
                  <a:tab pos="2417763" algn="l"/>
                  <a:tab pos="2820988" algn="l"/>
                  <a:tab pos="3224213" algn="l"/>
                  <a:tab pos="3627438" algn="l"/>
                  <a:tab pos="4030663" algn="l"/>
                  <a:tab pos="4433888" algn="l"/>
                  <a:tab pos="4837113" algn="l"/>
                  <a:tab pos="5240338" algn="l"/>
                  <a:tab pos="5643563" algn="l"/>
                  <a:tab pos="6046788" algn="l"/>
                  <a:tab pos="6450013" algn="l"/>
                  <a:tab pos="6851650" algn="l"/>
                  <a:tab pos="7254875" algn="l"/>
                  <a:tab pos="7658100" algn="l"/>
                  <a:tab pos="8061325" algn="l"/>
                </a:tabLst>
              </a:pPr>
              <a:r>
                <a:rPr lang="en-GB">
                  <a:solidFill>
                    <a:srgbClr val="FF9933"/>
                  </a:solidFill>
                </a:rPr>
                <a:t>Protons</a:t>
              </a:r>
            </a:p>
          </p:txBody>
        </p:sp>
      </p:grpSp>
      <p:sp>
        <p:nvSpPr>
          <p:cNvPr id="471060" name="Text Box 20"/>
          <p:cNvSpPr txBox="1">
            <a:spLocks noChangeArrowheads="1"/>
          </p:cNvSpPr>
          <p:nvPr/>
        </p:nvSpPr>
        <p:spPr bwMode="auto">
          <a:xfrm>
            <a:off x="5232400" y="2182813"/>
            <a:ext cx="308292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0738" eaLnBrk="1">
              <a:lnSpc>
                <a:spcPct val="102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</a:pPr>
            <a:r>
              <a:rPr lang="en-GB" sz="3200">
                <a:solidFill>
                  <a:srgbClr val="000000"/>
                </a:solidFill>
                <a:latin typeface="Times New Roman" pitchFamily="18" charset="0"/>
              </a:rPr>
              <a:t>Protons come </a:t>
            </a:r>
          </a:p>
          <a:p>
            <a:pPr defTabSz="820738" eaLnBrk="1">
              <a:lnSpc>
                <a:spcPct val="102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</a:pPr>
            <a:r>
              <a:rPr lang="en-GB" sz="3200">
                <a:solidFill>
                  <a:srgbClr val="000000"/>
                </a:solidFill>
                <a:latin typeface="Times New Roman" pitchFamily="18" charset="0"/>
              </a:rPr>
              <a:t>closest to the ideal</a:t>
            </a:r>
          </a:p>
        </p:txBody>
      </p:sp>
      <p:pic>
        <p:nvPicPr>
          <p:cNvPr id="471061" name="Picture 21" descr="cyclotron-artist-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1363" y="1196975"/>
            <a:ext cx="3981450" cy="5111750"/>
          </a:xfrm>
          <a:prstGeom prst="rect">
            <a:avLst/>
          </a:prstGeom>
          <a:noFill/>
        </p:spPr>
      </p:pic>
      <p:sp>
        <p:nvSpPr>
          <p:cNvPr id="471062" name="Text Box 22"/>
          <p:cNvSpPr txBox="1">
            <a:spLocks noChangeArrowheads="1"/>
          </p:cNvSpPr>
          <p:nvPr/>
        </p:nvSpPr>
        <p:spPr bwMode="auto">
          <a:xfrm>
            <a:off x="7164388" y="1268413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FF0000"/>
                </a:solidFill>
              </a:rPr>
              <a:t>~200 MeV</a:t>
            </a:r>
          </a:p>
        </p:txBody>
      </p:sp>
      <p:sp>
        <p:nvSpPr>
          <p:cNvPr id="26" name="Prostokąt 25"/>
          <p:cNvSpPr/>
          <p:nvPr/>
        </p:nvSpPr>
        <p:spPr>
          <a:xfrm>
            <a:off x="8072462" y="6500834"/>
            <a:ext cx="77136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</a:rPr>
              <a:t>Steve Peggs</a:t>
            </a:r>
            <a:endParaRPr lang="pl-PL" sz="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7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0" grpId="0"/>
      <p:bldP spid="47106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9FE8BA-E715-4EA7-AECA-436CF77FCBFF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0790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latin typeface="Arial" charset="0"/>
              </a:rPr>
              <a:t>Czym naświetlać pacjenta ?</a:t>
            </a:r>
          </a:p>
        </p:txBody>
      </p:sp>
      <p:pic>
        <p:nvPicPr>
          <p:cNvPr id="50790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1600200"/>
            <a:ext cx="5892800" cy="4708525"/>
          </a:xfrm>
          <a:noFill/>
        </p:spPr>
      </p:pic>
      <p:sp>
        <p:nvSpPr>
          <p:cNvPr id="10" name="Prostokąt 9"/>
          <p:cNvSpPr/>
          <p:nvPr/>
        </p:nvSpPr>
        <p:spPr>
          <a:xfrm rot="16200000">
            <a:off x="6232094" y="4303276"/>
            <a:ext cx="30366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http://www.iucf.indiana.edu/proton/images/depdose.gif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FF00"/>
                </a:solidFill>
              </a:rPr>
              <a:t>Przeszczep żeber ??</a:t>
            </a:r>
            <a:endParaRPr lang="pl-PL" dirty="0">
              <a:solidFill>
                <a:srgbClr val="FFFF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2697FC-9620-4241-A2FB-D2BB369AEF39}" type="datetime1">
              <a:rPr lang="pl-PL" smtClean="0"/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NCBJ     </a:t>
            </a:r>
            <a:endParaRPr lang="en-US" dirty="0"/>
          </a:p>
        </p:txBody>
      </p:sp>
      <p:pic>
        <p:nvPicPr>
          <p:cNvPr id="6" name="Picture 2" descr="szczyt_rekonstrukcja_uszu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60084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rostokąt 6"/>
          <p:cNvSpPr/>
          <p:nvPr/>
        </p:nvSpPr>
        <p:spPr>
          <a:xfrm>
            <a:off x="6372199" y="5733256"/>
            <a:ext cx="2689143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600" dirty="0">
                <a:solidFill>
                  <a:srgbClr val="0033CC"/>
                </a:solidFill>
                <a:hlinkClick r:id="rId4"/>
              </a:rPr>
              <a:t>http://</a:t>
            </a:r>
            <a:r>
              <a:rPr lang="pl-PL" sz="600" dirty="0" smtClean="0">
                <a:solidFill>
                  <a:srgbClr val="0033CC"/>
                </a:solidFill>
                <a:hlinkClick r:id="rId4"/>
              </a:rPr>
              <a:t>www.drszczyt.pl/zabiegi/twarz/rekonstrukcja-ucha</a:t>
            </a:r>
            <a:r>
              <a:rPr lang="pl-PL" sz="600" dirty="0" smtClean="0">
                <a:solidFill>
                  <a:srgbClr val="0033CC"/>
                </a:solidFill>
              </a:rPr>
              <a:t>, 19/03.2014</a:t>
            </a:r>
            <a:endParaRPr lang="pl-PL" sz="6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26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F7F79-E864-4F64-AF93-B8C3D83D092F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graphicFrame>
        <p:nvGraphicFramePr>
          <p:cNvPr id="46285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042988" y="1031875"/>
          <a:ext cx="7164387" cy="531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860" name="Photo Editor Photo" r:id="rId3" imgW="16142857" imgH="11971429" progId="">
                  <p:embed/>
                </p:oleObj>
              </mc:Choice>
              <mc:Fallback>
                <p:oleObj name="Photo Editor Photo" r:id="rId3" imgW="16142857" imgH="11971429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031875"/>
                        <a:ext cx="7164387" cy="531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2851" name="Line 3"/>
          <p:cNvSpPr>
            <a:spLocks noChangeShapeType="1"/>
          </p:cNvSpPr>
          <p:nvPr/>
        </p:nvSpPr>
        <p:spPr bwMode="auto">
          <a:xfrm>
            <a:off x="584200" y="2552700"/>
            <a:ext cx="711200" cy="2667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2852" name="Text Box 4"/>
          <p:cNvSpPr txBox="1">
            <a:spLocks noChangeArrowheads="1"/>
          </p:cNvSpPr>
          <p:nvPr/>
        </p:nvSpPr>
        <p:spPr bwMode="auto">
          <a:xfrm>
            <a:off x="1631950" y="1196975"/>
            <a:ext cx="2038350" cy="385763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>
                <a:solidFill>
                  <a:srgbClr val="FFFFCC"/>
                </a:solidFill>
              </a:rPr>
              <a:t>X rays</a:t>
            </a:r>
          </a:p>
        </p:txBody>
      </p:sp>
      <p:sp>
        <p:nvSpPr>
          <p:cNvPr id="462853" name="Text Box 5"/>
          <p:cNvSpPr txBox="1">
            <a:spLocks noChangeArrowheads="1"/>
          </p:cNvSpPr>
          <p:nvPr/>
        </p:nvSpPr>
        <p:spPr bwMode="auto">
          <a:xfrm>
            <a:off x="4846638" y="1198563"/>
            <a:ext cx="2584450" cy="385762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>
                <a:solidFill>
                  <a:srgbClr val="FFFFCC"/>
                </a:solidFill>
              </a:rPr>
              <a:t>Protons or Carbon ions</a:t>
            </a:r>
          </a:p>
        </p:txBody>
      </p:sp>
      <p:sp>
        <p:nvSpPr>
          <p:cNvPr id="462854" name="Line 6"/>
          <p:cNvSpPr>
            <a:spLocks noChangeShapeType="1"/>
          </p:cNvSpPr>
          <p:nvPr/>
        </p:nvSpPr>
        <p:spPr bwMode="auto">
          <a:xfrm>
            <a:off x="4076700" y="2657475"/>
            <a:ext cx="711200" cy="2667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2855" name="Rectangle 7"/>
          <p:cNvSpPr>
            <a:spLocks noGrp="1"/>
          </p:cNvSpPr>
          <p:nvPr>
            <p:ph type="title"/>
          </p:nvPr>
        </p:nvSpPr>
        <p:spPr bwMode="auto">
          <a:xfrm>
            <a:off x="395288" y="260350"/>
            <a:ext cx="8229600" cy="725488"/>
          </a:xfrm>
          <a:noFill/>
        </p:spPr>
        <p:txBody>
          <a:bodyPr/>
          <a:lstStyle/>
          <a:p>
            <a:pPr algn="l"/>
            <a:r>
              <a:rPr lang="pl-PL" sz="3200">
                <a:solidFill>
                  <a:srgbClr val="FFFF00"/>
                </a:solidFill>
                <a:latin typeface="Arial" charset="0"/>
              </a:rPr>
              <a:t>X-rays vs protons</a:t>
            </a:r>
            <a:endParaRPr lang="en-US" sz="32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6858016" y="0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147045-0B8F-45D7-A014-3E560CA79F7F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1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447490" name="Text Box 2"/>
          <p:cNvSpPr txBox="1">
            <a:spLocks noChangeAspect="1" noChangeArrowheads="1"/>
          </p:cNvSpPr>
          <p:nvPr/>
        </p:nvSpPr>
        <p:spPr bwMode="auto">
          <a:xfrm>
            <a:off x="3095625" y="1905000"/>
            <a:ext cx="195897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de-DE" sz="1400">
                <a:solidFill>
                  <a:srgbClr val="0000FF"/>
                </a:solidFill>
              </a:rPr>
              <a:t>Photons 5 fields</a:t>
            </a:r>
            <a:endParaRPr lang="de-AT" sz="1400">
              <a:solidFill>
                <a:srgbClr val="0000FF"/>
              </a:solidFill>
            </a:endParaRPr>
          </a:p>
        </p:txBody>
      </p:sp>
      <p:sp>
        <p:nvSpPr>
          <p:cNvPr id="447491" name="Text Box 3"/>
          <p:cNvSpPr txBox="1">
            <a:spLocks noChangeAspect="1" noChangeArrowheads="1"/>
          </p:cNvSpPr>
          <p:nvPr/>
        </p:nvSpPr>
        <p:spPr bwMode="auto">
          <a:xfrm>
            <a:off x="5556250" y="1905000"/>
            <a:ext cx="195897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de-DE" sz="1400">
                <a:solidFill>
                  <a:srgbClr val="0000FF"/>
                </a:solidFill>
              </a:rPr>
              <a:t>Protons 3 fields</a:t>
            </a:r>
            <a:endParaRPr lang="de-AT" sz="1400">
              <a:solidFill>
                <a:srgbClr val="0000FF"/>
              </a:solidFill>
            </a:endParaRPr>
          </a:p>
        </p:txBody>
      </p:sp>
      <p:grpSp>
        <p:nvGrpSpPr>
          <p:cNvPr id="447492" name="Group 4"/>
          <p:cNvGrpSpPr>
            <a:grpSpLocks/>
          </p:cNvGrpSpPr>
          <p:nvPr/>
        </p:nvGrpSpPr>
        <p:grpSpPr bwMode="auto">
          <a:xfrm>
            <a:off x="352425" y="2133600"/>
            <a:ext cx="8369300" cy="3541713"/>
            <a:chOff x="240" y="1632"/>
            <a:chExt cx="5712" cy="2231"/>
          </a:xfrm>
        </p:grpSpPr>
        <p:pic>
          <p:nvPicPr>
            <p:cNvPr id="447493" name="Picture 5" descr="frantz_2pho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0" y="1646"/>
              <a:ext cx="1518" cy="1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7494" name="Picture 6" descr="frantz_5phot_B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0" y="1632"/>
              <a:ext cx="1518" cy="1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7495" name="Picture 7" descr="frantz_3pro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4" y="1646"/>
              <a:ext cx="1518" cy="1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7496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84" y="1938"/>
              <a:ext cx="607" cy="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7497" name="Text Box 9"/>
            <p:cNvSpPr txBox="1">
              <a:spLocks noChangeAspect="1" noChangeArrowheads="1"/>
            </p:cNvSpPr>
            <p:nvPr/>
          </p:nvSpPr>
          <p:spPr bwMode="auto">
            <a:xfrm>
              <a:off x="301" y="3672"/>
              <a:ext cx="5651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de-DE" sz="1400">
                  <a:solidFill>
                    <a:srgbClr val="0000FF"/>
                  </a:solidFill>
                </a:rPr>
                <a:t>Universitätsklinik für Strahlentherapie und Strahlenbiologie, AKH, Wien</a:t>
              </a:r>
              <a:endParaRPr lang="de-AT" sz="1400">
                <a:solidFill>
                  <a:srgbClr val="0000FF"/>
                </a:solidFill>
              </a:endParaRPr>
            </a:p>
          </p:txBody>
        </p:sp>
      </p:grpSp>
      <p:sp>
        <p:nvSpPr>
          <p:cNvPr id="447498" name="Text Box 10"/>
          <p:cNvSpPr txBox="1">
            <a:spLocks noChangeAspect="1" noChangeArrowheads="1"/>
          </p:cNvSpPr>
          <p:nvPr/>
        </p:nvSpPr>
        <p:spPr bwMode="auto">
          <a:xfrm>
            <a:off x="1266825" y="1431925"/>
            <a:ext cx="6677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de-DE" sz="2000">
                <a:solidFill>
                  <a:srgbClr val="0000FF"/>
                </a:solidFill>
              </a:rPr>
              <a:t>Glandula parotid cancer</a:t>
            </a:r>
            <a:endParaRPr lang="de-AT" sz="2000">
              <a:solidFill>
                <a:srgbClr val="0000FF"/>
              </a:solidFill>
            </a:endParaRPr>
          </a:p>
        </p:txBody>
      </p:sp>
      <p:sp>
        <p:nvSpPr>
          <p:cNvPr id="447499" name="Rectangle 11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en-US" b="0"/>
              <a:t>Comparison of Treatment Plans</a:t>
            </a:r>
          </a:p>
        </p:txBody>
      </p:sp>
      <p:sp>
        <p:nvSpPr>
          <p:cNvPr id="447500" name="Text Box 12"/>
          <p:cNvSpPr txBox="1">
            <a:spLocks noChangeAspect="1" noChangeArrowheads="1"/>
          </p:cNvSpPr>
          <p:nvPr/>
        </p:nvSpPr>
        <p:spPr bwMode="auto">
          <a:xfrm>
            <a:off x="492125" y="1905000"/>
            <a:ext cx="195897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de-DE" sz="1400">
                <a:solidFill>
                  <a:srgbClr val="0000FF"/>
                </a:solidFill>
              </a:rPr>
              <a:t>Photons 2 fields</a:t>
            </a:r>
            <a:endParaRPr lang="de-AT" sz="14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Sławomir Wronka, NCBJ</a:t>
            </a:r>
            <a:endParaRPr lang="en-US" dirty="0"/>
          </a:p>
        </p:txBody>
      </p:sp>
      <p:pic>
        <p:nvPicPr>
          <p:cNvPr id="525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7255550" cy="583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rostokąt 6"/>
          <p:cNvSpPr/>
          <p:nvPr/>
        </p:nvSpPr>
        <p:spPr>
          <a:xfrm>
            <a:off x="6572264" y="6072206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6BF2D9-86D7-41D1-B190-B8304A2DE6B7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1200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pPr algn="l"/>
            <a:r>
              <a:rPr lang="pl-PL">
                <a:latin typeface="Arial" charset="0"/>
              </a:rPr>
              <a:t>Bramki obrotowe</a:t>
            </a:r>
          </a:p>
        </p:txBody>
      </p:sp>
      <p:pic>
        <p:nvPicPr>
          <p:cNvPr id="512004" name="Picture 4" descr="gantry_alp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1125538"/>
            <a:ext cx="4343400" cy="32575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12005" name="Picture 5" descr="gantry_be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4508500"/>
            <a:ext cx="2735262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12006" name="Picture 6" descr="fig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341438"/>
            <a:ext cx="3005138" cy="3925887"/>
          </a:xfrm>
          <a:prstGeom prst="rect">
            <a:avLst/>
          </a:prstGeom>
          <a:noFill/>
        </p:spPr>
      </p:pic>
      <p:sp>
        <p:nvSpPr>
          <p:cNvPr id="9" name="Prostokąt 8"/>
          <p:cNvSpPr/>
          <p:nvPr/>
        </p:nvSpPr>
        <p:spPr>
          <a:xfrm>
            <a:off x="214282" y="542926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i="1" dirty="0" smtClean="0"/>
              <a:t>http://www.canberra.edu.au/irps/archives/vol15no2/mempap.html</a:t>
            </a:r>
            <a:endParaRPr lang="pl-PL" sz="800" dirty="0"/>
          </a:p>
        </p:txBody>
      </p:sp>
      <p:sp>
        <p:nvSpPr>
          <p:cNvPr id="10" name="Symbol zastępczy zawartości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8143900" y="714356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 smtClean="0"/>
              <a:t>PSI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Terapia C-12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NCBJ</a:t>
            </a:r>
            <a:endParaRPr lang="en-US" dirty="0"/>
          </a:p>
        </p:txBody>
      </p:sp>
      <p:pic>
        <p:nvPicPr>
          <p:cNvPr id="517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527193"/>
            <a:ext cx="3837831" cy="302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51625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ole tekstowe 8"/>
          <p:cNvSpPr txBox="1"/>
          <p:nvPr/>
        </p:nvSpPr>
        <p:spPr>
          <a:xfrm>
            <a:off x="539552" y="494116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440 pacjentów w GSI w latach 1997-2008</a:t>
            </a:r>
            <a:endParaRPr lang="pl-PL" dirty="0"/>
          </a:p>
        </p:txBody>
      </p:sp>
      <p:pic>
        <p:nvPicPr>
          <p:cNvPr id="517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311429"/>
            <a:ext cx="3231257" cy="2117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1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6165304"/>
            <a:ext cx="18478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rostokąt 11"/>
          <p:cNvSpPr/>
          <p:nvPr/>
        </p:nvSpPr>
        <p:spPr>
          <a:xfrm>
            <a:off x="2411760" y="6093296"/>
            <a:ext cx="2736304" cy="21544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pl-PL" sz="800" dirty="0" err="1" smtClean="0">
                <a:solidFill>
                  <a:srgbClr val="FFFF00"/>
                </a:solidFill>
                <a:hlinkClick r:id="rId6"/>
              </a:rPr>
              <a:t>Biochimica</a:t>
            </a:r>
            <a:r>
              <a:rPr lang="pl-PL" sz="800" dirty="0" smtClean="0">
                <a:solidFill>
                  <a:srgbClr val="FFFF00"/>
                </a:solidFill>
                <a:hlinkClick r:id="rId6"/>
              </a:rPr>
              <a:t> et </a:t>
            </a:r>
            <a:r>
              <a:rPr lang="pl-PL" sz="800" dirty="0" err="1" smtClean="0">
                <a:solidFill>
                  <a:srgbClr val="FFFF00"/>
                </a:solidFill>
                <a:hlinkClick r:id="rId6"/>
              </a:rPr>
              <a:t>Biophysica</a:t>
            </a:r>
            <a:r>
              <a:rPr lang="pl-PL" sz="800" dirty="0" smtClean="0">
                <a:solidFill>
                  <a:srgbClr val="FFFF00"/>
                </a:solidFill>
                <a:hlinkClick r:id="rId6"/>
              </a:rPr>
              <a:t> Acta </a:t>
            </a:r>
            <a:r>
              <a:rPr lang="pl-PL" sz="800" b="1" dirty="0" smtClean="0">
                <a:solidFill>
                  <a:srgbClr val="FFFF00"/>
                </a:solidFill>
                <a:hlinkClick r:id="rId6"/>
              </a:rPr>
              <a:t>1796</a:t>
            </a:r>
            <a:r>
              <a:rPr lang="pl-PL" sz="800" dirty="0" smtClean="0">
                <a:solidFill>
                  <a:srgbClr val="FFFF00"/>
                </a:solidFill>
                <a:hlinkClick r:id="rId6"/>
              </a:rPr>
              <a:t> (2009) 216–229</a:t>
            </a:r>
            <a:endParaRPr lang="pl-PL" sz="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994221"/>
            <a:ext cx="4644007" cy="308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F1C7D-2A73-4976-B4EF-2466C347BA2D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099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latin typeface="Arial" charset="0"/>
              </a:rPr>
              <a:t>Terapia C12</a:t>
            </a:r>
          </a:p>
        </p:txBody>
      </p:sp>
      <p:sp>
        <p:nvSpPr>
          <p:cNvPr id="5099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Nowy ośrodek Heidelbergu</a:t>
            </a:r>
          </a:p>
        </p:txBody>
      </p:sp>
      <p:pic>
        <p:nvPicPr>
          <p:cNvPr id="50996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636838"/>
            <a:ext cx="4216400" cy="37020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50996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5949950"/>
            <a:ext cx="2959100" cy="3937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50996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628775"/>
            <a:ext cx="8629650" cy="4713288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852F99-3A98-4DDA-ABAD-09700819D40A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452610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1975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pl-PL" sz="3200">
                <a:solidFill>
                  <a:srgbClr val="FFFF00"/>
                </a:solidFill>
                <a:latin typeface="Arial" charset="0"/>
              </a:rPr>
              <a:t>Terapia neutronami</a:t>
            </a:r>
            <a:endParaRPr lang="en-US" sz="32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452611" name="Rectangle 3"/>
          <p:cNvSpPr>
            <a:spLocks noGrp="1"/>
          </p:cNvSpPr>
          <p:nvPr>
            <p:ph type="body" idx="1"/>
          </p:nvPr>
        </p:nvSpPr>
        <p:spPr>
          <a:xfrm>
            <a:off x="0" y="1484313"/>
            <a:ext cx="5292725" cy="21336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</a:rPr>
              <a:t>Rozkład dawki – podobny do fotonów</a:t>
            </a:r>
            <a:endParaRPr lang="en-US" sz="2400">
              <a:effectLst>
                <a:outerShdw blurRad="38100" dist="38100" dir="2700000" algn="tl">
                  <a:srgbClr val="69676D"/>
                </a:outerShdw>
              </a:effectLst>
              <a:cs typeface="Arial" charset="0"/>
            </a:endParaRPr>
          </a:p>
          <a:p>
            <a:pPr>
              <a:lnSpc>
                <a:spcPct val="130000"/>
              </a:lnSpc>
            </a:pP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P</a:t>
            </a:r>
            <a:r>
              <a:rPr lang="en-US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rodu</a:t>
            </a: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kcja w</a:t>
            </a:r>
            <a:r>
              <a:rPr lang="en-US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 cy</a:t>
            </a: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k</a:t>
            </a:r>
            <a:r>
              <a:rPr lang="en-US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lotro</a:t>
            </a: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nie</a:t>
            </a:r>
            <a:r>
              <a:rPr lang="en-US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 (p + Be)</a:t>
            </a:r>
          </a:p>
          <a:p>
            <a:pPr>
              <a:lnSpc>
                <a:spcPct val="130000"/>
              </a:lnSpc>
            </a:pP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Silne oddziaływanie biologiczne – stosowane do „opornych” guzów</a:t>
            </a:r>
          </a:p>
          <a:p>
            <a:pPr>
              <a:lnSpc>
                <a:spcPct val="130000"/>
              </a:lnSpc>
            </a:pPr>
            <a:endParaRPr lang="en-US" sz="2400">
              <a:effectLst>
                <a:outerShdw blurRad="38100" dist="38100" dir="2700000" algn="tl">
                  <a:srgbClr val="69676D"/>
                </a:outerShdw>
              </a:effectLst>
              <a:cs typeface="Arial" charset="0"/>
            </a:endParaRPr>
          </a:p>
        </p:txBody>
      </p:sp>
      <p:pic>
        <p:nvPicPr>
          <p:cNvPr id="452612" name="Picture 4" descr="cyc_hist_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3063" y="901700"/>
            <a:ext cx="3511550" cy="3175000"/>
          </a:xfrm>
          <a:prstGeom prst="rect">
            <a:avLst/>
          </a:prstGeom>
          <a:noFill/>
        </p:spPr>
      </p:pic>
      <p:sp>
        <p:nvSpPr>
          <p:cNvPr id="452613" name="Text Box 5"/>
          <p:cNvSpPr txBox="1">
            <a:spLocks noChangeArrowheads="1"/>
          </p:cNvSpPr>
          <p:nvPr/>
        </p:nvSpPr>
        <p:spPr bwMode="auto">
          <a:xfrm>
            <a:off x="7199313" y="981075"/>
            <a:ext cx="1620837" cy="361950"/>
          </a:xfrm>
          <a:prstGeom prst="rect">
            <a:avLst/>
          </a:prstGeom>
          <a:solidFill>
            <a:schemeClr val="tx1"/>
          </a:solidFill>
          <a:ln w="25400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sz="1600" b="1">
                <a:solidFill>
                  <a:schemeClr val="bg2"/>
                </a:solidFill>
              </a:rPr>
              <a:t>Berkeley, 1938</a:t>
            </a:r>
          </a:p>
        </p:txBody>
      </p:sp>
      <p:sp>
        <p:nvSpPr>
          <p:cNvPr id="8" name="Prostokąt 7"/>
          <p:cNvSpPr/>
          <p:nvPr/>
        </p:nvSpPr>
        <p:spPr>
          <a:xfrm>
            <a:off x="6572264" y="6072206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5CA4F3-990B-466E-8721-0E72298937CB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0893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solidFill>
                  <a:srgbClr val="FFFFCC"/>
                </a:solidFill>
                <a:latin typeface="Arial" charset="0"/>
              </a:rPr>
              <a:t>Przyszłość</a:t>
            </a:r>
          </a:p>
        </p:txBody>
      </p:sp>
      <p:sp>
        <p:nvSpPr>
          <p:cNvPr id="5089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Antyprotony ?</a:t>
            </a:r>
          </a:p>
        </p:txBody>
      </p:sp>
      <p:pic>
        <p:nvPicPr>
          <p:cNvPr id="508932" name="Picture 4"/>
          <p:cNvPicPr>
            <a:picLocks noChangeAspect="1" noChangeArrowheads="1"/>
          </p:cNvPicPr>
          <p:nvPr/>
        </p:nvPicPr>
        <p:blipFill>
          <a:blip r:embed="rId2" cstate="print"/>
          <a:srcRect b="1881"/>
          <a:stretch>
            <a:fillRect/>
          </a:stretch>
        </p:blipFill>
        <p:spPr bwMode="auto">
          <a:xfrm>
            <a:off x="3924300" y="2276475"/>
            <a:ext cx="4895850" cy="4014788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AD-4 </a:t>
            </a:r>
            <a:r>
              <a:rPr lang="pl-PL" dirty="0" err="1" smtClean="0"/>
              <a:t>experiment</a:t>
            </a:r>
            <a:r>
              <a:rPr lang="pl-PL" dirty="0" smtClean="0"/>
              <a:t> </a:t>
            </a:r>
            <a:r>
              <a:rPr lang="pl-PL" dirty="0" err="1" smtClean="0"/>
              <a:t>at</a:t>
            </a:r>
            <a:r>
              <a:rPr lang="pl-PL" dirty="0" smtClean="0"/>
              <a:t> </a:t>
            </a:r>
            <a:r>
              <a:rPr lang="pl-PL" dirty="0" err="1" smtClean="0"/>
              <a:t>CERN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7177C9-ABED-4DB6-8141-F6C00A00EC92}" type="datetime1">
              <a:rPr lang="pl-PL" smtClean="0"/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NCBJ     </a:t>
            </a:r>
            <a:endParaRPr lang="en-US" dirty="0"/>
          </a:p>
        </p:txBody>
      </p:sp>
      <p:pic>
        <p:nvPicPr>
          <p:cNvPr id="475138" name="Picture 2" descr="dos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2776"/>
            <a:ext cx="432048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rostokąt 5"/>
          <p:cNvSpPr/>
          <p:nvPr/>
        </p:nvSpPr>
        <p:spPr>
          <a:xfrm>
            <a:off x="1038632" y="6162179"/>
            <a:ext cx="4572000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600" dirty="0">
                <a:solidFill>
                  <a:srgbClr val="0033CC"/>
                </a:solidFill>
              </a:rPr>
              <a:t>http://users-phys.au.dk/hknudsen/introduction.html</a:t>
            </a:r>
          </a:p>
        </p:txBody>
      </p:sp>
      <p:pic>
        <p:nvPicPr>
          <p:cNvPr id="475140" name="Picture 4" descr="Simulated dose profiles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4638675" y="1415207"/>
            <a:ext cx="4505325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rostokąt 6"/>
          <p:cNvSpPr/>
          <p:nvPr/>
        </p:nvSpPr>
        <p:spPr>
          <a:xfrm>
            <a:off x="4572000" y="4869160"/>
            <a:ext cx="4572000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600" dirty="0">
                <a:solidFill>
                  <a:srgbClr val="0033CC"/>
                </a:solidFill>
              </a:rPr>
              <a:t>http://www.nature.com/srep/2013/130503/srep01770/fig_tab/srep01770_F5.html</a:t>
            </a:r>
          </a:p>
        </p:txBody>
      </p:sp>
      <p:pic>
        <p:nvPicPr>
          <p:cNvPr id="475142" name="Picture 6" descr="Simulated dose profiles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08" t="95148" r="26455"/>
          <a:stretch/>
        </p:blipFill>
        <p:spPr bwMode="auto">
          <a:xfrm>
            <a:off x="4925377" y="5059045"/>
            <a:ext cx="3931920" cy="32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rostokąt 8"/>
          <p:cNvSpPr/>
          <p:nvPr/>
        </p:nvSpPr>
        <p:spPr>
          <a:xfrm>
            <a:off x="107505" y="4857046"/>
            <a:ext cx="4572000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600" dirty="0">
                <a:solidFill>
                  <a:srgbClr val="0033CC"/>
                </a:solidFill>
              </a:rPr>
              <a:t>http://cerncourier.com/cws/article/cern/29763</a:t>
            </a:r>
          </a:p>
        </p:txBody>
      </p:sp>
    </p:spTree>
    <p:extLst>
      <p:ext uri="{BB962C8B-B14F-4D97-AF65-F5344CB8AC3E}">
        <p14:creationId xmlns:p14="http://schemas.microsoft.com/office/powerpoint/2010/main" val="427761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Sławomir Wronka, NCBJ</a:t>
            </a:r>
            <a:endParaRPr lang="en-US" dirty="0"/>
          </a:p>
        </p:txBody>
      </p:sp>
      <p:pic>
        <p:nvPicPr>
          <p:cNvPr id="582660" name="Picture 4"/>
          <p:cNvPicPr>
            <a:picLocks noChangeAspect="1" noChangeArrowheads="1"/>
          </p:cNvPicPr>
          <p:nvPr/>
        </p:nvPicPr>
        <p:blipFill>
          <a:blip r:embed="rId2" cstate="print"/>
          <a:srcRect l="13287" t="9921" r="11516" b="5669"/>
          <a:stretch>
            <a:fillRect/>
          </a:stretch>
        </p:blipFill>
        <p:spPr bwMode="auto">
          <a:xfrm>
            <a:off x="468080" y="357166"/>
            <a:ext cx="824732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2697FC-9620-4241-A2FB-D2BB369AEF39}" type="datetime1">
              <a:rPr lang="pl-PL" smtClean="0"/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NCBJ     </a:t>
            </a:r>
            <a:endParaRPr lang="en-US" dirty="0"/>
          </a:p>
        </p:txBody>
      </p:sp>
      <p:pic>
        <p:nvPicPr>
          <p:cNvPr id="4659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1" t="28278" r="43918" b="14088"/>
          <a:stretch/>
        </p:blipFill>
        <p:spPr bwMode="auto">
          <a:xfrm>
            <a:off x="2267744" y="260648"/>
            <a:ext cx="5279829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5"/>
          <p:cNvSpPr/>
          <p:nvPr/>
        </p:nvSpPr>
        <p:spPr>
          <a:xfrm rot="16200000">
            <a:off x="5448837" y="381281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600" dirty="0">
                <a:solidFill>
                  <a:srgbClr val="0033CC"/>
                </a:solidFill>
              </a:rPr>
              <a:t>http://kosmetologia.com.pl/component/content/article/30-informacje/uroda-i-nauka/3429-wyhodowali-nos-do-przeszczepu-na-czole.html</a:t>
            </a:r>
          </a:p>
        </p:txBody>
      </p:sp>
    </p:spTree>
    <p:extLst>
      <p:ext uri="{BB962C8B-B14F-4D97-AF65-F5344CB8AC3E}">
        <p14:creationId xmlns:p14="http://schemas.microsoft.com/office/powerpoint/2010/main" val="305438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NCBJ</a:t>
            </a:r>
            <a:endParaRPr lang="en-US" dirty="0"/>
          </a:p>
        </p:txBody>
      </p:sp>
      <p:pic>
        <p:nvPicPr>
          <p:cNvPr id="503810" name="Picture 2" descr="http://www.advanced-cancer-therapy.org/images/Antipro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816655" cy="47525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3" name="Rectangle 5"/>
          <p:cNvSpPr>
            <a:spLocks noGrp="1"/>
          </p:cNvSpPr>
          <p:nvPr>
            <p:ph type="ctrTitle"/>
          </p:nvPr>
        </p:nvSpPr>
        <p:spPr bwMode="auto">
          <a:xfrm>
            <a:off x="685800" y="1268413"/>
            <a:ext cx="7772400" cy="1470025"/>
          </a:xfrm>
          <a:noFill/>
        </p:spPr>
        <p:txBody>
          <a:bodyPr/>
          <a:lstStyle/>
          <a:p>
            <a:r>
              <a:rPr lang="pl-PL">
                <a:latin typeface="Arial" charset="0"/>
              </a:rPr>
              <a:t>Dziękuję za uwagę</a:t>
            </a:r>
          </a:p>
        </p:txBody>
      </p:sp>
      <p:sp>
        <p:nvSpPr>
          <p:cNvPr id="437254" name="Rectang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136525"/>
            <a:endParaRPr lang="pl-PL"/>
          </a:p>
        </p:txBody>
      </p:sp>
      <p:pic>
        <p:nvPicPr>
          <p:cNvPr id="500738" name="Picture 2" descr="http://www.whybother.org.uk/learn/images/radio-sma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143248"/>
            <a:ext cx="2832541" cy="2500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sp>
        <p:nvSpPr>
          <p:cNvPr id="6" name="Prostokąt 5"/>
          <p:cNvSpPr/>
          <p:nvPr/>
        </p:nvSpPr>
        <p:spPr>
          <a:xfrm>
            <a:off x="3000364" y="564357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http://www.whybother.org.uk/learn/images/radio-small.gif</a:t>
            </a:r>
            <a:endParaRPr lang="pl-PL" sz="800" dirty="0"/>
          </a:p>
        </p:txBody>
      </p:sp>
      <p:pic>
        <p:nvPicPr>
          <p:cNvPr id="504834" name="Picture 2" descr="3D animated walking skeleton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14356"/>
            <a:ext cx="1071570" cy="2568073"/>
          </a:xfrm>
          <a:prstGeom prst="rect">
            <a:avLst/>
          </a:prstGeom>
          <a:noFill/>
        </p:spPr>
      </p:pic>
      <p:sp>
        <p:nvSpPr>
          <p:cNvPr id="7" name="Prostokąt 6"/>
          <p:cNvSpPr/>
          <p:nvPr/>
        </p:nvSpPr>
        <p:spPr>
          <a:xfrm rot="16200000">
            <a:off x="-1357337" y="1571628"/>
            <a:ext cx="3071802" cy="214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http://www.webweaver.nu/clipart/halloween/skeletons2.shtml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1B58B3-903A-4EF9-98FE-94E906974BB3}" type="datetime1">
              <a:rPr lang="pl-PL"/>
              <a:pPr>
                <a:defRPr/>
              </a:pPr>
              <a:t>2014-10-21</a:t>
            </a:fld>
            <a:endParaRPr lang="pl-PL"/>
          </a:p>
        </p:txBody>
      </p:sp>
      <p:sp>
        <p:nvSpPr>
          <p:cNvPr id="11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Sławomir Wronka, </a:t>
            </a:r>
            <a:r>
              <a:rPr lang="en-US" dirty="0" smtClean="0"/>
              <a:t>NCBJ</a:t>
            </a:r>
            <a:endParaRPr lang="en-US" dirty="0"/>
          </a:p>
        </p:txBody>
      </p:sp>
      <p:sp>
        <p:nvSpPr>
          <p:cNvPr id="53760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endParaRPr lang="en-US"/>
          </a:p>
        </p:txBody>
      </p:sp>
      <p:sp>
        <p:nvSpPr>
          <p:cNvPr id="537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37604" name="Picture 4" descr="img0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86200"/>
            <a:ext cx="3919538" cy="2597150"/>
          </a:xfrm>
          <a:prstGeom prst="rect">
            <a:avLst/>
          </a:prstGeom>
          <a:noFill/>
        </p:spPr>
      </p:pic>
      <p:pic>
        <p:nvPicPr>
          <p:cNvPr id="537606" name="Picture 6" descr="img00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9450" y="677863"/>
            <a:ext cx="4114800" cy="2895600"/>
          </a:xfrm>
          <a:prstGeom prst="rect">
            <a:avLst/>
          </a:prstGeom>
          <a:noFill/>
        </p:spPr>
      </p:pic>
      <p:grpSp>
        <p:nvGrpSpPr>
          <p:cNvPr id="537607" name="Group 7"/>
          <p:cNvGrpSpPr>
            <a:grpSpLocks/>
          </p:cNvGrpSpPr>
          <p:nvPr/>
        </p:nvGrpSpPr>
        <p:grpSpPr bwMode="auto">
          <a:xfrm>
            <a:off x="323850" y="188913"/>
            <a:ext cx="2590800" cy="3536950"/>
            <a:chOff x="204" y="164"/>
            <a:chExt cx="1632" cy="2228"/>
          </a:xfrm>
        </p:grpSpPr>
        <p:sp>
          <p:nvSpPr>
            <p:cNvPr id="537608" name="Rectangle 8"/>
            <p:cNvSpPr>
              <a:spLocks noChangeArrowheads="1"/>
            </p:cNvSpPr>
            <p:nvPr/>
          </p:nvSpPr>
          <p:spPr bwMode="auto">
            <a:xfrm>
              <a:off x="204" y="1988"/>
              <a:ext cx="16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1" hangingPunct="1"/>
              <a:r>
                <a:rPr lang="en-US" b="1">
                  <a:solidFill>
                    <a:srgbClr val="FFFF00"/>
                  </a:solidFill>
                </a:rPr>
                <a:t>Wilhelm Conrad Röntgen (1845-1923) </a:t>
              </a:r>
            </a:p>
          </p:txBody>
        </p:sp>
        <p:pic>
          <p:nvPicPr>
            <p:cNvPr id="537609" name="Picture 9" descr="Roentgen"/>
            <p:cNvPicPr>
              <a:picLocks noChangeAspect="1" noChangeArrowheads="1"/>
            </p:cNvPicPr>
            <p:nvPr/>
          </p:nvPicPr>
          <p:blipFill>
            <a:blip r:embed="rId4" cstate="print">
              <a:lum bright="12000"/>
            </a:blip>
            <a:srcRect/>
            <a:stretch>
              <a:fillRect/>
            </a:stretch>
          </p:blipFill>
          <p:spPr bwMode="auto">
            <a:xfrm>
              <a:off x="295" y="164"/>
              <a:ext cx="1344" cy="1732"/>
            </a:xfrm>
            <a:prstGeom prst="rect">
              <a:avLst/>
            </a:prstGeom>
            <a:noFill/>
          </p:spPr>
        </p:pic>
      </p:grpSp>
      <p:sp>
        <p:nvSpPr>
          <p:cNvPr id="12" name="Prostokąt 11"/>
          <p:cNvSpPr/>
          <p:nvPr/>
        </p:nvSpPr>
        <p:spPr>
          <a:xfrm>
            <a:off x="6202169" y="6488668"/>
            <a:ext cx="141417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b="1" dirty="0" err="1" smtClean="0"/>
              <a:t>Radiology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Centennial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Inc</a:t>
            </a:r>
            <a:endParaRPr lang="pl-PL" sz="800" dirty="0"/>
          </a:p>
        </p:txBody>
      </p:sp>
      <p:pic>
        <p:nvPicPr>
          <p:cNvPr id="497666" name="Picture 2" descr="Radio des poumons, fin du XIX° S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905253"/>
            <a:ext cx="3571900" cy="2595581"/>
          </a:xfrm>
          <a:prstGeom prst="rect">
            <a:avLst/>
          </a:prstGeom>
          <a:noFill/>
        </p:spPr>
      </p:pic>
      <p:sp>
        <p:nvSpPr>
          <p:cNvPr id="14" name="Prostokąt 13"/>
          <p:cNvSpPr/>
          <p:nvPr/>
        </p:nvSpPr>
        <p:spPr>
          <a:xfrm rot="16200000">
            <a:off x="-1963996" y="410708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http://culturesciences.chimie.ens.fr/Radiographie_Histoire_Demirdjian_Radio_poumons_2.jpg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7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7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260" y="-27384"/>
            <a:ext cx="5781619" cy="1143000"/>
          </a:xfrm>
        </p:spPr>
        <p:txBody>
          <a:bodyPr/>
          <a:lstStyle/>
          <a:p>
            <a:pPr algn="l"/>
            <a:r>
              <a:rPr lang="pl-PL" b="1" dirty="0" smtClean="0">
                <a:solidFill>
                  <a:srgbClr val="FFFF00"/>
                </a:solidFill>
              </a:rPr>
              <a:t>Badanie RTG</a:t>
            </a:r>
            <a:endParaRPr lang="pl-PL" b="1" dirty="0">
              <a:solidFill>
                <a:srgbClr val="FFFF00"/>
              </a:solidFill>
            </a:endParaRPr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4240284" cy="424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 rot="16200000" flipV="1">
            <a:off x="-990944" y="3447038"/>
            <a:ext cx="327585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/>
              <a:t>http://mojezain.w.interia.pl/RADIOAKTYWNOSC.htm</a:t>
            </a:r>
          </a:p>
        </p:txBody>
      </p:sp>
      <p:pic>
        <p:nvPicPr>
          <p:cNvPr id="93186" name="Picture 2" descr="D:\Stary laptop\PULPIT_OLD\Gwizdek\Slawek-Nauka\Filmy\xray_anim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429" y="515714"/>
            <a:ext cx="24288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D3A7C-66CF-4326-A982-8F1F522D131C}" type="slidenum">
              <a:rPr lang="pl-PL" smtClean="0"/>
              <a:pPr/>
              <a:t>9</a:t>
            </a:fld>
            <a:endParaRPr lang="pl-PL"/>
          </a:p>
        </p:txBody>
      </p:sp>
      <p:pic>
        <p:nvPicPr>
          <p:cNvPr id="66562" name="Picture 2" descr="http://i5.sportfan.pl/spof449/b4d2535200041b0a4a9cb4c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6632"/>
            <a:ext cx="5616624" cy="6264696"/>
          </a:xfrm>
          <a:prstGeom prst="rect">
            <a:avLst/>
          </a:prstGeom>
          <a:noFill/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204864"/>
            <a:ext cx="5803900" cy="375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4188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Apex">
  <a:themeElements>
    <a:clrScheme name="1_Apex 1">
      <a:dk1>
        <a:srgbClr val="69676D"/>
      </a:dk1>
      <a:lt1>
        <a:srgbClr val="FFFFFF"/>
      </a:lt1>
      <a:dk2>
        <a:srgbClr val="000000"/>
      </a:dk2>
      <a:lt2>
        <a:srgbClr val="C9C2D1"/>
      </a:lt2>
      <a:accent1>
        <a:srgbClr val="CEB966"/>
      </a:accent1>
      <a:accent2>
        <a:srgbClr val="9CB084"/>
      </a:accent2>
      <a:accent3>
        <a:srgbClr val="AAAAAA"/>
      </a:accent3>
      <a:accent4>
        <a:srgbClr val="DADADA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1_Apex">
      <a:majorFont>
        <a:latin typeface="Lucida Sans"/>
        <a:ea typeface=""/>
        <a:cs typeface=""/>
      </a:majorFont>
      <a:minorFont>
        <a:latin typeface="Book Antiqu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Apex 1">
        <a:dk1>
          <a:srgbClr val="69676D"/>
        </a:dk1>
        <a:lt1>
          <a:srgbClr val="FFFFFF"/>
        </a:lt1>
        <a:dk2>
          <a:srgbClr val="000000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AAAAAA"/>
        </a:accent3>
        <a:accent4>
          <a:srgbClr val="DADADA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11584</TotalTime>
  <Words>1297</Words>
  <Application>Microsoft Office PowerPoint</Application>
  <PresentationFormat>Pokaz na ekranie (4:3)</PresentationFormat>
  <Paragraphs>365</Paragraphs>
  <Slides>61</Slides>
  <Notes>1</Notes>
  <HiddenSlides>3</HiddenSlides>
  <MMClips>1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61</vt:i4>
      </vt:variant>
    </vt:vector>
  </HeadingPairs>
  <TitlesOfParts>
    <vt:vector size="63" baseType="lpstr">
      <vt:lpstr>1_Apex</vt:lpstr>
      <vt:lpstr>Photo Editor Photo</vt:lpstr>
      <vt:lpstr>Accelerators and medicine     Akceleratory i medycyna</vt:lpstr>
      <vt:lpstr>Akceleratory – zastosowania</vt:lpstr>
      <vt:lpstr>Medycyna</vt:lpstr>
      <vt:lpstr>Sterylizacja</vt:lpstr>
      <vt:lpstr>Przeszczep żeber ??</vt:lpstr>
      <vt:lpstr>Prezentacja programu PowerPoint</vt:lpstr>
      <vt:lpstr>Prezentacja programu PowerPoint</vt:lpstr>
      <vt:lpstr>Badanie RTG</vt:lpstr>
      <vt:lpstr>Prezentacja programu PowerPoint</vt:lpstr>
      <vt:lpstr>Tomografia komputerowa - CT</vt:lpstr>
      <vt:lpstr>Opcja dwu-energetyczna</vt:lpstr>
      <vt:lpstr>Opcja dwu-energetyczna</vt:lpstr>
      <vt:lpstr>Ale po co ?</vt:lpstr>
      <vt:lpstr>Prezentacja programu PowerPoint</vt:lpstr>
      <vt:lpstr>Prezentacja programu PowerPoint</vt:lpstr>
      <vt:lpstr>Dual energy CT</vt:lpstr>
      <vt:lpstr>Medycyna nuklearna</vt:lpstr>
      <vt:lpstr>SPECT scanner</vt:lpstr>
      <vt:lpstr>Gamma kamera - kolimator</vt:lpstr>
      <vt:lpstr>Positron Emission Tomography (PET)</vt:lpstr>
      <vt:lpstr>Positron Emission Tomography (PET)</vt:lpstr>
      <vt:lpstr>Jak to działa ?</vt:lpstr>
      <vt:lpstr>Badania funkcjonalności</vt:lpstr>
      <vt:lpstr>The BGO calorimeter of the L3 experiment at LEP (CERN 1989-2000)</vt:lpstr>
      <vt:lpstr>PET - CT</vt:lpstr>
      <vt:lpstr>SPECT-CT</vt:lpstr>
      <vt:lpstr>Bezpieczeństwo</vt:lpstr>
      <vt:lpstr>Diagnostyka medyczna</vt:lpstr>
      <vt:lpstr>Promieniowanie synchrotronowe</vt:lpstr>
      <vt:lpstr>Wykorzystanie niszczących własności promieniowania do terapii nowotworów</vt:lpstr>
      <vt:lpstr>Prezentacja programu PowerPoint</vt:lpstr>
      <vt:lpstr>Prezentacja programu PowerPoint</vt:lpstr>
      <vt:lpstr>Rozkład dawki dla e- i X</vt:lpstr>
      <vt:lpstr>Energia promieniowania</vt:lpstr>
      <vt:lpstr>Prezentacja programu PowerPoint</vt:lpstr>
      <vt:lpstr>Wiązki fotonowe</vt:lpstr>
      <vt:lpstr>Prezentacja programu PowerPoint</vt:lpstr>
      <vt:lpstr>Prezentacja programu PowerPoint</vt:lpstr>
      <vt:lpstr>Planowanie leczenia</vt:lpstr>
      <vt:lpstr>Współczesne wyposażenie</vt:lpstr>
      <vt:lpstr>Portal Imaging</vt:lpstr>
      <vt:lpstr>Prezentacja programu PowerPoint</vt:lpstr>
      <vt:lpstr>„Bramkowanie” oddechem</vt:lpstr>
      <vt:lpstr>Akceleratory w Polsce</vt:lpstr>
      <vt:lpstr>Film</vt:lpstr>
      <vt:lpstr>IORT</vt:lpstr>
      <vt:lpstr>Prezentacja programu PowerPoint</vt:lpstr>
      <vt:lpstr>The ideal depth-dose distribution?</vt:lpstr>
      <vt:lpstr>Czym naświetlać pacjenta ?</vt:lpstr>
      <vt:lpstr>X-rays vs protons</vt:lpstr>
      <vt:lpstr>Comparison of Treatment Plans</vt:lpstr>
      <vt:lpstr>Prezentacja programu PowerPoint</vt:lpstr>
      <vt:lpstr>Bramki obrotowe</vt:lpstr>
      <vt:lpstr>Terapia C-12</vt:lpstr>
      <vt:lpstr>Terapia C12</vt:lpstr>
      <vt:lpstr>Terapia neutronami</vt:lpstr>
      <vt:lpstr>Przyszłość</vt:lpstr>
      <vt:lpstr>AD-4 experiment at CERN</vt:lpstr>
      <vt:lpstr>Prezentacja programu PowerPoint</vt:lpstr>
      <vt:lpstr>Prezentacja programu PowerPoint</vt:lpstr>
      <vt:lpstr>Dziękuję za uwagę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</dc:creator>
  <cp:lastModifiedBy>Slawcio</cp:lastModifiedBy>
  <cp:revision>166</cp:revision>
  <dcterms:created xsi:type="dcterms:W3CDTF">2007-02-23T11:08:59Z</dcterms:created>
  <dcterms:modified xsi:type="dcterms:W3CDTF">2014-10-21T07:57:30Z</dcterms:modified>
</cp:coreProperties>
</file>