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4308" r:id="rId1"/>
  </p:sldMasterIdLst>
  <p:notesMasterIdLst>
    <p:notesMasterId r:id="rId33"/>
  </p:notesMasterIdLst>
  <p:sldIdLst>
    <p:sldId id="256" r:id="rId2"/>
    <p:sldId id="261" r:id="rId3"/>
    <p:sldId id="298" r:id="rId4"/>
    <p:sldId id="294" r:id="rId5"/>
    <p:sldId id="295" r:id="rId6"/>
    <p:sldId id="296" r:id="rId7"/>
    <p:sldId id="292" r:id="rId8"/>
    <p:sldId id="299" r:id="rId9"/>
    <p:sldId id="284" r:id="rId10"/>
    <p:sldId id="262" r:id="rId11"/>
    <p:sldId id="291" r:id="rId12"/>
    <p:sldId id="288" r:id="rId13"/>
    <p:sldId id="290" r:id="rId14"/>
    <p:sldId id="302" r:id="rId15"/>
    <p:sldId id="300" r:id="rId16"/>
    <p:sldId id="282" r:id="rId17"/>
    <p:sldId id="285" r:id="rId18"/>
    <p:sldId id="286" r:id="rId19"/>
    <p:sldId id="301" r:id="rId20"/>
    <p:sldId id="311" r:id="rId21"/>
    <p:sldId id="283" r:id="rId22"/>
    <p:sldId id="275" r:id="rId23"/>
    <p:sldId id="303" r:id="rId24"/>
    <p:sldId id="287" r:id="rId25"/>
    <p:sldId id="304" r:id="rId26"/>
    <p:sldId id="305" r:id="rId27"/>
    <p:sldId id="289" r:id="rId28"/>
    <p:sldId id="308" r:id="rId29"/>
    <p:sldId id="310" r:id="rId30"/>
    <p:sldId id="309" r:id="rId31"/>
    <p:sldId id="279" r:id="rId32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3" autoAdjust="0"/>
    <p:restoredTop sz="86463" autoAdjust="0"/>
  </p:normalViewPr>
  <p:slideViewPr>
    <p:cSldViewPr>
      <p:cViewPr varScale="1">
        <p:scale>
          <a:sx n="88" d="100"/>
          <a:sy n="88" d="100"/>
        </p:scale>
        <p:origin x="-1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F03809-5AED-48DF-A331-CACAD1471FF1}" type="datetimeFigureOut">
              <a:rPr lang="en-US" smtClean="0"/>
              <a:pPr/>
              <a:t>4/30/2008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59985-F85F-4D79-AC79-68F64E3D1D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7"/>
          <p:cNvSpPr txBox="1">
            <a:spLocks noGrp="1" noChangeArrowheads="1"/>
          </p:cNvSpPr>
          <p:nvPr/>
        </p:nvSpPr>
        <p:spPr bwMode="auto">
          <a:xfrm>
            <a:off x="3807037" y="936244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0C5CC36-8098-495E-89F9-10149DCE6E66}" type="slidenum">
              <a:rPr lang="en-US" sz="1200"/>
              <a:pPr algn="r" eaLnBrk="0" hangingPunct="0"/>
              <a:t>4</a:t>
            </a:fld>
            <a:endParaRPr lang="en-US" sz="1200" dirty="0"/>
          </a:p>
        </p:txBody>
      </p:sp>
      <p:sp>
        <p:nvSpPr>
          <p:cNvPr id="295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59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774" y="4681220"/>
            <a:ext cx="4926753" cy="44348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>
              <a:latin typeface="Helvetica" pitchFamily="1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7"/>
          <p:cNvSpPr txBox="1">
            <a:spLocks noGrp="1" noChangeArrowheads="1"/>
          </p:cNvSpPr>
          <p:nvPr/>
        </p:nvSpPr>
        <p:spPr bwMode="auto">
          <a:xfrm>
            <a:off x="3807037" y="936244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D6E3DEB3-1A0A-480F-9B22-5A3C4DB20912}" type="slidenum">
              <a:rPr lang="en-US" sz="1200"/>
              <a:pPr algn="r" eaLnBrk="0" hangingPunct="0"/>
              <a:t>5</a:t>
            </a:fld>
            <a:endParaRPr lang="en-US" sz="1200" dirty="0"/>
          </a:p>
        </p:txBody>
      </p:sp>
      <p:sp>
        <p:nvSpPr>
          <p:cNvPr id="297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774" y="4681220"/>
            <a:ext cx="4926753" cy="44348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>
              <a:latin typeface="Helvetica" pitchFamily="1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7"/>
          <p:cNvSpPr txBox="1">
            <a:spLocks noGrp="1" noChangeArrowheads="1"/>
          </p:cNvSpPr>
          <p:nvPr/>
        </p:nvSpPr>
        <p:spPr bwMode="auto">
          <a:xfrm>
            <a:off x="3807037" y="936244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0C5CC36-8098-495E-89F9-10149DCE6E66}" type="slidenum">
              <a:rPr lang="en-US" sz="1200"/>
              <a:pPr algn="r" eaLnBrk="0" hangingPunct="0"/>
              <a:t>6</a:t>
            </a:fld>
            <a:endParaRPr lang="en-US" sz="1200" dirty="0"/>
          </a:p>
        </p:txBody>
      </p:sp>
      <p:sp>
        <p:nvSpPr>
          <p:cNvPr id="295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59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774" y="4681220"/>
            <a:ext cx="4926753" cy="44348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>
              <a:latin typeface="Helvetica" pitchFamily="1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7"/>
          <p:cNvSpPr txBox="1">
            <a:spLocks noGrp="1" noChangeArrowheads="1"/>
          </p:cNvSpPr>
          <p:nvPr/>
        </p:nvSpPr>
        <p:spPr bwMode="auto">
          <a:xfrm>
            <a:off x="3807037" y="936244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A0C5CC36-8098-495E-89F9-10149DCE6E66}" type="slidenum">
              <a:rPr lang="en-US" sz="1200"/>
              <a:pPr algn="r" eaLnBrk="0" hangingPunct="0"/>
              <a:t>8</a:t>
            </a:fld>
            <a:endParaRPr lang="en-US" sz="1200" dirty="0"/>
          </a:p>
        </p:txBody>
      </p:sp>
      <p:sp>
        <p:nvSpPr>
          <p:cNvPr id="295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6938" y="739775"/>
            <a:ext cx="4926012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59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5774" y="4681220"/>
            <a:ext cx="4926753" cy="44348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dirty="0" smtClean="0">
              <a:latin typeface="Helvetica" pitchFamily="1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985-F85F-4D79-AC79-68F64E3D1DA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59985-F85F-4D79-AC79-68F64E3D1DAD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3D09905-59FD-4462-AA53-E583E5AB81A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09" r:id="rId1"/>
    <p:sldLayoutId id="214748431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16" r:id="rId8"/>
    <p:sldLayoutId id="2147484317" r:id="rId9"/>
    <p:sldLayoutId id="2147484318" r:id="rId10"/>
    <p:sldLayoutId id="2147484319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3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emf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2.emf"/><Relationship Id="rId4" Type="http://schemas.openxmlformats.org/officeDocument/2006/relationships/image" Target="../media/image61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6.wmf"/><Relationship Id="rId4" Type="http://schemas.openxmlformats.org/officeDocument/2006/relationships/image" Target="../media/image6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19400"/>
            <a:ext cx="80772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SC cavities: performance as a function of frequency and temperature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609600"/>
          </a:xfrm>
        </p:spPr>
        <p:txBody>
          <a:bodyPr>
            <a:normAutofit/>
          </a:bodyPr>
          <a:lstStyle/>
          <a:p>
            <a:r>
              <a:rPr lang="en-US" dirty="0" smtClean="0"/>
              <a:t>S. Calatroni, F. Gerigk, W. Weingarten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1800" dirty="0" smtClean="0"/>
              <a:t>Choice of accelerating gradient</a:t>
            </a:r>
            <a:br>
              <a:rPr lang="en-US" sz="1800" dirty="0" smtClean="0"/>
            </a:br>
            <a:r>
              <a:rPr lang="en-US" sz="2000" dirty="0" smtClean="0"/>
              <a:t>Deterministic parameters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kumimoji="0" lang="en-US" sz="28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Nucleate boiling heat transfer – Kapitza resistance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76400"/>
            <a:ext cx="4049984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600200"/>
            <a:ext cx="5034516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381000" y="5334000"/>
            <a:ext cx="3733800" cy="1066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dirty="0" smtClean="0"/>
              <a:t>H. Frey, R. A. Haefer, Tieftemperaturtechnologie, VDI-Verlag, Düsseldorf 1981</a:t>
            </a:r>
            <a:endParaRPr lang="en-US" sz="1800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4800600" y="5410200"/>
            <a:ext cx="3505200" cy="99060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marL="438912" lvl="0" indent="-320040">
              <a:buClr>
                <a:schemeClr val="accent1"/>
              </a:buClr>
              <a:buSzPct val="80000"/>
            </a:pPr>
            <a:r>
              <a:rPr lang="en-US" dirty="0" smtClean="0"/>
              <a:t>J. Amrit and M. X. Francois, Journal of Low Temperature Physics 119 (2000) 27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1600" dirty="0" smtClean="0"/>
              <a:t>Choice of accelerating gradient</a:t>
            </a:r>
            <a:br>
              <a:rPr lang="en-US" sz="1600" dirty="0" smtClean="0"/>
            </a:br>
            <a:r>
              <a:rPr lang="en-US" sz="1800" dirty="0" smtClean="0"/>
              <a:t>Deterministic parameters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3600" dirty="0" smtClean="0"/>
              <a:t>Thermal </a:t>
            </a:r>
            <a:r>
              <a:rPr kumimoji="0" lang="en-US" sz="36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conductivity</a:t>
            </a:r>
            <a:endParaRPr kumimoji="0" lang="en-US" sz="2400" b="1" kern="1200" dirty="0" smtClean="0">
              <a:solidFill>
                <a:schemeClr val="accent1">
                  <a:satMod val="150000"/>
                </a:schemeClr>
              </a:solidFill>
              <a:effectLst/>
              <a:latin typeface="+mj-lt"/>
              <a:ea typeface="+mj-ea"/>
              <a:cs typeface="+mj-cs"/>
            </a:endParaRP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3581401" cy="416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idx="4294967295"/>
          </p:nvPr>
        </p:nvSpPr>
        <p:spPr>
          <a:xfrm>
            <a:off x="228600" y="5715000"/>
            <a:ext cx="3429000" cy="685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A. W. Chao, M. Tigner, Handbook of Accelerator Physics, World Scientific, Singapore 1999</a:t>
            </a:r>
            <a:endParaRPr lang="en-US" sz="11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676400"/>
            <a:ext cx="3332326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Placeholder 7"/>
          <p:cNvSpPr txBox="1">
            <a:spLocks/>
          </p:cNvSpPr>
          <p:nvPr/>
        </p:nvSpPr>
        <p:spPr>
          <a:xfrm>
            <a:off x="4267200" y="5791200"/>
            <a:ext cx="4191000" cy="533400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438912" lvl="0" indent="-320040">
              <a:buClr>
                <a:schemeClr val="accent1"/>
              </a:buClr>
              <a:buSzPct val="80000"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H. Lengeler, W. Weingarten, G. Müller, H. Piel,</a:t>
            </a:r>
            <a:r>
              <a:rPr lang="en-US" sz="1100" dirty="0" smtClean="0"/>
              <a:t> IEEE TRANSACTIONS ON MAGNETICS </a:t>
            </a:r>
            <a:r>
              <a:rPr lang="en-US" sz="1100" b="1" dirty="0" smtClean="0"/>
              <a:t>MAG-21</a:t>
            </a:r>
            <a:r>
              <a:rPr lang="en-US" sz="1100" dirty="0" smtClean="0"/>
              <a:t> (1985)  1014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Choice of accelerating gradient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800" dirty="0" smtClean="0"/>
              <a:t>Deterministic parameters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200" dirty="0" smtClean="0"/>
              <a:t>Results of simulation : </a:t>
            </a:r>
            <a:r>
              <a:rPr kumimoji="0" lang="en-US" sz="32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Q(E</a:t>
            </a:r>
            <a:r>
              <a:rPr kumimoji="0" lang="en-US" sz="3200" b="1" kern="1200" baseline="-250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a</a:t>
            </a:r>
            <a:r>
              <a:rPr kumimoji="0" lang="en-US" sz="32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)/10</a:t>
            </a:r>
            <a:r>
              <a:rPr kumimoji="0" lang="en-US" sz="3200" b="1" kern="1200" baseline="300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9</a:t>
            </a:r>
            <a:r>
              <a:rPr kumimoji="0" lang="en-US" sz="32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, 704 MHz</a:t>
            </a:r>
            <a:endParaRPr lang="en-US" sz="32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4800" y="1752600"/>
          <a:ext cx="8610600" cy="3810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305300"/>
                <a:gridCol w="4305300"/>
              </a:tblGrid>
              <a:tr h="1047723">
                <a:tc>
                  <a:txBody>
                    <a:bodyPr/>
                    <a:lstStyle/>
                    <a:p>
                      <a:r>
                        <a:rPr lang="en-US" dirty="0" smtClean="0"/>
                        <a:t>Superfluid helium T = 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1.5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2.1</a:t>
                      </a:r>
                      <a:r>
                        <a:rPr lang="en-US" dirty="0" smtClean="0"/>
                        <a:t> K</a:t>
                      </a:r>
                    </a:p>
                    <a:p>
                      <a:r>
                        <a:rPr lang="en-US" dirty="0" smtClean="0"/>
                        <a:t>Kapitza resistance heat transfer</a:t>
                      </a:r>
                    </a:p>
                    <a:p>
                      <a:r>
                        <a:rPr lang="en-US" dirty="0" smtClean="0"/>
                        <a:t>RRR = 90        3 mm wall thickness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 helium T = 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2.2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3.3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4.5</a:t>
                      </a:r>
                      <a:r>
                        <a:rPr lang="en-US" dirty="0" smtClean="0"/>
                        <a:t> K</a:t>
                      </a:r>
                    </a:p>
                    <a:p>
                      <a:r>
                        <a:rPr lang="en-US" dirty="0" smtClean="0"/>
                        <a:t>Nucleate boiling</a:t>
                      </a:r>
                      <a:r>
                        <a:rPr lang="en-US" baseline="0" dirty="0" smtClean="0"/>
                        <a:t> heat transfer</a:t>
                      </a:r>
                    </a:p>
                    <a:p>
                      <a:r>
                        <a:rPr lang="en-US" dirty="0" smtClean="0"/>
                        <a:t>RRR = 90         3 mm wall thickness</a:t>
                      </a:r>
                      <a:endParaRPr lang="en-US" dirty="0"/>
                    </a:p>
                  </a:txBody>
                  <a:tcPr/>
                </a:tc>
              </a:tr>
              <a:tr h="276227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45642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pic>
        <p:nvPicPr>
          <p:cNvPr id="911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895600"/>
            <a:ext cx="422030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11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819400"/>
            <a:ext cx="4220308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Choice of accelerating gradient</a:t>
            </a:r>
            <a:br>
              <a:rPr lang="en-US" sz="1600" dirty="0" smtClean="0">
                <a:solidFill>
                  <a:schemeClr val="accent1"/>
                </a:solidFill>
              </a:rPr>
            </a:br>
            <a:r>
              <a:rPr lang="en-US" sz="1800" dirty="0" smtClean="0">
                <a:solidFill>
                  <a:schemeClr val="accent1"/>
                </a:solidFill>
              </a:rPr>
              <a:t>Deterministic parameters</a:t>
            </a:r>
            <a:r>
              <a:rPr lang="en-US" sz="2800" dirty="0" smtClean="0">
                <a:solidFill>
                  <a:schemeClr val="accent1"/>
                </a:solidFill>
              </a:rPr>
              <a:t/>
            </a:r>
            <a:br>
              <a:rPr lang="en-US" sz="2800" dirty="0" smtClean="0">
                <a:solidFill>
                  <a:schemeClr val="accent1"/>
                </a:solidFill>
              </a:rPr>
            </a:br>
            <a:r>
              <a:rPr lang="en-US" sz="3200" dirty="0" smtClean="0">
                <a:solidFill>
                  <a:schemeClr val="accent1"/>
                </a:solidFill>
              </a:rPr>
              <a:t>Results of simulation : </a:t>
            </a:r>
            <a:r>
              <a:rPr kumimoji="0" lang="en-US" sz="32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Q(E</a:t>
            </a:r>
            <a:r>
              <a:rPr kumimoji="0" lang="en-US" sz="3200" b="1" kern="1200" baseline="-250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a</a:t>
            </a:r>
            <a:r>
              <a:rPr lang="en-US" sz="3200" dirty="0" smtClean="0"/>
              <a:t>) )/10</a:t>
            </a:r>
            <a:r>
              <a:rPr lang="en-US" sz="3200" baseline="30000" dirty="0" smtClean="0"/>
              <a:t>9</a:t>
            </a:r>
            <a:r>
              <a:rPr kumimoji="0" lang="en-US" sz="32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, 1408 MHz</a:t>
            </a:r>
            <a:endParaRPr lang="en-US" sz="28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304800" y="1752600"/>
          <a:ext cx="8610600" cy="3810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4305300"/>
                <a:gridCol w="4305300"/>
              </a:tblGrid>
              <a:tr h="1047723">
                <a:tc>
                  <a:txBody>
                    <a:bodyPr/>
                    <a:lstStyle/>
                    <a:p>
                      <a:r>
                        <a:rPr lang="en-US" dirty="0" smtClean="0"/>
                        <a:t>Superfluid helium T = 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1.5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1.8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2.1</a:t>
                      </a:r>
                      <a:r>
                        <a:rPr lang="en-US" dirty="0" smtClean="0"/>
                        <a:t> K</a:t>
                      </a:r>
                    </a:p>
                    <a:p>
                      <a:r>
                        <a:rPr lang="en-US" dirty="0" smtClean="0"/>
                        <a:t>Kapitza resistance heat transfer</a:t>
                      </a:r>
                    </a:p>
                    <a:p>
                      <a:r>
                        <a:rPr lang="en-US" dirty="0" smtClean="0"/>
                        <a:t>RRR = 90        3 mm wall thickness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 helium T = </a:t>
                      </a:r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2.2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3.3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4.5</a:t>
                      </a:r>
                      <a:r>
                        <a:rPr lang="en-US" dirty="0" smtClean="0"/>
                        <a:t> K</a:t>
                      </a:r>
                    </a:p>
                    <a:p>
                      <a:r>
                        <a:rPr lang="en-US" dirty="0" smtClean="0"/>
                        <a:t>Nucleate boiling</a:t>
                      </a:r>
                      <a:r>
                        <a:rPr lang="en-US" baseline="0" dirty="0" smtClean="0"/>
                        <a:t> heat transfer</a:t>
                      </a:r>
                    </a:p>
                    <a:p>
                      <a:r>
                        <a:rPr lang="en-US" dirty="0" smtClean="0"/>
                        <a:t>RRR = 90         3 mm wall thickness</a:t>
                      </a:r>
                      <a:endParaRPr lang="en-US" dirty="0"/>
                    </a:p>
                  </a:txBody>
                  <a:tcPr/>
                </a:tc>
              </a:tr>
              <a:tr h="276227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445642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38400" y="6400800"/>
            <a:ext cx="5507719" cy="274320"/>
          </a:xfrm>
        </p:spPr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pic>
        <p:nvPicPr>
          <p:cNvPr id="901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819400"/>
            <a:ext cx="414528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199" y="2895600"/>
            <a:ext cx="409618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Choice of accelerating gradient</a:t>
            </a:r>
            <a:br>
              <a:rPr lang="en-US" sz="1600" dirty="0" smtClean="0">
                <a:solidFill>
                  <a:schemeClr val="accent1"/>
                </a:solidFill>
              </a:rPr>
            </a:br>
            <a:r>
              <a:rPr lang="en-US" sz="3200" dirty="0" smtClean="0">
                <a:solidFill>
                  <a:schemeClr val="accent1"/>
                </a:solidFill>
              </a:rPr>
              <a:t>Other</a:t>
            </a:r>
            <a:r>
              <a:rPr lang="en-US" sz="3200" baseline="0" dirty="0" smtClean="0">
                <a:solidFill>
                  <a:schemeClr val="accent1"/>
                </a:solidFill>
              </a:rPr>
              <a:t> deterministic parameters </a:t>
            </a:r>
            <a:r>
              <a:rPr lang="en-US" sz="1800" baseline="0" dirty="0" smtClean="0">
                <a:solidFill>
                  <a:schemeClr val="accent1"/>
                </a:solidFill>
              </a:rPr>
              <a:t>(2</a:t>
            </a:r>
            <a:r>
              <a:rPr lang="en-US" sz="1800" baseline="30000" dirty="0" smtClean="0">
                <a:solidFill>
                  <a:schemeClr val="accent1"/>
                </a:solidFill>
              </a:rPr>
              <a:t>nd</a:t>
            </a:r>
            <a:r>
              <a:rPr lang="en-US" sz="1800" baseline="0" dirty="0" smtClean="0">
                <a:solidFill>
                  <a:schemeClr val="accent1"/>
                </a:solidFill>
              </a:rPr>
              <a:t> order importance)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445642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38400" y="6400800"/>
            <a:ext cx="5507719" cy="274320"/>
          </a:xfrm>
        </p:spPr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762000" y="1981200"/>
          <a:ext cx="8001000" cy="34823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342900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Influencing quantity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Impact quantity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Physical explanation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Cure</a:t>
                      </a:r>
                      <a:endParaRPr lang="en-US" sz="1400" b="1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External</a:t>
                      </a:r>
                      <a:r>
                        <a:rPr lang="en-US" sz="1400" baseline="0" dirty="0" smtClean="0"/>
                        <a:t> static magnetic field </a:t>
                      </a:r>
                      <a:r>
                        <a:rPr lang="en-US" sz="1400" i="1" baseline="0" dirty="0" smtClean="0"/>
                        <a:t>B</a:t>
                      </a:r>
                      <a:r>
                        <a:rPr lang="en-US" sz="1400" baseline="-25000" dirty="0" smtClean="0"/>
                        <a:t>ext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Residual surface resistance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Creation of vortices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Shielding of ambient magnetic field by Mu-metal / Cryoperm</a:t>
                      </a:r>
                      <a:endParaRPr lang="en-US" sz="140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Residual resistivity ratio </a:t>
                      </a:r>
                      <a:r>
                        <a:rPr lang="en-US" sz="1400" i="1" dirty="0" smtClean="0"/>
                        <a:t>RRR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BCS surface resistance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Mean free path dependence of </a:t>
                      </a:r>
                      <a:r>
                        <a:rPr lang="en-US" sz="1400" i="1" dirty="0" smtClean="0"/>
                        <a:t>R</a:t>
                      </a:r>
                      <a:r>
                        <a:rPr lang="en-US" sz="1400" i="0" baseline="-25000" dirty="0" smtClean="0"/>
                        <a:t>res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Annealing</a:t>
                      </a:r>
                      <a:r>
                        <a:rPr lang="en-US" sz="1400" baseline="0" dirty="0" smtClean="0"/>
                        <a:t> steps during ingot production/after cavity manufacture</a:t>
                      </a:r>
                      <a:endParaRPr lang="en-US" sz="140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Ratio</a:t>
                      </a:r>
                      <a:r>
                        <a:rPr lang="en-US" sz="1400" baseline="0" dirty="0" smtClean="0"/>
                        <a:t> peak magnetic field to accelerating gradient </a:t>
                      </a:r>
                      <a:r>
                        <a:rPr lang="en-US" sz="1400" i="1" baseline="0" dirty="0" smtClean="0"/>
                        <a:t>B</a:t>
                      </a:r>
                      <a:r>
                        <a:rPr lang="en-US" sz="1400" baseline="-25000" dirty="0" smtClean="0"/>
                        <a:t>p</a:t>
                      </a:r>
                      <a:r>
                        <a:rPr lang="en-US" sz="1400" baseline="0" dirty="0" smtClean="0"/>
                        <a:t>/</a:t>
                      </a:r>
                      <a:r>
                        <a:rPr lang="en-US" sz="1400" i="1" baseline="0" dirty="0" smtClean="0"/>
                        <a:t>E</a:t>
                      </a:r>
                      <a:r>
                        <a:rPr lang="en-US" sz="1400" baseline="-25000" dirty="0" smtClean="0"/>
                        <a:t>a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Max. accelerating gradient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Critical magnetic field as ultimate gradient limitation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Optimization of cavity shape</a:t>
                      </a:r>
                      <a:endParaRPr lang="en-US" sz="1400" dirty="0"/>
                    </a:p>
                  </a:txBody>
                  <a:tcPr/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Nb-H precipitate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Q-value / acc. gradient (Q-disease)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Lowering of  </a:t>
                      </a:r>
                      <a:r>
                        <a:rPr lang="en-US" sz="1400" i="1" dirty="0" smtClean="0"/>
                        <a:t>T</a:t>
                      </a:r>
                      <a:r>
                        <a:rPr lang="en-US" sz="1400" baseline="-25000" dirty="0" smtClean="0"/>
                        <a:t>c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i="1" dirty="0" smtClean="0"/>
                        <a:t>B</a:t>
                      </a:r>
                      <a:r>
                        <a:rPr lang="en-US" sz="1400" baseline="-25000" dirty="0" smtClean="0"/>
                        <a:t>c</a:t>
                      </a:r>
                      <a:r>
                        <a:rPr lang="en-US" sz="1400" dirty="0" smtClean="0"/>
                        <a:t> at precipitates of Nb-H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T-control during chemical polishing</a:t>
                      </a:r>
                    </a:p>
                    <a:p>
                      <a:r>
                        <a:rPr lang="en-US" sz="1400" dirty="0" smtClean="0"/>
                        <a:t>Degassing @ 700  °C</a:t>
                      </a:r>
                    </a:p>
                    <a:p>
                      <a:r>
                        <a:rPr lang="en-US" sz="1400" dirty="0" smtClean="0"/>
                        <a:t>Fast cool-down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1600" dirty="0" smtClean="0"/>
              <a:t>Choice of accelerating gradient</a:t>
            </a:r>
            <a:br>
              <a:rPr lang="en-US" sz="1600" dirty="0" smtClean="0"/>
            </a:br>
            <a:r>
              <a:rPr kumimoji="0" lang="en-US" sz="36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Stochastic parameters - CERN results (1985)</a:t>
            </a:r>
            <a:endParaRPr lang="en-US" sz="16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399" y="1524000"/>
            <a:ext cx="425435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Placeholder 7"/>
          <p:cNvSpPr txBox="1">
            <a:spLocks/>
          </p:cNvSpPr>
          <p:nvPr/>
        </p:nvSpPr>
        <p:spPr>
          <a:xfrm>
            <a:off x="304800" y="5943600"/>
            <a:ext cx="3733800" cy="533400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438912" lvl="0" indent="-320040">
              <a:buClr>
                <a:schemeClr val="accent1"/>
              </a:buClr>
              <a:buSzPct val="80000"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H. Lengeler, W. Weingarten, G. Müller, H. Piel,</a:t>
            </a:r>
            <a:r>
              <a:rPr lang="en-US" sz="1100" dirty="0" smtClean="0"/>
              <a:t> IEEE TRANSACTIONS ON MAGNETICS </a:t>
            </a:r>
            <a:r>
              <a:rPr lang="en-US" sz="1100" b="1" dirty="0" smtClean="0"/>
              <a:t>MAG-21</a:t>
            </a:r>
            <a:r>
              <a:rPr lang="en-US" sz="1100" dirty="0" smtClean="0"/>
              <a:t> (1985)  1014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372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599" y="4572000"/>
            <a:ext cx="2080149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3688" y="4038600"/>
            <a:ext cx="429031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Placeholder 9"/>
          <p:cNvSpPr>
            <a:spLocks noGrp="1"/>
          </p:cNvSpPr>
          <p:nvPr>
            <p:ph type="body" idx="4294967295"/>
          </p:nvPr>
        </p:nvSpPr>
        <p:spPr>
          <a:xfrm>
            <a:off x="5181600" y="5943600"/>
            <a:ext cx="1676400" cy="304800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i="1" dirty="0" smtClean="0"/>
              <a:t>E</a:t>
            </a:r>
            <a:r>
              <a:rPr lang="en-US" baseline="-25000" dirty="0" smtClean="0"/>
              <a:t>a</a:t>
            </a:r>
            <a:r>
              <a:rPr lang="en-US" dirty="0" smtClean="0"/>
              <a:t>= 5.5 ± 2.1 MV/m</a:t>
            </a:r>
            <a:endParaRPr lang="en-US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1828800"/>
            <a:ext cx="1981200" cy="116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1524000"/>
            <a:ext cx="406993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 Placeholder 9"/>
          <p:cNvSpPr txBox="1">
            <a:spLocks/>
          </p:cNvSpPr>
          <p:nvPr/>
        </p:nvSpPr>
        <p:spPr>
          <a:xfrm>
            <a:off x="5029200" y="2819400"/>
            <a:ext cx="1752600" cy="304800"/>
          </a:xfrm>
          <a:prstGeom prst="rect">
            <a:avLst/>
          </a:prstGeom>
        </p:spPr>
        <p:txBody>
          <a:bodyPr vert="horz" lIns="54864" tIns="91440" rtlCol="0">
            <a:normAutofit fontScale="40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4.9 ± 1.8 MV/m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200" dirty="0" smtClean="0"/>
              <a:t>Choice of accelerating gradient</a:t>
            </a:r>
            <a:br>
              <a:rPr lang="en-US" sz="2200" dirty="0" smtClean="0"/>
            </a:br>
            <a:r>
              <a:rPr lang="en-US" sz="2200" dirty="0" smtClean="0"/>
              <a:t>Stochastic parameters</a:t>
            </a:r>
            <a:br>
              <a:rPr lang="en-US" sz="2200" dirty="0" smtClean="0"/>
            </a:br>
            <a:r>
              <a:rPr lang="en-US" dirty="0" smtClean="0"/>
              <a:t>DESY results</a:t>
            </a:r>
            <a:endParaRPr kumimoji="0" lang="en-US" sz="4500" b="1" kern="1200" dirty="0">
              <a:solidFill>
                <a:schemeClr val="accent1">
                  <a:satMod val="150000"/>
                </a:schemeClr>
              </a:solidFill>
              <a:effectLst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9" y="1828800"/>
            <a:ext cx="4841611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4294967295"/>
          </p:nvPr>
        </p:nvSpPr>
        <p:spPr>
          <a:xfrm>
            <a:off x="5334000" y="2514601"/>
            <a:ext cx="3429000" cy="2743199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kumimoji="0"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significant degradation</a:t>
            </a:r>
            <a:r>
              <a:rPr kumimoji="0" lang="en-US" sz="2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cavity performance between acceptance tests</a:t>
            </a:r>
            <a:r>
              <a:rPr kumimoji="0" lang="en-US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full system tests.</a:t>
            </a:r>
            <a:endParaRPr lang="en-US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Choice of accelerating gradient</a:t>
            </a:r>
            <a:br>
              <a:rPr lang="en-US" sz="1800" dirty="0" smtClean="0"/>
            </a:br>
            <a:r>
              <a:rPr lang="en-US" sz="1800" dirty="0" smtClean="0"/>
              <a:t>Stochastic parameters - DESY results  </a:t>
            </a:r>
            <a:br>
              <a:rPr lang="en-US" sz="1800" dirty="0" smtClean="0"/>
            </a:br>
            <a:r>
              <a:rPr lang="en-US" sz="4000" dirty="0" smtClean="0"/>
              <a:t>Q (Ea)</a:t>
            </a:r>
            <a:endParaRPr kumimoji="0" lang="en-US" sz="1800" b="1" kern="1200" dirty="0">
              <a:solidFill>
                <a:schemeClr val="accent1">
                  <a:satMod val="150000"/>
                </a:schemeClr>
              </a:solidFill>
              <a:effectLst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4000"/>
            <a:ext cx="3961179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978471"/>
            <a:ext cx="3705225" cy="287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" y="4068958"/>
            <a:ext cx="34417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1371600" y="2362200"/>
            <a:ext cx="28194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90600" y="4953000"/>
            <a:ext cx="28194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800600" y="4876800"/>
            <a:ext cx="28194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1"/>
          <p:cNvSpPr>
            <a:spLocks noGrp="1"/>
          </p:cNvSpPr>
          <p:nvPr>
            <p:ph type="body" idx="4294967295"/>
          </p:nvPr>
        </p:nvSpPr>
        <p:spPr>
          <a:xfrm>
            <a:off x="4953000" y="2133600"/>
            <a:ext cx="3810000" cy="1295400"/>
          </a:xfrm>
        </p:spPr>
        <p:txBody>
          <a:bodyPr>
            <a:normAutofit fontScale="70000" lnSpcReduction="20000"/>
          </a:bodyPr>
          <a:lstStyle/>
          <a:p>
            <a:pPr marL="112713" indent="0">
              <a:buNone/>
            </a:pPr>
            <a:r>
              <a:rPr lang="en-US" dirty="0" smtClean="0"/>
              <a:t>A residual surface resistance corresponding to a Q-value of 10</a:t>
            </a:r>
            <a:r>
              <a:rPr lang="en-US" baseline="30000" dirty="0" smtClean="0"/>
              <a:t>10</a:t>
            </a:r>
            <a:r>
              <a:rPr lang="en-US" dirty="0" smtClean="0"/>
              <a:t> at the operating gradient presents a challenge.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Choice of accelerating gradient</a:t>
            </a:r>
            <a:br>
              <a:rPr lang="en-US" sz="1800" dirty="0" smtClean="0"/>
            </a:br>
            <a:r>
              <a:rPr lang="en-US" sz="1800" dirty="0" smtClean="0"/>
              <a:t>Stochastic parameters - DESY results  </a:t>
            </a:r>
            <a:br>
              <a:rPr lang="en-US" sz="1800" dirty="0" smtClean="0"/>
            </a:br>
            <a:r>
              <a:rPr lang="en-US" sz="4000" dirty="0" smtClean="0"/>
              <a:t>Series tests E</a:t>
            </a:r>
            <a:r>
              <a:rPr lang="en-US" sz="4000" baseline="-25000" dirty="0" smtClean="0"/>
              <a:t>a</a:t>
            </a:r>
            <a:endParaRPr kumimoji="0" lang="en-US" sz="1800" b="1" kern="1200" baseline="-25000" dirty="0">
              <a:solidFill>
                <a:schemeClr val="accent1">
                  <a:satMod val="150000"/>
                </a:schemeClr>
              </a:solidFill>
              <a:effectLst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28800"/>
            <a:ext cx="5304083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2895600"/>
            <a:ext cx="195014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3688" y="2667000"/>
            <a:ext cx="4290312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Placeholder 9"/>
          <p:cNvSpPr txBox="1">
            <a:spLocks/>
          </p:cNvSpPr>
          <p:nvPr/>
        </p:nvSpPr>
        <p:spPr>
          <a:xfrm>
            <a:off x="5105400" y="4114800"/>
            <a:ext cx="2057400" cy="381000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28.1 ± 5.2 MV/m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Choice of accelerating gradient</a:t>
            </a:r>
            <a:br>
              <a:rPr lang="en-US" sz="2000" dirty="0" smtClean="0"/>
            </a:br>
            <a:r>
              <a:rPr lang="en-US" sz="2000" dirty="0" smtClean="0"/>
              <a:t>Stochastic parameters - DESY results  </a:t>
            </a:r>
            <a:br>
              <a:rPr lang="en-US" sz="2000" dirty="0" smtClean="0"/>
            </a:br>
            <a:r>
              <a:rPr lang="en-US" sz="4400" dirty="0" smtClean="0"/>
              <a:t>Gradient </a:t>
            </a:r>
            <a:r>
              <a:rPr kumimoji="0" lang="en-US" sz="44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spread Due to Quench</a:t>
            </a:r>
            <a:r>
              <a:rPr lang="en-US" sz="2000" b="0" dirty="0" smtClean="0">
                <a:solidFill>
                  <a:schemeClr val="tx1"/>
                </a:solidFill>
              </a:rPr>
              <a:t> </a:t>
            </a:r>
            <a:r>
              <a:rPr lang="en-US" sz="1050" b="0" dirty="0" smtClean="0">
                <a:solidFill>
                  <a:schemeClr val="tx1"/>
                </a:solidFill>
              </a:rPr>
              <a:t> </a:t>
            </a:r>
            <a:endParaRPr lang="en-US" sz="1050" b="0" dirty="0">
              <a:solidFill>
                <a:schemeClr val="tx1"/>
              </a:solidFill>
            </a:endParaRPr>
          </a:p>
        </p:txBody>
      </p:sp>
      <p:graphicFrame>
        <p:nvGraphicFramePr>
          <p:cNvPr id="48131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0" y="2209800"/>
          <a:ext cx="4619625" cy="3063875"/>
        </p:xfrm>
        <a:graphic>
          <a:graphicData uri="http://schemas.openxmlformats.org/presentationml/2006/ole">
            <p:oleObj spid="_x0000_s69634" name="Chart" r:id="rId3" imgW="4619744" imgH="2371546" progId="Excel.Sheet.8">
              <p:embed/>
            </p:oleObj>
          </a:graphicData>
        </a:graphic>
      </p:graphicFrame>
      <p:pic>
        <p:nvPicPr>
          <p:cNvPr id="6963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3124200"/>
            <a:ext cx="1651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599" y="2743200"/>
            <a:ext cx="42903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Placeholder 9"/>
          <p:cNvSpPr txBox="1">
            <a:spLocks/>
          </p:cNvSpPr>
          <p:nvPr/>
        </p:nvSpPr>
        <p:spPr>
          <a:xfrm>
            <a:off x="5029200" y="4191000"/>
            <a:ext cx="1905000" cy="381000"/>
          </a:xfrm>
          <a:prstGeom prst="rect">
            <a:avLst/>
          </a:prstGeom>
        </p:spPr>
        <p:txBody>
          <a:bodyPr vert="horz" lIns="54864" tIns="91440" rtlCol="0">
            <a:normAutofit fontScale="47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29.8 ± 6.9 MV/m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400" y="5334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Compiled by H.Padamsee from DESY Data Base, TTC Meeting at DESY, January 14 - 17, 2008 https://indico.desy.de/conferenceOtherViews.py?view=standard&amp;confId=401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81000" y="1752600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Probability of “Quench Only” DESY 9-cell Cavities (EP cavities only )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</p:spTree>
  </p:cSld>
  <p:clrMapOvr>
    <a:masterClrMapping/>
  </p:clrMapOvr>
  <p:transition advTm="4096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4200" dirty="0" smtClean="0"/>
              <a:t>Outline</a:t>
            </a:r>
            <a:endParaRPr lang="en-US" sz="42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685800" y="1524000"/>
            <a:ext cx="79248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Choice of accelerating gradient</a:t>
            </a:r>
          </a:p>
          <a:p>
            <a:pPr marL="73152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Char char=""/>
              <a:tabLst/>
              <a:defRPr/>
            </a:pPr>
            <a:r>
              <a:rPr lang="en-US" dirty="0" smtClean="0"/>
              <a:t>Remarks concerning </a:t>
            </a:r>
            <a:r>
              <a:rPr lang="en-US" i="1" dirty="0" smtClean="0">
                <a:latin typeface="Symbol" pitchFamily="18" charset="2"/>
              </a:rPr>
              <a:t>b</a:t>
            </a:r>
            <a:r>
              <a:rPr lang="en-US" dirty="0" smtClean="0"/>
              <a:t> &lt; 1 cavities</a:t>
            </a:r>
          </a:p>
          <a:p>
            <a:pPr lvl="1"/>
            <a:r>
              <a:rPr lang="en-US" dirty="0" smtClean="0"/>
              <a:t>Simulation of </a:t>
            </a:r>
            <a:r>
              <a:rPr lang="en-US" i="1" dirty="0" smtClean="0"/>
              <a:t>Q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baseline="-25000" dirty="0" smtClean="0"/>
              <a:t>a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Deterministic </a:t>
            </a:r>
            <a:r>
              <a:rPr lang="en-US" dirty="0" smtClean="0"/>
              <a:t>parameters</a:t>
            </a:r>
          </a:p>
          <a:p>
            <a:pPr lvl="1"/>
            <a:r>
              <a:rPr lang="en-US" dirty="0" smtClean="0"/>
              <a:t>Stochastic parameters</a:t>
            </a:r>
          </a:p>
          <a:p>
            <a:pPr lvl="1"/>
            <a:r>
              <a:rPr lang="en-US" dirty="0" smtClean="0"/>
              <a:t>Look towards other laboratories</a:t>
            </a:r>
          </a:p>
          <a:p>
            <a:pPr lvl="2"/>
            <a:r>
              <a:rPr lang="en-US" dirty="0" smtClean="0"/>
              <a:t>CERN (1985)</a:t>
            </a:r>
          </a:p>
          <a:p>
            <a:pPr lvl="2"/>
            <a:r>
              <a:rPr lang="en-US" dirty="0" smtClean="0"/>
              <a:t>DESY</a:t>
            </a:r>
          </a:p>
          <a:p>
            <a:pPr lvl="2"/>
            <a:r>
              <a:rPr lang="en-US" dirty="0" smtClean="0"/>
              <a:t>ORNL/JLAB</a:t>
            </a:r>
          </a:p>
          <a:p>
            <a:pPr lvl="0"/>
            <a:r>
              <a:rPr lang="en-US" dirty="0" smtClean="0"/>
              <a:t>Choice of operating temperature </a:t>
            </a:r>
            <a:r>
              <a:rPr lang="en-US" i="1" dirty="0" smtClean="0"/>
              <a:t>T</a:t>
            </a:r>
            <a:r>
              <a:rPr lang="en-US" baseline="-25000" dirty="0" smtClean="0"/>
              <a:t>b </a:t>
            </a:r>
            <a:r>
              <a:rPr lang="en-US" dirty="0" smtClean="0"/>
              <a:t>and frequency </a:t>
            </a:r>
            <a:r>
              <a:rPr lang="en-US" i="1" dirty="0" smtClean="0">
                <a:latin typeface="Symbol" pitchFamily="18" charset="2"/>
              </a:rPr>
              <a:t>w</a:t>
            </a:r>
            <a:endParaRPr lang="en-US" i="1" dirty="0" smtClean="0"/>
          </a:p>
          <a:p>
            <a:pPr lvl="1"/>
            <a:r>
              <a:rPr lang="en-US" dirty="0" smtClean="0"/>
              <a:t>Power grid – beam transfer efficiency (</a:t>
            </a:r>
            <a:r>
              <a:rPr lang="en-US" i="1" dirty="0" smtClean="0"/>
              <a:t>T</a:t>
            </a:r>
            <a:r>
              <a:rPr lang="en-US" baseline="-25000" dirty="0" smtClean="0"/>
              <a:t>b</a:t>
            </a:r>
            <a:r>
              <a:rPr lang="en-US" dirty="0" smtClean="0"/>
              <a:t>, </a:t>
            </a:r>
            <a:r>
              <a:rPr lang="en-US" i="1" dirty="0" smtClean="0">
                <a:latin typeface="Symbol" pitchFamily="18" charset="2"/>
              </a:rPr>
              <a:t>w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Remarks concerning cryostat</a:t>
            </a:r>
          </a:p>
          <a:p>
            <a:pPr lvl="0"/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Choice of accelerating gradient</a:t>
            </a:r>
            <a:br>
              <a:rPr lang="en-US" sz="2000" dirty="0" smtClean="0"/>
            </a:br>
            <a:r>
              <a:rPr lang="en-US" sz="2000" dirty="0" smtClean="0"/>
              <a:t>Stochastic parameters - DESY results  </a:t>
            </a:r>
            <a:br>
              <a:rPr lang="en-US" sz="2000" dirty="0" smtClean="0"/>
            </a:br>
            <a:r>
              <a:rPr lang="en-GB" sz="4400" dirty="0" smtClean="0"/>
              <a:t> 1 cell vs. 9 cells 1.3 GHz</a:t>
            </a:r>
            <a:endParaRPr lang="en-US" sz="1050" b="0" dirty="0">
              <a:solidFill>
                <a:schemeClr val="tx1"/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2514600" y="6400800"/>
            <a:ext cx="5507719" cy="274320"/>
          </a:xfrm>
        </p:spPr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752600"/>
            <a:ext cx="4495800" cy="321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45000" y="1828800"/>
            <a:ext cx="4576416" cy="320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9"/>
          <p:cNvSpPr txBox="1">
            <a:spLocks noChangeArrowheads="1"/>
          </p:cNvSpPr>
          <p:nvPr/>
        </p:nvSpPr>
        <p:spPr bwMode="auto">
          <a:xfrm>
            <a:off x="152400" y="5105400"/>
            <a:ext cx="30479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Calibri" pitchFamily="-109" charset="0"/>
              </a:rPr>
              <a:t>From TESLA report 2008-02</a:t>
            </a:r>
          </a:p>
          <a:p>
            <a:r>
              <a:rPr lang="en-GB" sz="1600" dirty="0">
                <a:latin typeface="Calibri" pitchFamily="-109" charset="0"/>
              </a:rPr>
              <a:t>J. Wiener, H. Padamsee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048000" y="5105400"/>
            <a:ext cx="411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400" dirty="0" smtClean="0"/>
              <a:t>On all cavities prepared by EP + low-temp baking:</a:t>
            </a:r>
          </a:p>
          <a:p>
            <a:pPr marL="0" lvl="1"/>
            <a:r>
              <a:rPr lang="en-GB" sz="1400" dirty="0" smtClean="0"/>
              <a:t>1-cell or 9-cells seem not to show different results</a:t>
            </a:r>
          </a:p>
        </p:txBody>
      </p:sp>
    </p:spTree>
  </p:cSld>
  <p:clrMapOvr>
    <a:masterClrMapping/>
  </p:clrMapOvr>
  <p:transition advTm="4096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8686800" cy="1251062"/>
          </a:xfrm>
        </p:spPr>
        <p:txBody>
          <a:bodyPr>
            <a:no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en-US" sz="1800" dirty="0" smtClean="0"/>
              <a:t>Choice of accelerating gradient</a:t>
            </a:r>
            <a:br>
              <a:rPr lang="en-US" sz="1800" dirty="0" smtClean="0"/>
            </a:br>
            <a:r>
              <a:rPr lang="en-US" sz="1800" dirty="0" smtClean="0"/>
              <a:t>Stochastic parameters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ORNL/JLAB results</a:t>
            </a:r>
            <a:endParaRPr lang="en-US" sz="2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304800" y="4495800"/>
            <a:ext cx="4038600" cy="121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altLang="ko-KR" sz="1100" dirty="0" smtClean="0">
                <a:ea typeface="Gulim" pitchFamily="34" charset="-127"/>
              </a:rPr>
              <a:t>Source: </a:t>
            </a:r>
            <a:r>
              <a:rPr lang="en-US" sz="1100" dirty="0" smtClean="0"/>
              <a:t>I. E. Campisi and S.–H. Kim,</a:t>
            </a:r>
            <a:r>
              <a:rPr lang="en-US" altLang="ko-KR" sz="1100" dirty="0" smtClean="0">
                <a:ea typeface="Gulim" pitchFamily="34" charset="-127"/>
              </a:rPr>
              <a:t> </a:t>
            </a:r>
            <a:r>
              <a:rPr lang="en-US" altLang="ko-KR" sz="1100" b="1" dirty="0" smtClean="0">
                <a:ea typeface="Gulim" pitchFamily="34" charset="-127"/>
              </a:rPr>
              <a:t>SNS Superconducting Linac operating experience and issues</a:t>
            </a:r>
            <a:r>
              <a:rPr lang="en-US" altLang="ko-KR" sz="1100" dirty="0" smtClean="0">
                <a:ea typeface="Gulim" pitchFamily="34" charset="-127"/>
              </a:rPr>
              <a:t>,</a:t>
            </a:r>
            <a:endParaRPr lang="en-US" altLang="ko-KR" sz="1000" dirty="0" smtClean="0">
              <a:ea typeface="Gulim" pitchFamily="34" charset="-127"/>
            </a:endParaRPr>
          </a:p>
          <a:p>
            <a:pPr>
              <a:buNone/>
            </a:pPr>
            <a:r>
              <a:rPr lang="en-US" sz="1100" dirty="0" smtClean="0"/>
              <a:t>Accelerator Physics and Technology Workshop for Project X, November 12-13, 2007</a:t>
            </a:r>
          </a:p>
          <a:p>
            <a:pPr>
              <a:buNone/>
            </a:pPr>
            <a:r>
              <a:rPr lang="en-US" sz="1100" dirty="0" smtClean="0"/>
              <a:t>http://projectx.fnal.gov/Workshop/Breakouts/HighEnergyLinac/agenda.html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10" name="Text Placeholder 9"/>
          <p:cNvSpPr txBox="1">
            <a:spLocks/>
          </p:cNvSpPr>
          <p:nvPr/>
        </p:nvSpPr>
        <p:spPr>
          <a:xfrm>
            <a:off x="6781800" y="1905000"/>
            <a:ext cx="1981200" cy="457200"/>
          </a:xfrm>
          <a:prstGeom prst="rect">
            <a:avLst/>
          </a:prstGeom>
        </p:spPr>
        <p:txBody>
          <a:bodyPr vert="horz" lIns="54864" tIns="91440" rtlCol="0">
            <a:normAutofit fontScale="77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 </a:t>
            </a:r>
            <a:r>
              <a:rPr kumimoji="0" lang="en-US" sz="1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18.2 ± 2.6 MV/m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52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39472" y="2362200"/>
            <a:ext cx="2104528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1676400"/>
            <a:ext cx="390028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1600200"/>
            <a:ext cx="4724401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400" y="5257800"/>
            <a:ext cx="1905000" cy="111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 Placeholder 9"/>
          <p:cNvSpPr txBox="1">
            <a:spLocks/>
          </p:cNvSpPr>
          <p:nvPr/>
        </p:nvSpPr>
        <p:spPr>
          <a:xfrm>
            <a:off x="6934200" y="4495800"/>
            <a:ext cx="1981200" cy="457200"/>
          </a:xfrm>
          <a:prstGeom prst="rect">
            <a:avLst/>
          </a:prstGeom>
        </p:spPr>
        <p:txBody>
          <a:bodyPr vert="horz" lIns="54864" tIns="91440" rtlCol="0">
            <a:normAutofit fontScale="77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low </a:t>
            </a:r>
            <a:r>
              <a:rPr kumimoji="0" lang="en-US" sz="16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</a:p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17.1 ± 1.9 MV/m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5236" name="Picture 4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4419600"/>
            <a:ext cx="3810000" cy="223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1800" dirty="0" smtClean="0"/>
              <a:t>Choice of accelerating gradient</a:t>
            </a:r>
            <a:br>
              <a:rPr lang="en-US" sz="1800" dirty="0" smtClean="0"/>
            </a:br>
            <a:r>
              <a:rPr lang="en-US" sz="1800" dirty="0" smtClean="0"/>
              <a:t>Stochastic parameters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Summary of results in other labs</a:t>
            </a:r>
            <a:endParaRPr lang="en-US" sz="18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0" y="1600201"/>
          <a:ext cx="9144000" cy="42122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895600"/>
                <a:gridCol w="1066800"/>
                <a:gridCol w="990600"/>
                <a:gridCol w="1066800"/>
                <a:gridCol w="3124200"/>
              </a:tblGrid>
              <a:tr h="584924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Laboratory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1" dirty="0" smtClean="0"/>
                        <a:t>&lt;E</a:t>
                      </a:r>
                      <a:r>
                        <a:rPr lang="en-US" b="1" baseline="-25000" dirty="0" smtClean="0"/>
                        <a:t>a</a:t>
                      </a:r>
                      <a:r>
                        <a:rPr lang="en-US" b="1" baseline="0" dirty="0" smtClean="0"/>
                        <a:t>&gt;</a:t>
                      </a:r>
                    </a:p>
                    <a:p>
                      <a:r>
                        <a:rPr lang="en-US" b="1" dirty="0" smtClean="0"/>
                        <a:t>[MV/m]</a:t>
                      </a:r>
                      <a:endParaRPr lang="en-US" b="1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0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b="1" i="1" dirty="0" smtClean="0"/>
                        <a:t>E</a:t>
                      </a:r>
                      <a:r>
                        <a:rPr lang="en-US" b="1" baseline="-25000" dirty="0" smtClean="0"/>
                        <a:t>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[MV/m]</a:t>
                      </a:r>
                      <a:endParaRPr lang="en-US" b="1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Symbol" pitchFamily="18" charset="2"/>
                        </a:rPr>
                        <a:t>D</a:t>
                      </a:r>
                      <a:r>
                        <a:rPr lang="en-US" b="1" i="1" dirty="0" smtClean="0"/>
                        <a:t>E</a:t>
                      </a:r>
                      <a:r>
                        <a:rPr lang="en-US" b="1" baseline="-25000" dirty="0" smtClean="0"/>
                        <a:t>a</a:t>
                      </a:r>
                      <a:r>
                        <a:rPr lang="en-US" b="1" dirty="0" smtClean="0"/>
                        <a:t>/&lt;</a:t>
                      </a:r>
                      <a:r>
                        <a:rPr lang="en-US" b="1" i="1" dirty="0" smtClean="0"/>
                        <a:t>E</a:t>
                      </a:r>
                      <a:r>
                        <a:rPr lang="en-US" b="1" baseline="-25000" dirty="0" smtClean="0"/>
                        <a:t>a </a:t>
                      </a:r>
                      <a:r>
                        <a:rPr lang="en-US" b="1" baseline="0" dirty="0" smtClean="0"/>
                        <a:t>&gt; </a:t>
                      </a:r>
                      <a:r>
                        <a:rPr lang="en-US" b="1" dirty="0" smtClean="0"/>
                        <a:t>[%]</a:t>
                      </a:r>
                      <a:endParaRPr lang="en-US" b="1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i="1" dirty="0" smtClean="0"/>
                        <a:t>&lt;E</a:t>
                      </a:r>
                      <a:r>
                        <a:rPr lang="en-US" b="1" baseline="-25000" dirty="0" smtClean="0"/>
                        <a:t>a</a:t>
                      </a:r>
                      <a:r>
                        <a:rPr lang="en-US" b="1" baseline="0" dirty="0" smtClean="0"/>
                        <a:t>&gt;  [MV/m] @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/>
                        <a:t>90 (50) [%] processing yield *)</a:t>
                      </a:r>
                    </a:p>
                  </a:txBody>
                  <a:tcPr/>
                </a:tc>
              </a:tr>
              <a:tr h="581168">
                <a:tc>
                  <a:txBody>
                    <a:bodyPr/>
                    <a:lstStyle/>
                    <a:p>
                      <a:r>
                        <a:rPr lang="en-US" dirty="0" smtClean="0"/>
                        <a:t>CERN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@ 1985</a:t>
                      </a:r>
                    </a:p>
                    <a:p>
                      <a:r>
                        <a:rPr lang="en-US" dirty="0" smtClean="0"/>
                        <a:t>350 – 500 MHz 1-cell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(4.9)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581168">
                <a:tc>
                  <a:txBody>
                    <a:bodyPr/>
                    <a:lstStyle/>
                    <a:p>
                      <a:r>
                        <a:rPr lang="en-US" dirty="0" smtClean="0"/>
                        <a:t>CERN/Wuppertal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@ 1985</a:t>
                      </a:r>
                    </a:p>
                    <a:p>
                      <a:r>
                        <a:rPr lang="en-US" dirty="0" smtClean="0"/>
                        <a:t>3 GHz      1-cell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(5.5)</a:t>
                      </a:r>
                      <a:endParaRPr lang="en-US" dirty="0"/>
                    </a:p>
                  </a:txBody>
                  <a:tcPr/>
                </a:tc>
              </a:tr>
              <a:tr h="670559">
                <a:tc>
                  <a:txBody>
                    <a:bodyPr/>
                    <a:lstStyle/>
                    <a:p>
                      <a:r>
                        <a:rPr lang="en-US" dirty="0" smtClean="0"/>
                        <a:t>DESY 1.3 GHz (all)</a:t>
                      </a:r>
                    </a:p>
                    <a:p>
                      <a:r>
                        <a:rPr lang="en-US" dirty="0" smtClean="0"/>
                        <a:t>ditto</a:t>
                      </a:r>
                      <a:r>
                        <a:rPr lang="en-US" baseline="0" dirty="0" smtClean="0"/>
                        <a:t>            </a:t>
                      </a:r>
                      <a:r>
                        <a:rPr lang="en-US" dirty="0" smtClean="0"/>
                        <a:t>(quench)    9-cell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</a:t>
                      </a:r>
                    </a:p>
                    <a:p>
                      <a:r>
                        <a:rPr lang="en-US" dirty="0" smtClean="0"/>
                        <a:t>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</a:p>
                    <a:p>
                      <a:r>
                        <a:rPr lang="en-US" dirty="0" smtClean="0"/>
                        <a:t>6.9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</a:p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22 (28)</a:t>
                      </a:r>
                    </a:p>
                    <a:p>
                      <a:r>
                        <a:rPr lang="en-US" b="1" dirty="0" smtClean="0"/>
                        <a:t>23 (30)</a:t>
                      </a:r>
                      <a:endParaRPr lang="en-US" b="1" dirty="0"/>
                    </a:p>
                  </a:txBody>
                  <a:tcPr/>
                </a:tc>
              </a:tr>
              <a:tr h="830240">
                <a:tc>
                  <a:txBody>
                    <a:bodyPr/>
                    <a:lstStyle/>
                    <a:p>
                      <a:r>
                        <a:rPr lang="en-US" dirty="0" smtClean="0"/>
                        <a:t>ORNL/JLAB SNS 805 MHz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=  0.61         6-cell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dirty="0" smtClean="0"/>
                        <a:t>  = 1 (extrapolated)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17.1</a:t>
                      </a:r>
                    </a:p>
                    <a:p>
                      <a:r>
                        <a:rPr lang="en-US" dirty="0" smtClean="0"/>
                        <a:t>23.0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1.9</a:t>
                      </a:r>
                    </a:p>
                    <a:p>
                      <a:r>
                        <a:rPr lang="en-US" dirty="0" smtClean="0"/>
                        <a:t>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11</a:t>
                      </a:r>
                    </a:p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15 (17)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20 (23)</a:t>
                      </a:r>
                    </a:p>
                  </a:txBody>
                  <a:tcPr/>
                </a:tc>
              </a:tr>
              <a:tr h="7070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=  0.81         6-cell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/>
                        <a:defRPr/>
                      </a:pPr>
                      <a:r>
                        <a:rPr lang="en-US" i="1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dirty="0" smtClean="0"/>
                        <a:t>  = 1 (extrapolated)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18.2</a:t>
                      </a:r>
                    </a:p>
                    <a:p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</a:t>
                      </a:r>
                    </a:p>
                    <a:p>
                      <a:r>
                        <a:rPr lang="en-US" dirty="0" smtClean="0"/>
                        <a:t>2.8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</a:p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(18)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16 (20)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 Placeholder 11"/>
          <p:cNvSpPr>
            <a:spLocks noGrp="1"/>
          </p:cNvSpPr>
          <p:nvPr>
            <p:ph type="body" idx="4294967295"/>
          </p:nvPr>
        </p:nvSpPr>
        <p:spPr>
          <a:xfrm>
            <a:off x="228600" y="5943600"/>
            <a:ext cx="5486400" cy="45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*) 11 (100) [%] re-processing needed ( = 1/yield)</a:t>
            </a:r>
            <a:endParaRPr lang="en-US" sz="1800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77826" name="Equation" r:id="rId3" imgW="114120" imgH="215640" progId="Equation.3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Autofit/>
          </a:bodyPr>
          <a:lstStyle/>
          <a:p>
            <a:r>
              <a:rPr lang="en-US" sz="1600" dirty="0" smtClean="0">
                <a:solidFill>
                  <a:schemeClr val="accent1"/>
                </a:solidFill>
              </a:rPr>
              <a:t>Choice of accelerating gradient</a:t>
            </a:r>
            <a:br>
              <a:rPr lang="en-US" sz="1600" dirty="0" smtClean="0">
                <a:solidFill>
                  <a:schemeClr val="accent1"/>
                </a:solidFill>
              </a:rPr>
            </a:br>
            <a:r>
              <a:rPr lang="en-US" sz="3200" dirty="0" smtClean="0">
                <a:solidFill>
                  <a:schemeClr val="accent1"/>
                </a:solidFill>
              </a:rPr>
              <a:t>S</a:t>
            </a:r>
            <a:r>
              <a:rPr lang="en-US" sz="3200" baseline="0" dirty="0" smtClean="0">
                <a:solidFill>
                  <a:schemeClr val="accent1"/>
                </a:solidFill>
              </a:rPr>
              <a:t>tochastic parameters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445642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438400" y="6400800"/>
            <a:ext cx="5507719" cy="274320"/>
          </a:xfrm>
        </p:spPr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-1" y="1905000"/>
          <a:ext cx="9144001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2002972"/>
                <a:gridCol w="1730828"/>
                <a:gridCol w="3581401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Influencing quantity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Impact</a:t>
                      </a:r>
                      <a:r>
                        <a:rPr lang="en-US" sz="1200" b="1" baseline="0" dirty="0" smtClean="0"/>
                        <a:t> quantity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Physical explanation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Cure</a:t>
                      </a:r>
                      <a:endParaRPr lang="en-US" sz="1200" b="1" dirty="0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Field emission sites (foreign particles sticking to the surface, size, density)</a:t>
                      </a:r>
                      <a:endParaRPr lang="en-US" sz="12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 – value</a:t>
                      </a:r>
                      <a:r>
                        <a:rPr lang="en-US" sz="1200" baseline="0" dirty="0" smtClean="0"/>
                        <a:t> / </a:t>
                      </a:r>
                      <a:r>
                        <a:rPr lang="en-US" sz="1200" dirty="0" smtClean="0"/>
                        <a:t>acc. gradient</a:t>
                      </a:r>
                    </a:p>
                    <a:p>
                      <a:pPr>
                        <a:buFont typeface="Symbol"/>
                        <a:buChar char="g"/>
                      </a:pPr>
                      <a:r>
                        <a:rPr lang="en-US" sz="1200" dirty="0" smtClean="0"/>
                        <a:t>  radiation</a:t>
                      </a:r>
                    </a:p>
                    <a:p>
                      <a:pPr>
                        <a:buFont typeface="Symbol"/>
                        <a:buNone/>
                      </a:pPr>
                      <a:r>
                        <a:rPr lang="en-US" sz="1200" baseline="0" dirty="0" smtClean="0"/>
                        <a:t>HOM coupler quench 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Modified Fowler-Nordheim-theory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 smtClean="0"/>
                        <a:t>Electro-polishing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Assembling in dust-free air</a:t>
                      </a:r>
                    </a:p>
                    <a:p>
                      <a:r>
                        <a:rPr lang="en-US" sz="1200" dirty="0" smtClean="0"/>
                        <a:t>Rinsing with ultrapure water (control of resistivity and particulate content  of outlet water) and alcohol</a:t>
                      </a:r>
                    </a:p>
                    <a:p>
                      <a:r>
                        <a:rPr lang="en-US" sz="1200" dirty="0" smtClean="0"/>
                        <a:t>High pressure ultrapure</a:t>
                      </a:r>
                      <a:r>
                        <a:rPr lang="en-US" sz="1200" baseline="0" dirty="0" smtClean="0"/>
                        <a:t> water rinsing (ditto)</a:t>
                      </a:r>
                    </a:p>
                    <a:p>
                      <a:r>
                        <a:rPr lang="en-US" sz="1200" baseline="0" dirty="0" smtClean="0"/>
                        <a:t>“He- processing”</a:t>
                      </a:r>
                    </a:p>
                    <a:p>
                      <a:r>
                        <a:rPr lang="en-US" sz="1200" baseline="0" dirty="0" smtClean="0"/>
                        <a:t>Heat treatment @ 800 – 1400 °C</a:t>
                      </a:r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Secondary emission coefficient  </a:t>
                      </a:r>
                      <a:r>
                        <a:rPr lang="en-US" sz="1200" i="1" dirty="0" smtClean="0">
                          <a:latin typeface="Symbol" pitchFamily="18" charset="2"/>
                        </a:rPr>
                        <a:t>d</a:t>
                      </a:r>
                      <a:endParaRPr lang="en-US" sz="1200" i="1" dirty="0">
                        <a:latin typeface="Symbol" pitchFamily="18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Electron-multipacting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Theory of secondary electron emission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Rounded shape of cavity</a:t>
                      </a:r>
                    </a:p>
                    <a:p>
                      <a:r>
                        <a:rPr lang="en-US" sz="1200" dirty="0" smtClean="0"/>
                        <a:t>Rinsing with ultrapure water</a:t>
                      </a:r>
                    </a:p>
                    <a:p>
                      <a:r>
                        <a:rPr lang="en-US" sz="1200" dirty="0" smtClean="0"/>
                        <a:t>Bake-out</a:t>
                      </a:r>
                    </a:p>
                    <a:p>
                      <a:r>
                        <a:rPr lang="en-US" sz="1200" dirty="0" smtClean="0"/>
                        <a:t>RF - Processing</a:t>
                      </a:r>
                      <a:endParaRPr lang="en-US" sz="1200" dirty="0"/>
                    </a:p>
                  </a:txBody>
                  <a:tcPr/>
                </a:tc>
              </a:tr>
              <a:tr h="140335">
                <a:tc>
                  <a:txBody>
                    <a:bodyPr/>
                    <a:lstStyle/>
                    <a:p>
                      <a:r>
                        <a:rPr lang="en-US" sz="1200" b="1" i="1" baseline="0" dirty="0" smtClean="0"/>
                        <a:t>Unknown</a:t>
                      </a:r>
                      <a:endParaRPr lang="en-US" sz="1200" b="1" i="1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Q – slope / Q-drop</a:t>
                      </a:r>
                      <a:endParaRPr lang="en-US" sz="1200" baseline="-250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(Q – value</a:t>
                      </a:r>
                      <a:r>
                        <a:rPr lang="en-US" sz="1200" baseline="0" dirty="0" smtClean="0"/>
                        <a:t> / </a:t>
                      </a:r>
                      <a:r>
                        <a:rPr lang="en-US" sz="1200" dirty="0" smtClean="0"/>
                        <a:t>acc. gradient)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1" baseline="0" dirty="0" smtClean="0"/>
                        <a:t>Unknown</a:t>
                      </a:r>
                      <a:endParaRPr lang="en-US" sz="1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Annealing 150 °C</a:t>
                      </a:r>
                    </a:p>
                    <a:p>
                      <a:r>
                        <a:rPr lang="en-US" sz="1200" baseline="0" dirty="0" smtClean="0"/>
                        <a:t>Electro-polishing</a:t>
                      </a:r>
                      <a:endParaRPr lang="en-US" sz="1200" dirty="0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Metallic</a:t>
                      </a:r>
                      <a:r>
                        <a:rPr lang="en-US" sz="1200" baseline="0" dirty="0" smtClean="0"/>
                        <a:t>  normal-conducting inclusions in Nb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Acc. gradient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Local heating up till critical temperature of Nb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Inspection of Nb sheets (eddy current or</a:t>
                      </a:r>
                      <a:r>
                        <a:rPr lang="en-US" sz="1200" baseline="0" dirty="0" smtClean="0"/>
                        <a:t> SQUID scanning)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Removal of defects ( ≈ 1 </a:t>
                      </a:r>
                      <a:r>
                        <a:rPr lang="en-US" sz="1200" i="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1200" dirty="0" smtClean="0"/>
                        <a:t>m)</a:t>
                      </a:r>
                    </a:p>
                    <a:p>
                      <a:r>
                        <a:rPr lang="en-US" sz="1200" dirty="0" smtClean="0"/>
                        <a:t>Sufficiently large thermal conductivity  (30 - 40 [W/(mK)])</a:t>
                      </a:r>
                      <a:endParaRPr lang="en-US" sz="1200" dirty="0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Residual surface resistance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Q – value</a:t>
                      </a:r>
                      <a:r>
                        <a:rPr lang="en-US" sz="1200" baseline="0" dirty="0" smtClean="0"/>
                        <a:t> / </a:t>
                      </a:r>
                      <a:r>
                        <a:rPr lang="en-US" sz="1200" dirty="0" smtClean="0"/>
                        <a:t>acc. gradient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i="1" u="none" dirty="0" smtClean="0"/>
                        <a:t>Unknown to large extent</a:t>
                      </a:r>
                      <a:endParaRPr lang="en-US" sz="1200" b="1" i="1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Quality assurance control of a multitude of parameters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 fontScale="90000"/>
          </a:bodyPr>
          <a:lstStyle/>
          <a:p>
            <a:pPr lvl="0"/>
            <a:r>
              <a:rPr lang="en-US" sz="3600" dirty="0" smtClean="0"/>
              <a:t>Choice of operating temperature and frequency</a:t>
            </a:r>
            <a:br>
              <a:rPr lang="en-US" sz="3600" dirty="0" smtClean="0"/>
            </a:br>
            <a:r>
              <a:rPr kumimoji="0" lang="en-US" sz="36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Power grid – beam transfer efficiency (</a:t>
            </a:r>
            <a:r>
              <a:rPr kumimoji="0" lang="en-US" sz="3600" b="1" i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T</a:t>
            </a:r>
            <a:r>
              <a:rPr kumimoji="0" lang="en-US" sz="3600" b="1" kern="1200" baseline="-250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b</a:t>
            </a:r>
            <a:r>
              <a:rPr kumimoji="0" lang="en-US" sz="36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kumimoji="0" lang="en-US" sz="3600" b="1" i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Symbol" pitchFamily="18" charset="2"/>
              </a:rPr>
              <a:t>w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6" name="Rectangle 8"/>
          <p:cNvSpPr txBox="1">
            <a:spLocks noChangeArrowheads="1"/>
          </p:cNvSpPr>
          <p:nvPr/>
        </p:nvSpPr>
        <p:spPr>
          <a:xfrm>
            <a:off x="457200" y="1905000"/>
            <a:ext cx="3581400" cy="4419600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r>
              <a:rPr lang="en-US" sz="2000" b="1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High Power SPL</a:t>
            </a:r>
            <a:endParaRPr lang="en-US" sz="1600" i="1" dirty="0" smtClean="0">
              <a:solidFill>
                <a:srgbClr val="767676"/>
              </a:solidFill>
              <a:latin typeface="Symbol" pitchFamily="18" charset="2"/>
              <a:cs typeface="Arial" pitchFamily="34" charset="0"/>
            </a:endParaRP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1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25 MV/m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res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24 n</a:t>
            </a:r>
            <a:r>
              <a:rPr lang="en-US" sz="1600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W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n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5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t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0.72 msec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40 mA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0.64 GeV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out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5 GeV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f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20 degrees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50 sec</a:t>
            </a:r>
            <a:r>
              <a:rPr lang="en-US" sz="1600" baseline="30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-1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real-estate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0.5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Rf 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0.4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td</a:t>
            </a:r>
            <a:r>
              <a:rPr lang="en-US" sz="1600" i="1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0.2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cst 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15 W/m</a:t>
            </a:r>
          </a:p>
          <a:p>
            <a:endParaRPr lang="en-US" sz="1600" i="1" baseline="30000" dirty="0" smtClean="0">
              <a:solidFill>
                <a:srgbClr val="767676"/>
              </a:solidFill>
              <a:latin typeface="Arial" pitchFamily="34" charset="0"/>
              <a:cs typeface="Arial" pitchFamily="34" charset="0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4486275" y="2057400"/>
            <a:ext cx="36004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571500" indent="-571500" eaLnBrk="0" hangingPunct="0">
              <a:lnSpc>
                <a:spcPct val="80000"/>
              </a:lnSpc>
              <a:spcBef>
                <a:spcPct val="25000"/>
              </a:spcBef>
              <a:buClr>
                <a:srgbClr val="010BFF"/>
              </a:buClr>
              <a:buSzPct val="70000"/>
            </a:pPr>
            <a:endParaRPr lang="en-US" sz="2800" kern="0" dirty="0" smtClean="0">
              <a:solidFill>
                <a:srgbClr val="767676"/>
              </a:solidFill>
            </a:endParaRPr>
          </a:p>
          <a:p>
            <a:pPr marL="571500" indent="-571500" eaLnBrk="0" hangingPunct="0">
              <a:lnSpc>
                <a:spcPct val="80000"/>
              </a:lnSpc>
              <a:spcBef>
                <a:spcPct val="25000"/>
              </a:spcBef>
              <a:buClr>
                <a:srgbClr val="010BFF"/>
              </a:buClr>
              <a:buSzPct val="70000"/>
            </a:pPr>
            <a:endParaRPr lang="en-US" sz="2800" kern="0" dirty="0" smtClean="0">
              <a:solidFill>
                <a:srgbClr val="767676"/>
              </a:solidFill>
            </a:endParaRPr>
          </a:p>
          <a:p>
            <a:pPr marL="571500" indent="-571500" eaLnBrk="0" hangingPunct="0">
              <a:lnSpc>
                <a:spcPct val="80000"/>
              </a:lnSpc>
              <a:spcBef>
                <a:spcPct val="25000"/>
              </a:spcBef>
              <a:buClr>
                <a:srgbClr val="010BFF"/>
              </a:buClr>
              <a:buSzPct val="70000"/>
            </a:pPr>
            <a:endParaRPr lang="en-US" sz="2800" kern="0" dirty="0" smtClean="0">
              <a:solidFill>
                <a:srgbClr val="767676"/>
              </a:solidFill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80000"/>
              </a:lnSpc>
              <a:spcBef>
                <a:spcPct val="25000"/>
              </a:spcBef>
              <a:spcAft>
                <a:spcPct val="0"/>
              </a:spcAft>
              <a:buClr>
                <a:srgbClr val="010BFF"/>
              </a:buClr>
              <a:buSzPct val="70000"/>
              <a:buFont typeface="Wingdings" pitchFamily="1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80000"/>
              </a:lnSpc>
              <a:spcBef>
                <a:spcPct val="25000"/>
              </a:spcBef>
              <a:spcAft>
                <a:spcPct val="0"/>
              </a:spcAft>
              <a:buClr>
                <a:srgbClr val="010BFF"/>
              </a:buClr>
              <a:buSzPct val="70000"/>
              <a:buFont typeface="Wingdings" pitchFamily="1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Symbol" pitchFamily="18" charset="2"/>
              <a:ea typeface="+mn-ea"/>
              <a:cs typeface="+mn-cs"/>
            </a:endParaRPr>
          </a:p>
          <a:p>
            <a:pPr marL="571500" marR="0" lvl="0" indent="-571500" algn="l" defTabSz="914400" rtl="0" eaLnBrk="0" fontAlgn="base" latinLnBrk="0" hangingPunct="0">
              <a:lnSpc>
                <a:spcPct val="80000"/>
              </a:lnSpc>
              <a:spcBef>
                <a:spcPct val="25000"/>
              </a:spcBef>
              <a:spcAft>
                <a:spcPct val="0"/>
              </a:spcAft>
              <a:buClr>
                <a:srgbClr val="010BFF"/>
              </a:buClr>
              <a:buSzPct val="70000"/>
              <a:buFont typeface="Wingdings" pitchFamily="1" charset="2"/>
              <a:buNone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76767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Rectangle 8"/>
          <p:cNvSpPr txBox="1">
            <a:spLocks noChangeArrowheads="1"/>
          </p:cNvSpPr>
          <p:nvPr/>
        </p:nvSpPr>
        <p:spPr>
          <a:xfrm>
            <a:off x="4419600" y="1981200"/>
            <a:ext cx="3600450" cy="4495800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r>
              <a:rPr lang="en-US" sz="2000" b="1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Low Power SPL</a:t>
            </a:r>
            <a:endParaRPr lang="en-US" sz="1600" i="1" dirty="0" smtClean="0">
              <a:solidFill>
                <a:srgbClr val="767676"/>
              </a:solidFill>
              <a:latin typeface="Symbol" pitchFamily="18" charset="2"/>
              <a:cs typeface="Arial" pitchFamily="34" charset="0"/>
            </a:endParaRP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b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1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25 MV/m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res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24 n</a:t>
            </a:r>
            <a:r>
              <a:rPr lang="en-US" sz="1600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W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n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5</a:t>
            </a:r>
          </a:p>
          <a:p>
            <a:r>
              <a:rPr lang="en-US" sz="1600" b="1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t</a:t>
            </a:r>
            <a:r>
              <a:rPr lang="en-US" sz="1600" b="1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b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1.2 msec</a:t>
            </a:r>
          </a:p>
          <a:p>
            <a:r>
              <a:rPr lang="en-US" sz="1600" b="1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en-US" sz="1600" b="1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US" sz="1600" b="1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b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20 mA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in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0.64 GeV</a:t>
            </a:r>
          </a:p>
          <a:p>
            <a:r>
              <a:rPr lang="en-US" sz="1600" b="1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US" sz="1600" b="1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out</a:t>
            </a:r>
            <a:r>
              <a:rPr lang="en-US" sz="1600" b="1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b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4 GeV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f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20 degrees</a:t>
            </a:r>
          </a:p>
          <a:p>
            <a:r>
              <a:rPr lang="en-US" sz="1600" b="1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 = </a:t>
            </a:r>
            <a:r>
              <a:rPr lang="en-US" sz="1600" b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2 sec</a:t>
            </a:r>
            <a:r>
              <a:rPr lang="en-US" sz="1600" b="1" baseline="30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-1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real-estate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0.5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Rf 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0.4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td</a:t>
            </a:r>
            <a:r>
              <a:rPr lang="en-US" sz="1600" i="1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0.2</a:t>
            </a:r>
          </a:p>
          <a:p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P</a:t>
            </a:r>
            <a:r>
              <a:rPr lang="en-US" sz="1600" baseline="-250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cst </a:t>
            </a:r>
            <a:r>
              <a:rPr lang="en-US" sz="1600" i="1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1600" dirty="0" smtClean="0">
                <a:solidFill>
                  <a:srgbClr val="767676"/>
                </a:solidFill>
                <a:latin typeface="Arial" pitchFamily="34" charset="0"/>
                <a:cs typeface="Arial" pitchFamily="34" charset="0"/>
              </a:rPr>
              <a:t>15 W/m</a:t>
            </a:r>
          </a:p>
          <a:p>
            <a:endParaRPr lang="en-US" sz="1600" i="1" baseline="30000" dirty="0" smtClean="0">
              <a:solidFill>
                <a:srgbClr val="767676"/>
              </a:solidFill>
              <a:latin typeface="Arial" pitchFamily="34" charset="0"/>
              <a:cs typeface="Arial" pitchFamily="34" charset="0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438912" marR="0" lvl="0" indent="-32004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idx="4294967295"/>
          </p:nvPr>
        </p:nvSpPr>
        <p:spPr>
          <a:xfrm>
            <a:off x="304800" y="1524000"/>
            <a:ext cx="8229600" cy="434609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kumimoji="0" lang="en-US" sz="3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Simulation parameters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Choice of operating temperature and frequency </a:t>
            </a:r>
            <a:br>
              <a:rPr lang="en-US" sz="2000" dirty="0" smtClean="0"/>
            </a:br>
            <a:r>
              <a:rPr kumimoji="0" lang="en-US" sz="20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Power grid – beam transfer efficiency (</a:t>
            </a:r>
            <a:r>
              <a:rPr kumimoji="0" lang="en-US" sz="2000" b="1" i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T</a:t>
            </a:r>
            <a:r>
              <a:rPr kumimoji="0" lang="en-US" sz="2000" b="1" kern="1200" baseline="-250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b</a:t>
            </a:r>
            <a:r>
              <a:rPr kumimoji="0" lang="en-US" sz="20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, </a:t>
            </a:r>
            <a:r>
              <a:rPr kumimoji="0" lang="en-US" sz="2000" b="1" i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Symbol" pitchFamily="18" charset="2"/>
              </a:rPr>
              <a:t>w</a:t>
            </a:r>
            <a:r>
              <a:rPr lang="en-US" sz="2000" dirty="0" smtClean="0"/>
              <a:t>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Results high power SPL</a:t>
            </a:r>
            <a:endParaRPr lang="en-US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524000"/>
            <a:ext cx="3984486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" y="4114800"/>
            <a:ext cx="375680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1600200"/>
            <a:ext cx="4124942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14800" y="4038600"/>
            <a:ext cx="4038600" cy="2536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4294967295"/>
          </p:nvPr>
        </p:nvSpPr>
        <p:spPr>
          <a:xfrm>
            <a:off x="2057400" y="2819400"/>
            <a:ext cx="914400" cy="381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kumimoji="0"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2.5 K</a:t>
            </a:r>
            <a:endParaRPr lang="en-US" dirty="0"/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1752600" y="5410200"/>
            <a:ext cx="914400" cy="457199"/>
          </a:xfrm>
          <a:prstGeom prst="rect">
            <a:avLst/>
          </a:prstGeom>
        </p:spPr>
        <p:txBody>
          <a:bodyPr vert="horz" lIns="54864" tIns="91440" rtlCol="0">
            <a:normAutofit fontScale="70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4.5 K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0"/>
          <p:cNvSpPr txBox="1">
            <a:spLocks/>
          </p:cNvSpPr>
          <p:nvPr/>
        </p:nvSpPr>
        <p:spPr>
          <a:xfrm>
            <a:off x="5791200" y="2743200"/>
            <a:ext cx="1066800" cy="510809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0.7 GHz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 Placeholder 10"/>
          <p:cNvSpPr txBox="1">
            <a:spLocks/>
          </p:cNvSpPr>
          <p:nvPr/>
        </p:nvSpPr>
        <p:spPr>
          <a:xfrm>
            <a:off x="5638800" y="5562600"/>
            <a:ext cx="1143000" cy="533400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1.4 GHz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Choice of operating temperature and frequency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dirty="0" smtClean="0"/>
              <a:t>Results high power SPL </a:t>
            </a:r>
            <a:br>
              <a:rPr lang="en-US" sz="2000" dirty="0" smtClean="0"/>
            </a:br>
            <a:r>
              <a:rPr lang="en-US" sz="3600" dirty="0" smtClean="0"/>
              <a:t>Total power sharing [%]</a:t>
            </a:r>
            <a:endParaRPr lang="en-US" sz="36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4294967295"/>
          </p:nvPr>
        </p:nvSpPr>
        <p:spPr>
          <a:xfrm>
            <a:off x="2057400" y="2819400"/>
            <a:ext cx="914400" cy="381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kumimoji="0"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2.5 K</a:t>
            </a:r>
            <a:endParaRPr lang="en-US" dirty="0"/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1752600" y="5257800"/>
            <a:ext cx="914400" cy="457199"/>
          </a:xfrm>
          <a:prstGeom prst="rect">
            <a:avLst/>
          </a:prstGeom>
        </p:spPr>
        <p:txBody>
          <a:bodyPr vert="horz" lIns="54864" tIns="91440" rtlCol="0">
            <a:normAutofit fontScale="70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4.5 K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0"/>
          <p:cNvSpPr txBox="1">
            <a:spLocks/>
          </p:cNvSpPr>
          <p:nvPr/>
        </p:nvSpPr>
        <p:spPr>
          <a:xfrm>
            <a:off x="5791200" y="2819400"/>
            <a:ext cx="1066800" cy="510809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0.7 GHz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 Placeholder 10"/>
          <p:cNvSpPr txBox="1">
            <a:spLocks/>
          </p:cNvSpPr>
          <p:nvPr/>
        </p:nvSpPr>
        <p:spPr>
          <a:xfrm>
            <a:off x="5715000" y="5181600"/>
            <a:ext cx="1143000" cy="533400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1.4 GHz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16764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40386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1828800"/>
            <a:ext cx="3429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4191000"/>
            <a:ext cx="3429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2743200" y="3352800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895600" y="2667000"/>
            <a:ext cx="1279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(+beam)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667000" y="198120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743200" y="5715000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819400" y="5257800"/>
            <a:ext cx="1279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(+beam)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743200" y="434340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Choice of operating temperature and frequency </a:t>
            </a:r>
            <a:br>
              <a:rPr lang="en-US" sz="2000" dirty="0" smtClean="0"/>
            </a:br>
            <a:r>
              <a:rPr lang="en-US" sz="3600" dirty="0" smtClean="0">
                <a:solidFill>
                  <a:srgbClr val="FFC000"/>
                </a:solidFill>
              </a:rPr>
              <a:t>Power grid – beam transfer efficiency (</a:t>
            </a:r>
            <a:r>
              <a:rPr lang="en-US" sz="3600" i="1" dirty="0" smtClean="0">
                <a:solidFill>
                  <a:srgbClr val="FFC000"/>
                </a:solidFill>
              </a:rPr>
              <a:t>T</a:t>
            </a:r>
            <a:r>
              <a:rPr lang="en-US" sz="3600" baseline="-25000" dirty="0" smtClean="0">
                <a:solidFill>
                  <a:srgbClr val="FFC000"/>
                </a:solidFill>
              </a:rPr>
              <a:t>b</a:t>
            </a:r>
            <a:r>
              <a:rPr lang="en-US" sz="3600" dirty="0" smtClean="0">
                <a:solidFill>
                  <a:srgbClr val="FFC000"/>
                </a:solidFill>
              </a:rPr>
              <a:t>, </a:t>
            </a:r>
            <a:r>
              <a:rPr lang="en-US" sz="3600" i="1" dirty="0" smtClean="0">
                <a:solidFill>
                  <a:srgbClr val="FFC000"/>
                </a:solidFill>
                <a:latin typeface="Symbol" pitchFamily="18" charset="2"/>
              </a:rPr>
              <a:t>w</a:t>
            </a:r>
            <a:r>
              <a:rPr lang="en-US" sz="3600" dirty="0" smtClean="0">
                <a:solidFill>
                  <a:srgbClr val="FFC000"/>
                </a:solidFill>
              </a:rPr>
              <a:t>)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Results low power SPL</a:t>
            </a:r>
            <a:endParaRPr lang="en-US" sz="3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447800"/>
            <a:ext cx="4000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4114800"/>
            <a:ext cx="37719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1524000"/>
            <a:ext cx="4041554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4114800"/>
            <a:ext cx="3919083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11" name="Text Placeholder 10"/>
          <p:cNvSpPr txBox="1">
            <a:spLocks/>
          </p:cNvSpPr>
          <p:nvPr/>
        </p:nvSpPr>
        <p:spPr>
          <a:xfrm>
            <a:off x="1676400" y="2438400"/>
            <a:ext cx="914400" cy="381000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2.5 K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2133600" y="4876800"/>
            <a:ext cx="914400" cy="381000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4.5 K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0"/>
          <p:cNvSpPr txBox="1">
            <a:spLocks/>
          </p:cNvSpPr>
          <p:nvPr/>
        </p:nvSpPr>
        <p:spPr>
          <a:xfrm>
            <a:off x="5791200" y="2667000"/>
            <a:ext cx="1143000" cy="457200"/>
          </a:xfrm>
          <a:prstGeom prst="rect">
            <a:avLst/>
          </a:prstGeom>
        </p:spPr>
        <p:txBody>
          <a:bodyPr vert="horz" lIns="54864" tIns="91440" rtlCol="0">
            <a:normAutofit fontScale="70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0.7 GHz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 Placeholder 10"/>
          <p:cNvSpPr txBox="1">
            <a:spLocks/>
          </p:cNvSpPr>
          <p:nvPr/>
        </p:nvSpPr>
        <p:spPr>
          <a:xfrm>
            <a:off x="5943600" y="4953000"/>
            <a:ext cx="1143000" cy="457200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1.4 GHz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Choice of operating temperature and frequency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000" dirty="0" smtClean="0"/>
              <a:t>Results low power SPL </a:t>
            </a:r>
            <a:br>
              <a:rPr lang="en-US" sz="2000" dirty="0" smtClean="0"/>
            </a:br>
            <a:r>
              <a:rPr lang="en-US" sz="3600" dirty="0" smtClean="0"/>
              <a:t> Total power sharing [%]</a:t>
            </a:r>
            <a:endParaRPr lang="en-US" sz="36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idx="4294967295"/>
          </p:nvPr>
        </p:nvSpPr>
        <p:spPr>
          <a:xfrm>
            <a:off x="2057400" y="2895600"/>
            <a:ext cx="914400" cy="381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kumimoji="0" lang="en-US" sz="3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2.5 K</a:t>
            </a:r>
            <a:endParaRPr lang="en-US" dirty="0"/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1447800" y="4953000"/>
            <a:ext cx="914400" cy="457199"/>
          </a:xfrm>
          <a:prstGeom prst="rect">
            <a:avLst/>
          </a:prstGeom>
        </p:spPr>
        <p:txBody>
          <a:bodyPr vert="horz" lIns="54864" tIns="91440" rtlCol="0">
            <a:normAutofit fontScale="700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4.5 K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0"/>
          <p:cNvSpPr txBox="1">
            <a:spLocks/>
          </p:cNvSpPr>
          <p:nvPr/>
        </p:nvSpPr>
        <p:spPr>
          <a:xfrm>
            <a:off x="5791200" y="2743200"/>
            <a:ext cx="1066800" cy="510809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0.7 GHz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ext Placeholder 10"/>
          <p:cNvSpPr txBox="1">
            <a:spLocks/>
          </p:cNvSpPr>
          <p:nvPr/>
        </p:nvSpPr>
        <p:spPr>
          <a:xfrm>
            <a:off x="5638800" y="5029200"/>
            <a:ext cx="1143000" cy="533400"/>
          </a:xfrm>
          <a:prstGeom prst="rect">
            <a:avLst/>
          </a:prstGeom>
        </p:spPr>
        <p:txBody>
          <a:bodyPr vert="horz" lIns="54864" tIns="91440" rtlCol="0">
            <a:normAutofit fontScale="6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1.4 GHz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5642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9050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4191000"/>
            <a:ext cx="342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60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2057400"/>
            <a:ext cx="3429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4343400"/>
            <a:ext cx="3429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657600" y="3810000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200400" y="3429000"/>
            <a:ext cx="1279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(+beam)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819400" y="236220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581400" y="6019800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200400" y="5715000"/>
            <a:ext cx="1279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 (+beam)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3048000" y="495300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 fontScale="90000"/>
          </a:bodyPr>
          <a:lstStyle/>
          <a:p>
            <a:r>
              <a:rPr lang="en-US" sz="2000" dirty="0" smtClean="0"/>
              <a:t>Choice of operating temperature and frequency </a:t>
            </a:r>
            <a:br>
              <a:rPr lang="en-US" sz="2000" dirty="0" smtClean="0"/>
            </a:br>
            <a:r>
              <a:rPr lang="en-US" sz="3600" dirty="0" smtClean="0"/>
              <a:t>Remarks concerning cryostat</a:t>
            </a:r>
            <a:br>
              <a:rPr lang="en-US" sz="3600" dirty="0" smtClean="0"/>
            </a:br>
            <a:r>
              <a:rPr lang="en-US" sz="3600" dirty="0" smtClean="0"/>
              <a:t>Comparison of planned and existing sc linacs</a:t>
            </a:r>
            <a:endParaRPr lang="en-US" sz="36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45642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-2" y="1676400"/>
          <a:ext cx="9144002" cy="3413760"/>
        </p:xfrm>
        <a:graphic>
          <a:graphicData uri="http://schemas.openxmlformats.org/drawingml/2006/table">
            <a:tbl>
              <a:tblPr/>
              <a:tblGrid>
                <a:gridCol w="3956539"/>
                <a:gridCol w="534237"/>
                <a:gridCol w="789075"/>
                <a:gridCol w="789075"/>
                <a:gridCol w="789075"/>
                <a:gridCol w="789075"/>
                <a:gridCol w="789075"/>
                <a:gridCol w="707851"/>
              </a:tblGrid>
              <a:tr h="3333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(LEP)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LP-SPL high </a:t>
                      </a:r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Symbol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HP-SPL high </a:t>
                      </a:r>
                      <a:r>
                        <a:rPr lang="en-US" sz="1400" b="1" i="1" u="none" strike="noStrike" dirty="0">
                          <a:solidFill>
                            <a:srgbClr val="000000"/>
                          </a:solidFill>
                          <a:latin typeface="Symbol"/>
                        </a:rPr>
                        <a:t>b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SNS high </a:t>
                      </a:r>
                      <a:r>
                        <a:rPr lang="en-US" sz="1400" b="1" i="1" u="none" strike="noStrike" dirty="0" smtClean="0">
                          <a:solidFill>
                            <a:srgbClr val="000000"/>
                          </a:solidFill>
                          <a:latin typeface="Symbol"/>
                        </a:rPr>
                        <a:t>b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Project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XFEL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ILC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 [MHz]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energy on target [GeV]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current in bunch train [mA]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Pulse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duty factor [%]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Acc. gradient E</a:t>
                      </a:r>
                      <a:r>
                        <a:rPr lang="en-US" sz="14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= voltage gain / active length [MV/m]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</a:t>
                      </a:r>
                      <a:r>
                        <a:rPr lang="en-US" sz="14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/E</a:t>
                      </a:r>
                      <a:r>
                        <a:rPr lang="en-US" sz="14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</a:t>
                      </a:r>
                      <a:r>
                        <a:rPr lang="en-US" sz="14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p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/E</a:t>
                      </a:r>
                      <a:r>
                        <a:rPr lang="en-US" sz="1400" b="0" i="0" u="none" strike="noStrike" baseline="-25000" dirty="0">
                          <a:solidFill>
                            <a:srgbClr val="000000"/>
                          </a:solidFill>
                          <a:latin typeface="Calibri"/>
                        </a:rPr>
                        <a:t>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[mT/MV/m]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Operating temperature [K]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4.5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Unloaded Q-factor [10</a:t>
                      </a:r>
                      <a:r>
                        <a:rPr lang="en-US" sz="1400" b="0" i="0" u="none" strike="noStrike" baseline="30000" dirty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] @ nominal gradient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Dissipated power per cavity at nominal gradient [W]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2.5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6.1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Active length of cavity [m]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Max. power per cavity [MW]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Bunch repetition spectrum [MHz]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68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Number of cells per cavity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47799"/>
          </a:xfrm>
        </p:spPr>
        <p:txBody>
          <a:bodyPr>
            <a:noAutofit/>
          </a:bodyPr>
          <a:lstStyle/>
          <a:p>
            <a:r>
              <a:rPr lang="en-US" sz="2400" dirty="0" smtClean="0"/>
              <a:t>Choice of accelerating gradient </a:t>
            </a:r>
            <a:br>
              <a:rPr lang="en-US" sz="2400" dirty="0" smtClean="0"/>
            </a:br>
            <a:r>
              <a:rPr lang="en-US" sz="2400" dirty="0" smtClean="0"/>
              <a:t>Remarks concerning </a:t>
            </a:r>
            <a:r>
              <a:rPr lang="en-US" sz="2400" i="1" dirty="0" smtClean="0">
                <a:latin typeface="Symbol" pitchFamily="18" charset="2"/>
              </a:rPr>
              <a:t>b</a:t>
            </a:r>
            <a:r>
              <a:rPr lang="en-US" sz="2400" dirty="0" smtClean="0"/>
              <a:t> &lt; 1 cavities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2800" dirty="0" smtClean="0"/>
              <a:t>TM waves in waveguides of arbitrary cross section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idx="4294967295"/>
          </p:nvPr>
        </p:nvSpPr>
        <p:spPr>
          <a:xfrm>
            <a:off x="0" y="1600200"/>
            <a:ext cx="8763000" cy="1196975"/>
          </a:xfrm>
        </p:spPr>
        <p:txBody>
          <a:bodyPr>
            <a:normAutofit/>
          </a:bodyPr>
          <a:lstStyle/>
          <a:p>
            <a:pPr marL="73152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None/>
              <a:tabLst/>
              <a:defRPr/>
            </a:pPr>
            <a:r>
              <a:rPr lang="en-US" sz="2000" dirty="0" smtClean="0"/>
              <a:t>Electromagnetic waves guided along a uniform system in z direction</a:t>
            </a:r>
          </a:p>
          <a:p>
            <a:pPr marL="73152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None/>
              <a:tabLst/>
              <a:defRPr/>
            </a:pPr>
            <a:r>
              <a:rPr lang="en-US" sz="2000" dirty="0" smtClean="0"/>
              <a:t>Transverse magnetic waves</a:t>
            </a:r>
          </a:p>
          <a:p>
            <a:pPr marL="73152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None/>
              <a:tabLst/>
              <a:defRPr/>
            </a:pPr>
            <a:r>
              <a:rPr lang="en-US" sz="2000" dirty="0" smtClean="0"/>
              <a:t>Cylindrical symmetry</a:t>
            </a:r>
          </a:p>
        </p:txBody>
      </p:sp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685800" y="2819400"/>
          <a:ext cx="7949045" cy="1828800"/>
        </p:xfrm>
        <a:graphic>
          <a:graphicData uri="http://schemas.openxmlformats.org/presentationml/2006/ole">
            <p:oleObj spid="_x0000_s47106" name="Equation" r:id="rId3" imgW="5244840" imgH="1269720" progId="Equation.3">
              <p:embed/>
            </p:oleObj>
          </a:graphicData>
        </a:graphic>
      </p:graphicFrame>
      <p:sp>
        <p:nvSpPr>
          <p:cNvPr id="6" name="Text Placeholder 3"/>
          <p:cNvSpPr txBox="1">
            <a:spLocks/>
          </p:cNvSpPr>
          <p:nvPr/>
        </p:nvSpPr>
        <p:spPr>
          <a:xfrm>
            <a:off x="457200" y="5181600"/>
            <a:ext cx="2667000" cy="1066800"/>
          </a:xfrm>
          <a:prstGeom prst="rect">
            <a:avLst/>
          </a:prstGeom>
        </p:spPr>
        <p:txBody>
          <a:bodyPr vert="horz" lIns="54864" tIns="91440" rtlCol="0">
            <a:normAutofit fontScale="85000" lnSpcReduction="10000"/>
          </a:bodyPr>
          <a:lstStyle/>
          <a:p>
            <a:pPr marL="73152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Pillbox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resonator with</a:t>
            </a:r>
          </a:p>
          <a:p>
            <a:pPr marL="73152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None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metallic wall at 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 </a:t>
            </a:r>
            <a:r>
              <a:rPr kumimoji="0" lang="en-US" sz="2000" b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731520" marR="0" lvl="1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90000"/>
              <a:buFont typeface="Wingdings"/>
              <a:buNone/>
              <a:tabLst/>
              <a:defRPr/>
            </a:pPr>
            <a:r>
              <a:rPr lang="en-US" sz="2100" b="1" i="1" dirty="0" smtClean="0"/>
              <a:t>E</a:t>
            </a:r>
            <a:r>
              <a:rPr lang="en-US" sz="2100" b="1" baseline="-25000" dirty="0" smtClean="0"/>
              <a:t>z</a:t>
            </a:r>
            <a:r>
              <a:rPr lang="en-US" sz="2100" b="1" dirty="0" smtClean="0"/>
              <a:t> = 0</a:t>
            </a:r>
            <a:endParaRPr kumimoji="0" lang="en-US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4300538" y="4797425"/>
          <a:ext cx="3527425" cy="1206500"/>
        </p:xfrm>
        <a:graphic>
          <a:graphicData uri="http://schemas.openxmlformats.org/presentationml/2006/ole">
            <p:oleObj spid="_x0000_s47107" name="Equation" r:id="rId4" imgW="2539800" imgH="914400" progId="Equation.3">
              <p:embed/>
            </p:oleObj>
          </a:graphicData>
        </a:graphic>
      </p:graphicFrame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Choice of operating temperature and frequency </a:t>
            </a:r>
            <a:br>
              <a:rPr lang="en-US" sz="2000" dirty="0" smtClean="0"/>
            </a:br>
            <a:r>
              <a:rPr lang="en-US" sz="3600" dirty="0" smtClean="0"/>
              <a:t>Remarks concerning cryostat</a:t>
            </a:r>
            <a:endParaRPr lang="en-US" sz="36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456423" y="3244334"/>
            <a:ext cx="2311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9728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6858000" cy="4875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 Placeholder 12"/>
          <p:cNvSpPr txBox="1">
            <a:spLocks/>
          </p:cNvSpPr>
          <p:nvPr/>
        </p:nvSpPr>
        <p:spPr>
          <a:xfrm>
            <a:off x="6781800" y="1600200"/>
            <a:ext cx="2362200" cy="4800600"/>
          </a:xfrm>
          <a:prstGeom prst="rect">
            <a:avLst/>
          </a:prstGeom>
        </p:spPr>
        <p:txBody>
          <a:bodyPr vert="horz" lIns="54864" tIns="91440" rtlCol="0">
            <a:normAutofit fontScale="92500" lnSpcReduction="10000"/>
          </a:bodyPr>
          <a:lstStyle/>
          <a:p>
            <a:pPr marL="119063" marR="0" lvl="0" indent="-1190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1400" b="1" dirty="0" smtClean="0"/>
              <a:t>Comments:</a:t>
            </a:r>
          </a:p>
          <a:p>
            <a:pPr marL="119063" marR="0" lvl="0" indent="-1190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en-US" sz="1400" b="1" dirty="0" smtClean="0"/>
          </a:p>
          <a:p>
            <a:pPr marL="119063" lvl="0" indent="-119063">
              <a:buClr>
                <a:schemeClr val="accent1"/>
              </a:buClr>
              <a:buSzPct val="80000"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LEP cryostat </a:t>
            </a:r>
            <a:r>
              <a:rPr lang="en-US" sz="1400" dirty="0" smtClean="0"/>
              <a:t>could reliably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 </a:t>
            </a:r>
            <a:r>
              <a:rPr lang="en-US" sz="1400" dirty="0" smtClean="0"/>
              <a:t>operated under CW conditions with beam 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in pulsed conditions without beam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the present LHC tunnel environment (1.4 % slope).</a:t>
            </a:r>
          </a:p>
          <a:p>
            <a:pPr marL="119063" marR="0" lvl="0" indent="-1190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9063" marR="0" lvl="0" indent="-1190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worth noting that the lHe tank, the gas openings, and gHe collector were relatively small.</a:t>
            </a:r>
          </a:p>
          <a:p>
            <a:pPr marL="119063" marR="0" lvl="0" indent="-1190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lang="en-US" sz="1400" dirty="0" smtClean="0"/>
          </a:p>
          <a:p>
            <a:pPr marL="119063" marR="0" lvl="0" indent="-1190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en-US" sz="1400" b="1" dirty="0" smtClean="0"/>
              <a:t>Pulsed operation</a:t>
            </a:r>
            <a:r>
              <a:rPr lang="en-US" sz="1400" dirty="0" smtClean="0"/>
              <a:t>: The thermal diffusivity </a:t>
            </a:r>
            <a:r>
              <a:rPr lang="en-US" sz="1400" i="1" dirty="0" smtClean="0">
                <a:latin typeface="Symbol" pitchFamily="18" charset="2"/>
              </a:rPr>
              <a:t>k</a:t>
            </a:r>
            <a:r>
              <a:rPr lang="en-US" sz="1400" dirty="0" smtClean="0"/>
              <a:t>=</a:t>
            </a:r>
            <a:r>
              <a:rPr lang="en-US" sz="1400" i="1" dirty="0" smtClean="0">
                <a:latin typeface="Symbol" pitchFamily="18" charset="2"/>
              </a:rPr>
              <a:t>l</a:t>
            </a:r>
            <a:r>
              <a:rPr lang="en-US" sz="1400" dirty="0" smtClean="0"/>
              <a:t>/(</a:t>
            </a:r>
            <a:r>
              <a:rPr lang="en-US" sz="1400" i="1" dirty="0" smtClean="0"/>
              <a:t>c∙</a:t>
            </a:r>
            <a:r>
              <a:rPr lang="en-US" sz="1400" i="1" dirty="0" smtClean="0">
                <a:latin typeface="Symbol" pitchFamily="18" charset="2"/>
              </a:rPr>
              <a:t>r</a:t>
            </a:r>
            <a:r>
              <a:rPr lang="en-US" sz="1400" dirty="0" smtClean="0"/>
              <a:t>) is such that it takes ~1 ms before the temperature pulse arrives at the niobium helium interface =&gt; advantage compared to CW operation.</a:t>
            </a:r>
          </a:p>
          <a:p>
            <a:pPr marL="119063" lvl="0" indent="-119063">
              <a:buClr>
                <a:schemeClr val="accent1"/>
              </a:buClr>
              <a:buSzPct val="80000"/>
              <a:defRPr/>
            </a:pPr>
            <a:endParaRPr lang="en-US" sz="1400" b="1" dirty="0" smtClean="0"/>
          </a:p>
          <a:p>
            <a:pPr marL="119063" lvl="0" indent="-119063">
              <a:buClr>
                <a:schemeClr val="accent1"/>
              </a:buClr>
              <a:buSzPct val="80000"/>
              <a:defRPr/>
            </a:pPr>
            <a:r>
              <a:rPr lang="en-US" sz="1400" b="1" dirty="0" smtClean="0"/>
              <a:t>This cryostat was tested under pulsed conditions with beam in the CERN SPS. 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9063" marR="0" lvl="0" indent="-1190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rmAutofit/>
          </a:bodyPr>
          <a:lstStyle/>
          <a:p>
            <a:pPr rtl="0" eaLnBrk="1" latinLnBrk="0" hangingPunct="1"/>
            <a:r>
              <a:rPr kumimoji="0" lang="en-US" sz="45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Concluding remarks</a:t>
            </a:r>
            <a:endParaRPr kumimoji="0" lang="en-US" sz="4500" b="1" kern="1200" dirty="0">
              <a:solidFill>
                <a:schemeClr val="accent1">
                  <a:satMod val="150000"/>
                </a:schemeClr>
              </a:solidFill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4294967295"/>
          </p:nvPr>
        </p:nvSpPr>
        <p:spPr>
          <a:xfrm>
            <a:off x="0" y="1524000"/>
            <a:ext cx="9144000" cy="5029200"/>
          </a:xfrm>
        </p:spPr>
        <p:txBody>
          <a:bodyPr>
            <a:noAutofit/>
          </a:bodyPr>
          <a:lstStyle/>
          <a:p>
            <a:pPr marL="174625" indent="-174625"/>
            <a:r>
              <a:rPr kumimoji="0" lang="en-US" sz="1400" b="1" i="1" kern="1200" dirty="0" smtClean="0">
                <a:solidFill>
                  <a:schemeClr val="tx1"/>
                </a:solidFill>
                <a:latin typeface="Symbol" pitchFamily="18" charset="2"/>
              </a:rPr>
              <a:t>b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 1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cavities are</a:t>
            </a:r>
            <a:r>
              <a:rPr kumimoji="0" lang="en-US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inherently lower in </a:t>
            </a:r>
            <a:r>
              <a:rPr lang="en-US" sz="1400" dirty="0" smtClean="0"/>
              <a:t>gradient, compared to </a:t>
            </a:r>
            <a:r>
              <a:rPr lang="en-US" sz="1400" i="1" dirty="0" smtClean="0">
                <a:latin typeface="Symbol" pitchFamily="18" charset="2"/>
              </a:rPr>
              <a:t>b</a:t>
            </a:r>
            <a:r>
              <a:rPr lang="en-US" sz="1400" dirty="0" smtClean="0"/>
              <a:t> = 1 cavities,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because of</a:t>
            </a:r>
            <a:endParaRPr lang="en-US" sz="1400" dirty="0" smtClean="0"/>
          </a:p>
          <a:p>
            <a:pPr marL="174625" lvl="2" indent="-174625">
              <a:buNone/>
            </a:pPr>
            <a:r>
              <a:rPr kumimoji="0" lang="en-US" sz="10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</a:t>
            </a:r>
            <a:r>
              <a:rPr kumimoji="0" lang="en-US" sz="10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larger radial field increase</a:t>
            </a:r>
          </a:p>
          <a:p>
            <a:pPr marL="174625" lvl="2" indent="-174625">
              <a:buNone/>
            </a:pPr>
            <a:r>
              <a:rPr kumimoji="0" lang="en-US" sz="105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lower acceleration efficiency (transit time factor)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74625" indent="-174625" rtl="0" eaLnBrk="1" latinLnBrk="0" hangingPunct="1">
              <a:buNone/>
            </a:pPr>
            <a:r>
              <a:rPr lang="en-US" sz="1400" dirty="0" smtClean="0"/>
              <a:t>	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If corrected for these two effects, performances are similar.</a:t>
            </a:r>
          </a:p>
          <a:p>
            <a:pPr marL="174625" indent="-174625" rtl="0" eaLnBrk="1" latinLnBrk="0" hangingPunct="1"/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Simulation of Q(Ea)</a:t>
            </a:r>
            <a:r>
              <a:rPr kumimoji="0" lang="en-US" sz="14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 taking into account the deterministic</a:t>
            </a:r>
            <a:r>
              <a:rPr kumimoji="0" lang="en-US" sz="14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performance parameters -</a:t>
            </a:r>
            <a:endParaRPr lang="en-US" sz="1400" dirty="0" smtClean="0"/>
          </a:p>
          <a:p>
            <a:pPr marL="174625" lvl="1" indent="-174625">
              <a:buNone/>
            </a:pPr>
            <a:r>
              <a:rPr kumimoji="0" lang="en-US" sz="11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</a:t>
            </a:r>
            <a:r>
              <a:rPr kumimoji="0"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such as critical magnetic fields</a:t>
            </a:r>
            <a:r>
              <a:rPr kumimoji="0"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</a:t>
            </a:r>
            <a:r>
              <a:rPr kumimoji="0"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heat</a:t>
            </a:r>
            <a:r>
              <a:rPr kumimoji="0"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transport through niobium wall and across Nb-He interface -</a:t>
            </a:r>
            <a:endParaRPr kumimoji="0" lang="en-US" sz="11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174625" indent="-174625" rtl="0" eaLnBrk="1" latinLnBrk="0" hangingPunct="1">
              <a:buNone/>
            </a:pPr>
            <a:r>
              <a:rPr lang="en-US" sz="1400" dirty="0" smtClean="0"/>
              <a:t>	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predicts possible operation at acc. gradients of 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 MV/m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more at all lHe temperatures, with a smaller margin at 1408 MHz and 4.5 K.</a:t>
            </a:r>
            <a:endParaRPr lang="en-US" sz="1400" dirty="0" smtClean="0"/>
          </a:p>
          <a:p>
            <a:pPr marL="174625" indent="-174625"/>
            <a:r>
              <a:rPr lang="en-US" sz="1400" dirty="0" smtClean="0"/>
              <a:t>A residual surface resistance corresponding to a </a:t>
            </a:r>
            <a:r>
              <a:rPr lang="en-US" sz="1400" b="1" dirty="0" smtClean="0"/>
              <a:t>Q-value of 10</a:t>
            </a:r>
            <a:r>
              <a:rPr lang="en-US" sz="1400" b="1" baseline="30000" dirty="0" smtClean="0"/>
              <a:t>10</a:t>
            </a:r>
            <a:r>
              <a:rPr lang="en-US" sz="1400" b="1" dirty="0" smtClean="0"/>
              <a:t> </a:t>
            </a:r>
            <a:r>
              <a:rPr lang="en-US" sz="1400" dirty="0" smtClean="0"/>
              <a:t>at the operating gradient presents a challenge (because of lacking knowledge of the causes).</a:t>
            </a:r>
          </a:p>
          <a:p>
            <a:pPr marL="174625" indent="-174625" rtl="0" eaLnBrk="1" latinLnBrk="0" hangingPunct="1"/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Test results from 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outside labs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 that acc. gradients of 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16 – 23 MV/m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</a:t>
            </a:r>
            <a:r>
              <a:rPr kumimoji="0" lang="en-US" sz="1400" i="1" kern="1200" dirty="0" smtClean="0">
                <a:solidFill>
                  <a:schemeClr val="tx1"/>
                </a:solidFill>
                <a:latin typeface="Symbol" pitchFamily="18" charset="2"/>
              </a:rPr>
              <a:t>b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1 cavities) for a 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production yield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90 %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 possible.</a:t>
            </a:r>
            <a:endParaRPr lang="en-US" sz="1400" dirty="0" smtClean="0"/>
          </a:p>
          <a:p>
            <a:pPr marL="174625" indent="-174625" rtl="0" eaLnBrk="1" latinLnBrk="0" hangingPunct="1">
              <a:buNone/>
            </a:pP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Higher gradients  (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 – 30 MV/m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are possible at the expense of 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lower production yield (~ 50%)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74625" indent="-174625" rtl="0" eaLnBrk="1" latinLnBrk="0" hangingPunct="1">
              <a:buNone/>
            </a:pPr>
            <a:r>
              <a:rPr lang="en-US" sz="1400" dirty="0" smtClean="0"/>
              <a:t>	Electro-polished and baked 1.3 GHz </a:t>
            </a:r>
            <a:r>
              <a:rPr lang="en-US" sz="1400" b="1" dirty="0" smtClean="0"/>
              <a:t>mono-cell and 9-cell </a:t>
            </a:r>
            <a:r>
              <a:rPr lang="en-US" sz="1400" dirty="0" smtClean="0"/>
              <a:t>cavities exhibit no significant difference in yield.</a:t>
            </a:r>
          </a:p>
          <a:p>
            <a:pPr marL="174625" indent="-174625" rtl="0" eaLnBrk="1" latinLnBrk="0" hangingPunct="1"/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power consumption for the 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high power SPL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dominated by RF. It has the largest grid to beam power transfer efficiency ( ~ 24 %) at 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2.5 K and 1.4 GHz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74625" marR="0" indent="-17462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tabLst/>
              <a:defRPr/>
            </a:pP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power consumption for the </a:t>
            </a:r>
            <a:r>
              <a:rPr kumimoji="0"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low power SPL </a:t>
            </a:r>
            <a:r>
              <a:rPr kumimoji="0"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 dominated by cryogenics. The grid to beam power transfer efficiency depends only weakly on the frequency and increases with temperature (2 – 4 %).</a:t>
            </a:r>
          </a:p>
          <a:p>
            <a:pPr marL="174625" indent="-174625"/>
            <a:r>
              <a:rPr lang="en-US" sz="1400" b="1" dirty="0" smtClean="0"/>
              <a:t>Power dissipation per cavity </a:t>
            </a:r>
            <a:r>
              <a:rPr lang="en-US" sz="1400" dirty="0" smtClean="0"/>
              <a:t>in the SPL in pulsed operation is by </a:t>
            </a:r>
            <a:r>
              <a:rPr lang="en-US" sz="1400" b="1" dirty="0" smtClean="0"/>
              <a:t>1 – 2 orders of magnitude smaller than for the LEP cavities </a:t>
            </a:r>
            <a:r>
              <a:rPr lang="en-US" sz="1400" dirty="0" smtClean="0"/>
              <a:t>in CW operation. Therefore, design considerations for the LEP cryostat could provide valuable guidelines in addition to other designs.</a:t>
            </a:r>
          </a:p>
          <a:p>
            <a:pPr marL="174625" indent="-174625">
              <a:buNone/>
            </a:pPr>
            <a:r>
              <a:rPr lang="en-US" sz="1400" dirty="0" smtClean="0"/>
              <a:t>	The temperature increase at the Nb-He interface is significantly reduced compared to CW for </a:t>
            </a:r>
            <a:r>
              <a:rPr lang="en-US" sz="1400" b="1" dirty="0" smtClean="0"/>
              <a:t>pulsed operation</a:t>
            </a:r>
            <a:r>
              <a:rPr lang="en-US" sz="1400" dirty="0" smtClean="0"/>
              <a:t> (&lt; 1 msec pulse length).</a:t>
            </a:r>
            <a:endParaRPr kumimoji="0" lang="en-US" sz="14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225425" indent="-225425" rtl="0" eaLnBrk="1" latinLnBrk="0" hangingPunct="1"/>
            <a:endParaRPr lang="en-US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smtClean="0"/>
              <a:t>Choice of accelerating gradient </a:t>
            </a:r>
            <a:br>
              <a:rPr lang="en-US" sz="1800" dirty="0" smtClean="0"/>
            </a:br>
            <a:r>
              <a:rPr lang="en-US" sz="1800" dirty="0" smtClean="0"/>
              <a:t>Remarks concerning </a:t>
            </a:r>
            <a:r>
              <a:rPr lang="en-US" sz="1800" i="1" dirty="0" smtClean="0">
                <a:latin typeface="Symbol" pitchFamily="18" charset="2"/>
              </a:rPr>
              <a:t>b</a:t>
            </a:r>
            <a:r>
              <a:rPr lang="en-US" sz="1800" dirty="0" smtClean="0"/>
              <a:t> &lt; 1 cavities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GB" sz="3200" dirty="0" smtClean="0"/>
              <a:t>Definition of accelerating gradient</a:t>
            </a:r>
            <a:endParaRPr lang="en-GB" sz="1800" dirty="0" smtClean="0"/>
          </a:p>
        </p:txBody>
      </p:sp>
      <p:graphicFrame>
        <p:nvGraphicFramePr>
          <p:cNvPr id="294944" name="Object 6"/>
          <p:cNvGraphicFramePr>
            <a:graphicFrameLocks noChangeAspect="1"/>
          </p:cNvGraphicFramePr>
          <p:nvPr/>
        </p:nvGraphicFramePr>
        <p:xfrm>
          <a:off x="3276600" y="4495800"/>
          <a:ext cx="5349875" cy="1412875"/>
        </p:xfrm>
        <a:graphic>
          <a:graphicData uri="http://schemas.openxmlformats.org/presentationml/2006/ole">
            <p:oleObj spid="_x0000_s38914" name="Equation" r:id="rId4" imgW="3365280" imgH="888840" progId="Equation.3">
              <p:embed/>
            </p:oleObj>
          </a:graphicData>
        </a:graphic>
      </p:graphicFrame>
      <p:graphicFrame>
        <p:nvGraphicFramePr>
          <p:cNvPr id="294945" name="Object 7"/>
          <p:cNvGraphicFramePr>
            <a:graphicFrameLocks noChangeAspect="1"/>
          </p:cNvGraphicFramePr>
          <p:nvPr/>
        </p:nvGraphicFramePr>
        <p:xfrm>
          <a:off x="4267200" y="2743200"/>
          <a:ext cx="4258816" cy="1295400"/>
        </p:xfrm>
        <a:graphic>
          <a:graphicData uri="http://schemas.openxmlformats.org/presentationml/2006/ole">
            <p:oleObj spid="_x0000_s38915" name="Equation" r:id="rId5" imgW="2171520" imgH="660240" progId="Equation.3">
              <p:embed/>
            </p:oleObj>
          </a:graphicData>
        </a:graphic>
      </p:graphicFrame>
      <p:graphicFrame>
        <p:nvGraphicFramePr>
          <p:cNvPr id="294947" name="Object 8"/>
          <p:cNvGraphicFramePr>
            <a:graphicFrameLocks noChangeAspect="1"/>
          </p:cNvGraphicFramePr>
          <p:nvPr/>
        </p:nvGraphicFramePr>
        <p:xfrm>
          <a:off x="1984375" y="4572000"/>
          <a:ext cx="742950" cy="509588"/>
        </p:xfrm>
        <a:graphic>
          <a:graphicData uri="http://schemas.openxmlformats.org/presentationml/2006/ole">
            <p:oleObj spid="_x0000_s38916" name="Equation" r:id="rId6" imgW="596880" imgH="393480" progId="Equation.3">
              <p:embed/>
            </p:oleObj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152400" y="1600201"/>
            <a:ext cx="62611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Helvetica" pitchFamily="-48" charset="0"/>
              </a:rPr>
              <a:t>The unavoidable beam tube opening is considered to be small compared to </a:t>
            </a:r>
            <a:r>
              <a:rPr lang="en-GB" sz="1400" i="1" dirty="0">
                <a:solidFill>
                  <a:schemeClr val="bg1">
                    <a:lumMod val="50000"/>
                  </a:schemeClr>
                </a:solidFill>
                <a:latin typeface="Symbol" pitchFamily="18" charset="2"/>
              </a:rPr>
              <a:t>l</a:t>
            </a:r>
          </a:p>
          <a:p>
            <a:pPr eaLnBrk="0" hangingPunct="0">
              <a:defRPr/>
            </a:pPr>
            <a:endParaRPr lang="en-GB" sz="1400" dirty="0">
              <a:latin typeface="Helvetica" pitchFamily="-48" charset="0"/>
            </a:endParaRPr>
          </a:p>
        </p:txBody>
      </p:sp>
      <p:grpSp>
        <p:nvGrpSpPr>
          <p:cNvPr id="70" name="Group 69"/>
          <p:cNvGrpSpPr/>
          <p:nvPr/>
        </p:nvGrpSpPr>
        <p:grpSpPr>
          <a:xfrm>
            <a:off x="228600" y="2362200"/>
            <a:ext cx="3277327" cy="2163735"/>
            <a:chOff x="152399" y="1752600"/>
            <a:chExt cx="3124894" cy="2398583"/>
          </a:xfrm>
        </p:grpSpPr>
        <p:sp>
          <p:nvSpPr>
            <p:cNvPr id="71" name="TextBox 70"/>
            <p:cNvSpPr txBox="1"/>
            <p:nvPr/>
          </p:nvSpPr>
          <p:spPr>
            <a:xfrm>
              <a:off x="152399" y="2286000"/>
              <a:ext cx="6466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  <a:latin typeface="Helvetica" pitchFamily="-48" charset="0"/>
                </a:rPr>
                <a:t>beam</a:t>
              </a:r>
            </a:p>
          </p:txBody>
        </p:sp>
        <p:grpSp>
          <p:nvGrpSpPr>
            <p:cNvPr id="75" name="Group 58"/>
            <p:cNvGrpSpPr>
              <a:grpSpLocks/>
            </p:cNvGrpSpPr>
            <p:nvPr/>
          </p:nvGrpSpPr>
          <p:grpSpPr bwMode="auto">
            <a:xfrm>
              <a:off x="533588" y="1752600"/>
              <a:ext cx="2743705" cy="1981199"/>
              <a:chOff x="1000100" y="2143116"/>
              <a:chExt cx="2714644" cy="1893107"/>
            </a:xfrm>
          </p:grpSpPr>
          <p:cxnSp>
            <p:nvCxnSpPr>
              <p:cNvPr id="77" name="Straight Connector 69"/>
              <p:cNvCxnSpPr>
                <a:cxnSpLocks noChangeShapeType="1"/>
              </p:cNvCxnSpPr>
              <p:nvPr/>
            </p:nvCxnSpPr>
            <p:spPr bwMode="auto">
              <a:xfrm rot="5400000">
                <a:off x="2356796" y="2570782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78" name="Straight Connector 70"/>
              <p:cNvCxnSpPr>
                <a:cxnSpLocks noChangeShapeType="1"/>
              </p:cNvCxnSpPr>
              <p:nvPr/>
            </p:nvCxnSpPr>
            <p:spPr bwMode="auto">
              <a:xfrm rot="5400000">
                <a:off x="1570978" y="2570782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79" name="Straight Arrow Connector 78"/>
              <p:cNvCxnSpPr/>
              <p:nvPr/>
            </p:nvCxnSpPr>
            <p:spPr bwMode="auto">
              <a:xfrm rot="10800000" flipH="1" flipV="1">
                <a:off x="2179620" y="3107918"/>
                <a:ext cx="428628" cy="158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/>
              <p:cNvCxnSpPr/>
              <p:nvPr/>
            </p:nvCxnSpPr>
            <p:spPr bwMode="auto">
              <a:xfrm rot="10800000" flipH="1" flipV="1">
                <a:off x="2179620" y="3464958"/>
                <a:ext cx="428628" cy="158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 bwMode="auto">
              <a:xfrm rot="10800000" flipH="1" flipV="1">
                <a:off x="2179620" y="2750878"/>
                <a:ext cx="428628" cy="158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74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750331" y="296431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83" name="Straight Connector 75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1321571" y="296431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84" name="Flowchart: Or 77"/>
              <p:cNvSpPr>
                <a:spLocks noChangeArrowheads="1"/>
              </p:cNvSpPr>
              <p:nvPr/>
            </p:nvSpPr>
            <p:spPr bwMode="auto">
              <a:xfrm rot="5400000">
                <a:off x="2393172" y="3606954"/>
                <a:ext cx="142815" cy="142876"/>
              </a:xfrm>
              <a:prstGeom prst="flowChar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85" name="Flowchart: Or 78"/>
              <p:cNvSpPr>
                <a:spLocks noChangeArrowheads="1"/>
              </p:cNvSpPr>
              <p:nvPr/>
            </p:nvSpPr>
            <p:spPr bwMode="auto">
              <a:xfrm rot="5400000">
                <a:off x="2178858" y="3606954"/>
                <a:ext cx="142815" cy="142876"/>
              </a:xfrm>
              <a:prstGeom prst="flowChar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86" name="Flowchart: Or 79"/>
              <p:cNvSpPr>
                <a:spLocks noChangeArrowheads="1"/>
              </p:cNvSpPr>
              <p:nvPr/>
            </p:nvSpPr>
            <p:spPr bwMode="auto">
              <a:xfrm rot="5400000">
                <a:off x="2321734" y="3178509"/>
                <a:ext cx="142815" cy="142876"/>
              </a:xfrm>
              <a:prstGeom prst="flowChar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87" name="Flowchart: Connector 80"/>
              <p:cNvSpPr>
                <a:spLocks noChangeArrowheads="1"/>
              </p:cNvSpPr>
              <p:nvPr/>
            </p:nvSpPr>
            <p:spPr bwMode="auto">
              <a:xfrm rot="5400000">
                <a:off x="2321734" y="2892879"/>
                <a:ext cx="142815" cy="142876"/>
              </a:xfrm>
              <a:prstGeom prst="flowChartConnec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88" name="Flowchart: Connector 81"/>
              <p:cNvSpPr>
                <a:spLocks noChangeArrowheads="1"/>
              </p:cNvSpPr>
              <p:nvPr/>
            </p:nvSpPr>
            <p:spPr bwMode="auto">
              <a:xfrm rot="5400000">
                <a:off x="2178858" y="2535842"/>
                <a:ext cx="142815" cy="142876"/>
              </a:xfrm>
              <a:prstGeom prst="flowChartConnec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89" name="Flowchart: Connector 82"/>
              <p:cNvSpPr>
                <a:spLocks noChangeArrowheads="1"/>
              </p:cNvSpPr>
              <p:nvPr/>
            </p:nvSpPr>
            <p:spPr bwMode="auto">
              <a:xfrm rot="5400000">
                <a:off x="2393172" y="2535842"/>
                <a:ext cx="142815" cy="142876"/>
              </a:xfrm>
              <a:prstGeom prst="flowChartConnec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cxnSp>
            <p:nvCxnSpPr>
              <p:cNvPr id="90" name="Straight Connector 83"/>
              <p:cNvCxnSpPr>
                <a:cxnSpLocks noChangeShapeType="1"/>
              </p:cNvCxnSpPr>
              <p:nvPr/>
            </p:nvCxnSpPr>
            <p:spPr bwMode="auto">
              <a:xfrm rot="10800000">
                <a:off x="1964513" y="4035429"/>
                <a:ext cx="785024" cy="794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91" name="Straight Connector 84"/>
              <p:cNvCxnSpPr>
                <a:cxnSpLocks noChangeShapeType="1"/>
              </p:cNvCxnSpPr>
              <p:nvPr/>
            </p:nvCxnSpPr>
            <p:spPr bwMode="auto">
              <a:xfrm rot="10800000">
                <a:off x="1965307" y="2178835"/>
                <a:ext cx="785024" cy="794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92" name="Straight Connector 36"/>
              <p:cNvCxnSpPr>
                <a:cxnSpLocks noChangeShapeType="1"/>
              </p:cNvCxnSpPr>
              <p:nvPr/>
            </p:nvCxnSpPr>
            <p:spPr bwMode="auto">
              <a:xfrm rot="5400000">
                <a:off x="1570978" y="3641894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93" name="Straight Connector 37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1321571" y="324994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94" name="Straight Connector 39"/>
              <p:cNvCxnSpPr>
                <a:cxnSpLocks noChangeShapeType="1"/>
              </p:cNvCxnSpPr>
              <p:nvPr/>
            </p:nvCxnSpPr>
            <p:spPr bwMode="auto">
              <a:xfrm rot="5400000">
                <a:off x="2356796" y="3641894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95" name="Straight Connector 40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750331" y="324994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96" name="TextBox 42"/>
              <p:cNvSpPr txBox="1">
                <a:spLocks noChangeArrowheads="1"/>
              </p:cNvSpPr>
              <p:nvPr/>
            </p:nvSpPr>
            <p:spPr bwMode="auto">
              <a:xfrm>
                <a:off x="1928794" y="2714381"/>
                <a:ext cx="544970" cy="391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b="1" dirty="0" smtClean="0">
                    <a:solidFill>
                      <a:srgbClr val="FF0000"/>
                    </a:solidFill>
                  </a:rPr>
                  <a:t>E</a:t>
                </a:r>
                <a:r>
                  <a:rPr lang="en-GB" b="1" baseline="-25000" dirty="0" smtClean="0">
                    <a:solidFill>
                      <a:srgbClr val="FF0000"/>
                    </a:solidFill>
                  </a:rPr>
                  <a:t>0</a:t>
                </a:r>
                <a:endParaRPr lang="en-GB" b="1" baseline="-25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97" name="Straight Arrow Connector 46"/>
              <p:cNvCxnSpPr>
                <a:cxnSpLocks noChangeShapeType="1"/>
              </p:cNvCxnSpPr>
              <p:nvPr/>
            </p:nvCxnSpPr>
            <p:spPr bwMode="auto">
              <a:xfrm>
                <a:off x="1000100" y="3071810"/>
                <a:ext cx="2714644" cy="158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98" name="Straight Arrow Connector 51"/>
              <p:cNvCxnSpPr>
                <a:cxnSpLocks noChangeShapeType="1"/>
              </p:cNvCxnSpPr>
              <p:nvPr/>
            </p:nvCxnSpPr>
            <p:spPr bwMode="auto">
              <a:xfrm>
                <a:off x="1000100" y="3143248"/>
                <a:ext cx="2714644" cy="158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99" name="TextBox 54"/>
              <p:cNvSpPr txBox="1">
                <a:spLocks noChangeArrowheads="1"/>
              </p:cNvSpPr>
              <p:nvPr/>
            </p:nvSpPr>
            <p:spPr bwMode="auto">
              <a:xfrm>
                <a:off x="2214546" y="2143116"/>
                <a:ext cx="274230" cy="1872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b="1" dirty="0">
                    <a:solidFill>
                      <a:srgbClr val="0070C0"/>
                    </a:solidFill>
                  </a:rPr>
                  <a:t>B</a:t>
                </a:r>
              </a:p>
            </p:txBody>
          </p:sp>
          <p:cxnSp>
            <p:nvCxnSpPr>
              <p:cNvPr id="100" name="Elbow Connector 44"/>
              <p:cNvCxnSpPr>
                <a:cxnSpLocks noChangeShapeType="1"/>
              </p:cNvCxnSpPr>
              <p:nvPr/>
            </p:nvCxnSpPr>
            <p:spPr bwMode="auto">
              <a:xfrm rot="10800000">
                <a:off x="2714612" y="2357430"/>
                <a:ext cx="642942" cy="214314"/>
              </a:xfrm>
              <a:prstGeom prst="bentConnector3">
                <a:avLst>
                  <a:gd name="adj1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101" name="Elbow Connector 47"/>
              <p:cNvCxnSpPr>
                <a:cxnSpLocks noChangeShapeType="1"/>
              </p:cNvCxnSpPr>
              <p:nvPr/>
            </p:nvCxnSpPr>
            <p:spPr bwMode="auto">
              <a:xfrm rot="16200000" flipV="1">
                <a:off x="2750331" y="3321843"/>
                <a:ext cx="500066" cy="428628"/>
              </a:xfrm>
              <a:prstGeom prst="bentConnector3">
                <a:avLst>
                  <a:gd name="adj1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102" name="TextBox 55"/>
              <p:cNvSpPr txBox="1">
                <a:spLocks noChangeArrowheads="1"/>
              </p:cNvSpPr>
              <p:nvPr/>
            </p:nvSpPr>
            <p:spPr bwMode="auto">
              <a:xfrm>
                <a:off x="3249376" y="2379754"/>
                <a:ext cx="428628" cy="382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GB" b="1" dirty="0">
                    <a:solidFill>
                      <a:srgbClr val="0070C0"/>
                    </a:solidFill>
                  </a:rPr>
                  <a:t>B</a:t>
                </a:r>
                <a:r>
                  <a:rPr lang="en-GB" b="1" baseline="-25000" dirty="0">
                    <a:solidFill>
                      <a:srgbClr val="0070C0"/>
                    </a:solidFill>
                  </a:rPr>
                  <a:t>p</a:t>
                </a:r>
              </a:p>
            </p:txBody>
          </p:sp>
          <p:sp>
            <p:nvSpPr>
              <p:cNvPr id="103" name="TextBox 56"/>
              <p:cNvSpPr txBox="1">
                <a:spLocks noChangeArrowheads="1"/>
              </p:cNvSpPr>
              <p:nvPr/>
            </p:nvSpPr>
            <p:spPr bwMode="auto">
              <a:xfrm>
                <a:off x="3286116" y="3642685"/>
                <a:ext cx="428628" cy="382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GB" b="1" dirty="0">
                    <a:solidFill>
                      <a:srgbClr val="FF0000"/>
                    </a:solidFill>
                  </a:rPr>
                  <a:t>E</a:t>
                </a:r>
                <a:r>
                  <a:rPr lang="en-GB" b="1" baseline="-25000" dirty="0">
                    <a:solidFill>
                      <a:srgbClr val="FF0000"/>
                    </a:solidFill>
                  </a:rPr>
                  <a:t>p</a:t>
                </a:r>
              </a:p>
            </p:txBody>
          </p:sp>
        </p:grpSp>
        <p:sp>
          <p:nvSpPr>
            <p:cNvPr id="76" name="TextBox 75"/>
            <p:cNvSpPr txBox="1"/>
            <p:nvPr/>
          </p:nvSpPr>
          <p:spPr>
            <a:xfrm>
              <a:off x="1752600" y="3810000"/>
              <a:ext cx="304800" cy="34118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GB" sz="1400" dirty="0" smtClean="0">
                  <a:solidFill>
                    <a:schemeClr val="bg1">
                      <a:lumMod val="50000"/>
                    </a:schemeClr>
                  </a:solidFill>
                  <a:latin typeface="Helvetica" pitchFamily="-48" charset="0"/>
                </a:rPr>
                <a:t>L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Helvetica" pitchFamily="-48" charset="0"/>
              </a:endParaRPr>
            </a:p>
          </p:txBody>
        </p:sp>
      </p:grpSp>
      <p:sp>
        <p:nvSpPr>
          <p:cNvPr id="105" name="Date Placeholder 10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106" name="Slide Number Placeholder 10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7" name="Footer Placeholder 10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914400" y="3810000"/>
            <a:ext cx="458788" cy="381000"/>
            <a:chOff x="914400" y="3810000"/>
            <a:chExt cx="458788" cy="381000"/>
          </a:xfrm>
        </p:grpSpPr>
        <p:cxnSp>
          <p:nvCxnSpPr>
            <p:cNvPr id="42" name="Straight Arrow Connector 41"/>
            <p:cNvCxnSpPr/>
            <p:nvPr/>
          </p:nvCxnSpPr>
          <p:spPr>
            <a:xfrm rot="5400000">
              <a:off x="1219994" y="4037806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56"/>
            <p:cNvSpPr txBox="1">
              <a:spLocks noChangeArrowheads="1"/>
            </p:cNvSpPr>
            <p:nvPr/>
          </p:nvSpPr>
          <p:spPr bwMode="auto">
            <a:xfrm>
              <a:off x="914400" y="3810000"/>
              <a:ext cx="45434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</a:t>
              </a:r>
              <a:endPara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Choice of accelerating gradient </a:t>
            </a:r>
            <a:br>
              <a:rPr lang="en-US" sz="2000" dirty="0" smtClean="0"/>
            </a:br>
            <a:r>
              <a:rPr lang="en-US" sz="2000" dirty="0" smtClean="0"/>
              <a:t>Remarks concerning </a:t>
            </a:r>
            <a:r>
              <a:rPr lang="en-US" sz="2000" i="1" dirty="0" smtClean="0">
                <a:latin typeface="Symbol" pitchFamily="18" charset="2"/>
              </a:rPr>
              <a:t>b</a:t>
            </a:r>
            <a:r>
              <a:rPr lang="en-US" sz="2000" dirty="0" smtClean="0"/>
              <a:t> &lt; 1 cavities</a:t>
            </a:r>
            <a:br>
              <a:rPr lang="en-US" sz="2000" dirty="0" smtClean="0"/>
            </a:br>
            <a:r>
              <a:rPr lang="en-GB" sz="4000" dirty="0" smtClean="0"/>
              <a:t>Peak fields</a:t>
            </a:r>
            <a:endParaRPr lang="en-GB" sz="2000" dirty="0" smtClean="0"/>
          </a:p>
        </p:txBody>
      </p:sp>
      <p:sp>
        <p:nvSpPr>
          <p:cNvPr id="45" name="Date Placeholder 4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47" name="Footer Placeholder 4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sp>
        <p:nvSpPr>
          <p:cNvPr id="46" name="Slide Number Placeholder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idx="4294967295"/>
          </p:nvPr>
        </p:nvSpPr>
        <p:spPr>
          <a:xfrm>
            <a:off x="0" y="1447800"/>
            <a:ext cx="8077200" cy="762000"/>
          </a:xfrm>
        </p:spPr>
        <p:txBody>
          <a:bodyPr/>
          <a:lstStyle/>
          <a:p>
            <a:pPr eaLnBrk="1" hangingPunct="1">
              <a:buFont typeface="Wingdings" pitchFamily="-48" charset="2"/>
              <a:buNone/>
              <a:defRPr/>
            </a:pP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The peak surface electric and magnetic fields constitute the ultimate limit for  the accelerating gradient =&gt; minimize the ratio E</a:t>
            </a:r>
            <a:r>
              <a:rPr lang="en-GB" sz="1800" baseline="-25000" dirty="0" smtClean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/E</a:t>
            </a:r>
            <a:r>
              <a:rPr lang="en-GB" sz="1800" baseline="-250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 and B</a:t>
            </a:r>
            <a:r>
              <a:rPr lang="en-GB" sz="1800" baseline="-25000" dirty="0" smtClean="0">
                <a:solidFill>
                  <a:schemeClr val="bg1">
                    <a:lumMod val="50000"/>
                  </a:schemeClr>
                </a:solidFill>
              </a:rPr>
              <a:t>p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/E</a:t>
            </a:r>
            <a:r>
              <a:rPr lang="en-GB" sz="1800" baseline="-250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r>
              <a:rPr lang="en-GB" sz="180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graphicFrame>
        <p:nvGraphicFramePr>
          <p:cNvPr id="296997" name="Object 6"/>
          <p:cNvGraphicFramePr>
            <a:graphicFrameLocks noChangeAspect="1"/>
          </p:cNvGraphicFramePr>
          <p:nvPr/>
        </p:nvGraphicFramePr>
        <p:xfrm>
          <a:off x="4724400" y="2133600"/>
          <a:ext cx="2357438" cy="650875"/>
        </p:xfrm>
        <a:graphic>
          <a:graphicData uri="http://schemas.openxmlformats.org/presentationml/2006/ole">
            <p:oleObj spid="_x0000_s39938" name="Equation" r:id="rId4" imgW="1562040" imgH="431640" progId="Equation.3">
              <p:embed/>
            </p:oleObj>
          </a:graphicData>
        </a:graphic>
      </p:graphicFrame>
      <p:graphicFrame>
        <p:nvGraphicFramePr>
          <p:cNvPr id="296998" name="Object 7"/>
          <p:cNvGraphicFramePr>
            <a:graphicFrameLocks noChangeAspect="1"/>
          </p:cNvGraphicFramePr>
          <p:nvPr/>
        </p:nvGraphicFramePr>
        <p:xfrm>
          <a:off x="4800600" y="2819400"/>
          <a:ext cx="2928937" cy="660400"/>
        </p:xfrm>
        <a:graphic>
          <a:graphicData uri="http://schemas.openxmlformats.org/presentationml/2006/ole">
            <p:oleObj spid="_x0000_s39939" name="Equation" r:id="rId5" imgW="1879560" imgH="431640" progId="Equation.3">
              <p:embed/>
            </p:oleObj>
          </a:graphicData>
        </a:graphic>
      </p:graphicFrame>
      <p:graphicFrame>
        <p:nvGraphicFramePr>
          <p:cNvPr id="296999" name="Object 8"/>
          <p:cNvGraphicFramePr>
            <a:graphicFrameLocks noChangeAspect="1"/>
          </p:cNvGraphicFramePr>
          <p:nvPr/>
        </p:nvGraphicFramePr>
        <p:xfrm>
          <a:off x="5638800" y="3581400"/>
          <a:ext cx="857250" cy="542925"/>
        </p:xfrm>
        <a:graphic>
          <a:graphicData uri="http://schemas.openxmlformats.org/presentationml/2006/ole">
            <p:oleObj spid="_x0000_s39940" name="Equation" r:id="rId6" imgW="622080" imgH="393480" progId="Equation.3">
              <p:embed/>
            </p:oleObj>
          </a:graphicData>
        </a:graphic>
      </p:graphicFrame>
      <p:graphicFrame>
        <p:nvGraphicFramePr>
          <p:cNvPr id="297000" name="Object 9"/>
          <p:cNvGraphicFramePr>
            <a:graphicFrameLocks noChangeAspect="1"/>
          </p:cNvGraphicFramePr>
          <p:nvPr/>
        </p:nvGraphicFramePr>
        <p:xfrm>
          <a:off x="2895600" y="4114800"/>
          <a:ext cx="5815012" cy="1214438"/>
        </p:xfrm>
        <a:graphic>
          <a:graphicData uri="http://schemas.openxmlformats.org/presentationml/2006/ole">
            <p:oleObj spid="_x0000_s39941" name="Equation" r:id="rId7" imgW="3759120" imgH="799920" progId="Equation.3">
              <p:embed/>
            </p:oleObj>
          </a:graphicData>
        </a:graphic>
      </p:graphicFrame>
      <p:graphicFrame>
        <p:nvGraphicFramePr>
          <p:cNvPr id="297001" name="Object 10"/>
          <p:cNvGraphicFramePr>
            <a:graphicFrameLocks noChangeAspect="1"/>
          </p:cNvGraphicFramePr>
          <p:nvPr/>
        </p:nvGraphicFramePr>
        <p:xfrm>
          <a:off x="3581400" y="5257800"/>
          <a:ext cx="3908425" cy="1098550"/>
        </p:xfrm>
        <a:graphic>
          <a:graphicData uri="http://schemas.openxmlformats.org/presentationml/2006/ole">
            <p:oleObj spid="_x0000_s39942" name="Equation" r:id="rId8" imgW="2438280" imgH="799920" progId="Equation.3">
              <p:embed/>
            </p:oleObj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533400" y="2286000"/>
            <a:ext cx="3124201" cy="2365177"/>
            <a:chOff x="152399" y="1752600"/>
            <a:chExt cx="3124201" cy="2365177"/>
          </a:xfrm>
        </p:grpSpPr>
        <p:sp>
          <p:nvSpPr>
            <p:cNvPr id="53" name="TextBox 52"/>
            <p:cNvSpPr txBox="1"/>
            <p:nvPr/>
          </p:nvSpPr>
          <p:spPr>
            <a:xfrm>
              <a:off x="152399" y="2286000"/>
              <a:ext cx="6466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  <a:latin typeface="Helvetica" pitchFamily="-48" charset="0"/>
                </a:rPr>
                <a:t>beam</a:t>
              </a:r>
            </a:p>
          </p:txBody>
        </p:sp>
        <p:grpSp>
          <p:nvGrpSpPr>
            <p:cNvPr id="2" name="Group 58"/>
            <p:cNvGrpSpPr>
              <a:grpSpLocks/>
            </p:cNvGrpSpPr>
            <p:nvPr/>
          </p:nvGrpSpPr>
          <p:grpSpPr bwMode="auto">
            <a:xfrm>
              <a:off x="533400" y="1752600"/>
              <a:ext cx="2743200" cy="1981200"/>
              <a:chOff x="1000100" y="2143116"/>
              <a:chExt cx="2714644" cy="1893107"/>
            </a:xfrm>
          </p:grpSpPr>
          <p:cxnSp>
            <p:nvCxnSpPr>
              <p:cNvPr id="296970" name="Straight Connector 69"/>
              <p:cNvCxnSpPr>
                <a:cxnSpLocks noChangeShapeType="1"/>
              </p:cNvCxnSpPr>
              <p:nvPr/>
            </p:nvCxnSpPr>
            <p:spPr bwMode="auto">
              <a:xfrm rot="5400000">
                <a:off x="2356796" y="2570782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96971" name="Straight Connector 70"/>
              <p:cNvCxnSpPr>
                <a:cxnSpLocks noChangeShapeType="1"/>
              </p:cNvCxnSpPr>
              <p:nvPr/>
            </p:nvCxnSpPr>
            <p:spPr bwMode="auto">
              <a:xfrm rot="5400000">
                <a:off x="1570978" y="2570782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72" name="Straight Arrow Connector 71"/>
              <p:cNvCxnSpPr/>
              <p:nvPr/>
            </p:nvCxnSpPr>
            <p:spPr bwMode="auto">
              <a:xfrm rot="10800000" flipH="1" flipV="1">
                <a:off x="2179620" y="3107918"/>
                <a:ext cx="428628" cy="158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/>
              <p:nvPr/>
            </p:nvCxnSpPr>
            <p:spPr bwMode="auto">
              <a:xfrm rot="10800000" flipH="1" flipV="1">
                <a:off x="2179620" y="3464958"/>
                <a:ext cx="428628" cy="158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/>
              <p:nvPr/>
            </p:nvCxnSpPr>
            <p:spPr bwMode="auto">
              <a:xfrm rot="10800000" flipH="1" flipV="1">
                <a:off x="2179620" y="2750878"/>
                <a:ext cx="428628" cy="158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296975" name="Straight Connector 74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750331" y="296431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96976" name="Straight Connector 75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1321571" y="296431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296977" name="Flowchart: Or 77"/>
              <p:cNvSpPr>
                <a:spLocks noChangeArrowheads="1"/>
              </p:cNvSpPr>
              <p:nvPr/>
            </p:nvSpPr>
            <p:spPr bwMode="auto">
              <a:xfrm rot="5400000">
                <a:off x="2393172" y="3606954"/>
                <a:ext cx="142815" cy="142876"/>
              </a:xfrm>
              <a:prstGeom prst="flowChar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296978" name="Flowchart: Or 78"/>
              <p:cNvSpPr>
                <a:spLocks noChangeArrowheads="1"/>
              </p:cNvSpPr>
              <p:nvPr/>
            </p:nvSpPr>
            <p:spPr bwMode="auto">
              <a:xfrm rot="5400000">
                <a:off x="2178858" y="3606954"/>
                <a:ext cx="142815" cy="142876"/>
              </a:xfrm>
              <a:prstGeom prst="flowChar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296979" name="Flowchart: Or 79"/>
              <p:cNvSpPr>
                <a:spLocks noChangeArrowheads="1"/>
              </p:cNvSpPr>
              <p:nvPr/>
            </p:nvSpPr>
            <p:spPr bwMode="auto">
              <a:xfrm rot="5400000">
                <a:off x="2321734" y="3178509"/>
                <a:ext cx="142815" cy="142876"/>
              </a:xfrm>
              <a:prstGeom prst="flowChar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296980" name="Flowchart: Connector 80"/>
              <p:cNvSpPr>
                <a:spLocks noChangeArrowheads="1"/>
              </p:cNvSpPr>
              <p:nvPr/>
            </p:nvSpPr>
            <p:spPr bwMode="auto">
              <a:xfrm rot="5400000">
                <a:off x="2321734" y="2892879"/>
                <a:ext cx="142815" cy="142876"/>
              </a:xfrm>
              <a:prstGeom prst="flowChartConnec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296981" name="Flowchart: Connector 81"/>
              <p:cNvSpPr>
                <a:spLocks noChangeArrowheads="1"/>
              </p:cNvSpPr>
              <p:nvPr/>
            </p:nvSpPr>
            <p:spPr bwMode="auto">
              <a:xfrm rot="5400000">
                <a:off x="2178858" y="2535842"/>
                <a:ext cx="142815" cy="142876"/>
              </a:xfrm>
              <a:prstGeom prst="flowChartConnec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296982" name="Flowchart: Connector 82"/>
              <p:cNvSpPr>
                <a:spLocks noChangeArrowheads="1"/>
              </p:cNvSpPr>
              <p:nvPr/>
            </p:nvSpPr>
            <p:spPr bwMode="auto">
              <a:xfrm rot="5400000">
                <a:off x="2393172" y="2535842"/>
                <a:ext cx="142815" cy="142876"/>
              </a:xfrm>
              <a:prstGeom prst="flowChartConnec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cxnSp>
            <p:nvCxnSpPr>
              <p:cNvPr id="296983" name="Straight Connector 83"/>
              <p:cNvCxnSpPr>
                <a:cxnSpLocks noChangeShapeType="1"/>
              </p:cNvCxnSpPr>
              <p:nvPr/>
            </p:nvCxnSpPr>
            <p:spPr bwMode="auto">
              <a:xfrm rot="10800000">
                <a:off x="1964513" y="4035429"/>
                <a:ext cx="785024" cy="794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96984" name="Straight Connector 84"/>
              <p:cNvCxnSpPr>
                <a:cxnSpLocks noChangeShapeType="1"/>
              </p:cNvCxnSpPr>
              <p:nvPr/>
            </p:nvCxnSpPr>
            <p:spPr bwMode="auto">
              <a:xfrm rot="10800000">
                <a:off x="1965307" y="2178835"/>
                <a:ext cx="785024" cy="794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96985" name="Straight Connector 36"/>
              <p:cNvCxnSpPr>
                <a:cxnSpLocks noChangeShapeType="1"/>
              </p:cNvCxnSpPr>
              <p:nvPr/>
            </p:nvCxnSpPr>
            <p:spPr bwMode="auto">
              <a:xfrm rot="5400000">
                <a:off x="1570978" y="3641894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96986" name="Straight Connector 37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1321571" y="324994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96987" name="Straight Connector 39"/>
              <p:cNvCxnSpPr>
                <a:cxnSpLocks noChangeShapeType="1"/>
              </p:cNvCxnSpPr>
              <p:nvPr/>
            </p:nvCxnSpPr>
            <p:spPr bwMode="auto">
              <a:xfrm rot="5400000">
                <a:off x="2356796" y="3641894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296988" name="Straight Connector 40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750331" y="324994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296989" name="TextBox 42"/>
              <p:cNvSpPr txBox="1">
                <a:spLocks noChangeArrowheads="1"/>
              </p:cNvSpPr>
              <p:nvPr/>
            </p:nvSpPr>
            <p:spPr bwMode="auto">
              <a:xfrm>
                <a:off x="1928794" y="2714381"/>
                <a:ext cx="544970" cy="382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b="1" dirty="0">
                    <a:solidFill>
                      <a:srgbClr val="FF0000"/>
                    </a:solidFill>
                  </a:rPr>
                  <a:t>E</a:t>
                </a:r>
                <a:r>
                  <a:rPr lang="en-GB" b="1" baseline="-25000" dirty="0">
                    <a:solidFill>
                      <a:srgbClr val="FF0000"/>
                    </a:solidFill>
                  </a:rPr>
                  <a:t>0</a:t>
                </a:r>
              </a:p>
            </p:txBody>
          </p:sp>
          <p:cxnSp>
            <p:nvCxnSpPr>
              <p:cNvPr id="296990" name="Straight Arrow Connector 46"/>
              <p:cNvCxnSpPr>
                <a:cxnSpLocks noChangeShapeType="1"/>
              </p:cNvCxnSpPr>
              <p:nvPr/>
            </p:nvCxnSpPr>
            <p:spPr bwMode="auto">
              <a:xfrm>
                <a:off x="1000100" y="3071810"/>
                <a:ext cx="2714644" cy="158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296991" name="Straight Arrow Connector 51"/>
              <p:cNvCxnSpPr>
                <a:cxnSpLocks noChangeShapeType="1"/>
              </p:cNvCxnSpPr>
              <p:nvPr/>
            </p:nvCxnSpPr>
            <p:spPr bwMode="auto">
              <a:xfrm>
                <a:off x="1000100" y="3143248"/>
                <a:ext cx="2714644" cy="158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296992" name="TextBox 54"/>
              <p:cNvSpPr txBox="1">
                <a:spLocks noChangeArrowheads="1"/>
              </p:cNvSpPr>
              <p:nvPr/>
            </p:nvSpPr>
            <p:spPr bwMode="auto">
              <a:xfrm>
                <a:off x="2214546" y="2143116"/>
                <a:ext cx="274230" cy="1872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b="1" dirty="0">
                    <a:solidFill>
                      <a:srgbClr val="0070C0"/>
                    </a:solidFill>
                  </a:rPr>
                  <a:t>B</a:t>
                </a:r>
              </a:p>
            </p:txBody>
          </p:sp>
          <p:cxnSp>
            <p:nvCxnSpPr>
              <p:cNvPr id="296993" name="Elbow Connector 44"/>
              <p:cNvCxnSpPr>
                <a:cxnSpLocks noChangeShapeType="1"/>
              </p:cNvCxnSpPr>
              <p:nvPr/>
            </p:nvCxnSpPr>
            <p:spPr bwMode="auto">
              <a:xfrm rot="10800000">
                <a:off x="2714612" y="2357430"/>
                <a:ext cx="642942" cy="214314"/>
              </a:xfrm>
              <a:prstGeom prst="bentConnector3">
                <a:avLst>
                  <a:gd name="adj1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296994" name="Elbow Connector 47"/>
              <p:cNvCxnSpPr>
                <a:cxnSpLocks noChangeShapeType="1"/>
              </p:cNvCxnSpPr>
              <p:nvPr/>
            </p:nvCxnSpPr>
            <p:spPr bwMode="auto">
              <a:xfrm rot="16200000" flipV="1">
                <a:off x="2750331" y="3321843"/>
                <a:ext cx="500066" cy="428628"/>
              </a:xfrm>
              <a:prstGeom prst="bentConnector3">
                <a:avLst>
                  <a:gd name="adj1" fmla="val 50000"/>
                </a:avLst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296995" name="TextBox 55"/>
              <p:cNvSpPr txBox="1">
                <a:spLocks noChangeArrowheads="1"/>
              </p:cNvSpPr>
              <p:nvPr/>
            </p:nvSpPr>
            <p:spPr bwMode="auto">
              <a:xfrm>
                <a:off x="3249376" y="2379754"/>
                <a:ext cx="428628" cy="382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GB" b="1" dirty="0">
                    <a:solidFill>
                      <a:srgbClr val="0070C0"/>
                    </a:solidFill>
                  </a:rPr>
                  <a:t>B</a:t>
                </a:r>
                <a:r>
                  <a:rPr lang="en-GB" b="1" baseline="-25000" dirty="0">
                    <a:solidFill>
                      <a:srgbClr val="0070C0"/>
                    </a:solidFill>
                  </a:rPr>
                  <a:t>p</a:t>
                </a:r>
              </a:p>
            </p:txBody>
          </p:sp>
          <p:sp>
            <p:nvSpPr>
              <p:cNvPr id="296996" name="TextBox 56"/>
              <p:cNvSpPr txBox="1">
                <a:spLocks noChangeArrowheads="1"/>
              </p:cNvSpPr>
              <p:nvPr/>
            </p:nvSpPr>
            <p:spPr bwMode="auto">
              <a:xfrm>
                <a:off x="3286116" y="3642685"/>
                <a:ext cx="428628" cy="382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/>
                <a:r>
                  <a:rPr lang="en-GB" b="1" dirty="0">
                    <a:solidFill>
                      <a:srgbClr val="FF0000"/>
                    </a:solidFill>
                  </a:rPr>
                  <a:t>E</a:t>
                </a:r>
                <a:r>
                  <a:rPr lang="en-GB" b="1" baseline="-25000" dirty="0">
                    <a:solidFill>
                      <a:srgbClr val="FF0000"/>
                    </a:solidFill>
                  </a:rPr>
                  <a:t>p</a:t>
                </a: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1752600" y="3810000"/>
              <a:ext cx="3048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GB" sz="1400" dirty="0" smtClean="0">
                  <a:solidFill>
                    <a:schemeClr val="bg1">
                      <a:lumMod val="50000"/>
                    </a:schemeClr>
                  </a:solidFill>
                  <a:latin typeface="Helvetica" pitchFamily="-48" charset="0"/>
                </a:rPr>
                <a:t>L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Helvetica" pitchFamily="-48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1219200" y="3886200"/>
            <a:ext cx="458788" cy="381000"/>
            <a:chOff x="914400" y="3810000"/>
            <a:chExt cx="458788" cy="381000"/>
          </a:xfrm>
        </p:grpSpPr>
        <p:cxnSp>
          <p:nvCxnSpPr>
            <p:cNvPr id="49" name="Straight Arrow Connector 48"/>
            <p:cNvCxnSpPr/>
            <p:nvPr/>
          </p:nvCxnSpPr>
          <p:spPr>
            <a:xfrm rot="5400000">
              <a:off x="1219994" y="4037806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56"/>
            <p:cNvSpPr txBox="1">
              <a:spLocks noChangeArrowheads="1"/>
            </p:cNvSpPr>
            <p:nvPr/>
          </p:nvSpPr>
          <p:spPr bwMode="auto">
            <a:xfrm>
              <a:off x="914400" y="3810000"/>
              <a:ext cx="45434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</a:t>
              </a:r>
              <a:endPara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Choice of accelerating gradient </a:t>
            </a:r>
            <a:br>
              <a:rPr lang="en-US" sz="2000" dirty="0" smtClean="0"/>
            </a:br>
            <a:r>
              <a:rPr lang="en-US" sz="2000" dirty="0" smtClean="0"/>
              <a:t>Remarks concerning </a:t>
            </a:r>
            <a:r>
              <a:rPr lang="en-US" sz="2000" i="1" dirty="0" smtClean="0">
                <a:latin typeface="Symbol" pitchFamily="18" charset="2"/>
              </a:rPr>
              <a:t>b</a:t>
            </a:r>
            <a:r>
              <a:rPr lang="en-US" sz="2000" dirty="0" smtClean="0"/>
              <a:t> &lt; 1 cavities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Radial field distribution of </a:t>
            </a:r>
            <a:r>
              <a:rPr lang="en-GB" sz="3200" i="1" dirty="0" smtClean="0">
                <a:latin typeface="Symbol" pitchFamily="18" charset="2"/>
              </a:rPr>
              <a:t>b</a:t>
            </a:r>
            <a:r>
              <a:rPr lang="en-GB" sz="3200" dirty="0" smtClean="0"/>
              <a:t> &lt; 1 resonator</a:t>
            </a:r>
            <a:endParaRPr lang="en-GB" sz="2000" dirty="0" smtClean="0"/>
          </a:p>
        </p:txBody>
      </p:sp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3228975" y="3810000"/>
          <a:ext cx="5915025" cy="1698625"/>
        </p:xfrm>
        <a:graphic>
          <a:graphicData uri="http://schemas.openxmlformats.org/presentationml/2006/ole">
            <p:oleObj spid="_x0000_s40965" name="Equation" r:id="rId4" imgW="3276360" imgH="939600" progId="Equation.3">
              <p:embed/>
            </p:oleObj>
          </a:graphicData>
        </a:graphic>
      </p:graphicFrame>
      <p:sp>
        <p:nvSpPr>
          <p:cNvPr id="40" name="Content Placeholder 39"/>
          <p:cNvSpPr>
            <a:spLocks noGrp="1"/>
          </p:cNvSpPr>
          <p:nvPr>
            <p:ph idx="1"/>
          </p:nvPr>
        </p:nvSpPr>
        <p:spPr>
          <a:xfrm>
            <a:off x="0" y="1600200"/>
            <a:ext cx="6477000" cy="51080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For an</a:t>
            </a:r>
            <a:r>
              <a:rPr lang="en-US" baseline="0" dirty="0" smtClean="0"/>
              <a:t> accelerating cavity (</a:t>
            </a:r>
            <a:r>
              <a:rPr lang="en-US" baseline="0" dirty="0" smtClean="0">
                <a:latin typeface="Symbol" pitchFamily="18" charset="2"/>
              </a:rPr>
              <a:t>p</a:t>
            </a:r>
            <a:r>
              <a:rPr lang="en-US" baseline="0" dirty="0" smtClean="0"/>
              <a:t> – mode, </a:t>
            </a:r>
            <a:r>
              <a:rPr lang="en-US" i="1" baseline="0" dirty="0" smtClean="0">
                <a:latin typeface="Symbol" pitchFamily="18" charset="2"/>
              </a:rPr>
              <a:t>b</a:t>
            </a:r>
            <a:r>
              <a:rPr lang="en-US" baseline="0" dirty="0" smtClean="0"/>
              <a:t> = 1):</a:t>
            </a:r>
            <a:endParaRPr lang="en-US" dirty="0"/>
          </a:p>
        </p:txBody>
      </p:sp>
      <p:graphicFrame>
        <p:nvGraphicFramePr>
          <p:cNvPr id="40966" name="Object 6"/>
          <p:cNvGraphicFramePr>
            <a:graphicFrameLocks noChangeAspect="1"/>
          </p:cNvGraphicFramePr>
          <p:nvPr/>
        </p:nvGraphicFramePr>
        <p:xfrm>
          <a:off x="1371600" y="2133600"/>
          <a:ext cx="7013575" cy="750888"/>
        </p:xfrm>
        <a:graphic>
          <a:graphicData uri="http://schemas.openxmlformats.org/presentationml/2006/ole">
            <p:oleObj spid="_x0000_s40966" name="Equation" r:id="rId5" imgW="3924000" imgH="419040" progId="Equation.3">
              <p:embed/>
            </p:oleObj>
          </a:graphicData>
        </a:graphic>
      </p:graphicFrame>
      <p:grpSp>
        <p:nvGrpSpPr>
          <p:cNvPr id="41" name="Group 40"/>
          <p:cNvGrpSpPr/>
          <p:nvPr/>
        </p:nvGrpSpPr>
        <p:grpSpPr>
          <a:xfrm>
            <a:off x="0" y="3962400"/>
            <a:ext cx="3124201" cy="2365177"/>
            <a:chOff x="152399" y="1752600"/>
            <a:chExt cx="3124201" cy="2365177"/>
          </a:xfrm>
        </p:grpSpPr>
        <p:sp>
          <p:nvSpPr>
            <p:cNvPr id="42" name="TextBox 41"/>
            <p:cNvSpPr txBox="1"/>
            <p:nvPr/>
          </p:nvSpPr>
          <p:spPr>
            <a:xfrm>
              <a:off x="152399" y="2286000"/>
              <a:ext cx="646611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GB" sz="1400" dirty="0">
                  <a:solidFill>
                    <a:schemeClr val="bg1">
                      <a:lumMod val="50000"/>
                    </a:schemeClr>
                  </a:solidFill>
                  <a:latin typeface="Helvetica" pitchFamily="-48" charset="0"/>
                </a:rPr>
                <a:t>beam</a:t>
              </a:r>
            </a:p>
          </p:txBody>
        </p:sp>
        <p:grpSp>
          <p:nvGrpSpPr>
            <p:cNvPr id="43" name="Group 58"/>
            <p:cNvGrpSpPr>
              <a:grpSpLocks/>
            </p:cNvGrpSpPr>
            <p:nvPr/>
          </p:nvGrpSpPr>
          <p:grpSpPr bwMode="auto">
            <a:xfrm>
              <a:off x="533588" y="1752600"/>
              <a:ext cx="2743705" cy="1981199"/>
              <a:chOff x="1000100" y="2143116"/>
              <a:chExt cx="2714644" cy="1893107"/>
            </a:xfrm>
          </p:grpSpPr>
          <p:cxnSp>
            <p:nvCxnSpPr>
              <p:cNvPr id="45" name="Straight Connector 69"/>
              <p:cNvCxnSpPr>
                <a:cxnSpLocks noChangeShapeType="1"/>
              </p:cNvCxnSpPr>
              <p:nvPr/>
            </p:nvCxnSpPr>
            <p:spPr bwMode="auto">
              <a:xfrm rot="5400000">
                <a:off x="2356796" y="2570782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46" name="Straight Connector 70"/>
              <p:cNvCxnSpPr>
                <a:cxnSpLocks noChangeShapeType="1"/>
              </p:cNvCxnSpPr>
              <p:nvPr/>
            </p:nvCxnSpPr>
            <p:spPr bwMode="auto">
              <a:xfrm rot="5400000">
                <a:off x="1570978" y="2570782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47" name="Straight Arrow Connector 46"/>
              <p:cNvCxnSpPr/>
              <p:nvPr/>
            </p:nvCxnSpPr>
            <p:spPr bwMode="auto">
              <a:xfrm rot="10800000" flipH="1" flipV="1">
                <a:off x="2179620" y="3107918"/>
                <a:ext cx="428628" cy="158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 bwMode="auto">
              <a:xfrm rot="10800000" flipH="1" flipV="1">
                <a:off x="2179620" y="3464958"/>
                <a:ext cx="428628" cy="158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 bwMode="auto">
              <a:xfrm rot="10800000" flipH="1" flipV="1">
                <a:off x="2179620" y="2750878"/>
                <a:ext cx="428628" cy="1587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none" w="med" len="med"/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74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750331" y="296431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1" name="Straight Connector 75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1321571" y="296431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52" name="Flowchart: Or 77"/>
              <p:cNvSpPr>
                <a:spLocks noChangeArrowheads="1"/>
              </p:cNvSpPr>
              <p:nvPr/>
            </p:nvSpPr>
            <p:spPr bwMode="auto">
              <a:xfrm rot="5400000">
                <a:off x="2393172" y="3606954"/>
                <a:ext cx="142815" cy="142876"/>
              </a:xfrm>
              <a:prstGeom prst="flowChar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53" name="Flowchart: Or 78"/>
              <p:cNvSpPr>
                <a:spLocks noChangeArrowheads="1"/>
              </p:cNvSpPr>
              <p:nvPr/>
            </p:nvSpPr>
            <p:spPr bwMode="auto">
              <a:xfrm rot="5400000">
                <a:off x="2178858" y="3606954"/>
                <a:ext cx="142815" cy="142876"/>
              </a:xfrm>
              <a:prstGeom prst="flowChar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54" name="Flowchart: Or 79"/>
              <p:cNvSpPr>
                <a:spLocks noChangeArrowheads="1"/>
              </p:cNvSpPr>
              <p:nvPr/>
            </p:nvSpPr>
            <p:spPr bwMode="auto">
              <a:xfrm rot="5400000">
                <a:off x="2321734" y="3178509"/>
                <a:ext cx="142815" cy="142876"/>
              </a:xfrm>
              <a:prstGeom prst="flowChar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55" name="Flowchart: Connector 80"/>
              <p:cNvSpPr>
                <a:spLocks noChangeArrowheads="1"/>
              </p:cNvSpPr>
              <p:nvPr/>
            </p:nvSpPr>
            <p:spPr bwMode="auto">
              <a:xfrm rot="5400000">
                <a:off x="2321734" y="2892879"/>
                <a:ext cx="142815" cy="142876"/>
              </a:xfrm>
              <a:prstGeom prst="flowChartConnec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56" name="Flowchart: Connector 81"/>
              <p:cNvSpPr>
                <a:spLocks noChangeArrowheads="1"/>
              </p:cNvSpPr>
              <p:nvPr/>
            </p:nvSpPr>
            <p:spPr bwMode="auto">
              <a:xfrm rot="5400000">
                <a:off x="2178858" y="2535842"/>
                <a:ext cx="142815" cy="142876"/>
              </a:xfrm>
              <a:prstGeom prst="flowChartConnec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sp>
            <p:nvSpPr>
              <p:cNvPr id="57" name="Flowchart: Connector 82"/>
              <p:cNvSpPr>
                <a:spLocks noChangeArrowheads="1"/>
              </p:cNvSpPr>
              <p:nvPr/>
            </p:nvSpPr>
            <p:spPr bwMode="auto">
              <a:xfrm rot="5400000">
                <a:off x="2393172" y="2535842"/>
                <a:ext cx="142815" cy="142876"/>
              </a:xfrm>
              <a:prstGeom prst="flowChartConnector">
                <a:avLst/>
              </a:prstGeom>
              <a:noFill/>
              <a:ln w="9525" algn="ctr">
                <a:solidFill>
                  <a:srgbClr val="0070C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0" hangingPunct="0"/>
                <a:endParaRPr lang="en-GB" dirty="0"/>
              </a:p>
            </p:txBody>
          </p:sp>
          <p:cxnSp>
            <p:nvCxnSpPr>
              <p:cNvPr id="58" name="Straight Connector 83"/>
              <p:cNvCxnSpPr>
                <a:cxnSpLocks noChangeShapeType="1"/>
              </p:cNvCxnSpPr>
              <p:nvPr/>
            </p:nvCxnSpPr>
            <p:spPr bwMode="auto">
              <a:xfrm rot="10800000">
                <a:off x="1964513" y="4035429"/>
                <a:ext cx="785024" cy="794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59" name="Straight Connector 84"/>
              <p:cNvCxnSpPr>
                <a:cxnSpLocks noChangeShapeType="1"/>
              </p:cNvCxnSpPr>
              <p:nvPr/>
            </p:nvCxnSpPr>
            <p:spPr bwMode="auto">
              <a:xfrm rot="10800000">
                <a:off x="1965307" y="2178835"/>
                <a:ext cx="785024" cy="794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0" name="Straight Connector 36"/>
              <p:cNvCxnSpPr>
                <a:cxnSpLocks noChangeShapeType="1"/>
              </p:cNvCxnSpPr>
              <p:nvPr/>
            </p:nvCxnSpPr>
            <p:spPr bwMode="auto">
              <a:xfrm rot="5400000">
                <a:off x="1570978" y="3641894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1" name="Straight Connector 37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1321571" y="324994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2" name="Straight Connector 39"/>
              <p:cNvCxnSpPr>
                <a:cxnSpLocks noChangeShapeType="1"/>
              </p:cNvCxnSpPr>
              <p:nvPr/>
            </p:nvCxnSpPr>
            <p:spPr bwMode="auto">
              <a:xfrm rot="5400000">
                <a:off x="2356796" y="3641894"/>
                <a:ext cx="785482" cy="1588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cxnSp>
            <p:nvCxnSpPr>
              <p:cNvPr id="63" name="Straight Connector 40"/>
              <p:cNvCxnSpPr>
                <a:cxnSpLocks noChangeShapeType="1"/>
              </p:cNvCxnSpPr>
              <p:nvPr/>
            </p:nvCxnSpPr>
            <p:spPr bwMode="auto">
              <a:xfrm rot="10800000" flipH="1" flipV="1">
                <a:off x="2750331" y="3249947"/>
                <a:ext cx="642942" cy="1587"/>
              </a:xfrm>
              <a:prstGeom prst="line">
                <a:avLst/>
              </a:prstGeom>
              <a:noFill/>
              <a:ln w="38100" algn="ctr">
                <a:solidFill>
                  <a:schemeClr val="tx1"/>
                </a:solidFill>
                <a:round/>
                <a:headEnd/>
                <a:tailEnd/>
              </a:ln>
            </p:spPr>
          </p:cxnSp>
          <p:sp>
            <p:nvSpPr>
              <p:cNvPr id="64" name="TextBox 42"/>
              <p:cNvSpPr txBox="1">
                <a:spLocks noChangeArrowheads="1"/>
              </p:cNvSpPr>
              <p:nvPr/>
            </p:nvSpPr>
            <p:spPr bwMode="auto">
              <a:xfrm>
                <a:off x="1928794" y="2714381"/>
                <a:ext cx="544970" cy="3823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b="1" dirty="0">
                    <a:solidFill>
                      <a:srgbClr val="FF0000"/>
                    </a:solidFill>
                  </a:rPr>
                  <a:t>E</a:t>
                </a:r>
                <a:r>
                  <a:rPr lang="en-GB" b="1" baseline="-25000" dirty="0">
                    <a:solidFill>
                      <a:srgbClr val="FF0000"/>
                    </a:solidFill>
                  </a:rPr>
                  <a:t>0</a:t>
                </a:r>
              </a:p>
            </p:txBody>
          </p:sp>
          <p:cxnSp>
            <p:nvCxnSpPr>
              <p:cNvPr id="65" name="Straight Arrow Connector 46"/>
              <p:cNvCxnSpPr>
                <a:cxnSpLocks noChangeShapeType="1"/>
              </p:cNvCxnSpPr>
              <p:nvPr/>
            </p:nvCxnSpPr>
            <p:spPr bwMode="auto">
              <a:xfrm>
                <a:off x="1000100" y="3071810"/>
                <a:ext cx="2714644" cy="158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66" name="Straight Arrow Connector 51"/>
              <p:cNvCxnSpPr>
                <a:cxnSpLocks noChangeShapeType="1"/>
              </p:cNvCxnSpPr>
              <p:nvPr/>
            </p:nvCxnSpPr>
            <p:spPr bwMode="auto">
              <a:xfrm>
                <a:off x="1000100" y="3143248"/>
                <a:ext cx="2714644" cy="1588"/>
              </a:xfrm>
              <a:prstGeom prst="straightConnector1">
                <a:avLst/>
              </a:prstGeom>
              <a:noFill/>
              <a:ln w="9525" algn="ctr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67" name="TextBox 54"/>
              <p:cNvSpPr txBox="1">
                <a:spLocks noChangeArrowheads="1"/>
              </p:cNvSpPr>
              <p:nvPr/>
            </p:nvSpPr>
            <p:spPr bwMode="auto">
              <a:xfrm>
                <a:off x="2214546" y="2143116"/>
                <a:ext cx="274230" cy="1872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b="1" dirty="0">
                    <a:solidFill>
                      <a:srgbClr val="0070C0"/>
                    </a:solidFill>
                  </a:rPr>
                  <a:t>B</a:t>
                </a: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>
              <a:off x="1752600" y="3810000"/>
              <a:ext cx="30480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0" hangingPunct="0">
                <a:defRPr/>
              </a:pPr>
              <a:r>
                <a:rPr lang="en-GB" sz="1400" dirty="0" smtClean="0">
                  <a:solidFill>
                    <a:schemeClr val="bg1">
                      <a:lumMod val="50000"/>
                    </a:schemeClr>
                  </a:solidFill>
                  <a:latin typeface="Helvetica" pitchFamily="-48" charset="0"/>
                </a:rPr>
                <a:t>L</a:t>
              </a:r>
              <a:endParaRPr lang="en-GB" sz="1400" dirty="0">
                <a:solidFill>
                  <a:schemeClr val="bg1">
                    <a:lumMod val="50000"/>
                  </a:schemeClr>
                </a:solidFill>
                <a:latin typeface="Helvetica" pitchFamily="-48" charset="0"/>
              </a:endParaRPr>
            </a:p>
          </p:txBody>
        </p:sp>
      </p:grpSp>
      <p:sp>
        <p:nvSpPr>
          <p:cNvPr id="73" name="Content Placeholder 39"/>
          <p:cNvSpPr txBox="1">
            <a:spLocks/>
          </p:cNvSpPr>
          <p:nvPr/>
        </p:nvSpPr>
        <p:spPr>
          <a:xfrm>
            <a:off x="152400" y="2895600"/>
            <a:ext cx="2514600" cy="510809"/>
          </a:xfrm>
          <a:prstGeom prst="rect">
            <a:avLst/>
          </a:prstGeom>
        </p:spPr>
        <p:txBody>
          <a:bodyPr vert="horz" lIns="54864" tIns="91440" rtlCol="0">
            <a:normAutofit fontScale="92500" lnSpcReduction="20000"/>
          </a:bodyPr>
          <a:lstStyle/>
          <a:p>
            <a:pPr marL="438912" marR="0" lvl="0" indent="-32004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for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b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1):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40968" name="Object 8"/>
          <p:cNvGraphicFramePr>
            <a:graphicFrameLocks noChangeAspect="1"/>
          </p:cNvGraphicFramePr>
          <p:nvPr/>
        </p:nvGraphicFramePr>
        <p:xfrm>
          <a:off x="2819400" y="2895600"/>
          <a:ext cx="4721225" cy="750888"/>
        </p:xfrm>
        <a:graphic>
          <a:graphicData uri="http://schemas.openxmlformats.org/presentationml/2006/ole">
            <p:oleObj spid="_x0000_s40968" name="Equation" r:id="rId6" imgW="2641320" imgH="419040" progId="Equation.3">
              <p:embed/>
            </p:oleObj>
          </a:graphicData>
        </a:graphic>
      </p:graphicFrame>
      <p:sp>
        <p:nvSpPr>
          <p:cNvPr id="75" name="Date Placeholder 7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104" name="Slide Number Placeholder 10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5" name="Footer Placeholder 10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grpSp>
        <p:nvGrpSpPr>
          <p:cNvPr id="69" name="Group 68"/>
          <p:cNvGrpSpPr/>
          <p:nvPr/>
        </p:nvGrpSpPr>
        <p:grpSpPr>
          <a:xfrm>
            <a:off x="2362200" y="5562600"/>
            <a:ext cx="530549" cy="381000"/>
            <a:chOff x="914400" y="5334000"/>
            <a:chExt cx="530549" cy="381000"/>
          </a:xfrm>
        </p:grpSpPr>
        <p:cxnSp>
          <p:nvCxnSpPr>
            <p:cNvPr id="70" name="Straight Arrow Connector 69"/>
            <p:cNvCxnSpPr/>
            <p:nvPr/>
          </p:nvCxnSpPr>
          <p:spPr>
            <a:xfrm rot="5400000">
              <a:off x="762794" y="5561806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56"/>
            <p:cNvSpPr txBox="1">
              <a:spLocks noChangeArrowheads="1"/>
            </p:cNvSpPr>
            <p:nvPr/>
          </p:nvSpPr>
          <p:spPr bwMode="auto">
            <a:xfrm>
              <a:off x="990600" y="5334000"/>
              <a:ext cx="45434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</a:t>
              </a:r>
              <a:endParaRPr lang="en-GB" baseline="-250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52400"/>
            <a:ext cx="9144000" cy="1371599"/>
          </a:xfrm>
        </p:spPr>
        <p:txBody>
          <a:bodyPr>
            <a:noAutofit/>
          </a:bodyPr>
          <a:lstStyle/>
          <a:p>
            <a:r>
              <a:rPr lang="en-US" sz="2000" dirty="0" smtClean="0"/>
              <a:t>Choice of accelerating gradient </a:t>
            </a:r>
            <a:br>
              <a:rPr lang="en-US" sz="2000" dirty="0" smtClean="0"/>
            </a:br>
            <a:r>
              <a:rPr lang="en-US" sz="2000" dirty="0" smtClean="0"/>
              <a:t>Remarks concerning </a:t>
            </a:r>
            <a:r>
              <a:rPr lang="en-US" sz="2000" i="1" dirty="0" smtClean="0">
                <a:latin typeface="Symbol" pitchFamily="18" charset="2"/>
              </a:rPr>
              <a:t>b</a:t>
            </a:r>
            <a:r>
              <a:rPr lang="en-US" sz="2000" dirty="0" smtClean="0"/>
              <a:t> &lt; 1 cavities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dirty="0" smtClean="0"/>
              <a:t>Comparison pillbox resonator – acc. cavity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0" y="1524001"/>
          <a:ext cx="8991600" cy="49996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72393"/>
                <a:gridCol w="3573267"/>
                <a:gridCol w="4345940"/>
              </a:tblGrid>
              <a:tr h="8381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Differential equation in</a:t>
                      </a:r>
                      <a:r>
                        <a:rPr lang="en-US" sz="1400" baseline="0" dirty="0" smtClean="0"/>
                        <a:t> the vicinity of the rotational symmetry axis</a:t>
                      </a:r>
                    </a:p>
                    <a:p>
                      <a:r>
                        <a:rPr lang="en-US" sz="1400" baseline="0" dirty="0" smtClean="0"/>
                        <a:t>Solution for fundamental transverse magnetic mode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Graph of solution</a:t>
                      </a:r>
                      <a:endParaRPr lang="en-US" dirty="0"/>
                    </a:p>
                  </a:txBody>
                  <a:tcPr/>
                </a:tc>
              </a:tr>
              <a:tr h="1988076">
                <a:tc>
                  <a:txBody>
                    <a:bodyPr/>
                    <a:lstStyle/>
                    <a:p>
                      <a:r>
                        <a:rPr lang="en-US" dirty="0" smtClean="0"/>
                        <a:t>TM010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Bessel function </a:t>
                      </a:r>
                      <a:r>
                        <a:rPr lang="en-US" sz="1400" i="1" dirty="0" smtClean="0"/>
                        <a:t>J</a:t>
                      </a:r>
                      <a:r>
                        <a:rPr lang="en-US" sz="1400" baseline="-25000" dirty="0" smtClean="0"/>
                        <a:t>0</a:t>
                      </a:r>
                      <a:endParaRPr lang="en-US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066716">
                <a:tc>
                  <a:txBody>
                    <a:bodyPr/>
                    <a:lstStyle/>
                    <a:p>
                      <a:r>
                        <a:rPr lang="en-US" dirty="0" smtClean="0"/>
                        <a:t>Acc. Cavity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Modified Bessel function </a:t>
                      </a:r>
                      <a:r>
                        <a:rPr lang="en-US" sz="1400" i="1" dirty="0" smtClean="0"/>
                        <a:t>I</a:t>
                      </a:r>
                      <a:r>
                        <a:rPr lang="en-US" sz="1400" baseline="-25000" dirty="0" smtClean="0"/>
                        <a:t>0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nn-NO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437" name="Object 4"/>
          <p:cNvGraphicFramePr>
            <a:graphicFrameLocks noChangeAspect="1"/>
          </p:cNvGraphicFramePr>
          <p:nvPr/>
        </p:nvGraphicFramePr>
        <p:xfrm>
          <a:off x="1447799" y="2819400"/>
          <a:ext cx="2798389" cy="1524000"/>
        </p:xfrm>
        <a:graphic>
          <a:graphicData uri="http://schemas.openxmlformats.org/presentationml/2006/ole">
            <p:oleObj spid="_x0000_s18437" name="Equation" r:id="rId3" imgW="1879560" imgH="1473120" progId="Equation.3">
              <p:embed/>
            </p:oleObj>
          </a:graphicData>
        </a:graphic>
      </p:graphicFrame>
      <p:graphicFrame>
        <p:nvGraphicFramePr>
          <p:cNvPr id="18438" name="Object 5"/>
          <p:cNvGraphicFramePr>
            <a:graphicFrameLocks noChangeAspect="1"/>
          </p:cNvGraphicFramePr>
          <p:nvPr/>
        </p:nvGraphicFramePr>
        <p:xfrm>
          <a:off x="1447800" y="4724400"/>
          <a:ext cx="2947556" cy="1752600"/>
        </p:xfrm>
        <a:graphic>
          <a:graphicData uri="http://schemas.openxmlformats.org/presentationml/2006/ole">
            <p:oleObj spid="_x0000_s18438" name="Equation" r:id="rId4" imgW="2273040" imgH="1473120" progId="Equation.3">
              <p:embed/>
            </p:oleObj>
          </a:graphicData>
        </a:graphic>
      </p:graphicFrame>
      <p:pic>
        <p:nvPicPr>
          <p:cNvPr id="1843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76800" y="2514600"/>
            <a:ext cx="400966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00600" y="4495800"/>
            <a:ext cx="4114800" cy="1905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5257800" y="4648200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latin typeface="Symbol" pitchFamily="18" charset="2"/>
              </a:rPr>
              <a:t>b</a:t>
            </a:r>
            <a:r>
              <a:rPr lang="en-US" sz="1600" i="1" dirty="0" smtClean="0">
                <a:latin typeface="Symbol" pitchFamily="18" charset="2"/>
              </a:rPr>
              <a:t> </a:t>
            </a:r>
            <a:r>
              <a:rPr lang="en-US" sz="1600" dirty="0" smtClean="0"/>
              <a:t>= .6, .7, .8, .9, 1.0, ∞ (TM010)  </a:t>
            </a:r>
            <a:endParaRPr lang="en-US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155448"/>
            <a:ext cx="8839200" cy="1252728"/>
          </a:xfrm>
        </p:spPr>
        <p:txBody>
          <a:bodyPr>
            <a:noAutofit/>
          </a:bodyPr>
          <a:lstStyle/>
          <a:p>
            <a:r>
              <a:rPr lang="en-US" sz="1800" dirty="0" smtClean="0"/>
              <a:t>Choice of accelerating gradient </a:t>
            </a:r>
            <a:br>
              <a:rPr lang="en-US" sz="1800" dirty="0" smtClean="0"/>
            </a:br>
            <a:r>
              <a:rPr lang="en-US" sz="1800" dirty="0" smtClean="0"/>
              <a:t>Remarks concerning </a:t>
            </a:r>
            <a:r>
              <a:rPr lang="en-US" sz="1800" i="1" dirty="0" smtClean="0">
                <a:latin typeface="Symbol" pitchFamily="18" charset="2"/>
              </a:rPr>
              <a:t>b</a:t>
            </a:r>
            <a:r>
              <a:rPr lang="en-US" sz="1800" dirty="0" smtClean="0"/>
              <a:t> &lt; 1 cavities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200" dirty="0" smtClean="0"/>
              <a:t>Technically realized peak fields for </a:t>
            </a:r>
            <a:r>
              <a:rPr lang="en-GB" sz="3200" i="1" dirty="0" smtClean="0">
                <a:latin typeface="Symbol" pitchFamily="18" charset="2"/>
              </a:rPr>
              <a:t>b</a:t>
            </a:r>
            <a:r>
              <a:rPr lang="en-GB" sz="3200" dirty="0" smtClean="0"/>
              <a:t> &lt; 1 resonator</a:t>
            </a:r>
            <a:endParaRPr lang="en-GB" sz="1800" dirty="0" smtClean="0"/>
          </a:p>
        </p:txBody>
      </p:sp>
      <p:sp>
        <p:nvSpPr>
          <p:cNvPr id="75" name="Date Placeholder 7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104" name="Slide Number Placeholder 10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5" name="Footer Placeholder 10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pic>
        <p:nvPicPr>
          <p:cNvPr id="6759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561650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810000"/>
            <a:ext cx="381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219200" y="4495800"/>
            <a:ext cx="2759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E</a:t>
            </a:r>
            <a:r>
              <a:rPr lang="en-US" baseline="-25000" dirty="0" smtClean="0"/>
              <a:t>p</a:t>
            </a:r>
            <a:r>
              <a:rPr lang="en-US" dirty="0" smtClean="0"/>
              <a:t>/E</a:t>
            </a:r>
            <a:r>
              <a:rPr lang="en-US" baseline="-25000" dirty="0" smtClean="0"/>
              <a:t>a</a:t>
            </a:r>
            <a:r>
              <a:rPr lang="en-US" dirty="0" smtClean="0"/>
              <a:t> = -1.02+1.84/</a:t>
            </a:r>
            <a:r>
              <a:rPr lang="en-US" i="1" dirty="0" smtClean="0">
                <a:latin typeface="Symbol" pitchFamily="18" charset="2"/>
              </a:rPr>
              <a:t>b</a:t>
            </a:r>
            <a:r>
              <a:rPr lang="en-US" dirty="0" smtClean="0"/>
              <a:t>+1.17 </a:t>
            </a:r>
            <a:r>
              <a:rPr lang="en-US" i="1" dirty="0" smtClean="0">
                <a:latin typeface="Symbol" pitchFamily="18" charset="2"/>
              </a:rPr>
              <a:t>b</a:t>
            </a:r>
            <a:endParaRPr lang="en-US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5800" y="3886200"/>
            <a:ext cx="3886200" cy="2439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ectangle 10"/>
          <p:cNvSpPr/>
          <p:nvPr/>
        </p:nvSpPr>
        <p:spPr>
          <a:xfrm>
            <a:off x="5486400" y="3962400"/>
            <a:ext cx="3276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B</a:t>
            </a:r>
            <a:r>
              <a:rPr lang="en-US" baseline="-25000" dirty="0" smtClean="0"/>
              <a:t>p</a:t>
            </a:r>
            <a:r>
              <a:rPr lang="en-US" dirty="0" smtClean="0"/>
              <a:t>/E</a:t>
            </a:r>
            <a:r>
              <a:rPr lang="en-US" baseline="-25000" dirty="0" smtClean="0"/>
              <a:t>a</a:t>
            </a:r>
            <a:r>
              <a:rPr lang="en-US" dirty="0" smtClean="0"/>
              <a:t> =[mT/(MV/m)] =7.48-3.38</a:t>
            </a:r>
            <a:r>
              <a:rPr lang="en-US" i="1" dirty="0" smtClean="0">
                <a:latin typeface="Symbol" pitchFamily="18" charset="2"/>
              </a:rPr>
              <a:t>b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71599"/>
          </a:xfrm>
        </p:spPr>
        <p:txBody>
          <a:bodyPr>
            <a:noAutofit/>
          </a:bodyPr>
          <a:lstStyle/>
          <a:p>
            <a:pPr marL="0" marR="0" indent="0" algn="l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/>
              <a:t>Choice of accelerating gradient</a:t>
            </a:r>
            <a:br>
              <a:rPr lang="en-US" sz="1800" dirty="0" smtClean="0"/>
            </a:br>
            <a:r>
              <a:rPr lang="en-US" sz="2800" dirty="0" smtClean="0"/>
              <a:t>Simulation of </a:t>
            </a:r>
            <a:r>
              <a:rPr lang="en-US" sz="2800" i="1" dirty="0" smtClean="0"/>
              <a:t>Q</a:t>
            </a:r>
            <a:r>
              <a:rPr lang="en-US" sz="2800" dirty="0" smtClean="0"/>
              <a:t>(</a:t>
            </a:r>
            <a:r>
              <a:rPr lang="en-US" sz="2800" i="1" dirty="0" smtClean="0"/>
              <a:t>E</a:t>
            </a:r>
            <a:r>
              <a:rPr lang="en-US" sz="2800" baseline="-25000" dirty="0" smtClean="0"/>
              <a:t>a</a:t>
            </a:r>
            <a:r>
              <a:rPr lang="en-US" sz="2800" dirty="0" smtClean="0"/>
              <a:t>)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kumimoji="0" lang="en-US" sz="28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Deterministic </a:t>
            </a:r>
            <a:r>
              <a:rPr kumimoji="0" lang="en-US" sz="2800" b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parameters – The BCS surface resistance </a:t>
            </a:r>
            <a:r>
              <a:rPr kumimoji="0" lang="en-US" sz="2800" b="1" i="1" kern="12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R</a:t>
            </a:r>
            <a:r>
              <a:rPr kumimoji="0" lang="en-US" sz="2800" b="1" kern="1200" baseline="-25000" dirty="0" smtClean="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rPr>
              <a:t>s</a:t>
            </a:r>
            <a:endParaRPr lang="en-US" sz="2800" baseline="-25000" dirty="0" smtClean="0"/>
          </a:p>
        </p:txBody>
      </p:sp>
      <p:sp>
        <p:nvSpPr>
          <p:cNvPr id="3" name="Text Placeholder 4"/>
          <p:cNvSpPr txBox="1">
            <a:spLocks/>
          </p:cNvSpPr>
          <p:nvPr/>
        </p:nvSpPr>
        <p:spPr>
          <a:xfrm>
            <a:off x="0" y="1676400"/>
            <a:ext cx="4876800" cy="3733800"/>
          </a:xfrm>
          <a:prstGeom prst="rect">
            <a:avLst/>
          </a:prstGeom>
        </p:spPr>
        <p:txBody>
          <a:bodyPr vert="horz" lIns="54864" tIns="91440" rtlCol="0">
            <a:noAutofit/>
          </a:bodyPr>
          <a:lstStyle/>
          <a:p>
            <a:pPr lvl="0">
              <a:buClr>
                <a:schemeClr val="accent1"/>
              </a:buClr>
              <a:buSzPct val="80000"/>
            </a:pPr>
            <a:r>
              <a:rPr lang="en-US" sz="1400" b="1" smtClean="0"/>
              <a:t>CW </a:t>
            </a:r>
            <a:r>
              <a:rPr lang="en-US" sz="1400" b="1" dirty="0" smtClean="0"/>
              <a:t>operation,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using Mathematica with</a:t>
            </a:r>
          </a:p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fix parameters: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wall thickness = 3 mm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 (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RRR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100)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1400" dirty="0" smtClean="0"/>
              <a:t>geometrical length </a:t>
            </a:r>
            <a:r>
              <a:rPr lang="en-US" sz="1400" i="1" dirty="0" smtClean="0">
                <a:latin typeface="Symbol" pitchFamily="18" charset="2"/>
              </a:rPr>
              <a:t>b</a:t>
            </a:r>
            <a:r>
              <a:rPr lang="en-US" sz="1400" dirty="0" smtClean="0"/>
              <a:t> = 1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1400" dirty="0" smtClean="0"/>
              <a:t>residual resistance </a:t>
            </a:r>
            <a:r>
              <a:rPr lang="en-US" sz="1400" i="1" dirty="0" smtClean="0"/>
              <a:t>R</a:t>
            </a:r>
            <a:r>
              <a:rPr lang="en-US" sz="1400" baseline="-25000" dirty="0" smtClean="0"/>
              <a:t>res</a:t>
            </a:r>
            <a:endParaRPr kumimoji="0" lang="en-US" sz="14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T-dependent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1400" dirty="0" smtClean="0"/>
              <a:t>surface resistance </a:t>
            </a:r>
            <a:r>
              <a:rPr lang="en-US" sz="1400" i="1" dirty="0" smtClean="0"/>
              <a:t>R</a:t>
            </a:r>
            <a:r>
              <a:rPr lang="en-US" sz="1400" baseline="-25000" dirty="0" smtClean="0"/>
              <a:t>s</a:t>
            </a:r>
            <a:r>
              <a:rPr lang="en-US" sz="1400" dirty="0" smtClean="0"/>
              <a:t> (</a:t>
            </a:r>
            <a:r>
              <a:rPr lang="en-US" sz="1400" i="1" dirty="0" smtClean="0"/>
              <a:t>T</a:t>
            </a:r>
            <a:r>
              <a:rPr lang="en-US" sz="1400" baseline="-25000" dirty="0" smtClean="0"/>
              <a:t>c</a:t>
            </a:r>
            <a:r>
              <a:rPr lang="en-US" sz="1400" dirty="0" smtClean="0"/>
              <a:t>/</a:t>
            </a:r>
            <a:r>
              <a:rPr lang="en-US" sz="1400" i="1" dirty="0" smtClean="0"/>
              <a:t>T</a:t>
            </a:r>
            <a:r>
              <a:rPr lang="en-US" sz="1400" dirty="0" smtClean="0"/>
              <a:t>)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thermal conductivity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l</a:t>
            </a:r>
            <a:endParaRPr lang="en-US" sz="1400" dirty="0" smtClean="0"/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nucleate boiling heat transfer coefficient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a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1400" dirty="0" smtClean="0"/>
              <a:t>Kapitza resistance in HeII</a:t>
            </a:r>
          </a:p>
          <a:p>
            <a:pPr marL="896112" lvl="1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kumimoji="0" lang="en-US" sz="1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under the constraints of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kumimoji="0" lang="en-US" sz="1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max. magnetic field of </a:t>
            </a:r>
          </a:p>
          <a:p>
            <a:pPr marL="1810512" lvl="3" indent="-320040">
              <a:buClr>
                <a:schemeClr val="accent1"/>
              </a:buClr>
              <a:buSzPct val="80000"/>
            </a:pP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B</a:t>
            </a:r>
            <a:r>
              <a:rPr kumimoji="0" lang="en-US" sz="1400" b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p</a:t>
            </a:r>
            <a:r>
              <a:rPr kumimoji="0" lang="en-US" sz="1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 = 200 mT∙[1-(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T</a:t>
            </a:r>
            <a:r>
              <a:rPr kumimoji="0" lang="en-US" sz="1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/</a:t>
            </a:r>
            <a:r>
              <a:rPr lang="en-US" sz="1400" i="1" dirty="0" smtClean="0"/>
              <a:t>T</a:t>
            </a:r>
            <a:r>
              <a:rPr lang="en-US" sz="1400" i="1" baseline="-25000" dirty="0" smtClean="0"/>
              <a:t>c</a:t>
            </a:r>
            <a:r>
              <a:rPr kumimoji="0" lang="en-US" sz="1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  <a:r>
              <a:rPr kumimoji="0" lang="en-US" sz="1400" b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2</a:t>
            </a:r>
            <a:r>
              <a:rPr kumimoji="0" lang="en-US" sz="1400" b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]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1400" dirty="0" smtClean="0"/>
              <a:t>max. nucleate boiling heat flux in He of 0.5 W/cm</a:t>
            </a:r>
            <a:r>
              <a:rPr lang="en-US" sz="1400" baseline="30000" dirty="0" smtClean="0"/>
              <a:t>2</a:t>
            </a:r>
          </a:p>
          <a:p>
            <a:pPr marL="1353312" lvl="2" indent="-320040"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1400" dirty="0" smtClean="0"/>
              <a:t>max. heat flux in HeII of 0.5 W/cm</a:t>
            </a:r>
            <a:r>
              <a:rPr lang="en-US" sz="1400" baseline="30000" dirty="0" smtClean="0"/>
              <a:t>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30 April 2008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D09905-59FD-4462-AA53-E583E5AB81A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SPL Review  @ CERN - WW</a:t>
            </a:r>
            <a:endParaRPr lang="en-US" dirty="0"/>
          </a:p>
        </p:txBody>
      </p:sp>
      <p:pic>
        <p:nvPicPr>
          <p:cNvPr id="5017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600200"/>
            <a:ext cx="3962400" cy="4928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609600" y="5486400"/>
          <a:ext cx="3562350" cy="838200"/>
        </p:xfrm>
        <a:graphic>
          <a:graphicData uri="http://schemas.openxmlformats.org/presentationml/2006/ole">
            <p:oleObj spid="_x0000_s80897" name="Equation" r:id="rId4" imgW="2590560" imgH="609480" progId="Equation.3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3147</TotalTime>
  <Words>2082</Words>
  <Application>Microsoft Office PowerPoint</Application>
  <PresentationFormat>On-screen Show (4:3)</PresentationFormat>
  <Paragraphs>568</Paragraphs>
  <Slides>31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Module</vt:lpstr>
      <vt:lpstr>Equation</vt:lpstr>
      <vt:lpstr>Microsoft Equation 3.0</vt:lpstr>
      <vt:lpstr>Chart</vt:lpstr>
      <vt:lpstr>SC cavities: performance as a function of frequency and temperature</vt:lpstr>
      <vt:lpstr>Outline</vt:lpstr>
      <vt:lpstr>Choice of accelerating gradient  Remarks concerning b &lt; 1 cavities TM waves in waveguides of arbitrary cross section </vt:lpstr>
      <vt:lpstr>Choice of accelerating gradient  Remarks concerning b &lt; 1 cavities Definition of accelerating gradient</vt:lpstr>
      <vt:lpstr>Choice of accelerating gradient  Remarks concerning b &lt; 1 cavities Peak fields</vt:lpstr>
      <vt:lpstr>Choice of accelerating gradient  Remarks concerning b &lt; 1 cavities Radial field distribution of b &lt; 1 resonator</vt:lpstr>
      <vt:lpstr>Choice of accelerating gradient  Remarks concerning b &lt; 1 cavities Comparison pillbox resonator – acc. cavity </vt:lpstr>
      <vt:lpstr>Choice of accelerating gradient  Remarks concerning b &lt; 1 cavities Technically realized peak fields for b &lt; 1 resonator</vt:lpstr>
      <vt:lpstr>Choice of accelerating gradient Simulation of Q(Ea) Deterministic parameters – The BCS surface resistance Rs</vt:lpstr>
      <vt:lpstr>Choice of accelerating gradient Deterministic parameters Nucleate boiling heat transfer – Kapitza resistance</vt:lpstr>
      <vt:lpstr>Choice of accelerating gradient Deterministic parameters Thermal conductivity</vt:lpstr>
      <vt:lpstr>Choice of accelerating gradient Deterministic parameters Results of simulation : Q(Ea)/109, 704 MHz</vt:lpstr>
      <vt:lpstr>Choice of accelerating gradient Deterministic parameters Results of simulation : Q(Ea) )/109, 1408 MHz</vt:lpstr>
      <vt:lpstr>Choice of accelerating gradient Other deterministic parameters (2nd order importance)</vt:lpstr>
      <vt:lpstr>Choice of accelerating gradient Stochastic parameters - CERN results (1985)</vt:lpstr>
      <vt:lpstr>Choice of accelerating gradient Stochastic parameters DESY results</vt:lpstr>
      <vt:lpstr>Choice of accelerating gradient Stochastic parameters - DESY results   Q (Ea)</vt:lpstr>
      <vt:lpstr>Choice of accelerating gradient Stochastic parameters - DESY results   Series tests Ea</vt:lpstr>
      <vt:lpstr>Choice of accelerating gradient Stochastic parameters - DESY results   Gradient spread Due to Quench  </vt:lpstr>
      <vt:lpstr>Choice of accelerating gradient Stochastic parameters - DESY results    1 cell vs. 9 cells 1.3 GHz</vt:lpstr>
      <vt:lpstr>Choice of accelerating gradient Stochastic parameters ORNL/JLAB results</vt:lpstr>
      <vt:lpstr>Choice of accelerating gradient Stochastic parameters Summary of results in other labs</vt:lpstr>
      <vt:lpstr>Choice of accelerating gradient Stochastic parameters</vt:lpstr>
      <vt:lpstr>Choice of operating temperature and frequency Power grid – beam transfer efficiency (Tb, w)</vt:lpstr>
      <vt:lpstr>Choice of operating temperature and frequency  Power grid – beam transfer efficiency (Tb, w) Results high power SPL</vt:lpstr>
      <vt:lpstr>Choice of operating temperature and frequency  Results high power SPL  Total power sharing [%]</vt:lpstr>
      <vt:lpstr>Choice of operating temperature and frequency  Power grid – beam transfer efficiency (Tb, w) Results low power SPL</vt:lpstr>
      <vt:lpstr>Choice of operating temperature and frequency  Results low power SPL   Total power sharing [%]</vt:lpstr>
      <vt:lpstr>Choice of operating temperature and frequency  Remarks concerning cryostat Comparison of planned and existing sc linacs</vt:lpstr>
      <vt:lpstr>Choice of operating temperature and frequency  Remarks concerning cryostat</vt:lpstr>
      <vt:lpstr>Concluding remarks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 test infrastructure</dc:title>
  <dc:creator>Wolfgang Weingarten</dc:creator>
  <cp:lastModifiedBy>Wolfgang Weingarten</cp:lastModifiedBy>
  <cp:revision>263</cp:revision>
  <dcterms:created xsi:type="dcterms:W3CDTF">2008-03-17T10:47:13Z</dcterms:created>
  <dcterms:modified xsi:type="dcterms:W3CDTF">2008-04-30T11:31:51Z</dcterms:modified>
</cp:coreProperties>
</file>