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50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793236-B758-4F77-AAEB-F65559CA896A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27D8B-3ABB-490B-8527-813D47E180C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0256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D27D8B-3ABB-490B-8527-813D47E180C5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15130-78F2-45EF-BC9F-C5B42A8CBE17}" type="datetimeFigureOut">
              <a:rPr lang="ko-KR" altLang="en-US" smtClean="0"/>
              <a:pPr/>
              <a:t>2014-06-19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42C0A-4331-48B1-A665-C8B0CE5A1325}" type="slidenum">
              <a:rPr lang="ko-KR" altLang="en-US" smtClean="0"/>
              <a:pPr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flipV="1">
            <a:off x="0" y="0"/>
            <a:ext cx="9144000" cy="1124744"/>
          </a:xfrm>
          <a:prstGeom prst="rect">
            <a:avLst/>
          </a:prstGeom>
          <a:gradFill>
            <a:gsLst>
              <a:gs pos="0">
                <a:schemeClr val="bg1"/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chung@korea.ac.kr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hung@korea.ac.k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ss114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56600"/>
            <a:ext cx="9144000" cy="5824728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51520" y="590823"/>
            <a:ext cx="8712968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ko-KR" sz="3400" b="1" dirty="0" smtClean="0">
                <a:solidFill>
                  <a:schemeClr val="bg1"/>
                </a:solidFill>
              </a:rPr>
              <a:t>Introducing </a:t>
            </a:r>
            <a:br>
              <a:rPr lang="en-US" altLang="ko-KR" sz="3400" b="1" dirty="0" smtClean="0">
                <a:solidFill>
                  <a:schemeClr val="bg1"/>
                </a:solidFill>
              </a:rPr>
            </a:br>
            <a:r>
              <a:rPr lang="en-US" altLang="ko-KR" sz="3400" b="1" dirty="0" smtClean="0">
                <a:solidFill>
                  <a:schemeClr val="bg1"/>
                </a:solidFill>
              </a:rPr>
              <a:t>Computer Information &amp; Science Dept.(CIS) </a:t>
            </a:r>
            <a:br>
              <a:rPr lang="en-US" altLang="ko-KR" sz="3400" b="1" dirty="0" smtClean="0">
                <a:solidFill>
                  <a:schemeClr val="bg1"/>
                </a:solidFill>
              </a:rPr>
            </a:br>
            <a:r>
              <a:rPr lang="en-US" altLang="ko-KR" sz="3400" b="1" dirty="0" smtClean="0">
                <a:solidFill>
                  <a:schemeClr val="bg1"/>
                </a:solidFill>
              </a:rPr>
              <a:t>in Korea University</a:t>
            </a:r>
            <a:endParaRPr lang="ko-KR" altLang="en-US" sz="3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PA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</a:t>
            </a:r>
            <a:r>
              <a:rPr lang="en-US" altLang="ko-KR" sz="1400" b="1" dirty="0" err="1" smtClean="0"/>
              <a:t>Yongwha</a:t>
            </a:r>
            <a:r>
              <a:rPr lang="en-US" altLang="ko-KR" sz="1400" b="1" dirty="0" smtClean="0"/>
              <a:t> Chung, ychungy@korea.ac.kr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Computer Architecture : Multi-core processor, Symmetric/Asymmetric(Heterogeneous)</a:t>
            </a:r>
          </a:p>
          <a:p>
            <a:pPr lvl="1"/>
            <a:r>
              <a:rPr lang="en-US" altLang="ko-KR" sz="1400" b="1" dirty="0" smtClean="0"/>
              <a:t>Algorithms: Parallel programming, Load balancing</a:t>
            </a:r>
          </a:p>
          <a:p>
            <a:pPr lvl="1"/>
            <a:r>
              <a:rPr lang="en-US" altLang="ko-KR" sz="1400" b="1" dirty="0" smtClean="0"/>
              <a:t>Performance Indicator: Reducing execution time, Reducing energy consumption</a:t>
            </a:r>
          </a:p>
          <a:p>
            <a:pPr lvl="1"/>
            <a:r>
              <a:rPr lang="en-US" altLang="ko-KR" sz="1400" b="1" dirty="0" smtClean="0"/>
              <a:t>Applications Area: </a:t>
            </a:r>
          </a:p>
          <a:p>
            <a:pPr lvl="2"/>
            <a:r>
              <a:rPr lang="en-US" altLang="ko-KR" sz="1400" b="1" dirty="0" smtClean="0"/>
              <a:t>Crypto algorithms</a:t>
            </a:r>
          </a:p>
          <a:p>
            <a:pPr lvl="2"/>
            <a:r>
              <a:rPr lang="en-US" altLang="ko-KR" sz="1400" b="1" dirty="0" smtClean="0"/>
              <a:t>Compression algorithms</a:t>
            </a:r>
          </a:p>
          <a:p>
            <a:pPr lvl="2"/>
            <a:r>
              <a:rPr lang="en-US" altLang="ko-KR" sz="1400" b="1" dirty="0" smtClean="0"/>
              <a:t>Image processing algorithms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/>
            <a:r>
              <a:rPr lang="en-US" altLang="ko-KR" sz="1400" b="1" dirty="0" smtClean="0"/>
              <a:t>“Parallelizing H.264 and AES Collectively”, TIIS, 2013</a:t>
            </a:r>
          </a:p>
          <a:p>
            <a:pPr lvl="1"/>
            <a:r>
              <a:rPr lang="en-US" altLang="ko-KR" sz="1400" b="1" dirty="0" smtClean="0"/>
              <a:t>“Energy-Efficient Image/Video Data Transmission on Commercial Multi-Core Processors", Sensors, 2012</a:t>
            </a:r>
            <a:endParaRPr lang="en-US" altLang="ko-KR" sz="1400" b="1" dirty="0"/>
          </a:p>
        </p:txBody>
      </p:sp>
      <p:pic>
        <p:nvPicPr>
          <p:cNvPr id="28674" name="Picture 2" descr="http://sejongjwizard.korea.ac.kr/user/kucseng/mycodyimages/KUCS/lab/5/pro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620688"/>
            <a:ext cx="1441326" cy="1822367"/>
          </a:xfrm>
          <a:prstGeom prst="rect">
            <a:avLst/>
          </a:prstGeom>
          <a:noFill/>
        </p:spPr>
      </p:pic>
      <p:pic>
        <p:nvPicPr>
          <p:cNvPr id="28676" name="Picture 4" descr="정보보호 및 병렬 알고리즘 연구실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76672"/>
            <a:ext cx="2417068" cy="71490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7948" y="260648"/>
            <a:ext cx="20345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</a:t>
            </a:r>
            <a:r>
              <a:rPr lang="en-US" sz="1200" b="1" dirty="0" smtClean="0"/>
              <a:t>://algolab.korea.ac.kr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NM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</a:t>
            </a:r>
            <a:r>
              <a:rPr lang="en-US" altLang="ko-KR" sz="1400" b="1" dirty="0" err="1" smtClean="0"/>
              <a:t>Myung</a:t>
            </a:r>
            <a:r>
              <a:rPr lang="en-US" altLang="ko-KR" sz="1400" b="1" dirty="0" smtClean="0"/>
              <a:t>-sup Kim, tmskim@korea.ac.kr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Internet Traffic Monitoring and Analysis</a:t>
            </a:r>
          </a:p>
          <a:p>
            <a:pPr lvl="1"/>
            <a:r>
              <a:rPr lang="en-US" altLang="ko-KR" sz="1400" b="1" dirty="0" smtClean="0"/>
              <a:t>Management of Future Internet</a:t>
            </a:r>
          </a:p>
          <a:p>
            <a:pPr lvl="1"/>
            <a:r>
              <a:rPr lang="en-US" altLang="ko-KR" sz="1400" b="1" dirty="0" smtClean="0"/>
              <a:t>Network and System Management</a:t>
            </a:r>
          </a:p>
          <a:p>
            <a:pPr lvl="1"/>
            <a:r>
              <a:rPr lang="en-US" altLang="ko-KR" sz="1400" b="1" dirty="0" smtClean="0"/>
              <a:t>Autonomic Network Resource Management</a:t>
            </a:r>
          </a:p>
          <a:p>
            <a:pPr lvl="1"/>
            <a:r>
              <a:rPr lang="en-US" altLang="ko-KR" sz="1400" b="1" dirty="0" smtClean="0"/>
              <a:t>Application level Networking</a:t>
            </a:r>
          </a:p>
          <a:p>
            <a:pPr lvl="1"/>
            <a:endParaRPr lang="en-US" altLang="ko-KR" sz="1400" b="1" dirty="0" smtClean="0"/>
          </a:p>
          <a:p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/>
            <a:r>
              <a:rPr lang="en-US" altLang="ko-KR" sz="1400" b="1" dirty="0" smtClean="0"/>
              <a:t>M. Choi, J. Park, M. Kim, "An Integrated Method for Application-level Internet Traffic Classification," TIIS, Vol. 8, No. 3, Mar. 2014. </a:t>
            </a:r>
          </a:p>
          <a:p>
            <a:pPr lvl="1"/>
            <a:r>
              <a:rPr lang="en-US" altLang="ko-KR" sz="1400" b="1" dirty="0" smtClean="0"/>
              <a:t>B. Park, J. Chung, Y. Won, M. Kim, J. W. Hong, "Fine-grained Traffic Classification based on Functional Separation," IJNM, Vol. 23, No. 5, Sep., 2013.</a:t>
            </a:r>
          </a:p>
          <a:p>
            <a:pPr lvl="1"/>
            <a:r>
              <a:rPr lang="en-US" altLang="ko-KR" sz="1400" b="1" dirty="0" smtClean="0"/>
              <a:t>J. Park, S. Yoon, M. Kim, "Performance Improvement of the Payload Signature based Traffic Classification System using Application Traffic Temporal Locality," APNOMS 2013.</a:t>
            </a:r>
            <a:endParaRPr lang="en-US" altLang="ko-KR" sz="1400" b="1" dirty="0"/>
          </a:p>
        </p:txBody>
      </p:sp>
      <p:pic>
        <p:nvPicPr>
          <p:cNvPr id="30722" name="Picture 2" descr="http://sejongjwizard.korea.ac.kr/user/kucseng/mycodyimages/KUCS/lab/6/pro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404664"/>
            <a:ext cx="1529358" cy="1878160"/>
          </a:xfrm>
          <a:prstGeom prst="rect">
            <a:avLst/>
          </a:prstGeom>
          <a:noFill/>
        </p:spPr>
      </p:pic>
      <p:pic>
        <p:nvPicPr>
          <p:cNvPr id="30724" name="Picture 4" descr="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620688"/>
            <a:ext cx="2571750" cy="428626"/>
          </a:xfrm>
          <a:prstGeom prst="rect">
            <a:avLst/>
          </a:prstGeom>
          <a:noFill/>
        </p:spPr>
      </p:pic>
      <p:pic>
        <p:nvPicPr>
          <p:cNvPr id="30726" name="Picture 6" descr="http://sejongjwizard.korea.ac.kr/user/kucseng/mycodyimages/KUCS/lab/6/img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2348880"/>
            <a:ext cx="2927251" cy="224479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7948" y="343689"/>
            <a:ext cx="19543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</a:t>
            </a:r>
            <a:r>
              <a:rPr lang="en-US" sz="1200" b="1" dirty="0" smtClean="0"/>
              <a:t>://nmlab.korea.ac.kr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ESRC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Hyeonjoong Cho, raycho@korea.ac.kr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Real-time computing for embedded systems</a:t>
            </a:r>
          </a:p>
          <a:p>
            <a:pPr lvl="2"/>
            <a:r>
              <a:rPr lang="en-US" altLang="ko-KR" sz="1400" b="1" dirty="0" smtClean="0"/>
              <a:t>Real-time scheduling for multi-core architectures</a:t>
            </a:r>
          </a:p>
          <a:p>
            <a:pPr lvl="2"/>
            <a:r>
              <a:rPr lang="en-US" altLang="ko-KR" sz="1400" b="1" dirty="0" smtClean="0"/>
              <a:t>Real-time virtual machines for multiprocessors</a:t>
            </a:r>
          </a:p>
          <a:p>
            <a:pPr lvl="2"/>
            <a:r>
              <a:rPr lang="en-US" altLang="ko-KR" sz="1400" b="1" dirty="0" smtClean="0"/>
              <a:t>Energy-aware and temperature-aware management</a:t>
            </a:r>
          </a:p>
          <a:p>
            <a:pPr lvl="1"/>
            <a:r>
              <a:rPr lang="en-US" altLang="ko-KR" sz="1400" b="1" dirty="0" smtClean="0"/>
              <a:t>Human-computer interactions</a:t>
            </a:r>
          </a:p>
          <a:p>
            <a:pPr lvl="2"/>
            <a:r>
              <a:rPr lang="en-US" altLang="ko-KR" sz="1400" b="1" dirty="0" smtClean="0"/>
              <a:t>Gesture recognition-based natural interfaces</a:t>
            </a:r>
          </a:p>
          <a:p>
            <a:pPr lvl="2"/>
            <a:r>
              <a:rPr lang="en-US" altLang="ko-KR" sz="1400" b="1" dirty="0" smtClean="0"/>
              <a:t>Distance-independent eyes-free methods</a:t>
            </a:r>
          </a:p>
          <a:p>
            <a:pPr lvl="2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/>
            <a:r>
              <a:rPr lang="en-US" altLang="ko-KR" sz="1400" b="1" dirty="0" smtClean="0"/>
              <a:t>H. Cho, B. Ravindran, E. D. Jensen, "T-L Plane-Based Real-Time Scheduling for Homogeneous Multiprocessors�, J. of Parallel and Distributed Computing, 2010</a:t>
            </a:r>
          </a:p>
          <a:p>
            <a:pPr lvl="1"/>
            <a:r>
              <a:rPr lang="en-US" altLang="ko-KR" sz="1400" b="1" dirty="0" smtClean="0"/>
              <a:t>H. Cho, B. Ravindran, and E. D. Jensen, ��Lock-Free Synchronization for Dynamic Embedded Real-Time Systems", ACM Trans. on Embedded Computing Systems, 2010</a:t>
            </a:r>
          </a:p>
          <a:p>
            <a:pPr lvl="1"/>
            <a:r>
              <a:rPr lang="en-US" altLang="ko-KR" sz="1400" b="1" dirty="0" smtClean="0"/>
              <a:t>H. Cho, B. Ravindran, E. D. Jensen, "Utility accrual real-time scheduling for multiprocessor embedded systems", J. of Parallel and Distributed Computing, 2010</a:t>
            </a:r>
          </a:p>
        </p:txBody>
      </p:sp>
      <p:pic>
        <p:nvPicPr>
          <p:cNvPr id="32770" name="Picture 2" descr="임베디드시스템 및 실시간 컴퓨팅 연구실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76672"/>
            <a:ext cx="2345060" cy="693609"/>
          </a:xfrm>
          <a:prstGeom prst="rect">
            <a:avLst/>
          </a:prstGeom>
          <a:noFill/>
        </p:spPr>
      </p:pic>
      <p:pic>
        <p:nvPicPr>
          <p:cNvPr id="32772" name="Picture 4" descr="http://sejongjwizard.korea.ac.kr/user/kucseng/mycodyimages/KUCS/lab/7/pro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48680"/>
            <a:ext cx="1638300" cy="19812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7948" y="260648"/>
            <a:ext cx="1788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</a:t>
            </a:r>
            <a:r>
              <a:rPr lang="en-US" sz="1200" b="1" dirty="0" smtClean="0"/>
              <a:t>://esrc.korea.ac.kr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err="1" smtClean="0"/>
              <a:t>IoT</a:t>
            </a:r>
            <a:r>
              <a:rPr lang="en-US" altLang="ko-KR" sz="3600" b="1" dirty="0" smtClean="0"/>
              <a:t>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Minho Cho, minhojo@korea.ac.kr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Networks &amp; algorithms, cognitive radio, network security, mobile cloud computing, optimization &amp; probability in networks, cellular networks in 4G &amp; 5G, spectrum sharing, energy-efficient (green) mobile computing, vehicular ad-hoc networks, wireless body area networks, MIMO</a:t>
            </a:r>
          </a:p>
          <a:p>
            <a:pPr lvl="2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 fontAlgn="ctr"/>
            <a:r>
              <a:rPr lang="en-US" altLang="ko-KR" sz="1400" b="1" dirty="0" smtClean="0"/>
              <a:t>An Auto-Scaling Mechanism for Virtual Resources to Support Mobile, Pervasive, Real-Time Healthcare Applications in Cloud Computing, IEEE Network, October 31, 2013</a:t>
            </a:r>
          </a:p>
          <a:p>
            <a:pPr lvl="1" fontAlgn="ctr"/>
            <a:r>
              <a:rPr lang="en-US" altLang="ko-KR" sz="1400" b="1" dirty="0" smtClean="0"/>
              <a:t>Selfish Attacks and Detection in Cognitive Radio Ad-hoc Networks, IEEE </a:t>
            </a:r>
            <a:r>
              <a:rPr lang="en-US" altLang="ko-KR" sz="1400" b="1" dirty="0" err="1" smtClean="0"/>
              <a:t>NetworkJune</a:t>
            </a:r>
            <a:r>
              <a:rPr lang="en-US" altLang="ko-KR" sz="1400" b="1" dirty="0" smtClean="0"/>
              <a:t> 15, 2013</a:t>
            </a:r>
          </a:p>
          <a:p>
            <a:pPr lvl="1" fontAlgn="ctr"/>
            <a:r>
              <a:rPr lang="en-US" altLang="ko-KR" sz="1400" b="1" dirty="0" smtClean="0"/>
              <a:t>A Fair Transmission Opportunity by Detecting and Punishing the Malicious Wireless Stations in IEEE 802.11e EDCA Network, IEEE Systems Journal, December 31, 2011</a:t>
            </a:r>
          </a:p>
        </p:txBody>
      </p:sp>
      <p:pic>
        <p:nvPicPr>
          <p:cNvPr id="34818" name="Picture 2" descr="대표이미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548680"/>
            <a:ext cx="1666265" cy="20962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37948" y="343689"/>
            <a:ext cx="1651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http://iis.korea.ac.kr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1030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548680"/>
            <a:ext cx="8923919" cy="5949280"/>
          </a:xfrm>
          <a:prstGeom prst="rect">
            <a:avLst/>
          </a:prstGeom>
          <a:noFill/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solidFill>
                  <a:schemeClr val="bg1"/>
                </a:solidFill>
              </a:rPr>
              <a:t>Thank you!</a:t>
            </a:r>
            <a:endParaRPr lang="ko-KR" altLang="en-US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3600" b="1" dirty="0" smtClean="0"/>
              <a:t>We are in </a:t>
            </a:r>
            <a:r>
              <a:rPr lang="en-US" altLang="ko-KR" sz="3600" b="1" dirty="0" err="1" smtClean="0"/>
              <a:t>Sejong</a:t>
            </a:r>
            <a:r>
              <a:rPr lang="en-US" altLang="ko-KR" sz="3600" b="1" dirty="0" smtClean="0"/>
              <a:t> City</a:t>
            </a:r>
            <a:endParaRPr lang="ko-KR" altLang="en-US" sz="3600" b="1" dirty="0"/>
          </a:p>
        </p:txBody>
      </p:sp>
      <p:grpSp>
        <p:nvGrpSpPr>
          <p:cNvPr id="12" name="그룹 11"/>
          <p:cNvGrpSpPr/>
          <p:nvPr/>
        </p:nvGrpSpPr>
        <p:grpSpPr>
          <a:xfrm>
            <a:off x="611560" y="1484784"/>
            <a:ext cx="7891949" cy="4572000"/>
            <a:chOff x="611560" y="1484784"/>
            <a:chExt cx="7891949" cy="4572000"/>
          </a:xfrm>
        </p:grpSpPr>
        <p:pic>
          <p:nvPicPr>
            <p:cNvPr id="1026" name="Picture 2" descr="http://cfile22.uf.tistory.com/image/0252BA3850C83F9E21803A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11560" y="1484784"/>
              <a:ext cx="6096000" cy="4572000"/>
            </a:xfrm>
            <a:prstGeom prst="rect">
              <a:avLst/>
            </a:prstGeom>
            <a:noFill/>
          </p:spPr>
        </p:pic>
        <p:pic>
          <p:nvPicPr>
            <p:cNvPr id="1028" name="Picture 4" descr="http://images.clipartlogo.com/files/images/40/401009/thumb-tack-clip-art_f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71800" y="2492896"/>
              <a:ext cx="180881" cy="137469"/>
            </a:xfrm>
            <a:prstGeom prst="rect">
              <a:avLst/>
            </a:prstGeom>
            <a:noFill/>
          </p:spPr>
        </p:pic>
        <p:pic>
          <p:nvPicPr>
            <p:cNvPr id="6" name="Picture 4" descr="http://images.clipartlogo.com/files/images/40/401009/thumb-tack-clip-art_f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15816" y="3525661"/>
              <a:ext cx="180881" cy="137469"/>
            </a:xfrm>
            <a:prstGeom prst="rect">
              <a:avLst/>
            </a:prstGeom>
            <a:noFill/>
          </p:spPr>
        </p:pic>
        <p:sp>
          <p:nvSpPr>
            <p:cNvPr id="7" name="타원 6"/>
            <p:cNvSpPr/>
            <p:nvPr/>
          </p:nvSpPr>
          <p:spPr>
            <a:xfrm>
              <a:off x="2987824" y="3429000"/>
              <a:ext cx="144016" cy="360040"/>
            </a:xfrm>
            <a:prstGeom prst="ellipse">
              <a:avLst/>
            </a:prstGeom>
            <a:solidFill>
              <a:srgbClr val="FFFF00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796136" y="1844824"/>
              <a:ext cx="2707373" cy="2988940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0" name="자유형 9"/>
            <p:cNvSpPr/>
            <p:nvPr/>
          </p:nvSpPr>
          <p:spPr>
            <a:xfrm>
              <a:off x="3131840" y="3212976"/>
              <a:ext cx="2664296" cy="360040"/>
            </a:xfrm>
            <a:custGeom>
              <a:avLst/>
              <a:gdLst>
                <a:gd name="connsiteX0" fmla="*/ 0 w 2734147"/>
                <a:gd name="connsiteY0" fmla="*/ 1711105 h 1711105"/>
                <a:gd name="connsiteX1" fmla="*/ 2734147 w 2734147"/>
                <a:gd name="connsiteY1" fmla="*/ 0 h 17111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734147" h="1711105">
                  <a:moveTo>
                    <a:pt x="0" y="1711105"/>
                  </a:moveTo>
                  <a:lnTo>
                    <a:pt x="2734147" y="0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타원 10"/>
            <p:cNvSpPr/>
            <p:nvPr/>
          </p:nvSpPr>
          <p:spPr>
            <a:xfrm>
              <a:off x="6444208" y="2420888"/>
              <a:ext cx="1152128" cy="2016224"/>
            </a:xfrm>
            <a:prstGeom prst="ellipse">
              <a:avLst/>
            </a:prstGeom>
            <a:solidFill>
              <a:srgbClr val="FFFF0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31" name="Picture 7" descr="International Science&amp;Business Bel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5085184"/>
            <a:ext cx="1619250" cy="657226"/>
          </a:xfrm>
          <a:prstGeom prst="rect">
            <a:avLst/>
          </a:prstGeom>
          <a:noFill/>
        </p:spPr>
      </p:pic>
      <p:pic>
        <p:nvPicPr>
          <p:cNvPr id="14" name="Picture 2" descr="KOREA UNIVERSITY GLOBAL SYMBO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61692"/>
            <a:ext cx="1008112" cy="891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3600" b="1" dirty="0" smtClean="0"/>
              <a:t>Constructing ISBB is ongoing nearby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>
            <a:normAutofit/>
          </a:bodyPr>
          <a:lstStyle/>
          <a:p>
            <a:r>
              <a:rPr lang="en-US" altLang="ko-KR" sz="1600" b="1" dirty="0" smtClean="0"/>
              <a:t>ISBB (International Science and Business Belt)</a:t>
            </a:r>
          </a:p>
          <a:p>
            <a:pPr lvl="1"/>
            <a:r>
              <a:rPr lang="en-US" altLang="ko-KR" sz="1600" b="1" dirty="0" smtClean="0"/>
              <a:t>An area focusing on basic science research</a:t>
            </a:r>
          </a:p>
          <a:p>
            <a:pPr lvl="1"/>
            <a:r>
              <a:rPr lang="en-US" altLang="ko-KR" sz="1600" b="1" dirty="0" smtClean="0"/>
              <a:t>Mission includes:</a:t>
            </a:r>
          </a:p>
          <a:p>
            <a:pPr lvl="2"/>
            <a:r>
              <a:rPr lang="en-US" altLang="ko-KR" sz="1600" b="1" dirty="0" smtClean="0"/>
              <a:t>[International] to be globally open research hub</a:t>
            </a:r>
          </a:p>
          <a:p>
            <a:pPr lvl="2"/>
            <a:r>
              <a:rPr lang="en-US" altLang="ko-KR" sz="1600" b="1" dirty="0" smtClean="0"/>
              <a:t>[Science] to create world-class basic science research environment</a:t>
            </a:r>
          </a:p>
          <a:p>
            <a:pPr lvl="3"/>
            <a:r>
              <a:rPr lang="en-US" altLang="ko-KR" sz="1600" b="1" dirty="0" smtClean="0"/>
              <a:t>E.g., Establishing a Rare Isotope Accelerator</a:t>
            </a:r>
          </a:p>
          <a:p>
            <a:pPr lvl="2"/>
            <a:r>
              <a:rPr lang="en-US" altLang="ko-KR" sz="1600" b="1" dirty="0" smtClean="0"/>
              <a:t>[Business] to nurture science-based industries</a:t>
            </a:r>
          </a:p>
        </p:txBody>
      </p:sp>
      <p:pic>
        <p:nvPicPr>
          <p:cNvPr id="4" name="Picture 7" descr="International Science&amp;Business Bel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556792"/>
            <a:ext cx="1619250" cy="657226"/>
          </a:xfrm>
          <a:prstGeom prst="rect">
            <a:avLst/>
          </a:prstGeom>
          <a:noFill/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4295" y="3861048"/>
            <a:ext cx="5380651" cy="255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We were awarded “BK21+” grant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>
            <a:normAutofit/>
          </a:bodyPr>
          <a:lstStyle/>
          <a:p>
            <a:r>
              <a:rPr lang="en-US" altLang="ko-KR" sz="1600" b="1" dirty="0" smtClean="0"/>
              <a:t>BK21+ Grant Program</a:t>
            </a:r>
          </a:p>
          <a:p>
            <a:pPr lvl="1"/>
            <a:r>
              <a:rPr lang="en-US" altLang="ko-KR" sz="1600" b="1" dirty="0" smtClean="0"/>
              <a:t>7 year-long Graduate-level Education Support Program</a:t>
            </a:r>
          </a:p>
          <a:p>
            <a:pPr lvl="1"/>
            <a:endParaRPr lang="en-US" altLang="ko-KR" sz="1600" b="1" dirty="0" smtClean="0"/>
          </a:p>
          <a:p>
            <a:r>
              <a:rPr lang="en-US" altLang="ko-KR" sz="1600" b="1" dirty="0" smtClean="0">
                <a:solidFill>
                  <a:srgbClr val="FF9900"/>
                </a:solidFill>
              </a:rPr>
              <a:t>We got awarded!!!</a:t>
            </a:r>
          </a:p>
          <a:p>
            <a:pPr lvl="1"/>
            <a:r>
              <a:rPr lang="en-US" altLang="ko-KR" sz="1600" b="1" dirty="0" smtClean="0"/>
              <a:t>Under the title of “An Educational Research Team Connected with ISBB”</a:t>
            </a:r>
          </a:p>
          <a:p>
            <a:pPr lvl="1"/>
            <a:r>
              <a:rPr lang="en-US" altLang="ko-KR" sz="1600" b="1" dirty="0" smtClean="0"/>
              <a:t>Objective : educate graduate students to have SW skills for supporting ISBB, e.g., big data analysis and management, etc.</a:t>
            </a:r>
          </a:p>
          <a:p>
            <a:pPr lvl="1"/>
            <a:r>
              <a:rPr lang="en-US" altLang="ko-KR" sz="1600" b="1" dirty="0" smtClean="0"/>
              <a:t>2013~2019</a:t>
            </a:r>
          </a:p>
          <a:p>
            <a:pPr lvl="1"/>
            <a:endParaRPr lang="en-US" altLang="ko-KR" sz="1600" b="1" dirty="0"/>
          </a:p>
          <a:p>
            <a:r>
              <a:rPr lang="en-US" altLang="ko-KR" sz="1600" b="1" dirty="0" smtClean="0"/>
              <a:t>Mission</a:t>
            </a:r>
          </a:p>
          <a:p>
            <a:pPr lvl="1"/>
            <a:r>
              <a:rPr lang="en-US" altLang="ko-KR" sz="1600" b="1" dirty="0" smtClean="0"/>
              <a:t>Educating students with the state-of-art software knowledge</a:t>
            </a:r>
          </a:p>
          <a:p>
            <a:pPr lvl="1"/>
            <a:r>
              <a:rPr lang="en-US" altLang="ko-KR" sz="1600" b="1" dirty="0" smtClean="0"/>
              <a:t>Training graduate students to have problem solving skills</a:t>
            </a:r>
          </a:p>
          <a:p>
            <a:pPr lvl="1"/>
            <a:r>
              <a:rPr lang="en-US" altLang="ko-KR" sz="1600" b="1" dirty="0" smtClean="0"/>
              <a:t>Building a research-friendly environment for creative works</a:t>
            </a:r>
          </a:p>
          <a:p>
            <a:pPr lvl="1"/>
            <a:r>
              <a:rPr lang="en-US" altLang="ko-KR" sz="1600" b="1" dirty="0" smtClean="0"/>
              <a:t>Expanding connection to ISBB</a:t>
            </a:r>
            <a:endParaRPr lang="en-US" altLang="ko-KR" sz="1600" dirty="0" smtClean="0"/>
          </a:p>
        </p:txBody>
      </p:sp>
      <p:pic>
        <p:nvPicPr>
          <p:cNvPr id="17410" name="Picture 2" descr="https://bkplus.nrf.re.kr/images/common/ci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484784"/>
            <a:ext cx="1685925" cy="361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Our graduate school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9079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Provides two degree programs</a:t>
            </a:r>
          </a:p>
          <a:p>
            <a:pPr lvl="1"/>
            <a:r>
              <a:rPr lang="en-US" altLang="ko-KR" sz="1400" b="1" dirty="0" smtClean="0"/>
              <a:t>Master’s degree program</a:t>
            </a:r>
          </a:p>
          <a:p>
            <a:pPr lvl="1"/>
            <a:r>
              <a:rPr lang="en-US" altLang="ko-KR" sz="1400" b="1" dirty="0" smtClean="0"/>
              <a:t>PhD degree program</a:t>
            </a:r>
          </a:p>
          <a:p>
            <a:endParaRPr lang="en-US" altLang="ko-KR" sz="1400" b="1" dirty="0" smtClean="0"/>
          </a:p>
          <a:p>
            <a:r>
              <a:rPr lang="en-US" altLang="ko-KR" sz="1400" b="1" dirty="0" smtClean="0"/>
              <a:t>Currently, we have about 30 full-time graduate students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We have 8 research labs</a:t>
            </a:r>
          </a:p>
          <a:p>
            <a:pPr lvl="2"/>
            <a:r>
              <a:rPr lang="en-US" altLang="ko-KR" sz="1400" b="1" dirty="0" smtClean="0"/>
              <a:t>Intelligent Information System Lab.</a:t>
            </a:r>
          </a:p>
          <a:p>
            <a:pPr lvl="2"/>
            <a:r>
              <a:rPr lang="en-US" altLang="ko-KR" sz="1400" b="1" dirty="0" smtClean="0"/>
              <a:t>Data Communication and Network Lab.</a:t>
            </a:r>
          </a:p>
          <a:p>
            <a:pPr lvl="2"/>
            <a:r>
              <a:rPr lang="en-US" altLang="ko-KR" sz="1400" b="1" dirty="0" smtClean="0"/>
              <a:t>DB and Data Mining Lab.</a:t>
            </a:r>
          </a:p>
          <a:p>
            <a:pPr lvl="2"/>
            <a:r>
              <a:rPr lang="en-US" altLang="ko-KR" sz="1400" b="1" dirty="0" smtClean="0"/>
              <a:t>Software Engineering Lab.</a:t>
            </a:r>
          </a:p>
          <a:p>
            <a:pPr lvl="2"/>
            <a:r>
              <a:rPr lang="en-US" altLang="ko-KR" sz="1400" b="1" dirty="0" smtClean="0"/>
              <a:t>Security and Parallel Algorithm Lab.</a:t>
            </a:r>
          </a:p>
          <a:p>
            <a:pPr lvl="2"/>
            <a:r>
              <a:rPr lang="en-US" altLang="ko-KR" sz="1400" b="1" dirty="0" smtClean="0"/>
              <a:t>Network Management Lab.</a:t>
            </a:r>
          </a:p>
          <a:p>
            <a:pPr lvl="2"/>
            <a:r>
              <a:rPr lang="en-US" altLang="ko-KR" sz="1400" b="1" dirty="0" smtClean="0"/>
              <a:t>Embedded systems &amp; Real-time Computing lab.</a:t>
            </a:r>
          </a:p>
          <a:p>
            <a:pPr lvl="2"/>
            <a:r>
              <a:rPr lang="en-US" altLang="ko-KR" sz="1400" b="1" dirty="0" smtClean="0"/>
              <a:t>Internet of Things lab.</a:t>
            </a:r>
          </a:p>
          <a:p>
            <a:pPr lvl="1"/>
            <a:endParaRPr lang="en-US" altLang="ko-KR" sz="1400" dirty="0" smtClean="0"/>
          </a:p>
        </p:txBody>
      </p:sp>
      <p:pic>
        <p:nvPicPr>
          <p:cNvPr id="1026" name="Picture 2" descr="컴퓨터정보학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1700808"/>
            <a:ext cx="2609850" cy="276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IIS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In-Jeong Chung, </a:t>
            </a:r>
            <a:r>
              <a:rPr lang="en-US" altLang="ko-KR" sz="1400" b="1" dirty="0" smtClean="0">
                <a:hlinkClick r:id="rId3"/>
              </a:rPr>
              <a:t>chung@korea.ac.kr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Semantic Web and Ontology</a:t>
            </a:r>
          </a:p>
          <a:p>
            <a:pPr lvl="1"/>
            <a:r>
              <a:rPr lang="en-US" altLang="ko-KR" sz="1400" b="1" dirty="0" smtClean="0"/>
              <a:t>Social Web (Social Network Service and Analysis)</a:t>
            </a:r>
          </a:p>
          <a:p>
            <a:pPr lvl="1"/>
            <a:r>
              <a:rPr lang="en-US" altLang="ko-KR" sz="1400" b="1" dirty="0" smtClean="0"/>
              <a:t>Intelligent Information Systems</a:t>
            </a:r>
          </a:p>
          <a:p>
            <a:pPr lvl="1"/>
            <a:r>
              <a:rPr lang="en-US" altLang="ko-KR" sz="1400" b="1" dirty="0" smtClean="0"/>
              <a:t>Content Recommendation Systems</a:t>
            </a:r>
          </a:p>
          <a:p>
            <a:pPr lvl="1"/>
            <a:r>
              <a:rPr lang="en-US" altLang="ko-KR" sz="1400" b="1" dirty="0" smtClean="0"/>
              <a:t>Collective Intelligence</a:t>
            </a:r>
          </a:p>
          <a:p>
            <a:pPr lvl="1"/>
            <a:r>
              <a:rPr lang="en-US" altLang="ko-KR" sz="1400" b="1" dirty="0" smtClean="0"/>
              <a:t>Sentiment Analysis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/>
            <a:r>
              <a:rPr lang="en-US" altLang="ko-KR" sz="1400" b="1" dirty="0" smtClean="0"/>
              <a:t>A Real Time Process Management System Using RFID Data Mining, Computers in Industry, Vol. 65, Issue 4, pp. 721-732, May 2014</a:t>
            </a:r>
          </a:p>
          <a:p>
            <a:pPr lvl="1"/>
            <a:r>
              <a:rPr lang="en-US" altLang="ko-KR" sz="1400" b="1" dirty="0" smtClean="0"/>
              <a:t>Contents Recommendation Method Using Social Network Analysis, Wireless Personal Communications, Vol. 73, Issue 4, pp. 1529-1546, Dec. 2013</a:t>
            </a:r>
          </a:p>
          <a:p>
            <a:pPr lvl="1"/>
            <a:r>
              <a:rPr lang="en-US" altLang="ko-KR" sz="1400" b="1" dirty="0" smtClean="0"/>
              <a:t>Dynamic FOAF management method for social networks in the social web environment, Journal of Supercomputing, Vol. 66, Issue 2, pp. 633-648, Nov. 2013		</a:t>
            </a:r>
            <a:endParaRPr lang="en-US" altLang="ko-KR" sz="1400" b="1" dirty="0"/>
          </a:p>
        </p:txBody>
      </p:sp>
      <p:pic>
        <p:nvPicPr>
          <p:cNvPr id="18434" name="Picture 2" descr="지능정보시스템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620688"/>
            <a:ext cx="1704190" cy="504056"/>
          </a:xfrm>
          <a:prstGeom prst="rect">
            <a:avLst/>
          </a:prstGeom>
          <a:noFill/>
        </p:spPr>
      </p:pic>
      <p:pic>
        <p:nvPicPr>
          <p:cNvPr id="18436" name="Picture 4" descr="http://sejongjwizard.korea.ac.kr/user/kucseng/mycodyimages/KUCS/lab/1/profil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620688"/>
            <a:ext cx="1438275" cy="1847851"/>
          </a:xfrm>
          <a:prstGeom prst="rect">
            <a:avLst/>
          </a:prstGeom>
          <a:noFill/>
        </p:spPr>
      </p:pic>
      <p:pic>
        <p:nvPicPr>
          <p:cNvPr id="18438" name="Picture 6" descr="http://sejongjwizard.korea.ac.kr/user/kucseng/mycodyimages/KUCS/lab/1/img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3429000"/>
            <a:ext cx="3132609" cy="128125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7948" y="343689"/>
            <a:ext cx="1651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http://iis.korea.ac.kr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DCN Lab.</a:t>
            </a:r>
            <a:r>
              <a:rPr lang="en-US" altLang="ko-KR" sz="2000" b="1" dirty="0" smtClean="0"/>
              <a:t/>
            </a:r>
            <a:br>
              <a:rPr lang="en-US" altLang="ko-KR" sz="2000" b="1" dirty="0" smtClean="0"/>
            </a:br>
            <a:r>
              <a:rPr lang="en-US" altLang="ko-KR" sz="2000" b="1" dirty="0" smtClean="0">
                <a:solidFill>
                  <a:srgbClr val="002060"/>
                </a:solidFill>
              </a:rPr>
              <a:t>ICT Convergence</a:t>
            </a:r>
            <a:endParaRPr lang="ko-KR" altLang="en-US" sz="20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</a:t>
            </a:r>
            <a:r>
              <a:rPr lang="en-US" altLang="ko-KR" sz="1400" b="1" dirty="0" err="1" smtClean="0"/>
              <a:t>Choongho</a:t>
            </a:r>
            <a:r>
              <a:rPr lang="en-US" altLang="ko-KR" sz="1400" b="1" dirty="0" smtClean="0"/>
              <a:t> Cho, </a:t>
            </a:r>
            <a:r>
              <a:rPr lang="en-US" altLang="ko-KR" sz="1400" b="1" dirty="0" smtClean="0">
                <a:hlinkClick r:id="rId3"/>
              </a:rPr>
              <a:t>chcho@korea.ac.kr</a:t>
            </a:r>
            <a:endParaRPr lang="en-US" altLang="ko-KR" sz="1400" b="1" dirty="0" smtClean="0"/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Wireless/Mobile Networks</a:t>
            </a:r>
          </a:p>
          <a:p>
            <a:pPr lvl="2"/>
            <a:r>
              <a:rPr lang="en-US" altLang="ko-KR" sz="1400" b="1" dirty="0" smtClean="0"/>
              <a:t>Control &amp; Optimization of  5G / LTE-Advanced </a:t>
            </a:r>
            <a:r>
              <a:rPr lang="en-US" altLang="ko-KR" sz="1400" b="1" dirty="0" err="1" smtClean="0"/>
              <a:t>Celluar</a:t>
            </a:r>
            <a:r>
              <a:rPr lang="en-US" altLang="ko-KR" sz="1400" b="1" dirty="0" smtClean="0"/>
              <a:t> network : </a:t>
            </a:r>
          </a:p>
          <a:p>
            <a:pPr lvl="2"/>
            <a:r>
              <a:rPr lang="en-US" altLang="ko-KR" sz="1400" b="1" dirty="0" smtClean="0"/>
              <a:t>Device-to-Device Communication, M2M</a:t>
            </a:r>
          </a:p>
          <a:p>
            <a:pPr lvl="1"/>
            <a:r>
              <a:rPr lang="en-US" altLang="ko-KR" sz="1400" b="1" dirty="0" smtClean="0"/>
              <a:t>Enterprise </a:t>
            </a:r>
            <a:r>
              <a:rPr lang="en-US" altLang="ko-KR" sz="1400" b="1" dirty="0" err="1" smtClean="0"/>
              <a:t>Femtocell</a:t>
            </a:r>
            <a:r>
              <a:rPr lang="en-US" altLang="ko-KR" sz="1400" b="1" dirty="0" smtClean="0"/>
              <a:t> based on SDN/Cloud Computing in</a:t>
            </a:r>
            <a:r>
              <a:rPr lang="ko-KR" altLang="en-US" sz="1400" b="1" dirty="0" smtClean="0"/>
              <a:t> </a:t>
            </a:r>
            <a:r>
              <a:rPr lang="en-US" altLang="ko-KR" sz="1400" b="1" dirty="0" smtClean="0"/>
              <a:t>Next Generation Internet (KOREN) </a:t>
            </a:r>
          </a:p>
          <a:p>
            <a:pPr lvl="1"/>
            <a:r>
              <a:rPr lang="en-US" altLang="ko-KR" sz="1400" b="1" dirty="0" smtClean="0"/>
              <a:t>ICT Convergence</a:t>
            </a:r>
          </a:p>
          <a:p>
            <a:pPr lvl="2"/>
            <a:r>
              <a:rPr lang="en-US" altLang="ko-KR" sz="1400" b="1" dirty="0" smtClean="0"/>
              <a:t>Smart Building/Home Energy Management system</a:t>
            </a:r>
          </a:p>
          <a:p>
            <a:pPr lvl="2"/>
            <a:r>
              <a:rPr lang="en-US" altLang="ko-KR" sz="1400" b="1" dirty="0" smtClean="0"/>
              <a:t>Electric Vehicle Charging System &amp; Scheduling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/>
            <a:r>
              <a:rPr lang="en-US" altLang="ko-KR" sz="1400" b="1" dirty="0" smtClean="0"/>
              <a:t>Information and Communications-based Intelligent Building Energy Monitoring and Efficient Systems, TIIS, 2013</a:t>
            </a:r>
          </a:p>
          <a:p>
            <a:pPr lvl="1"/>
            <a:r>
              <a:rPr lang="en-US" altLang="ko-KR" sz="1400" b="1" dirty="0" smtClean="0"/>
              <a:t>Performance analysis of a cellular network using frequency reuse partitioning, Performance Evaluation, 2013</a:t>
            </a:r>
          </a:p>
          <a:p>
            <a:pPr lvl="1"/>
            <a:r>
              <a:rPr lang="en-US" altLang="ko-KR" sz="1400" b="1" dirty="0" err="1" smtClean="0"/>
              <a:t>Femtocell</a:t>
            </a:r>
            <a:r>
              <a:rPr lang="en-US" altLang="ko-KR" sz="1400" b="1" dirty="0" smtClean="0"/>
              <a:t> Architecture based on SDN (Software Defined Network), KICS, 2013</a:t>
            </a:r>
          </a:p>
        </p:txBody>
      </p:sp>
      <p:pic>
        <p:nvPicPr>
          <p:cNvPr id="20484" name="Picture 4" descr="dcnla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48680"/>
            <a:ext cx="2088232" cy="604130"/>
          </a:xfrm>
          <a:prstGeom prst="rect">
            <a:avLst/>
          </a:prstGeom>
          <a:noFill/>
        </p:spPr>
      </p:pic>
      <p:pic>
        <p:nvPicPr>
          <p:cNvPr id="6" name="Picture 5" descr="D:\사진\증명서-명함사진\내사진\30-1308-조충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569707"/>
            <a:ext cx="1512168" cy="2015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7948" y="343689"/>
            <a:ext cx="17620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</a:t>
            </a:r>
            <a:r>
              <a:rPr lang="en-US" sz="1200" b="1" dirty="0" smtClean="0"/>
              <a:t>://dcn.korea.ac.kr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DB &amp; Data Mining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</a:t>
            </a:r>
            <a:r>
              <a:rPr lang="en-US" altLang="ko-KR" sz="1400" b="1" dirty="0" err="1" smtClean="0"/>
              <a:t>Daihee</a:t>
            </a:r>
            <a:r>
              <a:rPr lang="en-US" altLang="ko-KR" sz="1400" b="1" dirty="0" smtClean="0"/>
              <a:t> Park, dhpark@korea.ac.kr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Intelligent Database Management Systems &amp; Applications</a:t>
            </a:r>
          </a:p>
          <a:p>
            <a:pPr lvl="1"/>
            <a:r>
              <a:rPr lang="en-US" altLang="ko-KR" sz="1400" b="1" dirty="0" smtClean="0"/>
              <a:t>Data &amp; Multimedia Mining</a:t>
            </a:r>
          </a:p>
          <a:p>
            <a:pPr lvl="1"/>
            <a:r>
              <a:rPr lang="en-US" altLang="ko-KR" sz="1400" b="1" dirty="0" smtClean="0"/>
              <a:t>Pattern Analysis &amp; Soft Computing</a:t>
            </a:r>
          </a:p>
          <a:p>
            <a:pPr lvl="1"/>
            <a:r>
              <a:rPr lang="en-US" altLang="ko-KR" sz="1400" b="1" dirty="0" smtClean="0"/>
              <a:t>CCTV Surveillance Systems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r>
              <a:rPr lang="en-US" altLang="ko-KR" sz="1400" b="1" dirty="0" smtClean="0"/>
              <a:t>- </a:t>
            </a:r>
            <a:r>
              <a:rPr lang="en-US" altLang="ko-KR" sz="1400" b="1" dirty="0" err="1" smtClean="0"/>
              <a:t>NetCube</a:t>
            </a:r>
            <a:r>
              <a:rPr lang="en-US" altLang="ko-KR" sz="1400" b="1" dirty="0" smtClean="0"/>
              <a:t>: A Comprehensive Network Traffic Analysis Model based on Multidimensional OLAP Data Cube, IJNM, 2013.</a:t>
            </a:r>
          </a:p>
          <a:p>
            <a:r>
              <a:rPr lang="en-US" altLang="ko-KR" sz="1400" b="1" dirty="0" smtClean="0"/>
              <a:t>- Automatic Detection of Cow’s </a:t>
            </a:r>
            <a:r>
              <a:rPr lang="en-US" altLang="ko-KR" sz="1400" b="1" dirty="0" err="1" smtClean="0"/>
              <a:t>Oestrus</a:t>
            </a:r>
            <a:r>
              <a:rPr lang="en-US" altLang="ko-KR" sz="1400" b="1" dirty="0" smtClean="0"/>
              <a:t> in Audio Surveillance System, AJAS, 2013.</a:t>
            </a:r>
          </a:p>
          <a:p>
            <a:r>
              <a:rPr lang="en-US" altLang="ko-KR" sz="1400" b="1" dirty="0" smtClean="0"/>
              <a:t>- Automatic Detection and Recognition of Pig Wasting Diseases Using Sound Data in Audio Surveillance Systems, Sensors, 2013.</a:t>
            </a:r>
          </a:p>
          <a:p>
            <a:pPr lvl="0"/>
            <a:r>
              <a:rPr lang="en-US" altLang="ko-KR" sz="1400" b="1" dirty="0" smtClean="0"/>
              <a:t>- A Data Clustering using the Modified Gaussian Kernel Metric and the Kernel PCA”, ETRI    Journal, 2014. </a:t>
            </a:r>
          </a:p>
          <a:p>
            <a:endParaRPr lang="en-US" altLang="ko-KR" sz="1400" dirty="0" smtClean="0"/>
          </a:p>
          <a:p>
            <a:endParaRPr lang="en-US" altLang="ko-KR" sz="1400" dirty="0" smtClean="0"/>
          </a:p>
          <a:p>
            <a:endParaRPr lang="en-US" altLang="ko-KR" sz="1400" b="1" dirty="0" smtClean="0"/>
          </a:p>
        </p:txBody>
      </p:sp>
      <p:pic>
        <p:nvPicPr>
          <p:cNvPr id="24578" name="Picture 2" descr="http://sejongjwizard.korea.ac.kr/user/kucseng/mycodyimages/KUCS/lab/3/profil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556792"/>
            <a:ext cx="1671464" cy="1819916"/>
          </a:xfrm>
          <a:prstGeom prst="rect">
            <a:avLst/>
          </a:prstGeom>
          <a:noFill/>
        </p:spPr>
      </p:pic>
      <p:pic>
        <p:nvPicPr>
          <p:cNvPr id="24580" name="Picture 4" descr="데이타마이닝 연구실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548680"/>
            <a:ext cx="1656184" cy="4898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343689"/>
            <a:ext cx="17315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http://</a:t>
            </a:r>
            <a:r>
              <a:rPr lang="en-US" sz="1200" b="1" dirty="0" smtClean="0"/>
              <a:t>idb.korea.ac.kr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b="1" dirty="0" smtClean="0"/>
              <a:t>SE Lab.</a:t>
            </a:r>
            <a:endParaRPr lang="ko-KR" altLang="en-US" sz="3600" b="1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Autofit/>
          </a:bodyPr>
          <a:lstStyle/>
          <a:p>
            <a:r>
              <a:rPr lang="en-US" altLang="ko-KR" sz="1400" b="1" dirty="0" smtClean="0"/>
              <a:t>Faculty </a:t>
            </a:r>
          </a:p>
          <a:p>
            <a:pPr lvl="1"/>
            <a:r>
              <a:rPr lang="en-US" altLang="ko-KR" sz="1400" b="1" dirty="0" smtClean="0"/>
              <a:t>Dr. </a:t>
            </a:r>
            <a:r>
              <a:rPr lang="en-US" altLang="ko-KR" sz="1400" b="1" dirty="0" err="1" smtClean="0"/>
              <a:t>Taewoong</a:t>
            </a:r>
            <a:r>
              <a:rPr lang="en-US" altLang="ko-KR" sz="1400" b="1" dirty="0" smtClean="0"/>
              <a:t> Jeon, jeon@korea.ac.kr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Area of interest</a:t>
            </a:r>
          </a:p>
          <a:p>
            <a:pPr lvl="1"/>
            <a:r>
              <a:rPr lang="en-US" altLang="ko-KR" sz="1400" b="1" dirty="0" smtClean="0"/>
              <a:t>Construction of Model-Driven CBD (Component-Based Development) Environment</a:t>
            </a:r>
          </a:p>
          <a:p>
            <a:pPr lvl="1"/>
            <a:r>
              <a:rPr lang="en-US" altLang="ko-KR" sz="1400" b="1" dirty="0" smtClean="0"/>
              <a:t>Methods of specifying essential aspects of software in a formal, abstract model. Methods of verifying and evaluating properties of software through model analysis.</a:t>
            </a:r>
          </a:p>
          <a:p>
            <a:pPr lvl="1"/>
            <a:r>
              <a:rPr lang="en-US" altLang="ko-KR" sz="1400" b="1" dirty="0" smtClean="0"/>
              <a:t>Model-driven testing methods and supporting testing frameworks</a:t>
            </a:r>
          </a:p>
          <a:p>
            <a:pPr lvl="1"/>
            <a:r>
              <a:rPr lang="en-US" altLang="ko-KR" sz="1400" b="1" dirty="0" smtClean="0"/>
              <a:t>Application frameworks for mobile applications and context-aware applications </a:t>
            </a:r>
          </a:p>
          <a:p>
            <a:pPr lvl="1"/>
            <a:endParaRPr lang="en-US" altLang="ko-KR" sz="1400" b="1" dirty="0" smtClean="0"/>
          </a:p>
          <a:p>
            <a:r>
              <a:rPr lang="en-US" altLang="ko-KR" sz="1400" b="1" dirty="0" smtClean="0"/>
              <a:t>Publication (selected)</a:t>
            </a:r>
          </a:p>
          <a:p>
            <a:pPr lvl="1"/>
            <a:r>
              <a:rPr lang="en-US" altLang="ko-KR" sz="1400" b="1" dirty="0" smtClean="0"/>
              <a:t>“A Cost-Effective Pigsty Monitoring System Based on a Video Sensor”, KSII Trans. Internet and Information Systems, Vol. 8, No. 4, April 2014</a:t>
            </a:r>
          </a:p>
          <a:p>
            <a:pPr lvl="1"/>
            <a:r>
              <a:rPr lang="en-US" altLang="ko-KR" sz="1400" b="1" dirty="0" smtClean="0"/>
              <a:t>“Parallel Processing of Multimedia Data in a Heterogeneous Computing Environment”, Multimedia and Ubiquitous Engineering, LNEE 308, 2014</a:t>
            </a:r>
          </a:p>
          <a:p>
            <a:pPr lvl="1"/>
            <a:r>
              <a:rPr lang="en-US" altLang="ko-KR" sz="1400" b="1" dirty="0" smtClean="0"/>
              <a:t>“Mobile-to-Grid Middleware: Bridging the Gap between Mobile and Grid Environment”, LNCS 3470, February 2005</a:t>
            </a:r>
          </a:p>
        </p:txBody>
      </p:sp>
      <p:pic>
        <p:nvPicPr>
          <p:cNvPr id="26626" name="Picture 2" descr="지능정보시스템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6672"/>
            <a:ext cx="2345060" cy="693609"/>
          </a:xfrm>
          <a:prstGeom prst="rect">
            <a:avLst/>
          </a:prstGeom>
          <a:noFill/>
        </p:spPr>
      </p:pic>
      <p:pic>
        <p:nvPicPr>
          <p:cNvPr id="26628" name="Picture 4" descr="http://sejongjwizard.korea.ac.kr/user/kucseng/mycodyimages/KUCS/lab/4/profil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620688"/>
            <a:ext cx="1414661" cy="18884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7948" y="199673"/>
            <a:ext cx="18742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http</a:t>
            </a:r>
            <a:r>
              <a:rPr lang="en-US" sz="1200" b="1" dirty="0" smtClean="0"/>
              <a:t>://selab.korea.ac.kr</a:t>
            </a:r>
            <a:endParaRPr lang="en-US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305</Words>
  <Application>Microsoft Office PowerPoint</Application>
  <PresentationFormat>화면 슬라이드 쇼(4:3)</PresentationFormat>
  <Paragraphs>182</Paragraphs>
  <Slides>14</Slides>
  <Notes>10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5" baseType="lpstr">
      <vt:lpstr>Office 테마</vt:lpstr>
      <vt:lpstr>Introducing  Computer Information &amp; Science Dept.(CIS)  in Korea University</vt:lpstr>
      <vt:lpstr>We are in Sejong City</vt:lpstr>
      <vt:lpstr>Constructing ISBB is ongoing nearby</vt:lpstr>
      <vt:lpstr>We were awarded “BK21+” grant</vt:lpstr>
      <vt:lpstr>Our graduate school</vt:lpstr>
      <vt:lpstr>IIS Lab.</vt:lpstr>
      <vt:lpstr>DCN Lab. ICT Convergence</vt:lpstr>
      <vt:lpstr>DB &amp; Data Mining Lab.</vt:lpstr>
      <vt:lpstr>SE Lab.</vt:lpstr>
      <vt:lpstr>PA Lab.</vt:lpstr>
      <vt:lpstr>NM Lab.</vt:lpstr>
      <vt:lpstr>ESRC Lab.</vt:lpstr>
      <vt:lpstr>IoT Lab.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CIS Department in Korea University</dc:title>
  <dc:creator>Hyeonjoong Cho</dc:creator>
  <cp:lastModifiedBy>Myung-Sup Kim</cp:lastModifiedBy>
  <cp:revision>73</cp:revision>
  <dcterms:created xsi:type="dcterms:W3CDTF">2014-06-12T11:23:23Z</dcterms:created>
  <dcterms:modified xsi:type="dcterms:W3CDTF">2014-06-19T00:16:39Z</dcterms:modified>
</cp:coreProperties>
</file>