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93479" r:id="rId4"/>
  </p:sldMasterIdLst>
  <p:notesMasterIdLst>
    <p:notesMasterId r:id="rId43"/>
  </p:notesMasterIdLst>
  <p:handoutMasterIdLst>
    <p:handoutMasterId r:id="rId44"/>
  </p:handoutMasterIdLst>
  <p:sldIdLst>
    <p:sldId id="256" r:id="rId5"/>
    <p:sldId id="348" r:id="rId6"/>
    <p:sldId id="349" r:id="rId7"/>
    <p:sldId id="350" r:id="rId8"/>
    <p:sldId id="345" r:id="rId9"/>
    <p:sldId id="346" r:id="rId10"/>
    <p:sldId id="301" r:id="rId11"/>
    <p:sldId id="302" r:id="rId12"/>
    <p:sldId id="299" r:id="rId13"/>
    <p:sldId id="306" r:id="rId14"/>
    <p:sldId id="281" r:id="rId15"/>
    <p:sldId id="307" r:id="rId16"/>
    <p:sldId id="308" r:id="rId17"/>
    <p:sldId id="309" r:id="rId18"/>
    <p:sldId id="310" r:id="rId19"/>
    <p:sldId id="311" r:id="rId20"/>
    <p:sldId id="347" r:id="rId21"/>
    <p:sldId id="313" r:id="rId22"/>
    <p:sldId id="314" r:id="rId23"/>
    <p:sldId id="316" r:id="rId24"/>
    <p:sldId id="341" r:id="rId25"/>
    <p:sldId id="343" r:id="rId26"/>
    <p:sldId id="330" r:id="rId27"/>
    <p:sldId id="336" r:id="rId28"/>
    <p:sldId id="344" r:id="rId29"/>
    <p:sldId id="286" r:id="rId30"/>
    <p:sldId id="269" r:id="rId31"/>
    <p:sldId id="325" r:id="rId32"/>
    <p:sldId id="327" r:id="rId33"/>
    <p:sldId id="333" r:id="rId34"/>
    <p:sldId id="338" r:id="rId35"/>
    <p:sldId id="339" r:id="rId36"/>
    <p:sldId id="340" r:id="rId37"/>
    <p:sldId id="273" r:id="rId38"/>
    <p:sldId id="332" r:id="rId39"/>
    <p:sldId id="298" r:id="rId40"/>
    <p:sldId id="342" r:id="rId41"/>
    <p:sldId id="305" r:id="rId4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22597" autoAdjust="0"/>
    <p:restoredTop sz="94610" autoAdjust="0"/>
  </p:normalViewPr>
  <p:slideViewPr>
    <p:cSldViewPr snapToGrid="0" snapToObjects="1">
      <p:cViewPr>
        <p:scale>
          <a:sx n="80" d="100"/>
          <a:sy n="80" d="100"/>
        </p:scale>
        <p:origin x="-1470" y="-180"/>
      </p:cViewPr>
      <p:guideLst>
        <p:guide orient="horz" pos="4089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10" d="100"/>
        <a:sy n="110" d="100"/>
      </p:scale>
      <p:origin x="0" y="4266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theme" Target="theme/theme1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notesMaster" Target="notesMasters/notesMaster1.xml"/><Relationship Id="rId48" Type="http://schemas.openxmlformats.org/officeDocument/2006/relationships/tableStyles" Target="tableStyles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viewProps" Target="viewProps.xml"/><Relationship Id="rId20" Type="http://schemas.openxmlformats.org/officeDocument/2006/relationships/slide" Target="slides/slide16.xml"/><Relationship Id="rId41" Type="http://schemas.openxmlformats.org/officeDocument/2006/relationships/slide" Target="slides/slide37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file:///\\cerndfs\dfs\Users\p\pvv\Documents\PVV%20Presentations\Pres%202013\O2%20Status%202013-08\DDL2_Performance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\\cerndfs\dfs\Users\p\pvv\Documents\PVV%20Presentations\Pres%202013\O2%20Status%202013-08\Data%20Storage%20Performance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\\cerndfs\dfs\Users\p\pvv\Documents\PVV%20Presentations\Pres%202013\O2%20Status%202013-08\Data%20Storage%20Performance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5730877815764699"/>
          <c:y val="0.18568000815033101"/>
          <c:w val="0.57903994980960205"/>
          <c:h val="0.65448458746919003"/>
        </c:manualLayout>
      </c:layout>
      <c:scatterChart>
        <c:scatterStyle val="smoothMarker"/>
        <c:varyColors val="0"/>
        <c:ser>
          <c:idx val="0"/>
          <c:order val="0"/>
          <c:tx>
            <c:strRef>
              <c:f>PCIe!$D$4</c:f>
              <c:strCache>
                <c:ptCount val="1"/>
                <c:pt idx="0">
                  <c:v>PCIe Gen 3</c:v>
                </c:pt>
              </c:strCache>
            </c:strRef>
          </c:tx>
          <c:marker>
            <c:symbol val="none"/>
          </c:marker>
          <c:xVal>
            <c:numRef>
              <c:f>PCIe!$B$5:$B$19</c:f>
              <c:numCache>
                <c:formatCode>General</c:formatCode>
                <c:ptCount val="15"/>
                <c:pt idx="0">
                  <c:v>64</c:v>
                </c:pt>
                <c:pt idx="1">
                  <c:v>128</c:v>
                </c:pt>
                <c:pt idx="2">
                  <c:v>256</c:v>
                </c:pt>
                <c:pt idx="3">
                  <c:v>512</c:v>
                </c:pt>
                <c:pt idx="4">
                  <c:v>1024</c:v>
                </c:pt>
                <c:pt idx="5">
                  <c:v>2048</c:v>
                </c:pt>
                <c:pt idx="6">
                  <c:v>4096</c:v>
                </c:pt>
                <c:pt idx="7">
                  <c:v>8192</c:v>
                </c:pt>
                <c:pt idx="8">
                  <c:v>16384</c:v>
                </c:pt>
                <c:pt idx="9">
                  <c:v>32768</c:v>
                </c:pt>
                <c:pt idx="10">
                  <c:v>65536</c:v>
                </c:pt>
                <c:pt idx="11">
                  <c:v>131072</c:v>
                </c:pt>
                <c:pt idx="12">
                  <c:v>262144</c:v>
                </c:pt>
                <c:pt idx="13">
                  <c:v>524288</c:v>
                </c:pt>
                <c:pt idx="14">
                  <c:v>1048576</c:v>
                </c:pt>
              </c:numCache>
            </c:numRef>
          </c:xVal>
          <c:yVal>
            <c:numRef>
              <c:f>PCIe!$D$5:$D$19</c:f>
              <c:numCache>
                <c:formatCode>General</c:formatCode>
                <c:ptCount val="15"/>
                <c:pt idx="0">
                  <c:v>4200</c:v>
                </c:pt>
                <c:pt idx="1">
                  <c:v>4700</c:v>
                </c:pt>
                <c:pt idx="2">
                  <c:v>5000</c:v>
                </c:pt>
                <c:pt idx="3" formatCode="0">
                  <c:v>5400</c:v>
                </c:pt>
                <c:pt idx="4" formatCode="0">
                  <c:v>5600</c:v>
                </c:pt>
                <c:pt idx="5" formatCode="0">
                  <c:v>5700</c:v>
                </c:pt>
                <c:pt idx="6" formatCode="0">
                  <c:v>5750</c:v>
                </c:pt>
                <c:pt idx="7" formatCode="0">
                  <c:v>5800</c:v>
                </c:pt>
                <c:pt idx="8" formatCode="0">
                  <c:v>5800</c:v>
                </c:pt>
                <c:pt idx="9" formatCode="0">
                  <c:v>5800</c:v>
                </c:pt>
                <c:pt idx="10" formatCode="0">
                  <c:v>5800</c:v>
                </c:pt>
                <c:pt idx="11" formatCode="0">
                  <c:v>5800</c:v>
                </c:pt>
                <c:pt idx="12" formatCode="0">
                  <c:v>5800</c:v>
                </c:pt>
                <c:pt idx="13" formatCode="0">
                  <c:v>5800</c:v>
                </c:pt>
                <c:pt idx="14" formatCode="0">
                  <c:v>5800</c:v>
                </c:pt>
              </c:numCache>
            </c:numRef>
          </c:yVal>
          <c:smooth val="1"/>
        </c:ser>
        <c:ser>
          <c:idx val="1"/>
          <c:order val="1"/>
          <c:tx>
            <c:strRef>
              <c:f>PCIe!$C$4</c:f>
              <c:strCache>
                <c:ptCount val="1"/>
                <c:pt idx="0">
                  <c:v>PCIe Gen 2</c:v>
                </c:pt>
              </c:strCache>
            </c:strRef>
          </c:tx>
          <c:marker>
            <c:symbol val="none"/>
          </c:marker>
          <c:xVal>
            <c:numRef>
              <c:f>PCIe!$B$5:$B$19</c:f>
              <c:numCache>
                <c:formatCode>General</c:formatCode>
                <c:ptCount val="15"/>
                <c:pt idx="0">
                  <c:v>64</c:v>
                </c:pt>
                <c:pt idx="1">
                  <c:v>128</c:v>
                </c:pt>
                <c:pt idx="2">
                  <c:v>256</c:v>
                </c:pt>
                <c:pt idx="3">
                  <c:v>512</c:v>
                </c:pt>
                <c:pt idx="4">
                  <c:v>1024</c:v>
                </c:pt>
                <c:pt idx="5">
                  <c:v>2048</c:v>
                </c:pt>
                <c:pt idx="6">
                  <c:v>4096</c:v>
                </c:pt>
                <c:pt idx="7">
                  <c:v>8192</c:v>
                </c:pt>
                <c:pt idx="8">
                  <c:v>16384</c:v>
                </c:pt>
                <c:pt idx="9">
                  <c:v>32768</c:v>
                </c:pt>
                <c:pt idx="10">
                  <c:v>65536</c:v>
                </c:pt>
                <c:pt idx="11">
                  <c:v>131072</c:v>
                </c:pt>
                <c:pt idx="12">
                  <c:v>262144</c:v>
                </c:pt>
                <c:pt idx="13">
                  <c:v>524288</c:v>
                </c:pt>
                <c:pt idx="14">
                  <c:v>1048576</c:v>
                </c:pt>
              </c:numCache>
            </c:numRef>
          </c:xVal>
          <c:yVal>
            <c:numRef>
              <c:f>PCIe!$C$5:$C$19</c:f>
              <c:numCache>
                <c:formatCode>General</c:formatCode>
                <c:ptCount val="15"/>
                <c:pt idx="0">
                  <c:v>2300</c:v>
                </c:pt>
                <c:pt idx="1">
                  <c:v>2700</c:v>
                </c:pt>
                <c:pt idx="2">
                  <c:v>2800</c:v>
                </c:pt>
                <c:pt idx="3">
                  <c:v>2900</c:v>
                </c:pt>
                <c:pt idx="4">
                  <c:v>3000</c:v>
                </c:pt>
                <c:pt idx="5">
                  <c:v>3050</c:v>
                </c:pt>
                <c:pt idx="6">
                  <c:v>3100</c:v>
                </c:pt>
                <c:pt idx="7">
                  <c:v>3150</c:v>
                </c:pt>
                <c:pt idx="8">
                  <c:v>3200</c:v>
                </c:pt>
                <c:pt idx="9">
                  <c:v>3200</c:v>
                </c:pt>
                <c:pt idx="10">
                  <c:v>3200</c:v>
                </c:pt>
                <c:pt idx="11">
                  <c:v>3200</c:v>
                </c:pt>
                <c:pt idx="12">
                  <c:v>3200</c:v>
                </c:pt>
                <c:pt idx="13">
                  <c:v>3200</c:v>
                </c:pt>
                <c:pt idx="14">
                  <c:v>3200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23209408"/>
        <c:axId val="123214592"/>
      </c:scatterChart>
      <c:valAx>
        <c:axId val="123209408"/>
        <c:scaling>
          <c:logBase val="10"/>
          <c:orientation val="minMax"/>
          <c:min val="100"/>
        </c:scaling>
        <c:delete val="0"/>
        <c:axPos val="b"/>
        <c:majorGridlines/>
        <c:numFmt formatCode="0.E+00" sourceLinked="0"/>
        <c:majorTickMark val="out"/>
        <c:minorTickMark val="none"/>
        <c:tickLblPos val="nextTo"/>
        <c:txPr>
          <a:bodyPr/>
          <a:lstStyle/>
          <a:p>
            <a:pPr>
              <a:defRPr sz="1200"/>
            </a:pPr>
            <a:endParaRPr lang="en-US"/>
          </a:p>
        </c:txPr>
        <c:crossAx val="123214592"/>
        <c:crosses val="autoZero"/>
        <c:crossBetween val="midCat"/>
      </c:valAx>
      <c:valAx>
        <c:axId val="123214592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/>
            </a:pPr>
            <a:endParaRPr lang="en-US"/>
          </a:p>
        </c:txPr>
        <c:crossAx val="123209408"/>
        <c:crosses val="autoZero"/>
        <c:crossBetween val="midCat"/>
      </c:valAx>
    </c:plotArea>
    <c:legend>
      <c:legendPos val="r"/>
      <c:layout/>
      <c:overlay val="0"/>
    </c:legend>
    <c:plotVisOnly val="1"/>
    <c:dispBlanksAs val="gap"/>
    <c:showDLblsOverMax val="0"/>
  </c:chart>
  <c:spPr>
    <a:ln>
      <a:solidFill>
        <a:schemeClr val="tx1"/>
      </a:solidFill>
    </a:ln>
    <a:effectLst>
      <a:outerShdw blurRad="50800" dist="38100" dir="2700000" algn="tl" rotWithShape="0">
        <a:prstClr val="black">
          <a:alpha val="40000"/>
        </a:prstClr>
      </a:outerShdw>
    </a:effectLst>
  </c:spPr>
  <c:externalData r:id="rId1">
    <c:autoUpdate val="0"/>
  </c:externalData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400"/>
            </a:pPr>
            <a:r>
              <a:rPr lang="en-GB" sz="1400" b="1" i="0" baseline="0">
                <a:effectLst/>
              </a:rPr>
              <a:t>Storage Array Read Performance </a:t>
            </a:r>
            <a:endParaRPr lang="en-GB" sz="1400">
              <a:effectLst/>
            </a:endParaRPr>
          </a:p>
        </c:rich>
      </c:tx>
      <c:layout>
        <c:manualLayout>
          <c:xMode val="edge"/>
          <c:yMode val="edge"/>
          <c:x val="0.22399300087489099"/>
          <c:y val="1.38888888888889E-2"/>
        </c:manualLayout>
      </c:layout>
      <c:overlay val="1"/>
    </c:title>
    <c:autoTitleDeleted val="0"/>
    <c:plotArea>
      <c:layout>
        <c:manualLayout>
          <c:layoutTarget val="inner"/>
          <c:xMode val="edge"/>
          <c:yMode val="edge"/>
          <c:x val="0.19357174103237099"/>
          <c:y val="0.10695610965296"/>
          <c:w val="0.55669138232720905"/>
          <c:h val="0.73444808982210497"/>
        </c:manualLayout>
      </c:layout>
      <c:lineChart>
        <c:grouping val="standard"/>
        <c:varyColors val="0"/>
        <c:ser>
          <c:idx val="0"/>
          <c:order val="0"/>
          <c:tx>
            <c:strRef>
              <c:f>Sheet1!$A$18</c:f>
              <c:strCache>
                <c:ptCount val="1"/>
                <c:pt idx="0">
                  <c:v>Infortrend</c:v>
                </c:pt>
              </c:strCache>
            </c:strRef>
          </c:tx>
          <c:cat>
            <c:numRef>
              <c:f>Sheet1!$B$16:$D$16</c:f>
              <c:numCache>
                <c:formatCode>General</c:formatCode>
                <c:ptCount val="3"/>
                <c:pt idx="0">
                  <c:v>8</c:v>
                </c:pt>
                <c:pt idx="1">
                  <c:v>12</c:v>
                </c:pt>
                <c:pt idx="2">
                  <c:v>16</c:v>
                </c:pt>
              </c:numCache>
            </c:numRef>
          </c:cat>
          <c:val>
            <c:numRef>
              <c:f>Sheet1!$B$18:$D$18</c:f>
              <c:numCache>
                <c:formatCode>General</c:formatCode>
                <c:ptCount val="3"/>
                <c:pt idx="0">
                  <c:v>1180</c:v>
                </c:pt>
                <c:pt idx="1">
                  <c:v>1515</c:v>
                </c:pt>
                <c:pt idx="2">
                  <c:v>1550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Sheet1!$A$17</c:f>
              <c:strCache>
                <c:ptCount val="1"/>
                <c:pt idx="0">
                  <c:v>Dell</c:v>
                </c:pt>
              </c:strCache>
            </c:strRef>
          </c:tx>
          <c:cat>
            <c:numRef>
              <c:f>Sheet1!$B$16:$D$16</c:f>
              <c:numCache>
                <c:formatCode>General</c:formatCode>
                <c:ptCount val="3"/>
                <c:pt idx="0">
                  <c:v>8</c:v>
                </c:pt>
                <c:pt idx="1">
                  <c:v>12</c:v>
                </c:pt>
                <c:pt idx="2">
                  <c:v>16</c:v>
                </c:pt>
              </c:numCache>
            </c:numRef>
          </c:cat>
          <c:val>
            <c:numRef>
              <c:f>Sheet1!$B$17:$D$17</c:f>
              <c:numCache>
                <c:formatCode>General</c:formatCode>
                <c:ptCount val="3"/>
                <c:pt idx="0">
                  <c:v>1050</c:v>
                </c:pt>
                <c:pt idx="1">
                  <c:v>1500</c:v>
                </c:pt>
                <c:pt idx="2">
                  <c:v>1600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Sheet1!$A$19</c:f>
              <c:strCache>
                <c:ptCount val="1"/>
                <c:pt idx="0">
                  <c:v>Hitachi</c:v>
                </c:pt>
              </c:strCache>
            </c:strRef>
          </c:tx>
          <c:cat>
            <c:numRef>
              <c:f>Sheet1!$B$16:$D$16</c:f>
              <c:numCache>
                <c:formatCode>General</c:formatCode>
                <c:ptCount val="3"/>
                <c:pt idx="0">
                  <c:v>8</c:v>
                </c:pt>
                <c:pt idx="1">
                  <c:v>12</c:v>
                </c:pt>
                <c:pt idx="2">
                  <c:v>16</c:v>
                </c:pt>
              </c:numCache>
            </c:numRef>
          </c:cat>
          <c:val>
            <c:numRef>
              <c:f>Sheet1!$B$19:$D$19</c:f>
              <c:numCache>
                <c:formatCode>General</c:formatCode>
                <c:ptCount val="3"/>
                <c:pt idx="0">
                  <c:v>840</c:v>
                </c:pt>
                <c:pt idx="1">
                  <c:v>980</c:v>
                </c:pt>
                <c:pt idx="2">
                  <c:v>1100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37523456"/>
        <c:axId val="148206656"/>
      </c:lineChart>
      <c:catAx>
        <c:axId val="37523456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GB"/>
                  <a:t>Number of hard disks of the RAID set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148206656"/>
        <c:crosses val="autoZero"/>
        <c:auto val="1"/>
        <c:lblAlgn val="ctr"/>
        <c:lblOffset val="100"/>
        <c:noMultiLvlLbl val="0"/>
      </c:catAx>
      <c:valAx>
        <c:axId val="148206656"/>
        <c:scaling>
          <c:orientation val="minMax"/>
        </c:scaling>
        <c:delete val="0"/>
        <c:axPos val="l"/>
        <c:majorGridlines/>
        <c:title>
          <c:tx>
            <c:rich>
              <a:bodyPr rot="0" vert="horz"/>
              <a:lstStyle/>
              <a:p>
                <a:pPr marL="0" marR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1000" b="1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000" b="1" i="0" baseline="0">
                    <a:effectLst/>
                  </a:rPr>
                  <a:t>MB/s</a:t>
                </a:r>
                <a:endParaRPr lang="en-GB" sz="1000">
                  <a:effectLst/>
                </a:endParaRPr>
              </a:p>
            </c:rich>
          </c:tx>
          <c:layout>
            <c:manualLayout>
              <c:xMode val="edge"/>
              <c:yMode val="edge"/>
              <c:x val="0.102777777777778"/>
              <c:y val="1.30573782443861E-2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crossAx val="37523456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400"/>
            </a:pPr>
            <a:r>
              <a:rPr lang="en-GB" sz="1400" dirty="0"/>
              <a:t>Storage</a:t>
            </a:r>
            <a:r>
              <a:rPr lang="en-GB" sz="1400" baseline="0" dirty="0"/>
              <a:t> Array Write </a:t>
            </a:r>
            <a:r>
              <a:rPr lang="en-GB" sz="1400" baseline="0" dirty="0" smtClean="0"/>
              <a:t>Performance </a:t>
            </a:r>
            <a:endParaRPr lang="en-GB" sz="1400" dirty="0"/>
          </a:p>
        </c:rich>
      </c:tx>
      <c:layout>
        <c:manualLayout>
          <c:xMode val="edge"/>
          <c:yMode val="edge"/>
          <c:x val="0.25551377952755899"/>
          <c:y val="9.2592592592592605E-3"/>
        </c:manualLayout>
      </c:layout>
      <c:overlay val="1"/>
    </c:title>
    <c:autoTitleDeleted val="0"/>
    <c:plotArea>
      <c:layout>
        <c:manualLayout>
          <c:layoutTarget val="inner"/>
          <c:xMode val="edge"/>
          <c:yMode val="edge"/>
          <c:x val="0.196349518810149"/>
          <c:y val="9.7696850393700796E-2"/>
          <c:w val="0.55669138232720905"/>
          <c:h val="0.73444808982210497"/>
        </c:manualLayout>
      </c:layout>
      <c:lineChart>
        <c:grouping val="standard"/>
        <c:varyColors val="0"/>
        <c:ser>
          <c:idx val="0"/>
          <c:order val="0"/>
          <c:tx>
            <c:strRef>
              <c:f>Sheet1!$A$4</c:f>
              <c:strCache>
                <c:ptCount val="1"/>
                <c:pt idx="0">
                  <c:v>Infortrend</c:v>
                </c:pt>
              </c:strCache>
            </c:strRef>
          </c:tx>
          <c:cat>
            <c:numRef>
              <c:f>Sheet1!$B$2:$D$2</c:f>
              <c:numCache>
                <c:formatCode>General</c:formatCode>
                <c:ptCount val="3"/>
                <c:pt idx="0">
                  <c:v>8</c:v>
                </c:pt>
                <c:pt idx="1">
                  <c:v>12</c:v>
                </c:pt>
                <c:pt idx="2">
                  <c:v>16</c:v>
                </c:pt>
              </c:numCache>
            </c:numRef>
          </c:cat>
          <c:val>
            <c:numRef>
              <c:f>Sheet1!$B$4:$D$4</c:f>
              <c:numCache>
                <c:formatCode>General</c:formatCode>
                <c:ptCount val="3"/>
                <c:pt idx="0">
                  <c:v>1200</c:v>
                </c:pt>
                <c:pt idx="1">
                  <c:v>1300</c:v>
                </c:pt>
                <c:pt idx="2">
                  <c:v>1650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Dell</c:v>
                </c:pt>
              </c:strCache>
            </c:strRef>
          </c:tx>
          <c:cat>
            <c:numRef>
              <c:f>Sheet1!$B$2:$D$2</c:f>
              <c:numCache>
                <c:formatCode>General</c:formatCode>
                <c:ptCount val="3"/>
                <c:pt idx="0">
                  <c:v>8</c:v>
                </c:pt>
                <c:pt idx="1">
                  <c:v>12</c:v>
                </c:pt>
                <c:pt idx="2">
                  <c:v>16</c:v>
                </c:pt>
              </c:numCache>
            </c:numRef>
          </c:cat>
          <c:val>
            <c:numRef>
              <c:f>Sheet1!$B$3:$D$3</c:f>
              <c:numCache>
                <c:formatCode>General</c:formatCode>
                <c:ptCount val="3"/>
                <c:pt idx="0">
                  <c:v>930</c:v>
                </c:pt>
                <c:pt idx="1">
                  <c:v>1200</c:v>
                </c:pt>
                <c:pt idx="2">
                  <c:v>1330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Sheet1!$A$5</c:f>
              <c:strCache>
                <c:ptCount val="1"/>
                <c:pt idx="0">
                  <c:v>Hitachi</c:v>
                </c:pt>
              </c:strCache>
            </c:strRef>
          </c:tx>
          <c:cat>
            <c:numRef>
              <c:f>Sheet1!$B$2:$D$2</c:f>
              <c:numCache>
                <c:formatCode>General</c:formatCode>
                <c:ptCount val="3"/>
                <c:pt idx="0">
                  <c:v>8</c:v>
                </c:pt>
                <c:pt idx="1">
                  <c:v>12</c:v>
                </c:pt>
                <c:pt idx="2">
                  <c:v>16</c:v>
                </c:pt>
              </c:numCache>
            </c:numRef>
          </c:cat>
          <c:val>
            <c:numRef>
              <c:f>Sheet1!$B$5:$D$5</c:f>
              <c:numCache>
                <c:formatCode>General</c:formatCode>
                <c:ptCount val="3"/>
                <c:pt idx="0">
                  <c:v>540</c:v>
                </c:pt>
                <c:pt idx="1">
                  <c:v>550</c:v>
                </c:pt>
                <c:pt idx="2">
                  <c:v>500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37524992"/>
        <c:axId val="148208384"/>
      </c:lineChart>
      <c:catAx>
        <c:axId val="37524992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GB" sz="1000" b="1" i="0" u="none" strike="noStrike" baseline="0">
                    <a:effectLst/>
                  </a:rPr>
                  <a:t>Number of hard disks of the RAID set</a:t>
                </a:r>
                <a:endParaRPr lang="en-GB"/>
              </a:p>
            </c:rich>
          </c:tx>
          <c:layout>
            <c:manualLayout>
              <c:xMode val="edge"/>
              <c:yMode val="edge"/>
              <c:x val="0.18133358379095699"/>
              <c:y val="0.92091116975078502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crossAx val="148208384"/>
        <c:crosses val="autoZero"/>
        <c:auto val="1"/>
        <c:lblAlgn val="ctr"/>
        <c:lblOffset val="100"/>
        <c:noMultiLvlLbl val="0"/>
      </c:catAx>
      <c:valAx>
        <c:axId val="148208384"/>
        <c:scaling>
          <c:orientation val="minMax"/>
        </c:scaling>
        <c:delete val="0"/>
        <c:axPos val="l"/>
        <c:majorGridlines/>
        <c:title>
          <c:tx>
            <c:rich>
              <a:bodyPr rot="0" vert="horz"/>
              <a:lstStyle/>
              <a:p>
                <a:pPr>
                  <a:defRPr/>
                </a:pPr>
                <a:r>
                  <a:rPr lang="en-US"/>
                  <a:t>MB/s</a:t>
                </a:r>
              </a:p>
            </c:rich>
          </c:tx>
          <c:layout>
            <c:manualLayout>
              <c:xMode val="edge"/>
              <c:yMode val="edge"/>
              <c:x val="0.108333333333333"/>
              <c:y val="3.7981189851268799E-3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crossAx val="37524992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0.01366</cdr:x>
      <cdr:y>0.05173</cdr:y>
    </cdr:from>
    <cdr:to>
      <cdr:x>0.36292</cdr:x>
      <cdr:y>0.20825</cdr:y>
    </cdr:to>
    <cdr:sp macro="" textlink="">
      <cdr:nvSpPr>
        <cdr:cNvPr id="3" name="TextBox 1"/>
        <cdr:cNvSpPr txBox="1"/>
      </cdr:nvSpPr>
      <cdr:spPr>
        <a:xfrm xmlns:a="http://schemas.openxmlformats.org/drawingml/2006/main">
          <a:off x="58942" y="125494"/>
          <a:ext cx="1507463" cy="37969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GB" sz="1100" dirty="0" smtClean="0"/>
            <a:t>Bandwidth (</a:t>
          </a:r>
          <a:r>
            <a:rPr lang="en-GB" sz="1100" dirty="0" err="1" smtClean="0"/>
            <a:t>MByte</a:t>
          </a:r>
          <a:r>
            <a:rPr lang="en-GB" sz="1100" dirty="0" smtClean="0"/>
            <a:t>/s</a:t>
          </a:r>
          <a:r>
            <a:rPr lang="en-GB" sz="1100" dirty="0"/>
            <a:t>)</a:t>
          </a:r>
        </a:p>
      </cdr:txBody>
    </cdr:sp>
  </cdr:relSizeAnchor>
  <cdr:relSizeAnchor xmlns:cdr="http://schemas.openxmlformats.org/drawingml/2006/chartDrawing">
    <cdr:from>
      <cdr:x>0.24467</cdr:x>
      <cdr:y>0</cdr:y>
    </cdr:from>
    <cdr:to>
      <cdr:x>1</cdr:x>
      <cdr:y>0.09222</cdr:y>
    </cdr:to>
    <cdr:sp macro="" textlink="">
      <cdr:nvSpPr>
        <cdr:cNvPr id="4" name="TextBox 1"/>
        <cdr:cNvSpPr txBox="1"/>
      </cdr:nvSpPr>
      <cdr:spPr>
        <a:xfrm xmlns:a="http://schemas.openxmlformats.org/drawingml/2006/main">
          <a:off x="1056019" y="-3657601"/>
          <a:ext cx="3260075" cy="22371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r"/>
          <a:r>
            <a:rPr lang="en-GB" sz="1400" dirty="0" err="1"/>
            <a:t>PCIe</a:t>
          </a:r>
          <a:r>
            <a:rPr lang="en-GB" sz="1400" baseline="0" dirty="0"/>
            <a:t> Gen 2 and Gen3</a:t>
          </a:r>
          <a:r>
            <a:rPr lang="en-GB" sz="1400" dirty="0"/>
            <a:t> bandwidth</a:t>
          </a:r>
        </a:p>
      </cdr:txBody>
    </cdr:sp>
  </cdr:relSizeAnchor>
  <cdr:relSizeAnchor xmlns:cdr="http://schemas.openxmlformats.org/drawingml/2006/chartDrawing">
    <cdr:from>
      <cdr:x>0.69954</cdr:x>
      <cdr:y>0.84915</cdr:y>
    </cdr:from>
    <cdr:to>
      <cdr:x>0.9183</cdr:x>
      <cdr:y>0.92461</cdr:y>
    </cdr:to>
    <cdr:sp macro="" textlink="">
      <cdr:nvSpPr>
        <cdr:cNvPr id="6" name="TextBox 1"/>
        <cdr:cNvSpPr txBox="1"/>
      </cdr:nvSpPr>
      <cdr:spPr>
        <a:xfrm xmlns:a="http://schemas.openxmlformats.org/drawingml/2006/main">
          <a:off x="3019301" y="2059941"/>
          <a:ext cx="944189" cy="18305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GB" sz="1200" dirty="0"/>
            <a:t>Block</a:t>
          </a:r>
          <a:r>
            <a:rPr lang="en-GB" sz="1200" baseline="0" dirty="0"/>
            <a:t> Size</a:t>
          </a:r>
          <a:r>
            <a:rPr lang="en-GB" sz="1200" dirty="0"/>
            <a:t> (Byte)</a:t>
          </a:r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EC04340-A823-F847-9A64-5CE827D27A95}" type="datetime1">
              <a:rPr lang="fr-CH" smtClean="0"/>
              <a:pPr/>
              <a:t>19.06.2014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6B88BA4-820C-1F41-B1C6-33FCFCE27015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7727794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20894D-6BA4-834C-9315-28D496F075A1}" type="datetime1">
              <a:rPr lang="fr-CH" smtClean="0"/>
              <a:pPr/>
              <a:t>19.06.2014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CH" smtClean="0"/>
              <a:t>Cliquez pour modifier les styles du texte du masque</a:t>
            </a:r>
          </a:p>
          <a:p>
            <a:pPr lvl="1"/>
            <a:r>
              <a:rPr lang="fr-CH" smtClean="0"/>
              <a:t>Deuxième niveau</a:t>
            </a:r>
          </a:p>
          <a:p>
            <a:pPr lvl="2"/>
            <a:r>
              <a:rPr lang="fr-CH" smtClean="0"/>
              <a:t>Troisième niveau</a:t>
            </a:r>
          </a:p>
          <a:p>
            <a:pPr lvl="3"/>
            <a:r>
              <a:rPr lang="fr-CH" smtClean="0"/>
              <a:t>Quatrième niveau</a:t>
            </a:r>
          </a:p>
          <a:p>
            <a:pPr lvl="4"/>
            <a:r>
              <a:rPr lang="fr-CH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BB179DC-8756-8245-8B47-59551A7A4C7E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0512555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B179DC-8756-8245-8B47-59551A7A4C7E}" type="slidenum">
              <a:rPr lang="fr-FR" smtClean="0"/>
              <a:pPr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3608265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B179DC-8756-8245-8B47-59551A7A4C7E}" type="slidenum">
              <a:rPr lang="fr-FR" smtClean="0"/>
              <a:pPr/>
              <a:t>16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895624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6"/>
          <p:cNvSpPr>
            <a:spLocks noGrp="1"/>
          </p:cNvSpPr>
          <p:nvPr>
            <p:ph type="title" hasCustomPrompt="1"/>
          </p:nvPr>
        </p:nvSpPr>
        <p:spPr>
          <a:xfrm>
            <a:off x="596368" y="3188772"/>
            <a:ext cx="8229600" cy="1143000"/>
          </a:xfrm>
        </p:spPr>
        <p:txBody>
          <a:bodyPr>
            <a:normAutofit/>
          </a:bodyPr>
          <a:lstStyle>
            <a:lvl1pPr algn="l">
              <a:defRPr sz="3500" b="1"/>
            </a:lvl1pPr>
          </a:lstStyle>
          <a:p>
            <a:r>
              <a:rPr lang="fr-CH" dirty="0" smtClean="0"/>
              <a:t>YOUR TITLE</a:t>
            </a:r>
            <a:br>
              <a:rPr lang="fr-CH" dirty="0" smtClean="0"/>
            </a:br>
            <a:r>
              <a:rPr lang="fr-CH" dirty="0" smtClean="0"/>
              <a:t>HERE</a:t>
            </a:r>
            <a:endParaRPr lang="fr-FR" dirty="0"/>
          </a:p>
        </p:txBody>
      </p:sp>
      <p:sp>
        <p:nvSpPr>
          <p:cNvPr id="3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4456323" y="6614556"/>
            <a:ext cx="4687677" cy="2434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66355A-084C-D24E-9AD2-7E4FC41EA62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585522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 PV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Espace réservé du titre 1"/>
          <p:cNvSpPr>
            <a:spLocks noGrp="1"/>
          </p:cNvSpPr>
          <p:nvPr>
            <p:ph type="title" hasCustomPrompt="1"/>
          </p:nvPr>
        </p:nvSpPr>
        <p:spPr>
          <a:xfrm>
            <a:off x="634257" y="850257"/>
            <a:ext cx="7211567" cy="612409"/>
          </a:xfrm>
          <a:prstGeom prst="rect">
            <a:avLst/>
          </a:prstGeom>
        </p:spPr>
        <p:txBody>
          <a:bodyPr vert="horz" lIns="91440" tIns="0" rIns="91440" bIns="0" rtlCol="0" anchor="t" anchorCtr="0">
            <a:normAutofit/>
          </a:bodyPr>
          <a:lstStyle>
            <a:lvl1pPr algn="l">
              <a:defRPr sz="2300" b="1" baseline="0"/>
            </a:lvl1pPr>
          </a:lstStyle>
          <a:p>
            <a:r>
              <a:rPr lang="fr-CH" dirty="0" smtClean="0"/>
              <a:t>YOUR TITLE HERE</a:t>
            </a:r>
            <a:endParaRPr lang="fr-FR" dirty="0"/>
          </a:p>
        </p:txBody>
      </p:sp>
      <p:sp>
        <p:nvSpPr>
          <p:cNvPr id="24" name="Espace réservé du contenu 23"/>
          <p:cNvSpPr>
            <a:spLocks noGrp="1"/>
          </p:cNvSpPr>
          <p:nvPr>
            <p:ph sz="quarter" idx="10" hasCustomPrompt="1"/>
          </p:nvPr>
        </p:nvSpPr>
        <p:spPr>
          <a:xfrm>
            <a:off x="634258" y="1219343"/>
            <a:ext cx="7211534" cy="399656"/>
          </a:xfrm>
        </p:spPr>
        <p:txBody>
          <a:bodyPr>
            <a:normAutofit/>
          </a:bodyPr>
          <a:lstStyle>
            <a:lvl1pPr marL="0" indent="0">
              <a:buNone/>
              <a:defRPr sz="1800" b="1"/>
            </a:lvl1pPr>
          </a:lstStyle>
          <a:p>
            <a:pPr lvl="0"/>
            <a:r>
              <a:rPr lang="fr-CH" dirty="0" smtClean="0"/>
              <a:t>YOUR SUBTITLE HERE IF NEEDED</a:t>
            </a:r>
            <a:endParaRPr lang="fr-FR" dirty="0"/>
          </a:p>
        </p:txBody>
      </p:sp>
      <p:sp>
        <p:nvSpPr>
          <p:cNvPr id="26" name="Espace réservé du contenu 25"/>
          <p:cNvSpPr>
            <a:spLocks noGrp="1"/>
          </p:cNvSpPr>
          <p:nvPr>
            <p:ph sz="quarter" idx="11" hasCustomPrompt="1"/>
          </p:nvPr>
        </p:nvSpPr>
        <p:spPr>
          <a:xfrm>
            <a:off x="634257" y="2027238"/>
            <a:ext cx="7794315" cy="4000500"/>
          </a:xfrm>
        </p:spPr>
        <p:txBody>
          <a:bodyPr lIns="108000" tIns="0" rIns="108000" bIns="0">
            <a:normAutofit/>
          </a:bodyPr>
          <a:lstStyle>
            <a:lvl1pPr marL="285750" indent="-285750">
              <a:lnSpc>
                <a:spcPct val="150000"/>
              </a:lnSpc>
              <a:buFont typeface="Arial" panose="020B0604020202020204" pitchFamily="34" charset="0"/>
              <a:buChar char="•"/>
              <a:defRPr sz="2800" baseline="0"/>
            </a:lvl1pPr>
          </a:lstStyle>
          <a:p>
            <a:pPr lvl="0"/>
            <a:r>
              <a:rPr lang="fr-CH" dirty="0" smtClean="0"/>
              <a:t>Cliquez pour modifier les styles du texte du masque</a:t>
            </a:r>
          </a:p>
          <a:p>
            <a:pPr lvl="1"/>
            <a:r>
              <a:rPr lang="fr-CH" dirty="0" smtClean="0"/>
              <a:t>Deuxième niveau</a:t>
            </a:r>
          </a:p>
          <a:p>
            <a:pPr lvl="2"/>
            <a:r>
              <a:rPr lang="fr-CH" dirty="0" smtClean="0"/>
              <a:t>Troisième niveau</a:t>
            </a:r>
          </a:p>
          <a:p>
            <a:pPr lvl="3"/>
            <a:r>
              <a:rPr lang="fr-CH" dirty="0" smtClean="0"/>
              <a:t>Quatrième niveau</a:t>
            </a:r>
          </a:p>
          <a:p>
            <a:pPr lvl="4"/>
            <a:r>
              <a:rPr lang="fr-CH" dirty="0" smtClean="0"/>
              <a:t>Cinquième niveau</a:t>
            </a:r>
            <a:endParaRPr lang="fr-FR" dirty="0"/>
          </a:p>
        </p:txBody>
      </p:sp>
      <p:sp>
        <p:nvSpPr>
          <p:cNvPr id="29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487418" y="6634716"/>
            <a:ext cx="484382" cy="24113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66355A-084C-D24E-9AD2-7E4FC41EA62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283797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re et contenu pv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Espace réservé du titre 1"/>
          <p:cNvSpPr>
            <a:spLocks noGrp="1"/>
          </p:cNvSpPr>
          <p:nvPr>
            <p:ph type="title" hasCustomPrompt="1"/>
          </p:nvPr>
        </p:nvSpPr>
        <p:spPr>
          <a:xfrm>
            <a:off x="634257" y="850257"/>
            <a:ext cx="7211567" cy="612409"/>
          </a:xfrm>
          <a:prstGeom prst="rect">
            <a:avLst/>
          </a:prstGeom>
        </p:spPr>
        <p:txBody>
          <a:bodyPr vert="horz" lIns="91440" tIns="0" rIns="91440" bIns="0" rtlCol="0" anchor="t" anchorCtr="0">
            <a:normAutofit/>
          </a:bodyPr>
          <a:lstStyle>
            <a:lvl1pPr algn="l">
              <a:defRPr sz="2300" b="1" baseline="0"/>
            </a:lvl1pPr>
          </a:lstStyle>
          <a:p>
            <a:r>
              <a:rPr lang="fr-CH" dirty="0" smtClean="0"/>
              <a:t>YOUR TITLE HERE</a:t>
            </a:r>
            <a:endParaRPr lang="fr-FR" dirty="0"/>
          </a:p>
        </p:txBody>
      </p:sp>
      <p:sp>
        <p:nvSpPr>
          <p:cNvPr id="24" name="Espace réservé du contenu 23"/>
          <p:cNvSpPr>
            <a:spLocks noGrp="1"/>
          </p:cNvSpPr>
          <p:nvPr>
            <p:ph sz="quarter" idx="10" hasCustomPrompt="1"/>
          </p:nvPr>
        </p:nvSpPr>
        <p:spPr>
          <a:xfrm>
            <a:off x="634258" y="1219343"/>
            <a:ext cx="7211534" cy="399656"/>
          </a:xfrm>
        </p:spPr>
        <p:txBody>
          <a:bodyPr>
            <a:normAutofit/>
          </a:bodyPr>
          <a:lstStyle>
            <a:lvl1pPr marL="0" indent="0">
              <a:buNone/>
              <a:defRPr sz="1800" b="1"/>
            </a:lvl1pPr>
          </a:lstStyle>
          <a:p>
            <a:pPr lvl="0"/>
            <a:r>
              <a:rPr lang="fr-CH" dirty="0" smtClean="0"/>
              <a:t>YOUR SUBTITLE HERE IF NEEDED</a:t>
            </a:r>
            <a:endParaRPr lang="fr-FR" dirty="0"/>
          </a:p>
        </p:txBody>
      </p:sp>
      <p:sp>
        <p:nvSpPr>
          <p:cNvPr id="29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487418" y="6634716"/>
            <a:ext cx="484382" cy="24113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66355A-084C-D24E-9AD2-7E4FC41EA62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934131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0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Espace réservé du titre 1"/>
          <p:cNvSpPr>
            <a:spLocks noGrp="1"/>
          </p:cNvSpPr>
          <p:nvPr>
            <p:ph type="title" hasCustomPrompt="1"/>
          </p:nvPr>
        </p:nvSpPr>
        <p:spPr>
          <a:xfrm>
            <a:off x="634257" y="850257"/>
            <a:ext cx="7211567" cy="612409"/>
          </a:xfrm>
          <a:prstGeom prst="rect">
            <a:avLst/>
          </a:prstGeom>
        </p:spPr>
        <p:txBody>
          <a:bodyPr vert="horz" lIns="91440" tIns="0" rIns="91440" bIns="0" rtlCol="0" anchor="t" anchorCtr="0">
            <a:normAutofit/>
          </a:bodyPr>
          <a:lstStyle>
            <a:lvl1pPr algn="l">
              <a:defRPr sz="2300" b="1" baseline="0"/>
            </a:lvl1pPr>
          </a:lstStyle>
          <a:p>
            <a:r>
              <a:rPr lang="fr-CH" dirty="0" smtClean="0"/>
              <a:t>YOUR TITLE HERE</a:t>
            </a:r>
            <a:endParaRPr lang="fr-FR" dirty="0"/>
          </a:p>
        </p:txBody>
      </p:sp>
      <p:sp>
        <p:nvSpPr>
          <p:cNvPr id="26" name="Espace réservé du contenu 25"/>
          <p:cNvSpPr>
            <a:spLocks noGrp="1"/>
          </p:cNvSpPr>
          <p:nvPr>
            <p:ph sz="quarter" idx="11" hasCustomPrompt="1"/>
          </p:nvPr>
        </p:nvSpPr>
        <p:spPr>
          <a:xfrm>
            <a:off x="634257" y="1607687"/>
            <a:ext cx="7794315" cy="4420051"/>
          </a:xfrm>
        </p:spPr>
        <p:txBody>
          <a:bodyPr lIns="108000" tIns="0" rIns="108000" bIns="0">
            <a:noAutofit/>
          </a:bodyPr>
          <a:lstStyle>
            <a:lvl1pPr marL="0" indent="0">
              <a:lnSpc>
                <a:spcPct val="120000"/>
              </a:lnSpc>
              <a:buNone/>
              <a:defRPr sz="2000" baseline="0"/>
            </a:lvl1pPr>
          </a:lstStyle>
          <a:p>
            <a:pPr lvl="0"/>
            <a:r>
              <a:rPr lang="fr-FR" dirty="0" err="1" smtClean="0"/>
              <a:t>Your</a:t>
            </a:r>
            <a:r>
              <a:rPr lang="fr-FR" dirty="0" smtClean="0"/>
              <a:t> </a:t>
            </a:r>
            <a:r>
              <a:rPr lang="fr-FR" dirty="0" err="1" smtClean="0"/>
              <a:t>text</a:t>
            </a:r>
            <a:r>
              <a:rPr lang="fr-FR" dirty="0" smtClean="0"/>
              <a:t> </a:t>
            </a:r>
            <a:r>
              <a:rPr lang="fr-FR" dirty="0" err="1" smtClean="0"/>
              <a:t>here</a:t>
            </a:r>
            <a:endParaRPr lang="fr-FR" dirty="0"/>
          </a:p>
        </p:txBody>
      </p:sp>
      <p:sp>
        <p:nvSpPr>
          <p:cNvPr id="28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756513" y="6356350"/>
            <a:ext cx="65241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O2 Project | Thorsten Kollegger | LHCC Referee Meeting, CERN | 02.12.2013 </a:t>
            </a:r>
            <a:endParaRPr lang="en-US" dirty="0"/>
          </a:p>
        </p:txBody>
      </p:sp>
      <p:sp>
        <p:nvSpPr>
          <p:cNvPr id="29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202418" y="6356350"/>
            <a:ext cx="48438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66355A-084C-D24E-9AD2-7E4FC41EA62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145477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6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243143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CH" dirty="0" smtClean="0"/>
              <a:t>Cliquez pour modifier les styles du texte du masque</a:t>
            </a:r>
          </a:p>
          <a:p>
            <a:pPr lvl="1"/>
            <a:r>
              <a:rPr lang="fr-CH" dirty="0" smtClean="0"/>
              <a:t>Deuxième niveau</a:t>
            </a:r>
          </a:p>
          <a:p>
            <a:pPr lvl="2"/>
            <a:r>
              <a:rPr lang="fr-CH" dirty="0" smtClean="0"/>
              <a:t>Troisième niveau</a:t>
            </a:r>
          </a:p>
          <a:p>
            <a:pPr lvl="3"/>
            <a:r>
              <a:rPr lang="fr-CH" dirty="0" smtClean="0"/>
              <a:t>Quatrième niveau</a:t>
            </a:r>
          </a:p>
          <a:p>
            <a:pPr lvl="4"/>
            <a:r>
              <a:rPr lang="fr-CH" dirty="0" smtClean="0"/>
              <a:t>Cinquième niveau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363968" y="6650180"/>
            <a:ext cx="805006" cy="2722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66355A-084C-D24E-9AD2-7E4FC41EA62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extBox 7"/>
          <p:cNvSpPr txBox="1"/>
          <p:nvPr userDrawn="1"/>
        </p:nvSpPr>
        <p:spPr>
          <a:xfrm>
            <a:off x="7992581" y="513107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9" name="Footer Placeholder 4"/>
          <p:cNvSpPr txBox="1">
            <a:spLocks/>
          </p:cNvSpPr>
          <p:nvPr userDrawn="1"/>
        </p:nvSpPr>
        <p:spPr>
          <a:xfrm>
            <a:off x="-14875" y="6614555"/>
            <a:ext cx="5255718" cy="272268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1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 ALICE </a:t>
            </a:r>
            <a:r>
              <a:rPr lang="en-US" sz="1100" baseline="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O2 @ KISTI </a:t>
            </a:r>
            <a:r>
              <a:rPr lang="en-US" sz="11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| June 19</a:t>
            </a:r>
            <a:r>
              <a:rPr lang="en-US" sz="1100" baseline="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, </a:t>
            </a:r>
            <a:r>
              <a:rPr lang="en-US" sz="11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 2014 |  Pierre Vande Vyvre</a:t>
            </a:r>
            <a:endParaRPr lang="en-US" sz="1100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CH" dirty="0" smtClean="0"/>
              <a:t>Cliquez et modifiez le titre</a:t>
            </a:r>
            <a:endParaRPr lang="fr-FR" dirty="0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90858" y="381648"/>
            <a:ext cx="605642" cy="7747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47230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480" r:id="rId1"/>
    <p:sldLayoutId id="2147493481" r:id="rId2"/>
    <p:sldLayoutId id="2147493482" r:id="rId3"/>
    <p:sldLayoutId id="2147493501" r:id="rId4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0.pn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0.pn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em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6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jpeg"/><Relationship Id="rId3" Type="http://schemas.openxmlformats.org/officeDocument/2006/relationships/image" Target="../media/image40.JPG"/><Relationship Id="rId7" Type="http://schemas.openxmlformats.org/officeDocument/2006/relationships/image" Target="../media/image44.jpe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3.jpeg"/><Relationship Id="rId5" Type="http://schemas.openxmlformats.org/officeDocument/2006/relationships/image" Target="../media/image42.JPG"/><Relationship Id="rId4" Type="http://schemas.openxmlformats.org/officeDocument/2006/relationships/image" Target="../media/image41.jp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3.jpg"/><Relationship Id="rId3" Type="http://schemas.openxmlformats.org/officeDocument/2006/relationships/image" Target="../media/image48.jpg"/><Relationship Id="rId7" Type="http://schemas.openxmlformats.org/officeDocument/2006/relationships/image" Target="../media/image52.jpe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1.jpeg"/><Relationship Id="rId5" Type="http://schemas.openxmlformats.org/officeDocument/2006/relationships/image" Target="../media/image50.jpeg"/><Relationship Id="rId4" Type="http://schemas.openxmlformats.org/officeDocument/2006/relationships/image" Target="../media/image49.jpeg"/><Relationship Id="rId9" Type="http://schemas.openxmlformats.org/officeDocument/2006/relationships/image" Target="../media/image54.gif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4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image" Target="../media/image8.jpeg"/><Relationship Id="rId7" Type="http://schemas.openxmlformats.org/officeDocument/2006/relationships/image" Target="../media/image12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1.jpeg"/><Relationship Id="rId5" Type="http://schemas.openxmlformats.org/officeDocument/2006/relationships/image" Target="../media/image10.png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8.png"/><Relationship Id="rId4" Type="http://schemas.openxmlformats.org/officeDocument/2006/relationships/image" Target="../media/image17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0" y="2295332"/>
            <a:ext cx="9144000" cy="3382454"/>
          </a:xfrm>
        </p:spPr>
        <p:txBody>
          <a:bodyPr>
            <a:noAutofit/>
          </a:bodyPr>
          <a:lstStyle/>
          <a:p>
            <a:pPr algn="ctr">
              <a:lnSpc>
                <a:spcPct val="80000"/>
              </a:lnSpc>
            </a:pPr>
            <a:r>
              <a:rPr lang="en-US" sz="4000" dirty="0" smtClean="0"/>
              <a:t>O</a:t>
            </a:r>
            <a:r>
              <a:rPr lang="en-US" sz="4000" baseline="30000" dirty="0" smtClean="0"/>
              <a:t>2</a:t>
            </a:r>
            <a:r>
              <a:rPr lang="en-US" sz="4000" dirty="0" smtClean="0"/>
              <a:t> Project : Upgrade </a:t>
            </a:r>
            <a:r>
              <a:rPr lang="en-US" sz="4000" dirty="0"/>
              <a:t>of </a:t>
            </a:r>
            <a:r>
              <a:rPr lang="en-US" sz="4000" dirty="0" smtClean="0"/>
              <a:t>the ALICE </a:t>
            </a:r>
            <a:br>
              <a:rPr lang="en-US" sz="4000" dirty="0" smtClean="0"/>
            </a:br>
            <a:r>
              <a:rPr lang="en-US" sz="4000" dirty="0" smtClean="0"/>
              <a:t/>
            </a:r>
            <a:br>
              <a:rPr lang="en-US" sz="4000" dirty="0" smtClean="0"/>
            </a:br>
            <a:r>
              <a:rPr lang="en-US" sz="4000" dirty="0" smtClean="0"/>
              <a:t>online </a:t>
            </a:r>
            <a:r>
              <a:rPr lang="en-US" sz="4000" dirty="0"/>
              <a:t>and offline computing</a:t>
            </a:r>
            <a:r>
              <a:rPr lang="en-US" sz="4000" dirty="0" smtClean="0"/>
              <a:t/>
            </a:r>
            <a:br>
              <a:rPr lang="en-US" sz="4000" dirty="0" smtClean="0"/>
            </a:br>
            <a:r>
              <a:rPr lang="en-US" sz="4000" dirty="0" smtClean="0"/>
              <a:t/>
            </a:r>
            <a:br>
              <a:rPr lang="en-US" sz="4000" dirty="0" smtClean="0"/>
            </a:br>
            <a:r>
              <a:rPr lang="en-US" sz="2800" b="0" dirty="0" smtClean="0"/>
              <a:t>Pierre VANDE VYVRE / CERN – PH</a:t>
            </a:r>
            <a:endParaRPr lang="en-US" sz="3600" b="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6" name="AutoShape 6" descr="data:image/jpeg;base64,/9j/4AAQSkZJRgABAQAAAQABAAD/2wCEAAkGBxQSEhUUExQWFBUWFxwbGRgYGBsgGhkYHBweHSEaHSAYKCghHSAmHBofIjIhJSorLi4uHB8zODMsNygtLisBCgoKDg0OGxAQGzckICYsLCw0LCwtNCwsLCwvNC8sLDQsLCw0LCwvLCwvLCwsLCwsLCwsLCwsLCwsLCwsLCwsLP/AABEIAIIBhAMBEQACEQEDEQH/xAAbAAEAAgMBAQAAAAAAAAAAAAAABQYDBAcCAf/EAEkQAAIBAwIDBAcFBQQIBgMBAAECAwAEERIhBQYxEyJBURQWUlNhcZEyNIGj0gcjQoKyQ6GxsyRzkqLB0eHxFTNiY3LTg5PwRP/EABoBAQADAQEBAAAAAAAAAAAAAAABAgMEBQb/xAAzEQACAQICBwcDBAMBAAAAAAAAAQIDEQRSEhMVITGRoQU0QVGBsdEUYfAiMnHBQuHxI//aAAwDAQACEQMRAD8A6Byxy9bzWySSR6nYtk63GcOw8DjoK8XA4GhVoRnON27+L8z3Mfj8RSxEoQlZK26y8kSvqjae6/Mk/VXVszDZerOPauLz9F8D1RtPdfmSfqpszDZerG1cXn6L4Hqjae6/Mk/VTZmGy9WNq4vP0XwPVG090f8A9kn6qbMw2XqxtXF5+i+B6o2nuvzJP1U2ZhsvVjauLz9F8D1RtPdfmSfqpszDZerG1cXn6L4Hqjae6/Mk/VTZmGy9WNq4vP0XwPVG091+ZJ+qmzMNl6sbVxefovgeqNp7r8yT9VNmYbL1Y2ri8/RfA9UbT3X5kn6qbMw2XqxtXF5+i+B6o2nuvzJP1U2ZhsvVjauLz9F8D1RtPdfmSfqpszDZerG1cXn6L4Hqjae6/Mk/VTZmGy9WNq4vP0XwPVG091+ZJ+qmzMNl6sbVxefovgeqNp7r8yT9VNmYbL1Y2ri8/RfA9UbT3X5kn6qbMw2XqxtXF5+i+B6o2nuvzJP1U2ZhsvVjauLz9F8D1RtPdfmSfqpszDZerG1cXn6L4Hqjae6/Mk/VTZmGy9WNq4vP0XwPVG091+ZJ+qmzMNl6sbVxefovgeqNp7r8yT9VNmYbL1Y2ri8/RfA9UbT3X5kn6qbMw2XqxtXF5+i+B6o2nuvzJP1U2ZhsvVjauLz9F8D1RtPdfmSfqpszDZerG1cXn6L4Hqjae6/Mk/VTZmGy9WNq4vP0XwPVG091+ZJ+qmzMNl6sbVxefovgeqNp7r8yT9VNmYbL1Y2ri8/RfA9UbT3X5kn6qbMw2XqxtXF5+i+B6o2nuvzJP1U2ZhsvVjauLz9F8D1RtPdfmSfqpszDZerG1cXn6L4Hqjae6/Mk/VTZmGy9WNq4vP0XwPVG091+ZJ+qmzMNl6sbVxefovgeqNp7r8yT9VNmYbL1Y2ri8/RfA9UbT3X5kn6qbMw2XqxtXF5+i+B6o2nuvzJP1U2ZhsvVjauLz9F8D1RtPdfmSfqpszDZerG1cXn6L4Hqjae6/Mk/VTZmGy9WNq4vP0XwPVG091+ZJ+qmzMNl6sbVxefovgeqNp7r8yT9VNmYbL1Y2ri8/RfA9UbT3X5kn6qbMw2XqxtXF5+i+B6o2nuvzJP1U2ZhsvVjauLz9F8D1RtPdfmSfqpszDZerG1cXn6L4Hqjae6/Mk/VTZmGy9WNq4vP0XwPVG091+ZJ+qmzMNl6sbVxefovgeqNp7r8yT9VNmYbL1Y2ri8/RfA9UbT3X5kn6qbMw2XqxtXF5+i+B6o2nuvzJP1U2ZhsvVjauLz9F8FE5jgWG5kjjyqKVwMk9UUnqc9TXz+NgqNaUIbkfS9nTdfDqdTe9/gvMvfJP3OL+f8AzGr6Dszu0fX3Pmu1e9z9PZE5XoHnnl2AGScAeJoCr8Y5wSMlI1Z2GM6QMgE4B8sE4/vrCddJ2RrGk3xK/ec63AViIpe6rnu9mx7rBemfM5AGSQarGs7lnSSK9xH9ptxHK6LOg0nBEkcgcNgZDBYmAwcjZiNupq+tfkUcFfiYR+1G88JIW/8AxT//AE01r8vb5I0fuej+1O9HuT847j/6RTXfbqvkaB7H7Vr7wS3/ABgu/wDgopro/jXyNAnuXv2h3UrAS28ZB8VSZPA++GPLx8+u1HWX40NA6aK2KH2gFAKAUAoBQCgFAKAUAoBQCgFAKAUAoBQCgFAKAUAoBQCgFAKAUBVeLc6rbgvJbXCwrP2BkIUd7ONaqW1NHn+IDfwBrSNJy3J77XKuRaqzLCgFAa1xMdwvh1Pl8BQEFxaCbSWRZZPgjDP4amX+6gIXlzm/vYdmePVpbWCJIm6d4NhhjxB/D4gdAFAKA5Zzl99m+a/0LXyXafeZeh9l2R3SPr7l35J+5xfz/wCY1e72Z3aPr7nzvave5+nsicr0Dzytc4cQKqI1OC3UjfHzUdR4746fOsK07I1pRuznMys2w2G/j1JxqO++CRnTnFeTUr3e5/7OxQMAsSN8AY8v+lZKbb3FreJszCUA4c6thsmo5ZwqkttkHcdc5wD411Klf9zMXJeBEXL3BP7u6Qbt3X1IwAYgZDDfpvjbOdzWqoU1xMnUaPIsrsnHpb58lgkI/wBoqBVtCll6ldZIsnLcXEISAhncEjU5iGk753JcnGNsBfE/OtIWjujEq5aXE6tYFuzTtPt6Rq2xvjfbwrsXAzNipAoBQCgKv+0PjElvbKtu2m4uJo4ITjOHdt2wdtlDdds4rahGMpfq4LeyGRvJ/H55LC7Wd9V3ZvPG76VGpkyyOFAxjGw230+NTWpxU048HYJ7iS5E4nLccLgnlfXK0bFmwBkgsAcKAPAeFVrRUajignuKbY863jcKsNDq97fTPEsrquEAlZS+lRpOkaRjHx36HodCCqSv+1K5F9xY7qxv7K2u5n4gbkJaSsuqGNWSdVLK6ldiux7rA+HXesU4TlFaNt5O8jf2d8TkuvR5JOLiaRkLyWgSDPQjB0AONJIP4VbEQUW4qNvuQiZ/aJxia29A7F9Ha30MUmynVG2cr3gcZx1G9Z0YKV7+RLZA80f+IwX1pAnEnCXkkv8AYQ/ulQBgBkd77WN/KtqerdOUnHhbxIfE+c08YuLW5s7Se/aCF4nZ7zsow0smo4Q5BSMAad8eO/WlOEZxclG78gy/8ARxAgknFy2Ce2CqokUklThO79nAyNjjPjXLK13ZWLFe/Z5xia5N/wBs+vsb6aKPZRpjXGF7oGceZ3rWtBR0beKIRFcs88GKxnub53kVL54QyquUTKhchdOVXJJO5+dXnQvNRh5JkJ7ic4PzzDPcNbtFcW0gjMq9vHo7SIdXXcn44IB6+RxnKjJR0uJNzUt/2ixu9uq2l5pumKwSdnHocDq+76guO9uAcb4qXQaTd+HEXNiy58hlu3tI4LlpI5WjkYR5jj09HZgThWIIXx7pyBtk6ElFSb4i4h57j7WGOW2u7dbh9EUk0aqjOeikaiylvAMoPyqFRbi2ne28XNLmjnyJPS4I47l2hiYSTxJmOF2Q6dTA6gQepA2/A4tToN6LbW8NjgPNYgsOHiQTXNzcxDRGnelkKrlnJcgYA3LMaVKV6krbkmE9xYuW+YY71HZFeNo5DHJHIAHjdeoIBIOxBBBI/vrKpTcHvJRFcb57S1MjS2t2IInCPcdkoiBJC6hqYMy5ONQUjPTNXhRcuDVyLmTjnPENtcC27K4mmaESosMYfWpYrgb7EBSxJwMDrnakKMpR0uCFzGv7QbX0H00iUL2nZdkVHbGbOOyC5wW8evSp+nlp6H5YXIbgfMUlzxzTi5gQWBLW8wK4kEw7+gEoSUYYYZ228CKvKlGNG/F34kX3nnj3EJLzjUfDhI8dvFEZJhG7I0rachSyEMFGpNgfFvhhCKjSc/Eq98rGG4uZOG8atoI5JGtbtcGKSR3CSZYZQyEld9O2cbt8MSkqlJyfFC+jKxk5k472l2e1sr6aG1bMMcdq5Sacf2rMdiqnZQNurb90CsIWjuau/uS3vOkiucufaA1b/iEUC65XVF82PX4DzPwFVlJR4svTpTqO0Fcjbm+ZImdI2mfqI1IBYk9MnYefyFJOyuiacFKejJ2XmQN5zxcQDXccNmjj8XWRXx88DA/EisnVkt7iehT7Po1Xo0qyb8mmvki+OPDcmO+tvszBkkBGDqTGNQ9oDb5AY2rWMlJXRxYjDzoVHTqLei78p3JktYyeqgqf5Tgf3YqxgS9Acs5y++zfNf6Fr5LtPvMvQ+y7I7pH19y78k/c4v5/8xq93szu0fX3Pne1e9z9PZE5XoHnlN5jj1ykHw6ZC7Z8seGB47715WPqaMWduHhcilsR/wD3/SvE0zt0TIthk7bHw+11zgdD0rrwm9uRhXdkZ05aB69PIdB8gBt9avLENvccRutw5IVBdtIyFBIycnOAM6j5nAqI1Kk3oxJsa54pBEQRqbBz1wDjzz/xFdFGE41E5lXwJ+34w8ukxW8hRsHW5VRg+IBOT9Pxr1FVm5WUHbz/ADeS6UVC7mr+Xz4G3Ydt3u10/wDp0/8AH/ua6paP+Jyw07vSN2qGgoBQCgKNzTy7cX3Ebc6pILa3id1midAxuHIXSFbJ2QZ1FcdRnet6dWMKb8W/YhreR9lyldWl7d9m0lzBd2hDyyvHrFwoYIGxpJGk4yF/i3Oxq0q0Z00uDT6EW3mTkL/xK3t4bKfh3Zxojq1x6TE2NmYfu1yd2IXrtnNK7pyk5xlx8LBX4ETZ8j3q8KsAirHe2MzyrG7KVYGVm0FkJXcaT1x1Bx4afUQdSV+EkLbiyT3PEb22u4ZrFbUPaSombhHZ5nTSoGjZV3OSx8vjWK1cJxad9/kTvNXkFLy3S2t5uFiIImh7nt4CRgHfSmWOSAMZ8amu4SblGXpYIkf2h8GmufQexTX2N9DLJ3lGmNc5bvEZxnoMn4VSjUUL38VYNDmzg803EeGTRpqjt3mMralGgMqhdiQTkg9AamnUUacovi7B8TJzhLckmIcNj4hbugO8sakSAnZll8OhDLuN6ilorfpWYZ6/ZnwCWxsI4JiNYZ2KqSVTUxOgE9cePxJ69anEVFUm5RCVkQNlZ8Q4bPeC3sxew3M7TxsJ0jKO/VHEnUfEeXx2u3TqRjd2aViLNELzFwCay4GEkKG4kvElfGdAkeQYHngYGcfGtqc4zrX8LW6ENWRK3dveS3j395AlnDZ2cwXMglEjsramwm5QDJ0kA9PEnTkpQjDQi7tskr3J03ov/hctzbyukmmK2f0wSCN5RjWsGkFQQd+82np1wK1qrSc1F9Ai+8qcGuIG4mWURme6kkhYlWBUrhWIUnAz4HB+Fc1ScZKK8lYlbilw8qX8jWDS28xlgu4pLiaW8Dh1D5LRxlyoAUZ2Ct0ADb431tNaVnuastxFmTD8I4hby8RhgtkmivneRJ2lVVjMikMHX7Rx4YH47nFNOnJQcna24WNS75NuRFwuQwNM1tAYp4EuOyk7wG6SIwGx6jVvsPlZV4vTV7X3ixcuR+FiFJW9Ea0MkmSr3Bmd8KAHZizaT1GkMemfHA5qs3LxuSihc08q8Rulvo3hlnkkmLW8vpemBYAVZYxDqA190r3lxk51bZPTTq04OMk+C8vEi1y4W/BJxxiO5KfuV4cIS+pf/NEurTjOrpvnGPjWLqR1Wh43uTbeViTk699Ek0xDt4uLNeRxs6YljHQagSFzn+LHT4it9fDT+2jYixO8Dsb2Xiwvri2FvGbNoQvao7KRKGGvT4tlj3cgADJztWU5QjT0Iu++5Nt9zV5g4XNa8Zj4jHDJPBJH2cwiUtIhxp1aB3mGyHug/Zb4ZmM1Kk4N2ZRpqVw/DpeI8Xt7rspIrW0TZpkZGlk3PdR8OACRuQPsnzFFJQpON97JteVzo9cxcUBiupdCM2M6VJwPHAziqydk2WitKSRzfg19a3M7TX8qlhjs0k2jHjnfunG2Afnudx5eFqwnJzqvf4fY+ixmFxFGmqeHi9Hxa4v+fGxu2/NlvCx1TIQjEZU6tS+BGnOdjXoPEU1/keXT7KxdThTfru9yH5l50l4gDaWMLkSbMxHeZfEY6Ip8WY9PKuedd1P0wR7OF7Jhg7V8VJK3Bff+39kTVny36Fw8RuQz5eRyOgcqBgfAAAfGumlDQjZnido4tYqu5pbuC/j7k7yKv+i583b/AJf4itThLDQHLOcvvs3zX+ha+S7T7zL0PsuyO6R9fcu/JX3OL+f/ADGr3ezO7R9fc+d7V73P09kTea9A88r15aFpGwNvlgdSfHr16j415eNwtWrupq/D+zopYqlTX6mYHiRB35FX8a56fYdeX73YrPtWmt0U2fIpkzlA7fHGlNt+p69Oma66WCwtBOMql2/Iwliq9b9sLIzy8PuZCSbgRoeixpk4/wDm2P8ACvMnh05uzdj0KdelCCvTvL7vdyMcvKsLKe0eVzj7byHI+nd/uq9OhGMk7Xf3JljarVo2S+ySNKabhtqPso7eH8bHzwX2z8AfwrpvOTucZHcV/aIyjuRrGPBpDudv4UA1Z+BFdirTe5IrZGflTjdw2q4uZAkB/il7gPloXOB/ifIbVrHSjvkxYlOF89W1zOIodTg9JMEBvio6lR4scDcYz4WjUu7WDjYs5lGdORnrjO+PlWpU95oDDDdI5YI6sUOlgpBKt1w2Ohx4GlrAzUAoDx2ozpyM4zjO+POgCyqc4IONjv0I8/KgPqOCMg5HmKA9UBgtr2OQuI3VzGxR9LA6XGCVbHQgEbHzo9wMxNAYbK8jmQSROsiN9l0YFTg42I2O4xUtNOzBnqAKA1eIcPinXRNGsi5DaWGRqByDv4g1Kk09wPfao+pMqx6MuQdvIj/nUb0CJ4fy5YQTaobe2jmG4KogcZ8sbjbyq7nNreyNxNGQAgEgE9Bnc48vOqEiSULuxA+Zx/jQHugNa64hFFjtJEjz01uq5+WTUpN8CLmdHBAIOQehHQ1BJja7QHBdQR4ahU2ZF0ekmU7Ag7Z2Ph5/KoJPqyA5wQcHBx4HyoAkqsMggjzB2oD4J127w36bjf5edAencAZJAHmelAfDKMasjHnnb60+wBlAxuN+m/X5edBc8+kJnTqXPlkZ+lLEXIHiPJVpMxZo9JO50Erk/hXJLB0pO9j06Ha2KorRjLd9yJ4h+zO3ZMQs0b5yC3fB+BB8PiDkbdehlYSkvA2l27jGraVv4Rq2HK13bqUjJAbrolIBPn/Cf7q6IxUdyR5lWtUqy0pu7+5I833Ihtkh1FmIAJJJJC4JJJ3O+BVjIlLa6jsbSMSEKVXcH2j3iPick7DegNnlvjS3kPaqpXDlSD8P+YIP40BQecvvs3zX+ha+S7T7zL0PsuyO6R9fctXLdw6WUOhGckvsP9Y3UnYV9D2QovDR0n5+58v23rPqpaH29kboiupOuiIfE6mH4Lt/vV6msprgrnj/AE9SX7mYbvhhBGuVmB6joPjgLv8A71cmKxNSMP8AzsvzidNLCUv8t5lg4eibhQD5+P1O9fI18VXqO1STO6MIR/ajYMX4Hz/71lTm4SUkWbMHpzIcEDzwWwdz4H7OPgSD1617lOrCrG6Zm4kLzHxiQoUQiIHALggle8B0wdjv/Dj4itIWT3jRKBPZTbu5Swhxu8hzM2PH2juPJRjocVMq0L2itJ9CFFsh5eIWsHehj7Zj/wD6Lr7J/wBXHvr+Gz/MVdU6s/3Oy8kT+lG5wnl3iHFmDnUIvCecYUDb/wAqLpjxH2vLK1106Kiijn5HXuUuToLBSUzJK325X3ZuvTyG/Ty8a2SSKXOX8c5gg9Nk4j2o7a3vEjRMMc2cYMcmCBp7zO7deg+Nd8IS0dC25rr4GGlvuXrmDmCeG9QPIbezYRdnMIO0jkdmwySuD+6zkBTsNyc7YrnjBOP3Lt7zXj4z2Q4k2uG2K3qxrIINbMWWP+CPDSyEsQDv+IFHC+j/AAL8SMfni6jt+KZbW9kbdo3khMTssxBKvGehABAOBkEGtFRi3H73Iu7MsHAuLXicTayupIpg1oLlWjjKdme17MxjJYsPHUTnYVnKMdDSXnYsm/Ew81SC04rZ3hwEkhnt5Wz0CqZk/wB5WpTWlBr1Ie53KJw66ltLW9jYky8RtIriMdP3ty5icD4gyofMYroklKSaXB25FeBb4Lm7DXNrZyxW8XDIYkUNHrMrdlq7xJGhcDGRv1OfCsdGKSclxLbz7acy3l7LZxwPFb9vYi4ctHr0kOFIQZGc5A3OwyetHTjFNvwdhdtkbwTjMqX9xaRMsXb8SmZpXXIKRxxkxR+Bkb47AZO52q04JwUn4IhPfYn+GcduPT3gunMGZJBBCYP3c0SqSrJNnd8d4g/EafEZuC0U47yb+ZV+R+J3lracLbtImtrifsOx7M6gGaQ9oZM7tlTsABjHzrWrGDnLzRWF0kSV9zVfei3PEUkhWG3nZBbGPJeNJAhLSZyrnOQAMDbrmqqnDSUHxa4lrvibXFeN37zcRW3mhhjskjkGuLWz6oe00E5AUZDZbBO4xjG8RhBKN/EjSu39i48u8RN1aQTsukzRI5UdAWUEgfDesZx0ZNeRdb0UHhHAbduLwtw6IRQWKulxKmdMsjLpEOonMjL1YnPXffFdDm1San48Clt+4hIrRDw2K/0j01uIhjN/aFjcFNGrrp0baOnwq9/1uPhb+iPC5auO8NSPjvDJV1F5RdaizMdlhAVVB2VRqOwxuxNZQf8A4yX8EtfqRUf2t8aguvS43lUNa6I4IcnU8pkQyykdMLH3Fz/7nmK1w8Wrfe5E2dY4xxxY7GW8jIkRYGlQ+DjRqX8Dt9a5IxvJRNG9xyi+kMCXTlrVp4lgV2uYlklurm4RWY5c5SNA40qo0gI2RgV1RV7cfHh4IzZe/wBn8SpNxCOAj0WO4URBfsK5iQyqmNgO0P2RsCTWNXhG/EvHxIjnblu0PEuG5t4j6RNOZu4P3h7PV3vPfer05y1ct/l7kNb0HM1txmRLK1jlC2MK9mZREqIHbGO62fLFRZOknJ+LH+W4ieF8Za24RxKQ4jmkvp41AOdMspVTggd7TknONwvSruClVilwsQnZO5u/s6vLeGa9sbaQPAYlnhPeG+gRyjvY/iCn8TUVYtpTa38CItb0jT5cH+j8u/62X+h6mSV6n54k+RYv2p8Qh/0S0nfRFcTa5jg/+TD3yvd37z6F+tUoRlvkvAmbXBlXj4isvLt1AW7T0WVYc9NcQmQxtjqAUIH8taaLjWT895Ru8TI8rQS2nDJTlrXiUDwE/wAdq4k0Y8yh7h/CltJOovFdQ9zSJXhPLdpd3HFjdQxvi5x2hGGReyU5Vuq461SU5RULeX9l7XuWD9ld7JNwu3eZi7YddbZyyq7KrHO+SoG561nXSVR2JjwLbWRYj+M8UW3TLEAnp/xPyH/KgOVcU40ZZu0PQEaQfIbjP47n50BKcD4HNxF+1nZhCD16FvNUHgPNv8TkgDpdpbJEipGoVVGAB0FAcy5y++zfNf6Fr5LtPvMvQ+y7I7pH19y78k/c4v5/8xq93szu0fX3Pne1e9z9PZE5XoHnmOZNQxVZK6sSnYi1fQdJ+WwOB8CfD4E18/jMG73X/ToTuZ815TTW5kmvc3CKO9jA8/8ArUwUm7R4llG5zvnDmaSPV6MEijQ6JJShBVyfsjA1NqByMEZ89wa9qhglZOpvZWTsU7hPBLviEuYkZzneef7KnbcLuqeBGdT79MV6lOjZeX8GLmdT5X/ZjbWx7Wf/AEqfxaTdQfgpzn+bbbIArdJLgZtt8S9AVIPLjII338qAi7fly3Sz9CVMW5Rk0ZP2Wznfrkkk565q2slpaXiQkrWNOXkq1bsw3bMkYjAjM8vZt2WNBdNWliNI6jfG+aKo0RZGW75StZFmVkb99KJmIdgwlXADqQcoRpHTFSqkkybI1/Uaz7O4jKSMLkIJi8sjO/ZklSWYls5PXPkOgFNbK6fkRoolRwaL0r0vSe37HsdWTjstevGOn2t89arpO1vAkxcycu29/EIblC6BgwAYqQwBGcrg9GI/GphOUHeIaTMXEeVbWeW3lkjy9tjssMwC4IIyAcMAVBGfKiqSSaXiLIwcY5LtLmV5ZFkDSKEl7OWRBKg2CyCNgHGNt/DbwFTGrKKsiNFG/b8CgSZJkTS8cPYJgkKsWQdIUbdVH0qrm3uZNjTuOULVw4aM9+4FySHYMs4wA6kHK7ADA+NSqkv6Isj3DyrbrOLj967qWZA80rpGz51FEdiqZBI2G2dsU03awsj5BynbJFbQqjaLWQSRDW2VcajknOW+2djR1JNt+ZNka83Itm0rSGN8PJ2rxiWQQvKN9bRA6CcgHpvU62VrEaKIyfkJLi8vZrkExz9iEEcsiEqsel1kCYBUsBtk9PCtNc4xio+FyuhvbLlFbKqCNQFQKFCjYBQMADHTaue74lyu8I5DtLUoYe3QRtqVfSJtGc53QtpPyIrWVaUuP9EaKMickWYnE/ZtkS9sEMj9kJj/AGgjzoDeOcU1s7WGijzxPke1uJu3k7ftN8FbiZdGQAdAVgEyBvjGahVZKOiuA0UyV47waK8ga3nUtE+nUAxBOlgw3XfqoqsZOLuiWkzY4jZpPFJFIMpIjIw81YYP9xopWd0HvKfFydcoNImspR2fZdrPZa5zD0EbsJFDgDA3G+NxWjqp/wDSti5WdokSBIkWNF6KihVHyC7Csrt8SxrX/B4ppYJnUl7dmaM5IwWGk5A2O3nUqTSaXiLH2PhES3LXIU9s8YjY5OCikkDHTqetNJ2sLeJoQ8oWqFSEPduWuQC7Edu4wXwT9B0FWdSXSxGijbveBwyzxXDqe1iV1UhiO7IMMCBsw+fQ71Cm0rImyI6fki0aCCDQ4S2JMWmWRWUnOe8pDHr51KqyTb8yNFG1wrliC3kWVBIZFiMQZ5HchC5kI75PVj18gB0FQ6jaswkjHfco2sxuGdGzdCMTYdgG7IgodjsRgbjrUqrJW+wcUzPxTlu3uJoJ5Y9UtucxsGYY3B3wcMMjODnx8zURqSSaXiTZMj73kOylklkdJCZm1SKJ5QjnAHeRWCnp0xVlWklYjRRYrWBY0VEUIigKqqMBQNgAB0GKzbu7ssZaA5L+0iSVLsq7Eo6hk/8AiNiv4Nk/iKA2eTeTWnxNcArF1VOhk+J8l/vPy6gdPjQKAAAABgAdAB4CgPVAcs5y++zfNf6Fr5LtPvMvQ+y7I7pH19y78k/c4v5/8xq93szu0fX3Pne1e9z9PZE5XoHnigNW8slkG/XGM9dvkdj+NUnBSVmSnYjG4ZINlbHXGDkDPTZunyGP8c8M8Fpf73mqqojrzl+aTI1bHV8NiMaT8Op2xSng3HyL65Hiz5DiyDNuq7CNNlIyGGthhnIIHlnG+rFd0IKKMZTuW23gWNQiKEVRgKoAAHkANhVyhkoBQGnfcNimx2qK+nOM+Gf+1VcUzSnVnT/a7EFFbWhMh9FAijLK0p06dS7EAZ1bHu5x1B+dXdBK3m/Aqu0Kzvvdl4n14uHDTlIxq6AowOzBTkEZXDEA5xjNPp2+ESX2jNf5nmNOHlWYxBVV2RiY2wChwSdtl/8AUdvPFS8PZ2sQu0ptX03xsZJIOHLrJjTEZw5CMQpGc5IGBjByfDbPUVCoXtu4kvtCav8Ar4Hzi1nZ24Qm3Vg7Ad0Dur4yHJ+yuRnHnSFBTvYVO0KsLXk956e34crMhWIMgYtkEBdIDNk9NlIOM9N6Kg2r6I2hNNpz4GvB6AwkYwqqRyaNRRvdo5Y7ZQDXglsYxUvDWtu4lV2lUd3p8GZOJ2lrFIsYs+1YxvJ3AuyoVB+0Rk5cbUhQUouX3tzuWn2hWjK1291zFZNw+R2Tso1wRpJGzqYlmz8O6x2O/dY+FTLDOKvb8vYrHtOcnbTf4rmcQ8OwTojACsxyrDCoFYkg7/ZZT8QQRmq6h5S20J5zxdQWaQPN6MjBZCmFxkntOz6kgDfrnpvUrDpyUfzzIfaNVQc9J/m4+WqWDIrNCqFmZcFc/YbSWymRo1Y7+cbjx2pLDWdrXEe0qjSbk1/ozPbcPA1GNMaio7jd5hnIXA72MHJXIGD5GqqhvtYttCdr6ZguTw1AT2aNjRnQhbaTTpO22DrB+PhmrRwzfh+IpLtOcf8AN/8ATdn4ZZIyq0SAvjHcbGTsAT0BJ2AJ3qipJ+Bo8dVW5zZqxpw1gWVYyBp6K2TrJC4GMtkgjbO4PlVvp3lK7RnnMMgshBHMbZMSPpXoBkkgEsxAAOnqfEgeNWWGTm4+RV9pVdBS0nvNoWvD9fZmOMONiuk5DaNZXI2zoOcA9AcdKpqN17bi20Kl7ae82bPhFlKCUhQ4OCCpBB2OCGwQcEHceIqHSS4ovHG1ZcJkVbvYMZP3CqsTOsjkDShWQxgHB6sQSPIDJxkZ0eFtbdx6mK7TqO/6nu4/YzXqWEaO3YqSsZk0lGXUoxnBYY21DPlkZxUQw2k0reNi0+0qkU3pPzM1tZ2MkiokMbZDnoQQYygI0nf+0H93nVXQsrtFo4+rJ2Umeb7h9vHLHGLIP2hwGBQDIBJzqIOwGamNGEot7txE8fXjJK73mLh62EqauxQMACyBGZhkkDAUZbcEbA4wameH0XwIh2jUkv3M+MllrjVYI2WQrhh5NHLIGx5YiI/H4VP0253Vrf6+SNpVLq0r3/2/6Mjpw5RlkRdyCCjBgVAYgqRqGFIbcdDnpVVh2/AttGec+tBY9skKwxuzMQcDZcIX69DtjYHI1A+NNR+lyaG0amkoqT3kn6uWvuE+lU0I+Rr9XWzMerlr7hPpTQj5D6utmY9XLX3CfSmhHyH1dbMx6uWvuE+lNCPkPq62Zmez4PBE2qOJUbGMgeFFBLgUnXqTVpO6N6rGRpcQ4TDOUMsSSGM5QsASp8cfA4GR0OBmgN2gFAKA5Zzl99m+a/0LXyXafeZeh9l2R3SPr7l35J+5xfz/AOY1e72Z3aPr7nzvave5+nsicr0DzxQCgFAKAUAoBQCgPhoCGm5dRu1XtJBHKSTF3NAdjkuMqWzq3wSVznatVVatu3rxMHQW9X3PwPictxhSuWGUZTpEa7MwYnCKBnIAzj/nTXSCw8Uvz+TFf8qRzK6tJLpZpDpBTA7X7WNSnfO4Y5YZIBwcVMa8k07fiKzw0ZJq/wCMy3/LUcqGNncKzyMcFTvJnIwykbZ2OMjzqI1pRd19uhaeHjKOj/Jl4hwCKY/vNTARGMDOAFb7R28TgZzt3RtURqyjw87kzoRnx8rGKXluN0ZHaRgxYsSRkl4uyPQD+EZ28fpUqtJP887kfTxas/zdY17vlGOVXWSWZu0LFiTHklo0jzjRpBCxjBAyCTg4OKsq8k00uHzcq8LFqzbN/iXBRNIsnayRlUZDoK95HKkg6lJG6jdSD8apCo4q1vvyNJ0VJ3v9jA3LMOMd4Lr1aQRj7v6Pp6Z09nv1znxxtU66X5/N/cq8PDrfpYxjlWLQqZbCyB8hY1LYXSVbs0AZSNjtn49KnXyvcj6aNkvvc25OBo0LQktpaUyHcZ1GXtcdMY1bdOn1quselpfa39F9THRcfvfrc1pOVoWKnfusxAIjZQrsGKAOpwoYbY3GSM4qdfK1in08bp/m8++rahi6yyI5cuGXsxgkFSANGk5DHJIJO2+wprnazQ+nV7p7z2vLkaxPEjOisYyCCCUMQQLp1Aj+zU97OTmjrSctJ/fqT9PFRcV9uh7v+BJLKkrM+U0EDu4yjagdwSpJ2OkjIxnoKiNRxTS+5MqKlJSbMI5aQBAskimNI1VgVyOzLEHdSCTrIORjHgKnXS338b9SPp42VvC3QztwUdgIFkkVRnJHZlmBzkHWpUjfy8BUax6elYl0f0aFzQg5UUM+ZHEerMaK2NP+jrAGLY1awobBzjcHGRWjxDaW78vczWFV3d7v9WNzhXA/R2/dudBZndSEGpyqIPsBQAAmcAbk9aznU01vNKdHQe5mIcrxAsQ0g1szPgr3i0vbAHb+FiQPHDN1zmra+T9PixX6aPP5uLrleOR5HZ5MyK6nddg+nODp1baRgEnGTika8opJLy6CWHjJtt8b9QvLulu0SV+1OvVI2nJEjRajhVAyEhVVxsPEGodW6s1u/wC/I1Ft6e/zJSezDvG5JzGSRjodSld/wNZqTSa8zVwTafkRr8tRlQuuQAKq9VOQrF9wVIOScEEYx8d601rvvM3QVjGnKsQCAPINCqBhgD3UljG4GQcTMcjG4X45l4ibu/zwf9FfpYJJfnl/Z9tOV44wwDOdRcn7A+3GsZ2VQBsgPTqT1o60n+fe5McPFGa34AiSLIHkwraghK6dRj7Mn7OrcfHGfLeqyquSs/zxLRoJSun+cCYrM2FAKAUAoBQCgFAKAUByznL77N81/oWvku0+8y9D7LsjukfX3LvyT9zi/n/zGr3ezO7R9fc+d7V73P09kTlegeeKAUAoBQCgFAKAUAoBQCgFAKAUAoBQGpxHiMcChpDgM6oNie8xwOnx8atCEpu0Sk5qCuzTl5jgWKaUudEEhjkOltnBAIxjJ3YbirqhUclG29q6/gpr4aLlfcnZnt+PwCSaMv34E7SQYOyY1ZHtYBHTPUVGpm0pW3N29Rr4XavwV/QwS80QAxgdq5liEqiOKRz2Z6MQoJG/nVlh573ws7b2lvIeJhuS33V9y8Ddl4pGkPbSExpjP7wFSPgVbfPwxmqKnJy0VvZd1IqOk9yMM3HoVjikyzCYAxqqMzsNOrZQM7LufKpVKbbXkVdeCipeZu212skayKe4yhgSCNiM5IOCPxqjTTszSMk46XgR6cyW5illEgMcT6GYAkattlwO9ksAMZya0dCopKNt73mSxFNxck9yNnhvFI59egtlG0urKVZTjOCGwdwc5qs4Sha/iXp1YzvbwNbiHMUELsjswKBS5CMVjDHCl2UYXPxqYUZyV1/0rOvCDs/bgffWKDtey1HOsR6tDaO1Iz2evGnVjwz8Ou1TqZ6Olb7+g+ohpaNzYtuLxSTPCjhpIwCwHQZOME9M/Dr0qrpzUVJrcyyqxcnFPeha8ViklkhRtTxY1gA4GrOBnoTtuPCjpyjFSa3MRqxlJxT3o3qoaCgFAKAUAoBQCgFAKAUAoBQCgFAKAUByznL77N81/oWvku0+8y9D7LsjukfX3LvyT9zi/n/zGr3ezO7R9fc+d7V73P09kTlegeeKAUAoBQCgFAKAUAoBQCgNLh1+JTKApHZSGM58SADkfWs4T0m15FnG1jdrQqKAUAoCq8c4ddzyCPEZg7eKRZNWCipgspXGWOQcHPj4V1Up04LS8bNczkq06s3o+F0yP4hy7csl3bKiGO6uO17XXjQGZWYFcZJGjAx1zWka8Lwm+MVa3PxMp4eo1KCW6Tvf/R64xyrNLNeSoVVnWMQnPUCNo5EbyDA4+YU+FRTxMYxhF8Fe/PcKmFlKU5Li7W/s8Hl6dZLZuzaQR2aQsI7homEinJ7yEEr8Oh/AVLrwcZK/GV+F9wVCalF24RtxsWG84d21oUaIdoI2CCRtZRyhUHW2STv9rOdzXNCehUvc6pQ06dmt5DXXLshiscoJDbxGOSLXpzqjC5DdDhlFbqvG8/DSd+pzvDycYeNlYk+E8EmWKJLicyAR6JIiqNHJkEd4uus7EDrvp+JrKpUg5NxVt+5/m42pUpqKUnf7EXLy5N6PexIEHbXJdFzs0Xc7ucdwkKQDjb4da2WIjpwk/BW9d5i8PPQnFeLv6Gfg8E1o7Yh7lxcDSgfU0S6O9I7YOrJXOCdh0PQVSpKNRLfvS5k0oypN7uL5HrmOyuJpQvYiS2ABZVkVTK4OQHJ30D2R18/CopThCN7/AKvb/ZatCc52t+n3NX1dn1mMBeza+F12mrcLsTHp66sjGemPpWn1EOPjo6Jn9PP9vhpXJGDgbJdTvEFhje3CIUC919TEkL02zn41k6qdOKe9p39jZUWqkmtyaseOXeASW1w51K0RiRQdOGZgzkk7k5y2Sx+0W+FTVrRnBK2+7K0aEqdRu+6xZ65jrFAKAUAoBQCgFAKAUAoBQCgFAKAUAoDlnOX32b5r/QtfJdp95l6H2XZHdI+vuXfkn7nF/P8A5jV7vZndo+vufO9q97n6eyJyvQPPFAKAUAoBQCgFAKAUAoDDdzhEZzsFBP0qsnZNhEHwWyNu6AuW7SNi2T/aBl+p7xGevdrnpQ1ct74mk5aS4cCxV1GYoBQCgFAKAUAoBQCgFAKA+YoD7QCgFAKAUAoBQEdxvjEVpEZZWwo2AG7M3gqjxJ8v+FVlJRV2bUKE689CC+EvNlcHH+IEauxtYgeiSPJrUE4AbQpAb4fPpg1mp1H4I7XRwUXoucm/NJW9N/AzW/NM0MipfRxxpIcJNEzGMP7D6gCpPgen/BGq/wDIiWDp1IOWGk21xTVnbzVuJbRWx5p9oBQCgFAKAUAoBQCgFAcs5y++zfNf6Fr5LtPvMvQ+y7I7pH19y78k/c4v5/8AMavd7M7tH19z53tXvc/T2ROV6B54oBQCgFAKAUAoBQCgFAQHED6TN6OMhI9Lu3g3/t/iD1+B8q5p/wDpPQ8EaR/StIpP7PLa4u0v5ZJT3b92hQkYSRNRI6DAJdc//HOM7nSrT0l/G8rGVmdH4NxEXEYkAK7kFT1Hln5qQfxFTSqacb2Eo6Lsb1aFRQCgFAaacUhP9ovl1wPqdqxWIpN20i2izbVgdxuK1TTKmOa5RN2ZV+ZA/wAarKpCPFkpNkKvMAedEj7yk4bbc56EfAeP/SuP6zSqqMFuL6u0bsnhXeZn2gFARs3HYEkaKSRY3ABw50hgxwCpbZt9sDcH8Ko5xTszeOGqzhpxjdfbfb+SPuuaNE7wi2nfSCQ6oSjAIrnB6Zw2AM7kEfGrmBCcS53uNuwtJhswYSQMcPoDqch1yM904ByT9oYwQN2bmqbtCwtpuzTSCmjvOz9rupO2FEan+cjrigJi35ih7FZZiLfUGOiVlDYUkHbO/TO3hVZSjHizWlQqVf2Rb/hEjZXQlRZFBCsMjUCDg9Dg7jI333qU7q5WcHCTi+KM9SUFAUO/QPxK4aTU/o8UXZDchDIGLMMfZJ0jv4yPpjCX736Hq6ThgoKO7Sbv97Wt6fYguPcbMbaRvurHbfA+Hy2B+Q8K5pVZQlaxpQwkZx0myT4PeC7TDIHSUYYZUgr5YyCQPPYg4IxiuinbR0Wcc06M9KD3ry8Cf/Z27eiFSxYRzSouo5IRXIUZPkNqvS/bzL9ppa+6XFRfq1vLPWp54oBQCgFAKAUAoBQCgOWc5ffZvmv9C18l2n3mXofZdkd0j6+5d+SfucX8/wDmNXu9md2j6+5872r3ufp7InK9A88UAoBQCgFAKAUAoBQEdx7iPo8LOME7AZ6ZP+OOuPHHh1rOrPQjc2oUnVmold4rOx1QBtMTqMlT3nV93cEg9SzADIzht9iK55VHGVlwGgRlhbxwOZbcRwMAyERIFVoiFYFlwS5BXu7bBpOmRVNfO3EnQRY4eK6JICwUNOMMM+IOFcZOO9q8snK77Vsqlmr+JaNByhJrwLGK6TmFAKA15b1FzlhkeHjtVHOK4sWZUGusuGEKk97Y40Z36ajkajg9B1J2Oc8rp4dy0oyXK4U6lrWMt1pkVdMSxuSSy9oNlA8CNsk7Dw86vKnhpbtLkFOolwM1vG0agvZo3TLZXHQ97fORnHl16bDOqoUYK7at5ldZUfgTvC7hpASYxGAcLhlOoeY09B8K0Sha8XclN+KN+pJFAKAhOZuDxzRtIYxJJGh0glhq8dJK77+B8M/MHOpBNXsdeDxE6c1FSsm9/wAlb5CtxOknaPrjBTskJIaMFBndTupAHTbKtWWHbd2zt7XjCMoqMbPfd+D39CQ5lkt7Vosw6jLJ38M/dToz7HzI28d61qVNCxyYTBvEKTTtZc35EzNwiAgtpGTk5LMRk+PXHU1c41x4FJ5T4cLqaQXAE5UEtLqIDAu4UKAfst3m389gCSa5KS021LefQ46rqKUXQein4eivd/bhuOlooAwNgK7D5173c+0AoCjczQPa3L3ZUyW8qosujOuEpkCTA+0m5yMePw3xneL0l/w9TD6GJoqhe0k215Sv4fz5GnxHgy3C61XWmFZCg7p1MBqGPxHw+INU1KdvG/iYRqzotxe58LHq7ZLTQqoXnkOI4E2aVh4n2UBG7bZx5De19Xu4+Relh3iJObejFcX4L/f2LTyhwp7a3CSsrSM7SPpHdDOdRAzuQM4zWlOLjGzMsbXjWq6UFuSSX8LcTVXOQUAoBQCgFAKAUAoBQHLOcvvs3zX+ha+S7T7zL0PsuyO6R9fcu/JP3OL+f/Mavd7M7tH19z53tXvc/T2ROV6B54oBQCgFAKAUAoBQCgIPiUiydpBcrpRsaGGcEE7b+DhgCdsDK7+dZwU46LNKVWVKanHiiuPy9fRYWJ0miByoIXYZU7CQEDYEbH+LFee6FeG6Luj2Vi8DW31Y2l9vPf5ehgThvEyB3EBGBnTBtgOMjA8yp29mqqnifxIu59mR37+v2/2SfDuFiCT0i9nR5ckKNWcNgnAzgkhScADYZPia6aOHaenUd2cWKx0JQ1VCOjHqy0cLmkeMNKgRj4A528CfI/DfHma6zzDboBQGD0ROukEnzGeu3j8KroLyFz76KnsL/simivIHk2Ufu0/2RUOnF+BN2ak3BkIIVnQHqAxwfn4n61jLDRasnYnSZn4dY9kCNRbJzvgAbY2A+VXo0dWmrkSlc3K2IFAKA+GgK3d8mwtJ2iPLE2ot+7YY1HxGoEr8QCAcnasXRi3c9CHaVWMdGSUla29eBCcd5VuXkR+17diVUtgIUALEZxnIGo7/ABO29Z1KMm73OzCdoUIQcdHR3X87+ZKLygzxpHNcyMkYARUVVVQBjBBBD48CR+Faam6s2c20VGbnTppN8b7+XkT3CeFR2yaIwQCSSSSSxPiSf+w8K0jFRVkcVevOtLSmzeqxiKAUBVuJ82rFeLakQkM0aENMBMxlzgpFpOtBtk5HVvZ3WIvvK5dcv2ptYbmKyQmd4wUNzOiqZnCDToBGAzDbAwM48qo6MLnobWxSX7uaXvY3uDxRWourq2tIxFEJ17Rp3MrNBqDAB1YKhkQrs2dgceUxpxjwMa+Nr11ozluXhw9i2cvcRa4hEjoEJJ7o7TGB/rUjb/dx5E1dnKiSqCRQCgFAKAUAoBQCgFAcs5y++zfNf6Fr5LtPvMvQ+y7I7pH19y7ck/c4v5/8xq93szu0fX3Pne1e9z9PZE7XoHnigFAKAUAoBQCgFAKAxT26uNLqGHkwBH99ARj8tw7aO0iwcjs5HGDv0326kfI0B5bluM/aluG2x3pnO2xx57kAnzwKA2bPgcERBRO8P4iST4eLE+IB+YzQEjQCgFAKAUAoBQCgFAKAUAoBQHzFAfaAUAoBQCgNCbhETsWZclnjkPeb7cWCh2PhgbdD45pcGi3KVsYhD+/7NXDqBczjSy4xgh8gAgEKNgRkDO9LkWM0vLVuzSMVf96HDqJZAh1rpZtAbQGI/iAz133pcWN3h1isCCNC5UdNcju3+1IS2PhnalyTaoBQCgFAKAUAoBQCgFAct5y++zfNf6Fr5LtLvMvQ+y7I7rH19yH7ZhsGIHwJrk05R3Jne6UJb3Fcj76Q3tN9TTWzzPmNRTyrkPSG9pvqaa2eZ8xqKeVch6Q3tN9TTWzzPmNRTyrkPSG9pvqaa2eZ8xqKeVch6Q3tN9TTWzzPmNRTyrkPSG9pvqaa2eZ8xqKeVch6Q3tN9TTWzzPmNRTyrkPSG9pvqaa2eZ8xqKeVch6Q3tN9TTWzzPmNRTyrkPSG9pvqaa2eZ8xqKeVch6Q3tN9TTWzzPmNRTyrkPSG9pvqaa2eZ8xqKeVch6Q3tN9TTWzzPmNRTyrkPSG9pvqaa2eZ8xqKeVch6Q3tN9TTWzzPmNRTyrkPSG9pvqaa2eZ8xqKeVch6Q3tN9TTWzzPmNRTyrkPSG9pvqaa2eZ8xqKeVch6Q3tN9TTWzzPmNRTyrkPSG9pvqaa2eZ8xqKeVch6Q3tN9TTWzzPmNRTyrkPSG9pvqaa2eZ8xqKeVch6Q3tN9TTWzzPmNRTyrkPSG9pvqaa2eZ8xqKeVch6Q3tN9TTWzzPmNRTyrkPSG9pvqaa2eZ8xqKeVch6Q3tN9TTWzzPmNRTyrkPSG9pvqaa2eZ8xqKeVch6Q3tN9TTWzzPmNRTyrkPSG9pvqaa2eZ8xqKeVch6Q3tN9TTWzzPmNRTyrkPSG9pvqaa2eZ8xqKeVch6Q3tN9TTWzzPmNRTyrkPSG9pvqaa2eZ8xqKeVch6Q3tN9TTWzzPmNRTyrkPSG9pvqaa2eZ8xqKeVch6Q3tN9TTWzzPmNRTyrkPSG9pvqaa2eZ8xqKeVch6Q3tN9TTWzzPmNRTyrkPSG9pvqaa2eZ8xqKeVch6Q3tN9TTWzzPmNRTyrkPSG9pvqaa2eZ8xqKeVch6Q3tN9TTWzzPmNRTyrkPSG9pvqaa2eZ8xqKeVch6Q3tN9TTWzzPmNRTyrkPSG9pvqaa2eZ8xqKeVch6Q3tN9TTWzzPmNRTyrkAc7nc1F297FlHcj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7" name="AutoShape 8" descr="data:image/jpeg;base64,/9j/4AAQSkZJRgABAQAAAQABAAD/2wCEAAkGBxQSEhUUExQWFBUWFxwbGRgYGBsgGhkYHBweHSEaHSAYKCghHSAmHBofIjIhJSorLi4uHB8zODMsNygtLisBCgoKDg0OGxAQGzckICYsLCw0LCwtNCwsLCwvNC8sLDQsLCw0LCwvLCwvLCwsLCwsLCwsLCwsLCwsLCwsLCwsLP/AABEIAIIBhAMBEQACEQEDEQH/xAAbAAEAAgMBAQAAAAAAAAAAAAAABQYDBAcCAf/EAEkQAAIBAwIDBAcFBQQIBgMBAAECAwAEERIhBQYxEyJBURQWUlNhcZEyNIGj0gcjQoKyQ6GxsyRzkqLB0eHxFTNiY3LTg5PwRP/EABoBAQADAQEBAAAAAAAAAAAAAAABAgMEBQb/xAAzEQACAQICBwcDBAMBAAAAAAAAAQIDEQRSEhMVITGRoQU0QVGBsdEUYfAiMnHBQuHxI//aAAwDAQACEQMRAD8A6Byxy9bzWySSR6nYtk63GcOw8DjoK8XA4GhVoRnON27+L8z3Mfj8RSxEoQlZK26y8kSvqjae6/Mk/VXVszDZerOPauLz9F8D1RtPdfmSfqpszDZerG1cXn6L4Hqjae6/Mk/VTZmGy9WNq4vP0XwPVG090f8A9kn6qbMw2XqxtXF5+i+B6o2nuvzJP1U2ZhsvVjauLz9F8D1RtPdfmSfqpszDZerG1cXn6L4Hqjae6/Mk/VTZmGy9WNq4vP0XwPVG091+ZJ+qmzMNl6sbVxefovgeqNp7r8yT9VNmYbL1Y2ri8/RfA9UbT3X5kn6qbMw2XqxtXF5+i+B6o2nuvzJP1U2ZhsvVjauLz9F8D1RtPdfmSfqpszDZerG1cXn6L4Hqjae6/Mk/VTZmGy9WNq4vP0XwPVG091+ZJ+qmzMNl6sbVxefovgeqNp7r8yT9VNmYbL1Y2ri8/RfA9UbT3X5kn6qbMw2XqxtXF5+i+B6o2nuvzJP1U2ZhsvVjauLz9F8D1RtPdfmSfqpszDZerG1cXn6L4Hqjae6/Mk/VTZmGy9WNq4vP0XwPVG091+ZJ+qmzMNl6sbVxefovgeqNp7r8yT9VNmYbL1Y2ri8/RfA9UbT3X5kn6qbMw2XqxtXF5+i+B6o2nuvzJP1U2ZhsvVjauLz9F8D1RtPdfmSfqpszDZerG1cXn6L4Hqjae6/Mk/VTZmGy9WNq4vP0XwPVG091+ZJ+qmzMNl6sbVxefovgeqNp7r8yT9VNmYbL1Y2ri8/RfA9UbT3X5kn6qbMw2XqxtXF5+i+B6o2nuvzJP1U2ZhsvVjauLz9F8D1RtPdfmSfqpszDZerG1cXn6L4Hqjae6/Mk/VTZmGy9WNq4vP0XwPVG091+ZJ+qmzMNl6sbVxefovgeqNp7r8yT9VNmYbL1Y2ri8/RfA9UbT3X5kn6qbMw2XqxtXF5+i+B6o2nuvzJP1U2ZhsvVjauLz9F8D1RtPdfmSfqpszDZerG1cXn6L4Hqjae6/Mk/VTZmGy9WNq4vP0XwPVG091+ZJ+qmzMNl6sbVxefovgeqNp7r8yT9VNmYbL1Y2ri8/RfA9UbT3X5kn6qbMw2XqxtXF5+i+B6o2nuvzJP1U2ZhsvVjauLz9F8D1RtPdfmSfqpszDZerG1cXn6L4Hqjae6/Mk/VTZmGy9WNq4vP0XwPVG091+ZJ+qmzMNl6sbVxefovgeqNp7r8yT9VNmYbL1Y2ri8/RfA9UbT3X5kn6qbMw2XqxtXF5+i+B6o2nuvzJP1U2ZhsvVjauLz9F8FE5jgWG5kjjyqKVwMk9UUnqc9TXz+NgqNaUIbkfS9nTdfDqdTe9/gvMvfJP3OL+f8AzGr6Dszu0fX3Pmu1e9z9PZE5XoHnnl2AGScAeJoCr8Y5wSMlI1Z2GM6QMgE4B8sE4/vrCddJ2RrGk3xK/ec63AViIpe6rnu9mx7rBemfM5AGSQarGs7lnSSK9xH9ptxHK6LOg0nBEkcgcNgZDBYmAwcjZiNupq+tfkUcFfiYR+1G88JIW/8AxT//AE01r8vb5I0fuej+1O9HuT847j/6RTXfbqvkaB7H7Vr7wS3/ABgu/wDgopro/jXyNAnuXv2h3UrAS28ZB8VSZPA++GPLx8+u1HWX40NA6aK2KH2gFAKAUAoBQCgFAKAUAoBQCgFAKAUAoBQCgFAKAUAoBQCgFAKAUBVeLc6rbgvJbXCwrP2BkIUd7ONaqW1NHn+IDfwBrSNJy3J77XKuRaqzLCgFAa1xMdwvh1Pl8BQEFxaCbSWRZZPgjDP4amX+6gIXlzm/vYdmePVpbWCJIm6d4NhhjxB/D4gdAFAKA5Zzl99m+a/0LXyXafeZeh9l2R3SPr7l35J+5xfz/wCY1e72Z3aPr7nzvave5+nsicr0Dzytc4cQKqI1OC3UjfHzUdR4746fOsK07I1pRuznMys2w2G/j1JxqO++CRnTnFeTUr3e5/7OxQMAsSN8AY8v+lZKbb3FreJszCUA4c6thsmo5ZwqkttkHcdc5wD411Klf9zMXJeBEXL3BP7u6Qbt3X1IwAYgZDDfpvjbOdzWqoU1xMnUaPIsrsnHpb58lgkI/wBoqBVtCll6ldZIsnLcXEISAhncEjU5iGk753JcnGNsBfE/OtIWjujEq5aXE6tYFuzTtPt6Rq2xvjfbwrsXAzNipAoBQCgKv+0PjElvbKtu2m4uJo4ITjOHdt2wdtlDdds4rahGMpfq4LeyGRvJ/H55LC7Wd9V3ZvPG76VGpkyyOFAxjGw230+NTWpxU048HYJ7iS5E4nLccLgnlfXK0bFmwBkgsAcKAPAeFVrRUajignuKbY863jcKsNDq97fTPEsrquEAlZS+lRpOkaRjHx36HodCCqSv+1K5F9xY7qxv7K2u5n4gbkJaSsuqGNWSdVLK6ldiux7rA+HXesU4TlFaNt5O8jf2d8TkuvR5JOLiaRkLyWgSDPQjB0AONJIP4VbEQUW4qNvuQiZ/aJxia29A7F9Ha30MUmynVG2cr3gcZx1G9Z0YKV7+RLZA80f+IwX1pAnEnCXkkv8AYQ/ulQBgBkd77WN/KtqerdOUnHhbxIfE+c08YuLW5s7Se/aCF4nZ7zsow0smo4Q5BSMAad8eO/WlOEZxclG78gy/8ARxAgknFy2Ce2CqokUklThO79nAyNjjPjXLK13ZWLFe/Z5xia5N/wBs+vsb6aKPZRpjXGF7oGceZ3rWtBR0beKIRFcs88GKxnub53kVL54QyquUTKhchdOVXJJO5+dXnQvNRh5JkJ7ic4PzzDPcNbtFcW0gjMq9vHo7SIdXXcn44IB6+RxnKjJR0uJNzUt/2ixu9uq2l5pumKwSdnHocDq+76guO9uAcb4qXQaTd+HEXNiy58hlu3tI4LlpI5WjkYR5jj09HZgThWIIXx7pyBtk6ElFSb4i4h57j7WGOW2u7dbh9EUk0aqjOeikaiylvAMoPyqFRbi2ne28XNLmjnyJPS4I47l2hiYSTxJmOF2Q6dTA6gQepA2/A4tToN6LbW8NjgPNYgsOHiQTXNzcxDRGnelkKrlnJcgYA3LMaVKV6krbkmE9xYuW+YY71HZFeNo5DHJHIAHjdeoIBIOxBBBI/vrKpTcHvJRFcb57S1MjS2t2IInCPcdkoiBJC6hqYMy5ONQUjPTNXhRcuDVyLmTjnPENtcC27K4mmaESosMYfWpYrgb7EBSxJwMDrnakKMpR0uCFzGv7QbX0H00iUL2nZdkVHbGbOOyC5wW8evSp+nlp6H5YXIbgfMUlzxzTi5gQWBLW8wK4kEw7+gEoSUYYYZ228CKvKlGNG/F34kX3nnj3EJLzjUfDhI8dvFEZJhG7I0rachSyEMFGpNgfFvhhCKjSc/Eq98rGG4uZOG8atoI5JGtbtcGKSR3CSZYZQyEld9O2cbt8MSkqlJyfFC+jKxk5k472l2e1sr6aG1bMMcdq5Sacf2rMdiqnZQNurb90CsIWjuau/uS3vOkiucufaA1b/iEUC65XVF82PX4DzPwFVlJR4svTpTqO0Fcjbm+ZImdI2mfqI1IBYk9MnYefyFJOyuiacFKejJ2XmQN5zxcQDXccNmjj8XWRXx88DA/EisnVkt7iehT7Po1Xo0qyb8mmvki+OPDcmO+tvszBkkBGDqTGNQ9oDb5AY2rWMlJXRxYjDzoVHTqLei78p3JktYyeqgqf5Tgf3YqxgS9Acs5y++zfNf6Fr5LtPvMvQ+y7I7pH19y78k/c4v5/8xq93szu0fX3Pne1e9z9PZE5XoHnlN5jj1ykHw6ZC7Z8seGB47715WPqaMWduHhcilsR/wD3/SvE0zt0TIthk7bHw+11zgdD0rrwm9uRhXdkZ05aB69PIdB8gBt9avLENvccRutw5IVBdtIyFBIycnOAM6j5nAqI1Kk3oxJsa54pBEQRqbBz1wDjzz/xFdFGE41E5lXwJ+34w8ukxW8hRsHW5VRg+IBOT9Pxr1FVm5WUHbz/ADeS6UVC7mr+Xz4G3Ydt3u10/wDp0/8AH/ua6paP+Jyw07vSN2qGgoBQCgKNzTy7cX3Ebc6pILa3id1midAxuHIXSFbJ2QZ1FcdRnet6dWMKb8W/YhreR9lyldWl7d9m0lzBd2hDyyvHrFwoYIGxpJGk4yF/i3Oxq0q0Z00uDT6EW3mTkL/xK3t4bKfh3Zxojq1x6TE2NmYfu1yd2IXrtnNK7pyk5xlx8LBX4ETZ8j3q8KsAirHe2MzyrG7KVYGVm0FkJXcaT1x1Bx4afUQdSV+EkLbiyT3PEb22u4ZrFbUPaSombhHZ5nTSoGjZV3OSx8vjWK1cJxad9/kTvNXkFLy3S2t5uFiIImh7nt4CRgHfSmWOSAMZ8amu4SblGXpYIkf2h8GmufQexTX2N9DLJ3lGmNc5bvEZxnoMn4VSjUUL38VYNDmzg803EeGTRpqjt3mMralGgMqhdiQTkg9AamnUUacovi7B8TJzhLckmIcNj4hbugO8sakSAnZll8OhDLuN6ilorfpWYZ6/ZnwCWxsI4JiNYZ2KqSVTUxOgE9cePxJ69anEVFUm5RCVkQNlZ8Q4bPeC3sxew3M7TxsJ0jKO/VHEnUfEeXx2u3TqRjd2aViLNELzFwCay4GEkKG4kvElfGdAkeQYHngYGcfGtqc4zrX8LW6ENWRK3dveS3j395AlnDZ2cwXMglEjsramwm5QDJ0kA9PEnTkpQjDQi7tskr3J03ov/hctzbyukmmK2f0wSCN5RjWsGkFQQd+82np1wK1qrSc1F9Ai+8qcGuIG4mWURme6kkhYlWBUrhWIUnAz4HB+Fc1ScZKK8lYlbilw8qX8jWDS28xlgu4pLiaW8Dh1D5LRxlyoAUZ2Ct0ADb431tNaVnuastxFmTD8I4hby8RhgtkmivneRJ2lVVjMikMHX7Rx4YH47nFNOnJQcna24WNS75NuRFwuQwNM1tAYp4EuOyk7wG6SIwGx6jVvsPlZV4vTV7X3ixcuR+FiFJW9Ea0MkmSr3Bmd8KAHZizaT1GkMemfHA5qs3LxuSihc08q8Rulvo3hlnkkmLW8vpemBYAVZYxDqA190r3lxk51bZPTTq04OMk+C8vEi1y4W/BJxxiO5KfuV4cIS+pf/NEurTjOrpvnGPjWLqR1Wh43uTbeViTk699Ek0xDt4uLNeRxs6YljHQagSFzn+LHT4it9fDT+2jYixO8Dsb2Xiwvri2FvGbNoQvao7KRKGGvT4tlj3cgADJztWU5QjT0Iu++5Nt9zV5g4XNa8Zj4jHDJPBJH2cwiUtIhxp1aB3mGyHug/Zb4ZmM1Kk4N2ZRpqVw/DpeI8Xt7rspIrW0TZpkZGlk3PdR8OACRuQPsnzFFJQpON97JteVzo9cxcUBiupdCM2M6VJwPHAziqydk2WitKSRzfg19a3M7TX8qlhjs0k2jHjnfunG2Afnudx5eFqwnJzqvf4fY+ixmFxFGmqeHi9Hxa4v+fGxu2/NlvCx1TIQjEZU6tS+BGnOdjXoPEU1/keXT7KxdThTfru9yH5l50l4gDaWMLkSbMxHeZfEY6Ip8WY9PKuedd1P0wR7OF7Jhg7V8VJK3Bff+39kTVny36Fw8RuQz5eRyOgcqBgfAAAfGumlDQjZnido4tYqu5pbuC/j7k7yKv+i583b/AJf4itThLDQHLOcvvs3zX+ha+S7T7zL0PsuyO6R9fcu/JX3OL+f/ADGr3ezO7R9fc+d7V73P09kTea9A88r15aFpGwNvlgdSfHr16j415eNwtWrupq/D+zopYqlTX6mYHiRB35FX8a56fYdeX73YrPtWmt0U2fIpkzlA7fHGlNt+p69Oma66WCwtBOMql2/Iwliq9b9sLIzy8PuZCSbgRoeixpk4/wDm2P8ACvMnh05uzdj0KdelCCvTvL7vdyMcvKsLKe0eVzj7byHI+nd/uq9OhGMk7Xf3JljarVo2S+ySNKabhtqPso7eH8bHzwX2z8AfwrpvOTucZHcV/aIyjuRrGPBpDudv4UA1Z+BFdirTe5IrZGflTjdw2q4uZAkB/il7gPloXOB/ifIbVrHSjvkxYlOF89W1zOIodTg9JMEBvio6lR4scDcYz4WjUu7WDjYs5lGdORnrjO+PlWpU95oDDDdI5YI6sUOlgpBKt1w2Ohx4GlrAzUAoDx2ozpyM4zjO+POgCyqc4IONjv0I8/KgPqOCMg5HmKA9UBgtr2OQuI3VzGxR9LA6XGCVbHQgEbHzo9wMxNAYbK8jmQSROsiN9l0YFTg42I2O4xUtNOzBnqAKA1eIcPinXRNGsi5DaWGRqByDv4g1Kk09wPfao+pMqx6MuQdvIj/nUb0CJ4fy5YQTaobe2jmG4KogcZ8sbjbyq7nNreyNxNGQAgEgE9Bnc48vOqEiSULuxA+Zx/jQHugNa64hFFjtJEjz01uq5+WTUpN8CLmdHBAIOQehHQ1BJja7QHBdQR4ahU2ZF0ekmU7Ag7Z2Ph5/KoJPqyA5wQcHBx4HyoAkqsMggjzB2oD4J127w36bjf5edAencAZJAHmelAfDKMasjHnnb60+wBlAxuN+m/X5edBc8+kJnTqXPlkZ+lLEXIHiPJVpMxZo9JO50Erk/hXJLB0pO9j06Ha2KorRjLd9yJ4h+zO3ZMQs0b5yC3fB+BB8PiDkbdehlYSkvA2l27jGraVv4Rq2HK13bqUjJAbrolIBPn/Cf7q6IxUdyR5lWtUqy0pu7+5I833Ihtkh1FmIAJJJJC4JJJ3O+BVjIlLa6jsbSMSEKVXcH2j3iPick7DegNnlvjS3kPaqpXDlSD8P+YIP40BQecvvs3zX+ha+S7T7zL0PsuyO6R9fctXLdw6WUOhGckvsP9Y3UnYV9D2QovDR0n5+58v23rPqpaH29kboiupOuiIfE6mH4Lt/vV6msprgrnj/AE9SX7mYbvhhBGuVmB6joPjgLv8A71cmKxNSMP8AzsvzidNLCUv8t5lg4eibhQD5+P1O9fI18VXqO1STO6MIR/ajYMX4Hz/71lTm4SUkWbMHpzIcEDzwWwdz4H7OPgSD1617lOrCrG6Zm4kLzHxiQoUQiIHALggle8B0wdjv/Dj4itIWT3jRKBPZTbu5Swhxu8hzM2PH2juPJRjocVMq0L2itJ9CFFsh5eIWsHehj7Zj/wD6Lr7J/wBXHvr+Gz/MVdU6s/3Oy8kT+lG5wnl3iHFmDnUIvCecYUDb/wAqLpjxH2vLK1106Kiijn5HXuUuToLBSUzJK325X3ZuvTyG/Ty8a2SSKXOX8c5gg9Nk4j2o7a3vEjRMMc2cYMcmCBp7zO7deg+Nd8IS0dC25rr4GGlvuXrmDmCeG9QPIbezYRdnMIO0jkdmwySuD+6zkBTsNyc7YrnjBOP3Lt7zXj4z2Q4k2uG2K3qxrIINbMWWP+CPDSyEsQDv+IFHC+j/AAL8SMfni6jt+KZbW9kbdo3khMTssxBKvGehABAOBkEGtFRi3H73Iu7MsHAuLXicTayupIpg1oLlWjjKdme17MxjJYsPHUTnYVnKMdDSXnYsm/Ew81SC04rZ3hwEkhnt5Wz0CqZk/wB5WpTWlBr1Ie53KJw66ltLW9jYky8RtIriMdP3ty5icD4gyofMYroklKSaXB25FeBb4Lm7DXNrZyxW8XDIYkUNHrMrdlq7xJGhcDGRv1OfCsdGKSclxLbz7acy3l7LZxwPFb9vYi4ctHr0kOFIQZGc5A3OwyetHTjFNvwdhdtkbwTjMqX9xaRMsXb8SmZpXXIKRxxkxR+Bkb47AZO52q04JwUn4IhPfYn+GcduPT3gunMGZJBBCYP3c0SqSrJNnd8d4g/EafEZuC0U47yb+ZV+R+J3lracLbtImtrifsOx7M6gGaQ9oZM7tlTsABjHzrWrGDnLzRWF0kSV9zVfei3PEUkhWG3nZBbGPJeNJAhLSZyrnOQAMDbrmqqnDSUHxa4lrvibXFeN37zcRW3mhhjskjkGuLWz6oe00E5AUZDZbBO4xjG8RhBKN/EjSu39i48u8RN1aQTsukzRI5UdAWUEgfDesZx0ZNeRdb0UHhHAbduLwtw6IRQWKulxKmdMsjLpEOonMjL1YnPXffFdDm1San48Clt+4hIrRDw2K/0j01uIhjN/aFjcFNGrrp0baOnwq9/1uPhb+iPC5auO8NSPjvDJV1F5RdaizMdlhAVVB2VRqOwxuxNZQf8A4yX8EtfqRUf2t8aguvS43lUNa6I4IcnU8pkQyykdMLH3Fz/7nmK1w8Wrfe5E2dY4xxxY7GW8jIkRYGlQ+DjRqX8Dt9a5IxvJRNG9xyi+kMCXTlrVp4lgV2uYlklurm4RWY5c5SNA40qo0gI2RgV1RV7cfHh4IzZe/wBn8SpNxCOAj0WO4URBfsK5iQyqmNgO0P2RsCTWNXhG/EvHxIjnblu0PEuG5t4j6RNOZu4P3h7PV3vPfer05y1ct/l7kNb0HM1txmRLK1jlC2MK9mZREqIHbGO62fLFRZOknJ+LH+W4ieF8Za24RxKQ4jmkvp41AOdMspVTggd7TknONwvSruClVilwsQnZO5u/s6vLeGa9sbaQPAYlnhPeG+gRyjvY/iCn8TUVYtpTa38CItb0jT5cH+j8u/62X+h6mSV6n54k+RYv2p8Qh/0S0nfRFcTa5jg/+TD3yvd37z6F+tUoRlvkvAmbXBlXj4isvLt1AW7T0WVYc9NcQmQxtjqAUIH8taaLjWT895Ru8TI8rQS2nDJTlrXiUDwE/wAdq4k0Y8yh7h/CltJOovFdQ9zSJXhPLdpd3HFjdQxvi5x2hGGReyU5Vuq461SU5RULeX9l7XuWD9ld7JNwu3eZi7YddbZyyq7KrHO+SoG561nXSVR2JjwLbWRYj+M8UW3TLEAnp/xPyH/KgOVcU40ZZu0PQEaQfIbjP47n50BKcD4HNxF+1nZhCD16FvNUHgPNv8TkgDpdpbJEipGoVVGAB0FAcy5y++zfNf6Fr5LtPvMvQ+y7I7pH19y78k/c4v5/8xq93szu0fX3Pne1e9z9PZE5XoHnmOZNQxVZK6sSnYi1fQdJ+WwOB8CfD4E18/jMG73X/ToTuZ815TTW5kmvc3CKO9jA8/8ArUwUm7R4llG5zvnDmaSPV6MEijQ6JJShBVyfsjA1NqByMEZ89wa9qhglZOpvZWTsU7hPBLviEuYkZzneef7KnbcLuqeBGdT79MV6lOjZeX8GLmdT5X/ZjbWx7Wf/AEqfxaTdQfgpzn+bbbIArdJLgZtt8S9AVIPLjII338qAi7fly3Sz9CVMW5Rk0ZP2Wznfrkkk565q2slpaXiQkrWNOXkq1bsw3bMkYjAjM8vZt2WNBdNWliNI6jfG+aKo0RZGW75StZFmVkb99KJmIdgwlXADqQcoRpHTFSqkkybI1/Uaz7O4jKSMLkIJi8sjO/ZklSWYls5PXPkOgFNbK6fkRoolRwaL0r0vSe37HsdWTjstevGOn2t89arpO1vAkxcycu29/EIblC6BgwAYqQwBGcrg9GI/GphOUHeIaTMXEeVbWeW3lkjy9tjssMwC4IIyAcMAVBGfKiqSSaXiLIwcY5LtLmV5ZFkDSKEl7OWRBKg2CyCNgHGNt/DbwFTGrKKsiNFG/b8CgSZJkTS8cPYJgkKsWQdIUbdVH0qrm3uZNjTuOULVw4aM9+4FySHYMs4wA6kHK7ADA+NSqkv6Isj3DyrbrOLj967qWZA80rpGz51FEdiqZBI2G2dsU03awsj5BynbJFbQqjaLWQSRDW2VcajknOW+2djR1JNt+ZNka83Itm0rSGN8PJ2rxiWQQvKN9bRA6CcgHpvU62VrEaKIyfkJLi8vZrkExz9iEEcsiEqsel1kCYBUsBtk9PCtNc4xio+FyuhvbLlFbKqCNQFQKFCjYBQMADHTaue74lyu8I5DtLUoYe3QRtqVfSJtGc53QtpPyIrWVaUuP9EaKMickWYnE/ZtkS9sEMj9kJj/AGgjzoDeOcU1s7WGijzxPke1uJu3k7ftN8FbiZdGQAdAVgEyBvjGahVZKOiuA0UyV47waK8ga3nUtE+nUAxBOlgw3XfqoqsZOLuiWkzY4jZpPFJFIMpIjIw81YYP9xopWd0HvKfFydcoNImspR2fZdrPZa5zD0EbsJFDgDA3G+NxWjqp/wDSti5WdokSBIkWNF6KihVHyC7Csrt8SxrX/B4ppYJnUl7dmaM5IwWGk5A2O3nUqTSaXiLH2PhES3LXIU9s8YjY5OCikkDHTqetNJ2sLeJoQ8oWqFSEPduWuQC7Edu4wXwT9B0FWdSXSxGijbveBwyzxXDqe1iV1UhiO7IMMCBsw+fQ71Cm0rImyI6fki0aCCDQ4S2JMWmWRWUnOe8pDHr51KqyTb8yNFG1wrliC3kWVBIZFiMQZ5HchC5kI75PVj18gB0FQ6jaswkjHfco2sxuGdGzdCMTYdgG7IgodjsRgbjrUqrJW+wcUzPxTlu3uJoJ5Y9UtucxsGYY3B3wcMMjODnx8zURqSSaXiTZMj73kOylklkdJCZm1SKJ5QjnAHeRWCnp0xVlWklYjRRYrWBY0VEUIigKqqMBQNgAB0GKzbu7ssZaA5L+0iSVLsq7Eo6hk/8AiNiv4Nk/iKA2eTeTWnxNcArF1VOhk+J8l/vPy6gdPjQKAAAABgAdAB4CgPVAcs5y++zfNf6Fr5LtPvMvQ+y7I7pH19y78k/c4v5/8xq93szu0fX3Pne1e9z9PZE5XoHnigNW8slkG/XGM9dvkdj+NUnBSVmSnYjG4ZINlbHXGDkDPTZunyGP8c8M8Fpf73mqqojrzl+aTI1bHV8NiMaT8Op2xSng3HyL65Hiz5DiyDNuq7CNNlIyGGthhnIIHlnG+rFd0IKKMZTuW23gWNQiKEVRgKoAAHkANhVyhkoBQGnfcNimx2qK+nOM+Gf+1VcUzSnVnT/a7EFFbWhMh9FAijLK0p06dS7EAZ1bHu5x1B+dXdBK3m/Aqu0Kzvvdl4n14uHDTlIxq6AowOzBTkEZXDEA5xjNPp2+ESX2jNf5nmNOHlWYxBVV2RiY2wChwSdtl/8AUdvPFS8PZ2sQu0ptX03xsZJIOHLrJjTEZw5CMQpGc5IGBjByfDbPUVCoXtu4kvtCav8Ar4Hzi1nZ24Qm3Vg7Ad0Dur4yHJ+yuRnHnSFBTvYVO0KsLXk956e34crMhWIMgYtkEBdIDNk9NlIOM9N6Kg2r6I2hNNpz4GvB6AwkYwqqRyaNRRvdo5Y7ZQDXglsYxUvDWtu4lV2lUd3p8GZOJ2lrFIsYs+1YxvJ3AuyoVB+0Rk5cbUhQUouX3tzuWn2hWjK1291zFZNw+R2Tso1wRpJGzqYlmz8O6x2O/dY+FTLDOKvb8vYrHtOcnbTf4rmcQ8OwTojACsxyrDCoFYkg7/ZZT8QQRmq6h5S20J5zxdQWaQPN6MjBZCmFxkntOz6kgDfrnpvUrDpyUfzzIfaNVQc9J/m4+WqWDIrNCqFmZcFc/YbSWymRo1Y7+cbjx2pLDWdrXEe0qjSbk1/ozPbcPA1GNMaio7jd5hnIXA72MHJXIGD5GqqhvtYttCdr6ZguTw1AT2aNjRnQhbaTTpO22DrB+PhmrRwzfh+IpLtOcf8AN/8ATdn4ZZIyq0SAvjHcbGTsAT0BJ2AJ3qipJ+Bo8dVW5zZqxpw1gWVYyBp6K2TrJC4GMtkgjbO4PlVvp3lK7RnnMMgshBHMbZMSPpXoBkkgEsxAAOnqfEgeNWWGTm4+RV9pVdBS0nvNoWvD9fZmOMONiuk5DaNZXI2zoOcA9AcdKpqN17bi20Kl7ae82bPhFlKCUhQ4OCCpBB2OCGwQcEHceIqHSS4ovHG1ZcJkVbvYMZP3CqsTOsjkDShWQxgHB6sQSPIDJxkZ0eFtbdx6mK7TqO/6nu4/YzXqWEaO3YqSsZk0lGXUoxnBYY21DPlkZxUQw2k0reNi0+0qkU3pPzM1tZ2MkiokMbZDnoQQYygI0nf+0H93nVXQsrtFo4+rJ2Umeb7h9vHLHGLIP2hwGBQDIBJzqIOwGamNGEot7txE8fXjJK73mLh62EqauxQMACyBGZhkkDAUZbcEbA4wameH0XwIh2jUkv3M+MllrjVYI2WQrhh5NHLIGx5YiI/H4VP0253Vrf6+SNpVLq0r3/2/6Mjpw5RlkRdyCCjBgVAYgqRqGFIbcdDnpVVh2/AttGec+tBY9skKwxuzMQcDZcIX69DtjYHI1A+NNR+lyaG0amkoqT3kn6uWvuE+lU0I+Rr9XWzMerlr7hPpTQj5D6utmY9XLX3CfSmhHyH1dbMx6uWvuE+lNCPkPq62Zmez4PBE2qOJUbGMgeFFBLgUnXqTVpO6N6rGRpcQ4TDOUMsSSGM5QsASp8cfA4GR0OBmgN2gFAKA5Zzl99m+a/0LXyXafeZeh9l2R3SPr7l35J+5xfz/AOY1e72Z3aPr7nzvave5+nsicr0DzxQCgFAKAUAoBQCgPhoCGm5dRu1XtJBHKSTF3NAdjkuMqWzq3wSVznatVVatu3rxMHQW9X3PwPictxhSuWGUZTpEa7MwYnCKBnIAzj/nTXSCw8Uvz+TFf8qRzK6tJLpZpDpBTA7X7WNSnfO4Y5YZIBwcVMa8k07fiKzw0ZJq/wCMy3/LUcqGNncKzyMcFTvJnIwykbZ2OMjzqI1pRd19uhaeHjKOj/Jl4hwCKY/vNTARGMDOAFb7R28TgZzt3RtURqyjw87kzoRnx8rGKXluN0ZHaRgxYsSRkl4uyPQD+EZ28fpUqtJP887kfTxas/zdY17vlGOVXWSWZu0LFiTHklo0jzjRpBCxjBAyCTg4OKsq8k00uHzcq8LFqzbN/iXBRNIsnayRlUZDoK95HKkg6lJG6jdSD8apCo4q1vvyNJ0VJ3v9jA3LMOMd4Lr1aQRj7v6Pp6Z09nv1znxxtU66X5/N/cq8PDrfpYxjlWLQqZbCyB8hY1LYXSVbs0AZSNjtn49KnXyvcj6aNkvvc25OBo0LQktpaUyHcZ1GXtcdMY1bdOn1quselpfa39F9THRcfvfrc1pOVoWKnfusxAIjZQrsGKAOpwoYbY3GSM4qdfK1in08bp/m8++rahi6yyI5cuGXsxgkFSANGk5DHJIJO2+wprnazQ+nV7p7z2vLkaxPEjOisYyCCCUMQQLp1Aj+zU97OTmjrSctJ/fqT9PFRcV9uh7v+BJLKkrM+U0EDu4yjagdwSpJ2OkjIxnoKiNRxTS+5MqKlJSbMI5aQBAskimNI1VgVyOzLEHdSCTrIORjHgKnXS338b9SPp42VvC3QztwUdgIFkkVRnJHZlmBzkHWpUjfy8BUax6elYl0f0aFzQg5UUM+ZHEerMaK2NP+jrAGLY1awobBzjcHGRWjxDaW78vczWFV3d7v9WNzhXA/R2/dudBZndSEGpyqIPsBQAAmcAbk9aznU01vNKdHQe5mIcrxAsQ0g1szPgr3i0vbAHb+FiQPHDN1zmra+T9PixX6aPP5uLrleOR5HZ5MyK6nddg+nODp1baRgEnGTika8opJLy6CWHjJtt8b9QvLulu0SV+1OvVI2nJEjRajhVAyEhVVxsPEGodW6s1u/wC/I1Ft6e/zJSezDvG5JzGSRjodSld/wNZqTSa8zVwTafkRr8tRlQuuQAKq9VOQrF9wVIOScEEYx8d601rvvM3QVjGnKsQCAPINCqBhgD3UljG4GQcTMcjG4X45l4ibu/zwf9FfpYJJfnl/Z9tOV44wwDOdRcn7A+3GsZ2VQBsgPTqT1o60n+fe5McPFGa34AiSLIHkwraghK6dRj7Mn7OrcfHGfLeqyquSs/zxLRoJSun+cCYrM2FAKAUAoBQCgFAKAUByznL77N81/oWvku0+8y9D7LsjukfX3LvyT9zi/n/zGr3ezO7R9fc+d7V73P09kTlegeeKAUAoBQCgFAKAUAoBQCgFAKAUAoBQGpxHiMcChpDgM6oNie8xwOnx8atCEpu0Sk5qCuzTl5jgWKaUudEEhjkOltnBAIxjJ3YbirqhUclG29q6/gpr4aLlfcnZnt+PwCSaMv34E7SQYOyY1ZHtYBHTPUVGpm0pW3N29Rr4XavwV/QwS80QAxgdq5liEqiOKRz2Z6MQoJG/nVlh573ws7b2lvIeJhuS33V9y8Ddl4pGkPbSExpjP7wFSPgVbfPwxmqKnJy0VvZd1IqOk9yMM3HoVjikyzCYAxqqMzsNOrZQM7LufKpVKbbXkVdeCipeZu212skayKe4yhgSCNiM5IOCPxqjTTszSMk46XgR6cyW5illEgMcT6GYAkattlwO9ksAMZya0dCopKNt73mSxFNxck9yNnhvFI59egtlG0urKVZTjOCGwdwc5qs4Sha/iXp1YzvbwNbiHMUELsjswKBS5CMVjDHCl2UYXPxqYUZyV1/0rOvCDs/bgffWKDtey1HOsR6tDaO1Iz2evGnVjwz8Ou1TqZ6Olb7+g+ohpaNzYtuLxSTPCjhpIwCwHQZOME9M/Dr0qrpzUVJrcyyqxcnFPeha8ViklkhRtTxY1gA4GrOBnoTtuPCjpyjFSa3MRqxlJxT3o3qoaCgFAKAUAoBQCgFAKAUAoBQCgFAKAUByznL77N81/oWvku0+8y9D7LsjukfX3LvyT9zi/n/zGr3ezO7R9fc+d7V73P09kTlegeeKAUAoBQCgFAKAUAoBQCgNLh1+JTKApHZSGM58SADkfWs4T0m15FnG1jdrQqKAUAoCq8c4ddzyCPEZg7eKRZNWCipgspXGWOQcHPj4V1Up04LS8bNczkq06s3o+F0yP4hy7csl3bKiGO6uO17XXjQGZWYFcZJGjAx1zWka8Lwm+MVa3PxMp4eo1KCW6Tvf/R64xyrNLNeSoVVnWMQnPUCNo5EbyDA4+YU+FRTxMYxhF8Fe/PcKmFlKU5Li7W/s8Hl6dZLZuzaQR2aQsI7homEinJ7yEEr8Oh/AVLrwcZK/GV+F9wVCalF24RtxsWG84d21oUaIdoI2CCRtZRyhUHW2STv9rOdzXNCehUvc6pQ06dmt5DXXLshiscoJDbxGOSLXpzqjC5DdDhlFbqvG8/DSd+pzvDycYeNlYk+E8EmWKJLicyAR6JIiqNHJkEd4uus7EDrvp+JrKpUg5NxVt+5/m42pUpqKUnf7EXLy5N6PexIEHbXJdFzs0Xc7ucdwkKQDjb4da2WIjpwk/BW9d5i8PPQnFeLv6Gfg8E1o7Yh7lxcDSgfU0S6O9I7YOrJXOCdh0PQVSpKNRLfvS5k0oypN7uL5HrmOyuJpQvYiS2ABZVkVTK4OQHJ30D2R18/CopThCN7/AKvb/ZatCc52t+n3NX1dn1mMBeza+F12mrcLsTHp66sjGemPpWn1EOPjo6Jn9PP9vhpXJGDgbJdTvEFhje3CIUC919TEkL02zn41k6qdOKe9p39jZUWqkmtyaseOXeASW1w51K0RiRQdOGZgzkk7k5y2Sx+0W+FTVrRnBK2+7K0aEqdRu+6xZ65jrFAKAUAoBQCgFAKAUAoBQCgFAKAUAoDlnOX32b5r/QtfJdp95l6H2XZHdI+vuXfkn7nF/P8A5jV7vZndo+vufO9q97n6eyJyvQPPFAKAUAoBQCgFAKAUAoDDdzhEZzsFBP0qsnZNhEHwWyNu6AuW7SNi2T/aBl+p7xGevdrnpQ1ct74mk5aS4cCxV1GYoBQCgFAKAUAoBQCgFAKA+YoD7QCgFAKAUAoBQEdxvjEVpEZZWwo2AG7M3gqjxJ8v+FVlJRV2bUKE689CC+EvNlcHH+IEauxtYgeiSPJrUE4AbQpAb4fPpg1mp1H4I7XRwUXoucm/NJW9N/AzW/NM0MipfRxxpIcJNEzGMP7D6gCpPgen/BGq/wDIiWDp1IOWGk21xTVnbzVuJbRWx5p9oBQCgFAKAUAoBQCgFAcs5y++zfNf6Fr5LtPvMvQ+y7I7pH19y78k/c4v5/8AMavd7M7tH19z53tXvc/T2ROV6B54oBQCgFAKAUAoBQCgFAQHED6TN6OMhI9Lu3g3/t/iD1+B8q5p/wDpPQ8EaR/StIpP7PLa4u0v5ZJT3b92hQkYSRNRI6DAJdc//HOM7nSrT0l/G8rGVmdH4NxEXEYkAK7kFT1Hln5qQfxFTSqacb2Eo6Lsb1aFRQCgFAaacUhP9ovl1wPqdqxWIpN20i2izbVgdxuK1TTKmOa5RN2ZV+ZA/wAarKpCPFkpNkKvMAedEj7yk4bbc56EfAeP/SuP6zSqqMFuL6u0bsnhXeZn2gFARs3HYEkaKSRY3ABw50hgxwCpbZt9sDcH8Ko5xTszeOGqzhpxjdfbfb+SPuuaNE7wi2nfSCQ6oSjAIrnB6Zw2AM7kEfGrmBCcS53uNuwtJhswYSQMcPoDqch1yM904ByT9oYwQN2bmqbtCwtpuzTSCmjvOz9rupO2FEan+cjrigJi35ih7FZZiLfUGOiVlDYUkHbO/TO3hVZSjHizWlQqVf2Rb/hEjZXQlRZFBCsMjUCDg9Dg7jI333qU7q5WcHCTi+KM9SUFAUO/QPxK4aTU/o8UXZDchDIGLMMfZJ0jv4yPpjCX736Hq6ThgoKO7Sbv97Wt6fYguPcbMbaRvurHbfA+Hy2B+Q8K5pVZQlaxpQwkZx0myT4PeC7TDIHSUYYZUgr5YyCQPPYg4IxiuinbR0Wcc06M9KD3ry8Cf/Z27eiFSxYRzSouo5IRXIUZPkNqvS/bzL9ppa+6XFRfq1vLPWp54oBQCgFAKAUAoBQCgOWc5ffZvmv9C18l2n3mXofZdkd0j6+5d+SfucX8/wDmNXu9md2j6+5872r3ufp7InK9A88UAoBQCgFAKAUAoBQEdx7iPo8LOME7AZ6ZP+OOuPHHh1rOrPQjc2oUnVmold4rOx1QBtMTqMlT3nV93cEg9SzADIzht9iK55VHGVlwGgRlhbxwOZbcRwMAyERIFVoiFYFlwS5BXu7bBpOmRVNfO3EnQRY4eK6JICwUNOMMM+IOFcZOO9q8snK77Vsqlmr+JaNByhJrwLGK6TmFAKA15b1FzlhkeHjtVHOK4sWZUGusuGEKk97Y40Z36ajkajg9B1J2Oc8rp4dy0oyXK4U6lrWMt1pkVdMSxuSSy9oNlA8CNsk7Dw86vKnhpbtLkFOolwM1vG0agvZo3TLZXHQ97fORnHl16bDOqoUYK7at5ldZUfgTvC7hpASYxGAcLhlOoeY09B8K0Sha8XclN+KN+pJFAKAhOZuDxzRtIYxJJGh0glhq8dJK77+B8M/MHOpBNXsdeDxE6c1FSsm9/wAlb5CtxOknaPrjBTskJIaMFBndTupAHTbKtWWHbd2zt7XjCMoqMbPfd+D39CQ5lkt7Vosw6jLJ38M/dToz7HzI28d61qVNCxyYTBvEKTTtZc35EzNwiAgtpGTk5LMRk+PXHU1c41x4FJ5T4cLqaQXAE5UEtLqIDAu4UKAfst3m389gCSa5KS021LefQ46rqKUXQein4eivd/bhuOlooAwNgK7D5173c+0AoCjczQPa3L3ZUyW8qosujOuEpkCTA+0m5yMePw3xneL0l/w9TD6GJoqhe0k215Sv4fz5GnxHgy3C61XWmFZCg7p1MBqGPxHw+INU1KdvG/iYRqzotxe58LHq7ZLTQqoXnkOI4E2aVh4n2UBG7bZx5De19Xu4+Relh3iJObejFcX4L/f2LTyhwp7a3CSsrSM7SPpHdDOdRAzuQM4zWlOLjGzMsbXjWq6UFuSSX8LcTVXOQUAoBQCgFAKAUAoBQHLOcvvs3zX+ha+S7T7zL0PsuyO6R9fcu/JP3OL+f/Mavd7M7tH19z53tXvc/T2ROV6B54oBQCgFAKAUAoBQCgIPiUiydpBcrpRsaGGcEE7b+DhgCdsDK7+dZwU46LNKVWVKanHiiuPy9fRYWJ0miByoIXYZU7CQEDYEbH+LFee6FeG6Luj2Vi8DW31Y2l9vPf5ehgThvEyB3EBGBnTBtgOMjA8yp29mqqnifxIu59mR37+v2/2SfDuFiCT0i9nR5ckKNWcNgnAzgkhScADYZPia6aOHaenUd2cWKx0JQ1VCOjHqy0cLmkeMNKgRj4A528CfI/DfHma6zzDboBQGD0ROukEnzGeu3j8KroLyFz76KnsL/simivIHk2Ufu0/2RUOnF+BN2ak3BkIIVnQHqAxwfn4n61jLDRasnYnSZn4dY9kCNRbJzvgAbY2A+VXo0dWmrkSlc3K2IFAKA+GgK3d8mwtJ2iPLE2ot+7YY1HxGoEr8QCAcnasXRi3c9CHaVWMdGSUla29eBCcd5VuXkR+17diVUtgIUALEZxnIGo7/ABO29Z1KMm73OzCdoUIQcdHR3X87+ZKLygzxpHNcyMkYARUVVVQBjBBBD48CR+Faam6s2c20VGbnTppN8b7+XkT3CeFR2yaIwQCSSSSSxPiSf+w8K0jFRVkcVevOtLSmzeqxiKAUBVuJ82rFeLakQkM0aENMBMxlzgpFpOtBtk5HVvZ3WIvvK5dcv2ptYbmKyQmd4wUNzOiqZnCDToBGAzDbAwM48qo6MLnobWxSX7uaXvY3uDxRWourq2tIxFEJ17Rp3MrNBqDAB1YKhkQrs2dgceUxpxjwMa+Nr11ozluXhw9i2cvcRa4hEjoEJJ7o7TGB/rUjb/dx5E1dnKiSqCRQCgFAKAUAoBQCgFAcs5y++zfNf6Fr5LtPvMvQ+y7I7pH19y7ck/c4v5/8xq93szu0fX3Pne1e9z9PZE7XoHnigFAKAUAoBQCgFAKAxT26uNLqGHkwBH99ARj8tw7aO0iwcjs5HGDv0326kfI0B5bluM/aluG2x3pnO2xx57kAnzwKA2bPgcERBRO8P4iST4eLE+IB+YzQEjQCgFAKAUAoBQCgFAKAUAoBQHzFAfaAUAoBQCgNCbhETsWZclnjkPeb7cWCh2PhgbdD45pcGi3KVsYhD+/7NXDqBczjSy4xgh8gAgEKNgRkDO9LkWM0vLVuzSMVf96HDqJZAh1rpZtAbQGI/iAz133pcWN3h1isCCNC5UdNcju3+1IS2PhnalyTaoBQCgFAKAUAoBQCgFAct5y++zfNf6Fr5LtLvMvQ+y7I7rH19yH7ZhsGIHwJrk05R3Jne6UJb3Fcj76Q3tN9TTWzzPmNRTyrkPSG9pvqaa2eZ8xqKeVch6Q3tN9TTWzzPmNRTyrkPSG9pvqaa2eZ8xqKeVch6Q3tN9TTWzzPmNRTyrkPSG9pvqaa2eZ8xqKeVch6Q3tN9TTWzzPmNRTyrkPSG9pvqaa2eZ8xqKeVch6Q3tN9TTWzzPmNRTyrkPSG9pvqaa2eZ8xqKeVch6Q3tN9TTWzzPmNRTyrkPSG9pvqaa2eZ8xqKeVch6Q3tN9TTWzzPmNRTyrkPSG9pvqaa2eZ8xqKeVch6Q3tN9TTWzzPmNRTyrkPSG9pvqaa2eZ8xqKeVch6Q3tN9TTWzzPmNRTyrkPSG9pvqaa2eZ8xqKeVch6Q3tN9TTWzzPmNRTyrkPSG9pvqaa2eZ8xqKeVch6Q3tN9TTWzzPmNRTyrkPSG9pvqaa2eZ8xqKeVch6Q3tN9TTWzzPmNRTyrkPSG9pvqaa2eZ8xqKeVch6Q3tN9TTWzzPmNRTyrkPSG9pvqaa2eZ8xqKeVch6Q3tN9TTWzzPmNRTyrkPSG9pvqaa2eZ8xqKeVch6Q3tN9TTWzzPmNRTyrkPSG9pvqaa2eZ8xqKeVch6Q3tN9TTWzzPmNRTyrkPSG9pvqaa2eZ8xqKeVch6Q3tN9TTWzzPmNRTyrkPSG9pvqaa2eZ8xqKeVch6Q3tN9TTWzzPmNRTyrkPSG9pvqaa2eZ8xqKeVch6Q3tN9TTWzzPmNRTyrkPSG9pvqaa2eZ8xqKeVch6Q3tN9TTWzzPmNRTyrkPSG9pvqaa2eZ8xqKeVch6Q3tN9TTWzzPmNRTyrkPSG9pvqaa2eZ8xqKeVch6Q3tN9TTWzzPmNRTyrkPSG9pvqaa2eZ8xqKeVch6Q3tN9TTWzzPmNRTyrkPSG9pvqaa2eZ8xqKeVch6Q3tN9TTWzzPmNRTyrkAc7nc1F297FlHcj//Z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0666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4257" y="669496"/>
            <a:ext cx="7211567" cy="612409"/>
          </a:xfrm>
        </p:spPr>
        <p:txBody>
          <a:bodyPr/>
          <a:lstStyle/>
          <a:p>
            <a:r>
              <a:rPr lang="en-GB" dirty="0"/>
              <a:t>O</a:t>
            </a:r>
            <a:r>
              <a:rPr lang="en-GB" baseline="30000" dirty="0"/>
              <a:t>2</a:t>
            </a:r>
            <a:r>
              <a:rPr lang="en-US" dirty="0" smtClean="0"/>
              <a:t> Project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1"/>
          </p:nvPr>
        </p:nvSpPr>
        <p:spPr>
          <a:xfrm>
            <a:off x="424706" y="1387950"/>
            <a:ext cx="5493494" cy="5297858"/>
          </a:xfrm>
        </p:spPr>
        <p:txBody>
          <a:bodyPr>
            <a:noAutofit/>
          </a:bodyPr>
          <a:lstStyle/>
          <a:p>
            <a:pPr marL="0" indent="0">
              <a:lnSpc>
                <a:spcPct val="100000"/>
              </a:lnSpc>
              <a:buNone/>
            </a:pPr>
            <a:r>
              <a:rPr lang="en-US" sz="1400" b="1" dirty="0" smtClean="0"/>
              <a:t>PLs</a:t>
            </a:r>
            <a:r>
              <a:rPr lang="en-US" sz="1400" dirty="0" smtClean="0"/>
              <a:t>: P. Buncic, T. Kollegger, P. Vande Vyvre</a:t>
            </a:r>
            <a:br>
              <a:rPr lang="en-US" sz="1400" dirty="0" smtClean="0"/>
            </a:br>
            <a:endParaRPr lang="en-US" sz="1400" dirty="0" smtClean="0"/>
          </a:p>
          <a:p>
            <a:pPr marL="0" indent="0">
              <a:lnSpc>
                <a:spcPct val="100000"/>
              </a:lnSpc>
              <a:buNone/>
            </a:pPr>
            <a:r>
              <a:rPr lang="en-US" sz="1400" b="1" dirty="0" smtClean="0"/>
              <a:t>Computing Working Group	(CWG)		Chair</a:t>
            </a:r>
          </a:p>
          <a:p>
            <a:pPr marL="514350" indent="-514350">
              <a:lnSpc>
                <a:spcPct val="100000"/>
              </a:lnSpc>
              <a:buFont typeface="+mj-lt"/>
              <a:buAutoNum type="arabicPeriod"/>
            </a:pPr>
            <a:r>
              <a:rPr lang="en-US" sz="1400" dirty="0" smtClean="0"/>
              <a:t>Architecture					S. </a:t>
            </a:r>
            <a:r>
              <a:rPr lang="en-US" sz="1400" dirty="0" err="1" smtClean="0"/>
              <a:t>Chapeland</a:t>
            </a:r>
            <a:endParaRPr lang="en-GB" sz="1400" dirty="0" smtClean="0"/>
          </a:p>
          <a:p>
            <a:pPr marL="514350" indent="-514350">
              <a:lnSpc>
                <a:spcPct val="100000"/>
              </a:lnSpc>
              <a:buFont typeface="+mj-lt"/>
              <a:buAutoNum type="arabicPeriod"/>
            </a:pPr>
            <a:r>
              <a:rPr lang="en-US" sz="1400" dirty="0" smtClean="0"/>
              <a:t>Tools &amp; Procedures				A. Telesca</a:t>
            </a:r>
          </a:p>
          <a:p>
            <a:pPr marL="514350" indent="-514350">
              <a:lnSpc>
                <a:spcPct val="100000"/>
              </a:lnSpc>
              <a:buFont typeface="+mj-lt"/>
              <a:buAutoNum type="arabicPeriod"/>
            </a:pPr>
            <a:r>
              <a:rPr lang="en-US" sz="1400" dirty="0" smtClean="0"/>
              <a:t>Dataflow						T</a:t>
            </a:r>
            <a:r>
              <a:rPr lang="en-US" sz="1400" dirty="0"/>
              <a:t>. </a:t>
            </a:r>
            <a:r>
              <a:rPr lang="en-US" sz="1400" dirty="0" smtClean="0"/>
              <a:t>Breitner</a:t>
            </a:r>
          </a:p>
          <a:p>
            <a:pPr marL="514350" indent="-514350">
              <a:lnSpc>
                <a:spcPct val="100000"/>
              </a:lnSpc>
              <a:buFont typeface="+mj-lt"/>
              <a:buAutoNum type="arabicPeriod"/>
            </a:pPr>
            <a:r>
              <a:rPr lang="en-US" sz="1400" dirty="0" smtClean="0"/>
              <a:t>Data Model					A. Gheata</a:t>
            </a:r>
          </a:p>
          <a:p>
            <a:pPr marL="514350" indent="-514350">
              <a:lnSpc>
                <a:spcPct val="100000"/>
              </a:lnSpc>
              <a:buFont typeface="+mj-lt"/>
              <a:buAutoNum type="arabicPeriod"/>
            </a:pPr>
            <a:r>
              <a:rPr lang="en-US" sz="1400" dirty="0" smtClean="0"/>
              <a:t>Computing Platforms				M. Kretz</a:t>
            </a:r>
          </a:p>
          <a:p>
            <a:pPr marL="514350" indent="-514350">
              <a:lnSpc>
                <a:spcPct val="100000"/>
              </a:lnSpc>
              <a:buFont typeface="+mj-lt"/>
              <a:buAutoNum type="arabicPeriod"/>
            </a:pPr>
            <a:r>
              <a:rPr lang="en-US" sz="1400" dirty="0" smtClean="0"/>
              <a:t>Calibration						C. </a:t>
            </a:r>
            <a:r>
              <a:rPr lang="en-GB" sz="1400" dirty="0" smtClean="0"/>
              <a:t>Zampolli</a:t>
            </a:r>
          </a:p>
          <a:p>
            <a:pPr marL="514350" indent="-514350">
              <a:lnSpc>
                <a:spcPct val="100000"/>
              </a:lnSpc>
              <a:buFont typeface="+mj-lt"/>
              <a:buAutoNum type="arabicPeriod"/>
            </a:pPr>
            <a:r>
              <a:rPr lang="en-US" sz="1400" dirty="0" smtClean="0"/>
              <a:t>Reconstruction 					R. </a:t>
            </a:r>
            <a:r>
              <a:rPr lang="en-GB" sz="1400" dirty="0" smtClean="0"/>
              <a:t>Shahoyan</a:t>
            </a:r>
          </a:p>
          <a:p>
            <a:pPr marL="514350" indent="-514350">
              <a:lnSpc>
                <a:spcPct val="100000"/>
              </a:lnSpc>
              <a:buFont typeface="+mj-lt"/>
              <a:buAutoNum type="arabicPeriod"/>
            </a:pPr>
            <a:r>
              <a:rPr lang="en-US" sz="1400" dirty="0" smtClean="0"/>
              <a:t>Physics Simulation				A. Morsch</a:t>
            </a:r>
          </a:p>
          <a:p>
            <a:pPr marL="514350" indent="-514350">
              <a:lnSpc>
                <a:spcPct val="100000"/>
              </a:lnSpc>
              <a:buFont typeface="+mj-lt"/>
              <a:buAutoNum type="arabicPeriod"/>
            </a:pPr>
            <a:r>
              <a:rPr lang="en-US" sz="1400" dirty="0" smtClean="0"/>
              <a:t>QA, DQM, Visualization			B. von Haller</a:t>
            </a:r>
          </a:p>
          <a:p>
            <a:pPr marL="514350" indent="-514350">
              <a:lnSpc>
                <a:spcPct val="100000"/>
              </a:lnSpc>
              <a:buFont typeface="+mj-lt"/>
              <a:buAutoNum type="arabicPeriod"/>
            </a:pPr>
            <a:r>
              <a:rPr lang="en-US" sz="1400" dirty="0" smtClean="0"/>
              <a:t>Control, Configuration, Monitoring		V. Chibante</a:t>
            </a:r>
          </a:p>
          <a:p>
            <a:pPr marL="514350" indent="-514350">
              <a:lnSpc>
                <a:spcPct val="100000"/>
              </a:lnSpc>
              <a:buFont typeface="+mj-lt"/>
              <a:buAutoNum type="arabicPeriod"/>
            </a:pPr>
            <a:r>
              <a:rPr lang="en-US" sz="1400" dirty="0" smtClean="0"/>
              <a:t>Software Lifecycle				A. Grigoras</a:t>
            </a:r>
          </a:p>
          <a:p>
            <a:pPr marL="514350" indent="-514350">
              <a:lnSpc>
                <a:spcPct val="100000"/>
              </a:lnSpc>
              <a:buFont typeface="+mj-lt"/>
              <a:buAutoNum type="arabicPeriod"/>
            </a:pPr>
            <a:r>
              <a:rPr lang="en-US" sz="1400" dirty="0" smtClean="0"/>
              <a:t>Hardware						H. Engel</a:t>
            </a:r>
          </a:p>
          <a:p>
            <a:pPr marL="514350" indent="-514350">
              <a:lnSpc>
                <a:spcPct val="100000"/>
              </a:lnSpc>
              <a:buFont typeface="+mj-lt"/>
              <a:buAutoNum type="arabicPeriod"/>
            </a:pPr>
            <a:r>
              <a:rPr lang="en-US" sz="1400" dirty="0" smtClean="0"/>
              <a:t>Software framework				P. Hristov</a:t>
            </a:r>
          </a:p>
          <a:p>
            <a:pPr marL="514350" indent="-514350">
              <a:lnSpc>
                <a:spcPct val="100000"/>
              </a:lnSpc>
              <a:buFont typeface="+mj-lt"/>
              <a:buAutoNum type="arabicPeriod"/>
            </a:pPr>
            <a:endParaRPr lang="en-US" sz="1400" dirty="0"/>
          </a:p>
          <a:p>
            <a:pPr marL="0" indent="0">
              <a:lnSpc>
                <a:spcPct val="100000"/>
              </a:lnSpc>
              <a:buNone/>
            </a:pPr>
            <a:r>
              <a:rPr lang="en-US" sz="1400" b="1" dirty="0"/>
              <a:t>Editorial Committee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US" sz="1400" dirty="0" smtClean="0"/>
              <a:t>L. Betev, P. Buncic, S. </a:t>
            </a:r>
            <a:r>
              <a:rPr lang="en-US" sz="1400" dirty="0" err="1" smtClean="0"/>
              <a:t>Chapeland</a:t>
            </a:r>
            <a:r>
              <a:rPr lang="en-US" sz="1400" dirty="0" smtClean="0"/>
              <a:t>, F. Cliff, P. Hristov, T. Kollegger, </a:t>
            </a:r>
            <a:r>
              <a:rPr lang="en-GB" sz="1400" dirty="0" smtClean="0"/>
              <a:t>M. Krzewicki, </a:t>
            </a:r>
            <a:r>
              <a:rPr lang="en-US" sz="1400" dirty="0" smtClean="0"/>
              <a:t>K. Read, J. Thaeder, B. </a:t>
            </a:r>
            <a:r>
              <a:rPr lang="en-US" sz="1400" dirty="0"/>
              <a:t>von </a:t>
            </a:r>
            <a:r>
              <a:rPr lang="en-US" sz="1400" dirty="0" smtClean="0"/>
              <a:t>Haller, P. </a:t>
            </a:r>
            <a:r>
              <a:rPr lang="en-US" sz="1400" dirty="0"/>
              <a:t>Vande Vyvre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US" sz="1400" dirty="0"/>
              <a:t>Physics requirement chapter: Andrea Dainese</a:t>
            </a:r>
          </a:p>
          <a:p>
            <a:pPr marL="0" indent="0">
              <a:lnSpc>
                <a:spcPct val="100000"/>
              </a:lnSpc>
              <a:buNone/>
            </a:pPr>
            <a:endParaRPr lang="en-US" sz="1400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6" name="Content Placeholder 2"/>
          <p:cNvSpPr>
            <a:spLocks noGrp="1"/>
          </p:cNvSpPr>
          <p:nvPr>
            <p:ph sz="quarter" idx="10"/>
          </p:nvPr>
        </p:nvSpPr>
        <p:spPr>
          <a:xfrm>
            <a:off x="634258" y="1038582"/>
            <a:ext cx="7211534" cy="399656"/>
          </a:xfrm>
        </p:spPr>
        <p:txBody>
          <a:bodyPr/>
          <a:lstStyle/>
          <a:p>
            <a:r>
              <a:rPr lang="en-GB" dirty="0" smtClean="0"/>
              <a:t>Project Organization</a:t>
            </a:r>
            <a:endParaRPr lang="en-GB" dirty="0"/>
          </a:p>
        </p:txBody>
      </p:sp>
      <p:pic>
        <p:nvPicPr>
          <p:cNvPr id="1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87015" y="149318"/>
            <a:ext cx="1195716" cy="16066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0279" y="2085391"/>
            <a:ext cx="1229188" cy="17363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0" name="Right Arrow 19"/>
          <p:cNvSpPr/>
          <p:nvPr/>
        </p:nvSpPr>
        <p:spPr>
          <a:xfrm rot="5400000">
            <a:off x="6658859" y="1858491"/>
            <a:ext cx="252028" cy="144016"/>
          </a:xfrm>
          <a:prstGeom prst="rightArrow">
            <a:avLst/>
          </a:prstGeom>
          <a:solidFill>
            <a:srgbClr val="4F81BD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6189031" y="5037719"/>
            <a:ext cx="1191684" cy="1736335"/>
          </a:xfrm>
          <a:prstGeom prst="rect">
            <a:avLst/>
          </a:prstGeom>
          <a:solidFill>
            <a:srgbClr val="4F81BD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O</a:t>
            </a:r>
            <a:r>
              <a:rPr kumimoji="0" lang="en-US" sz="1600" b="0" i="0" u="none" strike="noStrike" kern="0" cap="none" spc="0" normalizeH="0" baseline="3000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2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Technical</a:t>
            </a:r>
            <a:b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</a:b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Design</a:t>
            </a:r>
            <a:b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</a:b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Report</a:t>
            </a:r>
            <a:endParaRPr kumimoji="0" lang="en-GB" sz="16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sp>
        <p:nvSpPr>
          <p:cNvPr id="22" name="Right Arrow 21"/>
          <p:cNvSpPr/>
          <p:nvPr/>
        </p:nvSpPr>
        <p:spPr>
          <a:xfrm rot="5400000">
            <a:off x="6590832" y="3918621"/>
            <a:ext cx="388083" cy="144016"/>
          </a:xfrm>
          <a:prstGeom prst="rightArrow">
            <a:avLst/>
          </a:prstGeom>
          <a:solidFill>
            <a:srgbClr val="4F81BD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sp>
        <p:nvSpPr>
          <p:cNvPr id="23" name="Right Arrow 22"/>
          <p:cNvSpPr/>
          <p:nvPr/>
        </p:nvSpPr>
        <p:spPr>
          <a:xfrm rot="8161037">
            <a:off x="6205800" y="3916603"/>
            <a:ext cx="405434" cy="148053"/>
          </a:xfrm>
          <a:prstGeom prst="rightArrow">
            <a:avLst/>
          </a:prstGeom>
          <a:solidFill>
            <a:srgbClr val="4F81BD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sp>
        <p:nvSpPr>
          <p:cNvPr id="24" name="Right Arrow 23"/>
          <p:cNvSpPr/>
          <p:nvPr/>
        </p:nvSpPr>
        <p:spPr>
          <a:xfrm rot="2654176">
            <a:off x="6963773" y="3917019"/>
            <a:ext cx="405434" cy="148053"/>
          </a:xfrm>
          <a:prstGeom prst="rightArrow">
            <a:avLst/>
          </a:prstGeom>
          <a:solidFill>
            <a:srgbClr val="4F81BD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sp>
        <p:nvSpPr>
          <p:cNvPr id="25" name="Right Arrow 24"/>
          <p:cNvSpPr/>
          <p:nvPr/>
        </p:nvSpPr>
        <p:spPr>
          <a:xfrm rot="8161037">
            <a:off x="6962031" y="4760800"/>
            <a:ext cx="405434" cy="148053"/>
          </a:xfrm>
          <a:prstGeom prst="rightArrow">
            <a:avLst/>
          </a:prstGeom>
          <a:solidFill>
            <a:srgbClr val="4F81BD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sp>
        <p:nvSpPr>
          <p:cNvPr id="26" name="Right Arrow 25"/>
          <p:cNvSpPr/>
          <p:nvPr/>
        </p:nvSpPr>
        <p:spPr>
          <a:xfrm rot="2654176">
            <a:off x="6213142" y="4760384"/>
            <a:ext cx="405434" cy="148053"/>
          </a:xfrm>
          <a:prstGeom prst="rightArrow">
            <a:avLst/>
          </a:prstGeom>
          <a:solidFill>
            <a:srgbClr val="4F81BD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sp>
        <p:nvSpPr>
          <p:cNvPr id="27" name="Right Arrow 26"/>
          <p:cNvSpPr/>
          <p:nvPr/>
        </p:nvSpPr>
        <p:spPr>
          <a:xfrm rot="5400000">
            <a:off x="6590832" y="4756731"/>
            <a:ext cx="388082" cy="156194"/>
          </a:xfrm>
          <a:prstGeom prst="rightArrow">
            <a:avLst/>
          </a:prstGeom>
          <a:solidFill>
            <a:srgbClr val="4F81BD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6274345" y="4257882"/>
            <a:ext cx="100380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914400"/>
            <a:r>
              <a:rPr lang="en-GB" sz="1400" dirty="0"/>
              <a:t>O</a:t>
            </a:r>
            <a:r>
              <a:rPr lang="en-GB" sz="1400" baseline="30000" dirty="0"/>
              <a:t>2 </a:t>
            </a:r>
            <a:r>
              <a:rPr lang="en-US" sz="1400" dirty="0" smtClean="0">
                <a:solidFill>
                  <a:prstClr val="black"/>
                </a:solidFill>
              </a:rPr>
              <a:t> CWGs</a:t>
            </a:r>
            <a:endParaRPr lang="en-GB" sz="1400" dirty="0">
              <a:solidFill>
                <a:prstClr val="black"/>
              </a:solidFill>
            </a:endParaRPr>
          </a:p>
        </p:txBody>
      </p:sp>
      <p:sp>
        <p:nvSpPr>
          <p:cNvPr id="3" name="Right Brace 2"/>
          <p:cNvSpPr/>
          <p:nvPr/>
        </p:nvSpPr>
        <p:spPr>
          <a:xfrm>
            <a:off x="4805916" y="1809582"/>
            <a:ext cx="1112284" cy="3740613"/>
          </a:xfrm>
          <a:prstGeom prst="rightBrace">
            <a:avLst>
              <a:gd name="adj1" fmla="val 8333"/>
              <a:gd name="adj2" fmla="val 69622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12242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4257" y="660257"/>
            <a:ext cx="7211567" cy="612409"/>
          </a:xfrm>
        </p:spPr>
        <p:txBody>
          <a:bodyPr/>
          <a:lstStyle/>
          <a:p>
            <a:r>
              <a:rPr lang="en-US" dirty="0" smtClean="0"/>
              <a:t>Hardware Architecture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511168" y="6612948"/>
            <a:ext cx="484382" cy="251027"/>
          </a:xfrm>
        </p:spPr>
        <p:txBody>
          <a:bodyPr/>
          <a:lstStyle/>
          <a:p>
            <a:fld id="{2066355A-084C-D24E-9AD2-7E4FC41EA627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983108" y="1412776"/>
            <a:ext cx="104547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2 x 10 or </a:t>
            </a:r>
            <a:b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</a:b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40</a:t>
            </a:r>
            <a:r>
              <a:rPr kumimoji="0" lang="en-US" sz="1600" b="0" i="0" u="none" strike="noStrike" kern="0" cap="none" spc="0" normalizeH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</a:t>
            </a: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Gb/s</a:t>
            </a:r>
            <a:endParaRPr kumimoji="0" lang="en-GB" sz="1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6" name="Straight Connector 5"/>
          <p:cNvCxnSpPr/>
          <p:nvPr/>
        </p:nvCxnSpPr>
        <p:spPr bwMode="auto">
          <a:xfrm flipH="1">
            <a:off x="4447366" y="1322376"/>
            <a:ext cx="90689" cy="159657"/>
          </a:xfrm>
          <a:prstGeom prst="line">
            <a:avLst/>
          </a:prstGeom>
          <a:noFill/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" name="Straight Arrow Connector 6"/>
          <p:cNvCxnSpPr>
            <a:stCxn id="16" idx="3"/>
            <a:endCxn id="8" idx="3"/>
          </p:cNvCxnSpPr>
          <p:nvPr/>
        </p:nvCxnSpPr>
        <p:spPr bwMode="auto">
          <a:xfrm>
            <a:off x="1976250" y="1407846"/>
            <a:ext cx="1083651" cy="7550"/>
          </a:xfrm>
          <a:prstGeom prst="straightConnector1">
            <a:avLst/>
          </a:prstGeom>
          <a:noFill/>
          <a:ln w="28575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8" name="Rectangle 7"/>
          <p:cNvSpPr>
            <a:spLocks noChangeArrowheads="1"/>
          </p:cNvSpPr>
          <p:nvPr/>
        </p:nvSpPr>
        <p:spPr bwMode="auto">
          <a:xfrm flipH="1">
            <a:off x="3059901" y="1224845"/>
            <a:ext cx="978864" cy="381102"/>
          </a:xfrm>
          <a:prstGeom prst="rect">
            <a:avLst/>
          </a:prstGeom>
          <a:solidFill>
            <a:srgbClr val="00AE00">
              <a:lumMod val="60000"/>
              <a:lumOff val="40000"/>
            </a:srgbClr>
          </a:solidFill>
          <a:ln>
            <a:noFill/>
            <a:headEnd/>
            <a:tailEnd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wrap="none" lIns="182562" tIns="46038" rIns="182562" bIns="46038" anchor="ctr" anchorCtr="1"/>
          <a:lstStyle/>
          <a:p>
            <a:pPr marL="0" marR="0" lvl="0" indent="0" algn="ctr" defTabSz="7620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FLP</a:t>
            </a: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9" name="Straight Connector 8"/>
          <p:cNvCxnSpPr/>
          <p:nvPr/>
        </p:nvCxnSpPr>
        <p:spPr bwMode="auto">
          <a:xfrm flipH="1">
            <a:off x="2439577" y="1315502"/>
            <a:ext cx="90689" cy="159657"/>
          </a:xfrm>
          <a:prstGeom prst="line">
            <a:avLst/>
          </a:prstGeom>
          <a:noFill/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0" name="TextBox 9"/>
          <p:cNvSpPr txBox="1"/>
          <p:nvPr/>
        </p:nvSpPr>
        <p:spPr>
          <a:xfrm>
            <a:off x="2032258" y="2065385"/>
            <a:ext cx="96212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10 Gb/s</a:t>
            </a:r>
            <a:endParaRPr kumimoji="0" lang="en-GB" sz="1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1" name="Straight Arrow Connector 10"/>
          <p:cNvCxnSpPr>
            <a:stCxn id="8" idx="1"/>
            <a:endCxn id="82" idx="1"/>
          </p:cNvCxnSpPr>
          <p:nvPr/>
        </p:nvCxnSpPr>
        <p:spPr bwMode="auto">
          <a:xfrm>
            <a:off x="4038765" y="1415396"/>
            <a:ext cx="885104" cy="0"/>
          </a:xfrm>
          <a:prstGeom prst="straightConnector1">
            <a:avLst/>
          </a:prstGeom>
          <a:noFill/>
          <a:ln w="28575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2" name="Rectangle 11"/>
          <p:cNvSpPr>
            <a:spLocks noChangeArrowheads="1"/>
          </p:cNvSpPr>
          <p:nvPr/>
        </p:nvSpPr>
        <p:spPr bwMode="auto">
          <a:xfrm flipH="1">
            <a:off x="3059901" y="2472768"/>
            <a:ext cx="978864" cy="402456"/>
          </a:xfrm>
          <a:prstGeom prst="rect">
            <a:avLst/>
          </a:prstGeom>
          <a:solidFill>
            <a:srgbClr val="00AE00">
              <a:lumMod val="60000"/>
              <a:lumOff val="40000"/>
            </a:srgbClr>
          </a:solidFill>
          <a:ln>
            <a:noFill/>
            <a:headEnd/>
            <a:tailEnd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wrap="none" lIns="182562" tIns="46038" rIns="182562" bIns="46038" anchor="ctr" anchorCtr="1"/>
          <a:lstStyle/>
          <a:p>
            <a:pPr marL="0" marR="0" lvl="0" indent="0" algn="ctr" defTabSz="7620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FLP</a:t>
            </a: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13" name="Straight Arrow Connector 12"/>
          <p:cNvCxnSpPr>
            <a:stCxn id="12" idx="1"/>
            <a:endCxn id="84" idx="1"/>
          </p:cNvCxnSpPr>
          <p:nvPr/>
        </p:nvCxnSpPr>
        <p:spPr bwMode="auto">
          <a:xfrm>
            <a:off x="4038765" y="2673996"/>
            <a:ext cx="885104" cy="3807"/>
          </a:xfrm>
          <a:prstGeom prst="straightConnector1">
            <a:avLst/>
          </a:prstGeom>
          <a:noFill/>
          <a:ln w="28575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4" name="Rectangle 13"/>
          <p:cNvSpPr>
            <a:spLocks noChangeArrowheads="1"/>
          </p:cNvSpPr>
          <p:nvPr/>
        </p:nvSpPr>
        <p:spPr bwMode="auto">
          <a:xfrm flipH="1">
            <a:off x="3059901" y="4993776"/>
            <a:ext cx="978864" cy="394840"/>
          </a:xfrm>
          <a:prstGeom prst="rect">
            <a:avLst/>
          </a:prstGeom>
          <a:solidFill>
            <a:srgbClr val="00AE00">
              <a:lumMod val="60000"/>
              <a:lumOff val="40000"/>
            </a:srgbClr>
          </a:solidFill>
          <a:ln>
            <a:noFill/>
            <a:headEnd/>
            <a:tailEnd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wrap="none" lIns="182562" tIns="46038" rIns="182562" bIns="46038" anchor="ctr" anchorCtr="1"/>
          <a:lstStyle/>
          <a:p>
            <a:pPr marL="0" marR="0" lvl="0" indent="0" algn="ctr" defTabSz="7620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FLP</a:t>
            </a: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15" name="Straight Arrow Connector 14"/>
          <p:cNvCxnSpPr>
            <a:stCxn id="14" idx="1"/>
            <a:endCxn id="85" idx="1"/>
          </p:cNvCxnSpPr>
          <p:nvPr/>
        </p:nvCxnSpPr>
        <p:spPr bwMode="auto">
          <a:xfrm>
            <a:off x="4038765" y="5191196"/>
            <a:ext cx="885104" cy="0"/>
          </a:xfrm>
          <a:prstGeom prst="straightConnector1">
            <a:avLst/>
          </a:prstGeom>
          <a:noFill/>
          <a:ln w="28575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6" name="Rectangle 6"/>
          <p:cNvSpPr>
            <a:spLocks noChangeArrowheads="1"/>
          </p:cNvSpPr>
          <p:nvPr/>
        </p:nvSpPr>
        <p:spPr bwMode="auto">
          <a:xfrm>
            <a:off x="696090" y="1209745"/>
            <a:ext cx="1280160" cy="396202"/>
          </a:xfrm>
          <a:prstGeom prst="rect">
            <a:avLst/>
          </a:prstGeom>
          <a:solidFill>
            <a:srgbClr val="618FFD">
              <a:lumMod val="60000"/>
              <a:lumOff val="40000"/>
            </a:srgbClr>
          </a:solidFill>
          <a:ln>
            <a:noFill/>
            <a:headEnd/>
            <a:tailEnd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wrap="none" lIns="46038" tIns="46038" rIns="46038" bIns="46038" anchor="ctr" anchorCtr="1"/>
          <a:lstStyle/>
          <a:p>
            <a:pPr marL="0" marR="0" lvl="0" indent="0" algn="ctr" defTabSz="7620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ITS</a:t>
            </a: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7" name="Rectangle 6"/>
          <p:cNvSpPr>
            <a:spLocks noChangeArrowheads="1"/>
          </p:cNvSpPr>
          <p:nvPr/>
        </p:nvSpPr>
        <p:spPr bwMode="auto">
          <a:xfrm>
            <a:off x="696090" y="2479022"/>
            <a:ext cx="1280160" cy="396202"/>
          </a:xfrm>
          <a:prstGeom prst="rect">
            <a:avLst/>
          </a:prstGeom>
          <a:solidFill>
            <a:srgbClr val="618FFD">
              <a:lumMod val="60000"/>
              <a:lumOff val="40000"/>
            </a:srgbClr>
          </a:solidFill>
          <a:ln>
            <a:noFill/>
            <a:headEnd/>
            <a:tailEnd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wrap="none" lIns="46038" tIns="46038" rIns="46038" bIns="46038" anchor="ctr" anchorCtr="1"/>
          <a:lstStyle/>
          <a:p>
            <a:pPr marL="0" marR="0" lvl="0" indent="0" defTabSz="7620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TRD</a:t>
            </a: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8" name="Rectangle 6"/>
          <p:cNvSpPr>
            <a:spLocks noChangeArrowheads="1"/>
          </p:cNvSpPr>
          <p:nvPr/>
        </p:nvSpPr>
        <p:spPr bwMode="auto">
          <a:xfrm>
            <a:off x="696090" y="4992414"/>
            <a:ext cx="1280160" cy="396202"/>
          </a:xfrm>
          <a:prstGeom prst="rect">
            <a:avLst/>
          </a:prstGeom>
          <a:solidFill>
            <a:srgbClr val="618FFD">
              <a:lumMod val="60000"/>
              <a:lumOff val="40000"/>
            </a:srgbClr>
          </a:solidFill>
          <a:ln>
            <a:noFill/>
            <a:headEnd/>
            <a:tailEnd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wrap="none" lIns="46038" tIns="46038" rIns="46038" bIns="46038" anchor="ctr" anchorCtr="1"/>
          <a:lstStyle/>
          <a:p>
            <a:pPr marL="0" marR="0" lvl="0" indent="0" defTabSz="7620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Muon</a:t>
            </a: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19" name="Straight Arrow Connector 18"/>
          <p:cNvCxnSpPr>
            <a:stCxn id="17" idx="3"/>
            <a:endCxn id="12" idx="3"/>
          </p:cNvCxnSpPr>
          <p:nvPr/>
        </p:nvCxnSpPr>
        <p:spPr bwMode="auto">
          <a:xfrm flipV="1">
            <a:off x="1976250" y="2673996"/>
            <a:ext cx="1083651" cy="3127"/>
          </a:xfrm>
          <a:prstGeom prst="straightConnector1">
            <a:avLst/>
          </a:prstGeom>
          <a:noFill/>
          <a:ln w="28575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0" name="Straight Arrow Connector 19"/>
          <p:cNvCxnSpPr>
            <a:stCxn id="18" idx="3"/>
            <a:endCxn id="14" idx="3"/>
          </p:cNvCxnSpPr>
          <p:nvPr/>
        </p:nvCxnSpPr>
        <p:spPr bwMode="auto">
          <a:xfrm>
            <a:off x="1976250" y="5190515"/>
            <a:ext cx="1083651" cy="681"/>
          </a:xfrm>
          <a:prstGeom prst="straightConnector1">
            <a:avLst/>
          </a:prstGeom>
          <a:noFill/>
          <a:ln w="28575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1" name="Rectangle 20"/>
          <p:cNvSpPr>
            <a:spLocks noChangeArrowheads="1"/>
          </p:cNvSpPr>
          <p:nvPr/>
        </p:nvSpPr>
        <p:spPr bwMode="auto">
          <a:xfrm flipH="1">
            <a:off x="696090" y="5608453"/>
            <a:ext cx="1280160" cy="378192"/>
          </a:xfrm>
          <a:prstGeom prst="rect">
            <a:avLst/>
          </a:prstGeom>
          <a:solidFill>
            <a:srgbClr val="FFCC66"/>
          </a:solidFill>
          <a:ln>
            <a:noFill/>
            <a:headEnd/>
            <a:tailEnd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wrap="none" lIns="182562" tIns="46038" rIns="182562" bIns="46038" anchor="ctr" anchorCtr="1"/>
          <a:lstStyle/>
          <a:p>
            <a:pPr marL="0" marR="0" lvl="0" indent="0" algn="ctr" defTabSz="7620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FTP</a:t>
            </a: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63672" y="5326576"/>
            <a:ext cx="41229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L0</a:t>
            </a:r>
            <a:b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</a:b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L1</a:t>
            </a:r>
            <a:endParaRPr kumimoji="0" lang="en-GB" sz="1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sp>
        <p:nvSpPr>
          <p:cNvPr id="23" name="Rectangle 22"/>
          <p:cNvSpPr>
            <a:spLocks noChangeArrowheads="1"/>
          </p:cNvSpPr>
          <p:nvPr/>
        </p:nvSpPr>
        <p:spPr bwMode="auto">
          <a:xfrm flipH="1">
            <a:off x="3050687" y="3090589"/>
            <a:ext cx="988078" cy="425414"/>
          </a:xfrm>
          <a:prstGeom prst="rect">
            <a:avLst/>
          </a:prstGeom>
          <a:solidFill>
            <a:srgbClr val="00AE00">
              <a:lumMod val="60000"/>
              <a:lumOff val="40000"/>
            </a:srgbClr>
          </a:solidFill>
          <a:ln>
            <a:noFill/>
            <a:headEnd/>
            <a:tailEnd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wrap="none" lIns="182562" tIns="46038" rIns="182562" bIns="46038" anchor="ctr" anchorCtr="1"/>
          <a:lstStyle/>
          <a:p>
            <a:pPr marL="0" marR="0" lvl="0" indent="0" algn="ctr" defTabSz="7620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FLP</a:t>
            </a: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24" name="Straight Arrow Connector 23"/>
          <p:cNvCxnSpPr>
            <a:stCxn id="23" idx="1"/>
            <a:endCxn id="86" idx="1"/>
          </p:cNvCxnSpPr>
          <p:nvPr/>
        </p:nvCxnSpPr>
        <p:spPr bwMode="auto">
          <a:xfrm>
            <a:off x="4038765" y="3303296"/>
            <a:ext cx="880497" cy="7007"/>
          </a:xfrm>
          <a:prstGeom prst="straightConnector1">
            <a:avLst/>
          </a:prstGeom>
          <a:noFill/>
          <a:ln w="28575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5" name="Rectangle 6"/>
          <p:cNvSpPr>
            <a:spLocks noChangeArrowheads="1"/>
          </p:cNvSpPr>
          <p:nvPr/>
        </p:nvSpPr>
        <p:spPr bwMode="auto">
          <a:xfrm>
            <a:off x="691483" y="3111521"/>
            <a:ext cx="1280160" cy="396202"/>
          </a:xfrm>
          <a:prstGeom prst="rect">
            <a:avLst/>
          </a:prstGeom>
          <a:solidFill>
            <a:srgbClr val="618FFD">
              <a:lumMod val="60000"/>
              <a:lumOff val="40000"/>
            </a:srgbClr>
          </a:solidFill>
          <a:ln>
            <a:noFill/>
            <a:headEnd/>
            <a:tailEnd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wrap="none" lIns="46038" tIns="46038" rIns="46038" bIns="46038" anchor="ctr" anchorCtr="1"/>
          <a:lstStyle/>
          <a:p>
            <a:pPr marL="0" marR="0" lvl="0" indent="0" defTabSz="7620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EMC</a:t>
            </a: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26" name="Straight Arrow Connector 25"/>
          <p:cNvCxnSpPr>
            <a:stCxn id="25" idx="3"/>
            <a:endCxn id="23" idx="3"/>
          </p:cNvCxnSpPr>
          <p:nvPr/>
        </p:nvCxnSpPr>
        <p:spPr bwMode="auto">
          <a:xfrm flipV="1">
            <a:off x="1971643" y="3303296"/>
            <a:ext cx="1079044" cy="6326"/>
          </a:xfrm>
          <a:prstGeom prst="straightConnector1">
            <a:avLst/>
          </a:prstGeom>
          <a:noFill/>
          <a:ln w="28575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7" name="Rectangle 26"/>
          <p:cNvSpPr>
            <a:spLocks noChangeArrowheads="1"/>
          </p:cNvSpPr>
          <p:nvPr/>
        </p:nvSpPr>
        <p:spPr bwMode="auto">
          <a:xfrm flipH="1">
            <a:off x="3049743" y="1852896"/>
            <a:ext cx="989022" cy="383600"/>
          </a:xfrm>
          <a:prstGeom prst="rect">
            <a:avLst/>
          </a:prstGeom>
          <a:solidFill>
            <a:srgbClr val="00AE00">
              <a:lumMod val="60000"/>
              <a:lumOff val="40000"/>
            </a:srgbClr>
          </a:solidFill>
          <a:ln>
            <a:noFill/>
            <a:headEnd/>
            <a:tailEnd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wrap="none" lIns="182562" tIns="46038" rIns="182562" bIns="46038" anchor="ctr" anchorCtr="1"/>
          <a:lstStyle/>
          <a:p>
            <a:pPr marL="0" marR="0" lvl="0" indent="0" algn="ctr" defTabSz="7620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FLP</a:t>
            </a: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28" name="Straight Arrow Connector 27"/>
          <p:cNvCxnSpPr>
            <a:stCxn id="27" idx="1"/>
            <a:endCxn id="87" idx="1"/>
          </p:cNvCxnSpPr>
          <p:nvPr/>
        </p:nvCxnSpPr>
        <p:spPr bwMode="auto">
          <a:xfrm>
            <a:off x="4038765" y="2044696"/>
            <a:ext cx="880025" cy="1300"/>
          </a:xfrm>
          <a:prstGeom prst="straightConnector1">
            <a:avLst/>
          </a:prstGeom>
          <a:noFill/>
          <a:ln w="28575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9" name="Rectangle 6"/>
          <p:cNvSpPr>
            <a:spLocks noChangeArrowheads="1"/>
          </p:cNvSpPr>
          <p:nvPr/>
        </p:nvSpPr>
        <p:spPr bwMode="auto">
          <a:xfrm>
            <a:off x="691011" y="1840294"/>
            <a:ext cx="1280160" cy="396202"/>
          </a:xfrm>
          <a:prstGeom prst="rect">
            <a:avLst/>
          </a:prstGeom>
          <a:solidFill>
            <a:srgbClr val="618FFD">
              <a:lumMod val="60000"/>
              <a:lumOff val="40000"/>
            </a:srgbClr>
          </a:solidFill>
          <a:ln>
            <a:noFill/>
            <a:headEnd/>
            <a:tailEnd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wrap="none" lIns="46038" tIns="46038" rIns="46038" bIns="46038" anchor="ctr" anchorCtr="1"/>
          <a:lstStyle/>
          <a:p>
            <a:pPr marL="0" marR="0" lvl="0" indent="0" algn="ctr" defTabSz="7620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TPC</a:t>
            </a: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30" name="Straight Arrow Connector 29"/>
          <p:cNvCxnSpPr>
            <a:stCxn id="29" idx="3"/>
            <a:endCxn id="27" idx="3"/>
          </p:cNvCxnSpPr>
          <p:nvPr/>
        </p:nvCxnSpPr>
        <p:spPr bwMode="auto">
          <a:xfrm>
            <a:off x="1971171" y="2038395"/>
            <a:ext cx="1078572" cy="6301"/>
          </a:xfrm>
          <a:prstGeom prst="straightConnector1">
            <a:avLst/>
          </a:prstGeom>
          <a:noFill/>
          <a:ln w="28575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31" name="Rectangle 30"/>
          <p:cNvSpPr>
            <a:spLocks noChangeArrowheads="1"/>
          </p:cNvSpPr>
          <p:nvPr/>
        </p:nvSpPr>
        <p:spPr bwMode="auto">
          <a:xfrm flipH="1">
            <a:off x="3059901" y="5621082"/>
            <a:ext cx="978864" cy="425414"/>
          </a:xfrm>
          <a:prstGeom prst="rect">
            <a:avLst/>
          </a:prstGeom>
          <a:solidFill>
            <a:srgbClr val="00AE00">
              <a:lumMod val="60000"/>
              <a:lumOff val="40000"/>
            </a:srgbClr>
          </a:solidFill>
          <a:ln>
            <a:noFill/>
            <a:headEnd/>
            <a:tailEnd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wrap="none" lIns="182562" tIns="46038" rIns="182562" bIns="46038" anchor="ctr" anchorCtr="1"/>
          <a:lstStyle/>
          <a:p>
            <a:pPr marL="0" marR="0" lvl="0" indent="0" algn="ctr" defTabSz="7620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FLP</a:t>
            </a: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32" name="Straight Arrow Connector 31"/>
          <p:cNvCxnSpPr>
            <a:stCxn id="31" idx="1"/>
            <a:endCxn id="88" idx="1"/>
          </p:cNvCxnSpPr>
          <p:nvPr/>
        </p:nvCxnSpPr>
        <p:spPr bwMode="auto">
          <a:xfrm flipV="1">
            <a:off x="4038765" y="5829605"/>
            <a:ext cx="885104" cy="4184"/>
          </a:xfrm>
          <a:prstGeom prst="straightConnector1">
            <a:avLst/>
          </a:prstGeom>
          <a:noFill/>
          <a:ln w="28575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3" name="Straight Arrow Connector 32"/>
          <p:cNvCxnSpPr>
            <a:endCxn id="31" idx="3"/>
          </p:cNvCxnSpPr>
          <p:nvPr/>
        </p:nvCxnSpPr>
        <p:spPr bwMode="auto">
          <a:xfrm>
            <a:off x="1976250" y="5833108"/>
            <a:ext cx="1083651" cy="681"/>
          </a:xfrm>
          <a:prstGeom prst="straightConnector1">
            <a:avLst/>
          </a:prstGeom>
          <a:noFill/>
          <a:ln w="28575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34" name="Rectangle 33"/>
          <p:cNvSpPr>
            <a:spLocks noChangeArrowheads="1"/>
          </p:cNvSpPr>
          <p:nvPr/>
        </p:nvSpPr>
        <p:spPr bwMode="auto">
          <a:xfrm flipH="1">
            <a:off x="3029421" y="4366009"/>
            <a:ext cx="1009344" cy="391774"/>
          </a:xfrm>
          <a:prstGeom prst="rect">
            <a:avLst/>
          </a:prstGeom>
          <a:solidFill>
            <a:srgbClr val="00AE00">
              <a:lumMod val="60000"/>
              <a:lumOff val="40000"/>
            </a:srgbClr>
          </a:solidFill>
          <a:ln>
            <a:noFill/>
            <a:headEnd/>
            <a:tailEnd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wrap="none" lIns="182562" tIns="46038" rIns="182562" bIns="46038" anchor="ctr" anchorCtr="1"/>
          <a:lstStyle/>
          <a:p>
            <a:pPr marL="0" marR="0" lvl="0" indent="0" algn="ctr" defTabSz="7620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FLP</a:t>
            </a: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35" name="Straight Arrow Connector 34"/>
          <p:cNvCxnSpPr>
            <a:stCxn id="34" idx="1"/>
            <a:endCxn id="89" idx="1"/>
          </p:cNvCxnSpPr>
          <p:nvPr/>
        </p:nvCxnSpPr>
        <p:spPr bwMode="auto">
          <a:xfrm flipV="1">
            <a:off x="4038765" y="4560363"/>
            <a:ext cx="886694" cy="1533"/>
          </a:xfrm>
          <a:prstGeom prst="straightConnector1">
            <a:avLst/>
          </a:prstGeom>
          <a:noFill/>
          <a:ln w="28575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36" name="Rectangle 6"/>
          <p:cNvSpPr>
            <a:spLocks noChangeArrowheads="1"/>
          </p:cNvSpPr>
          <p:nvPr/>
        </p:nvSpPr>
        <p:spPr bwMode="auto">
          <a:xfrm>
            <a:off x="680850" y="4361581"/>
            <a:ext cx="1280160" cy="396202"/>
          </a:xfrm>
          <a:prstGeom prst="rect">
            <a:avLst/>
          </a:prstGeom>
          <a:solidFill>
            <a:srgbClr val="618FFD">
              <a:lumMod val="60000"/>
              <a:lumOff val="40000"/>
            </a:srgbClr>
          </a:solidFill>
          <a:ln>
            <a:noFill/>
            <a:headEnd/>
            <a:tailEnd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wrap="none" lIns="46038" tIns="46038" rIns="46038" bIns="46038" anchor="ctr" anchorCtr="1"/>
          <a:lstStyle/>
          <a:p>
            <a:pPr marL="0" marR="0" lvl="0" indent="0" defTabSz="7620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TOF</a:t>
            </a: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37" name="Straight Arrow Connector 36"/>
          <p:cNvCxnSpPr>
            <a:stCxn id="36" idx="3"/>
            <a:endCxn id="34" idx="3"/>
          </p:cNvCxnSpPr>
          <p:nvPr/>
        </p:nvCxnSpPr>
        <p:spPr bwMode="auto">
          <a:xfrm>
            <a:off x="1961010" y="4559682"/>
            <a:ext cx="1068411" cy="2214"/>
          </a:xfrm>
          <a:prstGeom prst="straightConnector1">
            <a:avLst/>
          </a:prstGeom>
          <a:noFill/>
          <a:ln w="28575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38" name="Rectangle 37"/>
          <p:cNvSpPr>
            <a:spLocks noChangeArrowheads="1"/>
          </p:cNvSpPr>
          <p:nvPr/>
        </p:nvSpPr>
        <p:spPr bwMode="auto">
          <a:xfrm flipH="1">
            <a:off x="3029421" y="3736544"/>
            <a:ext cx="1009344" cy="392104"/>
          </a:xfrm>
          <a:prstGeom prst="rect">
            <a:avLst/>
          </a:prstGeom>
          <a:solidFill>
            <a:srgbClr val="00AE00">
              <a:lumMod val="60000"/>
              <a:lumOff val="40000"/>
            </a:srgbClr>
          </a:solidFill>
          <a:ln>
            <a:noFill/>
            <a:headEnd/>
            <a:tailEnd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wrap="none" lIns="182562" tIns="46038" rIns="182562" bIns="46038" anchor="ctr" anchorCtr="1"/>
          <a:lstStyle/>
          <a:p>
            <a:pPr marL="0" marR="0" lvl="0" indent="0" algn="ctr" defTabSz="7620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FLP</a:t>
            </a: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39" name="Straight Arrow Connector 38"/>
          <p:cNvCxnSpPr>
            <a:stCxn id="38" idx="1"/>
            <a:endCxn id="90" idx="1"/>
          </p:cNvCxnSpPr>
          <p:nvPr/>
        </p:nvCxnSpPr>
        <p:spPr bwMode="auto">
          <a:xfrm>
            <a:off x="4038765" y="3932596"/>
            <a:ext cx="886694" cy="1570"/>
          </a:xfrm>
          <a:prstGeom prst="straightConnector1">
            <a:avLst/>
          </a:prstGeom>
          <a:noFill/>
          <a:ln w="28575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40" name="Rectangle 6"/>
          <p:cNvSpPr>
            <a:spLocks noChangeArrowheads="1"/>
          </p:cNvSpPr>
          <p:nvPr/>
        </p:nvSpPr>
        <p:spPr bwMode="auto">
          <a:xfrm>
            <a:off x="680850" y="3732446"/>
            <a:ext cx="1280160" cy="396202"/>
          </a:xfrm>
          <a:prstGeom prst="rect">
            <a:avLst/>
          </a:prstGeom>
          <a:solidFill>
            <a:srgbClr val="618FFD">
              <a:lumMod val="60000"/>
              <a:lumOff val="40000"/>
            </a:srgbClr>
          </a:solidFill>
          <a:ln>
            <a:noFill/>
            <a:headEnd/>
            <a:tailEnd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wrap="none" lIns="46038" tIns="46038" rIns="46038" bIns="46038" anchor="ctr" anchorCtr="1"/>
          <a:lstStyle/>
          <a:p>
            <a:pPr marL="0" marR="0" lvl="0" indent="0" defTabSz="7620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PHO</a:t>
            </a: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41" name="Straight Arrow Connector 40"/>
          <p:cNvCxnSpPr>
            <a:stCxn id="40" idx="3"/>
            <a:endCxn id="38" idx="3"/>
          </p:cNvCxnSpPr>
          <p:nvPr/>
        </p:nvCxnSpPr>
        <p:spPr bwMode="auto">
          <a:xfrm>
            <a:off x="1961010" y="3930547"/>
            <a:ext cx="1068411" cy="2049"/>
          </a:xfrm>
          <a:prstGeom prst="straightConnector1">
            <a:avLst/>
          </a:prstGeom>
          <a:noFill/>
          <a:ln w="28575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2" name="Straight Arrow Connector 41"/>
          <p:cNvCxnSpPr/>
          <p:nvPr/>
        </p:nvCxnSpPr>
        <p:spPr bwMode="auto">
          <a:xfrm>
            <a:off x="909450" y="5970296"/>
            <a:ext cx="0" cy="279319"/>
          </a:xfrm>
          <a:prstGeom prst="straightConnector1">
            <a:avLst/>
          </a:prstGeom>
          <a:noFill/>
          <a:ln w="12700" cap="flat" cmpd="sng" algn="ctr">
            <a:solidFill>
              <a:srgbClr val="000000"/>
            </a:solidFill>
            <a:prstDash val="solid"/>
            <a:round/>
            <a:headEnd type="arrow" w="med" len="med"/>
            <a:tailEnd type="none" w="med" len="med"/>
          </a:ln>
          <a:effectLst/>
        </p:spPr>
      </p:cxnSp>
      <p:cxnSp>
        <p:nvCxnSpPr>
          <p:cNvPr id="43" name="Straight Arrow Connector 42"/>
          <p:cNvCxnSpPr/>
          <p:nvPr/>
        </p:nvCxnSpPr>
        <p:spPr bwMode="auto">
          <a:xfrm>
            <a:off x="1138050" y="5970296"/>
            <a:ext cx="0" cy="279319"/>
          </a:xfrm>
          <a:prstGeom prst="straightConnector1">
            <a:avLst/>
          </a:prstGeom>
          <a:noFill/>
          <a:ln w="12700" cap="flat" cmpd="sng" algn="ctr">
            <a:solidFill>
              <a:srgbClr val="000000"/>
            </a:solidFill>
            <a:prstDash val="solid"/>
            <a:round/>
            <a:headEnd type="arrow" w="med" len="med"/>
            <a:tailEnd type="none" w="med" len="med"/>
          </a:ln>
          <a:effectLst/>
        </p:spPr>
      </p:cxnSp>
      <p:cxnSp>
        <p:nvCxnSpPr>
          <p:cNvPr id="44" name="Straight Arrow Connector 43"/>
          <p:cNvCxnSpPr/>
          <p:nvPr/>
        </p:nvCxnSpPr>
        <p:spPr bwMode="auto">
          <a:xfrm>
            <a:off x="1366650" y="5970296"/>
            <a:ext cx="0" cy="279319"/>
          </a:xfrm>
          <a:prstGeom prst="straightConnector1">
            <a:avLst/>
          </a:prstGeom>
          <a:noFill/>
          <a:ln w="12700" cap="flat" cmpd="sng" algn="ctr">
            <a:solidFill>
              <a:srgbClr val="000000"/>
            </a:solidFill>
            <a:prstDash val="solid"/>
            <a:round/>
            <a:headEnd type="arrow" w="med" len="med"/>
            <a:tailEnd type="none" w="med" len="med"/>
          </a:ln>
          <a:effectLst/>
        </p:spPr>
      </p:cxnSp>
      <p:cxnSp>
        <p:nvCxnSpPr>
          <p:cNvPr id="45" name="Straight Arrow Connector 44"/>
          <p:cNvCxnSpPr/>
          <p:nvPr/>
        </p:nvCxnSpPr>
        <p:spPr bwMode="auto">
          <a:xfrm>
            <a:off x="1823850" y="5970296"/>
            <a:ext cx="0" cy="279319"/>
          </a:xfrm>
          <a:prstGeom prst="straightConnector1">
            <a:avLst/>
          </a:prstGeom>
          <a:noFill/>
          <a:ln w="12700" cap="flat" cmpd="sng" algn="ctr">
            <a:solidFill>
              <a:srgbClr val="000000"/>
            </a:solidFill>
            <a:prstDash val="solid"/>
            <a:round/>
            <a:headEnd type="arrow" w="med" len="med"/>
            <a:tailEnd type="none" w="med" len="med"/>
          </a:ln>
          <a:effectLst/>
        </p:spPr>
      </p:cxnSp>
      <p:cxnSp>
        <p:nvCxnSpPr>
          <p:cNvPr id="46" name="Straight Arrow Connector 45"/>
          <p:cNvCxnSpPr/>
          <p:nvPr/>
        </p:nvCxnSpPr>
        <p:spPr bwMode="auto">
          <a:xfrm>
            <a:off x="1595250" y="5970296"/>
            <a:ext cx="0" cy="279319"/>
          </a:xfrm>
          <a:prstGeom prst="straightConnector1">
            <a:avLst/>
          </a:prstGeom>
          <a:noFill/>
          <a:ln w="12700" cap="flat" cmpd="sng" algn="ctr">
            <a:solidFill>
              <a:srgbClr val="000000"/>
            </a:solidFill>
            <a:prstDash val="solid"/>
            <a:round/>
            <a:headEnd type="arrow" w="med" len="med"/>
            <a:tailEnd type="none" w="med" len="med"/>
          </a:ln>
          <a:effectLst/>
        </p:spPr>
      </p:cxnSp>
      <p:sp>
        <p:nvSpPr>
          <p:cNvPr id="47" name="Rectangle 6"/>
          <p:cNvSpPr>
            <a:spLocks noChangeArrowheads="1"/>
          </p:cNvSpPr>
          <p:nvPr/>
        </p:nvSpPr>
        <p:spPr bwMode="auto">
          <a:xfrm>
            <a:off x="488164" y="6216746"/>
            <a:ext cx="1716686" cy="396202"/>
          </a:xfrm>
          <a:prstGeom prst="rect">
            <a:avLst/>
          </a:prstGeom>
          <a:solidFill>
            <a:srgbClr val="618FFD">
              <a:lumMod val="60000"/>
              <a:lumOff val="40000"/>
            </a:srgbClr>
          </a:solidFill>
          <a:ln>
            <a:noFill/>
            <a:headEnd/>
            <a:tailEnd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wrap="none" lIns="46038" tIns="46038" rIns="46038" bIns="46038" anchor="ctr" anchorCtr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Trigger Detectors</a:t>
            </a:r>
            <a:endParaRPr kumimoji="0" lang="en-GB" sz="16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1755939" y="1512071"/>
            <a:ext cx="150073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~ </a:t>
            </a:r>
            <a:r>
              <a:rPr lang="fr-FR" sz="1600" kern="0" dirty="0" smtClean="0">
                <a:solidFill>
                  <a:sysClr val="windowText" lastClr="000000"/>
                </a:solidFill>
                <a:latin typeface="Arial" pitchFamily="34" charset="0"/>
                <a:cs typeface="Arial" pitchFamily="34" charset="0"/>
              </a:rPr>
              <a:t>25</a:t>
            </a:r>
            <a:r>
              <a:rPr kumimoji="0" lang="fr-FR" sz="1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00 </a:t>
            </a:r>
            <a:r>
              <a:rPr lang="fr-FR" sz="1600" kern="0" dirty="0" smtClean="0">
                <a:solidFill>
                  <a:sysClr val="windowText" lastClr="000000"/>
                </a:solidFill>
                <a:latin typeface="Arial" pitchFamily="34" charset="0"/>
                <a:cs typeface="Arial" pitchFamily="34" charset="0"/>
              </a:rPr>
              <a:t>DDL3</a:t>
            </a:r>
            <a:r>
              <a:rPr kumimoji="0" lang="fr-FR" sz="1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s</a:t>
            </a:r>
            <a:br>
              <a:rPr kumimoji="0" lang="fr-FR" sz="1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</a:br>
            <a:r>
              <a:rPr kumimoji="0" lang="fr-FR" sz="1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in total</a:t>
            </a: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2434752" y="6120709"/>
            <a:ext cx="221406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~ 250 </a:t>
            </a:r>
            <a:r>
              <a:rPr kumimoji="0" lang="fr-FR" sz="1600" b="0" i="0" u="none" strike="noStrike" kern="0" cap="none" spc="0" normalizeH="0" baseline="0" noProof="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FLPs</a:t>
            </a:r>
            <a:endParaRPr lang="fr-FR" sz="1600" kern="0" dirty="0">
              <a:solidFill>
                <a:sysClr val="windowText" lastClr="000000"/>
              </a:solidFill>
              <a:latin typeface="Arial" pitchFamily="34" charset="0"/>
              <a:cs typeface="Arial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600" kern="0" dirty="0" smtClean="0">
                <a:solidFill>
                  <a:sysClr val="windowText" lastClr="000000"/>
                </a:solidFill>
                <a:latin typeface="Arial" pitchFamily="34" charset="0"/>
                <a:cs typeface="Arial" pitchFamily="34" charset="0"/>
              </a:rPr>
              <a:t>First </a:t>
            </a:r>
            <a:r>
              <a:rPr lang="fr-FR" sz="1600" kern="0" dirty="0" err="1" smtClean="0">
                <a:solidFill>
                  <a:sysClr val="windowText" lastClr="000000"/>
                </a:solidFill>
                <a:latin typeface="Arial" pitchFamily="34" charset="0"/>
                <a:cs typeface="Arial" pitchFamily="34" charset="0"/>
              </a:rPr>
              <a:t>Level</a:t>
            </a:r>
            <a:r>
              <a:rPr lang="fr-FR" sz="1600" kern="0" dirty="0" smtClean="0">
                <a:solidFill>
                  <a:sysClr val="windowText" lastClr="000000"/>
                </a:solidFill>
                <a:latin typeface="Arial" pitchFamily="34" charset="0"/>
                <a:cs typeface="Arial" pitchFamily="34" charset="0"/>
              </a:rPr>
              <a:t> Processors</a:t>
            </a: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50" name="Elbow Connector 35"/>
          <p:cNvCxnSpPr>
            <a:stCxn id="21" idx="3"/>
            <a:endCxn id="16" idx="1"/>
          </p:cNvCxnSpPr>
          <p:nvPr/>
        </p:nvCxnSpPr>
        <p:spPr bwMode="auto">
          <a:xfrm rot="10800000">
            <a:off x="696090" y="1407847"/>
            <a:ext cx="12700" cy="4389703"/>
          </a:xfrm>
          <a:prstGeom prst="bentConnector3">
            <a:avLst>
              <a:gd name="adj1" fmla="val 2473709"/>
            </a:avLst>
          </a:prstGeom>
          <a:noFill/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51" name="Straight Arrow Connector 50"/>
          <p:cNvCxnSpPr>
            <a:endCxn id="29" idx="1"/>
          </p:cNvCxnSpPr>
          <p:nvPr/>
        </p:nvCxnSpPr>
        <p:spPr>
          <a:xfrm>
            <a:off x="394778" y="2038395"/>
            <a:ext cx="296233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Arrow Connector 51"/>
          <p:cNvCxnSpPr/>
          <p:nvPr/>
        </p:nvCxnSpPr>
        <p:spPr>
          <a:xfrm>
            <a:off x="397797" y="2674948"/>
            <a:ext cx="296233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Arrow Connector 52"/>
          <p:cNvCxnSpPr/>
          <p:nvPr/>
        </p:nvCxnSpPr>
        <p:spPr>
          <a:xfrm>
            <a:off x="389168" y="3310878"/>
            <a:ext cx="296233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Arrow Connector 53"/>
          <p:cNvCxnSpPr/>
          <p:nvPr/>
        </p:nvCxnSpPr>
        <p:spPr>
          <a:xfrm>
            <a:off x="394778" y="3937432"/>
            <a:ext cx="296233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Arrow Connector 54"/>
          <p:cNvCxnSpPr/>
          <p:nvPr/>
        </p:nvCxnSpPr>
        <p:spPr>
          <a:xfrm>
            <a:off x="394778" y="4574284"/>
            <a:ext cx="296233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Arrow Connector 55"/>
          <p:cNvCxnSpPr/>
          <p:nvPr/>
        </p:nvCxnSpPr>
        <p:spPr>
          <a:xfrm>
            <a:off x="394778" y="5184008"/>
            <a:ext cx="296233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Arrow Connector 56"/>
          <p:cNvCxnSpPr>
            <a:stCxn id="91" idx="3"/>
            <a:endCxn id="60" idx="3"/>
          </p:cNvCxnSpPr>
          <p:nvPr/>
        </p:nvCxnSpPr>
        <p:spPr bwMode="auto">
          <a:xfrm>
            <a:off x="5830644" y="2071467"/>
            <a:ext cx="320750" cy="2758"/>
          </a:xfrm>
          <a:prstGeom prst="straightConnector1">
            <a:avLst/>
          </a:prstGeom>
          <a:noFill/>
          <a:ln w="28575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 w="med" len="med"/>
          </a:ln>
          <a:effectLst/>
        </p:spPr>
      </p:cxnSp>
      <p:cxnSp>
        <p:nvCxnSpPr>
          <p:cNvPr id="58" name="Straight Connector 57"/>
          <p:cNvCxnSpPr/>
          <p:nvPr/>
        </p:nvCxnSpPr>
        <p:spPr bwMode="auto">
          <a:xfrm flipH="1">
            <a:off x="5920288" y="2012734"/>
            <a:ext cx="72643" cy="127888"/>
          </a:xfrm>
          <a:prstGeom prst="line">
            <a:avLst/>
          </a:prstGeom>
          <a:noFill/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9" name="Rectangle 58"/>
          <p:cNvSpPr>
            <a:spLocks noChangeArrowheads="1"/>
          </p:cNvSpPr>
          <p:nvPr/>
        </p:nvSpPr>
        <p:spPr bwMode="auto">
          <a:xfrm flipH="1">
            <a:off x="6151394" y="3055973"/>
            <a:ext cx="697194" cy="240719"/>
          </a:xfrm>
          <a:prstGeom prst="rect">
            <a:avLst/>
          </a:prstGeom>
          <a:solidFill>
            <a:srgbClr val="00AE00">
              <a:lumMod val="60000"/>
              <a:lumOff val="40000"/>
            </a:srgbClr>
          </a:solidFill>
          <a:ln>
            <a:noFill/>
            <a:headEnd/>
            <a:tailEnd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wrap="none" lIns="182562" tIns="46038" rIns="182562" bIns="46038" anchor="ctr" anchorCtr="1"/>
          <a:lstStyle/>
          <a:p>
            <a:pPr marL="0" marR="0" lvl="0" indent="0" algn="ctr" defTabSz="762000" eaLnBrk="0" fontAlgn="base" latinLnBrk="0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FC0128"/>
              </a:buClr>
              <a:buSzPct val="70000"/>
              <a:buFont typeface="Wingdings" pitchFamily="2" charset="2"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EPN</a:t>
            </a: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0" name="Rectangle 59"/>
          <p:cNvSpPr>
            <a:spLocks noChangeArrowheads="1"/>
          </p:cNvSpPr>
          <p:nvPr/>
        </p:nvSpPr>
        <p:spPr bwMode="auto">
          <a:xfrm flipH="1">
            <a:off x="6151394" y="1953866"/>
            <a:ext cx="697194" cy="240719"/>
          </a:xfrm>
          <a:prstGeom prst="rect">
            <a:avLst/>
          </a:prstGeom>
          <a:solidFill>
            <a:srgbClr val="00AE00">
              <a:lumMod val="60000"/>
              <a:lumOff val="40000"/>
            </a:srgbClr>
          </a:solidFill>
          <a:ln>
            <a:noFill/>
            <a:headEnd/>
            <a:tailEnd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wrap="none" lIns="182562" tIns="46038" rIns="182562" bIns="46038" anchor="ctr" anchorCtr="1"/>
          <a:lstStyle/>
          <a:p>
            <a:pPr marL="0" marR="0" lvl="0" indent="0" algn="ctr" defTabSz="762000" eaLnBrk="0" fontAlgn="base" latinLnBrk="0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FC0128"/>
              </a:buClr>
              <a:buSzPct val="70000"/>
              <a:buFont typeface="Wingdings" pitchFamily="2" charset="2"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EPN</a:t>
            </a: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61" name="Straight Arrow Connector 60"/>
          <p:cNvCxnSpPr>
            <a:stCxn id="73" idx="3"/>
            <a:endCxn id="62" idx="2"/>
          </p:cNvCxnSpPr>
          <p:nvPr/>
        </p:nvCxnSpPr>
        <p:spPr bwMode="auto">
          <a:xfrm>
            <a:off x="7908311" y="3266173"/>
            <a:ext cx="222065" cy="4069"/>
          </a:xfrm>
          <a:prstGeom prst="straightConnector1">
            <a:avLst/>
          </a:prstGeom>
          <a:noFill/>
          <a:ln w="28575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62" name="Flowchart: Magnetic Disk 61"/>
          <p:cNvSpPr/>
          <p:nvPr/>
        </p:nvSpPr>
        <p:spPr bwMode="auto">
          <a:xfrm>
            <a:off x="8130376" y="2972996"/>
            <a:ext cx="793488" cy="594491"/>
          </a:xfrm>
          <a:prstGeom prst="flowChartMagneticDisk">
            <a:avLst/>
          </a:prstGeom>
          <a:solidFill>
            <a:srgbClr val="00AE00">
              <a:lumMod val="60000"/>
              <a:lumOff val="40000"/>
            </a:srgbClr>
          </a:solidFill>
          <a:ln>
            <a:noFill/>
            <a:headEnd/>
            <a:tailEnd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wrap="none" lIns="182562" tIns="46038" rIns="182562" bIns="46038" rtlCol="0" anchor="ctr" anchorCtr="1"/>
          <a:lstStyle/>
          <a:p>
            <a:pPr marL="0" marR="0" lvl="0" indent="0" algn="ctr" defTabSz="762000" eaLnBrk="0" fontAlgn="base" latinLnBrk="0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FC0128"/>
              </a:buClr>
              <a:buSzPct val="70000"/>
              <a:buFont typeface="Wingdings" pitchFamily="2" charset="2"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Data</a:t>
            </a:r>
            <a:b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</a:b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Storage</a:t>
            </a:r>
            <a:endParaRPr kumimoji="0" lang="en-GB" sz="16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63" name="Straight Arrow Connector 62"/>
          <p:cNvCxnSpPr>
            <a:stCxn id="74" idx="3"/>
            <a:endCxn id="64" idx="2"/>
          </p:cNvCxnSpPr>
          <p:nvPr/>
        </p:nvCxnSpPr>
        <p:spPr bwMode="auto">
          <a:xfrm flipV="1">
            <a:off x="7908311" y="4177666"/>
            <a:ext cx="222065" cy="4069"/>
          </a:xfrm>
          <a:prstGeom prst="straightConnector1">
            <a:avLst/>
          </a:prstGeom>
          <a:noFill/>
          <a:ln w="28575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64" name="Flowchart: Magnetic Disk 63"/>
          <p:cNvSpPr/>
          <p:nvPr/>
        </p:nvSpPr>
        <p:spPr bwMode="auto">
          <a:xfrm>
            <a:off x="8130376" y="3869142"/>
            <a:ext cx="793488" cy="617049"/>
          </a:xfrm>
          <a:prstGeom prst="flowChartMagneticDisk">
            <a:avLst/>
          </a:prstGeom>
          <a:solidFill>
            <a:srgbClr val="00AE00">
              <a:lumMod val="60000"/>
              <a:lumOff val="40000"/>
            </a:srgbClr>
          </a:solidFill>
          <a:ln>
            <a:noFill/>
            <a:headEnd/>
            <a:tailEnd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wrap="none" lIns="182562" tIns="46038" rIns="182562" bIns="46038" rtlCol="0" anchor="ctr" anchorCtr="1"/>
          <a:lstStyle/>
          <a:p>
            <a:pPr marL="0" marR="0" lvl="0" indent="0" algn="ctr" defTabSz="762000" eaLnBrk="0" fontAlgn="base" latinLnBrk="0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FC0128"/>
              </a:buClr>
              <a:buSzPct val="70000"/>
              <a:buFont typeface="Wingdings" pitchFamily="2" charset="2"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Data</a:t>
            </a:r>
            <a:b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</a:b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Storage</a:t>
            </a:r>
            <a:endParaRPr kumimoji="0" lang="en-GB" sz="16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65" name="Straight Arrow Connector 64"/>
          <p:cNvCxnSpPr>
            <a:stCxn id="60" idx="1"/>
            <a:endCxn id="76" idx="1"/>
          </p:cNvCxnSpPr>
          <p:nvPr/>
        </p:nvCxnSpPr>
        <p:spPr bwMode="auto">
          <a:xfrm>
            <a:off x="6848588" y="2074225"/>
            <a:ext cx="307576" cy="6759"/>
          </a:xfrm>
          <a:prstGeom prst="straightConnector1">
            <a:avLst/>
          </a:prstGeom>
          <a:noFill/>
          <a:ln w="28575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 w="med" len="med"/>
          </a:ln>
          <a:effectLst/>
        </p:spPr>
      </p:cxnSp>
      <p:cxnSp>
        <p:nvCxnSpPr>
          <p:cNvPr id="66" name="Straight Arrow Connector 65"/>
          <p:cNvCxnSpPr>
            <a:stCxn id="59" idx="1"/>
            <a:endCxn id="75" idx="1"/>
          </p:cNvCxnSpPr>
          <p:nvPr/>
        </p:nvCxnSpPr>
        <p:spPr bwMode="auto">
          <a:xfrm flipV="1">
            <a:off x="6848588" y="3175373"/>
            <a:ext cx="314269" cy="960"/>
          </a:xfrm>
          <a:prstGeom prst="straightConnector1">
            <a:avLst/>
          </a:prstGeom>
          <a:noFill/>
          <a:ln w="28575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 w="med" len="med"/>
          </a:ln>
          <a:effectLst/>
        </p:spPr>
      </p:cxnSp>
      <p:cxnSp>
        <p:nvCxnSpPr>
          <p:cNvPr id="67" name="Straight Arrow Connector 66"/>
          <p:cNvCxnSpPr>
            <a:stCxn id="93" idx="3"/>
            <a:endCxn id="70" idx="3"/>
          </p:cNvCxnSpPr>
          <p:nvPr/>
        </p:nvCxnSpPr>
        <p:spPr bwMode="auto">
          <a:xfrm>
            <a:off x="5828255" y="4272250"/>
            <a:ext cx="320750" cy="2758"/>
          </a:xfrm>
          <a:prstGeom prst="straightConnector1">
            <a:avLst/>
          </a:prstGeom>
          <a:noFill/>
          <a:ln w="28575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 w="med" len="med"/>
          </a:ln>
          <a:effectLst/>
        </p:spPr>
      </p:cxnSp>
      <p:sp>
        <p:nvSpPr>
          <p:cNvPr id="68" name="Rectangle 67"/>
          <p:cNvSpPr>
            <a:spLocks noChangeArrowheads="1"/>
          </p:cNvSpPr>
          <p:nvPr/>
        </p:nvSpPr>
        <p:spPr bwMode="auto">
          <a:xfrm flipH="1">
            <a:off x="6149005" y="5263410"/>
            <a:ext cx="697194" cy="240719"/>
          </a:xfrm>
          <a:prstGeom prst="rect">
            <a:avLst/>
          </a:prstGeom>
          <a:solidFill>
            <a:srgbClr val="00AE00">
              <a:lumMod val="60000"/>
              <a:lumOff val="40000"/>
            </a:srgbClr>
          </a:solidFill>
          <a:ln>
            <a:noFill/>
            <a:headEnd/>
            <a:tailEnd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wrap="none" lIns="182562" tIns="46038" rIns="182562" bIns="46038" anchor="ctr" anchorCtr="1"/>
          <a:lstStyle/>
          <a:p>
            <a:pPr marL="0" marR="0" lvl="0" indent="0" algn="ctr" defTabSz="762000" eaLnBrk="0" fontAlgn="base" latinLnBrk="0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FC0128"/>
              </a:buClr>
              <a:buSzPct val="70000"/>
              <a:buFont typeface="Wingdings" pitchFamily="2" charset="2"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EPN</a:t>
            </a: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69" name="Straight Arrow Connector 68"/>
          <p:cNvCxnSpPr>
            <a:stCxn id="94" idx="3"/>
            <a:endCxn id="68" idx="3"/>
          </p:cNvCxnSpPr>
          <p:nvPr/>
        </p:nvCxnSpPr>
        <p:spPr bwMode="auto">
          <a:xfrm flipV="1">
            <a:off x="5830057" y="5383769"/>
            <a:ext cx="318948" cy="3327"/>
          </a:xfrm>
          <a:prstGeom prst="straightConnector1">
            <a:avLst/>
          </a:prstGeom>
          <a:noFill/>
          <a:ln w="28575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 w="med" len="med"/>
          </a:ln>
          <a:effectLst/>
        </p:spPr>
      </p:cxnSp>
      <p:sp>
        <p:nvSpPr>
          <p:cNvPr id="70" name="Rectangle 69"/>
          <p:cNvSpPr>
            <a:spLocks noChangeArrowheads="1"/>
          </p:cNvSpPr>
          <p:nvPr/>
        </p:nvSpPr>
        <p:spPr bwMode="auto">
          <a:xfrm flipH="1">
            <a:off x="6149005" y="4154648"/>
            <a:ext cx="697194" cy="240719"/>
          </a:xfrm>
          <a:prstGeom prst="rect">
            <a:avLst/>
          </a:prstGeom>
          <a:solidFill>
            <a:srgbClr val="00AE00">
              <a:lumMod val="60000"/>
              <a:lumOff val="40000"/>
            </a:srgbClr>
          </a:solidFill>
          <a:ln>
            <a:noFill/>
            <a:headEnd/>
            <a:tailEnd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wrap="none" lIns="182562" tIns="46038" rIns="182562" bIns="46038" anchor="ctr" anchorCtr="1"/>
          <a:lstStyle/>
          <a:p>
            <a:pPr marL="0" marR="0" lvl="0" indent="0" algn="ctr" defTabSz="762000" eaLnBrk="0" fontAlgn="base" latinLnBrk="0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FC0128"/>
              </a:buClr>
              <a:buSzPct val="70000"/>
              <a:buFont typeface="Wingdings" pitchFamily="2" charset="2"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EPN</a:t>
            </a: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grpSp>
        <p:nvGrpSpPr>
          <p:cNvPr id="71" name="Group 70"/>
          <p:cNvGrpSpPr/>
          <p:nvPr/>
        </p:nvGrpSpPr>
        <p:grpSpPr>
          <a:xfrm>
            <a:off x="7153776" y="1140728"/>
            <a:ext cx="758277" cy="5210568"/>
            <a:chOff x="7082526" y="1021978"/>
            <a:chExt cx="758277" cy="5210568"/>
          </a:xfrm>
        </p:grpSpPr>
        <p:sp>
          <p:nvSpPr>
            <p:cNvPr id="72" name="Rounded Rectangle 71"/>
            <p:cNvSpPr/>
            <p:nvPr/>
          </p:nvSpPr>
          <p:spPr bwMode="auto">
            <a:xfrm>
              <a:off x="7088194" y="1021978"/>
              <a:ext cx="752609" cy="5210568"/>
            </a:xfrm>
            <a:prstGeom prst="roundRect">
              <a:avLst/>
            </a:prstGeom>
            <a:solidFill>
              <a:srgbClr val="00AE00">
                <a:lumMod val="60000"/>
                <a:lumOff val="40000"/>
              </a:srgbClr>
            </a:solidFill>
            <a:ln>
              <a:noFill/>
              <a:headEnd/>
              <a:tailEnd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p:spPr>
          <p:txBody>
            <a:bodyPr wrap="none" lIns="182562" tIns="46038" rIns="182562" bIns="46038" rtlCol="0" anchor="ctr" anchorCtr="1"/>
            <a:lstStyle/>
            <a:p>
              <a:pPr marL="0" marR="0" lvl="0" indent="0" algn="ctr" defTabSz="762000" eaLnBrk="0" fontAlgn="base" latinLnBrk="0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rgbClr val="FC0128"/>
                </a:buClr>
                <a:buSzPct val="70000"/>
                <a:buFont typeface="Wingdings" pitchFamily="2" charset="2"/>
                <a:buNone/>
                <a:tabLst/>
                <a:defRPr/>
              </a:pPr>
              <a:r>
                <a:rPr kumimoji="0" lang="en-US" sz="16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Storage</a:t>
              </a:r>
              <a:endParaRPr kumimoji="0" lang="en-GB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  <a:p>
              <a:pPr marL="0" marR="0" lvl="0" indent="0" algn="ctr" defTabSz="762000" eaLnBrk="0" fontAlgn="base" latinLnBrk="0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rgbClr val="FC0128"/>
                </a:buClr>
                <a:buSzPct val="70000"/>
                <a:buFont typeface="Wingdings" pitchFamily="2" charset="2"/>
                <a:buNone/>
                <a:tabLst/>
                <a:defRPr/>
              </a:pPr>
              <a:r>
                <a:rPr kumimoji="0" lang="en-GB" sz="16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Network</a:t>
              </a:r>
            </a:p>
          </p:txBody>
        </p:sp>
        <p:sp>
          <p:nvSpPr>
            <p:cNvPr id="73" name="Rectangle 72"/>
            <p:cNvSpPr/>
            <p:nvPr/>
          </p:nvSpPr>
          <p:spPr bwMode="auto">
            <a:xfrm>
              <a:off x="7575608" y="3055866"/>
              <a:ext cx="261453" cy="183113"/>
            </a:xfrm>
            <a:prstGeom prst="rect">
              <a:avLst/>
            </a:prstGeom>
            <a:noFill/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571500" marR="0" lvl="0" indent="-571500" algn="ctr" defTabSz="914400" eaLnBrk="0" fontAlgn="base" latinLnBrk="0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rgbClr val="FC0128"/>
                </a:buClr>
                <a:buSzPct val="70000"/>
                <a:buFont typeface="Wingdings" pitchFamily="2" charset="2"/>
                <a:buNone/>
                <a:tabLst/>
                <a:defRPr/>
              </a:pPr>
              <a:endParaRPr kumimoji="0" lang="en-GB" sz="24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74" name="Rectangle 73"/>
            <p:cNvSpPr/>
            <p:nvPr/>
          </p:nvSpPr>
          <p:spPr bwMode="auto">
            <a:xfrm>
              <a:off x="7575608" y="3971429"/>
              <a:ext cx="261453" cy="183113"/>
            </a:xfrm>
            <a:prstGeom prst="rect">
              <a:avLst/>
            </a:prstGeom>
            <a:noFill/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571500" marR="0" lvl="0" indent="-571500" algn="ctr" defTabSz="914400" eaLnBrk="0" fontAlgn="base" latinLnBrk="0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rgbClr val="FC0128"/>
                </a:buClr>
                <a:buSzPct val="70000"/>
                <a:buFont typeface="Wingdings" pitchFamily="2" charset="2"/>
                <a:buNone/>
                <a:tabLst/>
                <a:defRPr/>
              </a:pPr>
              <a:endParaRPr kumimoji="0" lang="en-GB" sz="24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75" name="Rectangle 74"/>
            <p:cNvSpPr/>
            <p:nvPr/>
          </p:nvSpPr>
          <p:spPr bwMode="auto">
            <a:xfrm>
              <a:off x="7091607" y="2965066"/>
              <a:ext cx="261453" cy="183113"/>
            </a:xfrm>
            <a:prstGeom prst="rect">
              <a:avLst/>
            </a:prstGeom>
            <a:noFill/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571500" marR="0" lvl="0" indent="-571500" algn="ctr" defTabSz="914400" eaLnBrk="0" fontAlgn="base" latinLnBrk="0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rgbClr val="FC0128"/>
                </a:buClr>
                <a:buSzPct val="70000"/>
                <a:buFont typeface="Wingdings" pitchFamily="2" charset="2"/>
                <a:buNone/>
                <a:tabLst/>
                <a:defRPr/>
              </a:pPr>
              <a:endParaRPr kumimoji="0" lang="en-GB" sz="24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76" name="Rectangle 75"/>
            <p:cNvSpPr/>
            <p:nvPr/>
          </p:nvSpPr>
          <p:spPr bwMode="auto">
            <a:xfrm>
              <a:off x="7084914" y="1870678"/>
              <a:ext cx="261453" cy="183113"/>
            </a:xfrm>
            <a:prstGeom prst="rect">
              <a:avLst/>
            </a:prstGeom>
            <a:noFill/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571500" marR="0" lvl="0" indent="-571500" algn="ctr" defTabSz="914400" eaLnBrk="0" fontAlgn="base" latinLnBrk="0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rgbClr val="FC0128"/>
                </a:buClr>
                <a:buSzPct val="70000"/>
                <a:buFont typeface="Wingdings" pitchFamily="2" charset="2"/>
                <a:buNone/>
                <a:tabLst/>
                <a:defRPr/>
              </a:pPr>
              <a:endParaRPr kumimoji="0" lang="en-GB" sz="24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77" name="Rectangle 76"/>
            <p:cNvSpPr/>
            <p:nvPr/>
          </p:nvSpPr>
          <p:spPr bwMode="auto">
            <a:xfrm>
              <a:off x="7089218" y="5172504"/>
              <a:ext cx="261453" cy="183113"/>
            </a:xfrm>
            <a:prstGeom prst="rect">
              <a:avLst/>
            </a:prstGeom>
            <a:noFill/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571500" marR="0" lvl="0" indent="-571500" algn="ctr" defTabSz="914400" eaLnBrk="0" fontAlgn="base" latinLnBrk="0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rgbClr val="FC0128"/>
                </a:buClr>
                <a:buSzPct val="70000"/>
                <a:buFont typeface="Wingdings" pitchFamily="2" charset="2"/>
                <a:buNone/>
                <a:tabLst/>
                <a:defRPr/>
              </a:pPr>
              <a:endParaRPr kumimoji="0" lang="en-GB" sz="24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78" name="Rectangle 77"/>
            <p:cNvSpPr/>
            <p:nvPr/>
          </p:nvSpPr>
          <p:spPr bwMode="auto">
            <a:xfrm>
              <a:off x="7082526" y="4071177"/>
              <a:ext cx="261453" cy="183113"/>
            </a:xfrm>
            <a:prstGeom prst="rect">
              <a:avLst/>
            </a:prstGeom>
            <a:noFill/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571500" marR="0" lvl="0" indent="-571500" algn="ctr" defTabSz="914400" eaLnBrk="0" fontAlgn="base" latinLnBrk="0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rgbClr val="FC0128"/>
                </a:buClr>
                <a:buSzPct val="70000"/>
                <a:buFont typeface="Wingdings" pitchFamily="2" charset="2"/>
                <a:buNone/>
                <a:tabLst/>
                <a:defRPr/>
              </a:pPr>
              <a:endParaRPr kumimoji="0" lang="en-GB" sz="24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</p:grpSp>
      <p:cxnSp>
        <p:nvCxnSpPr>
          <p:cNvPr id="79" name="Straight Arrow Connector 78"/>
          <p:cNvCxnSpPr>
            <a:stCxn id="70" idx="1"/>
            <a:endCxn id="78" idx="1"/>
          </p:cNvCxnSpPr>
          <p:nvPr/>
        </p:nvCxnSpPr>
        <p:spPr bwMode="auto">
          <a:xfrm>
            <a:off x="6846199" y="4275008"/>
            <a:ext cx="307576" cy="6475"/>
          </a:xfrm>
          <a:prstGeom prst="straightConnector1">
            <a:avLst/>
          </a:prstGeom>
          <a:noFill/>
          <a:ln w="28575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 w="med" len="med"/>
          </a:ln>
          <a:effectLst/>
        </p:spPr>
      </p:cxnSp>
      <p:cxnSp>
        <p:nvCxnSpPr>
          <p:cNvPr id="80" name="Straight Arrow Connector 79"/>
          <p:cNvCxnSpPr>
            <a:stCxn id="68" idx="1"/>
            <a:endCxn id="77" idx="1"/>
          </p:cNvCxnSpPr>
          <p:nvPr/>
        </p:nvCxnSpPr>
        <p:spPr bwMode="auto">
          <a:xfrm flipV="1">
            <a:off x="6846199" y="5382810"/>
            <a:ext cx="314269" cy="960"/>
          </a:xfrm>
          <a:prstGeom prst="straightConnector1">
            <a:avLst/>
          </a:prstGeom>
          <a:noFill/>
          <a:ln w="28575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 w="med" len="med"/>
          </a:ln>
          <a:effectLst/>
        </p:spPr>
      </p:cxnSp>
      <p:grpSp>
        <p:nvGrpSpPr>
          <p:cNvPr id="81" name="Group 80"/>
          <p:cNvGrpSpPr/>
          <p:nvPr/>
        </p:nvGrpSpPr>
        <p:grpSpPr>
          <a:xfrm>
            <a:off x="4918790" y="1140728"/>
            <a:ext cx="911854" cy="5210568"/>
            <a:chOff x="4847540" y="1021978"/>
            <a:chExt cx="911854" cy="5210568"/>
          </a:xfrm>
        </p:grpSpPr>
        <p:sp>
          <p:nvSpPr>
            <p:cNvPr id="82" name="Rectangle 81"/>
            <p:cNvSpPr/>
            <p:nvPr/>
          </p:nvSpPr>
          <p:spPr bwMode="auto">
            <a:xfrm>
              <a:off x="4852619" y="1182346"/>
              <a:ext cx="381000" cy="228600"/>
            </a:xfrm>
            <a:prstGeom prst="rect">
              <a:avLst/>
            </a:prstGeom>
            <a:noFill/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571500" marR="0" lvl="0" indent="-571500" algn="ctr" defTabSz="914400" rtl="0" eaLnBrk="0" fontAlgn="base" latinLnBrk="0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rgbClr val="FC0128"/>
                </a:buClr>
                <a:buSzPct val="70000"/>
                <a:buFont typeface="Wingdings" pitchFamily="2" charset="2"/>
                <a:buNone/>
                <a:tabLst/>
                <a:defRPr/>
              </a:pPr>
              <a:endParaRPr kumimoji="0" lang="en-GB" sz="24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endParaRPr>
            </a:p>
          </p:txBody>
        </p:sp>
        <p:sp>
          <p:nvSpPr>
            <p:cNvPr id="83" name="Rounded Rectangle 82"/>
            <p:cNvSpPr/>
            <p:nvPr/>
          </p:nvSpPr>
          <p:spPr bwMode="auto">
            <a:xfrm>
              <a:off x="4852319" y="1021978"/>
              <a:ext cx="900781" cy="5210568"/>
            </a:xfrm>
            <a:prstGeom prst="roundRect">
              <a:avLst/>
            </a:prstGeom>
            <a:solidFill>
              <a:srgbClr val="00AE00">
                <a:lumMod val="60000"/>
                <a:lumOff val="40000"/>
              </a:srgbClr>
            </a:solidFill>
            <a:ln>
              <a:noFill/>
              <a:headEnd/>
              <a:tailEnd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p:spPr>
          <p:txBody>
            <a:bodyPr wrap="none" lIns="182562" tIns="46038" rIns="182562" bIns="46038" rtlCol="0" anchor="ctr" anchorCtr="1"/>
            <a:lstStyle/>
            <a:p>
              <a:pPr marL="0" marR="0" lvl="0" indent="0" algn="ctr" defTabSz="7620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Farm</a:t>
              </a:r>
              <a:endParaRPr kumimoji="0" lang="en-GB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  <a:p>
              <a:pPr marL="0" marR="0" lvl="0" indent="0" algn="ctr" defTabSz="7620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6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Network</a:t>
              </a:r>
            </a:p>
          </p:txBody>
        </p:sp>
        <p:sp>
          <p:nvSpPr>
            <p:cNvPr id="84" name="Rectangle 83"/>
            <p:cNvSpPr/>
            <p:nvPr/>
          </p:nvSpPr>
          <p:spPr bwMode="auto">
            <a:xfrm>
              <a:off x="4852619" y="2444753"/>
              <a:ext cx="381000" cy="228600"/>
            </a:xfrm>
            <a:prstGeom prst="rect">
              <a:avLst/>
            </a:prstGeom>
            <a:noFill/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571500" marR="0" lvl="0" indent="-571500" algn="ctr" defTabSz="914400" rtl="0" eaLnBrk="0" fontAlgn="base" latinLnBrk="0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rgbClr val="FC0128"/>
                </a:buClr>
                <a:buSzPct val="70000"/>
                <a:buFont typeface="Wingdings" pitchFamily="2" charset="2"/>
                <a:buNone/>
                <a:tabLst/>
                <a:defRPr/>
              </a:pPr>
              <a:endParaRPr kumimoji="0" lang="en-GB" sz="24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endParaRPr>
            </a:p>
          </p:txBody>
        </p:sp>
        <p:sp>
          <p:nvSpPr>
            <p:cNvPr id="85" name="Rectangle 84"/>
            <p:cNvSpPr/>
            <p:nvPr/>
          </p:nvSpPr>
          <p:spPr bwMode="auto">
            <a:xfrm>
              <a:off x="4852619" y="4958146"/>
              <a:ext cx="381000" cy="228600"/>
            </a:xfrm>
            <a:prstGeom prst="rect">
              <a:avLst/>
            </a:prstGeom>
            <a:noFill/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571500" marR="0" lvl="0" indent="-571500" algn="ctr" defTabSz="914400" rtl="0" eaLnBrk="0" fontAlgn="base" latinLnBrk="0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rgbClr val="FC0128"/>
                </a:buClr>
                <a:buSzPct val="70000"/>
                <a:buFont typeface="Wingdings" pitchFamily="2" charset="2"/>
                <a:buNone/>
                <a:tabLst/>
                <a:defRPr/>
              </a:pPr>
              <a:endParaRPr kumimoji="0" lang="en-GB" sz="24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endParaRPr>
            </a:p>
          </p:txBody>
        </p:sp>
        <p:sp>
          <p:nvSpPr>
            <p:cNvPr id="86" name="Rectangle 85"/>
            <p:cNvSpPr/>
            <p:nvPr/>
          </p:nvSpPr>
          <p:spPr bwMode="auto">
            <a:xfrm>
              <a:off x="4848012" y="3077253"/>
              <a:ext cx="381000" cy="228600"/>
            </a:xfrm>
            <a:prstGeom prst="rect">
              <a:avLst/>
            </a:prstGeom>
            <a:noFill/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571500" marR="0" lvl="0" indent="-571500" algn="ctr" defTabSz="914400" rtl="0" eaLnBrk="0" fontAlgn="base" latinLnBrk="0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rgbClr val="FC0128"/>
                </a:buClr>
                <a:buSzPct val="70000"/>
                <a:buFont typeface="Wingdings" pitchFamily="2" charset="2"/>
                <a:buNone/>
                <a:tabLst/>
                <a:defRPr/>
              </a:pPr>
              <a:endParaRPr kumimoji="0" lang="en-GB" sz="24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endParaRPr>
            </a:p>
          </p:txBody>
        </p:sp>
        <p:sp>
          <p:nvSpPr>
            <p:cNvPr id="87" name="Rectangle 86"/>
            <p:cNvSpPr/>
            <p:nvPr/>
          </p:nvSpPr>
          <p:spPr bwMode="auto">
            <a:xfrm>
              <a:off x="4847540" y="1812946"/>
              <a:ext cx="381000" cy="228600"/>
            </a:xfrm>
            <a:prstGeom prst="rect">
              <a:avLst/>
            </a:prstGeom>
            <a:noFill/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571500" marR="0" lvl="0" indent="-571500" algn="ctr" defTabSz="914400" rtl="0" eaLnBrk="0" fontAlgn="base" latinLnBrk="0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rgbClr val="FC0128"/>
                </a:buClr>
                <a:buSzPct val="70000"/>
                <a:buFont typeface="Wingdings" pitchFamily="2" charset="2"/>
                <a:buNone/>
                <a:tabLst/>
                <a:defRPr/>
              </a:pPr>
              <a:endParaRPr kumimoji="0" lang="en-GB" sz="24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endParaRPr>
            </a:p>
          </p:txBody>
        </p:sp>
        <p:sp>
          <p:nvSpPr>
            <p:cNvPr id="88" name="Rectangle 87"/>
            <p:cNvSpPr/>
            <p:nvPr/>
          </p:nvSpPr>
          <p:spPr bwMode="auto">
            <a:xfrm>
              <a:off x="4852619" y="5596555"/>
              <a:ext cx="381000" cy="228600"/>
            </a:xfrm>
            <a:prstGeom prst="rect">
              <a:avLst/>
            </a:prstGeom>
            <a:noFill/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571500" marR="0" lvl="0" indent="-571500" algn="ctr" defTabSz="914400" rtl="0" eaLnBrk="0" fontAlgn="base" latinLnBrk="0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rgbClr val="FC0128"/>
                </a:buClr>
                <a:buSzPct val="70000"/>
                <a:buFont typeface="Wingdings" pitchFamily="2" charset="2"/>
                <a:buNone/>
                <a:tabLst/>
                <a:defRPr/>
              </a:pPr>
              <a:endParaRPr kumimoji="0" lang="en-GB" sz="24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endParaRPr>
            </a:p>
          </p:txBody>
        </p:sp>
        <p:sp>
          <p:nvSpPr>
            <p:cNvPr id="89" name="Rectangle 88"/>
            <p:cNvSpPr/>
            <p:nvPr/>
          </p:nvSpPr>
          <p:spPr bwMode="auto">
            <a:xfrm>
              <a:off x="4854209" y="4327313"/>
              <a:ext cx="381000" cy="228600"/>
            </a:xfrm>
            <a:prstGeom prst="rect">
              <a:avLst/>
            </a:prstGeom>
            <a:noFill/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571500" marR="0" lvl="0" indent="-571500" algn="ctr" defTabSz="914400" rtl="0" eaLnBrk="0" fontAlgn="base" latinLnBrk="0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rgbClr val="FC0128"/>
                </a:buClr>
                <a:buSzPct val="70000"/>
                <a:buFont typeface="Wingdings" pitchFamily="2" charset="2"/>
                <a:buNone/>
                <a:tabLst/>
                <a:defRPr/>
              </a:pPr>
              <a:endParaRPr kumimoji="0" lang="en-GB" sz="24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endParaRPr>
            </a:p>
          </p:txBody>
        </p:sp>
        <p:sp>
          <p:nvSpPr>
            <p:cNvPr id="90" name="Rectangle 89"/>
            <p:cNvSpPr/>
            <p:nvPr/>
          </p:nvSpPr>
          <p:spPr bwMode="auto">
            <a:xfrm>
              <a:off x="4854209" y="3701116"/>
              <a:ext cx="381000" cy="228600"/>
            </a:xfrm>
            <a:prstGeom prst="rect">
              <a:avLst/>
            </a:prstGeom>
            <a:noFill/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571500" marR="0" lvl="0" indent="-571500" algn="ctr" defTabSz="914400" rtl="0" eaLnBrk="0" fontAlgn="base" latinLnBrk="0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rgbClr val="FC0128"/>
                </a:buClr>
                <a:buSzPct val="70000"/>
                <a:buFont typeface="Wingdings" pitchFamily="2" charset="2"/>
                <a:buNone/>
                <a:tabLst/>
                <a:defRPr/>
              </a:pPr>
              <a:endParaRPr kumimoji="0" lang="en-GB" sz="24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endParaRPr>
            </a:p>
          </p:txBody>
        </p:sp>
        <p:sp>
          <p:nvSpPr>
            <p:cNvPr id="91" name="Rectangle 90"/>
            <p:cNvSpPr/>
            <p:nvPr/>
          </p:nvSpPr>
          <p:spPr bwMode="auto">
            <a:xfrm>
              <a:off x="5497941" y="1861161"/>
              <a:ext cx="261453" cy="183113"/>
            </a:xfrm>
            <a:prstGeom prst="rect">
              <a:avLst/>
            </a:prstGeom>
            <a:noFill/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571500" marR="0" lvl="0" indent="-571500" algn="ctr" defTabSz="914400" eaLnBrk="0" fontAlgn="base" latinLnBrk="0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rgbClr val="FC0128"/>
                </a:buClr>
                <a:buSzPct val="70000"/>
                <a:buFont typeface="Wingdings" pitchFamily="2" charset="2"/>
                <a:buNone/>
                <a:tabLst/>
                <a:defRPr/>
              </a:pPr>
              <a:endParaRPr kumimoji="0" lang="en-GB" sz="24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92" name="Rectangle 91"/>
            <p:cNvSpPr/>
            <p:nvPr/>
          </p:nvSpPr>
          <p:spPr bwMode="auto">
            <a:xfrm>
              <a:off x="5497939" y="2969637"/>
              <a:ext cx="261452" cy="183113"/>
            </a:xfrm>
            <a:prstGeom prst="rect">
              <a:avLst/>
            </a:prstGeom>
            <a:noFill/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571500" marR="0" lvl="0" indent="-571500" algn="ctr" defTabSz="914400" eaLnBrk="0" fontAlgn="base" latinLnBrk="0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rgbClr val="FC0128"/>
                </a:buClr>
                <a:buSzPct val="70000"/>
                <a:buFont typeface="Wingdings" pitchFamily="2" charset="2"/>
                <a:buNone/>
                <a:tabLst/>
                <a:defRPr/>
              </a:pPr>
              <a:endParaRPr kumimoji="0" lang="en-GB" sz="24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93" name="Rectangle 92"/>
            <p:cNvSpPr/>
            <p:nvPr/>
          </p:nvSpPr>
          <p:spPr bwMode="auto">
            <a:xfrm>
              <a:off x="5495553" y="4061943"/>
              <a:ext cx="261453" cy="183113"/>
            </a:xfrm>
            <a:prstGeom prst="rect">
              <a:avLst/>
            </a:prstGeom>
            <a:noFill/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571500" marR="0" lvl="0" indent="-571500" algn="ctr" defTabSz="914400" eaLnBrk="0" fontAlgn="base" latinLnBrk="0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rgbClr val="FC0128"/>
                </a:buClr>
                <a:buSzPct val="70000"/>
                <a:buFont typeface="Wingdings" pitchFamily="2" charset="2"/>
                <a:buNone/>
                <a:tabLst/>
                <a:defRPr/>
              </a:pPr>
              <a:endParaRPr kumimoji="0" lang="en-GB" sz="24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94" name="Rectangle 93"/>
            <p:cNvSpPr/>
            <p:nvPr/>
          </p:nvSpPr>
          <p:spPr bwMode="auto">
            <a:xfrm>
              <a:off x="5497354" y="5176791"/>
              <a:ext cx="261453" cy="183113"/>
            </a:xfrm>
            <a:prstGeom prst="rect">
              <a:avLst/>
            </a:prstGeom>
            <a:noFill/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571500" marR="0" lvl="0" indent="-571500" algn="ctr" defTabSz="914400" eaLnBrk="0" fontAlgn="base" latinLnBrk="0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rgbClr val="FC0128"/>
                </a:buClr>
                <a:buSzPct val="70000"/>
                <a:buFont typeface="Wingdings" pitchFamily="2" charset="2"/>
                <a:buNone/>
                <a:tabLst/>
                <a:defRPr/>
              </a:pPr>
              <a:endParaRPr kumimoji="0" lang="en-GB" sz="24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</p:grpSp>
      <p:cxnSp>
        <p:nvCxnSpPr>
          <p:cNvPr id="95" name="Straight Arrow Connector 94"/>
          <p:cNvCxnSpPr>
            <a:stCxn id="92" idx="3"/>
            <a:endCxn id="59" idx="3"/>
          </p:cNvCxnSpPr>
          <p:nvPr/>
        </p:nvCxnSpPr>
        <p:spPr bwMode="auto">
          <a:xfrm flipV="1">
            <a:off x="5830641" y="3176333"/>
            <a:ext cx="320753" cy="3611"/>
          </a:xfrm>
          <a:prstGeom prst="straightConnector1">
            <a:avLst/>
          </a:prstGeom>
          <a:noFill/>
          <a:ln w="28575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 w="med" len="med"/>
          </a:ln>
          <a:effectLst/>
        </p:spPr>
      </p:cxnSp>
      <p:sp>
        <p:nvSpPr>
          <p:cNvPr id="96" name="TextBox 95"/>
          <p:cNvSpPr txBox="1"/>
          <p:nvPr/>
        </p:nvSpPr>
        <p:spPr>
          <a:xfrm>
            <a:off x="5830905" y="1573854"/>
            <a:ext cx="90441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10</a:t>
            </a:r>
            <a:r>
              <a:rPr kumimoji="0" lang="en-US" sz="1600" b="0" i="0" u="none" strike="noStrike" kern="0" cap="none" spc="0" normalizeH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</a:t>
            </a: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Gb/s</a:t>
            </a:r>
            <a:endParaRPr kumimoji="0" lang="en-GB" sz="1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97" name="Straight Connector 96"/>
          <p:cNvCxnSpPr/>
          <p:nvPr/>
        </p:nvCxnSpPr>
        <p:spPr bwMode="auto">
          <a:xfrm flipH="1">
            <a:off x="2433880" y="1973811"/>
            <a:ext cx="90689" cy="159657"/>
          </a:xfrm>
          <a:prstGeom prst="line">
            <a:avLst/>
          </a:prstGeom>
          <a:noFill/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8" name="Straight Connector 97"/>
          <p:cNvCxnSpPr/>
          <p:nvPr/>
        </p:nvCxnSpPr>
        <p:spPr bwMode="auto">
          <a:xfrm flipH="1">
            <a:off x="2431643" y="2596005"/>
            <a:ext cx="90689" cy="159657"/>
          </a:xfrm>
          <a:prstGeom prst="line">
            <a:avLst/>
          </a:prstGeom>
          <a:noFill/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9" name="Straight Connector 98"/>
          <p:cNvCxnSpPr/>
          <p:nvPr/>
        </p:nvCxnSpPr>
        <p:spPr bwMode="auto">
          <a:xfrm flipH="1">
            <a:off x="2411002" y="3232451"/>
            <a:ext cx="90689" cy="159657"/>
          </a:xfrm>
          <a:prstGeom prst="line">
            <a:avLst/>
          </a:prstGeom>
          <a:noFill/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0" name="Straight Connector 99"/>
          <p:cNvCxnSpPr/>
          <p:nvPr/>
        </p:nvCxnSpPr>
        <p:spPr bwMode="auto">
          <a:xfrm flipH="1">
            <a:off x="2431643" y="3863271"/>
            <a:ext cx="90689" cy="159657"/>
          </a:xfrm>
          <a:prstGeom prst="line">
            <a:avLst/>
          </a:prstGeom>
          <a:noFill/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1" name="Straight Connector 100"/>
          <p:cNvCxnSpPr/>
          <p:nvPr/>
        </p:nvCxnSpPr>
        <p:spPr bwMode="auto">
          <a:xfrm flipH="1">
            <a:off x="2431643" y="4479839"/>
            <a:ext cx="90689" cy="159657"/>
          </a:xfrm>
          <a:prstGeom prst="line">
            <a:avLst/>
          </a:prstGeom>
          <a:noFill/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2" name="Straight Connector 101"/>
          <p:cNvCxnSpPr/>
          <p:nvPr/>
        </p:nvCxnSpPr>
        <p:spPr bwMode="auto">
          <a:xfrm flipH="1">
            <a:off x="2431643" y="5120300"/>
            <a:ext cx="90689" cy="159657"/>
          </a:xfrm>
          <a:prstGeom prst="line">
            <a:avLst/>
          </a:prstGeom>
          <a:noFill/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3" name="Straight Connector 102"/>
          <p:cNvCxnSpPr/>
          <p:nvPr/>
        </p:nvCxnSpPr>
        <p:spPr bwMode="auto">
          <a:xfrm flipH="1">
            <a:off x="2431643" y="5764357"/>
            <a:ext cx="90689" cy="159657"/>
          </a:xfrm>
          <a:prstGeom prst="line">
            <a:avLst/>
          </a:prstGeom>
          <a:noFill/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04" name="TextBox 103"/>
          <p:cNvSpPr txBox="1"/>
          <p:nvPr/>
        </p:nvSpPr>
        <p:spPr>
          <a:xfrm>
            <a:off x="5052591" y="6120709"/>
            <a:ext cx="28557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~ 1250 </a:t>
            </a:r>
            <a:r>
              <a:rPr kumimoji="0" lang="fr-FR" sz="1600" b="0" i="0" u="none" strike="noStrike" kern="0" cap="none" spc="0" normalizeH="0" baseline="0" noProof="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EPNs</a:t>
            </a:r>
            <a:endParaRPr kumimoji="0" lang="fr-FR" sz="16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600" kern="0" dirty="0" smtClean="0">
                <a:solidFill>
                  <a:sysClr val="windowText" lastClr="000000"/>
                </a:solidFill>
                <a:latin typeface="Arial" pitchFamily="34" charset="0"/>
                <a:cs typeface="Arial" pitchFamily="34" charset="0"/>
              </a:rPr>
              <a:t>Event </a:t>
            </a:r>
            <a:r>
              <a:rPr lang="fr-FR" sz="1600" kern="0" dirty="0" err="1" smtClean="0">
                <a:solidFill>
                  <a:sysClr val="windowText" lastClr="000000"/>
                </a:solidFill>
                <a:latin typeface="Arial" pitchFamily="34" charset="0"/>
                <a:cs typeface="Arial" pitchFamily="34" charset="0"/>
              </a:rPr>
              <a:t>Processing</a:t>
            </a:r>
            <a:r>
              <a:rPr lang="fr-FR" sz="1600" kern="0" dirty="0" smtClean="0">
                <a:solidFill>
                  <a:sysClr val="windowText" lastClr="00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fr-FR" sz="1600" kern="0" dirty="0" err="1" smtClean="0">
                <a:solidFill>
                  <a:sysClr val="windowText" lastClr="000000"/>
                </a:solidFill>
                <a:latin typeface="Arial" pitchFamily="34" charset="0"/>
                <a:cs typeface="Arial" pitchFamily="34" charset="0"/>
              </a:rPr>
              <a:t>Nodes</a:t>
            </a: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51507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Design strategy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GB" dirty="0" smtClean="0"/>
              <a:t>Iterative process: design, benchmark, model, prototype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6" name="Oval 5"/>
          <p:cNvSpPr/>
          <p:nvPr/>
        </p:nvSpPr>
        <p:spPr>
          <a:xfrm>
            <a:off x="1595803" y="2219784"/>
            <a:ext cx="2345912" cy="741384"/>
          </a:xfrm>
          <a:prstGeom prst="ellipse">
            <a:avLst/>
          </a:prstGeom>
          <a:solidFill>
            <a:srgbClr val="66FFFF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smtClean="0">
                <a:solidFill>
                  <a:schemeClr val="tx1"/>
                </a:solidFill>
              </a:rPr>
              <a:t>Design</a:t>
            </a:r>
          </a:p>
        </p:txBody>
      </p:sp>
      <p:sp>
        <p:nvSpPr>
          <p:cNvPr id="7" name="Oval 6"/>
          <p:cNvSpPr/>
          <p:nvPr/>
        </p:nvSpPr>
        <p:spPr>
          <a:xfrm>
            <a:off x="2970225" y="3839037"/>
            <a:ext cx="2345912" cy="741384"/>
          </a:xfrm>
          <a:prstGeom prst="ellipse">
            <a:avLst/>
          </a:prstGeom>
          <a:solidFill>
            <a:srgbClr val="66FFFF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smtClean="0">
                <a:solidFill>
                  <a:schemeClr val="tx1"/>
                </a:solidFill>
              </a:rPr>
              <a:t>Model</a:t>
            </a:r>
          </a:p>
        </p:txBody>
      </p:sp>
      <p:sp>
        <p:nvSpPr>
          <p:cNvPr id="8" name="Oval 7"/>
          <p:cNvSpPr/>
          <p:nvPr/>
        </p:nvSpPr>
        <p:spPr>
          <a:xfrm>
            <a:off x="1595803" y="5458290"/>
            <a:ext cx="2345912" cy="741384"/>
          </a:xfrm>
          <a:prstGeom prst="ellipse">
            <a:avLst/>
          </a:prstGeom>
          <a:solidFill>
            <a:srgbClr val="66FFFF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>
                <a:solidFill>
                  <a:schemeClr val="tx1"/>
                </a:solidFill>
              </a:rPr>
              <a:t>Prototype</a:t>
            </a:r>
            <a:endParaRPr lang="en-GB" sz="2000" dirty="0" smtClean="0">
              <a:solidFill>
                <a:schemeClr val="tx1"/>
              </a:solidFill>
            </a:endParaRPr>
          </a:p>
        </p:txBody>
      </p:sp>
      <p:cxnSp>
        <p:nvCxnSpPr>
          <p:cNvPr id="10" name="Curved Connector 9"/>
          <p:cNvCxnSpPr>
            <a:stCxn id="6" idx="2"/>
            <a:endCxn id="17" idx="1"/>
          </p:cNvCxnSpPr>
          <p:nvPr/>
        </p:nvCxnSpPr>
        <p:spPr>
          <a:xfrm rot="10800000" flipV="1">
            <a:off x="564931" y="2590476"/>
            <a:ext cx="1030872" cy="1357134"/>
          </a:xfrm>
          <a:prstGeom prst="curvedConnector2">
            <a:avLst/>
          </a:prstGeom>
          <a:ln>
            <a:headEnd type="triangle" w="lg" len="lg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Curved Connector 10"/>
          <p:cNvCxnSpPr>
            <a:stCxn id="8" idx="6"/>
            <a:endCxn id="7" idx="5"/>
          </p:cNvCxnSpPr>
          <p:nvPr/>
        </p:nvCxnSpPr>
        <p:spPr>
          <a:xfrm flipV="1">
            <a:off x="3941715" y="4471848"/>
            <a:ext cx="1030871" cy="1357134"/>
          </a:xfrm>
          <a:prstGeom prst="curvedConnector2">
            <a:avLst/>
          </a:prstGeom>
          <a:ln>
            <a:headEnd type="triangle" w="lg" len="lg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Curved Connector 13"/>
          <p:cNvCxnSpPr>
            <a:stCxn id="7" idx="7"/>
            <a:endCxn id="6" idx="6"/>
          </p:cNvCxnSpPr>
          <p:nvPr/>
        </p:nvCxnSpPr>
        <p:spPr>
          <a:xfrm rot="16200000" flipV="1">
            <a:off x="3778584" y="2753607"/>
            <a:ext cx="1357134" cy="1030871"/>
          </a:xfrm>
          <a:prstGeom prst="curvedConnector2">
            <a:avLst/>
          </a:prstGeom>
          <a:ln>
            <a:headEnd type="triangle" w="lg" len="lg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26" name="Picture 2" descr="https://encrypted-tbn1.gstatic.com/images?q=tbn:ANd9GcQ6Y10Sok284kjbFRWhZ1loZIvHtWupO6Hx7R3_dUM8h2pgddzGiw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62670" y="2053250"/>
            <a:ext cx="981365" cy="9813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5" name="Picture 3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62670" y="4945810"/>
            <a:ext cx="981365" cy="981365"/>
          </a:xfrm>
          <a:prstGeom prst="rect">
            <a:avLst/>
          </a:prstGeom>
        </p:spPr>
      </p:pic>
      <p:pic>
        <p:nvPicPr>
          <p:cNvPr id="36" name="Picture 3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62670" y="3609212"/>
            <a:ext cx="981365" cy="762001"/>
          </a:xfrm>
          <a:prstGeom prst="rect">
            <a:avLst/>
          </a:prstGeom>
        </p:spPr>
      </p:pic>
      <p:cxnSp>
        <p:nvCxnSpPr>
          <p:cNvPr id="38" name="Curved Connector 37"/>
          <p:cNvCxnSpPr>
            <a:stCxn id="6" idx="0"/>
            <a:endCxn id="1026" idx="1"/>
          </p:cNvCxnSpPr>
          <p:nvPr/>
        </p:nvCxnSpPr>
        <p:spPr>
          <a:xfrm rot="16200000" flipH="1">
            <a:off x="4253639" y="734903"/>
            <a:ext cx="324149" cy="3293911"/>
          </a:xfrm>
          <a:prstGeom prst="curvedConnector4">
            <a:avLst>
              <a:gd name="adj1" fmla="val -70523"/>
              <a:gd name="adj2" fmla="val 67805"/>
            </a:avLst>
          </a:prstGeom>
          <a:ln w="12700">
            <a:solidFill>
              <a:schemeClr val="tx1"/>
            </a:solidFill>
            <a:prstDash val="lgDash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Curved Connector 39"/>
          <p:cNvCxnSpPr>
            <a:stCxn id="7" idx="6"/>
            <a:endCxn id="36" idx="1"/>
          </p:cNvCxnSpPr>
          <p:nvPr/>
        </p:nvCxnSpPr>
        <p:spPr>
          <a:xfrm flipV="1">
            <a:off x="5316137" y="3990213"/>
            <a:ext cx="746533" cy="219516"/>
          </a:xfrm>
          <a:prstGeom prst="curvedConnector3">
            <a:avLst>
              <a:gd name="adj1" fmla="val 50000"/>
            </a:avLst>
          </a:prstGeom>
          <a:ln w="12700">
            <a:solidFill>
              <a:schemeClr val="tx1"/>
            </a:solidFill>
            <a:prstDash val="lgDash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1" name="Curved Connector 60"/>
          <p:cNvCxnSpPr>
            <a:stCxn id="8" idx="4"/>
            <a:endCxn id="35" idx="1"/>
          </p:cNvCxnSpPr>
          <p:nvPr/>
        </p:nvCxnSpPr>
        <p:spPr>
          <a:xfrm rot="5400000" flipH="1" flipV="1">
            <a:off x="4034123" y="4171128"/>
            <a:ext cx="763181" cy="3293911"/>
          </a:xfrm>
          <a:prstGeom prst="curvedConnector4">
            <a:avLst>
              <a:gd name="adj1" fmla="val -29954"/>
              <a:gd name="adj2" fmla="val 67805"/>
            </a:avLst>
          </a:prstGeom>
          <a:ln w="12700">
            <a:solidFill>
              <a:schemeClr val="tx1"/>
            </a:solidFill>
            <a:prstDash val="lgDash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/>
        </p:nvSpPr>
        <p:spPr>
          <a:xfrm>
            <a:off x="221380" y="3839037"/>
            <a:ext cx="2345912" cy="741384"/>
          </a:xfrm>
          <a:prstGeom prst="ellipse">
            <a:avLst/>
          </a:prstGeom>
          <a:solidFill>
            <a:srgbClr val="66FFFF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</a:rPr>
              <a:t>Technology</a:t>
            </a:r>
            <a:br>
              <a:rPr lang="en-US" sz="2000" dirty="0" smtClean="0">
                <a:solidFill>
                  <a:schemeClr val="tx1"/>
                </a:solidFill>
              </a:rPr>
            </a:br>
            <a:r>
              <a:rPr lang="en-US" sz="2000" dirty="0" smtClean="0">
                <a:solidFill>
                  <a:schemeClr val="tx1"/>
                </a:solidFill>
              </a:rPr>
              <a:t>benchmarks</a:t>
            </a:r>
            <a:endParaRPr lang="en-GB" sz="2000" dirty="0" smtClean="0">
              <a:solidFill>
                <a:schemeClr val="tx1"/>
              </a:solidFill>
            </a:endParaRPr>
          </a:p>
        </p:txBody>
      </p:sp>
      <p:cxnSp>
        <p:nvCxnSpPr>
          <p:cNvPr id="19" name="Curved Connector 18"/>
          <p:cNvCxnSpPr>
            <a:stCxn id="17" idx="3"/>
            <a:endCxn id="8" idx="2"/>
          </p:cNvCxnSpPr>
          <p:nvPr/>
        </p:nvCxnSpPr>
        <p:spPr>
          <a:xfrm rot="16200000" flipH="1">
            <a:off x="401800" y="4634979"/>
            <a:ext cx="1357134" cy="1030872"/>
          </a:xfrm>
          <a:prstGeom prst="curvedConnector2">
            <a:avLst/>
          </a:prstGeom>
          <a:ln>
            <a:headEnd type="triangle" w="lg" len="lg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Curved Connector 28"/>
          <p:cNvCxnSpPr>
            <a:stCxn id="17" idx="0"/>
          </p:cNvCxnSpPr>
          <p:nvPr/>
        </p:nvCxnSpPr>
        <p:spPr>
          <a:xfrm rot="5400000" flipH="1" flipV="1">
            <a:off x="3647309" y="1423678"/>
            <a:ext cx="162387" cy="4668333"/>
          </a:xfrm>
          <a:prstGeom prst="curvedConnector2">
            <a:avLst/>
          </a:prstGeom>
          <a:ln w="12700">
            <a:solidFill>
              <a:schemeClr val="tx1"/>
            </a:solidFill>
            <a:prstDash val="lgDash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80784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4882" y="850257"/>
            <a:ext cx="7211567" cy="612409"/>
          </a:xfrm>
        </p:spPr>
        <p:txBody>
          <a:bodyPr/>
          <a:lstStyle/>
          <a:p>
            <a:r>
              <a:rPr lang="en-US" dirty="0"/>
              <a:t>D</a:t>
            </a:r>
            <a:r>
              <a:rPr lang="en-US" dirty="0" smtClean="0"/>
              <a:t>ataflow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1144883" y="1219343"/>
            <a:ext cx="7211534" cy="399656"/>
          </a:xfrm>
        </p:spPr>
        <p:txBody>
          <a:bodyPr/>
          <a:lstStyle/>
          <a:p>
            <a:r>
              <a:rPr lang="en-GB" dirty="0"/>
              <a:t>D</a:t>
            </a:r>
            <a:r>
              <a:rPr lang="en-GB" dirty="0" smtClean="0"/>
              <a:t>ataflow modelling 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1"/>
          </p:nvPr>
        </p:nvSpPr>
        <p:spPr>
          <a:xfrm>
            <a:off x="705507" y="2027238"/>
            <a:ext cx="8060121" cy="4000500"/>
          </a:xfrm>
        </p:spPr>
        <p:txBody>
          <a:bodyPr>
            <a:normAutofit/>
          </a:bodyPr>
          <a:lstStyle/>
          <a:p>
            <a:r>
              <a:rPr lang="en-US" sz="2000" dirty="0" smtClean="0"/>
              <a:t>Dataflow discrete event simulation implemented with </a:t>
            </a:r>
            <a:r>
              <a:rPr lang="en-US" sz="2000" dirty="0"/>
              <a:t>OMNET</a:t>
            </a:r>
            <a:r>
              <a:rPr lang="en-US" sz="2000" dirty="0" smtClean="0"/>
              <a:t>++</a:t>
            </a:r>
          </a:p>
          <a:p>
            <a:pPr lvl="1"/>
            <a:r>
              <a:rPr lang="en-US" sz="1800" dirty="0"/>
              <a:t>FLP-EPN data </a:t>
            </a:r>
            <a:r>
              <a:rPr lang="en-US" sz="1800" dirty="0" smtClean="0"/>
              <a:t>traffic and data buffering</a:t>
            </a:r>
            <a:endParaRPr lang="en-US" sz="1800" dirty="0"/>
          </a:p>
          <a:p>
            <a:pPr lvl="2"/>
            <a:r>
              <a:rPr lang="en-GB" sz="1600" dirty="0" smtClean="0"/>
              <a:t>Network topologies </a:t>
            </a:r>
            <a:r>
              <a:rPr lang="en-GB" sz="1600" dirty="0"/>
              <a:t>(central switch; spine-leaf), </a:t>
            </a:r>
            <a:endParaRPr lang="en-GB" sz="1600" dirty="0" smtClean="0"/>
          </a:p>
          <a:p>
            <a:pPr lvl="2"/>
            <a:r>
              <a:rPr lang="en-US" sz="1600" dirty="0" smtClean="0"/>
              <a:t>Data </a:t>
            </a:r>
            <a:r>
              <a:rPr lang="en-US" sz="1600" dirty="0"/>
              <a:t>distribution schemes </a:t>
            </a:r>
            <a:r>
              <a:rPr lang="en-US" sz="1600" dirty="0" smtClean="0"/>
              <a:t>(time </a:t>
            </a:r>
            <a:r>
              <a:rPr lang="en-GB" sz="1600" dirty="0"/>
              <a:t>frames, </a:t>
            </a:r>
            <a:r>
              <a:rPr lang="en-GB" sz="1600" dirty="0" smtClean="0"/>
              <a:t>parallelism)</a:t>
            </a:r>
          </a:p>
          <a:p>
            <a:pPr lvl="2"/>
            <a:r>
              <a:rPr lang="en-US" sz="1600" dirty="0" smtClean="0"/>
              <a:t>Buffering needs</a:t>
            </a:r>
          </a:p>
          <a:p>
            <a:pPr lvl="2"/>
            <a:r>
              <a:rPr lang="en-US" sz="1600" dirty="0" smtClean="0"/>
              <a:t>System dimensions</a:t>
            </a:r>
            <a:endParaRPr lang="en-GB" sz="1600" dirty="0"/>
          </a:p>
          <a:p>
            <a:pPr lvl="1"/>
            <a:r>
              <a:rPr lang="en-US" sz="1800" dirty="0" smtClean="0"/>
              <a:t>Heavy computing needs</a:t>
            </a:r>
          </a:p>
          <a:p>
            <a:pPr marL="457200" lvl="1" indent="0">
              <a:buNone/>
            </a:pPr>
            <a:r>
              <a:rPr lang="en-US" sz="1800" dirty="0" smtClean="0"/>
              <a:t>	Downscaling applied for some simulations:</a:t>
            </a:r>
          </a:p>
          <a:p>
            <a:pPr lvl="2"/>
            <a:r>
              <a:rPr lang="en-US" sz="1600" dirty="0"/>
              <a:t>R</a:t>
            </a:r>
            <a:r>
              <a:rPr lang="en-US" sz="1600" dirty="0" smtClean="0"/>
              <a:t>educe network bandwidth and buffer sizes</a:t>
            </a:r>
          </a:p>
          <a:p>
            <a:pPr lvl="2"/>
            <a:r>
              <a:rPr lang="en-US" sz="1600" dirty="0" smtClean="0"/>
              <a:t>Simulate a slice of the system</a:t>
            </a:r>
            <a:endParaRPr lang="en-US" sz="1600" dirty="0"/>
          </a:p>
          <a:p>
            <a:r>
              <a:rPr lang="en-GB" sz="2000" dirty="0" smtClean="0"/>
              <a:t>System global simulation with ad-hoc program</a:t>
            </a:r>
            <a:endParaRPr lang="en-GB" sz="20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13</a:t>
            </a:fld>
            <a:endParaRPr lang="en-US" dirty="0"/>
          </a:p>
        </p:txBody>
      </p:sp>
      <p:pic>
        <p:nvPicPr>
          <p:cNvPr id="6" name="Content Placeholder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80" y="677467"/>
            <a:ext cx="1059554" cy="815396"/>
          </a:xfrm>
          <a:prstGeom prst="rect">
            <a:avLst/>
          </a:prstGeom>
        </p:spPr>
      </p:pic>
      <p:pic>
        <p:nvPicPr>
          <p:cNvPr id="7" name="Picture 12" descr="http://www.omnetpp.org/templates/omnetpp_bizcity_felix/images/logo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65353" y="3906551"/>
            <a:ext cx="2200275" cy="4381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70587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4257" y="660257"/>
            <a:ext cx="7211567" cy="612409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Hardware Architecture: FLP-EPN data transport model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511168" y="6498850"/>
            <a:ext cx="484382" cy="365125"/>
          </a:xfrm>
        </p:spPr>
        <p:txBody>
          <a:bodyPr/>
          <a:lstStyle/>
          <a:p>
            <a:fld id="{2066355A-084C-D24E-9AD2-7E4FC41EA627}" type="slidenum">
              <a:rPr lang="en-US" smtClean="0"/>
              <a:pPr/>
              <a:t>14</a:t>
            </a:fld>
            <a:endParaRPr lang="en-US" dirty="0"/>
          </a:p>
        </p:txBody>
      </p:sp>
      <p:cxnSp>
        <p:nvCxnSpPr>
          <p:cNvPr id="6" name="Straight Connector 5"/>
          <p:cNvCxnSpPr/>
          <p:nvPr/>
        </p:nvCxnSpPr>
        <p:spPr bwMode="auto">
          <a:xfrm flipH="1">
            <a:off x="4447366" y="1322376"/>
            <a:ext cx="90689" cy="159657"/>
          </a:xfrm>
          <a:prstGeom prst="line">
            <a:avLst/>
          </a:prstGeom>
          <a:noFill/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" name="Straight Arrow Connector 6"/>
          <p:cNvCxnSpPr>
            <a:endCxn id="8" idx="3"/>
          </p:cNvCxnSpPr>
          <p:nvPr/>
        </p:nvCxnSpPr>
        <p:spPr bwMode="auto">
          <a:xfrm>
            <a:off x="1976250" y="1407846"/>
            <a:ext cx="1083651" cy="7550"/>
          </a:xfrm>
          <a:prstGeom prst="straightConnector1">
            <a:avLst/>
          </a:prstGeom>
          <a:noFill/>
          <a:ln w="28575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8" name="Rectangle 7"/>
          <p:cNvSpPr>
            <a:spLocks noChangeArrowheads="1"/>
          </p:cNvSpPr>
          <p:nvPr/>
        </p:nvSpPr>
        <p:spPr bwMode="auto">
          <a:xfrm flipH="1">
            <a:off x="3059901" y="1224845"/>
            <a:ext cx="978864" cy="381102"/>
          </a:xfrm>
          <a:prstGeom prst="rect">
            <a:avLst/>
          </a:prstGeom>
          <a:solidFill>
            <a:srgbClr val="00AE00">
              <a:lumMod val="60000"/>
              <a:lumOff val="40000"/>
            </a:srgbClr>
          </a:solidFill>
          <a:ln>
            <a:noFill/>
            <a:headEnd/>
            <a:tailEnd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wrap="none" lIns="182562" tIns="46038" rIns="182562" bIns="46038" anchor="ctr" anchorCtr="1"/>
          <a:lstStyle/>
          <a:p>
            <a:pPr marL="0" marR="0" lvl="0" indent="0" algn="ctr" defTabSz="7620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FLP</a:t>
            </a: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9" name="Straight Connector 8"/>
          <p:cNvCxnSpPr/>
          <p:nvPr/>
        </p:nvCxnSpPr>
        <p:spPr bwMode="auto">
          <a:xfrm flipH="1">
            <a:off x="2439577" y="1315502"/>
            <a:ext cx="90689" cy="159657"/>
          </a:xfrm>
          <a:prstGeom prst="line">
            <a:avLst/>
          </a:prstGeom>
          <a:noFill/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" name="Straight Arrow Connector 10"/>
          <p:cNvCxnSpPr>
            <a:stCxn id="8" idx="1"/>
            <a:endCxn id="82" idx="1"/>
          </p:cNvCxnSpPr>
          <p:nvPr/>
        </p:nvCxnSpPr>
        <p:spPr bwMode="auto">
          <a:xfrm>
            <a:off x="4038765" y="1415396"/>
            <a:ext cx="885104" cy="0"/>
          </a:xfrm>
          <a:prstGeom prst="straightConnector1">
            <a:avLst/>
          </a:prstGeom>
          <a:noFill/>
          <a:ln w="28575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2" name="Rectangle 11"/>
          <p:cNvSpPr>
            <a:spLocks noChangeArrowheads="1"/>
          </p:cNvSpPr>
          <p:nvPr/>
        </p:nvSpPr>
        <p:spPr bwMode="auto">
          <a:xfrm flipH="1">
            <a:off x="3059901" y="2472768"/>
            <a:ext cx="978864" cy="402456"/>
          </a:xfrm>
          <a:prstGeom prst="rect">
            <a:avLst/>
          </a:prstGeom>
          <a:solidFill>
            <a:srgbClr val="00AE00">
              <a:lumMod val="60000"/>
              <a:lumOff val="40000"/>
            </a:srgbClr>
          </a:solidFill>
          <a:ln>
            <a:noFill/>
            <a:headEnd/>
            <a:tailEnd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wrap="none" lIns="182562" tIns="46038" rIns="182562" bIns="46038" anchor="ctr" anchorCtr="1"/>
          <a:lstStyle/>
          <a:p>
            <a:pPr marL="0" marR="0" lvl="0" indent="0" algn="ctr" defTabSz="7620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FLP</a:t>
            </a: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13" name="Straight Arrow Connector 12"/>
          <p:cNvCxnSpPr>
            <a:stCxn id="12" idx="1"/>
            <a:endCxn id="84" idx="1"/>
          </p:cNvCxnSpPr>
          <p:nvPr/>
        </p:nvCxnSpPr>
        <p:spPr bwMode="auto">
          <a:xfrm>
            <a:off x="4038765" y="2673996"/>
            <a:ext cx="885104" cy="3807"/>
          </a:xfrm>
          <a:prstGeom prst="straightConnector1">
            <a:avLst/>
          </a:prstGeom>
          <a:noFill/>
          <a:ln w="28575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4" name="Rectangle 13"/>
          <p:cNvSpPr>
            <a:spLocks noChangeArrowheads="1"/>
          </p:cNvSpPr>
          <p:nvPr/>
        </p:nvSpPr>
        <p:spPr bwMode="auto">
          <a:xfrm flipH="1">
            <a:off x="3059901" y="4993776"/>
            <a:ext cx="978864" cy="394840"/>
          </a:xfrm>
          <a:prstGeom prst="rect">
            <a:avLst/>
          </a:prstGeom>
          <a:solidFill>
            <a:srgbClr val="00AE00">
              <a:lumMod val="60000"/>
              <a:lumOff val="40000"/>
            </a:srgbClr>
          </a:solidFill>
          <a:ln>
            <a:noFill/>
            <a:headEnd/>
            <a:tailEnd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wrap="none" lIns="182562" tIns="46038" rIns="182562" bIns="46038" anchor="ctr" anchorCtr="1"/>
          <a:lstStyle/>
          <a:p>
            <a:pPr marL="0" marR="0" lvl="0" indent="0" algn="ctr" defTabSz="7620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FLP</a:t>
            </a: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15" name="Straight Arrow Connector 14"/>
          <p:cNvCxnSpPr>
            <a:stCxn id="14" idx="1"/>
            <a:endCxn id="85" idx="1"/>
          </p:cNvCxnSpPr>
          <p:nvPr/>
        </p:nvCxnSpPr>
        <p:spPr bwMode="auto">
          <a:xfrm>
            <a:off x="4038765" y="5191196"/>
            <a:ext cx="885104" cy="0"/>
          </a:xfrm>
          <a:prstGeom prst="straightConnector1">
            <a:avLst/>
          </a:prstGeom>
          <a:noFill/>
          <a:ln w="28575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9" name="Straight Arrow Connector 18"/>
          <p:cNvCxnSpPr>
            <a:endCxn id="12" idx="3"/>
          </p:cNvCxnSpPr>
          <p:nvPr/>
        </p:nvCxnSpPr>
        <p:spPr bwMode="auto">
          <a:xfrm flipV="1">
            <a:off x="1976250" y="2673996"/>
            <a:ext cx="1083651" cy="3127"/>
          </a:xfrm>
          <a:prstGeom prst="straightConnector1">
            <a:avLst/>
          </a:prstGeom>
          <a:noFill/>
          <a:ln w="28575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0" name="Straight Arrow Connector 19"/>
          <p:cNvCxnSpPr>
            <a:endCxn id="14" idx="3"/>
          </p:cNvCxnSpPr>
          <p:nvPr/>
        </p:nvCxnSpPr>
        <p:spPr bwMode="auto">
          <a:xfrm>
            <a:off x="1976250" y="5190515"/>
            <a:ext cx="1083651" cy="681"/>
          </a:xfrm>
          <a:prstGeom prst="straightConnector1">
            <a:avLst/>
          </a:prstGeom>
          <a:noFill/>
          <a:ln w="28575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3" name="Rectangle 22"/>
          <p:cNvSpPr>
            <a:spLocks noChangeArrowheads="1"/>
          </p:cNvSpPr>
          <p:nvPr/>
        </p:nvSpPr>
        <p:spPr bwMode="auto">
          <a:xfrm flipH="1">
            <a:off x="3050687" y="3090589"/>
            <a:ext cx="988078" cy="425414"/>
          </a:xfrm>
          <a:prstGeom prst="rect">
            <a:avLst/>
          </a:prstGeom>
          <a:solidFill>
            <a:srgbClr val="00AE00">
              <a:lumMod val="60000"/>
              <a:lumOff val="40000"/>
            </a:srgbClr>
          </a:solidFill>
          <a:ln>
            <a:noFill/>
            <a:headEnd/>
            <a:tailEnd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wrap="none" lIns="182562" tIns="46038" rIns="182562" bIns="46038" anchor="ctr" anchorCtr="1"/>
          <a:lstStyle/>
          <a:p>
            <a:pPr marL="0" marR="0" lvl="0" indent="0" algn="ctr" defTabSz="7620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FLP</a:t>
            </a: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24" name="Straight Arrow Connector 23"/>
          <p:cNvCxnSpPr>
            <a:stCxn id="23" idx="1"/>
            <a:endCxn id="86" idx="1"/>
          </p:cNvCxnSpPr>
          <p:nvPr/>
        </p:nvCxnSpPr>
        <p:spPr bwMode="auto">
          <a:xfrm>
            <a:off x="4038765" y="3303296"/>
            <a:ext cx="880497" cy="7007"/>
          </a:xfrm>
          <a:prstGeom prst="straightConnector1">
            <a:avLst/>
          </a:prstGeom>
          <a:noFill/>
          <a:ln w="28575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6" name="Straight Arrow Connector 25"/>
          <p:cNvCxnSpPr>
            <a:endCxn id="23" idx="3"/>
          </p:cNvCxnSpPr>
          <p:nvPr/>
        </p:nvCxnSpPr>
        <p:spPr bwMode="auto">
          <a:xfrm flipV="1">
            <a:off x="1971643" y="3303296"/>
            <a:ext cx="1079044" cy="6326"/>
          </a:xfrm>
          <a:prstGeom prst="straightConnector1">
            <a:avLst/>
          </a:prstGeom>
          <a:noFill/>
          <a:ln w="28575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7" name="Rectangle 26"/>
          <p:cNvSpPr>
            <a:spLocks noChangeArrowheads="1"/>
          </p:cNvSpPr>
          <p:nvPr/>
        </p:nvSpPr>
        <p:spPr bwMode="auto">
          <a:xfrm flipH="1">
            <a:off x="3049743" y="1852896"/>
            <a:ext cx="989022" cy="383600"/>
          </a:xfrm>
          <a:prstGeom prst="rect">
            <a:avLst/>
          </a:prstGeom>
          <a:solidFill>
            <a:srgbClr val="00AE00">
              <a:lumMod val="60000"/>
              <a:lumOff val="40000"/>
            </a:srgbClr>
          </a:solidFill>
          <a:ln>
            <a:noFill/>
            <a:headEnd/>
            <a:tailEnd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wrap="none" lIns="182562" tIns="46038" rIns="182562" bIns="46038" anchor="ctr" anchorCtr="1"/>
          <a:lstStyle/>
          <a:p>
            <a:pPr marL="0" marR="0" lvl="0" indent="0" algn="ctr" defTabSz="7620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FLP</a:t>
            </a: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28" name="Straight Arrow Connector 27"/>
          <p:cNvCxnSpPr>
            <a:stCxn id="27" idx="1"/>
            <a:endCxn id="87" idx="1"/>
          </p:cNvCxnSpPr>
          <p:nvPr/>
        </p:nvCxnSpPr>
        <p:spPr bwMode="auto">
          <a:xfrm>
            <a:off x="4038765" y="2044696"/>
            <a:ext cx="880025" cy="1300"/>
          </a:xfrm>
          <a:prstGeom prst="straightConnector1">
            <a:avLst/>
          </a:prstGeom>
          <a:noFill/>
          <a:ln w="28575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0" name="Straight Arrow Connector 29"/>
          <p:cNvCxnSpPr>
            <a:endCxn id="27" idx="3"/>
          </p:cNvCxnSpPr>
          <p:nvPr/>
        </p:nvCxnSpPr>
        <p:spPr bwMode="auto">
          <a:xfrm>
            <a:off x="1971171" y="2038395"/>
            <a:ext cx="1078572" cy="6301"/>
          </a:xfrm>
          <a:prstGeom prst="straightConnector1">
            <a:avLst/>
          </a:prstGeom>
          <a:noFill/>
          <a:ln w="28575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31" name="Rectangle 30"/>
          <p:cNvSpPr>
            <a:spLocks noChangeArrowheads="1"/>
          </p:cNvSpPr>
          <p:nvPr/>
        </p:nvSpPr>
        <p:spPr bwMode="auto">
          <a:xfrm flipH="1">
            <a:off x="3059901" y="5621082"/>
            <a:ext cx="978864" cy="425414"/>
          </a:xfrm>
          <a:prstGeom prst="rect">
            <a:avLst/>
          </a:prstGeom>
          <a:solidFill>
            <a:srgbClr val="00AE00">
              <a:lumMod val="60000"/>
              <a:lumOff val="40000"/>
            </a:srgbClr>
          </a:solidFill>
          <a:ln>
            <a:noFill/>
            <a:headEnd/>
            <a:tailEnd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wrap="none" lIns="182562" tIns="46038" rIns="182562" bIns="46038" anchor="ctr" anchorCtr="1"/>
          <a:lstStyle/>
          <a:p>
            <a:pPr marL="0" marR="0" lvl="0" indent="0" algn="ctr" defTabSz="7620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FLP</a:t>
            </a: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32" name="Straight Arrow Connector 31"/>
          <p:cNvCxnSpPr>
            <a:stCxn id="31" idx="1"/>
            <a:endCxn id="88" idx="1"/>
          </p:cNvCxnSpPr>
          <p:nvPr/>
        </p:nvCxnSpPr>
        <p:spPr bwMode="auto">
          <a:xfrm flipV="1">
            <a:off x="4038765" y="5829605"/>
            <a:ext cx="885104" cy="4184"/>
          </a:xfrm>
          <a:prstGeom prst="straightConnector1">
            <a:avLst/>
          </a:prstGeom>
          <a:noFill/>
          <a:ln w="28575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3" name="Straight Arrow Connector 32"/>
          <p:cNvCxnSpPr>
            <a:endCxn id="31" idx="3"/>
          </p:cNvCxnSpPr>
          <p:nvPr/>
        </p:nvCxnSpPr>
        <p:spPr bwMode="auto">
          <a:xfrm>
            <a:off x="1976250" y="5833108"/>
            <a:ext cx="1083651" cy="681"/>
          </a:xfrm>
          <a:prstGeom prst="straightConnector1">
            <a:avLst/>
          </a:prstGeom>
          <a:noFill/>
          <a:ln w="28575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34" name="Rectangle 33"/>
          <p:cNvSpPr>
            <a:spLocks noChangeArrowheads="1"/>
          </p:cNvSpPr>
          <p:nvPr/>
        </p:nvSpPr>
        <p:spPr bwMode="auto">
          <a:xfrm flipH="1">
            <a:off x="3029421" y="4366009"/>
            <a:ext cx="1009344" cy="391774"/>
          </a:xfrm>
          <a:prstGeom prst="rect">
            <a:avLst/>
          </a:prstGeom>
          <a:solidFill>
            <a:srgbClr val="00AE00">
              <a:lumMod val="60000"/>
              <a:lumOff val="40000"/>
            </a:srgbClr>
          </a:solidFill>
          <a:ln>
            <a:noFill/>
            <a:headEnd/>
            <a:tailEnd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wrap="none" lIns="182562" tIns="46038" rIns="182562" bIns="46038" anchor="ctr" anchorCtr="1"/>
          <a:lstStyle/>
          <a:p>
            <a:pPr marL="0" marR="0" lvl="0" indent="0" algn="ctr" defTabSz="7620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FLP</a:t>
            </a: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35" name="Straight Arrow Connector 34"/>
          <p:cNvCxnSpPr>
            <a:stCxn id="34" idx="1"/>
            <a:endCxn id="89" idx="1"/>
          </p:cNvCxnSpPr>
          <p:nvPr/>
        </p:nvCxnSpPr>
        <p:spPr bwMode="auto">
          <a:xfrm flipV="1">
            <a:off x="4038765" y="4560363"/>
            <a:ext cx="886694" cy="1533"/>
          </a:xfrm>
          <a:prstGeom prst="straightConnector1">
            <a:avLst/>
          </a:prstGeom>
          <a:noFill/>
          <a:ln w="28575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7" name="Straight Arrow Connector 36"/>
          <p:cNvCxnSpPr>
            <a:endCxn id="34" idx="3"/>
          </p:cNvCxnSpPr>
          <p:nvPr/>
        </p:nvCxnSpPr>
        <p:spPr bwMode="auto">
          <a:xfrm>
            <a:off x="1961010" y="4559682"/>
            <a:ext cx="1068411" cy="2214"/>
          </a:xfrm>
          <a:prstGeom prst="straightConnector1">
            <a:avLst/>
          </a:prstGeom>
          <a:noFill/>
          <a:ln w="28575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38" name="Rectangle 37"/>
          <p:cNvSpPr>
            <a:spLocks noChangeArrowheads="1"/>
          </p:cNvSpPr>
          <p:nvPr/>
        </p:nvSpPr>
        <p:spPr bwMode="auto">
          <a:xfrm flipH="1">
            <a:off x="3029421" y="3736544"/>
            <a:ext cx="1009344" cy="392104"/>
          </a:xfrm>
          <a:prstGeom prst="rect">
            <a:avLst/>
          </a:prstGeom>
          <a:solidFill>
            <a:srgbClr val="00AE00">
              <a:lumMod val="60000"/>
              <a:lumOff val="40000"/>
            </a:srgbClr>
          </a:solidFill>
          <a:ln>
            <a:noFill/>
            <a:headEnd/>
            <a:tailEnd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wrap="none" lIns="182562" tIns="46038" rIns="182562" bIns="46038" anchor="ctr" anchorCtr="1"/>
          <a:lstStyle/>
          <a:p>
            <a:pPr marL="0" marR="0" lvl="0" indent="0" algn="ctr" defTabSz="7620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FLP</a:t>
            </a: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39" name="Straight Arrow Connector 38"/>
          <p:cNvCxnSpPr>
            <a:stCxn id="38" idx="1"/>
            <a:endCxn id="90" idx="1"/>
          </p:cNvCxnSpPr>
          <p:nvPr/>
        </p:nvCxnSpPr>
        <p:spPr bwMode="auto">
          <a:xfrm>
            <a:off x="4038765" y="3932596"/>
            <a:ext cx="886694" cy="1570"/>
          </a:xfrm>
          <a:prstGeom prst="straightConnector1">
            <a:avLst/>
          </a:prstGeom>
          <a:noFill/>
          <a:ln w="28575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1" name="Straight Arrow Connector 40"/>
          <p:cNvCxnSpPr>
            <a:endCxn id="38" idx="3"/>
          </p:cNvCxnSpPr>
          <p:nvPr/>
        </p:nvCxnSpPr>
        <p:spPr bwMode="auto">
          <a:xfrm>
            <a:off x="1961010" y="3930547"/>
            <a:ext cx="1068411" cy="2049"/>
          </a:xfrm>
          <a:prstGeom prst="straightConnector1">
            <a:avLst/>
          </a:prstGeom>
          <a:noFill/>
          <a:ln w="28575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48" name="TextBox 47"/>
          <p:cNvSpPr txBox="1"/>
          <p:nvPr/>
        </p:nvSpPr>
        <p:spPr>
          <a:xfrm>
            <a:off x="1029534" y="6096034"/>
            <a:ext cx="150073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~ </a:t>
            </a:r>
            <a:r>
              <a:rPr lang="fr-FR" sz="1600" kern="0" dirty="0" smtClean="0">
                <a:solidFill>
                  <a:sysClr val="windowText" lastClr="000000"/>
                </a:solidFill>
                <a:latin typeface="Arial" pitchFamily="34" charset="0"/>
                <a:cs typeface="Arial" pitchFamily="34" charset="0"/>
              </a:rPr>
              <a:t>25</a:t>
            </a:r>
            <a:r>
              <a:rPr kumimoji="0" lang="fr-FR" sz="1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00 </a:t>
            </a:r>
            <a:r>
              <a:rPr lang="fr-FR" sz="1600" kern="0" dirty="0" smtClean="0">
                <a:solidFill>
                  <a:sysClr val="windowText" lastClr="000000"/>
                </a:solidFill>
                <a:latin typeface="Arial" pitchFamily="34" charset="0"/>
                <a:cs typeface="Arial" pitchFamily="34" charset="0"/>
              </a:rPr>
              <a:t>DDL3</a:t>
            </a:r>
            <a:r>
              <a:rPr kumimoji="0" lang="fr-FR" sz="1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s</a:t>
            </a: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2434752" y="6096034"/>
            <a:ext cx="221406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~ 250 </a:t>
            </a:r>
            <a:r>
              <a:rPr kumimoji="0" lang="fr-FR" sz="1600" b="0" i="0" u="none" strike="noStrike" kern="0" cap="none" spc="0" normalizeH="0" baseline="0" noProof="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FLPs</a:t>
            </a:r>
            <a:endParaRPr lang="fr-FR" sz="1600" kern="0" dirty="0">
              <a:solidFill>
                <a:sysClr val="windowText" lastClr="000000"/>
              </a:solidFill>
              <a:latin typeface="Arial" pitchFamily="34" charset="0"/>
              <a:cs typeface="Arial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600" kern="0" dirty="0" smtClean="0">
                <a:solidFill>
                  <a:sysClr val="windowText" lastClr="000000"/>
                </a:solidFill>
                <a:latin typeface="Arial" pitchFamily="34" charset="0"/>
                <a:cs typeface="Arial" pitchFamily="34" charset="0"/>
              </a:rPr>
              <a:t>First </a:t>
            </a:r>
            <a:r>
              <a:rPr lang="fr-FR" sz="1600" kern="0" dirty="0" err="1" smtClean="0">
                <a:solidFill>
                  <a:sysClr val="windowText" lastClr="000000"/>
                </a:solidFill>
                <a:latin typeface="Arial" pitchFamily="34" charset="0"/>
                <a:cs typeface="Arial" pitchFamily="34" charset="0"/>
              </a:rPr>
              <a:t>Level</a:t>
            </a:r>
            <a:r>
              <a:rPr lang="fr-FR" sz="1600" kern="0" dirty="0" smtClean="0">
                <a:solidFill>
                  <a:sysClr val="windowText" lastClr="000000"/>
                </a:solidFill>
                <a:latin typeface="Arial" pitchFamily="34" charset="0"/>
                <a:cs typeface="Arial" pitchFamily="34" charset="0"/>
              </a:rPr>
              <a:t> Processors</a:t>
            </a: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57" name="Straight Arrow Connector 56"/>
          <p:cNvCxnSpPr>
            <a:stCxn id="91" idx="3"/>
            <a:endCxn id="60" idx="3"/>
          </p:cNvCxnSpPr>
          <p:nvPr/>
        </p:nvCxnSpPr>
        <p:spPr bwMode="auto">
          <a:xfrm>
            <a:off x="5830644" y="2071467"/>
            <a:ext cx="320750" cy="2758"/>
          </a:xfrm>
          <a:prstGeom prst="straightConnector1">
            <a:avLst/>
          </a:prstGeom>
          <a:noFill/>
          <a:ln w="28575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 w="med" len="med"/>
          </a:ln>
          <a:effectLst/>
        </p:spPr>
      </p:cxnSp>
      <p:cxnSp>
        <p:nvCxnSpPr>
          <p:cNvPr id="58" name="Straight Connector 57"/>
          <p:cNvCxnSpPr/>
          <p:nvPr/>
        </p:nvCxnSpPr>
        <p:spPr bwMode="auto">
          <a:xfrm flipH="1">
            <a:off x="5920288" y="2012734"/>
            <a:ext cx="72643" cy="127888"/>
          </a:xfrm>
          <a:prstGeom prst="line">
            <a:avLst/>
          </a:prstGeom>
          <a:noFill/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9" name="Rectangle 58"/>
          <p:cNvSpPr>
            <a:spLocks noChangeArrowheads="1"/>
          </p:cNvSpPr>
          <p:nvPr/>
        </p:nvSpPr>
        <p:spPr bwMode="auto">
          <a:xfrm flipH="1">
            <a:off x="6151394" y="3055973"/>
            <a:ext cx="697194" cy="240719"/>
          </a:xfrm>
          <a:prstGeom prst="rect">
            <a:avLst/>
          </a:prstGeom>
          <a:solidFill>
            <a:srgbClr val="00AE00">
              <a:lumMod val="60000"/>
              <a:lumOff val="40000"/>
            </a:srgbClr>
          </a:solidFill>
          <a:ln>
            <a:noFill/>
            <a:headEnd/>
            <a:tailEnd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wrap="none" lIns="182562" tIns="46038" rIns="182562" bIns="46038" anchor="ctr" anchorCtr="1"/>
          <a:lstStyle/>
          <a:p>
            <a:pPr marL="0" marR="0" lvl="0" indent="0" algn="ctr" defTabSz="762000" eaLnBrk="0" fontAlgn="base" latinLnBrk="0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FC0128"/>
              </a:buClr>
              <a:buSzPct val="70000"/>
              <a:buFont typeface="Wingdings" pitchFamily="2" charset="2"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EPN</a:t>
            </a: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0" name="Rectangle 59"/>
          <p:cNvSpPr>
            <a:spLocks noChangeArrowheads="1"/>
          </p:cNvSpPr>
          <p:nvPr/>
        </p:nvSpPr>
        <p:spPr bwMode="auto">
          <a:xfrm flipH="1">
            <a:off x="6151394" y="1953866"/>
            <a:ext cx="697194" cy="240719"/>
          </a:xfrm>
          <a:prstGeom prst="rect">
            <a:avLst/>
          </a:prstGeom>
          <a:solidFill>
            <a:srgbClr val="00AE00">
              <a:lumMod val="60000"/>
              <a:lumOff val="40000"/>
            </a:srgbClr>
          </a:solidFill>
          <a:ln>
            <a:noFill/>
            <a:headEnd/>
            <a:tailEnd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wrap="none" lIns="182562" tIns="46038" rIns="182562" bIns="46038" anchor="ctr" anchorCtr="1"/>
          <a:lstStyle/>
          <a:p>
            <a:pPr marL="0" marR="0" lvl="0" indent="0" algn="ctr" defTabSz="762000" eaLnBrk="0" fontAlgn="base" latinLnBrk="0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FC0128"/>
              </a:buClr>
              <a:buSzPct val="70000"/>
              <a:buFont typeface="Wingdings" pitchFamily="2" charset="2"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EPN</a:t>
            </a: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65" name="Straight Arrow Connector 64"/>
          <p:cNvCxnSpPr>
            <a:stCxn id="60" idx="1"/>
          </p:cNvCxnSpPr>
          <p:nvPr/>
        </p:nvCxnSpPr>
        <p:spPr bwMode="auto">
          <a:xfrm>
            <a:off x="6848588" y="2074225"/>
            <a:ext cx="307576" cy="6759"/>
          </a:xfrm>
          <a:prstGeom prst="straightConnector1">
            <a:avLst/>
          </a:prstGeom>
          <a:noFill/>
          <a:ln w="28575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 w="med" len="med"/>
          </a:ln>
          <a:effectLst/>
        </p:spPr>
      </p:cxnSp>
      <p:cxnSp>
        <p:nvCxnSpPr>
          <p:cNvPr id="66" name="Straight Arrow Connector 65"/>
          <p:cNvCxnSpPr>
            <a:stCxn id="59" idx="1"/>
          </p:cNvCxnSpPr>
          <p:nvPr/>
        </p:nvCxnSpPr>
        <p:spPr bwMode="auto">
          <a:xfrm flipV="1">
            <a:off x="6848588" y="3175373"/>
            <a:ext cx="314269" cy="960"/>
          </a:xfrm>
          <a:prstGeom prst="straightConnector1">
            <a:avLst/>
          </a:prstGeom>
          <a:noFill/>
          <a:ln w="28575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 w="med" len="med"/>
          </a:ln>
          <a:effectLst/>
        </p:spPr>
      </p:cxnSp>
      <p:cxnSp>
        <p:nvCxnSpPr>
          <p:cNvPr id="67" name="Straight Arrow Connector 66"/>
          <p:cNvCxnSpPr>
            <a:stCxn id="93" idx="3"/>
            <a:endCxn id="70" idx="3"/>
          </p:cNvCxnSpPr>
          <p:nvPr/>
        </p:nvCxnSpPr>
        <p:spPr bwMode="auto">
          <a:xfrm>
            <a:off x="5828255" y="4272250"/>
            <a:ext cx="320750" cy="2758"/>
          </a:xfrm>
          <a:prstGeom prst="straightConnector1">
            <a:avLst/>
          </a:prstGeom>
          <a:noFill/>
          <a:ln w="28575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 w="med" len="med"/>
          </a:ln>
          <a:effectLst/>
        </p:spPr>
      </p:cxnSp>
      <p:sp>
        <p:nvSpPr>
          <p:cNvPr id="68" name="Rectangle 67"/>
          <p:cNvSpPr>
            <a:spLocks noChangeArrowheads="1"/>
          </p:cNvSpPr>
          <p:nvPr/>
        </p:nvSpPr>
        <p:spPr bwMode="auto">
          <a:xfrm flipH="1">
            <a:off x="6149005" y="5263410"/>
            <a:ext cx="697194" cy="240719"/>
          </a:xfrm>
          <a:prstGeom prst="rect">
            <a:avLst/>
          </a:prstGeom>
          <a:solidFill>
            <a:srgbClr val="00AE00">
              <a:lumMod val="60000"/>
              <a:lumOff val="40000"/>
            </a:srgbClr>
          </a:solidFill>
          <a:ln>
            <a:noFill/>
            <a:headEnd/>
            <a:tailEnd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wrap="none" lIns="182562" tIns="46038" rIns="182562" bIns="46038" anchor="ctr" anchorCtr="1"/>
          <a:lstStyle/>
          <a:p>
            <a:pPr marL="0" marR="0" lvl="0" indent="0" algn="ctr" defTabSz="762000" eaLnBrk="0" fontAlgn="base" latinLnBrk="0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FC0128"/>
              </a:buClr>
              <a:buSzPct val="70000"/>
              <a:buFont typeface="Wingdings" pitchFamily="2" charset="2"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EPN</a:t>
            </a: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69" name="Straight Arrow Connector 68"/>
          <p:cNvCxnSpPr>
            <a:stCxn id="94" idx="3"/>
            <a:endCxn id="68" idx="3"/>
          </p:cNvCxnSpPr>
          <p:nvPr/>
        </p:nvCxnSpPr>
        <p:spPr bwMode="auto">
          <a:xfrm flipV="1">
            <a:off x="5830057" y="5383769"/>
            <a:ext cx="318948" cy="3327"/>
          </a:xfrm>
          <a:prstGeom prst="straightConnector1">
            <a:avLst/>
          </a:prstGeom>
          <a:noFill/>
          <a:ln w="28575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 w="med" len="med"/>
          </a:ln>
          <a:effectLst/>
        </p:spPr>
      </p:cxnSp>
      <p:sp>
        <p:nvSpPr>
          <p:cNvPr id="70" name="Rectangle 69"/>
          <p:cNvSpPr>
            <a:spLocks noChangeArrowheads="1"/>
          </p:cNvSpPr>
          <p:nvPr/>
        </p:nvSpPr>
        <p:spPr bwMode="auto">
          <a:xfrm flipH="1">
            <a:off x="6149005" y="4154648"/>
            <a:ext cx="697194" cy="240719"/>
          </a:xfrm>
          <a:prstGeom prst="rect">
            <a:avLst/>
          </a:prstGeom>
          <a:solidFill>
            <a:srgbClr val="00AE00">
              <a:lumMod val="60000"/>
              <a:lumOff val="40000"/>
            </a:srgbClr>
          </a:solidFill>
          <a:ln>
            <a:noFill/>
            <a:headEnd/>
            <a:tailEnd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wrap="none" lIns="182562" tIns="46038" rIns="182562" bIns="46038" anchor="ctr" anchorCtr="1"/>
          <a:lstStyle/>
          <a:p>
            <a:pPr marL="0" marR="0" lvl="0" indent="0" algn="ctr" defTabSz="762000" eaLnBrk="0" fontAlgn="base" latinLnBrk="0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FC0128"/>
              </a:buClr>
              <a:buSzPct val="70000"/>
              <a:buFont typeface="Wingdings" pitchFamily="2" charset="2"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EPN</a:t>
            </a: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79" name="Straight Arrow Connector 78"/>
          <p:cNvCxnSpPr>
            <a:stCxn id="70" idx="1"/>
          </p:cNvCxnSpPr>
          <p:nvPr/>
        </p:nvCxnSpPr>
        <p:spPr bwMode="auto">
          <a:xfrm>
            <a:off x="6846199" y="4275008"/>
            <a:ext cx="307576" cy="6475"/>
          </a:xfrm>
          <a:prstGeom prst="straightConnector1">
            <a:avLst/>
          </a:prstGeom>
          <a:noFill/>
          <a:ln w="28575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 w="med" len="med"/>
          </a:ln>
          <a:effectLst/>
        </p:spPr>
      </p:cxnSp>
      <p:cxnSp>
        <p:nvCxnSpPr>
          <p:cNvPr id="80" name="Straight Arrow Connector 79"/>
          <p:cNvCxnSpPr>
            <a:stCxn id="68" idx="1"/>
          </p:cNvCxnSpPr>
          <p:nvPr/>
        </p:nvCxnSpPr>
        <p:spPr bwMode="auto">
          <a:xfrm flipV="1">
            <a:off x="6846199" y="5382810"/>
            <a:ext cx="314269" cy="960"/>
          </a:xfrm>
          <a:prstGeom prst="straightConnector1">
            <a:avLst/>
          </a:prstGeom>
          <a:noFill/>
          <a:ln w="28575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 w="med" len="med"/>
          </a:ln>
          <a:effectLst/>
        </p:spPr>
      </p:cxnSp>
      <p:grpSp>
        <p:nvGrpSpPr>
          <p:cNvPr id="81" name="Group 80"/>
          <p:cNvGrpSpPr/>
          <p:nvPr/>
        </p:nvGrpSpPr>
        <p:grpSpPr>
          <a:xfrm>
            <a:off x="4918790" y="1140728"/>
            <a:ext cx="911854" cy="5210568"/>
            <a:chOff x="4847540" y="1021978"/>
            <a:chExt cx="911854" cy="5210568"/>
          </a:xfrm>
        </p:grpSpPr>
        <p:sp>
          <p:nvSpPr>
            <p:cNvPr id="82" name="Rectangle 81"/>
            <p:cNvSpPr/>
            <p:nvPr/>
          </p:nvSpPr>
          <p:spPr bwMode="auto">
            <a:xfrm>
              <a:off x="4852619" y="1182346"/>
              <a:ext cx="381000" cy="228600"/>
            </a:xfrm>
            <a:prstGeom prst="rect">
              <a:avLst/>
            </a:prstGeom>
            <a:noFill/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571500" marR="0" lvl="0" indent="-571500" algn="ctr" defTabSz="914400" rtl="0" eaLnBrk="0" fontAlgn="base" latinLnBrk="0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rgbClr val="FC0128"/>
                </a:buClr>
                <a:buSzPct val="70000"/>
                <a:buFont typeface="Wingdings" pitchFamily="2" charset="2"/>
                <a:buNone/>
                <a:tabLst/>
                <a:defRPr/>
              </a:pPr>
              <a:endParaRPr kumimoji="0" lang="en-GB" sz="24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endParaRPr>
            </a:p>
          </p:txBody>
        </p:sp>
        <p:sp>
          <p:nvSpPr>
            <p:cNvPr id="83" name="Rounded Rectangle 82"/>
            <p:cNvSpPr/>
            <p:nvPr/>
          </p:nvSpPr>
          <p:spPr bwMode="auto">
            <a:xfrm>
              <a:off x="4852319" y="1021978"/>
              <a:ext cx="900781" cy="5210568"/>
            </a:xfrm>
            <a:prstGeom prst="roundRect">
              <a:avLst/>
            </a:prstGeom>
            <a:solidFill>
              <a:srgbClr val="00AE00">
                <a:lumMod val="60000"/>
                <a:lumOff val="40000"/>
              </a:srgbClr>
            </a:solidFill>
            <a:ln>
              <a:noFill/>
              <a:headEnd/>
              <a:tailEnd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p:spPr>
          <p:txBody>
            <a:bodyPr wrap="none" lIns="182562" tIns="46038" rIns="182562" bIns="46038" rtlCol="0" anchor="ctr" anchorCtr="1"/>
            <a:lstStyle/>
            <a:p>
              <a:pPr marL="0" marR="0" lvl="0" indent="0" algn="ctr" defTabSz="7620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Farm</a:t>
              </a:r>
              <a:endParaRPr kumimoji="0" lang="en-GB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  <a:p>
              <a:pPr marL="0" marR="0" lvl="0" indent="0" algn="ctr" defTabSz="7620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6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Network</a:t>
              </a:r>
            </a:p>
          </p:txBody>
        </p:sp>
        <p:sp>
          <p:nvSpPr>
            <p:cNvPr id="84" name="Rectangle 83"/>
            <p:cNvSpPr/>
            <p:nvPr/>
          </p:nvSpPr>
          <p:spPr bwMode="auto">
            <a:xfrm>
              <a:off x="4852619" y="2444753"/>
              <a:ext cx="381000" cy="228600"/>
            </a:xfrm>
            <a:prstGeom prst="rect">
              <a:avLst/>
            </a:prstGeom>
            <a:noFill/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571500" marR="0" lvl="0" indent="-571500" algn="ctr" defTabSz="914400" rtl="0" eaLnBrk="0" fontAlgn="base" latinLnBrk="0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rgbClr val="FC0128"/>
                </a:buClr>
                <a:buSzPct val="70000"/>
                <a:buFont typeface="Wingdings" pitchFamily="2" charset="2"/>
                <a:buNone/>
                <a:tabLst/>
                <a:defRPr/>
              </a:pPr>
              <a:endParaRPr kumimoji="0" lang="en-GB" sz="24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endParaRPr>
            </a:p>
          </p:txBody>
        </p:sp>
        <p:sp>
          <p:nvSpPr>
            <p:cNvPr id="85" name="Rectangle 84"/>
            <p:cNvSpPr/>
            <p:nvPr/>
          </p:nvSpPr>
          <p:spPr bwMode="auto">
            <a:xfrm>
              <a:off x="4852619" y="4958146"/>
              <a:ext cx="381000" cy="228600"/>
            </a:xfrm>
            <a:prstGeom prst="rect">
              <a:avLst/>
            </a:prstGeom>
            <a:noFill/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571500" marR="0" lvl="0" indent="-571500" algn="ctr" defTabSz="914400" rtl="0" eaLnBrk="0" fontAlgn="base" latinLnBrk="0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rgbClr val="FC0128"/>
                </a:buClr>
                <a:buSzPct val="70000"/>
                <a:buFont typeface="Wingdings" pitchFamily="2" charset="2"/>
                <a:buNone/>
                <a:tabLst/>
                <a:defRPr/>
              </a:pPr>
              <a:endParaRPr kumimoji="0" lang="en-GB" sz="24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endParaRPr>
            </a:p>
          </p:txBody>
        </p:sp>
        <p:sp>
          <p:nvSpPr>
            <p:cNvPr id="86" name="Rectangle 85"/>
            <p:cNvSpPr/>
            <p:nvPr/>
          </p:nvSpPr>
          <p:spPr bwMode="auto">
            <a:xfrm>
              <a:off x="4848012" y="3077253"/>
              <a:ext cx="381000" cy="228600"/>
            </a:xfrm>
            <a:prstGeom prst="rect">
              <a:avLst/>
            </a:prstGeom>
            <a:noFill/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571500" marR="0" lvl="0" indent="-571500" algn="ctr" defTabSz="914400" rtl="0" eaLnBrk="0" fontAlgn="base" latinLnBrk="0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rgbClr val="FC0128"/>
                </a:buClr>
                <a:buSzPct val="70000"/>
                <a:buFont typeface="Wingdings" pitchFamily="2" charset="2"/>
                <a:buNone/>
                <a:tabLst/>
                <a:defRPr/>
              </a:pPr>
              <a:endParaRPr kumimoji="0" lang="en-GB" sz="24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endParaRPr>
            </a:p>
          </p:txBody>
        </p:sp>
        <p:sp>
          <p:nvSpPr>
            <p:cNvPr id="87" name="Rectangle 86"/>
            <p:cNvSpPr/>
            <p:nvPr/>
          </p:nvSpPr>
          <p:spPr bwMode="auto">
            <a:xfrm>
              <a:off x="4847540" y="1812946"/>
              <a:ext cx="381000" cy="228600"/>
            </a:xfrm>
            <a:prstGeom prst="rect">
              <a:avLst/>
            </a:prstGeom>
            <a:noFill/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571500" marR="0" lvl="0" indent="-571500" algn="ctr" defTabSz="914400" rtl="0" eaLnBrk="0" fontAlgn="base" latinLnBrk="0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rgbClr val="FC0128"/>
                </a:buClr>
                <a:buSzPct val="70000"/>
                <a:buFont typeface="Wingdings" pitchFamily="2" charset="2"/>
                <a:buNone/>
                <a:tabLst/>
                <a:defRPr/>
              </a:pPr>
              <a:endParaRPr kumimoji="0" lang="en-GB" sz="24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endParaRPr>
            </a:p>
          </p:txBody>
        </p:sp>
        <p:sp>
          <p:nvSpPr>
            <p:cNvPr id="88" name="Rectangle 87"/>
            <p:cNvSpPr/>
            <p:nvPr/>
          </p:nvSpPr>
          <p:spPr bwMode="auto">
            <a:xfrm>
              <a:off x="4852619" y="5596555"/>
              <a:ext cx="381000" cy="228600"/>
            </a:xfrm>
            <a:prstGeom prst="rect">
              <a:avLst/>
            </a:prstGeom>
            <a:noFill/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571500" marR="0" lvl="0" indent="-571500" algn="ctr" defTabSz="914400" rtl="0" eaLnBrk="0" fontAlgn="base" latinLnBrk="0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rgbClr val="FC0128"/>
                </a:buClr>
                <a:buSzPct val="70000"/>
                <a:buFont typeface="Wingdings" pitchFamily="2" charset="2"/>
                <a:buNone/>
                <a:tabLst/>
                <a:defRPr/>
              </a:pPr>
              <a:endParaRPr kumimoji="0" lang="en-GB" sz="24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endParaRPr>
            </a:p>
          </p:txBody>
        </p:sp>
        <p:sp>
          <p:nvSpPr>
            <p:cNvPr id="89" name="Rectangle 88"/>
            <p:cNvSpPr/>
            <p:nvPr/>
          </p:nvSpPr>
          <p:spPr bwMode="auto">
            <a:xfrm>
              <a:off x="4854209" y="4327313"/>
              <a:ext cx="381000" cy="228600"/>
            </a:xfrm>
            <a:prstGeom prst="rect">
              <a:avLst/>
            </a:prstGeom>
            <a:noFill/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571500" marR="0" lvl="0" indent="-571500" algn="ctr" defTabSz="914400" rtl="0" eaLnBrk="0" fontAlgn="base" latinLnBrk="0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rgbClr val="FC0128"/>
                </a:buClr>
                <a:buSzPct val="70000"/>
                <a:buFont typeface="Wingdings" pitchFamily="2" charset="2"/>
                <a:buNone/>
                <a:tabLst/>
                <a:defRPr/>
              </a:pPr>
              <a:endParaRPr kumimoji="0" lang="en-GB" sz="24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endParaRPr>
            </a:p>
          </p:txBody>
        </p:sp>
        <p:sp>
          <p:nvSpPr>
            <p:cNvPr id="90" name="Rectangle 89"/>
            <p:cNvSpPr/>
            <p:nvPr/>
          </p:nvSpPr>
          <p:spPr bwMode="auto">
            <a:xfrm>
              <a:off x="4854209" y="3701116"/>
              <a:ext cx="381000" cy="228600"/>
            </a:xfrm>
            <a:prstGeom prst="rect">
              <a:avLst/>
            </a:prstGeom>
            <a:noFill/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571500" marR="0" lvl="0" indent="-571500" algn="ctr" defTabSz="914400" rtl="0" eaLnBrk="0" fontAlgn="base" latinLnBrk="0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rgbClr val="FC0128"/>
                </a:buClr>
                <a:buSzPct val="70000"/>
                <a:buFont typeface="Wingdings" pitchFamily="2" charset="2"/>
                <a:buNone/>
                <a:tabLst/>
                <a:defRPr/>
              </a:pPr>
              <a:endParaRPr kumimoji="0" lang="en-GB" sz="24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endParaRPr>
            </a:p>
          </p:txBody>
        </p:sp>
        <p:sp>
          <p:nvSpPr>
            <p:cNvPr id="91" name="Rectangle 90"/>
            <p:cNvSpPr/>
            <p:nvPr/>
          </p:nvSpPr>
          <p:spPr bwMode="auto">
            <a:xfrm>
              <a:off x="5497941" y="1861161"/>
              <a:ext cx="261453" cy="183113"/>
            </a:xfrm>
            <a:prstGeom prst="rect">
              <a:avLst/>
            </a:prstGeom>
            <a:noFill/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571500" marR="0" lvl="0" indent="-571500" algn="ctr" defTabSz="914400" eaLnBrk="0" fontAlgn="base" latinLnBrk="0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rgbClr val="FC0128"/>
                </a:buClr>
                <a:buSzPct val="70000"/>
                <a:buFont typeface="Wingdings" pitchFamily="2" charset="2"/>
                <a:buNone/>
                <a:tabLst/>
                <a:defRPr/>
              </a:pPr>
              <a:endParaRPr kumimoji="0" lang="en-GB" sz="24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92" name="Rectangle 91"/>
            <p:cNvSpPr/>
            <p:nvPr/>
          </p:nvSpPr>
          <p:spPr bwMode="auto">
            <a:xfrm>
              <a:off x="5497939" y="2969637"/>
              <a:ext cx="261452" cy="183113"/>
            </a:xfrm>
            <a:prstGeom prst="rect">
              <a:avLst/>
            </a:prstGeom>
            <a:noFill/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571500" marR="0" lvl="0" indent="-571500" algn="ctr" defTabSz="914400" eaLnBrk="0" fontAlgn="base" latinLnBrk="0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rgbClr val="FC0128"/>
                </a:buClr>
                <a:buSzPct val="70000"/>
                <a:buFont typeface="Wingdings" pitchFamily="2" charset="2"/>
                <a:buNone/>
                <a:tabLst/>
                <a:defRPr/>
              </a:pPr>
              <a:endParaRPr kumimoji="0" lang="en-GB" sz="24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93" name="Rectangle 92"/>
            <p:cNvSpPr/>
            <p:nvPr/>
          </p:nvSpPr>
          <p:spPr bwMode="auto">
            <a:xfrm>
              <a:off x="5495553" y="4061943"/>
              <a:ext cx="261453" cy="183113"/>
            </a:xfrm>
            <a:prstGeom prst="rect">
              <a:avLst/>
            </a:prstGeom>
            <a:noFill/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571500" marR="0" lvl="0" indent="-571500" algn="ctr" defTabSz="914400" eaLnBrk="0" fontAlgn="base" latinLnBrk="0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rgbClr val="FC0128"/>
                </a:buClr>
                <a:buSzPct val="70000"/>
                <a:buFont typeface="Wingdings" pitchFamily="2" charset="2"/>
                <a:buNone/>
                <a:tabLst/>
                <a:defRPr/>
              </a:pPr>
              <a:endParaRPr kumimoji="0" lang="en-GB" sz="24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94" name="Rectangle 93"/>
            <p:cNvSpPr/>
            <p:nvPr/>
          </p:nvSpPr>
          <p:spPr bwMode="auto">
            <a:xfrm>
              <a:off x="5497354" y="5176791"/>
              <a:ext cx="261453" cy="183113"/>
            </a:xfrm>
            <a:prstGeom prst="rect">
              <a:avLst/>
            </a:prstGeom>
            <a:noFill/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571500" marR="0" lvl="0" indent="-571500" algn="ctr" defTabSz="914400" eaLnBrk="0" fontAlgn="base" latinLnBrk="0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rgbClr val="FC0128"/>
                </a:buClr>
                <a:buSzPct val="70000"/>
                <a:buFont typeface="Wingdings" pitchFamily="2" charset="2"/>
                <a:buNone/>
                <a:tabLst/>
                <a:defRPr/>
              </a:pPr>
              <a:endParaRPr kumimoji="0" lang="en-GB" sz="24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</p:grpSp>
      <p:cxnSp>
        <p:nvCxnSpPr>
          <p:cNvPr id="95" name="Straight Arrow Connector 94"/>
          <p:cNvCxnSpPr>
            <a:stCxn id="92" idx="3"/>
            <a:endCxn id="59" idx="3"/>
          </p:cNvCxnSpPr>
          <p:nvPr/>
        </p:nvCxnSpPr>
        <p:spPr bwMode="auto">
          <a:xfrm flipV="1">
            <a:off x="5830641" y="3176333"/>
            <a:ext cx="320753" cy="3611"/>
          </a:xfrm>
          <a:prstGeom prst="straightConnector1">
            <a:avLst/>
          </a:prstGeom>
          <a:noFill/>
          <a:ln w="28575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 w="med" len="med"/>
          </a:ln>
          <a:effectLst/>
        </p:spPr>
      </p:cxnSp>
      <p:cxnSp>
        <p:nvCxnSpPr>
          <p:cNvPr id="97" name="Straight Connector 96"/>
          <p:cNvCxnSpPr/>
          <p:nvPr/>
        </p:nvCxnSpPr>
        <p:spPr bwMode="auto">
          <a:xfrm flipH="1">
            <a:off x="2433880" y="1973811"/>
            <a:ext cx="90689" cy="159657"/>
          </a:xfrm>
          <a:prstGeom prst="line">
            <a:avLst/>
          </a:prstGeom>
          <a:noFill/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8" name="Straight Connector 97"/>
          <p:cNvCxnSpPr/>
          <p:nvPr/>
        </p:nvCxnSpPr>
        <p:spPr bwMode="auto">
          <a:xfrm flipH="1">
            <a:off x="2431643" y="2596005"/>
            <a:ext cx="90689" cy="159657"/>
          </a:xfrm>
          <a:prstGeom prst="line">
            <a:avLst/>
          </a:prstGeom>
          <a:noFill/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9" name="Straight Connector 98"/>
          <p:cNvCxnSpPr/>
          <p:nvPr/>
        </p:nvCxnSpPr>
        <p:spPr bwMode="auto">
          <a:xfrm flipH="1">
            <a:off x="2411002" y="3232451"/>
            <a:ext cx="90689" cy="159657"/>
          </a:xfrm>
          <a:prstGeom prst="line">
            <a:avLst/>
          </a:prstGeom>
          <a:noFill/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0" name="Straight Connector 99"/>
          <p:cNvCxnSpPr/>
          <p:nvPr/>
        </p:nvCxnSpPr>
        <p:spPr bwMode="auto">
          <a:xfrm flipH="1">
            <a:off x="2431643" y="3863271"/>
            <a:ext cx="90689" cy="159657"/>
          </a:xfrm>
          <a:prstGeom prst="line">
            <a:avLst/>
          </a:prstGeom>
          <a:noFill/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1" name="Straight Connector 100"/>
          <p:cNvCxnSpPr/>
          <p:nvPr/>
        </p:nvCxnSpPr>
        <p:spPr bwMode="auto">
          <a:xfrm flipH="1">
            <a:off x="2431643" y="4479839"/>
            <a:ext cx="90689" cy="159657"/>
          </a:xfrm>
          <a:prstGeom prst="line">
            <a:avLst/>
          </a:prstGeom>
          <a:noFill/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2" name="Straight Connector 101"/>
          <p:cNvCxnSpPr/>
          <p:nvPr/>
        </p:nvCxnSpPr>
        <p:spPr bwMode="auto">
          <a:xfrm flipH="1">
            <a:off x="2431643" y="5120300"/>
            <a:ext cx="90689" cy="159657"/>
          </a:xfrm>
          <a:prstGeom prst="line">
            <a:avLst/>
          </a:prstGeom>
          <a:noFill/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3" name="Straight Connector 102"/>
          <p:cNvCxnSpPr/>
          <p:nvPr/>
        </p:nvCxnSpPr>
        <p:spPr bwMode="auto">
          <a:xfrm flipH="1">
            <a:off x="2431643" y="5764357"/>
            <a:ext cx="90689" cy="159657"/>
          </a:xfrm>
          <a:prstGeom prst="line">
            <a:avLst/>
          </a:prstGeom>
          <a:noFill/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04" name="TextBox 103"/>
          <p:cNvSpPr txBox="1"/>
          <p:nvPr/>
        </p:nvSpPr>
        <p:spPr>
          <a:xfrm>
            <a:off x="5052591" y="6096034"/>
            <a:ext cx="28557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~ 1250 </a:t>
            </a:r>
            <a:r>
              <a:rPr kumimoji="0" lang="fr-FR" sz="1600" b="0" i="0" u="none" strike="noStrike" kern="0" cap="none" spc="0" normalizeH="0" baseline="0" noProof="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EPNs</a:t>
            </a:r>
            <a:endParaRPr kumimoji="0" lang="fr-FR" sz="16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600" kern="0" dirty="0" smtClean="0">
                <a:solidFill>
                  <a:sysClr val="windowText" lastClr="000000"/>
                </a:solidFill>
                <a:latin typeface="Arial" pitchFamily="34" charset="0"/>
                <a:cs typeface="Arial" pitchFamily="34" charset="0"/>
              </a:rPr>
              <a:t>Event </a:t>
            </a:r>
            <a:r>
              <a:rPr lang="fr-FR" sz="1600" kern="0" dirty="0" err="1" smtClean="0">
                <a:solidFill>
                  <a:sysClr val="windowText" lastClr="000000"/>
                </a:solidFill>
                <a:latin typeface="Arial" pitchFamily="34" charset="0"/>
                <a:cs typeface="Arial" pitchFamily="34" charset="0"/>
              </a:rPr>
              <a:t>Processing</a:t>
            </a:r>
            <a:r>
              <a:rPr lang="fr-FR" sz="1600" kern="0" dirty="0" smtClean="0">
                <a:solidFill>
                  <a:sysClr val="windowText" lastClr="00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fr-FR" sz="1600" kern="0" dirty="0" err="1" smtClean="0">
                <a:solidFill>
                  <a:sysClr val="windowText" lastClr="000000"/>
                </a:solidFill>
                <a:latin typeface="Arial" pitchFamily="34" charset="0"/>
                <a:cs typeface="Arial" pitchFamily="34" charset="0"/>
              </a:rPr>
              <a:t>Nodes</a:t>
            </a: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7282637" y="1909604"/>
            <a:ext cx="1393671" cy="304851"/>
          </a:xfrm>
          <a:prstGeom prst="rect">
            <a:avLst/>
          </a:prstGeom>
          <a:solidFill>
            <a:srgbClr val="99CC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5" name="Rectangle 104"/>
          <p:cNvSpPr/>
          <p:nvPr/>
        </p:nvSpPr>
        <p:spPr>
          <a:xfrm>
            <a:off x="7282637" y="3022355"/>
            <a:ext cx="1393671" cy="304851"/>
          </a:xfrm>
          <a:prstGeom prst="rect">
            <a:avLst/>
          </a:prstGeom>
          <a:solidFill>
            <a:srgbClr val="FFCC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6" name="Rectangle 105"/>
          <p:cNvSpPr/>
          <p:nvPr/>
        </p:nvSpPr>
        <p:spPr>
          <a:xfrm>
            <a:off x="7282637" y="4119823"/>
            <a:ext cx="1393671" cy="304851"/>
          </a:xfrm>
          <a:prstGeom prst="rect">
            <a:avLst/>
          </a:prstGeom>
          <a:solidFill>
            <a:srgbClr val="CCFF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7" name="Rectangle 106"/>
          <p:cNvSpPr/>
          <p:nvPr/>
        </p:nvSpPr>
        <p:spPr>
          <a:xfrm>
            <a:off x="7282637" y="5239211"/>
            <a:ext cx="1393671" cy="304851"/>
          </a:xfrm>
          <a:prstGeom prst="rect">
            <a:avLst/>
          </a:prstGeom>
          <a:solidFill>
            <a:srgbClr val="FFFF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2" name="Rectangle 111"/>
          <p:cNvSpPr/>
          <p:nvPr/>
        </p:nvSpPr>
        <p:spPr>
          <a:xfrm>
            <a:off x="1344061" y="1874785"/>
            <a:ext cx="420456" cy="304851"/>
          </a:xfrm>
          <a:prstGeom prst="rect">
            <a:avLst/>
          </a:prstGeom>
          <a:solidFill>
            <a:srgbClr val="99CC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3" name="Rectangle 112"/>
          <p:cNvSpPr/>
          <p:nvPr/>
        </p:nvSpPr>
        <p:spPr>
          <a:xfrm>
            <a:off x="1140955" y="1874785"/>
            <a:ext cx="202052" cy="304851"/>
          </a:xfrm>
          <a:prstGeom prst="rect">
            <a:avLst/>
          </a:prstGeom>
          <a:solidFill>
            <a:srgbClr val="FFCC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4" name="Rectangle 113"/>
          <p:cNvSpPr/>
          <p:nvPr/>
        </p:nvSpPr>
        <p:spPr>
          <a:xfrm>
            <a:off x="803299" y="1874785"/>
            <a:ext cx="337656" cy="304851"/>
          </a:xfrm>
          <a:prstGeom prst="rect">
            <a:avLst/>
          </a:prstGeom>
          <a:solidFill>
            <a:srgbClr val="CCFF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5" name="Rectangle 114"/>
          <p:cNvSpPr/>
          <p:nvPr/>
        </p:nvSpPr>
        <p:spPr>
          <a:xfrm>
            <a:off x="371902" y="1874785"/>
            <a:ext cx="424842" cy="304851"/>
          </a:xfrm>
          <a:prstGeom prst="rect">
            <a:avLst/>
          </a:prstGeom>
          <a:solidFill>
            <a:srgbClr val="FFFF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6" name="Rectangle 115"/>
          <p:cNvSpPr/>
          <p:nvPr/>
        </p:nvSpPr>
        <p:spPr>
          <a:xfrm>
            <a:off x="1292507" y="2524320"/>
            <a:ext cx="472010" cy="304851"/>
          </a:xfrm>
          <a:prstGeom prst="rect">
            <a:avLst/>
          </a:prstGeom>
          <a:solidFill>
            <a:srgbClr val="99CC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7" name="Rectangle 116"/>
          <p:cNvSpPr/>
          <p:nvPr/>
        </p:nvSpPr>
        <p:spPr>
          <a:xfrm>
            <a:off x="1140955" y="2524320"/>
            <a:ext cx="151552" cy="304851"/>
          </a:xfrm>
          <a:prstGeom prst="rect">
            <a:avLst/>
          </a:prstGeom>
          <a:solidFill>
            <a:srgbClr val="FFCC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8" name="Rectangle 117"/>
          <p:cNvSpPr/>
          <p:nvPr/>
        </p:nvSpPr>
        <p:spPr>
          <a:xfrm>
            <a:off x="713655" y="2524320"/>
            <a:ext cx="427300" cy="304851"/>
          </a:xfrm>
          <a:prstGeom prst="rect">
            <a:avLst/>
          </a:prstGeom>
          <a:solidFill>
            <a:srgbClr val="CCFF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9" name="Rectangle 118"/>
          <p:cNvSpPr/>
          <p:nvPr/>
        </p:nvSpPr>
        <p:spPr>
          <a:xfrm>
            <a:off x="371902" y="2524320"/>
            <a:ext cx="341753" cy="304851"/>
          </a:xfrm>
          <a:prstGeom prst="rect">
            <a:avLst/>
          </a:prstGeom>
          <a:solidFill>
            <a:srgbClr val="FFFF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0" name="Rectangle 119"/>
          <p:cNvSpPr/>
          <p:nvPr/>
        </p:nvSpPr>
        <p:spPr>
          <a:xfrm>
            <a:off x="1263706" y="3143378"/>
            <a:ext cx="501866" cy="304851"/>
          </a:xfrm>
          <a:prstGeom prst="rect">
            <a:avLst/>
          </a:prstGeom>
          <a:solidFill>
            <a:srgbClr val="99CC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1" name="Rectangle 120"/>
          <p:cNvSpPr/>
          <p:nvPr/>
        </p:nvSpPr>
        <p:spPr>
          <a:xfrm>
            <a:off x="1142010" y="3143378"/>
            <a:ext cx="121696" cy="304851"/>
          </a:xfrm>
          <a:prstGeom prst="rect">
            <a:avLst/>
          </a:prstGeom>
          <a:solidFill>
            <a:srgbClr val="FFCC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2" name="Rectangle 121"/>
          <p:cNvSpPr/>
          <p:nvPr/>
        </p:nvSpPr>
        <p:spPr>
          <a:xfrm>
            <a:off x="566512" y="3143378"/>
            <a:ext cx="575498" cy="304851"/>
          </a:xfrm>
          <a:prstGeom prst="rect">
            <a:avLst/>
          </a:prstGeom>
          <a:solidFill>
            <a:srgbClr val="CCFF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3" name="Rectangle 122"/>
          <p:cNvSpPr/>
          <p:nvPr/>
        </p:nvSpPr>
        <p:spPr>
          <a:xfrm>
            <a:off x="372957" y="3143378"/>
            <a:ext cx="193555" cy="304851"/>
          </a:xfrm>
          <a:prstGeom prst="rect">
            <a:avLst/>
          </a:prstGeom>
          <a:solidFill>
            <a:srgbClr val="FFFF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4" name="Rectangle 123"/>
          <p:cNvSpPr/>
          <p:nvPr/>
        </p:nvSpPr>
        <p:spPr>
          <a:xfrm>
            <a:off x="1292506" y="3766648"/>
            <a:ext cx="472010" cy="304851"/>
          </a:xfrm>
          <a:prstGeom prst="rect">
            <a:avLst/>
          </a:prstGeom>
          <a:solidFill>
            <a:srgbClr val="99CC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5" name="Rectangle 124"/>
          <p:cNvSpPr/>
          <p:nvPr/>
        </p:nvSpPr>
        <p:spPr>
          <a:xfrm>
            <a:off x="1140954" y="3766648"/>
            <a:ext cx="151552" cy="304851"/>
          </a:xfrm>
          <a:prstGeom prst="rect">
            <a:avLst/>
          </a:prstGeom>
          <a:solidFill>
            <a:srgbClr val="FFCC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6" name="Rectangle 125"/>
          <p:cNvSpPr/>
          <p:nvPr/>
        </p:nvSpPr>
        <p:spPr>
          <a:xfrm>
            <a:off x="713654" y="3766648"/>
            <a:ext cx="427300" cy="304851"/>
          </a:xfrm>
          <a:prstGeom prst="rect">
            <a:avLst/>
          </a:prstGeom>
          <a:solidFill>
            <a:srgbClr val="CCFF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7" name="Rectangle 126"/>
          <p:cNvSpPr/>
          <p:nvPr/>
        </p:nvSpPr>
        <p:spPr>
          <a:xfrm>
            <a:off x="371901" y="3766648"/>
            <a:ext cx="341753" cy="304851"/>
          </a:xfrm>
          <a:prstGeom prst="rect">
            <a:avLst/>
          </a:prstGeom>
          <a:solidFill>
            <a:srgbClr val="FFFF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8" name="Rectangle 127"/>
          <p:cNvSpPr/>
          <p:nvPr/>
        </p:nvSpPr>
        <p:spPr>
          <a:xfrm>
            <a:off x="1293561" y="4385706"/>
            <a:ext cx="472010" cy="304851"/>
          </a:xfrm>
          <a:prstGeom prst="rect">
            <a:avLst/>
          </a:prstGeom>
          <a:solidFill>
            <a:srgbClr val="99CC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9" name="Rectangle 128"/>
          <p:cNvSpPr/>
          <p:nvPr/>
        </p:nvSpPr>
        <p:spPr>
          <a:xfrm>
            <a:off x="1178055" y="4385706"/>
            <a:ext cx="115506" cy="304851"/>
          </a:xfrm>
          <a:prstGeom prst="rect">
            <a:avLst/>
          </a:prstGeom>
          <a:solidFill>
            <a:srgbClr val="FFCC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0" name="Rectangle 129"/>
          <p:cNvSpPr/>
          <p:nvPr/>
        </p:nvSpPr>
        <p:spPr>
          <a:xfrm>
            <a:off x="627489" y="4385706"/>
            <a:ext cx="550566" cy="304851"/>
          </a:xfrm>
          <a:prstGeom prst="rect">
            <a:avLst/>
          </a:prstGeom>
          <a:solidFill>
            <a:srgbClr val="CCFF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1" name="Rectangle 130"/>
          <p:cNvSpPr/>
          <p:nvPr/>
        </p:nvSpPr>
        <p:spPr>
          <a:xfrm>
            <a:off x="372956" y="4385706"/>
            <a:ext cx="261301" cy="304851"/>
          </a:xfrm>
          <a:prstGeom prst="rect">
            <a:avLst/>
          </a:prstGeom>
          <a:solidFill>
            <a:srgbClr val="FFFF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6" name="Rectangle 135"/>
          <p:cNvSpPr/>
          <p:nvPr/>
        </p:nvSpPr>
        <p:spPr>
          <a:xfrm>
            <a:off x="1293561" y="5659555"/>
            <a:ext cx="472010" cy="304851"/>
          </a:xfrm>
          <a:prstGeom prst="rect">
            <a:avLst/>
          </a:prstGeom>
          <a:solidFill>
            <a:srgbClr val="99CC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7" name="Rectangle 136"/>
          <p:cNvSpPr/>
          <p:nvPr/>
        </p:nvSpPr>
        <p:spPr>
          <a:xfrm>
            <a:off x="1142009" y="5659555"/>
            <a:ext cx="151552" cy="304851"/>
          </a:xfrm>
          <a:prstGeom prst="rect">
            <a:avLst/>
          </a:prstGeom>
          <a:solidFill>
            <a:srgbClr val="FFCC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8" name="Rectangle 137"/>
          <p:cNvSpPr/>
          <p:nvPr/>
        </p:nvSpPr>
        <p:spPr>
          <a:xfrm>
            <a:off x="714709" y="5659555"/>
            <a:ext cx="427300" cy="304851"/>
          </a:xfrm>
          <a:prstGeom prst="rect">
            <a:avLst/>
          </a:prstGeom>
          <a:solidFill>
            <a:srgbClr val="CCFF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9" name="Rectangle 138"/>
          <p:cNvSpPr/>
          <p:nvPr/>
        </p:nvSpPr>
        <p:spPr>
          <a:xfrm>
            <a:off x="372956" y="5659555"/>
            <a:ext cx="341753" cy="304851"/>
          </a:xfrm>
          <a:prstGeom prst="rect">
            <a:avLst/>
          </a:prstGeom>
          <a:solidFill>
            <a:srgbClr val="FFFF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0" name="Rectangle 139"/>
          <p:cNvSpPr/>
          <p:nvPr/>
        </p:nvSpPr>
        <p:spPr>
          <a:xfrm>
            <a:off x="1345111" y="5035240"/>
            <a:ext cx="420456" cy="304851"/>
          </a:xfrm>
          <a:prstGeom prst="rect">
            <a:avLst/>
          </a:prstGeom>
          <a:solidFill>
            <a:srgbClr val="99CC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1" name="Rectangle 140"/>
          <p:cNvSpPr/>
          <p:nvPr/>
        </p:nvSpPr>
        <p:spPr>
          <a:xfrm>
            <a:off x="1142005" y="5035240"/>
            <a:ext cx="202052" cy="304851"/>
          </a:xfrm>
          <a:prstGeom prst="rect">
            <a:avLst/>
          </a:prstGeom>
          <a:solidFill>
            <a:srgbClr val="FFCC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2" name="Rectangle 141"/>
          <p:cNvSpPr/>
          <p:nvPr/>
        </p:nvSpPr>
        <p:spPr>
          <a:xfrm>
            <a:off x="804349" y="5035240"/>
            <a:ext cx="337656" cy="304851"/>
          </a:xfrm>
          <a:prstGeom prst="rect">
            <a:avLst/>
          </a:prstGeom>
          <a:solidFill>
            <a:srgbClr val="CCFF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3" name="Rectangle 142"/>
          <p:cNvSpPr/>
          <p:nvPr/>
        </p:nvSpPr>
        <p:spPr>
          <a:xfrm>
            <a:off x="372952" y="5035240"/>
            <a:ext cx="424842" cy="304851"/>
          </a:xfrm>
          <a:prstGeom prst="rect">
            <a:avLst/>
          </a:prstGeom>
          <a:solidFill>
            <a:srgbClr val="FFFF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5" name="TextBox 144"/>
          <p:cNvSpPr txBox="1"/>
          <p:nvPr/>
        </p:nvSpPr>
        <p:spPr>
          <a:xfrm>
            <a:off x="3983108" y="1412776"/>
            <a:ext cx="104547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2 x 10 or </a:t>
            </a:r>
            <a:b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</a:b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40</a:t>
            </a:r>
            <a:r>
              <a:rPr kumimoji="0" lang="en-US" sz="1600" b="0" i="0" u="none" strike="noStrike" kern="0" cap="none" spc="0" normalizeH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</a:t>
            </a: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Gb/s</a:t>
            </a:r>
            <a:endParaRPr kumimoji="0" lang="en-GB" sz="1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sp>
        <p:nvSpPr>
          <p:cNvPr id="146" name="TextBox 145"/>
          <p:cNvSpPr txBox="1"/>
          <p:nvPr/>
        </p:nvSpPr>
        <p:spPr>
          <a:xfrm>
            <a:off x="1712539" y="1419558"/>
            <a:ext cx="140775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10 x 10 Gb/s</a:t>
            </a:r>
            <a:endParaRPr kumimoji="0" lang="en-GB" sz="1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sp>
        <p:nvSpPr>
          <p:cNvPr id="147" name="TextBox 146"/>
          <p:cNvSpPr txBox="1"/>
          <p:nvPr/>
        </p:nvSpPr>
        <p:spPr>
          <a:xfrm>
            <a:off x="5762004" y="2105771"/>
            <a:ext cx="90441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10</a:t>
            </a:r>
            <a:r>
              <a:rPr kumimoji="0" lang="en-US" sz="1600" b="0" i="0" u="none" strike="noStrike" kern="0" cap="none" spc="0" normalizeH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</a:t>
            </a: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Gb/s</a:t>
            </a:r>
            <a:endParaRPr kumimoji="0" lang="en-GB" sz="1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sp>
        <p:nvSpPr>
          <p:cNvPr id="132" name="Rectangle 131"/>
          <p:cNvSpPr/>
          <p:nvPr/>
        </p:nvSpPr>
        <p:spPr>
          <a:xfrm>
            <a:off x="1502622" y="1255727"/>
            <a:ext cx="260840" cy="304851"/>
          </a:xfrm>
          <a:prstGeom prst="rect">
            <a:avLst/>
          </a:prstGeom>
          <a:solidFill>
            <a:srgbClr val="99CC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3" name="Rectangle 132"/>
          <p:cNvSpPr/>
          <p:nvPr/>
        </p:nvSpPr>
        <p:spPr>
          <a:xfrm>
            <a:off x="1139899" y="1255727"/>
            <a:ext cx="362723" cy="304851"/>
          </a:xfrm>
          <a:prstGeom prst="rect">
            <a:avLst/>
          </a:prstGeom>
          <a:solidFill>
            <a:srgbClr val="FFCC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4" name="Rectangle 133"/>
          <p:cNvSpPr/>
          <p:nvPr/>
        </p:nvSpPr>
        <p:spPr>
          <a:xfrm>
            <a:off x="634258" y="1255727"/>
            <a:ext cx="505642" cy="304851"/>
          </a:xfrm>
          <a:prstGeom prst="rect">
            <a:avLst/>
          </a:prstGeom>
          <a:solidFill>
            <a:srgbClr val="CCFF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5" name="Rectangle 134"/>
          <p:cNvSpPr/>
          <p:nvPr/>
        </p:nvSpPr>
        <p:spPr>
          <a:xfrm>
            <a:off x="151174" y="1255727"/>
            <a:ext cx="483084" cy="304851"/>
          </a:xfrm>
          <a:prstGeom prst="rect">
            <a:avLst/>
          </a:prstGeom>
          <a:solidFill>
            <a:srgbClr val="FFFF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4" name="TextBox 143"/>
          <p:cNvSpPr txBox="1"/>
          <p:nvPr/>
        </p:nvSpPr>
        <p:spPr>
          <a:xfrm>
            <a:off x="90973" y="932168"/>
            <a:ext cx="18437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E</a:t>
            </a:r>
            <a:r>
              <a:rPr lang="en-GB" baseline="-25000" dirty="0" smtClean="0"/>
              <a:t>i+3</a:t>
            </a:r>
            <a:r>
              <a:rPr lang="en-GB" dirty="0" smtClean="0"/>
              <a:t>  E</a:t>
            </a:r>
            <a:r>
              <a:rPr lang="en-GB" baseline="-25000" dirty="0" smtClean="0"/>
              <a:t>i</a:t>
            </a:r>
            <a:r>
              <a:rPr lang="en-GB" baseline="-25000" dirty="0"/>
              <a:t>+</a:t>
            </a:r>
            <a:r>
              <a:rPr lang="en-GB" baseline="-25000" dirty="0" smtClean="0"/>
              <a:t>2</a:t>
            </a:r>
            <a:r>
              <a:rPr lang="en-GB" dirty="0" smtClean="0"/>
              <a:t>  E</a:t>
            </a:r>
            <a:r>
              <a:rPr lang="en-GB" baseline="-25000" dirty="0" smtClean="0"/>
              <a:t>i+1</a:t>
            </a:r>
            <a:r>
              <a:rPr lang="en-GB" dirty="0" smtClean="0"/>
              <a:t>  </a:t>
            </a:r>
            <a:r>
              <a:rPr lang="en-GB" dirty="0" err="1" smtClean="0"/>
              <a:t>E</a:t>
            </a:r>
            <a:r>
              <a:rPr lang="en-GB" baseline="-25000" dirty="0" err="1" smtClean="0"/>
              <a:t>i</a:t>
            </a:r>
            <a:endParaRPr lang="en-GB" baseline="-25000" dirty="0"/>
          </a:p>
        </p:txBody>
      </p:sp>
      <p:sp>
        <p:nvSpPr>
          <p:cNvPr id="149" name="TextBox 148"/>
          <p:cNvSpPr txBox="1"/>
          <p:nvPr/>
        </p:nvSpPr>
        <p:spPr>
          <a:xfrm>
            <a:off x="8638765" y="1885111"/>
            <a:ext cx="615242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err="1" smtClean="0"/>
              <a:t>E</a:t>
            </a:r>
            <a:r>
              <a:rPr lang="en-GB" baseline="-25000" dirty="0" err="1" smtClean="0"/>
              <a:t>i</a:t>
            </a:r>
            <a:r>
              <a:rPr lang="en-GB" dirty="0" smtClean="0"/>
              <a:t>  </a:t>
            </a:r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r>
              <a:rPr lang="en-GB" dirty="0" smtClean="0"/>
              <a:t>E</a:t>
            </a:r>
            <a:r>
              <a:rPr lang="en-GB" baseline="-25000" dirty="0" smtClean="0"/>
              <a:t>i+1</a:t>
            </a:r>
            <a:r>
              <a:rPr lang="en-GB" dirty="0" smtClean="0"/>
              <a:t>  </a:t>
            </a:r>
          </a:p>
          <a:p>
            <a:endParaRPr lang="en-GB" dirty="0"/>
          </a:p>
          <a:p>
            <a:endParaRPr lang="en-GB" dirty="0" smtClean="0"/>
          </a:p>
          <a:p>
            <a:endParaRPr lang="en-GB" dirty="0" smtClean="0"/>
          </a:p>
          <a:p>
            <a:r>
              <a:rPr lang="en-GB" dirty="0" smtClean="0"/>
              <a:t>E</a:t>
            </a:r>
            <a:r>
              <a:rPr lang="en-GB" baseline="-25000" dirty="0" smtClean="0"/>
              <a:t>i+2</a:t>
            </a:r>
            <a:r>
              <a:rPr lang="en-GB" dirty="0" smtClean="0"/>
              <a:t>  </a:t>
            </a:r>
          </a:p>
          <a:p>
            <a:endParaRPr lang="en-GB" dirty="0"/>
          </a:p>
          <a:p>
            <a:endParaRPr lang="en-GB" dirty="0" smtClean="0"/>
          </a:p>
          <a:p>
            <a:endParaRPr lang="en-GB" dirty="0" smtClean="0"/>
          </a:p>
          <a:p>
            <a:r>
              <a:rPr lang="en-GB" dirty="0" smtClean="0"/>
              <a:t>E</a:t>
            </a:r>
            <a:r>
              <a:rPr lang="en-GB" baseline="-25000" dirty="0" smtClean="0"/>
              <a:t>i+3</a:t>
            </a:r>
            <a:endParaRPr lang="en-GB" baseline="-25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0" name="Rectangle 149"/>
              <p:cNvSpPr/>
              <p:nvPr/>
            </p:nvSpPr>
            <p:spPr>
              <a:xfrm>
                <a:off x="76501" y="2866534"/>
                <a:ext cx="6072503" cy="3265028"/>
              </a:xfrm>
              <a:prstGeom prst="rect">
                <a:avLst/>
              </a:prstGeom>
              <a:solidFill>
                <a:schemeClr val="bg1">
                  <a:lumMod val="90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285750" lvl="0" indent="-285750">
                  <a:spcBef>
                    <a:spcPct val="20000"/>
                  </a:spcBef>
                  <a:buFont typeface="Arial" panose="020B0604020202020204" pitchFamily="34" charset="0"/>
                  <a:buChar char="•"/>
                </a:pPr>
                <a:r>
                  <a:rPr lang="en-US" sz="1600" b="1" dirty="0" smtClean="0">
                    <a:solidFill>
                      <a:srgbClr val="141313"/>
                    </a:solidFill>
                  </a:rPr>
                  <a:t>Simulations parameters</a:t>
                </a:r>
                <a:r>
                  <a:rPr lang="en-US" sz="1400" b="1" dirty="0" smtClean="0">
                    <a:solidFill>
                      <a:srgbClr val="141313"/>
                    </a:solidFill>
                  </a:rPr>
                  <a:t/>
                </a:r>
                <a:br>
                  <a:rPr lang="en-US" sz="1400" b="1" dirty="0" smtClean="0">
                    <a:solidFill>
                      <a:srgbClr val="141313"/>
                    </a:solidFill>
                  </a:rPr>
                </a:br>
                <a:r>
                  <a:rPr lang="en-US" sz="1400" dirty="0" smtClean="0">
                    <a:solidFill>
                      <a:srgbClr val="141313"/>
                    </a:solidFill>
                  </a:rPr>
                  <a:t>- 250 </a:t>
                </a:r>
                <a:r>
                  <a:rPr lang="en-US" sz="1400" dirty="0">
                    <a:solidFill>
                      <a:srgbClr val="141313"/>
                    </a:solidFill>
                  </a:rPr>
                  <a:t>FLPs (200 for TPC), 1250 </a:t>
                </a:r>
                <a:r>
                  <a:rPr lang="en-US" sz="1400" dirty="0" smtClean="0">
                    <a:solidFill>
                      <a:srgbClr val="141313"/>
                    </a:solidFill>
                  </a:rPr>
                  <a:t>EPNs</a:t>
                </a:r>
                <a:br>
                  <a:rPr lang="en-US" sz="1400" dirty="0" smtClean="0">
                    <a:solidFill>
                      <a:srgbClr val="141313"/>
                    </a:solidFill>
                  </a:rPr>
                </a:br>
                <a:r>
                  <a:rPr lang="en-US" sz="1400" dirty="0" smtClean="0">
                    <a:solidFill>
                      <a:srgbClr val="141313"/>
                    </a:solidFill>
                  </a:rPr>
                  <a:t>- Data </a:t>
                </a:r>
                <a:r>
                  <a:rPr lang="en-US" sz="1400" dirty="0">
                    <a:solidFill>
                      <a:srgbClr val="141313"/>
                    </a:solidFill>
                  </a:rPr>
                  <a:t>compression in FLP: now 4, </a:t>
                </a:r>
                <a:r>
                  <a:rPr lang="en-US" sz="1400" dirty="0" err="1">
                    <a:solidFill>
                      <a:srgbClr val="141313"/>
                    </a:solidFill>
                  </a:rPr>
                  <a:t>LoI</a:t>
                </a:r>
                <a:r>
                  <a:rPr lang="en-US" sz="1400" dirty="0">
                    <a:solidFill>
                      <a:srgbClr val="141313"/>
                    </a:solidFill>
                  </a:rPr>
                  <a:t>:~7, use 4 for </a:t>
                </a:r>
                <a:r>
                  <a:rPr lang="en-US" sz="1400" dirty="0" smtClean="0">
                    <a:solidFill>
                      <a:srgbClr val="141313"/>
                    </a:solidFill>
                  </a:rPr>
                  <a:t>system</a:t>
                </a:r>
                <a:br>
                  <a:rPr lang="en-US" sz="1400" dirty="0" smtClean="0">
                    <a:solidFill>
                      <a:srgbClr val="141313"/>
                    </a:solidFill>
                  </a:rPr>
                </a:br>
                <a:r>
                  <a:rPr lang="en-US" sz="1400" dirty="0" smtClean="0">
                    <a:solidFill>
                      <a:srgbClr val="141313"/>
                    </a:solidFill>
                  </a:rPr>
                  <a:t>design and simulation</a:t>
                </a:r>
                <a:endParaRPr lang="en-GB" sz="1400" dirty="0" smtClean="0">
                  <a:solidFill>
                    <a:srgbClr val="141313"/>
                  </a:solidFill>
                </a:endParaRPr>
              </a:p>
              <a:p>
                <a:pPr marL="285750" lvl="0" indent="-285750">
                  <a:lnSpc>
                    <a:spcPct val="150000"/>
                  </a:lnSpc>
                  <a:spcBef>
                    <a:spcPct val="20000"/>
                  </a:spcBef>
                  <a:buFont typeface="Arial" panose="020B0604020202020204" pitchFamily="34" charset="0"/>
                  <a:buChar char="•"/>
                </a:pPr>
                <a:r>
                  <a:rPr lang="en-GB" sz="1600" b="1" dirty="0" smtClean="0">
                    <a:solidFill>
                      <a:srgbClr val="141313"/>
                    </a:solidFill>
                  </a:rPr>
                  <a:t>Network bandwidth</a:t>
                </a:r>
                <a:endParaRPr lang="en-GB" sz="1600" b="1" dirty="0">
                  <a:solidFill>
                    <a:srgbClr val="141313"/>
                  </a:solidFill>
                </a:endParaRPr>
              </a:p>
              <a:p>
                <a:pPr marL="742950" lvl="1" indent="-285750">
                  <a:spcBef>
                    <a:spcPct val="20000"/>
                  </a:spcBef>
                  <a:buFont typeface="Arial"/>
                  <a:buChar char="–"/>
                </a:pPr>
                <a14:m>
                  <m:oMath xmlns:m="http://schemas.openxmlformats.org/officeDocument/2006/math">
                    <m:nary>
                      <m:naryPr>
                        <m:chr m:val="∑"/>
                        <m:ctrlPr>
                          <a:rPr lang="pt-BR" sz="1400" i="1">
                            <a:solidFill>
                              <a:srgbClr val="141313"/>
                            </a:solidFill>
                            <a:latin typeface="Cambria Math"/>
                          </a:rPr>
                        </m:ctrlPr>
                      </m:naryPr>
                      <m:sub>
                        <m:r>
                          <a:rPr lang="pt-BR" sz="1400" i="1">
                            <a:solidFill>
                              <a:srgbClr val="141313"/>
                            </a:solidFill>
                            <a:latin typeface="Cambria Math" panose="02040503050406030204" pitchFamily="18" charset="0"/>
                          </a:rPr>
                          <m:t>𝑛</m:t>
                        </m:r>
                        <m:r>
                          <a:rPr lang="pt-BR" sz="1400" i="1">
                            <a:solidFill>
                              <a:srgbClr val="141313"/>
                            </a:solidFill>
                            <a:latin typeface="Cambria Math" panose="02040503050406030204" pitchFamily="18" charset="0"/>
                          </a:rPr>
                          <m:t>=1</m:t>
                        </m:r>
                      </m:sub>
                      <m:sup>
                        <m:r>
                          <a:rPr lang="en-GB" sz="1400" i="1">
                            <a:solidFill>
                              <a:srgbClr val="141313"/>
                            </a:solidFill>
                            <a:latin typeface="Cambria Math" panose="02040503050406030204" pitchFamily="18" charset="0"/>
                          </a:rPr>
                          <m:t>250</m:t>
                        </m:r>
                      </m:sup>
                      <m:e>
                        <m:r>
                          <a:rPr lang="en-GB" sz="1400" i="1">
                            <a:solidFill>
                              <a:srgbClr val="141313"/>
                            </a:solidFill>
                            <a:latin typeface="Cambria Math" panose="02040503050406030204" pitchFamily="18" charset="0"/>
                          </a:rPr>
                          <m:t>𝐹𝐿𝑃</m:t>
                        </m:r>
                        <m:r>
                          <a:rPr lang="en-GB" sz="1400" i="1">
                            <a:solidFill>
                              <a:srgbClr val="141313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GB" sz="1400" i="1">
                            <a:solidFill>
                              <a:srgbClr val="141313"/>
                            </a:solidFill>
                            <a:latin typeface="Cambria Math" panose="02040503050406030204" pitchFamily="18" charset="0"/>
                          </a:rPr>
                          <m:t>𝐵𝑤𝑖𝑛</m:t>
                        </m:r>
                        <m:r>
                          <a:rPr lang="en-GB" sz="1400" i="1">
                            <a:solidFill>
                              <a:srgbClr val="141313"/>
                            </a:solidFill>
                            <a:latin typeface="Cambria Math" panose="02040503050406030204" pitchFamily="18" charset="0"/>
                          </a:rPr>
                          <m:t>=</m:t>
                        </m:r>
                        <m:d>
                          <m:dPr>
                            <m:ctrlPr>
                              <a:rPr lang="en-GB" sz="1400" i="1">
                                <a:solidFill>
                                  <a:srgbClr val="141313"/>
                                </a:solidFill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GB" sz="1400" i="1">
                                <a:solidFill>
                                  <a:srgbClr val="141313"/>
                                </a:solidFill>
                                <a:latin typeface="Cambria Math" panose="02040503050406030204" pitchFamily="18" charset="0"/>
                              </a:rPr>
                              <m:t>25 </m:t>
                            </m:r>
                            <m:r>
                              <a:rPr lang="en-GB" sz="1400" i="1">
                                <a:solidFill>
                                  <a:srgbClr val="141313"/>
                                </a:solidFill>
                                <a:latin typeface="Cambria Math" panose="02040503050406030204" pitchFamily="18" charset="0"/>
                              </a:rPr>
                              <m:t>𝑀𝐵</m:t>
                            </m:r>
                            <m:r>
                              <a:rPr lang="en-GB" sz="1400" i="1">
                                <a:solidFill>
                                  <a:srgbClr val="141313"/>
                                </a:solidFill>
                                <a:latin typeface="Cambria Math" panose="02040503050406030204" pitchFamily="18" charset="0"/>
                              </a:rPr>
                              <m:t>∗50 </m:t>
                            </m:r>
                            <m:r>
                              <a:rPr lang="en-GB" sz="1400" i="1">
                                <a:solidFill>
                                  <a:srgbClr val="141313"/>
                                </a:solidFill>
                                <a:latin typeface="Cambria Math" panose="02040503050406030204" pitchFamily="18" charset="0"/>
                              </a:rPr>
                              <m:t>𝑘𝐻𝑧</m:t>
                            </m:r>
                          </m:e>
                        </m:d>
                        <m:r>
                          <a:rPr lang="en-GB" sz="1400" i="1">
                            <a:solidFill>
                              <a:srgbClr val="141313"/>
                            </a:solidFill>
                            <a:latin typeface="Cambria Math" panose="02040503050406030204" pitchFamily="18" charset="0"/>
                          </a:rPr>
                          <m:t>=1.25 </m:t>
                        </m:r>
                        <m:r>
                          <a:rPr lang="en-GB" sz="1400" i="1">
                            <a:solidFill>
                              <a:srgbClr val="141313"/>
                            </a:solidFill>
                            <a:latin typeface="Cambria Math" panose="02040503050406030204" pitchFamily="18" charset="0"/>
                          </a:rPr>
                          <m:t>𝑇𝐵</m:t>
                        </m:r>
                        <m:r>
                          <a:rPr lang="en-GB" sz="1400" i="1">
                            <a:solidFill>
                              <a:srgbClr val="141313"/>
                            </a:solidFill>
                            <a:latin typeface="Cambria Math" panose="02040503050406030204" pitchFamily="18" charset="0"/>
                          </a:rPr>
                          <m:t>/</m:t>
                        </m:r>
                        <m:r>
                          <a:rPr lang="en-GB" sz="1400" i="1">
                            <a:solidFill>
                              <a:srgbClr val="141313"/>
                            </a:solidFill>
                            <a:latin typeface="Cambria Math" panose="02040503050406030204" pitchFamily="18" charset="0"/>
                          </a:rPr>
                          <m:t>𝑠</m:t>
                        </m:r>
                        <m:r>
                          <a:rPr lang="en-GB" sz="1400" i="1">
                            <a:solidFill>
                              <a:srgbClr val="141313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</m:e>
                    </m:nary>
                  </m:oMath>
                </a14:m>
                <a:endParaRPr lang="en-GB" sz="1400" dirty="0">
                  <a:solidFill>
                    <a:srgbClr val="141313"/>
                  </a:solidFill>
                </a:endParaRPr>
              </a:p>
              <a:p>
                <a:pPr marL="742950" lvl="1" indent="-285750">
                  <a:spcBef>
                    <a:spcPct val="20000"/>
                  </a:spcBef>
                  <a:buFont typeface="Arial"/>
                  <a:buChar char="–"/>
                </a:pPr>
                <a14:m>
                  <m:oMath xmlns:m="http://schemas.openxmlformats.org/officeDocument/2006/math">
                    <m:nary>
                      <m:naryPr>
                        <m:chr m:val="∑"/>
                        <m:ctrlPr>
                          <a:rPr lang="pt-BR" sz="1400" i="1">
                            <a:solidFill>
                              <a:srgbClr val="141313"/>
                            </a:solidFill>
                            <a:latin typeface="Cambria Math"/>
                          </a:rPr>
                        </m:ctrlPr>
                      </m:naryPr>
                      <m:sub>
                        <m:r>
                          <a:rPr lang="pt-BR" sz="1400" i="1">
                            <a:solidFill>
                              <a:srgbClr val="141313"/>
                            </a:solidFill>
                            <a:latin typeface="Cambria Math" panose="02040503050406030204" pitchFamily="18" charset="0"/>
                          </a:rPr>
                          <m:t>𝑛</m:t>
                        </m:r>
                        <m:r>
                          <a:rPr lang="pt-BR" sz="1400" i="1">
                            <a:solidFill>
                              <a:srgbClr val="141313"/>
                            </a:solidFill>
                            <a:latin typeface="Cambria Math" panose="02040503050406030204" pitchFamily="18" charset="0"/>
                          </a:rPr>
                          <m:t>=1</m:t>
                        </m:r>
                      </m:sub>
                      <m:sup>
                        <m:r>
                          <a:rPr lang="en-GB" sz="1400" i="1">
                            <a:solidFill>
                              <a:srgbClr val="141313"/>
                            </a:solidFill>
                            <a:latin typeface="Cambria Math" panose="02040503050406030204" pitchFamily="18" charset="0"/>
                          </a:rPr>
                          <m:t>250</m:t>
                        </m:r>
                      </m:sup>
                      <m:e>
                        <m:r>
                          <a:rPr lang="en-GB" sz="1400" i="1">
                            <a:solidFill>
                              <a:srgbClr val="141313"/>
                            </a:solidFill>
                            <a:latin typeface="Cambria Math" panose="02040503050406030204" pitchFamily="18" charset="0"/>
                          </a:rPr>
                          <m:t>𝐹𝐿𝑃</m:t>
                        </m:r>
                        <m:r>
                          <a:rPr lang="en-GB" sz="1400" i="1">
                            <a:solidFill>
                              <a:srgbClr val="141313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GB" sz="1400" i="1">
                            <a:solidFill>
                              <a:srgbClr val="141313"/>
                            </a:solidFill>
                            <a:latin typeface="Cambria Math" panose="02040503050406030204" pitchFamily="18" charset="0"/>
                          </a:rPr>
                          <m:t>𝐵𝑤𝑜𝑢𝑡</m:t>
                        </m:r>
                        <m:r>
                          <a:rPr lang="en-GB" sz="1400" i="1">
                            <a:solidFill>
                              <a:srgbClr val="141313"/>
                            </a:solidFill>
                            <a:latin typeface="Cambria Math" panose="02040503050406030204" pitchFamily="18" charset="0"/>
                          </a:rPr>
                          <m:t>=</m:t>
                        </m:r>
                        <m:f>
                          <m:fPr>
                            <m:ctrlPr>
                              <a:rPr lang="en-GB" sz="1400" i="1">
                                <a:solidFill>
                                  <a:srgbClr val="141313"/>
                                </a:solidFill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GB" sz="1400" i="1">
                                <a:solidFill>
                                  <a:srgbClr val="141313"/>
                                </a:solidFill>
                                <a:latin typeface="Cambria Math" panose="02040503050406030204" pitchFamily="18" charset="0"/>
                              </a:rPr>
                              <m:t>1.25</m:t>
                            </m:r>
                            <m:f>
                              <m:fPr>
                                <m:ctrlPr>
                                  <a:rPr lang="en-GB" sz="1400" i="1">
                                    <a:solidFill>
                                      <a:srgbClr val="141313"/>
                                    </a:solidFill>
                                    <a:latin typeface="Cambria Math"/>
                                  </a:rPr>
                                </m:ctrlPr>
                              </m:fPr>
                              <m:num>
                                <m:r>
                                  <a:rPr lang="en-GB" sz="1400" i="1">
                                    <a:solidFill>
                                      <a:srgbClr val="141313"/>
                                    </a:solidFill>
                                    <a:latin typeface="Cambria Math" panose="02040503050406030204" pitchFamily="18" charset="0"/>
                                  </a:rPr>
                                  <m:t>𝑇𝐵</m:t>
                                </m:r>
                              </m:num>
                              <m:den>
                                <m:r>
                                  <a:rPr lang="en-GB" sz="1400" i="1">
                                    <a:solidFill>
                                      <a:srgbClr val="141313"/>
                                    </a:solidFill>
                                    <a:latin typeface="Cambria Math" panose="02040503050406030204" pitchFamily="18" charset="0"/>
                                  </a:rPr>
                                  <m:t>𝑠</m:t>
                                </m:r>
                              </m:den>
                            </m:f>
                          </m:num>
                          <m:den>
                            <m:r>
                              <a:rPr lang="en-GB" sz="1400" i="1">
                                <a:solidFill>
                                  <a:srgbClr val="141313"/>
                                </a:solidFill>
                                <a:latin typeface="Cambria Math" panose="02040503050406030204" pitchFamily="18" charset="0"/>
                              </a:rPr>
                              <m:t>4</m:t>
                            </m:r>
                          </m:den>
                        </m:f>
                        <m:r>
                          <a:rPr lang="en-GB" sz="1400" i="1">
                            <a:solidFill>
                              <a:srgbClr val="141313"/>
                            </a:solidFill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en-GB" sz="1400" b="0" i="1" smtClean="0">
                            <a:solidFill>
                              <a:srgbClr val="141313"/>
                            </a:solidFill>
                            <a:latin typeface="Cambria Math" panose="02040503050406030204" pitchFamily="18" charset="0"/>
                          </a:rPr>
                          <m:t>0.3 </m:t>
                        </m:r>
                        <m:r>
                          <a:rPr lang="en-GB" sz="1400" b="0" i="1" smtClean="0">
                            <a:solidFill>
                              <a:srgbClr val="141313"/>
                            </a:solidFill>
                            <a:latin typeface="Cambria Math" panose="02040503050406030204" pitchFamily="18" charset="0"/>
                          </a:rPr>
                          <m:t>𝑇𝐵</m:t>
                        </m:r>
                        <m:r>
                          <a:rPr lang="en-GB" sz="1400" b="0" i="1" smtClean="0">
                            <a:solidFill>
                              <a:srgbClr val="141313"/>
                            </a:solidFill>
                            <a:latin typeface="Cambria Math" panose="02040503050406030204" pitchFamily="18" charset="0"/>
                          </a:rPr>
                          <m:t>/</m:t>
                        </m:r>
                        <m:r>
                          <a:rPr lang="en-GB" sz="1400" b="0" i="1" smtClean="0">
                            <a:solidFill>
                              <a:srgbClr val="141313"/>
                            </a:solidFill>
                            <a:latin typeface="Cambria Math" panose="02040503050406030204" pitchFamily="18" charset="0"/>
                          </a:rPr>
                          <m:t>𝑠</m:t>
                        </m:r>
                        <m:r>
                          <a:rPr lang="en-GB" sz="1400" b="0" i="1" smtClean="0">
                            <a:solidFill>
                              <a:srgbClr val="141313"/>
                            </a:solidFill>
                            <a:latin typeface="Cambria Math" panose="02040503050406030204" pitchFamily="18" charset="0"/>
                          </a:rPr>
                          <m:t>=2.5 </m:t>
                        </m:r>
                        <m:r>
                          <a:rPr lang="en-GB" sz="1400" i="1">
                            <a:solidFill>
                              <a:srgbClr val="141313"/>
                            </a:solidFill>
                            <a:latin typeface="Cambria Math" panose="02040503050406030204" pitchFamily="18" charset="0"/>
                          </a:rPr>
                          <m:t>𝑇𝑏</m:t>
                        </m:r>
                        <m:r>
                          <a:rPr lang="en-GB" sz="1400" i="1">
                            <a:solidFill>
                              <a:srgbClr val="141313"/>
                            </a:solidFill>
                            <a:latin typeface="Cambria Math" panose="02040503050406030204" pitchFamily="18" charset="0"/>
                          </a:rPr>
                          <m:t>/</m:t>
                        </m:r>
                        <m:r>
                          <a:rPr lang="en-GB" sz="1400" i="1">
                            <a:solidFill>
                              <a:srgbClr val="141313"/>
                            </a:solidFill>
                            <a:latin typeface="Cambria Math" panose="02040503050406030204" pitchFamily="18" charset="0"/>
                          </a:rPr>
                          <m:t>𝑠</m:t>
                        </m:r>
                        <m:r>
                          <a:rPr lang="en-GB" sz="1400" i="1">
                            <a:solidFill>
                              <a:srgbClr val="141313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</m:e>
                    </m:nary>
                  </m:oMath>
                </a14:m>
                <a:endParaRPr lang="en-GB" sz="1400" dirty="0">
                  <a:solidFill>
                    <a:srgbClr val="141313"/>
                  </a:solidFill>
                </a:endParaRPr>
              </a:p>
              <a:p>
                <a:pPr marL="742950" lvl="1" indent="-285750">
                  <a:spcBef>
                    <a:spcPct val="20000"/>
                  </a:spcBef>
                  <a:buFont typeface="Arial"/>
                  <a:buChar char="–"/>
                </a:pPr>
                <a14:m>
                  <m:oMath xmlns:m="http://schemas.openxmlformats.org/officeDocument/2006/math">
                    <m:r>
                      <a:rPr lang="en-GB" sz="1400" i="1">
                        <a:solidFill>
                          <a:srgbClr val="141313"/>
                        </a:solidFill>
                        <a:latin typeface="Cambria Math" panose="02040503050406030204" pitchFamily="18" charset="0"/>
                      </a:rPr>
                      <m:t>𝐹𝐿𝑃</m:t>
                    </m:r>
                    <m:r>
                      <a:rPr lang="en-GB" sz="1400" i="1">
                        <a:solidFill>
                          <a:srgbClr val="141313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GB" sz="1400" i="1">
                        <a:solidFill>
                          <a:srgbClr val="141313"/>
                        </a:solidFill>
                        <a:latin typeface="Cambria Math" panose="02040503050406030204" pitchFamily="18" charset="0"/>
                      </a:rPr>
                      <m:t>𝑀𝑖𝑛</m:t>
                    </m:r>
                    <m:r>
                      <a:rPr lang="en-GB" sz="1400" i="1">
                        <a:solidFill>
                          <a:srgbClr val="141313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GB" sz="1400" i="1">
                        <a:solidFill>
                          <a:srgbClr val="141313"/>
                        </a:solidFill>
                        <a:latin typeface="Cambria Math" panose="02040503050406030204" pitchFamily="18" charset="0"/>
                      </a:rPr>
                      <m:t>𝐵𝑤𝑜𝑢𝑡</m:t>
                    </m:r>
                    <m:r>
                      <a:rPr lang="en-GB" sz="1400" i="1">
                        <a:solidFill>
                          <a:srgbClr val="141313"/>
                        </a:solidFill>
                        <a:latin typeface="Cambria Math" panose="02040503050406030204" pitchFamily="18" charset="0"/>
                      </a:rPr>
                      <m:t> =</m:t>
                    </m:r>
                    <m:d>
                      <m:dPr>
                        <m:ctrlPr>
                          <a:rPr lang="en-GB" sz="1400" i="1">
                            <a:solidFill>
                              <a:srgbClr val="141313"/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a:rPr lang="en-GB" sz="1400" i="1">
                            <a:solidFill>
                              <a:srgbClr val="141313"/>
                            </a:solidFill>
                            <a:latin typeface="Cambria Math" panose="02040503050406030204" pitchFamily="18" charset="0"/>
                          </a:rPr>
                          <m:t>2.5</m:t>
                        </m:r>
                        <m:f>
                          <m:fPr>
                            <m:ctrlPr>
                              <a:rPr lang="en-GB" sz="1400" i="1">
                                <a:solidFill>
                                  <a:srgbClr val="141313"/>
                                </a:solidFill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GB" sz="1400" i="1">
                                <a:solidFill>
                                  <a:srgbClr val="141313"/>
                                </a:solidFill>
                                <a:latin typeface="Cambria Math" panose="02040503050406030204" pitchFamily="18" charset="0"/>
                              </a:rPr>
                              <m:t>𝑇𝑏</m:t>
                            </m:r>
                          </m:num>
                          <m:den>
                            <m:r>
                              <a:rPr lang="en-GB" sz="1400" i="1">
                                <a:solidFill>
                                  <a:srgbClr val="141313"/>
                                </a:solidFill>
                                <a:latin typeface="Cambria Math" panose="02040503050406030204" pitchFamily="18" charset="0"/>
                              </a:rPr>
                              <m:t>𝑠</m:t>
                            </m:r>
                          </m:den>
                        </m:f>
                      </m:e>
                    </m:d>
                    <m:r>
                      <a:rPr lang="en-GB" sz="1400" i="1">
                        <a:solidFill>
                          <a:srgbClr val="141313"/>
                        </a:solidFill>
                        <a:latin typeface="Cambria Math" panose="02040503050406030204" pitchFamily="18" charset="0"/>
                      </a:rPr>
                      <m:t>/256=10 </m:t>
                    </m:r>
                    <m:r>
                      <a:rPr lang="en-GB" sz="1400" i="1">
                        <a:solidFill>
                          <a:srgbClr val="141313"/>
                        </a:solidFill>
                        <a:latin typeface="Cambria Math" panose="02040503050406030204" pitchFamily="18" charset="0"/>
                      </a:rPr>
                      <m:t>𝐺𝑏</m:t>
                    </m:r>
                    <m:r>
                      <a:rPr lang="en-GB" sz="1400" i="1">
                        <a:solidFill>
                          <a:srgbClr val="141313"/>
                        </a:solidFill>
                        <a:latin typeface="Cambria Math" panose="02040503050406030204" pitchFamily="18" charset="0"/>
                      </a:rPr>
                      <m:t>/</m:t>
                    </m:r>
                    <m:r>
                      <a:rPr lang="en-GB" sz="1400" i="1">
                        <a:solidFill>
                          <a:srgbClr val="141313"/>
                        </a:solidFill>
                        <a:latin typeface="Cambria Math" panose="02040503050406030204" pitchFamily="18" charset="0"/>
                      </a:rPr>
                      <m:t>𝑠</m:t>
                    </m:r>
                  </m:oMath>
                </a14:m>
                <a:endParaRPr lang="en-GB" sz="1000" dirty="0" smtClean="0">
                  <a:solidFill>
                    <a:schemeClr val="tx1"/>
                  </a:solidFill>
                </a:endParaRPr>
              </a:p>
              <a:p>
                <a:pPr marL="742950" lvl="1" indent="-285750">
                  <a:spcBef>
                    <a:spcPct val="20000"/>
                  </a:spcBef>
                  <a:buFont typeface="Arial"/>
                  <a:buChar char="–"/>
                </a:pPr>
                <a:r>
                  <a:rPr lang="en-US" sz="1400" dirty="0">
                    <a:solidFill>
                      <a:schemeClr val="tx1"/>
                    </a:solidFill>
                  </a:rPr>
                  <a:t>10 Gb/s does not leave any headroom. </a:t>
                </a:r>
                <a:br>
                  <a:rPr lang="en-US" sz="1400" dirty="0">
                    <a:solidFill>
                      <a:schemeClr val="tx1"/>
                    </a:solidFill>
                  </a:rPr>
                </a:br>
                <a:r>
                  <a:rPr lang="en-US" sz="1400" dirty="0" smtClean="0">
                    <a:solidFill>
                      <a:schemeClr val="tx1"/>
                    </a:solidFill>
                  </a:rPr>
                  <a:t>Use 40 </a:t>
                </a:r>
                <a:r>
                  <a:rPr lang="en-US" sz="1400" dirty="0">
                    <a:solidFill>
                      <a:schemeClr val="tx1"/>
                    </a:solidFill>
                  </a:rPr>
                  <a:t>Gb/s </a:t>
                </a:r>
                <a:r>
                  <a:rPr lang="en-US" sz="1400" dirty="0" smtClean="0">
                    <a:solidFill>
                      <a:schemeClr val="tx1"/>
                    </a:solidFill>
                  </a:rPr>
                  <a:t>as baseline. </a:t>
                </a:r>
                <a:r>
                  <a:rPr lang="en-GB" sz="1400" dirty="0">
                    <a:solidFill>
                      <a:schemeClr val="tx1"/>
                    </a:solidFill>
                  </a:rPr>
                  <a:t>Compatible with industry evolution</a:t>
                </a:r>
                <a:endParaRPr lang="en-GB" sz="1400" dirty="0" smtClean="0">
                  <a:solidFill>
                    <a:schemeClr val="tx1"/>
                  </a:solidFill>
                </a:endParaRPr>
              </a:p>
              <a:p>
                <a:endParaRPr lang="en-GB" sz="10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50" name="Rectangle 14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501" y="2866534"/>
                <a:ext cx="6072503" cy="3265028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067202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0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4257" y="660257"/>
            <a:ext cx="7211567" cy="612409"/>
          </a:xfrm>
        </p:spPr>
        <p:txBody>
          <a:bodyPr/>
          <a:lstStyle/>
          <a:p>
            <a:r>
              <a:rPr lang="en-US" dirty="0" smtClean="0"/>
              <a:t>Hardware Architecture: FLP-EPN traffic </a:t>
            </a:r>
            <a:r>
              <a:rPr lang="en-US" dirty="0" err="1" smtClean="0"/>
              <a:t>shapping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511168" y="6498850"/>
            <a:ext cx="484382" cy="365125"/>
          </a:xfrm>
        </p:spPr>
        <p:txBody>
          <a:bodyPr/>
          <a:lstStyle/>
          <a:p>
            <a:fld id="{2066355A-084C-D24E-9AD2-7E4FC41EA627}" type="slidenum">
              <a:rPr lang="en-US" smtClean="0"/>
              <a:pPr/>
              <a:t>15</a:t>
            </a:fld>
            <a:endParaRPr lang="en-US" dirty="0"/>
          </a:p>
        </p:txBody>
      </p:sp>
      <p:cxnSp>
        <p:nvCxnSpPr>
          <p:cNvPr id="6" name="Straight Connector 5"/>
          <p:cNvCxnSpPr/>
          <p:nvPr/>
        </p:nvCxnSpPr>
        <p:spPr bwMode="auto">
          <a:xfrm flipH="1">
            <a:off x="4447366" y="1322376"/>
            <a:ext cx="90689" cy="159657"/>
          </a:xfrm>
          <a:prstGeom prst="line">
            <a:avLst/>
          </a:prstGeom>
          <a:noFill/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" name="Straight Arrow Connector 6"/>
          <p:cNvCxnSpPr>
            <a:endCxn id="8" idx="3"/>
          </p:cNvCxnSpPr>
          <p:nvPr/>
        </p:nvCxnSpPr>
        <p:spPr bwMode="auto">
          <a:xfrm>
            <a:off x="1976250" y="1407846"/>
            <a:ext cx="1083651" cy="7550"/>
          </a:xfrm>
          <a:prstGeom prst="straightConnector1">
            <a:avLst/>
          </a:prstGeom>
          <a:noFill/>
          <a:ln w="28575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8" name="Rectangle 7"/>
          <p:cNvSpPr>
            <a:spLocks noChangeArrowheads="1"/>
          </p:cNvSpPr>
          <p:nvPr/>
        </p:nvSpPr>
        <p:spPr bwMode="auto">
          <a:xfrm flipH="1">
            <a:off x="3059901" y="1224845"/>
            <a:ext cx="978864" cy="381102"/>
          </a:xfrm>
          <a:prstGeom prst="rect">
            <a:avLst/>
          </a:prstGeom>
          <a:solidFill>
            <a:srgbClr val="00AE00">
              <a:lumMod val="60000"/>
              <a:lumOff val="40000"/>
            </a:srgbClr>
          </a:solidFill>
          <a:ln>
            <a:noFill/>
            <a:headEnd/>
            <a:tailEnd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wrap="none" lIns="182562" tIns="46038" rIns="182562" bIns="46038" anchor="ctr" anchorCtr="1"/>
          <a:lstStyle/>
          <a:p>
            <a:pPr marL="0" marR="0" lvl="0" indent="0" algn="ctr" defTabSz="7620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FLP</a:t>
            </a: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9" name="Straight Connector 8"/>
          <p:cNvCxnSpPr/>
          <p:nvPr/>
        </p:nvCxnSpPr>
        <p:spPr bwMode="auto">
          <a:xfrm flipH="1">
            <a:off x="2439577" y="1315502"/>
            <a:ext cx="90689" cy="159657"/>
          </a:xfrm>
          <a:prstGeom prst="line">
            <a:avLst/>
          </a:prstGeom>
          <a:noFill/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" name="Straight Arrow Connector 10"/>
          <p:cNvCxnSpPr>
            <a:stCxn id="8" idx="1"/>
            <a:endCxn id="82" idx="1"/>
          </p:cNvCxnSpPr>
          <p:nvPr/>
        </p:nvCxnSpPr>
        <p:spPr bwMode="auto">
          <a:xfrm>
            <a:off x="4038765" y="1415396"/>
            <a:ext cx="885104" cy="0"/>
          </a:xfrm>
          <a:prstGeom prst="straightConnector1">
            <a:avLst/>
          </a:prstGeom>
          <a:noFill/>
          <a:ln w="28575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2" name="Rectangle 11"/>
          <p:cNvSpPr>
            <a:spLocks noChangeArrowheads="1"/>
          </p:cNvSpPr>
          <p:nvPr/>
        </p:nvSpPr>
        <p:spPr bwMode="auto">
          <a:xfrm flipH="1">
            <a:off x="3059901" y="2472768"/>
            <a:ext cx="978864" cy="402456"/>
          </a:xfrm>
          <a:prstGeom prst="rect">
            <a:avLst/>
          </a:prstGeom>
          <a:solidFill>
            <a:srgbClr val="00AE00">
              <a:lumMod val="60000"/>
              <a:lumOff val="40000"/>
            </a:srgbClr>
          </a:solidFill>
          <a:ln>
            <a:noFill/>
            <a:headEnd/>
            <a:tailEnd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wrap="none" lIns="182562" tIns="46038" rIns="182562" bIns="46038" anchor="ctr" anchorCtr="1"/>
          <a:lstStyle/>
          <a:p>
            <a:pPr marL="0" marR="0" lvl="0" indent="0" algn="ctr" defTabSz="7620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FLP</a:t>
            </a: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13" name="Straight Arrow Connector 12"/>
          <p:cNvCxnSpPr>
            <a:stCxn id="12" idx="1"/>
            <a:endCxn id="84" idx="1"/>
          </p:cNvCxnSpPr>
          <p:nvPr/>
        </p:nvCxnSpPr>
        <p:spPr bwMode="auto">
          <a:xfrm>
            <a:off x="4038765" y="2673996"/>
            <a:ext cx="885104" cy="3807"/>
          </a:xfrm>
          <a:prstGeom prst="straightConnector1">
            <a:avLst/>
          </a:prstGeom>
          <a:noFill/>
          <a:ln w="28575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4" name="Rectangle 13"/>
          <p:cNvSpPr>
            <a:spLocks noChangeArrowheads="1"/>
          </p:cNvSpPr>
          <p:nvPr/>
        </p:nvSpPr>
        <p:spPr bwMode="auto">
          <a:xfrm flipH="1">
            <a:off x="3059901" y="4993776"/>
            <a:ext cx="978864" cy="394840"/>
          </a:xfrm>
          <a:prstGeom prst="rect">
            <a:avLst/>
          </a:prstGeom>
          <a:solidFill>
            <a:srgbClr val="00AE00">
              <a:lumMod val="60000"/>
              <a:lumOff val="40000"/>
            </a:srgbClr>
          </a:solidFill>
          <a:ln>
            <a:noFill/>
            <a:headEnd/>
            <a:tailEnd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wrap="none" lIns="182562" tIns="46038" rIns="182562" bIns="46038" anchor="ctr" anchorCtr="1"/>
          <a:lstStyle/>
          <a:p>
            <a:pPr marL="0" marR="0" lvl="0" indent="0" algn="ctr" defTabSz="7620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FLP</a:t>
            </a: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15" name="Straight Arrow Connector 14"/>
          <p:cNvCxnSpPr>
            <a:stCxn id="14" idx="1"/>
            <a:endCxn id="85" idx="1"/>
          </p:cNvCxnSpPr>
          <p:nvPr/>
        </p:nvCxnSpPr>
        <p:spPr bwMode="auto">
          <a:xfrm>
            <a:off x="4038765" y="5191196"/>
            <a:ext cx="885104" cy="0"/>
          </a:xfrm>
          <a:prstGeom prst="straightConnector1">
            <a:avLst/>
          </a:prstGeom>
          <a:noFill/>
          <a:ln w="28575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9" name="Straight Arrow Connector 18"/>
          <p:cNvCxnSpPr>
            <a:endCxn id="12" idx="3"/>
          </p:cNvCxnSpPr>
          <p:nvPr/>
        </p:nvCxnSpPr>
        <p:spPr bwMode="auto">
          <a:xfrm flipV="1">
            <a:off x="1976250" y="2673996"/>
            <a:ext cx="1083651" cy="3127"/>
          </a:xfrm>
          <a:prstGeom prst="straightConnector1">
            <a:avLst/>
          </a:prstGeom>
          <a:noFill/>
          <a:ln w="28575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0" name="Straight Arrow Connector 19"/>
          <p:cNvCxnSpPr>
            <a:endCxn id="14" idx="3"/>
          </p:cNvCxnSpPr>
          <p:nvPr/>
        </p:nvCxnSpPr>
        <p:spPr bwMode="auto">
          <a:xfrm>
            <a:off x="1976250" y="5190515"/>
            <a:ext cx="1083651" cy="681"/>
          </a:xfrm>
          <a:prstGeom prst="straightConnector1">
            <a:avLst/>
          </a:prstGeom>
          <a:noFill/>
          <a:ln w="28575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3" name="Rectangle 22"/>
          <p:cNvSpPr>
            <a:spLocks noChangeArrowheads="1"/>
          </p:cNvSpPr>
          <p:nvPr/>
        </p:nvSpPr>
        <p:spPr bwMode="auto">
          <a:xfrm flipH="1">
            <a:off x="3050687" y="3090589"/>
            <a:ext cx="988078" cy="425414"/>
          </a:xfrm>
          <a:prstGeom prst="rect">
            <a:avLst/>
          </a:prstGeom>
          <a:solidFill>
            <a:srgbClr val="00AE00">
              <a:lumMod val="60000"/>
              <a:lumOff val="40000"/>
            </a:srgbClr>
          </a:solidFill>
          <a:ln>
            <a:noFill/>
            <a:headEnd/>
            <a:tailEnd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wrap="none" lIns="182562" tIns="46038" rIns="182562" bIns="46038" anchor="ctr" anchorCtr="1"/>
          <a:lstStyle/>
          <a:p>
            <a:pPr marL="0" marR="0" lvl="0" indent="0" algn="ctr" defTabSz="7620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FLP</a:t>
            </a: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24" name="Straight Arrow Connector 23"/>
          <p:cNvCxnSpPr>
            <a:stCxn id="23" idx="1"/>
            <a:endCxn id="86" idx="1"/>
          </p:cNvCxnSpPr>
          <p:nvPr/>
        </p:nvCxnSpPr>
        <p:spPr bwMode="auto">
          <a:xfrm>
            <a:off x="4038765" y="3303296"/>
            <a:ext cx="880497" cy="7007"/>
          </a:xfrm>
          <a:prstGeom prst="straightConnector1">
            <a:avLst/>
          </a:prstGeom>
          <a:noFill/>
          <a:ln w="28575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6" name="Straight Arrow Connector 25"/>
          <p:cNvCxnSpPr>
            <a:endCxn id="23" idx="3"/>
          </p:cNvCxnSpPr>
          <p:nvPr/>
        </p:nvCxnSpPr>
        <p:spPr bwMode="auto">
          <a:xfrm flipV="1">
            <a:off x="1971643" y="3303296"/>
            <a:ext cx="1079044" cy="6326"/>
          </a:xfrm>
          <a:prstGeom prst="straightConnector1">
            <a:avLst/>
          </a:prstGeom>
          <a:noFill/>
          <a:ln w="28575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7" name="Rectangle 26"/>
          <p:cNvSpPr>
            <a:spLocks noChangeArrowheads="1"/>
          </p:cNvSpPr>
          <p:nvPr/>
        </p:nvSpPr>
        <p:spPr bwMode="auto">
          <a:xfrm flipH="1">
            <a:off x="3049743" y="1852896"/>
            <a:ext cx="989022" cy="383600"/>
          </a:xfrm>
          <a:prstGeom prst="rect">
            <a:avLst/>
          </a:prstGeom>
          <a:solidFill>
            <a:srgbClr val="00AE00">
              <a:lumMod val="60000"/>
              <a:lumOff val="40000"/>
            </a:srgbClr>
          </a:solidFill>
          <a:ln>
            <a:noFill/>
            <a:headEnd/>
            <a:tailEnd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wrap="none" lIns="182562" tIns="46038" rIns="182562" bIns="46038" anchor="ctr" anchorCtr="1"/>
          <a:lstStyle/>
          <a:p>
            <a:pPr marL="0" marR="0" lvl="0" indent="0" algn="ctr" defTabSz="7620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FLP</a:t>
            </a: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28" name="Straight Arrow Connector 27"/>
          <p:cNvCxnSpPr>
            <a:stCxn id="27" idx="1"/>
            <a:endCxn id="87" idx="1"/>
          </p:cNvCxnSpPr>
          <p:nvPr/>
        </p:nvCxnSpPr>
        <p:spPr bwMode="auto">
          <a:xfrm>
            <a:off x="4038765" y="2044696"/>
            <a:ext cx="880025" cy="1300"/>
          </a:xfrm>
          <a:prstGeom prst="straightConnector1">
            <a:avLst/>
          </a:prstGeom>
          <a:noFill/>
          <a:ln w="28575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0" name="Straight Arrow Connector 29"/>
          <p:cNvCxnSpPr>
            <a:endCxn id="27" idx="3"/>
          </p:cNvCxnSpPr>
          <p:nvPr/>
        </p:nvCxnSpPr>
        <p:spPr bwMode="auto">
          <a:xfrm>
            <a:off x="1971171" y="2038395"/>
            <a:ext cx="1078572" cy="6301"/>
          </a:xfrm>
          <a:prstGeom prst="straightConnector1">
            <a:avLst/>
          </a:prstGeom>
          <a:noFill/>
          <a:ln w="28575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31" name="Rectangle 30"/>
          <p:cNvSpPr>
            <a:spLocks noChangeArrowheads="1"/>
          </p:cNvSpPr>
          <p:nvPr/>
        </p:nvSpPr>
        <p:spPr bwMode="auto">
          <a:xfrm flipH="1">
            <a:off x="3059901" y="5621082"/>
            <a:ext cx="978864" cy="425414"/>
          </a:xfrm>
          <a:prstGeom prst="rect">
            <a:avLst/>
          </a:prstGeom>
          <a:solidFill>
            <a:srgbClr val="00AE00">
              <a:lumMod val="60000"/>
              <a:lumOff val="40000"/>
            </a:srgbClr>
          </a:solidFill>
          <a:ln>
            <a:noFill/>
            <a:headEnd/>
            <a:tailEnd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wrap="none" lIns="182562" tIns="46038" rIns="182562" bIns="46038" anchor="ctr" anchorCtr="1"/>
          <a:lstStyle/>
          <a:p>
            <a:pPr marL="0" marR="0" lvl="0" indent="0" algn="ctr" defTabSz="7620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FLP</a:t>
            </a: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32" name="Straight Arrow Connector 31"/>
          <p:cNvCxnSpPr>
            <a:stCxn id="31" idx="1"/>
            <a:endCxn id="88" idx="1"/>
          </p:cNvCxnSpPr>
          <p:nvPr/>
        </p:nvCxnSpPr>
        <p:spPr bwMode="auto">
          <a:xfrm flipV="1">
            <a:off x="4038765" y="5829605"/>
            <a:ext cx="885104" cy="4184"/>
          </a:xfrm>
          <a:prstGeom prst="straightConnector1">
            <a:avLst/>
          </a:prstGeom>
          <a:noFill/>
          <a:ln w="28575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3" name="Straight Arrow Connector 32"/>
          <p:cNvCxnSpPr>
            <a:endCxn id="31" idx="3"/>
          </p:cNvCxnSpPr>
          <p:nvPr/>
        </p:nvCxnSpPr>
        <p:spPr bwMode="auto">
          <a:xfrm>
            <a:off x="1976250" y="5833108"/>
            <a:ext cx="1083651" cy="681"/>
          </a:xfrm>
          <a:prstGeom prst="straightConnector1">
            <a:avLst/>
          </a:prstGeom>
          <a:noFill/>
          <a:ln w="28575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34" name="Rectangle 33"/>
          <p:cNvSpPr>
            <a:spLocks noChangeArrowheads="1"/>
          </p:cNvSpPr>
          <p:nvPr/>
        </p:nvSpPr>
        <p:spPr bwMode="auto">
          <a:xfrm flipH="1">
            <a:off x="3029421" y="4366009"/>
            <a:ext cx="1009344" cy="391774"/>
          </a:xfrm>
          <a:prstGeom prst="rect">
            <a:avLst/>
          </a:prstGeom>
          <a:solidFill>
            <a:srgbClr val="00AE00">
              <a:lumMod val="60000"/>
              <a:lumOff val="40000"/>
            </a:srgbClr>
          </a:solidFill>
          <a:ln>
            <a:noFill/>
            <a:headEnd/>
            <a:tailEnd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wrap="none" lIns="182562" tIns="46038" rIns="182562" bIns="46038" anchor="ctr" anchorCtr="1"/>
          <a:lstStyle/>
          <a:p>
            <a:pPr marL="0" marR="0" lvl="0" indent="0" algn="ctr" defTabSz="7620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FLP</a:t>
            </a: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35" name="Straight Arrow Connector 34"/>
          <p:cNvCxnSpPr>
            <a:stCxn id="34" idx="1"/>
            <a:endCxn id="89" idx="1"/>
          </p:cNvCxnSpPr>
          <p:nvPr/>
        </p:nvCxnSpPr>
        <p:spPr bwMode="auto">
          <a:xfrm flipV="1">
            <a:off x="4038765" y="4560363"/>
            <a:ext cx="886694" cy="1533"/>
          </a:xfrm>
          <a:prstGeom prst="straightConnector1">
            <a:avLst/>
          </a:prstGeom>
          <a:noFill/>
          <a:ln w="28575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7" name="Straight Arrow Connector 36"/>
          <p:cNvCxnSpPr>
            <a:endCxn id="34" idx="3"/>
          </p:cNvCxnSpPr>
          <p:nvPr/>
        </p:nvCxnSpPr>
        <p:spPr bwMode="auto">
          <a:xfrm>
            <a:off x="1961010" y="4559682"/>
            <a:ext cx="1068411" cy="2214"/>
          </a:xfrm>
          <a:prstGeom prst="straightConnector1">
            <a:avLst/>
          </a:prstGeom>
          <a:noFill/>
          <a:ln w="28575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38" name="Rectangle 37"/>
          <p:cNvSpPr>
            <a:spLocks noChangeArrowheads="1"/>
          </p:cNvSpPr>
          <p:nvPr/>
        </p:nvSpPr>
        <p:spPr bwMode="auto">
          <a:xfrm flipH="1">
            <a:off x="3029421" y="3736544"/>
            <a:ext cx="1009344" cy="392104"/>
          </a:xfrm>
          <a:prstGeom prst="rect">
            <a:avLst/>
          </a:prstGeom>
          <a:solidFill>
            <a:srgbClr val="00AE00">
              <a:lumMod val="60000"/>
              <a:lumOff val="40000"/>
            </a:srgbClr>
          </a:solidFill>
          <a:ln>
            <a:noFill/>
            <a:headEnd/>
            <a:tailEnd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wrap="none" lIns="182562" tIns="46038" rIns="182562" bIns="46038" anchor="ctr" anchorCtr="1"/>
          <a:lstStyle/>
          <a:p>
            <a:pPr marL="0" marR="0" lvl="0" indent="0" algn="ctr" defTabSz="7620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FLP</a:t>
            </a: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39" name="Straight Arrow Connector 38"/>
          <p:cNvCxnSpPr>
            <a:stCxn id="38" idx="1"/>
            <a:endCxn id="90" idx="1"/>
          </p:cNvCxnSpPr>
          <p:nvPr/>
        </p:nvCxnSpPr>
        <p:spPr bwMode="auto">
          <a:xfrm>
            <a:off x="4038765" y="3932596"/>
            <a:ext cx="886694" cy="1570"/>
          </a:xfrm>
          <a:prstGeom prst="straightConnector1">
            <a:avLst/>
          </a:prstGeom>
          <a:noFill/>
          <a:ln w="28575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1" name="Straight Arrow Connector 40"/>
          <p:cNvCxnSpPr>
            <a:endCxn id="38" idx="3"/>
          </p:cNvCxnSpPr>
          <p:nvPr/>
        </p:nvCxnSpPr>
        <p:spPr bwMode="auto">
          <a:xfrm>
            <a:off x="1961010" y="3930547"/>
            <a:ext cx="1068411" cy="2049"/>
          </a:xfrm>
          <a:prstGeom prst="straightConnector1">
            <a:avLst/>
          </a:prstGeom>
          <a:noFill/>
          <a:ln w="28575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48" name="TextBox 47"/>
          <p:cNvSpPr txBox="1"/>
          <p:nvPr/>
        </p:nvSpPr>
        <p:spPr>
          <a:xfrm>
            <a:off x="1029534" y="6096034"/>
            <a:ext cx="150073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~ </a:t>
            </a:r>
            <a:r>
              <a:rPr lang="fr-FR" sz="1600" kern="0" dirty="0" smtClean="0">
                <a:solidFill>
                  <a:sysClr val="windowText" lastClr="000000"/>
                </a:solidFill>
                <a:latin typeface="Arial" pitchFamily="34" charset="0"/>
                <a:cs typeface="Arial" pitchFamily="34" charset="0"/>
              </a:rPr>
              <a:t>25</a:t>
            </a:r>
            <a:r>
              <a:rPr kumimoji="0" lang="fr-FR" sz="1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00 </a:t>
            </a:r>
            <a:r>
              <a:rPr lang="fr-FR" sz="1600" kern="0" dirty="0" smtClean="0">
                <a:solidFill>
                  <a:sysClr val="windowText" lastClr="000000"/>
                </a:solidFill>
                <a:latin typeface="Arial" pitchFamily="34" charset="0"/>
                <a:cs typeface="Arial" pitchFamily="34" charset="0"/>
              </a:rPr>
              <a:t>DDL3</a:t>
            </a:r>
            <a:r>
              <a:rPr kumimoji="0" lang="fr-FR" sz="1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s</a:t>
            </a: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2434752" y="6096034"/>
            <a:ext cx="221406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~ 250 </a:t>
            </a:r>
            <a:r>
              <a:rPr kumimoji="0" lang="fr-FR" sz="1600" b="0" i="0" u="none" strike="noStrike" kern="0" cap="none" spc="0" normalizeH="0" baseline="0" noProof="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FLPs</a:t>
            </a:r>
            <a:endParaRPr lang="fr-FR" sz="1600" kern="0" dirty="0">
              <a:solidFill>
                <a:sysClr val="windowText" lastClr="000000"/>
              </a:solidFill>
              <a:latin typeface="Arial" pitchFamily="34" charset="0"/>
              <a:cs typeface="Arial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600" kern="0" dirty="0" smtClean="0">
                <a:solidFill>
                  <a:sysClr val="windowText" lastClr="000000"/>
                </a:solidFill>
                <a:latin typeface="Arial" pitchFamily="34" charset="0"/>
                <a:cs typeface="Arial" pitchFamily="34" charset="0"/>
              </a:rPr>
              <a:t>First </a:t>
            </a:r>
            <a:r>
              <a:rPr lang="fr-FR" sz="1600" kern="0" dirty="0" err="1" smtClean="0">
                <a:solidFill>
                  <a:sysClr val="windowText" lastClr="000000"/>
                </a:solidFill>
                <a:latin typeface="Arial" pitchFamily="34" charset="0"/>
                <a:cs typeface="Arial" pitchFamily="34" charset="0"/>
              </a:rPr>
              <a:t>Level</a:t>
            </a:r>
            <a:r>
              <a:rPr lang="fr-FR" sz="1600" kern="0" dirty="0" smtClean="0">
                <a:solidFill>
                  <a:sysClr val="windowText" lastClr="000000"/>
                </a:solidFill>
                <a:latin typeface="Arial" pitchFamily="34" charset="0"/>
                <a:cs typeface="Arial" pitchFamily="34" charset="0"/>
              </a:rPr>
              <a:t> Processors</a:t>
            </a: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57" name="Straight Arrow Connector 56"/>
          <p:cNvCxnSpPr>
            <a:stCxn id="91" idx="3"/>
            <a:endCxn id="60" idx="3"/>
          </p:cNvCxnSpPr>
          <p:nvPr/>
        </p:nvCxnSpPr>
        <p:spPr bwMode="auto">
          <a:xfrm>
            <a:off x="5830644" y="2071467"/>
            <a:ext cx="320750" cy="2758"/>
          </a:xfrm>
          <a:prstGeom prst="straightConnector1">
            <a:avLst/>
          </a:prstGeom>
          <a:noFill/>
          <a:ln w="28575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 w="med" len="med"/>
          </a:ln>
          <a:effectLst/>
        </p:spPr>
      </p:cxnSp>
      <p:cxnSp>
        <p:nvCxnSpPr>
          <p:cNvPr id="58" name="Straight Connector 57"/>
          <p:cNvCxnSpPr/>
          <p:nvPr/>
        </p:nvCxnSpPr>
        <p:spPr bwMode="auto">
          <a:xfrm flipH="1">
            <a:off x="5920288" y="2012734"/>
            <a:ext cx="72643" cy="127888"/>
          </a:xfrm>
          <a:prstGeom prst="line">
            <a:avLst/>
          </a:prstGeom>
          <a:noFill/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9" name="Rectangle 58"/>
          <p:cNvSpPr>
            <a:spLocks noChangeArrowheads="1"/>
          </p:cNvSpPr>
          <p:nvPr/>
        </p:nvSpPr>
        <p:spPr bwMode="auto">
          <a:xfrm flipH="1">
            <a:off x="6151394" y="3055973"/>
            <a:ext cx="697194" cy="240719"/>
          </a:xfrm>
          <a:prstGeom prst="rect">
            <a:avLst/>
          </a:prstGeom>
          <a:solidFill>
            <a:srgbClr val="00AE00">
              <a:lumMod val="60000"/>
              <a:lumOff val="40000"/>
            </a:srgbClr>
          </a:solidFill>
          <a:ln>
            <a:noFill/>
            <a:headEnd/>
            <a:tailEnd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wrap="none" lIns="182562" tIns="46038" rIns="182562" bIns="46038" anchor="ctr" anchorCtr="1"/>
          <a:lstStyle/>
          <a:p>
            <a:pPr marL="0" marR="0" lvl="0" indent="0" algn="ctr" defTabSz="762000" eaLnBrk="0" fontAlgn="base" latinLnBrk="0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FC0128"/>
              </a:buClr>
              <a:buSzPct val="70000"/>
              <a:buFont typeface="Wingdings" pitchFamily="2" charset="2"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EPN</a:t>
            </a: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0" name="Rectangle 59"/>
          <p:cNvSpPr>
            <a:spLocks noChangeArrowheads="1"/>
          </p:cNvSpPr>
          <p:nvPr/>
        </p:nvSpPr>
        <p:spPr bwMode="auto">
          <a:xfrm flipH="1">
            <a:off x="6151394" y="1953866"/>
            <a:ext cx="697194" cy="240719"/>
          </a:xfrm>
          <a:prstGeom prst="rect">
            <a:avLst/>
          </a:prstGeom>
          <a:solidFill>
            <a:srgbClr val="00AE00">
              <a:lumMod val="60000"/>
              <a:lumOff val="40000"/>
            </a:srgbClr>
          </a:solidFill>
          <a:ln>
            <a:noFill/>
            <a:headEnd/>
            <a:tailEnd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wrap="none" lIns="182562" tIns="46038" rIns="182562" bIns="46038" anchor="ctr" anchorCtr="1"/>
          <a:lstStyle/>
          <a:p>
            <a:pPr marL="0" marR="0" lvl="0" indent="0" algn="ctr" defTabSz="762000" eaLnBrk="0" fontAlgn="base" latinLnBrk="0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FC0128"/>
              </a:buClr>
              <a:buSzPct val="70000"/>
              <a:buFont typeface="Wingdings" pitchFamily="2" charset="2"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EPN</a:t>
            </a: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65" name="Straight Arrow Connector 64"/>
          <p:cNvCxnSpPr>
            <a:stCxn id="60" idx="1"/>
          </p:cNvCxnSpPr>
          <p:nvPr/>
        </p:nvCxnSpPr>
        <p:spPr bwMode="auto">
          <a:xfrm>
            <a:off x="6848588" y="2074225"/>
            <a:ext cx="307576" cy="6759"/>
          </a:xfrm>
          <a:prstGeom prst="straightConnector1">
            <a:avLst/>
          </a:prstGeom>
          <a:noFill/>
          <a:ln w="28575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 w="med" len="med"/>
          </a:ln>
          <a:effectLst/>
        </p:spPr>
      </p:cxnSp>
      <p:cxnSp>
        <p:nvCxnSpPr>
          <p:cNvPr id="66" name="Straight Arrow Connector 65"/>
          <p:cNvCxnSpPr>
            <a:stCxn id="59" idx="1"/>
          </p:cNvCxnSpPr>
          <p:nvPr/>
        </p:nvCxnSpPr>
        <p:spPr bwMode="auto">
          <a:xfrm flipV="1">
            <a:off x="6848588" y="3175373"/>
            <a:ext cx="314269" cy="960"/>
          </a:xfrm>
          <a:prstGeom prst="straightConnector1">
            <a:avLst/>
          </a:prstGeom>
          <a:noFill/>
          <a:ln w="28575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 w="med" len="med"/>
          </a:ln>
          <a:effectLst/>
        </p:spPr>
      </p:cxnSp>
      <p:cxnSp>
        <p:nvCxnSpPr>
          <p:cNvPr id="67" name="Straight Arrow Connector 66"/>
          <p:cNvCxnSpPr>
            <a:stCxn id="93" idx="3"/>
            <a:endCxn id="70" idx="3"/>
          </p:cNvCxnSpPr>
          <p:nvPr/>
        </p:nvCxnSpPr>
        <p:spPr bwMode="auto">
          <a:xfrm>
            <a:off x="5828255" y="4272250"/>
            <a:ext cx="320750" cy="2758"/>
          </a:xfrm>
          <a:prstGeom prst="straightConnector1">
            <a:avLst/>
          </a:prstGeom>
          <a:noFill/>
          <a:ln w="28575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 w="med" len="med"/>
          </a:ln>
          <a:effectLst/>
        </p:spPr>
      </p:cxnSp>
      <p:sp>
        <p:nvSpPr>
          <p:cNvPr id="68" name="Rectangle 67"/>
          <p:cNvSpPr>
            <a:spLocks noChangeArrowheads="1"/>
          </p:cNvSpPr>
          <p:nvPr/>
        </p:nvSpPr>
        <p:spPr bwMode="auto">
          <a:xfrm flipH="1">
            <a:off x="6149005" y="5263410"/>
            <a:ext cx="697194" cy="240719"/>
          </a:xfrm>
          <a:prstGeom prst="rect">
            <a:avLst/>
          </a:prstGeom>
          <a:solidFill>
            <a:srgbClr val="00AE00">
              <a:lumMod val="60000"/>
              <a:lumOff val="40000"/>
            </a:srgbClr>
          </a:solidFill>
          <a:ln>
            <a:noFill/>
            <a:headEnd/>
            <a:tailEnd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wrap="none" lIns="182562" tIns="46038" rIns="182562" bIns="46038" anchor="ctr" anchorCtr="1"/>
          <a:lstStyle/>
          <a:p>
            <a:pPr marL="0" marR="0" lvl="0" indent="0" algn="ctr" defTabSz="762000" eaLnBrk="0" fontAlgn="base" latinLnBrk="0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FC0128"/>
              </a:buClr>
              <a:buSzPct val="70000"/>
              <a:buFont typeface="Wingdings" pitchFamily="2" charset="2"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EPN</a:t>
            </a: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69" name="Straight Arrow Connector 68"/>
          <p:cNvCxnSpPr>
            <a:stCxn id="94" idx="3"/>
            <a:endCxn id="68" idx="3"/>
          </p:cNvCxnSpPr>
          <p:nvPr/>
        </p:nvCxnSpPr>
        <p:spPr bwMode="auto">
          <a:xfrm flipV="1">
            <a:off x="5830057" y="5383769"/>
            <a:ext cx="318948" cy="3327"/>
          </a:xfrm>
          <a:prstGeom prst="straightConnector1">
            <a:avLst/>
          </a:prstGeom>
          <a:noFill/>
          <a:ln w="28575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 w="med" len="med"/>
          </a:ln>
          <a:effectLst/>
        </p:spPr>
      </p:cxnSp>
      <p:sp>
        <p:nvSpPr>
          <p:cNvPr id="70" name="Rectangle 69"/>
          <p:cNvSpPr>
            <a:spLocks noChangeArrowheads="1"/>
          </p:cNvSpPr>
          <p:nvPr/>
        </p:nvSpPr>
        <p:spPr bwMode="auto">
          <a:xfrm flipH="1">
            <a:off x="6149005" y="4154648"/>
            <a:ext cx="697194" cy="240719"/>
          </a:xfrm>
          <a:prstGeom prst="rect">
            <a:avLst/>
          </a:prstGeom>
          <a:solidFill>
            <a:srgbClr val="00AE00">
              <a:lumMod val="60000"/>
              <a:lumOff val="40000"/>
            </a:srgbClr>
          </a:solidFill>
          <a:ln>
            <a:noFill/>
            <a:headEnd/>
            <a:tailEnd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wrap="none" lIns="182562" tIns="46038" rIns="182562" bIns="46038" anchor="ctr" anchorCtr="1"/>
          <a:lstStyle/>
          <a:p>
            <a:pPr marL="0" marR="0" lvl="0" indent="0" algn="ctr" defTabSz="762000" eaLnBrk="0" fontAlgn="base" latinLnBrk="0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FC0128"/>
              </a:buClr>
              <a:buSzPct val="70000"/>
              <a:buFont typeface="Wingdings" pitchFamily="2" charset="2"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EPN</a:t>
            </a: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79" name="Straight Arrow Connector 78"/>
          <p:cNvCxnSpPr>
            <a:stCxn id="70" idx="1"/>
          </p:cNvCxnSpPr>
          <p:nvPr/>
        </p:nvCxnSpPr>
        <p:spPr bwMode="auto">
          <a:xfrm>
            <a:off x="6846199" y="4275008"/>
            <a:ext cx="307576" cy="6475"/>
          </a:xfrm>
          <a:prstGeom prst="straightConnector1">
            <a:avLst/>
          </a:prstGeom>
          <a:noFill/>
          <a:ln w="28575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 w="med" len="med"/>
          </a:ln>
          <a:effectLst/>
        </p:spPr>
      </p:cxnSp>
      <p:cxnSp>
        <p:nvCxnSpPr>
          <p:cNvPr id="80" name="Straight Arrow Connector 79"/>
          <p:cNvCxnSpPr>
            <a:stCxn id="68" idx="1"/>
          </p:cNvCxnSpPr>
          <p:nvPr/>
        </p:nvCxnSpPr>
        <p:spPr bwMode="auto">
          <a:xfrm flipV="1">
            <a:off x="6846199" y="5382810"/>
            <a:ext cx="314269" cy="960"/>
          </a:xfrm>
          <a:prstGeom prst="straightConnector1">
            <a:avLst/>
          </a:prstGeom>
          <a:noFill/>
          <a:ln w="28575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 w="med" len="med"/>
          </a:ln>
          <a:effectLst/>
        </p:spPr>
      </p:cxnSp>
      <p:grpSp>
        <p:nvGrpSpPr>
          <p:cNvPr id="81" name="Group 80"/>
          <p:cNvGrpSpPr/>
          <p:nvPr/>
        </p:nvGrpSpPr>
        <p:grpSpPr>
          <a:xfrm>
            <a:off x="4918790" y="1140728"/>
            <a:ext cx="911854" cy="5210568"/>
            <a:chOff x="4847540" y="1021978"/>
            <a:chExt cx="911854" cy="5210568"/>
          </a:xfrm>
        </p:grpSpPr>
        <p:sp>
          <p:nvSpPr>
            <p:cNvPr id="82" name="Rectangle 81"/>
            <p:cNvSpPr/>
            <p:nvPr/>
          </p:nvSpPr>
          <p:spPr bwMode="auto">
            <a:xfrm>
              <a:off x="4852619" y="1182346"/>
              <a:ext cx="381000" cy="228600"/>
            </a:xfrm>
            <a:prstGeom prst="rect">
              <a:avLst/>
            </a:prstGeom>
            <a:noFill/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571500" marR="0" lvl="0" indent="-571500" algn="ctr" defTabSz="914400" rtl="0" eaLnBrk="0" fontAlgn="base" latinLnBrk="0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rgbClr val="FC0128"/>
                </a:buClr>
                <a:buSzPct val="70000"/>
                <a:buFont typeface="Wingdings" pitchFamily="2" charset="2"/>
                <a:buNone/>
                <a:tabLst/>
                <a:defRPr/>
              </a:pPr>
              <a:endParaRPr kumimoji="0" lang="en-GB" sz="24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endParaRPr>
            </a:p>
          </p:txBody>
        </p:sp>
        <p:sp>
          <p:nvSpPr>
            <p:cNvPr id="83" name="Rounded Rectangle 82"/>
            <p:cNvSpPr/>
            <p:nvPr/>
          </p:nvSpPr>
          <p:spPr bwMode="auto">
            <a:xfrm>
              <a:off x="4852319" y="1021978"/>
              <a:ext cx="900781" cy="5210568"/>
            </a:xfrm>
            <a:prstGeom prst="roundRect">
              <a:avLst/>
            </a:prstGeom>
            <a:solidFill>
              <a:srgbClr val="00AE00">
                <a:lumMod val="60000"/>
                <a:lumOff val="40000"/>
              </a:srgbClr>
            </a:solidFill>
            <a:ln>
              <a:noFill/>
              <a:headEnd/>
              <a:tailEnd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p:spPr>
          <p:txBody>
            <a:bodyPr wrap="none" lIns="182562" tIns="46038" rIns="182562" bIns="46038" rtlCol="0" anchor="ctr" anchorCtr="1"/>
            <a:lstStyle/>
            <a:p>
              <a:pPr marL="0" marR="0" lvl="0" indent="0" algn="ctr" defTabSz="7620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Farm</a:t>
              </a:r>
              <a:endParaRPr kumimoji="0" lang="en-GB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  <a:p>
              <a:pPr marL="0" marR="0" lvl="0" indent="0" algn="ctr" defTabSz="7620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6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Network</a:t>
              </a:r>
            </a:p>
          </p:txBody>
        </p:sp>
        <p:sp>
          <p:nvSpPr>
            <p:cNvPr id="84" name="Rectangle 83"/>
            <p:cNvSpPr/>
            <p:nvPr/>
          </p:nvSpPr>
          <p:spPr bwMode="auto">
            <a:xfrm>
              <a:off x="4852619" y="2444753"/>
              <a:ext cx="381000" cy="228600"/>
            </a:xfrm>
            <a:prstGeom prst="rect">
              <a:avLst/>
            </a:prstGeom>
            <a:noFill/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571500" marR="0" lvl="0" indent="-571500" algn="ctr" defTabSz="914400" rtl="0" eaLnBrk="0" fontAlgn="base" latinLnBrk="0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rgbClr val="FC0128"/>
                </a:buClr>
                <a:buSzPct val="70000"/>
                <a:buFont typeface="Wingdings" pitchFamily="2" charset="2"/>
                <a:buNone/>
                <a:tabLst/>
                <a:defRPr/>
              </a:pPr>
              <a:endParaRPr kumimoji="0" lang="en-GB" sz="24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endParaRPr>
            </a:p>
          </p:txBody>
        </p:sp>
        <p:sp>
          <p:nvSpPr>
            <p:cNvPr id="85" name="Rectangle 84"/>
            <p:cNvSpPr/>
            <p:nvPr/>
          </p:nvSpPr>
          <p:spPr bwMode="auto">
            <a:xfrm>
              <a:off x="4852619" y="4958146"/>
              <a:ext cx="381000" cy="228600"/>
            </a:xfrm>
            <a:prstGeom prst="rect">
              <a:avLst/>
            </a:prstGeom>
            <a:noFill/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571500" marR="0" lvl="0" indent="-571500" algn="ctr" defTabSz="914400" rtl="0" eaLnBrk="0" fontAlgn="base" latinLnBrk="0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rgbClr val="FC0128"/>
                </a:buClr>
                <a:buSzPct val="70000"/>
                <a:buFont typeface="Wingdings" pitchFamily="2" charset="2"/>
                <a:buNone/>
                <a:tabLst/>
                <a:defRPr/>
              </a:pPr>
              <a:endParaRPr kumimoji="0" lang="en-GB" sz="24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endParaRPr>
            </a:p>
          </p:txBody>
        </p:sp>
        <p:sp>
          <p:nvSpPr>
            <p:cNvPr id="86" name="Rectangle 85"/>
            <p:cNvSpPr/>
            <p:nvPr/>
          </p:nvSpPr>
          <p:spPr bwMode="auto">
            <a:xfrm>
              <a:off x="4848012" y="3077253"/>
              <a:ext cx="381000" cy="228600"/>
            </a:xfrm>
            <a:prstGeom prst="rect">
              <a:avLst/>
            </a:prstGeom>
            <a:noFill/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571500" marR="0" lvl="0" indent="-571500" algn="ctr" defTabSz="914400" rtl="0" eaLnBrk="0" fontAlgn="base" latinLnBrk="0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rgbClr val="FC0128"/>
                </a:buClr>
                <a:buSzPct val="70000"/>
                <a:buFont typeface="Wingdings" pitchFamily="2" charset="2"/>
                <a:buNone/>
                <a:tabLst/>
                <a:defRPr/>
              </a:pPr>
              <a:endParaRPr kumimoji="0" lang="en-GB" sz="24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endParaRPr>
            </a:p>
          </p:txBody>
        </p:sp>
        <p:sp>
          <p:nvSpPr>
            <p:cNvPr id="87" name="Rectangle 86"/>
            <p:cNvSpPr/>
            <p:nvPr/>
          </p:nvSpPr>
          <p:spPr bwMode="auto">
            <a:xfrm>
              <a:off x="4847540" y="1812946"/>
              <a:ext cx="381000" cy="228600"/>
            </a:xfrm>
            <a:prstGeom prst="rect">
              <a:avLst/>
            </a:prstGeom>
            <a:noFill/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571500" marR="0" lvl="0" indent="-571500" algn="ctr" defTabSz="914400" rtl="0" eaLnBrk="0" fontAlgn="base" latinLnBrk="0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rgbClr val="FC0128"/>
                </a:buClr>
                <a:buSzPct val="70000"/>
                <a:buFont typeface="Wingdings" pitchFamily="2" charset="2"/>
                <a:buNone/>
                <a:tabLst/>
                <a:defRPr/>
              </a:pPr>
              <a:endParaRPr kumimoji="0" lang="en-GB" sz="24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endParaRPr>
            </a:p>
          </p:txBody>
        </p:sp>
        <p:sp>
          <p:nvSpPr>
            <p:cNvPr id="88" name="Rectangle 87"/>
            <p:cNvSpPr/>
            <p:nvPr/>
          </p:nvSpPr>
          <p:spPr bwMode="auto">
            <a:xfrm>
              <a:off x="4852619" y="5596555"/>
              <a:ext cx="381000" cy="228600"/>
            </a:xfrm>
            <a:prstGeom prst="rect">
              <a:avLst/>
            </a:prstGeom>
            <a:noFill/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571500" marR="0" lvl="0" indent="-571500" algn="ctr" defTabSz="914400" rtl="0" eaLnBrk="0" fontAlgn="base" latinLnBrk="0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rgbClr val="FC0128"/>
                </a:buClr>
                <a:buSzPct val="70000"/>
                <a:buFont typeface="Wingdings" pitchFamily="2" charset="2"/>
                <a:buNone/>
                <a:tabLst/>
                <a:defRPr/>
              </a:pPr>
              <a:endParaRPr kumimoji="0" lang="en-GB" sz="24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endParaRPr>
            </a:p>
          </p:txBody>
        </p:sp>
        <p:sp>
          <p:nvSpPr>
            <p:cNvPr id="89" name="Rectangle 88"/>
            <p:cNvSpPr/>
            <p:nvPr/>
          </p:nvSpPr>
          <p:spPr bwMode="auto">
            <a:xfrm>
              <a:off x="4854209" y="4327313"/>
              <a:ext cx="381000" cy="228600"/>
            </a:xfrm>
            <a:prstGeom prst="rect">
              <a:avLst/>
            </a:prstGeom>
            <a:noFill/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571500" marR="0" lvl="0" indent="-571500" algn="ctr" defTabSz="914400" rtl="0" eaLnBrk="0" fontAlgn="base" latinLnBrk="0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rgbClr val="FC0128"/>
                </a:buClr>
                <a:buSzPct val="70000"/>
                <a:buFont typeface="Wingdings" pitchFamily="2" charset="2"/>
                <a:buNone/>
                <a:tabLst/>
                <a:defRPr/>
              </a:pPr>
              <a:endParaRPr kumimoji="0" lang="en-GB" sz="24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endParaRPr>
            </a:p>
          </p:txBody>
        </p:sp>
        <p:sp>
          <p:nvSpPr>
            <p:cNvPr id="90" name="Rectangle 89"/>
            <p:cNvSpPr/>
            <p:nvPr/>
          </p:nvSpPr>
          <p:spPr bwMode="auto">
            <a:xfrm>
              <a:off x="4854209" y="3701116"/>
              <a:ext cx="381000" cy="228600"/>
            </a:xfrm>
            <a:prstGeom prst="rect">
              <a:avLst/>
            </a:prstGeom>
            <a:noFill/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571500" marR="0" lvl="0" indent="-571500" algn="ctr" defTabSz="914400" rtl="0" eaLnBrk="0" fontAlgn="base" latinLnBrk="0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rgbClr val="FC0128"/>
                </a:buClr>
                <a:buSzPct val="70000"/>
                <a:buFont typeface="Wingdings" pitchFamily="2" charset="2"/>
                <a:buNone/>
                <a:tabLst/>
                <a:defRPr/>
              </a:pPr>
              <a:endParaRPr kumimoji="0" lang="en-GB" sz="24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endParaRPr>
            </a:p>
          </p:txBody>
        </p:sp>
        <p:sp>
          <p:nvSpPr>
            <p:cNvPr id="91" name="Rectangle 90"/>
            <p:cNvSpPr/>
            <p:nvPr/>
          </p:nvSpPr>
          <p:spPr bwMode="auto">
            <a:xfrm>
              <a:off x="5497941" y="1861161"/>
              <a:ext cx="261453" cy="183113"/>
            </a:xfrm>
            <a:prstGeom prst="rect">
              <a:avLst/>
            </a:prstGeom>
            <a:noFill/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571500" marR="0" lvl="0" indent="-571500" algn="ctr" defTabSz="914400" eaLnBrk="0" fontAlgn="base" latinLnBrk="0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rgbClr val="FC0128"/>
                </a:buClr>
                <a:buSzPct val="70000"/>
                <a:buFont typeface="Wingdings" pitchFamily="2" charset="2"/>
                <a:buNone/>
                <a:tabLst/>
                <a:defRPr/>
              </a:pPr>
              <a:endParaRPr kumimoji="0" lang="en-GB" sz="24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92" name="Rectangle 91"/>
            <p:cNvSpPr/>
            <p:nvPr/>
          </p:nvSpPr>
          <p:spPr bwMode="auto">
            <a:xfrm>
              <a:off x="5497939" y="2969637"/>
              <a:ext cx="261452" cy="183113"/>
            </a:xfrm>
            <a:prstGeom prst="rect">
              <a:avLst/>
            </a:prstGeom>
            <a:noFill/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571500" marR="0" lvl="0" indent="-571500" algn="ctr" defTabSz="914400" eaLnBrk="0" fontAlgn="base" latinLnBrk="0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rgbClr val="FC0128"/>
                </a:buClr>
                <a:buSzPct val="70000"/>
                <a:buFont typeface="Wingdings" pitchFamily="2" charset="2"/>
                <a:buNone/>
                <a:tabLst/>
                <a:defRPr/>
              </a:pPr>
              <a:endParaRPr kumimoji="0" lang="en-GB" sz="24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93" name="Rectangle 92"/>
            <p:cNvSpPr/>
            <p:nvPr/>
          </p:nvSpPr>
          <p:spPr bwMode="auto">
            <a:xfrm>
              <a:off x="5495553" y="4061943"/>
              <a:ext cx="261453" cy="183113"/>
            </a:xfrm>
            <a:prstGeom prst="rect">
              <a:avLst/>
            </a:prstGeom>
            <a:noFill/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571500" marR="0" lvl="0" indent="-571500" algn="ctr" defTabSz="914400" eaLnBrk="0" fontAlgn="base" latinLnBrk="0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rgbClr val="FC0128"/>
                </a:buClr>
                <a:buSzPct val="70000"/>
                <a:buFont typeface="Wingdings" pitchFamily="2" charset="2"/>
                <a:buNone/>
                <a:tabLst/>
                <a:defRPr/>
              </a:pPr>
              <a:endParaRPr kumimoji="0" lang="en-GB" sz="24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94" name="Rectangle 93"/>
            <p:cNvSpPr/>
            <p:nvPr/>
          </p:nvSpPr>
          <p:spPr bwMode="auto">
            <a:xfrm>
              <a:off x="5497354" y="5176791"/>
              <a:ext cx="261453" cy="183113"/>
            </a:xfrm>
            <a:prstGeom prst="rect">
              <a:avLst/>
            </a:prstGeom>
            <a:noFill/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571500" marR="0" lvl="0" indent="-571500" algn="ctr" defTabSz="914400" eaLnBrk="0" fontAlgn="base" latinLnBrk="0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rgbClr val="FC0128"/>
                </a:buClr>
                <a:buSzPct val="70000"/>
                <a:buFont typeface="Wingdings" pitchFamily="2" charset="2"/>
                <a:buNone/>
                <a:tabLst/>
                <a:defRPr/>
              </a:pPr>
              <a:endParaRPr kumimoji="0" lang="en-GB" sz="24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</p:grpSp>
      <p:cxnSp>
        <p:nvCxnSpPr>
          <p:cNvPr id="95" name="Straight Arrow Connector 94"/>
          <p:cNvCxnSpPr>
            <a:stCxn id="92" idx="3"/>
            <a:endCxn id="59" idx="3"/>
          </p:cNvCxnSpPr>
          <p:nvPr/>
        </p:nvCxnSpPr>
        <p:spPr bwMode="auto">
          <a:xfrm flipV="1">
            <a:off x="5830641" y="3176333"/>
            <a:ext cx="320753" cy="3611"/>
          </a:xfrm>
          <a:prstGeom prst="straightConnector1">
            <a:avLst/>
          </a:prstGeom>
          <a:noFill/>
          <a:ln w="28575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 w="med" len="med"/>
          </a:ln>
          <a:effectLst/>
        </p:spPr>
      </p:cxnSp>
      <p:cxnSp>
        <p:nvCxnSpPr>
          <p:cNvPr id="97" name="Straight Connector 96"/>
          <p:cNvCxnSpPr/>
          <p:nvPr/>
        </p:nvCxnSpPr>
        <p:spPr bwMode="auto">
          <a:xfrm flipH="1">
            <a:off x="2433880" y="1973811"/>
            <a:ext cx="90689" cy="159657"/>
          </a:xfrm>
          <a:prstGeom prst="line">
            <a:avLst/>
          </a:prstGeom>
          <a:noFill/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8" name="Straight Connector 97"/>
          <p:cNvCxnSpPr/>
          <p:nvPr/>
        </p:nvCxnSpPr>
        <p:spPr bwMode="auto">
          <a:xfrm flipH="1">
            <a:off x="2431643" y="2596005"/>
            <a:ext cx="90689" cy="159657"/>
          </a:xfrm>
          <a:prstGeom prst="line">
            <a:avLst/>
          </a:prstGeom>
          <a:noFill/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9" name="Straight Connector 98"/>
          <p:cNvCxnSpPr/>
          <p:nvPr/>
        </p:nvCxnSpPr>
        <p:spPr bwMode="auto">
          <a:xfrm flipH="1">
            <a:off x="2411002" y="3232451"/>
            <a:ext cx="90689" cy="159657"/>
          </a:xfrm>
          <a:prstGeom prst="line">
            <a:avLst/>
          </a:prstGeom>
          <a:noFill/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0" name="Straight Connector 99"/>
          <p:cNvCxnSpPr/>
          <p:nvPr/>
        </p:nvCxnSpPr>
        <p:spPr bwMode="auto">
          <a:xfrm flipH="1">
            <a:off x="2431643" y="3863271"/>
            <a:ext cx="90689" cy="159657"/>
          </a:xfrm>
          <a:prstGeom prst="line">
            <a:avLst/>
          </a:prstGeom>
          <a:noFill/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1" name="Straight Connector 100"/>
          <p:cNvCxnSpPr/>
          <p:nvPr/>
        </p:nvCxnSpPr>
        <p:spPr bwMode="auto">
          <a:xfrm flipH="1">
            <a:off x="2431643" y="4479839"/>
            <a:ext cx="90689" cy="159657"/>
          </a:xfrm>
          <a:prstGeom prst="line">
            <a:avLst/>
          </a:prstGeom>
          <a:noFill/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2" name="Straight Connector 101"/>
          <p:cNvCxnSpPr/>
          <p:nvPr/>
        </p:nvCxnSpPr>
        <p:spPr bwMode="auto">
          <a:xfrm flipH="1">
            <a:off x="2431643" y="5120300"/>
            <a:ext cx="90689" cy="159657"/>
          </a:xfrm>
          <a:prstGeom prst="line">
            <a:avLst/>
          </a:prstGeom>
          <a:noFill/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3" name="Straight Connector 102"/>
          <p:cNvCxnSpPr/>
          <p:nvPr/>
        </p:nvCxnSpPr>
        <p:spPr bwMode="auto">
          <a:xfrm flipH="1">
            <a:off x="2431643" y="5764357"/>
            <a:ext cx="90689" cy="159657"/>
          </a:xfrm>
          <a:prstGeom prst="line">
            <a:avLst/>
          </a:prstGeom>
          <a:noFill/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04" name="TextBox 103"/>
          <p:cNvSpPr txBox="1"/>
          <p:nvPr/>
        </p:nvSpPr>
        <p:spPr>
          <a:xfrm>
            <a:off x="5052591" y="6096034"/>
            <a:ext cx="28557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~ 1250 </a:t>
            </a:r>
            <a:r>
              <a:rPr kumimoji="0" lang="fr-FR" sz="1600" b="0" i="0" u="none" strike="noStrike" kern="0" cap="none" spc="0" normalizeH="0" baseline="0" noProof="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EPNs</a:t>
            </a:r>
            <a:endParaRPr kumimoji="0" lang="fr-FR" sz="16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600" kern="0" dirty="0" smtClean="0">
                <a:solidFill>
                  <a:sysClr val="windowText" lastClr="000000"/>
                </a:solidFill>
                <a:latin typeface="Arial" pitchFamily="34" charset="0"/>
                <a:cs typeface="Arial" pitchFamily="34" charset="0"/>
              </a:rPr>
              <a:t>Event </a:t>
            </a:r>
            <a:r>
              <a:rPr lang="fr-FR" sz="1600" kern="0" dirty="0" err="1" smtClean="0">
                <a:solidFill>
                  <a:sysClr val="windowText" lastClr="000000"/>
                </a:solidFill>
                <a:latin typeface="Arial" pitchFamily="34" charset="0"/>
                <a:cs typeface="Arial" pitchFamily="34" charset="0"/>
              </a:rPr>
              <a:t>Processing</a:t>
            </a:r>
            <a:r>
              <a:rPr lang="fr-FR" sz="1600" kern="0" dirty="0" smtClean="0">
                <a:solidFill>
                  <a:sysClr val="windowText" lastClr="00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fr-FR" sz="1600" kern="0" dirty="0" err="1" smtClean="0">
                <a:solidFill>
                  <a:sysClr val="windowText" lastClr="000000"/>
                </a:solidFill>
                <a:latin typeface="Arial" pitchFamily="34" charset="0"/>
                <a:cs typeface="Arial" pitchFamily="34" charset="0"/>
              </a:rPr>
              <a:t>Nodes</a:t>
            </a: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7282637" y="1909604"/>
            <a:ext cx="1393671" cy="304851"/>
          </a:xfrm>
          <a:prstGeom prst="rect">
            <a:avLst/>
          </a:prstGeom>
          <a:solidFill>
            <a:srgbClr val="99CC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5" name="Rectangle 104"/>
          <p:cNvSpPr/>
          <p:nvPr/>
        </p:nvSpPr>
        <p:spPr>
          <a:xfrm>
            <a:off x="7282637" y="3022355"/>
            <a:ext cx="1393671" cy="304851"/>
          </a:xfrm>
          <a:prstGeom prst="rect">
            <a:avLst/>
          </a:prstGeom>
          <a:solidFill>
            <a:srgbClr val="FFCC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8" name="Rectangle 107"/>
          <p:cNvSpPr/>
          <p:nvPr/>
        </p:nvSpPr>
        <p:spPr>
          <a:xfrm>
            <a:off x="1502622" y="1255727"/>
            <a:ext cx="260840" cy="304851"/>
          </a:xfrm>
          <a:prstGeom prst="rect">
            <a:avLst/>
          </a:prstGeom>
          <a:solidFill>
            <a:srgbClr val="99CC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9" name="Rectangle 108"/>
          <p:cNvSpPr/>
          <p:nvPr/>
        </p:nvSpPr>
        <p:spPr>
          <a:xfrm>
            <a:off x="1139899" y="1255727"/>
            <a:ext cx="362723" cy="304851"/>
          </a:xfrm>
          <a:prstGeom prst="rect">
            <a:avLst/>
          </a:prstGeom>
          <a:solidFill>
            <a:srgbClr val="FFCC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0" name="Rectangle 109"/>
          <p:cNvSpPr/>
          <p:nvPr/>
        </p:nvSpPr>
        <p:spPr>
          <a:xfrm>
            <a:off x="634258" y="1255727"/>
            <a:ext cx="505642" cy="304851"/>
          </a:xfrm>
          <a:prstGeom prst="rect">
            <a:avLst/>
          </a:prstGeom>
          <a:solidFill>
            <a:srgbClr val="CCFF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1" name="Rectangle 110"/>
          <p:cNvSpPr/>
          <p:nvPr/>
        </p:nvSpPr>
        <p:spPr>
          <a:xfrm>
            <a:off x="151174" y="1255727"/>
            <a:ext cx="483084" cy="304851"/>
          </a:xfrm>
          <a:prstGeom prst="rect">
            <a:avLst/>
          </a:prstGeom>
          <a:solidFill>
            <a:srgbClr val="FFFF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2" name="Rectangle 111"/>
          <p:cNvSpPr/>
          <p:nvPr/>
        </p:nvSpPr>
        <p:spPr>
          <a:xfrm>
            <a:off x="1344061" y="1874785"/>
            <a:ext cx="420456" cy="304851"/>
          </a:xfrm>
          <a:prstGeom prst="rect">
            <a:avLst/>
          </a:prstGeom>
          <a:solidFill>
            <a:srgbClr val="99CC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3" name="Rectangle 112"/>
          <p:cNvSpPr/>
          <p:nvPr/>
        </p:nvSpPr>
        <p:spPr>
          <a:xfrm>
            <a:off x="1140955" y="1874785"/>
            <a:ext cx="202052" cy="304851"/>
          </a:xfrm>
          <a:prstGeom prst="rect">
            <a:avLst/>
          </a:prstGeom>
          <a:solidFill>
            <a:srgbClr val="FFCC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4" name="Rectangle 113"/>
          <p:cNvSpPr/>
          <p:nvPr/>
        </p:nvSpPr>
        <p:spPr>
          <a:xfrm>
            <a:off x="803299" y="1874785"/>
            <a:ext cx="337656" cy="304851"/>
          </a:xfrm>
          <a:prstGeom prst="rect">
            <a:avLst/>
          </a:prstGeom>
          <a:solidFill>
            <a:srgbClr val="CCFF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5" name="Rectangle 114"/>
          <p:cNvSpPr/>
          <p:nvPr/>
        </p:nvSpPr>
        <p:spPr>
          <a:xfrm>
            <a:off x="371902" y="1874785"/>
            <a:ext cx="424842" cy="304851"/>
          </a:xfrm>
          <a:prstGeom prst="rect">
            <a:avLst/>
          </a:prstGeom>
          <a:solidFill>
            <a:srgbClr val="FFFF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6" name="Rectangle 115"/>
          <p:cNvSpPr/>
          <p:nvPr/>
        </p:nvSpPr>
        <p:spPr>
          <a:xfrm>
            <a:off x="1292507" y="2524320"/>
            <a:ext cx="472010" cy="304851"/>
          </a:xfrm>
          <a:prstGeom prst="rect">
            <a:avLst/>
          </a:prstGeom>
          <a:solidFill>
            <a:srgbClr val="99CC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7" name="Rectangle 116"/>
          <p:cNvSpPr/>
          <p:nvPr/>
        </p:nvSpPr>
        <p:spPr>
          <a:xfrm>
            <a:off x="1140955" y="2524320"/>
            <a:ext cx="151552" cy="304851"/>
          </a:xfrm>
          <a:prstGeom prst="rect">
            <a:avLst/>
          </a:prstGeom>
          <a:solidFill>
            <a:srgbClr val="FFCC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8" name="Rectangle 117"/>
          <p:cNvSpPr/>
          <p:nvPr/>
        </p:nvSpPr>
        <p:spPr>
          <a:xfrm>
            <a:off x="713655" y="2524320"/>
            <a:ext cx="427300" cy="304851"/>
          </a:xfrm>
          <a:prstGeom prst="rect">
            <a:avLst/>
          </a:prstGeom>
          <a:solidFill>
            <a:srgbClr val="CCFF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9" name="Rectangle 118"/>
          <p:cNvSpPr/>
          <p:nvPr/>
        </p:nvSpPr>
        <p:spPr>
          <a:xfrm>
            <a:off x="371902" y="2524320"/>
            <a:ext cx="341753" cy="304851"/>
          </a:xfrm>
          <a:prstGeom prst="rect">
            <a:avLst/>
          </a:prstGeom>
          <a:solidFill>
            <a:srgbClr val="FFFF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0" name="Rectangle 119"/>
          <p:cNvSpPr/>
          <p:nvPr/>
        </p:nvSpPr>
        <p:spPr>
          <a:xfrm>
            <a:off x="1263706" y="3143378"/>
            <a:ext cx="501866" cy="304851"/>
          </a:xfrm>
          <a:prstGeom prst="rect">
            <a:avLst/>
          </a:prstGeom>
          <a:solidFill>
            <a:srgbClr val="99CC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1" name="Rectangle 120"/>
          <p:cNvSpPr/>
          <p:nvPr/>
        </p:nvSpPr>
        <p:spPr>
          <a:xfrm>
            <a:off x="1142010" y="3143378"/>
            <a:ext cx="121696" cy="304851"/>
          </a:xfrm>
          <a:prstGeom prst="rect">
            <a:avLst/>
          </a:prstGeom>
          <a:solidFill>
            <a:srgbClr val="FFCC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2" name="Rectangle 121"/>
          <p:cNvSpPr/>
          <p:nvPr/>
        </p:nvSpPr>
        <p:spPr>
          <a:xfrm>
            <a:off x="566512" y="3143378"/>
            <a:ext cx="575498" cy="304851"/>
          </a:xfrm>
          <a:prstGeom prst="rect">
            <a:avLst/>
          </a:prstGeom>
          <a:solidFill>
            <a:srgbClr val="CCFF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3" name="Rectangle 122"/>
          <p:cNvSpPr/>
          <p:nvPr/>
        </p:nvSpPr>
        <p:spPr>
          <a:xfrm>
            <a:off x="372957" y="3143378"/>
            <a:ext cx="193555" cy="304851"/>
          </a:xfrm>
          <a:prstGeom prst="rect">
            <a:avLst/>
          </a:prstGeom>
          <a:solidFill>
            <a:srgbClr val="FFFF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4" name="Rectangle 123"/>
          <p:cNvSpPr/>
          <p:nvPr/>
        </p:nvSpPr>
        <p:spPr>
          <a:xfrm>
            <a:off x="1292506" y="3766648"/>
            <a:ext cx="472010" cy="304851"/>
          </a:xfrm>
          <a:prstGeom prst="rect">
            <a:avLst/>
          </a:prstGeom>
          <a:solidFill>
            <a:srgbClr val="99CC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5" name="Rectangle 124"/>
          <p:cNvSpPr/>
          <p:nvPr/>
        </p:nvSpPr>
        <p:spPr>
          <a:xfrm>
            <a:off x="1140954" y="3766648"/>
            <a:ext cx="151552" cy="304851"/>
          </a:xfrm>
          <a:prstGeom prst="rect">
            <a:avLst/>
          </a:prstGeom>
          <a:solidFill>
            <a:srgbClr val="FFCC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6" name="Rectangle 125"/>
          <p:cNvSpPr/>
          <p:nvPr/>
        </p:nvSpPr>
        <p:spPr>
          <a:xfrm>
            <a:off x="713654" y="3766648"/>
            <a:ext cx="427300" cy="304851"/>
          </a:xfrm>
          <a:prstGeom prst="rect">
            <a:avLst/>
          </a:prstGeom>
          <a:solidFill>
            <a:srgbClr val="CCFF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7" name="Rectangle 126"/>
          <p:cNvSpPr/>
          <p:nvPr/>
        </p:nvSpPr>
        <p:spPr>
          <a:xfrm>
            <a:off x="371901" y="3766648"/>
            <a:ext cx="341753" cy="304851"/>
          </a:xfrm>
          <a:prstGeom prst="rect">
            <a:avLst/>
          </a:prstGeom>
          <a:solidFill>
            <a:srgbClr val="FFFF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8" name="Rectangle 127"/>
          <p:cNvSpPr/>
          <p:nvPr/>
        </p:nvSpPr>
        <p:spPr>
          <a:xfrm>
            <a:off x="1293561" y="4385706"/>
            <a:ext cx="472010" cy="304851"/>
          </a:xfrm>
          <a:prstGeom prst="rect">
            <a:avLst/>
          </a:prstGeom>
          <a:solidFill>
            <a:srgbClr val="99CC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9" name="Rectangle 128"/>
          <p:cNvSpPr/>
          <p:nvPr/>
        </p:nvSpPr>
        <p:spPr>
          <a:xfrm>
            <a:off x="1178055" y="4385706"/>
            <a:ext cx="115506" cy="304851"/>
          </a:xfrm>
          <a:prstGeom prst="rect">
            <a:avLst/>
          </a:prstGeom>
          <a:solidFill>
            <a:srgbClr val="FFCC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0" name="Rectangle 129"/>
          <p:cNvSpPr/>
          <p:nvPr/>
        </p:nvSpPr>
        <p:spPr>
          <a:xfrm>
            <a:off x="627489" y="4385706"/>
            <a:ext cx="550566" cy="304851"/>
          </a:xfrm>
          <a:prstGeom prst="rect">
            <a:avLst/>
          </a:prstGeom>
          <a:solidFill>
            <a:srgbClr val="CCFF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1" name="Rectangle 130"/>
          <p:cNvSpPr/>
          <p:nvPr/>
        </p:nvSpPr>
        <p:spPr>
          <a:xfrm>
            <a:off x="372956" y="4385706"/>
            <a:ext cx="261301" cy="304851"/>
          </a:xfrm>
          <a:prstGeom prst="rect">
            <a:avLst/>
          </a:prstGeom>
          <a:solidFill>
            <a:srgbClr val="FFFF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6" name="Rectangle 135"/>
          <p:cNvSpPr/>
          <p:nvPr/>
        </p:nvSpPr>
        <p:spPr>
          <a:xfrm>
            <a:off x="1293561" y="5659555"/>
            <a:ext cx="472010" cy="304851"/>
          </a:xfrm>
          <a:prstGeom prst="rect">
            <a:avLst/>
          </a:prstGeom>
          <a:solidFill>
            <a:srgbClr val="99CC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7" name="Rectangle 136"/>
          <p:cNvSpPr/>
          <p:nvPr/>
        </p:nvSpPr>
        <p:spPr>
          <a:xfrm>
            <a:off x="1142009" y="5659555"/>
            <a:ext cx="151552" cy="304851"/>
          </a:xfrm>
          <a:prstGeom prst="rect">
            <a:avLst/>
          </a:prstGeom>
          <a:solidFill>
            <a:srgbClr val="FFCC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8" name="Rectangle 137"/>
          <p:cNvSpPr/>
          <p:nvPr/>
        </p:nvSpPr>
        <p:spPr>
          <a:xfrm>
            <a:off x="714709" y="5659555"/>
            <a:ext cx="427300" cy="304851"/>
          </a:xfrm>
          <a:prstGeom prst="rect">
            <a:avLst/>
          </a:prstGeom>
          <a:solidFill>
            <a:srgbClr val="CCFF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9" name="Rectangle 138"/>
          <p:cNvSpPr/>
          <p:nvPr/>
        </p:nvSpPr>
        <p:spPr>
          <a:xfrm>
            <a:off x="372956" y="5659555"/>
            <a:ext cx="341753" cy="304851"/>
          </a:xfrm>
          <a:prstGeom prst="rect">
            <a:avLst/>
          </a:prstGeom>
          <a:solidFill>
            <a:srgbClr val="FFFF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0" name="Rectangle 139"/>
          <p:cNvSpPr/>
          <p:nvPr/>
        </p:nvSpPr>
        <p:spPr>
          <a:xfrm>
            <a:off x="1345111" y="5035240"/>
            <a:ext cx="420456" cy="304851"/>
          </a:xfrm>
          <a:prstGeom prst="rect">
            <a:avLst/>
          </a:prstGeom>
          <a:solidFill>
            <a:srgbClr val="99CC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1" name="Rectangle 140"/>
          <p:cNvSpPr/>
          <p:nvPr/>
        </p:nvSpPr>
        <p:spPr>
          <a:xfrm>
            <a:off x="1142005" y="5035240"/>
            <a:ext cx="202052" cy="304851"/>
          </a:xfrm>
          <a:prstGeom prst="rect">
            <a:avLst/>
          </a:prstGeom>
          <a:solidFill>
            <a:srgbClr val="FFCC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2" name="Rectangle 141"/>
          <p:cNvSpPr/>
          <p:nvPr/>
        </p:nvSpPr>
        <p:spPr>
          <a:xfrm>
            <a:off x="804349" y="5035240"/>
            <a:ext cx="337656" cy="304851"/>
          </a:xfrm>
          <a:prstGeom prst="rect">
            <a:avLst/>
          </a:prstGeom>
          <a:solidFill>
            <a:srgbClr val="CCFF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3" name="Rectangle 142"/>
          <p:cNvSpPr/>
          <p:nvPr/>
        </p:nvSpPr>
        <p:spPr>
          <a:xfrm>
            <a:off x="372952" y="5035240"/>
            <a:ext cx="424842" cy="304851"/>
          </a:xfrm>
          <a:prstGeom prst="rect">
            <a:avLst/>
          </a:prstGeom>
          <a:solidFill>
            <a:srgbClr val="FFFF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7" name="Curved Connector 16"/>
          <p:cNvCxnSpPr>
            <a:endCxn id="60" idx="3"/>
          </p:cNvCxnSpPr>
          <p:nvPr/>
        </p:nvCxnSpPr>
        <p:spPr>
          <a:xfrm>
            <a:off x="4038765" y="1407846"/>
            <a:ext cx="2112629" cy="666380"/>
          </a:xfrm>
          <a:prstGeom prst="curvedConnector3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2" name="Curved Connector 131"/>
          <p:cNvCxnSpPr>
            <a:endCxn id="59" idx="3"/>
          </p:cNvCxnSpPr>
          <p:nvPr/>
        </p:nvCxnSpPr>
        <p:spPr>
          <a:xfrm>
            <a:off x="4038765" y="1412776"/>
            <a:ext cx="2112629" cy="1763557"/>
          </a:xfrm>
          <a:prstGeom prst="curvedConnector3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4" name="Curved Connector 133"/>
          <p:cNvCxnSpPr>
            <a:stCxn id="8" idx="1"/>
            <a:endCxn id="68" idx="3"/>
          </p:cNvCxnSpPr>
          <p:nvPr/>
        </p:nvCxnSpPr>
        <p:spPr>
          <a:xfrm>
            <a:off x="4038765" y="1415396"/>
            <a:ext cx="2110240" cy="3968374"/>
          </a:xfrm>
          <a:prstGeom prst="curvedConnector3">
            <a:avLst>
              <a:gd name="adj1" fmla="val 50000"/>
            </a:avLst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5" name="Curved Connector 134"/>
          <p:cNvCxnSpPr>
            <a:endCxn id="60" idx="3"/>
          </p:cNvCxnSpPr>
          <p:nvPr/>
        </p:nvCxnSpPr>
        <p:spPr>
          <a:xfrm>
            <a:off x="4045320" y="2043396"/>
            <a:ext cx="2106074" cy="30830"/>
          </a:xfrm>
          <a:prstGeom prst="curvedConnector3">
            <a:avLst/>
          </a:prstGeom>
          <a:ln>
            <a:solidFill>
              <a:srgbClr val="00B0F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4" name="Curved Connector 143"/>
          <p:cNvCxnSpPr>
            <a:stCxn id="27" idx="1"/>
            <a:endCxn id="59" idx="3"/>
          </p:cNvCxnSpPr>
          <p:nvPr/>
        </p:nvCxnSpPr>
        <p:spPr>
          <a:xfrm>
            <a:off x="4038765" y="2044696"/>
            <a:ext cx="2112629" cy="1131637"/>
          </a:xfrm>
          <a:prstGeom prst="curvedConnector3">
            <a:avLst/>
          </a:prstGeom>
          <a:ln>
            <a:solidFill>
              <a:srgbClr val="00B0F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6" name="Curved Connector 145"/>
          <p:cNvCxnSpPr>
            <a:stCxn id="27" idx="1"/>
            <a:endCxn id="68" idx="3"/>
          </p:cNvCxnSpPr>
          <p:nvPr/>
        </p:nvCxnSpPr>
        <p:spPr>
          <a:xfrm>
            <a:off x="4038765" y="2044696"/>
            <a:ext cx="2110240" cy="3339074"/>
          </a:xfrm>
          <a:prstGeom prst="curvedConnector3">
            <a:avLst/>
          </a:prstGeom>
          <a:ln>
            <a:solidFill>
              <a:srgbClr val="00B0F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1" name="TextBox 150"/>
          <p:cNvSpPr txBox="1"/>
          <p:nvPr/>
        </p:nvSpPr>
        <p:spPr>
          <a:xfrm>
            <a:off x="3983108" y="1412776"/>
            <a:ext cx="90441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40</a:t>
            </a:r>
            <a:r>
              <a:rPr kumimoji="0" lang="en-US" sz="1600" b="0" i="0" u="none" strike="noStrike" kern="0" cap="none" spc="0" normalizeH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</a:t>
            </a: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Gb/s</a:t>
            </a:r>
            <a:endParaRPr kumimoji="0" lang="en-GB" sz="1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sp>
        <p:nvSpPr>
          <p:cNvPr id="153" name="TextBox 152"/>
          <p:cNvSpPr txBox="1"/>
          <p:nvPr/>
        </p:nvSpPr>
        <p:spPr>
          <a:xfrm>
            <a:off x="5762004" y="2105771"/>
            <a:ext cx="90441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600" kern="0" dirty="0">
                <a:solidFill>
                  <a:sysClr val="windowText" lastClr="000000"/>
                </a:solidFill>
                <a:latin typeface="Arial" pitchFamily="34" charset="0"/>
                <a:cs typeface="Arial" pitchFamily="34" charset="0"/>
              </a:rPr>
              <a:t>4</a:t>
            </a: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0</a:t>
            </a:r>
            <a:r>
              <a:rPr kumimoji="0" lang="en-US" sz="1600" b="0" i="0" u="none" strike="noStrike" kern="0" cap="none" spc="0" normalizeH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</a:t>
            </a: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Gb/s</a:t>
            </a:r>
            <a:endParaRPr kumimoji="0" lang="en-GB" sz="1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90973" y="932168"/>
            <a:ext cx="18437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E</a:t>
            </a:r>
            <a:r>
              <a:rPr lang="en-GB" baseline="-25000" dirty="0" smtClean="0"/>
              <a:t>i+3</a:t>
            </a:r>
            <a:r>
              <a:rPr lang="en-GB" dirty="0" smtClean="0"/>
              <a:t>  E</a:t>
            </a:r>
            <a:r>
              <a:rPr lang="en-GB" baseline="-25000" dirty="0" smtClean="0"/>
              <a:t>i</a:t>
            </a:r>
            <a:r>
              <a:rPr lang="en-GB" baseline="-25000" dirty="0"/>
              <a:t>+</a:t>
            </a:r>
            <a:r>
              <a:rPr lang="en-GB" baseline="-25000" dirty="0" smtClean="0"/>
              <a:t>2</a:t>
            </a:r>
            <a:r>
              <a:rPr lang="en-GB" dirty="0" smtClean="0"/>
              <a:t>  E</a:t>
            </a:r>
            <a:r>
              <a:rPr lang="en-GB" baseline="-25000" dirty="0" smtClean="0"/>
              <a:t>i+1</a:t>
            </a:r>
            <a:r>
              <a:rPr lang="en-GB" dirty="0" smtClean="0"/>
              <a:t>  </a:t>
            </a:r>
            <a:r>
              <a:rPr lang="en-GB" dirty="0" err="1" smtClean="0"/>
              <a:t>E</a:t>
            </a:r>
            <a:r>
              <a:rPr lang="en-GB" baseline="-25000" dirty="0" err="1" smtClean="0"/>
              <a:t>i</a:t>
            </a:r>
            <a:endParaRPr lang="en-GB" baseline="-25000" dirty="0"/>
          </a:p>
        </p:txBody>
      </p:sp>
      <p:sp>
        <p:nvSpPr>
          <p:cNvPr id="154" name="TextBox 153"/>
          <p:cNvSpPr txBox="1"/>
          <p:nvPr/>
        </p:nvSpPr>
        <p:spPr>
          <a:xfrm>
            <a:off x="1712539" y="1419558"/>
            <a:ext cx="140775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10 x 10 Gb/s</a:t>
            </a:r>
            <a:endParaRPr kumimoji="0" lang="en-GB" sz="1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sp>
        <p:nvSpPr>
          <p:cNvPr id="133" name="TextBox 132"/>
          <p:cNvSpPr txBox="1"/>
          <p:nvPr/>
        </p:nvSpPr>
        <p:spPr>
          <a:xfrm>
            <a:off x="8638765" y="1885111"/>
            <a:ext cx="615242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err="1" smtClean="0"/>
              <a:t>E</a:t>
            </a:r>
            <a:r>
              <a:rPr lang="en-GB" baseline="-25000" dirty="0" err="1" smtClean="0"/>
              <a:t>i</a:t>
            </a:r>
            <a:r>
              <a:rPr lang="en-GB" dirty="0" smtClean="0"/>
              <a:t>  </a:t>
            </a:r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r>
              <a:rPr lang="en-GB" dirty="0" smtClean="0"/>
              <a:t>E</a:t>
            </a:r>
            <a:r>
              <a:rPr lang="en-GB" baseline="-25000" dirty="0" smtClean="0"/>
              <a:t>i+1</a:t>
            </a:r>
            <a:r>
              <a:rPr lang="en-GB" dirty="0" smtClean="0"/>
              <a:t>  </a:t>
            </a:r>
          </a:p>
          <a:p>
            <a:endParaRPr lang="en-GB" dirty="0"/>
          </a:p>
          <a:p>
            <a:endParaRPr lang="en-GB" dirty="0" smtClean="0"/>
          </a:p>
          <a:p>
            <a:endParaRPr lang="en-GB" dirty="0" smtClean="0"/>
          </a:p>
          <a:p>
            <a:r>
              <a:rPr lang="en-GB" dirty="0" smtClean="0"/>
              <a:t>E</a:t>
            </a:r>
            <a:r>
              <a:rPr lang="en-GB" baseline="-25000" dirty="0" smtClean="0"/>
              <a:t>i+2</a:t>
            </a:r>
            <a:r>
              <a:rPr lang="en-GB" dirty="0" smtClean="0"/>
              <a:t>  </a:t>
            </a:r>
          </a:p>
          <a:p>
            <a:endParaRPr lang="en-GB" dirty="0"/>
          </a:p>
          <a:p>
            <a:endParaRPr lang="en-GB" dirty="0" smtClean="0"/>
          </a:p>
          <a:p>
            <a:endParaRPr lang="en-GB" dirty="0" smtClean="0"/>
          </a:p>
          <a:p>
            <a:r>
              <a:rPr lang="en-GB" dirty="0" smtClean="0"/>
              <a:t>E</a:t>
            </a:r>
            <a:r>
              <a:rPr lang="en-GB" baseline="-25000" dirty="0" smtClean="0"/>
              <a:t>i+3</a:t>
            </a:r>
            <a:endParaRPr lang="en-GB" baseline="-25000" dirty="0"/>
          </a:p>
        </p:txBody>
      </p:sp>
      <p:sp>
        <p:nvSpPr>
          <p:cNvPr id="145" name="Rectangle 144"/>
          <p:cNvSpPr/>
          <p:nvPr/>
        </p:nvSpPr>
        <p:spPr>
          <a:xfrm>
            <a:off x="7282637" y="4119823"/>
            <a:ext cx="1393671" cy="304851"/>
          </a:xfrm>
          <a:prstGeom prst="rect">
            <a:avLst/>
          </a:prstGeom>
          <a:solidFill>
            <a:srgbClr val="CCFF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7" name="Rectangle 146"/>
          <p:cNvSpPr/>
          <p:nvPr/>
        </p:nvSpPr>
        <p:spPr>
          <a:xfrm>
            <a:off x="7282637" y="5239211"/>
            <a:ext cx="1393671" cy="304851"/>
          </a:xfrm>
          <a:prstGeom prst="rect">
            <a:avLst/>
          </a:prstGeom>
          <a:solidFill>
            <a:srgbClr val="FFFF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48" name="Curved Connector 147"/>
          <p:cNvCxnSpPr>
            <a:stCxn id="8" idx="1"/>
            <a:endCxn id="70" idx="3"/>
          </p:cNvCxnSpPr>
          <p:nvPr/>
        </p:nvCxnSpPr>
        <p:spPr>
          <a:xfrm>
            <a:off x="4038765" y="1415396"/>
            <a:ext cx="2110240" cy="2859612"/>
          </a:xfrm>
          <a:prstGeom prst="curvedConnector3">
            <a:avLst>
              <a:gd name="adj1" fmla="val 50000"/>
            </a:avLst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9" name="Curved Connector 148"/>
          <p:cNvCxnSpPr>
            <a:stCxn id="27" idx="1"/>
            <a:endCxn id="70" idx="3"/>
          </p:cNvCxnSpPr>
          <p:nvPr/>
        </p:nvCxnSpPr>
        <p:spPr>
          <a:xfrm>
            <a:off x="4038765" y="2044696"/>
            <a:ext cx="2110240" cy="2230312"/>
          </a:xfrm>
          <a:prstGeom prst="curvedConnector3">
            <a:avLst>
              <a:gd name="adj1" fmla="val 50000"/>
            </a:avLst>
          </a:prstGeom>
          <a:ln>
            <a:solidFill>
              <a:srgbClr val="00B0F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50" name="Rectangle 149"/>
              <p:cNvSpPr/>
              <p:nvPr/>
            </p:nvSpPr>
            <p:spPr>
              <a:xfrm>
                <a:off x="90973" y="3174779"/>
                <a:ext cx="5751753" cy="2946959"/>
              </a:xfrm>
              <a:prstGeom prst="rect">
                <a:avLst/>
              </a:prstGeom>
              <a:solidFill>
                <a:schemeClr val="bg1">
                  <a:lumMod val="90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285750" lvl="0" indent="-285750">
                  <a:lnSpc>
                    <a:spcPct val="150000"/>
                  </a:lnSpc>
                  <a:spcBef>
                    <a:spcPct val="20000"/>
                  </a:spcBef>
                  <a:buFont typeface="Arial" panose="020B0604020202020204" pitchFamily="34" charset="0"/>
                  <a:buChar char="•"/>
                </a:pPr>
                <a:r>
                  <a:rPr lang="en-GB" sz="1600" b="1" dirty="0" smtClean="0">
                    <a:solidFill>
                      <a:srgbClr val="141313"/>
                    </a:solidFill>
                  </a:rPr>
                  <a:t>Constraints</a:t>
                </a:r>
              </a:p>
              <a:p>
                <a:pPr marL="742950" lvl="1" indent="-285750">
                  <a:spcBef>
                    <a:spcPct val="20000"/>
                  </a:spcBef>
                  <a:buFont typeface="Arial"/>
                  <a:buChar char="–"/>
                </a:pPr>
                <a:r>
                  <a:rPr lang="en-GB" sz="1400" dirty="0">
                    <a:solidFill>
                      <a:srgbClr val="141313"/>
                    </a:solidFill>
                  </a:rPr>
                  <a:t>Ensure the total data throughput</a:t>
                </a:r>
              </a:p>
              <a:p>
                <a:pPr marL="742950" lvl="1" indent="-285750">
                  <a:spcBef>
                    <a:spcPct val="20000"/>
                  </a:spcBef>
                  <a:buFont typeface="Arial"/>
                  <a:buChar char="–"/>
                </a:pPr>
                <a:r>
                  <a:rPr lang="en-GB" sz="1400" dirty="0" smtClean="0">
                    <a:solidFill>
                      <a:srgbClr val="141313"/>
                    </a:solidFill>
                  </a:rPr>
                  <a:t>Optimize the </a:t>
                </a:r>
                <a:r>
                  <a:rPr lang="en-GB" sz="1400" dirty="0">
                    <a:solidFill>
                      <a:srgbClr val="141313"/>
                    </a:solidFill>
                  </a:rPr>
                  <a:t>number of concurrent </a:t>
                </a:r>
                <a:r>
                  <a:rPr lang="en-GB" sz="1400" dirty="0" smtClean="0">
                    <a:solidFill>
                      <a:srgbClr val="141313"/>
                    </a:solidFill>
                  </a:rPr>
                  <a:t>I/O</a:t>
                </a:r>
                <a:endParaRPr lang="en-GB" sz="1400" dirty="0">
                  <a:solidFill>
                    <a:srgbClr val="141313"/>
                  </a:solidFill>
                </a:endParaRPr>
              </a:p>
              <a:p>
                <a:pPr marL="285750" lvl="0" indent="-285750">
                  <a:lnSpc>
                    <a:spcPct val="150000"/>
                  </a:lnSpc>
                  <a:spcBef>
                    <a:spcPct val="20000"/>
                  </a:spcBef>
                  <a:buFont typeface="Arial" panose="020B0604020202020204" pitchFamily="34" charset="0"/>
                  <a:buChar char="•"/>
                </a:pPr>
                <a:r>
                  <a:rPr lang="en-GB" sz="1600" b="1" dirty="0">
                    <a:solidFill>
                      <a:srgbClr val="141313"/>
                    </a:solidFill>
                  </a:rPr>
                  <a:t>Data transfer</a:t>
                </a:r>
              </a:p>
              <a:p>
                <a:pPr marL="742950" lvl="1" indent="-285750">
                  <a:spcBef>
                    <a:spcPct val="20000"/>
                  </a:spcBef>
                  <a:buFont typeface="Arial"/>
                  <a:buChar char="–"/>
                </a:pPr>
                <a14:m>
                  <m:oMath xmlns:m="http://schemas.openxmlformats.org/officeDocument/2006/math">
                    <m:r>
                      <a:rPr lang="en-GB" sz="1400" i="1">
                        <a:solidFill>
                          <a:srgbClr val="141313"/>
                        </a:solidFill>
                        <a:latin typeface="Cambria Math" panose="02040503050406030204" pitchFamily="18" charset="0"/>
                      </a:rPr>
                      <m:t>𝐹𝐿𝑃</m:t>
                    </m:r>
                    <m:r>
                      <a:rPr lang="en-GB" sz="1400" i="1">
                        <a:solidFill>
                          <a:srgbClr val="141313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GB" sz="1400" i="1">
                        <a:solidFill>
                          <a:srgbClr val="141313"/>
                        </a:solidFill>
                        <a:latin typeface="Cambria Math" panose="02040503050406030204" pitchFamily="18" charset="0"/>
                      </a:rPr>
                      <m:t>𝑀𝑎𝑥</m:t>
                    </m:r>
                    <m:r>
                      <a:rPr lang="en-GB" sz="1400" i="1">
                        <a:solidFill>
                          <a:srgbClr val="141313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GB" sz="1400" i="1">
                        <a:solidFill>
                          <a:srgbClr val="141313"/>
                        </a:solidFill>
                        <a:latin typeface="Cambria Math" panose="02040503050406030204" pitchFamily="18" charset="0"/>
                      </a:rPr>
                      <m:t>𝐵𝑤𝑜𝑢𝑡</m:t>
                    </m:r>
                    <m:r>
                      <a:rPr lang="en-GB" sz="1400" i="1">
                        <a:solidFill>
                          <a:srgbClr val="141313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GB" sz="1400" i="1">
                        <a:solidFill>
                          <a:srgbClr val="141313"/>
                        </a:solidFill>
                        <a:latin typeface="Cambria Math" panose="02040503050406030204" pitchFamily="18" charset="0"/>
                      </a:rPr>
                      <m:t>𝑡𝑜</m:t>
                    </m:r>
                    <m:r>
                      <a:rPr lang="en-GB" sz="1400" i="1">
                        <a:solidFill>
                          <a:srgbClr val="141313"/>
                        </a:solidFill>
                        <a:latin typeface="Cambria Math" panose="02040503050406030204" pitchFamily="18" charset="0"/>
                      </a:rPr>
                      <m:t> 1 </m:t>
                    </m:r>
                    <m:r>
                      <a:rPr lang="en-GB" sz="1400" i="1">
                        <a:solidFill>
                          <a:srgbClr val="141313"/>
                        </a:solidFill>
                        <a:latin typeface="Cambria Math" panose="02040503050406030204" pitchFamily="18" charset="0"/>
                      </a:rPr>
                      <m:t>𝐸𝑃𝑁</m:t>
                    </m:r>
                    <m:r>
                      <a:rPr lang="en-GB" sz="1400" i="1">
                        <a:solidFill>
                          <a:srgbClr val="141313"/>
                        </a:solidFill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ctrlPr>
                          <a:rPr lang="en-GB" sz="1400" i="1">
                            <a:solidFill>
                              <a:srgbClr val="141313"/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a:rPr lang="en-GB" sz="1400" i="1">
                            <a:solidFill>
                              <a:srgbClr val="141313"/>
                            </a:solidFill>
                            <a:latin typeface="Cambria Math" panose="02040503050406030204" pitchFamily="18" charset="0"/>
                          </a:rPr>
                          <m:t> 40</m:t>
                        </m:r>
                        <m:f>
                          <m:fPr>
                            <m:ctrlPr>
                              <a:rPr lang="en-GB" sz="1400" i="1">
                                <a:solidFill>
                                  <a:srgbClr val="141313"/>
                                </a:solidFill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GB" sz="1400" i="1">
                                <a:solidFill>
                                  <a:srgbClr val="141313"/>
                                </a:solidFill>
                                <a:latin typeface="Cambria Math" panose="02040503050406030204" pitchFamily="18" charset="0"/>
                              </a:rPr>
                              <m:t>𝐺𝑏</m:t>
                            </m:r>
                          </m:num>
                          <m:den>
                            <m:r>
                              <a:rPr lang="en-GB" sz="1400" i="1">
                                <a:solidFill>
                                  <a:srgbClr val="141313"/>
                                </a:solidFill>
                                <a:latin typeface="Cambria Math" panose="02040503050406030204" pitchFamily="18" charset="0"/>
                              </a:rPr>
                              <m:t>𝑠</m:t>
                            </m:r>
                          </m:den>
                        </m:f>
                      </m:e>
                    </m:d>
                    <m:r>
                      <a:rPr lang="en-GB" sz="1400" i="1">
                        <a:solidFill>
                          <a:srgbClr val="141313"/>
                        </a:solidFill>
                        <a:latin typeface="Cambria Math" panose="02040503050406030204" pitchFamily="18" charset="0"/>
                      </a:rPr>
                      <m:t>/25</m:t>
                    </m:r>
                    <m:r>
                      <a:rPr lang="en-US" sz="1400" b="0" i="1" smtClean="0">
                        <a:solidFill>
                          <a:srgbClr val="141313"/>
                        </a:solidFill>
                        <a:latin typeface="Cambria Math"/>
                      </a:rPr>
                      <m:t>0</m:t>
                    </m:r>
                    <m:r>
                      <a:rPr lang="en-GB" sz="1400" i="1">
                        <a:solidFill>
                          <a:srgbClr val="141313"/>
                        </a:solidFill>
                        <a:latin typeface="Cambria Math" panose="02040503050406030204" pitchFamily="18" charset="0"/>
                      </a:rPr>
                      <m:t>=160 </m:t>
                    </m:r>
                    <m:r>
                      <a:rPr lang="en-GB" sz="1400" i="1">
                        <a:solidFill>
                          <a:srgbClr val="141313"/>
                        </a:solidFill>
                        <a:latin typeface="Cambria Math" panose="02040503050406030204" pitchFamily="18" charset="0"/>
                      </a:rPr>
                      <m:t>𝑀𝑏</m:t>
                    </m:r>
                    <m:r>
                      <a:rPr lang="en-GB" sz="1400" i="1">
                        <a:solidFill>
                          <a:srgbClr val="141313"/>
                        </a:solidFill>
                        <a:latin typeface="Cambria Math" panose="02040503050406030204" pitchFamily="18" charset="0"/>
                      </a:rPr>
                      <m:t>/</m:t>
                    </m:r>
                    <m:r>
                      <a:rPr lang="en-GB" sz="1400" i="1">
                        <a:solidFill>
                          <a:srgbClr val="141313"/>
                        </a:solidFill>
                        <a:latin typeface="Cambria Math" panose="02040503050406030204" pitchFamily="18" charset="0"/>
                      </a:rPr>
                      <m:t>𝑠</m:t>
                    </m:r>
                  </m:oMath>
                </a14:m>
                <a:r>
                  <a:rPr lang="en-GB" sz="1400" dirty="0">
                    <a:solidFill>
                      <a:srgbClr val="141313"/>
                    </a:solidFill>
                  </a:rPr>
                  <a:t> </a:t>
                </a:r>
              </a:p>
              <a:p>
                <a:pPr marL="742950" lvl="1" indent="-285750">
                  <a:spcBef>
                    <a:spcPct val="20000"/>
                  </a:spcBef>
                  <a:buFont typeface="Arial"/>
                  <a:buChar char="–"/>
                </a:pPr>
                <a14:m>
                  <m:oMath xmlns:m="http://schemas.openxmlformats.org/officeDocument/2006/math">
                    <m:r>
                      <a:rPr lang="en-GB" sz="1400" i="1">
                        <a:solidFill>
                          <a:srgbClr val="141313"/>
                        </a:solidFill>
                        <a:latin typeface="Cambria Math" panose="02040503050406030204" pitchFamily="18" charset="0"/>
                      </a:rPr>
                      <m:t>𝐹𝐿𝑃</m:t>
                    </m:r>
                    <m:r>
                      <a:rPr lang="en-GB" sz="1400" i="1">
                        <a:solidFill>
                          <a:srgbClr val="141313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GB" sz="1400" i="1">
                        <a:solidFill>
                          <a:srgbClr val="141313"/>
                        </a:solidFill>
                        <a:latin typeface="Cambria Math" panose="02040503050406030204" pitchFamily="18" charset="0"/>
                      </a:rPr>
                      <m:t>𝑀𝑖𝑛</m:t>
                    </m:r>
                    <m:r>
                      <a:rPr lang="en-GB" sz="1400" i="1">
                        <a:solidFill>
                          <a:srgbClr val="141313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GB" sz="1400" i="1">
                        <a:solidFill>
                          <a:srgbClr val="141313"/>
                        </a:solidFill>
                        <a:latin typeface="Cambria Math" panose="02040503050406030204" pitchFamily="18" charset="0"/>
                      </a:rPr>
                      <m:t>𝑃𝑎𝑟𝑎𝑙𝑙𝑒𝑙</m:t>
                    </m:r>
                    <m:r>
                      <a:rPr lang="en-GB" sz="1400" i="1">
                        <a:solidFill>
                          <a:srgbClr val="141313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GB" sz="1400" i="1">
                        <a:solidFill>
                          <a:srgbClr val="141313"/>
                        </a:solidFill>
                        <a:latin typeface="Cambria Math" panose="02040503050406030204" pitchFamily="18" charset="0"/>
                      </a:rPr>
                      <m:t>𝑡𝑟𝑎𝑛𝑠𝑓𝑒𝑟</m:t>
                    </m:r>
                    <m:r>
                      <a:rPr lang="en-GB" sz="1400" i="1">
                        <a:solidFill>
                          <a:srgbClr val="141313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GB" sz="1400" i="1">
                        <a:solidFill>
                          <a:srgbClr val="141313"/>
                        </a:solidFill>
                        <a:latin typeface="Cambria Math" panose="02040503050406030204" pitchFamily="18" charset="0"/>
                      </a:rPr>
                      <m:t>𝑡𝑜</m:t>
                    </m:r>
                    <m:r>
                      <a:rPr lang="en-GB" sz="1400" i="1">
                        <a:solidFill>
                          <a:srgbClr val="141313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GB" sz="1400" i="1">
                        <a:solidFill>
                          <a:srgbClr val="141313"/>
                        </a:solidFill>
                        <a:latin typeface="Cambria Math" panose="02040503050406030204" pitchFamily="18" charset="0"/>
                      </a:rPr>
                      <m:t>𝐸𝑃𝑁𝑠</m:t>
                    </m:r>
                    <m:r>
                      <a:rPr lang="en-GB" sz="1400" i="1">
                        <a:solidFill>
                          <a:srgbClr val="141313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GB" sz="1400" i="1">
                            <a:solidFill>
                              <a:srgbClr val="141313"/>
                            </a:solidFill>
                            <a:latin typeface="Cambria Math"/>
                          </a:rPr>
                        </m:ctrlPr>
                      </m:fPr>
                      <m:num>
                        <m:d>
                          <m:dPr>
                            <m:ctrlPr>
                              <a:rPr lang="en-GB" sz="1400" i="1">
                                <a:solidFill>
                                  <a:srgbClr val="141313"/>
                                </a:solidFill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GB" sz="1400" i="1">
                                <a:solidFill>
                                  <a:srgbClr val="141313"/>
                                </a:solidFill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GB" sz="1400" b="0" i="1" smtClean="0">
                                <a:solidFill>
                                  <a:srgbClr val="141313"/>
                                </a:solidFill>
                                <a:latin typeface="Cambria Math" panose="02040503050406030204" pitchFamily="18" charset="0"/>
                              </a:rPr>
                              <m:t>1</m:t>
                            </m:r>
                            <m:r>
                              <a:rPr lang="en-GB" sz="1400" i="1">
                                <a:solidFill>
                                  <a:srgbClr val="141313"/>
                                </a:solidFill>
                                <a:latin typeface="Cambria Math" panose="02040503050406030204" pitchFamily="18" charset="0"/>
                              </a:rPr>
                              <m:t>0</m:t>
                            </m:r>
                            <m:f>
                              <m:fPr>
                                <m:ctrlPr>
                                  <a:rPr lang="en-GB" sz="1400" i="1">
                                    <a:solidFill>
                                      <a:srgbClr val="141313"/>
                                    </a:solidFill>
                                    <a:latin typeface="Cambria Math"/>
                                  </a:rPr>
                                </m:ctrlPr>
                              </m:fPr>
                              <m:num>
                                <m:r>
                                  <a:rPr lang="en-GB" sz="1400" i="1">
                                    <a:solidFill>
                                      <a:srgbClr val="141313"/>
                                    </a:solidFill>
                                    <a:latin typeface="Cambria Math" panose="02040503050406030204" pitchFamily="18" charset="0"/>
                                  </a:rPr>
                                  <m:t>𝐺𝑏</m:t>
                                </m:r>
                              </m:num>
                              <m:den>
                                <m:r>
                                  <a:rPr lang="en-GB" sz="1400" i="1">
                                    <a:solidFill>
                                      <a:srgbClr val="141313"/>
                                    </a:solidFill>
                                    <a:latin typeface="Cambria Math" panose="02040503050406030204" pitchFamily="18" charset="0"/>
                                  </a:rPr>
                                  <m:t>𝑠</m:t>
                                </m:r>
                              </m:den>
                            </m:f>
                          </m:e>
                        </m:d>
                      </m:num>
                      <m:den>
                        <m:r>
                          <a:rPr lang="en-GB" sz="1400" i="1">
                            <a:solidFill>
                              <a:srgbClr val="141313"/>
                            </a:solidFill>
                            <a:latin typeface="Cambria Math" panose="02040503050406030204" pitchFamily="18" charset="0"/>
                          </a:rPr>
                          <m:t>160</m:t>
                        </m:r>
                      </m:den>
                    </m:f>
                    <m:r>
                      <a:rPr lang="en-GB" sz="1400" i="1">
                        <a:solidFill>
                          <a:srgbClr val="141313"/>
                        </a:solidFill>
                        <a:latin typeface="Cambria Math" panose="02040503050406030204" pitchFamily="18" charset="0"/>
                      </a:rPr>
                      <m:t>~ 64 </m:t>
                    </m:r>
                    <m:r>
                      <a:rPr lang="en-GB" sz="1400" i="1">
                        <a:solidFill>
                          <a:srgbClr val="141313"/>
                        </a:solidFill>
                        <a:latin typeface="Cambria Math" panose="02040503050406030204" pitchFamily="18" charset="0"/>
                      </a:rPr>
                      <m:t>𝑡𝑟𝑎𝑛𝑠𝑓𝑒𝑟𝑠</m:t>
                    </m:r>
                  </m:oMath>
                </a14:m>
                <a:endParaRPr lang="en-GB" sz="1400" dirty="0">
                  <a:solidFill>
                    <a:srgbClr val="141313"/>
                  </a:solidFill>
                </a:endParaRPr>
              </a:p>
              <a:p>
                <a:pPr marL="742950" lvl="1" indent="-285750">
                  <a:spcBef>
                    <a:spcPct val="20000"/>
                  </a:spcBef>
                  <a:buFont typeface="Arial"/>
                  <a:buChar char="–"/>
                </a:pPr>
                <a:r>
                  <a:rPr lang="en-GB" sz="1400" dirty="0">
                    <a:solidFill>
                      <a:srgbClr val="141313"/>
                    </a:solidFill>
                  </a:rPr>
                  <a:t>A </a:t>
                </a:r>
                <a:r>
                  <a:rPr lang="en-GB" sz="1400" dirty="0" smtClean="0">
                    <a:solidFill>
                      <a:srgbClr val="141313"/>
                    </a:solidFill>
                  </a:rPr>
                  <a:t>minimum of </a:t>
                </a:r>
                <a:r>
                  <a:rPr lang="en-GB" sz="1400" dirty="0">
                    <a:solidFill>
                      <a:srgbClr val="141313"/>
                    </a:solidFill>
                  </a:rPr>
                  <a:t>~16’000 concurrent data transfers at any </a:t>
                </a:r>
                <a:r>
                  <a:rPr lang="en-GB" sz="1400" dirty="0" smtClean="0">
                    <a:solidFill>
                      <a:srgbClr val="141313"/>
                    </a:solidFill>
                  </a:rPr>
                  <a:t>time</a:t>
                </a:r>
                <a:endParaRPr lang="en-GB" sz="1400" dirty="0">
                  <a:solidFill>
                    <a:srgbClr val="141313"/>
                  </a:solidFill>
                </a:endParaRPr>
              </a:p>
              <a:p>
                <a:endParaRPr lang="en-GB" sz="1000" dirty="0">
                  <a:solidFill>
                    <a:schemeClr val="tx1"/>
                  </a:solidFill>
                </a:endParaRPr>
              </a:p>
              <a:p>
                <a:endParaRPr lang="en-GB" sz="10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50" name="Rectangle 14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0973" y="3174779"/>
                <a:ext cx="5751753" cy="2946959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5731501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0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4257" y="660257"/>
            <a:ext cx="7211567" cy="612409"/>
          </a:xfrm>
        </p:spPr>
        <p:txBody>
          <a:bodyPr/>
          <a:lstStyle/>
          <a:p>
            <a:r>
              <a:rPr lang="en-US" dirty="0" smtClean="0"/>
              <a:t>Hardware Architecture: FLP buffer size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511168" y="6498850"/>
            <a:ext cx="484382" cy="365125"/>
          </a:xfrm>
        </p:spPr>
        <p:txBody>
          <a:bodyPr/>
          <a:lstStyle/>
          <a:p>
            <a:fld id="{2066355A-084C-D24E-9AD2-7E4FC41EA627}" type="slidenum">
              <a:rPr lang="en-US" smtClean="0"/>
              <a:pPr/>
              <a:t>16</a:t>
            </a:fld>
            <a:endParaRPr lang="en-US" dirty="0"/>
          </a:p>
        </p:txBody>
      </p:sp>
      <p:cxnSp>
        <p:nvCxnSpPr>
          <p:cNvPr id="6" name="Straight Connector 5"/>
          <p:cNvCxnSpPr/>
          <p:nvPr/>
        </p:nvCxnSpPr>
        <p:spPr bwMode="auto">
          <a:xfrm flipH="1">
            <a:off x="4447366" y="1322376"/>
            <a:ext cx="90689" cy="159657"/>
          </a:xfrm>
          <a:prstGeom prst="line">
            <a:avLst/>
          </a:prstGeom>
          <a:noFill/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" name="Straight Arrow Connector 6"/>
          <p:cNvCxnSpPr>
            <a:endCxn id="8" idx="3"/>
          </p:cNvCxnSpPr>
          <p:nvPr/>
        </p:nvCxnSpPr>
        <p:spPr bwMode="auto">
          <a:xfrm>
            <a:off x="1976250" y="1407846"/>
            <a:ext cx="1083651" cy="7550"/>
          </a:xfrm>
          <a:prstGeom prst="straightConnector1">
            <a:avLst/>
          </a:prstGeom>
          <a:noFill/>
          <a:ln w="28575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8" name="Rectangle 7"/>
          <p:cNvSpPr>
            <a:spLocks noChangeArrowheads="1"/>
          </p:cNvSpPr>
          <p:nvPr/>
        </p:nvSpPr>
        <p:spPr bwMode="auto">
          <a:xfrm flipH="1">
            <a:off x="3059901" y="1224845"/>
            <a:ext cx="978864" cy="381102"/>
          </a:xfrm>
          <a:prstGeom prst="rect">
            <a:avLst/>
          </a:prstGeom>
          <a:solidFill>
            <a:srgbClr val="00AE00">
              <a:lumMod val="60000"/>
              <a:lumOff val="40000"/>
            </a:srgbClr>
          </a:solidFill>
          <a:ln>
            <a:noFill/>
            <a:headEnd/>
            <a:tailEnd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wrap="none" lIns="182562" tIns="46038" rIns="182562" bIns="46038" anchor="ctr" anchorCtr="1"/>
          <a:lstStyle/>
          <a:p>
            <a:pPr marL="0" marR="0" lvl="0" indent="0" algn="ctr" defTabSz="7620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FLP</a:t>
            </a: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9" name="Straight Connector 8"/>
          <p:cNvCxnSpPr/>
          <p:nvPr/>
        </p:nvCxnSpPr>
        <p:spPr bwMode="auto">
          <a:xfrm flipH="1">
            <a:off x="2439577" y="1315502"/>
            <a:ext cx="90689" cy="159657"/>
          </a:xfrm>
          <a:prstGeom prst="line">
            <a:avLst/>
          </a:prstGeom>
          <a:noFill/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" name="Straight Arrow Connector 10"/>
          <p:cNvCxnSpPr>
            <a:stCxn id="8" idx="1"/>
            <a:endCxn id="82" idx="1"/>
          </p:cNvCxnSpPr>
          <p:nvPr/>
        </p:nvCxnSpPr>
        <p:spPr bwMode="auto">
          <a:xfrm>
            <a:off x="4038765" y="1415396"/>
            <a:ext cx="885104" cy="0"/>
          </a:xfrm>
          <a:prstGeom prst="straightConnector1">
            <a:avLst/>
          </a:prstGeom>
          <a:noFill/>
          <a:ln w="28575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2" name="Rectangle 11"/>
          <p:cNvSpPr>
            <a:spLocks noChangeArrowheads="1"/>
          </p:cNvSpPr>
          <p:nvPr/>
        </p:nvSpPr>
        <p:spPr bwMode="auto">
          <a:xfrm flipH="1">
            <a:off x="3059901" y="2472768"/>
            <a:ext cx="978864" cy="402456"/>
          </a:xfrm>
          <a:prstGeom prst="rect">
            <a:avLst/>
          </a:prstGeom>
          <a:solidFill>
            <a:srgbClr val="00AE00">
              <a:lumMod val="60000"/>
              <a:lumOff val="40000"/>
            </a:srgbClr>
          </a:solidFill>
          <a:ln>
            <a:noFill/>
            <a:headEnd/>
            <a:tailEnd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wrap="none" lIns="182562" tIns="46038" rIns="182562" bIns="46038" anchor="ctr" anchorCtr="1"/>
          <a:lstStyle/>
          <a:p>
            <a:pPr marL="0" marR="0" lvl="0" indent="0" algn="ctr" defTabSz="7620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FLP</a:t>
            </a: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13" name="Straight Arrow Connector 12"/>
          <p:cNvCxnSpPr>
            <a:stCxn id="12" idx="1"/>
            <a:endCxn id="84" idx="1"/>
          </p:cNvCxnSpPr>
          <p:nvPr/>
        </p:nvCxnSpPr>
        <p:spPr bwMode="auto">
          <a:xfrm>
            <a:off x="4038765" y="2673996"/>
            <a:ext cx="885104" cy="3807"/>
          </a:xfrm>
          <a:prstGeom prst="straightConnector1">
            <a:avLst/>
          </a:prstGeom>
          <a:noFill/>
          <a:ln w="28575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4" name="Rectangle 13"/>
          <p:cNvSpPr>
            <a:spLocks noChangeArrowheads="1"/>
          </p:cNvSpPr>
          <p:nvPr/>
        </p:nvSpPr>
        <p:spPr bwMode="auto">
          <a:xfrm flipH="1">
            <a:off x="3059901" y="4993776"/>
            <a:ext cx="978864" cy="394840"/>
          </a:xfrm>
          <a:prstGeom prst="rect">
            <a:avLst/>
          </a:prstGeom>
          <a:solidFill>
            <a:srgbClr val="00AE00">
              <a:lumMod val="60000"/>
              <a:lumOff val="40000"/>
            </a:srgbClr>
          </a:solidFill>
          <a:ln>
            <a:noFill/>
            <a:headEnd/>
            <a:tailEnd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wrap="none" lIns="182562" tIns="46038" rIns="182562" bIns="46038" anchor="ctr" anchorCtr="1"/>
          <a:lstStyle/>
          <a:p>
            <a:pPr marL="0" marR="0" lvl="0" indent="0" algn="ctr" defTabSz="7620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FLP</a:t>
            </a: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15" name="Straight Arrow Connector 14"/>
          <p:cNvCxnSpPr>
            <a:stCxn id="14" idx="1"/>
            <a:endCxn id="85" idx="1"/>
          </p:cNvCxnSpPr>
          <p:nvPr/>
        </p:nvCxnSpPr>
        <p:spPr bwMode="auto">
          <a:xfrm>
            <a:off x="4038765" y="5191196"/>
            <a:ext cx="885104" cy="0"/>
          </a:xfrm>
          <a:prstGeom prst="straightConnector1">
            <a:avLst/>
          </a:prstGeom>
          <a:noFill/>
          <a:ln w="28575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9" name="Straight Arrow Connector 18"/>
          <p:cNvCxnSpPr>
            <a:endCxn id="12" idx="3"/>
          </p:cNvCxnSpPr>
          <p:nvPr/>
        </p:nvCxnSpPr>
        <p:spPr bwMode="auto">
          <a:xfrm flipV="1">
            <a:off x="1976250" y="2673996"/>
            <a:ext cx="1083651" cy="3127"/>
          </a:xfrm>
          <a:prstGeom prst="straightConnector1">
            <a:avLst/>
          </a:prstGeom>
          <a:noFill/>
          <a:ln w="28575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0" name="Straight Arrow Connector 19"/>
          <p:cNvCxnSpPr>
            <a:endCxn id="14" idx="3"/>
          </p:cNvCxnSpPr>
          <p:nvPr/>
        </p:nvCxnSpPr>
        <p:spPr bwMode="auto">
          <a:xfrm>
            <a:off x="1976250" y="5190515"/>
            <a:ext cx="1083651" cy="681"/>
          </a:xfrm>
          <a:prstGeom prst="straightConnector1">
            <a:avLst/>
          </a:prstGeom>
          <a:noFill/>
          <a:ln w="28575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3" name="Rectangle 22"/>
          <p:cNvSpPr>
            <a:spLocks noChangeArrowheads="1"/>
          </p:cNvSpPr>
          <p:nvPr/>
        </p:nvSpPr>
        <p:spPr bwMode="auto">
          <a:xfrm flipH="1">
            <a:off x="3050687" y="3090589"/>
            <a:ext cx="988078" cy="425414"/>
          </a:xfrm>
          <a:prstGeom prst="rect">
            <a:avLst/>
          </a:prstGeom>
          <a:solidFill>
            <a:srgbClr val="00AE00">
              <a:lumMod val="60000"/>
              <a:lumOff val="40000"/>
            </a:srgbClr>
          </a:solidFill>
          <a:ln>
            <a:noFill/>
            <a:headEnd/>
            <a:tailEnd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wrap="none" lIns="182562" tIns="46038" rIns="182562" bIns="46038" anchor="ctr" anchorCtr="1"/>
          <a:lstStyle/>
          <a:p>
            <a:pPr marL="0" marR="0" lvl="0" indent="0" algn="ctr" defTabSz="7620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FLP</a:t>
            </a: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24" name="Straight Arrow Connector 23"/>
          <p:cNvCxnSpPr>
            <a:stCxn id="23" idx="1"/>
            <a:endCxn id="86" idx="1"/>
          </p:cNvCxnSpPr>
          <p:nvPr/>
        </p:nvCxnSpPr>
        <p:spPr bwMode="auto">
          <a:xfrm>
            <a:off x="4038765" y="3303296"/>
            <a:ext cx="880497" cy="7007"/>
          </a:xfrm>
          <a:prstGeom prst="straightConnector1">
            <a:avLst/>
          </a:prstGeom>
          <a:noFill/>
          <a:ln w="28575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6" name="Straight Arrow Connector 25"/>
          <p:cNvCxnSpPr>
            <a:endCxn id="23" idx="3"/>
          </p:cNvCxnSpPr>
          <p:nvPr/>
        </p:nvCxnSpPr>
        <p:spPr bwMode="auto">
          <a:xfrm flipV="1">
            <a:off x="1971643" y="3303296"/>
            <a:ext cx="1079044" cy="6326"/>
          </a:xfrm>
          <a:prstGeom prst="straightConnector1">
            <a:avLst/>
          </a:prstGeom>
          <a:noFill/>
          <a:ln w="28575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7" name="Rectangle 26"/>
          <p:cNvSpPr>
            <a:spLocks noChangeArrowheads="1"/>
          </p:cNvSpPr>
          <p:nvPr/>
        </p:nvSpPr>
        <p:spPr bwMode="auto">
          <a:xfrm flipH="1">
            <a:off x="3049743" y="1852896"/>
            <a:ext cx="989022" cy="383600"/>
          </a:xfrm>
          <a:prstGeom prst="rect">
            <a:avLst/>
          </a:prstGeom>
          <a:solidFill>
            <a:srgbClr val="00AE00">
              <a:lumMod val="60000"/>
              <a:lumOff val="40000"/>
            </a:srgbClr>
          </a:solidFill>
          <a:ln>
            <a:noFill/>
            <a:headEnd/>
            <a:tailEnd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wrap="none" lIns="182562" tIns="46038" rIns="182562" bIns="46038" anchor="ctr" anchorCtr="1"/>
          <a:lstStyle/>
          <a:p>
            <a:pPr marL="0" marR="0" lvl="0" indent="0" algn="ctr" defTabSz="7620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FLP</a:t>
            </a: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28" name="Straight Arrow Connector 27"/>
          <p:cNvCxnSpPr>
            <a:stCxn id="27" idx="1"/>
            <a:endCxn id="87" idx="1"/>
          </p:cNvCxnSpPr>
          <p:nvPr/>
        </p:nvCxnSpPr>
        <p:spPr bwMode="auto">
          <a:xfrm>
            <a:off x="4038765" y="2044696"/>
            <a:ext cx="880025" cy="1300"/>
          </a:xfrm>
          <a:prstGeom prst="straightConnector1">
            <a:avLst/>
          </a:prstGeom>
          <a:noFill/>
          <a:ln w="28575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0" name="Straight Arrow Connector 29"/>
          <p:cNvCxnSpPr>
            <a:endCxn id="27" idx="3"/>
          </p:cNvCxnSpPr>
          <p:nvPr/>
        </p:nvCxnSpPr>
        <p:spPr bwMode="auto">
          <a:xfrm>
            <a:off x="1971171" y="2038395"/>
            <a:ext cx="1078572" cy="6301"/>
          </a:xfrm>
          <a:prstGeom prst="straightConnector1">
            <a:avLst/>
          </a:prstGeom>
          <a:noFill/>
          <a:ln w="28575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31" name="Rectangle 30"/>
          <p:cNvSpPr>
            <a:spLocks noChangeArrowheads="1"/>
          </p:cNvSpPr>
          <p:nvPr/>
        </p:nvSpPr>
        <p:spPr bwMode="auto">
          <a:xfrm flipH="1">
            <a:off x="3059901" y="5621082"/>
            <a:ext cx="978864" cy="425414"/>
          </a:xfrm>
          <a:prstGeom prst="rect">
            <a:avLst/>
          </a:prstGeom>
          <a:solidFill>
            <a:srgbClr val="00AE00">
              <a:lumMod val="60000"/>
              <a:lumOff val="40000"/>
            </a:srgbClr>
          </a:solidFill>
          <a:ln>
            <a:noFill/>
            <a:headEnd/>
            <a:tailEnd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wrap="none" lIns="182562" tIns="46038" rIns="182562" bIns="46038" anchor="ctr" anchorCtr="1"/>
          <a:lstStyle/>
          <a:p>
            <a:pPr marL="0" marR="0" lvl="0" indent="0" algn="ctr" defTabSz="7620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FLP</a:t>
            </a: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32" name="Straight Arrow Connector 31"/>
          <p:cNvCxnSpPr>
            <a:stCxn id="31" idx="1"/>
            <a:endCxn id="88" idx="1"/>
          </p:cNvCxnSpPr>
          <p:nvPr/>
        </p:nvCxnSpPr>
        <p:spPr bwMode="auto">
          <a:xfrm flipV="1">
            <a:off x="4038765" y="5829605"/>
            <a:ext cx="885104" cy="4184"/>
          </a:xfrm>
          <a:prstGeom prst="straightConnector1">
            <a:avLst/>
          </a:prstGeom>
          <a:noFill/>
          <a:ln w="28575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3" name="Straight Arrow Connector 32"/>
          <p:cNvCxnSpPr>
            <a:endCxn id="31" idx="3"/>
          </p:cNvCxnSpPr>
          <p:nvPr/>
        </p:nvCxnSpPr>
        <p:spPr bwMode="auto">
          <a:xfrm>
            <a:off x="1976250" y="5833108"/>
            <a:ext cx="1083651" cy="681"/>
          </a:xfrm>
          <a:prstGeom prst="straightConnector1">
            <a:avLst/>
          </a:prstGeom>
          <a:noFill/>
          <a:ln w="28575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34" name="Rectangle 33"/>
          <p:cNvSpPr>
            <a:spLocks noChangeArrowheads="1"/>
          </p:cNvSpPr>
          <p:nvPr/>
        </p:nvSpPr>
        <p:spPr bwMode="auto">
          <a:xfrm flipH="1">
            <a:off x="3029421" y="4366009"/>
            <a:ext cx="1009344" cy="391774"/>
          </a:xfrm>
          <a:prstGeom prst="rect">
            <a:avLst/>
          </a:prstGeom>
          <a:solidFill>
            <a:srgbClr val="00AE00">
              <a:lumMod val="60000"/>
              <a:lumOff val="40000"/>
            </a:srgbClr>
          </a:solidFill>
          <a:ln>
            <a:noFill/>
            <a:headEnd/>
            <a:tailEnd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wrap="none" lIns="182562" tIns="46038" rIns="182562" bIns="46038" anchor="ctr" anchorCtr="1"/>
          <a:lstStyle/>
          <a:p>
            <a:pPr marL="0" marR="0" lvl="0" indent="0" algn="ctr" defTabSz="7620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FLP</a:t>
            </a: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35" name="Straight Arrow Connector 34"/>
          <p:cNvCxnSpPr>
            <a:stCxn id="34" idx="1"/>
            <a:endCxn id="89" idx="1"/>
          </p:cNvCxnSpPr>
          <p:nvPr/>
        </p:nvCxnSpPr>
        <p:spPr bwMode="auto">
          <a:xfrm flipV="1">
            <a:off x="4038765" y="4560363"/>
            <a:ext cx="886694" cy="1533"/>
          </a:xfrm>
          <a:prstGeom prst="straightConnector1">
            <a:avLst/>
          </a:prstGeom>
          <a:noFill/>
          <a:ln w="28575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7" name="Straight Arrow Connector 36"/>
          <p:cNvCxnSpPr>
            <a:endCxn id="34" idx="3"/>
          </p:cNvCxnSpPr>
          <p:nvPr/>
        </p:nvCxnSpPr>
        <p:spPr bwMode="auto">
          <a:xfrm>
            <a:off x="1961010" y="4559682"/>
            <a:ext cx="1068411" cy="2214"/>
          </a:xfrm>
          <a:prstGeom prst="straightConnector1">
            <a:avLst/>
          </a:prstGeom>
          <a:noFill/>
          <a:ln w="28575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38" name="Rectangle 37"/>
          <p:cNvSpPr>
            <a:spLocks noChangeArrowheads="1"/>
          </p:cNvSpPr>
          <p:nvPr/>
        </p:nvSpPr>
        <p:spPr bwMode="auto">
          <a:xfrm flipH="1">
            <a:off x="3029421" y="3736544"/>
            <a:ext cx="1009344" cy="392104"/>
          </a:xfrm>
          <a:prstGeom prst="rect">
            <a:avLst/>
          </a:prstGeom>
          <a:solidFill>
            <a:srgbClr val="00AE00">
              <a:lumMod val="60000"/>
              <a:lumOff val="40000"/>
            </a:srgbClr>
          </a:solidFill>
          <a:ln>
            <a:noFill/>
            <a:headEnd/>
            <a:tailEnd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wrap="none" lIns="182562" tIns="46038" rIns="182562" bIns="46038" anchor="ctr" anchorCtr="1"/>
          <a:lstStyle/>
          <a:p>
            <a:pPr marL="0" marR="0" lvl="0" indent="0" algn="ctr" defTabSz="7620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FLP</a:t>
            </a: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39" name="Straight Arrow Connector 38"/>
          <p:cNvCxnSpPr>
            <a:stCxn id="38" idx="1"/>
            <a:endCxn id="90" idx="1"/>
          </p:cNvCxnSpPr>
          <p:nvPr/>
        </p:nvCxnSpPr>
        <p:spPr bwMode="auto">
          <a:xfrm>
            <a:off x="4038765" y="3932596"/>
            <a:ext cx="886694" cy="1570"/>
          </a:xfrm>
          <a:prstGeom prst="straightConnector1">
            <a:avLst/>
          </a:prstGeom>
          <a:noFill/>
          <a:ln w="28575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1" name="Straight Arrow Connector 40"/>
          <p:cNvCxnSpPr>
            <a:endCxn id="38" idx="3"/>
          </p:cNvCxnSpPr>
          <p:nvPr/>
        </p:nvCxnSpPr>
        <p:spPr bwMode="auto">
          <a:xfrm>
            <a:off x="1961010" y="3930547"/>
            <a:ext cx="1068411" cy="2049"/>
          </a:xfrm>
          <a:prstGeom prst="straightConnector1">
            <a:avLst/>
          </a:prstGeom>
          <a:noFill/>
          <a:ln w="28575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48" name="TextBox 47"/>
          <p:cNvSpPr txBox="1"/>
          <p:nvPr/>
        </p:nvSpPr>
        <p:spPr>
          <a:xfrm>
            <a:off x="1029534" y="6096034"/>
            <a:ext cx="150073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~ </a:t>
            </a:r>
            <a:r>
              <a:rPr lang="fr-FR" sz="1600" kern="0" dirty="0" smtClean="0">
                <a:solidFill>
                  <a:sysClr val="windowText" lastClr="000000"/>
                </a:solidFill>
                <a:latin typeface="Arial" pitchFamily="34" charset="0"/>
                <a:cs typeface="Arial" pitchFamily="34" charset="0"/>
              </a:rPr>
              <a:t>25</a:t>
            </a:r>
            <a:r>
              <a:rPr kumimoji="0" lang="fr-FR" sz="1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00 </a:t>
            </a:r>
            <a:r>
              <a:rPr lang="fr-FR" sz="1600" kern="0" dirty="0" smtClean="0">
                <a:solidFill>
                  <a:sysClr val="windowText" lastClr="000000"/>
                </a:solidFill>
                <a:latin typeface="Arial" pitchFamily="34" charset="0"/>
                <a:cs typeface="Arial" pitchFamily="34" charset="0"/>
              </a:rPr>
              <a:t>DDL3</a:t>
            </a:r>
            <a:r>
              <a:rPr kumimoji="0" lang="fr-FR" sz="1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s</a:t>
            </a: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2434752" y="6096034"/>
            <a:ext cx="221406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~ 250 </a:t>
            </a:r>
            <a:r>
              <a:rPr kumimoji="0" lang="fr-FR" sz="1600" b="0" i="0" u="none" strike="noStrike" kern="0" cap="none" spc="0" normalizeH="0" baseline="0" noProof="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FLPs</a:t>
            </a:r>
            <a:endParaRPr lang="fr-FR" sz="1600" kern="0" dirty="0">
              <a:solidFill>
                <a:sysClr val="windowText" lastClr="000000"/>
              </a:solidFill>
              <a:latin typeface="Arial" pitchFamily="34" charset="0"/>
              <a:cs typeface="Arial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600" kern="0" dirty="0" smtClean="0">
                <a:solidFill>
                  <a:sysClr val="windowText" lastClr="000000"/>
                </a:solidFill>
                <a:latin typeface="Arial" pitchFamily="34" charset="0"/>
                <a:cs typeface="Arial" pitchFamily="34" charset="0"/>
              </a:rPr>
              <a:t>First </a:t>
            </a:r>
            <a:r>
              <a:rPr lang="fr-FR" sz="1600" kern="0" dirty="0" err="1" smtClean="0">
                <a:solidFill>
                  <a:sysClr val="windowText" lastClr="000000"/>
                </a:solidFill>
                <a:latin typeface="Arial" pitchFamily="34" charset="0"/>
                <a:cs typeface="Arial" pitchFamily="34" charset="0"/>
              </a:rPr>
              <a:t>Level</a:t>
            </a:r>
            <a:r>
              <a:rPr lang="fr-FR" sz="1600" kern="0" dirty="0" smtClean="0">
                <a:solidFill>
                  <a:sysClr val="windowText" lastClr="000000"/>
                </a:solidFill>
                <a:latin typeface="Arial" pitchFamily="34" charset="0"/>
                <a:cs typeface="Arial" pitchFamily="34" charset="0"/>
              </a:rPr>
              <a:t> Processors</a:t>
            </a: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57" name="Straight Arrow Connector 56"/>
          <p:cNvCxnSpPr>
            <a:stCxn id="91" idx="3"/>
            <a:endCxn id="60" idx="3"/>
          </p:cNvCxnSpPr>
          <p:nvPr/>
        </p:nvCxnSpPr>
        <p:spPr bwMode="auto">
          <a:xfrm>
            <a:off x="5830644" y="2071467"/>
            <a:ext cx="320750" cy="2758"/>
          </a:xfrm>
          <a:prstGeom prst="straightConnector1">
            <a:avLst/>
          </a:prstGeom>
          <a:noFill/>
          <a:ln w="28575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 w="med" len="med"/>
          </a:ln>
          <a:effectLst/>
        </p:spPr>
      </p:cxnSp>
      <p:cxnSp>
        <p:nvCxnSpPr>
          <p:cNvPr id="58" name="Straight Connector 57"/>
          <p:cNvCxnSpPr/>
          <p:nvPr/>
        </p:nvCxnSpPr>
        <p:spPr bwMode="auto">
          <a:xfrm flipH="1">
            <a:off x="5920288" y="2012734"/>
            <a:ext cx="72643" cy="127888"/>
          </a:xfrm>
          <a:prstGeom prst="line">
            <a:avLst/>
          </a:prstGeom>
          <a:noFill/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9" name="Rectangle 58"/>
          <p:cNvSpPr>
            <a:spLocks noChangeArrowheads="1"/>
          </p:cNvSpPr>
          <p:nvPr/>
        </p:nvSpPr>
        <p:spPr bwMode="auto">
          <a:xfrm flipH="1">
            <a:off x="6151394" y="3055973"/>
            <a:ext cx="697194" cy="240719"/>
          </a:xfrm>
          <a:prstGeom prst="rect">
            <a:avLst/>
          </a:prstGeom>
          <a:solidFill>
            <a:srgbClr val="00AE00">
              <a:lumMod val="60000"/>
              <a:lumOff val="40000"/>
            </a:srgbClr>
          </a:solidFill>
          <a:ln>
            <a:noFill/>
            <a:headEnd/>
            <a:tailEnd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wrap="none" lIns="182562" tIns="46038" rIns="182562" bIns="46038" anchor="ctr" anchorCtr="1"/>
          <a:lstStyle/>
          <a:p>
            <a:pPr marL="0" marR="0" lvl="0" indent="0" algn="ctr" defTabSz="762000" eaLnBrk="0" fontAlgn="base" latinLnBrk="0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FC0128"/>
              </a:buClr>
              <a:buSzPct val="70000"/>
              <a:buFont typeface="Wingdings" pitchFamily="2" charset="2"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EPN</a:t>
            </a: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0" name="Rectangle 59"/>
          <p:cNvSpPr>
            <a:spLocks noChangeArrowheads="1"/>
          </p:cNvSpPr>
          <p:nvPr/>
        </p:nvSpPr>
        <p:spPr bwMode="auto">
          <a:xfrm flipH="1">
            <a:off x="6151394" y="1953866"/>
            <a:ext cx="697194" cy="240719"/>
          </a:xfrm>
          <a:prstGeom prst="rect">
            <a:avLst/>
          </a:prstGeom>
          <a:solidFill>
            <a:srgbClr val="00AE00">
              <a:lumMod val="60000"/>
              <a:lumOff val="40000"/>
            </a:srgbClr>
          </a:solidFill>
          <a:ln>
            <a:noFill/>
            <a:headEnd/>
            <a:tailEnd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wrap="none" lIns="182562" tIns="46038" rIns="182562" bIns="46038" anchor="ctr" anchorCtr="1"/>
          <a:lstStyle/>
          <a:p>
            <a:pPr marL="0" marR="0" lvl="0" indent="0" algn="ctr" defTabSz="762000" eaLnBrk="0" fontAlgn="base" latinLnBrk="0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FC0128"/>
              </a:buClr>
              <a:buSzPct val="70000"/>
              <a:buFont typeface="Wingdings" pitchFamily="2" charset="2"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EPN</a:t>
            </a: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65" name="Straight Arrow Connector 64"/>
          <p:cNvCxnSpPr>
            <a:stCxn id="60" idx="1"/>
          </p:cNvCxnSpPr>
          <p:nvPr/>
        </p:nvCxnSpPr>
        <p:spPr bwMode="auto">
          <a:xfrm>
            <a:off x="6848588" y="2074225"/>
            <a:ext cx="307576" cy="6759"/>
          </a:xfrm>
          <a:prstGeom prst="straightConnector1">
            <a:avLst/>
          </a:prstGeom>
          <a:noFill/>
          <a:ln w="28575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 w="med" len="med"/>
          </a:ln>
          <a:effectLst/>
        </p:spPr>
      </p:cxnSp>
      <p:cxnSp>
        <p:nvCxnSpPr>
          <p:cNvPr id="66" name="Straight Arrow Connector 65"/>
          <p:cNvCxnSpPr>
            <a:stCxn id="59" idx="1"/>
          </p:cNvCxnSpPr>
          <p:nvPr/>
        </p:nvCxnSpPr>
        <p:spPr bwMode="auto">
          <a:xfrm flipV="1">
            <a:off x="6848588" y="3175373"/>
            <a:ext cx="314269" cy="960"/>
          </a:xfrm>
          <a:prstGeom prst="straightConnector1">
            <a:avLst/>
          </a:prstGeom>
          <a:noFill/>
          <a:ln w="28575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 w="med" len="med"/>
          </a:ln>
          <a:effectLst/>
        </p:spPr>
      </p:cxnSp>
      <p:cxnSp>
        <p:nvCxnSpPr>
          <p:cNvPr id="67" name="Straight Arrow Connector 66"/>
          <p:cNvCxnSpPr>
            <a:stCxn id="93" idx="3"/>
            <a:endCxn id="70" idx="3"/>
          </p:cNvCxnSpPr>
          <p:nvPr/>
        </p:nvCxnSpPr>
        <p:spPr bwMode="auto">
          <a:xfrm>
            <a:off x="5828255" y="4272250"/>
            <a:ext cx="320750" cy="2758"/>
          </a:xfrm>
          <a:prstGeom prst="straightConnector1">
            <a:avLst/>
          </a:prstGeom>
          <a:noFill/>
          <a:ln w="28575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 w="med" len="med"/>
          </a:ln>
          <a:effectLst/>
        </p:spPr>
      </p:cxnSp>
      <p:sp>
        <p:nvSpPr>
          <p:cNvPr id="68" name="Rectangle 67"/>
          <p:cNvSpPr>
            <a:spLocks noChangeArrowheads="1"/>
          </p:cNvSpPr>
          <p:nvPr/>
        </p:nvSpPr>
        <p:spPr bwMode="auto">
          <a:xfrm flipH="1">
            <a:off x="6149005" y="5263410"/>
            <a:ext cx="697194" cy="240719"/>
          </a:xfrm>
          <a:prstGeom prst="rect">
            <a:avLst/>
          </a:prstGeom>
          <a:solidFill>
            <a:srgbClr val="00AE00">
              <a:lumMod val="60000"/>
              <a:lumOff val="40000"/>
            </a:srgbClr>
          </a:solidFill>
          <a:ln>
            <a:noFill/>
            <a:headEnd/>
            <a:tailEnd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wrap="none" lIns="182562" tIns="46038" rIns="182562" bIns="46038" anchor="ctr" anchorCtr="1"/>
          <a:lstStyle/>
          <a:p>
            <a:pPr marL="0" marR="0" lvl="0" indent="0" algn="ctr" defTabSz="762000" eaLnBrk="0" fontAlgn="base" latinLnBrk="0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FC0128"/>
              </a:buClr>
              <a:buSzPct val="70000"/>
              <a:buFont typeface="Wingdings" pitchFamily="2" charset="2"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EPN</a:t>
            </a: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69" name="Straight Arrow Connector 68"/>
          <p:cNvCxnSpPr>
            <a:stCxn id="94" idx="3"/>
            <a:endCxn id="68" idx="3"/>
          </p:cNvCxnSpPr>
          <p:nvPr/>
        </p:nvCxnSpPr>
        <p:spPr bwMode="auto">
          <a:xfrm flipV="1">
            <a:off x="5830057" y="5383769"/>
            <a:ext cx="318948" cy="3327"/>
          </a:xfrm>
          <a:prstGeom prst="straightConnector1">
            <a:avLst/>
          </a:prstGeom>
          <a:noFill/>
          <a:ln w="28575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 w="med" len="med"/>
          </a:ln>
          <a:effectLst/>
        </p:spPr>
      </p:cxnSp>
      <p:sp>
        <p:nvSpPr>
          <p:cNvPr id="70" name="Rectangle 69"/>
          <p:cNvSpPr>
            <a:spLocks noChangeArrowheads="1"/>
          </p:cNvSpPr>
          <p:nvPr/>
        </p:nvSpPr>
        <p:spPr bwMode="auto">
          <a:xfrm flipH="1">
            <a:off x="6149005" y="4154648"/>
            <a:ext cx="697194" cy="240719"/>
          </a:xfrm>
          <a:prstGeom prst="rect">
            <a:avLst/>
          </a:prstGeom>
          <a:solidFill>
            <a:srgbClr val="00AE00">
              <a:lumMod val="60000"/>
              <a:lumOff val="40000"/>
            </a:srgbClr>
          </a:solidFill>
          <a:ln>
            <a:noFill/>
            <a:headEnd/>
            <a:tailEnd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wrap="none" lIns="182562" tIns="46038" rIns="182562" bIns="46038" anchor="ctr" anchorCtr="1"/>
          <a:lstStyle/>
          <a:p>
            <a:pPr marL="0" marR="0" lvl="0" indent="0" algn="ctr" defTabSz="762000" eaLnBrk="0" fontAlgn="base" latinLnBrk="0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FC0128"/>
              </a:buClr>
              <a:buSzPct val="70000"/>
              <a:buFont typeface="Wingdings" pitchFamily="2" charset="2"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EPN</a:t>
            </a: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79" name="Straight Arrow Connector 78"/>
          <p:cNvCxnSpPr>
            <a:stCxn id="70" idx="1"/>
          </p:cNvCxnSpPr>
          <p:nvPr/>
        </p:nvCxnSpPr>
        <p:spPr bwMode="auto">
          <a:xfrm>
            <a:off x="6846199" y="4275008"/>
            <a:ext cx="307576" cy="6475"/>
          </a:xfrm>
          <a:prstGeom prst="straightConnector1">
            <a:avLst/>
          </a:prstGeom>
          <a:noFill/>
          <a:ln w="28575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 w="med" len="med"/>
          </a:ln>
          <a:effectLst/>
        </p:spPr>
      </p:cxnSp>
      <p:cxnSp>
        <p:nvCxnSpPr>
          <p:cNvPr id="80" name="Straight Arrow Connector 79"/>
          <p:cNvCxnSpPr>
            <a:stCxn id="68" idx="1"/>
          </p:cNvCxnSpPr>
          <p:nvPr/>
        </p:nvCxnSpPr>
        <p:spPr bwMode="auto">
          <a:xfrm flipV="1">
            <a:off x="6846199" y="5382810"/>
            <a:ext cx="314269" cy="960"/>
          </a:xfrm>
          <a:prstGeom prst="straightConnector1">
            <a:avLst/>
          </a:prstGeom>
          <a:noFill/>
          <a:ln w="28575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 w="med" len="med"/>
          </a:ln>
          <a:effectLst/>
        </p:spPr>
      </p:cxnSp>
      <p:grpSp>
        <p:nvGrpSpPr>
          <p:cNvPr id="81" name="Group 80"/>
          <p:cNvGrpSpPr/>
          <p:nvPr/>
        </p:nvGrpSpPr>
        <p:grpSpPr>
          <a:xfrm>
            <a:off x="4918790" y="1140728"/>
            <a:ext cx="911854" cy="5210568"/>
            <a:chOff x="4847540" y="1021978"/>
            <a:chExt cx="911854" cy="5210568"/>
          </a:xfrm>
        </p:grpSpPr>
        <p:sp>
          <p:nvSpPr>
            <p:cNvPr id="82" name="Rectangle 81"/>
            <p:cNvSpPr/>
            <p:nvPr/>
          </p:nvSpPr>
          <p:spPr bwMode="auto">
            <a:xfrm>
              <a:off x="4852619" y="1182346"/>
              <a:ext cx="381000" cy="228600"/>
            </a:xfrm>
            <a:prstGeom prst="rect">
              <a:avLst/>
            </a:prstGeom>
            <a:noFill/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571500" marR="0" lvl="0" indent="-571500" algn="ctr" defTabSz="914400" rtl="0" eaLnBrk="0" fontAlgn="base" latinLnBrk="0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rgbClr val="FC0128"/>
                </a:buClr>
                <a:buSzPct val="70000"/>
                <a:buFont typeface="Wingdings" pitchFamily="2" charset="2"/>
                <a:buNone/>
                <a:tabLst/>
                <a:defRPr/>
              </a:pPr>
              <a:endParaRPr kumimoji="0" lang="en-GB" sz="24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endParaRPr>
            </a:p>
          </p:txBody>
        </p:sp>
        <p:sp>
          <p:nvSpPr>
            <p:cNvPr id="83" name="Rounded Rectangle 82"/>
            <p:cNvSpPr/>
            <p:nvPr/>
          </p:nvSpPr>
          <p:spPr bwMode="auto">
            <a:xfrm>
              <a:off x="4852319" y="1021978"/>
              <a:ext cx="900781" cy="5210568"/>
            </a:xfrm>
            <a:prstGeom prst="roundRect">
              <a:avLst/>
            </a:prstGeom>
            <a:solidFill>
              <a:srgbClr val="00AE00">
                <a:lumMod val="60000"/>
                <a:lumOff val="40000"/>
              </a:srgbClr>
            </a:solidFill>
            <a:ln>
              <a:noFill/>
              <a:headEnd/>
              <a:tailEnd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p:spPr>
          <p:txBody>
            <a:bodyPr wrap="none" lIns="182562" tIns="46038" rIns="182562" bIns="46038" rtlCol="0" anchor="ctr" anchorCtr="1"/>
            <a:lstStyle/>
            <a:p>
              <a:pPr marL="0" marR="0" lvl="0" indent="0" algn="ctr" defTabSz="7620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Farm</a:t>
              </a:r>
              <a:endParaRPr kumimoji="0" lang="en-GB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  <a:p>
              <a:pPr marL="0" marR="0" lvl="0" indent="0" algn="ctr" defTabSz="7620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6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Network</a:t>
              </a:r>
            </a:p>
          </p:txBody>
        </p:sp>
        <p:sp>
          <p:nvSpPr>
            <p:cNvPr id="84" name="Rectangle 83"/>
            <p:cNvSpPr/>
            <p:nvPr/>
          </p:nvSpPr>
          <p:spPr bwMode="auto">
            <a:xfrm>
              <a:off x="4852619" y="2444753"/>
              <a:ext cx="381000" cy="228600"/>
            </a:xfrm>
            <a:prstGeom prst="rect">
              <a:avLst/>
            </a:prstGeom>
            <a:noFill/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571500" marR="0" lvl="0" indent="-571500" algn="ctr" defTabSz="914400" rtl="0" eaLnBrk="0" fontAlgn="base" latinLnBrk="0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rgbClr val="FC0128"/>
                </a:buClr>
                <a:buSzPct val="70000"/>
                <a:buFont typeface="Wingdings" pitchFamily="2" charset="2"/>
                <a:buNone/>
                <a:tabLst/>
                <a:defRPr/>
              </a:pPr>
              <a:endParaRPr kumimoji="0" lang="en-GB" sz="24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endParaRPr>
            </a:p>
          </p:txBody>
        </p:sp>
        <p:sp>
          <p:nvSpPr>
            <p:cNvPr id="85" name="Rectangle 84"/>
            <p:cNvSpPr/>
            <p:nvPr/>
          </p:nvSpPr>
          <p:spPr bwMode="auto">
            <a:xfrm>
              <a:off x="4852619" y="4958146"/>
              <a:ext cx="381000" cy="228600"/>
            </a:xfrm>
            <a:prstGeom prst="rect">
              <a:avLst/>
            </a:prstGeom>
            <a:noFill/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571500" marR="0" lvl="0" indent="-571500" algn="ctr" defTabSz="914400" rtl="0" eaLnBrk="0" fontAlgn="base" latinLnBrk="0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rgbClr val="FC0128"/>
                </a:buClr>
                <a:buSzPct val="70000"/>
                <a:buFont typeface="Wingdings" pitchFamily="2" charset="2"/>
                <a:buNone/>
                <a:tabLst/>
                <a:defRPr/>
              </a:pPr>
              <a:endParaRPr kumimoji="0" lang="en-GB" sz="24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endParaRPr>
            </a:p>
          </p:txBody>
        </p:sp>
        <p:sp>
          <p:nvSpPr>
            <p:cNvPr id="86" name="Rectangle 85"/>
            <p:cNvSpPr/>
            <p:nvPr/>
          </p:nvSpPr>
          <p:spPr bwMode="auto">
            <a:xfrm>
              <a:off x="4848012" y="3077253"/>
              <a:ext cx="381000" cy="228600"/>
            </a:xfrm>
            <a:prstGeom prst="rect">
              <a:avLst/>
            </a:prstGeom>
            <a:noFill/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571500" marR="0" lvl="0" indent="-571500" algn="ctr" defTabSz="914400" rtl="0" eaLnBrk="0" fontAlgn="base" latinLnBrk="0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rgbClr val="FC0128"/>
                </a:buClr>
                <a:buSzPct val="70000"/>
                <a:buFont typeface="Wingdings" pitchFamily="2" charset="2"/>
                <a:buNone/>
                <a:tabLst/>
                <a:defRPr/>
              </a:pPr>
              <a:endParaRPr kumimoji="0" lang="en-GB" sz="24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endParaRPr>
            </a:p>
          </p:txBody>
        </p:sp>
        <p:sp>
          <p:nvSpPr>
            <p:cNvPr id="87" name="Rectangle 86"/>
            <p:cNvSpPr/>
            <p:nvPr/>
          </p:nvSpPr>
          <p:spPr bwMode="auto">
            <a:xfrm>
              <a:off x="4847540" y="1812946"/>
              <a:ext cx="381000" cy="228600"/>
            </a:xfrm>
            <a:prstGeom prst="rect">
              <a:avLst/>
            </a:prstGeom>
            <a:noFill/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571500" marR="0" lvl="0" indent="-571500" algn="ctr" defTabSz="914400" rtl="0" eaLnBrk="0" fontAlgn="base" latinLnBrk="0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rgbClr val="FC0128"/>
                </a:buClr>
                <a:buSzPct val="70000"/>
                <a:buFont typeface="Wingdings" pitchFamily="2" charset="2"/>
                <a:buNone/>
                <a:tabLst/>
                <a:defRPr/>
              </a:pPr>
              <a:endParaRPr kumimoji="0" lang="en-GB" sz="24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endParaRPr>
            </a:p>
          </p:txBody>
        </p:sp>
        <p:sp>
          <p:nvSpPr>
            <p:cNvPr id="88" name="Rectangle 87"/>
            <p:cNvSpPr/>
            <p:nvPr/>
          </p:nvSpPr>
          <p:spPr bwMode="auto">
            <a:xfrm>
              <a:off x="4852619" y="5596555"/>
              <a:ext cx="381000" cy="228600"/>
            </a:xfrm>
            <a:prstGeom prst="rect">
              <a:avLst/>
            </a:prstGeom>
            <a:noFill/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571500" marR="0" lvl="0" indent="-571500" algn="ctr" defTabSz="914400" rtl="0" eaLnBrk="0" fontAlgn="base" latinLnBrk="0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rgbClr val="FC0128"/>
                </a:buClr>
                <a:buSzPct val="70000"/>
                <a:buFont typeface="Wingdings" pitchFamily="2" charset="2"/>
                <a:buNone/>
                <a:tabLst/>
                <a:defRPr/>
              </a:pPr>
              <a:endParaRPr kumimoji="0" lang="en-GB" sz="24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endParaRPr>
            </a:p>
          </p:txBody>
        </p:sp>
        <p:sp>
          <p:nvSpPr>
            <p:cNvPr id="89" name="Rectangle 88"/>
            <p:cNvSpPr/>
            <p:nvPr/>
          </p:nvSpPr>
          <p:spPr bwMode="auto">
            <a:xfrm>
              <a:off x="4854209" y="4327313"/>
              <a:ext cx="381000" cy="228600"/>
            </a:xfrm>
            <a:prstGeom prst="rect">
              <a:avLst/>
            </a:prstGeom>
            <a:noFill/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571500" marR="0" lvl="0" indent="-571500" algn="ctr" defTabSz="914400" rtl="0" eaLnBrk="0" fontAlgn="base" latinLnBrk="0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rgbClr val="FC0128"/>
                </a:buClr>
                <a:buSzPct val="70000"/>
                <a:buFont typeface="Wingdings" pitchFamily="2" charset="2"/>
                <a:buNone/>
                <a:tabLst/>
                <a:defRPr/>
              </a:pPr>
              <a:endParaRPr kumimoji="0" lang="en-GB" sz="24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endParaRPr>
            </a:p>
          </p:txBody>
        </p:sp>
        <p:sp>
          <p:nvSpPr>
            <p:cNvPr id="90" name="Rectangle 89"/>
            <p:cNvSpPr/>
            <p:nvPr/>
          </p:nvSpPr>
          <p:spPr bwMode="auto">
            <a:xfrm>
              <a:off x="4854209" y="3701116"/>
              <a:ext cx="381000" cy="228600"/>
            </a:xfrm>
            <a:prstGeom prst="rect">
              <a:avLst/>
            </a:prstGeom>
            <a:noFill/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571500" marR="0" lvl="0" indent="-571500" algn="ctr" defTabSz="914400" rtl="0" eaLnBrk="0" fontAlgn="base" latinLnBrk="0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rgbClr val="FC0128"/>
                </a:buClr>
                <a:buSzPct val="70000"/>
                <a:buFont typeface="Wingdings" pitchFamily="2" charset="2"/>
                <a:buNone/>
                <a:tabLst/>
                <a:defRPr/>
              </a:pPr>
              <a:endParaRPr kumimoji="0" lang="en-GB" sz="24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endParaRPr>
            </a:p>
          </p:txBody>
        </p:sp>
        <p:sp>
          <p:nvSpPr>
            <p:cNvPr id="91" name="Rectangle 90"/>
            <p:cNvSpPr/>
            <p:nvPr/>
          </p:nvSpPr>
          <p:spPr bwMode="auto">
            <a:xfrm>
              <a:off x="5497941" y="1861161"/>
              <a:ext cx="261453" cy="183113"/>
            </a:xfrm>
            <a:prstGeom prst="rect">
              <a:avLst/>
            </a:prstGeom>
            <a:noFill/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571500" marR="0" lvl="0" indent="-571500" algn="ctr" defTabSz="914400" eaLnBrk="0" fontAlgn="base" latinLnBrk="0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rgbClr val="FC0128"/>
                </a:buClr>
                <a:buSzPct val="70000"/>
                <a:buFont typeface="Wingdings" pitchFamily="2" charset="2"/>
                <a:buNone/>
                <a:tabLst/>
                <a:defRPr/>
              </a:pPr>
              <a:endParaRPr kumimoji="0" lang="en-GB" sz="24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92" name="Rectangle 91"/>
            <p:cNvSpPr/>
            <p:nvPr/>
          </p:nvSpPr>
          <p:spPr bwMode="auto">
            <a:xfrm>
              <a:off x="5497939" y="2969637"/>
              <a:ext cx="261452" cy="183113"/>
            </a:xfrm>
            <a:prstGeom prst="rect">
              <a:avLst/>
            </a:prstGeom>
            <a:noFill/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571500" marR="0" lvl="0" indent="-571500" algn="ctr" defTabSz="914400" eaLnBrk="0" fontAlgn="base" latinLnBrk="0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rgbClr val="FC0128"/>
                </a:buClr>
                <a:buSzPct val="70000"/>
                <a:buFont typeface="Wingdings" pitchFamily="2" charset="2"/>
                <a:buNone/>
                <a:tabLst/>
                <a:defRPr/>
              </a:pPr>
              <a:endParaRPr kumimoji="0" lang="en-GB" sz="24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93" name="Rectangle 92"/>
            <p:cNvSpPr/>
            <p:nvPr/>
          </p:nvSpPr>
          <p:spPr bwMode="auto">
            <a:xfrm>
              <a:off x="5495553" y="4061943"/>
              <a:ext cx="261453" cy="183113"/>
            </a:xfrm>
            <a:prstGeom prst="rect">
              <a:avLst/>
            </a:prstGeom>
            <a:noFill/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571500" marR="0" lvl="0" indent="-571500" algn="ctr" defTabSz="914400" eaLnBrk="0" fontAlgn="base" latinLnBrk="0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rgbClr val="FC0128"/>
                </a:buClr>
                <a:buSzPct val="70000"/>
                <a:buFont typeface="Wingdings" pitchFamily="2" charset="2"/>
                <a:buNone/>
                <a:tabLst/>
                <a:defRPr/>
              </a:pPr>
              <a:endParaRPr kumimoji="0" lang="en-GB" sz="24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94" name="Rectangle 93"/>
            <p:cNvSpPr/>
            <p:nvPr/>
          </p:nvSpPr>
          <p:spPr bwMode="auto">
            <a:xfrm>
              <a:off x="5497354" y="5176791"/>
              <a:ext cx="261453" cy="183113"/>
            </a:xfrm>
            <a:prstGeom prst="rect">
              <a:avLst/>
            </a:prstGeom>
            <a:noFill/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571500" marR="0" lvl="0" indent="-571500" algn="ctr" defTabSz="914400" eaLnBrk="0" fontAlgn="base" latinLnBrk="0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rgbClr val="FC0128"/>
                </a:buClr>
                <a:buSzPct val="70000"/>
                <a:buFont typeface="Wingdings" pitchFamily="2" charset="2"/>
                <a:buNone/>
                <a:tabLst/>
                <a:defRPr/>
              </a:pPr>
              <a:endParaRPr kumimoji="0" lang="en-GB" sz="24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</p:grpSp>
      <p:cxnSp>
        <p:nvCxnSpPr>
          <p:cNvPr id="95" name="Straight Arrow Connector 94"/>
          <p:cNvCxnSpPr>
            <a:stCxn id="92" idx="3"/>
            <a:endCxn id="59" idx="3"/>
          </p:cNvCxnSpPr>
          <p:nvPr/>
        </p:nvCxnSpPr>
        <p:spPr bwMode="auto">
          <a:xfrm flipV="1">
            <a:off x="5830641" y="3176333"/>
            <a:ext cx="320753" cy="3611"/>
          </a:xfrm>
          <a:prstGeom prst="straightConnector1">
            <a:avLst/>
          </a:prstGeom>
          <a:noFill/>
          <a:ln w="28575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 w="med" len="med"/>
          </a:ln>
          <a:effectLst/>
        </p:spPr>
      </p:cxnSp>
      <p:cxnSp>
        <p:nvCxnSpPr>
          <p:cNvPr id="97" name="Straight Connector 96"/>
          <p:cNvCxnSpPr/>
          <p:nvPr/>
        </p:nvCxnSpPr>
        <p:spPr bwMode="auto">
          <a:xfrm flipH="1">
            <a:off x="2433880" y="1973811"/>
            <a:ext cx="90689" cy="159657"/>
          </a:xfrm>
          <a:prstGeom prst="line">
            <a:avLst/>
          </a:prstGeom>
          <a:noFill/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8" name="Straight Connector 97"/>
          <p:cNvCxnSpPr/>
          <p:nvPr/>
        </p:nvCxnSpPr>
        <p:spPr bwMode="auto">
          <a:xfrm flipH="1">
            <a:off x="2431643" y="2596005"/>
            <a:ext cx="90689" cy="159657"/>
          </a:xfrm>
          <a:prstGeom prst="line">
            <a:avLst/>
          </a:prstGeom>
          <a:noFill/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9" name="Straight Connector 98"/>
          <p:cNvCxnSpPr/>
          <p:nvPr/>
        </p:nvCxnSpPr>
        <p:spPr bwMode="auto">
          <a:xfrm flipH="1">
            <a:off x="2411002" y="3232451"/>
            <a:ext cx="90689" cy="159657"/>
          </a:xfrm>
          <a:prstGeom prst="line">
            <a:avLst/>
          </a:prstGeom>
          <a:noFill/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0" name="Straight Connector 99"/>
          <p:cNvCxnSpPr/>
          <p:nvPr/>
        </p:nvCxnSpPr>
        <p:spPr bwMode="auto">
          <a:xfrm flipH="1">
            <a:off x="2431643" y="3863271"/>
            <a:ext cx="90689" cy="159657"/>
          </a:xfrm>
          <a:prstGeom prst="line">
            <a:avLst/>
          </a:prstGeom>
          <a:noFill/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1" name="Straight Connector 100"/>
          <p:cNvCxnSpPr/>
          <p:nvPr/>
        </p:nvCxnSpPr>
        <p:spPr bwMode="auto">
          <a:xfrm flipH="1">
            <a:off x="2431643" y="4479839"/>
            <a:ext cx="90689" cy="159657"/>
          </a:xfrm>
          <a:prstGeom prst="line">
            <a:avLst/>
          </a:prstGeom>
          <a:noFill/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2" name="Straight Connector 101"/>
          <p:cNvCxnSpPr/>
          <p:nvPr/>
        </p:nvCxnSpPr>
        <p:spPr bwMode="auto">
          <a:xfrm flipH="1">
            <a:off x="2431643" y="5120300"/>
            <a:ext cx="90689" cy="159657"/>
          </a:xfrm>
          <a:prstGeom prst="line">
            <a:avLst/>
          </a:prstGeom>
          <a:noFill/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3" name="Straight Connector 102"/>
          <p:cNvCxnSpPr/>
          <p:nvPr/>
        </p:nvCxnSpPr>
        <p:spPr bwMode="auto">
          <a:xfrm flipH="1">
            <a:off x="2431643" y="5764357"/>
            <a:ext cx="90689" cy="159657"/>
          </a:xfrm>
          <a:prstGeom prst="line">
            <a:avLst/>
          </a:prstGeom>
          <a:noFill/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04" name="TextBox 103"/>
          <p:cNvSpPr txBox="1"/>
          <p:nvPr/>
        </p:nvSpPr>
        <p:spPr>
          <a:xfrm>
            <a:off x="5052591" y="6096034"/>
            <a:ext cx="28557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~ 1250 </a:t>
            </a:r>
            <a:r>
              <a:rPr kumimoji="0" lang="fr-FR" sz="1600" b="0" i="0" u="none" strike="noStrike" kern="0" cap="none" spc="0" normalizeH="0" baseline="0" noProof="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EPNs</a:t>
            </a:r>
            <a:endParaRPr kumimoji="0" lang="fr-FR" sz="16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600" kern="0" dirty="0" smtClean="0">
                <a:solidFill>
                  <a:sysClr val="windowText" lastClr="000000"/>
                </a:solidFill>
                <a:latin typeface="Arial" pitchFamily="34" charset="0"/>
                <a:cs typeface="Arial" pitchFamily="34" charset="0"/>
              </a:rPr>
              <a:t>Event </a:t>
            </a:r>
            <a:r>
              <a:rPr lang="fr-FR" sz="1600" kern="0" dirty="0" err="1" smtClean="0">
                <a:solidFill>
                  <a:sysClr val="windowText" lastClr="000000"/>
                </a:solidFill>
                <a:latin typeface="Arial" pitchFamily="34" charset="0"/>
                <a:cs typeface="Arial" pitchFamily="34" charset="0"/>
              </a:rPr>
              <a:t>Processing</a:t>
            </a:r>
            <a:r>
              <a:rPr lang="fr-FR" sz="1600" kern="0" dirty="0" smtClean="0">
                <a:solidFill>
                  <a:sysClr val="windowText" lastClr="00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fr-FR" sz="1600" kern="0" dirty="0" err="1" smtClean="0">
                <a:solidFill>
                  <a:sysClr val="windowText" lastClr="000000"/>
                </a:solidFill>
                <a:latin typeface="Arial" pitchFamily="34" charset="0"/>
                <a:cs typeface="Arial" pitchFamily="34" charset="0"/>
              </a:rPr>
              <a:t>Nodes</a:t>
            </a: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7282637" y="1909604"/>
            <a:ext cx="1393671" cy="304851"/>
          </a:xfrm>
          <a:prstGeom prst="rect">
            <a:avLst/>
          </a:prstGeom>
          <a:solidFill>
            <a:srgbClr val="99CC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5" name="Rectangle 104"/>
          <p:cNvSpPr/>
          <p:nvPr/>
        </p:nvSpPr>
        <p:spPr>
          <a:xfrm>
            <a:off x="7282637" y="3022355"/>
            <a:ext cx="1393671" cy="304851"/>
          </a:xfrm>
          <a:prstGeom prst="rect">
            <a:avLst/>
          </a:prstGeom>
          <a:solidFill>
            <a:srgbClr val="FFCC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2" name="Rectangle 111"/>
          <p:cNvSpPr/>
          <p:nvPr/>
        </p:nvSpPr>
        <p:spPr>
          <a:xfrm>
            <a:off x="1344061" y="1874785"/>
            <a:ext cx="420456" cy="304851"/>
          </a:xfrm>
          <a:prstGeom prst="rect">
            <a:avLst/>
          </a:prstGeom>
          <a:solidFill>
            <a:srgbClr val="99CC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3" name="Rectangle 112"/>
          <p:cNvSpPr/>
          <p:nvPr/>
        </p:nvSpPr>
        <p:spPr>
          <a:xfrm>
            <a:off x="1140955" y="1874785"/>
            <a:ext cx="202052" cy="304851"/>
          </a:xfrm>
          <a:prstGeom prst="rect">
            <a:avLst/>
          </a:prstGeom>
          <a:solidFill>
            <a:srgbClr val="FFCC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4" name="Rectangle 113"/>
          <p:cNvSpPr/>
          <p:nvPr/>
        </p:nvSpPr>
        <p:spPr>
          <a:xfrm>
            <a:off x="803299" y="1874785"/>
            <a:ext cx="337656" cy="304851"/>
          </a:xfrm>
          <a:prstGeom prst="rect">
            <a:avLst/>
          </a:prstGeom>
          <a:solidFill>
            <a:srgbClr val="CCFF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5" name="Rectangle 114"/>
          <p:cNvSpPr/>
          <p:nvPr/>
        </p:nvSpPr>
        <p:spPr>
          <a:xfrm>
            <a:off x="371902" y="1874785"/>
            <a:ext cx="424842" cy="304851"/>
          </a:xfrm>
          <a:prstGeom prst="rect">
            <a:avLst/>
          </a:prstGeom>
          <a:solidFill>
            <a:srgbClr val="FFFF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6" name="Rectangle 115"/>
          <p:cNvSpPr/>
          <p:nvPr/>
        </p:nvSpPr>
        <p:spPr>
          <a:xfrm>
            <a:off x="1292507" y="2524320"/>
            <a:ext cx="472010" cy="304851"/>
          </a:xfrm>
          <a:prstGeom prst="rect">
            <a:avLst/>
          </a:prstGeom>
          <a:solidFill>
            <a:srgbClr val="99CC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7" name="Rectangle 116"/>
          <p:cNvSpPr/>
          <p:nvPr/>
        </p:nvSpPr>
        <p:spPr>
          <a:xfrm>
            <a:off x="1140955" y="2524320"/>
            <a:ext cx="151552" cy="304851"/>
          </a:xfrm>
          <a:prstGeom prst="rect">
            <a:avLst/>
          </a:prstGeom>
          <a:solidFill>
            <a:srgbClr val="FFCC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8" name="Rectangle 117"/>
          <p:cNvSpPr/>
          <p:nvPr/>
        </p:nvSpPr>
        <p:spPr>
          <a:xfrm>
            <a:off x="713655" y="2524320"/>
            <a:ext cx="427300" cy="304851"/>
          </a:xfrm>
          <a:prstGeom prst="rect">
            <a:avLst/>
          </a:prstGeom>
          <a:solidFill>
            <a:srgbClr val="CCFF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9" name="Rectangle 118"/>
          <p:cNvSpPr/>
          <p:nvPr/>
        </p:nvSpPr>
        <p:spPr>
          <a:xfrm>
            <a:off x="371902" y="2524320"/>
            <a:ext cx="341753" cy="304851"/>
          </a:xfrm>
          <a:prstGeom prst="rect">
            <a:avLst/>
          </a:prstGeom>
          <a:solidFill>
            <a:srgbClr val="FFFF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0" name="Rectangle 119"/>
          <p:cNvSpPr/>
          <p:nvPr/>
        </p:nvSpPr>
        <p:spPr>
          <a:xfrm>
            <a:off x="1263706" y="3143378"/>
            <a:ext cx="501866" cy="304851"/>
          </a:xfrm>
          <a:prstGeom prst="rect">
            <a:avLst/>
          </a:prstGeom>
          <a:solidFill>
            <a:srgbClr val="99CC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1" name="Rectangle 120"/>
          <p:cNvSpPr/>
          <p:nvPr/>
        </p:nvSpPr>
        <p:spPr>
          <a:xfrm>
            <a:off x="1142010" y="3143378"/>
            <a:ext cx="121696" cy="304851"/>
          </a:xfrm>
          <a:prstGeom prst="rect">
            <a:avLst/>
          </a:prstGeom>
          <a:solidFill>
            <a:srgbClr val="FFCC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2" name="Rectangle 121"/>
          <p:cNvSpPr/>
          <p:nvPr/>
        </p:nvSpPr>
        <p:spPr>
          <a:xfrm>
            <a:off x="566512" y="3143378"/>
            <a:ext cx="575498" cy="304851"/>
          </a:xfrm>
          <a:prstGeom prst="rect">
            <a:avLst/>
          </a:prstGeom>
          <a:solidFill>
            <a:srgbClr val="CCFF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3" name="Rectangle 122"/>
          <p:cNvSpPr/>
          <p:nvPr/>
        </p:nvSpPr>
        <p:spPr>
          <a:xfrm>
            <a:off x="372957" y="3143378"/>
            <a:ext cx="193555" cy="304851"/>
          </a:xfrm>
          <a:prstGeom prst="rect">
            <a:avLst/>
          </a:prstGeom>
          <a:solidFill>
            <a:srgbClr val="FFFF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4" name="Rectangle 123"/>
          <p:cNvSpPr/>
          <p:nvPr/>
        </p:nvSpPr>
        <p:spPr>
          <a:xfrm>
            <a:off x="1292506" y="3766648"/>
            <a:ext cx="472010" cy="304851"/>
          </a:xfrm>
          <a:prstGeom prst="rect">
            <a:avLst/>
          </a:prstGeom>
          <a:solidFill>
            <a:srgbClr val="99CC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5" name="Rectangle 124"/>
          <p:cNvSpPr/>
          <p:nvPr/>
        </p:nvSpPr>
        <p:spPr>
          <a:xfrm>
            <a:off x="1140954" y="3766648"/>
            <a:ext cx="151552" cy="304851"/>
          </a:xfrm>
          <a:prstGeom prst="rect">
            <a:avLst/>
          </a:prstGeom>
          <a:solidFill>
            <a:srgbClr val="FFCC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6" name="Rectangle 125"/>
          <p:cNvSpPr/>
          <p:nvPr/>
        </p:nvSpPr>
        <p:spPr>
          <a:xfrm>
            <a:off x="713654" y="3766648"/>
            <a:ext cx="427300" cy="304851"/>
          </a:xfrm>
          <a:prstGeom prst="rect">
            <a:avLst/>
          </a:prstGeom>
          <a:solidFill>
            <a:srgbClr val="CCFF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7" name="Rectangle 126"/>
          <p:cNvSpPr/>
          <p:nvPr/>
        </p:nvSpPr>
        <p:spPr>
          <a:xfrm>
            <a:off x="371901" y="3766648"/>
            <a:ext cx="341753" cy="304851"/>
          </a:xfrm>
          <a:prstGeom prst="rect">
            <a:avLst/>
          </a:prstGeom>
          <a:solidFill>
            <a:srgbClr val="FFFF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8" name="Rectangle 127"/>
          <p:cNvSpPr/>
          <p:nvPr/>
        </p:nvSpPr>
        <p:spPr>
          <a:xfrm>
            <a:off x="1293561" y="4385706"/>
            <a:ext cx="472010" cy="304851"/>
          </a:xfrm>
          <a:prstGeom prst="rect">
            <a:avLst/>
          </a:prstGeom>
          <a:solidFill>
            <a:srgbClr val="99CC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9" name="Rectangle 128"/>
          <p:cNvSpPr/>
          <p:nvPr/>
        </p:nvSpPr>
        <p:spPr>
          <a:xfrm>
            <a:off x="1178055" y="4385706"/>
            <a:ext cx="115506" cy="304851"/>
          </a:xfrm>
          <a:prstGeom prst="rect">
            <a:avLst/>
          </a:prstGeom>
          <a:solidFill>
            <a:srgbClr val="FFCC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0" name="Rectangle 129"/>
          <p:cNvSpPr/>
          <p:nvPr/>
        </p:nvSpPr>
        <p:spPr>
          <a:xfrm>
            <a:off x="627489" y="4385706"/>
            <a:ext cx="550566" cy="304851"/>
          </a:xfrm>
          <a:prstGeom prst="rect">
            <a:avLst/>
          </a:prstGeom>
          <a:solidFill>
            <a:srgbClr val="CCFF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1" name="Rectangle 130"/>
          <p:cNvSpPr/>
          <p:nvPr/>
        </p:nvSpPr>
        <p:spPr>
          <a:xfrm>
            <a:off x="372956" y="4385706"/>
            <a:ext cx="261301" cy="304851"/>
          </a:xfrm>
          <a:prstGeom prst="rect">
            <a:avLst/>
          </a:prstGeom>
          <a:solidFill>
            <a:srgbClr val="FFFF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6" name="Rectangle 135"/>
          <p:cNvSpPr/>
          <p:nvPr/>
        </p:nvSpPr>
        <p:spPr>
          <a:xfrm>
            <a:off x="1293561" y="5659555"/>
            <a:ext cx="472010" cy="304851"/>
          </a:xfrm>
          <a:prstGeom prst="rect">
            <a:avLst/>
          </a:prstGeom>
          <a:solidFill>
            <a:srgbClr val="99CC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7" name="Rectangle 136"/>
          <p:cNvSpPr/>
          <p:nvPr/>
        </p:nvSpPr>
        <p:spPr>
          <a:xfrm>
            <a:off x="1142009" y="5659555"/>
            <a:ext cx="151552" cy="304851"/>
          </a:xfrm>
          <a:prstGeom prst="rect">
            <a:avLst/>
          </a:prstGeom>
          <a:solidFill>
            <a:srgbClr val="FFCC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8" name="Rectangle 137"/>
          <p:cNvSpPr/>
          <p:nvPr/>
        </p:nvSpPr>
        <p:spPr>
          <a:xfrm>
            <a:off x="714709" y="5659555"/>
            <a:ext cx="427300" cy="304851"/>
          </a:xfrm>
          <a:prstGeom prst="rect">
            <a:avLst/>
          </a:prstGeom>
          <a:solidFill>
            <a:srgbClr val="CCFF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9" name="Rectangle 138"/>
          <p:cNvSpPr/>
          <p:nvPr/>
        </p:nvSpPr>
        <p:spPr>
          <a:xfrm>
            <a:off x="372956" y="5659555"/>
            <a:ext cx="341753" cy="304851"/>
          </a:xfrm>
          <a:prstGeom prst="rect">
            <a:avLst/>
          </a:prstGeom>
          <a:solidFill>
            <a:srgbClr val="FFFF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0" name="Rectangle 139"/>
          <p:cNvSpPr/>
          <p:nvPr/>
        </p:nvSpPr>
        <p:spPr>
          <a:xfrm>
            <a:off x="1345111" y="5035240"/>
            <a:ext cx="420456" cy="304851"/>
          </a:xfrm>
          <a:prstGeom prst="rect">
            <a:avLst/>
          </a:prstGeom>
          <a:solidFill>
            <a:srgbClr val="99CC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1" name="Rectangle 140"/>
          <p:cNvSpPr/>
          <p:nvPr/>
        </p:nvSpPr>
        <p:spPr>
          <a:xfrm>
            <a:off x="1142005" y="5035240"/>
            <a:ext cx="202052" cy="304851"/>
          </a:xfrm>
          <a:prstGeom prst="rect">
            <a:avLst/>
          </a:prstGeom>
          <a:solidFill>
            <a:srgbClr val="FFCC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2" name="Rectangle 141"/>
          <p:cNvSpPr/>
          <p:nvPr/>
        </p:nvSpPr>
        <p:spPr>
          <a:xfrm>
            <a:off x="804349" y="5035240"/>
            <a:ext cx="337656" cy="304851"/>
          </a:xfrm>
          <a:prstGeom prst="rect">
            <a:avLst/>
          </a:prstGeom>
          <a:solidFill>
            <a:srgbClr val="CCFF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3" name="Rectangle 142"/>
          <p:cNvSpPr/>
          <p:nvPr/>
        </p:nvSpPr>
        <p:spPr>
          <a:xfrm>
            <a:off x="372952" y="5035240"/>
            <a:ext cx="424842" cy="304851"/>
          </a:xfrm>
          <a:prstGeom prst="rect">
            <a:avLst/>
          </a:prstGeom>
          <a:solidFill>
            <a:srgbClr val="FFFF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7" name="Curved Connector 16"/>
          <p:cNvCxnSpPr>
            <a:endCxn id="60" idx="3"/>
          </p:cNvCxnSpPr>
          <p:nvPr/>
        </p:nvCxnSpPr>
        <p:spPr>
          <a:xfrm>
            <a:off x="4038765" y="1407846"/>
            <a:ext cx="2112629" cy="666380"/>
          </a:xfrm>
          <a:prstGeom prst="curvedConnector3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2" name="Curved Connector 131"/>
          <p:cNvCxnSpPr>
            <a:endCxn id="59" idx="3"/>
          </p:cNvCxnSpPr>
          <p:nvPr/>
        </p:nvCxnSpPr>
        <p:spPr>
          <a:xfrm>
            <a:off x="4038765" y="1412776"/>
            <a:ext cx="2112629" cy="1763557"/>
          </a:xfrm>
          <a:prstGeom prst="curvedConnector3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4" name="Curved Connector 133"/>
          <p:cNvCxnSpPr>
            <a:stCxn id="8" idx="1"/>
            <a:endCxn id="68" idx="3"/>
          </p:cNvCxnSpPr>
          <p:nvPr/>
        </p:nvCxnSpPr>
        <p:spPr>
          <a:xfrm>
            <a:off x="4038765" y="1415396"/>
            <a:ext cx="2110240" cy="3968374"/>
          </a:xfrm>
          <a:prstGeom prst="curvedConnector3">
            <a:avLst>
              <a:gd name="adj1" fmla="val 50000"/>
            </a:avLst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5" name="Rectangle 54"/>
          <p:cNvSpPr/>
          <p:nvPr/>
        </p:nvSpPr>
        <p:spPr>
          <a:xfrm>
            <a:off x="277472" y="3776638"/>
            <a:ext cx="4378055" cy="2592173"/>
          </a:xfrm>
          <a:prstGeom prst="rect">
            <a:avLst/>
          </a:prstGeom>
          <a:solidFill>
            <a:schemeClr val="bg1">
              <a:lumMod val="9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 sz="1200" dirty="0" smtClean="0">
              <a:solidFill>
                <a:schemeClr val="tx1"/>
              </a:solidFill>
            </a:endParaRPr>
          </a:p>
          <a:p>
            <a:endParaRPr lang="en-GB" sz="1200" dirty="0">
              <a:solidFill>
                <a:schemeClr val="tx1"/>
              </a:solidFill>
            </a:endParaRPr>
          </a:p>
          <a:p>
            <a:r>
              <a:rPr lang="en-GB" sz="1400" b="1" dirty="0" smtClean="0">
                <a:solidFill>
                  <a:schemeClr val="tx1"/>
                </a:solidFill>
              </a:rPr>
              <a:t>Time frame for the continuous detector readout</a:t>
            </a:r>
            <a:endParaRPr lang="en-GB" sz="1400" dirty="0">
              <a:solidFill>
                <a:schemeClr val="tx1"/>
              </a:solidFill>
            </a:endParaRPr>
          </a:p>
          <a:p>
            <a:r>
              <a:rPr lang="en-GB" sz="1200" dirty="0">
                <a:solidFill>
                  <a:schemeClr val="tx1"/>
                </a:solidFill>
              </a:rPr>
              <a:t>TPC FLP </a:t>
            </a:r>
            <a:r>
              <a:rPr lang="en-GB" sz="1200" dirty="0" err="1">
                <a:solidFill>
                  <a:schemeClr val="tx1"/>
                </a:solidFill>
              </a:rPr>
              <a:t>subEventSize</a:t>
            </a:r>
            <a:r>
              <a:rPr lang="en-GB" sz="1200" dirty="0">
                <a:solidFill>
                  <a:schemeClr val="tx1"/>
                </a:solidFill>
              </a:rPr>
              <a:t> = 20 MB / 200 = 0.1 MB</a:t>
            </a:r>
          </a:p>
          <a:p>
            <a:r>
              <a:rPr lang="en-GB" sz="1200" dirty="0" smtClean="0">
                <a:solidFill>
                  <a:schemeClr val="tx1"/>
                </a:solidFill>
              </a:rPr>
              <a:t>TPC </a:t>
            </a:r>
            <a:r>
              <a:rPr lang="en-GB" sz="1200" dirty="0">
                <a:solidFill>
                  <a:schemeClr val="tx1"/>
                </a:solidFill>
              </a:rPr>
              <a:t>drift time 100 us, 5 overlapping events at 50 kHz</a:t>
            </a:r>
          </a:p>
          <a:p>
            <a:r>
              <a:rPr lang="en-GB" sz="1200" dirty="0" err="1">
                <a:solidFill>
                  <a:schemeClr val="tx1"/>
                </a:solidFill>
              </a:rPr>
              <a:t>Nb</a:t>
            </a:r>
            <a:r>
              <a:rPr lang="en-GB" sz="1200" dirty="0">
                <a:solidFill>
                  <a:schemeClr val="tx1"/>
                </a:solidFill>
              </a:rPr>
              <a:t> event frame &gt;&gt; </a:t>
            </a:r>
            <a:r>
              <a:rPr lang="en-GB" sz="1200" dirty="0" err="1">
                <a:solidFill>
                  <a:schemeClr val="tx1"/>
                </a:solidFill>
              </a:rPr>
              <a:t>Nb</a:t>
            </a:r>
            <a:r>
              <a:rPr lang="en-GB" sz="1200" dirty="0">
                <a:solidFill>
                  <a:schemeClr val="tx1"/>
                </a:solidFill>
              </a:rPr>
              <a:t> event at the “borders”</a:t>
            </a:r>
            <a:br>
              <a:rPr lang="en-GB" sz="1200" dirty="0">
                <a:solidFill>
                  <a:schemeClr val="tx1"/>
                </a:solidFill>
              </a:rPr>
            </a:br>
            <a:r>
              <a:rPr lang="en-GB" sz="1200" dirty="0">
                <a:solidFill>
                  <a:schemeClr val="tx1"/>
                </a:solidFill>
              </a:rPr>
              <a:t>Number events &gt;&gt; ~4 (@50 kHz)</a:t>
            </a:r>
          </a:p>
          <a:p>
            <a:r>
              <a:rPr lang="en-GB" sz="1200" dirty="0" smtClean="0">
                <a:solidFill>
                  <a:schemeClr val="tx1"/>
                </a:solidFill>
              </a:rPr>
              <a:t>1000 events </a:t>
            </a:r>
            <a:r>
              <a:rPr lang="en-GB" sz="1200" dirty="0">
                <a:solidFill>
                  <a:schemeClr val="tx1"/>
                </a:solidFill>
              </a:rPr>
              <a:t>→ </a:t>
            </a:r>
            <a:r>
              <a:rPr lang="en-GB" sz="1200" dirty="0" smtClean="0">
                <a:solidFill>
                  <a:schemeClr val="tx1"/>
                </a:solidFill>
              </a:rPr>
              <a:t>100 </a:t>
            </a:r>
            <a:r>
              <a:rPr lang="en-GB" sz="1200" dirty="0">
                <a:solidFill>
                  <a:schemeClr val="tx1"/>
                </a:solidFill>
              </a:rPr>
              <a:t>MB timeframe / FLP</a:t>
            </a:r>
            <a:br>
              <a:rPr lang="en-GB" sz="1200" dirty="0">
                <a:solidFill>
                  <a:schemeClr val="tx1"/>
                </a:solidFill>
              </a:rPr>
            </a:br>
            <a:r>
              <a:rPr lang="en-GB" sz="1200" dirty="0" smtClean="0">
                <a:solidFill>
                  <a:schemeClr val="tx1"/>
                </a:solidFill>
              </a:rPr>
              <a:t>256 </a:t>
            </a:r>
            <a:r>
              <a:rPr lang="en-GB" sz="1200" dirty="0">
                <a:solidFill>
                  <a:schemeClr val="tx1"/>
                </a:solidFill>
              </a:rPr>
              <a:t>FLPs → ~25 GB timeframe / EPN</a:t>
            </a:r>
          </a:p>
          <a:p>
            <a:endParaRPr lang="en-GB" sz="1200" dirty="0" smtClean="0">
              <a:solidFill>
                <a:schemeClr val="tx1"/>
              </a:solidFill>
            </a:endParaRPr>
          </a:p>
          <a:p>
            <a:r>
              <a:rPr lang="en-GB" sz="1400" b="1" dirty="0" smtClean="0">
                <a:solidFill>
                  <a:schemeClr val="tx1"/>
                </a:solidFill>
              </a:rPr>
              <a:t>FLP Buffer usage</a:t>
            </a:r>
          </a:p>
          <a:p>
            <a:pPr marL="171450" indent="-171450">
              <a:buFontTx/>
              <a:buChar char="-"/>
            </a:pPr>
            <a:r>
              <a:rPr lang="en-GB" sz="1200" dirty="0" smtClean="0">
                <a:solidFill>
                  <a:schemeClr val="tx1"/>
                </a:solidFill>
              </a:rPr>
              <a:t>Input buffer for partial timeframes aggregation</a:t>
            </a:r>
          </a:p>
          <a:p>
            <a:pPr marL="171450" indent="-171450">
              <a:buFontTx/>
              <a:buChar char="-"/>
            </a:pPr>
            <a:r>
              <a:rPr lang="en-GB" sz="1200" dirty="0" smtClean="0">
                <a:solidFill>
                  <a:schemeClr val="tx1"/>
                </a:solidFill>
              </a:rPr>
              <a:t>Data waiting to be processed</a:t>
            </a:r>
          </a:p>
          <a:p>
            <a:pPr marL="171450" indent="-171450">
              <a:buFontTx/>
              <a:buChar char="-"/>
            </a:pPr>
            <a:r>
              <a:rPr lang="en-GB" sz="1200" dirty="0" smtClean="0">
                <a:solidFill>
                  <a:schemeClr val="tx1"/>
                </a:solidFill>
              </a:rPr>
              <a:t>Data processing buffers</a:t>
            </a:r>
          </a:p>
          <a:p>
            <a:pPr marL="171450" indent="-171450">
              <a:buFontTx/>
              <a:buChar char="-"/>
            </a:pPr>
            <a:r>
              <a:rPr lang="en-GB" sz="1200" dirty="0" smtClean="0">
                <a:solidFill>
                  <a:schemeClr val="tx1"/>
                </a:solidFill>
              </a:rPr>
              <a:t>Output buffer for timeframes being sent to EPNs</a:t>
            </a:r>
            <a:endParaRPr lang="en-GB" sz="1200" dirty="0">
              <a:solidFill>
                <a:schemeClr val="tx1"/>
              </a:solidFill>
            </a:endParaRPr>
          </a:p>
          <a:p>
            <a:endParaRPr lang="en-GB" sz="1200" dirty="0">
              <a:solidFill>
                <a:schemeClr val="tx1"/>
              </a:solidFill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4255279" y="1000495"/>
            <a:ext cx="5180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B</a:t>
            </a:r>
            <a:r>
              <a:rPr lang="en-GB" dirty="0" smtClean="0"/>
              <a:t>in</a:t>
            </a:r>
            <a:endParaRPr lang="en-GB" dirty="0"/>
          </a:p>
        </p:txBody>
      </p:sp>
      <p:sp>
        <p:nvSpPr>
          <p:cNvPr id="147" name="TextBox 146"/>
          <p:cNvSpPr txBox="1"/>
          <p:nvPr/>
        </p:nvSpPr>
        <p:spPr>
          <a:xfrm>
            <a:off x="5795646" y="1557097"/>
            <a:ext cx="6591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B</a:t>
            </a:r>
            <a:r>
              <a:rPr lang="en-GB" dirty="0" smtClean="0"/>
              <a:t>out</a:t>
            </a:r>
            <a:endParaRPr lang="en-GB" dirty="0"/>
          </a:p>
        </p:txBody>
      </p:sp>
      <p:sp>
        <p:nvSpPr>
          <p:cNvPr id="151" name="TextBox 150"/>
          <p:cNvSpPr txBox="1"/>
          <p:nvPr/>
        </p:nvSpPr>
        <p:spPr>
          <a:xfrm>
            <a:off x="3983108" y="1412776"/>
            <a:ext cx="90441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40</a:t>
            </a:r>
            <a:r>
              <a:rPr kumimoji="0" lang="en-US" sz="1600" b="0" i="0" u="none" strike="noStrike" kern="0" cap="none" spc="0" normalizeH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</a:t>
            </a: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Gb/s</a:t>
            </a:r>
            <a:endParaRPr kumimoji="0" lang="en-GB" sz="1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sp>
        <p:nvSpPr>
          <p:cNvPr id="153" name="TextBox 152"/>
          <p:cNvSpPr txBox="1"/>
          <p:nvPr/>
        </p:nvSpPr>
        <p:spPr>
          <a:xfrm>
            <a:off x="5762004" y="2105771"/>
            <a:ext cx="90441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600" kern="0" dirty="0">
                <a:solidFill>
                  <a:sysClr val="windowText" lastClr="000000"/>
                </a:solidFill>
                <a:latin typeface="Arial" pitchFamily="34" charset="0"/>
                <a:cs typeface="Arial" pitchFamily="34" charset="0"/>
              </a:rPr>
              <a:t>4</a:t>
            </a: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0</a:t>
            </a:r>
            <a:r>
              <a:rPr kumimoji="0" lang="en-US" sz="1600" b="0" i="0" u="none" strike="noStrike" kern="0" cap="none" spc="0" normalizeH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</a:t>
            </a: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Gb/s</a:t>
            </a:r>
            <a:endParaRPr kumimoji="0" lang="en-GB" sz="1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sp>
        <p:nvSpPr>
          <p:cNvPr id="154" name="Rectangle 153"/>
          <p:cNvSpPr/>
          <p:nvPr/>
        </p:nvSpPr>
        <p:spPr>
          <a:xfrm>
            <a:off x="1502622" y="1255727"/>
            <a:ext cx="260840" cy="304851"/>
          </a:xfrm>
          <a:prstGeom prst="rect">
            <a:avLst/>
          </a:prstGeom>
          <a:solidFill>
            <a:srgbClr val="99CC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5" name="Rectangle 154"/>
          <p:cNvSpPr/>
          <p:nvPr/>
        </p:nvSpPr>
        <p:spPr>
          <a:xfrm>
            <a:off x="1139899" y="1255727"/>
            <a:ext cx="362723" cy="304851"/>
          </a:xfrm>
          <a:prstGeom prst="rect">
            <a:avLst/>
          </a:prstGeom>
          <a:solidFill>
            <a:srgbClr val="FFCC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6" name="Rectangle 155"/>
          <p:cNvSpPr/>
          <p:nvPr/>
        </p:nvSpPr>
        <p:spPr>
          <a:xfrm>
            <a:off x="634258" y="1255727"/>
            <a:ext cx="505642" cy="304851"/>
          </a:xfrm>
          <a:prstGeom prst="rect">
            <a:avLst/>
          </a:prstGeom>
          <a:solidFill>
            <a:srgbClr val="CCFF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7" name="Rectangle 156"/>
          <p:cNvSpPr/>
          <p:nvPr/>
        </p:nvSpPr>
        <p:spPr>
          <a:xfrm>
            <a:off x="151174" y="1255727"/>
            <a:ext cx="483084" cy="304851"/>
          </a:xfrm>
          <a:prstGeom prst="rect">
            <a:avLst/>
          </a:prstGeom>
          <a:solidFill>
            <a:srgbClr val="FFFF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8" name="TextBox 157"/>
          <p:cNvSpPr txBox="1"/>
          <p:nvPr/>
        </p:nvSpPr>
        <p:spPr>
          <a:xfrm>
            <a:off x="90973" y="932168"/>
            <a:ext cx="18437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E</a:t>
            </a:r>
            <a:r>
              <a:rPr lang="en-GB" baseline="-25000" dirty="0" smtClean="0"/>
              <a:t>i+3</a:t>
            </a:r>
            <a:r>
              <a:rPr lang="en-GB" dirty="0" smtClean="0"/>
              <a:t>  E</a:t>
            </a:r>
            <a:r>
              <a:rPr lang="en-GB" baseline="-25000" dirty="0" smtClean="0"/>
              <a:t>i</a:t>
            </a:r>
            <a:r>
              <a:rPr lang="en-GB" baseline="-25000" dirty="0"/>
              <a:t>+</a:t>
            </a:r>
            <a:r>
              <a:rPr lang="en-GB" baseline="-25000" dirty="0" smtClean="0"/>
              <a:t>2</a:t>
            </a:r>
            <a:r>
              <a:rPr lang="en-GB" dirty="0" smtClean="0"/>
              <a:t>  E</a:t>
            </a:r>
            <a:r>
              <a:rPr lang="en-GB" baseline="-25000" dirty="0" smtClean="0"/>
              <a:t>i+1</a:t>
            </a:r>
            <a:r>
              <a:rPr lang="en-GB" dirty="0" smtClean="0"/>
              <a:t>  </a:t>
            </a:r>
            <a:r>
              <a:rPr lang="en-GB" dirty="0" err="1" smtClean="0"/>
              <a:t>E</a:t>
            </a:r>
            <a:r>
              <a:rPr lang="en-GB" baseline="-25000" dirty="0" err="1" smtClean="0"/>
              <a:t>i</a:t>
            </a:r>
            <a:endParaRPr lang="en-GB" baseline="-25000" dirty="0"/>
          </a:p>
        </p:txBody>
      </p:sp>
      <p:sp>
        <p:nvSpPr>
          <p:cNvPr id="159" name="TextBox 158"/>
          <p:cNvSpPr txBox="1"/>
          <p:nvPr/>
        </p:nvSpPr>
        <p:spPr>
          <a:xfrm>
            <a:off x="1712539" y="1419558"/>
            <a:ext cx="140775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10 x 10 Gb/s</a:t>
            </a:r>
            <a:endParaRPr kumimoji="0" lang="en-GB" sz="1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33" name="Curved Connector 132"/>
          <p:cNvCxnSpPr>
            <a:stCxn id="8" idx="1"/>
            <a:endCxn id="70" idx="3"/>
          </p:cNvCxnSpPr>
          <p:nvPr/>
        </p:nvCxnSpPr>
        <p:spPr>
          <a:xfrm>
            <a:off x="4038765" y="1415396"/>
            <a:ext cx="2110240" cy="2859612"/>
          </a:xfrm>
          <a:prstGeom prst="curvedConnector3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5" name="TextBox 134"/>
          <p:cNvSpPr txBox="1"/>
          <p:nvPr/>
        </p:nvSpPr>
        <p:spPr>
          <a:xfrm>
            <a:off x="8638765" y="1885111"/>
            <a:ext cx="615242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err="1" smtClean="0"/>
              <a:t>E</a:t>
            </a:r>
            <a:r>
              <a:rPr lang="en-GB" baseline="-25000" dirty="0" err="1" smtClean="0"/>
              <a:t>i</a:t>
            </a:r>
            <a:r>
              <a:rPr lang="en-GB" dirty="0" smtClean="0"/>
              <a:t>  </a:t>
            </a:r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r>
              <a:rPr lang="en-GB" dirty="0" smtClean="0"/>
              <a:t>E</a:t>
            </a:r>
            <a:r>
              <a:rPr lang="en-GB" baseline="-25000" dirty="0" smtClean="0"/>
              <a:t>i+1</a:t>
            </a:r>
            <a:r>
              <a:rPr lang="en-GB" dirty="0" smtClean="0"/>
              <a:t>  </a:t>
            </a:r>
          </a:p>
          <a:p>
            <a:endParaRPr lang="en-GB" dirty="0"/>
          </a:p>
          <a:p>
            <a:endParaRPr lang="en-GB" dirty="0" smtClean="0"/>
          </a:p>
          <a:p>
            <a:endParaRPr lang="en-GB" dirty="0" smtClean="0"/>
          </a:p>
          <a:p>
            <a:r>
              <a:rPr lang="en-GB" dirty="0" smtClean="0"/>
              <a:t>E</a:t>
            </a:r>
            <a:r>
              <a:rPr lang="en-GB" baseline="-25000" dirty="0" smtClean="0"/>
              <a:t>i+2</a:t>
            </a:r>
            <a:r>
              <a:rPr lang="en-GB" dirty="0" smtClean="0"/>
              <a:t>  </a:t>
            </a:r>
          </a:p>
          <a:p>
            <a:endParaRPr lang="en-GB" dirty="0"/>
          </a:p>
          <a:p>
            <a:endParaRPr lang="en-GB" dirty="0" smtClean="0"/>
          </a:p>
          <a:p>
            <a:endParaRPr lang="en-GB" dirty="0" smtClean="0"/>
          </a:p>
          <a:p>
            <a:r>
              <a:rPr lang="en-GB" dirty="0" smtClean="0"/>
              <a:t>E</a:t>
            </a:r>
            <a:r>
              <a:rPr lang="en-GB" baseline="-25000" dirty="0" smtClean="0"/>
              <a:t>i+3</a:t>
            </a:r>
            <a:endParaRPr lang="en-GB" baseline="-25000" dirty="0"/>
          </a:p>
        </p:txBody>
      </p:sp>
      <p:sp>
        <p:nvSpPr>
          <p:cNvPr id="144" name="Rectangle 143"/>
          <p:cNvSpPr/>
          <p:nvPr/>
        </p:nvSpPr>
        <p:spPr>
          <a:xfrm>
            <a:off x="7282637" y="4119823"/>
            <a:ext cx="1393671" cy="304851"/>
          </a:xfrm>
          <a:prstGeom prst="rect">
            <a:avLst/>
          </a:prstGeom>
          <a:solidFill>
            <a:srgbClr val="CCFF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5" name="Rectangle 144"/>
          <p:cNvSpPr/>
          <p:nvPr/>
        </p:nvSpPr>
        <p:spPr>
          <a:xfrm>
            <a:off x="7282637" y="5239211"/>
            <a:ext cx="1393671" cy="304851"/>
          </a:xfrm>
          <a:prstGeom prst="rect">
            <a:avLst/>
          </a:prstGeom>
          <a:solidFill>
            <a:srgbClr val="FFFF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4056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6132" y="850257"/>
            <a:ext cx="7211567" cy="612409"/>
          </a:xfrm>
        </p:spPr>
        <p:txBody>
          <a:bodyPr/>
          <a:lstStyle/>
          <a:p>
            <a:r>
              <a:rPr lang="en-US" dirty="0" smtClean="0"/>
              <a:t>FLP-EPN Dataflow simulation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1216133" y="1219343"/>
            <a:ext cx="7211534" cy="399656"/>
          </a:xfrm>
        </p:spPr>
        <p:txBody>
          <a:bodyPr/>
          <a:lstStyle/>
          <a:p>
            <a:r>
              <a:rPr lang="en-US" dirty="0" smtClean="0"/>
              <a:t>TPC FLP memory usage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17</a:t>
            </a:fld>
            <a:endParaRPr lang="en-US" dirty="0"/>
          </a:p>
        </p:txBody>
      </p:sp>
      <p:pic>
        <p:nvPicPr>
          <p:cNvPr id="6" name="Content Placeholder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80" y="677467"/>
            <a:ext cx="1059554" cy="81539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549" y="1860466"/>
            <a:ext cx="4173332" cy="4173332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5305" y="1860465"/>
            <a:ext cx="4173334" cy="4173334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1" name="TextBox 10"/>
          <p:cNvSpPr txBox="1"/>
          <p:nvPr/>
        </p:nvSpPr>
        <p:spPr>
          <a:xfrm>
            <a:off x="287568" y="1521883"/>
            <a:ext cx="2476960" cy="276999"/>
          </a:xfrm>
          <a:prstGeom prst="rect">
            <a:avLst/>
          </a:prstGeom>
          <a:solidFill>
            <a:schemeClr val="bg1">
              <a:lumMod val="90000"/>
            </a:schemeClr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n-GB" sz="1200" dirty="0" smtClean="0"/>
              <a:t>Configuration: 40 </a:t>
            </a:r>
            <a:r>
              <a:rPr lang="en-GB" sz="1200" dirty="0" err="1" smtClean="0"/>
              <a:t>Gbps</a:t>
            </a:r>
            <a:r>
              <a:rPr lang="en-GB" sz="1200" dirty="0"/>
              <a:t> </a:t>
            </a:r>
            <a:r>
              <a:rPr lang="en-GB" sz="1200" dirty="0" smtClean="0"/>
              <a:t>250x1250</a:t>
            </a:r>
            <a:endParaRPr lang="en-GB" sz="1200" dirty="0"/>
          </a:p>
        </p:txBody>
      </p:sp>
      <p:sp>
        <p:nvSpPr>
          <p:cNvPr id="12" name="TextBox 11"/>
          <p:cNvSpPr txBox="1"/>
          <p:nvPr/>
        </p:nvSpPr>
        <p:spPr>
          <a:xfrm>
            <a:off x="7070135" y="1104387"/>
            <a:ext cx="207620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 smtClean="0"/>
              <a:t>S. </a:t>
            </a:r>
            <a:r>
              <a:rPr lang="en-US" sz="1400" i="1" dirty="0" err="1" smtClean="0"/>
              <a:t>Chapeland</a:t>
            </a:r>
            <a:r>
              <a:rPr lang="en-US" sz="1400" i="1" dirty="0" smtClean="0"/>
              <a:t>, C. Delort</a:t>
            </a:r>
            <a:endParaRPr lang="en-GB" sz="1400" i="1" dirty="0"/>
          </a:p>
        </p:txBody>
      </p:sp>
      <p:sp>
        <p:nvSpPr>
          <p:cNvPr id="10" name="TextBox 9"/>
          <p:cNvSpPr txBox="1"/>
          <p:nvPr/>
        </p:nvSpPr>
        <p:spPr>
          <a:xfrm>
            <a:off x="569478" y="6118916"/>
            <a:ext cx="3605474" cy="461665"/>
          </a:xfrm>
          <a:prstGeom prst="rect">
            <a:avLst/>
          </a:prstGeom>
          <a:solidFill>
            <a:schemeClr val="bg1">
              <a:lumMod val="90000"/>
            </a:schemeClr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n-GB" sz="1200" dirty="0" smtClean="0"/>
              <a:t>Asynchronous arrival of data blocks with a normal </a:t>
            </a:r>
            <a:br>
              <a:rPr lang="en-GB" sz="1200" dirty="0" smtClean="0"/>
            </a:br>
            <a:r>
              <a:rPr lang="en-GB" sz="1200" dirty="0" smtClean="0"/>
              <a:t>distribution</a:t>
            </a:r>
            <a:r>
              <a:rPr lang="en-GB" sz="1200" dirty="0"/>
              <a:t> </a:t>
            </a:r>
            <a:r>
              <a:rPr lang="en-GB" sz="1200" dirty="0" smtClean="0"/>
              <a:t>from 10 DDLs in the FLP</a:t>
            </a:r>
            <a:endParaRPr lang="en-GB" sz="1200" dirty="0"/>
          </a:p>
        </p:txBody>
      </p:sp>
      <p:sp>
        <p:nvSpPr>
          <p:cNvPr id="13" name="TextBox 12"/>
          <p:cNvSpPr txBox="1"/>
          <p:nvPr/>
        </p:nvSpPr>
        <p:spPr>
          <a:xfrm>
            <a:off x="4832606" y="6118916"/>
            <a:ext cx="3542252" cy="646331"/>
          </a:xfrm>
          <a:prstGeom prst="rect">
            <a:avLst/>
          </a:prstGeom>
          <a:solidFill>
            <a:schemeClr val="bg1">
              <a:lumMod val="90000"/>
            </a:schemeClr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n-GB" sz="1200" dirty="0" smtClean="0"/>
              <a:t>Algorithms used for FLP buffer management and </a:t>
            </a:r>
          </a:p>
          <a:p>
            <a:r>
              <a:rPr lang="en-GB" sz="1200" dirty="0" smtClean="0"/>
              <a:t>data distribution to the EPN adequate. </a:t>
            </a:r>
            <a:br>
              <a:rPr lang="en-GB" sz="1200" dirty="0" smtClean="0"/>
            </a:br>
            <a:r>
              <a:rPr lang="en-GB" sz="1200" dirty="0" smtClean="0"/>
              <a:t>Buffering needs of ~32 GB with no tail.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2530990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4882" y="850257"/>
            <a:ext cx="7211567" cy="612409"/>
          </a:xfrm>
        </p:spPr>
        <p:txBody>
          <a:bodyPr/>
          <a:lstStyle/>
          <a:p>
            <a:r>
              <a:rPr lang="en-US" dirty="0" smtClean="0"/>
              <a:t>FLP-EPN </a:t>
            </a:r>
            <a:r>
              <a:rPr lang="en-US" dirty="0"/>
              <a:t>Dataflow simulation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1144883" y="1219343"/>
            <a:ext cx="7211534" cy="399656"/>
          </a:xfrm>
        </p:spPr>
        <p:txBody>
          <a:bodyPr/>
          <a:lstStyle/>
          <a:p>
            <a:r>
              <a:rPr lang="en-GB" dirty="0" smtClean="0"/>
              <a:t>System scalability study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18</a:t>
            </a:fld>
            <a:endParaRPr lang="en-US" dirty="0"/>
          </a:p>
        </p:txBody>
      </p:sp>
      <p:pic>
        <p:nvPicPr>
          <p:cNvPr id="6" name="Content Placeholder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80" y="677467"/>
            <a:ext cx="1059554" cy="815396"/>
          </a:xfrm>
          <a:prstGeom prst="rect">
            <a:avLst/>
          </a:prstGeom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5312"/>
          <a:stretch/>
        </p:blipFill>
        <p:spPr bwMode="auto">
          <a:xfrm>
            <a:off x="3623008" y="1977332"/>
            <a:ext cx="5401957" cy="4115125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6186508" y="1709845"/>
            <a:ext cx="269515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 smtClean="0"/>
              <a:t>Configuration 40 Mbps 250x288</a:t>
            </a:r>
            <a:endParaRPr lang="en-GB" sz="1200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1"/>
          </p:nvPr>
        </p:nvSpPr>
        <p:spPr>
          <a:xfrm>
            <a:off x="35546" y="2289836"/>
            <a:ext cx="3682567" cy="3313522"/>
          </a:xfrm>
          <a:solidFill>
            <a:schemeClr val="bg1">
              <a:lumMod val="90000"/>
            </a:schemeClr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en-US" sz="2000" dirty="0" smtClean="0"/>
              <a:t>System scalability study</a:t>
            </a:r>
            <a:r>
              <a:rPr lang="en-GB" sz="2000" dirty="0" smtClean="0"/>
              <a:t> </a:t>
            </a:r>
          </a:p>
          <a:p>
            <a:pPr>
              <a:lnSpc>
                <a:spcPct val="100000"/>
              </a:lnSpc>
            </a:pPr>
            <a:r>
              <a:rPr lang="en-GB" sz="2000" dirty="0" smtClean="0"/>
              <a:t>System studied on </a:t>
            </a:r>
            <a:br>
              <a:rPr lang="en-GB" sz="2000" dirty="0" smtClean="0"/>
            </a:br>
            <a:r>
              <a:rPr lang="en-GB" sz="2000" dirty="0" smtClean="0"/>
              <a:t>a ¼ of the entire system</a:t>
            </a:r>
            <a:br>
              <a:rPr lang="en-GB" sz="2000" dirty="0" smtClean="0"/>
            </a:br>
            <a:r>
              <a:rPr lang="en-GB" sz="2000" dirty="0" smtClean="0"/>
              <a:t>and lower bandwidth</a:t>
            </a:r>
            <a:br>
              <a:rPr lang="en-GB" sz="2000" dirty="0" smtClean="0"/>
            </a:br>
            <a:r>
              <a:rPr lang="en-GB" sz="2000" dirty="0" smtClean="0"/>
              <a:t>to limit the simulation time</a:t>
            </a:r>
          </a:p>
          <a:p>
            <a:pPr>
              <a:lnSpc>
                <a:spcPct val="100000"/>
              </a:lnSpc>
            </a:pPr>
            <a:r>
              <a:rPr lang="en-US" sz="2000" dirty="0" smtClean="0"/>
              <a:t>System scales at up to</a:t>
            </a:r>
            <a:br>
              <a:rPr lang="en-US" sz="2000" dirty="0" smtClean="0"/>
            </a:br>
            <a:r>
              <a:rPr lang="en-US" sz="2000" dirty="0" smtClean="0"/>
              <a:t>166 kHz of MB interactions</a:t>
            </a:r>
            <a:endParaRPr lang="en-GB" sz="2000" dirty="0" smtClean="0"/>
          </a:p>
          <a:p>
            <a:pPr>
              <a:lnSpc>
                <a:spcPct val="100000"/>
              </a:lnSpc>
            </a:pPr>
            <a:endParaRPr lang="en-US" sz="2000" dirty="0" smtClean="0"/>
          </a:p>
        </p:txBody>
      </p:sp>
      <p:sp>
        <p:nvSpPr>
          <p:cNvPr id="12" name="TextBox 11"/>
          <p:cNvSpPr txBox="1"/>
          <p:nvPr/>
        </p:nvSpPr>
        <p:spPr>
          <a:xfrm>
            <a:off x="7070135" y="1104387"/>
            <a:ext cx="207620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 smtClean="0"/>
              <a:t>S. </a:t>
            </a:r>
            <a:r>
              <a:rPr lang="en-US" sz="1400" i="1" dirty="0" err="1" smtClean="0"/>
              <a:t>Chapeland</a:t>
            </a:r>
            <a:r>
              <a:rPr lang="en-US" sz="1400" i="1" dirty="0" smtClean="0"/>
              <a:t>, C. Delort</a:t>
            </a:r>
            <a:endParaRPr lang="en-GB" sz="1400" i="1" dirty="0"/>
          </a:p>
        </p:txBody>
      </p:sp>
    </p:spTree>
    <p:extLst>
      <p:ext uri="{BB962C8B-B14F-4D97-AF65-F5344CB8AC3E}">
        <p14:creationId xmlns:p14="http://schemas.microsoft.com/office/powerpoint/2010/main" val="1953467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Data storage needs of the O</a:t>
            </a:r>
            <a:r>
              <a:rPr lang="en-GB" baseline="30000" dirty="0" smtClean="0"/>
              <a:t>2</a:t>
            </a:r>
            <a:r>
              <a:rPr lang="en-GB" dirty="0" smtClean="0"/>
              <a:t> facility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1"/>
          </p:nvPr>
        </p:nvSpPr>
        <p:spPr>
          <a:xfrm>
            <a:off x="634258" y="2027238"/>
            <a:ext cx="1133128" cy="4000500"/>
          </a:xfrm>
        </p:spPr>
        <p:txBody>
          <a:bodyPr/>
          <a:lstStyle/>
          <a:p>
            <a:r>
              <a:rPr lang="en-GB" dirty="0" err="1" smtClean="0"/>
              <a:t>dk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2286000" y="2967335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en-GB" dirty="0">
              <a:latin typeface="Times New Roman" panose="02020603050405020304" pitchFamily="18" charset="0"/>
            </a:endParaRPr>
          </a:p>
          <a:p>
            <a:endParaRPr lang="en-GB" dirty="0">
              <a:latin typeface="Times New Roman" panose="02020603050405020304" pitchFamily="18" charset="0"/>
            </a:endParaRPr>
          </a:p>
          <a:p>
            <a:endParaRPr lang="en-GB" dirty="0">
              <a:latin typeface="Times New Roman" panose="02020603050405020304" pitchFamily="18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"/>
          <a:srcRect l="4429" t="10230" r="35295" b="31168"/>
          <a:stretch/>
        </p:blipFill>
        <p:spPr>
          <a:xfrm>
            <a:off x="-1" y="1522413"/>
            <a:ext cx="9144001" cy="4539561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523988" y="6152783"/>
            <a:ext cx="6105465" cy="338554"/>
          </a:xfrm>
          <a:prstGeom prst="rect">
            <a:avLst/>
          </a:prstGeom>
          <a:solidFill>
            <a:schemeClr val="bg1">
              <a:lumMod val="90000"/>
            </a:schemeClr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Need of ~25 PB of local data storage for 1 year of data taking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411154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The Large Hadron Collider (LHC) at CERN</a:t>
            </a:r>
            <a:br>
              <a:rPr lang="en-GB" dirty="0"/>
            </a:br>
            <a:r>
              <a:rPr lang="en-US" dirty="0" smtClean="0"/>
              <a:t> 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pPr marL="0" indent="0">
              <a:buNone/>
            </a:pPr>
            <a:endParaRPr lang="en-GB" dirty="0"/>
          </a:p>
        </p:txBody>
      </p:sp>
      <p:grpSp>
        <p:nvGrpSpPr>
          <p:cNvPr id="7" name="Group 6"/>
          <p:cNvGrpSpPr/>
          <p:nvPr/>
        </p:nvGrpSpPr>
        <p:grpSpPr>
          <a:xfrm>
            <a:off x="1595425" y="1556792"/>
            <a:ext cx="7348550" cy="5026024"/>
            <a:chOff x="1595425" y="1556792"/>
            <a:chExt cx="7348550" cy="5026024"/>
          </a:xfrm>
        </p:grpSpPr>
        <p:pic>
          <p:nvPicPr>
            <p:cNvPr id="8" name="Picture 4"/>
            <p:cNvPicPr>
              <a:picLocks noChangeAspect="1" noChangeArrowheads="1"/>
            </p:cNvPicPr>
            <p:nvPr/>
          </p:nvPicPr>
          <p:blipFill>
            <a:blip r:embed="rId2" cstate="screen"/>
            <a:srcRect/>
            <a:stretch>
              <a:fillRect/>
            </a:stretch>
          </p:blipFill>
          <p:spPr bwMode="auto">
            <a:xfrm>
              <a:off x="1595425" y="1556792"/>
              <a:ext cx="7348550" cy="50260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9" name="Oval 5"/>
            <p:cNvSpPr>
              <a:spLocks noChangeArrowheads="1"/>
            </p:cNvSpPr>
            <p:nvPr/>
          </p:nvSpPr>
          <p:spPr bwMode="auto">
            <a:xfrm>
              <a:off x="3566910" y="2902797"/>
              <a:ext cx="5257800" cy="1952185"/>
            </a:xfrm>
            <a:prstGeom prst="ellipse">
              <a:avLst/>
            </a:prstGeom>
            <a:noFill/>
            <a:ln w="57150">
              <a:solidFill>
                <a:srgbClr val="E30B0B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GB" sz="2400">
                <a:solidFill>
                  <a:srgbClr val="E30B0B"/>
                </a:solidFill>
                <a:latin typeface="Times" pitchFamily="18" charset="0"/>
              </a:endParaRPr>
            </a:p>
          </p:txBody>
        </p:sp>
        <p:sp>
          <p:nvSpPr>
            <p:cNvPr id="10" name="Text Box 8"/>
            <p:cNvSpPr txBox="1">
              <a:spLocks noChangeArrowheads="1"/>
            </p:cNvSpPr>
            <p:nvPr/>
          </p:nvSpPr>
          <p:spPr bwMode="auto">
            <a:xfrm>
              <a:off x="2143125" y="4537075"/>
              <a:ext cx="2044700" cy="3968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dist="17961" dir="2700000" algn="ctr" rotWithShape="0">
                <a:schemeClr val="bg1"/>
              </a:outerShdw>
            </a:effectLst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sz="2000" b="1">
                  <a:solidFill>
                    <a:srgbClr val="FF0000"/>
                  </a:solidFill>
                </a:rPr>
                <a:t>Geneva airport </a:t>
              </a:r>
            </a:p>
          </p:txBody>
        </p:sp>
        <p:sp>
          <p:nvSpPr>
            <p:cNvPr id="11" name="Text Box 10"/>
            <p:cNvSpPr txBox="1">
              <a:spLocks noChangeArrowheads="1"/>
            </p:cNvSpPr>
            <p:nvPr/>
          </p:nvSpPr>
          <p:spPr bwMode="auto">
            <a:xfrm>
              <a:off x="4505325" y="3067050"/>
              <a:ext cx="3032125" cy="11287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dist="17961" dir="2700000" algn="ctr" rotWithShape="0">
                <a:schemeClr val="bg1"/>
              </a:outerShdw>
            </a:effectLst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en-US" sz="2800">
                  <a:solidFill>
                    <a:srgbClr val="FF0000"/>
                  </a:solidFill>
                </a:rPr>
                <a:t>LHC</a:t>
              </a:r>
              <a:br>
                <a:rPr lang="en-US" sz="2800">
                  <a:solidFill>
                    <a:srgbClr val="FF0000"/>
                  </a:solidFill>
                </a:rPr>
              </a:br>
              <a:r>
                <a:rPr lang="en-US" sz="2000">
                  <a:solidFill>
                    <a:srgbClr val="FF0000"/>
                  </a:solidFill>
                </a:rPr>
                <a:t>27 km circumference</a:t>
              </a:r>
              <a:br>
                <a:rPr lang="en-US" sz="2000">
                  <a:solidFill>
                    <a:srgbClr val="FF0000"/>
                  </a:solidFill>
                </a:rPr>
              </a:br>
              <a:r>
                <a:rPr lang="en-US" sz="2000">
                  <a:solidFill>
                    <a:srgbClr val="FF0000"/>
                  </a:solidFill>
                </a:rPr>
                <a:t>100 meters underground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035966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9341" y="669496"/>
            <a:ext cx="7016484" cy="612409"/>
          </a:xfrm>
        </p:spPr>
        <p:txBody>
          <a:bodyPr>
            <a:normAutofit/>
          </a:bodyPr>
          <a:lstStyle/>
          <a:p>
            <a:r>
              <a:rPr lang="fr-CH" sz="2400" dirty="0" smtClean="0"/>
              <a:t>Architecture</a:t>
            </a:r>
            <a:endParaRPr lang="en-GB" sz="2400" dirty="0"/>
          </a:p>
        </p:txBody>
      </p:sp>
      <p:pic>
        <p:nvPicPr>
          <p:cNvPr id="332" name="Content Placeholder 331"/>
          <p:cNvPicPr>
            <a:picLocks noGrp="1" noChangeAspect="1"/>
          </p:cNvPicPr>
          <p:nvPr>
            <p:ph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284" y="1238410"/>
            <a:ext cx="6117412" cy="5507665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333" name="Content Placeholder 2"/>
          <p:cNvSpPr txBox="1">
            <a:spLocks/>
          </p:cNvSpPr>
          <p:nvPr/>
        </p:nvSpPr>
        <p:spPr>
          <a:xfrm>
            <a:off x="846918" y="924282"/>
            <a:ext cx="7211534" cy="39965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O</a:t>
            </a:r>
            <a:r>
              <a:rPr lang="en-GB" baseline="30000" dirty="0" smtClean="0"/>
              <a:t>2</a:t>
            </a:r>
            <a:r>
              <a:rPr lang="fr-CH" dirty="0" smtClean="0"/>
              <a:t> Architecture and data flow</a:t>
            </a:r>
            <a:endParaRPr lang="en-GB" dirty="0"/>
          </a:p>
        </p:txBody>
      </p:sp>
      <p:pic>
        <p:nvPicPr>
          <p:cNvPr id="334" name="Picture 33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13" y="248579"/>
            <a:ext cx="637033" cy="1078994"/>
          </a:xfrm>
          <a:prstGeom prst="rect">
            <a:avLst/>
          </a:prstGeom>
        </p:spPr>
      </p:pic>
      <p:sp>
        <p:nvSpPr>
          <p:cNvPr id="335" name="Content Placeholder 3"/>
          <p:cNvSpPr txBox="1">
            <a:spLocks/>
          </p:cNvSpPr>
          <p:nvPr/>
        </p:nvSpPr>
        <p:spPr>
          <a:xfrm>
            <a:off x="5142569" y="5809116"/>
            <a:ext cx="2060668" cy="655969"/>
          </a:xfrm>
          <a:prstGeom prst="rect">
            <a:avLst/>
          </a:prstGeom>
          <a:solidFill>
            <a:schemeClr val="bg1">
              <a:lumMod val="90000"/>
            </a:schemeClr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>
              <a:buNone/>
            </a:pPr>
            <a:r>
              <a:rPr lang="en-GB" sz="1200" dirty="0"/>
              <a:t>I</a:t>
            </a:r>
            <a:r>
              <a:rPr lang="en-GB" sz="1200" dirty="0" smtClean="0"/>
              <a:t>ncludes now asynchronous </a:t>
            </a:r>
            <a:r>
              <a:rPr lang="en-GB" sz="1200" dirty="0"/>
              <a:t>processing </a:t>
            </a:r>
            <a:r>
              <a:rPr lang="en-GB" sz="1200" dirty="0" smtClean="0"/>
              <a:t>and </a:t>
            </a:r>
            <a:r>
              <a:rPr lang="en-GB" sz="1200" dirty="0"/>
              <a:t>offloading </a:t>
            </a:r>
            <a:r>
              <a:rPr lang="en-GB" sz="1200" dirty="0" smtClean="0"/>
              <a:t/>
            </a:r>
            <a:br>
              <a:rPr lang="en-GB" sz="1200" dirty="0" smtClean="0"/>
            </a:br>
            <a:r>
              <a:rPr lang="en-GB" sz="1200" dirty="0" smtClean="0"/>
              <a:t>peaks to </a:t>
            </a:r>
            <a:r>
              <a:rPr lang="en-GB" sz="1200" dirty="0"/>
              <a:t>other </a:t>
            </a:r>
            <a:r>
              <a:rPr lang="en-GB" sz="1200" dirty="0" smtClean="0"/>
              <a:t>sites</a:t>
            </a:r>
            <a:r>
              <a:rPr lang="en-US" sz="1100" dirty="0" smtClean="0"/>
              <a:t>.</a:t>
            </a:r>
          </a:p>
        </p:txBody>
      </p:sp>
      <p:sp>
        <p:nvSpPr>
          <p:cNvPr id="3" name="Down Arrow 2"/>
          <p:cNvSpPr/>
          <p:nvPr/>
        </p:nvSpPr>
        <p:spPr>
          <a:xfrm>
            <a:off x="6457924" y="1228245"/>
            <a:ext cx="2028498" cy="1387364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9" name="Down Arrow 8"/>
          <p:cNvSpPr/>
          <p:nvPr/>
        </p:nvSpPr>
        <p:spPr>
          <a:xfrm>
            <a:off x="6708482" y="2615609"/>
            <a:ext cx="1527382" cy="1789814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Down Arrow 9"/>
          <p:cNvSpPr/>
          <p:nvPr/>
        </p:nvSpPr>
        <p:spPr>
          <a:xfrm>
            <a:off x="7127775" y="4394791"/>
            <a:ext cx="688796" cy="1026295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Down Arrow 14"/>
          <p:cNvSpPr/>
          <p:nvPr/>
        </p:nvSpPr>
        <p:spPr>
          <a:xfrm>
            <a:off x="7255366" y="5421086"/>
            <a:ext cx="433614" cy="830842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xtBox 6"/>
          <p:cNvSpPr txBox="1"/>
          <p:nvPr/>
        </p:nvSpPr>
        <p:spPr>
          <a:xfrm>
            <a:off x="7914184" y="1228245"/>
            <a:ext cx="1197764" cy="480131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TPC Data</a:t>
            </a:r>
          </a:p>
          <a:p>
            <a:pPr algn="ctr"/>
            <a:r>
              <a:rPr lang="en-US" dirty="0" smtClean="0"/>
              <a:t>1 TB/s</a:t>
            </a:r>
          </a:p>
          <a:p>
            <a:pPr algn="ctr"/>
            <a:endParaRPr lang="en-US" dirty="0"/>
          </a:p>
          <a:p>
            <a:pPr algn="ctr"/>
            <a:endParaRPr lang="en-US" dirty="0" smtClean="0"/>
          </a:p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endParaRPr lang="en-US" dirty="0"/>
          </a:p>
          <a:p>
            <a:pPr algn="ctr"/>
            <a:r>
              <a:rPr lang="en-US" dirty="0" smtClean="0"/>
              <a:t>250 GB/s</a:t>
            </a:r>
          </a:p>
          <a:p>
            <a:pPr algn="ctr"/>
            <a:endParaRPr lang="en-US" dirty="0"/>
          </a:p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endParaRPr lang="en-US" dirty="0" smtClean="0"/>
          </a:p>
          <a:p>
            <a:pPr algn="ctr"/>
            <a:r>
              <a:rPr lang="en-US" dirty="0" smtClean="0"/>
              <a:t>125 GB/s</a:t>
            </a:r>
          </a:p>
          <a:p>
            <a:pPr algn="ctr"/>
            <a:endParaRPr lang="en-US" dirty="0"/>
          </a:p>
          <a:p>
            <a:pPr algn="ctr"/>
            <a:endParaRPr lang="en-US" dirty="0" smtClean="0"/>
          </a:p>
          <a:p>
            <a:pPr algn="ctr"/>
            <a:endParaRPr lang="en-US" dirty="0" smtClean="0"/>
          </a:p>
          <a:p>
            <a:pPr algn="ctr"/>
            <a:r>
              <a:rPr lang="en-US" dirty="0"/>
              <a:t>8</a:t>
            </a:r>
            <a:r>
              <a:rPr lang="en-US" dirty="0" smtClean="0"/>
              <a:t>0 GB/s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01956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Detector Readout via Detector Data Links (DDLs)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1"/>
          </p:nvPr>
        </p:nvSpPr>
        <p:spPr>
          <a:xfrm>
            <a:off x="4667003" y="1769423"/>
            <a:ext cx="3761569" cy="4258315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en-US" sz="2000" dirty="0"/>
              <a:t>Common Interface to the Detectors:</a:t>
            </a:r>
          </a:p>
          <a:p>
            <a:pPr marL="342900" indent="-342900">
              <a:lnSpc>
                <a:spcPct val="100000"/>
              </a:lnSpc>
              <a:buFont typeface="Arial"/>
              <a:buChar char="•"/>
            </a:pPr>
            <a:r>
              <a:rPr lang="en-US" sz="2000" dirty="0"/>
              <a:t>DDL1 (2.125 </a:t>
            </a:r>
            <a:r>
              <a:rPr lang="en-US" sz="2000" dirty="0" err="1"/>
              <a:t>Gbit</a:t>
            </a:r>
            <a:r>
              <a:rPr lang="en-US" sz="2000" dirty="0"/>
              <a:t>/s)</a:t>
            </a:r>
          </a:p>
          <a:p>
            <a:pPr marL="342900" indent="-342900">
              <a:lnSpc>
                <a:spcPct val="100000"/>
              </a:lnSpc>
              <a:buFont typeface="Arial"/>
              <a:buChar char="•"/>
            </a:pPr>
            <a:r>
              <a:rPr lang="en-US" sz="2000" dirty="0"/>
              <a:t>DDL2 (5.3125 </a:t>
            </a:r>
            <a:r>
              <a:rPr lang="en-US" sz="2000" dirty="0" err="1"/>
              <a:t>Gbit</a:t>
            </a:r>
            <a:r>
              <a:rPr lang="en-US" sz="2000" dirty="0"/>
              <a:t>/s)</a:t>
            </a:r>
          </a:p>
          <a:p>
            <a:pPr marL="342900" indent="-342900">
              <a:lnSpc>
                <a:spcPct val="100000"/>
              </a:lnSpc>
              <a:buFont typeface="Arial"/>
              <a:buChar char="•"/>
            </a:pPr>
            <a:r>
              <a:rPr lang="en-US" sz="2000" dirty="0"/>
              <a:t>DDL3 (&gt;=10 </a:t>
            </a:r>
            <a:r>
              <a:rPr lang="en-US" sz="2000" dirty="0" err="1"/>
              <a:t>Gbit</a:t>
            </a:r>
            <a:r>
              <a:rPr lang="en-US" sz="2000" dirty="0"/>
              <a:t>/s)</a:t>
            </a:r>
          </a:p>
          <a:p>
            <a:pPr marL="1085850" lvl="1" indent="-342900">
              <a:buFont typeface="Arial"/>
              <a:buChar char="•"/>
            </a:pPr>
            <a:r>
              <a:rPr lang="en-US" sz="1600" dirty="0"/>
              <a:t>10 </a:t>
            </a:r>
            <a:r>
              <a:rPr lang="en-US" sz="1600" dirty="0" err="1"/>
              <a:t>Gbit</a:t>
            </a:r>
            <a:r>
              <a:rPr lang="en-US" sz="1600" dirty="0"/>
              <a:t> Ethernet</a:t>
            </a:r>
          </a:p>
          <a:p>
            <a:pPr marL="1085850" lvl="1" indent="-342900">
              <a:buFont typeface="Arial"/>
              <a:buChar char="•"/>
            </a:pPr>
            <a:r>
              <a:rPr lang="en-US" sz="1600" dirty="0" err="1"/>
              <a:t>PCIe</a:t>
            </a:r>
            <a:r>
              <a:rPr lang="en-US" sz="1600" dirty="0"/>
              <a:t> bus</a:t>
            </a:r>
          </a:p>
          <a:p>
            <a:endParaRPr lang="en-GB" sz="20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21</a:t>
            </a:fld>
            <a:endParaRPr lang="en-US" dirty="0"/>
          </a:p>
        </p:txBody>
      </p:sp>
      <p:pic>
        <p:nvPicPr>
          <p:cNvPr id="10" name="Picture 9" descr="alicesystem.pdf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4129" y="1607687"/>
            <a:ext cx="3412262" cy="4543183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287819" y="4692899"/>
            <a:ext cx="4754581" cy="923330"/>
          </a:xfrm>
          <a:prstGeom prst="rect">
            <a:avLst/>
          </a:prstGeom>
          <a:solidFill>
            <a:srgbClr val="92D050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dirty="0" smtClean="0"/>
              <a:t>More development of VHDL code still needed. Looking for more collaborators in this area.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539882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PC </a:t>
            </a:r>
            <a:r>
              <a:rPr lang="en-US" dirty="0" err="1" smtClean="0"/>
              <a:t>Input/Output</a:t>
            </a:r>
            <a:r>
              <a:rPr lang="en-US" dirty="0" smtClean="0"/>
              <a:t> Bandwidth</a:t>
            </a:r>
            <a:endParaRPr lang="en-GB" dirty="0"/>
          </a:p>
        </p:txBody>
      </p:sp>
      <p:sp>
        <p:nvSpPr>
          <p:cNvPr id="2" name="Content Placeholder 1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1"/>
          </p:nvPr>
        </p:nvSpPr>
        <p:spPr>
          <a:xfrm>
            <a:off x="634257" y="4191990"/>
            <a:ext cx="7794315" cy="2299298"/>
          </a:xfrm>
        </p:spPr>
        <p:txBody>
          <a:bodyPr>
            <a:normAutofit fontScale="77500" lnSpcReduction="20000"/>
          </a:bodyPr>
          <a:lstStyle/>
          <a:p>
            <a:pPr marL="342900" indent="-342900">
              <a:lnSpc>
                <a:spcPct val="100000"/>
              </a:lnSpc>
            </a:pPr>
            <a:r>
              <a:rPr lang="en-US" sz="2300" dirty="0" err="1"/>
              <a:t>PCIe</a:t>
            </a:r>
            <a:r>
              <a:rPr lang="en-US" sz="2300" dirty="0"/>
              <a:t> Gen2 performance measured for the </a:t>
            </a:r>
            <a:r>
              <a:rPr lang="en-US" sz="2300" dirty="0" err="1"/>
              <a:t>LoI</a:t>
            </a:r>
            <a:endParaRPr lang="en-US" sz="2300" dirty="0"/>
          </a:p>
          <a:p>
            <a:pPr marL="342900" indent="-342900">
              <a:lnSpc>
                <a:spcPct val="100000"/>
              </a:lnSpc>
            </a:pPr>
            <a:r>
              <a:rPr lang="en-US" sz="2300" dirty="0" err="1"/>
              <a:t>PCIe</a:t>
            </a:r>
            <a:r>
              <a:rPr lang="en-US" sz="2300" dirty="0"/>
              <a:t> Gen3 measured with a FPGA development board </a:t>
            </a:r>
            <a:br>
              <a:rPr lang="en-US" sz="2300" dirty="0"/>
            </a:br>
            <a:r>
              <a:rPr lang="en-US" sz="2300" dirty="0"/>
              <a:t>(Xilinx Virex-7 Connectivity Kit VC709)</a:t>
            </a:r>
          </a:p>
          <a:p>
            <a:pPr lvl="1"/>
            <a:r>
              <a:rPr lang="en-US" sz="1800" dirty="0"/>
              <a:t>Large data blocks: wire speed 8 GB/s, theoretical max 7.2, measured 5.8</a:t>
            </a:r>
          </a:p>
          <a:p>
            <a:pPr lvl="1"/>
            <a:r>
              <a:rPr lang="en-US" sz="1800" dirty="0"/>
              <a:t>Very low performance with small block sizes: more tests will be performed</a:t>
            </a:r>
          </a:p>
          <a:p>
            <a:pPr lvl="1"/>
            <a:r>
              <a:rPr lang="en-US" sz="1800" dirty="0"/>
              <a:t>FLP I/O capacity needed will at least require: 3 slots </a:t>
            </a:r>
            <a:r>
              <a:rPr lang="en-US" sz="1800" dirty="0" err="1"/>
              <a:t>PCIe</a:t>
            </a:r>
            <a:r>
              <a:rPr lang="en-US" sz="1800" dirty="0"/>
              <a:t> Gen 3 x8 or 2 slot x16</a:t>
            </a:r>
          </a:p>
          <a:p>
            <a:pPr marL="342900" indent="-342900"/>
            <a:r>
              <a:rPr lang="en-US" dirty="0"/>
              <a:t>Current generation of I/O bus could be used for the upgrade 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FBB5913-385C-4C8A-A0B4-78EB169DD34E}" type="slidenum">
              <a:rPr lang="en-GB" smtClean="0"/>
              <a:pPr/>
              <a:t>22</a:t>
            </a:fld>
            <a:endParaRPr lang="en-GB" dirty="0"/>
          </a:p>
        </p:txBody>
      </p:sp>
      <p:pic>
        <p:nvPicPr>
          <p:cNvPr id="11" name="Picture 10" descr="crorc.pdf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76333" y="1673578"/>
            <a:ext cx="3527778" cy="1352315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958270" y="2941227"/>
            <a:ext cx="17751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ALICE CRORC</a:t>
            </a:r>
            <a:endParaRPr lang="en-US" dirty="0"/>
          </a:p>
        </p:txBody>
      </p:sp>
      <p:graphicFrame>
        <p:nvGraphicFramePr>
          <p:cNvPr id="12" name="Chart 1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01108184"/>
              </p:ext>
            </p:extLst>
          </p:nvPr>
        </p:nvGraphicFramePr>
        <p:xfrm>
          <a:off x="748112" y="1682781"/>
          <a:ext cx="4628221" cy="222840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5870323" y="3603405"/>
            <a:ext cx="83798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 smtClean="0"/>
              <a:t>F. Costa</a:t>
            </a:r>
            <a:endParaRPr lang="en-GB" sz="1400" i="1" dirty="0"/>
          </a:p>
        </p:txBody>
      </p:sp>
    </p:spTree>
    <p:extLst>
      <p:ext uri="{BB962C8B-B14F-4D97-AF65-F5344CB8AC3E}">
        <p14:creationId xmlns:p14="http://schemas.microsoft.com/office/powerpoint/2010/main" val="292622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54665" y="2074333"/>
            <a:ext cx="3047999" cy="1185333"/>
          </a:xfrm>
          <a:prstGeom prst="rect">
            <a:avLst/>
          </a:prstGeom>
        </p:spPr>
      </p:pic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09667"/>
            <a:r>
              <a:rPr lang="de-DE" dirty="0" smtClean="0"/>
              <a:t>FLP and Network prototyping</a:t>
            </a:r>
            <a:endParaRPr spc="204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1"/>
          </p:nvPr>
        </p:nvSpPr>
        <p:spPr>
          <a:xfrm>
            <a:off x="432382" y="1179624"/>
            <a:ext cx="7794315" cy="4872289"/>
          </a:xfrm>
        </p:spPr>
        <p:txBody>
          <a:bodyPr>
            <a:noAutofit/>
          </a:bodyPr>
          <a:lstStyle/>
          <a:p>
            <a:r>
              <a:rPr lang="en-US" sz="1800" dirty="0"/>
              <a:t>FLP requirements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Input 100 </a:t>
            </a:r>
            <a:r>
              <a:rPr lang="en-US" sz="1600" dirty="0" err="1"/>
              <a:t>Gbit</a:t>
            </a:r>
            <a:r>
              <a:rPr lang="en-US" sz="1600" dirty="0"/>
              <a:t>/s (10 x 10 </a:t>
            </a:r>
            <a:r>
              <a:rPr lang="en-US" sz="1600" dirty="0" err="1"/>
              <a:t>Gbit</a:t>
            </a:r>
            <a:r>
              <a:rPr lang="en-US" sz="1600" dirty="0"/>
              <a:t>/s)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Local processing capability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Output with ~20 </a:t>
            </a:r>
            <a:r>
              <a:rPr lang="en-US" sz="1600" dirty="0" err="1" smtClean="0"/>
              <a:t>Gbit</a:t>
            </a:r>
            <a:r>
              <a:rPr lang="en-US" sz="1600" dirty="0" smtClean="0"/>
              <a:t>/s</a:t>
            </a:r>
            <a:endParaRPr lang="en-US" sz="1800" i="1" dirty="0"/>
          </a:p>
          <a:p>
            <a:r>
              <a:rPr lang="en-US" sz="1800" dirty="0"/>
              <a:t>Two network technologies under evaluation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10/40 </a:t>
            </a:r>
            <a:r>
              <a:rPr lang="en-US" sz="1600" dirty="0" err="1"/>
              <a:t>Gbit</a:t>
            </a:r>
            <a:r>
              <a:rPr lang="en-US" sz="1600" dirty="0"/>
              <a:t>/s Ethernet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 err="1"/>
              <a:t>Infiniband</a:t>
            </a:r>
            <a:r>
              <a:rPr lang="en-US" sz="1600" dirty="0"/>
              <a:t> FDR (56 </a:t>
            </a:r>
            <a:r>
              <a:rPr lang="en-US" sz="1600" dirty="0" err="1"/>
              <a:t>Gbit</a:t>
            </a:r>
            <a:r>
              <a:rPr lang="en-US" sz="1600" dirty="0"/>
              <a:t>/s)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Both used already </a:t>
            </a:r>
            <a:br>
              <a:rPr lang="en-US" sz="1600" dirty="0"/>
            </a:br>
            <a:r>
              <a:rPr lang="en-US" sz="1600" dirty="0"/>
              <a:t>(DAQ/HLT)</a:t>
            </a:r>
          </a:p>
          <a:p>
            <a:r>
              <a:rPr lang="en-US" sz="1800" dirty="0" smtClean="0"/>
              <a:t>Benchmark </a:t>
            </a:r>
            <a:r>
              <a:rPr lang="en-US" sz="1800" dirty="0"/>
              <a:t>example</a:t>
            </a:r>
          </a:p>
          <a:p>
            <a:r>
              <a:rPr lang="en-US" sz="1800" dirty="0" err="1"/>
              <a:t>Chelsio</a:t>
            </a:r>
            <a:r>
              <a:rPr lang="en-US" sz="1800" dirty="0"/>
              <a:t> T580-LP-CR with</a:t>
            </a:r>
            <a:br>
              <a:rPr lang="en-US" sz="1800" dirty="0"/>
            </a:br>
            <a:r>
              <a:rPr lang="en-US" sz="1800" dirty="0"/>
              <a:t>TCP/UDP Offload engine</a:t>
            </a:r>
            <a:br>
              <a:rPr lang="en-US" sz="1800" dirty="0"/>
            </a:br>
            <a:r>
              <a:rPr lang="en-US" sz="1800" dirty="0"/>
              <a:t>1, 2 and 3 TCP streams,</a:t>
            </a:r>
            <a:br>
              <a:rPr lang="en-US" sz="1800" dirty="0"/>
            </a:br>
            <a:r>
              <a:rPr lang="en-US" sz="1800" dirty="0"/>
              <a:t> </a:t>
            </a:r>
            <a:r>
              <a:rPr lang="en-US" sz="1800" dirty="0" err="1"/>
              <a:t>iperf</a:t>
            </a:r>
            <a:r>
              <a:rPr lang="en-US" sz="1800" dirty="0"/>
              <a:t> measurements</a:t>
            </a:r>
          </a:p>
          <a:p>
            <a:endParaRPr lang="en-GB" sz="1800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t>23</a:t>
            </a:fld>
            <a:endParaRPr lang="en-US"/>
          </a:p>
        </p:txBody>
      </p:sp>
      <p:sp>
        <p:nvSpPr>
          <p:cNvPr id="9" name="object 8"/>
          <p:cNvSpPr/>
          <p:nvPr/>
        </p:nvSpPr>
        <p:spPr>
          <a:xfrm>
            <a:off x="3732028" y="3019647"/>
            <a:ext cx="5070478" cy="3531090"/>
          </a:xfrm>
          <a:prstGeom prst="rect">
            <a:avLst/>
          </a:prstGeom>
          <a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62889" y="1333202"/>
            <a:ext cx="2573607" cy="9474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39834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6412" y="680129"/>
            <a:ext cx="7211567" cy="612409"/>
          </a:xfrm>
        </p:spPr>
        <p:txBody>
          <a:bodyPr/>
          <a:lstStyle/>
          <a:p>
            <a:r>
              <a:rPr lang="en-GB" dirty="0" smtClean="0"/>
              <a:t>Computing Platforms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1006413" y="1049215"/>
            <a:ext cx="7211534" cy="399656"/>
          </a:xfrm>
        </p:spPr>
        <p:txBody>
          <a:bodyPr/>
          <a:lstStyle/>
          <a:p>
            <a:r>
              <a:rPr lang="en-GB" dirty="0" smtClean="0"/>
              <a:t>ITS Cluster Finder</a:t>
            </a:r>
            <a:endParaRPr lang="en-GB" dirty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sz="quarter" idx="1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0246" y="3931018"/>
            <a:ext cx="6030774" cy="2712008"/>
          </a:xfrm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24</a:t>
            </a:fld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34257" y="1427086"/>
            <a:ext cx="7639085" cy="923330"/>
          </a:xfrm>
          <a:prstGeom prst="rect">
            <a:avLst/>
          </a:prstGeom>
          <a:solidFill>
            <a:schemeClr val="bg1">
              <a:lumMod val="90000"/>
            </a:schemeClr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US" dirty="0" smtClean="0"/>
              <a:t>Use the ITS cluster finder as optimization use case and</a:t>
            </a:r>
            <a:r>
              <a:rPr lang="en-US" dirty="0"/>
              <a:t> </a:t>
            </a:r>
            <a:r>
              <a:rPr lang="en-US" dirty="0" smtClean="0"/>
              <a:t>as benchmark</a:t>
            </a:r>
          </a:p>
          <a:p>
            <a:pPr marL="285750" indent="-285750">
              <a:buFontTx/>
              <a:buChar char="-"/>
            </a:pPr>
            <a:r>
              <a:rPr lang="en-US" dirty="0" smtClean="0"/>
              <a:t>Initial version memory-bound</a:t>
            </a:r>
          </a:p>
          <a:p>
            <a:pPr marL="285750" indent="-285750">
              <a:buFontTx/>
              <a:buChar char="-"/>
            </a:pPr>
            <a:r>
              <a:rPr lang="en-US" dirty="0"/>
              <a:t>S</a:t>
            </a:r>
            <a:r>
              <a:rPr lang="en-US" dirty="0" smtClean="0"/>
              <a:t>everal data structure and algorithms optimizations applied  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7701901" y="6306358"/>
            <a:ext cx="126989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 smtClean="0"/>
              <a:t>S. </a:t>
            </a:r>
            <a:r>
              <a:rPr lang="en-US" sz="1400" i="1" dirty="0" err="1" smtClean="0"/>
              <a:t>Chapeland</a:t>
            </a:r>
            <a:endParaRPr lang="en-GB" sz="1400" i="1" dirty="0"/>
          </a:p>
        </p:txBody>
      </p:sp>
      <p:pic>
        <p:nvPicPr>
          <p:cNvPr id="10" name="Content Placeholder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46265"/>
            <a:ext cx="1064886" cy="760019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2594662" y="6434799"/>
            <a:ext cx="217880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Number of parallel processes</a:t>
            </a:r>
            <a:endParaRPr lang="en-GB" sz="1200" dirty="0"/>
          </a:p>
        </p:txBody>
      </p:sp>
      <p:sp>
        <p:nvSpPr>
          <p:cNvPr id="12" name="TextBox 11"/>
          <p:cNvSpPr txBox="1"/>
          <p:nvPr/>
        </p:nvSpPr>
        <p:spPr>
          <a:xfrm rot="16200000">
            <a:off x="839046" y="5128177"/>
            <a:ext cx="156805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Events processed/s</a:t>
            </a:r>
            <a:endParaRPr lang="en-GB" sz="1200" dirty="0"/>
          </a:p>
        </p:txBody>
      </p:sp>
      <p:sp>
        <p:nvSpPr>
          <p:cNvPr id="13" name="TextBox 12"/>
          <p:cNvSpPr txBox="1"/>
          <p:nvPr/>
        </p:nvSpPr>
        <p:spPr>
          <a:xfrm>
            <a:off x="634257" y="2934376"/>
            <a:ext cx="7639085" cy="646331"/>
          </a:xfrm>
          <a:prstGeom prst="rect">
            <a:avLst/>
          </a:prstGeom>
          <a:solidFill>
            <a:srgbClr val="92D050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dirty="0" smtClean="0"/>
              <a:t>More benchmarking of detector-specific code still needed. </a:t>
            </a:r>
          </a:p>
          <a:p>
            <a:r>
              <a:rPr lang="en-US" dirty="0" smtClean="0"/>
              <a:t>Looking for more collaborators in this area.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700616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85146" y="680129"/>
            <a:ext cx="7211567" cy="612409"/>
          </a:xfrm>
        </p:spPr>
        <p:txBody>
          <a:bodyPr/>
          <a:lstStyle/>
          <a:p>
            <a:r>
              <a:rPr lang="en-GB" dirty="0" smtClean="0"/>
              <a:t>Computing </a:t>
            </a:r>
            <a:r>
              <a:rPr lang="en-GB" dirty="0"/>
              <a:t>Platforms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985147" y="1049215"/>
            <a:ext cx="7211534" cy="399656"/>
          </a:xfrm>
        </p:spPr>
        <p:txBody>
          <a:bodyPr/>
          <a:lstStyle/>
          <a:p>
            <a:r>
              <a:rPr lang="en-GB" dirty="0"/>
              <a:t>ITS Cluster </a:t>
            </a:r>
            <a:r>
              <a:rPr lang="en-GB" dirty="0" smtClean="0"/>
              <a:t>Finder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1"/>
          </p:nvPr>
        </p:nvSpPr>
        <p:spPr>
          <a:xfrm>
            <a:off x="49006" y="1592428"/>
            <a:ext cx="4121824" cy="4000500"/>
          </a:xfrm>
          <a:solidFill>
            <a:schemeClr val="bg1">
              <a:lumMod val="90000"/>
            </a:schemeClr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en-US" sz="1600" dirty="0" smtClean="0"/>
              <a:t>Intel </a:t>
            </a:r>
            <a:r>
              <a:rPr lang="en-US" sz="1600" dirty="0" err="1" smtClean="0"/>
              <a:t>IvyBridge</a:t>
            </a:r>
            <a:r>
              <a:rPr lang="en-US" sz="1600" dirty="0" smtClean="0"/>
              <a:t> E5-2643 v2 3.5 GHz</a:t>
            </a:r>
            <a:br>
              <a:rPr lang="en-US" sz="1600" dirty="0" smtClean="0"/>
            </a:br>
            <a:r>
              <a:rPr lang="en-US" sz="1600" dirty="0" smtClean="0"/>
              <a:t>2 x 6 cores with Hyper-Threading (HT)</a:t>
            </a:r>
            <a:endParaRPr lang="en-GB" sz="1600" dirty="0" smtClean="0"/>
          </a:p>
          <a:p>
            <a:pPr>
              <a:lnSpc>
                <a:spcPct val="100000"/>
              </a:lnSpc>
            </a:pPr>
            <a:r>
              <a:rPr lang="en-US" sz="1600" dirty="0" smtClean="0"/>
              <a:t>C++11 vectors, no NUMA tuning, neighbor search: dual-row indexing + bitmask</a:t>
            </a:r>
            <a:endParaRPr lang="en-GB" sz="1600" dirty="0" smtClean="0"/>
          </a:p>
          <a:p>
            <a:pPr>
              <a:lnSpc>
                <a:spcPct val="100000"/>
              </a:lnSpc>
            </a:pPr>
            <a:r>
              <a:rPr lang="en-GB" sz="1600" dirty="0" smtClean="0"/>
              <a:t>Performance scalability of a dual-CPU server used for ITS cluster finder</a:t>
            </a:r>
          </a:p>
          <a:p>
            <a:pPr lvl="1"/>
            <a:r>
              <a:rPr lang="en-GB" sz="1200" dirty="0" smtClean="0"/>
              <a:t>1-6 linear increase with # cores</a:t>
            </a:r>
          </a:p>
          <a:p>
            <a:pPr lvl="1"/>
            <a:r>
              <a:rPr lang="en-GB" sz="1200" dirty="0" smtClean="0"/>
              <a:t>7-12 penalty when threads running on the second CPU</a:t>
            </a:r>
          </a:p>
          <a:p>
            <a:pPr lvl="1"/>
            <a:r>
              <a:rPr lang="en-GB" sz="1200" dirty="0" smtClean="0"/>
              <a:t>13-18 HT fully effective</a:t>
            </a:r>
          </a:p>
          <a:p>
            <a:pPr lvl="1"/>
            <a:r>
              <a:rPr lang="en-GB" sz="1200" dirty="0"/>
              <a:t>1</a:t>
            </a:r>
            <a:r>
              <a:rPr lang="en-GB" sz="1200" dirty="0" smtClean="0"/>
              <a:t>9-24 limited gain</a:t>
            </a:r>
          </a:p>
          <a:p>
            <a:pPr lvl="1"/>
            <a:r>
              <a:rPr lang="en-GB" sz="1200" dirty="0" smtClean="0"/>
              <a:t>&gt;24 performance penalty</a:t>
            </a:r>
          </a:p>
          <a:p>
            <a:r>
              <a:rPr lang="en-GB" sz="1600" dirty="0" smtClean="0"/>
              <a:t>Future work</a:t>
            </a:r>
          </a:p>
          <a:p>
            <a:pPr lvl="1"/>
            <a:r>
              <a:rPr lang="en-GB" sz="1200" dirty="0" smtClean="0"/>
              <a:t>Non-Uniform Memory Access (NUMA) tuning</a:t>
            </a:r>
            <a:endParaRPr lang="en-GB" sz="12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25</a:t>
            </a:fld>
            <a:endParaRPr lang="en-US" dirty="0"/>
          </a:p>
        </p:txBody>
      </p:sp>
      <p:sp>
        <p:nvSpPr>
          <p:cNvPr id="34" name="Rounded Rectangle 33"/>
          <p:cNvSpPr/>
          <p:nvPr/>
        </p:nvSpPr>
        <p:spPr>
          <a:xfrm>
            <a:off x="5444435" y="5664529"/>
            <a:ext cx="866898" cy="672576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CPU</a:t>
            </a:r>
            <a:endParaRPr lang="en-GB" dirty="0"/>
          </a:p>
        </p:txBody>
      </p:sp>
      <p:sp>
        <p:nvSpPr>
          <p:cNvPr id="35" name="Rounded Rectangle 34"/>
          <p:cNvSpPr/>
          <p:nvPr/>
        </p:nvSpPr>
        <p:spPr>
          <a:xfrm>
            <a:off x="6713518" y="5664529"/>
            <a:ext cx="866898" cy="672576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CPU</a:t>
            </a:r>
            <a:endParaRPr lang="en-GB" dirty="0"/>
          </a:p>
        </p:txBody>
      </p:sp>
      <p:sp>
        <p:nvSpPr>
          <p:cNvPr id="16" name="TextBox 15"/>
          <p:cNvSpPr txBox="1"/>
          <p:nvPr/>
        </p:nvSpPr>
        <p:spPr>
          <a:xfrm>
            <a:off x="7825078" y="1104387"/>
            <a:ext cx="126989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 smtClean="0"/>
              <a:t>S. </a:t>
            </a:r>
            <a:r>
              <a:rPr lang="en-US" sz="1400" i="1" dirty="0" err="1" smtClean="0"/>
              <a:t>Chapeland</a:t>
            </a:r>
            <a:endParaRPr lang="en-GB" sz="1400" i="1" dirty="0"/>
          </a:p>
        </p:txBody>
      </p:sp>
      <p:grpSp>
        <p:nvGrpSpPr>
          <p:cNvPr id="15" name="Group 14"/>
          <p:cNvGrpSpPr/>
          <p:nvPr/>
        </p:nvGrpSpPr>
        <p:grpSpPr>
          <a:xfrm>
            <a:off x="4242560" y="1893761"/>
            <a:ext cx="4731353" cy="3426940"/>
            <a:chOff x="4242560" y="1893761"/>
            <a:chExt cx="4731353" cy="3426940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 rotWithShape="1">
            <a:blip r:embed="rId2"/>
            <a:srcRect r="16741"/>
            <a:stretch/>
          </p:blipFill>
          <p:spPr>
            <a:xfrm>
              <a:off x="4242560" y="1893761"/>
              <a:ext cx="4731353" cy="3415669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cxnSp>
          <p:nvCxnSpPr>
            <p:cNvPr id="8" name="Straight Connector 7"/>
            <p:cNvCxnSpPr/>
            <p:nvPr/>
          </p:nvCxnSpPr>
          <p:spPr>
            <a:xfrm flipV="1">
              <a:off x="5147575" y="3725545"/>
              <a:ext cx="540323" cy="938155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flipV="1">
              <a:off x="5687898" y="3398974"/>
              <a:ext cx="647205" cy="326571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flipV="1">
              <a:off x="6335103" y="2505570"/>
              <a:ext cx="659081" cy="893406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>
              <a:off x="7641389" y="2313627"/>
              <a:ext cx="760021" cy="461673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 flipV="1">
              <a:off x="6994184" y="2313628"/>
              <a:ext cx="700370" cy="200634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TextBox 31"/>
            <p:cNvSpPr txBox="1"/>
            <p:nvPr/>
          </p:nvSpPr>
          <p:spPr>
            <a:xfrm>
              <a:off x="5883567" y="5043702"/>
              <a:ext cx="217880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 smtClean="0"/>
                <a:t>Number of parallel processes</a:t>
              </a:r>
              <a:endParaRPr lang="en-GB" sz="1200" dirty="0"/>
            </a:p>
          </p:txBody>
        </p:sp>
        <p:sp>
          <p:nvSpPr>
            <p:cNvPr id="33" name="TextBox 32"/>
            <p:cNvSpPr txBox="1"/>
            <p:nvPr/>
          </p:nvSpPr>
          <p:spPr>
            <a:xfrm rot="16200000">
              <a:off x="3631007" y="3189992"/>
              <a:ext cx="156805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 smtClean="0"/>
                <a:t>Events processed/s</a:t>
              </a:r>
              <a:endParaRPr lang="en-GB" sz="1200" dirty="0"/>
            </a:p>
          </p:txBody>
        </p:sp>
        <p:sp>
          <p:nvSpPr>
            <p:cNvPr id="9" name="Rectangle 8"/>
            <p:cNvSpPr/>
            <p:nvPr/>
          </p:nvSpPr>
          <p:spPr>
            <a:xfrm>
              <a:off x="6664643" y="3136613"/>
              <a:ext cx="2309270" cy="145666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23" name="Rounded Rectangle 22"/>
          <p:cNvSpPr/>
          <p:nvPr/>
        </p:nvSpPr>
        <p:spPr>
          <a:xfrm>
            <a:off x="8088401" y="5664529"/>
            <a:ext cx="866898" cy="296883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Mem</a:t>
            </a:r>
            <a:r>
              <a:rPr lang="en-US" dirty="0" smtClean="0"/>
              <a:t>.</a:t>
            </a:r>
            <a:endParaRPr lang="en-GB" dirty="0"/>
          </a:p>
        </p:txBody>
      </p:sp>
      <p:cxnSp>
        <p:nvCxnSpPr>
          <p:cNvPr id="14" name="Straight Arrow Connector 13"/>
          <p:cNvCxnSpPr>
            <a:stCxn id="34" idx="3"/>
            <a:endCxn id="35" idx="1"/>
          </p:cNvCxnSpPr>
          <p:nvPr/>
        </p:nvCxnSpPr>
        <p:spPr>
          <a:xfrm>
            <a:off x="6311333" y="6000817"/>
            <a:ext cx="402185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>
            <a:endCxn id="23" idx="1"/>
          </p:cNvCxnSpPr>
          <p:nvPr/>
        </p:nvCxnSpPr>
        <p:spPr>
          <a:xfrm>
            <a:off x="7580416" y="5812970"/>
            <a:ext cx="507985" cy="1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Rounded Rectangle 28"/>
          <p:cNvSpPr/>
          <p:nvPr/>
        </p:nvSpPr>
        <p:spPr>
          <a:xfrm>
            <a:off x="8091939" y="6040222"/>
            <a:ext cx="866898" cy="296883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Mem</a:t>
            </a:r>
            <a:r>
              <a:rPr lang="en-US" dirty="0" smtClean="0"/>
              <a:t>.</a:t>
            </a:r>
            <a:endParaRPr lang="en-GB" dirty="0"/>
          </a:p>
        </p:txBody>
      </p:sp>
      <p:cxnSp>
        <p:nvCxnSpPr>
          <p:cNvPr id="30" name="Straight Arrow Connector 29"/>
          <p:cNvCxnSpPr>
            <a:endCxn id="29" idx="1"/>
          </p:cNvCxnSpPr>
          <p:nvPr/>
        </p:nvCxnSpPr>
        <p:spPr>
          <a:xfrm>
            <a:off x="7583954" y="6188663"/>
            <a:ext cx="507985" cy="1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/>
          <p:nvPr/>
        </p:nvCxnSpPr>
        <p:spPr>
          <a:xfrm>
            <a:off x="4946970" y="5827141"/>
            <a:ext cx="507985" cy="1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/>
          <p:nvPr/>
        </p:nvCxnSpPr>
        <p:spPr>
          <a:xfrm>
            <a:off x="4950508" y="6202834"/>
            <a:ext cx="507985" cy="1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8" name="Rounded Rectangle 37"/>
          <p:cNvSpPr/>
          <p:nvPr/>
        </p:nvSpPr>
        <p:spPr>
          <a:xfrm>
            <a:off x="4062032" y="5668067"/>
            <a:ext cx="866898" cy="296883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Mem</a:t>
            </a:r>
            <a:r>
              <a:rPr lang="en-US" dirty="0" smtClean="0"/>
              <a:t>.</a:t>
            </a:r>
            <a:endParaRPr lang="en-GB" dirty="0"/>
          </a:p>
        </p:txBody>
      </p:sp>
      <p:sp>
        <p:nvSpPr>
          <p:cNvPr id="39" name="Rounded Rectangle 38"/>
          <p:cNvSpPr/>
          <p:nvPr/>
        </p:nvSpPr>
        <p:spPr>
          <a:xfrm>
            <a:off x="4065570" y="6043760"/>
            <a:ext cx="866898" cy="296883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Mem</a:t>
            </a:r>
            <a:r>
              <a:rPr lang="en-US" dirty="0" smtClean="0"/>
              <a:t>.</a:t>
            </a:r>
            <a:endParaRPr lang="en-GB" dirty="0"/>
          </a:p>
        </p:txBody>
      </p:sp>
      <p:cxnSp>
        <p:nvCxnSpPr>
          <p:cNvPr id="26" name="Curved Connector 25"/>
          <p:cNvCxnSpPr>
            <a:stCxn id="35" idx="2"/>
            <a:endCxn id="29" idx="2"/>
          </p:cNvCxnSpPr>
          <p:nvPr/>
        </p:nvCxnSpPr>
        <p:spPr>
          <a:xfrm rot="16200000" flipH="1">
            <a:off x="7836177" y="5647894"/>
            <a:ext cx="12700" cy="1378421"/>
          </a:xfrm>
          <a:prstGeom prst="curvedConnector3">
            <a:avLst>
              <a:gd name="adj1" fmla="val 1800000"/>
            </a:avLst>
          </a:prstGeom>
          <a:ln>
            <a:headEnd type="none" w="med" len="med"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Curved Connector 39"/>
          <p:cNvCxnSpPr>
            <a:stCxn id="35" idx="2"/>
            <a:endCxn id="39" idx="2"/>
          </p:cNvCxnSpPr>
          <p:nvPr/>
        </p:nvCxnSpPr>
        <p:spPr>
          <a:xfrm rot="5400000">
            <a:off x="5821224" y="5014900"/>
            <a:ext cx="3538" cy="2647948"/>
          </a:xfrm>
          <a:prstGeom prst="curvedConnector3">
            <a:avLst>
              <a:gd name="adj1" fmla="val 6561278"/>
            </a:avLst>
          </a:prstGeom>
          <a:ln>
            <a:headEnd type="none" w="med" len="med"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1" name="TextBox 40"/>
          <p:cNvSpPr txBox="1"/>
          <p:nvPr/>
        </p:nvSpPr>
        <p:spPr>
          <a:xfrm>
            <a:off x="6713518" y="6496484"/>
            <a:ext cx="8643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NUMA</a:t>
            </a:r>
            <a:endParaRPr lang="en-GB" dirty="0"/>
          </a:p>
        </p:txBody>
      </p:sp>
      <p:pic>
        <p:nvPicPr>
          <p:cNvPr id="42" name="Content Placeholder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46265"/>
            <a:ext cx="1064886" cy="7600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7899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4886" y="731507"/>
            <a:ext cx="6852188" cy="612409"/>
          </a:xfrm>
        </p:spPr>
        <p:txBody>
          <a:bodyPr/>
          <a:lstStyle/>
          <a:p>
            <a:r>
              <a:rPr lang="en-US" dirty="0" smtClean="0"/>
              <a:t>CWG5: Computing Platforms</a:t>
            </a:r>
            <a:endParaRPr lang="en-GB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46265"/>
            <a:ext cx="1064886" cy="760019"/>
          </a:xfrm>
        </p:spPr>
      </p:pic>
      <p:sp>
        <p:nvSpPr>
          <p:cNvPr id="4" name="Content Placeholder 3"/>
          <p:cNvSpPr>
            <a:spLocks noGrp="1"/>
          </p:cNvSpPr>
          <p:nvPr>
            <p:ph sz="quarter" idx="11"/>
          </p:nvPr>
        </p:nvSpPr>
        <p:spPr>
          <a:xfrm>
            <a:off x="259644" y="1376654"/>
            <a:ext cx="8884356" cy="5244937"/>
          </a:xfrm>
        </p:spPr>
        <p:txBody>
          <a:bodyPr>
            <a:noAutofit/>
          </a:bodyPr>
          <a:lstStyle/>
          <a:p>
            <a:r>
              <a:rPr lang="en-US" sz="1400" dirty="0" smtClean="0"/>
              <a:t>Shift from 1 to many platforms</a:t>
            </a:r>
            <a:endParaRPr lang="de-DE" sz="1400" dirty="0" smtClean="0"/>
          </a:p>
          <a:p>
            <a:r>
              <a:rPr lang="de-DE" sz="1400" dirty="0" smtClean="0"/>
              <a:t>Speedup of CPU Multithreading:</a:t>
            </a:r>
          </a:p>
          <a:p>
            <a:pPr lvl="1"/>
            <a:r>
              <a:rPr lang="de-DE" sz="1400" dirty="0" smtClean="0"/>
              <a:t>Task takes </a:t>
            </a:r>
            <a:r>
              <a:rPr lang="de-DE" sz="1400" b="1" dirty="0" smtClean="0">
                <a:solidFill>
                  <a:srgbClr val="FF0000"/>
                </a:solidFill>
              </a:rPr>
              <a:t>n1</a:t>
            </a:r>
            <a:r>
              <a:rPr lang="de-DE" sz="1400" dirty="0" smtClean="0"/>
              <a:t> seconds on </a:t>
            </a:r>
            <a:r>
              <a:rPr lang="de-DE" sz="1400" b="1" dirty="0" smtClean="0">
                <a:solidFill>
                  <a:srgbClr val="FF0000"/>
                </a:solidFill>
              </a:rPr>
              <a:t>1</a:t>
            </a:r>
            <a:r>
              <a:rPr lang="de-DE" sz="1400" dirty="0" smtClean="0"/>
              <a:t> core, </a:t>
            </a:r>
            <a:r>
              <a:rPr lang="de-DE" sz="1400" b="1" dirty="0" smtClean="0">
                <a:solidFill>
                  <a:srgbClr val="FF0000"/>
                </a:solidFill>
              </a:rPr>
              <a:t>n2</a:t>
            </a:r>
            <a:r>
              <a:rPr lang="de-DE" sz="1400" dirty="0" smtClean="0"/>
              <a:t> seconds on </a:t>
            </a:r>
            <a:r>
              <a:rPr lang="de-DE" sz="1400" b="1" dirty="0" smtClean="0">
                <a:solidFill>
                  <a:srgbClr val="FF0000"/>
                </a:solidFill>
              </a:rPr>
              <a:t>x</a:t>
            </a:r>
            <a:r>
              <a:rPr lang="de-DE" sz="1400" dirty="0" smtClean="0"/>
              <a:t> cores</a:t>
            </a:r>
          </a:p>
          <a:p>
            <a:pPr lvl="1">
              <a:buFont typeface="Wingdings"/>
              <a:buChar char="à"/>
            </a:pPr>
            <a:r>
              <a:rPr lang="de-DE" sz="1400" dirty="0" smtClean="0">
                <a:sym typeface="Wingdings" panose="05000000000000000000" pitchFamily="2" charset="2"/>
              </a:rPr>
              <a:t>Speedup is </a:t>
            </a:r>
            <a:r>
              <a:rPr lang="de-DE" sz="1400" b="1" dirty="0" smtClean="0">
                <a:solidFill>
                  <a:srgbClr val="FF0000"/>
                </a:solidFill>
                <a:sym typeface="Wingdings" panose="05000000000000000000" pitchFamily="2" charset="2"/>
              </a:rPr>
              <a:t>n1</a:t>
            </a:r>
            <a:r>
              <a:rPr lang="de-DE" sz="1400" dirty="0" smtClean="0">
                <a:sym typeface="Wingdings" panose="05000000000000000000" pitchFamily="2" charset="2"/>
              </a:rPr>
              <a:t>/</a:t>
            </a:r>
            <a:r>
              <a:rPr lang="de-DE" sz="1400" b="1" dirty="0" smtClean="0">
                <a:solidFill>
                  <a:srgbClr val="FF0000"/>
                </a:solidFill>
                <a:sym typeface="Wingdings" panose="05000000000000000000" pitchFamily="2" charset="2"/>
              </a:rPr>
              <a:t>n2</a:t>
            </a:r>
            <a:r>
              <a:rPr lang="de-DE" sz="1400" dirty="0" smtClean="0">
                <a:sym typeface="Wingdings" panose="05000000000000000000" pitchFamily="2" charset="2"/>
              </a:rPr>
              <a:t> for </a:t>
            </a:r>
            <a:r>
              <a:rPr lang="de-DE" sz="1400" b="1" dirty="0" smtClean="0">
                <a:solidFill>
                  <a:srgbClr val="FF0000"/>
                </a:solidFill>
                <a:sym typeface="Wingdings" panose="05000000000000000000" pitchFamily="2" charset="2"/>
              </a:rPr>
              <a:t>x</a:t>
            </a:r>
            <a:r>
              <a:rPr lang="de-DE" sz="1400" dirty="0" smtClean="0">
                <a:sym typeface="Wingdings" panose="05000000000000000000" pitchFamily="2" charset="2"/>
              </a:rPr>
              <a:t> cores, Factors are </a:t>
            </a:r>
            <a:r>
              <a:rPr lang="de-DE" sz="1400" b="1" dirty="0" smtClean="0">
                <a:solidFill>
                  <a:srgbClr val="FF0000"/>
                </a:solidFill>
                <a:sym typeface="Wingdings" panose="05000000000000000000" pitchFamily="2" charset="2"/>
              </a:rPr>
              <a:t>n1</a:t>
            </a:r>
            <a:r>
              <a:rPr lang="de-DE" sz="1400" dirty="0" smtClean="0">
                <a:sym typeface="Wingdings" panose="05000000000000000000" pitchFamily="2" charset="2"/>
              </a:rPr>
              <a:t>/</a:t>
            </a:r>
            <a:r>
              <a:rPr lang="de-DE" sz="1400" b="1" dirty="0" smtClean="0">
                <a:solidFill>
                  <a:srgbClr val="FF0000"/>
                </a:solidFill>
                <a:sym typeface="Wingdings" panose="05000000000000000000" pitchFamily="2" charset="2"/>
              </a:rPr>
              <a:t>n2</a:t>
            </a:r>
            <a:r>
              <a:rPr lang="de-DE" sz="1400" dirty="0" smtClean="0">
                <a:sym typeface="Wingdings" panose="05000000000000000000" pitchFamily="2" charset="2"/>
              </a:rPr>
              <a:t> and </a:t>
            </a:r>
            <a:r>
              <a:rPr lang="de-DE" sz="1400" b="1" dirty="0" smtClean="0">
                <a:solidFill>
                  <a:srgbClr val="FF0000"/>
                </a:solidFill>
                <a:sym typeface="Wingdings" panose="05000000000000000000" pitchFamily="2" charset="2"/>
              </a:rPr>
              <a:t>x</a:t>
            </a:r>
            <a:r>
              <a:rPr lang="de-DE" sz="1400" dirty="0" smtClean="0">
                <a:sym typeface="Wingdings" panose="05000000000000000000" pitchFamily="2" charset="2"/>
              </a:rPr>
              <a:t>/</a:t>
            </a:r>
            <a:r>
              <a:rPr lang="de-DE" sz="1400" b="1" dirty="0" smtClean="0">
                <a:solidFill>
                  <a:srgbClr val="FF0000"/>
                </a:solidFill>
                <a:sym typeface="Wingdings" panose="05000000000000000000" pitchFamily="2" charset="2"/>
              </a:rPr>
              <a:t>1</a:t>
            </a:r>
          </a:p>
          <a:p>
            <a:pPr lvl="1">
              <a:buFont typeface="Wingdings"/>
              <a:buChar char="à"/>
            </a:pPr>
            <a:endParaRPr lang="de-DE" sz="1400" b="1" dirty="0" smtClean="0">
              <a:solidFill>
                <a:srgbClr val="FF0000"/>
              </a:solidFill>
              <a:sym typeface="Wingdings" panose="05000000000000000000" pitchFamily="2" charset="2"/>
            </a:endParaRPr>
          </a:p>
          <a:p>
            <a:pPr lvl="1"/>
            <a:r>
              <a:rPr lang="de-DE" sz="1400" dirty="0" smtClean="0">
                <a:sym typeface="Wingdings" panose="05000000000000000000" pitchFamily="2" charset="2"/>
              </a:rPr>
              <a:t>With Hyperthreading: </a:t>
            </a:r>
            <a:r>
              <a:rPr lang="de-DE" sz="1400" b="1" dirty="0" smtClean="0">
                <a:solidFill>
                  <a:srgbClr val="FF0000"/>
                </a:solidFill>
                <a:sym typeface="Wingdings" panose="05000000000000000000" pitchFamily="2" charset="2"/>
              </a:rPr>
              <a:t>n2‘</a:t>
            </a:r>
            <a:r>
              <a:rPr lang="de-DE" sz="1400" dirty="0" smtClean="0">
                <a:sym typeface="Wingdings" panose="05000000000000000000" pitchFamily="2" charset="2"/>
              </a:rPr>
              <a:t> seconds on </a:t>
            </a:r>
            <a:r>
              <a:rPr lang="de-DE" sz="1400" b="1" dirty="0" smtClean="0">
                <a:solidFill>
                  <a:srgbClr val="FF0000"/>
                </a:solidFill>
                <a:sym typeface="Wingdings" panose="05000000000000000000" pitchFamily="2" charset="2"/>
              </a:rPr>
              <a:t>x‘</a:t>
            </a:r>
            <a:r>
              <a:rPr lang="de-DE" sz="1400" dirty="0" smtClean="0">
                <a:sym typeface="Wingdings" panose="05000000000000000000" pitchFamily="2" charset="2"/>
              </a:rPr>
              <a:t> threads on </a:t>
            </a:r>
            <a:r>
              <a:rPr lang="de-DE" sz="1400" b="1" dirty="0" smtClean="0">
                <a:solidFill>
                  <a:srgbClr val="FF0000"/>
                </a:solidFill>
                <a:sym typeface="Wingdings" panose="05000000000000000000" pitchFamily="2" charset="2"/>
              </a:rPr>
              <a:t>x</a:t>
            </a:r>
            <a:r>
              <a:rPr lang="de-DE" sz="1400" dirty="0" smtClean="0">
                <a:sym typeface="Wingdings" panose="05000000000000000000" pitchFamily="2" charset="2"/>
              </a:rPr>
              <a:t> cores. (</a:t>
            </a:r>
            <a:r>
              <a:rPr lang="de-DE" sz="1400" b="1" dirty="0" smtClean="0">
                <a:solidFill>
                  <a:srgbClr val="FF0000"/>
                </a:solidFill>
                <a:sym typeface="Wingdings" panose="05000000000000000000" pitchFamily="2" charset="2"/>
              </a:rPr>
              <a:t>x‘</a:t>
            </a:r>
            <a:r>
              <a:rPr lang="de-DE" sz="1400" dirty="0" smtClean="0">
                <a:sym typeface="Wingdings" panose="05000000000000000000" pitchFamily="2" charset="2"/>
              </a:rPr>
              <a:t> &gt;= 2</a:t>
            </a:r>
            <a:r>
              <a:rPr lang="de-DE" sz="1400" b="1" dirty="0" smtClean="0">
                <a:solidFill>
                  <a:srgbClr val="FF0000"/>
                </a:solidFill>
                <a:sym typeface="Wingdings" panose="05000000000000000000" pitchFamily="2" charset="2"/>
              </a:rPr>
              <a:t>x</a:t>
            </a:r>
            <a:r>
              <a:rPr lang="de-DE" sz="1400" dirty="0" smtClean="0">
                <a:sym typeface="Wingdings" panose="05000000000000000000" pitchFamily="2" charset="2"/>
              </a:rPr>
              <a:t>)</a:t>
            </a:r>
          </a:p>
          <a:p>
            <a:pPr lvl="1">
              <a:buFont typeface="Wingdings"/>
              <a:buChar char="à"/>
            </a:pPr>
            <a:r>
              <a:rPr lang="de-DE" sz="1400" dirty="0" smtClean="0">
                <a:sym typeface="Wingdings" panose="05000000000000000000" pitchFamily="2" charset="2"/>
              </a:rPr>
              <a:t>Will not scale linearly, needed to compare to full CPU performance.</a:t>
            </a:r>
          </a:p>
          <a:p>
            <a:pPr lvl="2"/>
            <a:r>
              <a:rPr lang="de-DE" sz="1400" dirty="0" smtClean="0">
                <a:sym typeface="Wingdings" panose="05000000000000000000" pitchFamily="2" charset="2"/>
              </a:rPr>
              <a:t>Factors are </a:t>
            </a:r>
            <a:r>
              <a:rPr lang="de-DE" sz="1400" b="1" dirty="0" smtClean="0">
                <a:solidFill>
                  <a:srgbClr val="FF0000"/>
                </a:solidFill>
                <a:sym typeface="Wingdings" panose="05000000000000000000" pitchFamily="2" charset="2"/>
              </a:rPr>
              <a:t>n1 </a:t>
            </a:r>
            <a:r>
              <a:rPr lang="de-DE" sz="1400" dirty="0" smtClean="0">
                <a:sym typeface="Wingdings" panose="05000000000000000000" pitchFamily="2" charset="2"/>
              </a:rPr>
              <a:t>/ </a:t>
            </a:r>
            <a:r>
              <a:rPr lang="de-DE" sz="1400" b="1" dirty="0" smtClean="0">
                <a:solidFill>
                  <a:srgbClr val="FF0000"/>
                </a:solidFill>
                <a:sym typeface="Wingdings" panose="05000000000000000000" pitchFamily="2" charset="2"/>
              </a:rPr>
              <a:t>n2‘ </a:t>
            </a:r>
            <a:r>
              <a:rPr lang="de-DE" sz="1400" dirty="0" smtClean="0">
                <a:sym typeface="Wingdings" panose="05000000000000000000" pitchFamily="2" charset="2"/>
              </a:rPr>
              <a:t>and </a:t>
            </a:r>
            <a:r>
              <a:rPr lang="de-DE" sz="1400" b="1" dirty="0" smtClean="0">
                <a:solidFill>
                  <a:srgbClr val="FF0000"/>
                </a:solidFill>
                <a:sym typeface="Wingdings" panose="05000000000000000000" pitchFamily="2" charset="2"/>
              </a:rPr>
              <a:t>x </a:t>
            </a:r>
            <a:r>
              <a:rPr lang="de-DE" sz="1400" dirty="0" smtClean="0">
                <a:sym typeface="Wingdings" panose="05000000000000000000" pitchFamily="2" charset="2"/>
              </a:rPr>
              <a:t>/ </a:t>
            </a:r>
            <a:r>
              <a:rPr lang="de-DE" sz="1400" b="1" dirty="0" smtClean="0">
                <a:solidFill>
                  <a:srgbClr val="FF0000"/>
                </a:solidFill>
                <a:sym typeface="Wingdings" panose="05000000000000000000" pitchFamily="2" charset="2"/>
              </a:rPr>
              <a:t>1</a:t>
            </a:r>
            <a:r>
              <a:rPr lang="de-DE" sz="1400" dirty="0" smtClean="0">
                <a:sym typeface="Wingdings" panose="05000000000000000000" pitchFamily="2" charset="2"/>
              </a:rPr>
              <a:t> (Be carefull: Not </a:t>
            </a:r>
            <a:r>
              <a:rPr lang="de-DE" sz="1400" b="1" dirty="0" smtClean="0">
                <a:solidFill>
                  <a:srgbClr val="FF0000"/>
                </a:solidFill>
                <a:sym typeface="Wingdings" panose="05000000000000000000" pitchFamily="2" charset="2"/>
              </a:rPr>
              <a:t>x‘</a:t>
            </a:r>
            <a:r>
              <a:rPr lang="de-DE" sz="1400" dirty="0" smtClean="0">
                <a:sym typeface="Wingdings" panose="05000000000000000000" pitchFamily="2" charset="2"/>
              </a:rPr>
              <a:t> / </a:t>
            </a:r>
            <a:r>
              <a:rPr lang="de-DE" sz="1400" b="1" dirty="0" smtClean="0">
                <a:solidFill>
                  <a:srgbClr val="FF0000"/>
                </a:solidFill>
                <a:sym typeface="Wingdings" panose="05000000000000000000" pitchFamily="2" charset="2"/>
              </a:rPr>
              <a:t>1</a:t>
            </a:r>
            <a:r>
              <a:rPr lang="de-DE" sz="1400" dirty="0" smtClean="0">
                <a:sym typeface="Wingdings" panose="05000000000000000000" pitchFamily="2" charset="2"/>
              </a:rPr>
              <a:t>, we still use only </a:t>
            </a:r>
            <a:r>
              <a:rPr lang="de-DE" sz="1400" b="1" dirty="0" smtClean="0">
                <a:solidFill>
                  <a:srgbClr val="FF0000"/>
                </a:solidFill>
                <a:sym typeface="Wingdings" panose="05000000000000000000" pitchFamily="2" charset="2"/>
              </a:rPr>
              <a:t>x</a:t>
            </a:r>
            <a:r>
              <a:rPr lang="de-DE" sz="1400" dirty="0" smtClean="0">
                <a:sym typeface="Wingdings" panose="05000000000000000000" pitchFamily="2" charset="2"/>
              </a:rPr>
              <a:t> cores.)</a:t>
            </a:r>
            <a:endParaRPr lang="de-DE" sz="1400" dirty="0" smtClean="0"/>
          </a:p>
          <a:p>
            <a:r>
              <a:rPr lang="de-DE" sz="1400" dirty="0" smtClean="0"/>
              <a:t>Speedup of GPU v.s. CPU:</a:t>
            </a:r>
          </a:p>
          <a:p>
            <a:pPr lvl="1"/>
            <a:r>
              <a:rPr lang="de-DE" sz="1400" dirty="0" smtClean="0"/>
              <a:t>Should take into account full CPU power (i.e. all cores, hyperthreading).</a:t>
            </a:r>
          </a:p>
          <a:p>
            <a:pPr lvl="1"/>
            <a:r>
              <a:rPr lang="de-DE" sz="1400" dirty="0" smtClean="0">
                <a:sym typeface="Wingdings" panose="05000000000000000000" pitchFamily="2" charset="2"/>
              </a:rPr>
              <a:t>Task on the GPU might also need CPU resources.</a:t>
            </a:r>
          </a:p>
          <a:p>
            <a:pPr lvl="2"/>
            <a:r>
              <a:rPr lang="de-DE" sz="1400" dirty="0" smtClean="0">
                <a:sym typeface="Wingdings" panose="05000000000000000000" pitchFamily="2" charset="2"/>
              </a:rPr>
              <a:t>Assume this occupies </a:t>
            </a:r>
            <a:r>
              <a:rPr lang="de-DE" sz="1400" b="1" dirty="0" smtClean="0">
                <a:solidFill>
                  <a:srgbClr val="FF0000"/>
                </a:solidFill>
                <a:sym typeface="Wingdings" panose="05000000000000000000" pitchFamily="2" charset="2"/>
              </a:rPr>
              <a:t>y</a:t>
            </a:r>
            <a:r>
              <a:rPr lang="de-DE" sz="1400" dirty="0" smtClean="0">
                <a:sym typeface="Wingdings" panose="05000000000000000000" pitchFamily="2" charset="2"/>
              </a:rPr>
              <a:t> CPU cores.</a:t>
            </a:r>
          </a:p>
          <a:p>
            <a:pPr lvl="1"/>
            <a:r>
              <a:rPr lang="de-DE" sz="1400" dirty="0" smtClean="0">
                <a:sym typeface="Wingdings" panose="05000000000000000000" pitchFamily="2" charset="2"/>
              </a:rPr>
              <a:t>Task takes </a:t>
            </a:r>
            <a:r>
              <a:rPr lang="de-DE" sz="1400" b="1" dirty="0" smtClean="0">
                <a:solidFill>
                  <a:srgbClr val="FF0000"/>
                </a:solidFill>
                <a:sym typeface="Wingdings" panose="05000000000000000000" pitchFamily="2" charset="2"/>
              </a:rPr>
              <a:t>n3</a:t>
            </a:r>
            <a:r>
              <a:rPr lang="de-DE" sz="1400" dirty="0" smtClean="0">
                <a:sym typeface="Wingdings" panose="05000000000000000000" pitchFamily="2" charset="2"/>
              </a:rPr>
              <a:t> seconds on GPU.</a:t>
            </a:r>
          </a:p>
          <a:p>
            <a:pPr lvl="1"/>
            <a:r>
              <a:rPr lang="de-DE" sz="1400" dirty="0" smtClean="0">
                <a:sym typeface="Wingdings" panose="05000000000000000000" pitchFamily="2" charset="2"/>
              </a:rPr>
              <a:t>Speedup is </a:t>
            </a:r>
            <a:r>
              <a:rPr lang="de-DE" sz="1400" b="1" dirty="0" smtClean="0">
                <a:solidFill>
                  <a:srgbClr val="FF0000"/>
                </a:solidFill>
                <a:sym typeface="Wingdings" panose="05000000000000000000" pitchFamily="2" charset="2"/>
              </a:rPr>
              <a:t>n2‘</a:t>
            </a:r>
            <a:r>
              <a:rPr lang="de-DE" sz="1400" dirty="0" smtClean="0">
                <a:sym typeface="Wingdings" panose="05000000000000000000" pitchFamily="2" charset="2"/>
              </a:rPr>
              <a:t>/</a:t>
            </a:r>
            <a:r>
              <a:rPr lang="de-DE" sz="1400" b="1" dirty="0" smtClean="0">
                <a:solidFill>
                  <a:srgbClr val="FF0000"/>
                </a:solidFill>
                <a:sym typeface="Wingdings" panose="05000000000000000000" pitchFamily="2" charset="2"/>
              </a:rPr>
              <a:t>n3</a:t>
            </a:r>
            <a:r>
              <a:rPr lang="de-DE" sz="1400" dirty="0" smtClean="0">
                <a:sym typeface="Wingdings" panose="05000000000000000000" pitchFamily="2" charset="2"/>
              </a:rPr>
              <a:t>, Factors are </a:t>
            </a:r>
            <a:r>
              <a:rPr lang="de-DE" sz="1400" b="1" dirty="0" smtClean="0">
                <a:solidFill>
                  <a:srgbClr val="FF0000"/>
                </a:solidFill>
                <a:sym typeface="Wingdings" panose="05000000000000000000" pitchFamily="2" charset="2"/>
              </a:rPr>
              <a:t>n2‘</a:t>
            </a:r>
            <a:r>
              <a:rPr lang="de-DE" sz="1400" dirty="0" smtClean="0">
                <a:sym typeface="Wingdings" panose="05000000000000000000" pitchFamily="2" charset="2"/>
              </a:rPr>
              <a:t>/</a:t>
            </a:r>
            <a:r>
              <a:rPr lang="de-DE" sz="1400" b="1" dirty="0" smtClean="0">
                <a:solidFill>
                  <a:srgbClr val="FF0000"/>
                </a:solidFill>
                <a:sym typeface="Wingdings" panose="05000000000000000000" pitchFamily="2" charset="2"/>
              </a:rPr>
              <a:t>n3</a:t>
            </a:r>
            <a:r>
              <a:rPr lang="de-DE" sz="1400" dirty="0" smtClean="0">
                <a:sym typeface="Wingdings" panose="05000000000000000000" pitchFamily="2" charset="2"/>
              </a:rPr>
              <a:t> and </a:t>
            </a:r>
            <a:r>
              <a:rPr lang="de-DE" sz="1400" b="1" dirty="0" smtClean="0">
                <a:solidFill>
                  <a:srgbClr val="FF0000"/>
                </a:solidFill>
                <a:sym typeface="Wingdings" panose="05000000000000000000" pitchFamily="2" charset="2"/>
              </a:rPr>
              <a:t>y</a:t>
            </a:r>
            <a:r>
              <a:rPr lang="de-DE" sz="1400" dirty="0" smtClean="0">
                <a:sym typeface="Wingdings" panose="05000000000000000000" pitchFamily="2" charset="2"/>
              </a:rPr>
              <a:t>/</a:t>
            </a:r>
            <a:r>
              <a:rPr lang="de-DE" sz="1400" b="1" dirty="0" smtClean="0">
                <a:solidFill>
                  <a:srgbClr val="FF0000"/>
                </a:solidFill>
                <a:sym typeface="Wingdings" panose="05000000000000000000" pitchFamily="2" charset="2"/>
              </a:rPr>
              <a:t>x</a:t>
            </a:r>
            <a:r>
              <a:rPr lang="de-DE" sz="1400" dirty="0" smtClean="0">
                <a:sym typeface="Wingdings" panose="05000000000000000000" pitchFamily="2" charset="2"/>
              </a:rPr>
              <a:t>. (Again </a:t>
            </a:r>
            <a:r>
              <a:rPr lang="de-DE" sz="1400" b="1" dirty="0" smtClean="0">
                <a:solidFill>
                  <a:srgbClr val="FF0000"/>
                </a:solidFill>
                <a:sym typeface="Wingdings" panose="05000000000000000000" pitchFamily="2" charset="2"/>
              </a:rPr>
              <a:t>x</a:t>
            </a:r>
            <a:r>
              <a:rPr lang="de-DE" sz="1400" dirty="0" smtClean="0">
                <a:sym typeface="Wingdings" panose="05000000000000000000" pitchFamily="2" charset="2"/>
              </a:rPr>
              <a:t> not </a:t>
            </a:r>
            <a:r>
              <a:rPr lang="de-DE" sz="1400" b="1" dirty="0" smtClean="0">
                <a:solidFill>
                  <a:srgbClr val="FF0000"/>
                </a:solidFill>
                <a:sym typeface="Wingdings" panose="05000000000000000000" pitchFamily="2" charset="2"/>
              </a:rPr>
              <a:t>x‘</a:t>
            </a:r>
            <a:r>
              <a:rPr lang="de-DE" sz="1400" dirty="0" smtClean="0">
                <a:sym typeface="Wingdings" panose="05000000000000000000" pitchFamily="2" charset="2"/>
              </a:rPr>
              <a:t>.)</a:t>
            </a:r>
          </a:p>
          <a:p>
            <a:r>
              <a:rPr lang="de-DE" sz="1400" dirty="0" smtClean="0">
                <a:sym typeface="Wingdings" panose="05000000000000000000" pitchFamily="2" charset="2"/>
              </a:rPr>
              <a:t>How many CPU cores does the GPU save:</a:t>
            </a:r>
          </a:p>
          <a:p>
            <a:pPr lvl="1"/>
            <a:r>
              <a:rPr lang="de-DE" sz="1400" dirty="0" smtClean="0">
                <a:sym typeface="Wingdings" panose="05000000000000000000" pitchFamily="2" charset="2"/>
              </a:rPr>
              <a:t>Compare to </a:t>
            </a:r>
            <a:r>
              <a:rPr lang="de-DE" sz="1400" b="1" dirty="0" smtClean="0">
                <a:solidFill>
                  <a:srgbClr val="FF0000"/>
                </a:solidFill>
                <a:sym typeface="Wingdings" panose="05000000000000000000" pitchFamily="2" charset="2"/>
              </a:rPr>
              <a:t>y</a:t>
            </a:r>
            <a:r>
              <a:rPr lang="de-DE" sz="1400" dirty="0" smtClean="0">
                <a:sym typeface="Wingdings" panose="05000000000000000000" pitchFamily="2" charset="2"/>
              </a:rPr>
              <a:t> CPU cores, since the GPU needs that much resources.</a:t>
            </a:r>
          </a:p>
          <a:p>
            <a:pPr lvl="1"/>
            <a:r>
              <a:rPr lang="de-DE" sz="1400" dirty="0" smtClean="0">
                <a:sym typeface="Wingdings" panose="05000000000000000000" pitchFamily="2" charset="2"/>
              </a:rPr>
              <a:t>Speedup is </a:t>
            </a:r>
            <a:r>
              <a:rPr lang="de-DE" sz="1400" b="1" dirty="0" smtClean="0">
                <a:solidFill>
                  <a:srgbClr val="FF0000"/>
                </a:solidFill>
                <a:sym typeface="Wingdings" panose="05000000000000000000" pitchFamily="2" charset="2"/>
              </a:rPr>
              <a:t>n1 </a:t>
            </a:r>
            <a:r>
              <a:rPr lang="de-DE" sz="1400" dirty="0" smtClean="0">
                <a:sym typeface="Wingdings" panose="05000000000000000000" pitchFamily="2" charset="2"/>
              </a:rPr>
              <a:t>/ </a:t>
            </a:r>
            <a:r>
              <a:rPr lang="de-DE" sz="1400" b="1" dirty="0" smtClean="0">
                <a:solidFill>
                  <a:srgbClr val="FF0000"/>
                </a:solidFill>
                <a:sym typeface="Wingdings" panose="05000000000000000000" pitchFamily="2" charset="2"/>
              </a:rPr>
              <a:t>n3</a:t>
            </a:r>
            <a:r>
              <a:rPr lang="de-DE" sz="1400" dirty="0" smtClean="0">
                <a:sym typeface="Wingdings" panose="05000000000000000000" pitchFamily="2" charset="2"/>
              </a:rPr>
              <a:t>, GPU Saves </a:t>
            </a:r>
            <a:r>
              <a:rPr lang="de-DE" sz="1400" b="1" dirty="0" smtClean="0">
                <a:solidFill>
                  <a:srgbClr val="FF0000"/>
                </a:solidFill>
                <a:sym typeface="Wingdings" panose="05000000000000000000" pitchFamily="2" charset="2"/>
              </a:rPr>
              <a:t>n1 </a:t>
            </a:r>
            <a:r>
              <a:rPr lang="de-DE" sz="1400" dirty="0" smtClean="0">
                <a:sym typeface="Wingdings" panose="05000000000000000000" pitchFamily="2" charset="2"/>
              </a:rPr>
              <a:t>/ </a:t>
            </a:r>
            <a:r>
              <a:rPr lang="de-DE" sz="1400" b="1" dirty="0" smtClean="0">
                <a:solidFill>
                  <a:srgbClr val="FF0000"/>
                </a:solidFill>
                <a:sym typeface="Wingdings" panose="05000000000000000000" pitchFamily="2" charset="2"/>
              </a:rPr>
              <a:t>n3</a:t>
            </a:r>
            <a:r>
              <a:rPr lang="de-DE" sz="1400" dirty="0" smtClean="0">
                <a:sym typeface="Wingdings" panose="05000000000000000000" pitchFamily="2" charset="2"/>
              </a:rPr>
              <a:t> – </a:t>
            </a:r>
            <a:r>
              <a:rPr lang="de-DE" sz="1400" b="1" dirty="0" smtClean="0">
                <a:solidFill>
                  <a:srgbClr val="FF0000"/>
                </a:solidFill>
                <a:sym typeface="Wingdings" panose="05000000000000000000" pitchFamily="2" charset="2"/>
              </a:rPr>
              <a:t>y</a:t>
            </a:r>
            <a:r>
              <a:rPr lang="de-DE" sz="1400" dirty="0" smtClean="0">
                <a:sym typeface="Wingdings" panose="05000000000000000000" pitchFamily="2" charset="2"/>
              </a:rPr>
              <a:t> CPU cores.</a:t>
            </a:r>
          </a:p>
          <a:p>
            <a:pPr marL="457200" lvl="1" indent="0">
              <a:buNone/>
            </a:pPr>
            <a:r>
              <a:rPr lang="de-DE" sz="1400" dirty="0" smtClean="0">
                <a:sym typeface="Wingdings" panose="05000000000000000000" pitchFamily="2" charset="2"/>
              </a:rPr>
              <a:t> Factors are </a:t>
            </a:r>
            <a:r>
              <a:rPr lang="de-DE" sz="1400" b="1" dirty="0" smtClean="0">
                <a:solidFill>
                  <a:srgbClr val="FF0000"/>
                </a:solidFill>
                <a:sym typeface="Wingdings" panose="05000000000000000000" pitchFamily="2" charset="2"/>
              </a:rPr>
              <a:t>n1 </a:t>
            </a:r>
            <a:r>
              <a:rPr lang="de-DE" sz="1400" dirty="0" smtClean="0">
                <a:sym typeface="Wingdings" panose="05000000000000000000" pitchFamily="2" charset="2"/>
              </a:rPr>
              <a:t>/ </a:t>
            </a:r>
            <a:r>
              <a:rPr lang="de-DE" sz="1400" b="1" dirty="0" smtClean="0">
                <a:solidFill>
                  <a:srgbClr val="FF0000"/>
                </a:solidFill>
                <a:sym typeface="Wingdings" panose="05000000000000000000" pitchFamily="2" charset="2"/>
              </a:rPr>
              <a:t>n3</a:t>
            </a:r>
            <a:r>
              <a:rPr lang="de-DE" sz="1400" dirty="0" smtClean="0">
                <a:sym typeface="Wingdings" panose="05000000000000000000" pitchFamily="2" charset="2"/>
              </a:rPr>
              <a:t>, </a:t>
            </a:r>
            <a:r>
              <a:rPr lang="de-DE" sz="1400" b="1" dirty="0" smtClean="0">
                <a:solidFill>
                  <a:srgbClr val="FF0000"/>
                </a:solidFill>
                <a:sym typeface="Wingdings" panose="05000000000000000000" pitchFamily="2" charset="2"/>
              </a:rPr>
              <a:t>y </a:t>
            </a:r>
            <a:r>
              <a:rPr lang="de-DE" sz="1400" dirty="0" smtClean="0">
                <a:sym typeface="Wingdings" panose="05000000000000000000" pitchFamily="2" charset="2"/>
              </a:rPr>
              <a:t>/ </a:t>
            </a:r>
            <a:r>
              <a:rPr lang="de-DE" sz="1400" b="1" dirty="0" smtClean="0">
                <a:solidFill>
                  <a:srgbClr val="FF0000"/>
                </a:solidFill>
                <a:sym typeface="Wingdings" panose="05000000000000000000" pitchFamily="2" charset="2"/>
              </a:rPr>
              <a:t>1</a:t>
            </a:r>
            <a:r>
              <a:rPr lang="de-DE" sz="1400" dirty="0" smtClean="0">
                <a:sym typeface="Wingdings" panose="05000000000000000000" pitchFamily="2" charset="2"/>
              </a:rPr>
              <a:t>, and </a:t>
            </a:r>
            <a:r>
              <a:rPr lang="de-DE" sz="1400" b="1" dirty="0" smtClean="0">
                <a:solidFill>
                  <a:srgbClr val="FF0000"/>
                </a:solidFill>
                <a:sym typeface="Wingdings" panose="05000000000000000000" pitchFamily="2" charset="2"/>
              </a:rPr>
              <a:t>n1 </a:t>
            </a:r>
            <a:r>
              <a:rPr lang="de-DE" sz="1400" dirty="0" smtClean="0">
                <a:sym typeface="Wingdings" panose="05000000000000000000" pitchFamily="2" charset="2"/>
              </a:rPr>
              <a:t>/</a:t>
            </a:r>
            <a:r>
              <a:rPr lang="de-DE" sz="1400" b="1" dirty="0" smtClean="0">
                <a:solidFill>
                  <a:srgbClr val="FF0000"/>
                </a:solidFill>
                <a:sym typeface="Wingdings" panose="05000000000000000000" pitchFamily="2" charset="2"/>
              </a:rPr>
              <a:t> n3 - y</a:t>
            </a:r>
            <a:r>
              <a:rPr lang="de-DE" sz="1400" dirty="0" smtClean="0">
                <a:sym typeface="Wingdings" panose="05000000000000000000" pitchFamily="2" charset="2"/>
              </a:rPr>
              <a:t>.</a:t>
            </a:r>
          </a:p>
          <a:p>
            <a:r>
              <a:rPr lang="en-US" sz="1400" dirty="0" smtClean="0"/>
              <a:t>Benchmarks: </a:t>
            </a:r>
            <a:r>
              <a:rPr lang="de-DE" sz="1400" dirty="0" smtClean="0"/>
              <a:t>Track Finder, Track Fit, DGEMM (Matrix Multiplication – Synthetic)</a:t>
            </a:r>
            <a:endParaRPr lang="de-DE" sz="14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26</a:t>
            </a:fld>
            <a:endParaRPr lang="en-US" dirty="0"/>
          </a:p>
        </p:txBody>
      </p:sp>
      <p:sp>
        <p:nvSpPr>
          <p:cNvPr id="7" name="Content Placeholder 4"/>
          <p:cNvSpPr txBox="1">
            <a:spLocks/>
          </p:cNvSpPr>
          <p:nvPr/>
        </p:nvSpPr>
        <p:spPr>
          <a:xfrm>
            <a:off x="610508" y="1112468"/>
            <a:ext cx="7211534" cy="39965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1" indent="0">
              <a:buNone/>
            </a:pPr>
            <a:r>
              <a:rPr lang="en-US" sz="1800" b="1" dirty="0"/>
              <a:t>The Conversion factors </a:t>
            </a:r>
            <a:endParaRPr lang="en-US" sz="1800" b="1" dirty="0" smtClean="0"/>
          </a:p>
          <a:p>
            <a:pPr lvl="1"/>
            <a:endParaRPr lang="en-US" sz="1800" b="1" dirty="0" smtClean="0"/>
          </a:p>
          <a:p>
            <a:pPr lvl="1"/>
            <a:endParaRPr lang="en-US" sz="1800" b="1" dirty="0"/>
          </a:p>
        </p:txBody>
      </p:sp>
      <p:pic>
        <p:nvPicPr>
          <p:cNvPr id="8" name="Picture 7" descr="9250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30983" y="3117325"/>
            <a:ext cx="1391011" cy="909271"/>
          </a:xfrm>
          <a:prstGeom prst="rect">
            <a:avLst/>
          </a:prstGeom>
        </p:spPr>
      </p:pic>
      <p:pic>
        <p:nvPicPr>
          <p:cNvPr id="9" name="Picture 8" descr="45492_intel-xeon-processor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99926" y="1177237"/>
            <a:ext cx="1253124" cy="969736"/>
          </a:xfrm>
          <a:prstGeom prst="rect">
            <a:avLst/>
          </a:prstGeom>
        </p:spPr>
      </p:pic>
      <p:pic>
        <p:nvPicPr>
          <p:cNvPr id="10" name="Picture 9" descr="ARM_processor.JP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62306" y="5111567"/>
            <a:ext cx="928365" cy="755529"/>
          </a:xfrm>
          <a:prstGeom prst="rect">
            <a:avLst/>
          </a:prstGeom>
        </p:spPr>
      </p:pic>
      <p:pic>
        <p:nvPicPr>
          <p:cNvPr id="11" name="Picture 4" descr="Intel Xeon Phi 5110P PCIe Card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57964" y="2266398"/>
            <a:ext cx="1137049" cy="7315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6" descr="NVIDIA Tesla K20 GPU Accelerator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97663" y="4146021"/>
            <a:ext cx="1057651" cy="8461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6" descr="http://t2.gstatic.com/images?q=tbn:ANd9GcQxaeZUizFkOVMM2b57_PlSVCcR5txzA_1jy46cO0P8MmAuFmymGA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92369" y="5986522"/>
            <a:ext cx="1068238" cy="6350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09646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Tabel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46792139"/>
              </p:ext>
            </p:extLst>
          </p:nvPr>
        </p:nvGraphicFramePr>
        <p:xfrm>
          <a:off x="598633" y="5034878"/>
          <a:ext cx="8361292" cy="1813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13896"/>
                <a:gridCol w="1366750"/>
                <a:gridCol w="2090323"/>
                <a:gridCol w="2090323"/>
              </a:tblGrid>
              <a:tr h="183297">
                <a:tc gridSpan="4">
                  <a:txBody>
                    <a:bodyPr/>
                    <a:lstStyle/>
                    <a:p>
                      <a:pPr algn="ctr"/>
                      <a:r>
                        <a:rPr lang="de-DE" sz="1100" dirty="0" smtClean="0"/>
                        <a:t>3</a:t>
                      </a:r>
                      <a:r>
                        <a:rPr lang="de-DE" sz="1100" baseline="0" dirty="0" smtClean="0"/>
                        <a:t> CPU Cores + GPU – All </a:t>
                      </a:r>
                      <a:r>
                        <a:rPr lang="de-DE" sz="1100" baseline="0" dirty="0" err="1" smtClean="0"/>
                        <a:t>Compared</a:t>
                      </a:r>
                      <a:r>
                        <a:rPr lang="de-DE" sz="1100" baseline="0" dirty="0" smtClean="0"/>
                        <a:t> </a:t>
                      </a:r>
                      <a:r>
                        <a:rPr lang="de-DE" sz="1100" baseline="0" dirty="0" err="1" smtClean="0"/>
                        <a:t>to</a:t>
                      </a:r>
                      <a:r>
                        <a:rPr lang="de-DE" sz="1100" baseline="0" dirty="0" smtClean="0"/>
                        <a:t> Sandy Bridge System</a:t>
                      </a:r>
                      <a:endParaRPr lang="en-US" sz="11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</a:tr>
              <a:tr h="183297"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100" b="1" dirty="0" err="1" smtClean="0"/>
                        <a:t>Factor</a:t>
                      </a:r>
                      <a:r>
                        <a:rPr lang="de-DE" sz="1100" b="1" dirty="0" smtClean="0"/>
                        <a:t> </a:t>
                      </a:r>
                      <a:r>
                        <a:rPr lang="de-DE" sz="1100" b="1" dirty="0" err="1" smtClean="0"/>
                        <a:t>vs</a:t>
                      </a:r>
                      <a:r>
                        <a:rPr lang="de-DE" sz="1100" b="1" baseline="0" dirty="0" smtClean="0"/>
                        <a:t> x‘ (</a:t>
                      </a:r>
                      <a:r>
                        <a:rPr lang="de-DE" sz="1100" b="1" baseline="0" dirty="0" err="1" smtClean="0"/>
                        <a:t>Full</a:t>
                      </a:r>
                      <a:r>
                        <a:rPr lang="de-DE" sz="1100" b="1" baseline="0" dirty="0" smtClean="0"/>
                        <a:t> CPU)</a:t>
                      </a:r>
                      <a:endParaRPr lang="en-US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100" b="1" dirty="0" err="1" smtClean="0"/>
                        <a:t>Factor</a:t>
                      </a:r>
                      <a:r>
                        <a:rPr lang="de-DE" sz="1100" b="1" dirty="0" smtClean="0"/>
                        <a:t> </a:t>
                      </a:r>
                      <a:r>
                        <a:rPr lang="de-DE" sz="1100" b="1" dirty="0" err="1" smtClean="0"/>
                        <a:t>vs</a:t>
                      </a:r>
                      <a:r>
                        <a:rPr lang="de-DE" sz="1100" b="1" dirty="0" smtClean="0"/>
                        <a:t> 1 (1 CPU Core)</a:t>
                      </a:r>
                      <a:endParaRPr lang="en-US" sz="1100" b="1" dirty="0"/>
                    </a:p>
                  </a:txBody>
                  <a:tcPr/>
                </a:tc>
              </a:tr>
              <a:tr h="183297">
                <a:tc>
                  <a:txBody>
                    <a:bodyPr/>
                    <a:lstStyle/>
                    <a:p>
                      <a:r>
                        <a:rPr lang="de-DE" sz="1100" dirty="0" smtClean="0"/>
                        <a:t>GTX580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100" dirty="0" smtClean="0"/>
                        <a:t>174 </a:t>
                      </a:r>
                      <a:r>
                        <a:rPr lang="de-DE" sz="1100" dirty="0" err="1" smtClean="0"/>
                        <a:t>ms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100" b="0" dirty="0" smtClean="0"/>
                        <a:t>1,8 / 0,19</a:t>
                      </a:r>
                      <a:endParaRPr lang="en-US" sz="11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100" b="0" dirty="0" smtClean="0"/>
                        <a:t>26 / 3 / 23</a:t>
                      </a:r>
                      <a:endParaRPr lang="en-US" sz="1100" b="0" dirty="0"/>
                    </a:p>
                  </a:txBody>
                  <a:tcPr/>
                </a:tc>
              </a:tr>
              <a:tr h="183297">
                <a:tc>
                  <a:txBody>
                    <a:bodyPr/>
                    <a:lstStyle/>
                    <a:p>
                      <a:r>
                        <a:rPr lang="de-DE" sz="1100" dirty="0" smtClean="0"/>
                        <a:t>GTX780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100" dirty="0" smtClean="0"/>
                        <a:t>151 </a:t>
                      </a:r>
                      <a:r>
                        <a:rPr lang="de-DE" sz="1100" dirty="0" err="1" smtClean="0"/>
                        <a:t>ms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100" b="0" dirty="0" smtClean="0"/>
                        <a:t>2,11 / 0,19</a:t>
                      </a:r>
                      <a:endParaRPr lang="en-US" sz="11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100" b="0" dirty="0" smtClean="0"/>
                        <a:t>30 / 3 / 27</a:t>
                      </a:r>
                      <a:endParaRPr lang="en-US" sz="1100" b="0" dirty="0"/>
                    </a:p>
                  </a:txBody>
                  <a:tcPr/>
                </a:tc>
              </a:tr>
              <a:tr h="183297">
                <a:tc>
                  <a:txBody>
                    <a:bodyPr/>
                    <a:lstStyle/>
                    <a:p>
                      <a:r>
                        <a:rPr lang="de-DE" sz="1100" dirty="0" smtClean="0"/>
                        <a:t>Titan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100" dirty="0" smtClean="0"/>
                        <a:t>143 </a:t>
                      </a:r>
                      <a:r>
                        <a:rPr lang="de-DE" sz="1100" dirty="0" err="1" smtClean="0"/>
                        <a:t>ms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100" b="0" dirty="0" smtClean="0"/>
                        <a:t>2,38 / 0,19</a:t>
                      </a:r>
                      <a:endParaRPr lang="en-US" sz="11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100" b="0" dirty="0" smtClean="0"/>
                        <a:t>32 / 3 / 29</a:t>
                      </a:r>
                      <a:endParaRPr lang="en-US" sz="1100" b="0" dirty="0"/>
                    </a:p>
                  </a:txBody>
                  <a:tcPr/>
                </a:tc>
              </a:tr>
              <a:tr h="244396">
                <a:tc>
                  <a:txBody>
                    <a:bodyPr/>
                    <a:lstStyle/>
                    <a:p>
                      <a:r>
                        <a:rPr lang="de-DE" sz="1100" dirty="0" smtClean="0"/>
                        <a:t>S9000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100" dirty="0" smtClean="0"/>
                        <a:t>160</a:t>
                      </a:r>
                      <a:r>
                        <a:rPr lang="de-DE" sz="1100" baseline="0" dirty="0" smtClean="0"/>
                        <a:t> </a:t>
                      </a:r>
                      <a:r>
                        <a:rPr lang="de-DE" sz="1100" baseline="0" dirty="0" err="1" smtClean="0"/>
                        <a:t>ms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100" dirty="0" smtClean="0"/>
                        <a:t>2 / 0,19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100" dirty="0" smtClean="0"/>
                        <a:t>28 / 3 / 25</a:t>
                      </a:r>
                      <a:endParaRPr lang="en-US" sz="1100" dirty="0"/>
                    </a:p>
                  </a:txBody>
                  <a:tcPr/>
                </a:tc>
              </a:tr>
              <a:tr h="183297">
                <a:tc>
                  <a:txBody>
                    <a:bodyPr/>
                    <a:lstStyle/>
                    <a:p>
                      <a:r>
                        <a:rPr lang="de-DE" sz="1100" dirty="0" smtClean="0"/>
                        <a:t>S10000 (Dual GPU </a:t>
                      </a:r>
                      <a:r>
                        <a:rPr lang="de-DE" sz="1100" dirty="0" err="1" smtClean="0"/>
                        <a:t>with</a:t>
                      </a:r>
                      <a:r>
                        <a:rPr lang="de-DE" sz="1100" dirty="0" smtClean="0"/>
                        <a:t> 6 CPU</a:t>
                      </a:r>
                      <a:r>
                        <a:rPr lang="de-DE" sz="1100" baseline="0" dirty="0" smtClean="0"/>
                        <a:t> </a:t>
                      </a:r>
                      <a:r>
                        <a:rPr lang="de-DE" sz="1100" baseline="0" dirty="0" err="1" smtClean="0"/>
                        <a:t>cores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100" dirty="0" smtClean="0"/>
                        <a:t>85 </a:t>
                      </a:r>
                      <a:r>
                        <a:rPr lang="de-DE" sz="1100" dirty="0" err="1" smtClean="0"/>
                        <a:t>ms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100" b="0" dirty="0" smtClean="0"/>
                        <a:t>3,79</a:t>
                      </a:r>
                      <a:r>
                        <a:rPr lang="de-DE" sz="1100" b="0" baseline="0" dirty="0" smtClean="0"/>
                        <a:t> / 0,38</a:t>
                      </a:r>
                      <a:endParaRPr lang="en-US" sz="11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100" b="0" dirty="0" smtClean="0"/>
                        <a:t>54 /</a:t>
                      </a:r>
                      <a:r>
                        <a:rPr lang="de-DE" sz="1100" b="0" baseline="0" dirty="0" smtClean="0"/>
                        <a:t> 6 / 48</a:t>
                      </a:r>
                      <a:endParaRPr lang="en-US" sz="1100" b="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4886" y="695883"/>
            <a:ext cx="6852188" cy="416586"/>
          </a:xfrm>
        </p:spPr>
        <p:txBody>
          <a:bodyPr/>
          <a:lstStyle/>
          <a:p>
            <a:r>
              <a:rPr lang="en-US" dirty="0" smtClean="0"/>
              <a:t>CWG5: Computing Platforms</a:t>
            </a:r>
            <a:endParaRPr lang="en-GB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46265"/>
            <a:ext cx="1064886" cy="760019"/>
          </a:xfrm>
        </p:spPr>
      </p:pic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27</a:t>
            </a:fld>
            <a:endParaRPr lang="en-US" dirty="0"/>
          </a:p>
        </p:txBody>
      </p:sp>
      <p:sp>
        <p:nvSpPr>
          <p:cNvPr id="7" name="Content Placeholder 4"/>
          <p:cNvSpPr txBox="1">
            <a:spLocks/>
          </p:cNvSpPr>
          <p:nvPr/>
        </p:nvSpPr>
        <p:spPr>
          <a:xfrm>
            <a:off x="610508" y="1011671"/>
            <a:ext cx="7211534" cy="39965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1" indent="0">
              <a:buFont typeface="Arial"/>
              <a:buNone/>
            </a:pPr>
            <a:r>
              <a:rPr lang="en-US" sz="1800" b="1" dirty="0" smtClean="0"/>
              <a:t>Track finder </a:t>
            </a:r>
          </a:p>
          <a:p>
            <a:pPr lvl="1"/>
            <a:endParaRPr lang="en-US" sz="1800" b="1" dirty="0" smtClean="0"/>
          </a:p>
          <a:p>
            <a:pPr lvl="1"/>
            <a:endParaRPr lang="en-US" sz="1800" b="1" dirty="0"/>
          </a:p>
        </p:txBody>
      </p:sp>
      <p:graphicFrame>
        <p:nvGraphicFramePr>
          <p:cNvPr id="8" name="Tabel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01827408"/>
              </p:ext>
            </p:extLst>
          </p:nvPr>
        </p:nvGraphicFramePr>
        <p:xfrm>
          <a:off x="610508" y="2419482"/>
          <a:ext cx="8361291" cy="103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87097"/>
                <a:gridCol w="2787097"/>
                <a:gridCol w="2787097"/>
              </a:tblGrid>
              <a:tr h="172818">
                <a:tc gridSpan="3">
                  <a:txBody>
                    <a:bodyPr/>
                    <a:lstStyle/>
                    <a:p>
                      <a:pPr algn="ctr"/>
                      <a:r>
                        <a:rPr lang="de-DE" sz="1100" dirty="0" err="1" smtClean="0"/>
                        <a:t>Westmere</a:t>
                      </a:r>
                      <a:r>
                        <a:rPr lang="de-DE" sz="1100" dirty="0" smtClean="0"/>
                        <a:t> 6-Core 3.6</a:t>
                      </a:r>
                      <a:r>
                        <a:rPr lang="de-DE" sz="1100" baseline="0" dirty="0" smtClean="0"/>
                        <a:t> GHz</a:t>
                      </a:r>
                      <a:endParaRPr lang="en-US" sz="11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172818">
                <a:tc>
                  <a:txBody>
                    <a:bodyPr/>
                    <a:lstStyle/>
                    <a:p>
                      <a:r>
                        <a:rPr lang="de-DE" sz="1100" dirty="0" smtClean="0"/>
                        <a:t>1 Thread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100" dirty="0" smtClean="0"/>
                        <a:t>4735</a:t>
                      </a:r>
                      <a:r>
                        <a:rPr lang="de-DE" sz="1100" baseline="0" dirty="0" smtClean="0"/>
                        <a:t> </a:t>
                      </a:r>
                      <a:r>
                        <a:rPr lang="de-DE" sz="1100" baseline="0" dirty="0" err="1" smtClean="0"/>
                        <a:t>ms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100" b="1" dirty="0" err="1" smtClean="0"/>
                        <a:t>Factors</a:t>
                      </a:r>
                      <a:r>
                        <a:rPr lang="de-DE" sz="1100" b="1" dirty="0" smtClean="0"/>
                        <a:t>:</a:t>
                      </a:r>
                      <a:endParaRPr lang="en-US" sz="1100" b="1" dirty="0"/>
                    </a:p>
                  </a:txBody>
                  <a:tcPr/>
                </a:tc>
              </a:tr>
              <a:tr h="172818">
                <a:tc>
                  <a:txBody>
                    <a:bodyPr/>
                    <a:lstStyle/>
                    <a:p>
                      <a:r>
                        <a:rPr lang="de-DE" sz="1100" dirty="0" smtClean="0"/>
                        <a:t>6 Threads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100" dirty="0" smtClean="0"/>
                        <a:t>853 </a:t>
                      </a:r>
                      <a:r>
                        <a:rPr lang="de-DE" sz="1100" dirty="0" err="1" smtClean="0"/>
                        <a:t>ms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100" dirty="0" smtClean="0"/>
                        <a:t>5.55</a:t>
                      </a:r>
                      <a:r>
                        <a:rPr lang="de-DE" sz="1100" baseline="0" dirty="0" smtClean="0"/>
                        <a:t> / 6</a:t>
                      </a:r>
                      <a:endParaRPr lang="en-US" sz="1100" dirty="0" smtClean="0"/>
                    </a:p>
                  </a:txBody>
                  <a:tcPr/>
                </a:tc>
              </a:tr>
              <a:tr h="172818">
                <a:tc>
                  <a:txBody>
                    <a:bodyPr/>
                    <a:lstStyle/>
                    <a:p>
                      <a:r>
                        <a:rPr lang="de-DE" sz="1100" dirty="0" smtClean="0"/>
                        <a:t>12 Threads (x = 4, x‘ = 12)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100" dirty="0" smtClean="0"/>
                        <a:t>506 </a:t>
                      </a:r>
                      <a:r>
                        <a:rPr lang="de-DE" sz="1100" dirty="0" err="1" smtClean="0"/>
                        <a:t>ms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100" dirty="0" smtClean="0"/>
                        <a:t>9,36 / 6</a:t>
                      </a:r>
                      <a:endParaRPr lang="en-US" sz="1100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9" name="Tabel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90048786"/>
              </p:ext>
            </p:extLst>
          </p:nvPr>
        </p:nvGraphicFramePr>
        <p:xfrm>
          <a:off x="610508" y="1379514"/>
          <a:ext cx="8361291" cy="103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87097"/>
                <a:gridCol w="2787097"/>
                <a:gridCol w="2787097"/>
              </a:tblGrid>
              <a:tr h="0">
                <a:tc gridSpan="3">
                  <a:txBody>
                    <a:bodyPr/>
                    <a:lstStyle/>
                    <a:p>
                      <a:pPr algn="ctr"/>
                      <a:r>
                        <a:rPr lang="de-DE" sz="1100" dirty="0" err="1" smtClean="0"/>
                        <a:t>Nehalem</a:t>
                      </a:r>
                      <a:r>
                        <a:rPr lang="de-DE" sz="1100" dirty="0" smtClean="0"/>
                        <a:t> 4-Core 3,6</a:t>
                      </a:r>
                      <a:r>
                        <a:rPr lang="de-DE" sz="1100" baseline="0" dirty="0" smtClean="0"/>
                        <a:t> GHz (</a:t>
                      </a:r>
                      <a:r>
                        <a:rPr lang="de-DE" sz="1100" baseline="0" dirty="0" err="1" smtClean="0"/>
                        <a:t>Smaller</a:t>
                      </a:r>
                      <a:r>
                        <a:rPr lang="de-DE" sz="1100" baseline="0" dirty="0" smtClean="0"/>
                        <a:t> Event </a:t>
                      </a:r>
                      <a:r>
                        <a:rPr lang="de-DE" sz="1100" baseline="0" dirty="0" err="1" smtClean="0"/>
                        <a:t>than</a:t>
                      </a:r>
                      <a:r>
                        <a:rPr lang="de-DE" sz="1100" baseline="0" dirty="0" smtClean="0"/>
                        <a:t> </a:t>
                      </a:r>
                      <a:r>
                        <a:rPr lang="de-DE" sz="1100" baseline="0" dirty="0" err="1" smtClean="0"/>
                        <a:t>others</a:t>
                      </a:r>
                      <a:r>
                        <a:rPr lang="de-DE" sz="1100" baseline="0" dirty="0" smtClean="0"/>
                        <a:t>)</a:t>
                      </a:r>
                      <a:endParaRPr lang="en-US" sz="11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de-DE" sz="1100" dirty="0" smtClean="0"/>
                        <a:t>1 Thread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100" dirty="0" smtClean="0"/>
                        <a:t>3921 </a:t>
                      </a:r>
                      <a:r>
                        <a:rPr lang="de-DE" sz="1100" dirty="0" err="1" smtClean="0"/>
                        <a:t>ms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100" b="1" dirty="0" err="1" smtClean="0"/>
                        <a:t>Factors</a:t>
                      </a:r>
                      <a:r>
                        <a:rPr lang="de-DE" sz="1100" b="1" dirty="0" smtClean="0"/>
                        <a:t>:</a:t>
                      </a:r>
                      <a:endParaRPr lang="en-US" sz="1100" b="1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de-DE" sz="1100" dirty="0" smtClean="0"/>
                        <a:t>4 Threads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100" dirty="0" smtClean="0"/>
                        <a:t>1039 </a:t>
                      </a:r>
                      <a:r>
                        <a:rPr lang="de-DE" sz="1100" dirty="0" err="1" smtClean="0"/>
                        <a:t>ms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100" dirty="0" smtClean="0"/>
                        <a:t>3,77 / 4</a:t>
                      </a:r>
                      <a:endParaRPr lang="en-US" sz="1100" dirty="0" smtClean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de-DE" sz="1100" dirty="0" smtClean="0"/>
                        <a:t>12 Threads (x = 4, x‘ = 12)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100" dirty="0" smtClean="0"/>
                        <a:t>816 </a:t>
                      </a:r>
                      <a:r>
                        <a:rPr lang="de-DE" sz="1100" dirty="0" err="1" smtClean="0"/>
                        <a:t>ms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100" dirty="0" smtClean="0"/>
                        <a:t>4,80 /</a:t>
                      </a:r>
                      <a:r>
                        <a:rPr lang="de-DE" sz="1100" baseline="0" dirty="0" smtClean="0"/>
                        <a:t> 4</a:t>
                      </a:r>
                      <a:endParaRPr lang="en-US" sz="1100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0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6986491"/>
              </p:ext>
            </p:extLst>
          </p:nvPr>
        </p:nvGraphicFramePr>
        <p:xfrm>
          <a:off x="610508" y="3464735"/>
          <a:ext cx="8361291" cy="103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87097"/>
                <a:gridCol w="2787097"/>
                <a:gridCol w="2787097"/>
              </a:tblGrid>
              <a:tr h="0">
                <a:tc gridSpan="3">
                  <a:txBody>
                    <a:bodyPr/>
                    <a:lstStyle/>
                    <a:p>
                      <a:pPr algn="ctr"/>
                      <a:r>
                        <a:rPr lang="de-DE" sz="1100" dirty="0" smtClean="0"/>
                        <a:t>Dual</a:t>
                      </a:r>
                      <a:r>
                        <a:rPr lang="de-DE" sz="1100" baseline="0" dirty="0" smtClean="0"/>
                        <a:t> Sandy-Bridge 2 * 8-Core 2 GHz</a:t>
                      </a:r>
                      <a:endParaRPr lang="en-US" sz="11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de-DE" sz="1100" dirty="0" smtClean="0"/>
                        <a:t>1 Thread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100" dirty="0" smtClean="0"/>
                        <a:t>4526 </a:t>
                      </a:r>
                      <a:r>
                        <a:rPr lang="de-DE" sz="1100" dirty="0" err="1" smtClean="0"/>
                        <a:t>ms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100" b="1" dirty="0" err="1" smtClean="0"/>
                        <a:t>Factors</a:t>
                      </a:r>
                      <a:r>
                        <a:rPr lang="de-DE" sz="1100" b="1" dirty="0" smtClean="0"/>
                        <a:t>:</a:t>
                      </a:r>
                      <a:endParaRPr lang="en-US" sz="1100" b="1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de-DE" sz="1100" dirty="0" smtClean="0"/>
                        <a:t>16 Threads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100" dirty="0" smtClean="0"/>
                        <a:t>403 </a:t>
                      </a:r>
                      <a:r>
                        <a:rPr lang="de-DE" sz="1100" dirty="0" err="1" smtClean="0"/>
                        <a:t>ms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100" dirty="0" smtClean="0"/>
                        <a:t>11,1 / 16</a:t>
                      </a:r>
                      <a:endParaRPr lang="en-US" sz="1100" dirty="0" smtClean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de-DE" sz="1100" dirty="0" smtClean="0"/>
                        <a:t>36 Threads (x = 16, x‘ = 36)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100" dirty="0" smtClean="0"/>
                        <a:t>320 </a:t>
                      </a:r>
                      <a:r>
                        <a:rPr lang="de-DE" sz="1100" dirty="0" err="1" smtClean="0"/>
                        <a:t>ms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100" dirty="0" smtClean="0"/>
                        <a:t>14,1 / 16</a:t>
                      </a:r>
                      <a:endParaRPr lang="en-US" sz="1100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1" name="Tabel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21052226"/>
              </p:ext>
            </p:extLst>
          </p:nvPr>
        </p:nvGraphicFramePr>
        <p:xfrm>
          <a:off x="610508" y="4506314"/>
          <a:ext cx="8361291" cy="518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87097"/>
                <a:gridCol w="2787097"/>
                <a:gridCol w="2787097"/>
              </a:tblGrid>
              <a:tr h="0">
                <a:tc gridSpan="3">
                  <a:txBody>
                    <a:bodyPr/>
                    <a:lstStyle/>
                    <a:p>
                      <a:pPr algn="ctr"/>
                      <a:r>
                        <a:rPr lang="de-DE" sz="1100" dirty="0" smtClean="0"/>
                        <a:t>Dual AMD </a:t>
                      </a:r>
                      <a:r>
                        <a:rPr lang="de-DE" sz="1100" dirty="0" err="1" smtClean="0"/>
                        <a:t>Magny</a:t>
                      </a:r>
                      <a:r>
                        <a:rPr lang="de-DE" sz="1100" dirty="0" smtClean="0"/>
                        <a:t>-Cours</a:t>
                      </a:r>
                      <a:r>
                        <a:rPr lang="de-DE" sz="1100" baseline="0" dirty="0" smtClean="0"/>
                        <a:t> 2 * 12-Core 2,1 GHz</a:t>
                      </a:r>
                      <a:endParaRPr lang="en-US" sz="11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de-DE" sz="1100" dirty="0" smtClean="0"/>
                        <a:t>36 Threads (x = 24, x‘ = 36)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100" dirty="0" smtClean="0"/>
                        <a:t>495 </a:t>
                      </a:r>
                      <a:r>
                        <a:rPr lang="de-DE" sz="1100" dirty="0" err="1" smtClean="0"/>
                        <a:t>ms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100" b="1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30776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Content Placeholder 33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9753" y="1151462"/>
            <a:ext cx="5737512" cy="516563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</a:t>
            </a:r>
            <a:r>
              <a:rPr lang="en-US" baseline="30000" dirty="0" smtClean="0"/>
              <a:t>2</a:t>
            </a:r>
            <a:r>
              <a:rPr lang="en-US" dirty="0" smtClean="0"/>
              <a:t> System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28</a:t>
            </a:fld>
            <a:endParaRPr lang="en-US" dirty="0"/>
          </a:p>
        </p:txBody>
      </p:sp>
      <p:sp>
        <p:nvSpPr>
          <p:cNvPr id="9" name="Oval 8"/>
          <p:cNvSpPr/>
          <p:nvPr/>
        </p:nvSpPr>
        <p:spPr>
          <a:xfrm>
            <a:off x="1983547" y="4360358"/>
            <a:ext cx="1962650" cy="994468"/>
          </a:xfrm>
          <a:prstGeom prst="ellipse">
            <a:avLst/>
          </a:prstGeom>
          <a:noFill/>
          <a:ln w="76200" cmpd="sng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Connector 10"/>
          <p:cNvCxnSpPr>
            <a:stCxn id="9" idx="6"/>
            <a:endCxn id="12" idx="1"/>
          </p:cNvCxnSpPr>
          <p:nvPr/>
        </p:nvCxnSpPr>
        <p:spPr>
          <a:xfrm flipV="1">
            <a:off x="3946197" y="2638313"/>
            <a:ext cx="1697677" cy="2219279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5643874" y="1345651"/>
            <a:ext cx="3249608" cy="2585323"/>
          </a:xfrm>
          <a:prstGeom prst="rect">
            <a:avLst/>
          </a:prstGeom>
          <a:solidFill>
            <a:schemeClr val="bg1">
              <a:lumMod val="90000"/>
            </a:schemeClr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n-US" b="1" dirty="0" smtClean="0"/>
              <a:t>Storage</a:t>
            </a:r>
          </a:p>
          <a:p>
            <a:r>
              <a:rPr lang="en-US" dirty="0" smtClean="0"/>
              <a:t>“Intermediate” format: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Local storage in O2 system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Permanent storage in</a:t>
            </a:r>
            <a:br>
              <a:rPr lang="en-US" dirty="0" smtClean="0"/>
            </a:br>
            <a:r>
              <a:rPr lang="en-US" dirty="0" smtClean="0"/>
              <a:t>computing center</a:t>
            </a:r>
          </a:p>
          <a:p>
            <a:pPr marL="285750" indent="-285750">
              <a:buFont typeface="Arial"/>
              <a:buChar char="•"/>
            </a:pPr>
            <a:endParaRPr lang="en-US" dirty="0"/>
          </a:p>
          <a:p>
            <a:r>
              <a:rPr lang="en-US" dirty="0" smtClean="0"/>
              <a:t>GRID storage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AODs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Simulations</a:t>
            </a:r>
          </a:p>
        </p:txBody>
      </p:sp>
    </p:spTree>
    <p:extLst>
      <p:ext uri="{BB962C8B-B14F-4D97-AF65-F5344CB8AC3E}">
        <p14:creationId xmlns:p14="http://schemas.microsoft.com/office/powerpoint/2010/main" val="2551774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 Storage</a:t>
            </a:r>
            <a:endParaRPr lang="en-GB" dirty="0"/>
          </a:p>
        </p:txBody>
      </p:sp>
      <p:sp>
        <p:nvSpPr>
          <p:cNvPr id="2" name="Content Placeholder 1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1"/>
          </p:nvPr>
        </p:nvSpPr>
        <p:spPr>
          <a:xfrm>
            <a:off x="183007" y="1777863"/>
            <a:ext cx="7794315" cy="4000500"/>
          </a:xfrm>
        </p:spPr>
        <p:txBody>
          <a:bodyPr>
            <a:normAutofit fontScale="77500" lnSpcReduction="20000"/>
          </a:bodyPr>
          <a:lstStyle/>
          <a:p>
            <a:pPr>
              <a:lnSpc>
                <a:spcPct val="100000"/>
              </a:lnSpc>
            </a:pPr>
            <a:r>
              <a:rPr lang="en-US" dirty="0"/>
              <a:t>80 GB/s over ~1250 nodes</a:t>
            </a:r>
          </a:p>
          <a:p>
            <a:pPr>
              <a:lnSpc>
                <a:spcPct val="100000"/>
              </a:lnSpc>
            </a:pPr>
            <a:endParaRPr lang="en-US" dirty="0"/>
          </a:p>
          <a:p>
            <a:pPr>
              <a:lnSpc>
                <a:spcPct val="100000"/>
              </a:lnSpc>
            </a:pPr>
            <a:r>
              <a:rPr lang="en-US" dirty="0"/>
              <a:t>Option 1: SAN </a:t>
            </a:r>
            <a:br>
              <a:rPr lang="en-US" dirty="0"/>
            </a:br>
            <a:r>
              <a:rPr lang="en-US" dirty="0"/>
              <a:t>(currently used in the DAQ) </a:t>
            </a:r>
          </a:p>
          <a:p>
            <a:pPr>
              <a:lnSpc>
                <a:spcPct val="100000"/>
              </a:lnSpc>
            </a:pPr>
            <a:r>
              <a:rPr lang="en-US" dirty="0"/>
              <a:t>Centralized pool of storage arrays,</a:t>
            </a:r>
            <a:br>
              <a:rPr lang="en-US" dirty="0"/>
            </a:br>
            <a:r>
              <a:rPr lang="en-US" dirty="0"/>
              <a:t>Dedicated network</a:t>
            </a:r>
          </a:p>
          <a:p>
            <a:pPr>
              <a:lnSpc>
                <a:spcPct val="100000"/>
              </a:lnSpc>
            </a:pPr>
            <a:endParaRPr lang="en-US" dirty="0"/>
          </a:p>
          <a:p>
            <a:pPr>
              <a:lnSpc>
                <a:spcPct val="100000"/>
              </a:lnSpc>
            </a:pPr>
            <a:r>
              <a:rPr lang="en-US" dirty="0"/>
              <a:t>5 racks (same as today)</a:t>
            </a:r>
            <a:br>
              <a:rPr lang="en-US" dirty="0"/>
            </a:br>
            <a:r>
              <a:rPr lang="en-US" dirty="0"/>
              <a:t>would provide 40 PB</a:t>
            </a:r>
          </a:p>
          <a:p>
            <a:pPr>
              <a:lnSpc>
                <a:spcPct val="100000"/>
              </a:lnSpc>
            </a:pPr>
            <a:endParaRPr lang="en-US" dirty="0"/>
          </a:p>
          <a:p>
            <a:pPr>
              <a:lnSpc>
                <a:spcPct val="100000"/>
              </a:lnSpc>
            </a:pPr>
            <a:r>
              <a:rPr lang="en-US" dirty="0"/>
              <a:t>Option 2: DAS</a:t>
            </a:r>
            <a:br>
              <a:rPr lang="en-US" dirty="0"/>
            </a:br>
            <a:r>
              <a:rPr lang="en-US" dirty="0"/>
              <a:t>Distributed data </a:t>
            </a:r>
            <a:r>
              <a:rPr lang="en-US" dirty="0" smtClean="0"/>
              <a:t>storage: 1 </a:t>
            </a:r>
            <a:r>
              <a:rPr lang="en-US" dirty="0"/>
              <a:t>or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a </a:t>
            </a:r>
            <a:r>
              <a:rPr lang="en-US" dirty="0"/>
              <a:t>few 10 TB disks in each node</a:t>
            </a:r>
          </a:p>
          <a:p>
            <a:endParaRPr lang="en-US" sz="2000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FBB5913-385C-4C8A-A0B4-78EB169DD34E}" type="slidenum">
              <a:rPr lang="en-GB" smtClean="0"/>
              <a:pPr/>
              <a:t>29</a:t>
            </a:fld>
            <a:endParaRPr lang="en-GB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72493" y="5757357"/>
            <a:ext cx="2343150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11" name="Chart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12051074"/>
              </p:ext>
            </p:extLst>
          </p:nvPr>
        </p:nvGraphicFramePr>
        <p:xfrm>
          <a:off x="4307055" y="3476120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2" name="Chart 11" title="Writing performance of rack-mounted storage arrays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48068617"/>
              </p:ext>
            </p:extLst>
          </p:nvPr>
        </p:nvGraphicFramePr>
        <p:xfrm>
          <a:off x="4307055" y="1067436"/>
          <a:ext cx="4269518" cy="24086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2599107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Inside the LHC machine</a:t>
            </a:r>
            <a:endParaRPr lang="en-GB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7" name="Picture 5" descr="0710027_01-A4-at-144-dpi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39552" y="548680"/>
            <a:ext cx="4490421" cy="59821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2" name="Picture 2" descr="http://www.lhc-closer.es/img/subidas/1_1_1_1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1820073"/>
            <a:ext cx="4310576" cy="32041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03195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Software Framework</a:t>
            </a:r>
            <a:endParaRPr lang="en-US" dirty="0"/>
          </a:p>
        </p:txBody>
      </p:sp>
      <p:sp>
        <p:nvSpPr>
          <p:cNvPr id="28" name="Content Placeholder 27"/>
          <p:cNvSpPr>
            <a:spLocks noGrp="1"/>
          </p:cNvSpPr>
          <p:nvPr>
            <p:ph sz="quarter" idx="11"/>
          </p:nvPr>
        </p:nvSpPr>
        <p:spPr>
          <a:xfrm>
            <a:off x="389272" y="1155537"/>
            <a:ext cx="4450289" cy="1688841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en-US" sz="2000" dirty="0"/>
              <a:t>Multi-platforms</a:t>
            </a:r>
          </a:p>
          <a:p>
            <a:pPr>
              <a:lnSpc>
                <a:spcPct val="100000"/>
              </a:lnSpc>
            </a:pPr>
            <a:r>
              <a:rPr lang="en-US" sz="2000" dirty="0"/>
              <a:t>Multi-applications</a:t>
            </a:r>
          </a:p>
          <a:p>
            <a:pPr>
              <a:lnSpc>
                <a:spcPct val="100000"/>
              </a:lnSpc>
            </a:pPr>
            <a:r>
              <a:rPr lang="en-US" sz="2000" dirty="0"/>
              <a:t>Public-domain software</a:t>
            </a:r>
            <a:endParaRPr lang="en-GB" sz="2000" dirty="0"/>
          </a:p>
          <a:p>
            <a:pPr>
              <a:lnSpc>
                <a:spcPct val="100000"/>
              </a:lnSpc>
            </a:pPr>
            <a:endParaRPr lang="en-GB" sz="20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30</a:t>
            </a:fld>
            <a:endParaRPr lang="en-US" dirty="0"/>
          </a:p>
        </p:txBody>
      </p:sp>
      <p:pic>
        <p:nvPicPr>
          <p:cNvPr id="6" name="Picture 5" descr="13_Software_framework_S_130822.pn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15996" y="997329"/>
            <a:ext cx="946449" cy="930674"/>
          </a:xfrm>
          <a:prstGeom prst="rect">
            <a:avLst/>
          </a:prstGeom>
        </p:spPr>
      </p:pic>
      <p:grpSp>
        <p:nvGrpSpPr>
          <p:cNvPr id="29" name="Group 28"/>
          <p:cNvGrpSpPr/>
          <p:nvPr/>
        </p:nvGrpSpPr>
        <p:grpSpPr>
          <a:xfrm>
            <a:off x="1635232" y="2451208"/>
            <a:ext cx="5834045" cy="3801036"/>
            <a:chOff x="791907" y="1604678"/>
            <a:chExt cx="6215772" cy="4256011"/>
          </a:xfrm>
        </p:grpSpPr>
        <p:pic>
          <p:nvPicPr>
            <p:cNvPr id="7" name="Picture 6" descr="cloud.jpg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alphaModFix amt="46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851620" y="2239712"/>
              <a:ext cx="3823350" cy="2878584"/>
            </a:xfrm>
            <a:prstGeom prst="rect">
              <a:avLst/>
            </a:prstGeom>
          </p:spPr>
        </p:pic>
        <p:grpSp>
          <p:nvGrpSpPr>
            <p:cNvPr id="8" name="Group 7"/>
            <p:cNvGrpSpPr/>
            <p:nvPr/>
          </p:nvGrpSpPr>
          <p:grpSpPr>
            <a:xfrm>
              <a:off x="1668185" y="1925476"/>
              <a:ext cx="1485271" cy="975658"/>
              <a:chOff x="1023412" y="3129912"/>
              <a:chExt cx="1485271" cy="975658"/>
            </a:xfrm>
          </p:grpSpPr>
          <p:sp>
            <p:nvSpPr>
              <p:cNvPr id="9" name="Rectangle 8"/>
              <p:cNvSpPr/>
              <p:nvPr/>
            </p:nvSpPr>
            <p:spPr>
              <a:xfrm>
                <a:off x="1023412" y="3129912"/>
                <a:ext cx="1196066" cy="635034"/>
              </a:xfrm>
              <a:prstGeom prst="rect">
                <a:avLst/>
              </a:prstGeom>
              <a:solidFill>
                <a:srgbClr val="0000FF"/>
              </a:solidFill>
              <a:ln>
                <a:solidFill>
                  <a:srgbClr val="0000FF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 smtClean="0">
                    <a:solidFill>
                      <a:schemeClr val="bg1"/>
                    </a:solidFill>
                  </a:rPr>
                  <a:t>Clusters</a:t>
                </a:r>
                <a:endParaRPr lang="en-US" dirty="0">
                  <a:solidFill>
                    <a:schemeClr val="bg1"/>
                  </a:solidFill>
                </a:endParaRPr>
              </a:p>
            </p:txBody>
          </p:sp>
          <p:pic>
            <p:nvPicPr>
              <p:cNvPr id="10" name="Picture 9" descr="fpga.jpg"/>
              <p:cNvPicPr>
                <a:picLocks noChangeAspect="1"/>
              </p:cNvPicPr>
              <p:nvPr/>
            </p:nvPicPr>
            <p:blipFill>
              <a:blip r:embed="rId4" cstate="screen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847480" y="3632032"/>
                <a:ext cx="661203" cy="473538"/>
              </a:xfrm>
              <a:prstGeom prst="rect">
                <a:avLst/>
              </a:prstGeom>
            </p:spPr>
          </p:pic>
        </p:grpSp>
        <p:grpSp>
          <p:nvGrpSpPr>
            <p:cNvPr id="11" name="Group 10"/>
            <p:cNvGrpSpPr/>
            <p:nvPr/>
          </p:nvGrpSpPr>
          <p:grpSpPr>
            <a:xfrm>
              <a:off x="791907" y="3277916"/>
              <a:ext cx="1618914" cy="1255470"/>
              <a:chOff x="2500870" y="4075530"/>
              <a:chExt cx="1618914" cy="1255470"/>
            </a:xfrm>
          </p:grpSpPr>
          <p:sp>
            <p:nvSpPr>
              <p:cNvPr id="12" name="Rectangle 11"/>
              <p:cNvSpPr/>
              <p:nvPr/>
            </p:nvSpPr>
            <p:spPr>
              <a:xfrm>
                <a:off x="2500870" y="4075530"/>
                <a:ext cx="1196066" cy="635034"/>
              </a:xfrm>
              <a:prstGeom prst="rect">
                <a:avLst/>
              </a:prstGeom>
              <a:solidFill>
                <a:srgbClr val="0000FF"/>
              </a:solidFill>
              <a:ln>
                <a:solidFill>
                  <a:srgbClr val="0000FF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 smtClean="0">
                    <a:solidFill>
                      <a:schemeClr val="bg1"/>
                    </a:solidFill>
                  </a:rPr>
                  <a:t>Tracking</a:t>
                </a:r>
                <a:endParaRPr lang="en-US" dirty="0">
                  <a:solidFill>
                    <a:schemeClr val="bg1"/>
                  </a:solidFill>
                </a:endParaRPr>
              </a:p>
            </p:txBody>
          </p:sp>
          <p:pic>
            <p:nvPicPr>
              <p:cNvPr id="13" name="Picture 12" descr="9250.JPG"/>
              <p:cNvPicPr>
                <a:picLocks noChangeAspect="1"/>
              </p:cNvPicPr>
              <p:nvPr/>
            </p:nvPicPr>
            <p:blipFill>
              <a:blip r:embed="rId5" cstate="screen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098903" y="4663674"/>
                <a:ext cx="1020881" cy="667326"/>
              </a:xfrm>
              <a:prstGeom prst="rect">
                <a:avLst/>
              </a:prstGeom>
            </p:spPr>
          </p:pic>
        </p:grpSp>
        <p:grpSp>
          <p:nvGrpSpPr>
            <p:cNvPr id="14" name="Group 13"/>
            <p:cNvGrpSpPr/>
            <p:nvPr/>
          </p:nvGrpSpPr>
          <p:grpSpPr>
            <a:xfrm>
              <a:off x="1851620" y="4858808"/>
              <a:ext cx="1623975" cy="1001881"/>
              <a:chOff x="4664752" y="4663674"/>
              <a:chExt cx="1623975" cy="1001881"/>
            </a:xfrm>
          </p:grpSpPr>
          <p:sp>
            <p:nvSpPr>
              <p:cNvPr id="15" name="Rectangle 14"/>
              <p:cNvSpPr/>
              <p:nvPr/>
            </p:nvSpPr>
            <p:spPr>
              <a:xfrm>
                <a:off x="4664752" y="4663674"/>
                <a:ext cx="1196066" cy="635034"/>
              </a:xfrm>
              <a:prstGeom prst="rect">
                <a:avLst/>
              </a:prstGeom>
              <a:solidFill>
                <a:srgbClr val="0000FF"/>
              </a:solidFill>
              <a:ln>
                <a:solidFill>
                  <a:srgbClr val="0000FF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 smtClean="0">
                    <a:solidFill>
                      <a:schemeClr val="bg1"/>
                    </a:solidFill>
                  </a:rPr>
                  <a:t>PID</a:t>
                </a:r>
                <a:endParaRPr lang="en-US" dirty="0">
                  <a:solidFill>
                    <a:schemeClr val="bg1"/>
                  </a:solidFill>
                </a:endParaRPr>
              </a:p>
            </p:txBody>
          </p:sp>
          <p:pic>
            <p:nvPicPr>
              <p:cNvPr id="16" name="Picture 15" descr="012.jpg"/>
              <p:cNvPicPr>
                <a:picLocks noChangeAspect="1"/>
              </p:cNvPicPr>
              <p:nvPr/>
            </p:nvPicPr>
            <p:blipFill>
              <a:blip r:embed="rId6" cstate="screen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5399359" y="4923162"/>
                <a:ext cx="889368" cy="742393"/>
              </a:xfrm>
              <a:prstGeom prst="rect">
                <a:avLst/>
              </a:prstGeom>
            </p:spPr>
          </p:pic>
        </p:grpSp>
        <p:grpSp>
          <p:nvGrpSpPr>
            <p:cNvPr id="17" name="Group 16"/>
            <p:cNvGrpSpPr/>
            <p:nvPr/>
          </p:nvGrpSpPr>
          <p:grpSpPr>
            <a:xfrm>
              <a:off x="4098381" y="4858808"/>
              <a:ext cx="1623975" cy="1001881"/>
              <a:chOff x="6578443" y="4758045"/>
              <a:chExt cx="1623975" cy="1001881"/>
            </a:xfrm>
          </p:grpSpPr>
          <p:sp>
            <p:nvSpPr>
              <p:cNvPr id="18" name="Rectangle 17"/>
              <p:cNvSpPr/>
              <p:nvPr/>
            </p:nvSpPr>
            <p:spPr>
              <a:xfrm>
                <a:off x="6578443" y="4758045"/>
                <a:ext cx="1196066" cy="635034"/>
              </a:xfrm>
              <a:prstGeom prst="rect">
                <a:avLst/>
              </a:prstGeom>
              <a:solidFill>
                <a:srgbClr val="0000FF"/>
              </a:solidFill>
              <a:ln>
                <a:solidFill>
                  <a:srgbClr val="0000FF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 smtClean="0">
                    <a:solidFill>
                      <a:schemeClr val="bg1"/>
                    </a:solidFill>
                  </a:rPr>
                  <a:t>ESD</a:t>
                </a:r>
              </a:p>
              <a:p>
                <a:pPr algn="ctr"/>
                <a:r>
                  <a:rPr lang="en-US" dirty="0" smtClean="0">
                    <a:solidFill>
                      <a:schemeClr val="bg1"/>
                    </a:solidFill>
                  </a:rPr>
                  <a:t>AOD</a:t>
                </a:r>
                <a:endParaRPr lang="en-US" dirty="0">
                  <a:solidFill>
                    <a:schemeClr val="bg1"/>
                  </a:solidFill>
                </a:endParaRPr>
              </a:p>
            </p:txBody>
          </p:sp>
          <p:pic>
            <p:nvPicPr>
              <p:cNvPr id="19" name="Picture 18" descr="012.jpg"/>
              <p:cNvPicPr>
                <a:picLocks noChangeAspect="1"/>
              </p:cNvPicPr>
              <p:nvPr/>
            </p:nvPicPr>
            <p:blipFill>
              <a:blip r:embed="rId6" cstate="screen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7313050" y="5017533"/>
                <a:ext cx="889368" cy="742393"/>
              </a:xfrm>
              <a:prstGeom prst="rect">
                <a:avLst/>
              </a:prstGeom>
            </p:spPr>
          </p:pic>
        </p:grpSp>
        <p:grpSp>
          <p:nvGrpSpPr>
            <p:cNvPr id="20" name="Group 19"/>
            <p:cNvGrpSpPr/>
            <p:nvPr/>
          </p:nvGrpSpPr>
          <p:grpSpPr>
            <a:xfrm>
              <a:off x="5524282" y="3866060"/>
              <a:ext cx="1379365" cy="1088509"/>
              <a:chOff x="6577941" y="3246749"/>
              <a:chExt cx="1379365" cy="1088509"/>
            </a:xfrm>
          </p:grpSpPr>
          <p:sp>
            <p:nvSpPr>
              <p:cNvPr id="21" name="Rectangle 20"/>
              <p:cNvSpPr/>
              <p:nvPr/>
            </p:nvSpPr>
            <p:spPr>
              <a:xfrm>
                <a:off x="6577941" y="3246749"/>
                <a:ext cx="1196066" cy="635034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 smtClean="0">
                    <a:solidFill>
                      <a:schemeClr val="bg1"/>
                    </a:solidFill>
                  </a:rPr>
                  <a:t>Analysis</a:t>
                </a:r>
                <a:endParaRPr lang="en-US" dirty="0">
                  <a:solidFill>
                    <a:schemeClr val="bg1"/>
                  </a:solidFill>
                </a:endParaRPr>
              </a:p>
            </p:txBody>
          </p:sp>
          <p:pic>
            <p:nvPicPr>
              <p:cNvPr id="22" name="Picture 21" descr="45492_intel-xeon-processor.jpg"/>
              <p:cNvPicPr>
                <a:picLocks noChangeAspect="1"/>
              </p:cNvPicPr>
              <p:nvPr/>
            </p:nvPicPr>
            <p:blipFill>
              <a:blip r:embed="rId7" cstate="screen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7050899" y="3633831"/>
                <a:ext cx="906407" cy="701427"/>
              </a:xfrm>
              <a:prstGeom prst="rect">
                <a:avLst/>
              </a:prstGeom>
            </p:spPr>
          </p:pic>
        </p:grpSp>
        <p:sp>
          <p:nvSpPr>
            <p:cNvPr id="23" name="Rectangle 22"/>
            <p:cNvSpPr/>
            <p:nvPr/>
          </p:nvSpPr>
          <p:spPr>
            <a:xfrm>
              <a:off x="3378704" y="1604678"/>
              <a:ext cx="1196066" cy="635034"/>
            </a:xfrm>
            <a:prstGeom prst="rect">
              <a:avLst/>
            </a:prstGeom>
            <a:solidFill>
              <a:srgbClr val="FF0000"/>
            </a:solidFill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chemeClr val="bg1"/>
                  </a:solidFill>
                </a:rPr>
                <a:t>Analysis</a:t>
              </a:r>
              <a:endParaRPr lang="en-US" dirty="0">
                <a:solidFill>
                  <a:schemeClr val="bg1"/>
                </a:solidFill>
              </a:endParaRPr>
            </a:p>
          </p:txBody>
        </p:sp>
        <p:pic>
          <p:nvPicPr>
            <p:cNvPr id="24" name="Picture 23" descr="images.jpg"/>
            <p:cNvPicPr>
              <a:picLocks noChangeAspect="1"/>
            </p:cNvPicPr>
            <p:nvPr/>
          </p:nvPicPr>
          <p:blipFill>
            <a:blip r:embed="rId8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804051" y="2009176"/>
              <a:ext cx="1285323" cy="839970"/>
            </a:xfrm>
            <a:prstGeom prst="rect">
              <a:avLst/>
            </a:prstGeom>
          </p:spPr>
        </p:pic>
        <p:sp>
          <p:nvSpPr>
            <p:cNvPr id="25" name="Rectangle 24"/>
            <p:cNvSpPr/>
            <p:nvPr/>
          </p:nvSpPr>
          <p:spPr>
            <a:xfrm>
              <a:off x="5284383" y="2427596"/>
              <a:ext cx="1348466" cy="635034"/>
            </a:xfrm>
            <a:prstGeom prst="rect">
              <a:avLst/>
            </a:prstGeom>
            <a:solidFill>
              <a:srgbClr val="FFFF00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chemeClr val="tx1"/>
                  </a:solidFill>
                </a:rPr>
                <a:t>Simulation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pic>
          <p:nvPicPr>
            <p:cNvPr id="26" name="Picture 25" descr="images.jpg"/>
            <p:cNvPicPr>
              <a:picLocks noChangeAspect="1"/>
            </p:cNvPicPr>
            <p:nvPr/>
          </p:nvPicPr>
          <p:blipFill>
            <a:blip r:embed="rId8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722356" y="2703918"/>
              <a:ext cx="1285323" cy="839970"/>
            </a:xfrm>
            <a:prstGeom prst="rect">
              <a:avLst/>
            </a:prstGeom>
          </p:spPr>
        </p:pic>
        <p:pic>
          <p:nvPicPr>
            <p:cNvPr id="27" name="Picture 26" descr="0mq.gif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586227" y="3297230"/>
              <a:ext cx="2338456" cy="73587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973227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7900" y="761357"/>
            <a:ext cx="6867924" cy="612409"/>
          </a:xfrm>
        </p:spPr>
        <p:txBody>
          <a:bodyPr/>
          <a:lstStyle/>
          <a:p>
            <a:r>
              <a:rPr lang="en-GB" dirty="0" smtClean="0"/>
              <a:t>Software Framework Development</a:t>
            </a:r>
            <a:endParaRPr lang="en-GB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396" y="650232"/>
            <a:ext cx="707763" cy="695968"/>
          </a:xfrm>
        </p:spPr>
      </p:pic>
      <p:sp>
        <p:nvSpPr>
          <p:cNvPr id="4" name="Content Placeholder 3"/>
          <p:cNvSpPr>
            <a:spLocks noGrp="1"/>
          </p:cNvSpPr>
          <p:nvPr>
            <p:ph sz="quarter" idx="11"/>
          </p:nvPr>
        </p:nvSpPr>
        <p:spPr>
          <a:xfrm>
            <a:off x="-6085" y="1374283"/>
            <a:ext cx="7794315" cy="4040391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en-US" sz="1800" dirty="0" smtClean="0"/>
              <a:t>Design and development of a new </a:t>
            </a:r>
            <a:r>
              <a:rPr lang="en-US" sz="1800" dirty="0"/>
              <a:t>modern framework targeting Run3</a:t>
            </a:r>
          </a:p>
          <a:p>
            <a:pPr>
              <a:lnSpc>
                <a:spcPct val="100000"/>
              </a:lnSpc>
            </a:pPr>
            <a:r>
              <a:rPr lang="en-US" sz="1800" dirty="0"/>
              <a:t>Should work in Offline and Online environment</a:t>
            </a:r>
          </a:p>
          <a:p>
            <a:pPr lvl="1"/>
            <a:r>
              <a:rPr lang="en-US" sz="1600" dirty="0"/>
              <a:t>Has to comply with </a:t>
            </a:r>
            <a:r>
              <a:rPr lang="en-GB" sz="1600" dirty="0"/>
              <a:t>O</a:t>
            </a:r>
            <a:r>
              <a:rPr lang="en-GB" sz="1600" baseline="30000" dirty="0"/>
              <a:t>2</a:t>
            </a:r>
            <a:r>
              <a:rPr lang="en-US" sz="1600" dirty="0" smtClean="0"/>
              <a:t> requirements </a:t>
            </a:r>
            <a:r>
              <a:rPr lang="en-US" sz="1600" dirty="0"/>
              <a:t>and architecture</a:t>
            </a:r>
          </a:p>
          <a:p>
            <a:pPr>
              <a:lnSpc>
                <a:spcPct val="100000"/>
              </a:lnSpc>
            </a:pPr>
            <a:r>
              <a:rPr lang="en-US" sz="1800" dirty="0"/>
              <a:t>Based on new </a:t>
            </a:r>
            <a:r>
              <a:rPr lang="en-US" sz="1800" dirty="0" smtClean="0"/>
              <a:t>technologies</a:t>
            </a:r>
            <a:endParaRPr lang="en-US" sz="1800" dirty="0"/>
          </a:p>
          <a:p>
            <a:pPr lvl="1"/>
            <a:r>
              <a:rPr lang="en-US" sz="1600" dirty="0"/>
              <a:t>Root 6.x, C++11</a:t>
            </a:r>
          </a:p>
          <a:p>
            <a:pPr>
              <a:lnSpc>
                <a:spcPct val="100000"/>
              </a:lnSpc>
            </a:pPr>
            <a:r>
              <a:rPr lang="en-US" sz="1800" dirty="0"/>
              <a:t>Optimized for I/O</a:t>
            </a:r>
          </a:p>
          <a:p>
            <a:pPr lvl="1"/>
            <a:r>
              <a:rPr lang="en-US" sz="1600" dirty="0"/>
              <a:t>New data model</a:t>
            </a:r>
          </a:p>
          <a:p>
            <a:pPr>
              <a:lnSpc>
                <a:spcPct val="100000"/>
              </a:lnSpc>
            </a:pPr>
            <a:r>
              <a:rPr lang="en-US" sz="1800" dirty="0"/>
              <a:t>Capable of utilizing hardware accelerators</a:t>
            </a:r>
          </a:p>
          <a:p>
            <a:pPr lvl="1"/>
            <a:r>
              <a:rPr lang="en-US" sz="1600" dirty="0"/>
              <a:t>FPGA, GPU, MIC…</a:t>
            </a:r>
          </a:p>
          <a:p>
            <a:pPr>
              <a:lnSpc>
                <a:spcPct val="100000"/>
              </a:lnSpc>
            </a:pPr>
            <a:r>
              <a:rPr lang="en-US" sz="1800" dirty="0"/>
              <a:t>Support for </a:t>
            </a:r>
            <a:r>
              <a:rPr lang="en-US" sz="1800" dirty="0" smtClean="0"/>
              <a:t>concurrency and distributed environment</a:t>
            </a:r>
            <a:endParaRPr lang="en-US" sz="1800" dirty="0"/>
          </a:p>
          <a:p>
            <a:pPr>
              <a:lnSpc>
                <a:spcPct val="100000"/>
              </a:lnSpc>
            </a:pPr>
            <a:r>
              <a:rPr lang="en-US" sz="1800" dirty="0"/>
              <a:t>B</a:t>
            </a:r>
            <a:r>
              <a:rPr lang="en-US" sz="1800" dirty="0" smtClean="0"/>
              <a:t>ased </a:t>
            </a:r>
            <a:r>
              <a:rPr lang="en-US" sz="1800" dirty="0"/>
              <a:t>on  </a:t>
            </a:r>
            <a:r>
              <a:rPr lang="en-US" sz="1800" dirty="0" smtClean="0"/>
              <a:t>ALFA </a:t>
            </a:r>
            <a:r>
              <a:rPr lang="en-US" sz="1800" dirty="0"/>
              <a:t>- common software foundation </a:t>
            </a:r>
            <a:r>
              <a:rPr lang="en-US" sz="1800" dirty="0" smtClean="0"/>
              <a:t/>
            </a:r>
            <a:br>
              <a:rPr lang="en-US" sz="1800" dirty="0" smtClean="0"/>
            </a:br>
            <a:r>
              <a:rPr lang="en-US" sz="1800" dirty="0" smtClean="0"/>
              <a:t>developed </a:t>
            </a:r>
            <a:r>
              <a:rPr lang="en-US" sz="1800" dirty="0"/>
              <a:t>jointly between ALICE &amp; GSI/FAIR</a:t>
            </a:r>
          </a:p>
          <a:p>
            <a:pPr>
              <a:lnSpc>
                <a:spcPct val="100000"/>
              </a:lnSpc>
            </a:pPr>
            <a:endParaRPr lang="en-GB" sz="18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31</a:t>
            </a:fld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5711473" y="2266950"/>
            <a:ext cx="3489968" cy="4464050"/>
            <a:chOff x="5632450" y="2266950"/>
            <a:chExt cx="3489968" cy="4464050"/>
          </a:xfrm>
        </p:grpSpPr>
        <p:sp>
          <p:nvSpPr>
            <p:cNvPr id="8" name="Rounded Rectangle 7"/>
            <p:cNvSpPr/>
            <p:nvPr/>
          </p:nvSpPr>
          <p:spPr>
            <a:xfrm>
              <a:off x="5632450" y="2266950"/>
              <a:ext cx="3339350" cy="527050"/>
            </a:xfrm>
            <a:prstGeom prst="roundRect">
              <a:avLst/>
            </a:prstGeom>
            <a:solidFill>
              <a:srgbClr val="FFC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600" dirty="0" smtClean="0"/>
                <a:t>ALFA</a:t>
              </a:r>
              <a:br>
                <a:rPr lang="en-GB" sz="1600" dirty="0" smtClean="0"/>
              </a:br>
              <a:r>
                <a:rPr lang="en-GB" sz="1600" dirty="0" smtClean="0"/>
                <a:t>Common Software Foundations</a:t>
              </a:r>
              <a:endParaRPr lang="en-GB" sz="1600" dirty="0"/>
            </a:p>
          </p:txBody>
        </p:sp>
        <p:sp>
          <p:nvSpPr>
            <p:cNvPr id="9" name="Rounded Rectangle 8"/>
            <p:cNvSpPr/>
            <p:nvPr/>
          </p:nvSpPr>
          <p:spPr>
            <a:xfrm>
              <a:off x="5632450" y="3606510"/>
              <a:ext cx="1543050" cy="1098550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/>
                <a:t>O</a:t>
              </a:r>
              <a:r>
                <a:rPr lang="en-GB" baseline="30000" dirty="0"/>
                <a:t>2</a:t>
              </a:r>
              <a:r>
                <a:rPr lang="en-GB" dirty="0" smtClean="0"/>
                <a:t/>
              </a:r>
              <a:br>
                <a:rPr lang="en-GB" dirty="0" smtClean="0"/>
              </a:br>
              <a:r>
                <a:rPr lang="en-GB" dirty="0" smtClean="0"/>
                <a:t>Software</a:t>
              </a:r>
            </a:p>
            <a:p>
              <a:pPr algn="ctr"/>
              <a:r>
                <a:rPr lang="en-GB" dirty="0" smtClean="0"/>
                <a:t>Framework</a:t>
              </a:r>
            </a:p>
          </p:txBody>
        </p:sp>
        <p:sp>
          <p:nvSpPr>
            <p:cNvPr id="10" name="Rounded Rectangle 9"/>
            <p:cNvSpPr/>
            <p:nvPr/>
          </p:nvSpPr>
          <p:spPr>
            <a:xfrm>
              <a:off x="7428750" y="3614738"/>
              <a:ext cx="1543050" cy="1098550"/>
            </a:xfrm>
            <a:prstGeom prst="roundRect">
              <a:avLst/>
            </a:prstGeom>
            <a:solidFill>
              <a:srgbClr val="0070C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 err="1" smtClean="0"/>
                <a:t>FairRoot</a:t>
              </a:r>
              <a:endParaRPr lang="en-GB" dirty="0" smtClean="0"/>
            </a:p>
          </p:txBody>
        </p:sp>
        <p:sp>
          <p:nvSpPr>
            <p:cNvPr id="11" name="Rounded Rectangle 10"/>
            <p:cNvSpPr/>
            <p:nvPr/>
          </p:nvSpPr>
          <p:spPr>
            <a:xfrm>
              <a:off x="7629418" y="5534024"/>
              <a:ext cx="1493000" cy="431800"/>
            </a:xfrm>
            <a:prstGeom prst="roundRect">
              <a:avLst/>
            </a:prstGeom>
            <a:solidFill>
              <a:srgbClr val="00B0F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2" name="Rounded Rectangle 11"/>
            <p:cNvSpPr/>
            <p:nvPr/>
          </p:nvSpPr>
          <p:spPr>
            <a:xfrm>
              <a:off x="7428750" y="5916612"/>
              <a:ext cx="1493000" cy="431800"/>
            </a:xfrm>
            <a:prstGeom prst="roundRect">
              <a:avLst/>
            </a:prstGeom>
            <a:solidFill>
              <a:srgbClr val="00B0F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 err="1" smtClean="0"/>
                <a:t>PandaRoot</a:t>
              </a:r>
              <a:endParaRPr lang="en-GB" dirty="0"/>
            </a:p>
          </p:txBody>
        </p:sp>
        <p:sp>
          <p:nvSpPr>
            <p:cNvPr id="13" name="Rounded Rectangle 12"/>
            <p:cNvSpPr/>
            <p:nvPr/>
          </p:nvSpPr>
          <p:spPr>
            <a:xfrm>
              <a:off x="7131050" y="6299200"/>
              <a:ext cx="1493000" cy="431800"/>
            </a:xfrm>
            <a:prstGeom prst="roundRect">
              <a:avLst/>
            </a:prstGeom>
            <a:solidFill>
              <a:srgbClr val="00B0F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 err="1" smtClean="0"/>
                <a:t>CbmRoot</a:t>
              </a:r>
              <a:endParaRPr lang="en-GB" dirty="0"/>
            </a:p>
          </p:txBody>
        </p:sp>
        <p:cxnSp>
          <p:nvCxnSpPr>
            <p:cNvPr id="14" name="Straight Arrow Connector 13"/>
            <p:cNvCxnSpPr/>
            <p:nvPr/>
          </p:nvCxnSpPr>
          <p:spPr>
            <a:xfrm flipV="1">
              <a:off x="6407150" y="2885066"/>
              <a:ext cx="0" cy="582034"/>
            </a:xfrm>
            <a:prstGeom prst="straightConnector1">
              <a:avLst/>
            </a:prstGeom>
            <a:ln w="38100">
              <a:solidFill>
                <a:srgbClr val="0070C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Arrow Connector 14"/>
            <p:cNvCxnSpPr/>
            <p:nvPr/>
          </p:nvCxnSpPr>
          <p:spPr>
            <a:xfrm flipV="1">
              <a:off x="8188325" y="2913352"/>
              <a:ext cx="0" cy="582034"/>
            </a:xfrm>
            <a:prstGeom prst="straightConnector1">
              <a:avLst/>
            </a:prstGeom>
            <a:ln w="38100">
              <a:solidFill>
                <a:srgbClr val="0070C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Arrow Connector 15"/>
            <p:cNvCxnSpPr/>
            <p:nvPr/>
          </p:nvCxnSpPr>
          <p:spPr>
            <a:xfrm flipV="1">
              <a:off x="8220075" y="4832640"/>
              <a:ext cx="0" cy="582034"/>
            </a:xfrm>
            <a:prstGeom prst="straightConnector1">
              <a:avLst/>
            </a:prstGeom>
            <a:ln w="38100">
              <a:solidFill>
                <a:srgbClr val="0070C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" name="TextBox 16"/>
          <p:cNvSpPr txBox="1"/>
          <p:nvPr/>
        </p:nvSpPr>
        <p:spPr>
          <a:xfrm>
            <a:off x="338920" y="5375078"/>
            <a:ext cx="4774948" cy="1200329"/>
          </a:xfrm>
          <a:prstGeom prst="rect">
            <a:avLst/>
          </a:prstGeom>
          <a:solidFill>
            <a:srgbClr val="92D050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dirty="0" smtClean="0"/>
              <a:t>Large development in progress. </a:t>
            </a:r>
          </a:p>
          <a:p>
            <a:r>
              <a:rPr lang="en-US" dirty="0" smtClean="0"/>
              <a:t>Looking for more collaborators in this area. </a:t>
            </a:r>
            <a:br>
              <a:rPr lang="en-US" dirty="0" smtClean="0"/>
            </a:br>
            <a:r>
              <a:rPr lang="en-US" dirty="0" smtClean="0"/>
              <a:t>See presentation of P. Hristov:</a:t>
            </a:r>
            <a:br>
              <a:rPr lang="en-US" dirty="0" smtClean="0"/>
            </a:br>
            <a:r>
              <a:rPr lang="en-US" dirty="0" smtClean="0"/>
              <a:t>“</a:t>
            </a:r>
            <a:r>
              <a:rPr lang="en-GB" dirty="0"/>
              <a:t>Software framework development</a:t>
            </a:r>
            <a:r>
              <a:rPr lang="en-US" dirty="0" smtClean="0"/>
              <a:t>”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359496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1550" y="761357"/>
            <a:ext cx="6874274" cy="612409"/>
          </a:xfrm>
        </p:spPr>
        <p:txBody>
          <a:bodyPr/>
          <a:lstStyle/>
          <a:p>
            <a:r>
              <a:rPr lang="en-GB" dirty="0" smtClean="0"/>
              <a:t>Software </a:t>
            </a:r>
            <a:r>
              <a:rPr lang="en-GB" dirty="0"/>
              <a:t>Framework Development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971548" y="1028842"/>
            <a:ext cx="6874243" cy="399656"/>
          </a:xfrm>
        </p:spPr>
        <p:txBody>
          <a:bodyPr/>
          <a:lstStyle/>
          <a:p>
            <a:r>
              <a:rPr lang="en-GB" dirty="0" smtClean="0"/>
              <a:t>ALICE + FAIR = ALFA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1"/>
          </p:nvPr>
        </p:nvSpPr>
        <p:spPr>
          <a:xfrm>
            <a:off x="634257" y="1225296"/>
            <a:ext cx="7794315" cy="4775451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Expected benefits</a:t>
            </a:r>
          </a:p>
          <a:p>
            <a:pPr lvl="1"/>
            <a:r>
              <a:rPr lang="en-US" dirty="0" smtClean="0"/>
              <a:t>Development cost optimization</a:t>
            </a:r>
            <a:endParaRPr lang="en-US" dirty="0"/>
          </a:p>
          <a:p>
            <a:pPr lvl="1"/>
            <a:r>
              <a:rPr lang="en-US" dirty="0"/>
              <a:t>Better coverage and testing of the code</a:t>
            </a:r>
          </a:p>
          <a:p>
            <a:pPr lvl="1"/>
            <a:r>
              <a:rPr lang="en-US" dirty="0"/>
              <a:t>Documentation, training and examples</a:t>
            </a:r>
            <a:r>
              <a:rPr lang="en-US" dirty="0" smtClean="0"/>
              <a:t>.</a:t>
            </a:r>
            <a:endParaRPr lang="en-US" dirty="0"/>
          </a:p>
          <a:p>
            <a:pPr lvl="1"/>
            <a:r>
              <a:rPr lang="en-US" b="1" dirty="0"/>
              <a:t>ALICE</a:t>
            </a:r>
            <a:r>
              <a:rPr lang="en-US" dirty="0"/>
              <a:t> </a:t>
            </a:r>
            <a:r>
              <a:rPr lang="en-US" dirty="0" smtClean="0"/>
              <a:t>: </a:t>
            </a:r>
            <a:r>
              <a:rPr lang="en-US" dirty="0"/>
              <a:t>work already performed by the </a:t>
            </a:r>
            <a:r>
              <a:rPr lang="en-US" dirty="0" err="1"/>
              <a:t>FairRoot</a:t>
            </a:r>
            <a:r>
              <a:rPr lang="en-US" dirty="0"/>
              <a:t> team concerning features (e.g. the continuous read-out), which are part of the ongoing </a:t>
            </a:r>
            <a:r>
              <a:rPr lang="en-US" dirty="0" err="1"/>
              <a:t>FairRoot</a:t>
            </a:r>
            <a:r>
              <a:rPr lang="en-US" dirty="0"/>
              <a:t> development.</a:t>
            </a:r>
          </a:p>
          <a:p>
            <a:pPr lvl="1"/>
            <a:r>
              <a:rPr lang="en-US" b="1" dirty="0"/>
              <a:t>FAIR</a:t>
            </a:r>
            <a:r>
              <a:rPr lang="en-US" dirty="0"/>
              <a:t> experiments </a:t>
            </a:r>
            <a:r>
              <a:rPr lang="en-US" dirty="0" smtClean="0"/>
              <a:t>: ALFA </a:t>
            </a:r>
            <a:r>
              <a:rPr lang="en-US" dirty="0"/>
              <a:t>could be tested with real data and existing detectors before the start of the FAIR facility</a:t>
            </a:r>
            <a:r>
              <a:rPr lang="en-US" dirty="0" smtClean="0"/>
              <a:t>.</a:t>
            </a:r>
          </a:p>
          <a:p>
            <a:r>
              <a:rPr lang="en-US" dirty="0"/>
              <a:t>The proposed architecture will </a:t>
            </a:r>
            <a:r>
              <a:rPr lang="en-US" dirty="0" smtClean="0"/>
              <a:t>rely:</a:t>
            </a:r>
          </a:p>
          <a:p>
            <a:pPr lvl="1"/>
            <a:r>
              <a:rPr lang="en-US" dirty="0" smtClean="0"/>
              <a:t>A dataflow </a:t>
            </a:r>
            <a:r>
              <a:rPr lang="en-US" dirty="0"/>
              <a:t>based </a:t>
            </a:r>
            <a:r>
              <a:rPr lang="en-US" dirty="0" smtClean="0"/>
              <a:t>model</a:t>
            </a:r>
            <a:endParaRPr lang="en-US" dirty="0"/>
          </a:p>
          <a:p>
            <a:pPr lvl="1"/>
            <a:r>
              <a:rPr lang="en-US" dirty="0" smtClean="0"/>
              <a:t>A process-based paradigm for the parallelism</a:t>
            </a:r>
          </a:p>
          <a:p>
            <a:pPr lvl="2"/>
            <a:r>
              <a:rPr lang="en-US" dirty="0"/>
              <a:t>F</a:t>
            </a:r>
            <a:r>
              <a:rPr lang="en-US" dirty="0" smtClean="0"/>
              <a:t>iner grain than a simple match 1 batch on 1 core</a:t>
            </a:r>
          </a:p>
          <a:p>
            <a:pPr lvl="2"/>
            <a:r>
              <a:rPr lang="en-US" dirty="0" smtClean="0"/>
              <a:t>Coarser grain than a massively thread-based solution</a:t>
            </a:r>
          </a:p>
          <a:p>
            <a:pPr lvl="1"/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32</a:t>
            </a:fld>
            <a:endParaRPr lang="en-US" dirty="0"/>
          </a:p>
        </p:txBody>
      </p:sp>
      <p:pic>
        <p:nvPicPr>
          <p:cNvPr id="6" name="Content Placeholder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396" y="650232"/>
            <a:ext cx="707763" cy="6959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1764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Prototyping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GB" dirty="0" smtClean="0"/>
              <a:t>Software components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33</a:t>
            </a:fld>
            <a:endParaRPr lang="en-US" dirty="0"/>
          </a:p>
        </p:txBody>
      </p:sp>
      <p:sp>
        <p:nvSpPr>
          <p:cNvPr id="58" name="Rectangle 57"/>
          <p:cNvSpPr/>
          <p:nvPr/>
        </p:nvSpPr>
        <p:spPr>
          <a:xfrm>
            <a:off x="3020233" y="3316522"/>
            <a:ext cx="1653419" cy="855135"/>
          </a:xfrm>
          <a:prstGeom prst="rect">
            <a:avLst/>
          </a:prstGeom>
          <a:gradFill rotWithShape="1">
            <a:gsLst>
              <a:gs pos="0">
                <a:srgbClr val="4F81BD">
                  <a:tint val="100000"/>
                  <a:shade val="100000"/>
                  <a:satMod val="130000"/>
                </a:srgbClr>
              </a:gs>
              <a:gs pos="100000">
                <a:srgbClr val="4F81BD">
                  <a:tint val="50000"/>
                  <a:shade val="100000"/>
                  <a:satMod val="350000"/>
                </a:srgbClr>
              </a:gs>
            </a:gsLst>
            <a:lin ang="16200000" scaled="0"/>
          </a:gradFill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      Merger</a:t>
            </a:r>
          </a:p>
        </p:txBody>
      </p:sp>
      <p:sp>
        <p:nvSpPr>
          <p:cNvPr id="59" name="Rectangle 58"/>
          <p:cNvSpPr/>
          <p:nvPr/>
        </p:nvSpPr>
        <p:spPr>
          <a:xfrm>
            <a:off x="683161" y="1691590"/>
            <a:ext cx="1226457" cy="722083"/>
          </a:xfrm>
          <a:prstGeom prst="rect">
            <a:avLst/>
          </a:prstGeom>
          <a:gradFill rotWithShape="1">
            <a:gsLst>
              <a:gs pos="0">
                <a:srgbClr val="4F81BD">
                  <a:tint val="100000"/>
                  <a:shade val="100000"/>
                  <a:satMod val="130000"/>
                </a:srgbClr>
              </a:gs>
              <a:gs pos="100000">
                <a:srgbClr val="4F81BD">
                  <a:tint val="50000"/>
                  <a:shade val="100000"/>
                  <a:satMod val="350000"/>
                </a:srgbClr>
              </a:gs>
            </a:gsLst>
            <a:lin ang="16200000" scaled="0"/>
          </a:gradFill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FLP</a:t>
            </a:r>
          </a:p>
        </p:txBody>
      </p:sp>
      <p:sp>
        <p:nvSpPr>
          <p:cNvPr id="60" name="Rectangle 59"/>
          <p:cNvSpPr/>
          <p:nvPr/>
        </p:nvSpPr>
        <p:spPr>
          <a:xfrm>
            <a:off x="683162" y="2695493"/>
            <a:ext cx="1226457" cy="722083"/>
          </a:xfrm>
          <a:prstGeom prst="rect">
            <a:avLst/>
          </a:prstGeom>
          <a:gradFill rotWithShape="1">
            <a:gsLst>
              <a:gs pos="0">
                <a:srgbClr val="4F81BD">
                  <a:tint val="100000"/>
                  <a:shade val="100000"/>
                  <a:satMod val="130000"/>
                </a:srgbClr>
              </a:gs>
              <a:gs pos="100000">
                <a:srgbClr val="4F81BD">
                  <a:tint val="50000"/>
                  <a:shade val="100000"/>
                  <a:satMod val="350000"/>
                </a:srgbClr>
              </a:gs>
            </a:gsLst>
            <a:lin ang="16200000" scaled="0"/>
          </a:gradFill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FLP</a:t>
            </a:r>
          </a:p>
        </p:txBody>
      </p:sp>
      <p:sp>
        <p:nvSpPr>
          <p:cNvPr id="61" name="Rectangle 60"/>
          <p:cNvSpPr/>
          <p:nvPr/>
        </p:nvSpPr>
        <p:spPr>
          <a:xfrm>
            <a:off x="683160" y="3694563"/>
            <a:ext cx="1226457" cy="722083"/>
          </a:xfrm>
          <a:prstGeom prst="rect">
            <a:avLst/>
          </a:prstGeom>
          <a:gradFill rotWithShape="1">
            <a:gsLst>
              <a:gs pos="0">
                <a:srgbClr val="4F81BD">
                  <a:tint val="100000"/>
                  <a:shade val="100000"/>
                  <a:satMod val="130000"/>
                </a:srgbClr>
              </a:gs>
              <a:gs pos="100000">
                <a:srgbClr val="4F81BD">
                  <a:tint val="50000"/>
                  <a:shade val="100000"/>
                  <a:satMod val="350000"/>
                </a:srgbClr>
              </a:gs>
            </a:gsLst>
            <a:lin ang="16200000" scaled="0"/>
          </a:gradFill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FLP</a:t>
            </a:r>
          </a:p>
        </p:txBody>
      </p:sp>
      <p:sp>
        <p:nvSpPr>
          <p:cNvPr id="62" name="Rectangle 61"/>
          <p:cNvSpPr/>
          <p:nvPr/>
        </p:nvSpPr>
        <p:spPr>
          <a:xfrm>
            <a:off x="3006544" y="1736883"/>
            <a:ext cx="1653419" cy="855135"/>
          </a:xfrm>
          <a:prstGeom prst="rect">
            <a:avLst/>
          </a:prstGeom>
          <a:gradFill rotWithShape="1">
            <a:gsLst>
              <a:gs pos="0">
                <a:srgbClr val="4F81BD">
                  <a:tint val="100000"/>
                  <a:shade val="100000"/>
                  <a:satMod val="130000"/>
                </a:srgbClr>
              </a:gs>
              <a:gs pos="100000">
                <a:srgbClr val="4F81BD">
                  <a:tint val="50000"/>
                  <a:shade val="100000"/>
                  <a:satMod val="350000"/>
                </a:srgbClr>
              </a:gs>
            </a:gsLst>
            <a:lin ang="16200000" scaled="0"/>
          </a:gradFill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      Merger</a:t>
            </a:r>
          </a:p>
        </p:txBody>
      </p:sp>
      <p:cxnSp>
        <p:nvCxnSpPr>
          <p:cNvPr id="63" name="Straight Connector 62"/>
          <p:cNvCxnSpPr>
            <a:stCxn id="59" idx="3"/>
            <a:endCxn id="62" idx="1"/>
          </p:cNvCxnSpPr>
          <p:nvPr/>
        </p:nvCxnSpPr>
        <p:spPr>
          <a:xfrm>
            <a:off x="1909618" y="2052632"/>
            <a:ext cx="1096926" cy="111819"/>
          </a:xfrm>
          <a:prstGeom prst="line">
            <a:avLst/>
          </a:prstGeom>
          <a:noFill/>
          <a:ln w="25400" cap="flat" cmpd="sng" algn="ctr">
            <a:solidFill>
              <a:srgbClr val="4F81BD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64" name="Straight Connector 63"/>
          <p:cNvCxnSpPr>
            <a:stCxn id="60" idx="3"/>
            <a:endCxn id="62" idx="1"/>
          </p:cNvCxnSpPr>
          <p:nvPr/>
        </p:nvCxnSpPr>
        <p:spPr>
          <a:xfrm flipV="1">
            <a:off x="1909619" y="2164451"/>
            <a:ext cx="1096925" cy="892084"/>
          </a:xfrm>
          <a:prstGeom prst="line">
            <a:avLst/>
          </a:prstGeom>
          <a:noFill/>
          <a:ln w="25400" cap="flat" cmpd="sng" algn="ctr">
            <a:solidFill>
              <a:srgbClr val="4F81BD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65" name="Straight Connector 64"/>
          <p:cNvCxnSpPr>
            <a:stCxn id="61" idx="3"/>
            <a:endCxn id="62" idx="1"/>
          </p:cNvCxnSpPr>
          <p:nvPr/>
        </p:nvCxnSpPr>
        <p:spPr>
          <a:xfrm flipV="1">
            <a:off x="1909617" y="2164451"/>
            <a:ext cx="1096927" cy="1891154"/>
          </a:xfrm>
          <a:prstGeom prst="line">
            <a:avLst/>
          </a:prstGeom>
          <a:noFill/>
          <a:ln w="25400" cap="flat" cmpd="sng" algn="ctr">
            <a:solidFill>
              <a:srgbClr val="4F81BD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sp>
        <p:nvSpPr>
          <p:cNvPr id="66" name="Rectangle 65"/>
          <p:cNvSpPr/>
          <p:nvPr/>
        </p:nvSpPr>
        <p:spPr>
          <a:xfrm>
            <a:off x="798671" y="1840370"/>
            <a:ext cx="158448" cy="419704"/>
          </a:xfrm>
          <a:prstGeom prst="rect">
            <a:avLst/>
          </a:prstGeom>
          <a:gradFill rotWithShape="1">
            <a:gsLst>
              <a:gs pos="0">
                <a:srgbClr val="F79646">
                  <a:tint val="100000"/>
                  <a:shade val="100000"/>
                  <a:satMod val="130000"/>
                </a:srgbClr>
              </a:gs>
              <a:gs pos="100000">
                <a:srgbClr val="F79646">
                  <a:tint val="50000"/>
                  <a:shade val="100000"/>
                  <a:satMod val="350000"/>
                </a:srgbClr>
              </a:gs>
            </a:gsLst>
            <a:lin ang="16200000" scaled="0"/>
          </a:gradFill>
          <a:ln w="9525" cap="flat" cmpd="sng" algn="ctr">
            <a:solidFill>
              <a:srgbClr val="F79646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7" name="Rectangle 66"/>
          <p:cNvSpPr/>
          <p:nvPr/>
        </p:nvSpPr>
        <p:spPr>
          <a:xfrm>
            <a:off x="786575" y="1842780"/>
            <a:ext cx="158448" cy="419704"/>
          </a:xfrm>
          <a:prstGeom prst="rect">
            <a:avLst/>
          </a:prstGeom>
          <a:gradFill rotWithShape="1">
            <a:gsLst>
              <a:gs pos="0">
                <a:srgbClr val="9BBB59">
                  <a:tint val="50000"/>
                  <a:satMod val="300000"/>
                </a:srgbClr>
              </a:gs>
              <a:gs pos="35000">
                <a:srgbClr val="9BBB59">
                  <a:tint val="37000"/>
                  <a:satMod val="300000"/>
                </a:srgbClr>
              </a:gs>
              <a:gs pos="100000">
                <a:srgbClr val="9BBB59">
                  <a:tint val="15000"/>
                  <a:satMod val="350000"/>
                </a:srgbClr>
              </a:gs>
            </a:gsLst>
            <a:lin ang="16200000" scaled="1"/>
          </a:gradFill>
          <a:ln w="9525" cap="flat" cmpd="sng" algn="ctr">
            <a:solidFill>
              <a:srgbClr val="9BBB59">
                <a:shade val="95000"/>
                <a:satMod val="105000"/>
              </a:srgb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8" name="Rectangle 67"/>
          <p:cNvSpPr/>
          <p:nvPr/>
        </p:nvSpPr>
        <p:spPr>
          <a:xfrm>
            <a:off x="6296890" y="1529022"/>
            <a:ext cx="1286932" cy="438554"/>
          </a:xfrm>
          <a:prstGeom prst="rect">
            <a:avLst/>
          </a:prstGeom>
          <a:gradFill rotWithShape="1">
            <a:gsLst>
              <a:gs pos="0">
                <a:srgbClr val="4F81BD">
                  <a:tint val="100000"/>
                  <a:shade val="100000"/>
                  <a:satMod val="130000"/>
                </a:srgbClr>
              </a:gs>
              <a:gs pos="100000">
                <a:srgbClr val="4F81BD">
                  <a:tint val="50000"/>
                  <a:shade val="100000"/>
                  <a:satMod val="350000"/>
                </a:srgbClr>
              </a:gs>
            </a:gsLst>
            <a:lin ang="16200000" scaled="0"/>
          </a:gradFill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      EPN	</a:t>
            </a:r>
          </a:p>
        </p:txBody>
      </p:sp>
      <p:sp>
        <p:nvSpPr>
          <p:cNvPr id="69" name="Rectangle 68"/>
          <p:cNvSpPr/>
          <p:nvPr/>
        </p:nvSpPr>
        <p:spPr>
          <a:xfrm>
            <a:off x="6296890" y="2226598"/>
            <a:ext cx="1286932" cy="438554"/>
          </a:xfrm>
          <a:prstGeom prst="rect">
            <a:avLst/>
          </a:prstGeom>
          <a:gradFill rotWithShape="1">
            <a:gsLst>
              <a:gs pos="0">
                <a:srgbClr val="4F81BD">
                  <a:tint val="100000"/>
                  <a:shade val="100000"/>
                  <a:satMod val="130000"/>
                </a:srgbClr>
              </a:gs>
              <a:gs pos="100000">
                <a:srgbClr val="4F81BD">
                  <a:tint val="50000"/>
                  <a:shade val="100000"/>
                  <a:satMod val="350000"/>
                </a:srgbClr>
              </a:gs>
            </a:gsLst>
            <a:lin ang="16200000" scaled="0"/>
          </a:gradFill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     EPN</a:t>
            </a:r>
          </a:p>
        </p:txBody>
      </p:sp>
      <p:sp>
        <p:nvSpPr>
          <p:cNvPr id="70" name="Rectangle 69"/>
          <p:cNvSpPr/>
          <p:nvPr/>
        </p:nvSpPr>
        <p:spPr>
          <a:xfrm>
            <a:off x="6296890" y="2924174"/>
            <a:ext cx="1286932" cy="438554"/>
          </a:xfrm>
          <a:prstGeom prst="rect">
            <a:avLst/>
          </a:prstGeom>
          <a:gradFill rotWithShape="1">
            <a:gsLst>
              <a:gs pos="0">
                <a:srgbClr val="4F81BD">
                  <a:tint val="100000"/>
                  <a:shade val="100000"/>
                  <a:satMod val="130000"/>
                </a:srgbClr>
              </a:gs>
              <a:gs pos="100000">
                <a:srgbClr val="4F81BD">
                  <a:tint val="50000"/>
                  <a:shade val="100000"/>
                  <a:satMod val="350000"/>
                </a:srgbClr>
              </a:gs>
            </a:gsLst>
            <a:lin ang="16200000" scaled="0"/>
          </a:gradFill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     EPN</a:t>
            </a:r>
          </a:p>
        </p:txBody>
      </p:sp>
      <p:sp>
        <p:nvSpPr>
          <p:cNvPr id="71" name="Rectangle 70"/>
          <p:cNvSpPr/>
          <p:nvPr/>
        </p:nvSpPr>
        <p:spPr>
          <a:xfrm>
            <a:off x="6296890" y="3621750"/>
            <a:ext cx="1286932" cy="438554"/>
          </a:xfrm>
          <a:prstGeom prst="rect">
            <a:avLst/>
          </a:prstGeom>
          <a:gradFill rotWithShape="1">
            <a:gsLst>
              <a:gs pos="0">
                <a:srgbClr val="4F81BD">
                  <a:tint val="100000"/>
                  <a:shade val="100000"/>
                  <a:satMod val="130000"/>
                </a:srgbClr>
              </a:gs>
              <a:gs pos="100000">
                <a:srgbClr val="4F81BD">
                  <a:tint val="50000"/>
                  <a:shade val="100000"/>
                  <a:satMod val="350000"/>
                </a:srgbClr>
              </a:gs>
            </a:gsLst>
            <a:lin ang="16200000" scaled="0"/>
          </a:gradFill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   EPN</a:t>
            </a:r>
          </a:p>
        </p:txBody>
      </p:sp>
      <p:cxnSp>
        <p:nvCxnSpPr>
          <p:cNvPr id="72" name="Straight Connector 71"/>
          <p:cNvCxnSpPr>
            <a:stCxn id="62" idx="3"/>
            <a:endCxn id="68" idx="1"/>
          </p:cNvCxnSpPr>
          <p:nvPr/>
        </p:nvCxnSpPr>
        <p:spPr>
          <a:xfrm flipV="1">
            <a:off x="4659963" y="1748299"/>
            <a:ext cx="1636927" cy="416152"/>
          </a:xfrm>
          <a:prstGeom prst="line">
            <a:avLst/>
          </a:prstGeom>
          <a:noFill/>
          <a:ln w="25400" cap="flat" cmpd="sng" algn="ctr">
            <a:solidFill>
              <a:srgbClr val="4F81BD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73" name="Straight Connector 72"/>
          <p:cNvCxnSpPr>
            <a:stCxn id="62" idx="3"/>
            <a:endCxn id="69" idx="1"/>
          </p:cNvCxnSpPr>
          <p:nvPr/>
        </p:nvCxnSpPr>
        <p:spPr>
          <a:xfrm>
            <a:off x="4659963" y="2164451"/>
            <a:ext cx="1636927" cy="281424"/>
          </a:xfrm>
          <a:prstGeom prst="line">
            <a:avLst/>
          </a:prstGeom>
          <a:noFill/>
          <a:ln w="25400" cap="flat" cmpd="sng" algn="ctr">
            <a:solidFill>
              <a:srgbClr val="4F81BD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74" name="Straight Connector 73"/>
          <p:cNvCxnSpPr>
            <a:stCxn id="58" idx="3"/>
            <a:endCxn id="70" idx="1"/>
          </p:cNvCxnSpPr>
          <p:nvPr/>
        </p:nvCxnSpPr>
        <p:spPr>
          <a:xfrm flipV="1">
            <a:off x="4673652" y="3143451"/>
            <a:ext cx="1623238" cy="600639"/>
          </a:xfrm>
          <a:prstGeom prst="line">
            <a:avLst/>
          </a:prstGeom>
          <a:noFill/>
          <a:ln w="25400" cap="flat" cmpd="sng" algn="ctr">
            <a:solidFill>
              <a:srgbClr val="4F81BD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75" name="Straight Connector 74"/>
          <p:cNvCxnSpPr>
            <a:stCxn id="58" idx="3"/>
            <a:endCxn id="71" idx="1"/>
          </p:cNvCxnSpPr>
          <p:nvPr/>
        </p:nvCxnSpPr>
        <p:spPr>
          <a:xfrm>
            <a:off x="4673652" y="3744090"/>
            <a:ext cx="1623238" cy="96937"/>
          </a:xfrm>
          <a:prstGeom prst="line">
            <a:avLst/>
          </a:prstGeom>
          <a:noFill/>
          <a:ln w="25400" cap="flat" cmpd="sng" algn="ctr">
            <a:solidFill>
              <a:srgbClr val="4F81BD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sp>
        <p:nvSpPr>
          <p:cNvPr id="76" name="Rectangle 75"/>
          <p:cNvSpPr/>
          <p:nvPr/>
        </p:nvSpPr>
        <p:spPr>
          <a:xfrm>
            <a:off x="6296890" y="4319327"/>
            <a:ext cx="1286932" cy="438554"/>
          </a:xfrm>
          <a:prstGeom prst="rect">
            <a:avLst/>
          </a:prstGeom>
          <a:gradFill rotWithShape="1">
            <a:gsLst>
              <a:gs pos="0">
                <a:srgbClr val="4F81BD">
                  <a:tint val="100000"/>
                  <a:shade val="100000"/>
                  <a:satMod val="130000"/>
                </a:srgbClr>
              </a:gs>
              <a:gs pos="100000">
                <a:srgbClr val="4F81BD">
                  <a:tint val="50000"/>
                  <a:shade val="100000"/>
                  <a:satMod val="350000"/>
                </a:srgbClr>
              </a:gs>
            </a:gsLst>
            <a:lin ang="16200000" scaled="0"/>
          </a:gradFill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   EPN</a:t>
            </a:r>
          </a:p>
        </p:txBody>
      </p:sp>
      <p:sp>
        <p:nvSpPr>
          <p:cNvPr id="77" name="Rectangle 76"/>
          <p:cNvSpPr/>
          <p:nvPr/>
        </p:nvSpPr>
        <p:spPr>
          <a:xfrm>
            <a:off x="6296890" y="831446"/>
            <a:ext cx="1286932" cy="438554"/>
          </a:xfrm>
          <a:prstGeom prst="rect">
            <a:avLst/>
          </a:prstGeom>
          <a:gradFill rotWithShape="1">
            <a:gsLst>
              <a:gs pos="0">
                <a:srgbClr val="4F81BD">
                  <a:tint val="100000"/>
                  <a:shade val="100000"/>
                  <a:satMod val="130000"/>
                </a:srgbClr>
              </a:gs>
              <a:gs pos="100000">
                <a:srgbClr val="4F81BD">
                  <a:tint val="50000"/>
                  <a:shade val="100000"/>
                  <a:satMod val="350000"/>
                </a:srgbClr>
              </a:gs>
            </a:gsLst>
            <a:lin ang="16200000" scaled="0"/>
          </a:gradFill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   EPN</a:t>
            </a:r>
          </a:p>
        </p:txBody>
      </p:sp>
      <p:cxnSp>
        <p:nvCxnSpPr>
          <p:cNvPr id="78" name="Straight Connector 77"/>
          <p:cNvCxnSpPr>
            <a:stCxn id="58" idx="3"/>
            <a:endCxn id="76" idx="1"/>
          </p:cNvCxnSpPr>
          <p:nvPr/>
        </p:nvCxnSpPr>
        <p:spPr>
          <a:xfrm>
            <a:off x="4673652" y="3744090"/>
            <a:ext cx="1623238" cy="794514"/>
          </a:xfrm>
          <a:prstGeom prst="line">
            <a:avLst/>
          </a:prstGeom>
          <a:noFill/>
          <a:ln w="25400" cap="flat" cmpd="sng" algn="ctr">
            <a:solidFill>
              <a:srgbClr val="4F81BD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79" name="Straight Connector 78"/>
          <p:cNvCxnSpPr>
            <a:stCxn id="77" idx="1"/>
            <a:endCxn id="62" idx="3"/>
          </p:cNvCxnSpPr>
          <p:nvPr/>
        </p:nvCxnSpPr>
        <p:spPr>
          <a:xfrm flipH="1">
            <a:off x="4659963" y="1050723"/>
            <a:ext cx="1636927" cy="1113728"/>
          </a:xfrm>
          <a:prstGeom prst="line">
            <a:avLst/>
          </a:prstGeom>
          <a:noFill/>
          <a:ln w="25400" cap="flat" cmpd="sng" algn="ctr">
            <a:solidFill>
              <a:srgbClr val="4F81BD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80" name="Straight Connector 79"/>
          <p:cNvCxnSpPr>
            <a:stCxn id="59" idx="3"/>
            <a:endCxn id="58" idx="1"/>
          </p:cNvCxnSpPr>
          <p:nvPr/>
        </p:nvCxnSpPr>
        <p:spPr>
          <a:xfrm>
            <a:off x="1909618" y="2052632"/>
            <a:ext cx="1110615" cy="1691458"/>
          </a:xfrm>
          <a:prstGeom prst="line">
            <a:avLst/>
          </a:prstGeom>
          <a:noFill/>
          <a:ln w="25400" cap="flat" cmpd="sng" algn="ctr">
            <a:solidFill>
              <a:srgbClr val="4F81BD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81" name="Straight Connector 80"/>
          <p:cNvCxnSpPr>
            <a:stCxn id="61" idx="3"/>
            <a:endCxn id="58" idx="1"/>
          </p:cNvCxnSpPr>
          <p:nvPr/>
        </p:nvCxnSpPr>
        <p:spPr>
          <a:xfrm flipV="1">
            <a:off x="1909617" y="3744090"/>
            <a:ext cx="1110616" cy="311515"/>
          </a:xfrm>
          <a:prstGeom prst="line">
            <a:avLst/>
          </a:prstGeom>
          <a:noFill/>
          <a:ln w="25400" cap="flat" cmpd="sng" algn="ctr">
            <a:solidFill>
              <a:srgbClr val="4F81BD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82" name="Straight Connector 81"/>
          <p:cNvCxnSpPr>
            <a:stCxn id="60" idx="3"/>
            <a:endCxn id="58" idx="1"/>
          </p:cNvCxnSpPr>
          <p:nvPr/>
        </p:nvCxnSpPr>
        <p:spPr>
          <a:xfrm>
            <a:off x="1909619" y="3056535"/>
            <a:ext cx="1110614" cy="687555"/>
          </a:xfrm>
          <a:prstGeom prst="line">
            <a:avLst/>
          </a:prstGeom>
          <a:noFill/>
          <a:ln w="25400" cap="flat" cmpd="sng" algn="ctr">
            <a:solidFill>
              <a:srgbClr val="4F81BD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sp>
        <p:nvSpPr>
          <p:cNvPr id="83" name="Rectangle 82"/>
          <p:cNvSpPr/>
          <p:nvPr/>
        </p:nvSpPr>
        <p:spPr>
          <a:xfrm>
            <a:off x="798671" y="2844273"/>
            <a:ext cx="158448" cy="419704"/>
          </a:xfrm>
          <a:prstGeom prst="rect">
            <a:avLst/>
          </a:prstGeom>
          <a:gradFill rotWithShape="1">
            <a:gsLst>
              <a:gs pos="0">
                <a:srgbClr val="F79646">
                  <a:tint val="100000"/>
                  <a:shade val="100000"/>
                  <a:satMod val="130000"/>
                </a:srgbClr>
              </a:gs>
              <a:gs pos="100000">
                <a:srgbClr val="F79646">
                  <a:tint val="50000"/>
                  <a:shade val="100000"/>
                  <a:satMod val="350000"/>
                </a:srgbClr>
              </a:gs>
            </a:gsLst>
            <a:lin ang="16200000" scaled="0"/>
          </a:gradFill>
          <a:ln w="9525" cap="flat" cmpd="sng" algn="ctr">
            <a:solidFill>
              <a:srgbClr val="F79646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4" name="Rectangle 83"/>
          <p:cNvSpPr/>
          <p:nvPr/>
        </p:nvSpPr>
        <p:spPr>
          <a:xfrm>
            <a:off x="786575" y="2846683"/>
            <a:ext cx="158448" cy="419704"/>
          </a:xfrm>
          <a:prstGeom prst="rect">
            <a:avLst/>
          </a:prstGeom>
          <a:gradFill rotWithShape="1">
            <a:gsLst>
              <a:gs pos="0">
                <a:srgbClr val="9BBB59">
                  <a:tint val="50000"/>
                  <a:satMod val="300000"/>
                </a:srgbClr>
              </a:gs>
              <a:gs pos="35000">
                <a:srgbClr val="9BBB59">
                  <a:tint val="37000"/>
                  <a:satMod val="300000"/>
                </a:srgbClr>
              </a:gs>
              <a:gs pos="100000">
                <a:srgbClr val="9BBB59">
                  <a:tint val="15000"/>
                  <a:satMod val="350000"/>
                </a:srgbClr>
              </a:gs>
            </a:gsLst>
            <a:lin ang="16200000" scaled="1"/>
          </a:gradFill>
          <a:ln w="9525" cap="flat" cmpd="sng" algn="ctr">
            <a:solidFill>
              <a:srgbClr val="9BBB59">
                <a:shade val="95000"/>
                <a:satMod val="105000"/>
              </a:srgb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5" name="Rectangle 84"/>
          <p:cNvSpPr/>
          <p:nvPr/>
        </p:nvSpPr>
        <p:spPr>
          <a:xfrm>
            <a:off x="786575" y="3843343"/>
            <a:ext cx="158448" cy="419704"/>
          </a:xfrm>
          <a:prstGeom prst="rect">
            <a:avLst/>
          </a:prstGeom>
          <a:gradFill rotWithShape="1">
            <a:gsLst>
              <a:gs pos="0">
                <a:srgbClr val="F79646">
                  <a:tint val="100000"/>
                  <a:shade val="100000"/>
                  <a:satMod val="130000"/>
                </a:srgbClr>
              </a:gs>
              <a:gs pos="100000">
                <a:srgbClr val="F79646">
                  <a:tint val="50000"/>
                  <a:shade val="100000"/>
                  <a:satMod val="350000"/>
                </a:srgbClr>
              </a:gs>
            </a:gsLst>
            <a:lin ang="16200000" scaled="0"/>
          </a:gradFill>
          <a:ln w="9525" cap="flat" cmpd="sng" algn="ctr">
            <a:solidFill>
              <a:srgbClr val="F79646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6" name="Rectangle 85"/>
          <p:cNvSpPr/>
          <p:nvPr/>
        </p:nvSpPr>
        <p:spPr>
          <a:xfrm>
            <a:off x="774479" y="3845753"/>
            <a:ext cx="158448" cy="419704"/>
          </a:xfrm>
          <a:prstGeom prst="rect">
            <a:avLst/>
          </a:prstGeom>
          <a:gradFill rotWithShape="1">
            <a:gsLst>
              <a:gs pos="0">
                <a:srgbClr val="9BBB59">
                  <a:tint val="50000"/>
                  <a:satMod val="300000"/>
                </a:srgbClr>
              </a:gs>
              <a:gs pos="35000">
                <a:srgbClr val="9BBB59">
                  <a:tint val="37000"/>
                  <a:satMod val="300000"/>
                </a:srgbClr>
              </a:gs>
              <a:gs pos="100000">
                <a:srgbClr val="9BBB59">
                  <a:tint val="15000"/>
                  <a:satMod val="350000"/>
                </a:srgbClr>
              </a:gs>
            </a:gsLst>
            <a:lin ang="16200000" scaled="1"/>
          </a:gradFill>
          <a:ln w="9525" cap="flat" cmpd="sng" algn="ctr">
            <a:solidFill>
              <a:srgbClr val="9BBB59">
                <a:shade val="95000"/>
                <a:satMod val="105000"/>
              </a:srgb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pSp>
        <p:nvGrpSpPr>
          <p:cNvPr id="87" name="Group 86"/>
          <p:cNvGrpSpPr/>
          <p:nvPr/>
        </p:nvGrpSpPr>
        <p:grpSpPr>
          <a:xfrm>
            <a:off x="3075983" y="3530363"/>
            <a:ext cx="475344" cy="419704"/>
            <a:chOff x="3361871" y="2307483"/>
            <a:chExt cx="475344" cy="419704"/>
          </a:xfrm>
        </p:grpSpPr>
        <p:sp>
          <p:nvSpPr>
            <p:cNvPr id="88" name="Rectangle 87"/>
            <p:cNvSpPr/>
            <p:nvPr/>
          </p:nvSpPr>
          <p:spPr>
            <a:xfrm>
              <a:off x="3361871" y="2307483"/>
              <a:ext cx="158448" cy="419704"/>
            </a:xfrm>
            <a:prstGeom prst="rect">
              <a:avLst/>
            </a:prstGeom>
            <a:gradFill rotWithShape="1">
              <a:gsLst>
                <a:gs pos="0">
                  <a:srgbClr val="9BBB59">
                    <a:tint val="50000"/>
                    <a:satMod val="300000"/>
                  </a:srgbClr>
                </a:gs>
                <a:gs pos="35000">
                  <a:srgbClr val="9BBB59">
                    <a:tint val="37000"/>
                    <a:satMod val="300000"/>
                  </a:srgbClr>
                </a:gs>
                <a:gs pos="100000">
                  <a:srgbClr val="9BBB59">
                    <a:tint val="15000"/>
                    <a:satMod val="350000"/>
                  </a:srgbClr>
                </a:gs>
              </a:gsLst>
              <a:lin ang="16200000" scaled="1"/>
            </a:gradFill>
            <a:ln w="9525" cap="flat" cmpd="sng" algn="ctr">
              <a:solidFill>
                <a:srgbClr val="9BBB59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89" name="Rectangle 88"/>
            <p:cNvSpPr/>
            <p:nvPr/>
          </p:nvSpPr>
          <p:spPr>
            <a:xfrm>
              <a:off x="3520319" y="2307483"/>
              <a:ext cx="158448" cy="419704"/>
            </a:xfrm>
            <a:prstGeom prst="rect">
              <a:avLst/>
            </a:prstGeom>
            <a:gradFill rotWithShape="1">
              <a:gsLst>
                <a:gs pos="0">
                  <a:srgbClr val="9BBB59">
                    <a:tint val="50000"/>
                    <a:satMod val="300000"/>
                  </a:srgbClr>
                </a:gs>
                <a:gs pos="35000">
                  <a:srgbClr val="9BBB59">
                    <a:tint val="37000"/>
                    <a:satMod val="300000"/>
                  </a:srgbClr>
                </a:gs>
                <a:gs pos="100000">
                  <a:srgbClr val="9BBB59">
                    <a:tint val="15000"/>
                    <a:satMod val="350000"/>
                  </a:srgbClr>
                </a:gs>
              </a:gsLst>
              <a:lin ang="16200000" scaled="1"/>
            </a:gradFill>
            <a:ln w="9525" cap="flat" cmpd="sng" algn="ctr">
              <a:solidFill>
                <a:srgbClr val="9BBB59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90" name="Rectangle 89"/>
            <p:cNvSpPr/>
            <p:nvPr/>
          </p:nvSpPr>
          <p:spPr>
            <a:xfrm>
              <a:off x="3678767" y="2307483"/>
              <a:ext cx="158448" cy="419704"/>
            </a:xfrm>
            <a:prstGeom prst="rect">
              <a:avLst/>
            </a:prstGeom>
            <a:gradFill rotWithShape="1">
              <a:gsLst>
                <a:gs pos="0">
                  <a:srgbClr val="9BBB59">
                    <a:tint val="50000"/>
                    <a:satMod val="300000"/>
                  </a:srgbClr>
                </a:gs>
                <a:gs pos="35000">
                  <a:srgbClr val="9BBB59">
                    <a:tint val="37000"/>
                    <a:satMod val="300000"/>
                  </a:srgbClr>
                </a:gs>
                <a:gs pos="100000">
                  <a:srgbClr val="9BBB59">
                    <a:tint val="15000"/>
                    <a:satMod val="350000"/>
                  </a:srgbClr>
                </a:gs>
              </a:gsLst>
              <a:lin ang="16200000" scaled="1"/>
            </a:gradFill>
            <a:ln w="9525" cap="flat" cmpd="sng" algn="ctr">
              <a:solidFill>
                <a:srgbClr val="9BBB59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grpSp>
        <p:nvGrpSpPr>
          <p:cNvPr id="91" name="Group 90"/>
          <p:cNvGrpSpPr/>
          <p:nvPr/>
        </p:nvGrpSpPr>
        <p:grpSpPr>
          <a:xfrm>
            <a:off x="3061907" y="1954599"/>
            <a:ext cx="475344" cy="419704"/>
            <a:chOff x="3361871" y="2307483"/>
            <a:chExt cx="475344" cy="419704"/>
          </a:xfrm>
        </p:grpSpPr>
        <p:sp>
          <p:nvSpPr>
            <p:cNvPr id="92" name="Rectangle 91"/>
            <p:cNvSpPr/>
            <p:nvPr/>
          </p:nvSpPr>
          <p:spPr>
            <a:xfrm>
              <a:off x="3361871" y="2307483"/>
              <a:ext cx="158448" cy="419704"/>
            </a:xfrm>
            <a:prstGeom prst="rect">
              <a:avLst/>
            </a:prstGeom>
            <a:solidFill>
              <a:srgbClr val="F79646"/>
            </a:solidFill>
            <a:ln w="25400" cap="flat" cmpd="sng" algn="ctr">
              <a:solidFill>
                <a:srgbClr val="F79646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93" name="Rectangle 92"/>
            <p:cNvSpPr/>
            <p:nvPr/>
          </p:nvSpPr>
          <p:spPr>
            <a:xfrm>
              <a:off x="3520319" y="2307483"/>
              <a:ext cx="158448" cy="419704"/>
            </a:xfrm>
            <a:prstGeom prst="rect">
              <a:avLst/>
            </a:prstGeom>
            <a:solidFill>
              <a:srgbClr val="F79646"/>
            </a:solidFill>
            <a:ln w="25400" cap="flat" cmpd="sng" algn="ctr">
              <a:solidFill>
                <a:srgbClr val="F79646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94" name="Rectangle 93"/>
            <p:cNvSpPr/>
            <p:nvPr/>
          </p:nvSpPr>
          <p:spPr>
            <a:xfrm>
              <a:off x="3678767" y="2307483"/>
              <a:ext cx="158448" cy="419704"/>
            </a:xfrm>
            <a:prstGeom prst="rect">
              <a:avLst/>
            </a:prstGeom>
            <a:solidFill>
              <a:srgbClr val="F79646"/>
            </a:solidFill>
            <a:ln w="25400" cap="flat" cmpd="sng" algn="ctr">
              <a:solidFill>
                <a:srgbClr val="F79646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grpSp>
        <p:nvGrpSpPr>
          <p:cNvPr id="95" name="Group 94"/>
          <p:cNvGrpSpPr/>
          <p:nvPr/>
        </p:nvGrpSpPr>
        <p:grpSpPr>
          <a:xfrm>
            <a:off x="3061907" y="1946471"/>
            <a:ext cx="475344" cy="419704"/>
            <a:chOff x="3361871" y="2307483"/>
            <a:chExt cx="475344" cy="419704"/>
          </a:xfrm>
        </p:grpSpPr>
        <p:sp>
          <p:nvSpPr>
            <p:cNvPr id="96" name="Rectangle 95"/>
            <p:cNvSpPr/>
            <p:nvPr/>
          </p:nvSpPr>
          <p:spPr>
            <a:xfrm>
              <a:off x="3361871" y="2307483"/>
              <a:ext cx="158448" cy="419704"/>
            </a:xfrm>
            <a:prstGeom prst="rect">
              <a:avLst/>
            </a:prstGeom>
            <a:solidFill>
              <a:srgbClr val="F79646"/>
            </a:solidFill>
            <a:ln w="25400" cap="flat" cmpd="sng" algn="ctr">
              <a:solidFill>
                <a:srgbClr val="F79646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97" name="Rectangle 96"/>
            <p:cNvSpPr/>
            <p:nvPr/>
          </p:nvSpPr>
          <p:spPr>
            <a:xfrm>
              <a:off x="3520319" y="2307483"/>
              <a:ext cx="158448" cy="419704"/>
            </a:xfrm>
            <a:prstGeom prst="rect">
              <a:avLst/>
            </a:prstGeom>
            <a:solidFill>
              <a:srgbClr val="F79646"/>
            </a:solidFill>
            <a:ln w="25400" cap="flat" cmpd="sng" algn="ctr">
              <a:solidFill>
                <a:srgbClr val="F79646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98" name="Rectangle 97"/>
            <p:cNvSpPr/>
            <p:nvPr/>
          </p:nvSpPr>
          <p:spPr>
            <a:xfrm>
              <a:off x="3678767" y="2307483"/>
              <a:ext cx="158448" cy="419704"/>
            </a:xfrm>
            <a:prstGeom prst="rect">
              <a:avLst/>
            </a:prstGeom>
            <a:solidFill>
              <a:srgbClr val="F79646"/>
            </a:solidFill>
            <a:ln w="25400" cap="flat" cmpd="sng" algn="ctr">
              <a:solidFill>
                <a:srgbClr val="F79646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grpSp>
        <p:nvGrpSpPr>
          <p:cNvPr id="99" name="Group 98"/>
          <p:cNvGrpSpPr/>
          <p:nvPr/>
        </p:nvGrpSpPr>
        <p:grpSpPr>
          <a:xfrm>
            <a:off x="3067018" y="1946471"/>
            <a:ext cx="475344" cy="419704"/>
            <a:chOff x="3361871" y="2307483"/>
            <a:chExt cx="475344" cy="419704"/>
          </a:xfrm>
        </p:grpSpPr>
        <p:sp>
          <p:nvSpPr>
            <p:cNvPr id="100" name="Rectangle 99"/>
            <p:cNvSpPr/>
            <p:nvPr/>
          </p:nvSpPr>
          <p:spPr>
            <a:xfrm>
              <a:off x="3361871" y="2307483"/>
              <a:ext cx="158448" cy="419704"/>
            </a:xfrm>
            <a:prstGeom prst="rect">
              <a:avLst/>
            </a:prstGeom>
            <a:solidFill>
              <a:srgbClr val="F79646"/>
            </a:solidFill>
            <a:ln w="25400" cap="flat" cmpd="sng" algn="ctr">
              <a:solidFill>
                <a:srgbClr val="F79646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01" name="Rectangle 100"/>
            <p:cNvSpPr/>
            <p:nvPr/>
          </p:nvSpPr>
          <p:spPr>
            <a:xfrm>
              <a:off x="3520319" y="2307483"/>
              <a:ext cx="158448" cy="419704"/>
            </a:xfrm>
            <a:prstGeom prst="rect">
              <a:avLst/>
            </a:prstGeom>
            <a:solidFill>
              <a:srgbClr val="F79646"/>
            </a:solidFill>
            <a:ln w="25400" cap="flat" cmpd="sng" algn="ctr">
              <a:solidFill>
                <a:srgbClr val="F79646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02" name="Rectangle 101"/>
            <p:cNvSpPr/>
            <p:nvPr/>
          </p:nvSpPr>
          <p:spPr>
            <a:xfrm>
              <a:off x="3678767" y="2307483"/>
              <a:ext cx="158448" cy="419704"/>
            </a:xfrm>
            <a:prstGeom prst="rect">
              <a:avLst/>
            </a:prstGeom>
            <a:solidFill>
              <a:srgbClr val="F79646"/>
            </a:solidFill>
            <a:ln w="25400" cap="flat" cmpd="sng" algn="ctr">
              <a:solidFill>
                <a:srgbClr val="F79646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grpSp>
        <p:nvGrpSpPr>
          <p:cNvPr id="103" name="Group 102"/>
          <p:cNvGrpSpPr/>
          <p:nvPr/>
        </p:nvGrpSpPr>
        <p:grpSpPr>
          <a:xfrm>
            <a:off x="3061907" y="3530363"/>
            <a:ext cx="475344" cy="419704"/>
            <a:chOff x="3361871" y="2307483"/>
            <a:chExt cx="475344" cy="419704"/>
          </a:xfrm>
        </p:grpSpPr>
        <p:sp>
          <p:nvSpPr>
            <p:cNvPr id="104" name="Rectangle 103"/>
            <p:cNvSpPr/>
            <p:nvPr/>
          </p:nvSpPr>
          <p:spPr>
            <a:xfrm>
              <a:off x="3361871" y="2307483"/>
              <a:ext cx="158448" cy="419704"/>
            </a:xfrm>
            <a:prstGeom prst="rect">
              <a:avLst/>
            </a:prstGeom>
            <a:gradFill rotWithShape="1">
              <a:gsLst>
                <a:gs pos="0">
                  <a:srgbClr val="9BBB59">
                    <a:tint val="50000"/>
                    <a:satMod val="300000"/>
                  </a:srgbClr>
                </a:gs>
                <a:gs pos="35000">
                  <a:srgbClr val="9BBB59">
                    <a:tint val="37000"/>
                    <a:satMod val="300000"/>
                  </a:srgbClr>
                </a:gs>
                <a:gs pos="100000">
                  <a:srgbClr val="9BBB59">
                    <a:tint val="15000"/>
                    <a:satMod val="350000"/>
                  </a:srgbClr>
                </a:gs>
              </a:gsLst>
              <a:lin ang="16200000" scaled="1"/>
            </a:gradFill>
            <a:ln w="9525" cap="flat" cmpd="sng" algn="ctr">
              <a:solidFill>
                <a:srgbClr val="9BBB59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05" name="Rectangle 104"/>
            <p:cNvSpPr/>
            <p:nvPr/>
          </p:nvSpPr>
          <p:spPr>
            <a:xfrm>
              <a:off x="3520319" y="2307483"/>
              <a:ext cx="158448" cy="419704"/>
            </a:xfrm>
            <a:prstGeom prst="rect">
              <a:avLst/>
            </a:prstGeom>
            <a:gradFill rotWithShape="1">
              <a:gsLst>
                <a:gs pos="0">
                  <a:srgbClr val="9BBB59">
                    <a:tint val="50000"/>
                    <a:satMod val="300000"/>
                  </a:srgbClr>
                </a:gs>
                <a:gs pos="35000">
                  <a:srgbClr val="9BBB59">
                    <a:tint val="37000"/>
                    <a:satMod val="300000"/>
                  </a:srgbClr>
                </a:gs>
                <a:gs pos="100000">
                  <a:srgbClr val="9BBB59">
                    <a:tint val="15000"/>
                    <a:satMod val="350000"/>
                  </a:srgbClr>
                </a:gs>
              </a:gsLst>
              <a:lin ang="16200000" scaled="1"/>
            </a:gradFill>
            <a:ln w="9525" cap="flat" cmpd="sng" algn="ctr">
              <a:solidFill>
                <a:srgbClr val="9BBB59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06" name="Rectangle 105"/>
            <p:cNvSpPr/>
            <p:nvPr/>
          </p:nvSpPr>
          <p:spPr>
            <a:xfrm>
              <a:off x="3678767" y="2307483"/>
              <a:ext cx="158448" cy="419704"/>
            </a:xfrm>
            <a:prstGeom prst="rect">
              <a:avLst/>
            </a:prstGeom>
            <a:gradFill rotWithShape="1">
              <a:gsLst>
                <a:gs pos="0">
                  <a:srgbClr val="9BBB59">
                    <a:tint val="50000"/>
                    <a:satMod val="300000"/>
                  </a:srgbClr>
                </a:gs>
                <a:gs pos="35000">
                  <a:srgbClr val="9BBB59">
                    <a:tint val="37000"/>
                    <a:satMod val="300000"/>
                  </a:srgbClr>
                </a:gs>
                <a:gs pos="100000">
                  <a:srgbClr val="9BBB59">
                    <a:tint val="15000"/>
                    <a:satMod val="350000"/>
                  </a:srgbClr>
                </a:gs>
              </a:gsLst>
              <a:lin ang="16200000" scaled="1"/>
            </a:gradFill>
            <a:ln w="9525" cap="flat" cmpd="sng" algn="ctr">
              <a:solidFill>
                <a:srgbClr val="9BBB59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grpSp>
        <p:nvGrpSpPr>
          <p:cNvPr id="107" name="Group 106"/>
          <p:cNvGrpSpPr/>
          <p:nvPr/>
        </p:nvGrpSpPr>
        <p:grpSpPr>
          <a:xfrm>
            <a:off x="3090276" y="3499358"/>
            <a:ext cx="475344" cy="419704"/>
            <a:chOff x="3361871" y="2307483"/>
            <a:chExt cx="475344" cy="419704"/>
          </a:xfrm>
        </p:grpSpPr>
        <p:sp>
          <p:nvSpPr>
            <p:cNvPr id="108" name="Rectangle 107"/>
            <p:cNvSpPr/>
            <p:nvPr/>
          </p:nvSpPr>
          <p:spPr>
            <a:xfrm>
              <a:off x="3361871" y="2307483"/>
              <a:ext cx="158448" cy="419704"/>
            </a:xfrm>
            <a:prstGeom prst="rect">
              <a:avLst/>
            </a:prstGeom>
            <a:gradFill rotWithShape="1">
              <a:gsLst>
                <a:gs pos="0">
                  <a:srgbClr val="9BBB59">
                    <a:tint val="50000"/>
                    <a:satMod val="300000"/>
                  </a:srgbClr>
                </a:gs>
                <a:gs pos="35000">
                  <a:srgbClr val="9BBB59">
                    <a:tint val="37000"/>
                    <a:satMod val="300000"/>
                  </a:srgbClr>
                </a:gs>
                <a:gs pos="100000">
                  <a:srgbClr val="9BBB59">
                    <a:tint val="15000"/>
                    <a:satMod val="350000"/>
                  </a:srgbClr>
                </a:gs>
              </a:gsLst>
              <a:lin ang="16200000" scaled="1"/>
            </a:gradFill>
            <a:ln w="9525" cap="flat" cmpd="sng" algn="ctr">
              <a:solidFill>
                <a:srgbClr val="9BBB59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09" name="Rectangle 108"/>
            <p:cNvSpPr/>
            <p:nvPr/>
          </p:nvSpPr>
          <p:spPr>
            <a:xfrm>
              <a:off x="3520319" y="2307483"/>
              <a:ext cx="158448" cy="419704"/>
            </a:xfrm>
            <a:prstGeom prst="rect">
              <a:avLst/>
            </a:prstGeom>
            <a:gradFill rotWithShape="1">
              <a:gsLst>
                <a:gs pos="0">
                  <a:srgbClr val="9BBB59">
                    <a:tint val="50000"/>
                    <a:satMod val="300000"/>
                  </a:srgbClr>
                </a:gs>
                <a:gs pos="35000">
                  <a:srgbClr val="9BBB59">
                    <a:tint val="37000"/>
                    <a:satMod val="300000"/>
                  </a:srgbClr>
                </a:gs>
                <a:gs pos="100000">
                  <a:srgbClr val="9BBB59">
                    <a:tint val="15000"/>
                    <a:satMod val="350000"/>
                  </a:srgbClr>
                </a:gs>
              </a:gsLst>
              <a:lin ang="16200000" scaled="1"/>
            </a:gradFill>
            <a:ln w="9525" cap="flat" cmpd="sng" algn="ctr">
              <a:solidFill>
                <a:srgbClr val="9BBB59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10" name="Rectangle 109"/>
            <p:cNvSpPr/>
            <p:nvPr/>
          </p:nvSpPr>
          <p:spPr>
            <a:xfrm>
              <a:off x="3678767" y="2307483"/>
              <a:ext cx="158448" cy="419704"/>
            </a:xfrm>
            <a:prstGeom prst="rect">
              <a:avLst/>
            </a:prstGeom>
            <a:gradFill rotWithShape="1">
              <a:gsLst>
                <a:gs pos="0">
                  <a:srgbClr val="9BBB59">
                    <a:tint val="50000"/>
                    <a:satMod val="300000"/>
                  </a:srgbClr>
                </a:gs>
                <a:gs pos="35000">
                  <a:srgbClr val="9BBB59">
                    <a:tint val="37000"/>
                    <a:satMod val="300000"/>
                  </a:srgbClr>
                </a:gs>
                <a:gs pos="100000">
                  <a:srgbClr val="9BBB59">
                    <a:tint val="15000"/>
                    <a:satMod val="350000"/>
                  </a:srgbClr>
                </a:gs>
              </a:gsLst>
              <a:lin ang="16200000" scaled="1"/>
            </a:gradFill>
            <a:ln w="9525" cap="flat" cmpd="sng" algn="ctr">
              <a:solidFill>
                <a:srgbClr val="9BBB59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123" name="Content Placeholder 3"/>
          <p:cNvSpPr txBox="1">
            <a:spLocks/>
          </p:cNvSpPr>
          <p:nvPr/>
        </p:nvSpPr>
        <p:spPr>
          <a:xfrm>
            <a:off x="504880" y="4508883"/>
            <a:ext cx="8337543" cy="2267985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 smtClean="0"/>
              <a:t>Test set-up</a:t>
            </a:r>
            <a:endParaRPr lang="en-GB" sz="1600" dirty="0" smtClean="0"/>
          </a:p>
          <a:p>
            <a:pPr lvl="1"/>
            <a:r>
              <a:rPr lang="en-GB" sz="1400" dirty="0" smtClean="0"/>
              <a:t>8 machines  </a:t>
            </a:r>
          </a:p>
          <a:p>
            <a:pPr lvl="2"/>
            <a:r>
              <a:rPr lang="en-GB" sz="1200" dirty="0" smtClean="0"/>
              <a:t>Sandy Bridge-EP, dual E5-2690 @ 2.90GHz, </a:t>
            </a:r>
            <a:r>
              <a:rPr lang="en-US" sz="1200" dirty="0" smtClean="0"/>
              <a:t>2x8 </a:t>
            </a:r>
            <a:r>
              <a:rPr lang="en-US" sz="1200" dirty="0" err="1" smtClean="0"/>
              <a:t>hw</a:t>
            </a:r>
            <a:r>
              <a:rPr lang="en-US" sz="1200" dirty="0" smtClean="0"/>
              <a:t> cores - 32 threads</a:t>
            </a:r>
            <a:r>
              <a:rPr lang="en-GB" sz="1200" dirty="0" smtClean="0"/>
              <a:t>, 64GB RAM</a:t>
            </a:r>
            <a:endParaRPr lang="en-US" sz="1200" dirty="0" smtClean="0"/>
          </a:p>
          <a:p>
            <a:pPr lvl="1"/>
            <a:r>
              <a:rPr lang="en-GB" sz="1400" dirty="0" smtClean="0"/>
              <a:t>Network</a:t>
            </a:r>
          </a:p>
          <a:p>
            <a:pPr lvl="2"/>
            <a:r>
              <a:rPr lang="en-GB" sz="1200" dirty="0" smtClean="0"/>
              <a:t>4 nodes with 40 G Ethernet, 4 nodes with 10 G Ethernet</a:t>
            </a:r>
          </a:p>
          <a:p>
            <a:r>
              <a:rPr lang="en-US" sz="1600" dirty="0" smtClean="0"/>
              <a:t>Software framework prototype by members of DAQ, HLT, Offline, </a:t>
            </a:r>
            <a:r>
              <a:rPr lang="en-US" sz="1600" dirty="0" err="1" smtClean="0"/>
              <a:t>FairRoot</a:t>
            </a:r>
            <a:r>
              <a:rPr lang="en-US" sz="1600" dirty="0" smtClean="0"/>
              <a:t> teams</a:t>
            </a:r>
          </a:p>
          <a:p>
            <a:pPr lvl="1"/>
            <a:r>
              <a:rPr lang="en-US" sz="1400" dirty="0" smtClean="0"/>
              <a:t>Data exchange messaging system</a:t>
            </a:r>
          </a:p>
          <a:p>
            <a:pPr lvl="1"/>
            <a:r>
              <a:rPr lang="en-US" sz="1400" dirty="0" smtClean="0"/>
              <a:t>Interfaces to existing algorithmic code from offline and HLT</a:t>
            </a:r>
            <a:endParaRPr lang="en-GB" sz="1400" dirty="0" smtClean="0"/>
          </a:p>
          <a:p>
            <a:endParaRPr lang="en-GB" sz="1600" dirty="0" smtClean="0"/>
          </a:p>
          <a:p>
            <a:pPr lvl="1"/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34119075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repeatCount="indefinite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7.40741E-7 C 0.03454 0.00069 0.06527 0.00162 0.09843 0.00162 L 0.2184 0.01504 L 0.24739 0.01689 " pathEditMode="relative" ptsTypes="fAAA">
                                      <p:cBhvr>
                                        <p:cTn id="6" dur="2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0" presetClass="path" presetSubtype="0" repeatCount="indefinite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-2.59259E-6 L 0.10608 0.00162 L 0.22483 -0.12615 L 0.25 -0.12963 " pathEditMode="relative" ptsTypes="AAAA">
                                      <p:cBhvr>
                                        <p:cTn id="8" dur="2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" presetID="0" presetClass="path" presetSubtype="0" repeatCount="indefinite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406 -2.22222E-6 L 0.11371 0.00162 L 0.23125 -0.27778 L 0.26267 -0.27778 " pathEditMode="relative" rAng="0" ptsTypes="AAAA">
                                      <p:cBhvr>
                                        <p:cTn id="10" dur="2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431" y="-13819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0" presetClass="path" presetSubtype="0" repeatCount="indefinite" accel="50000" decel="5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1.38889E-6 -7.03704E-6 L 0.11666 -7.03704E-6 L 0.23889 0.24559 L 0.26111 0.24444 " pathEditMode="relative" ptsTypes="AAAA">
                                      <p:cBhvr>
                                        <p:cTn id="12" dur="2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3" presetID="0" presetClass="path" presetSubtype="0" repeatCount="indefinite" accel="50000" decel="5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2.77778E-7 -1.85185E-6 L 0.10642 -1.85185E-6 L 0.22778 0.09769 L 0.25087 0.09769 " pathEditMode="relative" ptsTypes="AAAA">
                                      <p:cBhvr>
                                        <p:cTn id="14" dur="2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5" presetID="0" presetClass="path" presetSubtype="0" repeatCount="indefinite" accel="50000" decel="5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6.11111E-6 4.81481E-6 L 0.11667 0.00115 L 0.23803 -0.04445 L 0.2639 -0.047 " pathEditMode="relative" ptsTypes="AAAA">
                                      <p:cBhvr>
                                        <p:cTn id="16" dur="2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7" presetID="0" presetClass="path" presetSubtype="0" repeatCount="indefinite" ac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8.33333E-7 -7.40741E-7 L 0.1625 -7.40741E-7 L 0.34496 -0.1625 L 0.37274 -0.1625 " pathEditMode="relative" rAng="0" ptsTypes="AAAA">
                                      <p:cBhvr>
                                        <p:cTn id="18" dur="3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628" y="-8125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0" presetClass="path" presetSubtype="0" repeatCount="indefinite" accel="50000" decel="5000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-0.01754 0.00139 L 0.14097 -0.00301 L 0.32986 -0.05602 L 0.35295 -0.05602 " pathEditMode="relative" rAng="0" ptsTypes="AAAA">
                                      <p:cBhvr>
                                        <p:cTn id="20" dur="3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524" y="-2870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0" presetClass="path" presetSubtype="0" repeatCount="indefinite" accel="50000" decel="5000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animMotion origin="layout" path="M 8.33333E-7 7.40741E-7 L 0.15347 -0.00139 L 0.33663 0.03912 L 0.36858 0.0412 " pathEditMode="relative" rAng="0" ptsTypes="AAAA">
                                      <p:cBhvr>
                                        <p:cTn id="22" dur="3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420" y="1991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0" presetClass="path" presetSubtype="0" repeatCount="indefinite" accel="50000" decel="5000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animMotion origin="layout" path="M 3.61111E-6 -3.7037E-7 L 0.35781 -0.08866 " pathEditMode="relative" rAng="0" ptsTypes="AA">
                                      <p:cBhvr>
                                        <p:cTn id="24" dur="3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882" y="-4444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0" presetClass="path" presetSubtype="0" repeatCount="indefinite" accel="50000" decel="5000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animMotion origin="layout" path="M -0.00504 -0.00162 L 0.14531 -0.00162 L 0.32465 0.0132 L 0.35364 0.0132 " pathEditMode="relative" rAng="0" ptsTypes="AAAA">
                                      <p:cBhvr>
                                        <p:cTn id="26" dur="3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934" y="741"/>
                                    </p:animMotion>
                                  </p:childTnLst>
                                </p:cTn>
                              </p:par>
                              <p:par>
                                <p:cTn id="27" presetID="0" presetClass="path" presetSubtype="0" repeatCount="indefinite" accel="50000" decel="50000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animMotion origin="layout" path="M -0.00816 0.00301 L 0.14028 0.00486 L 0.31476 0.12408 L 0.3467 0.12338 " pathEditMode="relative" rAng="0" ptsTypes="AAAA">
                                      <p:cBhvr>
                                        <p:cTn id="28" dur="30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743" y="604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6" grpId="0" animBg="1"/>
      <p:bldP spid="67" grpId="0" animBg="1"/>
      <p:bldP spid="83" grpId="0" animBg="1"/>
      <p:bldP spid="84" grpId="0" animBg="1"/>
      <p:bldP spid="85" grpId="0" animBg="1"/>
      <p:bldP spid="86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Left Brace 128"/>
          <p:cNvSpPr/>
          <p:nvPr/>
        </p:nvSpPr>
        <p:spPr>
          <a:xfrm rot="16200000">
            <a:off x="8189037" y="5737936"/>
            <a:ext cx="297023" cy="1612903"/>
          </a:xfrm>
          <a:prstGeom prst="leftBrac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107" name="Rounded Rectangle 106"/>
          <p:cNvSpPr/>
          <p:nvPr/>
        </p:nvSpPr>
        <p:spPr>
          <a:xfrm>
            <a:off x="1473200" y="1104900"/>
            <a:ext cx="7670800" cy="5384800"/>
          </a:xfrm>
          <a:prstGeom prst="roundRect">
            <a:avLst>
              <a:gd name="adj" fmla="val 0"/>
            </a:avLst>
          </a:prstGeom>
          <a:noFill/>
          <a:ln w="38100" cap="flat" cmpd="sng" algn="ctr">
            <a:solidFill>
              <a:srgbClr val="008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27450" y="289802"/>
            <a:ext cx="6940410" cy="506067"/>
          </a:xfrm>
        </p:spPr>
        <p:txBody>
          <a:bodyPr>
            <a:normAutofit/>
          </a:bodyPr>
          <a:lstStyle/>
          <a:p>
            <a:r>
              <a:rPr lang="en-US" sz="2000" dirty="0"/>
              <a:t>Calibration/reconstruction flow</a:t>
            </a:r>
            <a:endParaRPr lang="en-GB" sz="20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34</a:t>
            </a:fld>
            <a:endParaRPr lang="en-US" dirty="0"/>
          </a:p>
        </p:txBody>
      </p:sp>
      <p:sp>
        <p:nvSpPr>
          <p:cNvPr id="70" name="Rectangle 69"/>
          <p:cNvSpPr/>
          <p:nvPr/>
        </p:nvSpPr>
        <p:spPr>
          <a:xfrm>
            <a:off x="1809541" y="1535534"/>
            <a:ext cx="1124159" cy="3823866"/>
          </a:xfrm>
          <a:prstGeom prst="rect">
            <a:avLst/>
          </a:prstGeom>
          <a:solidFill>
            <a:srgbClr val="4F81BD">
              <a:lumMod val="20000"/>
              <a:lumOff val="80000"/>
            </a:srgbClr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4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71" name="Rectangle 70"/>
          <p:cNvSpPr/>
          <p:nvPr/>
        </p:nvSpPr>
        <p:spPr>
          <a:xfrm>
            <a:off x="214421" y="3164096"/>
            <a:ext cx="985652" cy="380009"/>
          </a:xfrm>
          <a:prstGeom prst="rect">
            <a:avLst/>
          </a:prstGeom>
          <a:solidFill>
            <a:srgbClr val="4BACC6">
              <a:lumMod val="20000"/>
              <a:lumOff val="80000"/>
            </a:srgbClr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Raw data</a:t>
            </a:r>
            <a:endParaRPr kumimoji="0" lang="fr-FR" sz="11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72" name="Rectangle 71"/>
          <p:cNvSpPr/>
          <p:nvPr/>
        </p:nvSpPr>
        <p:spPr>
          <a:xfrm>
            <a:off x="117439" y="3827134"/>
            <a:ext cx="1177637" cy="607619"/>
          </a:xfrm>
          <a:prstGeom prst="rect">
            <a:avLst/>
          </a:prstGeom>
          <a:solidFill>
            <a:srgbClr val="4BACC6">
              <a:lumMod val="20000"/>
              <a:lumOff val="80000"/>
            </a:srgbClr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Clusterization</a:t>
            </a:r>
            <a:r>
              <a:rPr kumimoji="0" lang="en-US" sz="1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/>
            </a:r>
            <a:br>
              <a:rPr kumimoji="0" lang="en-US" sz="1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</a:br>
            <a:r>
              <a:rPr kumimoji="0" lang="en-US" sz="1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Calibration</a:t>
            </a:r>
            <a:endParaRPr kumimoji="0" lang="fr-FR" sz="11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73" name="Rectangle 72"/>
          <p:cNvSpPr/>
          <p:nvPr/>
        </p:nvSpPr>
        <p:spPr>
          <a:xfrm>
            <a:off x="1925161" y="2361038"/>
            <a:ext cx="906939" cy="455218"/>
          </a:xfrm>
          <a:prstGeom prst="rect">
            <a:avLst/>
          </a:prstGeom>
          <a:solidFill>
            <a:srgbClr val="4BACC6">
              <a:lumMod val="20000"/>
              <a:lumOff val="80000"/>
            </a:srgbClr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TPC </a:t>
            </a:r>
            <a:br>
              <a:rPr kumimoji="0" lang="en-US" sz="1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</a:br>
            <a:r>
              <a:rPr kumimoji="0" lang="en-US" sz="1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track finding</a:t>
            </a:r>
            <a:endParaRPr kumimoji="0" lang="fr-FR" sz="11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74" name="Rectangle 73"/>
          <p:cNvSpPr/>
          <p:nvPr/>
        </p:nvSpPr>
        <p:spPr>
          <a:xfrm>
            <a:off x="1929117" y="2917196"/>
            <a:ext cx="902983" cy="789707"/>
          </a:xfrm>
          <a:prstGeom prst="rect">
            <a:avLst/>
          </a:prstGeom>
          <a:solidFill>
            <a:srgbClr val="4BACC6">
              <a:lumMod val="20000"/>
              <a:lumOff val="80000"/>
            </a:srgbClr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ITS track finding/fitting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Vertexing</a:t>
            </a:r>
            <a:endParaRPr kumimoji="0" lang="fr-FR" sz="11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75" name="Rectangle 74"/>
          <p:cNvSpPr/>
          <p:nvPr/>
        </p:nvSpPr>
        <p:spPr>
          <a:xfrm>
            <a:off x="1803603" y="1517725"/>
            <a:ext cx="1130097" cy="260275"/>
          </a:xfrm>
          <a:prstGeom prst="rect">
            <a:avLst/>
          </a:prstGeom>
          <a:solidFill>
            <a:srgbClr val="0070C0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</a:rPr>
              <a:t>Standalone</a:t>
            </a:r>
            <a:endParaRPr kumimoji="0" lang="fr-FR" sz="11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76" name="Rectangle 75"/>
          <p:cNvSpPr/>
          <p:nvPr/>
        </p:nvSpPr>
        <p:spPr>
          <a:xfrm>
            <a:off x="1915263" y="4462461"/>
            <a:ext cx="916837" cy="506678"/>
          </a:xfrm>
          <a:prstGeom prst="rect">
            <a:avLst/>
          </a:prstGeom>
          <a:solidFill>
            <a:srgbClr val="4BACC6">
              <a:lumMod val="20000"/>
              <a:lumOff val="80000"/>
            </a:srgbClr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MFT track finding/fitting</a:t>
            </a:r>
            <a:endParaRPr kumimoji="0" lang="fr-FR" sz="11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77" name="Rectangle 76"/>
          <p:cNvSpPr/>
          <p:nvPr/>
        </p:nvSpPr>
        <p:spPr>
          <a:xfrm>
            <a:off x="1913285" y="3778640"/>
            <a:ext cx="918815" cy="577459"/>
          </a:xfrm>
          <a:prstGeom prst="rect">
            <a:avLst/>
          </a:prstGeom>
          <a:solidFill>
            <a:srgbClr val="4BACC6">
              <a:lumMod val="20000"/>
              <a:lumOff val="80000"/>
            </a:srgbClr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MOUN track finding/fitting</a:t>
            </a:r>
            <a:endParaRPr kumimoji="0" lang="fr-FR" sz="11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78" name="Rectangle 77"/>
          <p:cNvSpPr/>
          <p:nvPr/>
        </p:nvSpPr>
        <p:spPr>
          <a:xfrm>
            <a:off x="1901409" y="5025057"/>
            <a:ext cx="1044991" cy="245443"/>
          </a:xfrm>
          <a:prstGeom prst="rect">
            <a:avLst/>
          </a:prstGeom>
          <a:solidFill>
            <a:srgbClr val="4BACC6">
              <a:lumMod val="20000"/>
              <a:lumOff val="80000"/>
            </a:srgbClr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…</a:t>
            </a:r>
            <a:endParaRPr kumimoji="0" lang="fr-FR" sz="11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79" name="Rectangle 78"/>
          <p:cNvSpPr/>
          <p:nvPr/>
        </p:nvSpPr>
        <p:spPr>
          <a:xfrm>
            <a:off x="3105763" y="2159001"/>
            <a:ext cx="996338" cy="774700"/>
          </a:xfrm>
          <a:prstGeom prst="rect">
            <a:avLst/>
          </a:prstGeom>
          <a:solidFill>
            <a:srgbClr val="4BACC6">
              <a:lumMod val="20000"/>
              <a:lumOff val="80000"/>
            </a:srgbClr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TRD seeded</a:t>
            </a:r>
            <a:br>
              <a:rPr kumimoji="0" lang="en-US" sz="1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</a:br>
            <a:r>
              <a:rPr kumimoji="0" lang="en-US" sz="1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track finding and matching with TPC </a:t>
            </a:r>
            <a:endParaRPr kumimoji="0" lang="fr-FR" sz="11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80" name="Rectangle 79"/>
          <p:cNvSpPr/>
          <p:nvPr/>
        </p:nvSpPr>
        <p:spPr>
          <a:xfrm>
            <a:off x="1604362" y="5642247"/>
            <a:ext cx="1531916" cy="685804"/>
          </a:xfrm>
          <a:prstGeom prst="rect">
            <a:avLst/>
          </a:prstGeom>
          <a:solidFill>
            <a:srgbClr val="4F81BD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</a:rPr>
              <a:t>Compressed data storage</a:t>
            </a:r>
            <a:endParaRPr kumimoji="0" lang="fr-FR" sz="14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81" name="Rectangle 80"/>
          <p:cNvSpPr/>
          <p:nvPr/>
        </p:nvSpPr>
        <p:spPr>
          <a:xfrm>
            <a:off x="5359400" y="2844801"/>
            <a:ext cx="973451" cy="914400"/>
          </a:xfrm>
          <a:prstGeom prst="rect">
            <a:avLst/>
          </a:prstGeom>
          <a:solidFill>
            <a:srgbClr val="4BACC6">
              <a:lumMod val="20000"/>
              <a:lumOff val="80000"/>
            </a:srgbClr>
          </a:solidFill>
          <a:ln w="25400" cap="flat" cmpd="sng" algn="ctr">
            <a:solidFill>
              <a:srgbClr val="C0504D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Final TPC calibration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(constrained</a:t>
            </a:r>
            <a:br>
              <a:rPr kumimoji="0" lang="en-US" sz="1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</a:br>
            <a:r>
              <a:rPr kumimoji="0" lang="en-US" sz="1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by ITS, TRD)</a:t>
            </a:r>
            <a:endParaRPr kumimoji="0" lang="fr-FR" sz="11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82" name="Rectangle 81"/>
          <p:cNvSpPr/>
          <p:nvPr/>
        </p:nvSpPr>
        <p:spPr>
          <a:xfrm>
            <a:off x="3080365" y="3101264"/>
            <a:ext cx="1021735" cy="423551"/>
          </a:xfrm>
          <a:prstGeom prst="rect">
            <a:avLst/>
          </a:prstGeom>
          <a:solidFill>
            <a:srgbClr val="4BACC6">
              <a:lumMod val="20000"/>
              <a:lumOff val="80000"/>
            </a:srgbClr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TPC-ITS</a:t>
            </a:r>
            <a:br>
              <a:rPr kumimoji="0" lang="en-US" sz="1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</a:br>
            <a:r>
              <a:rPr kumimoji="0" lang="en-US" sz="1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matching</a:t>
            </a:r>
            <a:endParaRPr kumimoji="0" lang="fr-FR" sz="11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83" name="Rectangle 82"/>
          <p:cNvSpPr/>
          <p:nvPr/>
        </p:nvSpPr>
        <p:spPr>
          <a:xfrm>
            <a:off x="7714205" y="1981200"/>
            <a:ext cx="1238992" cy="605165"/>
          </a:xfrm>
          <a:prstGeom prst="rect">
            <a:avLst/>
          </a:prstGeom>
          <a:solidFill>
            <a:srgbClr val="4BACC6">
              <a:lumMod val="20000"/>
              <a:lumOff val="80000"/>
            </a:srgbClr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Matching to</a:t>
            </a:r>
            <a:br>
              <a:rPr kumimoji="0" lang="en-US" sz="1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</a:br>
            <a:r>
              <a:rPr kumimoji="0" lang="en-US" sz="1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TOF, HMPID,</a:t>
            </a:r>
            <a:endParaRPr kumimoji="0" lang="fr-FR" sz="11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calorimeters</a:t>
            </a:r>
            <a:endParaRPr kumimoji="0" lang="fr-FR" sz="11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84" name="Rectangle 83"/>
          <p:cNvSpPr/>
          <p:nvPr/>
        </p:nvSpPr>
        <p:spPr>
          <a:xfrm>
            <a:off x="6571673" y="2844800"/>
            <a:ext cx="923308" cy="901700"/>
          </a:xfrm>
          <a:prstGeom prst="rect">
            <a:avLst/>
          </a:prstGeom>
          <a:solidFill>
            <a:srgbClr val="4BACC6">
              <a:lumMod val="20000"/>
              <a:lumOff val="80000"/>
            </a:srgbClr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Final </a:t>
            </a:r>
            <a:br>
              <a:rPr kumimoji="0" lang="en-US" sz="1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</a:br>
            <a:r>
              <a:rPr kumimoji="0" lang="en-US" sz="1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ITS-TPC matching,</a:t>
            </a:r>
            <a:br>
              <a:rPr kumimoji="0" lang="en-US" sz="1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</a:br>
            <a:r>
              <a:rPr kumimoji="0" lang="en-US" sz="1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outward refitting</a:t>
            </a:r>
            <a:endParaRPr kumimoji="0" lang="fr-FR" sz="11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85" name="Rectangle 84"/>
          <p:cNvSpPr/>
          <p:nvPr/>
        </p:nvSpPr>
        <p:spPr>
          <a:xfrm>
            <a:off x="3080194" y="4102100"/>
            <a:ext cx="920306" cy="546100"/>
          </a:xfrm>
          <a:prstGeom prst="rect">
            <a:avLst/>
          </a:prstGeom>
          <a:solidFill>
            <a:srgbClr val="4BACC6">
              <a:lumMod val="20000"/>
              <a:lumOff val="80000"/>
            </a:srgbClr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MUON/MFT </a:t>
            </a:r>
            <a:br>
              <a:rPr kumimoji="0" lang="en-US" sz="1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</a:br>
            <a:r>
              <a:rPr kumimoji="0" lang="en-US" sz="1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matching</a:t>
            </a:r>
            <a:endParaRPr kumimoji="0" lang="fr-FR" sz="11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86" name="Rectangle 85"/>
          <p:cNvSpPr/>
          <p:nvPr/>
        </p:nvSpPr>
        <p:spPr>
          <a:xfrm>
            <a:off x="7712227" y="2819399"/>
            <a:ext cx="1238992" cy="466779"/>
          </a:xfrm>
          <a:prstGeom prst="rect">
            <a:avLst/>
          </a:prstGeom>
          <a:solidFill>
            <a:srgbClr val="4BACC6">
              <a:lumMod val="20000"/>
              <a:lumOff val="80000"/>
            </a:srgbClr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Global track</a:t>
            </a:r>
            <a:br>
              <a:rPr kumimoji="0" lang="en-US" sz="1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</a:br>
            <a:r>
              <a:rPr kumimoji="0" lang="en-US" sz="1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inward fitting</a:t>
            </a:r>
            <a:endParaRPr kumimoji="0" lang="fr-FR" sz="11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87" name="Rectangle 86"/>
          <p:cNvSpPr/>
          <p:nvPr/>
        </p:nvSpPr>
        <p:spPr>
          <a:xfrm>
            <a:off x="7799148" y="4127500"/>
            <a:ext cx="1052752" cy="466448"/>
          </a:xfrm>
          <a:prstGeom prst="rect">
            <a:avLst/>
          </a:prstGeom>
          <a:solidFill>
            <a:srgbClr val="4BACC6">
              <a:lumMod val="20000"/>
              <a:lumOff val="80000"/>
            </a:srgbClr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V0, Cascade</a:t>
            </a:r>
            <a:br>
              <a:rPr kumimoji="0" lang="en-US" sz="1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</a:br>
            <a:r>
              <a:rPr kumimoji="0" lang="en-US" sz="1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finding</a:t>
            </a:r>
            <a:endParaRPr kumimoji="0" lang="fr-FR" sz="11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88" name="Rectangle 87"/>
          <p:cNvSpPr/>
          <p:nvPr/>
        </p:nvSpPr>
        <p:spPr>
          <a:xfrm>
            <a:off x="7591631" y="4902199"/>
            <a:ext cx="1463469" cy="575637"/>
          </a:xfrm>
          <a:prstGeom prst="rect">
            <a:avLst/>
          </a:prstGeom>
          <a:solidFill>
            <a:srgbClr val="4BACC6">
              <a:lumMod val="20000"/>
              <a:lumOff val="80000"/>
            </a:srgbClr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Event building:</a:t>
            </a:r>
            <a:br>
              <a:rPr kumimoji="0" lang="en-US" sz="1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</a:br>
            <a:r>
              <a:rPr kumimoji="0" lang="en-US" sz="1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(vertex, track, </a:t>
            </a:r>
            <a:r>
              <a:rPr kumimoji="0" lang="en-US" sz="1100" b="0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trigg</a:t>
            </a:r>
            <a:r>
              <a:rPr kumimoji="0" lang="en-US" sz="1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 association)</a:t>
            </a:r>
            <a:endParaRPr kumimoji="0" lang="fr-FR" sz="11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89" name="Rectangle 88"/>
          <p:cNvSpPr/>
          <p:nvPr/>
        </p:nvSpPr>
        <p:spPr>
          <a:xfrm>
            <a:off x="7559566" y="5729125"/>
            <a:ext cx="1531916" cy="685804"/>
          </a:xfrm>
          <a:prstGeom prst="rect">
            <a:avLst/>
          </a:prstGeom>
          <a:solidFill>
            <a:srgbClr val="4F81BD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</a:rPr>
              <a:t>AOD storage</a:t>
            </a:r>
            <a:endParaRPr kumimoji="0" lang="fr-FR" sz="14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</a:endParaRPr>
          </a:p>
        </p:txBody>
      </p:sp>
      <p:cxnSp>
        <p:nvCxnSpPr>
          <p:cNvPr id="90" name="Straight Arrow Connector 89"/>
          <p:cNvCxnSpPr>
            <a:stCxn id="71" idx="2"/>
            <a:endCxn id="72" idx="0"/>
          </p:cNvCxnSpPr>
          <p:nvPr/>
        </p:nvCxnSpPr>
        <p:spPr>
          <a:xfrm flipH="1">
            <a:off x="706258" y="3544105"/>
            <a:ext cx="989" cy="283029"/>
          </a:xfrm>
          <a:prstGeom prst="straightConnector1">
            <a:avLst/>
          </a:prstGeom>
          <a:noFill/>
          <a:ln w="57150" cap="flat" cmpd="sng" algn="ctr">
            <a:solidFill>
              <a:srgbClr val="4F81BD">
                <a:lumMod val="75000"/>
              </a:srgbClr>
            </a:solidFill>
            <a:prstDash val="solid"/>
            <a:headEnd type="none" w="med" len="med"/>
            <a:tailEnd type="triangle" w="med" len="med"/>
          </a:ln>
          <a:effectLst/>
        </p:spPr>
      </p:cxnSp>
      <p:cxnSp>
        <p:nvCxnSpPr>
          <p:cNvPr id="91" name="Straight Arrow Connector 90"/>
          <p:cNvCxnSpPr>
            <a:stCxn id="72" idx="3"/>
          </p:cNvCxnSpPr>
          <p:nvPr/>
        </p:nvCxnSpPr>
        <p:spPr>
          <a:xfrm flipV="1">
            <a:off x="1295076" y="3968167"/>
            <a:ext cx="501765" cy="162777"/>
          </a:xfrm>
          <a:prstGeom prst="straightConnector1">
            <a:avLst/>
          </a:prstGeom>
          <a:noFill/>
          <a:ln w="57150" cap="flat" cmpd="sng" algn="ctr">
            <a:solidFill>
              <a:srgbClr val="4F81BD">
                <a:lumMod val="75000"/>
              </a:srgbClr>
            </a:solidFill>
            <a:prstDash val="solid"/>
            <a:headEnd type="none" w="med" len="med"/>
            <a:tailEnd type="triangle" w="med" len="med"/>
          </a:ln>
          <a:effectLst/>
        </p:spPr>
      </p:cxnSp>
      <p:cxnSp>
        <p:nvCxnSpPr>
          <p:cNvPr id="92" name="Straight Arrow Connector 91"/>
          <p:cNvCxnSpPr>
            <a:stCxn id="70" idx="2"/>
            <a:endCxn id="80" idx="0"/>
          </p:cNvCxnSpPr>
          <p:nvPr/>
        </p:nvCxnSpPr>
        <p:spPr>
          <a:xfrm rot="5400000">
            <a:off x="2229548" y="5500173"/>
            <a:ext cx="282847" cy="1301"/>
          </a:xfrm>
          <a:prstGeom prst="straightConnector1">
            <a:avLst/>
          </a:prstGeom>
          <a:noFill/>
          <a:ln w="57150" cap="flat" cmpd="sng" algn="ctr">
            <a:solidFill>
              <a:srgbClr val="4F81BD">
                <a:lumMod val="75000"/>
              </a:srgbClr>
            </a:solidFill>
            <a:prstDash val="solid"/>
            <a:headEnd type="none" w="med" len="med"/>
            <a:tailEnd type="triangle" w="med" len="med"/>
          </a:ln>
          <a:effectLst/>
        </p:spPr>
      </p:cxnSp>
      <p:cxnSp>
        <p:nvCxnSpPr>
          <p:cNvPr id="93" name="Straight Arrow Connector 92"/>
          <p:cNvCxnSpPr>
            <a:stCxn id="73" idx="3"/>
            <a:endCxn id="79" idx="1"/>
          </p:cNvCxnSpPr>
          <p:nvPr/>
        </p:nvCxnSpPr>
        <p:spPr>
          <a:xfrm flipV="1">
            <a:off x="2832100" y="2546351"/>
            <a:ext cx="273663" cy="42296"/>
          </a:xfrm>
          <a:prstGeom prst="straightConnector1">
            <a:avLst/>
          </a:prstGeom>
          <a:noFill/>
          <a:ln w="57150" cap="flat" cmpd="sng" algn="ctr">
            <a:solidFill>
              <a:srgbClr val="4F81BD">
                <a:lumMod val="75000"/>
              </a:srgbClr>
            </a:solidFill>
            <a:prstDash val="solid"/>
            <a:headEnd type="none" w="med" len="med"/>
            <a:tailEnd type="triangle" w="med" len="med"/>
          </a:ln>
          <a:effectLst/>
        </p:spPr>
      </p:cxnSp>
      <p:cxnSp>
        <p:nvCxnSpPr>
          <p:cNvPr id="94" name="Straight Arrow Connector 93"/>
          <p:cNvCxnSpPr>
            <a:stCxn id="74" idx="3"/>
            <a:endCxn id="82" idx="1"/>
          </p:cNvCxnSpPr>
          <p:nvPr/>
        </p:nvCxnSpPr>
        <p:spPr>
          <a:xfrm>
            <a:off x="2832100" y="3312050"/>
            <a:ext cx="248265" cy="990"/>
          </a:xfrm>
          <a:prstGeom prst="straightConnector1">
            <a:avLst/>
          </a:prstGeom>
          <a:noFill/>
          <a:ln w="57150" cap="flat" cmpd="sng" algn="ctr">
            <a:solidFill>
              <a:srgbClr val="4F81BD">
                <a:lumMod val="75000"/>
              </a:srgbClr>
            </a:solidFill>
            <a:prstDash val="solid"/>
            <a:headEnd type="none" w="med" len="med"/>
            <a:tailEnd type="triangle" w="med" len="med"/>
          </a:ln>
          <a:effectLst/>
        </p:spPr>
      </p:cxnSp>
      <p:cxnSp>
        <p:nvCxnSpPr>
          <p:cNvPr id="95" name="Straight Arrow Connector 94"/>
          <p:cNvCxnSpPr>
            <a:stCxn id="77" idx="3"/>
            <a:endCxn id="85" idx="1"/>
          </p:cNvCxnSpPr>
          <p:nvPr/>
        </p:nvCxnSpPr>
        <p:spPr>
          <a:xfrm>
            <a:off x="2832100" y="4067370"/>
            <a:ext cx="248094" cy="307780"/>
          </a:xfrm>
          <a:prstGeom prst="straightConnector1">
            <a:avLst/>
          </a:prstGeom>
          <a:noFill/>
          <a:ln w="57150" cap="flat" cmpd="sng" algn="ctr">
            <a:solidFill>
              <a:srgbClr val="4F81BD">
                <a:lumMod val="75000"/>
              </a:srgbClr>
            </a:solidFill>
            <a:prstDash val="solid"/>
            <a:headEnd type="none" w="med" len="med"/>
            <a:tailEnd type="triangle" w="med" len="med"/>
          </a:ln>
          <a:effectLst/>
        </p:spPr>
      </p:cxnSp>
      <p:cxnSp>
        <p:nvCxnSpPr>
          <p:cNvPr id="96" name="Straight Arrow Connector 95"/>
          <p:cNvCxnSpPr>
            <a:stCxn id="76" idx="3"/>
            <a:endCxn id="85" idx="1"/>
          </p:cNvCxnSpPr>
          <p:nvPr/>
        </p:nvCxnSpPr>
        <p:spPr>
          <a:xfrm flipV="1">
            <a:off x="2832100" y="4375150"/>
            <a:ext cx="248094" cy="340650"/>
          </a:xfrm>
          <a:prstGeom prst="straightConnector1">
            <a:avLst/>
          </a:prstGeom>
          <a:noFill/>
          <a:ln w="57150" cap="flat" cmpd="sng" algn="ctr">
            <a:solidFill>
              <a:srgbClr val="4F81BD">
                <a:lumMod val="75000"/>
              </a:srgbClr>
            </a:solidFill>
            <a:prstDash val="solid"/>
            <a:headEnd type="none" w="med" len="med"/>
            <a:tailEnd type="triangle" w="med" len="med"/>
          </a:ln>
          <a:effectLst/>
        </p:spPr>
      </p:cxnSp>
      <p:cxnSp>
        <p:nvCxnSpPr>
          <p:cNvPr id="97" name="Straight Arrow Connector 96"/>
          <p:cNvCxnSpPr>
            <a:stCxn id="82" idx="3"/>
            <a:endCxn id="81" idx="1"/>
          </p:cNvCxnSpPr>
          <p:nvPr/>
        </p:nvCxnSpPr>
        <p:spPr>
          <a:xfrm flipV="1">
            <a:off x="4102100" y="3302001"/>
            <a:ext cx="1257300" cy="11039"/>
          </a:xfrm>
          <a:prstGeom prst="straightConnector1">
            <a:avLst/>
          </a:prstGeom>
          <a:noFill/>
          <a:ln w="57150" cap="flat" cmpd="sng" algn="ctr">
            <a:solidFill>
              <a:srgbClr val="4F81BD">
                <a:lumMod val="75000"/>
              </a:srgbClr>
            </a:solidFill>
            <a:prstDash val="solid"/>
            <a:headEnd type="none" w="med" len="med"/>
            <a:tailEnd type="triangle" w="med" len="med"/>
          </a:ln>
          <a:effectLst/>
        </p:spPr>
      </p:cxnSp>
      <p:cxnSp>
        <p:nvCxnSpPr>
          <p:cNvPr id="98" name="Straight Arrow Connector 97"/>
          <p:cNvCxnSpPr>
            <a:stCxn id="81" idx="3"/>
            <a:endCxn id="84" idx="1"/>
          </p:cNvCxnSpPr>
          <p:nvPr/>
        </p:nvCxnSpPr>
        <p:spPr>
          <a:xfrm flipV="1">
            <a:off x="6332851" y="3295650"/>
            <a:ext cx="238822" cy="6351"/>
          </a:xfrm>
          <a:prstGeom prst="straightConnector1">
            <a:avLst/>
          </a:prstGeom>
          <a:noFill/>
          <a:ln w="57150" cap="flat" cmpd="sng" algn="ctr">
            <a:solidFill>
              <a:srgbClr val="4F81BD">
                <a:lumMod val="75000"/>
              </a:srgbClr>
            </a:solidFill>
            <a:prstDash val="solid"/>
            <a:headEnd type="none" w="med" len="med"/>
            <a:tailEnd type="triangle" w="med" len="med"/>
          </a:ln>
          <a:effectLst/>
        </p:spPr>
      </p:cxnSp>
      <p:cxnSp>
        <p:nvCxnSpPr>
          <p:cNvPr id="99" name="Straight Arrow Connector 98"/>
          <p:cNvCxnSpPr>
            <a:stCxn id="84" idx="3"/>
            <a:endCxn id="83" idx="1"/>
          </p:cNvCxnSpPr>
          <p:nvPr/>
        </p:nvCxnSpPr>
        <p:spPr>
          <a:xfrm flipV="1">
            <a:off x="7494981" y="2283783"/>
            <a:ext cx="219224" cy="1011867"/>
          </a:xfrm>
          <a:prstGeom prst="straightConnector1">
            <a:avLst/>
          </a:prstGeom>
          <a:noFill/>
          <a:ln w="57150" cap="flat" cmpd="sng" algn="ctr">
            <a:solidFill>
              <a:srgbClr val="4F81BD">
                <a:lumMod val="75000"/>
              </a:srgbClr>
            </a:solidFill>
            <a:prstDash val="solid"/>
            <a:headEnd type="none" w="med" len="med"/>
            <a:tailEnd type="triangle" w="med" len="med"/>
          </a:ln>
          <a:effectLst/>
        </p:spPr>
      </p:cxnSp>
      <p:cxnSp>
        <p:nvCxnSpPr>
          <p:cNvPr id="100" name="Straight Arrow Connector 99"/>
          <p:cNvCxnSpPr>
            <a:stCxn id="83" idx="2"/>
            <a:endCxn id="86" idx="0"/>
          </p:cNvCxnSpPr>
          <p:nvPr/>
        </p:nvCxnSpPr>
        <p:spPr>
          <a:xfrm rot="5400000">
            <a:off x="8216195" y="2701893"/>
            <a:ext cx="233034" cy="1978"/>
          </a:xfrm>
          <a:prstGeom prst="straightConnector1">
            <a:avLst/>
          </a:prstGeom>
          <a:noFill/>
          <a:ln w="57150" cap="flat" cmpd="sng" algn="ctr">
            <a:solidFill>
              <a:srgbClr val="4F81BD">
                <a:lumMod val="75000"/>
              </a:srgbClr>
            </a:solidFill>
            <a:prstDash val="solid"/>
            <a:headEnd type="none" w="med" len="med"/>
            <a:tailEnd type="triangle" w="med" len="med"/>
          </a:ln>
          <a:effectLst/>
        </p:spPr>
      </p:cxnSp>
      <p:cxnSp>
        <p:nvCxnSpPr>
          <p:cNvPr id="101" name="Straight Arrow Connector 100"/>
          <p:cNvCxnSpPr>
            <a:stCxn id="86" idx="2"/>
            <a:endCxn id="87" idx="0"/>
          </p:cNvCxnSpPr>
          <p:nvPr/>
        </p:nvCxnSpPr>
        <p:spPr>
          <a:xfrm rot="5400000">
            <a:off x="7907963" y="3703740"/>
            <a:ext cx="841322" cy="6199"/>
          </a:xfrm>
          <a:prstGeom prst="straightConnector1">
            <a:avLst/>
          </a:prstGeom>
          <a:noFill/>
          <a:ln w="57150" cap="flat" cmpd="sng" algn="ctr">
            <a:solidFill>
              <a:srgbClr val="4F81BD">
                <a:lumMod val="75000"/>
              </a:srgbClr>
            </a:solidFill>
            <a:prstDash val="solid"/>
            <a:headEnd type="none" w="med" len="med"/>
            <a:tailEnd type="triangle" w="med" len="med"/>
          </a:ln>
          <a:effectLst/>
        </p:spPr>
      </p:cxnSp>
      <p:cxnSp>
        <p:nvCxnSpPr>
          <p:cNvPr id="102" name="Straight Arrow Connector 101"/>
          <p:cNvCxnSpPr>
            <a:stCxn id="87" idx="2"/>
            <a:endCxn id="88" idx="0"/>
          </p:cNvCxnSpPr>
          <p:nvPr/>
        </p:nvCxnSpPr>
        <p:spPr>
          <a:xfrm rot="5400000">
            <a:off x="8170320" y="4746994"/>
            <a:ext cx="308251" cy="2158"/>
          </a:xfrm>
          <a:prstGeom prst="straightConnector1">
            <a:avLst/>
          </a:prstGeom>
          <a:noFill/>
          <a:ln w="57150" cap="flat" cmpd="sng" algn="ctr">
            <a:solidFill>
              <a:srgbClr val="4F81BD">
                <a:lumMod val="75000"/>
              </a:srgbClr>
            </a:solidFill>
            <a:prstDash val="solid"/>
            <a:headEnd type="none" w="med" len="med"/>
            <a:tailEnd type="triangle" w="med" len="med"/>
          </a:ln>
          <a:effectLst/>
        </p:spPr>
      </p:cxnSp>
      <p:cxnSp>
        <p:nvCxnSpPr>
          <p:cNvPr id="103" name="Straight Arrow Connector 81"/>
          <p:cNvCxnSpPr>
            <a:stCxn id="88" idx="2"/>
            <a:endCxn id="89" idx="0"/>
          </p:cNvCxnSpPr>
          <p:nvPr/>
        </p:nvCxnSpPr>
        <p:spPr>
          <a:xfrm rot="16200000" flipH="1">
            <a:off x="8198801" y="5602401"/>
            <a:ext cx="251289" cy="2158"/>
          </a:xfrm>
          <a:prstGeom prst="bentConnector3">
            <a:avLst>
              <a:gd name="adj1" fmla="val 50000"/>
            </a:avLst>
          </a:prstGeom>
          <a:noFill/>
          <a:ln w="57150" cap="flat" cmpd="sng" algn="ctr">
            <a:solidFill>
              <a:srgbClr val="4F81BD">
                <a:lumMod val="75000"/>
              </a:srgbClr>
            </a:solidFill>
            <a:prstDash val="solid"/>
            <a:headEnd type="none" w="med" len="med"/>
            <a:tailEnd type="triangle" w="med" len="med"/>
          </a:ln>
          <a:effectLst/>
        </p:spPr>
      </p:cxnSp>
      <p:cxnSp>
        <p:nvCxnSpPr>
          <p:cNvPr id="104" name="Straight Arrow Connector 103"/>
          <p:cNvCxnSpPr>
            <a:stCxn id="85" idx="3"/>
            <a:endCxn id="88" idx="1"/>
          </p:cNvCxnSpPr>
          <p:nvPr/>
        </p:nvCxnSpPr>
        <p:spPr>
          <a:xfrm>
            <a:off x="4000500" y="4375150"/>
            <a:ext cx="3591131" cy="814868"/>
          </a:xfrm>
          <a:prstGeom prst="straightConnector1">
            <a:avLst/>
          </a:prstGeom>
          <a:noFill/>
          <a:ln w="57150" cap="flat" cmpd="sng" algn="ctr">
            <a:solidFill>
              <a:srgbClr val="4F81BD">
                <a:lumMod val="75000"/>
              </a:srgbClr>
            </a:solidFill>
            <a:prstDash val="solid"/>
            <a:headEnd type="none" w="med" len="med"/>
            <a:tailEnd type="triangle" w="med" len="med"/>
          </a:ln>
          <a:effectLst/>
        </p:spPr>
      </p:cxnSp>
      <p:sp>
        <p:nvSpPr>
          <p:cNvPr id="105" name="Rounded Rectangle 104"/>
          <p:cNvSpPr/>
          <p:nvPr/>
        </p:nvSpPr>
        <p:spPr>
          <a:xfrm>
            <a:off x="25400" y="3035300"/>
            <a:ext cx="1333500" cy="1498600"/>
          </a:xfrm>
          <a:prstGeom prst="roundRect">
            <a:avLst/>
          </a:prstGeom>
          <a:noFill/>
          <a:ln w="38100" cap="flat" cmpd="sng" algn="ctr">
            <a:solidFill>
              <a:srgbClr val="FF66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106" name="TextBox 105"/>
          <p:cNvSpPr txBox="1"/>
          <p:nvPr/>
        </p:nvSpPr>
        <p:spPr>
          <a:xfrm>
            <a:off x="317500" y="2768600"/>
            <a:ext cx="62556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/>
            <a:r>
              <a:rPr lang="en-US" sz="1100" b="1" dirty="0" smtClean="0">
                <a:solidFill>
                  <a:srgbClr val="FF6600"/>
                </a:solidFill>
                <a:latin typeface="Calibri"/>
              </a:rPr>
              <a:t>All </a:t>
            </a:r>
            <a:r>
              <a:rPr lang="en-US" sz="1100" b="1" dirty="0" err="1" smtClean="0">
                <a:solidFill>
                  <a:srgbClr val="FF6600"/>
                </a:solidFill>
                <a:latin typeface="Calibri"/>
              </a:rPr>
              <a:t>FLPs</a:t>
            </a:r>
            <a:endParaRPr lang="en-US" sz="1100" b="1" dirty="0">
              <a:solidFill>
                <a:srgbClr val="FF6600"/>
              </a:solidFill>
              <a:latin typeface="Calibri"/>
            </a:endParaRPr>
          </a:p>
        </p:txBody>
      </p:sp>
      <p:sp>
        <p:nvSpPr>
          <p:cNvPr id="108" name="TextBox 107"/>
          <p:cNvSpPr txBox="1"/>
          <p:nvPr/>
        </p:nvSpPr>
        <p:spPr>
          <a:xfrm>
            <a:off x="4914900" y="774700"/>
            <a:ext cx="69762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/>
            <a:r>
              <a:rPr lang="en-US" sz="1100" b="1" dirty="0" smtClean="0">
                <a:solidFill>
                  <a:srgbClr val="008000"/>
                </a:solidFill>
                <a:latin typeface="Calibri"/>
              </a:rPr>
              <a:t>One EPN</a:t>
            </a:r>
            <a:endParaRPr lang="en-US" sz="1100" b="1" dirty="0">
              <a:solidFill>
                <a:srgbClr val="008000"/>
              </a:solidFill>
              <a:latin typeface="Calibri"/>
            </a:endParaRPr>
          </a:p>
        </p:txBody>
      </p:sp>
      <p:sp>
        <p:nvSpPr>
          <p:cNvPr id="109" name="TextBox 108"/>
          <p:cNvSpPr txBox="1"/>
          <p:nvPr/>
        </p:nvSpPr>
        <p:spPr>
          <a:xfrm>
            <a:off x="50800" y="63500"/>
            <a:ext cx="1587500" cy="261610"/>
          </a:xfrm>
          <a:prstGeom prst="rect">
            <a:avLst/>
          </a:prstGeom>
          <a:noFill/>
          <a:ln w="28575" cap="flat" cmpd="sng" algn="ctr">
            <a:solidFill>
              <a:srgbClr val="8064A2">
                <a:lumMod val="75000"/>
              </a:srgbClr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0" cap="none" spc="0" normalizeH="0" baseline="0" noProof="0" dirty="0" smtClean="0">
                <a:ln>
                  <a:noFill/>
                </a:ln>
                <a:solidFill>
                  <a:srgbClr val="8064A2">
                    <a:lumMod val="75000"/>
                  </a:srgbClr>
                </a:solidFill>
                <a:effectLst/>
                <a:uLnTx/>
                <a:uFillTx/>
                <a:latin typeface="Calibri"/>
              </a:rPr>
              <a:t>MC Reference TPC map </a:t>
            </a:r>
          </a:p>
        </p:txBody>
      </p:sp>
      <p:sp>
        <p:nvSpPr>
          <p:cNvPr id="110" name="TextBox 109"/>
          <p:cNvSpPr txBox="1"/>
          <p:nvPr/>
        </p:nvSpPr>
        <p:spPr>
          <a:xfrm>
            <a:off x="1206500" y="368300"/>
            <a:ext cx="263405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/>
            <a:r>
              <a:rPr lang="en-US" sz="1100" dirty="0" smtClean="0">
                <a:solidFill>
                  <a:srgbClr val="604A7B"/>
                </a:solidFill>
                <a:latin typeface="Calibri"/>
              </a:rPr>
              <a:t>Adjusted accounting for current luminosity</a:t>
            </a:r>
            <a:endParaRPr lang="en-US" sz="1100" dirty="0">
              <a:solidFill>
                <a:srgbClr val="604A7B"/>
              </a:solidFill>
              <a:latin typeface="Calibri"/>
            </a:endParaRPr>
          </a:p>
        </p:txBody>
      </p:sp>
      <p:cxnSp>
        <p:nvCxnSpPr>
          <p:cNvPr id="111" name="Straight Arrow Connector 110"/>
          <p:cNvCxnSpPr>
            <a:stCxn id="110" idx="1"/>
          </p:cNvCxnSpPr>
          <p:nvPr/>
        </p:nvCxnSpPr>
        <p:spPr>
          <a:xfrm rot="10800000" flipV="1">
            <a:off x="914400" y="499105"/>
            <a:ext cx="292100" cy="8894"/>
          </a:xfrm>
          <a:prstGeom prst="straightConnector1">
            <a:avLst/>
          </a:prstGeom>
          <a:noFill/>
          <a:ln w="25400" cap="flat" cmpd="sng" algn="ctr">
            <a:solidFill>
              <a:srgbClr val="604A7B"/>
            </a:solidFill>
            <a:prstDash val="solid"/>
            <a:tailEnd type="arrow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sp>
        <p:nvSpPr>
          <p:cNvPr id="112" name="TextBox 111"/>
          <p:cNvSpPr txBox="1"/>
          <p:nvPr/>
        </p:nvSpPr>
        <p:spPr>
          <a:xfrm>
            <a:off x="254000" y="673100"/>
            <a:ext cx="1180450" cy="261610"/>
          </a:xfrm>
          <a:prstGeom prst="rect">
            <a:avLst/>
          </a:prstGeom>
          <a:noFill/>
          <a:ln w="28575" cap="flat" cmpd="sng" algn="ctr">
            <a:solidFill>
              <a:srgbClr val="8064A2">
                <a:lumMod val="75000"/>
              </a:srgbClr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0" cap="none" spc="0" normalizeH="0" baseline="0" noProof="0" dirty="0" smtClean="0">
                <a:ln>
                  <a:noFill/>
                </a:ln>
                <a:solidFill>
                  <a:srgbClr val="8064A2">
                    <a:lumMod val="75000"/>
                  </a:srgbClr>
                </a:solidFill>
                <a:effectLst/>
                <a:uLnTx/>
                <a:uFillTx/>
                <a:latin typeface="Calibri"/>
              </a:rPr>
              <a:t>Average TPC map </a:t>
            </a:r>
          </a:p>
        </p:txBody>
      </p:sp>
      <p:cxnSp>
        <p:nvCxnSpPr>
          <p:cNvPr id="113" name="Straight Arrow Connector 112"/>
          <p:cNvCxnSpPr>
            <a:stCxn id="109" idx="2"/>
            <a:endCxn id="112" idx="0"/>
          </p:cNvCxnSpPr>
          <p:nvPr/>
        </p:nvCxnSpPr>
        <p:spPr>
          <a:xfrm rot="5400000">
            <a:off x="670393" y="498943"/>
            <a:ext cx="347990" cy="325"/>
          </a:xfrm>
          <a:prstGeom prst="straightConnector1">
            <a:avLst/>
          </a:prstGeom>
          <a:noFill/>
          <a:ln w="25400" cap="flat" cmpd="sng" algn="ctr">
            <a:solidFill>
              <a:srgbClr val="604A7B"/>
            </a:solidFill>
            <a:prstDash val="solid"/>
            <a:tailEnd type="arrow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sp>
        <p:nvSpPr>
          <p:cNvPr id="114" name="Rectangle 113"/>
          <p:cNvSpPr/>
          <p:nvPr/>
        </p:nvSpPr>
        <p:spPr>
          <a:xfrm>
            <a:off x="1937861" y="1853038"/>
            <a:ext cx="894239" cy="455218"/>
          </a:xfrm>
          <a:prstGeom prst="rect">
            <a:avLst/>
          </a:prstGeom>
          <a:solidFill>
            <a:srgbClr val="4BACC6">
              <a:lumMod val="20000"/>
              <a:lumOff val="80000"/>
            </a:srgbClr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FIT </a:t>
            </a:r>
            <a:r>
              <a:rPr kumimoji="0" lang="en-US" sz="1100" b="0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sym typeface="Wingdings"/>
              </a:rPr>
              <a:t></a:t>
            </a:r>
            <a:r>
              <a:rPr kumimoji="0" lang="en-US" sz="1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 </a:t>
            </a:r>
            <a:r>
              <a:rPr kumimoji="0" lang="en-US" sz="1100" b="0" i="0" u="none" strike="noStrike" kern="0" cap="none" spc="0" normalizeH="0" baseline="0" noProof="0" dirty="0" smtClean="0">
                <a:ln>
                  <a:noFill/>
                </a:ln>
                <a:solidFill>
                  <a:srgbClr val="604A7B"/>
                </a:solidFill>
                <a:effectLst/>
                <a:uLnTx/>
                <a:uFillTx/>
                <a:latin typeface="Calibri"/>
              </a:rPr>
              <a:t>multiplicity</a:t>
            </a:r>
            <a:endParaRPr kumimoji="0" lang="fr-FR" sz="1100" b="0" i="0" u="none" strike="noStrike" kern="0" cap="none" spc="0" normalizeH="0" baseline="0" noProof="0" dirty="0" smtClean="0">
              <a:ln>
                <a:noFill/>
              </a:ln>
              <a:solidFill>
                <a:srgbClr val="604A7B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115" name="TextBox 114"/>
          <p:cNvSpPr txBox="1"/>
          <p:nvPr/>
        </p:nvSpPr>
        <p:spPr>
          <a:xfrm>
            <a:off x="228600" y="1511300"/>
            <a:ext cx="1221846" cy="261610"/>
          </a:xfrm>
          <a:prstGeom prst="rect">
            <a:avLst/>
          </a:prstGeom>
          <a:noFill/>
          <a:ln w="28575" cap="flat" cmpd="sng" algn="ctr">
            <a:solidFill>
              <a:srgbClr val="8064A2">
                <a:lumMod val="75000"/>
              </a:srgbClr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0" cap="none" spc="0" normalizeH="0" baseline="0" noProof="0" dirty="0" smtClean="0">
                <a:ln>
                  <a:noFill/>
                </a:ln>
                <a:solidFill>
                  <a:srgbClr val="8064A2">
                    <a:lumMod val="75000"/>
                  </a:srgbClr>
                </a:solidFill>
                <a:effectLst/>
                <a:uLnTx/>
                <a:uFillTx/>
                <a:latin typeface="Calibri"/>
              </a:rPr>
              <a:t>Rescaled TPC map </a:t>
            </a:r>
          </a:p>
        </p:txBody>
      </p:sp>
      <p:cxnSp>
        <p:nvCxnSpPr>
          <p:cNvPr id="116" name="Straight Arrow Connector 115"/>
          <p:cNvCxnSpPr>
            <a:stCxn id="112" idx="2"/>
            <a:endCxn id="115" idx="0"/>
          </p:cNvCxnSpPr>
          <p:nvPr/>
        </p:nvCxnSpPr>
        <p:spPr>
          <a:xfrm rot="5400000">
            <a:off x="553579" y="1220654"/>
            <a:ext cx="576590" cy="4702"/>
          </a:xfrm>
          <a:prstGeom prst="straightConnector1">
            <a:avLst/>
          </a:prstGeom>
          <a:noFill/>
          <a:ln w="25400" cap="flat" cmpd="sng" algn="ctr">
            <a:solidFill>
              <a:srgbClr val="604A7B"/>
            </a:solidFill>
            <a:prstDash val="solid"/>
            <a:tailEnd type="arrow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117" name="Straight Arrow Connector 75"/>
          <p:cNvCxnSpPr>
            <a:stCxn id="115" idx="2"/>
            <a:endCxn id="73" idx="1"/>
          </p:cNvCxnSpPr>
          <p:nvPr/>
        </p:nvCxnSpPr>
        <p:spPr>
          <a:xfrm rot="16200000" flipH="1">
            <a:off x="974474" y="1637959"/>
            <a:ext cx="815737" cy="1085638"/>
          </a:xfrm>
          <a:prstGeom prst="bentConnector2">
            <a:avLst/>
          </a:prstGeom>
          <a:noFill/>
          <a:ln w="25400" cap="flat" cmpd="sng" algn="ctr">
            <a:solidFill>
              <a:srgbClr val="604A7B"/>
            </a:solidFill>
            <a:prstDash val="solid"/>
            <a:tailEnd type="arrow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sp>
        <p:nvSpPr>
          <p:cNvPr id="118" name="TextBox 117"/>
          <p:cNvSpPr txBox="1"/>
          <p:nvPr/>
        </p:nvSpPr>
        <p:spPr>
          <a:xfrm>
            <a:off x="-63499" y="1866900"/>
            <a:ext cx="10160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/>
            <a:r>
              <a:rPr lang="en-US" sz="1100" dirty="0" smtClean="0">
                <a:solidFill>
                  <a:srgbClr val="604A7B"/>
                </a:solidFill>
                <a:latin typeface="Calibri"/>
              </a:rPr>
              <a:t>Adjusted with multiplicity</a:t>
            </a:r>
            <a:endParaRPr lang="en-US" sz="1100" dirty="0">
              <a:solidFill>
                <a:srgbClr val="604A7B"/>
              </a:solidFill>
              <a:latin typeface="Calibri"/>
            </a:endParaRPr>
          </a:p>
        </p:txBody>
      </p:sp>
      <p:cxnSp>
        <p:nvCxnSpPr>
          <p:cNvPr id="119" name="Straight Arrow Connector 118"/>
          <p:cNvCxnSpPr>
            <a:stCxn id="114" idx="1"/>
            <a:endCxn id="118" idx="3"/>
          </p:cNvCxnSpPr>
          <p:nvPr/>
        </p:nvCxnSpPr>
        <p:spPr>
          <a:xfrm rot="10800000" flipV="1">
            <a:off x="952501" y="2080646"/>
            <a:ext cx="985360" cy="1697"/>
          </a:xfrm>
          <a:prstGeom prst="straightConnector1">
            <a:avLst/>
          </a:prstGeom>
          <a:noFill/>
          <a:ln w="25400" cap="flat" cmpd="sng" algn="ctr">
            <a:solidFill>
              <a:srgbClr val="604A7B"/>
            </a:solidFill>
            <a:prstDash val="solid"/>
            <a:tailEnd type="arrow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sp>
        <p:nvSpPr>
          <p:cNvPr id="120" name="TextBox 119"/>
          <p:cNvSpPr txBox="1"/>
          <p:nvPr/>
        </p:nvSpPr>
        <p:spPr>
          <a:xfrm>
            <a:off x="7823200" y="3530600"/>
            <a:ext cx="1041400" cy="253916"/>
          </a:xfrm>
          <a:prstGeom prst="rect">
            <a:avLst/>
          </a:prstGeom>
          <a:noFill/>
          <a:ln w="28575" cap="flat" cmpd="sng" algn="ctr">
            <a:solidFill>
              <a:srgbClr val="1F497D"/>
            </a:solidFill>
            <a:prstDash val="dash"/>
            <a:round/>
            <a:headEnd type="none" w="med" len="med"/>
            <a:tailEnd type="none" w="med" len="med"/>
          </a:ln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5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PID calibrations</a:t>
            </a:r>
          </a:p>
        </p:txBody>
      </p:sp>
      <p:sp>
        <p:nvSpPr>
          <p:cNvPr id="121" name="TextBox 120"/>
          <p:cNvSpPr txBox="1"/>
          <p:nvPr/>
        </p:nvSpPr>
        <p:spPr>
          <a:xfrm>
            <a:off x="1016000" y="2692400"/>
            <a:ext cx="697627" cy="261610"/>
          </a:xfrm>
          <a:prstGeom prst="rect">
            <a:avLst/>
          </a:prstGeom>
          <a:noFill/>
          <a:ln w="28575" cmpd="sng">
            <a:solidFill>
              <a:sysClr val="windowText" lastClr="000000"/>
            </a:solidFill>
          </a:ln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5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DCS data</a:t>
            </a:r>
          </a:p>
        </p:txBody>
      </p:sp>
      <p:cxnSp>
        <p:nvCxnSpPr>
          <p:cNvPr id="122" name="Straight Arrow Connector 121"/>
          <p:cNvCxnSpPr>
            <a:stCxn id="121" idx="3"/>
          </p:cNvCxnSpPr>
          <p:nvPr/>
        </p:nvCxnSpPr>
        <p:spPr>
          <a:xfrm flipV="1">
            <a:off x="1713627" y="2641600"/>
            <a:ext cx="165973" cy="181605"/>
          </a:xfrm>
          <a:prstGeom prst="straightConnector1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  <a:tailEnd type="arrow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sp>
        <p:nvSpPr>
          <p:cNvPr id="123" name="Left Brace 122"/>
          <p:cNvSpPr/>
          <p:nvPr/>
        </p:nvSpPr>
        <p:spPr>
          <a:xfrm rot="16200000">
            <a:off x="2222500" y="5753100"/>
            <a:ext cx="279400" cy="1600200"/>
          </a:xfrm>
          <a:prstGeom prst="leftBrac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124" name="TextBox 123"/>
          <p:cNvSpPr txBox="1"/>
          <p:nvPr/>
        </p:nvSpPr>
        <p:spPr>
          <a:xfrm>
            <a:off x="2108200" y="6642100"/>
            <a:ext cx="51553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/>
            <a:r>
              <a:rPr lang="en-US" sz="1000" b="1" dirty="0" smtClean="0">
                <a:solidFill>
                  <a:srgbClr val="FF0000"/>
                </a:solidFill>
                <a:latin typeface="Calibri"/>
              </a:rPr>
              <a:t>Step 1</a:t>
            </a:r>
            <a:endParaRPr lang="en-US" sz="1000" b="1" dirty="0">
              <a:solidFill>
                <a:srgbClr val="FF0000"/>
              </a:solidFill>
              <a:latin typeface="Calibri"/>
            </a:endParaRPr>
          </a:p>
        </p:txBody>
      </p:sp>
      <p:sp>
        <p:nvSpPr>
          <p:cNvPr id="125" name="Left Brace 124"/>
          <p:cNvSpPr/>
          <p:nvPr/>
        </p:nvSpPr>
        <p:spPr>
          <a:xfrm rot="16200000">
            <a:off x="3617039" y="5979240"/>
            <a:ext cx="271621" cy="1130300"/>
          </a:xfrm>
          <a:prstGeom prst="leftBrac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126" name="TextBox 125"/>
          <p:cNvSpPr txBox="1"/>
          <p:nvPr/>
        </p:nvSpPr>
        <p:spPr>
          <a:xfrm>
            <a:off x="3467100" y="6637180"/>
            <a:ext cx="59274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/>
            <a:r>
              <a:rPr lang="en-US" sz="1000" b="1" dirty="0" smtClean="0">
                <a:solidFill>
                  <a:srgbClr val="FF0000"/>
                </a:solidFill>
                <a:latin typeface="Calibri"/>
              </a:rPr>
              <a:t>Step 2</a:t>
            </a:r>
            <a:endParaRPr lang="en-US" sz="1000" b="1" dirty="0">
              <a:solidFill>
                <a:srgbClr val="FF0000"/>
              </a:solidFill>
              <a:latin typeface="Calibri"/>
            </a:endParaRPr>
          </a:p>
        </p:txBody>
      </p:sp>
      <p:sp>
        <p:nvSpPr>
          <p:cNvPr id="127" name="Left Brace 126"/>
          <p:cNvSpPr/>
          <p:nvPr/>
        </p:nvSpPr>
        <p:spPr>
          <a:xfrm rot="16200000">
            <a:off x="5782389" y="4944187"/>
            <a:ext cx="271622" cy="3200401"/>
          </a:xfrm>
          <a:prstGeom prst="leftBrac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128" name="TextBox 127"/>
          <p:cNvSpPr txBox="1"/>
          <p:nvPr/>
        </p:nvSpPr>
        <p:spPr>
          <a:xfrm>
            <a:off x="5638800" y="6599079"/>
            <a:ext cx="59274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/>
            <a:r>
              <a:rPr lang="en-US" sz="1000" b="1" dirty="0" smtClean="0">
                <a:solidFill>
                  <a:srgbClr val="FF0000"/>
                </a:solidFill>
                <a:latin typeface="Calibri"/>
              </a:rPr>
              <a:t>Step 3</a:t>
            </a:r>
            <a:endParaRPr lang="en-US" sz="1000" b="1" dirty="0">
              <a:solidFill>
                <a:srgbClr val="FF0000"/>
              </a:solidFill>
              <a:latin typeface="Calibri"/>
            </a:endParaRPr>
          </a:p>
        </p:txBody>
      </p:sp>
      <p:sp>
        <p:nvSpPr>
          <p:cNvPr id="130" name="TextBox 129"/>
          <p:cNvSpPr txBox="1"/>
          <p:nvPr/>
        </p:nvSpPr>
        <p:spPr>
          <a:xfrm>
            <a:off x="8051800" y="6611779"/>
            <a:ext cx="59274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/>
            <a:r>
              <a:rPr lang="en-US" sz="1000" b="1" smtClean="0">
                <a:solidFill>
                  <a:srgbClr val="FF0000"/>
                </a:solidFill>
                <a:latin typeface="Calibri"/>
              </a:rPr>
              <a:t>Step 4</a:t>
            </a:r>
            <a:endParaRPr lang="en-US" sz="1000" b="1" dirty="0">
              <a:solidFill>
                <a:srgbClr val="FF0000"/>
              </a:solidFill>
              <a:latin typeface="Calibri"/>
            </a:endParaRPr>
          </a:p>
        </p:txBody>
      </p:sp>
      <p:sp>
        <p:nvSpPr>
          <p:cNvPr id="131" name="TextBox 130"/>
          <p:cNvSpPr txBox="1"/>
          <p:nvPr/>
        </p:nvSpPr>
        <p:spPr>
          <a:xfrm>
            <a:off x="4230806" y="1214650"/>
            <a:ext cx="463124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/>
            <a:r>
              <a:rPr lang="en-US" sz="1600" dirty="0" smtClean="0">
                <a:solidFill>
                  <a:prstClr val="black"/>
                </a:solidFill>
                <a:latin typeface="Calibri"/>
              </a:rPr>
              <a:t>Exact partitioning of some components between </a:t>
            </a:r>
            <a:br>
              <a:rPr lang="en-US" sz="1600" dirty="0" smtClean="0">
                <a:solidFill>
                  <a:prstClr val="black"/>
                </a:solidFill>
                <a:latin typeface="Calibri"/>
              </a:rPr>
            </a:br>
            <a:r>
              <a:rPr lang="en-US" sz="1600" dirty="0" smtClean="0">
                <a:solidFill>
                  <a:prstClr val="black"/>
                </a:solidFill>
                <a:latin typeface="Calibri"/>
              </a:rPr>
              <a:t>real-time, quasi-online and offline processing depends on (unknown) component CPU performance</a:t>
            </a:r>
            <a:endParaRPr lang="en-US" sz="1600" dirty="0">
              <a:solidFill>
                <a:prstClr val="black"/>
              </a:solidFill>
              <a:latin typeface="Calibri"/>
            </a:endParaRPr>
          </a:p>
        </p:txBody>
      </p:sp>
      <p:pic>
        <p:nvPicPr>
          <p:cNvPr id="132" name="Content Placeholder 5"/>
          <p:cNvPicPr>
            <a:picLocks noGrp="1" noChangeAspect="1"/>
          </p:cNvPicPr>
          <p:nvPr>
            <p:ph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166" y="4760534"/>
            <a:ext cx="575396" cy="774488"/>
          </a:xfrm>
        </p:spPr>
      </p:pic>
      <p:pic>
        <p:nvPicPr>
          <p:cNvPr id="133" name="Content Placeholder 5"/>
          <p:cNvPicPr>
            <a:picLocks noGrp="1" noChangeAspect="1"/>
          </p:cNvPicPr>
          <p:nvPr>
            <p:ph sz="quarter" idx="10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304" y="5729976"/>
            <a:ext cx="878923" cy="869103"/>
          </a:xfrm>
        </p:spPr>
      </p:pic>
    </p:spTree>
    <p:extLst>
      <p:ext uri="{BB962C8B-B14F-4D97-AF65-F5344CB8AC3E}">
        <p14:creationId xmlns:p14="http://schemas.microsoft.com/office/powerpoint/2010/main" val="140995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Control, Configuration and Monitoring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202418" y="6615289"/>
            <a:ext cx="484382" cy="252943"/>
          </a:xfrm>
        </p:spPr>
        <p:txBody>
          <a:bodyPr/>
          <a:lstStyle/>
          <a:p>
            <a:fld id="{2066355A-084C-D24E-9AD2-7E4FC41EA627}" type="slidenum">
              <a:rPr lang="en-US" smtClean="0"/>
              <a:pPr/>
              <a:t>35</a:t>
            </a:fld>
            <a:endParaRPr lang="en-US" dirty="0"/>
          </a:p>
        </p:txBody>
      </p:sp>
      <p:grpSp>
        <p:nvGrpSpPr>
          <p:cNvPr id="6" name="Group 5"/>
          <p:cNvGrpSpPr/>
          <p:nvPr/>
        </p:nvGrpSpPr>
        <p:grpSpPr>
          <a:xfrm>
            <a:off x="4886386" y="3135751"/>
            <a:ext cx="4144523" cy="2793121"/>
            <a:chOff x="780323" y="1376979"/>
            <a:chExt cx="6472661" cy="4225959"/>
          </a:xfrm>
        </p:grpSpPr>
        <p:cxnSp>
          <p:nvCxnSpPr>
            <p:cNvPr id="7" name="Straight Arrow Connector 6"/>
            <p:cNvCxnSpPr/>
            <p:nvPr/>
          </p:nvCxnSpPr>
          <p:spPr>
            <a:xfrm flipV="1">
              <a:off x="780323" y="1376979"/>
              <a:ext cx="30601" cy="3289392"/>
            </a:xfrm>
            <a:prstGeom prst="straightConnector1">
              <a:avLst/>
            </a:prstGeom>
            <a:ln w="38100" cmpd="sng"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Arrow Connector 7"/>
            <p:cNvCxnSpPr/>
            <p:nvPr/>
          </p:nvCxnSpPr>
          <p:spPr>
            <a:xfrm>
              <a:off x="780323" y="4666371"/>
              <a:ext cx="6013644" cy="0"/>
            </a:xfrm>
            <a:prstGeom prst="straightConnector1">
              <a:avLst/>
            </a:prstGeom>
            <a:ln w="38100" cmpd="sng">
              <a:solidFill>
                <a:srgbClr val="141313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TextBox 9"/>
            <p:cNvSpPr txBox="1"/>
            <p:nvPr/>
          </p:nvSpPr>
          <p:spPr>
            <a:xfrm>
              <a:off x="6563936" y="4848934"/>
              <a:ext cx="68904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Time</a:t>
              </a:r>
              <a:endParaRPr lang="en-US" dirty="0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810924" y="2172553"/>
              <a:ext cx="5477603" cy="2493818"/>
            </a:xfrm>
            <a:custGeom>
              <a:avLst/>
              <a:gdLst/>
              <a:ahLst/>
              <a:cxnLst/>
              <a:rect l="l" t="t" r="r" b="b"/>
              <a:pathLst>
                <a:path w="5477603" h="2493818">
                  <a:moveTo>
                    <a:pt x="1055739" y="0"/>
                  </a:moveTo>
                  <a:lnTo>
                    <a:pt x="4590170" y="0"/>
                  </a:lnTo>
                  <a:lnTo>
                    <a:pt x="5477603" y="0"/>
                  </a:lnTo>
                  <a:lnTo>
                    <a:pt x="5477603" y="2493818"/>
                  </a:lnTo>
                  <a:lnTo>
                    <a:pt x="4590170" y="2493818"/>
                  </a:lnTo>
                  <a:lnTo>
                    <a:pt x="1055739" y="2493818"/>
                  </a:lnTo>
                  <a:close/>
                  <a:moveTo>
                    <a:pt x="0" y="0"/>
                  </a:moveTo>
                  <a:lnTo>
                    <a:pt x="918035" y="0"/>
                  </a:lnTo>
                  <a:lnTo>
                    <a:pt x="918035" y="2493818"/>
                  </a:lnTo>
                  <a:lnTo>
                    <a:pt x="0" y="2493818"/>
                  </a:lnTo>
                  <a:close/>
                </a:path>
              </a:pathLst>
            </a:custGeom>
            <a:solidFill>
              <a:srgbClr val="0000FF"/>
            </a:solidFill>
            <a:ln>
              <a:solidFill>
                <a:srgbClr val="0000FF"/>
              </a:solidFill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Right Triangle 15"/>
            <p:cNvSpPr/>
            <p:nvPr/>
          </p:nvSpPr>
          <p:spPr>
            <a:xfrm>
              <a:off x="1698357" y="2172553"/>
              <a:ext cx="3702737" cy="2493818"/>
            </a:xfrm>
            <a:custGeom>
              <a:avLst/>
              <a:gdLst/>
              <a:ahLst/>
              <a:cxnLst/>
              <a:rect l="l" t="t" r="r" b="b"/>
              <a:pathLst>
                <a:path w="3702737" h="2493818">
                  <a:moveTo>
                    <a:pt x="0" y="0"/>
                  </a:moveTo>
                  <a:lnTo>
                    <a:pt x="3702737" y="1575848"/>
                  </a:lnTo>
                  <a:lnTo>
                    <a:pt x="3702737" y="2493818"/>
                  </a:lnTo>
                  <a:lnTo>
                    <a:pt x="0" y="2493818"/>
                  </a:lnTo>
                  <a:lnTo>
                    <a:pt x="0" y="1575848"/>
                  </a:lnTo>
                  <a:close/>
                </a:path>
              </a:pathLst>
            </a:cu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2340979" y="3717802"/>
              <a:ext cx="2758739" cy="55879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FFFFFE"/>
                  </a:solidFill>
                </a:rPr>
                <a:t>Data Reduction</a:t>
              </a:r>
              <a:endParaRPr lang="en-US" dirty="0">
                <a:solidFill>
                  <a:srgbClr val="FFFFFE"/>
                </a:solidFill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3634882" y="2208069"/>
              <a:ext cx="2878338" cy="97789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chemeClr val="bg1"/>
                  </a:solidFill>
                </a:rPr>
                <a:t>Reconstruction /</a:t>
              </a:r>
              <a:br>
                <a:rPr lang="en-US" dirty="0" smtClean="0">
                  <a:solidFill>
                    <a:schemeClr val="bg1"/>
                  </a:solidFill>
                </a:rPr>
              </a:br>
              <a:r>
                <a:rPr lang="en-US" dirty="0" smtClean="0">
                  <a:solidFill>
                    <a:schemeClr val="bg1"/>
                  </a:solidFill>
                </a:rPr>
                <a:t>AOD Production</a:t>
              </a:r>
              <a:endParaRPr lang="en-US" dirty="0">
                <a:solidFill>
                  <a:schemeClr val="bg1"/>
                </a:solidFill>
              </a:endParaRPr>
            </a:p>
          </p:txBody>
        </p:sp>
        <p:cxnSp>
          <p:nvCxnSpPr>
            <p:cNvPr id="24" name="Straight Arrow Connector 23"/>
            <p:cNvCxnSpPr/>
            <p:nvPr/>
          </p:nvCxnSpPr>
          <p:spPr>
            <a:xfrm flipH="1" flipV="1">
              <a:off x="1756513" y="4848934"/>
              <a:ext cx="339650" cy="369332"/>
            </a:xfrm>
            <a:prstGeom prst="straightConnector1">
              <a:avLst/>
            </a:prstGeom>
            <a:ln>
              <a:solidFill>
                <a:srgbClr val="141313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TextBox 24"/>
            <p:cNvSpPr txBox="1"/>
            <p:nvPr/>
          </p:nvSpPr>
          <p:spPr>
            <a:xfrm>
              <a:off x="1083199" y="5233605"/>
              <a:ext cx="1557038" cy="36933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Start LHC Fill</a:t>
              </a:r>
              <a:endParaRPr lang="en-US" dirty="0"/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4178843" y="5233606"/>
              <a:ext cx="146754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Beam Dump</a:t>
              </a:r>
              <a:endParaRPr lang="en-US" dirty="0"/>
            </a:p>
          </p:txBody>
        </p:sp>
        <p:cxnSp>
          <p:nvCxnSpPr>
            <p:cNvPr id="30" name="Straight Arrow Connector 29"/>
            <p:cNvCxnSpPr/>
            <p:nvPr/>
          </p:nvCxnSpPr>
          <p:spPr>
            <a:xfrm flipV="1">
              <a:off x="5384930" y="4759321"/>
              <a:ext cx="0" cy="474285"/>
            </a:xfrm>
            <a:prstGeom prst="straightConnector1">
              <a:avLst/>
            </a:prstGeom>
            <a:ln>
              <a:solidFill>
                <a:srgbClr val="141313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3" name="TextBox 32"/>
          <p:cNvSpPr txBox="1"/>
          <p:nvPr/>
        </p:nvSpPr>
        <p:spPr>
          <a:xfrm>
            <a:off x="421788" y="1461495"/>
            <a:ext cx="6282810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3038"/>
            <a:r>
              <a:rPr lang="en-US" sz="2000" dirty="0" smtClean="0"/>
              <a:t>Large computing farm with many concurrent </a:t>
            </a:r>
            <a:r>
              <a:rPr lang="en-US" sz="2000" dirty="0" err="1" smtClean="0"/>
              <a:t>activies</a:t>
            </a:r>
            <a:endParaRPr lang="en-US" sz="2000" dirty="0" smtClean="0"/>
          </a:p>
          <a:p>
            <a:pPr marL="173038"/>
            <a:r>
              <a:rPr lang="en-US" sz="2000" dirty="0" smtClean="0"/>
              <a:t>Software </a:t>
            </a:r>
            <a:r>
              <a:rPr lang="en-US" sz="2000" dirty="0"/>
              <a:t>Requirements </a:t>
            </a:r>
            <a:r>
              <a:rPr lang="en-US" sz="2000" dirty="0" smtClean="0"/>
              <a:t>Specifications</a:t>
            </a:r>
          </a:p>
          <a:p>
            <a:pPr marL="173038"/>
            <a:r>
              <a:rPr lang="en-US" sz="2000" dirty="0" smtClean="0"/>
              <a:t>Tools </a:t>
            </a:r>
            <a:r>
              <a:rPr lang="en-US" sz="2000" dirty="0"/>
              <a:t>survey </a:t>
            </a:r>
            <a:r>
              <a:rPr lang="en-US" sz="2000" dirty="0" smtClean="0"/>
              <a:t>document</a:t>
            </a:r>
          </a:p>
          <a:p>
            <a:pPr marL="173038"/>
            <a:r>
              <a:rPr lang="en-US" sz="2000" dirty="0" smtClean="0"/>
              <a:t>Tools </a:t>
            </a:r>
            <a:r>
              <a:rPr lang="en-US" sz="2000" dirty="0"/>
              <a:t>under test </a:t>
            </a:r>
            <a:endParaRPr lang="en-US" sz="2000" dirty="0" smtClean="0"/>
          </a:p>
          <a:p>
            <a:pPr marL="515938" indent="-342900">
              <a:buFont typeface="Arial"/>
              <a:buChar char="•"/>
            </a:pPr>
            <a:r>
              <a:rPr lang="en-US" sz="2000" dirty="0" smtClean="0"/>
              <a:t>Monitoring</a:t>
            </a:r>
            <a:r>
              <a:rPr lang="en-US" sz="2000" dirty="0"/>
              <a:t>: Mona Lisa, </a:t>
            </a:r>
            <a:r>
              <a:rPr lang="en-US" sz="2000" dirty="0" smtClean="0"/>
              <a:t>Ganglia, </a:t>
            </a:r>
            <a:r>
              <a:rPr lang="en-US" sz="2000" dirty="0" err="1" smtClean="0"/>
              <a:t>Zabbix</a:t>
            </a:r>
            <a:endParaRPr lang="en-US" sz="2000" dirty="0" smtClean="0"/>
          </a:p>
          <a:p>
            <a:pPr marL="515938" indent="-342900">
              <a:buFont typeface="Arial"/>
              <a:buChar char="•"/>
            </a:pPr>
            <a:r>
              <a:rPr lang="en-US" sz="2000" dirty="0" smtClean="0"/>
              <a:t>Configuration</a:t>
            </a:r>
            <a:r>
              <a:rPr lang="en-US" sz="2000" dirty="0"/>
              <a:t>: </a:t>
            </a:r>
            <a:r>
              <a:rPr lang="en-US" sz="2000" dirty="0" smtClean="0"/>
              <a:t>Puppet, Chef </a:t>
            </a:r>
            <a:endParaRPr lang="en-US" sz="2000" dirty="0"/>
          </a:p>
        </p:txBody>
      </p:sp>
      <p:pic>
        <p:nvPicPr>
          <p:cNvPr id="17" name="Picture 11" descr="C:\Users\pvv\Desktop\O2 Logos\CWG_personnages_130823\PNG\10_Control_S_130822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55838" y="1170797"/>
            <a:ext cx="1701445" cy="17556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6039556" y="3626556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149151" y="5059270"/>
            <a:ext cx="4556612" cy="923330"/>
          </a:xfrm>
          <a:prstGeom prst="rect">
            <a:avLst/>
          </a:prstGeom>
          <a:solidFill>
            <a:srgbClr val="92D050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dirty="0" smtClean="0"/>
              <a:t>System design and evaluation </a:t>
            </a:r>
            <a:br>
              <a:rPr lang="en-US" dirty="0" smtClean="0"/>
            </a:br>
            <a:r>
              <a:rPr lang="en-US" dirty="0" smtClean="0"/>
              <a:t>of several tools in progress. </a:t>
            </a:r>
          </a:p>
          <a:p>
            <a:r>
              <a:rPr lang="en-US" dirty="0" smtClean="0"/>
              <a:t>Looking for more collaborators in this area. </a:t>
            </a:r>
          </a:p>
        </p:txBody>
      </p:sp>
    </p:spTree>
    <p:extLst>
      <p:ext uri="{BB962C8B-B14F-4D97-AF65-F5344CB8AC3E}">
        <p14:creationId xmlns:p14="http://schemas.microsoft.com/office/powerpoint/2010/main" val="3583953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</a:t>
            </a:r>
            <a:r>
              <a:rPr lang="en-GB" baseline="30000" dirty="0"/>
              <a:t>2</a:t>
            </a:r>
            <a:r>
              <a:rPr lang="en-GB" dirty="0" smtClean="0"/>
              <a:t> Project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634258" y="1123646"/>
            <a:ext cx="7211534" cy="399656"/>
          </a:xfrm>
        </p:spPr>
        <p:txBody>
          <a:bodyPr/>
          <a:lstStyle/>
          <a:p>
            <a:r>
              <a:rPr lang="en-GB" dirty="0" smtClean="0"/>
              <a:t>Institutes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36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97982" y="1123646"/>
            <a:ext cx="1673818" cy="1371600"/>
          </a:xfrm>
          <a:prstGeom prst="rect">
            <a:avLst/>
          </a:prstGeom>
        </p:spPr>
      </p:pic>
      <p:sp>
        <p:nvSpPr>
          <p:cNvPr id="8" name="Content Placeholder 3"/>
          <p:cNvSpPr>
            <a:spLocks noGrp="1"/>
          </p:cNvSpPr>
          <p:nvPr>
            <p:ph sz="quarter" idx="11"/>
          </p:nvPr>
        </p:nvSpPr>
        <p:spPr>
          <a:xfrm>
            <a:off x="2175331" y="1116082"/>
            <a:ext cx="7794315" cy="5489911"/>
          </a:xfrm>
        </p:spPr>
        <p:txBody>
          <a:bodyPr>
            <a:normAutofit fontScale="47500" lnSpcReduction="20000"/>
          </a:bodyPr>
          <a:lstStyle/>
          <a:p>
            <a:r>
              <a:rPr lang="en-US" dirty="0" smtClean="0">
                <a:cs typeface="Arial"/>
              </a:rPr>
              <a:t>Institutes</a:t>
            </a:r>
            <a:r>
              <a:rPr lang="en-US" i="1" dirty="0">
                <a:cs typeface="Arial"/>
              </a:rPr>
              <a:t> (contact person, people involved)</a:t>
            </a:r>
            <a:endParaRPr lang="en-US" dirty="0">
              <a:cs typeface="Arial"/>
            </a:endParaRPr>
          </a:p>
          <a:p>
            <a:pPr lvl="1"/>
            <a:r>
              <a:rPr lang="en-US" dirty="0">
                <a:cs typeface="Arial"/>
              </a:rPr>
              <a:t>FIAS, Frankfurt, </a:t>
            </a:r>
            <a:r>
              <a:rPr lang="en-US" dirty="0" smtClean="0">
                <a:cs typeface="Arial"/>
              </a:rPr>
              <a:t>Germany </a:t>
            </a:r>
            <a:r>
              <a:rPr lang="en-US" i="1" dirty="0" smtClean="0">
                <a:cs typeface="Arial"/>
              </a:rPr>
              <a:t>(V. </a:t>
            </a:r>
            <a:r>
              <a:rPr lang="en-US" i="1" dirty="0" err="1" smtClean="0">
                <a:cs typeface="Arial"/>
              </a:rPr>
              <a:t>Lindenstruth</a:t>
            </a:r>
            <a:r>
              <a:rPr lang="en-US" i="1" dirty="0" smtClean="0">
                <a:cs typeface="Arial"/>
              </a:rPr>
              <a:t>, 8 people)</a:t>
            </a:r>
          </a:p>
          <a:p>
            <a:pPr lvl="1"/>
            <a:r>
              <a:rPr lang="en-US" dirty="0" smtClean="0">
                <a:cs typeface="Arial"/>
              </a:rPr>
              <a:t>GSI, Darmstadt, Germany </a:t>
            </a:r>
            <a:r>
              <a:rPr lang="en-US" i="1" dirty="0" smtClean="0">
                <a:cs typeface="Arial"/>
              </a:rPr>
              <a:t>(M. Al-</a:t>
            </a:r>
            <a:r>
              <a:rPr lang="en-US" i="1" dirty="0" err="1" smtClean="0">
                <a:cs typeface="Arial"/>
              </a:rPr>
              <a:t>Turany</a:t>
            </a:r>
            <a:r>
              <a:rPr lang="en-US" i="1" dirty="0" smtClean="0">
                <a:cs typeface="Arial"/>
              </a:rPr>
              <a:t> and </a:t>
            </a:r>
            <a:r>
              <a:rPr lang="en-US" i="1" dirty="0" err="1" smtClean="0">
                <a:cs typeface="Arial"/>
              </a:rPr>
              <a:t>FairRoot</a:t>
            </a:r>
            <a:r>
              <a:rPr lang="en-US" i="1" dirty="0" smtClean="0">
                <a:cs typeface="Arial"/>
              </a:rPr>
              <a:t> team)</a:t>
            </a:r>
            <a:endParaRPr lang="en-US" i="1" dirty="0">
              <a:cs typeface="Arial"/>
            </a:endParaRPr>
          </a:p>
          <a:p>
            <a:pPr lvl="1"/>
            <a:r>
              <a:rPr lang="en-US" dirty="0">
                <a:cs typeface="Arial"/>
              </a:rPr>
              <a:t>IIT, </a:t>
            </a:r>
            <a:r>
              <a:rPr lang="en-US" dirty="0" err="1">
                <a:cs typeface="Arial"/>
              </a:rPr>
              <a:t>Mumbay</a:t>
            </a:r>
            <a:r>
              <a:rPr lang="en-US" dirty="0">
                <a:cs typeface="Arial"/>
              </a:rPr>
              <a:t>, </a:t>
            </a:r>
            <a:r>
              <a:rPr lang="en-US" dirty="0" smtClean="0">
                <a:cs typeface="Arial"/>
              </a:rPr>
              <a:t>India </a:t>
            </a:r>
            <a:r>
              <a:rPr lang="en-US" i="1" dirty="0" smtClean="0">
                <a:cs typeface="Arial"/>
              </a:rPr>
              <a:t>(S. Dash, 6 people)</a:t>
            </a:r>
            <a:endParaRPr lang="en-US" dirty="0">
              <a:cs typeface="Arial"/>
            </a:endParaRPr>
          </a:p>
          <a:p>
            <a:pPr lvl="1"/>
            <a:r>
              <a:rPr lang="en-US" dirty="0" smtClean="0">
                <a:cs typeface="Arial"/>
              </a:rPr>
              <a:t>IPNO</a:t>
            </a:r>
            <a:r>
              <a:rPr lang="en-US" dirty="0">
                <a:cs typeface="Arial"/>
              </a:rPr>
              <a:t>, </a:t>
            </a:r>
            <a:r>
              <a:rPr lang="en-US" dirty="0" err="1">
                <a:cs typeface="Arial"/>
              </a:rPr>
              <a:t>Orsay</a:t>
            </a:r>
            <a:r>
              <a:rPr lang="en-US" dirty="0">
                <a:cs typeface="Arial"/>
              </a:rPr>
              <a:t>, </a:t>
            </a:r>
            <a:r>
              <a:rPr lang="en-US" dirty="0" smtClean="0">
                <a:cs typeface="Arial"/>
              </a:rPr>
              <a:t>France </a:t>
            </a:r>
            <a:r>
              <a:rPr lang="en-US" i="1" dirty="0" smtClean="0">
                <a:cs typeface="Arial"/>
              </a:rPr>
              <a:t>(I. </a:t>
            </a:r>
            <a:r>
              <a:rPr lang="en-US" i="1" dirty="0" err="1" smtClean="0">
                <a:cs typeface="Arial"/>
              </a:rPr>
              <a:t>Hrivnacova</a:t>
            </a:r>
            <a:r>
              <a:rPr lang="en-US" i="1" dirty="0" smtClean="0">
                <a:cs typeface="Arial"/>
              </a:rPr>
              <a:t>)</a:t>
            </a:r>
            <a:endParaRPr lang="en-US" dirty="0">
              <a:cs typeface="Arial"/>
            </a:endParaRPr>
          </a:p>
          <a:p>
            <a:pPr lvl="1"/>
            <a:r>
              <a:rPr lang="en-US" dirty="0">
                <a:cs typeface="Arial"/>
              </a:rPr>
              <a:t>IRI, Frankfurt, </a:t>
            </a:r>
            <a:r>
              <a:rPr lang="en-US" dirty="0" smtClean="0">
                <a:cs typeface="Arial"/>
              </a:rPr>
              <a:t>Germany </a:t>
            </a:r>
            <a:r>
              <a:rPr lang="en-US" i="1" dirty="0">
                <a:cs typeface="Arial"/>
              </a:rPr>
              <a:t>(Udo </a:t>
            </a:r>
            <a:r>
              <a:rPr lang="en-US" i="1" dirty="0" smtClean="0">
                <a:cs typeface="Arial"/>
              </a:rPr>
              <a:t>Kebschull, 1 PhD student)</a:t>
            </a:r>
            <a:endParaRPr lang="en-US" dirty="0">
              <a:cs typeface="Arial"/>
            </a:endParaRPr>
          </a:p>
          <a:p>
            <a:pPr lvl="1"/>
            <a:r>
              <a:rPr lang="en-US" dirty="0">
                <a:cs typeface="Arial"/>
              </a:rPr>
              <a:t>Jammu University, Jammu, </a:t>
            </a:r>
            <a:r>
              <a:rPr lang="en-US" dirty="0" smtClean="0">
                <a:cs typeface="Arial"/>
              </a:rPr>
              <a:t>India </a:t>
            </a:r>
            <a:r>
              <a:rPr lang="en-US" i="1" dirty="0" smtClean="0">
                <a:cs typeface="Arial"/>
              </a:rPr>
              <a:t>(A. </a:t>
            </a:r>
            <a:r>
              <a:rPr lang="en-US" i="1" dirty="0" err="1" smtClean="0">
                <a:cs typeface="Arial"/>
              </a:rPr>
              <a:t>Bhasin</a:t>
            </a:r>
            <a:r>
              <a:rPr lang="en-US" i="1" dirty="0" smtClean="0">
                <a:cs typeface="Arial"/>
              </a:rPr>
              <a:t>, 5 people)</a:t>
            </a:r>
            <a:endParaRPr lang="en-US" i="1" dirty="0">
              <a:cs typeface="Arial"/>
            </a:endParaRPr>
          </a:p>
          <a:p>
            <a:pPr lvl="1"/>
            <a:r>
              <a:rPr lang="en-US" dirty="0" err="1" smtClean="0">
                <a:cs typeface="Arial"/>
              </a:rPr>
              <a:t>Rudjer</a:t>
            </a:r>
            <a:r>
              <a:rPr lang="en-US" dirty="0" smtClean="0">
                <a:cs typeface="Arial"/>
              </a:rPr>
              <a:t> </a:t>
            </a:r>
            <a:r>
              <a:rPr lang="en-US" dirty="0" err="1">
                <a:cs typeface="Arial"/>
              </a:rPr>
              <a:t>Bošković</a:t>
            </a:r>
            <a:r>
              <a:rPr lang="en-US" dirty="0">
                <a:cs typeface="Arial"/>
              </a:rPr>
              <a:t> Institute, Zagreb, </a:t>
            </a:r>
            <a:r>
              <a:rPr lang="en-US" dirty="0" smtClean="0">
                <a:cs typeface="Arial"/>
              </a:rPr>
              <a:t>Croatia </a:t>
            </a:r>
            <a:r>
              <a:rPr lang="en-US" i="1" dirty="0" smtClean="0">
                <a:cs typeface="Arial"/>
              </a:rPr>
              <a:t>(M. </a:t>
            </a:r>
            <a:r>
              <a:rPr lang="en-US" i="1" dirty="0" err="1" smtClean="0">
                <a:cs typeface="Arial"/>
              </a:rPr>
              <a:t>Planicic</a:t>
            </a:r>
            <a:r>
              <a:rPr lang="en-US" i="1" dirty="0" smtClean="0">
                <a:cs typeface="Arial"/>
              </a:rPr>
              <a:t>, 1 postdoc)</a:t>
            </a:r>
            <a:endParaRPr lang="en-US" i="1" dirty="0">
              <a:cs typeface="Arial"/>
            </a:endParaRPr>
          </a:p>
          <a:p>
            <a:pPr lvl="1"/>
            <a:r>
              <a:rPr lang="en-US" dirty="0">
                <a:cs typeface="Arial"/>
              </a:rPr>
              <a:t>SUP, Sao Paulo, </a:t>
            </a:r>
            <a:r>
              <a:rPr lang="en-US" dirty="0" err="1" smtClean="0">
                <a:cs typeface="Arial"/>
              </a:rPr>
              <a:t>Brasil</a:t>
            </a:r>
            <a:r>
              <a:rPr lang="en-US" dirty="0" smtClean="0">
                <a:cs typeface="Arial"/>
              </a:rPr>
              <a:t> </a:t>
            </a:r>
            <a:r>
              <a:rPr lang="en-US" i="1" dirty="0">
                <a:cs typeface="Arial"/>
              </a:rPr>
              <a:t>(</a:t>
            </a:r>
            <a:r>
              <a:rPr lang="en-US" i="1" dirty="0" smtClean="0">
                <a:cs typeface="Arial"/>
              </a:rPr>
              <a:t>M. </a:t>
            </a:r>
            <a:r>
              <a:rPr lang="en-US" i="1" dirty="0" err="1">
                <a:cs typeface="Arial"/>
              </a:rPr>
              <a:t>Gameiro</a:t>
            </a:r>
            <a:r>
              <a:rPr lang="en-US" i="1" dirty="0">
                <a:cs typeface="Arial"/>
              </a:rPr>
              <a:t> </a:t>
            </a:r>
            <a:r>
              <a:rPr lang="en-US" i="1" dirty="0" err="1" smtClean="0">
                <a:cs typeface="Arial"/>
              </a:rPr>
              <a:t>Munhoz</a:t>
            </a:r>
            <a:r>
              <a:rPr lang="en-US" i="1" dirty="0" smtClean="0">
                <a:cs typeface="Arial"/>
              </a:rPr>
              <a:t>, 1 PhD)</a:t>
            </a:r>
            <a:endParaRPr lang="en-US" i="1" dirty="0">
              <a:cs typeface="Arial"/>
            </a:endParaRPr>
          </a:p>
          <a:p>
            <a:pPr lvl="1"/>
            <a:r>
              <a:rPr lang="en-US" dirty="0">
                <a:cs typeface="Arial"/>
              </a:rPr>
              <a:t>University Of Technology, Warsaw, </a:t>
            </a:r>
            <a:r>
              <a:rPr lang="en-US" dirty="0" smtClean="0">
                <a:cs typeface="Arial"/>
              </a:rPr>
              <a:t>Poland </a:t>
            </a:r>
            <a:r>
              <a:rPr lang="en-US" i="1" dirty="0" smtClean="0">
                <a:cs typeface="Arial"/>
              </a:rPr>
              <a:t>(J. Pluta, 1 staff, 2 PhD, 3 students)</a:t>
            </a:r>
            <a:endParaRPr lang="en-US" i="1" dirty="0">
              <a:cs typeface="Arial"/>
            </a:endParaRPr>
          </a:p>
          <a:p>
            <a:pPr lvl="1"/>
            <a:r>
              <a:rPr lang="en-US" dirty="0" err="1">
                <a:cs typeface="Arial"/>
              </a:rPr>
              <a:t>Wiegner</a:t>
            </a:r>
            <a:r>
              <a:rPr lang="en-US" dirty="0">
                <a:cs typeface="Arial"/>
              </a:rPr>
              <a:t> Institute, Budapest, </a:t>
            </a:r>
            <a:r>
              <a:rPr lang="en-US" dirty="0" smtClean="0">
                <a:cs typeface="Arial"/>
              </a:rPr>
              <a:t>Hungary </a:t>
            </a:r>
            <a:r>
              <a:rPr lang="en-US" i="1" dirty="0" smtClean="0">
                <a:cs typeface="Arial"/>
              </a:rPr>
              <a:t>(G. Barnafoldi, 2 staffs, 1 PhD)</a:t>
            </a:r>
            <a:endParaRPr lang="en-US" dirty="0">
              <a:cs typeface="Arial"/>
            </a:endParaRPr>
          </a:p>
          <a:p>
            <a:pPr lvl="1"/>
            <a:r>
              <a:rPr lang="en-US" dirty="0">
                <a:cs typeface="Arial"/>
              </a:rPr>
              <a:t>CERN, Geneva, </a:t>
            </a:r>
            <a:r>
              <a:rPr lang="en-US" dirty="0" smtClean="0">
                <a:cs typeface="Arial"/>
              </a:rPr>
              <a:t>Switzerland 	</a:t>
            </a:r>
            <a:r>
              <a:rPr lang="en-US" i="1" dirty="0" smtClean="0">
                <a:cs typeface="Arial"/>
              </a:rPr>
              <a:t>(P. Buncic, </a:t>
            </a:r>
            <a:r>
              <a:rPr lang="en-GB" i="1" dirty="0" smtClean="0"/>
              <a:t>7 staffs and 5 students or visitors)</a:t>
            </a:r>
            <a:r>
              <a:rPr lang="en-US" i="1" dirty="0" smtClean="0">
                <a:cs typeface="Arial"/>
              </a:rPr>
              <a:t> </a:t>
            </a:r>
            <a:br>
              <a:rPr lang="en-US" i="1" dirty="0" smtClean="0">
                <a:cs typeface="Arial"/>
              </a:rPr>
            </a:br>
            <a:r>
              <a:rPr lang="en-US" i="1" dirty="0" smtClean="0">
                <a:cs typeface="Arial"/>
              </a:rPr>
              <a:t>					(P. Vande Vyvre, 7 staffs and 2 students)</a:t>
            </a:r>
            <a:endParaRPr lang="en-US" sz="2800" i="1" dirty="0">
              <a:cs typeface="Arial"/>
            </a:endParaRPr>
          </a:p>
          <a:p>
            <a:r>
              <a:rPr lang="en-US" dirty="0">
                <a:cs typeface="Arial"/>
              </a:rPr>
              <a:t>Looking for more </a:t>
            </a:r>
            <a:r>
              <a:rPr lang="en-US" dirty="0" smtClean="0">
                <a:cs typeface="Arial"/>
              </a:rPr>
              <a:t>groups and people</a:t>
            </a:r>
            <a:endParaRPr lang="en-US" dirty="0">
              <a:cs typeface="Arial"/>
            </a:endParaRPr>
          </a:p>
          <a:p>
            <a:pPr lvl="1"/>
            <a:r>
              <a:rPr lang="en-US" dirty="0">
                <a:cs typeface="Arial"/>
              </a:rPr>
              <a:t>Need people with computing skills and from detector </a:t>
            </a:r>
            <a:r>
              <a:rPr lang="en-US" dirty="0" smtClean="0">
                <a:cs typeface="Arial"/>
              </a:rPr>
              <a:t>groups</a:t>
            </a:r>
          </a:p>
          <a:p>
            <a:r>
              <a:rPr lang="en-US" dirty="0" smtClean="0">
                <a:cs typeface="Arial"/>
              </a:rPr>
              <a:t>Active interest from </a:t>
            </a:r>
            <a:r>
              <a:rPr lang="en-US" i="1" dirty="0" smtClean="0">
                <a:cs typeface="Arial"/>
              </a:rPr>
              <a:t>(contact person, people involved)</a:t>
            </a:r>
          </a:p>
          <a:p>
            <a:pPr lvl="1"/>
            <a:r>
              <a:rPr lang="en-GB" dirty="0" smtClean="0"/>
              <a:t>Creighton University, Omaha, US </a:t>
            </a:r>
            <a:r>
              <a:rPr lang="en-GB" i="1" dirty="0" smtClean="0"/>
              <a:t>(M. </a:t>
            </a:r>
            <a:r>
              <a:rPr lang="en-GB" i="1" dirty="0" err="1" smtClean="0"/>
              <a:t>Cherney</a:t>
            </a:r>
            <a:r>
              <a:rPr lang="en-GB" i="1" dirty="0" smtClean="0"/>
              <a:t>, 1 staff and 1 postdoc)</a:t>
            </a:r>
            <a:endParaRPr lang="en-GB" i="1" dirty="0"/>
          </a:p>
          <a:p>
            <a:pPr lvl="1"/>
            <a:r>
              <a:rPr lang="en-US" dirty="0" smtClean="0"/>
              <a:t>KISTI, </a:t>
            </a:r>
            <a:r>
              <a:rPr lang="en-GB" dirty="0" smtClean="0"/>
              <a:t>Daejeon, Korea </a:t>
            </a:r>
          </a:p>
          <a:p>
            <a:pPr lvl="1"/>
            <a:r>
              <a:rPr lang="en-GB" dirty="0" smtClean="0"/>
              <a:t>KMUTT (King </a:t>
            </a:r>
            <a:r>
              <a:rPr lang="en-GB" dirty="0" err="1"/>
              <a:t>Mongkut's</a:t>
            </a:r>
            <a:r>
              <a:rPr lang="en-GB" dirty="0"/>
              <a:t> University of Technology </a:t>
            </a:r>
            <a:r>
              <a:rPr lang="en-GB" dirty="0" err="1" smtClean="0"/>
              <a:t>Thonburi</a:t>
            </a:r>
            <a:r>
              <a:rPr lang="en-GB" dirty="0" smtClean="0"/>
              <a:t>), </a:t>
            </a:r>
            <a:r>
              <a:rPr lang="en-GB" dirty="0"/>
              <a:t>Bangkok, </a:t>
            </a:r>
            <a:r>
              <a:rPr lang="en-GB" dirty="0" smtClean="0"/>
              <a:t>Thailand</a:t>
            </a:r>
            <a:br>
              <a:rPr lang="en-GB" dirty="0" smtClean="0"/>
            </a:br>
            <a:r>
              <a:rPr lang="en-GB" i="1" dirty="0" smtClean="0"/>
              <a:t>(</a:t>
            </a:r>
            <a:r>
              <a:rPr lang="en-GB" i="1" dirty="0"/>
              <a:t>T</a:t>
            </a:r>
            <a:r>
              <a:rPr lang="en-GB" i="1" dirty="0" smtClean="0"/>
              <a:t>. </a:t>
            </a:r>
            <a:r>
              <a:rPr lang="en-GB" i="1" dirty="0" err="1" smtClean="0"/>
              <a:t>Achalakul</a:t>
            </a:r>
            <a:r>
              <a:rPr lang="en-GB" i="1" dirty="0" smtClean="0"/>
              <a:t>, 1 staff and master students)</a:t>
            </a:r>
          </a:p>
          <a:p>
            <a:pPr lvl="1"/>
            <a:r>
              <a:rPr lang="en-GB" dirty="0" smtClean="0"/>
              <a:t>KTO </a:t>
            </a:r>
            <a:r>
              <a:rPr lang="en-GB" dirty="0" err="1"/>
              <a:t>Karatay</a:t>
            </a:r>
            <a:r>
              <a:rPr lang="en-GB" dirty="0"/>
              <a:t> </a:t>
            </a:r>
            <a:r>
              <a:rPr lang="en-GB" dirty="0" smtClean="0"/>
              <a:t>University, Turkey</a:t>
            </a:r>
          </a:p>
          <a:p>
            <a:pPr lvl="1"/>
            <a:r>
              <a:rPr lang="en-GB" dirty="0" smtClean="0"/>
              <a:t>Lawrence </a:t>
            </a:r>
            <a:r>
              <a:rPr lang="en-GB" dirty="0"/>
              <a:t>Berkeley National Lab</a:t>
            </a:r>
            <a:r>
              <a:rPr lang="en-GB" dirty="0" smtClean="0"/>
              <a:t>., US </a:t>
            </a:r>
            <a:r>
              <a:rPr lang="en-GB" i="1" dirty="0" smtClean="0"/>
              <a:t>(R.J. Porter</a:t>
            </a:r>
            <a:r>
              <a:rPr lang="en-GB" i="1" dirty="0"/>
              <a:t>, 1 staff and 1 </a:t>
            </a:r>
            <a:r>
              <a:rPr lang="en-GB" i="1" dirty="0" smtClean="0"/>
              <a:t>postdoc)</a:t>
            </a:r>
            <a:endParaRPr lang="en-GB" dirty="0" smtClean="0"/>
          </a:p>
          <a:p>
            <a:pPr lvl="1"/>
            <a:r>
              <a:rPr lang="en-US" dirty="0" smtClean="0"/>
              <a:t>LIPI, </a:t>
            </a:r>
            <a:r>
              <a:rPr lang="en-GB" dirty="0" smtClean="0"/>
              <a:t>Bandung, </a:t>
            </a:r>
            <a:r>
              <a:rPr lang="en-US" dirty="0" smtClean="0"/>
              <a:t>Indonesia</a:t>
            </a:r>
            <a:endParaRPr lang="en-GB" dirty="0" smtClean="0"/>
          </a:p>
          <a:p>
            <a:pPr lvl="1"/>
            <a:r>
              <a:rPr lang="en-GB" dirty="0"/>
              <a:t>Oak Ridge National Laboratory,  </a:t>
            </a:r>
            <a:r>
              <a:rPr lang="en-GB" dirty="0" smtClean="0"/>
              <a:t>US </a:t>
            </a:r>
            <a:r>
              <a:rPr lang="en-GB" i="1" dirty="0" smtClean="0"/>
              <a:t>(K. </a:t>
            </a:r>
            <a:r>
              <a:rPr lang="en-GB" i="1" dirty="0"/>
              <a:t>Read, 1 staff and 1 </a:t>
            </a:r>
            <a:r>
              <a:rPr lang="en-GB" i="1" dirty="0" smtClean="0"/>
              <a:t>postdoc)</a:t>
            </a:r>
            <a:endParaRPr lang="en-GB" dirty="0"/>
          </a:p>
          <a:p>
            <a:pPr lvl="1"/>
            <a:r>
              <a:rPr lang="en-GB" dirty="0" err="1"/>
              <a:t>Thammasat</a:t>
            </a:r>
            <a:r>
              <a:rPr lang="en-GB" dirty="0"/>
              <a:t> University, Bangkok, Thailand </a:t>
            </a:r>
            <a:r>
              <a:rPr lang="en-GB" i="1" dirty="0"/>
              <a:t>(</a:t>
            </a:r>
            <a:r>
              <a:rPr lang="en-GB" i="1" dirty="0" smtClean="0"/>
              <a:t>K. </a:t>
            </a:r>
            <a:r>
              <a:rPr lang="en-GB" i="1" dirty="0" err="1" smtClean="0"/>
              <a:t>Chanchio</a:t>
            </a:r>
            <a:r>
              <a:rPr lang="en-GB" i="1" dirty="0" smtClean="0"/>
              <a:t>)</a:t>
            </a:r>
          </a:p>
          <a:p>
            <a:pPr lvl="1"/>
            <a:r>
              <a:rPr lang="en-US" dirty="0" smtClean="0"/>
              <a:t>University </a:t>
            </a:r>
            <a:r>
              <a:rPr lang="en-US" dirty="0"/>
              <a:t>of Cape Town, South Africa </a:t>
            </a:r>
            <a:r>
              <a:rPr lang="en-US" i="1" dirty="0" smtClean="0"/>
              <a:t>(T. </a:t>
            </a:r>
            <a:r>
              <a:rPr lang="en-US" i="1" dirty="0" err="1" smtClean="0"/>
              <a:t>Dietel</a:t>
            </a:r>
            <a:r>
              <a:rPr lang="en-US" i="1" dirty="0" smtClean="0"/>
              <a:t>)</a:t>
            </a:r>
          </a:p>
          <a:p>
            <a:pPr lvl="1"/>
            <a:r>
              <a:rPr lang="en-GB" dirty="0" smtClean="0"/>
              <a:t>University </a:t>
            </a:r>
            <a:r>
              <a:rPr lang="en-GB" dirty="0"/>
              <a:t>of </a:t>
            </a:r>
            <a:r>
              <a:rPr lang="en-GB" dirty="0" smtClean="0"/>
              <a:t>Houston, US </a:t>
            </a:r>
            <a:r>
              <a:rPr lang="en-GB" i="1" dirty="0" smtClean="0"/>
              <a:t>(A. Timmins, 1 staff and 1 postdoc)</a:t>
            </a:r>
          </a:p>
          <a:p>
            <a:pPr lvl="1"/>
            <a:r>
              <a:rPr lang="en-GB" dirty="0" smtClean="0"/>
              <a:t>University of Talca</a:t>
            </a:r>
            <a:r>
              <a:rPr lang="en-GB" dirty="0"/>
              <a:t>, Chile </a:t>
            </a:r>
            <a:r>
              <a:rPr lang="en-GB" i="1" dirty="0"/>
              <a:t>(</a:t>
            </a:r>
            <a:r>
              <a:rPr lang="en-GB" i="1" dirty="0" smtClean="0"/>
              <a:t>S. A. </a:t>
            </a:r>
            <a:r>
              <a:rPr lang="en-GB" i="1" dirty="0"/>
              <a:t>Guinez </a:t>
            </a:r>
            <a:r>
              <a:rPr lang="en-GB" i="1" dirty="0" smtClean="0"/>
              <a:t>Molinos, 3 staffs)</a:t>
            </a:r>
          </a:p>
          <a:p>
            <a:pPr lvl="1"/>
            <a:r>
              <a:rPr lang="en-GB" dirty="0"/>
              <a:t>University of Tennessee, US </a:t>
            </a:r>
            <a:r>
              <a:rPr lang="en-GB" i="1" dirty="0"/>
              <a:t>(K. Read, 1 staff and 1 postdoc)</a:t>
            </a:r>
            <a:endParaRPr lang="en-GB" dirty="0"/>
          </a:p>
          <a:p>
            <a:pPr lvl="1"/>
            <a:r>
              <a:rPr lang="en-GB" dirty="0" smtClean="0"/>
              <a:t>University of Texas, US </a:t>
            </a:r>
            <a:r>
              <a:rPr lang="en-GB" i="1" dirty="0" smtClean="0"/>
              <a:t>(C. </a:t>
            </a:r>
            <a:r>
              <a:rPr lang="en-GB" i="1" dirty="0" err="1" smtClean="0"/>
              <a:t>Markert</a:t>
            </a:r>
            <a:r>
              <a:rPr lang="en-GB" i="1" dirty="0" smtClean="0"/>
              <a:t>)</a:t>
            </a:r>
          </a:p>
          <a:p>
            <a:pPr lvl="1"/>
            <a:r>
              <a:rPr lang="en-GB" dirty="0" smtClean="0"/>
              <a:t>Wayne State University, US </a:t>
            </a:r>
            <a:r>
              <a:rPr lang="en-GB" i="1" dirty="0" smtClean="0"/>
              <a:t>(C. </a:t>
            </a:r>
            <a:r>
              <a:rPr lang="en-GB" i="1" dirty="0" err="1" smtClean="0"/>
              <a:t>Pruneau</a:t>
            </a:r>
            <a:r>
              <a:rPr lang="en-GB" i="1" dirty="0" smtClean="0"/>
              <a:t>)</a:t>
            </a:r>
          </a:p>
          <a:p>
            <a:pPr lvl="1"/>
            <a:endParaRPr lang="en-US" dirty="0"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791365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Budget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1"/>
          </p:nvPr>
        </p:nvSpPr>
        <p:spPr>
          <a:xfrm>
            <a:off x="674842" y="4854801"/>
            <a:ext cx="7794315" cy="1243087"/>
          </a:xfrm>
        </p:spPr>
        <p:txBody>
          <a:bodyPr>
            <a:normAutofit fontScale="70000" lnSpcReduction="20000"/>
          </a:bodyPr>
          <a:lstStyle/>
          <a:p>
            <a:pPr>
              <a:buFont typeface="Arial"/>
              <a:buChar char="•"/>
            </a:pPr>
            <a:r>
              <a:rPr lang="en-US" sz="2400" dirty="0"/>
              <a:t>~80% of </a:t>
            </a:r>
            <a:r>
              <a:rPr lang="en-US" sz="2400" dirty="0" smtClean="0"/>
              <a:t>budget covered</a:t>
            </a:r>
          </a:p>
          <a:p>
            <a:pPr>
              <a:buFont typeface="Arial"/>
              <a:buChar char="•"/>
            </a:pPr>
            <a:r>
              <a:rPr lang="en-US" sz="2400" dirty="0" smtClean="0"/>
              <a:t>Contributions possible by cash or in-kind</a:t>
            </a:r>
            <a:endParaRPr lang="en-US" sz="2400" dirty="0"/>
          </a:p>
          <a:p>
            <a:pPr>
              <a:buFont typeface="Arial"/>
              <a:buChar char="•"/>
            </a:pPr>
            <a:r>
              <a:rPr lang="en-US" sz="2400" dirty="0" smtClean="0"/>
              <a:t>Continuous </a:t>
            </a:r>
            <a:r>
              <a:rPr lang="en-US" sz="2400" dirty="0"/>
              <a:t>funding for GRID </a:t>
            </a:r>
            <a:r>
              <a:rPr lang="en-US" sz="2400" dirty="0" smtClean="0"/>
              <a:t>assumed</a:t>
            </a:r>
            <a:endParaRPr lang="en-US" sz="24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37</a:t>
            </a:fld>
            <a:endParaRPr lang="en-US" dirty="0"/>
          </a:p>
        </p:txBody>
      </p:sp>
      <p:pic>
        <p:nvPicPr>
          <p:cNvPr id="6" name="tabl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1739" y="1253506"/>
            <a:ext cx="5560521" cy="33302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2370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Future steps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1"/>
          </p:nvPr>
        </p:nvSpPr>
        <p:spPr>
          <a:xfrm>
            <a:off x="634257" y="1932236"/>
            <a:ext cx="7794315" cy="4000500"/>
          </a:xfrm>
        </p:spPr>
        <p:txBody>
          <a:bodyPr>
            <a:noAutofit/>
          </a:bodyPr>
          <a:lstStyle/>
          <a:p>
            <a:pPr marL="342900" indent="-342900">
              <a:lnSpc>
                <a:spcPct val="100000"/>
              </a:lnSpc>
              <a:buFontTx/>
              <a:buChar char="-"/>
            </a:pPr>
            <a:r>
              <a:rPr lang="en-GB" sz="2000" dirty="0"/>
              <a:t>A new computing system (O</a:t>
            </a:r>
            <a:r>
              <a:rPr lang="en-GB" sz="2000" baseline="30000" dirty="0"/>
              <a:t>2</a:t>
            </a:r>
            <a:r>
              <a:rPr lang="en-GB" sz="2000" dirty="0"/>
              <a:t>) should be ready for the ALICE upgrade during the LHC LS2 (currently scheduled in 2018-19).</a:t>
            </a:r>
          </a:p>
          <a:p>
            <a:pPr marL="342900" indent="-342900">
              <a:lnSpc>
                <a:spcPct val="100000"/>
              </a:lnSpc>
              <a:buFontTx/>
              <a:buChar char="-"/>
            </a:pPr>
            <a:r>
              <a:rPr lang="en-GB" sz="2000" dirty="0"/>
              <a:t>The ALICE O</a:t>
            </a:r>
            <a:r>
              <a:rPr lang="en-GB" sz="2000" baseline="30000" dirty="0"/>
              <a:t>2 </a:t>
            </a:r>
            <a:r>
              <a:rPr lang="en-GB" sz="2000" dirty="0"/>
              <a:t>R&amp;D effort has started in 2013 and is progressing well but additional people and expertise are still required in several areas:</a:t>
            </a:r>
          </a:p>
          <a:p>
            <a:pPr marL="1085850" lvl="1" indent="-342900">
              <a:buFontTx/>
              <a:buChar char="-"/>
            </a:pPr>
            <a:r>
              <a:rPr lang="en-US" sz="1400" dirty="0"/>
              <a:t>VHDL code for links and computer I/O interfaces</a:t>
            </a:r>
          </a:p>
          <a:p>
            <a:pPr marL="1085850" lvl="1" indent="-342900">
              <a:buFontTx/>
              <a:buChar char="-"/>
            </a:pPr>
            <a:r>
              <a:rPr lang="en-US" sz="1400" dirty="0"/>
              <a:t>Detector code benchmarking</a:t>
            </a:r>
          </a:p>
          <a:p>
            <a:pPr marL="1085850" lvl="1" indent="-342900">
              <a:buFontTx/>
              <a:buChar char="-"/>
            </a:pPr>
            <a:r>
              <a:rPr lang="en-US" sz="1400" dirty="0"/>
              <a:t>Software framework development</a:t>
            </a:r>
          </a:p>
          <a:p>
            <a:pPr marL="1085850" lvl="1" indent="-342900">
              <a:buFontTx/>
              <a:buChar char="-"/>
            </a:pPr>
            <a:r>
              <a:rPr lang="en-US" sz="1400" dirty="0"/>
              <a:t>Control, configuration and monitoring of the computing farm</a:t>
            </a:r>
          </a:p>
          <a:p>
            <a:pPr marL="342900" indent="-342900">
              <a:lnSpc>
                <a:spcPct val="100000"/>
              </a:lnSpc>
              <a:buFontTx/>
              <a:buChar char="-"/>
            </a:pPr>
            <a:r>
              <a:rPr lang="en-US" sz="2000" dirty="0"/>
              <a:t>The project funding is not entirely covered.</a:t>
            </a:r>
          </a:p>
          <a:p>
            <a:pPr marL="342900" indent="-342900">
              <a:lnSpc>
                <a:spcPct val="100000"/>
              </a:lnSpc>
              <a:buFontTx/>
              <a:buChar char="-"/>
            </a:pPr>
            <a:r>
              <a:rPr lang="en-US" sz="2000" dirty="0"/>
              <a:t>Schedule</a:t>
            </a:r>
          </a:p>
          <a:p>
            <a:pPr marL="1085850" lvl="1" indent="-342900">
              <a:buFontTx/>
              <a:buChar char="-"/>
            </a:pPr>
            <a:r>
              <a:rPr lang="en-US" sz="1400" dirty="0"/>
              <a:t>June ‘15 : submission of TDR, finalize the project funding</a:t>
            </a:r>
          </a:p>
          <a:p>
            <a:pPr marL="1085850" lvl="1" indent="-342900">
              <a:buFontTx/>
              <a:buChar char="-"/>
            </a:pPr>
            <a:r>
              <a:rPr lang="en-US" sz="1400" dirty="0"/>
              <a:t>‘16 – ’17: technology choices and software development</a:t>
            </a:r>
          </a:p>
          <a:p>
            <a:pPr marL="1085850" lvl="1" indent="-342900">
              <a:buFontTx/>
              <a:buChar char="-"/>
            </a:pPr>
            <a:r>
              <a:rPr lang="en-US" sz="1400" dirty="0"/>
              <a:t>June ’18 – June ’20: installation and commissioning</a:t>
            </a:r>
            <a:endParaRPr lang="en-GB" sz="1400" dirty="0"/>
          </a:p>
          <a:p>
            <a:pPr>
              <a:lnSpc>
                <a:spcPct val="100000"/>
              </a:lnSpc>
            </a:pPr>
            <a:endParaRPr lang="en-GB" sz="20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38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9597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Experiments</a:t>
            </a:r>
            <a:endParaRPr lang="en-US" dirty="0" smtClean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FBB5913-385C-4C8A-A0B4-78EB169DD34E}" type="slidenum">
              <a:rPr lang="en-GB" smtClean="0"/>
              <a:pPr/>
              <a:t>4</a:t>
            </a:fld>
            <a:r>
              <a:rPr lang="en-GB" dirty="0" smtClean="0"/>
              <a:t>/54</a:t>
            </a:r>
            <a:endParaRPr lang="en-GB" dirty="0"/>
          </a:p>
        </p:txBody>
      </p:sp>
      <p:pic>
        <p:nvPicPr>
          <p:cNvPr id="15363" name="Picture 3" descr="LHC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673183" y="914400"/>
            <a:ext cx="7274010" cy="569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Arc 9"/>
          <p:cNvSpPr>
            <a:spLocks/>
          </p:cNvSpPr>
          <p:nvPr/>
        </p:nvSpPr>
        <p:spPr bwMode="auto">
          <a:xfrm rot="380412">
            <a:off x="5867400" y="4419600"/>
            <a:ext cx="463550" cy="228600"/>
          </a:xfrm>
          <a:custGeom>
            <a:avLst/>
            <a:gdLst>
              <a:gd name="T0" fmla="*/ 0 w 20775"/>
              <a:gd name="T1" fmla="*/ 2147483647 h 21600"/>
              <a:gd name="T2" fmla="*/ 2147483647 w 20775"/>
              <a:gd name="T3" fmla="*/ 2147483647 h 21600"/>
              <a:gd name="T4" fmla="*/ 2147483647 w 20775"/>
              <a:gd name="T5" fmla="*/ 2147483647 h 21600"/>
              <a:gd name="T6" fmla="*/ 0 60000 65536"/>
              <a:gd name="T7" fmla="*/ 0 60000 65536"/>
              <a:gd name="T8" fmla="*/ 0 60000 65536"/>
              <a:gd name="T9" fmla="*/ 0 w 20775"/>
              <a:gd name="T10" fmla="*/ 0 h 21600"/>
              <a:gd name="T11" fmla="*/ 20775 w 20775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0775" h="21600" fill="none" extrusionOk="0">
                <a:moveTo>
                  <a:pt x="0" y="801"/>
                </a:moveTo>
                <a:cubicBezTo>
                  <a:pt x="1897" y="269"/>
                  <a:pt x="3857" y="-1"/>
                  <a:pt x="5828" y="0"/>
                </a:cubicBezTo>
                <a:cubicBezTo>
                  <a:pt x="11398" y="0"/>
                  <a:pt x="16753" y="2151"/>
                  <a:pt x="20774" y="6006"/>
                </a:cubicBezTo>
              </a:path>
              <a:path w="20775" h="21600" stroke="0" extrusionOk="0">
                <a:moveTo>
                  <a:pt x="0" y="801"/>
                </a:moveTo>
                <a:cubicBezTo>
                  <a:pt x="1897" y="269"/>
                  <a:pt x="3857" y="-1"/>
                  <a:pt x="5828" y="0"/>
                </a:cubicBezTo>
                <a:cubicBezTo>
                  <a:pt x="11398" y="0"/>
                  <a:pt x="16753" y="2151"/>
                  <a:pt x="20774" y="6006"/>
                </a:cubicBezTo>
                <a:lnTo>
                  <a:pt x="5828" y="21600"/>
                </a:lnTo>
                <a:close/>
              </a:path>
            </a:pathLst>
          </a:custGeom>
          <a:noFill/>
          <a:ln w="28575">
            <a:solidFill>
              <a:srgbClr val="FFFF99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" name="Arc 10"/>
          <p:cNvSpPr>
            <a:spLocks/>
          </p:cNvSpPr>
          <p:nvPr/>
        </p:nvSpPr>
        <p:spPr bwMode="auto">
          <a:xfrm rot="380412" flipV="1">
            <a:off x="6959600" y="4805363"/>
            <a:ext cx="279400" cy="428625"/>
          </a:xfrm>
          <a:custGeom>
            <a:avLst/>
            <a:gdLst>
              <a:gd name="T0" fmla="*/ 2147483647 w 21600"/>
              <a:gd name="T1" fmla="*/ 0 h 35480"/>
              <a:gd name="T2" fmla="*/ 2147483647 w 21600"/>
              <a:gd name="T3" fmla="*/ 2147483647 h 35480"/>
              <a:gd name="T4" fmla="*/ 0 w 21600"/>
              <a:gd name="T5" fmla="*/ 2147483647 h 35480"/>
              <a:gd name="T6" fmla="*/ 0 60000 65536"/>
              <a:gd name="T7" fmla="*/ 0 60000 65536"/>
              <a:gd name="T8" fmla="*/ 0 60000 65536"/>
              <a:gd name="T9" fmla="*/ 0 w 21600"/>
              <a:gd name="T10" fmla="*/ 0 h 35480"/>
              <a:gd name="T11" fmla="*/ 21600 w 21600"/>
              <a:gd name="T12" fmla="*/ 35480 h 3548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35480" fill="none" extrusionOk="0">
                <a:moveTo>
                  <a:pt x="2741" y="-1"/>
                </a:moveTo>
                <a:cubicBezTo>
                  <a:pt x="13522" y="1378"/>
                  <a:pt x="21600" y="10555"/>
                  <a:pt x="21600" y="21425"/>
                </a:cubicBezTo>
                <a:cubicBezTo>
                  <a:pt x="21600" y="26580"/>
                  <a:pt x="19756" y="31565"/>
                  <a:pt x="16401" y="35479"/>
                </a:cubicBezTo>
              </a:path>
              <a:path w="21600" h="35480" stroke="0" extrusionOk="0">
                <a:moveTo>
                  <a:pt x="2741" y="-1"/>
                </a:moveTo>
                <a:cubicBezTo>
                  <a:pt x="13522" y="1378"/>
                  <a:pt x="21600" y="10555"/>
                  <a:pt x="21600" y="21425"/>
                </a:cubicBezTo>
                <a:cubicBezTo>
                  <a:pt x="21600" y="26580"/>
                  <a:pt x="19756" y="31565"/>
                  <a:pt x="16401" y="35479"/>
                </a:cubicBezTo>
                <a:lnTo>
                  <a:pt x="0" y="21425"/>
                </a:lnTo>
                <a:close/>
              </a:path>
            </a:pathLst>
          </a:custGeom>
          <a:noFill/>
          <a:ln w="28575">
            <a:solidFill>
              <a:srgbClr val="FFFF99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pic>
        <p:nvPicPr>
          <p:cNvPr id="6" name="Picture 11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772275" y="5364237"/>
            <a:ext cx="850206" cy="6317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5374" name="Text Box 14"/>
          <p:cNvSpPr txBox="1">
            <a:spLocks noChangeArrowheads="1"/>
          </p:cNvSpPr>
          <p:nvPr/>
        </p:nvSpPr>
        <p:spPr bwMode="auto">
          <a:xfrm>
            <a:off x="6588224" y="1772816"/>
            <a:ext cx="1034257" cy="646331"/>
          </a:xfrm>
          <a:prstGeom prst="rect">
            <a:avLst/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n-US" sz="1200" dirty="0" smtClean="0"/>
              <a:t>CERN</a:t>
            </a:r>
          </a:p>
          <a:p>
            <a:r>
              <a:rPr lang="en-US" sz="1200" dirty="0" smtClean="0"/>
              <a:t>Computing</a:t>
            </a:r>
            <a:r>
              <a:rPr lang="en-US" sz="1200" dirty="0"/>
              <a:t/>
            </a:r>
            <a:br>
              <a:rPr lang="en-US" sz="1200" dirty="0"/>
            </a:br>
            <a:r>
              <a:rPr lang="en-US" sz="1200" dirty="0"/>
              <a:t>Centre</a:t>
            </a:r>
          </a:p>
        </p:txBody>
      </p:sp>
      <p:sp>
        <p:nvSpPr>
          <p:cNvPr id="15368" name="Footer Placeholder 4"/>
          <p:cNvSpPr txBox="1">
            <a:spLocks/>
          </p:cNvSpPr>
          <p:nvPr/>
        </p:nvSpPr>
        <p:spPr bwMode="auto">
          <a:xfrm>
            <a:off x="-57150" y="6534150"/>
            <a:ext cx="2855913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en-US" sz="1200">
                <a:solidFill>
                  <a:schemeClr val="bg1"/>
                </a:solidFill>
              </a:rPr>
              <a:t>P. Vande Vyvre-CERN</a:t>
            </a:r>
          </a:p>
        </p:txBody>
      </p:sp>
      <p:sp>
        <p:nvSpPr>
          <p:cNvPr id="15369" name="Slide Number Placeholder 5"/>
          <p:cNvSpPr txBox="1">
            <a:spLocks/>
          </p:cNvSpPr>
          <p:nvPr/>
        </p:nvSpPr>
        <p:spPr bwMode="auto">
          <a:xfrm>
            <a:off x="0" y="0"/>
            <a:ext cx="561975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fld id="{52052F72-ED9F-4D2C-9B07-927278CD47E3}" type="slidenum">
              <a:rPr lang="en-US">
                <a:solidFill>
                  <a:schemeClr val="bg1"/>
                </a:solidFill>
              </a:rPr>
              <a:pPr/>
              <a:t>4</a:t>
            </a:fld>
            <a:endParaRPr lang="en-US">
              <a:solidFill>
                <a:schemeClr val="bg1"/>
              </a:solidFill>
            </a:endParaRPr>
          </a:p>
        </p:txBody>
      </p:sp>
      <p:sp>
        <p:nvSpPr>
          <p:cNvPr id="15" name="Title 1"/>
          <p:cNvSpPr txBox="1">
            <a:spLocks/>
          </p:cNvSpPr>
          <p:nvPr/>
        </p:nvSpPr>
        <p:spPr>
          <a:xfrm>
            <a:off x="41171" y="692696"/>
            <a:ext cx="3125664" cy="1058051"/>
          </a:xfrm>
          <a:prstGeom prst="rect">
            <a:avLst/>
          </a:prstGeom>
          <a:solidFill>
            <a:schemeClr val="bg1">
              <a:lumMod val="85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600" b="1" i="0" kern="1200">
                <a:solidFill>
                  <a:srgbClr val="A20000"/>
                </a:solidFill>
                <a:latin typeface="Helvetica Neue"/>
                <a:ea typeface="+mj-ea"/>
                <a:cs typeface="Helvetica Neue"/>
              </a:defRPr>
            </a:lvl1pPr>
          </a:lstStyle>
          <a:p>
            <a:r>
              <a:rPr lang="en-US" sz="3200" dirty="0" smtClean="0"/>
              <a:t>Underground </a:t>
            </a:r>
          </a:p>
          <a:p>
            <a:r>
              <a:rPr lang="en-US" sz="3200" dirty="0" smtClean="0"/>
              <a:t>“cathedrals”</a:t>
            </a:r>
            <a:endParaRPr lang="en-US" dirty="0" smtClean="0"/>
          </a:p>
        </p:txBody>
      </p:sp>
      <p:grpSp>
        <p:nvGrpSpPr>
          <p:cNvPr id="3" name="Group 2"/>
          <p:cNvGrpSpPr/>
          <p:nvPr/>
        </p:nvGrpSpPr>
        <p:grpSpPr>
          <a:xfrm>
            <a:off x="3171825" y="3356992"/>
            <a:ext cx="5129993" cy="2596134"/>
            <a:chOff x="3171825" y="3356992"/>
            <a:chExt cx="5129993" cy="2596134"/>
          </a:xfrm>
        </p:grpSpPr>
        <p:pic>
          <p:nvPicPr>
            <p:cNvPr id="15370" name="Picture 5"/>
            <p:cNvPicPr>
              <a:picLocks noChangeAspect="1" noChangeArrowheads="1"/>
            </p:cNvPicPr>
            <p:nvPr/>
          </p:nvPicPr>
          <p:blipFill>
            <a:blip r:embed="rId4" cstate="screen"/>
            <a:srcRect/>
            <a:stretch>
              <a:fillRect/>
            </a:stretch>
          </p:blipFill>
          <p:spPr bwMode="auto">
            <a:xfrm>
              <a:off x="3171825" y="5193457"/>
              <a:ext cx="968127" cy="7596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15371" name="Picture 6"/>
            <p:cNvPicPr>
              <a:picLocks noChangeAspect="1" noChangeArrowheads="1"/>
            </p:cNvPicPr>
            <p:nvPr/>
          </p:nvPicPr>
          <p:blipFill>
            <a:blip r:embed="rId5" cstate="screen"/>
            <a:srcRect/>
            <a:stretch>
              <a:fillRect/>
            </a:stretch>
          </p:blipFill>
          <p:spPr bwMode="auto">
            <a:xfrm>
              <a:off x="3779912" y="3360309"/>
              <a:ext cx="938783" cy="7794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15373" name="Picture 8" descr="ATLAS"/>
            <p:cNvPicPr>
              <a:picLocks noChangeAspect="1" noChangeArrowheads="1"/>
            </p:cNvPicPr>
            <p:nvPr/>
          </p:nvPicPr>
          <p:blipFill>
            <a:blip r:embed="rId6" cstate="screen"/>
            <a:srcRect/>
            <a:stretch>
              <a:fillRect/>
            </a:stretch>
          </p:blipFill>
          <p:spPr bwMode="auto">
            <a:xfrm>
              <a:off x="5332490" y="3356992"/>
              <a:ext cx="1047410" cy="7334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17" name="Picture 4" descr="alice_technical_paper_ALICE-couleur-OK06_cut_named.png"/>
            <p:cNvPicPr>
              <a:picLocks noChangeAspect="1"/>
            </p:cNvPicPr>
            <p:nvPr/>
          </p:nvPicPr>
          <p:blipFill>
            <a:blip r:embed="rId7" cstate="screen"/>
            <a:srcRect/>
            <a:stretch>
              <a:fillRect/>
            </a:stretch>
          </p:blipFill>
          <p:spPr bwMode="auto">
            <a:xfrm>
              <a:off x="7226236" y="3754461"/>
              <a:ext cx="1075582" cy="7794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</p:grpSp>
      <p:pic>
        <p:nvPicPr>
          <p:cNvPr id="9218" name="Picture 2" descr="http://home.web.cern.ch/sites/home.web.cern.ch/files/styles/medium/public/image/about_section_page/2013/01/cern-servers.jpg?itok=rsKttLQV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1670" y="1798201"/>
            <a:ext cx="999929" cy="613707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109280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15374" grpId="0" animBg="1"/>
      <p:bldP spid="1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Current status of the ALICE experiment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8432" y="1270489"/>
            <a:ext cx="7448550" cy="5210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71379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ALICE </a:t>
            </a:r>
            <a:r>
              <a:rPr lang="en-US" dirty="0"/>
              <a:t>U</a:t>
            </a:r>
            <a:r>
              <a:rPr lang="en-US" dirty="0" smtClean="0"/>
              <a:t>pgrade Strategy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1"/>
          </p:nvPr>
        </p:nvSpPr>
        <p:spPr>
          <a:xfrm>
            <a:off x="423080" y="1618999"/>
            <a:ext cx="8282769" cy="4872289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High precision measurements of rare physics probes </a:t>
            </a:r>
          </a:p>
          <a:p>
            <a:pPr lvl="1"/>
            <a:r>
              <a:rPr lang="en-US" dirty="0" smtClean="0"/>
              <a:t>Cannot be selected with a trigger as it is presently the case  </a:t>
            </a:r>
          </a:p>
          <a:p>
            <a:pPr lvl="1"/>
            <a:r>
              <a:rPr lang="en-US" dirty="0" smtClean="0"/>
              <a:t>Require a large sample of events recorded on tape</a:t>
            </a:r>
          </a:p>
          <a:p>
            <a:r>
              <a:rPr lang="en-US" dirty="0" smtClean="0"/>
              <a:t>Target of the LS2 upgrade</a:t>
            </a:r>
          </a:p>
          <a:p>
            <a:pPr lvl="1"/>
            <a:r>
              <a:rPr lang="en-US" dirty="0" err="1" smtClean="0"/>
              <a:t>Pb-Pb</a:t>
            </a:r>
            <a:r>
              <a:rPr lang="en-US" dirty="0" smtClean="0"/>
              <a:t> recorded luminosity	</a:t>
            </a:r>
            <a:r>
              <a:rPr lang="en-US" dirty="0" smtClean="0">
                <a:cs typeface="Times New Roman"/>
              </a:rPr>
              <a:t>≥ 10 nb</a:t>
            </a:r>
            <a:r>
              <a:rPr lang="en-US" baseline="30000" dirty="0" smtClean="0">
                <a:cs typeface="Times New Roman"/>
              </a:rPr>
              <a:t>-1</a:t>
            </a:r>
            <a:r>
              <a:rPr lang="en-US" dirty="0" smtClean="0">
                <a:cs typeface="Times New Roman"/>
              </a:rPr>
              <a:t> 		8.0 x 10</a:t>
            </a:r>
            <a:r>
              <a:rPr lang="en-US" baseline="30000" dirty="0" smtClean="0">
                <a:cs typeface="Times New Roman"/>
              </a:rPr>
              <a:t>10</a:t>
            </a:r>
            <a:r>
              <a:rPr lang="en-US" dirty="0" smtClean="0">
                <a:cs typeface="Times New Roman"/>
              </a:rPr>
              <a:t> events</a:t>
            </a:r>
          </a:p>
          <a:p>
            <a:pPr lvl="1"/>
            <a:r>
              <a:rPr lang="en-US" dirty="0" smtClean="0">
                <a:cs typeface="Times New Roman"/>
              </a:rPr>
              <a:t>pp recorded luminosity  		≥   6 </a:t>
            </a:r>
            <a:r>
              <a:rPr lang="en-US" dirty="0">
                <a:cs typeface="Times New Roman"/>
              </a:rPr>
              <a:t>p</a:t>
            </a:r>
            <a:r>
              <a:rPr lang="en-US" dirty="0" smtClean="0">
                <a:cs typeface="Times New Roman"/>
              </a:rPr>
              <a:t>b</a:t>
            </a:r>
            <a:r>
              <a:rPr lang="en-US" baseline="30000" dirty="0" smtClean="0">
                <a:cs typeface="Times New Roman"/>
              </a:rPr>
              <a:t>-1</a:t>
            </a:r>
            <a:r>
              <a:rPr lang="en-US" dirty="0" smtClean="0">
                <a:cs typeface="Times New Roman"/>
              </a:rPr>
              <a:t> 		1.4 </a:t>
            </a:r>
            <a:r>
              <a:rPr lang="en-US" dirty="0">
                <a:cs typeface="Times New Roman"/>
              </a:rPr>
              <a:t>x </a:t>
            </a:r>
            <a:r>
              <a:rPr lang="en-US" dirty="0" smtClean="0">
                <a:cs typeface="Times New Roman"/>
              </a:rPr>
              <a:t>10</a:t>
            </a:r>
            <a:r>
              <a:rPr lang="en-US" baseline="30000" dirty="0" smtClean="0">
                <a:cs typeface="Times New Roman"/>
              </a:rPr>
              <a:t>11</a:t>
            </a:r>
            <a:r>
              <a:rPr lang="en-US" dirty="0" smtClean="0">
                <a:cs typeface="Times New Roman"/>
              </a:rPr>
              <a:t> events</a:t>
            </a:r>
          </a:p>
          <a:p>
            <a:r>
              <a:rPr lang="en-US" dirty="0" smtClean="0">
                <a:cs typeface="Times New Roman"/>
              </a:rPr>
              <a:t>Gain a factor 100 in statistics over the present performance</a:t>
            </a:r>
          </a:p>
          <a:p>
            <a:pPr lvl="1"/>
            <a:r>
              <a:rPr lang="en-US" dirty="0" smtClean="0">
                <a:cs typeface="Times New Roman"/>
              </a:rPr>
              <a:t>Read-out all </a:t>
            </a:r>
            <a:r>
              <a:rPr lang="en-US" dirty="0" err="1" smtClean="0">
                <a:cs typeface="Times New Roman"/>
              </a:rPr>
              <a:t>Pb-Pb</a:t>
            </a:r>
            <a:r>
              <a:rPr lang="en-US" dirty="0" smtClean="0">
                <a:cs typeface="Times New Roman"/>
              </a:rPr>
              <a:t> interactions at a maximum rate of 50 kHz with a minimum bias trigger</a:t>
            </a:r>
          </a:p>
          <a:p>
            <a:pPr lvl="1"/>
            <a:r>
              <a:rPr lang="en-US" dirty="0" smtClean="0">
                <a:cs typeface="Times New Roman"/>
              </a:rPr>
              <a:t>Perform online data reduction based on reconstruction of cluster and tracks</a:t>
            </a:r>
          </a:p>
          <a:p>
            <a:r>
              <a:rPr lang="en-US" dirty="0" smtClean="0">
                <a:cs typeface="Times New Roman"/>
              </a:rPr>
              <a:t>Significant improvement of </a:t>
            </a:r>
            <a:r>
              <a:rPr lang="en-US" dirty="0" err="1" smtClean="0">
                <a:cs typeface="Times New Roman"/>
              </a:rPr>
              <a:t>vertexing</a:t>
            </a:r>
            <a:r>
              <a:rPr lang="en-US" dirty="0" smtClean="0">
                <a:cs typeface="Times New Roman"/>
              </a:rPr>
              <a:t> and tracking capabilities</a:t>
            </a:r>
          </a:p>
          <a:p>
            <a:pPr lvl="1"/>
            <a:r>
              <a:rPr lang="en-US" dirty="0" smtClean="0">
                <a:cs typeface="Times New Roman"/>
              </a:rPr>
              <a:t>Entirely new Inner Tracking System (ITS)</a:t>
            </a:r>
          </a:p>
          <a:p>
            <a:pPr lvl="1"/>
            <a:r>
              <a:rPr lang="en-US" dirty="0" smtClean="0">
                <a:cs typeface="Times New Roman"/>
              </a:rPr>
              <a:t>Upgrade of the Time Projection Chamber (TPC)</a:t>
            </a:r>
            <a:r>
              <a:rPr lang="en-US" dirty="0">
                <a:cs typeface="Times New Roman"/>
              </a:rPr>
              <a:t> </a:t>
            </a:r>
            <a:r>
              <a:rPr lang="en-US" dirty="0" smtClean="0">
                <a:cs typeface="Times New Roman"/>
              </a:rPr>
              <a:t>to allow a faster read-out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64461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Requirements for the Computing System</a:t>
            </a:r>
            <a:endParaRPr lang="en-US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quarter" idx="10"/>
          </p:nvPr>
        </p:nvSpPr>
        <p:spPr/>
        <p:txBody>
          <a:bodyPr>
            <a:normAutofit/>
          </a:bodyPr>
          <a:lstStyle/>
          <a:p>
            <a:pPr>
              <a:lnSpc>
                <a:spcPct val="100000"/>
              </a:lnSpc>
              <a:spcBef>
                <a:spcPts val="2000"/>
              </a:spcBef>
            </a:pPr>
            <a:endParaRPr lang="en-US" dirty="0" smtClean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1"/>
          </p:nvPr>
        </p:nvSpPr>
        <p:spPr/>
        <p:txBody>
          <a:bodyPr>
            <a:normAutofit fontScale="85000" lnSpcReduction="10000"/>
          </a:bodyPr>
          <a:lstStyle/>
          <a:p>
            <a:pPr>
              <a:lnSpc>
                <a:spcPct val="100000"/>
              </a:lnSpc>
              <a:spcBef>
                <a:spcPts val="2000"/>
              </a:spcBef>
            </a:pPr>
            <a:r>
              <a:rPr lang="en-US" b="1" dirty="0"/>
              <a:t>Online System Requirements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dirty="0"/>
              <a:t>Sample full 50kHz </a:t>
            </a:r>
            <a:r>
              <a:rPr lang="en-US" dirty="0" err="1"/>
              <a:t>Pb-Pb</a:t>
            </a:r>
            <a:r>
              <a:rPr lang="en-US" dirty="0"/>
              <a:t> interaction rate </a:t>
            </a:r>
          </a:p>
          <a:p>
            <a:pPr marL="342900" indent="-342900">
              <a:lnSpc>
                <a:spcPct val="100000"/>
              </a:lnSpc>
              <a:spcBef>
                <a:spcPts val="0"/>
              </a:spcBef>
              <a:buFont typeface="Arial"/>
              <a:buChar char="•"/>
            </a:pPr>
            <a:r>
              <a:rPr lang="en-US" dirty="0"/>
              <a:t>current limit at ~500Hz, factor 100 increase</a:t>
            </a:r>
          </a:p>
          <a:p>
            <a:pPr marL="342900" indent="-342900">
              <a:lnSpc>
                <a:spcPct val="100000"/>
              </a:lnSpc>
              <a:spcBef>
                <a:spcPts val="0"/>
              </a:spcBef>
              <a:buFont typeface="Arial"/>
              <a:buChar char="•"/>
            </a:pPr>
            <a:r>
              <a:rPr lang="en-US" dirty="0"/>
              <a:t>system to scale up to 100 kHz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en-US" dirty="0"/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b="1" dirty="0">
                <a:sym typeface="Wingdings"/>
              </a:rPr>
              <a:t> ~</a:t>
            </a:r>
            <a:r>
              <a:rPr lang="en-US" b="1" dirty="0"/>
              <a:t>1.1 </a:t>
            </a:r>
            <a:r>
              <a:rPr lang="en-US" b="1" dirty="0" err="1"/>
              <a:t>TByte</a:t>
            </a:r>
            <a:r>
              <a:rPr lang="en-US" b="1" dirty="0"/>
              <a:t>/s detector readout</a:t>
            </a:r>
            <a:r>
              <a:rPr lang="en-US" dirty="0"/>
              <a:t/>
            </a:r>
            <a:br>
              <a:rPr lang="en-US" dirty="0"/>
            </a:br>
            <a:r>
              <a:rPr lang="en-US" i="1" dirty="0"/>
              <a:t>However: 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dirty="0"/>
              <a:t> Storage bandwidth limited to a much lower value (design decision/cost)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dirty="0"/>
              <a:t> Many physics probes have low S/B:</a:t>
            </a:r>
            <a:br>
              <a:rPr lang="en-US" dirty="0"/>
            </a:br>
            <a:r>
              <a:rPr lang="en-US" dirty="0"/>
              <a:t>  classical trigger/event filter approach not efficient</a:t>
            </a:r>
            <a:br>
              <a:rPr lang="en-US" dirty="0"/>
            </a:br>
            <a:r>
              <a:rPr lang="en-US" dirty="0"/>
              <a:t>  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8202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</a:t>
            </a:r>
            <a:r>
              <a:rPr lang="en-US" baseline="30000" dirty="0" smtClean="0"/>
              <a:t>2</a:t>
            </a:r>
            <a:r>
              <a:rPr lang="en-US" dirty="0" smtClean="0"/>
              <a:t> System from the Letter of Intent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0"/>
          </p:nvPr>
        </p:nvSpPr>
        <p:spPr/>
        <p:txBody>
          <a:bodyPr>
            <a:normAutofit/>
          </a:bodyPr>
          <a:lstStyle/>
          <a:p>
            <a:pPr>
              <a:lnSpc>
                <a:spcPct val="100000"/>
              </a:lnSpc>
            </a:pPr>
            <a:endParaRPr lang="en-US" sz="2000" b="1" dirty="0" smtClean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1"/>
          </p:nvPr>
        </p:nvSpPr>
        <p:spPr>
          <a:xfrm>
            <a:off x="634257" y="1618999"/>
            <a:ext cx="7794315" cy="4627422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100000"/>
              </a:lnSpc>
            </a:pPr>
            <a:r>
              <a:rPr lang="en-US" sz="2000" b="1" dirty="0"/>
              <a:t>Design Guidelines</a:t>
            </a:r>
          </a:p>
          <a:p>
            <a:pPr>
              <a:lnSpc>
                <a:spcPct val="100000"/>
              </a:lnSpc>
            </a:pPr>
            <a:r>
              <a:rPr lang="en-US" sz="2000" dirty="0"/>
              <a:t>Handle &gt;1 </a:t>
            </a:r>
            <a:r>
              <a:rPr lang="en-US" sz="2000" dirty="0" err="1"/>
              <a:t>TByte</a:t>
            </a:r>
            <a:r>
              <a:rPr lang="en-US" sz="2000" dirty="0"/>
              <a:t>/s detector input</a:t>
            </a:r>
          </a:p>
          <a:p>
            <a:pPr>
              <a:lnSpc>
                <a:spcPct val="100000"/>
              </a:lnSpc>
            </a:pPr>
            <a:r>
              <a:rPr lang="en-US" sz="2000" dirty="0"/>
              <a:t>Produce (timely) physics result</a:t>
            </a:r>
          </a:p>
          <a:p>
            <a:pPr marL="342900" indent="-342900">
              <a:lnSpc>
                <a:spcPct val="100000"/>
              </a:lnSpc>
              <a:buFont typeface="Arial"/>
              <a:buChar char="•"/>
            </a:pPr>
            <a:endParaRPr lang="en-US" sz="2000" dirty="0"/>
          </a:p>
          <a:p>
            <a:pPr>
              <a:lnSpc>
                <a:spcPct val="100000"/>
              </a:lnSpc>
            </a:pPr>
            <a:r>
              <a:rPr lang="en-US" sz="2000" u="sng" dirty="0">
                <a:solidFill>
                  <a:srgbClr val="FF0000"/>
                </a:solidFill>
              </a:rPr>
              <a:t>Minimize “risk” for physics results</a:t>
            </a:r>
          </a:p>
          <a:p>
            <a:pPr marL="1085850" lvl="1" indent="-342900">
              <a:buFont typeface="Lucida Grande"/>
              <a:buChar char="➪"/>
            </a:pPr>
            <a:r>
              <a:rPr lang="en-US" sz="2000" dirty="0"/>
              <a:t>Allow for reconstruction with improved calibration,</a:t>
            </a:r>
            <a:br>
              <a:rPr lang="en-US" sz="2000" dirty="0"/>
            </a:br>
            <a:r>
              <a:rPr lang="en-US" sz="2000" dirty="0"/>
              <a:t>e.g. store clusters associated to tracks instead of tracks</a:t>
            </a:r>
          </a:p>
          <a:p>
            <a:pPr marL="1085850" lvl="1" indent="-342900">
              <a:buFont typeface="Lucida Grande"/>
              <a:buChar char="➪"/>
            </a:pPr>
            <a:r>
              <a:rPr lang="en-US" sz="2000" dirty="0"/>
              <a:t>Minimize dependence on initial calibration accuracy</a:t>
            </a:r>
          </a:p>
          <a:p>
            <a:pPr marL="1085850" lvl="1" indent="-342900">
              <a:buFont typeface="Lucida Grande"/>
              <a:buChar char="➪"/>
            </a:pPr>
            <a:r>
              <a:rPr lang="en-US" sz="2000" dirty="0"/>
              <a:t>Implies “intermediate” storage format</a:t>
            </a:r>
          </a:p>
          <a:p>
            <a:pPr>
              <a:lnSpc>
                <a:spcPct val="100000"/>
              </a:lnSpc>
            </a:pPr>
            <a:r>
              <a:rPr lang="en-US" sz="2000" dirty="0"/>
              <a:t>Keep cost “reasonable”</a:t>
            </a:r>
          </a:p>
          <a:p>
            <a:pPr marL="1085850" lvl="1" indent="-342900">
              <a:buFont typeface="Lucida Grande"/>
              <a:buChar char="➪"/>
            </a:pPr>
            <a:r>
              <a:rPr lang="en-US" sz="2000" dirty="0"/>
              <a:t>Limit storage system bandwidth </a:t>
            </a:r>
            <a:br>
              <a:rPr lang="en-US" sz="2000" dirty="0"/>
            </a:br>
            <a:r>
              <a:rPr lang="en-US" sz="2000" dirty="0"/>
              <a:t>to ~80 GB/s peak and 20 </a:t>
            </a:r>
            <a:r>
              <a:rPr lang="en-US" sz="2000" dirty="0" err="1"/>
              <a:t>GByte</a:t>
            </a:r>
            <a:r>
              <a:rPr lang="en-US" sz="2000" dirty="0"/>
              <a:t>/s average </a:t>
            </a:r>
          </a:p>
          <a:p>
            <a:pPr marL="1085850" lvl="1" indent="-342900">
              <a:buFont typeface="Lucida Grande"/>
              <a:buChar char="➪"/>
            </a:pPr>
            <a:r>
              <a:rPr lang="en-US" sz="2000" dirty="0"/>
              <a:t>Optimal usage of compute nodes</a:t>
            </a:r>
          </a:p>
          <a:p>
            <a:r>
              <a:rPr lang="en-US" sz="2000" dirty="0"/>
              <a:t>Reduce latency requirements &amp; increase fault-tolerance</a:t>
            </a:r>
          </a:p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7" name="Right Brace 6"/>
          <p:cNvSpPr/>
          <p:nvPr/>
        </p:nvSpPr>
        <p:spPr>
          <a:xfrm>
            <a:off x="4896181" y="1973635"/>
            <a:ext cx="244809" cy="657879"/>
          </a:xfrm>
          <a:prstGeom prst="righ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5278695" y="1787360"/>
            <a:ext cx="2993177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Online Reconstruction to</a:t>
            </a:r>
            <a:br>
              <a:rPr lang="en-US" sz="2000" dirty="0" smtClean="0"/>
            </a:br>
            <a:r>
              <a:rPr lang="en-US" sz="2000" dirty="0" smtClean="0"/>
              <a:t>reduce data volume</a:t>
            </a:r>
            <a:br>
              <a:rPr lang="en-US" sz="2000" dirty="0" smtClean="0"/>
            </a:br>
            <a:r>
              <a:rPr lang="en-US" sz="2000" dirty="0" smtClean="0"/>
              <a:t>Output of System AODs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4017456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</a:t>
            </a:r>
            <a:r>
              <a:rPr lang="en-GB" baseline="30000" dirty="0" smtClean="0"/>
              <a:t>2</a:t>
            </a:r>
            <a:r>
              <a:rPr lang="en-GB" dirty="0" smtClean="0"/>
              <a:t> Project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GB" dirty="0" smtClean="0"/>
              <a:t>Requirements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5" name="Pentagon 4"/>
          <p:cNvSpPr/>
          <p:nvPr/>
        </p:nvSpPr>
        <p:spPr>
          <a:xfrm rot="1815686">
            <a:off x="2203888" y="3607564"/>
            <a:ext cx="4634220" cy="511023"/>
          </a:xfrm>
          <a:prstGeom prst="homePlate">
            <a:avLst/>
          </a:prstGeom>
          <a:solidFill>
            <a:srgbClr val="3366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3366FF"/>
              </a:solidFill>
            </a:endParaRPr>
          </a:p>
        </p:txBody>
      </p:sp>
      <p:pic>
        <p:nvPicPr>
          <p:cNvPr id="6" name="Content Placeholder 14"/>
          <p:cNvPicPr>
            <a:picLocks noChangeAspect="1"/>
          </p:cNvPicPr>
          <p:nvPr/>
        </p:nvPicPr>
        <p:blipFill>
          <a:blip r:embed="rId2"/>
          <a:srcRect t="7466" b="7466"/>
          <a:stretch>
            <a:fillRect/>
          </a:stretch>
        </p:blipFill>
        <p:spPr>
          <a:xfrm>
            <a:off x="634257" y="1607688"/>
            <a:ext cx="2592551" cy="1470201"/>
          </a:xfrm>
          <a:prstGeom prst="rect">
            <a:avLst/>
          </a:prstGeom>
        </p:spPr>
      </p:pic>
      <p:grpSp>
        <p:nvGrpSpPr>
          <p:cNvPr id="7" name="Group 6"/>
          <p:cNvGrpSpPr/>
          <p:nvPr/>
        </p:nvGrpSpPr>
        <p:grpSpPr>
          <a:xfrm>
            <a:off x="3314393" y="2813184"/>
            <a:ext cx="2772744" cy="1859954"/>
            <a:chOff x="5895586" y="3396280"/>
            <a:chExt cx="3293533" cy="2154767"/>
          </a:xfrm>
        </p:grpSpPr>
        <p:pic>
          <p:nvPicPr>
            <p:cNvPr id="8" name="Picture 11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895586" y="3396280"/>
              <a:ext cx="3293533" cy="21547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" name="Picture 8" descr="newlogo2.jpg"/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154120" y="3669695"/>
              <a:ext cx="855811" cy="1062633"/>
            </a:xfrm>
            <a:prstGeom prst="rect">
              <a:avLst/>
            </a:prstGeom>
          </p:spPr>
        </p:pic>
      </p:grpSp>
      <p:pic>
        <p:nvPicPr>
          <p:cNvPr id="10" name="Pictur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552175" y="4241865"/>
            <a:ext cx="1942306" cy="2114485"/>
          </a:xfrm>
          <a:prstGeom prst="rect">
            <a:avLst/>
          </a:prstGeom>
        </p:spPr>
      </p:pic>
      <p:graphicFrame>
        <p:nvGraphicFramePr>
          <p:cNvPr id="11" name="Content Placeholder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72674189"/>
              </p:ext>
            </p:extLst>
          </p:nvPr>
        </p:nvGraphicFramePr>
        <p:xfrm>
          <a:off x="2724151" y="768350"/>
          <a:ext cx="5184863" cy="2227581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tableStyleId>{5C22544A-7EE6-4342-B048-85BDC9FD1C3A}</a:tableStyleId>
              </a:tblPr>
              <a:tblGrid>
                <a:gridCol w="1120189"/>
                <a:gridCol w="1081952"/>
                <a:gridCol w="1619831"/>
                <a:gridCol w="1362891"/>
              </a:tblGrid>
              <a:tr h="852531"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 smtClean="0">
                          <a:latin typeface="+mn-lt"/>
                          <a:cs typeface="Calibri" pitchFamily="34" charset="0"/>
                        </a:rPr>
                        <a:t>Detector</a:t>
                      </a:r>
                    </a:p>
                    <a:p>
                      <a:pPr algn="ctr"/>
                      <a:endParaRPr lang="en-US" sz="1200" b="0" dirty="0" smtClean="0">
                        <a:latin typeface="+mn-lt"/>
                        <a:cs typeface="Calibri" pitchFamily="34" charset="0"/>
                      </a:endParaRPr>
                    </a:p>
                    <a:p>
                      <a:pPr algn="ctr"/>
                      <a:endParaRPr lang="en-US" sz="1200" b="0" dirty="0" smtClean="0">
                        <a:latin typeface="+mn-lt"/>
                        <a:cs typeface="Calibri" pitchFamily="34" charset="0"/>
                      </a:endParaRPr>
                    </a:p>
                  </a:txBody>
                  <a:tcPr anchor="ctr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 smtClean="0">
                          <a:latin typeface="+mn-lt"/>
                          <a:cs typeface="Calibri" pitchFamily="34" charset="0"/>
                        </a:rPr>
                        <a:t>Input to Online System (</a:t>
                      </a:r>
                      <a:r>
                        <a:rPr lang="en-US" sz="1200" b="0" dirty="0" err="1" smtClean="0">
                          <a:latin typeface="+mn-lt"/>
                          <a:cs typeface="Calibri" pitchFamily="34" charset="0"/>
                        </a:rPr>
                        <a:t>GByte</a:t>
                      </a:r>
                      <a:r>
                        <a:rPr lang="en-US" sz="1200" b="0" dirty="0" smtClean="0">
                          <a:latin typeface="+mn-lt"/>
                          <a:cs typeface="Calibri" pitchFamily="34" charset="0"/>
                        </a:rPr>
                        <a:t>/s)</a:t>
                      </a:r>
                      <a:endParaRPr lang="en-GB" sz="1200" b="0" dirty="0">
                        <a:latin typeface="+mn-lt"/>
                        <a:cs typeface="Calibri" pitchFamily="34" charset="0"/>
                      </a:endParaRPr>
                    </a:p>
                  </a:txBody>
                  <a:tcPr anchor="ctr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baseline="0" dirty="0" smtClean="0">
                          <a:latin typeface="+mn-lt"/>
                          <a:cs typeface="Calibri" pitchFamily="34" charset="0"/>
                        </a:rPr>
                        <a:t>Peak</a:t>
                      </a:r>
                      <a:r>
                        <a:rPr lang="en-US" sz="1200" b="0" dirty="0" smtClean="0">
                          <a:latin typeface="+mn-lt"/>
                          <a:cs typeface="Calibri" pitchFamily="34" charset="0"/>
                        </a:rPr>
                        <a:t> Output to Local Data</a:t>
                      </a:r>
                      <a:r>
                        <a:rPr lang="en-US" sz="1200" b="0" baseline="0" dirty="0" smtClean="0">
                          <a:latin typeface="+mn-lt"/>
                          <a:cs typeface="Calibri" pitchFamily="34" charset="0"/>
                        </a:rPr>
                        <a:t> Storage (</a:t>
                      </a:r>
                      <a:r>
                        <a:rPr lang="en-US" sz="1200" b="0" baseline="0" dirty="0" err="1" smtClean="0">
                          <a:latin typeface="+mn-lt"/>
                          <a:cs typeface="Calibri" pitchFamily="34" charset="0"/>
                        </a:rPr>
                        <a:t>GByte</a:t>
                      </a:r>
                      <a:r>
                        <a:rPr lang="en-US" sz="1200" b="0" baseline="0" dirty="0" smtClean="0">
                          <a:latin typeface="+mn-lt"/>
                          <a:cs typeface="Calibri" pitchFamily="34" charset="0"/>
                        </a:rPr>
                        <a:t>/s)</a:t>
                      </a:r>
                    </a:p>
                  </a:txBody>
                  <a:tcPr anchor="ctr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baseline="0" dirty="0" smtClean="0">
                          <a:latin typeface="+mn-lt"/>
                          <a:cs typeface="Calibri" pitchFamily="34" charset="0"/>
                        </a:rPr>
                        <a:t>Avg. </a:t>
                      </a:r>
                      <a:r>
                        <a:rPr lang="en-US" sz="1200" b="0" dirty="0" smtClean="0">
                          <a:latin typeface="+mn-lt"/>
                          <a:cs typeface="Calibri" pitchFamily="34" charset="0"/>
                        </a:rPr>
                        <a:t>Output to Computing</a:t>
                      </a:r>
                      <a:br>
                        <a:rPr lang="en-US" sz="1200" b="0" dirty="0" smtClean="0">
                          <a:latin typeface="+mn-lt"/>
                          <a:cs typeface="Calibri" pitchFamily="34" charset="0"/>
                        </a:rPr>
                      </a:br>
                      <a:r>
                        <a:rPr lang="en-US" sz="1200" b="0" dirty="0" smtClean="0">
                          <a:latin typeface="+mn-lt"/>
                          <a:cs typeface="Calibri" pitchFamily="34" charset="0"/>
                        </a:rPr>
                        <a:t>Center</a:t>
                      </a:r>
                      <a:r>
                        <a:rPr lang="en-US" sz="1200" b="0" baseline="0" dirty="0" smtClean="0">
                          <a:latin typeface="+mn-lt"/>
                          <a:cs typeface="Calibri" pitchFamily="34" charset="0"/>
                        </a:rPr>
                        <a:t> (</a:t>
                      </a:r>
                      <a:r>
                        <a:rPr lang="en-US" sz="1200" b="0" baseline="0" dirty="0" err="1" smtClean="0">
                          <a:latin typeface="+mn-lt"/>
                          <a:cs typeface="Calibri" pitchFamily="34" charset="0"/>
                        </a:rPr>
                        <a:t>GByte</a:t>
                      </a:r>
                      <a:r>
                        <a:rPr lang="en-US" sz="1200" b="0" baseline="0" dirty="0" smtClean="0">
                          <a:latin typeface="+mn-lt"/>
                          <a:cs typeface="Calibri" pitchFamily="34" charset="0"/>
                        </a:rPr>
                        <a:t>/s)</a:t>
                      </a:r>
                    </a:p>
                  </a:txBody>
                  <a:tcPr anchor="ctr">
                    <a:solidFill>
                      <a:srgbClr val="0070C0"/>
                    </a:solidFill>
                  </a:tcPr>
                </a:tc>
              </a:tr>
              <a:tr h="27501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+mn-lt"/>
                          <a:cs typeface="Calibri" pitchFamily="34" charset="0"/>
                        </a:rPr>
                        <a:t>TPC</a:t>
                      </a:r>
                      <a:endParaRPr lang="en-GB" sz="1200" dirty="0">
                        <a:latin typeface="+mn-lt"/>
                        <a:cs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dirty="0" smtClean="0">
                          <a:latin typeface="+mn-lt"/>
                          <a:cs typeface="Calibri" pitchFamily="34" charset="0"/>
                        </a:rPr>
                        <a:t>1000</a:t>
                      </a:r>
                      <a:endParaRPr lang="en-GB" sz="1200" dirty="0">
                        <a:latin typeface="+mn-lt"/>
                        <a:cs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dirty="0" smtClean="0">
                          <a:latin typeface="+mn-lt"/>
                          <a:cs typeface="Calibri" pitchFamily="34" charset="0"/>
                        </a:rPr>
                        <a:t>50.0</a:t>
                      </a:r>
                      <a:endParaRPr lang="en-GB" sz="1200" dirty="0">
                        <a:latin typeface="+mn-lt"/>
                        <a:cs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dirty="0" smtClean="0">
                          <a:latin typeface="+mn-lt"/>
                          <a:cs typeface="Calibri" pitchFamily="34" charset="0"/>
                        </a:rPr>
                        <a:t>8.0</a:t>
                      </a:r>
                      <a:endParaRPr lang="en-GB" sz="1200" dirty="0">
                        <a:latin typeface="+mn-lt"/>
                        <a:cs typeface="Calibri" pitchFamily="34" charset="0"/>
                      </a:endParaRPr>
                    </a:p>
                  </a:txBody>
                  <a:tcPr/>
                </a:tc>
              </a:tr>
              <a:tr h="27501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+mn-lt"/>
                          <a:cs typeface="Calibri" pitchFamily="34" charset="0"/>
                        </a:rPr>
                        <a:t>TRD</a:t>
                      </a:r>
                      <a:endParaRPr lang="en-GB" sz="1200" dirty="0">
                        <a:latin typeface="+mn-lt"/>
                        <a:cs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dirty="0" smtClean="0">
                          <a:latin typeface="+mn-lt"/>
                          <a:cs typeface="Calibri" pitchFamily="34" charset="0"/>
                        </a:rPr>
                        <a:t>81.5</a:t>
                      </a:r>
                      <a:endParaRPr lang="en-GB" sz="1200" dirty="0">
                        <a:latin typeface="+mn-lt"/>
                        <a:cs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dirty="0" smtClean="0">
                          <a:solidFill>
                            <a:schemeClr val="dk1"/>
                          </a:solidFill>
                          <a:latin typeface="+mn-lt"/>
                          <a:cs typeface="Calibri" pitchFamily="34" charset="0"/>
                        </a:rPr>
                        <a:t>10.0</a:t>
                      </a:r>
                      <a:endParaRPr lang="en-GB" sz="1200" dirty="0">
                        <a:solidFill>
                          <a:srgbClr val="FF0000"/>
                        </a:solidFill>
                        <a:latin typeface="+mn-lt"/>
                        <a:cs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dirty="0" smtClean="0">
                          <a:latin typeface="+mn-lt"/>
                          <a:cs typeface="Calibri" pitchFamily="34" charset="0"/>
                        </a:rPr>
                        <a:t>1.6</a:t>
                      </a:r>
                      <a:endParaRPr lang="en-GB" sz="1200" dirty="0">
                        <a:solidFill>
                          <a:srgbClr val="FF0000"/>
                        </a:solidFill>
                        <a:latin typeface="+mn-lt"/>
                        <a:cs typeface="Calibri" pitchFamily="34" charset="0"/>
                      </a:endParaRPr>
                    </a:p>
                  </a:txBody>
                  <a:tcPr/>
                </a:tc>
              </a:tr>
              <a:tr h="27501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+mn-lt"/>
                          <a:cs typeface="Calibri" pitchFamily="34" charset="0"/>
                        </a:rPr>
                        <a:t>ITS</a:t>
                      </a:r>
                      <a:endParaRPr lang="en-GB" sz="1200" dirty="0">
                        <a:latin typeface="+mn-lt"/>
                        <a:cs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dirty="0" smtClean="0">
                          <a:latin typeface="+mn-lt"/>
                          <a:cs typeface="Calibri" pitchFamily="34" charset="0"/>
                        </a:rPr>
                        <a:t>40</a:t>
                      </a:r>
                      <a:endParaRPr lang="en-GB" sz="1200" dirty="0">
                        <a:latin typeface="+mn-lt"/>
                        <a:cs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dirty="0" smtClean="0">
                          <a:latin typeface="+mn-lt"/>
                          <a:cs typeface="Calibri" pitchFamily="34" charset="0"/>
                        </a:rPr>
                        <a:t>10.0</a:t>
                      </a:r>
                      <a:endParaRPr lang="en-GB" sz="1200" dirty="0">
                        <a:latin typeface="+mn-lt"/>
                        <a:cs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dirty="0" smtClean="0">
                          <a:latin typeface="+mn-lt"/>
                          <a:cs typeface="Calibri" pitchFamily="34" charset="0"/>
                        </a:rPr>
                        <a:t>1.6</a:t>
                      </a:r>
                      <a:endParaRPr lang="en-GB" sz="1200" dirty="0">
                        <a:latin typeface="+mn-lt"/>
                        <a:cs typeface="Calibri" pitchFamily="34" charset="0"/>
                      </a:endParaRPr>
                    </a:p>
                  </a:txBody>
                  <a:tcPr/>
                </a:tc>
              </a:tr>
              <a:tr h="27501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+mn-lt"/>
                          <a:cs typeface="Calibri" pitchFamily="34" charset="0"/>
                        </a:rPr>
                        <a:t>Others</a:t>
                      </a:r>
                      <a:endParaRPr lang="en-GB" sz="1200" dirty="0">
                        <a:latin typeface="+mn-lt"/>
                        <a:cs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dirty="0" smtClean="0">
                          <a:latin typeface="+mn-lt"/>
                          <a:cs typeface="Calibri" pitchFamily="34" charset="0"/>
                        </a:rPr>
                        <a:t>25</a:t>
                      </a:r>
                      <a:endParaRPr lang="en-GB" sz="1200" dirty="0">
                        <a:latin typeface="+mn-lt"/>
                        <a:cs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dirty="0" smtClean="0">
                          <a:latin typeface="+mn-lt"/>
                          <a:cs typeface="Calibri" pitchFamily="34" charset="0"/>
                        </a:rPr>
                        <a:t>12.5</a:t>
                      </a:r>
                      <a:endParaRPr lang="en-GB" sz="1200" dirty="0">
                        <a:latin typeface="+mn-lt"/>
                        <a:cs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dirty="0" smtClean="0">
                          <a:latin typeface="+mn-lt"/>
                          <a:cs typeface="Calibri" pitchFamily="34" charset="0"/>
                        </a:rPr>
                        <a:t>2.0</a:t>
                      </a:r>
                      <a:endParaRPr lang="en-GB" sz="1200" dirty="0">
                        <a:latin typeface="+mn-lt"/>
                        <a:cs typeface="Calibri" pitchFamily="34" charset="0"/>
                      </a:endParaRPr>
                    </a:p>
                  </a:txBody>
                  <a:tcPr/>
                </a:tc>
              </a:tr>
              <a:tr h="275010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latin typeface="+mn-lt"/>
                          <a:cs typeface="Calibri" pitchFamily="34" charset="0"/>
                        </a:rPr>
                        <a:t>Total</a:t>
                      </a:r>
                      <a:endParaRPr lang="en-GB" sz="1200" b="1" dirty="0">
                        <a:latin typeface="+mn-lt"/>
                        <a:cs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b="1" dirty="0" smtClean="0">
                          <a:latin typeface="+mn-lt"/>
                          <a:cs typeface="Calibri" pitchFamily="34" charset="0"/>
                        </a:rPr>
                        <a:t>1146.5</a:t>
                      </a:r>
                      <a:endParaRPr lang="en-GB" sz="1200" b="1" dirty="0">
                        <a:latin typeface="+mn-lt"/>
                        <a:cs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b="1" dirty="0" smtClean="0">
                          <a:solidFill>
                            <a:schemeClr val="dk1"/>
                          </a:solidFill>
                          <a:latin typeface="+mn-lt"/>
                          <a:cs typeface="Calibri" pitchFamily="34" charset="0"/>
                        </a:rPr>
                        <a:t>82.5</a:t>
                      </a:r>
                      <a:endParaRPr lang="en-GB" sz="1200" b="1" dirty="0">
                        <a:solidFill>
                          <a:srgbClr val="FF0000"/>
                        </a:solidFill>
                        <a:latin typeface="+mn-lt"/>
                        <a:cs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b="1" dirty="0" smtClean="0">
                          <a:latin typeface="+mn-lt"/>
                          <a:cs typeface="Calibri" pitchFamily="34" charset="0"/>
                        </a:rPr>
                        <a:t>13.2</a:t>
                      </a:r>
                      <a:endParaRPr lang="en-GB" sz="1200" b="1" dirty="0">
                        <a:solidFill>
                          <a:srgbClr val="FF0000"/>
                        </a:solidFill>
                        <a:latin typeface="+mn-lt"/>
                        <a:cs typeface="Calibri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648708" y="4984321"/>
            <a:ext cx="5156200" cy="1477328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00000"/>
              </a:lnSpc>
              <a:buFontTx/>
              <a:buChar char="-"/>
            </a:pPr>
            <a:r>
              <a:rPr lang="en-US" dirty="0" smtClean="0"/>
              <a:t>Handle </a:t>
            </a:r>
            <a:r>
              <a:rPr lang="en-US" dirty="0"/>
              <a:t>&gt;1 </a:t>
            </a:r>
            <a:r>
              <a:rPr lang="en-US" dirty="0" err="1"/>
              <a:t>TByte</a:t>
            </a:r>
            <a:r>
              <a:rPr lang="en-US" dirty="0"/>
              <a:t>/s detector </a:t>
            </a:r>
            <a:r>
              <a:rPr lang="en-US" dirty="0" smtClean="0"/>
              <a:t>input</a:t>
            </a:r>
          </a:p>
          <a:p>
            <a:pPr marL="285750" indent="-285750">
              <a:lnSpc>
                <a:spcPct val="100000"/>
              </a:lnSpc>
              <a:buFontTx/>
              <a:buChar char="-"/>
            </a:pPr>
            <a:r>
              <a:rPr lang="en-US" dirty="0" smtClean="0"/>
              <a:t>Support for continuous read-out</a:t>
            </a:r>
          </a:p>
          <a:p>
            <a:pPr marL="285750" indent="-285750">
              <a:lnSpc>
                <a:spcPct val="100000"/>
              </a:lnSpc>
              <a:buFontTx/>
              <a:buChar char="-"/>
            </a:pPr>
            <a:r>
              <a:rPr lang="en-US" dirty="0" smtClean="0"/>
              <a:t>Online reconstruction to reduce </a:t>
            </a:r>
            <a:r>
              <a:rPr lang="en-US" dirty="0"/>
              <a:t>data </a:t>
            </a:r>
            <a:r>
              <a:rPr lang="en-US" dirty="0" smtClean="0"/>
              <a:t>volume</a:t>
            </a:r>
          </a:p>
          <a:p>
            <a:pPr marL="285750" indent="-285750">
              <a:lnSpc>
                <a:spcPct val="100000"/>
              </a:lnSpc>
              <a:buFontTx/>
              <a:buChar char="-"/>
            </a:pPr>
            <a:r>
              <a:rPr lang="en-US" dirty="0" smtClean="0"/>
              <a:t>Common </a:t>
            </a:r>
            <a:r>
              <a:rPr lang="en-US" dirty="0" err="1" smtClean="0"/>
              <a:t>hw</a:t>
            </a:r>
            <a:r>
              <a:rPr lang="en-US" dirty="0" smtClean="0"/>
              <a:t> and </a:t>
            </a:r>
            <a:r>
              <a:rPr lang="en-US" dirty="0" err="1" smtClean="0"/>
              <a:t>sw</a:t>
            </a:r>
            <a:r>
              <a:rPr lang="en-US" dirty="0" smtClean="0"/>
              <a:t> system developed by the DAQ, HLT, Offline teams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226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ALICE COLORS 1">
      <a:dk1>
        <a:srgbClr val="141313"/>
      </a:dk1>
      <a:lt1>
        <a:srgbClr val="FFFFFE"/>
      </a:lt1>
      <a:dk2>
        <a:srgbClr val="141313"/>
      </a:dk2>
      <a:lt2>
        <a:srgbClr val="FFFFFE"/>
      </a:lt2>
      <a:accent1>
        <a:srgbClr val="CD0920"/>
      </a:accent1>
      <a:accent2>
        <a:srgbClr val="DE6224"/>
      </a:accent2>
      <a:accent3>
        <a:srgbClr val="AA3639"/>
      </a:accent3>
      <a:accent4>
        <a:srgbClr val="1D262B"/>
      </a:accent4>
      <a:accent5>
        <a:srgbClr val="777877"/>
      </a:accent5>
      <a:accent6>
        <a:srgbClr val="777877"/>
      </a:accent6>
      <a:hlink>
        <a:srgbClr val="0000FF"/>
      </a:hlink>
      <a:folHlink>
        <a:srgbClr val="800080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DE64AEEDD9B7A4D93545ACBE97D4615" ma:contentTypeVersion="2" ma:contentTypeDescription="Create a new document." ma:contentTypeScope="" ma:versionID="f49002b78e3a4a71b814eef46a983816">
  <xsd:schema xmlns:xsd="http://www.w3.org/2001/XMLSchema" xmlns:xs="http://www.w3.org/2001/XMLSchema" xmlns:p="http://schemas.microsoft.com/office/2006/metadata/properties" xmlns:ns2="http://schemas.microsoft.com/sharepoint/v3/fields" targetNamespace="http://schemas.microsoft.com/office/2006/metadata/properties" ma:root="true" ma:fieldsID="38f6db2dd0d9a0cf6a8dc37be32b365b" ns2:_="">
    <xsd:import namespace="http://schemas.microsoft.com/sharepoint/v3/fields"/>
    <xsd:element name="properties">
      <xsd:complexType>
        <xsd:sequence>
          <xsd:element name="documentManagement">
            <xsd:complexType>
              <xsd:all>
                <xsd:element ref="ns2:_Status" minOccurs="0"/>
                <xsd:element ref="ns2:_Vers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/fields" elementFormDefault="qualified">
    <xsd:import namespace="http://schemas.microsoft.com/office/2006/documentManagement/types"/>
    <xsd:import namespace="http://schemas.microsoft.com/office/infopath/2007/PartnerControls"/>
    <xsd:element name="_Status" ma:index="8" nillable="true" ma:displayName="Status" ma:default="Not Started" ma:internalName="_Status">
      <xsd:simpleType>
        <xsd:union memberTypes="dms:Text">
          <xsd:simpleType>
            <xsd:restriction base="dms:Choice">
              <xsd:enumeration value="Not Started"/>
              <xsd:enumeration value="Draft"/>
              <xsd:enumeration value="Reviewed"/>
              <xsd:enumeration value="Scheduled"/>
              <xsd:enumeration value="Published"/>
              <xsd:enumeration value="Final"/>
              <xsd:enumeration value="Expired"/>
            </xsd:restriction>
          </xsd:simpleType>
        </xsd:union>
      </xsd:simpleType>
    </xsd:element>
    <xsd:element name="_Version" ma:index="9" nillable="true" ma:displayName="Version" ma:internalName="_Version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 ma:displayName="Status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Version xmlns="http://schemas.microsoft.com/sharepoint/v3/fields" xsi:nil="true"/>
    <_Status xmlns="http://schemas.microsoft.com/sharepoint/v3/fields">Not Started</_Status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E4214858-785C-42F7-BE66-6D0E79395FC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/fields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7B6F2769-7194-4217-93D3-3AF3A4742282}">
  <ds:schemaRefs>
    <ds:schemaRef ds:uri="http://purl.org/dc/dcmitype/"/>
    <ds:schemaRef ds:uri="http://schemas.microsoft.com/office/2006/metadata/properties"/>
    <ds:schemaRef ds:uri="http://purl.org/dc/terms/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schemas.microsoft.com/office/infopath/2007/PartnerControls"/>
    <ds:schemaRef ds:uri="http://schemas.microsoft.com/sharepoint/v3/field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87D2A1B0-FF3E-4009-940D-AED0EB70AA2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12581</TotalTime>
  <Words>2229</Words>
  <Application>Microsoft Office PowerPoint</Application>
  <PresentationFormat>On-screen Show (4:3)</PresentationFormat>
  <Paragraphs>705</Paragraphs>
  <Slides>38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38</vt:i4>
      </vt:variant>
    </vt:vector>
  </HeadingPairs>
  <TitlesOfParts>
    <vt:vector size="39" baseType="lpstr">
      <vt:lpstr>Thème Office</vt:lpstr>
      <vt:lpstr>O2 Project : Upgrade of the ALICE   online and offline computing  Pierre VANDE VYVRE / CERN – PH</vt:lpstr>
      <vt:lpstr>The Large Hadron Collider (LHC) at CERN  </vt:lpstr>
      <vt:lpstr>Inside the LHC machine</vt:lpstr>
      <vt:lpstr>Experiments</vt:lpstr>
      <vt:lpstr>Current status of the ALICE experiment</vt:lpstr>
      <vt:lpstr>ALICE Upgrade Strategy</vt:lpstr>
      <vt:lpstr>Requirements for the Computing System</vt:lpstr>
      <vt:lpstr>O2 System from the Letter of Intent</vt:lpstr>
      <vt:lpstr>O2 Project</vt:lpstr>
      <vt:lpstr>O2 Project</vt:lpstr>
      <vt:lpstr>Hardware Architecture</vt:lpstr>
      <vt:lpstr>Design strategy</vt:lpstr>
      <vt:lpstr>Dataflow</vt:lpstr>
      <vt:lpstr>Hardware Architecture: FLP-EPN data transport model</vt:lpstr>
      <vt:lpstr>Hardware Architecture: FLP-EPN traffic shapping</vt:lpstr>
      <vt:lpstr>Hardware Architecture: FLP buffer size</vt:lpstr>
      <vt:lpstr>FLP-EPN Dataflow simulation</vt:lpstr>
      <vt:lpstr>FLP-EPN Dataflow simulation</vt:lpstr>
      <vt:lpstr>Data storage needs of the O2 facility</vt:lpstr>
      <vt:lpstr>Architecture</vt:lpstr>
      <vt:lpstr>Detector Readout via Detector Data Links (DDLs)</vt:lpstr>
      <vt:lpstr>PC Input/Output Bandwidth</vt:lpstr>
      <vt:lpstr>FLP and Network prototyping</vt:lpstr>
      <vt:lpstr>Computing Platforms</vt:lpstr>
      <vt:lpstr>Computing Platforms</vt:lpstr>
      <vt:lpstr>CWG5: Computing Platforms</vt:lpstr>
      <vt:lpstr>CWG5: Computing Platforms</vt:lpstr>
      <vt:lpstr>O2 System</vt:lpstr>
      <vt:lpstr>Data Storage</vt:lpstr>
      <vt:lpstr>Software Framework</vt:lpstr>
      <vt:lpstr>Software Framework Development</vt:lpstr>
      <vt:lpstr>Software Framework Development</vt:lpstr>
      <vt:lpstr>Prototyping</vt:lpstr>
      <vt:lpstr>Calibration/reconstruction flow</vt:lpstr>
      <vt:lpstr>Control, Configuration and Monitoring</vt:lpstr>
      <vt:lpstr>O2 Project</vt:lpstr>
      <vt:lpstr>Budget</vt:lpstr>
      <vt:lpstr>Future steps</vt:lpstr>
    </vt:vector>
  </TitlesOfParts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FileNewTemplate</dc:title>
  <dc:creator>P. Vande Vyvre</dc:creator>
  <cp:lastModifiedBy>Pierre VANDE VYVRE</cp:lastModifiedBy>
  <cp:revision>710</cp:revision>
  <dcterms:created xsi:type="dcterms:W3CDTF">2010-04-12T23:12:02Z</dcterms:created>
  <dcterms:modified xsi:type="dcterms:W3CDTF">2014-06-19T08:35:44Z</dcterms:modified>
  <cp:contentStatus>Draft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0x0101000DE64AEEDD9B7A4D93545ACBE97D4615</vt:lpwstr>
  </property>
</Properties>
</file>