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64" r:id="rId3"/>
    <p:sldId id="265" r:id="rId4"/>
    <p:sldId id="269" r:id="rId5"/>
    <p:sldId id="270" r:id="rId6"/>
    <p:sldId id="267" r:id="rId7"/>
    <p:sldId id="266" r:id="rId8"/>
    <p:sldId id="268" r:id="rId9"/>
    <p:sldId id="271" r:id="rId10"/>
    <p:sldId id="274" r:id="rId11"/>
    <p:sldId id="273" r:id="rId12"/>
    <p:sldId id="27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24308-4980-4040-B59C-44211F54F2F8}" type="datetimeFigureOut">
              <a:rPr lang="en-GB" smtClean="0"/>
              <a:t>08/07/2014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0777A-E6A0-4ED0-89A0-DC1D214BB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31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 8</a:t>
            </a:r>
            <a:r>
              <a:rPr lang="en-US" baseline="30000" smtClean="0"/>
              <a:t>th</a:t>
            </a:r>
            <a:r>
              <a:rPr lang="en-US" smtClean="0"/>
              <a:t> July 2014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7188" indent="-320675">
              <a:buClrTx/>
              <a:buSzPct val="100000"/>
              <a:defRPr kumimoji="0" lang="en-US" sz="3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15963" indent="-268288">
              <a:buClrTx/>
              <a:buFont typeface="Arial" panose="020B0604020202020204" pitchFamily="34" charset="0"/>
              <a:buChar char="•"/>
              <a:defRPr>
                <a:solidFill>
                  <a:schemeClr val="accent6"/>
                </a:solidFill>
              </a:defRPr>
            </a:lvl2pPr>
            <a:lvl3pPr marL="985838" indent="-236538">
              <a:buClrTx/>
              <a:defRPr>
                <a:solidFill>
                  <a:schemeClr val="accent6"/>
                </a:solidFill>
              </a:defRPr>
            </a:lvl3pPr>
            <a:lvl4pPr marL="1255713" indent="-214313">
              <a:buClrTx/>
              <a:defRPr/>
            </a:lvl4pPr>
            <a:lvl5pPr marL="1527175" indent="-220663">
              <a:buClrTx/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HL-TC 8</a:t>
            </a:r>
            <a:r>
              <a:rPr lang="en-US" baseline="30000" dirty="0" smtClean="0"/>
              <a:t>th</a:t>
            </a:r>
            <a:r>
              <a:rPr lang="en-US" dirty="0" smtClean="0"/>
              <a:t> July 2014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HL-TC 8</a:t>
            </a:r>
            <a:r>
              <a:rPr lang="en-US" baseline="30000" dirty="0" smtClean="0"/>
              <a:t>th</a:t>
            </a:r>
            <a:r>
              <a:rPr lang="en-US" dirty="0" smtClean="0"/>
              <a:t> July 2014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79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600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04" t="16872" r="26317" b="74067"/>
          <a:stretch/>
        </p:blipFill>
        <p:spPr bwMode="auto">
          <a:xfrm>
            <a:off x="7005755" y="0"/>
            <a:ext cx="2138245" cy="72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HL-TC 8</a:t>
            </a:r>
            <a:r>
              <a:rPr lang="en-US" baseline="30000" dirty="0" smtClean="0"/>
              <a:t>th</a:t>
            </a:r>
            <a:r>
              <a:rPr lang="en-US" dirty="0" smtClean="0"/>
              <a:t> July 2014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New Light Extraction System</a:t>
            </a:r>
            <a:br>
              <a:rPr lang="en-GB" sz="4000" dirty="0" smtClean="0"/>
            </a:br>
            <a:r>
              <a:rPr lang="en-GB" sz="4000" dirty="0" smtClean="0"/>
              <a:t>for Synchrotron Light Diagnostics</a:t>
            </a:r>
            <a:endParaRPr lang="en-GB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5661" y="1473957"/>
            <a:ext cx="8729006" cy="4825243"/>
          </a:xfrm>
        </p:spPr>
        <p:txBody>
          <a:bodyPr>
            <a:normAutofit fontScale="55000" lnSpcReduction="20000"/>
          </a:bodyPr>
          <a:lstStyle/>
          <a:p>
            <a:r>
              <a:rPr lang="en-US" sz="3100" dirty="0"/>
              <a:t>HL-LHC </a:t>
            </a:r>
            <a:r>
              <a:rPr lang="en-US" sz="3100" dirty="0" smtClean="0"/>
              <a:t>Synchrotron Light Monitor (BSR) </a:t>
            </a:r>
            <a:r>
              <a:rPr lang="en-US" sz="3100" dirty="0"/>
              <a:t>– Baseline (</a:t>
            </a:r>
            <a:r>
              <a:rPr lang="en-US" sz="3100" dirty="0" smtClean="0"/>
              <a:t>64066)</a:t>
            </a:r>
            <a:endParaRPr lang="en-US" sz="3100" dirty="0"/>
          </a:p>
          <a:p>
            <a:pPr lvl="1"/>
            <a:r>
              <a:rPr lang="en-GB" dirty="0" smtClean="0"/>
              <a:t>Construction </a:t>
            </a:r>
            <a:r>
              <a:rPr lang="en-GB" dirty="0"/>
              <a:t>of a new light extraction system for synchrotron light diagnostics </a:t>
            </a:r>
            <a:r>
              <a:rPr lang="en-GB" dirty="0" smtClean="0"/>
              <a:t>in LSS4</a:t>
            </a:r>
          </a:p>
          <a:p>
            <a:pPr lvl="1"/>
            <a:r>
              <a:rPr lang="en-GB" dirty="0" smtClean="0"/>
              <a:t>Extract </a:t>
            </a:r>
            <a:r>
              <a:rPr lang="en-GB" dirty="0"/>
              <a:t>light from </a:t>
            </a:r>
            <a:r>
              <a:rPr lang="en-GB" dirty="0" smtClean="0"/>
              <a:t>D4 with in-vacuum </a:t>
            </a:r>
            <a:r>
              <a:rPr lang="en-GB" dirty="0"/>
              <a:t>mirror located  between D4 and D3 on each incoming </a:t>
            </a:r>
            <a:r>
              <a:rPr lang="en-GB" dirty="0" smtClean="0"/>
              <a:t>beam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xtracted </a:t>
            </a:r>
            <a:r>
              <a:rPr lang="en-GB" dirty="0"/>
              <a:t>light </a:t>
            </a:r>
            <a:r>
              <a:rPr lang="en-GB" dirty="0" smtClean="0"/>
              <a:t>sent </a:t>
            </a:r>
            <a:r>
              <a:rPr lang="en-GB" dirty="0"/>
              <a:t>via </a:t>
            </a:r>
            <a:r>
              <a:rPr lang="en-GB" dirty="0" smtClean="0"/>
              <a:t>optical </a:t>
            </a:r>
            <a:r>
              <a:rPr lang="en-GB" dirty="0"/>
              <a:t>light path from </a:t>
            </a:r>
            <a:r>
              <a:rPr lang="en-GB" dirty="0" smtClean="0"/>
              <a:t>tunnel </a:t>
            </a:r>
            <a:r>
              <a:rPr lang="en-GB" dirty="0"/>
              <a:t>to </a:t>
            </a:r>
            <a:r>
              <a:rPr lang="en-GB" dirty="0" smtClean="0"/>
              <a:t>new optical hutch in UA</a:t>
            </a:r>
          </a:p>
          <a:p>
            <a:pPr lvl="8"/>
            <a:endParaRPr lang="en-GB" dirty="0" smtClean="0"/>
          </a:p>
          <a:p>
            <a:r>
              <a:rPr lang="en-GB" dirty="0" smtClean="0"/>
              <a:t>Performance Objectives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ptical </a:t>
            </a:r>
            <a:r>
              <a:rPr lang="en-GB" dirty="0"/>
              <a:t>table for </a:t>
            </a:r>
            <a:r>
              <a:rPr lang="en-GB" dirty="0" smtClean="0"/>
              <a:t>existing </a:t>
            </a:r>
            <a:r>
              <a:rPr lang="en-GB" dirty="0"/>
              <a:t>synchrotron light telescope is full to </a:t>
            </a:r>
            <a:r>
              <a:rPr lang="en-GB" dirty="0" smtClean="0"/>
              <a:t>capacity</a:t>
            </a:r>
          </a:p>
          <a:p>
            <a:pPr lvl="2"/>
            <a:r>
              <a:rPr lang="en-GB" dirty="0" smtClean="0"/>
              <a:t>Need for </a:t>
            </a:r>
            <a:r>
              <a:rPr lang="en-GB" dirty="0"/>
              <a:t>additional synchrotron </a:t>
            </a:r>
            <a:r>
              <a:rPr lang="en-GB" dirty="0" smtClean="0"/>
              <a:t>light source </a:t>
            </a:r>
          </a:p>
          <a:p>
            <a:pPr lvl="1"/>
            <a:r>
              <a:rPr lang="en-GB" dirty="0" smtClean="0"/>
              <a:t>Fulfil HL-LHC requirements: beam halo, intra-bunch measurements &amp; interlocked abort gap</a:t>
            </a:r>
          </a:p>
          <a:p>
            <a:pPr lvl="8"/>
            <a:endParaRPr lang="en-GB" dirty="0" smtClean="0"/>
          </a:p>
          <a:p>
            <a:r>
              <a:rPr lang="en-GB" dirty="0" smtClean="0"/>
              <a:t>Assumptions</a:t>
            </a:r>
            <a:endParaRPr lang="en-GB" dirty="0"/>
          </a:p>
          <a:p>
            <a:pPr lvl="1"/>
            <a:r>
              <a:rPr lang="en-GB" dirty="0"/>
              <a:t>M</a:t>
            </a:r>
            <a:r>
              <a:rPr lang="en-GB" dirty="0" smtClean="0"/>
              <a:t>easurements only </a:t>
            </a:r>
            <a:r>
              <a:rPr lang="en-GB" dirty="0"/>
              <a:t>required above </a:t>
            </a:r>
            <a:r>
              <a:rPr lang="en-GB" dirty="0" smtClean="0"/>
              <a:t>2TeV using </a:t>
            </a:r>
            <a:r>
              <a:rPr lang="en-GB" dirty="0"/>
              <a:t>edge or central radiation from the </a:t>
            </a:r>
            <a:r>
              <a:rPr lang="en-GB" dirty="0" smtClean="0"/>
              <a:t>D4</a:t>
            </a:r>
          </a:p>
          <a:p>
            <a:pPr lvl="1"/>
            <a:r>
              <a:rPr lang="en-GB" dirty="0" smtClean="0"/>
              <a:t>The possibility </a:t>
            </a:r>
            <a:r>
              <a:rPr lang="en-GB" dirty="0"/>
              <a:t>to integrate a light extraction system in this </a:t>
            </a:r>
            <a:r>
              <a:rPr lang="en-GB" dirty="0" smtClean="0"/>
              <a:t>region</a:t>
            </a:r>
          </a:p>
          <a:p>
            <a:pPr lvl="8"/>
            <a:endParaRPr lang="en-GB" dirty="0" smtClean="0"/>
          </a:p>
          <a:p>
            <a:r>
              <a:rPr lang="en-GB" dirty="0"/>
              <a:t>Technical &amp; Operational Parameters</a:t>
            </a:r>
          </a:p>
          <a:p>
            <a:pPr lvl="1"/>
            <a:r>
              <a:rPr lang="en-GB" dirty="0"/>
              <a:t>L</a:t>
            </a:r>
            <a:r>
              <a:rPr lang="en-GB" dirty="0" smtClean="0"/>
              <a:t>ow impedance extraction mirror design to minimise RF heating</a:t>
            </a:r>
          </a:p>
          <a:p>
            <a:pPr lvl="1"/>
            <a:r>
              <a:rPr lang="en-GB" dirty="0" smtClean="0"/>
              <a:t>Optical light path </a:t>
            </a:r>
            <a:r>
              <a:rPr lang="en-GB" dirty="0"/>
              <a:t>consisting of:</a:t>
            </a:r>
          </a:p>
          <a:p>
            <a:pPr lvl="2"/>
            <a:r>
              <a:rPr lang="en-GB" dirty="0"/>
              <a:t>100mm diameter evacuated pipe</a:t>
            </a:r>
          </a:p>
          <a:p>
            <a:pPr lvl="2"/>
            <a:r>
              <a:rPr lang="en-GB" dirty="0"/>
              <a:t>Remotely controlled steering mirrors</a:t>
            </a:r>
          </a:p>
          <a:p>
            <a:pPr lvl="2"/>
            <a:r>
              <a:rPr lang="en-GB" dirty="0"/>
              <a:t>Distance as short as possible between extraction mirror and optical hutch</a:t>
            </a:r>
          </a:p>
          <a:p>
            <a:pPr lvl="1"/>
            <a:r>
              <a:rPr lang="en-GB" dirty="0"/>
              <a:t>Optical hutch of at least 10m</a:t>
            </a:r>
            <a:r>
              <a:rPr lang="en-GB" baseline="30000" dirty="0"/>
              <a:t>2</a:t>
            </a:r>
            <a:r>
              <a:rPr lang="en-GB" dirty="0"/>
              <a:t> with related services</a:t>
            </a:r>
          </a:p>
          <a:p>
            <a:pPr lvl="1"/>
            <a:r>
              <a:rPr lang="en-GB" dirty="0"/>
              <a:t>Possible need for additional holes between RA43/47 and </a:t>
            </a:r>
            <a:r>
              <a:rPr lang="en-GB" dirty="0" smtClean="0"/>
              <a:t>UA43/47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83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HL-TC 8</a:t>
            </a:r>
            <a:r>
              <a:rPr lang="en-US" baseline="30000" smtClean="0"/>
              <a:t>th</a:t>
            </a:r>
            <a:r>
              <a:rPr lang="en-US" smtClean="0"/>
              <a:t> July 2014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Beam Gas Vertex</a:t>
            </a:r>
            <a:br>
              <a:rPr lang="en-GB" dirty="0" smtClean="0"/>
            </a:br>
            <a:r>
              <a:rPr lang="en-GB" dirty="0" smtClean="0"/>
              <a:t>Detector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5661" y="1473957"/>
            <a:ext cx="8743594" cy="4640239"/>
          </a:xfrm>
        </p:spPr>
        <p:txBody>
          <a:bodyPr>
            <a:normAutofit fontScale="70000" lnSpcReduction="20000"/>
          </a:bodyPr>
          <a:lstStyle/>
          <a:p>
            <a:r>
              <a:rPr lang="en-US" sz="3100" dirty="0"/>
              <a:t>HL-LHC </a:t>
            </a:r>
            <a:r>
              <a:rPr lang="en-US" sz="3100" dirty="0" smtClean="0"/>
              <a:t>Beam Gas Vertex Detector </a:t>
            </a:r>
            <a:r>
              <a:rPr lang="en-US" sz="3100" dirty="0"/>
              <a:t>(</a:t>
            </a:r>
            <a:r>
              <a:rPr lang="en-US" sz="3100" dirty="0" smtClean="0"/>
              <a:t>BGV) </a:t>
            </a:r>
            <a:r>
              <a:rPr lang="en-US" sz="3100" dirty="0"/>
              <a:t>– Baseline (</a:t>
            </a:r>
            <a:r>
              <a:rPr lang="en-US" sz="3100" dirty="0" smtClean="0"/>
              <a:t>64067)</a:t>
            </a:r>
            <a:endParaRPr lang="en-US" sz="3100" dirty="0"/>
          </a:p>
          <a:p>
            <a:pPr lvl="1"/>
            <a:r>
              <a:rPr lang="en-GB" dirty="0"/>
              <a:t>O</a:t>
            </a:r>
            <a:r>
              <a:rPr lang="en-GB" dirty="0" smtClean="0"/>
              <a:t>ne BGV </a:t>
            </a:r>
            <a:r>
              <a:rPr lang="en-GB" dirty="0"/>
              <a:t>detector per beam for non-invasive beam size </a:t>
            </a:r>
            <a:r>
              <a:rPr lang="en-GB" dirty="0" smtClean="0"/>
              <a:t>measurements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oreseen </a:t>
            </a:r>
            <a:r>
              <a:rPr lang="en-GB" dirty="0"/>
              <a:t>for installation between Q6 and Q7 in LSS4 left and </a:t>
            </a:r>
            <a:r>
              <a:rPr lang="en-GB" dirty="0" smtClean="0"/>
              <a:t>right</a:t>
            </a:r>
          </a:p>
          <a:p>
            <a:pPr lvl="1"/>
            <a:r>
              <a:rPr lang="en-GB" dirty="0"/>
              <a:t>Space </a:t>
            </a:r>
            <a:r>
              <a:rPr lang="en-GB" dirty="0" smtClean="0"/>
              <a:t>reservation : </a:t>
            </a:r>
            <a:r>
              <a:rPr lang="en-GB" dirty="0"/>
              <a:t>LHC-BGV-EC-0001 (EDMS 1282994</a:t>
            </a:r>
            <a:r>
              <a:rPr lang="en-GB" dirty="0" smtClean="0"/>
              <a:t>)</a:t>
            </a:r>
          </a:p>
          <a:p>
            <a:pPr marL="447675" lvl="1" indent="0">
              <a:buNone/>
            </a:pPr>
            <a:r>
              <a:rPr lang="en-GB" dirty="0" smtClean="0"/>
              <a:t> </a:t>
            </a:r>
            <a:endParaRPr lang="en-GB" dirty="0"/>
          </a:p>
          <a:p>
            <a:r>
              <a:rPr lang="en-GB" dirty="0" smtClean="0"/>
              <a:t>Performance Objectives</a:t>
            </a:r>
          </a:p>
          <a:p>
            <a:pPr lvl="1"/>
            <a:r>
              <a:rPr lang="en-GB" dirty="0"/>
              <a:t>Bunch width measurements with a 5 % resolution within 1 minute</a:t>
            </a:r>
          </a:p>
          <a:p>
            <a:pPr lvl="1"/>
            <a:r>
              <a:rPr lang="en-GB" dirty="0"/>
              <a:t>Beam width measurements with an absolute accuracy of 2 % within 1 minute</a:t>
            </a:r>
          </a:p>
          <a:p>
            <a:pPr lvl="1"/>
            <a:r>
              <a:rPr lang="en-GB" dirty="0"/>
              <a:t>Would allow meaningful measurements during the energy </a:t>
            </a:r>
            <a:r>
              <a:rPr lang="en-GB" dirty="0" smtClean="0"/>
              <a:t>ramp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ould measure </a:t>
            </a:r>
            <a:r>
              <a:rPr lang="en-GB" dirty="0"/>
              <a:t>beam </a:t>
            </a:r>
            <a:r>
              <a:rPr lang="en-GB" dirty="0" smtClean="0"/>
              <a:t>halo, </a:t>
            </a:r>
            <a:r>
              <a:rPr lang="en-GB" dirty="0"/>
              <a:t>longitudinal </a:t>
            </a:r>
            <a:r>
              <a:rPr lang="en-GB" dirty="0" smtClean="0"/>
              <a:t>density &amp; longitudinal </a:t>
            </a:r>
            <a:r>
              <a:rPr lang="en-GB" dirty="0"/>
              <a:t>beam </a:t>
            </a:r>
            <a:r>
              <a:rPr lang="en-GB" dirty="0" smtClean="0"/>
              <a:t>profile</a:t>
            </a:r>
          </a:p>
          <a:p>
            <a:pPr marL="447675" lvl="1" indent="0">
              <a:buNone/>
            </a:pPr>
            <a:endParaRPr lang="en-GB" dirty="0"/>
          </a:p>
          <a:p>
            <a:r>
              <a:rPr lang="en-GB" dirty="0" smtClean="0"/>
              <a:t>Assumptions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ased on prototype </a:t>
            </a:r>
            <a:r>
              <a:rPr lang="en-GB" dirty="0"/>
              <a:t>currently being </a:t>
            </a:r>
            <a:r>
              <a:rPr lang="en-GB" dirty="0" smtClean="0"/>
              <a:t>installed</a:t>
            </a:r>
          </a:p>
          <a:p>
            <a:pPr lvl="2"/>
            <a:r>
              <a:rPr lang="en-GB" dirty="0" smtClean="0"/>
              <a:t>Optimised design for HL-LHC</a:t>
            </a:r>
          </a:p>
          <a:p>
            <a:pPr lvl="2"/>
            <a:r>
              <a:rPr lang="en-GB" dirty="0" smtClean="0"/>
              <a:t>New detectors &amp; acquisition electronics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inal </a:t>
            </a:r>
            <a:r>
              <a:rPr lang="en-GB" dirty="0"/>
              <a:t>HL-LHC optics </a:t>
            </a:r>
            <a:r>
              <a:rPr lang="en-GB" dirty="0" smtClean="0"/>
              <a:t>allows installation within reserved zone in LSS4</a:t>
            </a:r>
          </a:p>
          <a:p>
            <a:pPr marL="36513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2" t="25961" r="24532" b="63462"/>
          <a:stretch/>
        </p:blipFill>
        <p:spPr bwMode="auto">
          <a:xfrm>
            <a:off x="6414868" y="118837"/>
            <a:ext cx="2574387" cy="77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39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67278" y="885449"/>
            <a:ext cx="6966331" cy="23926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HL-TC 8</a:t>
            </a:r>
            <a:r>
              <a:rPr lang="en-US" baseline="30000" smtClean="0"/>
              <a:t>th</a:t>
            </a:r>
            <a:r>
              <a:rPr lang="en-US" smtClean="0"/>
              <a:t> July 2014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Beam Gas Vertex</a:t>
            </a:r>
            <a:br>
              <a:rPr lang="en-GB" dirty="0" smtClean="0"/>
            </a:br>
            <a:r>
              <a:rPr lang="en-GB" dirty="0" smtClean="0"/>
              <a:t>Detector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5661" y="3098037"/>
            <a:ext cx="8743594" cy="3016155"/>
          </a:xfrm>
        </p:spPr>
        <p:txBody>
          <a:bodyPr>
            <a:normAutofit fontScale="62500" lnSpcReduction="20000"/>
          </a:bodyPr>
          <a:lstStyle/>
          <a:p>
            <a:pPr marL="447675" lvl="1" indent="0">
              <a:buNone/>
            </a:pPr>
            <a:r>
              <a:rPr lang="en-GB" dirty="0" smtClean="0"/>
              <a:t> </a:t>
            </a:r>
            <a:endParaRPr lang="en-GB" dirty="0"/>
          </a:p>
          <a:p>
            <a:r>
              <a:rPr lang="en-GB" dirty="0"/>
              <a:t>T</a:t>
            </a:r>
            <a:r>
              <a:rPr lang="en-GB" dirty="0" smtClean="0"/>
              <a:t>echnical &amp; Operational Parameters</a:t>
            </a:r>
          </a:p>
          <a:p>
            <a:pPr lvl="1"/>
            <a:r>
              <a:rPr lang="en-GB" dirty="0" smtClean="0"/>
              <a:t>Operates </a:t>
            </a:r>
            <a:r>
              <a:rPr lang="en-GB" dirty="0"/>
              <a:t>with </a:t>
            </a:r>
            <a:r>
              <a:rPr lang="en-GB" dirty="0" smtClean="0"/>
              <a:t>neon gas injection </a:t>
            </a:r>
            <a:r>
              <a:rPr lang="en-GB" dirty="0"/>
              <a:t>at </a:t>
            </a:r>
            <a:r>
              <a:rPr lang="en-GB" dirty="0" smtClean="0"/>
              <a:t>pressure </a:t>
            </a:r>
            <a:r>
              <a:rPr lang="en-GB" dirty="0"/>
              <a:t>of 6×10</a:t>
            </a:r>
            <a:r>
              <a:rPr lang="en-GB" baseline="30000" dirty="0"/>
              <a:t>–8</a:t>
            </a:r>
            <a:r>
              <a:rPr lang="en-GB" dirty="0"/>
              <a:t> </a:t>
            </a:r>
            <a:r>
              <a:rPr lang="en-GB" dirty="0" smtClean="0"/>
              <a:t>mbar</a:t>
            </a:r>
          </a:p>
          <a:p>
            <a:pPr lvl="1"/>
            <a:r>
              <a:rPr lang="en-GB" dirty="0"/>
              <a:t>P</a:t>
            </a:r>
            <a:r>
              <a:rPr lang="en-GB" dirty="0" smtClean="0"/>
              <a:t>ressure </a:t>
            </a:r>
            <a:r>
              <a:rPr lang="en-GB" dirty="0"/>
              <a:t>outside </a:t>
            </a:r>
            <a:r>
              <a:rPr lang="en-GB" dirty="0" smtClean="0"/>
              <a:t>tank </a:t>
            </a:r>
            <a:r>
              <a:rPr lang="en-GB" dirty="0"/>
              <a:t>area should remain </a:t>
            </a:r>
            <a:r>
              <a:rPr lang="en-GB" dirty="0" smtClean="0"/>
              <a:t>below 6×10</a:t>
            </a:r>
            <a:r>
              <a:rPr lang="en-GB" baseline="30000" dirty="0" smtClean="0"/>
              <a:t>–9</a:t>
            </a:r>
            <a:r>
              <a:rPr lang="en-GB" dirty="0" smtClean="0"/>
              <a:t> mbar</a:t>
            </a:r>
          </a:p>
          <a:p>
            <a:pPr lvl="1"/>
            <a:r>
              <a:rPr lang="en-GB" dirty="0" smtClean="0"/>
              <a:t>Aperture at detector should be as small as possible to improve accuracy</a:t>
            </a:r>
          </a:p>
          <a:p>
            <a:pPr lvl="1"/>
            <a:r>
              <a:rPr lang="en-GB" dirty="0" smtClean="0"/>
              <a:t>Total length ~8m per BGV station</a:t>
            </a:r>
          </a:p>
          <a:p>
            <a:pPr lvl="1"/>
            <a:r>
              <a:rPr lang="en-GB" dirty="0" smtClean="0"/>
              <a:t>~100 cables and 2 additional racks per BGV station</a:t>
            </a:r>
          </a:p>
          <a:p>
            <a:pPr lvl="1"/>
            <a:endParaRPr lang="en-GB" dirty="0"/>
          </a:p>
          <a:p>
            <a:r>
              <a:rPr lang="en-GB" dirty="0" smtClean="0"/>
              <a:t>Further Assumptions</a:t>
            </a:r>
          </a:p>
          <a:p>
            <a:pPr marL="627063" lvl="2" indent="-320675">
              <a:buSzPct val="100000"/>
            </a:pPr>
            <a:r>
              <a:rPr lang="en-GB" dirty="0"/>
              <a:t>Design </a:t>
            </a:r>
            <a:r>
              <a:rPr lang="en-GB" dirty="0" smtClean="0"/>
              <a:t>adequate </a:t>
            </a:r>
            <a:r>
              <a:rPr lang="en-GB" dirty="0"/>
              <a:t>for machine impedance &amp; RF </a:t>
            </a:r>
            <a:r>
              <a:rPr lang="en-GB" dirty="0" smtClean="0"/>
              <a:t>heating</a:t>
            </a:r>
          </a:p>
          <a:p>
            <a:pPr marL="627063" lvl="2" indent="-320675">
              <a:buSzPct val="100000"/>
            </a:pPr>
            <a:r>
              <a:rPr lang="en-GB" dirty="0" smtClean="0"/>
              <a:t>Gas pressure not severely detrimental to radiation dose in the neighbouring arc sections</a:t>
            </a:r>
            <a:endParaRPr lang="en-GB" dirty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2" t="25961" r="24532" b="63462"/>
          <a:stretch/>
        </p:blipFill>
        <p:spPr bwMode="auto">
          <a:xfrm>
            <a:off x="6414868" y="118837"/>
            <a:ext cx="2574387" cy="77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168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126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1724"/>
            <a:ext cx="8226854" cy="2521657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WP 13 : Beam Diagnostics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dirty="0" smtClean="0"/>
              <a:t>Conceptual Specifications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4369248"/>
            <a:ext cx="2743200" cy="419653"/>
          </a:xfrm>
        </p:spPr>
        <p:txBody>
          <a:bodyPr/>
          <a:lstStyle/>
          <a:p>
            <a:r>
              <a:rPr lang="en-GB" dirty="0" smtClean="0"/>
              <a:t>Rhodri Jones (BE/BI)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642533" y="1854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32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487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I</a:t>
            </a:r>
            <a:r>
              <a:rPr lang="en-GB" dirty="0" smtClean="0"/>
              <a:t>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1336429" y="1424350"/>
            <a:ext cx="7409169" cy="475207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Cryogenic BLMs &amp; Radiation Hard Electronics</a:t>
            </a:r>
          </a:p>
          <a:p>
            <a:pPr lvl="1"/>
            <a:r>
              <a:rPr lang="en-GB" dirty="0" smtClean="0"/>
              <a:t>Cryogenic BLMs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Radiation hard electronics</a:t>
            </a:r>
          </a:p>
          <a:p>
            <a:r>
              <a:rPr lang="en-GB" dirty="0" smtClean="0"/>
              <a:t>Fast </a:t>
            </a:r>
            <a:r>
              <a:rPr lang="en-GB" dirty="0" err="1" smtClean="0"/>
              <a:t>WireScanners</a:t>
            </a:r>
            <a:endParaRPr lang="en-GB" dirty="0" smtClean="0"/>
          </a:p>
          <a:p>
            <a:r>
              <a:rPr lang="en-GB" dirty="0" smtClean="0"/>
              <a:t>Insertion Region BPMs</a:t>
            </a:r>
          </a:p>
          <a:p>
            <a:pPr lvl="1"/>
            <a:r>
              <a:rPr lang="en-GB" dirty="0" smtClean="0"/>
              <a:t>Cold directional couplers</a:t>
            </a:r>
          </a:p>
          <a:p>
            <a:pPr lvl="1"/>
            <a:r>
              <a:rPr lang="en-GB" dirty="0" smtClean="0"/>
              <a:t>Tungsten shielded cold directional couplers</a:t>
            </a:r>
          </a:p>
          <a:p>
            <a:pPr lvl="1"/>
            <a:r>
              <a:rPr lang="en-GB" dirty="0" smtClean="0"/>
              <a:t>Warm directional couplers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High precision electronics for insertion region BPMs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Luminosity Monitors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Diagnostics for Crab Cavities</a:t>
            </a:r>
          </a:p>
          <a:p>
            <a:r>
              <a:rPr lang="en-GB" dirty="0" smtClean="0"/>
              <a:t>Upgrade to Synchrotron Light Monitors</a:t>
            </a:r>
          </a:p>
          <a:p>
            <a:pPr lvl="1"/>
            <a:r>
              <a:rPr lang="en-GB" dirty="0" smtClean="0"/>
              <a:t>Upgrade to existing monitor</a:t>
            </a:r>
          </a:p>
          <a:p>
            <a:pPr lvl="1"/>
            <a:r>
              <a:rPr lang="en-GB" dirty="0" smtClean="0"/>
              <a:t>New light source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Halo diagnostics</a:t>
            </a:r>
          </a:p>
          <a:p>
            <a:r>
              <a:rPr lang="en-GB" dirty="0" smtClean="0"/>
              <a:t>Beam Gas Vertex Detector</a:t>
            </a:r>
          </a:p>
          <a:p>
            <a:pPr lvl="1"/>
            <a:r>
              <a:rPr lang="en-GB" dirty="0" smtClean="0"/>
              <a:t>Final Implementation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Long-Range Beam-Beam Compensator</a:t>
            </a:r>
          </a:p>
          <a:p>
            <a:pPr lvl="1"/>
            <a:r>
              <a:rPr lang="en-GB" dirty="0" smtClean="0"/>
              <a:t>Prototype</a:t>
            </a:r>
          </a:p>
          <a:p>
            <a:pPr lvl="1"/>
            <a:r>
              <a:rPr lang="en-GB" dirty="0" smtClean="0"/>
              <a:t>Final Implementation</a:t>
            </a:r>
          </a:p>
          <a:p>
            <a:pPr lvl="1"/>
            <a:endParaRPr lang="en-GB" dirty="0"/>
          </a:p>
        </p:txBody>
      </p:sp>
      <p:pic>
        <p:nvPicPr>
          <p:cNvPr id="5" name="Picture 2" descr="C:\Documents and Settings\ojones\Local Settings\Temporary Internet Files\Content.IE5\8L728AMJ\MC9004338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1331" y="1640435"/>
            <a:ext cx="273467" cy="273467"/>
          </a:xfrm>
          <a:prstGeom prst="rect">
            <a:avLst/>
          </a:prstGeom>
          <a:noFill/>
        </p:spPr>
      </p:pic>
      <p:pic>
        <p:nvPicPr>
          <p:cNvPr id="6" name="Picture 2" descr="C:\Documents and Settings\ojones\Local Settings\Temporary Internet Files\Content.IE5\8L728AMJ\MC9004338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4532" y="2108637"/>
            <a:ext cx="273467" cy="273467"/>
          </a:xfrm>
          <a:prstGeom prst="rect">
            <a:avLst/>
          </a:prstGeom>
          <a:noFill/>
        </p:spPr>
      </p:pic>
      <p:pic>
        <p:nvPicPr>
          <p:cNvPr id="7" name="Picture 2" descr="C:\Documents and Settings\ojones\Local Settings\Temporary Internet Files\Content.IE5\8L728AMJ\MC9004338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6065" y="2599703"/>
            <a:ext cx="273467" cy="273467"/>
          </a:xfrm>
          <a:prstGeom prst="rect">
            <a:avLst/>
          </a:prstGeom>
          <a:noFill/>
        </p:spPr>
      </p:pic>
      <p:pic>
        <p:nvPicPr>
          <p:cNvPr id="8" name="Picture 2" descr="C:\Documents and Settings\ojones\Local Settings\Temporary Internet Files\Content.IE5\8L728AMJ\MC9004338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4132" y="2822455"/>
            <a:ext cx="273467" cy="273467"/>
          </a:xfrm>
          <a:prstGeom prst="rect">
            <a:avLst/>
          </a:prstGeom>
          <a:noFill/>
        </p:spPr>
      </p:pic>
      <p:pic>
        <p:nvPicPr>
          <p:cNvPr id="9" name="Picture 2" descr="C:\Documents and Settings\ojones\Local Settings\Temporary Internet Files\Content.IE5\8L728AMJ\MC9004338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0463" y="3028275"/>
            <a:ext cx="273467" cy="273467"/>
          </a:xfrm>
          <a:prstGeom prst="rect">
            <a:avLst/>
          </a:prstGeom>
          <a:noFill/>
        </p:spPr>
      </p:pic>
      <p:pic>
        <p:nvPicPr>
          <p:cNvPr id="10" name="Picture 2" descr="C:\Documents and Settings\ojones\Local Settings\Temporary Internet Files\Content.IE5\8L728AMJ\MC9004338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1064" y="4240974"/>
            <a:ext cx="273467" cy="273467"/>
          </a:xfrm>
          <a:prstGeom prst="rect">
            <a:avLst/>
          </a:prstGeom>
          <a:noFill/>
        </p:spPr>
      </p:pic>
      <p:pic>
        <p:nvPicPr>
          <p:cNvPr id="11" name="Picture 2" descr="C:\Documents and Settings\ojones\Local Settings\Temporary Internet Files\Content.IE5\8L728AMJ\MC9004338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1131" y="4464993"/>
            <a:ext cx="273467" cy="273467"/>
          </a:xfrm>
          <a:prstGeom prst="rect">
            <a:avLst/>
          </a:prstGeom>
          <a:noFill/>
        </p:spPr>
      </p:pic>
      <p:pic>
        <p:nvPicPr>
          <p:cNvPr id="12" name="Picture 2" descr="C:\Documents and Settings\ojones\Local Settings\Temporary Internet Files\Content.IE5\8L728AMJ\MC9004338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2264" y="5141060"/>
            <a:ext cx="273467" cy="273467"/>
          </a:xfrm>
          <a:prstGeom prst="rect">
            <a:avLst/>
          </a:prstGeom>
          <a:noFill/>
        </p:spPr>
      </p:pic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HL-TC 8</a:t>
            </a:r>
            <a:r>
              <a:rPr lang="en-US" baseline="30000" smtClean="0"/>
              <a:t>th</a:t>
            </a:r>
            <a:r>
              <a:rPr lang="en-US" smtClean="0"/>
              <a:t> July 2014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65981" y="931985"/>
            <a:ext cx="1968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WP 13 </a:t>
            </a:r>
            <a:r>
              <a:rPr lang="en-GB" sz="2400" dirty="0" smtClean="0"/>
              <a:t>Tasks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5685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HL-TC 8</a:t>
            </a:r>
            <a:r>
              <a:rPr lang="en-US" baseline="30000" smtClean="0"/>
              <a:t>th</a:t>
            </a:r>
            <a:r>
              <a:rPr lang="en-US" smtClean="0"/>
              <a:t> July 2014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 BLMs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55594"/>
            <a:ext cx="8226854" cy="5227092"/>
          </a:xfrm>
        </p:spPr>
        <p:txBody>
          <a:bodyPr>
            <a:normAutofit fontScale="55000" lnSpcReduction="20000"/>
          </a:bodyPr>
          <a:lstStyle/>
          <a:p>
            <a:r>
              <a:rPr lang="en-US" sz="3100" dirty="0"/>
              <a:t>HL-LHC Cryogenic </a:t>
            </a:r>
            <a:r>
              <a:rPr lang="en-US" sz="3100" dirty="0" smtClean="0"/>
              <a:t>BLMs </a:t>
            </a:r>
            <a:r>
              <a:rPr lang="en-US" sz="3100" dirty="0"/>
              <a:t>(</a:t>
            </a:r>
            <a:r>
              <a:rPr lang="en-US" sz="3100" dirty="0" smtClean="0"/>
              <a:t>BLMC) </a:t>
            </a:r>
            <a:r>
              <a:rPr lang="en-US" sz="3100" dirty="0"/>
              <a:t>– Baseline (</a:t>
            </a:r>
            <a:r>
              <a:rPr lang="en-US" sz="3100" dirty="0" smtClean="0"/>
              <a:t>64061)</a:t>
            </a:r>
            <a:endParaRPr lang="en-US" sz="3100" dirty="0"/>
          </a:p>
          <a:p>
            <a:pPr lvl="1"/>
            <a:r>
              <a:rPr lang="en-GB" dirty="0" smtClean="0"/>
              <a:t>For present BLMs additional </a:t>
            </a:r>
            <a:r>
              <a:rPr lang="en-GB" dirty="0"/>
              <a:t>signal from </a:t>
            </a:r>
            <a:r>
              <a:rPr lang="en-GB" dirty="0" smtClean="0"/>
              <a:t>accidental </a:t>
            </a:r>
            <a:r>
              <a:rPr lang="en-GB" dirty="0"/>
              <a:t>losses </a:t>
            </a:r>
            <a:r>
              <a:rPr lang="en-GB" dirty="0" smtClean="0"/>
              <a:t>masked by collision debris</a:t>
            </a:r>
          </a:p>
          <a:p>
            <a:pPr lvl="1"/>
            <a:r>
              <a:rPr lang="en-GB" dirty="0" smtClean="0"/>
              <a:t>Proposal to put radiation </a:t>
            </a:r>
            <a:r>
              <a:rPr lang="en-GB" dirty="0"/>
              <a:t>detectors </a:t>
            </a:r>
            <a:r>
              <a:rPr lang="en-GB" dirty="0" smtClean="0"/>
              <a:t>inside </a:t>
            </a:r>
            <a:r>
              <a:rPr lang="en-GB" dirty="0"/>
              <a:t>the </a:t>
            </a:r>
            <a:r>
              <a:rPr lang="en-GB" dirty="0" err="1"/>
              <a:t>coldmass</a:t>
            </a:r>
            <a:r>
              <a:rPr lang="en-GB" dirty="0"/>
              <a:t> of </a:t>
            </a:r>
            <a:r>
              <a:rPr lang="en-GB" dirty="0" smtClean="0"/>
              <a:t>triplet magnets</a:t>
            </a:r>
          </a:p>
          <a:p>
            <a:pPr lvl="1"/>
            <a:r>
              <a:rPr lang="en-GB" dirty="0" smtClean="0"/>
              <a:t>Dose </a:t>
            </a:r>
            <a:r>
              <a:rPr lang="en-GB" dirty="0"/>
              <a:t>measured </a:t>
            </a:r>
            <a:r>
              <a:rPr lang="en-GB" dirty="0" smtClean="0"/>
              <a:t>then correspond to dose </a:t>
            </a:r>
            <a:r>
              <a:rPr lang="en-GB" dirty="0"/>
              <a:t>deposited in the </a:t>
            </a:r>
            <a:r>
              <a:rPr lang="en-GB" dirty="0" smtClean="0"/>
              <a:t>coils</a:t>
            </a:r>
          </a:p>
          <a:p>
            <a:r>
              <a:rPr lang="en-GB" dirty="0" smtClean="0"/>
              <a:t>Performance Objectives</a:t>
            </a:r>
          </a:p>
          <a:p>
            <a:pPr lvl="1"/>
            <a:r>
              <a:rPr lang="en-GB" dirty="0" smtClean="0"/>
              <a:t>Ability </a:t>
            </a:r>
            <a:r>
              <a:rPr lang="en-GB" dirty="0"/>
              <a:t>to detect secondary particle </a:t>
            </a:r>
            <a:r>
              <a:rPr lang="en-GB" dirty="0" smtClean="0"/>
              <a:t>showers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ork </a:t>
            </a:r>
            <a:r>
              <a:rPr lang="en-GB" dirty="0"/>
              <a:t>in </a:t>
            </a:r>
            <a:r>
              <a:rPr lang="en-GB" dirty="0" smtClean="0"/>
              <a:t>cryogenic </a:t>
            </a:r>
            <a:r>
              <a:rPr lang="en-GB" dirty="0"/>
              <a:t>environment, </a:t>
            </a:r>
            <a:r>
              <a:rPr lang="en-GB" dirty="0" smtClean="0"/>
              <a:t>high </a:t>
            </a:r>
            <a:r>
              <a:rPr lang="en-GB" dirty="0"/>
              <a:t>magnetic fields (</a:t>
            </a:r>
            <a:r>
              <a:rPr lang="en-GB" dirty="0" smtClean="0"/>
              <a:t>4T) &amp; withstand up to 20 </a:t>
            </a:r>
            <a:r>
              <a:rPr lang="en-GB" dirty="0" err="1" smtClean="0"/>
              <a:t>MGy</a:t>
            </a:r>
            <a:endParaRPr lang="en-GB" dirty="0"/>
          </a:p>
          <a:p>
            <a:r>
              <a:rPr lang="en-GB" dirty="0"/>
              <a:t>Assumptions</a:t>
            </a:r>
          </a:p>
          <a:p>
            <a:pPr lvl="1"/>
            <a:r>
              <a:rPr lang="en-GB" dirty="0"/>
              <a:t>Detectors based on CVD diamond or p</a:t>
            </a:r>
            <a:r>
              <a:rPr lang="en-GB" baseline="30000" dirty="0"/>
              <a:t>+</a:t>
            </a:r>
            <a:r>
              <a:rPr lang="en-GB" dirty="0"/>
              <a:t>-n-n</a:t>
            </a:r>
            <a:r>
              <a:rPr lang="en-GB" baseline="30000" dirty="0"/>
              <a:t>+</a:t>
            </a:r>
            <a:r>
              <a:rPr lang="en-GB" dirty="0"/>
              <a:t> silicon </a:t>
            </a:r>
            <a:r>
              <a:rPr lang="en-GB" dirty="0" smtClean="0"/>
              <a:t>wafers (detector area ~25mm</a:t>
            </a:r>
            <a:r>
              <a:rPr lang="en-GB" baseline="30000" dirty="0" smtClean="0"/>
              <a:t>2</a:t>
            </a:r>
            <a:r>
              <a:rPr lang="en-GB" dirty="0" smtClean="0"/>
              <a:t>)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resent </a:t>
            </a:r>
            <a:r>
              <a:rPr lang="en-US" dirty="0"/>
              <a:t>a negligible heat load for the cryogenic system of the inner triplet </a:t>
            </a:r>
            <a:r>
              <a:rPr lang="en-US" dirty="0" smtClean="0"/>
              <a:t>magnets</a:t>
            </a:r>
          </a:p>
          <a:p>
            <a:pPr lvl="1"/>
            <a:r>
              <a:rPr lang="en-GB" dirty="0"/>
              <a:t>Longitudinal layout to be determined by FLUKA/GEANT </a:t>
            </a:r>
            <a:r>
              <a:rPr lang="en-GB" dirty="0" smtClean="0"/>
              <a:t>studies</a:t>
            </a:r>
            <a:endParaRPr lang="en-GB" dirty="0"/>
          </a:p>
          <a:p>
            <a:r>
              <a:rPr lang="en-US" dirty="0" smtClean="0"/>
              <a:t>Location</a:t>
            </a:r>
          </a:p>
          <a:p>
            <a:pPr lvl="1"/>
            <a:r>
              <a:rPr lang="en-GB" sz="2500" dirty="0"/>
              <a:t>Up to 6 detectors </a:t>
            </a:r>
            <a:r>
              <a:rPr lang="en-GB" sz="2500" dirty="0" smtClean="0"/>
              <a:t>installed </a:t>
            </a:r>
            <a:r>
              <a:rPr lang="en-GB" sz="2500" dirty="0"/>
              <a:t>inside the cold mass of </a:t>
            </a:r>
            <a:r>
              <a:rPr lang="en-GB" sz="2500" dirty="0" smtClean="0"/>
              <a:t>each triplet </a:t>
            </a:r>
            <a:r>
              <a:rPr lang="en-GB" sz="2500" dirty="0" err="1" smtClean="0"/>
              <a:t>quadrupole</a:t>
            </a:r>
            <a:endParaRPr lang="en-GB" sz="2500" dirty="0"/>
          </a:p>
          <a:p>
            <a:r>
              <a:rPr lang="en-US" dirty="0" smtClean="0"/>
              <a:t>Technical Parameters</a:t>
            </a:r>
          </a:p>
          <a:p>
            <a:pPr lvl="1"/>
            <a:r>
              <a:rPr lang="en-GB" dirty="0" smtClean="0"/>
              <a:t>1 semi-rigid </a:t>
            </a:r>
            <a:r>
              <a:rPr lang="en-GB" dirty="0"/>
              <a:t>coaxial cable </a:t>
            </a:r>
            <a:r>
              <a:rPr lang="en-GB" dirty="0" smtClean="0"/>
              <a:t>per detector provides HV </a:t>
            </a:r>
            <a:r>
              <a:rPr lang="en-GB" dirty="0"/>
              <a:t>(up to 1000V) </a:t>
            </a:r>
            <a:r>
              <a:rPr lang="en-GB" dirty="0" smtClean="0"/>
              <a:t>&amp;</a:t>
            </a:r>
            <a:r>
              <a:rPr lang="en-GB" dirty="0"/>
              <a:t> </a:t>
            </a:r>
            <a:r>
              <a:rPr lang="en-GB" dirty="0" smtClean="0"/>
              <a:t>extracts signal</a:t>
            </a:r>
          </a:p>
          <a:p>
            <a:r>
              <a:rPr lang="en-US" dirty="0" smtClean="0"/>
              <a:t>Installation</a:t>
            </a:r>
          </a:p>
          <a:p>
            <a:pPr lvl="1"/>
            <a:r>
              <a:rPr lang="en-GB" dirty="0"/>
              <a:t>Monitors &amp; cables mounted during assembly of the magnet cold mass in the cryostat</a:t>
            </a:r>
            <a:endParaRPr lang="en-US" dirty="0"/>
          </a:p>
          <a:p>
            <a:pPr lvl="1"/>
            <a:r>
              <a:rPr lang="en-GB" dirty="0"/>
              <a:t>B</a:t>
            </a:r>
            <a:r>
              <a:rPr lang="en-GB" dirty="0" smtClean="0"/>
              <a:t>aseline </a:t>
            </a:r>
            <a:r>
              <a:rPr lang="en-GB" dirty="0"/>
              <a:t>procurement of 100 detectors (96 installed </a:t>
            </a:r>
            <a:r>
              <a:rPr lang="en-GB" dirty="0" smtClean="0"/>
              <a:t>&amp; 4 </a:t>
            </a:r>
            <a:r>
              <a:rPr lang="en-GB" dirty="0"/>
              <a:t>spares).</a:t>
            </a:r>
          </a:p>
          <a:p>
            <a:pPr lvl="1"/>
            <a:r>
              <a:rPr lang="en-GB" dirty="0" smtClean="0"/>
              <a:t>Equipping 11T </a:t>
            </a:r>
            <a:r>
              <a:rPr lang="en-GB" dirty="0"/>
              <a:t>dipole &amp;</a:t>
            </a:r>
            <a:r>
              <a:rPr lang="en-GB" dirty="0" smtClean="0"/>
              <a:t> </a:t>
            </a:r>
            <a:r>
              <a:rPr lang="en-GB" dirty="0"/>
              <a:t>all the spare triplet magnet </a:t>
            </a:r>
            <a:r>
              <a:rPr lang="en-GB" dirty="0" smtClean="0"/>
              <a:t>assemblies requires total of 150 detectors</a:t>
            </a:r>
          </a:p>
          <a:p>
            <a:r>
              <a:rPr lang="en-GB" dirty="0" smtClean="0"/>
              <a:t>Reliability &amp; Availability</a:t>
            </a:r>
          </a:p>
          <a:p>
            <a:pPr lvl="1"/>
            <a:r>
              <a:rPr lang="en-GB" dirty="0" smtClean="0"/>
              <a:t>If monitors break external </a:t>
            </a:r>
            <a:r>
              <a:rPr lang="en-GB" dirty="0"/>
              <a:t>BLM system </a:t>
            </a:r>
            <a:r>
              <a:rPr lang="en-GB" dirty="0" smtClean="0"/>
              <a:t>still provides protection </a:t>
            </a:r>
            <a:r>
              <a:rPr lang="en-GB" dirty="0"/>
              <a:t>against </a:t>
            </a:r>
            <a:r>
              <a:rPr lang="en-GB" dirty="0" smtClean="0"/>
              <a:t>damage (not quench)</a:t>
            </a:r>
            <a:endParaRPr lang="en-US" dirty="0" smtClean="0"/>
          </a:p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13" t="25746" r="21540" b="61194"/>
          <a:stretch/>
        </p:blipFill>
        <p:spPr bwMode="auto">
          <a:xfrm>
            <a:off x="6368429" y="95531"/>
            <a:ext cx="2753737" cy="90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255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HL-TC 8</a:t>
            </a:r>
            <a:r>
              <a:rPr lang="en-US" baseline="30000" smtClean="0"/>
              <a:t>th</a:t>
            </a:r>
            <a:r>
              <a:rPr lang="en-US" smtClean="0"/>
              <a:t> July 2014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</a:t>
            </a:r>
            <a:r>
              <a:rPr lang="en-GB" dirty="0" err="1" smtClean="0"/>
              <a:t>Wirescanners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60058"/>
            <a:ext cx="8226854" cy="5227092"/>
          </a:xfrm>
        </p:spPr>
        <p:txBody>
          <a:bodyPr>
            <a:normAutofit fontScale="62500" lnSpcReduction="20000"/>
          </a:bodyPr>
          <a:lstStyle/>
          <a:p>
            <a:r>
              <a:rPr lang="en-US" sz="3100" dirty="0"/>
              <a:t>HL-LHC </a:t>
            </a:r>
            <a:r>
              <a:rPr lang="en-US" sz="3100" dirty="0" smtClean="0"/>
              <a:t>Fast </a:t>
            </a:r>
            <a:r>
              <a:rPr lang="en-US" sz="3100" dirty="0" err="1" smtClean="0"/>
              <a:t>Wirescanners</a:t>
            </a:r>
            <a:r>
              <a:rPr lang="en-US" sz="3100" dirty="0" smtClean="0"/>
              <a:t> </a:t>
            </a:r>
            <a:r>
              <a:rPr lang="en-US" sz="3100" dirty="0"/>
              <a:t>(</a:t>
            </a:r>
            <a:r>
              <a:rPr lang="en-US" sz="3100" dirty="0" smtClean="0"/>
              <a:t>BWSF) </a:t>
            </a:r>
            <a:r>
              <a:rPr lang="en-US" sz="3100" dirty="0"/>
              <a:t>– Baseline (</a:t>
            </a:r>
            <a:r>
              <a:rPr lang="en-US" sz="3100" dirty="0" smtClean="0"/>
              <a:t>64062)</a:t>
            </a:r>
            <a:endParaRPr lang="en-US" sz="3100" dirty="0"/>
          </a:p>
          <a:p>
            <a:pPr lvl="1"/>
            <a:r>
              <a:rPr lang="en-GB" dirty="0"/>
              <a:t>I</a:t>
            </a:r>
            <a:r>
              <a:rPr lang="en-GB" dirty="0" smtClean="0"/>
              <a:t>nstallation </a:t>
            </a:r>
            <a:r>
              <a:rPr lang="en-GB" dirty="0"/>
              <a:t>of fast </a:t>
            </a:r>
            <a:r>
              <a:rPr lang="en-GB" dirty="0" err="1"/>
              <a:t>wirescanners</a:t>
            </a:r>
            <a:r>
              <a:rPr lang="en-GB" dirty="0"/>
              <a:t> </a:t>
            </a:r>
            <a:r>
              <a:rPr lang="en-GB" dirty="0" smtClean="0"/>
              <a:t>capable </a:t>
            </a:r>
            <a:r>
              <a:rPr lang="en-GB" dirty="0"/>
              <a:t>of scanning at a speed of up to </a:t>
            </a:r>
            <a:r>
              <a:rPr lang="en-GB" dirty="0" smtClean="0"/>
              <a:t>20ms</a:t>
            </a:r>
            <a:r>
              <a:rPr lang="en-GB" baseline="30000" dirty="0" smtClean="0"/>
              <a:t>-1</a:t>
            </a:r>
            <a:endParaRPr lang="en-GB" dirty="0"/>
          </a:p>
          <a:p>
            <a:r>
              <a:rPr lang="en-GB" dirty="0" smtClean="0"/>
              <a:t>Performance Objectives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urrently system has max speed </a:t>
            </a:r>
            <a:r>
              <a:rPr lang="en-GB" dirty="0"/>
              <a:t>of 1 </a:t>
            </a:r>
            <a:r>
              <a:rPr lang="en-GB" dirty="0" smtClean="0"/>
              <a:t>ms</a:t>
            </a:r>
            <a:r>
              <a:rPr lang="en-GB" baseline="30000" dirty="0" smtClean="0"/>
              <a:t>-1</a:t>
            </a:r>
            <a:endParaRPr lang="en-GB" dirty="0" smtClean="0"/>
          </a:p>
          <a:p>
            <a:pPr lvl="1"/>
            <a:r>
              <a:rPr lang="en-GB" dirty="0" smtClean="0"/>
              <a:t>Limits total </a:t>
            </a:r>
            <a:r>
              <a:rPr lang="en-GB" dirty="0"/>
              <a:t>intensity </a:t>
            </a:r>
            <a:r>
              <a:rPr lang="en-GB" dirty="0" smtClean="0"/>
              <a:t>scanned </a:t>
            </a:r>
            <a:r>
              <a:rPr lang="en-GB" dirty="0"/>
              <a:t>at injection </a:t>
            </a:r>
            <a:r>
              <a:rPr lang="en-GB" dirty="0" smtClean="0"/>
              <a:t>to </a:t>
            </a:r>
            <a:r>
              <a:rPr lang="en-GB" dirty="0"/>
              <a:t>~2.7×10</a:t>
            </a:r>
            <a:r>
              <a:rPr lang="en-GB" baseline="30000" dirty="0"/>
              <a:t>13</a:t>
            </a:r>
            <a:r>
              <a:rPr lang="en-GB" dirty="0"/>
              <a:t> </a:t>
            </a:r>
            <a:r>
              <a:rPr lang="en-GB" dirty="0" smtClean="0"/>
              <a:t>(~200 </a:t>
            </a:r>
            <a:r>
              <a:rPr lang="en-GB" dirty="0"/>
              <a:t>nominal </a:t>
            </a:r>
            <a:r>
              <a:rPr lang="en-GB" dirty="0" smtClean="0"/>
              <a:t>bunches).</a:t>
            </a:r>
          </a:p>
          <a:p>
            <a:pPr lvl="1"/>
            <a:r>
              <a:rPr lang="en-GB" dirty="0" smtClean="0"/>
              <a:t>20ms</a:t>
            </a:r>
            <a:r>
              <a:rPr lang="en-GB" baseline="30000" dirty="0" smtClean="0"/>
              <a:t>-1</a:t>
            </a:r>
            <a:r>
              <a:rPr lang="en-GB" dirty="0" smtClean="0"/>
              <a:t> allows average </a:t>
            </a:r>
            <a:r>
              <a:rPr lang="en-GB" dirty="0"/>
              <a:t>beam size </a:t>
            </a:r>
            <a:r>
              <a:rPr lang="en-GB" dirty="0" smtClean="0"/>
              <a:t>measurement with </a:t>
            </a:r>
            <a:r>
              <a:rPr lang="en-GB" dirty="0"/>
              <a:t>full injected physics </a:t>
            </a:r>
            <a:r>
              <a:rPr lang="en-GB" dirty="0" smtClean="0"/>
              <a:t>beam</a:t>
            </a:r>
            <a:endParaRPr lang="en-GB" dirty="0"/>
          </a:p>
          <a:p>
            <a:pPr lvl="1"/>
            <a:r>
              <a:rPr lang="en-GB" dirty="0" smtClean="0"/>
              <a:t>Goals:</a:t>
            </a:r>
          </a:p>
          <a:p>
            <a:pPr lvl="2"/>
            <a:r>
              <a:rPr lang="en-GB" dirty="0"/>
              <a:t>A</a:t>
            </a:r>
            <a:r>
              <a:rPr lang="en-GB" dirty="0" smtClean="0"/>
              <a:t>ccuracy </a:t>
            </a:r>
            <a:r>
              <a:rPr lang="en-GB" dirty="0"/>
              <a:t>of 5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</a:t>
            </a:r>
            <a:r>
              <a:rPr lang="en-GB" dirty="0"/>
              <a:t>on </a:t>
            </a:r>
            <a:r>
              <a:rPr lang="en-GB" dirty="0" smtClean="0"/>
              <a:t>beam width, </a:t>
            </a:r>
            <a:r>
              <a:rPr lang="en-GB" dirty="0"/>
              <a:t>i.e. </a:t>
            </a:r>
            <a:r>
              <a:rPr lang="en-GB" dirty="0" smtClean="0"/>
              <a:t>error </a:t>
            </a:r>
            <a:r>
              <a:rPr lang="en-GB" dirty="0"/>
              <a:t>of 5% </a:t>
            </a:r>
            <a:r>
              <a:rPr lang="en-GB" dirty="0" smtClean="0"/>
              <a:t>for </a:t>
            </a:r>
            <a:r>
              <a:rPr lang="en-GB" dirty="0"/>
              <a:t>nominal </a:t>
            </a:r>
            <a:r>
              <a:rPr lang="en-GB" dirty="0" err="1"/>
              <a:t>emittance</a:t>
            </a:r>
            <a:r>
              <a:rPr lang="en-GB" dirty="0"/>
              <a:t> </a:t>
            </a:r>
            <a:r>
              <a:rPr lang="en-GB" dirty="0" smtClean="0"/>
              <a:t>beams</a:t>
            </a:r>
          </a:p>
          <a:p>
            <a:pPr lvl="2"/>
            <a:r>
              <a:rPr lang="en-GB" dirty="0"/>
              <a:t>L</a:t>
            </a:r>
            <a:r>
              <a:rPr lang="en-GB" dirty="0" smtClean="0"/>
              <a:t>arge </a:t>
            </a:r>
            <a:r>
              <a:rPr lang="en-GB" dirty="0"/>
              <a:t>dynamic range </a:t>
            </a:r>
            <a:r>
              <a:rPr lang="en-GB" dirty="0" smtClean="0"/>
              <a:t>acquisition </a:t>
            </a:r>
            <a:r>
              <a:rPr lang="en-GB" dirty="0"/>
              <a:t>system to improve </a:t>
            </a:r>
            <a:r>
              <a:rPr lang="en-GB" dirty="0" smtClean="0"/>
              <a:t>reliability </a:t>
            </a:r>
            <a:r>
              <a:rPr lang="en-GB" dirty="0"/>
              <a:t>in </a:t>
            </a:r>
            <a:r>
              <a:rPr lang="en-GB" dirty="0" smtClean="0"/>
              <a:t>operation</a:t>
            </a:r>
          </a:p>
          <a:p>
            <a:pPr lvl="2"/>
            <a:r>
              <a:rPr lang="en-GB" dirty="0"/>
              <a:t>I</a:t>
            </a:r>
            <a:r>
              <a:rPr lang="en-GB" dirty="0" smtClean="0"/>
              <a:t>ncrease MTBF </a:t>
            </a:r>
            <a:r>
              <a:rPr lang="en-GB" dirty="0"/>
              <a:t>compared to </a:t>
            </a:r>
            <a:r>
              <a:rPr lang="en-GB" dirty="0" smtClean="0"/>
              <a:t>existing system (no bellows)</a:t>
            </a:r>
          </a:p>
          <a:p>
            <a:r>
              <a:rPr lang="en-GB" dirty="0" smtClean="0"/>
              <a:t>Assumptions</a:t>
            </a:r>
          </a:p>
          <a:p>
            <a:pPr lvl="1"/>
            <a:r>
              <a:rPr lang="en-GB" dirty="0" smtClean="0"/>
              <a:t>Scanners based </a:t>
            </a:r>
            <a:r>
              <a:rPr lang="en-GB" dirty="0"/>
              <a:t>on </a:t>
            </a:r>
            <a:r>
              <a:rPr lang="en-GB" dirty="0" smtClean="0"/>
              <a:t>prototype </a:t>
            </a:r>
            <a:r>
              <a:rPr lang="en-GB" dirty="0"/>
              <a:t>currently being tested in the </a:t>
            </a:r>
            <a:r>
              <a:rPr lang="en-GB" dirty="0" smtClean="0"/>
              <a:t>SPS</a:t>
            </a:r>
          </a:p>
          <a:p>
            <a:pPr lvl="1"/>
            <a:r>
              <a:rPr lang="en-GB" dirty="0" smtClean="0"/>
              <a:t>Acquisition </a:t>
            </a:r>
            <a:r>
              <a:rPr lang="en-GB" dirty="0"/>
              <a:t>system </a:t>
            </a:r>
            <a:r>
              <a:rPr lang="en-GB" dirty="0" smtClean="0"/>
              <a:t>based on </a:t>
            </a:r>
            <a:r>
              <a:rPr lang="en-GB" dirty="0"/>
              <a:t>diamond detector located </a:t>
            </a:r>
            <a:r>
              <a:rPr lang="en-GB" dirty="0" smtClean="0"/>
              <a:t>downstream</a:t>
            </a:r>
          </a:p>
          <a:p>
            <a:pPr lvl="1"/>
            <a:r>
              <a:rPr lang="en-GB" dirty="0" smtClean="0"/>
              <a:t>Design modifications adequate for machine impedance &amp; RF heating</a:t>
            </a:r>
          </a:p>
          <a:p>
            <a:r>
              <a:rPr lang="en-US" dirty="0" smtClean="0"/>
              <a:t>Location</a:t>
            </a:r>
          </a:p>
          <a:p>
            <a:pPr lvl="1"/>
            <a:r>
              <a:rPr lang="en-GB" sz="2500" dirty="0" smtClean="0"/>
              <a:t>Beam 1 : 2 </a:t>
            </a:r>
            <a:r>
              <a:rPr lang="en-GB" sz="2500" dirty="0"/>
              <a:t>H</a:t>
            </a:r>
            <a:r>
              <a:rPr lang="en-GB" sz="2500" dirty="0" smtClean="0"/>
              <a:t> &amp; </a:t>
            </a:r>
            <a:r>
              <a:rPr lang="en-GB" sz="2500" dirty="0"/>
              <a:t>2 V</a:t>
            </a:r>
            <a:r>
              <a:rPr lang="en-GB" sz="2500" dirty="0" smtClean="0"/>
              <a:t> </a:t>
            </a:r>
            <a:r>
              <a:rPr lang="en-GB" sz="2500" dirty="0"/>
              <a:t>scanners </a:t>
            </a:r>
            <a:r>
              <a:rPr lang="en-GB" sz="2500" dirty="0" smtClean="0"/>
              <a:t>located </a:t>
            </a:r>
            <a:r>
              <a:rPr lang="en-GB" sz="2500" dirty="0"/>
              <a:t>next to the existing scanners in 5R4</a:t>
            </a:r>
          </a:p>
          <a:p>
            <a:pPr lvl="1"/>
            <a:r>
              <a:rPr lang="en-GB" sz="2500" dirty="0" smtClean="0"/>
              <a:t>Beam 2 : </a:t>
            </a:r>
            <a:r>
              <a:rPr lang="en-GB" sz="2500" dirty="0"/>
              <a:t>2 H &amp; 2 V scanners located next to the existing scanners in </a:t>
            </a:r>
            <a:r>
              <a:rPr lang="en-GB" sz="2500" dirty="0" smtClean="0"/>
              <a:t>5L4</a:t>
            </a:r>
          </a:p>
          <a:p>
            <a:r>
              <a:rPr lang="en-US" dirty="0" smtClean="0"/>
              <a:t>Technical Parameters &amp; Installation</a:t>
            </a:r>
          </a:p>
          <a:p>
            <a:pPr lvl="1"/>
            <a:r>
              <a:rPr lang="en-GB" dirty="0" err="1" smtClean="0"/>
              <a:t>Rotative</a:t>
            </a:r>
            <a:r>
              <a:rPr lang="en-GB" dirty="0" smtClean="0"/>
              <a:t> scanner of length 500mm adapted to 80mm warm beam pipe aperture</a:t>
            </a:r>
            <a:endParaRPr lang="en-US" dirty="0" smtClean="0"/>
          </a:p>
          <a:p>
            <a:pPr marL="447675" lvl="1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4" t="25577" r="21396" b="61346"/>
          <a:stretch/>
        </p:blipFill>
        <p:spPr bwMode="auto">
          <a:xfrm>
            <a:off x="6147582" y="154743"/>
            <a:ext cx="2996418" cy="95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507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35" t="23045" r="4166" b="60082"/>
          <a:stretch/>
        </p:blipFill>
        <p:spPr bwMode="auto">
          <a:xfrm>
            <a:off x="6307666" y="253990"/>
            <a:ext cx="2740803" cy="76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HL-TC 8</a:t>
            </a:r>
            <a:r>
              <a:rPr lang="en-US" baseline="30000" smtClean="0"/>
              <a:t>th</a:t>
            </a:r>
            <a:r>
              <a:rPr lang="en-US" smtClean="0"/>
              <a:t> July 2014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84668"/>
            <a:ext cx="8226854" cy="1089268"/>
          </a:xfrm>
        </p:spPr>
        <p:txBody>
          <a:bodyPr>
            <a:noAutofit/>
          </a:bodyPr>
          <a:lstStyle/>
          <a:p>
            <a:r>
              <a:rPr lang="en-GB" sz="3600" dirty="0" smtClean="0"/>
              <a:t>Tungsten Shielded</a:t>
            </a:r>
            <a:br>
              <a:rPr lang="en-GB" sz="3600" dirty="0" smtClean="0"/>
            </a:br>
            <a:r>
              <a:rPr lang="en-GB" sz="3600" dirty="0" smtClean="0"/>
              <a:t>Cryogenic BPMs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8106"/>
            <a:ext cx="8226854" cy="486833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HL-LHC Tungsten Shielded Cryogenic BPMs (BPMSQT) – Baseline (64063)</a:t>
            </a:r>
            <a:endParaRPr lang="en-US" dirty="0"/>
          </a:p>
          <a:p>
            <a:pPr lvl="1"/>
            <a:r>
              <a:rPr lang="en-US" dirty="0" smtClean="0"/>
              <a:t>Measure </a:t>
            </a:r>
            <a:r>
              <a:rPr lang="en-US" dirty="0"/>
              <a:t>position of both beams in both </a:t>
            </a:r>
            <a:r>
              <a:rPr lang="en-US" dirty="0" smtClean="0"/>
              <a:t>planes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ssential for </a:t>
            </a:r>
            <a:r>
              <a:rPr lang="en-GB" dirty="0"/>
              <a:t>maintaining </a:t>
            </a:r>
            <a:r>
              <a:rPr lang="en-GB" dirty="0" smtClean="0"/>
              <a:t>stable </a:t>
            </a:r>
            <a:r>
              <a:rPr lang="en-GB" dirty="0"/>
              <a:t>orbit </a:t>
            </a:r>
            <a:r>
              <a:rPr lang="en-GB" dirty="0" smtClean="0"/>
              <a:t>at IP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ould </a:t>
            </a:r>
            <a:r>
              <a:rPr lang="en-GB" dirty="0"/>
              <a:t>be used for continuous luminosity </a:t>
            </a:r>
            <a:r>
              <a:rPr lang="en-GB" dirty="0" smtClean="0"/>
              <a:t>optimisation</a:t>
            </a:r>
          </a:p>
          <a:p>
            <a:r>
              <a:rPr lang="en-GB" dirty="0" smtClean="0"/>
              <a:t>Performance Objectives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eam </a:t>
            </a:r>
            <a:r>
              <a:rPr lang="en-GB" dirty="0"/>
              <a:t>position </a:t>
            </a:r>
            <a:r>
              <a:rPr lang="en-GB" dirty="0" smtClean="0"/>
              <a:t>resolution for </a:t>
            </a:r>
            <a:r>
              <a:rPr lang="en-GB" dirty="0"/>
              <a:t>each </a:t>
            </a:r>
            <a:r>
              <a:rPr lang="en-GB" dirty="0" smtClean="0"/>
              <a:t>beam of 1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</a:p>
          <a:p>
            <a:pPr lvl="1"/>
            <a:r>
              <a:rPr lang="en-GB" dirty="0" smtClean="0"/>
              <a:t>Fill </a:t>
            </a:r>
            <a:r>
              <a:rPr lang="en-GB" dirty="0"/>
              <a:t>to </a:t>
            </a:r>
            <a:r>
              <a:rPr lang="en-GB" dirty="0" smtClean="0"/>
              <a:t>fill </a:t>
            </a:r>
            <a:r>
              <a:rPr lang="en-GB" dirty="0"/>
              <a:t>reproducibility of </a:t>
            </a:r>
            <a:r>
              <a:rPr lang="en-GB" dirty="0" smtClean="0"/>
              <a:t>10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  <a:endParaRPr lang="en-GB" dirty="0"/>
          </a:p>
          <a:p>
            <a:r>
              <a:rPr lang="en-US" dirty="0"/>
              <a:t>Assumptions</a:t>
            </a:r>
          </a:p>
          <a:p>
            <a:pPr lvl="1"/>
            <a:r>
              <a:rPr lang="en-US" sz="2500" dirty="0" err="1"/>
              <a:t>Stripline</a:t>
            </a:r>
            <a:r>
              <a:rPr lang="en-US" sz="2500" dirty="0"/>
              <a:t> BPM, tungsten shielding required, 45° </a:t>
            </a:r>
            <a:r>
              <a:rPr lang="en-US" sz="2500" dirty="0" err="1"/>
              <a:t>stripline</a:t>
            </a:r>
            <a:r>
              <a:rPr lang="en-US" sz="2500" dirty="0"/>
              <a:t> orientation &amp; </a:t>
            </a:r>
            <a:r>
              <a:rPr lang="en-US" dirty="0"/>
              <a:t>one design fits all</a:t>
            </a:r>
          </a:p>
          <a:p>
            <a:r>
              <a:rPr lang="en-US" dirty="0" smtClean="0"/>
              <a:t>Location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 interconnect between Q2a &amp; Q2b, Q2b and Q3a, Q3a and CP</a:t>
            </a:r>
          </a:p>
          <a:p>
            <a:r>
              <a:rPr lang="en-US" dirty="0" smtClean="0"/>
              <a:t>Technical Parameters</a:t>
            </a:r>
          </a:p>
          <a:p>
            <a:pPr lvl="1"/>
            <a:r>
              <a:rPr lang="en-US" dirty="0" smtClean="0"/>
              <a:t>Aperture adapted to beam screen</a:t>
            </a:r>
          </a:p>
          <a:p>
            <a:pPr lvl="1"/>
            <a:r>
              <a:rPr lang="en-US" dirty="0" smtClean="0"/>
              <a:t>Minimum length 220mm</a:t>
            </a:r>
          </a:p>
          <a:p>
            <a:r>
              <a:rPr lang="en-US" dirty="0" smtClean="0"/>
              <a:t>Constraints</a:t>
            </a:r>
          </a:p>
          <a:p>
            <a:pPr lvl="1"/>
            <a:r>
              <a:rPr lang="en-US" dirty="0" smtClean="0"/>
              <a:t>Longitudinal location </a:t>
            </a:r>
            <a:r>
              <a:rPr lang="en-US" dirty="0"/>
              <a:t>from IP </a:t>
            </a:r>
            <a:r>
              <a:rPr lang="en-US" dirty="0" smtClean="0"/>
              <a:t>(1.87 </a:t>
            </a:r>
            <a:r>
              <a:rPr lang="en-US" dirty="0"/>
              <a:t>+ N x 3.743)m </a:t>
            </a:r>
            <a:r>
              <a:rPr lang="en-US" dirty="0" smtClean="0"/>
              <a:t>where N = integer (where possible)</a:t>
            </a:r>
          </a:p>
          <a:p>
            <a:r>
              <a:rPr lang="en-US" dirty="0" smtClean="0"/>
              <a:t>Installation</a:t>
            </a:r>
          </a:p>
          <a:p>
            <a:pPr lvl="1"/>
            <a:r>
              <a:rPr lang="en-US" dirty="0" smtClean="0"/>
              <a:t>12 installed + 3 spares</a:t>
            </a:r>
          </a:p>
          <a:p>
            <a:pPr lvl="1"/>
            <a:r>
              <a:rPr lang="en-US" dirty="0" smtClean="0"/>
              <a:t>8 </a:t>
            </a:r>
            <a:r>
              <a:rPr lang="en-US" dirty="0"/>
              <a:t>cryogenic coaxial cables per BPM with </a:t>
            </a:r>
            <a:r>
              <a:rPr lang="en-US" dirty="0" err="1"/>
              <a:t>feedthrough</a:t>
            </a:r>
            <a:r>
              <a:rPr lang="en-US" dirty="0"/>
              <a:t> location on cryostat to be </a:t>
            </a:r>
            <a:r>
              <a:rPr lang="en-US" dirty="0" smtClean="0"/>
              <a:t>determined</a:t>
            </a:r>
          </a:p>
          <a:p>
            <a:pPr lvl="1"/>
            <a:r>
              <a:rPr lang="en-US" dirty="0" smtClean="0"/>
              <a:t>Additional Rack for electronics in UA/UJ each side of LSS with </a:t>
            </a:r>
            <a:r>
              <a:rPr lang="en-US" dirty="0" err="1" smtClean="0"/>
              <a:t>fibre</a:t>
            </a:r>
            <a:r>
              <a:rPr lang="en-US" dirty="0" smtClean="0"/>
              <a:t> connections to surface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192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HL-TC 8</a:t>
            </a:r>
            <a:r>
              <a:rPr lang="en-US" baseline="30000" smtClean="0"/>
              <a:t>th</a:t>
            </a:r>
            <a:r>
              <a:rPr lang="en-US" smtClean="0"/>
              <a:t> July 2014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 BPMs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56" t="16977" r="26059" b="73701"/>
          <a:stretch/>
        </p:blipFill>
        <p:spPr bwMode="auto">
          <a:xfrm>
            <a:off x="6316615" y="94570"/>
            <a:ext cx="2774192" cy="95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07770"/>
            <a:ext cx="8226854" cy="486833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HL-LHC </a:t>
            </a:r>
            <a:r>
              <a:rPr lang="en-US" dirty="0">
                <a:solidFill>
                  <a:srgbClr val="FF0000"/>
                </a:solidFill>
              </a:rPr>
              <a:t>Cryogenic </a:t>
            </a:r>
            <a:r>
              <a:rPr lang="en-US" dirty="0" smtClean="0">
                <a:solidFill>
                  <a:srgbClr val="FF0000"/>
                </a:solidFill>
              </a:rPr>
              <a:t>BPMs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BPMSQ</a:t>
            </a:r>
            <a:r>
              <a:rPr lang="en-US" dirty="0" smtClean="0"/>
              <a:t>) – Baseline (64063)</a:t>
            </a:r>
            <a:endParaRPr lang="en-US" dirty="0"/>
          </a:p>
          <a:p>
            <a:pPr lvl="1"/>
            <a:r>
              <a:rPr lang="en-US" dirty="0" smtClean="0"/>
              <a:t>Measure </a:t>
            </a:r>
            <a:r>
              <a:rPr lang="en-US" dirty="0"/>
              <a:t>position of both beams in both </a:t>
            </a:r>
            <a:r>
              <a:rPr lang="en-US" dirty="0" smtClean="0"/>
              <a:t>planes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ssential for </a:t>
            </a:r>
            <a:r>
              <a:rPr lang="en-GB" dirty="0"/>
              <a:t>maintaining </a:t>
            </a:r>
            <a:r>
              <a:rPr lang="en-GB" dirty="0" smtClean="0"/>
              <a:t>stable </a:t>
            </a:r>
            <a:r>
              <a:rPr lang="en-GB" dirty="0"/>
              <a:t>orbit </a:t>
            </a:r>
            <a:r>
              <a:rPr lang="en-GB" dirty="0" smtClean="0"/>
              <a:t>at IP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ould </a:t>
            </a:r>
            <a:r>
              <a:rPr lang="en-GB" dirty="0"/>
              <a:t>be used for continuous luminosity </a:t>
            </a:r>
            <a:r>
              <a:rPr lang="en-GB" dirty="0" smtClean="0"/>
              <a:t>optimisation</a:t>
            </a:r>
          </a:p>
          <a:p>
            <a:r>
              <a:rPr lang="en-GB" dirty="0" smtClean="0"/>
              <a:t>Performance Objectives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eam </a:t>
            </a:r>
            <a:r>
              <a:rPr lang="en-GB" dirty="0"/>
              <a:t>position </a:t>
            </a:r>
            <a:r>
              <a:rPr lang="en-GB" dirty="0" smtClean="0"/>
              <a:t>resolution for </a:t>
            </a:r>
            <a:r>
              <a:rPr lang="en-GB" dirty="0"/>
              <a:t>each </a:t>
            </a:r>
            <a:r>
              <a:rPr lang="en-GB" dirty="0" smtClean="0"/>
              <a:t>beam of 1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</a:p>
          <a:p>
            <a:pPr lvl="1"/>
            <a:r>
              <a:rPr lang="en-GB" dirty="0" smtClean="0"/>
              <a:t>Fill </a:t>
            </a:r>
            <a:r>
              <a:rPr lang="en-GB" dirty="0"/>
              <a:t>to </a:t>
            </a:r>
            <a:r>
              <a:rPr lang="en-GB" dirty="0" smtClean="0"/>
              <a:t>fill </a:t>
            </a:r>
            <a:r>
              <a:rPr lang="en-GB" dirty="0"/>
              <a:t>reproducibility of </a:t>
            </a:r>
            <a:r>
              <a:rPr lang="en-GB" dirty="0" smtClean="0"/>
              <a:t>10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  <a:endParaRPr lang="en-GB" dirty="0"/>
          </a:p>
          <a:p>
            <a:r>
              <a:rPr lang="en-US" dirty="0"/>
              <a:t>Assumptions</a:t>
            </a:r>
          </a:p>
          <a:p>
            <a:pPr lvl="1"/>
            <a:r>
              <a:rPr lang="en-US" dirty="0" err="1"/>
              <a:t>Stripline</a:t>
            </a:r>
            <a:r>
              <a:rPr lang="en-US" dirty="0"/>
              <a:t> BPMs, </a:t>
            </a:r>
            <a:r>
              <a:rPr lang="en-US" dirty="0">
                <a:solidFill>
                  <a:srgbClr val="FF0000"/>
                </a:solidFill>
              </a:rPr>
              <a:t>no tungsten shielding required, 90° </a:t>
            </a:r>
            <a:r>
              <a:rPr lang="en-US" dirty="0" err="1">
                <a:solidFill>
                  <a:srgbClr val="FF0000"/>
                </a:solidFill>
              </a:rPr>
              <a:t>stripline</a:t>
            </a:r>
            <a:r>
              <a:rPr lang="en-US" dirty="0">
                <a:solidFill>
                  <a:srgbClr val="FF0000"/>
                </a:solidFill>
              </a:rPr>
              <a:t> orientation </a:t>
            </a:r>
            <a:r>
              <a:rPr lang="en-US" dirty="0"/>
              <a:t>&amp; one design fits </a:t>
            </a:r>
            <a:r>
              <a:rPr lang="en-US" dirty="0" smtClean="0"/>
              <a:t>all</a:t>
            </a:r>
          </a:p>
          <a:p>
            <a:r>
              <a:rPr lang="en-US" dirty="0" smtClean="0"/>
              <a:t>Location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n </a:t>
            </a:r>
            <a:r>
              <a:rPr lang="en-US" dirty="0">
                <a:solidFill>
                  <a:srgbClr val="FF0000"/>
                </a:solidFill>
              </a:rPr>
              <a:t>front of the </a:t>
            </a:r>
            <a:r>
              <a:rPr lang="en-US" dirty="0" smtClean="0">
                <a:solidFill>
                  <a:srgbClr val="FF0000"/>
                </a:solidFill>
              </a:rPr>
              <a:t>Q2a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Before </a:t>
            </a:r>
            <a:r>
              <a:rPr lang="en-US" dirty="0">
                <a:solidFill>
                  <a:srgbClr val="FF0000"/>
                </a:solidFill>
              </a:rPr>
              <a:t>and after the D1 </a:t>
            </a:r>
            <a:r>
              <a:rPr lang="en-US" dirty="0" smtClean="0">
                <a:solidFill>
                  <a:srgbClr val="FF0000"/>
                </a:solidFill>
              </a:rPr>
              <a:t>magnet</a:t>
            </a:r>
            <a:endParaRPr lang="en-US" dirty="0" smtClean="0"/>
          </a:p>
          <a:p>
            <a:r>
              <a:rPr lang="en-US" dirty="0" smtClean="0"/>
              <a:t>Technical Parameters</a:t>
            </a:r>
          </a:p>
          <a:p>
            <a:pPr lvl="1"/>
            <a:r>
              <a:rPr lang="en-US" dirty="0" smtClean="0"/>
              <a:t>Aperture adapted to beam screen</a:t>
            </a:r>
          </a:p>
          <a:p>
            <a:pPr lvl="1"/>
            <a:r>
              <a:rPr lang="en-US" dirty="0" smtClean="0"/>
              <a:t>Minimum length 220mm</a:t>
            </a:r>
          </a:p>
          <a:p>
            <a:r>
              <a:rPr lang="en-US" dirty="0" smtClean="0"/>
              <a:t>Constraints</a:t>
            </a:r>
          </a:p>
          <a:p>
            <a:pPr lvl="1"/>
            <a:r>
              <a:rPr lang="en-US" dirty="0" smtClean="0"/>
              <a:t>Longitudinal location </a:t>
            </a:r>
            <a:r>
              <a:rPr lang="en-US" dirty="0"/>
              <a:t>from IP </a:t>
            </a:r>
            <a:r>
              <a:rPr lang="en-US" dirty="0" smtClean="0"/>
              <a:t>(1.87 </a:t>
            </a:r>
            <a:r>
              <a:rPr lang="en-US" dirty="0"/>
              <a:t>+ N x 3.743)m </a:t>
            </a:r>
            <a:r>
              <a:rPr lang="en-US" dirty="0" smtClean="0"/>
              <a:t>where N = integer </a:t>
            </a:r>
            <a:r>
              <a:rPr lang="en-US" dirty="0"/>
              <a:t>(where possible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Installation</a:t>
            </a:r>
          </a:p>
          <a:p>
            <a:pPr lvl="1"/>
            <a:r>
              <a:rPr lang="en-US" dirty="0" smtClean="0"/>
              <a:t>12 installed + 3 spares</a:t>
            </a:r>
          </a:p>
          <a:p>
            <a:pPr lvl="1"/>
            <a:r>
              <a:rPr lang="en-US" dirty="0" smtClean="0"/>
              <a:t>8 cryogenic coaxial cables per BPM with </a:t>
            </a:r>
            <a:r>
              <a:rPr lang="en-US" dirty="0" err="1"/>
              <a:t>f</a:t>
            </a:r>
            <a:r>
              <a:rPr lang="en-US" dirty="0" err="1" smtClean="0"/>
              <a:t>eedthrough</a:t>
            </a:r>
            <a:r>
              <a:rPr lang="en-US" dirty="0" smtClean="0"/>
              <a:t> location on cryostat to be determined</a:t>
            </a:r>
          </a:p>
          <a:p>
            <a:pPr lvl="1"/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7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HL-TC 8</a:t>
            </a:r>
            <a:r>
              <a:rPr lang="en-US" baseline="30000" smtClean="0"/>
              <a:t>th</a:t>
            </a:r>
            <a:r>
              <a:rPr lang="en-US" smtClean="0"/>
              <a:t> July 2014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Warm BPMs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0823" y="1430866"/>
            <a:ext cx="8226854" cy="486833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HL-LHC Warm BPMs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BPMSQW</a:t>
            </a:r>
            <a:r>
              <a:rPr lang="en-US" dirty="0" smtClean="0"/>
              <a:t>) – Baseline (64063)</a:t>
            </a:r>
            <a:endParaRPr lang="en-US" dirty="0"/>
          </a:p>
          <a:p>
            <a:pPr lvl="1"/>
            <a:r>
              <a:rPr lang="en-US" dirty="0" smtClean="0"/>
              <a:t>Measure </a:t>
            </a:r>
            <a:r>
              <a:rPr lang="en-US" dirty="0"/>
              <a:t>position of both beams in both </a:t>
            </a:r>
            <a:r>
              <a:rPr lang="en-US" dirty="0" smtClean="0"/>
              <a:t>planes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ssential for </a:t>
            </a:r>
            <a:r>
              <a:rPr lang="en-GB" dirty="0"/>
              <a:t>maintaining </a:t>
            </a:r>
            <a:r>
              <a:rPr lang="en-GB" dirty="0" smtClean="0"/>
              <a:t>stable </a:t>
            </a:r>
            <a:r>
              <a:rPr lang="en-GB" dirty="0"/>
              <a:t>orbit </a:t>
            </a:r>
            <a:r>
              <a:rPr lang="en-GB" dirty="0" smtClean="0"/>
              <a:t>at IP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ould </a:t>
            </a:r>
            <a:r>
              <a:rPr lang="en-GB" dirty="0"/>
              <a:t>be used for continuous luminosity </a:t>
            </a:r>
            <a:r>
              <a:rPr lang="en-GB" dirty="0" smtClean="0"/>
              <a:t>optimisation</a:t>
            </a:r>
          </a:p>
          <a:p>
            <a:r>
              <a:rPr lang="en-GB" dirty="0" smtClean="0"/>
              <a:t>Performance Objectives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eam </a:t>
            </a:r>
            <a:r>
              <a:rPr lang="en-GB" dirty="0"/>
              <a:t>position </a:t>
            </a:r>
            <a:r>
              <a:rPr lang="en-GB" dirty="0" smtClean="0"/>
              <a:t>resolution for </a:t>
            </a:r>
            <a:r>
              <a:rPr lang="en-GB" dirty="0"/>
              <a:t>each </a:t>
            </a:r>
            <a:r>
              <a:rPr lang="en-GB" dirty="0" smtClean="0"/>
              <a:t>beam of 1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</a:p>
          <a:p>
            <a:pPr lvl="1"/>
            <a:r>
              <a:rPr lang="en-GB" dirty="0" smtClean="0"/>
              <a:t>Fill </a:t>
            </a:r>
            <a:r>
              <a:rPr lang="en-GB" dirty="0"/>
              <a:t>to </a:t>
            </a:r>
            <a:r>
              <a:rPr lang="en-GB" dirty="0" smtClean="0"/>
              <a:t>fill </a:t>
            </a:r>
            <a:r>
              <a:rPr lang="en-GB" dirty="0"/>
              <a:t>reproducibility of </a:t>
            </a:r>
            <a:r>
              <a:rPr lang="en-GB" dirty="0" smtClean="0"/>
              <a:t>10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  <a:endParaRPr lang="en-GB" dirty="0"/>
          </a:p>
          <a:p>
            <a:r>
              <a:rPr lang="en-US" dirty="0"/>
              <a:t>Assumptions</a:t>
            </a:r>
          </a:p>
          <a:p>
            <a:pPr lvl="1"/>
            <a:r>
              <a:rPr lang="en-US" dirty="0" err="1"/>
              <a:t>Stripline</a:t>
            </a:r>
            <a:r>
              <a:rPr lang="en-US" dirty="0"/>
              <a:t> BPMs, </a:t>
            </a:r>
            <a:r>
              <a:rPr lang="en-US" dirty="0">
                <a:solidFill>
                  <a:srgbClr val="FF0000"/>
                </a:solidFill>
              </a:rPr>
              <a:t>no tungsten shielding required, 90° </a:t>
            </a:r>
            <a:r>
              <a:rPr lang="en-US" dirty="0" err="1">
                <a:solidFill>
                  <a:srgbClr val="FF0000"/>
                </a:solidFill>
              </a:rPr>
              <a:t>stripline</a:t>
            </a:r>
            <a:r>
              <a:rPr lang="en-US" dirty="0">
                <a:solidFill>
                  <a:srgbClr val="FF0000"/>
                </a:solidFill>
              </a:rPr>
              <a:t> orientation </a:t>
            </a:r>
            <a:r>
              <a:rPr lang="en-US" dirty="0"/>
              <a:t>&amp; one design fits all</a:t>
            </a:r>
          </a:p>
          <a:p>
            <a:r>
              <a:rPr lang="en-US" dirty="0" smtClean="0"/>
              <a:t>Location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n </a:t>
            </a:r>
            <a:r>
              <a:rPr lang="en-US" dirty="0">
                <a:solidFill>
                  <a:srgbClr val="FF0000"/>
                </a:solidFill>
              </a:rPr>
              <a:t>front of the </a:t>
            </a:r>
            <a:r>
              <a:rPr lang="en-US" dirty="0" smtClean="0">
                <a:solidFill>
                  <a:srgbClr val="FF0000"/>
                </a:solidFill>
              </a:rPr>
              <a:t>Q1a</a:t>
            </a:r>
          </a:p>
          <a:p>
            <a:r>
              <a:rPr lang="en-US" dirty="0" smtClean="0"/>
              <a:t>Technical Parameters</a:t>
            </a:r>
          </a:p>
          <a:p>
            <a:pPr lvl="1"/>
            <a:r>
              <a:rPr lang="en-US" dirty="0" smtClean="0"/>
              <a:t>Aperture adapted to beam screen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Minimum length 285mm</a:t>
            </a:r>
          </a:p>
          <a:p>
            <a:r>
              <a:rPr lang="en-US" dirty="0" smtClean="0"/>
              <a:t>Constraints</a:t>
            </a:r>
          </a:p>
          <a:p>
            <a:pPr lvl="1"/>
            <a:r>
              <a:rPr lang="en-US" dirty="0" smtClean="0"/>
              <a:t>Longitudinal location </a:t>
            </a:r>
            <a:r>
              <a:rPr lang="en-US" dirty="0"/>
              <a:t>from IP </a:t>
            </a:r>
            <a:r>
              <a:rPr lang="en-US" dirty="0" smtClean="0"/>
              <a:t>(1.87 </a:t>
            </a:r>
            <a:r>
              <a:rPr lang="en-US" dirty="0"/>
              <a:t>+ N x 3.743)m </a:t>
            </a:r>
            <a:r>
              <a:rPr lang="en-US" dirty="0" smtClean="0"/>
              <a:t>where N = integer </a:t>
            </a:r>
            <a:r>
              <a:rPr lang="en-US" dirty="0"/>
              <a:t>(where possible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Installation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 installed + 2 spares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8 semi-rigid coaxial cables per BPM connecting to 8 standard coaxial cables</a:t>
            </a:r>
          </a:p>
          <a:p>
            <a:endParaRPr lang="en-GB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32" t="20733" r="7830" b="63669"/>
          <a:stretch/>
        </p:blipFill>
        <p:spPr bwMode="auto">
          <a:xfrm>
            <a:off x="6351443" y="141057"/>
            <a:ext cx="2669528" cy="86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44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HL-TC 8</a:t>
            </a:r>
            <a:r>
              <a:rPr lang="en-US" baseline="30000" dirty="0" smtClean="0"/>
              <a:t>th</a:t>
            </a:r>
            <a:r>
              <a:rPr lang="en-US" dirty="0" smtClean="0"/>
              <a:t> July 2014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Upgrade of Existing</a:t>
            </a:r>
            <a:br>
              <a:rPr lang="en-GB" dirty="0" smtClean="0"/>
            </a:br>
            <a:r>
              <a:rPr lang="en-GB" dirty="0" smtClean="0"/>
              <a:t>Synchrotron Light Monitors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076" y="1456378"/>
            <a:ext cx="8743594" cy="4847712"/>
          </a:xfrm>
        </p:spPr>
        <p:txBody>
          <a:bodyPr>
            <a:normAutofit fontScale="55000" lnSpcReduction="20000"/>
          </a:bodyPr>
          <a:lstStyle/>
          <a:p>
            <a:r>
              <a:rPr lang="en-US" sz="3100" dirty="0"/>
              <a:t>HL-LHC </a:t>
            </a:r>
            <a:r>
              <a:rPr lang="en-US" sz="3100" dirty="0" smtClean="0"/>
              <a:t>Synchrotron Light Monitor (BSR) </a:t>
            </a:r>
            <a:r>
              <a:rPr lang="en-US" sz="3100" dirty="0"/>
              <a:t>– Baseline (</a:t>
            </a:r>
            <a:r>
              <a:rPr lang="en-US" sz="3100" dirty="0" smtClean="0"/>
              <a:t>64066)</a:t>
            </a:r>
            <a:endParaRPr lang="en-US" sz="3100" dirty="0"/>
          </a:p>
          <a:p>
            <a:pPr lvl="1"/>
            <a:r>
              <a:rPr lang="en-GB" dirty="0" smtClean="0"/>
              <a:t>Construction of an evacuated optical light path</a:t>
            </a:r>
          </a:p>
          <a:p>
            <a:pPr lvl="2"/>
            <a:r>
              <a:rPr lang="en-GB" dirty="0" smtClean="0"/>
              <a:t>from </a:t>
            </a:r>
            <a:r>
              <a:rPr lang="en-GB" dirty="0"/>
              <a:t>BSRTM.5L4.B2 to UA43</a:t>
            </a:r>
          </a:p>
          <a:p>
            <a:pPr lvl="2"/>
            <a:r>
              <a:rPr lang="en-GB" dirty="0" smtClean="0"/>
              <a:t>from </a:t>
            </a:r>
            <a:r>
              <a:rPr lang="en-GB" dirty="0"/>
              <a:t>BSRTM.5R4.B1 to UA47</a:t>
            </a:r>
          </a:p>
          <a:p>
            <a:pPr lvl="1"/>
            <a:r>
              <a:rPr lang="en-GB" dirty="0" smtClean="0"/>
              <a:t>Construction of an associated optical hutch in UA43 and UA47</a:t>
            </a:r>
          </a:p>
          <a:p>
            <a:pPr lvl="8"/>
            <a:endParaRPr lang="en-GB" dirty="0"/>
          </a:p>
          <a:p>
            <a:r>
              <a:rPr lang="en-GB" dirty="0" smtClean="0"/>
              <a:t>Performance Objectives</a:t>
            </a:r>
          </a:p>
          <a:p>
            <a:pPr lvl="1"/>
            <a:r>
              <a:rPr lang="en-GB" dirty="0" smtClean="0"/>
              <a:t>Installation of highly </a:t>
            </a:r>
            <a:r>
              <a:rPr lang="en-GB" dirty="0"/>
              <a:t>expensive </a:t>
            </a:r>
            <a:r>
              <a:rPr lang="en-GB" dirty="0" smtClean="0"/>
              <a:t>&amp; non radiation resistant optical detection equipment</a:t>
            </a:r>
            <a:endParaRPr lang="en-GB" dirty="0"/>
          </a:p>
          <a:p>
            <a:pPr lvl="2"/>
            <a:r>
              <a:rPr lang="en-GB" dirty="0"/>
              <a:t>F</a:t>
            </a:r>
            <a:r>
              <a:rPr lang="en-GB" dirty="0" smtClean="0"/>
              <a:t>ast cameras for </a:t>
            </a:r>
            <a:r>
              <a:rPr lang="en-GB" dirty="0"/>
              <a:t>bunch to bunch </a:t>
            </a:r>
            <a:r>
              <a:rPr lang="en-GB" dirty="0" smtClean="0"/>
              <a:t>diagnostics</a:t>
            </a:r>
          </a:p>
          <a:p>
            <a:pPr lvl="2"/>
            <a:r>
              <a:rPr lang="en-GB" dirty="0" smtClean="0"/>
              <a:t>High </a:t>
            </a:r>
            <a:r>
              <a:rPr lang="en-GB" dirty="0"/>
              <a:t>dynamic range cameras </a:t>
            </a:r>
            <a:r>
              <a:rPr lang="en-GB" dirty="0" smtClean="0"/>
              <a:t>for halo diagnostics</a:t>
            </a:r>
          </a:p>
          <a:p>
            <a:pPr lvl="2"/>
            <a:r>
              <a:rPr lang="en-GB" dirty="0"/>
              <a:t>S</a:t>
            </a:r>
            <a:r>
              <a:rPr lang="en-GB" dirty="0" smtClean="0"/>
              <a:t>treak cameras for intra-bunch diagnostics</a:t>
            </a:r>
          </a:p>
          <a:p>
            <a:pPr lvl="1"/>
            <a:r>
              <a:rPr lang="en-GB" dirty="0" smtClean="0"/>
              <a:t>Must </a:t>
            </a:r>
            <a:r>
              <a:rPr lang="en-GB" dirty="0"/>
              <a:t>be located in </a:t>
            </a:r>
            <a:r>
              <a:rPr lang="en-GB" dirty="0" smtClean="0"/>
              <a:t>a low </a:t>
            </a:r>
            <a:r>
              <a:rPr lang="en-GB" dirty="0"/>
              <a:t>radiation </a:t>
            </a:r>
            <a:r>
              <a:rPr lang="en-GB" dirty="0" smtClean="0"/>
              <a:t>area</a:t>
            </a:r>
          </a:p>
          <a:p>
            <a:pPr lvl="1"/>
            <a:r>
              <a:rPr lang="en-GB" dirty="0" smtClean="0"/>
              <a:t>Easier set-up and alignment</a:t>
            </a:r>
          </a:p>
          <a:p>
            <a:pPr lvl="8"/>
            <a:endParaRPr lang="en-GB" dirty="0"/>
          </a:p>
          <a:p>
            <a:r>
              <a:rPr lang="en-GB" dirty="0" smtClean="0"/>
              <a:t>Technical </a:t>
            </a:r>
            <a:r>
              <a:rPr lang="en-GB" dirty="0"/>
              <a:t>&amp; Operational Parameters</a:t>
            </a:r>
          </a:p>
          <a:p>
            <a:pPr lvl="1"/>
            <a:r>
              <a:rPr lang="en-GB" dirty="0" smtClean="0"/>
              <a:t>Optical light path consisting of:</a:t>
            </a:r>
          </a:p>
          <a:p>
            <a:pPr lvl="2"/>
            <a:r>
              <a:rPr lang="en-GB" dirty="0" smtClean="0"/>
              <a:t>100mm diameter evacuated pipe</a:t>
            </a:r>
          </a:p>
          <a:p>
            <a:pPr lvl="2"/>
            <a:r>
              <a:rPr lang="en-GB" dirty="0" smtClean="0"/>
              <a:t>Remotely controlled steering mirrors</a:t>
            </a:r>
          </a:p>
          <a:p>
            <a:pPr lvl="2"/>
            <a:r>
              <a:rPr lang="en-GB" dirty="0" smtClean="0"/>
              <a:t>Distance as short as possible between extraction mirror and optical hutch</a:t>
            </a:r>
          </a:p>
          <a:p>
            <a:pPr lvl="1"/>
            <a:r>
              <a:rPr lang="en-GB" dirty="0" smtClean="0"/>
              <a:t>Optical hutch of at least 10m</a:t>
            </a:r>
            <a:r>
              <a:rPr lang="en-GB" baseline="30000" dirty="0" smtClean="0"/>
              <a:t>2</a:t>
            </a:r>
            <a:r>
              <a:rPr lang="en-GB" dirty="0" smtClean="0"/>
              <a:t> with related services</a:t>
            </a:r>
          </a:p>
          <a:p>
            <a:pPr lvl="1"/>
            <a:r>
              <a:rPr lang="en-GB" dirty="0" smtClean="0"/>
              <a:t>Possible need for additional holes between RA43/47 and UA43/47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20" t="17695" r="26273" b="73663"/>
          <a:stretch/>
        </p:blipFill>
        <p:spPr bwMode="auto">
          <a:xfrm>
            <a:off x="6722534" y="67732"/>
            <a:ext cx="2421466" cy="794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77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60ans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CERN60ans4-3</Template>
  <TotalTime>756</TotalTime>
  <Words>1416</Words>
  <Application>Microsoft Office PowerPoint</Application>
  <PresentationFormat>On-screen Show (4:3)</PresentationFormat>
  <Paragraphs>222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CERN60ans4-3</vt:lpstr>
      <vt:lpstr>PowerPoint Presentation</vt:lpstr>
      <vt:lpstr>WP 13 : Beam Diagnostics  Conceptual Specifications</vt:lpstr>
      <vt:lpstr>Introduction</vt:lpstr>
      <vt:lpstr>Cryogenic BLMs</vt:lpstr>
      <vt:lpstr>Fast Wirescanners</vt:lpstr>
      <vt:lpstr>Tungsten Shielded Cryogenic BPMs</vt:lpstr>
      <vt:lpstr>Cryogenic BPMs</vt:lpstr>
      <vt:lpstr>Warm BPMs</vt:lpstr>
      <vt:lpstr>Upgrade of Existing Synchrotron Light Monitors</vt:lpstr>
      <vt:lpstr>New Light Extraction System for Synchrotron Light Diagnostics</vt:lpstr>
      <vt:lpstr>Beam Gas Vertex Detector</vt:lpstr>
      <vt:lpstr>Beam Gas Vertex Detector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Rhodri Jones</cp:lastModifiedBy>
  <cp:revision>59</cp:revision>
  <dcterms:created xsi:type="dcterms:W3CDTF">2014-02-04T10:22:25Z</dcterms:created>
  <dcterms:modified xsi:type="dcterms:W3CDTF">2014-07-08T13:32:16Z</dcterms:modified>
</cp:coreProperties>
</file>