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7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17567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554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390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35119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59888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823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9893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77937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66348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3361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06874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39C93-A1A1-43B7-9158-E061FF6D834E}" type="datetimeFigureOut">
              <a:rPr lang="fr-CH" smtClean="0"/>
              <a:t>24.07.2014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CAE34-163E-4B63-95D2-842C83F08491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5271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twitter.com/TLEP_FCCe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30" y="836712"/>
            <a:ext cx="7255148" cy="30243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1674" y="4581128"/>
            <a:ext cx="1791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FCC news</a:t>
            </a:r>
            <a:endParaRPr lang="fr-CH" sz="3200" b="1" dirty="0"/>
          </a:p>
        </p:txBody>
      </p:sp>
    </p:spTree>
    <p:extLst>
      <p:ext uri="{BB962C8B-B14F-4D97-AF65-F5344CB8AC3E}">
        <p14:creationId xmlns:p14="http://schemas.microsoft.com/office/powerpoint/2010/main" val="3960313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58108"/>
            <a:ext cx="8887689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FCC-</a:t>
            </a:r>
            <a:r>
              <a:rPr lang="fr-CH" sz="2000" b="1" dirty="0" err="1" smtClean="0"/>
              <a:t>ee</a:t>
            </a:r>
            <a:r>
              <a:rPr lang="fr-CH" sz="2000" b="1" dirty="0" smtClean="0"/>
              <a:t> Collaborations:  </a:t>
            </a:r>
          </a:p>
          <a:p>
            <a:endParaRPr lang="fr-CH" dirty="0" smtClean="0"/>
          </a:p>
          <a:p>
            <a:r>
              <a:rPr lang="fr-CH" dirty="0" smtClean="0"/>
              <a:t>-- Detectors: </a:t>
            </a:r>
            <a:r>
              <a:rPr lang="fr-CH" dirty="0" err="1" smtClean="0"/>
              <a:t>had</a:t>
            </a:r>
            <a:r>
              <a:rPr lang="fr-CH" dirty="0" smtClean="0"/>
              <a:t> contact </a:t>
            </a:r>
            <a:r>
              <a:rPr lang="fr-CH" dirty="0" err="1" smtClean="0"/>
              <a:t>with</a:t>
            </a:r>
            <a:r>
              <a:rPr lang="fr-CH" dirty="0" smtClean="0"/>
              <a:t> ILD and </a:t>
            </a:r>
            <a:r>
              <a:rPr lang="fr-CH" dirty="0" err="1" smtClean="0"/>
              <a:t>SiD</a:t>
            </a:r>
            <a:r>
              <a:rPr lang="fr-CH" dirty="0" smtClean="0"/>
              <a:t> </a:t>
            </a:r>
            <a:r>
              <a:rPr lang="fr-CH" dirty="0" err="1" smtClean="0"/>
              <a:t>spokespersons</a:t>
            </a:r>
            <a:r>
              <a:rPr lang="fr-CH" dirty="0" smtClean="0"/>
              <a:t> to </a:t>
            </a:r>
            <a:r>
              <a:rPr lang="fr-CH" dirty="0" err="1" smtClean="0"/>
              <a:t>follow</a:t>
            </a:r>
            <a:r>
              <a:rPr lang="fr-CH" dirty="0" smtClean="0"/>
              <a:t> up on suggestion by </a:t>
            </a:r>
            <a:r>
              <a:rPr lang="fr-CH" dirty="0" err="1" smtClean="0"/>
              <a:t>some</a:t>
            </a:r>
            <a:endParaRPr lang="fr-CH" dirty="0" smtClean="0"/>
          </a:p>
          <a:p>
            <a:r>
              <a:rPr lang="fr-CH" dirty="0" smtClean="0"/>
              <a:t>of </a:t>
            </a:r>
            <a:r>
              <a:rPr lang="fr-CH" dirty="0" err="1" smtClean="0"/>
              <a:t>their</a:t>
            </a:r>
            <a:r>
              <a:rPr lang="fr-CH" dirty="0" smtClean="0"/>
              <a:t> </a:t>
            </a:r>
            <a:r>
              <a:rPr lang="fr-CH" dirty="0" err="1" smtClean="0"/>
              <a:t>members</a:t>
            </a:r>
            <a:r>
              <a:rPr lang="fr-CH" dirty="0" smtClean="0"/>
              <a:t> to use </a:t>
            </a:r>
            <a:r>
              <a:rPr lang="fr-CH" dirty="0" err="1" smtClean="0"/>
              <a:t>these</a:t>
            </a:r>
            <a:r>
              <a:rPr lang="fr-CH" dirty="0" smtClean="0"/>
              <a:t> detectors  as benchmark for FCC-</a:t>
            </a:r>
            <a:r>
              <a:rPr lang="fr-CH" dirty="0" err="1" smtClean="0"/>
              <a:t>ee</a:t>
            </a:r>
            <a:r>
              <a:rPr lang="fr-CH" dirty="0" smtClean="0"/>
              <a:t>  </a:t>
            </a:r>
          </a:p>
          <a:p>
            <a:r>
              <a:rPr lang="fr-CH" dirty="0"/>
              <a:t> </a:t>
            </a:r>
            <a:r>
              <a:rPr lang="fr-CH" dirty="0" smtClean="0"/>
              <a:t>  --  positive </a:t>
            </a:r>
            <a:r>
              <a:rPr lang="fr-CH" dirty="0" err="1" smtClean="0"/>
              <a:t>answer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Ties</a:t>
            </a:r>
            <a:r>
              <a:rPr lang="fr-CH" dirty="0" smtClean="0"/>
              <a:t> </a:t>
            </a:r>
            <a:r>
              <a:rPr lang="fr-CH" dirty="0" err="1" smtClean="0"/>
              <a:t>Benhke</a:t>
            </a:r>
            <a:r>
              <a:rPr lang="fr-CH" dirty="0" smtClean="0"/>
              <a:t> (ILD) ; 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+  </a:t>
            </a:r>
            <a:r>
              <a:rPr lang="fr-CH" dirty="0" err="1" smtClean="0"/>
              <a:t>agreed</a:t>
            </a:r>
            <a:r>
              <a:rPr lang="fr-CH" dirty="0" smtClean="0"/>
              <a:t> to </a:t>
            </a:r>
            <a:r>
              <a:rPr lang="fr-CH" dirty="0" err="1" smtClean="0"/>
              <a:t>share</a:t>
            </a:r>
            <a:r>
              <a:rPr lang="fr-CH" dirty="0" smtClean="0"/>
              <a:t> </a:t>
            </a:r>
            <a:r>
              <a:rPr lang="fr-CH" dirty="0" err="1" smtClean="0"/>
              <a:t>talks</a:t>
            </a:r>
            <a:r>
              <a:rPr lang="fr-CH" dirty="0" smtClean="0"/>
              <a:t> at respective meetings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+  collaboration on software via AIDA2.   </a:t>
            </a:r>
          </a:p>
          <a:p>
            <a:r>
              <a:rPr lang="fr-CH" dirty="0"/>
              <a:t> </a:t>
            </a:r>
            <a:r>
              <a:rPr lang="fr-CH" dirty="0" smtClean="0"/>
              <a:t>  --  ‘no </a:t>
            </a:r>
            <a:r>
              <a:rPr lang="fr-CH" dirty="0" err="1" smtClean="0"/>
              <a:t>manpower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’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SiD</a:t>
            </a:r>
            <a:r>
              <a:rPr lang="fr-CH" dirty="0" smtClean="0"/>
              <a:t> -- </a:t>
            </a:r>
            <a:r>
              <a:rPr lang="fr-CH" dirty="0" err="1" smtClean="0"/>
              <a:t>except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CERN-CLIC group.  </a:t>
            </a:r>
          </a:p>
          <a:p>
            <a:r>
              <a:rPr lang="fr-CH" dirty="0"/>
              <a:t> </a:t>
            </a:r>
            <a:r>
              <a:rPr lang="fr-CH" dirty="0" smtClean="0"/>
              <a:t>  </a:t>
            </a:r>
            <a:r>
              <a:rPr lang="fr-CH" dirty="0" err="1" smtClean="0"/>
              <a:t>Neither</a:t>
            </a:r>
            <a:r>
              <a:rPr lang="fr-CH" dirty="0" smtClean="0"/>
              <a:t> are binding collaborations, </a:t>
            </a:r>
            <a:r>
              <a:rPr lang="fr-CH" dirty="0" err="1" smtClean="0"/>
              <a:t>so</a:t>
            </a:r>
            <a:r>
              <a:rPr lang="fr-CH" dirty="0" smtClean="0"/>
              <a:t> </a:t>
            </a:r>
            <a:r>
              <a:rPr lang="fr-CH" dirty="0" err="1" smtClean="0"/>
              <a:t>collaborators</a:t>
            </a:r>
            <a:r>
              <a:rPr lang="fr-CH" dirty="0" smtClean="0"/>
              <a:t> are free to do as </a:t>
            </a:r>
            <a:r>
              <a:rPr lang="fr-CH" dirty="0" err="1" smtClean="0"/>
              <a:t>desire</a:t>
            </a:r>
            <a:r>
              <a:rPr lang="fr-CH" dirty="0" smtClean="0"/>
              <a:t>  </a:t>
            </a:r>
          </a:p>
          <a:p>
            <a:endParaRPr lang="fr-CH" dirty="0"/>
          </a:p>
          <a:p>
            <a:r>
              <a:rPr lang="fr-CH" dirty="0" smtClean="0"/>
              <a:t> -- 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collaborators</a:t>
            </a:r>
            <a:r>
              <a:rPr lang="fr-CH" dirty="0" smtClean="0"/>
              <a:t> </a:t>
            </a:r>
            <a:r>
              <a:rPr lang="fr-CH" dirty="0" err="1" smtClean="0"/>
              <a:t>interested</a:t>
            </a:r>
            <a:r>
              <a:rPr lang="fr-CH" dirty="0"/>
              <a:t> </a:t>
            </a:r>
            <a:r>
              <a:rPr lang="fr-CH" dirty="0" err="1" smtClean="0"/>
              <a:t>mostly</a:t>
            </a:r>
            <a:r>
              <a:rPr lang="fr-CH" dirty="0" smtClean="0"/>
              <a:t> on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r>
              <a:rPr lang="fr-CH" dirty="0" smtClean="0"/>
              <a:t> for the moment </a:t>
            </a:r>
          </a:p>
          <a:p>
            <a:r>
              <a:rPr lang="fr-CH" dirty="0"/>
              <a:t> </a:t>
            </a:r>
            <a:r>
              <a:rPr lang="fr-CH" dirty="0" smtClean="0"/>
              <a:t>     (FCC-</a:t>
            </a:r>
            <a:r>
              <a:rPr lang="fr-CH" dirty="0" err="1" smtClean="0"/>
              <a:t>ee</a:t>
            </a:r>
            <a:r>
              <a:rPr lang="fr-CH" dirty="0" smtClean="0"/>
              <a:t>  detector </a:t>
            </a:r>
            <a:r>
              <a:rPr lang="fr-CH" dirty="0" err="1" smtClean="0"/>
              <a:t>studies</a:t>
            </a:r>
            <a:r>
              <a:rPr lang="fr-CH" dirty="0" smtClean="0"/>
              <a:t> are not </a:t>
            </a:r>
            <a:r>
              <a:rPr lang="fr-CH" dirty="0" err="1" smtClean="0"/>
              <a:t>yet</a:t>
            </a:r>
            <a:r>
              <a:rPr lang="fr-CH" dirty="0" smtClean="0"/>
              <a:t> </a:t>
            </a:r>
            <a:r>
              <a:rPr lang="fr-CH" dirty="0" err="1" smtClean="0"/>
              <a:t>perceived</a:t>
            </a:r>
            <a:r>
              <a:rPr lang="fr-CH" dirty="0" smtClean="0"/>
              <a:t> as </a:t>
            </a:r>
            <a:r>
              <a:rPr lang="fr-CH" dirty="0" err="1" smtClean="0"/>
              <a:t>critical</a:t>
            </a:r>
            <a:r>
              <a:rPr lang="fr-CH" dirty="0" smtClean="0"/>
              <a:t> </a:t>
            </a:r>
            <a:r>
              <a:rPr lang="fr-CH" dirty="0" err="1" smtClean="0"/>
              <a:t>except</a:t>
            </a:r>
            <a:r>
              <a:rPr lang="fr-CH" dirty="0" smtClean="0"/>
              <a:t> for </a:t>
            </a:r>
            <a:r>
              <a:rPr lang="fr-CH" dirty="0" err="1" smtClean="0"/>
              <a:t>low</a:t>
            </a:r>
            <a:r>
              <a:rPr lang="fr-CH" dirty="0" smtClean="0"/>
              <a:t> angle </a:t>
            </a:r>
            <a:r>
              <a:rPr lang="fr-CH" dirty="0" err="1" smtClean="0"/>
              <a:t>region</a:t>
            </a:r>
            <a:r>
              <a:rPr lang="fr-CH" dirty="0" smtClean="0"/>
              <a:t>)  </a:t>
            </a:r>
          </a:p>
          <a:p>
            <a:r>
              <a:rPr lang="fr-CH" dirty="0" smtClean="0"/>
              <a:t>       NB: MOU </a:t>
            </a:r>
            <a:r>
              <a:rPr lang="fr-CH" dirty="0" err="1" smtClean="0"/>
              <a:t>makes</a:t>
            </a:r>
            <a:r>
              <a:rPr lang="fr-CH" dirty="0" smtClean="0"/>
              <a:t> </a:t>
            </a:r>
            <a:r>
              <a:rPr lang="fr-CH" dirty="0" err="1" smtClean="0"/>
              <a:t>sense</a:t>
            </a:r>
            <a:r>
              <a:rPr lang="fr-CH" dirty="0" smtClean="0"/>
              <a:t> for </a:t>
            </a:r>
            <a:r>
              <a:rPr lang="fr-CH" dirty="0" err="1" smtClean="0"/>
              <a:t>several</a:t>
            </a:r>
            <a:r>
              <a:rPr lang="fr-CH" dirty="0" smtClean="0"/>
              <a:t> institutes </a:t>
            </a:r>
            <a:r>
              <a:rPr lang="fr-CH" dirty="0" err="1" smtClean="0"/>
              <a:t>which</a:t>
            </a:r>
            <a:r>
              <a:rPr lang="fr-CH" dirty="0" smtClean="0"/>
              <a:t> are not </a:t>
            </a:r>
            <a:r>
              <a:rPr lang="fr-CH" dirty="0" err="1" smtClean="0"/>
              <a:t>already</a:t>
            </a:r>
            <a:r>
              <a:rPr lang="fr-CH" dirty="0" smtClean="0"/>
              <a:t> part of LHC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or for </a:t>
            </a:r>
            <a:r>
              <a:rPr lang="fr-CH" dirty="0" err="1" smtClean="0"/>
              <a:t>particularly</a:t>
            </a:r>
            <a:r>
              <a:rPr lang="fr-CH" dirty="0" smtClean="0"/>
              <a:t> vital </a:t>
            </a:r>
            <a:r>
              <a:rPr lang="fr-CH" dirty="0" err="1" smtClean="0"/>
              <a:t>theorists</a:t>
            </a:r>
            <a:r>
              <a:rPr lang="fr-CH" dirty="0" smtClean="0"/>
              <a:t> </a:t>
            </a:r>
          </a:p>
          <a:p>
            <a:r>
              <a:rPr lang="fr-CH" dirty="0" smtClean="0"/>
              <a:t>        i.e. QED </a:t>
            </a:r>
            <a:r>
              <a:rPr lang="fr-CH" dirty="0" err="1" smtClean="0"/>
              <a:t>calculations</a:t>
            </a:r>
            <a:r>
              <a:rPr lang="fr-CH" dirty="0" smtClean="0"/>
              <a:t> </a:t>
            </a:r>
            <a:r>
              <a:rPr lang="fr-CH" dirty="0" err="1" smtClean="0"/>
              <a:t>related</a:t>
            </a:r>
            <a:r>
              <a:rPr lang="fr-CH" dirty="0" smtClean="0"/>
              <a:t> to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</a:t>
            </a:r>
            <a:r>
              <a:rPr lang="fr-CH" dirty="0" err="1" smtClean="0"/>
              <a:t>Bhabha</a:t>
            </a:r>
            <a:r>
              <a:rPr lang="fr-CH" dirty="0" smtClean="0"/>
              <a:t> </a:t>
            </a:r>
            <a:r>
              <a:rPr lang="fr-CH" dirty="0" err="1" smtClean="0"/>
              <a:t>rad.scat</a:t>
            </a:r>
            <a:r>
              <a:rPr lang="fr-CH" dirty="0" smtClean="0"/>
              <a:t> (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lifetime</a:t>
            </a:r>
            <a:r>
              <a:rPr lang="fr-CH" dirty="0" smtClean="0"/>
              <a:t>) </a:t>
            </a:r>
          </a:p>
          <a:p>
            <a:r>
              <a:rPr lang="fr-CH" dirty="0"/>
              <a:t> </a:t>
            </a:r>
            <a:r>
              <a:rPr lang="fr-CH" dirty="0" smtClean="0"/>
              <a:t>             and </a:t>
            </a:r>
            <a:r>
              <a:rPr lang="fr-CH" dirty="0" err="1" smtClean="0"/>
              <a:t>other</a:t>
            </a:r>
            <a:r>
              <a:rPr lang="fr-CH" dirty="0" smtClean="0"/>
              <a:t> obstacles to </a:t>
            </a:r>
            <a:r>
              <a:rPr lang="fr-CH" dirty="0" err="1" smtClean="0"/>
              <a:t>precision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. </a:t>
            </a:r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677280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650" y="332656"/>
            <a:ext cx="9215280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smtClean="0"/>
              <a:t>FCC news </a:t>
            </a:r>
            <a:r>
              <a:rPr lang="fr-CH" sz="2000" b="1" dirty="0" err="1" smtClean="0"/>
              <a:t>from</a:t>
            </a:r>
            <a:r>
              <a:rPr lang="fr-CH" sz="2000" b="1" dirty="0" smtClean="0"/>
              <a:t> ICHEP2014 Valencia </a:t>
            </a:r>
          </a:p>
          <a:p>
            <a:endParaRPr lang="fr-CH" dirty="0" smtClean="0"/>
          </a:p>
          <a:p>
            <a:r>
              <a:rPr lang="en-US" dirty="0" smtClean="0"/>
              <a:t>-- generally the meeting was very much geared up as ILC celebration. </a:t>
            </a:r>
          </a:p>
          <a:p>
            <a:endParaRPr lang="fr-CH" dirty="0"/>
          </a:p>
          <a:p>
            <a:r>
              <a:rPr lang="fr-CH" dirty="0" smtClean="0"/>
              <a:t>-- excellent </a:t>
            </a:r>
            <a:r>
              <a:rPr lang="fr-CH" dirty="0" err="1" smtClean="0"/>
              <a:t>talks</a:t>
            </a:r>
            <a:r>
              <a:rPr lang="fr-CH" dirty="0" smtClean="0"/>
              <a:t> and posters </a:t>
            </a:r>
            <a:r>
              <a:rPr lang="fr-CH" dirty="0" err="1" smtClean="0"/>
              <a:t>from</a:t>
            </a:r>
            <a:r>
              <a:rPr lang="fr-CH" dirty="0" smtClean="0"/>
              <a:t> FCC at </a:t>
            </a:r>
            <a:r>
              <a:rPr lang="fr-CH" dirty="0" err="1" smtClean="0"/>
              <a:t>various</a:t>
            </a:r>
            <a:r>
              <a:rPr lang="fr-CH" dirty="0" smtClean="0"/>
              <a:t> sessions (</a:t>
            </a:r>
            <a:r>
              <a:rPr lang="fr-CH" dirty="0" err="1" smtClean="0"/>
              <a:t>accelerator</a:t>
            </a:r>
            <a:r>
              <a:rPr lang="fr-CH" dirty="0" smtClean="0"/>
              <a:t> and </a:t>
            </a:r>
            <a:r>
              <a:rPr lang="fr-CH" dirty="0" err="1" smtClean="0"/>
              <a:t>physics</a:t>
            </a:r>
            <a:r>
              <a:rPr lang="fr-CH" dirty="0" smtClean="0"/>
              <a:t>)</a:t>
            </a:r>
          </a:p>
          <a:p>
            <a:r>
              <a:rPr lang="fr-CH" dirty="0"/>
              <a:t> </a:t>
            </a:r>
            <a:r>
              <a:rPr lang="fr-CH" dirty="0" smtClean="0"/>
              <a:t>   </a:t>
            </a:r>
          </a:p>
          <a:p>
            <a:r>
              <a:rPr lang="fr-CH" dirty="0" smtClean="0"/>
              <a:t>-- FCC </a:t>
            </a:r>
            <a:r>
              <a:rPr lang="fr-CH" dirty="0" err="1" smtClean="0"/>
              <a:t>definitely</a:t>
            </a:r>
            <a:r>
              <a:rPr lang="fr-CH" dirty="0" smtClean="0"/>
              <a:t> on the </a:t>
            </a:r>
            <a:r>
              <a:rPr lang="fr-CH" dirty="0" err="1" smtClean="0"/>
              <a:t>map</a:t>
            </a:r>
            <a:r>
              <a:rPr lang="fr-CH" dirty="0" smtClean="0"/>
              <a:t> of future </a:t>
            </a:r>
            <a:r>
              <a:rPr lang="fr-CH" dirty="0" err="1" smtClean="0"/>
              <a:t>projects</a:t>
            </a:r>
            <a:r>
              <a:rPr lang="fr-CH" dirty="0" smtClean="0"/>
              <a:t> (</a:t>
            </a:r>
            <a:r>
              <a:rPr lang="fr-CH" dirty="0" err="1" smtClean="0"/>
              <a:t>including</a:t>
            </a:r>
            <a:r>
              <a:rPr lang="fr-CH" dirty="0" smtClean="0"/>
              <a:t> </a:t>
            </a:r>
            <a:r>
              <a:rPr lang="fr-CH" dirty="0" err="1" smtClean="0"/>
              <a:t>electron</a:t>
            </a:r>
            <a:r>
              <a:rPr lang="fr-CH" dirty="0" smtClean="0"/>
              <a:t> </a:t>
            </a:r>
            <a:r>
              <a:rPr lang="fr-CH" dirty="0" err="1" smtClean="0"/>
              <a:t>collider</a:t>
            </a:r>
            <a:r>
              <a:rPr lang="fr-CH" dirty="0" smtClean="0"/>
              <a:t>) as </a:t>
            </a:r>
            <a:r>
              <a:rPr lang="fr-CH" dirty="0" err="1" smtClean="0"/>
              <a:t>described</a:t>
            </a:r>
            <a:r>
              <a:rPr lang="fr-CH" dirty="0" smtClean="0"/>
              <a:t> by </a:t>
            </a:r>
          </a:p>
          <a:p>
            <a:r>
              <a:rPr lang="fr-CH" dirty="0"/>
              <a:t> </a:t>
            </a:r>
            <a:r>
              <a:rPr lang="fr-CH" dirty="0" smtClean="0"/>
              <a:t>        </a:t>
            </a:r>
            <a:r>
              <a:rPr lang="fr-CH" dirty="0" err="1" smtClean="0"/>
              <a:t>Swapan</a:t>
            </a:r>
            <a:r>
              <a:rPr lang="fr-CH" dirty="0" smtClean="0"/>
              <a:t> </a:t>
            </a:r>
            <a:r>
              <a:rPr lang="fr-CH" dirty="0" err="1" smtClean="0"/>
              <a:t>Chattopadhyay</a:t>
            </a:r>
            <a:r>
              <a:rPr lang="fr-CH" dirty="0" smtClean="0"/>
              <a:t> (session on future </a:t>
            </a:r>
            <a:r>
              <a:rPr lang="fr-CH" dirty="0" err="1" smtClean="0"/>
              <a:t>accelerators</a:t>
            </a:r>
            <a:r>
              <a:rPr lang="fr-CH" dirty="0" smtClean="0"/>
              <a:t>) </a:t>
            </a:r>
          </a:p>
          <a:p>
            <a:r>
              <a:rPr lang="fr-CH" dirty="0"/>
              <a:t> </a:t>
            </a:r>
            <a:r>
              <a:rPr lang="fr-CH" dirty="0" smtClean="0"/>
              <a:t>and Nick Walker (</a:t>
            </a:r>
            <a:r>
              <a:rPr lang="fr-CH" dirty="0" err="1" smtClean="0"/>
              <a:t>plenary</a:t>
            </a:r>
            <a:r>
              <a:rPr lang="fr-CH" dirty="0" smtClean="0"/>
              <a:t> session): </a:t>
            </a:r>
            <a:r>
              <a:rPr lang="fr-CH" dirty="0" err="1" smtClean="0"/>
              <a:t>although</a:t>
            </a:r>
            <a:r>
              <a:rPr lang="fr-CH" dirty="0" smtClean="0"/>
              <a:t> </a:t>
            </a:r>
            <a:r>
              <a:rPr lang="fr-CH" dirty="0" err="1" smtClean="0"/>
              <a:t>his</a:t>
            </a:r>
            <a:r>
              <a:rPr lang="fr-CH" dirty="0"/>
              <a:t> </a:t>
            </a:r>
            <a:r>
              <a:rPr lang="fr-CH" dirty="0" smtClean="0"/>
              <a:t>time </a:t>
            </a:r>
            <a:r>
              <a:rPr lang="fr-CH" dirty="0" err="1" smtClean="0"/>
              <a:t>scales</a:t>
            </a:r>
            <a:r>
              <a:rPr lang="fr-CH" dirty="0" smtClean="0"/>
              <a:t> (ILC 2028, FCC 2038) are </a:t>
            </a:r>
          </a:p>
          <a:p>
            <a:r>
              <a:rPr lang="fr-CH" dirty="0" err="1" smtClean="0"/>
              <a:t>somewhat</a:t>
            </a:r>
            <a:r>
              <a:rPr lang="fr-CH" dirty="0" smtClean="0"/>
              <a:t> «ILC-</a:t>
            </a:r>
            <a:r>
              <a:rPr lang="fr-CH" dirty="0" err="1" smtClean="0"/>
              <a:t>optimistic</a:t>
            </a:r>
            <a:r>
              <a:rPr lang="fr-CH" dirty="0" smtClean="0"/>
              <a:t>» </a:t>
            </a:r>
            <a:r>
              <a:rPr lang="fr-CH" dirty="0" err="1" smtClean="0"/>
              <a:t>he</a:t>
            </a:r>
            <a:r>
              <a:rPr lang="fr-CH" dirty="0" smtClean="0"/>
              <a:t> </a:t>
            </a:r>
            <a:r>
              <a:rPr lang="fr-CH" dirty="0" err="1" smtClean="0"/>
              <a:t>clearly</a:t>
            </a:r>
            <a:r>
              <a:rPr lang="fr-CH" dirty="0" smtClean="0"/>
              <a:t> </a:t>
            </a:r>
            <a:r>
              <a:rPr lang="fr-CH" dirty="0" err="1" smtClean="0"/>
              <a:t>acknowledged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‘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decide</a:t>
            </a:r>
            <a:r>
              <a:rPr lang="fr-CH" dirty="0" smtClean="0"/>
              <a:t>’ and </a:t>
            </a:r>
            <a:r>
              <a:rPr lang="fr-CH" dirty="0" err="1" smtClean="0"/>
              <a:t>that</a:t>
            </a:r>
            <a:endParaRPr lang="fr-CH" dirty="0" smtClean="0"/>
          </a:p>
          <a:p>
            <a:r>
              <a:rPr lang="fr-CH" dirty="0" smtClean="0"/>
              <a:t>for </a:t>
            </a:r>
            <a:r>
              <a:rPr lang="fr-CH" dirty="0" err="1" smtClean="0"/>
              <a:t>lower</a:t>
            </a:r>
            <a:r>
              <a:rPr lang="fr-CH" dirty="0" smtClean="0"/>
              <a:t> </a:t>
            </a:r>
            <a:r>
              <a:rPr lang="fr-CH" dirty="0" err="1" smtClean="0"/>
              <a:t>energies</a:t>
            </a:r>
            <a:r>
              <a:rPr lang="fr-CH" dirty="0" smtClean="0"/>
              <a:t> </a:t>
            </a:r>
            <a:r>
              <a:rPr lang="fr-CH" dirty="0" err="1" smtClean="0"/>
              <a:t>such</a:t>
            </a:r>
            <a:r>
              <a:rPr lang="fr-CH" dirty="0" smtClean="0"/>
              <a:t> as 250 </a:t>
            </a:r>
            <a:r>
              <a:rPr lang="fr-CH" dirty="0" err="1" smtClean="0"/>
              <a:t>GeV</a:t>
            </a:r>
            <a:r>
              <a:rPr lang="fr-CH" dirty="0" smtClean="0"/>
              <a:t>, </a:t>
            </a:r>
            <a:r>
              <a:rPr lang="fr-CH" dirty="0" err="1" smtClean="0"/>
              <a:t>circular</a:t>
            </a:r>
            <a:r>
              <a:rPr lang="fr-CH" dirty="0" smtClean="0"/>
              <a:t> </a:t>
            </a:r>
            <a:r>
              <a:rPr lang="fr-CH" dirty="0" err="1" smtClean="0"/>
              <a:t>collider</a:t>
            </a:r>
            <a:r>
              <a:rPr lang="fr-CH" dirty="0" smtClean="0"/>
              <a:t> </a:t>
            </a:r>
            <a:r>
              <a:rPr lang="fr-CH" dirty="0" err="1" smtClean="0"/>
              <a:t>e+e</a:t>
            </a:r>
            <a:r>
              <a:rPr lang="fr-CH" dirty="0" smtClean="0"/>
              <a:t>-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clearly</a:t>
            </a:r>
            <a:r>
              <a:rPr lang="fr-CH" dirty="0" smtClean="0"/>
              <a:t> </a:t>
            </a:r>
            <a:r>
              <a:rPr lang="fr-CH" dirty="0" err="1" smtClean="0"/>
              <a:t>better</a:t>
            </a:r>
            <a:r>
              <a:rPr lang="fr-CH" dirty="0" smtClean="0"/>
              <a:t>. </a:t>
            </a:r>
            <a:endParaRPr lang="fr-CH" dirty="0"/>
          </a:p>
          <a:p>
            <a:r>
              <a:rPr lang="fr-CH" dirty="0" smtClean="0"/>
              <a:t> </a:t>
            </a:r>
          </a:p>
          <a:p>
            <a:r>
              <a:rPr lang="fr-CH" sz="2000" b="1" dirty="0" smtClean="0"/>
              <a:t>-- ICFA meeting </a:t>
            </a:r>
            <a:r>
              <a:rPr lang="fr-CH" dirty="0" err="1" smtClean="0"/>
              <a:t>reiterated</a:t>
            </a:r>
            <a:r>
              <a:rPr lang="fr-CH" dirty="0" smtClean="0"/>
              <a:t> support for the ILC but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endParaRPr lang="fr-CH" dirty="0" smtClean="0"/>
          </a:p>
          <a:p>
            <a:r>
              <a:rPr lang="en-US" dirty="0" smtClean="0"/>
              <a:t>“ICFA continues to encourage international studies of circular colliders, with an ultimate goal </a:t>
            </a:r>
          </a:p>
          <a:p>
            <a:r>
              <a:rPr lang="en-US" dirty="0" smtClean="0"/>
              <a:t>of proton-proton collisions at energies much higher than those of the LHC”. </a:t>
            </a:r>
          </a:p>
          <a:p>
            <a:r>
              <a:rPr lang="en-US" dirty="0" smtClean="0"/>
              <a:t>(Which is meant as support both for IHEP’s </a:t>
            </a:r>
            <a:r>
              <a:rPr lang="en-US" dirty="0" err="1" smtClean="0"/>
              <a:t>CepC+CppC</a:t>
            </a:r>
            <a:r>
              <a:rPr lang="en-US" dirty="0" smtClean="0"/>
              <a:t> and CERN FCCs)</a:t>
            </a:r>
          </a:p>
          <a:p>
            <a:endParaRPr lang="en-US" dirty="0"/>
          </a:p>
          <a:p>
            <a:r>
              <a:rPr lang="en-US" dirty="0" smtClean="0"/>
              <a:t>-- my (personal) reading of the situation (from discussions with Japanese colleagues) </a:t>
            </a:r>
          </a:p>
          <a:p>
            <a:r>
              <a:rPr lang="en-US" dirty="0" smtClean="0"/>
              <a:t>    -- Japan will keep ILC option open until results from LHC come out in 2-3 years</a:t>
            </a:r>
            <a:r>
              <a:rPr lang="en-US" dirty="0"/>
              <a:t> </a:t>
            </a:r>
            <a:r>
              <a:rPr lang="en-US" dirty="0" smtClean="0"/>
              <a:t>from now. </a:t>
            </a:r>
          </a:p>
          <a:p>
            <a:r>
              <a:rPr lang="en-US" dirty="0"/>
              <a:t> </a:t>
            </a:r>
            <a:r>
              <a:rPr lang="en-US" dirty="0" smtClean="0"/>
              <a:t>       --</a:t>
            </a:r>
            <a:r>
              <a:rPr lang="en-US" dirty="0" err="1" smtClean="0"/>
              <a:t>HyperK</a:t>
            </a:r>
            <a:r>
              <a:rPr lang="en-US" dirty="0" smtClean="0"/>
              <a:t> process likely to be on hold until then, although collaboration is preparing actively </a:t>
            </a:r>
          </a:p>
        </p:txBody>
      </p:sp>
    </p:spTree>
    <p:extLst>
      <p:ext uri="{BB962C8B-B14F-4D97-AF65-F5344CB8AC3E}">
        <p14:creationId xmlns:p14="http://schemas.microsoft.com/office/powerpoint/2010/main" val="3985760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654149" cy="636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4890" y="6369070"/>
            <a:ext cx="136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 Fabiola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02717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57" y="476672"/>
            <a:ext cx="8877240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4284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166843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first FCC international collaboration </a:t>
            </a:r>
            <a:r>
              <a:rPr lang="en-US" dirty="0" smtClean="0"/>
              <a:t>board meeting </a:t>
            </a:r>
            <a:r>
              <a:rPr lang="en-US" dirty="0"/>
              <a:t>is taking place on the 9th and 10th </a:t>
            </a:r>
            <a:r>
              <a:rPr lang="en-US" dirty="0" smtClean="0"/>
              <a:t>September. 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8th FCC-</a:t>
            </a:r>
            <a:r>
              <a:rPr lang="en-US" dirty="0" err="1"/>
              <a:t>ee</a:t>
            </a:r>
            <a:r>
              <a:rPr lang="en-US" dirty="0"/>
              <a:t> Physics Workshop will </a:t>
            </a:r>
            <a:r>
              <a:rPr lang="en-US" dirty="0" smtClean="0"/>
              <a:t>take place </a:t>
            </a:r>
            <a:r>
              <a:rPr lang="en-US" dirty="0"/>
              <a:t>on the 27-29 October in </a:t>
            </a:r>
            <a:r>
              <a:rPr lang="en-US" dirty="0" smtClean="0"/>
              <a:t>Paris 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Pisa </a:t>
            </a:r>
            <a:r>
              <a:rPr lang="en-US" dirty="0" smtClean="0"/>
              <a:t>group has </a:t>
            </a:r>
            <a:r>
              <a:rPr lang="en-US" dirty="0"/>
              <a:t>volunteered to organize the 9th one at the </a:t>
            </a:r>
            <a:r>
              <a:rPr lang="en-US" dirty="0" smtClean="0"/>
              <a:t>beginning of </a:t>
            </a:r>
            <a:r>
              <a:rPr lang="en-US" dirty="0"/>
              <a:t>2015.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 </a:t>
            </a:r>
            <a:r>
              <a:rPr lang="en-US" dirty="0"/>
              <a:t>general </a:t>
            </a:r>
            <a:r>
              <a:rPr lang="en-US" dirty="0" smtClean="0"/>
              <a:t>FCC Workshop </a:t>
            </a:r>
            <a:r>
              <a:rPr lang="en-US" dirty="0"/>
              <a:t>is being considered for April next </a:t>
            </a:r>
            <a:r>
              <a:rPr lang="en-US" dirty="0" smtClean="0"/>
              <a:t>year.</a:t>
            </a:r>
          </a:p>
          <a:p>
            <a:endParaRPr lang="fr-CH" dirty="0"/>
          </a:p>
        </p:txBody>
      </p:sp>
      <p:sp>
        <p:nvSpPr>
          <p:cNvPr id="3" name="Rectangle 2"/>
          <p:cNvSpPr/>
          <p:nvPr/>
        </p:nvSpPr>
        <p:spPr>
          <a:xfrm>
            <a:off x="2699792" y="5229200"/>
            <a:ext cx="3174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>
                <a:hlinkClick r:id="rId2"/>
              </a:rPr>
              <a:t>http://</a:t>
            </a:r>
            <a:r>
              <a:rPr lang="fr-CH" dirty="0" smtClean="0">
                <a:hlinkClick r:id="rId2"/>
              </a:rPr>
              <a:t>twitter.com/TLEP_FCCee</a:t>
            </a:r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4221088"/>
            <a:ext cx="86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AND....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1022256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</TotalTime>
  <Words>448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10</cp:revision>
  <dcterms:created xsi:type="dcterms:W3CDTF">2014-07-24T11:19:22Z</dcterms:created>
  <dcterms:modified xsi:type="dcterms:W3CDTF">2014-07-28T12:59:35Z</dcterms:modified>
</cp:coreProperties>
</file>