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5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389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7567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55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90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11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988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823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893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793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6348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361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687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39C93-A1A1-43B7-9158-E061FF6D834E}" type="datetimeFigureOut">
              <a:rPr lang="fr-CH" smtClean="0"/>
              <a:t>01.09.2014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5271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0048/" TargetMode="External"/><Relationship Id="rId2" Type="http://schemas.openxmlformats.org/officeDocument/2006/relationships/hyperlink" Target="http://tlep.web.cern.ch/sites/tlep.web.cern.ch/files/FCC-ee-news-July2014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twitter.com/TLEP_FCCe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30" y="836712"/>
            <a:ext cx="7255148" cy="3024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06977" y="3996353"/>
            <a:ext cx="1791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FCC news</a:t>
            </a:r>
            <a:endParaRPr lang="fr-CH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5157192"/>
            <a:ext cx="4930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chemeClr val="accent1"/>
                </a:solidFill>
              </a:rPr>
              <a:t>1st </a:t>
            </a:r>
            <a:r>
              <a:rPr lang="fr-CH" sz="2400" b="1" dirty="0" err="1">
                <a:solidFill>
                  <a:schemeClr val="accent1"/>
                </a:solidFill>
              </a:rPr>
              <a:t>S</a:t>
            </a:r>
            <a:r>
              <a:rPr lang="fr-CH" sz="2400" b="1" dirty="0" err="1" smtClean="0">
                <a:solidFill>
                  <a:schemeClr val="accent1"/>
                </a:solidFill>
              </a:rPr>
              <a:t>eptember</a:t>
            </a:r>
            <a:r>
              <a:rPr lang="fr-CH" sz="2400" b="1" dirty="0" smtClean="0">
                <a:solidFill>
                  <a:schemeClr val="accent1"/>
                </a:solidFill>
              </a:rPr>
              <a:t> 2014    back to </a:t>
            </a:r>
            <a:r>
              <a:rPr lang="fr-CH" sz="2400" b="1" dirty="0" err="1" smtClean="0">
                <a:solidFill>
                  <a:schemeClr val="accent1"/>
                </a:solidFill>
              </a:rPr>
              <a:t>school</a:t>
            </a:r>
            <a:r>
              <a:rPr lang="fr-CH" sz="2400" b="1" dirty="0" smtClean="0">
                <a:solidFill>
                  <a:schemeClr val="accent1"/>
                </a:solidFill>
              </a:rPr>
              <a:t>!</a:t>
            </a:r>
            <a:endParaRPr lang="fr-CH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1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803" y="191683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tlep.web.cern.ch/sites/tlep.web.cern.ch/files/FCC-ee-news-July2014.pdf</a:t>
            </a:r>
            <a:r>
              <a:rPr lang="fr-CH" dirty="0" smtClean="0"/>
              <a:t> </a:t>
            </a:r>
          </a:p>
          <a:p>
            <a:r>
              <a:rPr lang="fr-CH" dirty="0" smtClean="0"/>
              <a:t>and </a:t>
            </a:r>
            <a:r>
              <a:rPr lang="fr-CH" dirty="0" err="1" smtClean="0"/>
              <a:t>follow</a:t>
            </a:r>
            <a:r>
              <a:rPr lang="fr-CH" dirty="0" smtClean="0"/>
              <a:t>  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404664"/>
            <a:ext cx="7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NEWS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341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1. Have a look at the FCC-</a:t>
            </a:r>
            <a:r>
              <a:rPr lang="fr-CH" dirty="0" err="1" smtClean="0"/>
              <a:t>ee</a:t>
            </a:r>
            <a:r>
              <a:rPr lang="fr-CH" dirty="0" smtClean="0"/>
              <a:t> news: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340731" y="3146697"/>
            <a:ext cx="8505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2. last time I gave reports on ICFA meeting, ICHEP Valencia, </a:t>
            </a:r>
            <a:r>
              <a:rPr lang="fr-CH" dirty="0" err="1" smtClean="0"/>
              <a:t>Higgs</a:t>
            </a:r>
            <a:r>
              <a:rPr lang="fr-CH" dirty="0" smtClean="0"/>
              <a:t> </a:t>
            </a:r>
            <a:r>
              <a:rPr lang="fr-CH" dirty="0" err="1" smtClean="0"/>
              <a:t>Hunting</a:t>
            </a:r>
            <a:r>
              <a:rPr lang="fr-CH" dirty="0" smtClean="0"/>
              <a:t> 2014</a:t>
            </a:r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err="1" smtClean="0"/>
              <a:t>this</a:t>
            </a:r>
            <a:r>
              <a:rPr lang="fr-CH" dirty="0" smtClean="0"/>
              <a:t> time </a:t>
            </a:r>
            <a:r>
              <a:rPr lang="fr-CH" dirty="0" err="1" smtClean="0"/>
              <a:t>can</a:t>
            </a:r>
            <a:r>
              <a:rPr lang="fr-CH" dirty="0" smtClean="0"/>
              <a:t> report on </a:t>
            </a:r>
            <a:r>
              <a:rPr lang="fr-CH" dirty="0"/>
              <a:t>Rencontres du </a:t>
            </a:r>
            <a:r>
              <a:rPr lang="fr-CH" dirty="0" smtClean="0"/>
              <a:t>Vietnam «</a:t>
            </a:r>
            <a:r>
              <a:rPr lang="fr-CH" dirty="0" err="1" smtClean="0"/>
              <a:t>Physics</a:t>
            </a:r>
            <a:r>
              <a:rPr lang="fr-CH" dirty="0" smtClean="0"/>
              <a:t> at LHC and </a:t>
            </a:r>
            <a:r>
              <a:rPr lang="fr-CH" dirty="0" err="1" smtClean="0"/>
              <a:t>beyond</a:t>
            </a:r>
            <a:r>
              <a:rPr lang="fr-CH" dirty="0" smtClean="0"/>
              <a:t>» </a:t>
            </a:r>
          </a:p>
          <a:p>
            <a:r>
              <a:rPr lang="fr-CH" dirty="0"/>
              <a:t>    </a:t>
            </a:r>
            <a:r>
              <a:rPr lang="fr-CH" dirty="0">
                <a:hlinkClick r:id="rId3"/>
              </a:rPr>
              <a:t>https://indico.cern.ch/event/300048</a:t>
            </a:r>
            <a:r>
              <a:rPr lang="fr-CH" dirty="0" smtClean="0">
                <a:hlinkClick r:id="rId3"/>
              </a:rPr>
              <a:t>/</a:t>
            </a:r>
            <a:r>
              <a:rPr lang="fr-CH" dirty="0" smtClean="0"/>
              <a:t>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certainly</a:t>
            </a:r>
            <a:r>
              <a:rPr lang="fr-CH" dirty="0" smtClean="0"/>
              <a:t> FCC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on the </a:t>
            </a:r>
            <a:r>
              <a:rPr lang="fr-CH" dirty="0" err="1" smtClean="0"/>
              <a:t>map</a:t>
            </a:r>
            <a:r>
              <a:rPr lang="fr-CH" dirty="0" smtClean="0"/>
              <a:t>!</a:t>
            </a:r>
          </a:p>
          <a:p>
            <a:r>
              <a:rPr lang="fr-CH" dirty="0"/>
              <a:t> </a:t>
            </a:r>
            <a:r>
              <a:rPr lang="fr-CH" dirty="0" smtClean="0"/>
              <a:t>   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r>
              <a:rPr lang="fr-CH" dirty="0" smtClean="0"/>
              <a:t> by J. </a:t>
            </a:r>
            <a:r>
              <a:rPr lang="fr-CH" dirty="0" err="1" smtClean="0"/>
              <a:t>Virdee</a:t>
            </a:r>
            <a:r>
              <a:rPr lang="fr-CH" dirty="0" smtClean="0"/>
              <a:t>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522" y="5877272"/>
            <a:ext cx="534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4</a:t>
            </a:r>
            <a:r>
              <a:rPr lang="fr-CH" dirty="0" smtClean="0"/>
              <a:t>. </a:t>
            </a:r>
            <a:r>
              <a:rPr lang="fr-CH" dirty="0" err="1" smtClean="0"/>
              <a:t>recall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 the goals of the FCC </a:t>
            </a:r>
            <a:r>
              <a:rPr lang="fr-CH" dirty="0" err="1" smtClean="0"/>
              <a:t>physics</a:t>
            </a:r>
            <a:r>
              <a:rPr lang="fr-CH" dirty="0" smtClean="0"/>
              <a:t> coordination </a:t>
            </a:r>
            <a:endParaRPr lang="fr-CH" dirty="0"/>
          </a:p>
        </p:txBody>
      </p:sp>
      <p:sp>
        <p:nvSpPr>
          <p:cNvPr id="7" name="Rectangle 6"/>
          <p:cNvSpPr/>
          <p:nvPr/>
        </p:nvSpPr>
        <p:spPr>
          <a:xfrm>
            <a:off x="1761946" y="2378497"/>
            <a:ext cx="3174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hlinkClick r:id="rId4"/>
              </a:rPr>
              <a:t>http://</a:t>
            </a:r>
            <a:r>
              <a:rPr lang="fr-CH" dirty="0" smtClean="0">
                <a:hlinkClick r:id="rId4"/>
              </a:rPr>
              <a:t>twitter.com/TLEP_FCCee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8" name="TextBox 7"/>
          <p:cNvSpPr txBox="1"/>
          <p:nvPr/>
        </p:nvSpPr>
        <p:spPr>
          <a:xfrm>
            <a:off x="403114" y="4409072"/>
            <a:ext cx="86789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3. Markus </a:t>
            </a:r>
            <a:r>
              <a:rPr lang="fr-CH" dirty="0" err="1" smtClean="0"/>
              <a:t>Klute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part of the </a:t>
            </a:r>
            <a:r>
              <a:rPr lang="fr-CH" dirty="0" err="1" smtClean="0"/>
              <a:t>organization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r>
              <a:rPr lang="fr-CH" dirty="0"/>
              <a:t> for the </a:t>
            </a:r>
            <a:r>
              <a:rPr lang="fr-CH" dirty="0" smtClean="0"/>
              <a:t>LCWS14 as </a:t>
            </a:r>
            <a:r>
              <a:rPr lang="fr-CH" dirty="0" err="1" smtClean="0"/>
              <a:t>representation</a:t>
            </a:r>
            <a:r>
              <a:rPr lang="fr-CH" dirty="0" smtClean="0"/>
              <a:t> of </a:t>
            </a:r>
          </a:p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-- </a:t>
            </a:r>
            <a:r>
              <a:rPr lang="fr-CH" dirty="0" err="1" smtClean="0"/>
              <a:t>hopefully</a:t>
            </a:r>
            <a:r>
              <a:rPr lang="fr-CH" dirty="0" smtClean="0"/>
              <a:t> a good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connect</a:t>
            </a:r>
            <a:r>
              <a:rPr lang="fr-CH" dirty="0" smtClean="0"/>
              <a:t>. </a:t>
            </a:r>
          </a:p>
          <a:p>
            <a:r>
              <a:rPr lang="fr-CH" dirty="0" err="1" smtClean="0"/>
              <a:t>Also</a:t>
            </a:r>
            <a:r>
              <a:rPr lang="fr-CH" dirty="0" smtClean="0"/>
              <a:t> discussions on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able to use ILD as one of the benchmark detectors </a:t>
            </a:r>
          </a:p>
          <a:p>
            <a:r>
              <a:rPr lang="fr-CH" dirty="0" smtClean="0"/>
              <a:t>for FCC-</a:t>
            </a:r>
            <a:r>
              <a:rPr lang="fr-CH" dirty="0" err="1" smtClean="0"/>
              <a:t>ee</a:t>
            </a:r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9330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48"/>
          <a:stretch/>
        </p:blipFill>
        <p:spPr bwMode="auto">
          <a:xfrm>
            <a:off x="0" y="628136"/>
            <a:ext cx="7373588" cy="582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95" r="24864"/>
          <a:stretch/>
        </p:blipFill>
        <p:spPr bwMode="auto">
          <a:xfrm>
            <a:off x="3674860" y="3140968"/>
            <a:ext cx="553232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7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7" y="1740697"/>
            <a:ext cx="5943600" cy="341339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5261" y="12700"/>
            <a:ext cx="613206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Goal performance </a:t>
            </a:r>
            <a:r>
              <a:rPr lang="en-U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of e+ </a:t>
            </a:r>
            <a:r>
              <a:rPr lang="en-US" sz="32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e- </a:t>
            </a:r>
            <a:r>
              <a:rPr lang="en-US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colliders 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7382" y="3220460"/>
            <a:ext cx="20171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complementarity</a:t>
            </a:r>
            <a:endParaRPr lang="fr-CH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" y="5291654"/>
            <a:ext cx="851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latin typeface="+mj-lt"/>
              </a:rPr>
              <a:t>NB: </a:t>
            </a:r>
            <a:r>
              <a:rPr lang="fr-CH" sz="1200" dirty="0" err="1" smtClean="0">
                <a:latin typeface="+mj-lt"/>
              </a:rPr>
              <a:t>ideas</a:t>
            </a:r>
            <a:r>
              <a:rPr lang="fr-CH" sz="1200" dirty="0" smtClean="0">
                <a:latin typeface="+mj-lt"/>
              </a:rPr>
              <a:t>  for </a:t>
            </a:r>
            <a:r>
              <a:rPr lang="fr-CH" sz="1200" dirty="0" err="1" smtClean="0">
                <a:latin typeface="+mj-lt"/>
              </a:rPr>
              <a:t>lumi</a:t>
            </a:r>
            <a:r>
              <a:rPr lang="fr-CH" sz="1200" dirty="0">
                <a:latin typeface="+mj-lt"/>
              </a:rPr>
              <a:t> </a:t>
            </a:r>
            <a:r>
              <a:rPr lang="fr-CH" sz="1200" dirty="0" smtClean="0">
                <a:latin typeface="+mj-lt"/>
              </a:rPr>
              <a:t>upgrades: </a:t>
            </a:r>
          </a:p>
          <a:p>
            <a:r>
              <a:rPr lang="fr-CH" sz="1200" dirty="0" smtClean="0">
                <a:latin typeface="+mj-lt"/>
              </a:rPr>
              <a:t>ILC arxiv:1308.3726 (not in TDR. </a:t>
            </a:r>
            <a:r>
              <a:rPr lang="fr-CH" sz="1200" dirty="0">
                <a:latin typeface="+mj-lt"/>
              </a:rPr>
              <a:t>U</a:t>
            </a:r>
            <a:r>
              <a:rPr lang="fr-CH" sz="1200" dirty="0" smtClean="0">
                <a:latin typeface="+mj-lt"/>
              </a:rPr>
              <a:t>pgrade at 250GeV by reconfiguration </a:t>
            </a:r>
            <a:r>
              <a:rPr lang="fr-CH" sz="1200" dirty="0" err="1" smtClean="0">
                <a:latin typeface="+mj-lt"/>
              </a:rPr>
              <a:t>after</a:t>
            </a:r>
            <a:r>
              <a:rPr lang="fr-CH" sz="1200" dirty="0" smtClean="0">
                <a:latin typeface="+mj-lt"/>
              </a:rPr>
              <a:t> 500 </a:t>
            </a:r>
            <a:r>
              <a:rPr lang="fr-CH" sz="1200" dirty="0" err="1" smtClean="0">
                <a:latin typeface="+mj-lt"/>
              </a:rPr>
              <a:t>GeV</a:t>
            </a:r>
            <a:r>
              <a:rPr lang="fr-CH" sz="1200" dirty="0" smtClean="0">
                <a:latin typeface="+mj-lt"/>
              </a:rPr>
              <a:t> running; </a:t>
            </a:r>
            <a:r>
              <a:rPr lang="fr-CH" sz="1200" dirty="0" err="1" smtClean="0">
                <a:latin typeface="+mj-lt"/>
              </a:rPr>
              <a:t>under</a:t>
            </a:r>
            <a:r>
              <a:rPr lang="fr-CH" sz="1200" dirty="0" smtClean="0">
                <a:latin typeface="+mj-lt"/>
              </a:rPr>
              <a:t> discussion)    </a:t>
            </a:r>
          </a:p>
          <a:p>
            <a:r>
              <a:rPr lang="fr-CH" sz="1200" dirty="0" smtClean="0">
                <a:latin typeface="+mj-lt"/>
              </a:rPr>
              <a:t>FCC-</a:t>
            </a:r>
            <a:r>
              <a:rPr lang="fr-CH" sz="1200" dirty="0" err="1" smtClean="0">
                <a:latin typeface="+mj-lt"/>
              </a:rPr>
              <a:t>ee</a:t>
            </a:r>
            <a:r>
              <a:rPr lang="fr-CH" sz="1200" dirty="0" smtClean="0">
                <a:latin typeface="+mj-lt"/>
              </a:rPr>
              <a:t>  (</a:t>
            </a:r>
            <a:r>
              <a:rPr lang="fr-CH" sz="1200" dirty="0" err="1" smtClean="0">
                <a:latin typeface="+mj-lt"/>
              </a:rPr>
              <a:t>crab</a:t>
            </a:r>
            <a:r>
              <a:rPr lang="fr-CH" sz="1200" dirty="0" smtClean="0">
                <a:latin typeface="+mj-lt"/>
              </a:rPr>
              <a:t> </a:t>
            </a:r>
            <a:r>
              <a:rPr lang="fr-CH" sz="1200" dirty="0" err="1" smtClean="0">
                <a:latin typeface="+mj-lt"/>
              </a:rPr>
              <a:t>waist</a:t>
            </a:r>
            <a:r>
              <a:rPr lang="fr-CH" sz="1200" dirty="0" smtClean="0">
                <a:latin typeface="+mj-lt"/>
              </a:rPr>
              <a:t>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21341" y="823724"/>
            <a:ext cx="4944659" cy="89255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CH" sz="3200" dirty="0" smtClean="0">
                <a:latin typeface="+mj-lt"/>
              </a:rPr>
              <a:t>FCC-</a:t>
            </a:r>
            <a:r>
              <a:rPr lang="fr-CH" sz="3200" dirty="0" err="1" smtClean="0">
                <a:latin typeface="+mj-lt"/>
              </a:rPr>
              <a:t>ee</a:t>
            </a:r>
            <a:r>
              <a:rPr lang="fr-CH" sz="3200" dirty="0" smtClean="0">
                <a:latin typeface="+mj-lt"/>
              </a:rPr>
              <a:t> as  Z </a:t>
            </a:r>
            <a:r>
              <a:rPr lang="fr-CH" sz="3200" dirty="0" err="1" smtClean="0">
                <a:latin typeface="+mj-lt"/>
              </a:rPr>
              <a:t>factory</a:t>
            </a:r>
            <a:r>
              <a:rPr lang="fr-CH" sz="3200" dirty="0" smtClean="0">
                <a:latin typeface="+mj-lt"/>
              </a:rPr>
              <a:t>: 10</a:t>
            </a:r>
            <a:r>
              <a:rPr lang="fr-CH" sz="3200" baseline="30000" dirty="0" smtClean="0">
                <a:latin typeface="+mj-lt"/>
              </a:rPr>
              <a:t>12</a:t>
            </a:r>
            <a:r>
              <a:rPr lang="fr-CH" sz="3200" dirty="0" smtClean="0">
                <a:latin typeface="+mj-lt"/>
              </a:rPr>
              <a:t> Z </a:t>
            </a:r>
          </a:p>
          <a:p>
            <a:r>
              <a:rPr lang="fr-CH" sz="2000" dirty="0" smtClean="0">
                <a:latin typeface="+mj-lt"/>
              </a:rPr>
              <a:t>(</a:t>
            </a:r>
            <a:r>
              <a:rPr lang="fr-CH" sz="2000" dirty="0" err="1" smtClean="0">
                <a:latin typeface="+mj-lt"/>
              </a:rPr>
              <a:t>possibly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even</a:t>
            </a:r>
            <a:r>
              <a:rPr lang="fr-CH" sz="2000" dirty="0" smtClean="0">
                <a:latin typeface="+mj-lt"/>
              </a:rPr>
              <a:t> 10</a:t>
            </a:r>
            <a:r>
              <a:rPr lang="fr-CH" sz="2000" baseline="30000" dirty="0" smtClean="0">
                <a:latin typeface="+mj-lt"/>
              </a:rPr>
              <a:t>13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with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crab-waist</a:t>
            </a:r>
            <a:r>
              <a:rPr lang="fr-CH" sz="2000" dirty="0" smtClean="0">
                <a:latin typeface="+mj-lt"/>
              </a:rPr>
              <a:t>)</a:t>
            </a:r>
          </a:p>
        </p:txBody>
      </p:sp>
      <p:sp>
        <p:nvSpPr>
          <p:cNvPr id="11" name="Oval 10"/>
          <p:cNvSpPr/>
          <p:nvPr/>
        </p:nvSpPr>
        <p:spPr>
          <a:xfrm>
            <a:off x="1808480" y="1270000"/>
            <a:ext cx="64439" cy="60960"/>
          </a:xfrm>
          <a:prstGeom prst="ellipse">
            <a:avLst/>
          </a:prstGeom>
          <a:solidFill>
            <a:srgbClr val="FF9933"/>
          </a:solidFill>
          <a:ln w="381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Oval 13"/>
          <p:cNvSpPr/>
          <p:nvPr/>
        </p:nvSpPr>
        <p:spPr>
          <a:xfrm>
            <a:off x="1937027" y="1965549"/>
            <a:ext cx="64439" cy="60960"/>
          </a:xfrm>
          <a:prstGeom prst="ellipse">
            <a:avLst/>
          </a:prstGeom>
          <a:solidFill>
            <a:srgbClr val="FF9933"/>
          </a:solidFill>
          <a:ln w="381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32749" y="1270000"/>
            <a:ext cx="242983" cy="1409148"/>
          </a:xfrm>
          <a:prstGeom prst="line">
            <a:avLst/>
          </a:prstGeom>
          <a:ln w="38100">
            <a:solidFill>
              <a:srgbClr val="FF99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88271" y="4179370"/>
            <a:ext cx="480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err="1" smtClean="0">
                <a:solidFill>
                  <a:srgbClr val="0000FF"/>
                </a:solidFill>
                <a:latin typeface="+mj-lt"/>
              </a:rPr>
              <a:t>ww</a:t>
            </a:r>
            <a:endParaRPr lang="fr-CH" sz="1600" b="0" dirty="0" smtClean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35261" y="3576320"/>
            <a:ext cx="45719" cy="71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>
            <a:off x="2187661" y="3566160"/>
            <a:ext cx="45719" cy="71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/>
          <p:cNvSpPr/>
          <p:nvPr/>
        </p:nvSpPr>
        <p:spPr>
          <a:xfrm>
            <a:off x="2421341" y="3566160"/>
            <a:ext cx="45719" cy="71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2" name="Straight Connector 21"/>
          <p:cNvCxnSpPr>
            <a:stCxn id="18" idx="1"/>
            <a:endCxn id="21" idx="3"/>
          </p:cNvCxnSpPr>
          <p:nvPr/>
        </p:nvCxnSpPr>
        <p:spPr>
          <a:xfrm flipV="1">
            <a:off x="2035261" y="3601720"/>
            <a:ext cx="431799" cy="1016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367741" y="2550160"/>
            <a:ext cx="45719" cy="71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TextBox 22"/>
          <p:cNvSpPr txBox="1"/>
          <p:nvPr/>
        </p:nvSpPr>
        <p:spPr>
          <a:xfrm>
            <a:off x="5496560" y="2268974"/>
            <a:ext cx="871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possible</a:t>
            </a:r>
          </a:p>
          <a:p>
            <a:r>
              <a:rPr lang="fr-CH" sz="1600" b="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upgrade</a:t>
            </a:r>
          </a:p>
        </p:txBody>
      </p:sp>
      <p:sp>
        <p:nvSpPr>
          <p:cNvPr id="25" name="Right Arrow 24"/>
          <p:cNvSpPr/>
          <p:nvPr/>
        </p:nvSpPr>
        <p:spPr>
          <a:xfrm rot="9772092">
            <a:off x="2050500" y="1651001"/>
            <a:ext cx="265980" cy="15747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550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66843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The first FCC international collaboration </a:t>
            </a:r>
            <a:r>
              <a:rPr lang="en-US" b="1" dirty="0" smtClean="0">
                <a:solidFill>
                  <a:srgbClr val="0070C0"/>
                </a:solidFill>
              </a:rPr>
              <a:t>board meeting </a:t>
            </a:r>
            <a:r>
              <a:rPr lang="en-US" b="1" dirty="0">
                <a:solidFill>
                  <a:srgbClr val="0070C0"/>
                </a:solidFill>
              </a:rPr>
              <a:t>is taking place on the 9th and 10th </a:t>
            </a:r>
            <a:r>
              <a:rPr lang="en-US" b="1" dirty="0" smtClean="0">
                <a:solidFill>
                  <a:srgbClr val="0070C0"/>
                </a:solidFill>
              </a:rPr>
              <a:t>September. </a:t>
            </a:r>
            <a:endParaRPr lang="en-US" b="1" dirty="0" smtClean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dirty="0" smtClean="0"/>
              <a:t>I would like to re-issue the interest of MOUs for people working on FCC-</a:t>
            </a:r>
            <a:r>
              <a:rPr lang="en-US" dirty="0" err="1" smtClean="0"/>
              <a:t>ee</a:t>
            </a:r>
            <a:r>
              <a:rPr lang="en-US" dirty="0" smtClean="0"/>
              <a:t> design studies (all but </a:t>
            </a:r>
            <a:r>
              <a:rPr lang="en-US" dirty="0" err="1" smtClean="0"/>
              <a:t>esp</a:t>
            </a:r>
            <a:r>
              <a:rPr lang="en-US" dirty="0" smtClean="0"/>
              <a:t> detectors and software) </a:t>
            </a:r>
            <a:r>
              <a:rPr lang="en-US" dirty="0"/>
              <a:t> </a:t>
            </a:r>
            <a:r>
              <a:rPr lang="en-US" dirty="0" smtClean="0"/>
              <a:t>in particular as a way to provide support for funding requests.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The FCC-</a:t>
            </a:r>
            <a:r>
              <a:rPr lang="en-US" b="1" dirty="0" err="1" smtClean="0"/>
              <a:t>ee</a:t>
            </a:r>
            <a:r>
              <a:rPr lang="en-US" b="1" dirty="0" smtClean="0"/>
              <a:t> conveners meeting will be 12 September in the morning</a:t>
            </a:r>
            <a:endParaRPr lang="en-US" b="1" dirty="0" smtClean="0"/>
          </a:p>
          <a:p>
            <a:endParaRPr lang="en-US" dirty="0"/>
          </a:p>
          <a:p>
            <a:r>
              <a:rPr lang="en-US" b="1" dirty="0" smtClean="0"/>
              <a:t>The </a:t>
            </a:r>
            <a:r>
              <a:rPr lang="en-US" b="1" dirty="0"/>
              <a:t>8th FCC-</a:t>
            </a:r>
            <a:r>
              <a:rPr lang="en-US" b="1" dirty="0" err="1"/>
              <a:t>ee</a:t>
            </a:r>
            <a:r>
              <a:rPr lang="en-US" b="1" dirty="0"/>
              <a:t> Physics Workshop will </a:t>
            </a:r>
            <a:r>
              <a:rPr lang="en-US" b="1" dirty="0" smtClean="0"/>
              <a:t>take place </a:t>
            </a:r>
            <a:r>
              <a:rPr lang="en-US" b="1" dirty="0"/>
              <a:t>on the 27-29 October in </a:t>
            </a:r>
            <a:r>
              <a:rPr lang="en-US" b="1" dirty="0" smtClean="0"/>
              <a:t>Paris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Pisa </a:t>
            </a:r>
            <a:r>
              <a:rPr lang="en-US" dirty="0" smtClean="0"/>
              <a:t>group has </a:t>
            </a:r>
            <a:r>
              <a:rPr lang="en-US" dirty="0"/>
              <a:t>volunteered to organize the 9th one at the </a:t>
            </a:r>
            <a:r>
              <a:rPr lang="en-US" dirty="0" smtClean="0"/>
              <a:t>beginning of </a:t>
            </a:r>
            <a:r>
              <a:rPr lang="en-US" dirty="0"/>
              <a:t>2015. 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The</a:t>
            </a:r>
            <a:r>
              <a:rPr lang="en-US" b="1" dirty="0" smtClean="0"/>
              <a:t> </a:t>
            </a:r>
            <a:r>
              <a:rPr lang="en-US" b="1" dirty="0"/>
              <a:t>general </a:t>
            </a:r>
            <a:r>
              <a:rPr lang="en-US" b="1" dirty="0" smtClean="0"/>
              <a:t>FCC Workshop </a:t>
            </a:r>
            <a:r>
              <a:rPr lang="en-US" b="1" dirty="0"/>
              <a:t>is </a:t>
            </a:r>
            <a:r>
              <a:rPr lang="en-US" b="1" dirty="0" smtClean="0"/>
              <a:t>planned </a:t>
            </a:r>
            <a:r>
              <a:rPr lang="en-US" b="1" dirty="0" smtClean="0"/>
              <a:t>March </a:t>
            </a:r>
            <a:r>
              <a:rPr lang="en-US" b="1" dirty="0"/>
              <a:t>23 to 27, </a:t>
            </a:r>
            <a:r>
              <a:rPr lang="en-US" b="1" dirty="0" smtClean="0"/>
              <a:t>2015</a:t>
            </a:r>
          </a:p>
          <a:p>
            <a:endParaRPr lang="en-US" b="1" dirty="0"/>
          </a:p>
          <a:p>
            <a:r>
              <a:rPr lang="en-US" b="1" dirty="0" smtClean="0"/>
              <a:t>by then </a:t>
            </a:r>
          </a:p>
          <a:p>
            <a:r>
              <a:rPr lang="en-US" b="1" dirty="0" smtClean="0"/>
              <a:t>1. we should have a first paper outlining the entries </a:t>
            </a:r>
            <a:r>
              <a:rPr lang="fr-CH" b="1" dirty="0" smtClean="0"/>
              <a:t>in the </a:t>
            </a:r>
            <a:r>
              <a:rPr lang="fr-CH" b="1" dirty="0" err="1" smtClean="0"/>
              <a:t>physics</a:t>
            </a:r>
            <a:r>
              <a:rPr lang="fr-CH" b="1" dirty="0" smtClean="0"/>
              <a:t> goals </a:t>
            </a:r>
            <a:r>
              <a:rPr lang="fr-CH" b="1" dirty="0" err="1" smtClean="0"/>
              <a:t>map</a:t>
            </a:r>
            <a:r>
              <a:rPr lang="fr-CH" b="1" dirty="0" smtClean="0"/>
              <a:t> and </a:t>
            </a:r>
            <a:r>
              <a:rPr lang="fr-CH" b="1" dirty="0" err="1" smtClean="0"/>
              <a:t>further</a:t>
            </a:r>
            <a:r>
              <a:rPr lang="fr-CH" b="1" dirty="0" smtClean="0"/>
              <a:t> content</a:t>
            </a:r>
          </a:p>
          <a:p>
            <a:r>
              <a:rPr lang="fr-CH" b="1" dirty="0" smtClean="0"/>
              <a:t>2. all </a:t>
            </a:r>
            <a:r>
              <a:rPr lang="fr-CH" b="1" dirty="0" err="1" smtClean="0"/>
              <a:t>working</a:t>
            </a:r>
            <a:r>
              <a:rPr lang="fr-CH" b="1" dirty="0" smtClean="0"/>
              <a:t> groups </a:t>
            </a:r>
            <a:r>
              <a:rPr lang="fr-CH" b="1" dirty="0" err="1" smtClean="0"/>
              <a:t>should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operational</a:t>
            </a:r>
            <a:r>
              <a:rPr lang="fr-CH" b="1" dirty="0" smtClean="0"/>
              <a:t>! </a:t>
            </a:r>
          </a:p>
          <a:p>
            <a:r>
              <a:rPr lang="fr-CH" b="1" dirty="0" smtClean="0"/>
              <a:t>3. </a:t>
            </a:r>
            <a:r>
              <a:rPr lang="fr-CH" b="1" dirty="0" err="1" smtClean="0"/>
              <a:t>having</a:t>
            </a:r>
            <a:r>
              <a:rPr lang="fr-CH" b="1" dirty="0" smtClean="0"/>
              <a:t> software running </a:t>
            </a:r>
            <a:r>
              <a:rPr lang="fr-CH" b="1" dirty="0" err="1" smtClean="0"/>
              <a:t>is</a:t>
            </a:r>
            <a:r>
              <a:rPr lang="fr-CH" b="1" dirty="0" smtClean="0"/>
              <a:t> a high </a:t>
            </a:r>
            <a:r>
              <a:rPr lang="fr-CH" b="1" dirty="0" err="1" smtClean="0"/>
              <a:t>priority</a:t>
            </a:r>
            <a:r>
              <a:rPr lang="fr-CH" b="1" dirty="0" smtClean="0"/>
              <a:t>!</a:t>
            </a:r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2225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5888</TotalTime>
  <Words>344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15</cp:revision>
  <dcterms:created xsi:type="dcterms:W3CDTF">2014-07-24T11:19:22Z</dcterms:created>
  <dcterms:modified xsi:type="dcterms:W3CDTF">2014-09-01T12:55:39Z</dcterms:modified>
</cp:coreProperties>
</file>