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5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CFF8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E7225-9F72-2C42-AA35-4A5D22DC4F50}" type="datetimeFigureOut">
              <a:rPr lang="en-US" smtClean="0"/>
              <a:t>8/20/14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CD88C-71E5-3741-A436-FCF3946CB61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4EAB2-FE0D-654D-B33F-2F3337992669}" type="datetimeFigureOut">
              <a:rPr lang="en-US" smtClean="0"/>
              <a:t>8/20/14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64A36-53E0-3547-ABA2-1274255CBD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B041B-F1CF-F344-AD03-1A7AA7A47316}" type="datetime1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1028-EE12-BB45-832E-3E1CA3A73337}" type="datetime1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489F-F0FB-4F40-92DD-977D6FBB4324}" type="datetime1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D593F-0FCD-E34E-9D0C-42CFE5894FDA}" type="datetime1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3A34-A68F-C24A-AEAF-7980B67946D9}" type="datetime1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96B7F-7E0E-D74F-810A-84090F9997F1}" type="datetime1">
              <a:rPr lang="en-US" smtClean="0"/>
              <a:t>8/20/14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880F-AC99-3A44-82D7-A84620F27FA1}" type="datetime1">
              <a:rPr lang="en-US" smtClean="0"/>
              <a:t>8/20/14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2BFEC-043C-4D44-A1D5-A2BDC1BAC836}" type="datetime1">
              <a:rPr lang="en-US" smtClean="0"/>
              <a:t>8/20/14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E93C6-97F8-404E-8AFE-38B128507152}" type="datetime1">
              <a:rPr lang="en-US" smtClean="0"/>
              <a:t>8/20/14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62432-BEC9-2346-BB87-A6AA140BC7D4}" type="datetime1">
              <a:rPr lang="en-US" smtClean="0"/>
              <a:t>8/20/14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1BEB-F7E2-BF4A-90A1-0B1C6A7B6258}" type="datetime1">
              <a:rPr lang="en-US" smtClean="0"/>
              <a:t>8/20/14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18CAF-A26F-124D-9D17-C1724C0D1732}" type="datetime1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9EC54-8E94-FD42-832B-3C30380B98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usatlas.bnl.gov/twiki/bin/view/AtlasSoftware/ProofAtBNL.html%23Run_Analysis_Job" TargetMode="External"/><Relationship Id="rId20" Type="http://schemas.openxmlformats.org/officeDocument/2006/relationships/hyperlink" Target="http://www.usatlas.bnl.gov/twiki/bin/view/AtlasSoftware/ProofAtBNL.html%23How_to_Clean_up_Your_PROOF_Sandb" TargetMode="External"/><Relationship Id="rId10" Type="http://schemas.openxmlformats.org/officeDocument/2006/relationships/hyperlink" Target="http://www.usatlas.bnl.gov/twiki/bin/view/AtlasSoftware/ProofAtBNL.html%23Using_PoD_Proof_on_Demand_at_BNL" TargetMode="External"/><Relationship Id="rId11" Type="http://schemas.openxmlformats.org/officeDocument/2006/relationships/hyperlink" Target="http://www.usatlas.bnl.gov/twiki/bin/view/AtlasSoftware/ProofAtBNL.html%23Setup_of_PoD_env" TargetMode="External"/><Relationship Id="rId12" Type="http://schemas.openxmlformats.org/officeDocument/2006/relationships/hyperlink" Target="http://www.usatlas.bnl.gov/twiki/bin/view/AtlasSoftware/ProofAtBNL.html%23Condor_configuration_for_PoD" TargetMode="External"/><Relationship Id="rId13" Type="http://schemas.openxmlformats.org/officeDocument/2006/relationships/hyperlink" Target="http://www.usatlas.bnl.gov/twiki/bin/view/AtlasSoftware/ProofAtBNL.html%23Start_your_PoD_server" TargetMode="External"/><Relationship Id="rId14" Type="http://schemas.openxmlformats.org/officeDocument/2006/relationships/hyperlink" Target="http://www.usatlas.bnl.gov/twiki/bin/view/AtlasSoftware/ProofAtBNL.html%23Connection_to_your_PoD_server_in" TargetMode="External"/><Relationship Id="rId15" Type="http://schemas.openxmlformats.org/officeDocument/2006/relationships/hyperlink" Target="http://www.usatlas.bnl.gov/twiki/bin/view/AtlasSoftware/ProofAtBNL.html%23Stop_your_PoD_server" TargetMode="External"/><Relationship Id="rId16" Type="http://schemas.openxmlformats.org/officeDocument/2006/relationships/hyperlink" Target="http://www.usatlas.bnl.gov/twiki/bin/view/AtlasSoftware/ProofAtBNL.html%23FAQ" TargetMode="External"/><Relationship Id="rId17" Type="http://schemas.openxmlformats.org/officeDocument/2006/relationships/hyperlink" Target="http://www.usatlas.bnl.gov/twiki/bin/view/AtlasSoftware/ProofAtBNL.html%23How_to_Stop_Interactive_PROOF_Se" TargetMode="External"/><Relationship Id="rId18" Type="http://schemas.openxmlformats.org/officeDocument/2006/relationships/hyperlink" Target="http://www.usatlas.bnl.gov/twiki/bin/view/AtlasSoftware/ProofAtBNL.html%23How_to_Stop_and_Reset_Your_PROOF" TargetMode="External"/><Relationship Id="rId19" Type="http://schemas.openxmlformats.org/officeDocument/2006/relationships/hyperlink" Target="http://www.usatlas.bnl.gov/twiki/bin/view/AtlasSoftware/ProofAtBNL.html%23Log_File_of_Your_PROOF_Session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satlas.bnl.gov/twiki/bin/view/AtlasSoftware/ProofAtBNL.html" TargetMode="External"/><Relationship Id="rId3" Type="http://schemas.openxmlformats.org/officeDocument/2006/relationships/hyperlink" Target="http://www.usatlas.bnl.gov/twiki/bin/view/AtlasSoftware/ProofAtBNL.html%23Using_PROOF_farms_at_BNL" TargetMode="External"/><Relationship Id="rId4" Type="http://schemas.openxmlformats.org/officeDocument/2006/relationships/hyperlink" Target="http://www.usatlas.bnl.gov/twiki/bin/view/AtlasSoftware/ProofAtBNL.html%23Setting_up_ROOT_at_BNL" TargetMode="External"/><Relationship Id="rId5" Type="http://schemas.openxmlformats.org/officeDocument/2006/relationships/hyperlink" Target="http://www.usatlas.bnl.gov/twiki/bin/view/AtlasSoftware/ProofAtBNL.html%23Connection_to_PROOF_farm" TargetMode="External"/><Relationship Id="rId6" Type="http://schemas.openxmlformats.org/officeDocument/2006/relationships/hyperlink" Target="http://www.usatlas.bnl.gov/twiki/bin/view/AtlasSoftware/ProofAtBNL.html%23Overriding_ROOT_version_on_PROOF" TargetMode="External"/><Relationship Id="rId7" Type="http://schemas.openxmlformats.org/officeDocument/2006/relationships/hyperlink" Target="http://www.usatlas.bnl.gov/twiki/bin/view/AtlasSoftware/ProofAtBNL.html%23Adding_clist_to_a_TChain_or_TDSe" TargetMode="External"/><Relationship Id="rId8" Type="http://schemas.openxmlformats.org/officeDocument/2006/relationships/hyperlink" Target="http://www.usatlas.bnl.gov/twiki/bin/view/AtlasSoftware/ProofAtBNL.html%23Run_a_Very_Simple_Exampl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Proof/Proof-on-Demand at Atlas T3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71818"/>
            <a:ext cx="6400800" cy="1212273"/>
          </a:xfrm>
        </p:spPr>
        <p:txBody>
          <a:bodyPr/>
          <a:lstStyle/>
          <a:p>
            <a:r>
              <a:rPr lang="en-US" dirty="0" smtClean="0"/>
              <a:t>Shuwei Ye (BNL)</a:t>
            </a:r>
          </a:p>
          <a:p>
            <a:r>
              <a:rPr lang="en-US" dirty="0" smtClean="0"/>
              <a:t>Aug 20, 2014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FAX on Proof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24904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clist</a:t>
            </a:r>
            <a:r>
              <a:rPr lang="en-US" dirty="0" smtClean="0"/>
              <a:t> file in the following format can be generated by fax-</a:t>
            </a:r>
            <a:r>
              <a:rPr lang="en-US" dirty="0" err="1" smtClean="0"/>
              <a:t>ls</a:t>
            </a:r>
            <a:r>
              <a:rPr lang="en-US" dirty="0" smtClean="0"/>
              <a:t> (which will look up the closest FAX redirector among sites holding that dataset)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074378"/>
            <a:ext cx="788708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>
                <a:latin typeface="Gloucester MT Extra Condensed"/>
              </a:rPr>
              <a:t>#data12_8TeV.00214777.physics_Muons.merge.NTUP_2LHSG2.f489_m1261_p1320_p1315_p1344_p1345_tid01159640_00</a:t>
            </a:r>
          </a:p>
          <a:p>
            <a:r>
              <a:rPr lang="en-US" sz="1700" dirty="0" smtClean="0">
                <a:latin typeface="Gloucester MT Extra Condensed"/>
              </a:rPr>
              <a:t>root://dcdoor11.usatlas.bnl.gov:1094//atlas/rucio/data12_8TeV:NTUP_2LHSG2.01159640._000001.root.1</a:t>
            </a:r>
          </a:p>
          <a:p>
            <a:r>
              <a:rPr lang="en-US" sz="1700" dirty="0" smtClean="0">
                <a:latin typeface="Gloucester MT Extra Condensed"/>
              </a:rPr>
              <a:t>root://dcdoor11.usatlas.bnl.gov:1094//atlas/rucio/data12_8TeV:NTUP_2LHSG2.01159640._000002.root.1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199" y="4202047"/>
            <a:ext cx="8229600" cy="670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clist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file can be used in ROOT: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199" y="5022273"/>
            <a:ext cx="8081818" cy="1096641"/>
          </a:xfrm>
          <a:prstGeom prst="rect">
            <a:avLst/>
          </a:prstGeom>
          <a:solidFill>
            <a:srgbClr val="FCFF8D"/>
          </a:solidFill>
        </p:spPr>
        <p:txBody>
          <a:bodyPr wrap="square" rtlCol="0">
            <a:normAutofit lnSpcReduction="1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000" dirty="0" err="1" smtClean="0"/>
              <a:t>TFileCollection</a:t>
            </a:r>
            <a:r>
              <a:rPr lang="en-US" sz="2000" dirty="0" smtClean="0"/>
              <a:t> </a:t>
            </a:r>
            <a:r>
              <a:rPr lang="en-US" sz="2000" dirty="0" err="1" smtClean="0"/>
              <a:t>fc("fc","list</a:t>
            </a:r>
            <a:r>
              <a:rPr lang="en-US" sz="2000" dirty="0" smtClean="0"/>
              <a:t> of input root </a:t>
            </a:r>
            <a:r>
              <a:rPr lang="en-US" sz="2000" dirty="0" err="1" smtClean="0"/>
              <a:t>files",inputList</a:t>
            </a:r>
            <a:r>
              <a:rPr lang="en-US" sz="2000" dirty="0" smtClean="0"/>
              <a:t>);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000" dirty="0" err="1"/>
              <a:t>TChain</a:t>
            </a:r>
            <a:r>
              <a:rPr lang="en-US" sz="2000" dirty="0"/>
              <a:t> </a:t>
            </a:r>
            <a:r>
              <a:rPr lang="en-US" sz="2000" dirty="0" err="1"/>
              <a:t>chain(“physics</a:t>
            </a:r>
            <a:r>
              <a:rPr lang="en-US" sz="2000" dirty="0"/>
              <a:t>”);    // physics is tree name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000" dirty="0" err="1"/>
              <a:t>chain.AddFileInfoList(fc.GetList</a:t>
            </a:r>
            <a:r>
              <a:rPr lang="en-US" sz="2000" dirty="0"/>
              <a:t>());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FAX on Proof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required </a:t>
            </a:r>
            <a:r>
              <a:rPr lang="en-US" dirty="0" err="1" smtClean="0"/>
              <a:t>xrdSec</a:t>
            </a:r>
            <a:r>
              <a:rPr lang="en-US" dirty="0" smtClean="0"/>
              <a:t> </a:t>
            </a:r>
            <a:r>
              <a:rPr lang="en-US" dirty="0" err="1" smtClean="0"/>
              <a:t>env</a:t>
            </a:r>
            <a:r>
              <a:rPr lang="en-US" dirty="0" smtClean="0"/>
              <a:t> can be also </a:t>
            </a:r>
            <a:r>
              <a:rPr lang="en-US" dirty="0" smtClean="0"/>
              <a:t>set up</a:t>
            </a:r>
            <a:r>
              <a:rPr lang="en-US" dirty="0" smtClean="0"/>
              <a:t> via PROOF_INITCMD</a:t>
            </a:r>
          </a:p>
          <a:p>
            <a:r>
              <a:rPr lang="en-US" dirty="0" smtClean="0"/>
              <a:t>It requires authentication of VO-atlas: but it is difficult to run “</a:t>
            </a:r>
            <a:r>
              <a:rPr lang="en-US" dirty="0" err="1" smtClean="0">
                <a:solidFill>
                  <a:srgbClr val="0000FF"/>
                </a:solidFill>
              </a:rPr>
              <a:t>voms</a:t>
            </a:r>
            <a:r>
              <a:rPr lang="en-US" dirty="0" smtClean="0">
                <a:solidFill>
                  <a:srgbClr val="0000FF"/>
                </a:solidFill>
              </a:rPr>
              <a:t>-proxy-init</a:t>
            </a:r>
            <a:r>
              <a:rPr lang="en-US" dirty="0" smtClean="0"/>
              <a:t>” and </a:t>
            </a:r>
            <a:r>
              <a:rPr lang="en-US" dirty="0" smtClean="0">
                <a:solidFill>
                  <a:srgbClr val="0000FF"/>
                </a:solidFill>
              </a:rPr>
              <a:t>enter password</a:t>
            </a:r>
            <a:r>
              <a:rPr lang="en-US" dirty="0" smtClean="0"/>
              <a:t> on each Proof machines.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0000FF"/>
              </a:buClr>
              <a:buFont typeface="Wingdings" charset="2"/>
              <a:buChar char="ü"/>
            </a:pPr>
            <a:r>
              <a:rPr lang="en-US" dirty="0" smtClean="0"/>
              <a:t>In principle, </a:t>
            </a:r>
            <a:r>
              <a:rPr lang="en-US" dirty="0" err="1" smtClean="0"/>
              <a:t>xAOD</a:t>
            </a:r>
            <a:r>
              <a:rPr lang="en-US" dirty="0" smtClean="0"/>
              <a:t> job can be run on Proof though a better (universal) solution is expected</a:t>
            </a:r>
          </a:p>
          <a:p>
            <a:pPr>
              <a:buClr>
                <a:srgbClr val="0000FF"/>
              </a:buClr>
              <a:buFont typeface="Wingdings" charset="2"/>
              <a:buChar char="ü"/>
            </a:pPr>
            <a:r>
              <a:rPr lang="en-US" dirty="0" smtClean="0"/>
              <a:t>Proof-on-Demand can be run for T3 sites without dedicated Proof farm</a:t>
            </a:r>
          </a:p>
          <a:p>
            <a:pPr>
              <a:buClr>
                <a:srgbClr val="0000FF"/>
              </a:buClr>
              <a:buFont typeface="Wingdings" charset="2"/>
              <a:buChar char="ü"/>
            </a:pPr>
            <a:r>
              <a:rPr lang="en-US" dirty="0" smtClean="0"/>
              <a:t>FAX can be accessed on Proof</a:t>
            </a:r>
          </a:p>
          <a:p>
            <a:pPr>
              <a:spcBef>
                <a:spcPts val="1920"/>
              </a:spcBef>
              <a:buNone/>
            </a:pPr>
            <a:r>
              <a:rPr lang="en-US" dirty="0" smtClean="0"/>
              <a:t>We need resolve the following:</a:t>
            </a:r>
          </a:p>
          <a:p>
            <a:pPr>
              <a:buClr>
                <a:srgbClr val="FF0000"/>
              </a:buClr>
              <a:buFont typeface="Wingdings" charset="2"/>
              <a:buChar char="v"/>
            </a:pPr>
            <a:r>
              <a:rPr lang="en-US" dirty="0" err="1" smtClean="0"/>
              <a:t>xAOD</a:t>
            </a:r>
            <a:r>
              <a:rPr lang="en-US" dirty="0" smtClean="0"/>
              <a:t> on Proof-on-Demand</a:t>
            </a:r>
          </a:p>
          <a:p>
            <a:pPr>
              <a:buClr>
                <a:srgbClr val="FF0000"/>
              </a:buClr>
              <a:buFont typeface="Wingdings" charset="2"/>
              <a:buChar char="v"/>
            </a:pPr>
            <a:r>
              <a:rPr lang="en-US" dirty="0" smtClean="0"/>
              <a:t>Convenient authentication for FAX access on Proof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51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Using Proof at BNL T3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4545"/>
            <a:ext cx="8229600" cy="5507181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Wiki: </a:t>
            </a:r>
            <a:r>
              <a:rPr lang="en-US" dirty="0" smtClean="0">
                <a:hlinkClick r:id="rId2"/>
              </a:rPr>
              <a:t>http://www.usatlas.bnl.gov/twiki/bin/view/AtlasSoftware/ProofAtBNL.html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3"/>
              </a:rPr>
              <a:t>Using PROOF farms at BNL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4"/>
              </a:rPr>
              <a:t>Setting up ROOT at BNL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5"/>
              </a:rPr>
              <a:t>Connection to PROOF farm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6"/>
              </a:rPr>
              <a:t>Overriding ROOT version on PROOF farm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7"/>
              </a:rPr>
              <a:t>Adding clist to a TChain or TDSet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8"/>
              </a:rPr>
              <a:t>Run a Very Simple Example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9"/>
              </a:rPr>
              <a:t>Run Analysis Job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hlinkClick r:id="rId10"/>
              </a:rPr>
              <a:t>Using PoD(Proof on Demand) at BNL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11"/>
              </a:rPr>
              <a:t>Setup of PoD env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12"/>
              </a:rPr>
              <a:t>Condor configuration for PoD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13"/>
              </a:rPr>
              <a:t>Start your PoD server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14"/>
              </a:rPr>
              <a:t>Connection to your PoD server in ROOT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15"/>
              </a:rPr>
              <a:t>Stop your PoD server</a:t>
            </a:r>
            <a:r>
              <a:rPr lang="en-US" dirty="0" smtClean="0"/>
              <a:t> 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>
                <a:hlinkClick r:id="rId16"/>
              </a:rPr>
              <a:t>FAQ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17"/>
              </a:rPr>
              <a:t>How to Stop Interactive PROOF Session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18"/>
              </a:rPr>
              <a:t>How to Stop and Reset Your PROOF Session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19"/>
              </a:rPr>
              <a:t>Log File of Your PROOF Session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20"/>
              </a:rPr>
              <a:t>How to Clean up Your PROOF Sandbox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xAOD</a:t>
            </a:r>
            <a:r>
              <a:rPr lang="en-US" dirty="0" smtClean="0"/>
              <a:t> on Proof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err="1" smtClean="0"/>
              <a:t>RootCore</a:t>
            </a:r>
            <a:r>
              <a:rPr lang="en-US" sz="2800" dirty="0" smtClean="0"/>
              <a:t> provides package uploading for Proof</a:t>
            </a:r>
          </a:p>
          <a:p>
            <a:r>
              <a:rPr lang="en-US" sz="2800" dirty="0" err="1" smtClean="0"/>
              <a:t>EventLoop</a:t>
            </a:r>
            <a:r>
              <a:rPr lang="en-US" sz="2800" dirty="0" smtClean="0"/>
              <a:t> provides job driver for running on Proof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/>
              <a:t>T</a:t>
            </a:r>
            <a:r>
              <a:rPr lang="en-US" sz="2800" dirty="0" smtClean="0"/>
              <a:t>ested on </a:t>
            </a:r>
            <a:r>
              <a:rPr lang="en-US" sz="2800" dirty="0" err="1" smtClean="0"/>
              <a:t>ProofLite</a:t>
            </a:r>
            <a:r>
              <a:rPr lang="en-US" sz="2800" dirty="0" smtClean="0"/>
              <a:t>, but not well tested on Proof farm.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In fact, it would fail because </a:t>
            </a:r>
            <a:r>
              <a:rPr lang="en-US" sz="2800" dirty="0" err="1" smtClean="0"/>
              <a:t>RootCore</a:t>
            </a:r>
            <a:r>
              <a:rPr lang="en-US" sz="2800" dirty="0" smtClean="0"/>
              <a:t> </a:t>
            </a:r>
            <a:r>
              <a:rPr lang="en-US" sz="2800" dirty="0" err="1" smtClean="0"/>
              <a:t>env</a:t>
            </a:r>
            <a:r>
              <a:rPr lang="en-US" sz="2800" dirty="0" smtClean="0"/>
              <a:t> (esp. LD_LIBRARY_PATH) must be set up prior to </a:t>
            </a:r>
            <a:r>
              <a:rPr lang="en-US" sz="2800" dirty="0" err="1" smtClean="0"/>
              <a:t>proofserv.exe</a:t>
            </a:r>
            <a:r>
              <a:rPr lang="en-US" sz="2800" dirty="0" smtClean="0"/>
              <a:t> job (similar to local </a:t>
            </a:r>
            <a:r>
              <a:rPr lang="en-US" sz="2800" dirty="0" err="1" smtClean="0"/>
              <a:t>root.exe</a:t>
            </a:r>
            <a:r>
              <a:rPr lang="en-US" sz="2800" dirty="0" smtClean="0"/>
              <a:t>). </a:t>
            </a:r>
          </a:p>
          <a:p>
            <a:pPr>
              <a:buNone/>
            </a:pPr>
            <a:r>
              <a:rPr lang="en-US" sz="2800" dirty="0" smtClean="0"/>
              <a:t>And change of </a:t>
            </a:r>
            <a:r>
              <a:rPr lang="en-US" sz="2800" dirty="0" smtClean="0"/>
              <a:t>LD_LIBRARY_PATH inside </a:t>
            </a:r>
            <a:r>
              <a:rPr lang="en-US" sz="2800" dirty="0" smtClean="0"/>
              <a:t>ROOT is insufficient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 for Running </a:t>
            </a:r>
            <a:r>
              <a:rPr lang="en-US" dirty="0" err="1" smtClean="0"/>
              <a:t>xAOD</a:t>
            </a:r>
            <a:r>
              <a:rPr lang="en-US" dirty="0" smtClean="0"/>
              <a:t> on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716982" cy="100907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Proof does provide </a:t>
            </a:r>
            <a:r>
              <a:rPr lang="en-US" dirty="0" smtClean="0"/>
              <a:t>parameter  </a:t>
            </a:r>
            <a:r>
              <a:rPr lang="en-US" dirty="0" smtClean="0"/>
              <a:t>“</a:t>
            </a:r>
            <a:r>
              <a:rPr lang="en-US" b="1" dirty="0" smtClean="0">
                <a:solidFill>
                  <a:srgbClr val="0000FF"/>
                </a:solidFill>
              </a:rPr>
              <a:t>PROOF_INITCMD</a:t>
            </a:r>
            <a:r>
              <a:rPr lang="en-US" dirty="0" smtClean="0"/>
              <a:t>” to enable </a:t>
            </a:r>
            <a:r>
              <a:rPr lang="en-US" dirty="0" err="1" smtClean="0"/>
              <a:t>env</a:t>
            </a:r>
            <a:r>
              <a:rPr lang="en-US" dirty="0" smtClean="0"/>
              <a:t> setup prior to starting </a:t>
            </a:r>
            <a:r>
              <a:rPr lang="en-US" dirty="0" err="1" smtClean="0"/>
              <a:t>proofserv.exe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3048000"/>
            <a:ext cx="8081818" cy="1096641"/>
          </a:xfrm>
          <a:prstGeom prst="rect">
            <a:avLst/>
          </a:prstGeom>
          <a:solidFill>
            <a:srgbClr val="FCFF8D"/>
          </a:solidFill>
        </p:spPr>
        <p:txBody>
          <a:bodyPr wrap="square" rtlCol="0">
            <a:noAutofit/>
          </a:bodyPr>
          <a:lstStyle/>
          <a:p>
            <a:r>
              <a:rPr lang="en-US" sz="2200" b="1" i="1" dirty="0" smtClean="0"/>
              <a:t>const char* </a:t>
            </a:r>
            <a:r>
              <a:rPr lang="en-US" sz="2200" b="1" i="1" dirty="0" err="1" smtClean="0"/>
              <a:t>workDir(gSystem</a:t>
            </a:r>
            <a:r>
              <a:rPr lang="en-US" sz="2200" b="1" i="1" dirty="0" smtClean="0"/>
              <a:t>-&gt;</a:t>
            </a:r>
            <a:r>
              <a:rPr lang="en-US" sz="2200" b="1" i="1" dirty="0" err="1" smtClean="0"/>
              <a:t>WorkingDirectory</a:t>
            </a:r>
            <a:r>
              <a:rPr lang="en-US" sz="2200" b="1" i="1" dirty="0" smtClean="0"/>
              <a:t>());</a:t>
            </a:r>
          </a:p>
          <a:p>
            <a:r>
              <a:rPr lang="en-US" sz="2200" b="1" i="1" dirty="0" err="1" smtClean="0"/>
              <a:t>TProof::AddEnvVar("PROOF_INITCMD</a:t>
            </a:r>
            <a:r>
              <a:rPr lang="en-US" sz="2200" b="1" i="1" dirty="0" smtClean="0"/>
              <a:t>",</a:t>
            </a:r>
          </a:p>
          <a:p>
            <a:r>
              <a:rPr lang="en-US" sz="2200" b="1" i="1" dirty="0" smtClean="0"/>
              <a:t>          </a:t>
            </a:r>
            <a:r>
              <a:rPr lang="en-US" sz="2200" b="1" i="1" dirty="0" err="1" smtClean="0"/>
              <a:t>TString::Format("echo</a:t>
            </a:r>
            <a:r>
              <a:rPr lang="en-US" sz="2200" b="1" i="1" dirty="0" smtClean="0"/>
              <a:t> source %</a:t>
            </a:r>
            <a:r>
              <a:rPr lang="en-US" sz="2200" b="1" i="1" dirty="0" err="1" smtClean="0"/>
              <a:t>s/rcSetup.sh</a:t>
            </a:r>
            <a:r>
              <a:rPr lang="en-US" sz="2200" b="1" i="1" dirty="0" smtClean="0"/>
              <a:t> ''", </a:t>
            </a:r>
            <a:r>
              <a:rPr lang="en-US" sz="2200" b="1" i="1" dirty="0" err="1" smtClean="0"/>
              <a:t>workDir</a:t>
            </a:r>
            <a:r>
              <a:rPr lang="en-US" sz="2200" b="1" i="1" dirty="0" smtClean="0"/>
              <a:t>) );</a:t>
            </a:r>
            <a:endParaRPr lang="en-US" sz="22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687102"/>
            <a:ext cx="8081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And the latest </a:t>
            </a:r>
            <a:r>
              <a:rPr lang="en-US" sz="2200" dirty="0" err="1" smtClean="0"/>
              <a:t>rcSetup</a:t>
            </a:r>
            <a:r>
              <a:rPr lang="en-US" sz="2200" dirty="0" smtClean="0"/>
              <a:t> provides a way to set up previous ASG </a:t>
            </a:r>
            <a:r>
              <a:rPr lang="en-US" sz="2200" dirty="0" err="1" smtClean="0"/>
              <a:t>env</a:t>
            </a:r>
            <a:r>
              <a:rPr lang="en-US" sz="2200" dirty="0" smtClean="0"/>
              <a:t> with simple command “</a:t>
            </a:r>
            <a:r>
              <a:rPr lang="en-US" sz="2200" b="1" dirty="0" smtClean="0">
                <a:solidFill>
                  <a:srgbClr val="0000FF"/>
                </a:solidFill>
              </a:rPr>
              <a:t>source $</a:t>
            </a:r>
            <a:r>
              <a:rPr lang="en-US" sz="2200" b="1" dirty="0" err="1" smtClean="0">
                <a:solidFill>
                  <a:srgbClr val="0000FF"/>
                </a:solidFill>
              </a:rPr>
              <a:t>yourWorkDir/rcSetup.sh</a:t>
            </a:r>
            <a:r>
              <a:rPr lang="en-US" sz="2200" dirty="0" smtClean="0"/>
              <a:t>”</a:t>
            </a:r>
            <a:endParaRPr lang="en-US" sz="2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Limitation on Current Solution of Running </a:t>
            </a:r>
            <a:r>
              <a:rPr lang="en-US" dirty="0" err="1" smtClean="0"/>
              <a:t>xAOD</a:t>
            </a:r>
            <a:r>
              <a:rPr lang="en-US" dirty="0" smtClean="0"/>
              <a:t> on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9545"/>
            <a:ext cx="8229600" cy="4336618"/>
          </a:xfrm>
        </p:spPr>
        <p:txBody>
          <a:bodyPr>
            <a:normAutofit lnSpcReduction="10000"/>
          </a:bodyPr>
          <a:lstStyle/>
          <a:p>
            <a:pPr>
              <a:spcBef>
                <a:spcPts val="768"/>
              </a:spcBef>
              <a:spcAft>
                <a:spcPts val="1200"/>
              </a:spcAft>
              <a:buNone/>
            </a:pPr>
            <a:r>
              <a:rPr lang="en-US" dirty="0" smtClean="0"/>
              <a:t>Current solution </a:t>
            </a:r>
            <a:r>
              <a:rPr lang="en-US" b="1" dirty="0" smtClean="0">
                <a:solidFill>
                  <a:srgbClr val="0000FF"/>
                </a:solidFill>
              </a:rPr>
              <a:t>requires Proof workers to see the client work directory </a:t>
            </a:r>
            <a:r>
              <a:rPr lang="en-US" dirty="0" smtClean="0"/>
              <a:t>(in order to make PROOF_INITCMD work) because:</a:t>
            </a:r>
          </a:p>
          <a:p>
            <a:pPr>
              <a:spcBef>
                <a:spcPts val="768"/>
              </a:spcBef>
              <a:spcAft>
                <a:spcPts val="1200"/>
              </a:spcAft>
              <a:buFont typeface="Wingdings" charset="2"/>
              <a:buChar char="Ø"/>
            </a:pPr>
            <a:r>
              <a:rPr lang="en-US" dirty="0" smtClean="0"/>
              <a:t>The directory under which PROOF_INITCMD is execute is not same as the work directory of </a:t>
            </a:r>
            <a:r>
              <a:rPr lang="en-US" dirty="0" err="1" smtClean="0"/>
              <a:t>proofserv.exe</a:t>
            </a:r>
            <a:r>
              <a:rPr lang="en-US" dirty="0" smtClean="0"/>
              <a:t> job on Proof workers</a:t>
            </a:r>
          </a:p>
          <a:p>
            <a:pPr>
              <a:spcBef>
                <a:spcPts val="768"/>
              </a:spcBef>
              <a:spcAft>
                <a:spcPts val="1200"/>
              </a:spcAft>
              <a:buFont typeface="Wingdings" charset="2"/>
              <a:buChar char="Ø"/>
            </a:pPr>
            <a:r>
              <a:rPr lang="en-US" dirty="0" err="1" smtClean="0"/>
              <a:t>RootCore.par</a:t>
            </a:r>
            <a:r>
              <a:rPr lang="en-US" dirty="0" smtClean="0"/>
              <a:t> can ONLY be uploaded AFTER </a:t>
            </a:r>
            <a:r>
              <a:rPr lang="en-US" dirty="0" err="1" smtClean="0"/>
              <a:t>proofserv.exe</a:t>
            </a:r>
            <a:r>
              <a:rPr lang="en-US" dirty="0" smtClean="0"/>
              <a:t> is started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Proof-on-Demand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>
              <a:buFont typeface="Wingdings" charset="2"/>
              <a:buChar char="u"/>
            </a:pPr>
            <a:r>
              <a:rPr lang="en-US" sz="3000" dirty="0" smtClean="0"/>
              <a:t>Advantages</a:t>
            </a:r>
          </a:p>
          <a:p>
            <a:pPr marL="530352">
              <a:buClr>
                <a:srgbClr val="FF6600"/>
              </a:buClr>
              <a:buFont typeface="Wingdings" charset="2"/>
              <a:buChar char="Ø"/>
            </a:pPr>
            <a:r>
              <a:rPr lang="en-US" sz="3000" dirty="0" smtClean="0"/>
              <a:t>No dedicated Proof farm/server required</a:t>
            </a:r>
          </a:p>
          <a:p>
            <a:pPr marL="530352">
              <a:buClr>
                <a:srgbClr val="FF6600"/>
              </a:buClr>
              <a:buFont typeface="Wingdings" charset="2"/>
              <a:buChar char="Ø"/>
            </a:pPr>
            <a:r>
              <a:rPr lang="en-US" sz="3000" dirty="0" smtClean="0"/>
              <a:t>Dynamic generating Proof workers on demand</a:t>
            </a:r>
          </a:p>
          <a:p>
            <a:pPr marL="530352">
              <a:buClr>
                <a:srgbClr val="FF6600"/>
              </a:buClr>
              <a:buFont typeface="Wingdings" charset="2"/>
              <a:buChar char="Ø"/>
            </a:pPr>
            <a:r>
              <a:rPr lang="en-US" sz="3000" dirty="0" smtClean="0"/>
              <a:t>Automatic setup of identical ROOT version</a:t>
            </a:r>
          </a:p>
          <a:p>
            <a:pPr marL="530352">
              <a:buClr>
                <a:srgbClr val="FF6600"/>
              </a:buClr>
              <a:buNone/>
            </a:pPr>
            <a:endParaRPr lang="en-US" sz="3000" dirty="0" smtClean="0"/>
          </a:p>
          <a:p>
            <a:pPr>
              <a:buFont typeface="Wingdings" charset="2"/>
              <a:buChar char="u"/>
            </a:pPr>
            <a:r>
              <a:rPr lang="en-US" sz="3000" dirty="0" smtClean="0"/>
              <a:t>Disadvantages</a:t>
            </a:r>
          </a:p>
          <a:p>
            <a:pPr marL="530352">
              <a:buClr>
                <a:srgbClr val="FF6600"/>
              </a:buClr>
              <a:buFont typeface="Wingdings" charset="2"/>
              <a:buChar char="Ø"/>
            </a:pPr>
            <a:r>
              <a:rPr lang="en-US" sz="3000" dirty="0" smtClean="0"/>
              <a:t>No dedicated </a:t>
            </a:r>
            <a:r>
              <a:rPr lang="en-US" sz="3000" dirty="0" err="1" smtClean="0"/>
              <a:t>xrootd</a:t>
            </a:r>
            <a:r>
              <a:rPr lang="en-US" sz="3000" dirty="0" smtClean="0"/>
              <a:t> storage behind, hence not read from local disk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</a:t>
            </a:r>
            <a:r>
              <a:rPr lang="en-US" dirty="0" err="1" smtClean="0"/>
              <a:t>PoD</a:t>
            </a:r>
            <a:r>
              <a:rPr lang="en-US" dirty="0" smtClean="0"/>
              <a:t> at BNL T3 Condor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92073"/>
          </a:xfrm>
        </p:spPr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lang="en-US" sz="2400" dirty="0" smtClean="0"/>
              <a:t>Step-1: Setup of the </a:t>
            </a:r>
            <a:r>
              <a:rPr lang="en-US" sz="2400" dirty="0" err="1" smtClean="0"/>
              <a:t>env</a:t>
            </a:r>
            <a:endParaRPr lang="en-US" sz="2400" dirty="0" smtClean="0"/>
          </a:p>
          <a:p>
            <a:pPr marL="804672">
              <a:buNone/>
            </a:pPr>
            <a:r>
              <a:rPr lang="en-US" sz="2400" i="1" dirty="0" err="1">
                <a:solidFill>
                  <a:srgbClr val="0000FF"/>
                </a:solidFill>
              </a:rPr>
              <a:t>c</a:t>
            </a:r>
            <a:r>
              <a:rPr lang="en-US" sz="2400" i="1" dirty="0" err="1" smtClean="0">
                <a:solidFill>
                  <a:srgbClr val="0000FF"/>
                </a:solidFill>
              </a:rPr>
              <a:t>vmfs-setupATLAS</a:t>
            </a:r>
            <a:endParaRPr lang="en-US" sz="2400" i="1" dirty="0" smtClean="0">
              <a:solidFill>
                <a:srgbClr val="0000FF"/>
              </a:solidFill>
            </a:endParaRPr>
          </a:p>
          <a:p>
            <a:pPr marL="804672">
              <a:buNone/>
            </a:pPr>
            <a:r>
              <a:rPr lang="en-US" sz="2400" i="1" dirty="0" err="1" smtClean="0">
                <a:solidFill>
                  <a:srgbClr val="0000FF"/>
                </a:solidFill>
              </a:rPr>
              <a:t>localSetupROOT</a:t>
            </a:r>
            <a:r>
              <a:rPr lang="en-US" sz="2400" i="1" dirty="0" smtClean="0">
                <a:solidFill>
                  <a:srgbClr val="0000FF"/>
                </a:solidFill>
              </a:rPr>
              <a:t> </a:t>
            </a:r>
            <a:r>
              <a:rPr lang="en-US" sz="2400" i="1" dirty="0" err="1" smtClean="0">
                <a:solidFill>
                  <a:srgbClr val="0000FF"/>
                </a:solidFill>
              </a:rPr>
              <a:t>yourROOTVersion</a:t>
            </a:r>
            <a:endParaRPr lang="en-US" sz="2400" i="1" dirty="0" smtClean="0">
              <a:solidFill>
                <a:srgbClr val="0000FF"/>
              </a:solidFill>
            </a:endParaRPr>
          </a:p>
          <a:p>
            <a:pPr marL="804672">
              <a:buNone/>
            </a:pPr>
            <a:r>
              <a:rPr lang="en-US" sz="2400" i="1" dirty="0" err="1" smtClean="0">
                <a:solidFill>
                  <a:srgbClr val="0000FF"/>
                </a:solidFill>
              </a:rPr>
              <a:t>localSetupPoD</a:t>
            </a:r>
            <a:endParaRPr lang="en-US" sz="2400" i="1" dirty="0" smtClean="0">
              <a:solidFill>
                <a:srgbClr val="0000FF"/>
              </a:solidFill>
            </a:endParaRPr>
          </a:p>
          <a:p>
            <a:pPr marL="146304" indent="-514350">
              <a:spcBef>
                <a:spcPts val="1776"/>
              </a:spcBef>
              <a:buFont typeface="+mj-ea"/>
              <a:buAutoNum type="circleNumDbPlain" startAt="2"/>
            </a:pPr>
            <a:r>
              <a:rPr lang="en-US" sz="2400" dirty="0" smtClean="0"/>
              <a:t>Step-2: site-specific configuration</a:t>
            </a:r>
          </a:p>
          <a:p>
            <a:pPr>
              <a:buNone/>
            </a:pPr>
            <a:r>
              <a:rPr lang="en-US" sz="2400" dirty="0"/>
              <a:t>~</a:t>
            </a:r>
            <a:r>
              <a:rPr lang="en-US" sz="2400" dirty="0" smtClean="0"/>
              <a:t>/.</a:t>
            </a:r>
            <a:r>
              <a:rPr lang="en-US" sz="2400" dirty="0" err="1" smtClean="0"/>
              <a:t>PoD</a:t>
            </a:r>
            <a:r>
              <a:rPr lang="en-US" sz="2400" dirty="0" smtClean="0"/>
              <a:t>/ will be generated from “</a:t>
            </a:r>
            <a:r>
              <a:rPr lang="en-US" sz="2400" dirty="0" err="1" smtClean="0"/>
              <a:t>localSetupPoD</a:t>
            </a:r>
            <a:r>
              <a:rPr lang="en-US" sz="2400" dirty="0" smtClean="0"/>
              <a:t>”</a:t>
            </a:r>
          </a:p>
          <a:p>
            <a:pPr>
              <a:buNone/>
            </a:pPr>
            <a:r>
              <a:rPr lang="en-US" sz="2400" dirty="0" smtClean="0"/>
              <a:t>In </a:t>
            </a:r>
            <a:r>
              <a:rPr lang="en-US" sz="2400" b="1" dirty="0" smtClean="0">
                <a:solidFill>
                  <a:srgbClr val="0000FF"/>
                </a:solidFill>
              </a:rPr>
              <a:t>~/.Pod/</a:t>
            </a:r>
            <a:r>
              <a:rPr lang="en-US" sz="2400" b="1" dirty="0" err="1" smtClean="0">
                <a:solidFill>
                  <a:srgbClr val="0000FF"/>
                </a:solidFill>
              </a:rPr>
              <a:t>Pod.cfg</a:t>
            </a:r>
            <a:r>
              <a:rPr lang="en-US" sz="2400" dirty="0" smtClean="0"/>
              <a:t>, change the line of "</a:t>
            </a:r>
            <a:r>
              <a:rPr lang="en-US" sz="2400" dirty="0" err="1" smtClean="0"/>
              <a:t>options_file</a:t>
            </a:r>
            <a:r>
              <a:rPr lang="en-US" sz="2400" dirty="0" smtClean="0"/>
              <a:t>=" under [</a:t>
            </a:r>
            <a:r>
              <a:rPr lang="en-US" sz="2400" dirty="0" err="1" smtClean="0"/>
              <a:t>condor_plugin</a:t>
            </a:r>
            <a:r>
              <a:rPr lang="en-US" sz="2400" dirty="0" smtClean="0"/>
              <a:t>] section to </a:t>
            </a:r>
          </a:p>
          <a:p>
            <a:pPr marL="713232">
              <a:buNone/>
            </a:pPr>
            <a:r>
              <a:rPr lang="en-US" sz="2400" i="1" dirty="0" err="1" smtClean="0">
                <a:solidFill>
                  <a:srgbClr val="0000FF"/>
                </a:solidFill>
              </a:rPr>
              <a:t>options_file</a:t>
            </a:r>
            <a:r>
              <a:rPr lang="en-US" sz="2400" i="1" dirty="0" smtClean="0">
                <a:solidFill>
                  <a:srgbClr val="0000FF"/>
                </a:solidFill>
              </a:rPr>
              <a:t>=$HOME/.</a:t>
            </a:r>
            <a:r>
              <a:rPr lang="en-US" sz="2400" i="1" dirty="0" err="1" smtClean="0">
                <a:solidFill>
                  <a:srgbClr val="0000FF"/>
                </a:solidFill>
              </a:rPr>
              <a:t>PoD/etc/Job.condor.option</a:t>
            </a:r>
            <a:endParaRPr lang="en-US" sz="2400" i="1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sz="2400" dirty="0" smtClean="0"/>
              <a:t>Then you need put your own condor description there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</a:t>
            </a:r>
            <a:r>
              <a:rPr lang="en-US" dirty="0" err="1" smtClean="0"/>
              <a:t>PoD</a:t>
            </a:r>
            <a:r>
              <a:rPr lang="en-US" dirty="0" smtClean="0"/>
              <a:t> at BNL T3 Condor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4527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ea"/>
              <a:buAutoNum type="circleNumDbPlain" startAt="3"/>
            </a:pPr>
            <a:r>
              <a:rPr lang="en-US" sz="2400" dirty="0" smtClean="0"/>
              <a:t>Step-3: Start </a:t>
            </a:r>
            <a:r>
              <a:rPr lang="en-US" sz="2400" dirty="0" err="1" smtClean="0"/>
              <a:t>PoD</a:t>
            </a:r>
            <a:r>
              <a:rPr lang="en-US" sz="2400" dirty="0" smtClean="0"/>
              <a:t> server</a:t>
            </a:r>
          </a:p>
          <a:p>
            <a:pPr marL="804672">
              <a:buNone/>
            </a:pPr>
            <a:r>
              <a:rPr lang="en-US" sz="2400" i="1" dirty="0" smtClean="0">
                <a:solidFill>
                  <a:srgbClr val="0000FF"/>
                </a:solidFill>
              </a:rPr>
              <a:t>pod-server start</a:t>
            </a:r>
          </a:p>
          <a:p>
            <a:pPr marL="804672">
              <a:buNone/>
            </a:pPr>
            <a:r>
              <a:rPr lang="en-US" sz="2400" i="1" dirty="0" smtClean="0">
                <a:solidFill>
                  <a:srgbClr val="0000FF"/>
                </a:solidFill>
              </a:rPr>
              <a:t>pod-submit –</a:t>
            </a:r>
            <a:r>
              <a:rPr lang="en-US" sz="2400" i="1" dirty="0" err="1" smtClean="0">
                <a:solidFill>
                  <a:srgbClr val="0000FF"/>
                </a:solidFill>
              </a:rPr>
              <a:t>r</a:t>
            </a:r>
            <a:r>
              <a:rPr lang="en-US" sz="2400" i="1" dirty="0" smtClean="0">
                <a:solidFill>
                  <a:srgbClr val="0000FF"/>
                </a:solidFill>
              </a:rPr>
              <a:t> condor –</a:t>
            </a:r>
            <a:r>
              <a:rPr lang="en-US" sz="2400" i="1" dirty="0" err="1" smtClean="0">
                <a:solidFill>
                  <a:srgbClr val="0000FF"/>
                </a:solidFill>
              </a:rPr>
              <a:t>n</a:t>
            </a:r>
            <a:r>
              <a:rPr lang="en-US" sz="2400" i="1" dirty="0" smtClean="0">
                <a:solidFill>
                  <a:srgbClr val="0000FF"/>
                </a:solidFill>
              </a:rPr>
              <a:t> 3</a:t>
            </a:r>
          </a:p>
          <a:p>
            <a:pPr marL="804672">
              <a:buNone/>
            </a:pPr>
            <a:r>
              <a:rPr lang="en-US" sz="2400" i="1" dirty="0">
                <a:solidFill>
                  <a:srgbClr val="0000FF"/>
                </a:solidFill>
              </a:rPr>
              <a:t>p</a:t>
            </a:r>
            <a:r>
              <a:rPr lang="en-US" sz="2400" i="1" dirty="0" smtClean="0">
                <a:solidFill>
                  <a:srgbClr val="0000FF"/>
                </a:solidFill>
              </a:rPr>
              <a:t>od-info –</a:t>
            </a:r>
            <a:r>
              <a:rPr lang="en-US" sz="2400" i="1" dirty="0" err="1" smtClean="0">
                <a:solidFill>
                  <a:srgbClr val="0000FF"/>
                </a:solidFill>
              </a:rPr>
              <a:t>l</a:t>
            </a:r>
            <a:r>
              <a:rPr lang="en-US" sz="2400" i="1" dirty="0" smtClean="0">
                <a:solidFill>
                  <a:srgbClr val="0000FF"/>
                </a:solidFill>
              </a:rPr>
              <a:t>  </a:t>
            </a:r>
            <a:r>
              <a:rPr lang="en-US" sz="2400" i="1" dirty="0" smtClean="0">
                <a:solidFill>
                  <a:srgbClr val="000090"/>
                </a:solidFill>
              </a:rPr>
              <a:t># check status of requested </a:t>
            </a:r>
            <a:r>
              <a:rPr lang="en-US" sz="2400" i="1" dirty="0" err="1" smtClean="0">
                <a:solidFill>
                  <a:srgbClr val="000090"/>
                </a:solidFill>
              </a:rPr>
              <a:t>PoD</a:t>
            </a:r>
            <a:r>
              <a:rPr lang="en-US" sz="2400" i="1" dirty="0" smtClean="0">
                <a:solidFill>
                  <a:srgbClr val="000090"/>
                </a:solidFill>
              </a:rPr>
              <a:t> workers</a:t>
            </a:r>
            <a:endParaRPr lang="en-US" sz="2400" dirty="0" smtClean="0">
              <a:solidFill>
                <a:srgbClr val="000090"/>
              </a:solidFill>
            </a:endParaRPr>
          </a:p>
          <a:p>
            <a:pPr marL="457200" indent="-457200">
              <a:spcBef>
                <a:spcPts val="2376"/>
              </a:spcBef>
              <a:buFont typeface="+mj-ea"/>
              <a:buAutoNum type="circleNumDbPlain" startAt="4"/>
            </a:pPr>
            <a:r>
              <a:rPr lang="en-US" sz="2400" dirty="0" smtClean="0"/>
              <a:t>Step-4: connect to </a:t>
            </a:r>
            <a:r>
              <a:rPr lang="en-US" sz="2400" dirty="0" err="1" smtClean="0"/>
              <a:t>PoD</a:t>
            </a:r>
            <a:r>
              <a:rPr lang="en-US" sz="2400" dirty="0" smtClean="0"/>
              <a:t> workers</a:t>
            </a:r>
          </a:p>
          <a:p>
            <a:pPr marL="804672">
              <a:buNone/>
            </a:pPr>
            <a:r>
              <a:rPr lang="en-US" sz="2400" dirty="0" smtClean="0"/>
              <a:t>root [] </a:t>
            </a:r>
            <a:r>
              <a:rPr lang="en-US" sz="2400" i="1" dirty="0" err="1" smtClean="0"/>
              <a:t>TProof</a:t>
            </a:r>
            <a:r>
              <a:rPr lang="en-US" sz="2400" i="1" dirty="0" smtClean="0"/>
              <a:t> *</a:t>
            </a:r>
            <a:r>
              <a:rPr lang="en-US" sz="2400" i="1" dirty="0" err="1" smtClean="0"/>
              <a:t>p</a:t>
            </a:r>
            <a:r>
              <a:rPr lang="en-US" sz="2400" i="1" dirty="0" smtClean="0"/>
              <a:t> = </a:t>
            </a:r>
            <a:r>
              <a:rPr lang="en-US" sz="2400" i="1" dirty="0" err="1" smtClean="0">
                <a:solidFill>
                  <a:srgbClr val="0000FF"/>
                </a:solidFill>
              </a:rPr>
              <a:t>TProof::Open(“pod</a:t>
            </a:r>
            <a:r>
              <a:rPr lang="en-US" sz="2400" i="1" dirty="0" smtClean="0">
                <a:solidFill>
                  <a:srgbClr val="0000FF"/>
                </a:solidFill>
              </a:rPr>
              <a:t>://”)</a:t>
            </a:r>
            <a:endParaRPr lang="en-US" sz="2400" dirty="0" smtClean="0"/>
          </a:p>
          <a:p>
            <a:pPr>
              <a:spcBef>
                <a:spcPts val="1176"/>
              </a:spcBef>
              <a:buNone/>
            </a:pPr>
            <a:r>
              <a:rPr lang="en-US" sz="2400" dirty="0" smtClean="0"/>
              <a:t>Note: it crashes when click on “memory plot” button on PROOF query progress window.</a:t>
            </a:r>
          </a:p>
          <a:p>
            <a:pPr marL="457200" indent="-457200">
              <a:spcBef>
                <a:spcPts val="2376"/>
              </a:spcBef>
              <a:buFont typeface="+mj-ea"/>
              <a:buAutoNum type="circleNumDbPlain" startAt="5"/>
            </a:pPr>
            <a:r>
              <a:rPr lang="en-US" sz="2400" dirty="0" smtClean="0"/>
              <a:t>Step-5: Stop </a:t>
            </a:r>
            <a:r>
              <a:rPr lang="en-US" sz="2400" dirty="0" err="1" smtClean="0"/>
              <a:t>PoD</a:t>
            </a:r>
            <a:r>
              <a:rPr lang="en-US" sz="2400" dirty="0" smtClean="0"/>
              <a:t> server</a:t>
            </a:r>
          </a:p>
          <a:p>
            <a:pPr marL="731520">
              <a:buNone/>
            </a:pPr>
            <a:r>
              <a:rPr lang="en-US" sz="2400" i="1" dirty="0" smtClean="0">
                <a:solidFill>
                  <a:srgbClr val="0000FF"/>
                </a:solidFill>
              </a:rPr>
              <a:t>pod-server stop</a:t>
            </a:r>
          </a:p>
          <a:p>
            <a:pPr>
              <a:spcBef>
                <a:spcPts val="1176"/>
              </a:spcBef>
              <a:buNone/>
            </a:pPr>
            <a:r>
              <a:rPr lang="en-US" sz="2200" dirty="0" smtClean="0"/>
              <a:t>Otherwise it still terminates automatically after 5-minute idle time.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xAOD</a:t>
            </a:r>
            <a:r>
              <a:rPr lang="en-US" dirty="0" smtClean="0"/>
              <a:t> on Proof-on-Demand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 does not work</a:t>
            </a:r>
          </a:p>
          <a:p>
            <a:r>
              <a:rPr lang="en-US" dirty="0" smtClean="0"/>
              <a:t>Still work on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EC54-8E94-FD42-832B-3C30380B988B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856</Words>
  <Application>Microsoft Macintosh PowerPoint</Application>
  <PresentationFormat>On-screen Show (4:3)</PresentationFormat>
  <Paragraphs>106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Proof/Proof-on-Demand at Atlas T3</vt:lpstr>
      <vt:lpstr>Using Proof at BNL T3</vt:lpstr>
      <vt:lpstr>xAOD on Proof (1)</vt:lpstr>
      <vt:lpstr>Solution for Running xAOD on Proof</vt:lpstr>
      <vt:lpstr>Limitation on Current Solution of Running xAOD on Proof</vt:lpstr>
      <vt:lpstr>Proof-on-Demand</vt:lpstr>
      <vt:lpstr>Running PoD at BNL T3 Condor (1)</vt:lpstr>
      <vt:lpstr>Running PoD at BNL T3 Condor (2)</vt:lpstr>
      <vt:lpstr>xAOD on Proof-on-Demand</vt:lpstr>
      <vt:lpstr>Using FAX on Proof (1)</vt:lpstr>
      <vt:lpstr>Using FAX on Proof (2)</vt:lpstr>
      <vt:lpstr>Summary &amp; Future Work</vt:lpstr>
    </vt:vector>
  </TitlesOfParts>
  <Company>BNL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Proof/Proof-on-Demand at Atlas T3</dc:title>
  <dc:creator>Shuwei YE</dc:creator>
  <cp:lastModifiedBy>Shuwei YE</cp:lastModifiedBy>
  <cp:revision>15</cp:revision>
  <dcterms:created xsi:type="dcterms:W3CDTF">2014-08-20T07:33:22Z</dcterms:created>
  <dcterms:modified xsi:type="dcterms:W3CDTF">2014-08-20T22:33:09Z</dcterms:modified>
</cp:coreProperties>
</file>