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7"/>
  </p:notesMasterIdLst>
  <p:sldIdLst>
    <p:sldId id="256" r:id="rId5"/>
    <p:sldId id="257" r:id="rId6"/>
    <p:sldId id="259" r:id="rId7"/>
    <p:sldId id="266" r:id="rId8"/>
    <p:sldId id="260" r:id="rId9"/>
    <p:sldId id="263" r:id="rId10"/>
    <p:sldId id="262" r:id="rId11"/>
    <p:sldId id="264" r:id="rId12"/>
    <p:sldId id="265" r:id="rId13"/>
    <p:sldId id="267" r:id="rId14"/>
    <p:sldId id="258"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20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aseline="0" dirty="0" err="1" smtClean="0"/>
              <a:t>xAOD</a:t>
            </a:r>
            <a:r>
              <a:rPr lang="en-US" sz="1800" baseline="0" dirty="0" smtClean="0"/>
              <a:t> Event Sizes [KB, %]</a:t>
            </a:r>
            <a:endParaRPr lang="en-US" sz="1800" baseline="0" dirty="0"/>
          </a:p>
        </c:rich>
      </c:tx>
      <c:layout/>
      <c:overlay val="0"/>
      <c:spPr>
        <a:noFill/>
        <a:ln>
          <a:noFill/>
        </a:ln>
        <a:effectLst/>
      </c:sp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Pt>
            <c:idx val="8"/>
            <c:bubble3D val="0"/>
            <c:spPr>
              <a:solidFill>
                <a:schemeClr val="accent3">
                  <a:lumMod val="60000"/>
                </a:schemeClr>
              </a:solidFill>
              <a:ln w="19050">
                <a:solidFill>
                  <a:schemeClr val="lt1"/>
                </a:solidFill>
              </a:ln>
              <a:effectLst/>
            </c:spPr>
          </c:dPt>
          <c:dLbls>
            <c:spPr>
              <a:solidFill>
                <a:prstClr val="white"/>
              </a:solidFill>
              <a:ln>
                <a:solidFill>
                  <a:prstClr val="black">
                    <a:lumMod val="25000"/>
                    <a:lumOff val="75000"/>
                  </a:prstClr>
                </a:solidFill>
              </a:ln>
              <a:effectLst/>
            </c:spPr>
            <c:txPr>
              <a:bodyPr rot="0" spcFirstLastPara="1" vertOverflow="clip" horzOverflow="clip" vert="horz" wrap="square" lIns="36576" tIns="18288" rIns="36576" bIns="18288"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wedgeRectCallout">
                    <a:avLst/>
                  </a:prstGeom>
                </c15:spPr>
                <c15:layout/>
              </c:ext>
            </c:extLst>
          </c:dLbls>
          <c:cat>
            <c:strRef>
              <c:f>Sheet1!$A$2:$A$10</c:f>
              <c:strCache>
                <c:ptCount val="9"/>
                <c:pt idx="0">
                  <c:v>Calo</c:v>
                </c:pt>
                <c:pt idx="1">
                  <c:v>InDet</c:v>
                </c:pt>
                <c:pt idx="2">
                  <c:v>Jet/MET</c:v>
                </c:pt>
                <c:pt idx="3">
                  <c:v>Btag</c:v>
                </c:pt>
                <c:pt idx="4">
                  <c:v>Egamma</c:v>
                </c:pt>
                <c:pt idx="5">
                  <c:v>Muon</c:v>
                </c:pt>
                <c:pt idx="6">
                  <c:v>Tau</c:v>
                </c:pt>
                <c:pt idx="7">
                  <c:v>Pflow</c:v>
                </c:pt>
                <c:pt idx="8">
                  <c:v>trigger</c:v>
                </c:pt>
              </c:strCache>
            </c:strRef>
          </c:cat>
          <c:val>
            <c:numRef>
              <c:f>Sheet1!$B$2:$B$10</c:f>
              <c:numCache>
                <c:formatCode>General</c:formatCode>
                <c:ptCount val="9"/>
                <c:pt idx="0">
                  <c:v>124</c:v>
                </c:pt>
                <c:pt idx="1">
                  <c:v>217</c:v>
                </c:pt>
                <c:pt idx="2">
                  <c:v>53</c:v>
                </c:pt>
                <c:pt idx="3">
                  <c:v>6</c:v>
                </c:pt>
                <c:pt idx="4">
                  <c:v>16</c:v>
                </c:pt>
                <c:pt idx="5">
                  <c:v>3</c:v>
                </c:pt>
                <c:pt idx="6">
                  <c:v>6</c:v>
                </c:pt>
                <c:pt idx="7">
                  <c:v>91</c:v>
                </c:pt>
                <c:pt idx="8">
                  <c:v>38</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F89E46-A4F1-44C4-A7C0-04FD972CFAEE}" type="datetimeFigureOut">
              <a:rPr lang="en-US" smtClean="0"/>
              <a:t>8/19/2014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CFD5-ED2D-49F9-A63C-3739DA811BE7}" type="slidenum">
              <a:rPr lang="en-US" smtClean="0"/>
              <a:t>‹#›</a:t>
            </a:fld>
            <a:endParaRPr lang="en-US"/>
          </a:p>
        </p:txBody>
      </p:sp>
    </p:spTree>
    <p:extLst>
      <p:ext uri="{BB962C8B-B14F-4D97-AF65-F5344CB8AC3E}">
        <p14:creationId xmlns:p14="http://schemas.microsoft.com/office/powerpoint/2010/main" val="3399816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smtClean="0"/>
              <a:t>Click to edit Master subtitle style</a:t>
            </a:r>
            <a:endParaRPr lang="en-US" dirty="0"/>
          </a:p>
        </p:txBody>
      </p:sp>
      <p:pic>
        <p:nvPicPr>
          <p:cNvPr id="3079" name="Picture 7" descr="title header_Blue_646.jpg"/>
          <p:cNvPicPr>
            <a:picLocks noChangeAspect="1"/>
          </p:cNvPicPr>
          <p:nvPr/>
        </p:nvPicPr>
        <p:blipFill>
          <a:blip r:embed="rId2" cstate="print"/>
          <a:srcRect/>
          <a:stretch>
            <a:fillRect/>
          </a:stretch>
        </p:blipFill>
        <p:spPr bwMode="auto">
          <a:xfrm>
            <a:off x="0" y="0"/>
            <a:ext cx="9144000" cy="1106488"/>
          </a:xfrm>
          <a:prstGeom prst="rect">
            <a:avLst/>
          </a:prstGeom>
          <a:noFill/>
          <a:ln w="9525">
            <a:noFill/>
            <a:miter lim="800000"/>
            <a:headEnd/>
            <a:tailEnd/>
          </a:ln>
        </p:spPr>
      </p:pic>
      <p:pic>
        <p:nvPicPr>
          <p:cNvPr id="3080" name="Picture 7" descr="doe_black.jpg"/>
          <p:cNvPicPr>
            <a:picLocks noChangeAspect="1"/>
          </p:cNvPicPr>
          <p:nvPr/>
        </p:nvPicPr>
        <p:blipFill>
          <a:blip r:embed="rId3" cstate="print"/>
          <a:srcRect/>
          <a:stretch>
            <a:fillRect/>
          </a:stretch>
        </p:blipFill>
        <p:spPr bwMode="auto">
          <a:xfrm>
            <a:off x="7954963" y="6456363"/>
            <a:ext cx="960437" cy="231775"/>
          </a:xfrm>
          <a:prstGeom prst="rect">
            <a:avLst/>
          </a:prstGeom>
          <a:noFill/>
          <a:ln w="9525">
            <a:noFill/>
            <a:miter lim="800000"/>
            <a:headEnd/>
            <a:tailEnd/>
          </a:ln>
        </p:spPr>
      </p:pic>
      <p:pic>
        <p:nvPicPr>
          <p:cNvPr id="3081" name="Picture 8" descr="title footer_Blue_646.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8/20/2014</a:t>
            </a:r>
            <a:endParaRPr lang="en-US"/>
          </a:p>
        </p:txBody>
      </p:sp>
      <p:sp>
        <p:nvSpPr>
          <p:cNvPr id="5" name="Footer Placeholder 4"/>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8/20/2014</a:t>
            </a:r>
            <a:endParaRPr lang="en-US"/>
          </a:p>
        </p:txBody>
      </p:sp>
      <p:sp>
        <p:nvSpPr>
          <p:cNvPr id="5" name="Footer Placeholder 4"/>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8/20/2014</a:t>
            </a:r>
            <a:endParaRPr lang="en-US"/>
          </a:p>
        </p:txBody>
      </p:sp>
      <p:sp>
        <p:nvSpPr>
          <p:cNvPr id="5" name="Footer Placeholder 4"/>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lstStyle>
            <a:lvl1pPr algn="l">
              <a:defRPr sz="3000" b="1" cap="none" baseline="0"/>
            </a:lvl1pPr>
          </a:lstStyle>
          <a:p>
            <a:r>
              <a:rPr lang="en-US" dirty="0" smtClean="0"/>
              <a:t>Click to Edit Master Text Styles</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8/20/2014</a:t>
            </a:r>
            <a:endParaRPr lang="en-US"/>
          </a:p>
        </p:txBody>
      </p:sp>
      <p:sp>
        <p:nvSpPr>
          <p:cNvPr id="5" name="Footer Placeholder 4"/>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400"/>
            </a:lvl3pPr>
            <a:lvl4pPr>
              <a:defRPr sz="1400"/>
            </a:lvl4pPr>
            <a:lvl5pPr>
              <a:defRPr sz="1400" u="none"/>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smtClean="0"/>
              <a:t>8/20/2014</a:t>
            </a:r>
            <a:endParaRPr lang="en-US"/>
          </a:p>
        </p:txBody>
      </p:sp>
      <p:sp>
        <p:nvSpPr>
          <p:cNvPr id="6" name="Footer Placeholder 5"/>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7" name="Slide Number Placeholder 6"/>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r>
              <a:rPr lang="en-US" smtClean="0"/>
              <a:t>8/20/2014</a:t>
            </a:r>
            <a:endParaRPr lang="en-US"/>
          </a:p>
        </p:txBody>
      </p:sp>
      <p:sp>
        <p:nvSpPr>
          <p:cNvPr id="8" name="Footer Placeholder 7"/>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9" name="Slide Number Placeholder 8"/>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r>
              <a:rPr lang="en-US" smtClean="0"/>
              <a:t>8/20/2014</a:t>
            </a:r>
            <a:endParaRPr lang="en-US"/>
          </a:p>
        </p:txBody>
      </p:sp>
      <p:sp>
        <p:nvSpPr>
          <p:cNvPr id="4" name="Footer Placeholder 3"/>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5" name="Slide Number Placeholder 4"/>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8/20/2014</a:t>
            </a:r>
            <a:endParaRPr lang="en-US"/>
          </a:p>
        </p:txBody>
      </p:sp>
      <p:sp>
        <p:nvSpPr>
          <p:cNvPr id="3" name="Footer Placeholder 2"/>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4" name="Slide Number Placeholder 3"/>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479550"/>
          </a:xfrm>
        </p:spPr>
        <p:txBody>
          <a:bodyPr anchor="t"/>
          <a:lstStyle>
            <a:lvl1pPr algn="l">
              <a:defRPr sz="26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800"/>
            </a:lvl1pPr>
            <a:lvl2pPr>
              <a:defRPr sz="16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752601"/>
            <a:ext cx="3008313" cy="44196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8/20/2014</a:t>
            </a:r>
            <a:endParaRPr lang="en-US"/>
          </a:p>
        </p:txBody>
      </p:sp>
      <p:sp>
        <p:nvSpPr>
          <p:cNvPr id="6" name="Footer Placeholder 5"/>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7" name="Slide Number Placeholder 6"/>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6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8/20/2014</a:t>
            </a:r>
            <a:endParaRPr lang="en-US"/>
          </a:p>
        </p:txBody>
      </p:sp>
      <p:sp>
        <p:nvSpPr>
          <p:cNvPr id="6" name="Footer Placeholder 5"/>
          <p:cNvSpPr>
            <a:spLocks noGrp="1"/>
          </p:cNvSpPr>
          <p:nvPr>
            <p:ph type="ftr" sz="quarter" idx="11"/>
          </p:nvPr>
        </p:nvSpPr>
        <p:spPr/>
        <p:txBody>
          <a:bodyPr/>
          <a:lstStyle>
            <a:lvl1pPr>
              <a:defRPr/>
            </a:lvl1pPr>
          </a:lstStyle>
          <a:p>
            <a:r>
              <a:rPr lang="en-US" smtClean="0"/>
              <a:t>Peter van Gemmeren (ANL): xAOD persistence considerations: size, versioning, schema evolution</a:t>
            </a:r>
            <a:endParaRPr lang="en-US"/>
          </a:p>
        </p:txBody>
      </p:sp>
      <p:sp>
        <p:nvSpPr>
          <p:cNvPr id="7" name="Slide Number Placeholder 6"/>
          <p:cNvSpPr>
            <a:spLocks noGrp="1"/>
          </p:cNvSpPr>
          <p:nvPr>
            <p:ph type="sldNum" sz="quarter" idx="12"/>
          </p:nvPr>
        </p:nvSpPr>
        <p:spPr/>
        <p:txBody>
          <a:bodyPr/>
          <a:lstStyle>
            <a:lvl1pPr>
              <a:defRPr/>
            </a:lvl1pPr>
          </a:lstStyle>
          <a:p>
            <a:fld id="{DF5F801B-8A23-46B1-9891-4CB6271FE3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5" descr="slide footer_blue_646.jpg"/>
          <p:cNvPicPr>
            <a:picLocks noChangeAspect="1"/>
          </p:cNvPicPr>
          <p:nvPr/>
        </p:nvPicPr>
        <p:blipFill>
          <a:blip r:embed="rId13" cstate="print"/>
          <a:srcRect/>
          <a:stretch>
            <a:fillRect/>
          </a:stretch>
        </p:blipFill>
        <p:spPr bwMode="auto">
          <a:xfrm>
            <a:off x="0" y="6324600"/>
            <a:ext cx="9144000" cy="530225"/>
          </a:xfrm>
          <a:prstGeom prst="rect">
            <a:avLst/>
          </a:prstGeom>
          <a:noFill/>
          <a:ln w="9525">
            <a:noFill/>
            <a:miter lim="800000"/>
            <a:headEnd/>
            <a:tailEnd/>
          </a:ln>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r>
              <a:rPr lang="en-US" smtClean="0"/>
              <a:t>8/20/2014</a:t>
            </a:r>
            <a:endParaRPr lang="en-US"/>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lvl1pPr>
          </a:lstStyle>
          <a:p>
            <a:r>
              <a:rPr lang="en-US" smtClean="0"/>
              <a:t>Peter van Gemmeren (ANL): xAOD persistence considerations: size, versioning, schema evolution</a:t>
            </a:r>
            <a:endParaRPr lang="en-US"/>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DF5F801B-8A23-46B1-9891-4CB6271FE33A}" type="slidenum">
              <a:rPr lang="en-US" smtClean="0"/>
              <a:t>‹#›</a:t>
            </a:fld>
            <a:endParaRPr lang="en-US"/>
          </a:p>
        </p:txBody>
      </p:sp>
      <p:pic>
        <p:nvPicPr>
          <p:cNvPr id="1031" name="Picture 7" descr="slide header_646.jpg"/>
          <p:cNvPicPr>
            <a:picLocks noChangeAspect="1"/>
          </p:cNvPicPr>
          <p:nvPr/>
        </p:nvPicPr>
        <p:blipFill>
          <a:blip r:embed="rId14" cstate="print"/>
          <a:srcRect/>
          <a:stretch>
            <a:fillRect/>
          </a:stretch>
        </p:blipFill>
        <p:spPr bwMode="auto">
          <a:xfrm>
            <a:off x="0" y="0"/>
            <a:ext cx="9144000" cy="155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chemeClr val="tx1"/>
          </a:solidFill>
          <a:latin typeface="+mn-lt"/>
        </a:defRPr>
      </a:lvl2pPr>
      <a:lvl3pPr marL="1143000" indent="-228600" algn="l" rtl="0" eaLnBrk="1" fontAlgn="base" hangingPunct="1">
        <a:spcBef>
          <a:spcPct val="20000"/>
        </a:spcBef>
        <a:spcAft>
          <a:spcPct val="0"/>
        </a:spcAft>
        <a:buClr>
          <a:srgbClr val="1F497D"/>
        </a:buClr>
        <a:buChar char="•"/>
        <a:defRPr sz="1400">
          <a:solidFill>
            <a:schemeClr val="tx1"/>
          </a:solidFill>
          <a:latin typeface="+mn-lt"/>
        </a:defRPr>
      </a:lvl3pPr>
      <a:lvl4pPr marL="1600200" indent="-228600" algn="l" rtl="0" eaLnBrk="1" fontAlgn="base" hangingPunct="1">
        <a:spcBef>
          <a:spcPct val="20000"/>
        </a:spcBef>
        <a:spcAft>
          <a:spcPct val="0"/>
        </a:spcAft>
        <a:buClr>
          <a:srgbClr val="1F497D"/>
        </a:buClr>
        <a:buChar char="–"/>
        <a:defRPr sz="1400">
          <a:solidFill>
            <a:schemeClr val="tx1"/>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err="1"/>
              <a:t>xAOD</a:t>
            </a:r>
            <a:r>
              <a:rPr lang="en-US" dirty="0"/>
              <a:t> persistence </a:t>
            </a:r>
            <a:r>
              <a:rPr lang="en-US" dirty="0" smtClean="0"/>
              <a:t>considerations:</a:t>
            </a:r>
            <a:br>
              <a:rPr lang="en-US" dirty="0" smtClean="0"/>
            </a:br>
            <a:r>
              <a:rPr lang="en-US" dirty="0"/>
              <a:t>	</a:t>
            </a:r>
            <a:r>
              <a:rPr lang="en-US" dirty="0" smtClean="0"/>
              <a:t>size</a:t>
            </a:r>
            <a:r>
              <a:rPr lang="en-US" dirty="0"/>
              <a:t>, versioning, schema evolution</a:t>
            </a:r>
          </a:p>
        </p:txBody>
      </p:sp>
      <p:sp>
        <p:nvSpPr>
          <p:cNvPr id="2" name="Subtitle 1"/>
          <p:cNvSpPr>
            <a:spLocks noGrp="1"/>
          </p:cNvSpPr>
          <p:nvPr>
            <p:ph type="subTitle" idx="1"/>
          </p:nvPr>
        </p:nvSpPr>
        <p:spPr/>
        <p:txBody>
          <a:bodyPr/>
          <a:lstStyle/>
          <a:p>
            <a:r>
              <a:rPr lang="en-US" b="1" dirty="0"/>
              <a:t>Joint US ATLAS Software and Computing / Physics Support </a:t>
            </a:r>
            <a:r>
              <a:rPr lang="en-US" b="1" dirty="0" smtClean="0"/>
              <a:t>Meeting</a:t>
            </a:r>
            <a:endParaRPr lang="en-US" dirty="0" smtClean="0"/>
          </a:p>
          <a:p>
            <a:endParaRPr lang="en-US" dirty="0"/>
          </a:p>
          <a:p>
            <a:r>
              <a:rPr lang="en-US" dirty="0" smtClean="0"/>
              <a:t>Peter van Gemmeren (ANL)</a:t>
            </a:r>
            <a:endParaRPr lang="en-US" dirty="0"/>
          </a:p>
        </p:txBody>
      </p:sp>
    </p:spTree>
    <p:extLst>
      <p:ext uri="{BB962C8B-B14F-4D97-AF65-F5344CB8AC3E}">
        <p14:creationId xmlns:p14="http://schemas.microsoft.com/office/powerpoint/2010/main" val="977179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Schema Evolution on Dynamic Store</a:t>
            </a:r>
            <a:endParaRPr lang="en-US" dirty="0"/>
          </a:p>
        </p:txBody>
      </p:sp>
      <p:sp>
        <p:nvSpPr>
          <p:cNvPr id="3" name="Content Placeholder 2"/>
          <p:cNvSpPr>
            <a:spLocks noGrp="1"/>
          </p:cNvSpPr>
          <p:nvPr>
            <p:ph idx="1"/>
          </p:nvPr>
        </p:nvSpPr>
        <p:spPr/>
        <p:txBody>
          <a:bodyPr/>
          <a:lstStyle/>
          <a:p>
            <a:r>
              <a:rPr lang="en-US" dirty="0" smtClean="0"/>
              <a:t>As there is no defined schema for the dynamic store, there is no simple schema evolution (e.g. using T/P </a:t>
            </a:r>
            <a:r>
              <a:rPr lang="en-US" dirty="0" err="1" smtClean="0"/>
              <a:t>seperation</a:t>
            </a:r>
            <a:r>
              <a:rPr lang="en-US" dirty="0" smtClean="0"/>
              <a:t>).</a:t>
            </a:r>
          </a:p>
          <a:p>
            <a:pPr lvl="1"/>
            <a:r>
              <a:rPr lang="en-US" dirty="0" smtClean="0"/>
              <a:t>Attributes are read on demand and exceptions are thrown if a requested attribute does not exist.</a:t>
            </a:r>
          </a:p>
          <a:p>
            <a:r>
              <a:rPr lang="en-US" dirty="0" smtClean="0"/>
              <a:t>After a mores complex schema change, [derived] </a:t>
            </a:r>
            <a:r>
              <a:rPr lang="en-US" dirty="0" err="1" smtClean="0"/>
              <a:t>xAOD</a:t>
            </a:r>
            <a:r>
              <a:rPr lang="en-US" dirty="0" smtClean="0"/>
              <a:t> can no longer be read and has to be reproduced.</a:t>
            </a:r>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10</a:t>
            </a:fld>
            <a:endParaRPr lang="en-US"/>
          </a:p>
        </p:txBody>
      </p:sp>
    </p:spTree>
    <p:extLst>
      <p:ext uri="{BB962C8B-B14F-4D97-AF65-F5344CB8AC3E}">
        <p14:creationId xmlns:p14="http://schemas.microsoft.com/office/powerpoint/2010/main" val="733123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Outlook</a:t>
            </a:r>
            <a:endParaRPr lang="en-US" dirty="0"/>
          </a:p>
        </p:txBody>
      </p:sp>
      <p:sp>
        <p:nvSpPr>
          <p:cNvPr id="3" name="Content Placeholder 2"/>
          <p:cNvSpPr>
            <a:spLocks noGrp="1"/>
          </p:cNvSpPr>
          <p:nvPr>
            <p:ph idx="1"/>
          </p:nvPr>
        </p:nvSpPr>
        <p:spPr/>
        <p:txBody>
          <a:bodyPr/>
          <a:lstStyle/>
          <a:p>
            <a:pPr marL="0" indent="0">
              <a:buNone/>
            </a:pPr>
            <a:r>
              <a:rPr lang="en-US" b="1" dirty="0">
                <a:solidFill>
                  <a:schemeClr val="tx2"/>
                </a:solidFill>
              </a:rPr>
              <a:t>ATLAS Digest: Weekly news - 14 </a:t>
            </a:r>
            <a:r>
              <a:rPr lang="en-US" b="1" dirty="0" smtClean="0">
                <a:solidFill>
                  <a:schemeClr val="tx2"/>
                </a:solidFill>
              </a:rPr>
              <a:t>August:</a:t>
            </a:r>
            <a:endParaRPr lang="en-GB" b="1" dirty="0" smtClean="0">
              <a:solidFill>
                <a:schemeClr val="tx2"/>
              </a:solidFill>
            </a:endParaRPr>
          </a:p>
          <a:p>
            <a:r>
              <a:rPr lang="en-GB" b="1" dirty="0" smtClean="0"/>
              <a:t>The </a:t>
            </a:r>
            <a:r>
              <a:rPr lang="en-GB" b="1" dirty="0"/>
              <a:t>"AMSG Task Force #1" has concluded its work successfully.</a:t>
            </a:r>
            <a:r>
              <a:rPr lang="en-GB" dirty="0"/>
              <a:t> Its mandate was to define and implement a new Event Data Model which can be used both within root and </a:t>
            </a:r>
            <a:r>
              <a:rPr lang="en-GB" dirty="0" err="1"/>
              <a:t>athena</a:t>
            </a:r>
            <a:r>
              <a:rPr lang="en-GB" dirty="0"/>
              <a:t>. This has been accomplished with the development of the </a:t>
            </a:r>
            <a:r>
              <a:rPr lang="en-GB" dirty="0" err="1"/>
              <a:t>xAOD</a:t>
            </a:r>
            <a:r>
              <a:rPr lang="en-GB" dirty="0"/>
              <a:t> which is now reality for run-2, and is undergoing large-scale user testing during DC14. Thanks to the conveners, Attila </a:t>
            </a:r>
            <a:r>
              <a:rPr lang="en-GB" dirty="0" err="1"/>
              <a:t>Kraznahorkay</a:t>
            </a:r>
            <a:r>
              <a:rPr lang="en-GB" dirty="0"/>
              <a:t>/CERN and Peter van Gemmeren/Argonne, and all the members (S. </a:t>
            </a:r>
            <a:r>
              <a:rPr lang="en-GB" dirty="0" err="1"/>
              <a:t>Binet</a:t>
            </a:r>
            <a:r>
              <a:rPr lang="en-GB" dirty="0"/>
              <a:t>/</a:t>
            </a:r>
            <a:r>
              <a:rPr lang="en-GB" dirty="0" err="1"/>
              <a:t>Orsay</a:t>
            </a:r>
            <a:r>
              <a:rPr lang="en-GB" dirty="0"/>
              <a:t>, P. </a:t>
            </a:r>
            <a:r>
              <a:rPr lang="en-GB" dirty="0" err="1"/>
              <a:t>Calafiura</a:t>
            </a:r>
            <a:r>
              <a:rPr lang="en-GB" dirty="0"/>
              <a:t>/LBNL, P.-A. </a:t>
            </a:r>
            <a:r>
              <a:rPr lang="en-GB" dirty="0" err="1"/>
              <a:t>Delsart</a:t>
            </a:r>
            <a:r>
              <a:rPr lang="en-GB" dirty="0"/>
              <a:t>, W. </a:t>
            </a:r>
            <a:r>
              <a:rPr lang="en-GB" dirty="0" err="1"/>
              <a:t>Lampl</a:t>
            </a:r>
            <a:r>
              <a:rPr lang="en-GB" dirty="0"/>
              <a:t>/U. of Arizona, R. Mandrysch/U. of Iowa, J. </a:t>
            </a:r>
            <a:r>
              <a:rPr lang="en-GB" dirty="0" err="1"/>
              <a:t>MItrevski</a:t>
            </a:r>
            <a:r>
              <a:rPr lang="en-GB" dirty="0"/>
              <a:t>/LMU Munich, D. Rousseau/</a:t>
            </a:r>
            <a:r>
              <a:rPr lang="en-GB" dirty="0" err="1"/>
              <a:t>Orsay</a:t>
            </a:r>
            <a:r>
              <a:rPr lang="en-GB" dirty="0"/>
              <a:t>, F. Salvatore/U. of Sussex, RD Schaffer/</a:t>
            </a:r>
            <a:r>
              <a:rPr lang="en-GB" dirty="0" err="1"/>
              <a:t>Orsay</a:t>
            </a:r>
            <a:r>
              <a:rPr lang="en-GB" dirty="0"/>
              <a:t>, S. Snyder/BNL</a:t>
            </a:r>
            <a:r>
              <a:rPr lang="en-GB" dirty="0" smtClean="0"/>
              <a:t>)</a:t>
            </a:r>
          </a:p>
          <a:p>
            <a:r>
              <a:rPr lang="en-GB" dirty="0" smtClean="0"/>
              <a:t>In a more private email from </a:t>
            </a:r>
            <a:r>
              <a:rPr lang="en-GB" dirty="0" err="1" smtClean="0"/>
              <a:t>Beate</a:t>
            </a:r>
            <a:r>
              <a:rPr lang="en-GB" dirty="0" smtClean="0"/>
              <a:t> Heinemann:</a:t>
            </a:r>
          </a:p>
          <a:p>
            <a:pPr lvl="1"/>
            <a:r>
              <a:rPr lang="en-US" dirty="0"/>
              <a:t>The activities continue in the Core SW and ASG groups, and your continued work in those areas is highly appreciated!</a:t>
            </a:r>
            <a:endParaRPr lang="en-GB"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11</a:t>
            </a:fld>
            <a:endParaRPr lang="en-US"/>
          </a:p>
        </p:txBody>
      </p:sp>
    </p:spTree>
    <p:extLst>
      <p:ext uri="{BB962C8B-B14F-4D97-AF65-F5344CB8AC3E}">
        <p14:creationId xmlns:p14="http://schemas.microsoft.com/office/powerpoint/2010/main" val="1082388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work (incomplete list)…</a:t>
            </a:r>
            <a:endParaRPr lang="en-US" dirty="0"/>
          </a:p>
        </p:txBody>
      </p:sp>
      <p:sp>
        <p:nvSpPr>
          <p:cNvPr id="3" name="Content Placeholder 2"/>
          <p:cNvSpPr>
            <a:spLocks noGrp="1"/>
          </p:cNvSpPr>
          <p:nvPr>
            <p:ph idx="1"/>
          </p:nvPr>
        </p:nvSpPr>
        <p:spPr/>
        <p:txBody>
          <a:bodyPr/>
          <a:lstStyle/>
          <a:p>
            <a:r>
              <a:rPr lang="en-US" dirty="0" smtClean="0"/>
              <a:t>Event content optimization</a:t>
            </a:r>
          </a:p>
          <a:p>
            <a:r>
              <a:rPr lang="en-US" dirty="0" smtClean="0"/>
              <a:t>I/O performance tests and improvements</a:t>
            </a:r>
          </a:p>
          <a:p>
            <a:pPr lvl="1"/>
            <a:r>
              <a:rPr lang="en-US" dirty="0" smtClean="0"/>
              <a:t>Memory consumption, read speed (CPU, wall clock), disk size (compression)…</a:t>
            </a:r>
          </a:p>
          <a:p>
            <a:pPr lvl="1"/>
            <a:r>
              <a:rPr lang="en-US" dirty="0" smtClean="0"/>
              <a:t>Tuning of ROOT parameter, such as streaming mode, splitting, basket sizes and optimization, caching and others.</a:t>
            </a:r>
          </a:p>
          <a:p>
            <a:pPr lvl="1"/>
            <a:r>
              <a:rPr lang="en-US" dirty="0" smtClean="0"/>
              <a:t>Some of these optimizations would require new core I/O functionality.</a:t>
            </a:r>
          </a:p>
          <a:p>
            <a:r>
              <a:rPr lang="en-US" dirty="0" smtClean="0"/>
              <a:t>Framework cleanup and completion</a:t>
            </a:r>
          </a:p>
          <a:p>
            <a:pPr lvl="1"/>
            <a:r>
              <a:rPr lang="en-US" dirty="0" smtClean="0"/>
              <a:t>Some of the work done in TF1 was a little hasty and may benefit from a second inspection to clean up the architecture.</a:t>
            </a:r>
          </a:p>
          <a:p>
            <a:pPr lvl="2"/>
            <a:r>
              <a:rPr lang="en-US" dirty="0" smtClean="0"/>
              <a:t>E.g.: Streaming of dynamic auxiliary store</a:t>
            </a:r>
          </a:p>
          <a:p>
            <a:pPr lvl="1"/>
            <a:r>
              <a:rPr lang="en-US" dirty="0" smtClean="0"/>
              <a:t>Other developments are still incomplete</a:t>
            </a:r>
          </a:p>
          <a:p>
            <a:r>
              <a:rPr lang="en-US" dirty="0" smtClean="0"/>
              <a:t>Future </a:t>
            </a:r>
            <a:r>
              <a:rPr lang="en-US" dirty="0" err="1" smtClean="0"/>
              <a:t>xAOD</a:t>
            </a:r>
            <a:r>
              <a:rPr lang="en-US" dirty="0" smtClean="0"/>
              <a:t> work will blend in with ‘regular’ core and I/O activities</a:t>
            </a:r>
          </a:p>
          <a:p>
            <a:pPr lvl="1"/>
            <a:r>
              <a:rPr lang="en-US" dirty="0" smtClean="0"/>
              <a:t>E.g.: ROOT 6 migration will have to deal with </a:t>
            </a:r>
            <a:r>
              <a:rPr lang="en-US" dirty="0" err="1" smtClean="0"/>
              <a:t>xAOD</a:t>
            </a:r>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12</a:t>
            </a:fld>
            <a:endParaRPr lang="en-US"/>
          </a:p>
        </p:txBody>
      </p:sp>
    </p:spTree>
    <p:extLst>
      <p:ext uri="{BB962C8B-B14F-4D97-AF65-F5344CB8AC3E}">
        <p14:creationId xmlns:p14="http://schemas.microsoft.com/office/powerpoint/2010/main" val="130355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Re</a:t>
            </a:r>
            <a:r>
              <a:rPr lang="en-US" dirty="0" smtClean="0"/>
              <a:t>porting on work done mainly by AMSG Task Force 1.</a:t>
            </a:r>
          </a:p>
          <a:p>
            <a:endParaRPr lang="en-US" dirty="0"/>
          </a:p>
          <a:p>
            <a:r>
              <a:rPr lang="en-US" dirty="0" smtClean="0"/>
              <a:t>What </a:t>
            </a:r>
            <a:r>
              <a:rPr lang="en-US" dirty="0" smtClean="0"/>
              <a:t>is </a:t>
            </a:r>
            <a:r>
              <a:rPr lang="en-US" dirty="0" err="1" smtClean="0"/>
              <a:t>xAOD</a:t>
            </a:r>
            <a:endParaRPr lang="en-US" dirty="0" smtClean="0"/>
          </a:p>
          <a:p>
            <a:r>
              <a:rPr lang="en-US" dirty="0" smtClean="0"/>
              <a:t>Production and Derivation [TF 2].</a:t>
            </a:r>
            <a:endParaRPr lang="en-US" dirty="0" smtClean="0"/>
          </a:p>
          <a:p>
            <a:r>
              <a:rPr lang="en-US" dirty="0"/>
              <a:t>E</a:t>
            </a:r>
            <a:r>
              <a:rPr lang="en-US" dirty="0" smtClean="0"/>
              <a:t>vent Data Model</a:t>
            </a:r>
          </a:p>
          <a:p>
            <a:r>
              <a:rPr lang="en-US" dirty="0" smtClean="0"/>
              <a:t>Persistent Layout</a:t>
            </a:r>
          </a:p>
          <a:p>
            <a:r>
              <a:rPr lang="en-US" dirty="0" smtClean="0"/>
              <a:t>Event Sizes</a:t>
            </a:r>
          </a:p>
          <a:p>
            <a:r>
              <a:rPr lang="en-US" dirty="0" smtClean="0"/>
              <a:t>Versioning</a:t>
            </a:r>
          </a:p>
          <a:p>
            <a:r>
              <a:rPr lang="en-US" dirty="0" smtClean="0"/>
              <a:t>Schema Evolution</a:t>
            </a:r>
          </a:p>
          <a:p>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2</a:t>
            </a:fld>
            <a:endParaRPr lang="en-US"/>
          </a:p>
        </p:txBody>
      </p:sp>
    </p:spTree>
    <p:extLst>
      <p:ext uri="{BB962C8B-B14F-4D97-AF65-F5344CB8AC3E}">
        <p14:creationId xmlns:p14="http://schemas.microsoft.com/office/powerpoint/2010/main" val="963743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xAOD</a:t>
            </a:r>
            <a:endParaRPr lang="en-US" dirty="0"/>
          </a:p>
        </p:txBody>
      </p:sp>
      <p:sp>
        <p:nvSpPr>
          <p:cNvPr id="2" name="Content Placeholder 1"/>
          <p:cNvSpPr>
            <a:spLocks noGrp="1"/>
          </p:cNvSpPr>
          <p:nvPr>
            <p:ph idx="1"/>
          </p:nvPr>
        </p:nvSpPr>
        <p:spPr/>
        <p:txBody>
          <a:bodyPr/>
          <a:lstStyle/>
          <a:p>
            <a:r>
              <a:rPr lang="en-US" dirty="0" smtClean="0"/>
              <a:t>Replaces AOD and DPD</a:t>
            </a:r>
          </a:p>
          <a:p>
            <a:pPr lvl="1"/>
            <a:r>
              <a:rPr lang="en-US" dirty="0" smtClean="0"/>
              <a:t>Single, EDM – </a:t>
            </a:r>
            <a:r>
              <a:rPr lang="en-US" b="1" dirty="0" smtClean="0">
                <a:solidFill>
                  <a:schemeClr val="accent3"/>
                </a:solidFill>
              </a:rPr>
              <a:t>no T/P conversion when writing</a:t>
            </a:r>
            <a:r>
              <a:rPr lang="en-US" dirty="0" smtClean="0"/>
              <a:t>, but versioning</a:t>
            </a:r>
          </a:p>
          <a:p>
            <a:pPr lvl="2"/>
            <a:r>
              <a:rPr lang="en-US" dirty="0" smtClean="0"/>
              <a:t>Transient EDM is </a:t>
            </a:r>
            <a:r>
              <a:rPr lang="en-US" dirty="0" err="1" smtClean="0"/>
              <a:t>typedef</a:t>
            </a:r>
            <a:r>
              <a:rPr lang="en-US" dirty="0" smtClean="0"/>
              <a:t> of most recent persistent EDM</a:t>
            </a:r>
          </a:p>
          <a:p>
            <a:pPr lvl="2"/>
            <a:r>
              <a:rPr lang="en-US" dirty="0" smtClean="0"/>
              <a:t>Versioning, similar to ‘_p&lt;N&gt;’, but ‘_v&lt;N&gt;’</a:t>
            </a:r>
          </a:p>
          <a:p>
            <a:pPr lvl="3"/>
            <a:r>
              <a:rPr lang="en-US" dirty="0" smtClean="0">
                <a:sym typeface="Wingdings" panose="05000000000000000000" pitchFamily="2" charset="2"/>
              </a:rPr>
              <a:t>Limited support for schema evolution</a:t>
            </a:r>
            <a:endParaRPr lang="en-US" dirty="0" smtClean="0"/>
          </a:p>
          <a:p>
            <a:pPr lvl="1"/>
            <a:r>
              <a:rPr lang="en-US" dirty="0" smtClean="0"/>
              <a:t>Readable in Athena </a:t>
            </a:r>
            <a:r>
              <a:rPr lang="en-US" b="1" dirty="0" smtClean="0">
                <a:solidFill>
                  <a:schemeClr val="accent4"/>
                </a:solidFill>
              </a:rPr>
              <a:t>and outside of Athena</a:t>
            </a:r>
          </a:p>
          <a:p>
            <a:pPr lvl="2"/>
            <a:r>
              <a:rPr lang="en-US" dirty="0" smtClean="0"/>
              <a:t>with a small amount of libraries loaded</a:t>
            </a:r>
          </a:p>
          <a:p>
            <a:pPr lvl="3"/>
            <a:r>
              <a:rPr lang="en-US" dirty="0" err="1" smtClean="0"/>
              <a:t>xAOD</a:t>
            </a:r>
            <a:r>
              <a:rPr lang="en-US" dirty="0" smtClean="0"/>
              <a:t> files are browse-able in </a:t>
            </a:r>
            <a:r>
              <a:rPr lang="en-US" dirty="0" err="1" smtClean="0"/>
              <a:t>TBrowser</a:t>
            </a:r>
            <a:r>
              <a:rPr lang="en-US" dirty="0" smtClean="0"/>
              <a:t> without EDM libraries loaded</a:t>
            </a:r>
            <a:endParaRPr lang="en-US" dirty="0"/>
          </a:p>
        </p:txBody>
      </p:sp>
      <p:sp>
        <p:nvSpPr>
          <p:cNvPr id="3" name="Date Placeholder 2"/>
          <p:cNvSpPr>
            <a:spLocks noGrp="1"/>
          </p:cNvSpPr>
          <p:nvPr>
            <p:ph type="dt" sz="half" idx="10"/>
          </p:nvPr>
        </p:nvSpPr>
        <p:spPr/>
        <p:txBody>
          <a:bodyPr/>
          <a:lstStyle/>
          <a:p>
            <a:r>
              <a:rPr lang="en-US" smtClean="0"/>
              <a:t>2/25/2014</a:t>
            </a:r>
            <a:endParaRPr lang="en-US"/>
          </a:p>
        </p:txBody>
      </p:sp>
      <p:sp>
        <p:nvSpPr>
          <p:cNvPr id="4" name="Footer Placeholder 3"/>
          <p:cNvSpPr>
            <a:spLocks noGrp="1"/>
          </p:cNvSpPr>
          <p:nvPr>
            <p:ph type="ftr" sz="quarter" idx="11"/>
          </p:nvPr>
        </p:nvSpPr>
        <p:spPr/>
        <p:txBody>
          <a:bodyPr/>
          <a:lstStyle/>
          <a:p>
            <a:r>
              <a:rPr lang="en-US" smtClean="0"/>
              <a:t>Peter van Gemmeren (ANL): AOD format Task Force 1 status</a:t>
            </a:r>
            <a:endParaRPr lang="en-US"/>
          </a:p>
        </p:txBody>
      </p:sp>
      <p:sp>
        <p:nvSpPr>
          <p:cNvPr id="5" name="Slide Number Placeholder 4"/>
          <p:cNvSpPr>
            <a:spLocks noGrp="1"/>
          </p:cNvSpPr>
          <p:nvPr>
            <p:ph type="sldNum" sz="quarter" idx="12"/>
          </p:nvPr>
        </p:nvSpPr>
        <p:spPr/>
        <p:txBody>
          <a:bodyPr/>
          <a:lstStyle/>
          <a:p>
            <a:fld id="{80ABE679-0912-4922-9D8D-B6991D63A5A4}" type="slidenum">
              <a:rPr lang="en-US" smtClean="0"/>
              <a:pPr/>
              <a:t>3</a:t>
            </a:fld>
            <a:endParaRPr lang="en-US"/>
          </a:p>
        </p:txBody>
      </p:sp>
      <p:pic>
        <p:nvPicPr>
          <p:cNvPr id="7" name="Content Placeholder 12"/>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bwMode="auto">
          <a:xfrm>
            <a:off x="4343400" y="3886200"/>
            <a:ext cx="4389120" cy="2743200"/>
          </a:xfrm>
          <a:prstGeom prst="rect">
            <a:avLst/>
          </a:prstGeom>
          <a:noFill/>
          <a:ln w="9525">
            <a:noFill/>
            <a:miter lim="800000"/>
            <a:headEnd/>
            <a:tailEnd/>
          </a:ln>
          <a:effectLst/>
        </p:spPr>
      </p:pic>
    </p:spTree>
    <p:extLst>
      <p:ext uri="{BB962C8B-B14F-4D97-AF65-F5344CB8AC3E}">
        <p14:creationId xmlns:p14="http://schemas.microsoft.com/office/powerpoint/2010/main" val="1042260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xAOD</a:t>
            </a:r>
            <a:r>
              <a:rPr lang="en-US" dirty="0" smtClean="0"/>
              <a:t> Production and Derivation</a:t>
            </a:r>
            <a:endParaRPr lang="en-US" dirty="0"/>
          </a:p>
        </p:txBody>
      </p:sp>
      <p:sp>
        <p:nvSpPr>
          <p:cNvPr id="3" name="Content Placeholder 2"/>
          <p:cNvSpPr>
            <a:spLocks noGrp="1"/>
          </p:cNvSpPr>
          <p:nvPr>
            <p:ph idx="1"/>
          </p:nvPr>
        </p:nvSpPr>
        <p:spPr/>
        <p:txBody>
          <a:bodyPr/>
          <a:lstStyle/>
          <a:p>
            <a:r>
              <a:rPr lang="en-US" dirty="0" smtClean="0"/>
              <a:t>[Athena] Reconstruction output will be [primary] </a:t>
            </a:r>
            <a:r>
              <a:rPr lang="en-US" dirty="0" err="1" smtClean="0"/>
              <a:t>xAOD</a:t>
            </a:r>
            <a:r>
              <a:rPr lang="en-US" dirty="0" smtClean="0"/>
              <a:t>.</a:t>
            </a:r>
          </a:p>
          <a:p>
            <a:pPr lvl="1"/>
            <a:r>
              <a:rPr lang="en-US" dirty="0" smtClean="0"/>
              <a:t>Similar to current AOD</a:t>
            </a:r>
          </a:p>
          <a:p>
            <a:r>
              <a:rPr lang="en-US" dirty="0" smtClean="0"/>
              <a:t>No more copy/replication into [</a:t>
            </a:r>
            <a:r>
              <a:rPr lang="en-US" dirty="0" err="1" smtClean="0"/>
              <a:t>monster|primary</a:t>
            </a:r>
            <a:r>
              <a:rPr lang="en-US" dirty="0" smtClean="0"/>
              <a:t>] DPD.</a:t>
            </a:r>
          </a:p>
          <a:p>
            <a:pPr lvl="1"/>
            <a:r>
              <a:rPr lang="en-US" dirty="0" smtClean="0"/>
              <a:t>This is the main source of storage savings</a:t>
            </a:r>
          </a:p>
          <a:p>
            <a:r>
              <a:rPr lang="en-US" dirty="0" smtClean="0"/>
              <a:t>New [Athena] Derivation framework to skim/slim data to [derived] </a:t>
            </a:r>
            <a:r>
              <a:rPr lang="en-US" dirty="0" err="1" smtClean="0"/>
              <a:t>xAOD</a:t>
            </a:r>
            <a:r>
              <a:rPr lang="en-US" dirty="0" smtClean="0"/>
              <a:t>.</a:t>
            </a:r>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4</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429000"/>
            <a:ext cx="64008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2755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xAOD</a:t>
            </a:r>
            <a:r>
              <a:rPr lang="en-US" dirty="0" smtClean="0"/>
              <a:t> Event Data Model</a:t>
            </a:r>
            <a:endParaRPr lang="en-US" dirty="0"/>
          </a:p>
        </p:txBody>
      </p:sp>
      <p:sp>
        <p:nvSpPr>
          <p:cNvPr id="2" name="Content Placeholder 1"/>
          <p:cNvSpPr>
            <a:spLocks noGrp="1"/>
          </p:cNvSpPr>
          <p:nvPr>
            <p:ph idx="1"/>
          </p:nvPr>
        </p:nvSpPr>
        <p:spPr/>
        <p:txBody>
          <a:bodyPr/>
          <a:lstStyle/>
          <a:p>
            <a:r>
              <a:rPr lang="en-US" dirty="0" smtClean="0"/>
              <a:t>The new </a:t>
            </a:r>
            <a:r>
              <a:rPr lang="en-US" dirty="0" err="1" smtClean="0"/>
              <a:t>xAOD</a:t>
            </a:r>
            <a:r>
              <a:rPr lang="en-US" dirty="0" smtClean="0"/>
              <a:t> object has 3 components:</a:t>
            </a:r>
          </a:p>
          <a:p>
            <a:pPr marL="800100" lvl="1" indent="-342900">
              <a:buFont typeface="+mj-lt"/>
              <a:buAutoNum type="arabicPeriod"/>
            </a:pPr>
            <a:r>
              <a:rPr lang="en-US" dirty="0" err="1" smtClean="0"/>
              <a:t>xAOD</a:t>
            </a:r>
            <a:r>
              <a:rPr lang="en-US" dirty="0" smtClean="0"/>
              <a:t> </a:t>
            </a:r>
            <a:r>
              <a:rPr lang="en-US" b="1" dirty="0" smtClean="0">
                <a:solidFill>
                  <a:schemeClr val="tx2"/>
                </a:solidFill>
              </a:rPr>
              <a:t>interface class</a:t>
            </a:r>
          </a:p>
          <a:p>
            <a:pPr lvl="2"/>
            <a:r>
              <a:rPr lang="en-US" dirty="0" smtClean="0"/>
              <a:t>Front end for the user, proper C++ object</a:t>
            </a:r>
          </a:p>
          <a:p>
            <a:pPr lvl="3"/>
            <a:r>
              <a:rPr lang="en-US" dirty="0" smtClean="0"/>
              <a:t>May be without any data members</a:t>
            </a:r>
          </a:p>
          <a:p>
            <a:pPr marL="800100" lvl="1" indent="-342900">
              <a:buFont typeface="+mj-lt"/>
              <a:buAutoNum type="arabicPeriod"/>
            </a:pPr>
            <a:r>
              <a:rPr lang="en-US" dirty="0" smtClean="0"/>
              <a:t>Auxiliary Store - </a:t>
            </a:r>
            <a:r>
              <a:rPr lang="en-US" b="1" dirty="0" smtClean="0">
                <a:solidFill>
                  <a:schemeClr val="tx2"/>
                </a:solidFill>
              </a:rPr>
              <a:t>static data container</a:t>
            </a:r>
          </a:p>
          <a:p>
            <a:pPr lvl="2"/>
            <a:r>
              <a:rPr lang="en-US" dirty="0" smtClean="0"/>
              <a:t>Predefined C++ type (similar to </a:t>
            </a:r>
            <a:r>
              <a:rPr lang="en-US" dirty="0" err="1" smtClean="0"/>
              <a:t>egDetails</a:t>
            </a:r>
            <a:r>
              <a:rPr lang="en-US" dirty="0" smtClean="0"/>
              <a:t>…)</a:t>
            </a:r>
          </a:p>
          <a:p>
            <a:pPr lvl="3"/>
            <a:r>
              <a:rPr lang="en-US" dirty="0" smtClean="0"/>
              <a:t>Has a dictionary</a:t>
            </a:r>
          </a:p>
          <a:p>
            <a:pPr marL="800100" lvl="1" indent="-342900">
              <a:buFont typeface="+mj-lt"/>
              <a:buAutoNum type="arabicPeriod"/>
            </a:pPr>
            <a:r>
              <a:rPr lang="en-US" dirty="0" smtClean="0"/>
              <a:t>Auxiliary Store - </a:t>
            </a:r>
            <a:r>
              <a:rPr lang="en-US" b="1" dirty="0" smtClean="0">
                <a:solidFill>
                  <a:schemeClr val="tx2"/>
                </a:solidFill>
              </a:rPr>
              <a:t>dynamic extension</a:t>
            </a:r>
          </a:p>
          <a:p>
            <a:pPr lvl="2"/>
            <a:r>
              <a:rPr lang="en-US" dirty="0" smtClean="0"/>
              <a:t>Dynamic structure, attributes can be added at any time</a:t>
            </a:r>
          </a:p>
          <a:p>
            <a:pPr lvl="3"/>
            <a:r>
              <a:rPr lang="en-US" dirty="0" smtClean="0"/>
              <a:t>Extension to </a:t>
            </a:r>
            <a:r>
              <a:rPr lang="en-US" dirty="0" err="1" smtClean="0"/>
              <a:t>DataVector</a:t>
            </a:r>
            <a:endParaRPr lang="en-US" dirty="0" smtClean="0"/>
          </a:p>
          <a:p>
            <a:pPr lvl="3"/>
            <a:r>
              <a:rPr lang="en-US" dirty="0" smtClean="0"/>
              <a:t>No dictionary – needs special handling in the Persistency layer!</a:t>
            </a:r>
          </a:p>
          <a:p>
            <a:pPr lvl="4"/>
            <a:r>
              <a:rPr lang="en-US" dirty="0" smtClean="0"/>
              <a:t>The (former POOL) </a:t>
            </a:r>
            <a:r>
              <a:rPr lang="en-US" dirty="0" err="1" smtClean="0"/>
              <a:t>RootStorageSvc</a:t>
            </a:r>
            <a:r>
              <a:rPr lang="en-US" dirty="0" smtClean="0"/>
              <a:t> will assign a </a:t>
            </a:r>
            <a:r>
              <a:rPr lang="en-US" dirty="0" err="1" smtClean="0"/>
              <a:t>TBranch</a:t>
            </a:r>
            <a:r>
              <a:rPr lang="en-US" dirty="0" smtClean="0"/>
              <a:t> to each attribute.</a:t>
            </a:r>
            <a:endParaRPr lang="en-US" dirty="0"/>
          </a:p>
        </p:txBody>
      </p:sp>
      <p:sp>
        <p:nvSpPr>
          <p:cNvPr id="3" name="Date Placeholder 2"/>
          <p:cNvSpPr>
            <a:spLocks noGrp="1"/>
          </p:cNvSpPr>
          <p:nvPr>
            <p:ph type="dt" sz="half" idx="10"/>
          </p:nvPr>
        </p:nvSpPr>
        <p:spPr/>
        <p:txBody>
          <a:bodyPr/>
          <a:lstStyle/>
          <a:p>
            <a:r>
              <a:rPr lang="en-US" smtClean="0"/>
              <a:t>2/25/2014</a:t>
            </a:r>
            <a:endParaRPr lang="en-US"/>
          </a:p>
        </p:txBody>
      </p:sp>
      <p:sp>
        <p:nvSpPr>
          <p:cNvPr id="4" name="Footer Placeholder 3"/>
          <p:cNvSpPr>
            <a:spLocks noGrp="1"/>
          </p:cNvSpPr>
          <p:nvPr>
            <p:ph type="ftr" sz="quarter" idx="11"/>
          </p:nvPr>
        </p:nvSpPr>
        <p:spPr/>
        <p:txBody>
          <a:bodyPr/>
          <a:lstStyle/>
          <a:p>
            <a:r>
              <a:rPr lang="en-US" smtClean="0"/>
              <a:t>Peter van Gemmeren (ANL): AOD format Task Force 1 status</a:t>
            </a:r>
            <a:endParaRPr lang="en-US"/>
          </a:p>
        </p:txBody>
      </p:sp>
      <p:sp>
        <p:nvSpPr>
          <p:cNvPr id="5" name="Slide Number Placeholder 4"/>
          <p:cNvSpPr>
            <a:spLocks noGrp="1"/>
          </p:cNvSpPr>
          <p:nvPr>
            <p:ph type="sldNum" sz="quarter" idx="12"/>
          </p:nvPr>
        </p:nvSpPr>
        <p:spPr/>
        <p:txBody>
          <a:bodyPr/>
          <a:lstStyle/>
          <a:p>
            <a:fld id="{80ABE679-0912-4922-9D8D-B6991D63A5A4}" type="slidenum">
              <a:rPr lang="en-US" smtClean="0"/>
              <a:pPr/>
              <a:t>5</a:t>
            </a:fld>
            <a:endParaRPr lang="en-US"/>
          </a:p>
        </p:txBody>
      </p:sp>
      <p:sp>
        <p:nvSpPr>
          <p:cNvPr id="7" name="Flowchart: Process 6"/>
          <p:cNvSpPr/>
          <p:nvPr/>
        </p:nvSpPr>
        <p:spPr bwMode="auto">
          <a:xfrm>
            <a:off x="5486400" y="1600200"/>
            <a:ext cx="914400" cy="3048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rPr>
              <a:t>Foo</a:t>
            </a:r>
          </a:p>
        </p:txBody>
      </p:sp>
      <p:sp>
        <p:nvSpPr>
          <p:cNvPr id="8" name="Flowchart: Process 7"/>
          <p:cNvSpPr/>
          <p:nvPr/>
        </p:nvSpPr>
        <p:spPr bwMode="auto">
          <a:xfrm>
            <a:off x="6629400" y="1600200"/>
            <a:ext cx="914400" cy="3048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rPr>
              <a:t>FooAux</a:t>
            </a:r>
            <a:endParaRPr kumimoji="0" lang="en-US" sz="1200" b="0" i="0" u="none" strike="noStrike" cap="none" normalizeH="0" baseline="0" dirty="0" smtClean="0">
              <a:ln>
                <a:noFill/>
              </a:ln>
              <a:solidFill>
                <a:schemeClr val="tx1"/>
              </a:solidFill>
              <a:effectLst/>
              <a:latin typeface="Calibri" pitchFamily="34" charset="0"/>
            </a:endParaRPr>
          </a:p>
        </p:txBody>
      </p:sp>
      <p:sp>
        <p:nvSpPr>
          <p:cNvPr id="9" name="Flowchart: Process 8"/>
          <p:cNvSpPr/>
          <p:nvPr/>
        </p:nvSpPr>
        <p:spPr bwMode="auto">
          <a:xfrm>
            <a:off x="7772400" y="1600200"/>
            <a:ext cx="914400" cy="3048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rPr>
              <a:t>FooAuxDyn</a:t>
            </a:r>
            <a:endParaRPr kumimoji="0" lang="en-US" sz="1200" b="0" i="0" u="none" strike="noStrike" cap="none" normalizeH="0" baseline="0" dirty="0" smtClean="0">
              <a:ln>
                <a:noFill/>
              </a:ln>
              <a:solidFill>
                <a:schemeClr val="tx1"/>
              </a:solidFill>
              <a:effectLst/>
              <a:latin typeface="Calibri" pitchFamily="34" charset="0"/>
            </a:endParaRPr>
          </a:p>
        </p:txBody>
      </p:sp>
      <p:sp>
        <p:nvSpPr>
          <p:cNvPr id="10" name="Flowchart: Process 9"/>
          <p:cNvSpPr/>
          <p:nvPr/>
        </p:nvSpPr>
        <p:spPr bwMode="auto">
          <a:xfrm>
            <a:off x="5486400" y="1905000"/>
            <a:ext cx="914400" cy="6096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rPr>
              <a:t>+ </a:t>
            </a:r>
            <a:r>
              <a:rPr kumimoji="0" lang="en-US" sz="1000" b="0" i="0" u="none" strike="noStrike" cap="none" normalizeH="0" baseline="0" dirty="0" err="1" smtClean="0">
                <a:ln>
                  <a:noFill/>
                </a:ln>
                <a:solidFill>
                  <a:schemeClr val="tx1"/>
                </a:solidFill>
                <a:effectLst/>
                <a:latin typeface="Calibri" pitchFamily="34" charset="0"/>
              </a:rPr>
              <a:t>getA</a:t>
            </a:r>
            <a:r>
              <a:rPr kumimoji="0" lang="en-US" sz="1000" b="0" i="0" u="none" strike="noStrike" cap="none" normalizeH="0" baseline="0" dirty="0" smtClean="0">
                <a:ln>
                  <a:noFill/>
                </a:ln>
                <a:solidFill>
                  <a:schemeClr val="tx1"/>
                </a:solidFill>
                <a:effectLst/>
                <a:latin typeface="Calibri" pitchFamily="34" charset="0"/>
              </a:rPr>
              <a:t>()</a:t>
            </a:r>
          </a:p>
          <a:p>
            <a:pPr marL="0" marR="0" indent="0" defTabSz="914400" rtl="0" eaLnBrk="1" fontAlgn="base" latinLnBrk="0" hangingPunct="1">
              <a:lnSpc>
                <a:spcPct val="100000"/>
              </a:lnSpc>
              <a:spcBef>
                <a:spcPct val="0"/>
              </a:spcBef>
              <a:spcAft>
                <a:spcPct val="0"/>
              </a:spcAft>
              <a:buClrTx/>
              <a:buSzTx/>
              <a:buFontTx/>
              <a:buNone/>
              <a:tabLst/>
            </a:pPr>
            <a:r>
              <a:rPr lang="en-US" sz="1000" dirty="0" smtClean="0">
                <a:latin typeface="Calibri" pitchFamily="34" charset="0"/>
              </a:rPr>
              <a:t>+ </a:t>
            </a:r>
            <a:r>
              <a:rPr lang="en-US" sz="1000" dirty="0" err="1" smtClean="0">
                <a:latin typeface="Calibri" pitchFamily="34" charset="0"/>
              </a:rPr>
              <a:t>getB</a:t>
            </a:r>
            <a:r>
              <a:rPr lang="en-US" sz="1000" dirty="0" smtClean="0">
                <a:latin typeface="Calibri" pitchFamily="34" charset="0"/>
              </a:rPr>
              <a:t>()</a:t>
            </a:r>
          </a:p>
          <a:p>
            <a:pPr marL="0" marR="0" indent="0"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rPr>
              <a:t>+</a:t>
            </a:r>
            <a:r>
              <a:rPr kumimoji="0" lang="en-US" sz="1000" b="0" i="0" u="none" strike="noStrike" cap="none" normalizeH="0" dirty="0" smtClean="0">
                <a:ln>
                  <a:noFill/>
                </a:ln>
                <a:solidFill>
                  <a:schemeClr val="tx1"/>
                </a:solidFill>
                <a:effectLst/>
                <a:latin typeface="Calibri" pitchFamily="34" charset="0"/>
              </a:rPr>
              <a:t> </a:t>
            </a:r>
            <a:r>
              <a:rPr kumimoji="0" lang="en-US" sz="1000" b="0" i="0" u="none" strike="noStrike" cap="none" normalizeH="0" dirty="0" err="1" smtClean="0">
                <a:ln>
                  <a:noFill/>
                </a:ln>
                <a:solidFill>
                  <a:schemeClr val="tx1"/>
                </a:solidFill>
                <a:effectLst/>
                <a:latin typeface="Calibri" pitchFamily="34" charset="0"/>
              </a:rPr>
              <a:t>getC</a:t>
            </a:r>
            <a:r>
              <a:rPr kumimoji="0" lang="en-US" sz="1000" b="0" i="0" u="none" strike="noStrike" cap="none" normalizeH="0" dirty="0" smtClean="0">
                <a:ln>
                  <a:noFill/>
                </a:ln>
                <a:solidFill>
                  <a:schemeClr val="tx1"/>
                </a:solidFill>
                <a:effectLst/>
                <a:latin typeface="Calibri" pitchFamily="34" charset="0"/>
              </a:rPr>
              <a:t>()</a:t>
            </a:r>
            <a:endParaRPr kumimoji="0" lang="en-US" sz="1000" b="0" i="0" u="none" strike="noStrike" cap="none" normalizeH="0" baseline="0" dirty="0" smtClean="0">
              <a:ln>
                <a:noFill/>
              </a:ln>
              <a:solidFill>
                <a:schemeClr val="tx1"/>
              </a:solidFill>
              <a:effectLst/>
              <a:latin typeface="Calibri" pitchFamily="34" charset="0"/>
            </a:endParaRPr>
          </a:p>
        </p:txBody>
      </p:sp>
      <p:sp>
        <p:nvSpPr>
          <p:cNvPr id="11" name="Flowchart: Process 10"/>
          <p:cNvSpPr/>
          <p:nvPr/>
        </p:nvSpPr>
        <p:spPr bwMode="auto">
          <a:xfrm>
            <a:off x="5486400" y="2514600"/>
            <a:ext cx="914400" cy="6096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000" dirty="0" smtClean="0">
                <a:latin typeface="Calibri" pitchFamily="34" charset="0"/>
              </a:rPr>
              <a:t>- A // rarely</a:t>
            </a:r>
            <a:endParaRPr kumimoji="0" lang="en-US" sz="1000" b="0" i="0" u="none" strike="noStrike" cap="none" normalizeH="0" baseline="0" dirty="0" smtClean="0">
              <a:ln>
                <a:noFill/>
              </a:ln>
              <a:solidFill>
                <a:schemeClr val="tx1"/>
              </a:solidFill>
              <a:effectLst/>
              <a:latin typeface="Calibri" pitchFamily="34" charset="0"/>
            </a:endParaRPr>
          </a:p>
        </p:txBody>
      </p:sp>
      <p:sp>
        <p:nvSpPr>
          <p:cNvPr id="12" name="Flowchart: Process 11"/>
          <p:cNvSpPr/>
          <p:nvPr/>
        </p:nvSpPr>
        <p:spPr bwMode="auto">
          <a:xfrm>
            <a:off x="6629400" y="2514600"/>
            <a:ext cx="914400" cy="6096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000" dirty="0" smtClean="0">
                <a:latin typeface="Calibri" pitchFamily="34" charset="0"/>
              </a:rPr>
              <a:t>- B // often</a:t>
            </a:r>
            <a:endParaRPr kumimoji="0" lang="en-US" sz="1000" b="0" i="0" u="none" strike="noStrike" cap="none" normalizeH="0" baseline="0" dirty="0" smtClean="0">
              <a:ln>
                <a:noFill/>
              </a:ln>
              <a:solidFill>
                <a:schemeClr val="tx1"/>
              </a:solidFill>
              <a:effectLst/>
              <a:latin typeface="Calibri" pitchFamily="34" charset="0"/>
            </a:endParaRPr>
          </a:p>
        </p:txBody>
      </p:sp>
      <p:sp>
        <p:nvSpPr>
          <p:cNvPr id="13" name="Flowchart: Process 12"/>
          <p:cNvSpPr/>
          <p:nvPr/>
        </p:nvSpPr>
        <p:spPr bwMode="auto">
          <a:xfrm>
            <a:off x="7772400" y="2514600"/>
            <a:ext cx="914400" cy="6096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000" dirty="0" smtClean="0">
                <a:latin typeface="Calibri" pitchFamily="34" charset="0"/>
              </a:rPr>
              <a:t>- C // maybe</a:t>
            </a:r>
            <a:endParaRPr kumimoji="0" lang="en-US" sz="1000" b="0" i="0" u="none" strike="noStrike" cap="none" normalizeH="0" baseline="0" dirty="0" smtClean="0">
              <a:ln>
                <a:noFill/>
              </a:ln>
              <a:solidFill>
                <a:schemeClr val="tx1"/>
              </a:solidFill>
              <a:effectLst/>
              <a:latin typeface="Calibri" pitchFamily="34" charset="0"/>
            </a:endParaRPr>
          </a:p>
        </p:txBody>
      </p:sp>
      <p:sp>
        <p:nvSpPr>
          <p:cNvPr id="14" name="Flowchart: Process 13"/>
          <p:cNvSpPr/>
          <p:nvPr/>
        </p:nvSpPr>
        <p:spPr bwMode="auto">
          <a:xfrm>
            <a:off x="7777537" y="1905000"/>
            <a:ext cx="914400" cy="609600"/>
          </a:xfrm>
          <a:prstGeom prst="flowChartProcess">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en-US" sz="1000" dirty="0" smtClean="0">
                <a:latin typeface="Calibri" pitchFamily="34" charset="0"/>
              </a:rPr>
              <a:t>+ add()</a:t>
            </a:r>
            <a:endParaRPr kumimoji="0" lang="en-US" sz="1000" b="0" i="0" u="none" strike="noStrike" cap="none" normalizeH="0" baseline="0" dirty="0" smtClean="0">
              <a:ln>
                <a:noFill/>
              </a:ln>
              <a:solidFill>
                <a:schemeClr val="tx1"/>
              </a:solidFill>
              <a:effectLst/>
              <a:latin typeface="Calibri" pitchFamily="34" charset="0"/>
            </a:endParaRPr>
          </a:p>
        </p:txBody>
      </p:sp>
    </p:spTree>
    <p:extLst>
      <p:ext uri="{BB962C8B-B14F-4D97-AF65-F5344CB8AC3E}">
        <p14:creationId xmlns:p14="http://schemas.microsoft.com/office/powerpoint/2010/main" val="1909659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xAOD</a:t>
            </a:r>
            <a:r>
              <a:rPr lang="en-US" dirty="0" smtClean="0"/>
              <a:t> persistent storage layout:</a:t>
            </a:r>
            <a:br>
              <a:rPr lang="en-US" dirty="0" smtClean="0"/>
            </a:br>
            <a:r>
              <a:rPr lang="en-US" dirty="0" smtClean="0"/>
              <a:t>Branches, Baskets and Compression for </a:t>
            </a:r>
            <a:r>
              <a:rPr lang="en-US" dirty="0" err="1" smtClean="0"/>
              <a:t>xAOD</a:t>
            </a:r>
            <a:endParaRPr lang="en-US" dirty="0"/>
          </a:p>
        </p:txBody>
      </p:sp>
      <p:sp>
        <p:nvSpPr>
          <p:cNvPr id="3" name="Content Placeholder 2"/>
          <p:cNvSpPr>
            <a:spLocks noGrp="1"/>
          </p:cNvSpPr>
          <p:nvPr>
            <p:ph idx="1"/>
          </p:nvPr>
        </p:nvSpPr>
        <p:spPr/>
        <p:txBody>
          <a:bodyPr/>
          <a:lstStyle/>
          <a:p>
            <a:r>
              <a:rPr lang="en-US" dirty="0" smtClean="0"/>
              <a:t>Primary </a:t>
            </a:r>
            <a:r>
              <a:rPr lang="en-US" dirty="0" err="1" smtClean="0"/>
              <a:t>xAOD</a:t>
            </a:r>
            <a:r>
              <a:rPr lang="en-US" dirty="0" smtClean="0"/>
              <a:t> in 19.0.2.1 has </a:t>
            </a:r>
            <a:r>
              <a:rPr lang="en-US" b="1" dirty="0" smtClean="0">
                <a:solidFill>
                  <a:schemeClr val="tx2"/>
                </a:solidFill>
              </a:rPr>
              <a:t>2,119 Branches/Leaves</a:t>
            </a:r>
            <a:r>
              <a:rPr lang="en-US" dirty="0" smtClean="0"/>
              <a:t>:</a:t>
            </a:r>
          </a:p>
          <a:p>
            <a:pPr lvl="1"/>
            <a:r>
              <a:rPr lang="en-US" dirty="0" smtClean="0"/>
              <a:t>204 core and other objects</a:t>
            </a:r>
          </a:p>
          <a:p>
            <a:pPr lvl="1"/>
            <a:r>
              <a:rPr lang="en-US" dirty="0" smtClean="0"/>
              <a:t>1,066 for concrete Auxiliary store objects</a:t>
            </a:r>
          </a:p>
          <a:p>
            <a:pPr lvl="2"/>
            <a:r>
              <a:rPr lang="en-US" dirty="0" smtClean="0"/>
              <a:t>50 objects, currently fully split</a:t>
            </a:r>
          </a:p>
          <a:p>
            <a:pPr lvl="1"/>
            <a:r>
              <a:rPr lang="en-US" dirty="0" smtClean="0"/>
              <a:t>849 for dynamic </a:t>
            </a:r>
            <a:r>
              <a:rPr lang="en-US" dirty="0"/>
              <a:t>Auxiliary store </a:t>
            </a:r>
            <a:r>
              <a:rPr lang="en-US" dirty="0" smtClean="0"/>
              <a:t>attributes</a:t>
            </a:r>
          </a:p>
          <a:p>
            <a:pPr lvl="2"/>
            <a:r>
              <a:rPr lang="en-US" b="1" dirty="0" smtClean="0">
                <a:solidFill>
                  <a:schemeClr val="accent3"/>
                </a:solidFill>
              </a:rPr>
              <a:t>Unfortunately these cannot be reduced.</a:t>
            </a:r>
          </a:p>
          <a:p>
            <a:r>
              <a:rPr lang="en-US" dirty="0" smtClean="0"/>
              <a:t>Each Leaf has its own basket for compression and their size was optimized with </a:t>
            </a:r>
            <a:r>
              <a:rPr lang="en-US" b="1" dirty="0" err="1" smtClean="0">
                <a:solidFill>
                  <a:schemeClr val="tx2"/>
                </a:solidFill>
              </a:rPr>
              <a:t>auto_flush</a:t>
            </a:r>
            <a:r>
              <a:rPr lang="en-US" b="1" dirty="0" smtClean="0">
                <a:solidFill>
                  <a:schemeClr val="tx2"/>
                </a:solidFill>
              </a:rPr>
              <a:t> = 10</a:t>
            </a:r>
            <a:r>
              <a:rPr lang="en-US" dirty="0" smtClean="0"/>
              <a:t>, to hold a small number of events.</a:t>
            </a:r>
          </a:p>
          <a:p>
            <a:pPr lvl="1"/>
            <a:r>
              <a:rPr lang="en-US" dirty="0" smtClean="0"/>
              <a:t>Good for primary data and event-wise reading.</a:t>
            </a:r>
          </a:p>
          <a:p>
            <a:pPr lvl="1"/>
            <a:r>
              <a:rPr lang="en-US" dirty="0" smtClean="0"/>
              <a:t>Virtual memory needed for 10 events of decompressed data:</a:t>
            </a:r>
          </a:p>
          <a:p>
            <a:pPr lvl="2"/>
            <a:r>
              <a:rPr lang="en-US" dirty="0" smtClean="0"/>
              <a:t>4 MB for dynamic store, </a:t>
            </a:r>
            <a:r>
              <a:rPr lang="en-US" b="1" dirty="0" smtClean="0">
                <a:solidFill>
                  <a:schemeClr val="accent3"/>
                </a:solidFill>
              </a:rPr>
              <a:t>33.5 MB for concrete store</a:t>
            </a:r>
            <a:r>
              <a:rPr lang="en-US" dirty="0" smtClean="0"/>
              <a:t>.</a:t>
            </a:r>
          </a:p>
          <a:p>
            <a:r>
              <a:rPr lang="en-US" dirty="0" smtClean="0"/>
              <a:t>Compression factor for typical data is 3 – 4, anything much higher than that indicates redundant data, wastes CPU and memory.</a:t>
            </a:r>
          </a:p>
          <a:p>
            <a:pPr lvl="1"/>
            <a:r>
              <a:rPr lang="en-US" dirty="0" smtClean="0"/>
              <a:t>12 branches with </a:t>
            </a:r>
            <a:r>
              <a:rPr lang="en-US" b="1" dirty="0" smtClean="0">
                <a:solidFill>
                  <a:schemeClr val="tx2"/>
                </a:solidFill>
              </a:rPr>
              <a:t>compression &gt; 100</a:t>
            </a:r>
            <a:r>
              <a:rPr lang="en-US" dirty="0" smtClean="0"/>
              <a:t>!</a:t>
            </a:r>
          </a:p>
        </p:txBody>
      </p:sp>
      <p:sp>
        <p:nvSpPr>
          <p:cNvPr id="9" name="Date Placeholder 8"/>
          <p:cNvSpPr>
            <a:spLocks noGrp="1"/>
          </p:cNvSpPr>
          <p:nvPr>
            <p:ph type="dt" sz="half" idx="10"/>
          </p:nvPr>
        </p:nvSpPr>
        <p:spPr/>
        <p:txBody>
          <a:bodyPr/>
          <a:lstStyle/>
          <a:p>
            <a:r>
              <a:rPr lang="en-US" smtClean="0"/>
              <a:t>6/04/2014</a:t>
            </a:r>
            <a:endParaRPr lang="en-US"/>
          </a:p>
        </p:txBody>
      </p:sp>
      <p:sp>
        <p:nvSpPr>
          <p:cNvPr id="10" name="Footer Placeholder 9"/>
          <p:cNvSpPr>
            <a:spLocks noGrp="1"/>
          </p:cNvSpPr>
          <p:nvPr>
            <p:ph type="ftr" sz="quarter" idx="11"/>
          </p:nvPr>
        </p:nvSpPr>
        <p:spPr/>
        <p:txBody>
          <a:bodyPr/>
          <a:lstStyle/>
          <a:p>
            <a:r>
              <a:rPr lang="en-US" smtClean="0"/>
              <a:t>Peter van Gemmeren (ANL): Event Sizes: other aspects of xAOD</a:t>
            </a:r>
            <a:endParaRPr lang="en-US"/>
          </a:p>
        </p:txBody>
      </p:sp>
      <p:sp>
        <p:nvSpPr>
          <p:cNvPr id="11" name="Slide Number Placeholder 10"/>
          <p:cNvSpPr>
            <a:spLocks noGrp="1"/>
          </p:cNvSpPr>
          <p:nvPr>
            <p:ph type="sldNum" sz="quarter" idx="12"/>
          </p:nvPr>
        </p:nvSpPr>
        <p:spPr/>
        <p:txBody>
          <a:bodyPr/>
          <a:lstStyle/>
          <a:p>
            <a:fld id="{7254C3BD-5772-4C53-A574-C5343C562CCC}" type="slidenum">
              <a:rPr lang="en-US" smtClean="0"/>
              <a:t>6</a:t>
            </a:fld>
            <a:endParaRPr lang="en-US"/>
          </a:p>
        </p:txBody>
      </p:sp>
    </p:spTree>
    <p:extLst>
      <p:ext uri="{BB962C8B-B14F-4D97-AF65-F5344CB8AC3E}">
        <p14:creationId xmlns:p14="http://schemas.microsoft.com/office/powerpoint/2010/main" val="3246382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err="1" smtClean="0"/>
              <a:t>xAOD</a:t>
            </a:r>
            <a:r>
              <a:rPr lang="en-US" dirty="0" smtClean="0"/>
              <a:t> Event </a:t>
            </a:r>
            <a:r>
              <a:rPr lang="en-US" dirty="0" smtClean="0"/>
              <a:t>Sizes</a:t>
            </a:r>
            <a:endParaRPr lang="en-US" dirty="0"/>
          </a:p>
        </p:txBody>
      </p:sp>
      <p:graphicFrame>
        <p:nvGraphicFramePr>
          <p:cNvPr id="11" name="Content Placeholder 10"/>
          <p:cNvGraphicFramePr>
            <a:graphicFrameLocks noGrp="1"/>
          </p:cNvGraphicFramePr>
          <p:nvPr>
            <p:ph sz="half" idx="1"/>
            <p:extLst>
              <p:ext uri="{D42A27DB-BD31-4B8C-83A1-F6EECF244321}">
                <p14:modId xmlns:p14="http://schemas.microsoft.com/office/powerpoint/2010/main" val="3304402280"/>
              </p:ext>
            </p:extLst>
          </p:nvPr>
        </p:nvGraphicFramePr>
        <p:xfrm>
          <a:off x="457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 Placeholder 13"/>
          <p:cNvSpPr>
            <a:spLocks noGrp="1"/>
          </p:cNvSpPr>
          <p:nvPr>
            <p:ph sz="half" idx="2"/>
          </p:nvPr>
        </p:nvSpPr>
        <p:spPr/>
        <p:txBody>
          <a:bodyPr/>
          <a:lstStyle/>
          <a:p>
            <a:r>
              <a:rPr lang="en-US" dirty="0" smtClean="0"/>
              <a:t>Total Size 560 KB fur mu = 36</a:t>
            </a:r>
          </a:p>
          <a:p>
            <a:pPr lvl="1"/>
            <a:r>
              <a:rPr lang="en-US" dirty="0" smtClean="0"/>
              <a:t>Up from ~420 for old AOD (same data)</a:t>
            </a:r>
          </a:p>
          <a:p>
            <a:r>
              <a:rPr lang="en-US" dirty="0" smtClean="0"/>
              <a:t>Most of the Data Model was completely redesigned and complexity/information/data content was reduced.</a:t>
            </a:r>
          </a:p>
          <a:p>
            <a:pPr lvl="1"/>
            <a:r>
              <a:rPr lang="en-US" dirty="0" smtClean="0"/>
              <a:t>Except </a:t>
            </a:r>
            <a:r>
              <a:rPr lang="en-US" dirty="0" err="1" smtClean="0"/>
              <a:t>CaloTopo</a:t>
            </a:r>
            <a:r>
              <a:rPr lang="en-US" dirty="0" smtClean="0"/>
              <a:t>, which grew by a factor of almost 2, because of the lost of custom optimization in the T/P layer.</a:t>
            </a:r>
          </a:p>
          <a:p>
            <a:pPr lvl="1"/>
            <a:r>
              <a:rPr lang="en-US" dirty="0" smtClean="0"/>
              <a:t>New objects, especially </a:t>
            </a:r>
            <a:r>
              <a:rPr lang="en-US" dirty="0" err="1" smtClean="0"/>
              <a:t>PFlow</a:t>
            </a:r>
            <a:r>
              <a:rPr lang="en-US" dirty="0" smtClean="0"/>
              <a:t>, contribute to the overall size increase.</a:t>
            </a:r>
          </a:p>
          <a:p>
            <a:pPr lvl="1"/>
            <a:endParaRPr lang="en-US" dirty="0" smtClean="0"/>
          </a:p>
          <a:p>
            <a:pPr marL="0" indent="0">
              <a:buNone/>
            </a:pPr>
            <a:endParaRPr lang="en-US" dirty="0" smtClean="0"/>
          </a:p>
        </p:txBody>
      </p:sp>
    </p:spTree>
    <p:extLst>
      <p:ext uri="{BB962C8B-B14F-4D97-AF65-F5344CB8AC3E}">
        <p14:creationId xmlns:p14="http://schemas.microsoft.com/office/powerpoint/2010/main" val="3766453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Versioning</a:t>
            </a:r>
            <a:endParaRPr lang="en-US" dirty="0"/>
          </a:p>
        </p:txBody>
      </p:sp>
      <p:sp>
        <p:nvSpPr>
          <p:cNvPr id="3" name="Content Placeholder 2"/>
          <p:cNvSpPr>
            <a:spLocks noGrp="1"/>
          </p:cNvSpPr>
          <p:nvPr>
            <p:ph idx="1"/>
          </p:nvPr>
        </p:nvSpPr>
        <p:spPr/>
        <p:txBody>
          <a:bodyPr/>
          <a:lstStyle/>
          <a:p>
            <a:r>
              <a:rPr lang="en-US" dirty="0" smtClean="0"/>
              <a:t>Instead of complete transient persistent separation of all storable Event Data Model classes, a versioning approach was adopted.</a:t>
            </a:r>
          </a:p>
          <a:p>
            <a:pPr lvl="1"/>
            <a:r>
              <a:rPr lang="en-US" dirty="0" smtClean="0"/>
              <a:t>T/P separation:</a:t>
            </a:r>
          </a:p>
          <a:p>
            <a:pPr lvl="2"/>
            <a:r>
              <a:rPr lang="en-US" dirty="0" smtClean="0"/>
              <a:t>Each transient class foo has an independent (often much simpler) counterpart </a:t>
            </a:r>
            <a:r>
              <a:rPr lang="en-US" dirty="0" err="1" smtClean="0"/>
              <a:t>foo_p</a:t>
            </a:r>
            <a:r>
              <a:rPr lang="en-US" dirty="0" smtClean="0"/>
              <a:t>&lt;N&gt;, that stores the state (i.e. data member of foo).</a:t>
            </a:r>
          </a:p>
          <a:p>
            <a:pPr marL="1714500" lvl="3" indent="-342900">
              <a:buFont typeface="+mj-lt"/>
              <a:buAutoNum type="arabicPeriod"/>
            </a:pPr>
            <a:r>
              <a:rPr lang="en-US" dirty="0" smtClean="0"/>
              <a:t>The persistent class can simplify (often overly complex) transient classes (no member functions, pointers, inheritance…).</a:t>
            </a:r>
          </a:p>
          <a:p>
            <a:pPr marL="1714500" lvl="3" indent="-342900">
              <a:buFont typeface="+mj-lt"/>
              <a:buAutoNum type="arabicPeriod"/>
            </a:pPr>
            <a:r>
              <a:rPr lang="en-US" dirty="0" smtClean="0"/>
              <a:t>The persistent class can optimize the storage layout of a class (e.g. floats instead of doubles, vector instead of map…).</a:t>
            </a:r>
          </a:p>
          <a:p>
            <a:pPr marL="1714500" lvl="3" indent="-342900">
              <a:buFont typeface="+mj-lt"/>
              <a:buAutoNum type="arabicPeriod"/>
            </a:pPr>
            <a:r>
              <a:rPr lang="en-US" dirty="0" smtClean="0"/>
              <a:t>A schema change that cannot be handled by ROOT automatically, can be made backward compatible be providing a new </a:t>
            </a:r>
            <a:r>
              <a:rPr lang="en-US" dirty="0" err="1" smtClean="0"/>
              <a:t>foo_p</a:t>
            </a:r>
            <a:r>
              <a:rPr lang="en-US" dirty="0" smtClean="0"/>
              <a:t>&lt;N+1&gt; and a read converter for </a:t>
            </a:r>
            <a:r>
              <a:rPr lang="en-US" dirty="0" err="1" smtClean="0"/>
              <a:t>foo_p</a:t>
            </a:r>
            <a:r>
              <a:rPr lang="en-US" dirty="0" smtClean="0"/>
              <a:t>&lt;N&gt; to the new transient foo.</a:t>
            </a:r>
          </a:p>
          <a:p>
            <a:pPr lvl="2"/>
            <a:r>
              <a:rPr lang="en-US" dirty="0" smtClean="0"/>
              <a:t>In the past all three of these capabilities have been critical to ATLAS at some point.</a:t>
            </a:r>
          </a:p>
          <a:p>
            <a:pPr lvl="1"/>
            <a:r>
              <a:rPr lang="en-US" dirty="0" smtClean="0"/>
              <a:t>Versioning:</a:t>
            </a:r>
          </a:p>
          <a:p>
            <a:pPr lvl="2"/>
            <a:r>
              <a:rPr lang="en-US" dirty="0" smtClean="0"/>
              <a:t>Similar infrastructure, but foo is a </a:t>
            </a:r>
            <a:r>
              <a:rPr lang="en-US" dirty="0" err="1" smtClean="0"/>
              <a:t>typedef</a:t>
            </a:r>
            <a:r>
              <a:rPr lang="en-US" dirty="0" smtClean="0"/>
              <a:t> of the latest </a:t>
            </a:r>
            <a:r>
              <a:rPr lang="en-US" dirty="0" err="1" smtClean="0"/>
              <a:t>foo_v</a:t>
            </a:r>
            <a:r>
              <a:rPr lang="en-US" dirty="0" smtClean="0"/>
              <a:t>&lt;N&gt;.</a:t>
            </a:r>
          </a:p>
          <a:p>
            <a:pPr lvl="3"/>
            <a:r>
              <a:rPr lang="en-US" dirty="0" smtClean="0"/>
              <a:t>No T-&gt;P conversion on writing, or when reading latest class version, but schema evolution can be accomplished using T/P converter.</a:t>
            </a:r>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8</a:t>
            </a:fld>
            <a:endParaRPr lang="en-US"/>
          </a:p>
        </p:txBody>
      </p:sp>
    </p:spTree>
    <p:extLst>
      <p:ext uri="{BB962C8B-B14F-4D97-AF65-F5344CB8AC3E}">
        <p14:creationId xmlns:p14="http://schemas.microsoft.com/office/powerpoint/2010/main" val="4287453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Schema Evolution</a:t>
            </a:r>
            <a:endParaRPr lang="en-US" dirty="0"/>
          </a:p>
        </p:txBody>
      </p:sp>
      <p:sp>
        <p:nvSpPr>
          <p:cNvPr id="3" name="Content Placeholder 2"/>
          <p:cNvSpPr>
            <a:spLocks noGrp="1"/>
          </p:cNvSpPr>
          <p:nvPr>
            <p:ph idx="1"/>
          </p:nvPr>
        </p:nvSpPr>
        <p:spPr/>
        <p:txBody>
          <a:bodyPr/>
          <a:lstStyle/>
          <a:p>
            <a:r>
              <a:rPr lang="en-US" dirty="0" smtClean="0"/>
              <a:t>As in the previous Data Model, schema changes beyond the capability of ROOT can be handled using T/P converter:</a:t>
            </a:r>
          </a:p>
          <a:p>
            <a:pPr lvl="1"/>
            <a:r>
              <a:rPr lang="en-US" dirty="0" smtClean="0"/>
              <a:t>A new class version _[</a:t>
            </a:r>
            <a:r>
              <a:rPr lang="en-US" dirty="0" err="1" smtClean="0"/>
              <a:t>v|p</a:t>
            </a:r>
            <a:r>
              <a:rPr lang="en-US" dirty="0" smtClean="0"/>
              <a:t>]&lt;N+1&gt; is introduced, along with a custom converter allowing to build it from a previous _[</a:t>
            </a:r>
            <a:r>
              <a:rPr lang="en-US" dirty="0" err="1" smtClean="0"/>
              <a:t>v|p</a:t>
            </a:r>
            <a:r>
              <a:rPr lang="en-US" dirty="0" smtClean="0"/>
              <a:t>]&lt;N&gt;.</a:t>
            </a:r>
          </a:p>
          <a:p>
            <a:pPr marL="0" indent="0">
              <a:buNone/>
            </a:pPr>
            <a:r>
              <a:rPr lang="en-US" b="1" dirty="0" smtClean="0">
                <a:solidFill>
                  <a:schemeClr val="tx2"/>
                </a:solidFill>
              </a:rPr>
              <a:t>However:</a:t>
            </a:r>
          </a:p>
          <a:p>
            <a:r>
              <a:rPr lang="en-US" dirty="0" smtClean="0"/>
              <a:t>The dynamic auxiliary store was intended to allow fast attribute selection and decoration.</a:t>
            </a:r>
          </a:p>
          <a:p>
            <a:r>
              <a:rPr lang="en-US" dirty="0" smtClean="0"/>
              <a:t>It does not have a predefined schema:</a:t>
            </a:r>
          </a:p>
          <a:p>
            <a:pPr lvl="1"/>
            <a:r>
              <a:rPr lang="en-US" dirty="0" smtClean="0"/>
              <a:t>Runtime defined by modules calling </a:t>
            </a:r>
            <a:r>
              <a:rPr lang="en-US" dirty="0" err="1" smtClean="0"/>
              <a:t>addMember</a:t>
            </a:r>
            <a:r>
              <a:rPr lang="en-US" dirty="0" smtClean="0"/>
              <a:t>().</a:t>
            </a:r>
          </a:p>
          <a:p>
            <a:pPr lvl="1"/>
            <a:r>
              <a:rPr lang="en-US" dirty="0" smtClean="0"/>
              <a:t>Can/Will change during event processing:</a:t>
            </a:r>
          </a:p>
          <a:p>
            <a:pPr lvl="2"/>
            <a:r>
              <a:rPr lang="en-US" dirty="0"/>
              <a:t>I</a:t>
            </a:r>
            <a:r>
              <a:rPr lang="en-US" dirty="0" smtClean="0"/>
              <a:t>.e.: If there are no Foo in the first events, there will not be any dynamic attributes corresponding to them (not even empty vectors, while there are empty collections), the attributes will be added on a later event, when the first Foo is found.</a:t>
            </a:r>
          </a:p>
          <a:p>
            <a:pPr lvl="2"/>
            <a:r>
              <a:rPr lang="en-US" dirty="0" smtClean="0"/>
              <a:t>I/O infrastructure (such as reading, writing and merging), needs to be able to handle this.</a:t>
            </a:r>
          </a:p>
          <a:p>
            <a:pPr lvl="3"/>
            <a:r>
              <a:rPr lang="en-US" dirty="0" smtClean="0"/>
              <a:t>E.g.: By backfilling data with ‘0’s.</a:t>
            </a:r>
            <a:endParaRPr lang="en-US" dirty="0"/>
          </a:p>
        </p:txBody>
      </p:sp>
      <p:sp>
        <p:nvSpPr>
          <p:cNvPr id="4" name="Date Placeholder 3"/>
          <p:cNvSpPr>
            <a:spLocks noGrp="1"/>
          </p:cNvSpPr>
          <p:nvPr>
            <p:ph type="dt" sz="half" idx="10"/>
          </p:nvPr>
        </p:nvSpPr>
        <p:spPr/>
        <p:txBody>
          <a:bodyPr/>
          <a:lstStyle/>
          <a:p>
            <a:r>
              <a:rPr lang="en-US" smtClean="0"/>
              <a:t>8/20/2014</a:t>
            </a:r>
            <a:endParaRPr lang="en-US"/>
          </a:p>
        </p:txBody>
      </p:sp>
      <p:sp>
        <p:nvSpPr>
          <p:cNvPr id="5" name="Footer Placeholder 4"/>
          <p:cNvSpPr>
            <a:spLocks noGrp="1"/>
          </p:cNvSpPr>
          <p:nvPr>
            <p:ph type="ftr" sz="quarter" idx="11"/>
          </p:nvPr>
        </p:nvSpPr>
        <p:spPr/>
        <p:txBody>
          <a:bodyPr/>
          <a:lstStyle/>
          <a:p>
            <a:r>
              <a:rPr lang="en-US" smtClean="0"/>
              <a:t>Peter van Gemmeren (ANL): xAOD persistence considerations: size, versioning, schema evolution</a:t>
            </a:r>
            <a:endParaRPr lang="en-US"/>
          </a:p>
        </p:txBody>
      </p:sp>
      <p:sp>
        <p:nvSpPr>
          <p:cNvPr id="6" name="Slide Number Placeholder 5"/>
          <p:cNvSpPr>
            <a:spLocks noGrp="1"/>
          </p:cNvSpPr>
          <p:nvPr>
            <p:ph type="sldNum" sz="quarter" idx="12"/>
          </p:nvPr>
        </p:nvSpPr>
        <p:spPr/>
        <p:txBody>
          <a:bodyPr/>
          <a:lstStyle/>
          <a:p>
            <a:fld id="{DF5F801B-8A23-46B1-9891-4CB6271FE33A}" type="slidenum">
              <a:rPr lang="en-US" smtClean="0"/>
              <a:t>9</a:t>
            </a:fld>
            <a:endParaRPr lang="en-US"/>
          </a:p>
        </p:txBody>
      </p:sp>
    </p:spTree>
    <p:extLst>
      <p:ext uri="{BB962C8B-B14F-4D97-AF65-F5344CB8AC3E}">
        <p14:creationId xmlns:p14="http://schemas.microsoft.com/office/powerpoint/2010/main" val="796477219"/>
      </p:ext>
    </p:extLst>
  </p:cSld>
  <p:clrMapOvr>
    <a:masterClrMapping/>
  </p:clrMapOvr>
</p:sld>
</file>

<file path=ppt/theme/theme1.xml><?xml version="1.0" encoding="utf-8"?>
<a:theme xmlns:a="http://schemas.openxmlformats.org/drawingml/2006/main" name="Blue design">
  <a:themeElements>
    <a:clrScheme name="Custom 7">
      <a:dk1>
        <a:srgbClr val="616161"/>
      </a:dk1>
      <a:lt1>
        <a:srgbClr val="FFFFFF"/>
      </a:lt1>
      <a:dk2>
        <a:srgbClr val="1F497D"/>
      </a:dk2>
      <a:lt2>
        <a:srgbClr val="D2D2D2"/>
      </a:lt2>
      <a:accent1>
        <a:srgbClr val="A6C4DE"/>
      </a:accent1>
      <a:accent2>
        <a:srgbClr val="D8AC28"/>
      </a:accent2>
      <a:accent3>
        <a:srgbClr val="A22B38"/>
      </a:accent3>
      <a:accent4>
        <a:srgbClr val="7AB800"/>
      </a:accent4>
      <a:accent5>
        <a:srgbClr val="9D7D9E"/>
      </a:accent5>
      <a:accent6>
        <a:srgbClr val="BF5C28"/>
      </a:accent6>
      <a:hlink>
        <a:srgbClr val="4D8ABE"/>
      </a:hlink>
      <a:folHlink>
        <a:srgbClr val="4D8ABE"/>
      </a:folHlink>
    </a:clrScheme>
    <a:fontScheme name="Blue design">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ue design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8E8F04FB7F2E43947D2F9DA58EE91F" ma:contentTypeVersion="0" ma:contentTypeDescription="Create a new document." ma:contentTypeScope="" ma:versionID="68b1f6d8e48b517b53a24d103d09bc1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A39BD5-C6EA-4764-887E-64B85935D9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62EC54E-2E9D-4BDA-9223-54EFE563A502}">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www.w3.org/XML/1998/namespace"/>
  </ds:schemaRefs>
</ds:datastoreItem>
</file>

<file path=customXml/itemProps3.xml><?xml version="1.0" encoding="utf-8"?>
<ds:datastoreItem xmlns:ds="http://schemas.openxmlformats.org/officeDocument/2006/customXml" ds:itemID="{487B206F-4F53-4F7D-9ECE-64150EF09A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blue_2007</Template>
  <TotalTime>781</TotalTime>
  <Words>1390</Words>
  <Application>Microsoft Office PowerPoint</Application>
  <PresentationFormat>On-screen Show (4:3)</PresentationFormat>
  <Paragraphs>145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Trebuchet MS</vt:lpstr>
      <vt:lpstr>Wingdings</vt:lpstr>
      <vt:lpstr>Blue design</vt:lpstr>
      <vt:lpstr>xAOD persistence considerations:  size, versioning, schema evolution</vt:lpstr>
      <vt:lpstr>Outline</vt:lpstr>
      <vt:lpstr>xAOD</vt:lpstr>
      <vt:lpstr>xAOD Production and Derivation</vt:lpstr>
      <vt:lpstr>xAOD Event Data Model</vt:lpstr>
      <vt:lpstr>xAOD persistent storage layout: Branches, Baskets and Compression for xAOD</vt:lpstr>
      <vt:lpstr>xAOD Event Sizes</vt:lpstr>
      <vt:lpstr>Versioning</vt:lpstr>
      <vt:lpstr>Schema Evolution</vt:lpstr>
      <vt:lpstr>No Schema Evolution on Dynamic Store</vt:lpstr>
      <vt:lpstr>Outlook</vt:lpstr>
      <vt:lpstr>Upcoming work (incomplete list)…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ATLAS priorities for future ROOT enhancements</dc:title>
  <dc:creator>Peter van Gemmeren</dc:creator>
  <cp:lastModifiedBy>Peter van Gemmeren</cp:lastModifiedBy>
  <cp:revision>32</cp:revision>
  <dcterms:created xsi:type="dcterms:W3CDTF">2014-06-13T16:46:29Z</dcterms:created>
  <dcterms:modified xsi:type="dcterms:W3CDTF">2014-08-19T17:36:05Z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0x010100778E8F04FB7F2E43947D2F9DA58EE91F</vt:lpwstr>
  </property>
</Properties>
</file>