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6"/>
  </p:notesMasterIdLst>
  <p:sldIdLst>
    <p:sldId id="264" r:id="rId2"/>
    <p:sldId id="392" r:id="rId3"/>
    <p:sldId id="395" r:id="rId4"/>
    <p:sldId id="384" r:id="rId5"/>
    <p:sldId id="474" r:id="rId6"/>
    <p:sldId id="375" r:id="rId7"/>
    <p:sldId id="343" r:id="rId8"/>
    <p:sldId id="393" r:id="rId9"/>
    <p:sldId id="414" r:id="rId10"/>
    <p:sldId id="412" r:id="rId11"/>
    <p:sldId id="413" r:id="rId12"/>
    <p:sldId id="418" r:id="rId13"/>
    <p:sldId id="462" r:id="rId14"/>
    <p:sldId id="420" r:id="rId15"/>
    <p:sldId id="421" r:id="rId16"/>
    <p:sldId id="454" r:id="rId17"/>
    <p:sldId id="423" r:id="rId18"/>
    <p:sldId id="437" r:id="rId19"/>
    <p:sldId id="438" r:id="rId20"/>
    <p:sldId id="427" r:id="rId21"/>
    <p:sldId id="441" r:id="rId22"/>
    <p:sldId id="442" r:id="rId23"/>
    <p:sldId id="443" r:id="rId24"/>
    <p:sldId id="444" r:id="rId25"/>
    <p:sldId id="445" r:id="rId26"/>
    <p:sldId id="429" r:id="rId27"/>
    <p:sldId id="415" r:id="rId28"/>
    <p:sldId id="446" r:id="rId29"/>
    <p:sldId id="448" r:id="rId30"/>
    <p:sldId id="451" r:id="rId31"/>
    <p:sldId id="455" r:id="rId32"/>
    <p:sldId id="463" r:id="rId33"/>
    <p:sldId id="470" r:id="rId34"/>
    <p:sldId id="464" r:id="rId35"/>
    <p:sldId id="465" r:id="rId36"/>
    <p:sldId id="468" r:id="rId37"/>
    <p:sldId id="471" r:id="rId38"/>
    <p:sldId id="472" r:id="rId39"/>
    <p:sldId id="473" r:id="rId40"/>
    <p:sldId id="432" r:id="rId41"/>
    <p:sldId id="433" r:id="rId42"/>
    <p:sldId id="416" r:id="rId43"/>
    <p:sldId id="371" r:id="rId44"/>
    <p:sldId id="372"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B9DB"/>
    <a:srgbClr val="3DD8FF"/>
    <a:srgbClr val="D30707"/>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5" autoAdjust="0"/>
    <p:restoredTop sz="88442" autoAdjust="0"/>
  </p:normalViewPr>
  <p:slideViewPr>
    <p:cSldViewPr snapToGrid="0" snapToObjects="1">
      <p:cViewPr varScale="1">
        <p:scale>
          <a:sx n="79" d="100"/>
          <a:sy n="79" d="100"/>
        </p:scale>
        <p:origin x="54" y="120"/>
      </p:cViewPr>
      <p:guideLst>
        <p:guide orient="horz" pos="2160"/>
        <p:guide pos="2880"/>
      </p:guideLst>
    </p:cSldViewPr>
  </p:slideViewPr>
  <p:outlineViewPr>
    <p:cViewPr>
      <p:scale>
        <a:sx n="33" d="100"/>
        <a:sy n="33" d="100"/>
      </p:scale>
      <p:origin x="0" y="3736"/>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iagrams/_rels/data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image" Target="../media/image10.png"/><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19.jpeg"/><Relationship Id="rId4" Type="http://schemas.openxmlformats.org/officeDocument/2006/relationships/image" Target="../media/image13.jpeg"/><Relationship Id="rId9" Type="http://schemas.openxmlformats.org/officeDocument/2006/relationships/image" Target="../media/image18.jpeg"/></Relationships>
</file>

<file path=ppt/diagrams/_rels/drawing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3.jpeg"/><Relationship Id="rId7"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image" Target="../media/image10.png"/><Relationship Id="rId6" Type="http://schemas.openxmlformats.org/officeDocument/2006/relationships/image" Target="../media/image15.png"/><Relationship Id="rId5" Type="http://schemas.openxmlformats.org/officeDocument/2006/relationships/image" Target="../media/image18.jpeg"/><Relationship Id="rId10" Type="http://schemas.openxmlformats.org/officeDocument/2006/relationships/image" Target="../media/image19.jpeg"/><Relationship Id="rId4" Type="http://schemas.openxmlformats.org/officeDocument/2006/relationships/image" Target="../media/image14.png"/><Relationship Id="rId9" Type="http://schemas.openxmlformats.org/officeDocument/2006/relationships/image" Target="../media/image11.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AC9A1EB-149D-BA46-951E-2C0798CEEE9C}" type="doc">
      <dgm:prSet loTypeId="urn:microsoft.com/office/officeart/2008/layout/HexagonCluster" loCatId="" qsTypeId="urn:microsoft.com/office/officeart/2005/8/quickstyle/simple2" qsCatId="simple" csTypeId="urn:microsoft.com/office/officeart/2005/8/colors/accent1_2" csCatId="accent1" phldr="1"/>
      <dgm:spPr/>
      <dgm:t>
        <a:bodyPr/>
        <a:lstStyle/>
        <a:p>
          <a:endParaRPr lang="en-US"/>
        </a:p>
      </dgm:t>
    </dgm:pt>
    <dgm:pt modelId="{4900FE6D-1634-C64D-8EEF-E382E03B1755}">
      <dgm:prSet phldrT="[Text]"/>
      <dgm:spPr>
        <a:solidFill>
          <a:schemeClr val="tx1">
            <a:lumMod val="60000"/>
            <a:lumOff val="40000"/>
          </a:schemeClr>
        </a:solidFill>
      </dgm:spPr>
      <dgm:t>
        <a:bodyPr/>
        <a:lstStyle/>
        <a:p>
          <a:r>
            <a:rPr lang="en-US" dirty="0" smtClean="0"/>
            <a:t>Service Agreements</a:t>
          </a:r>
          <a:endParaRPr lang="en-US" dirty="0"/>
        </a:p>
      </dgm:t>
    </dgm:pt>
    <dgm:pt modelId="{4DA39189-ED47-E24E-8D68-891637AA13DC}" type="parTrans" cxnId="{EA854B2D-7FBA-9F49-B2E7-C4A177A0CBDF}">
      <dgm:prSet/>
      <dgm:spPr/>
      <dgm:t>
        <a:bodyPr/>
        <a:lstStyle/>
        <a:p>
          <a:endParaRPr lang="en-US"/>
        </a:p>
      </dgm:t>
    </dgm:pt>
    <dgm:pt modelId="{17BBB8CE-BC4E-AE47-8435-F1DC53D1F480}" type="sibTrans" cxnId="{EA854B2D-7FBA-9F49-B2E7-C4A177A0CBDF}">
      <dgm:prSet/>
      <dgm:spPr>
        <a:blipFill rotWithShape="1">
          <a:blip xmlns:r="http://schemas.openxmlformats.org/officeDocument/2006/relationships" r:embed="rId1"/>
          <a:stretch>
            <a:fillRect/>
          </a:stretch>
        </a:blipFill>
      </dgm:spPr>
      <dgm:t>
        <a:bodyPr/>
        <a:lstStyle/>
        <a:p>
          <a:endParaRPr lang="en-US"/>
        </a:p>
      </dgm:t>
    </dgm:pt>
    <dgm:pt modelId="{D82CB201-4832-E245-BE36-46067BEF6FF2}">
      <dgm:prSet phldrT="[Text]"/>
      <dgm:spPr>
        <a:solidFill>
          <a:schemeClr val="tx1">
            <a:lumMod val="60000"/>
            <a:lumOff val="40000"/>
          </a:schemeClr>
        </a:solidFill>
      </dgm:spPr>
      <dgm:t>
        <a:bodyPr/>
        <a:lstStyle/>
        <a:p>
          <a:r>
            <a:rPr lang="en-US" dirty="0" smtClean="0"/>
            <a:t>Training (Research Programs, Events, Outreach)</a:t>
          </a:r>
          <a:endParaRPr lang="en-US" dirty="0"/>
        </a:p>
      </dgm:t>
    </dgm:pt>
    <dgm:pt modelId="{BC722B85-1FFF-D442-9775-EA5E350F80F4}" type="parTrans" cxnId="{EBA28542-2030-6D41-B07C-3DC3AA10A737}">
      <dgm:prSet/>
      <dgm:spPr/>
      <dgm:t>
        <a:bodyPr/>
        <a:lstStyle/>
        <a:p>
          <a:endParaRPr lang="en-US"/>
        </a:p>
      </dgm:t>
    </dgm:pt>
    <dgm:pt modelId="{9BC32A8E-752F-F548-B735-809311132D5D}" type="sibTrans" cxnId="{EBA28542-2030-6D41-B07C-3DC3AA10A737}">
      <dgm:prSet/>
      <dgm:spPr>
        <a:blipFill rotWithShape="1">
          <a:blip xmlns:r="http://schemas.openxmlformats.org/officeDocument/2006/relationships" r:embed="rId2"/>
          <a:stretch>
            <a:fillRect/>
          </a:stretch>
        </a:blipFill>
      </dgm:spPr>
      <dgm:t>
        <a:bodyPr/>
        <a:lstStyle/>
        <a:p>
          <a:endParaRPr lang="en-US"/>
        </a:p>
      </dgm:t>
    </dgm:pt>
    <dgm:pt modelId="{16AA8883-8C25-F748-91E7-E4B9A3D1F8CD}">
      <dgm:prSet phldrT="[Text]"/>
      <dgm:spPr>
        <a:solidFill>
          <a:schemeClr val="tx1">
            <a:lumMod val="60000"/>
            <a:lumOff val="40000"/>
          </a:schemeClr>
        </a:solidFill>
      </dgm:spPr>
      <dgm:t>
        <a:bodyPr/>
        <a:lstStyle/>
        <a:p>
          <a:r>
            <a:rPr lang="en-US" dirty="0" smtClean="0"/>
            <a:t>Consortia &amp; exploitation agreements</a:t>
          </a:r>
          <a:endParaRPr lang="en-US" dirty="0"/>
        </a:p>
      </dgm:t>
    </dgm:pt>
    <dgm:pt modelId="{114A869C-C54A-A844-A224-2F74770A58A8}" type="parTrans" cxnId="{865F4D41-5BFC-E148-B205-2E1FD6C09F9F}">
      <dgm:prSet/>
      <dgm:spPr/>
      <dgm:t>
        <a:bodyPr/>
        <a:lstStyle/>
        <a:p>
          <a:endParaRPr lang="en-US"/>
        </a:p>
      </dgm:t>
    </dgm:pt>
    <dgm:pt modelId="{0145421E-B829-AD46-BCA6-8A6E3AE7CC0A}" type="sibTrans" cxnId="{865F4D41-5BFC-E148-B205-2E1FD6C09F9F}">
      <dgm:prSet/>
      <dgm:spPr>
        <a:blipFill rotWithShape="1">
          <a:blip xmlns:r="http://schemas.openxmlformats.org/officeDocument/2006/relationships" r:embed="rId3"/>
          <a:stretch>
            <a:fillRect/>
          </a:stretch>
        </a:blipFill>
      </dgm:spPr>
      <dgm:t>
        <a:bodyPr/>
        <a:lstStyle/>
        <a:p>
          <a:endParaRPr lang="en-US"/>
        </a:p>
      </dgm:t>
    </dgm:pt>
    <dgm:pt modelId="{7C03C5AB-6CAB-BA44-BE1F-02FFC1855DC4}">
      <dgm:prSet phldrT="[Text]"/>
      <dgm:spPr>
        <a:solidFill>
          <a:schemeClr val="tx1">
            <a:lumMod val="60000"/>
            <a:lumOff val="40000"/>
          </a:schemeClr>
        </a:solidFill>
      </dgm:spPr>
      <dgm:t>
        <a:bodyPr/>
        <a:lstStyle/>
        <a:p>
          <a:r>
            <a:rPr lang="en-US" dirty="0" smtClean="0"/>
            <a:t>R&amp;D Collaborations</a:t>
          </a:r>
          <a:endParaRPr lang="en-US" dirty="0"/>
        </a:p>
      </dgm:t>
    </dgm:pt>
    <dgm:pt modelId="{6C1D7C1A-C234-FA4B-B1C8-E8F9F34F7A3F}" type="parTrans" cxnId="{062439D9-DF4F-4944-B6DA-833300E54DAA}">
      <dgm:prSet/>
      <dgm:spPr/>
      <dgm:t>
        <a:bodyPr/>
        <a:lstStyle/>
        <a:p>
          <a:endParaRPr lang="en-US"/>
        </a:p>
      </dgm:t>
    </dgm:pt>
    <dgm:pt modelId="{F5B6A1D8-0908-8F42-8610-D707F6F29D9A}" type="sibTrans" cxnId="{062439D9-DF4F-4944-B6DA-833300E54DAA}">
      <dgm:prSet/>
      <dgm:spPr>
        <a:blipFill>
          <a:blip xmlns:r="http://schemas.openxmlformats.org/officeDocument/2006/relationships" r:embed="rId4" cstate="email">
            <a:extLst>
              <a:ext uri="{28A0092B-C50C-407E-A947-70E740481C1C}">
                <a14:useLocalDpi xmlns:a14="http://schemas.microsoft.com/office/drawing/2010/main" val="0"/>
              </a:ext>
            </a:extLst>
          </a:blip>
          <a:srcRect/>
          <a:stretch>
            <a:fillRect l="-13000" r="-13000"/>
          </a:stretch>
        </a:blipFill>
      </dgm:spPr>
      <dgm:t>
        <a:bodyPr/>
        <a:lstStyle/>
        <a:p>
          <a:endParaRPr lang="en-US"/>
        </a:p>
      </dgm:t>
    </dgm:pt>
    <dgm:pt modelId="{88CBDD93-603E-144A-A036-D428C3C5471D}">
      <dgm:prSet phldrT="[Text]"/>
      <dgm:spPr>
        <a:solidFill>
          <a:schemeClr val="tx1">
            <a:lumMod val="60000"/>
            <a:lumOff val="40000"/>
          </a:schemeClr>
        </a:solidFill>
      </dgm:spPr>
      <dgm:t>
        <a:bodyPr/>
        <a:lstStyle/>
        <a:p>
          <a:r>
            <a:rPr lang="en-US" dirty="0" smtClean="0"/>
            <a:t>Licensing (Open, Protected)</a:t>
          </a:r>
          <a:endParaRPr lang="en-US" dirty="0"/>
        </a:p>
      </dgm:t>
    </dgm:pt>
    <dgm:pt modelId="{83A5896A-1710-0842-BBE5-258921FE0F4A}" type="parTrans" cxnId="{DD562CC9-AFB0-E14D-8916-F6FD60C3CD9F}">
      <dgm:prSet/>
      <dgm:spPr/>
      <dgm:t>
        <a:bodyPr/>
        <a:lstStyle/>
        <a:p>
          <a:endParaRPr lang="en-US"/>
        </a:p>
      </dgm:t>
    </dgm:pt>
    <dgm:pt modelId="{70A3371E-8D49-1B4D-9676-8F60B2205235}" type="sibTrans" cxnId="{DD562CC9-AFB0-E14D-8916-F6FD60C3CD9F}">
      <dgm:prSet/>
      <dgm:spPr>
        <a:blipFill rotWithShape="1">
          <a:blip xmlns:r="http://schemas.openxmlformats.org/officeDocument/2006/relationships" r:embed="rId5"/>
          <a:stretch>
            <a:fillRect/>
          </a:stretch>
        </a:blipFill>
      </dgm:spPr>
      <dgm:t>
        <a:bodyPr/>
        <a:lstStyle/>
        <a:p>
          <a:endParaRPr lang="en-US"/>
        </a:p>
      </dgm:t>
    </dgm:pt>
    <dgm:pt modelId="{6E22CB90-9881-CA45-BD0A-1D13ABB295C0}">
      <dgm:prSet phldrT="[Text]"/>
      <dgm:spPr>
        <a:solidFill>
          <a:schemeClr val="tx1">
            <a:lumMod val="60000"/>
            <a:lumOff val="40000"/>
          </a:schemeClr>
        </a:solidFill>
      </dgm:spPr>
      <dgm:t>
        <a:bodyPr/>
        <a:lstStyle/>
        <a:p>
          <a:r>
            <a:rPr lang="en-US" dirty="0" smtClean="0"/>
            <a:t>Know-How Exchange</a:t>
          </a:r>
          <a:endParaRPr lang="en-US" dirty="0"/>
        </a:p>
      </dgm:t>
    </dgm:pt>
    <dgm:pt modelId="{4CC87532-F903-FB4C-A7A7-DB36E78B001E}" type="parTrans" cxnId="{008C7B8D-D5CD-D649-8E7D-7C6FFB299A8A}">
      <dgm:prSet/>
      <dgm:spPr/>
      <dgm:t>
        <a:bodyPr/>
        <a:lstStyle/>
        <a:p>
          <a:endParaRPr lang="en-US"/>
        </a:p>
      </dgm:t>
    </dgm:pt>
    <dgm:pt modelId="{8979070D-5012-5D41-A1B0-125ED1ACA323}" type="sibTrans" cxnId="{008C7B8D-D5CD-D649-8E7D-7C6FFB299A8A}">
      <dgm:prSet/>
      <dgm:spPr>
        <a:blipFill rotWithShape="1">
          <a:blip xmlns:r="http://schemas.openxmlformats.org/officeDocument/2006/relationships" r:embed="rId6"/>
          <a:stretch>
            <a:fillRect/>
          </a:stretch>
        </a:blipFill>
      </dgm:spPr>
      <dgm:t>
        <a:bodyPr/>
        <a:lstStyle/>
        <a:p>
          <a:endParaRPr lang="en-US"/>
        </a:p>
      </dgm:t>
    </dgm:pt>
    <dgm:pt modelId="{A8B35C6F-045B-3A4E-A4AA-7B893BC78EF1}">
      <dgm:prSet phldrT="[Text]"/>
      <dgm:spPr>
        <a:solidFill>
          <a:schemeClr val="tx1">
            <a:lumMod val="60000"/>
            <a:lumOff val="40000"/>
          </a:schemeClr>
        </a:solidFill>
      </dgm:spPr>
      <dgm:t>
        <a:bodyPr/>
        <a:lstStyle/>
        <a:p>
          <a:r>
            <a:rPr lang="en-US" dirty="0" smtClean="0"/>
            <a:t>Procurement</a:t>
          </a:r>
          <a:endParaRPr lang="en-US" dirty="0"/>
        </a:p>
      </dgm:t>
    </dgm:pt>
    <dgm:pt modelId="{FBCE64FF-93EB-D240-877A-49056A6649C8}" type="parTrans" cxnId="{3A257D49-6ACD-D045-B75D-2B1E0154C50A}">
      <dgm:prSet/>
      <dgm:spPr/>
      <dgm:t>
        <a:bodyPr/>
        <a:lstStyle/>
        <a:p>
          <a:endParaRPr lang="en-US"/>
        </a:p>
      </dgm:t>
    </dgm:pt>
    <dgm:pt modelId="{D7E5096C-44C6-0B4F-8042-7588ED2EEC3F}" type="sibTrans" cxnId="{3A257D49-6ACD-D045-B75D-2B1E0154C50A}">
      <dgm:prSet/>
      <dgm:spPr>
        <a:blipFill rotWithShape="1">
          <a:blip xmlns:r="http://schemas.openxmlformats.org/officeDocument/2006/relationships" r:embed="rId7"/>
          <a:stretch>
            <a:fillRect/>
          </a:stretch>
        </a:blipFill>
      </dgm:spPr>
      <dgm:t>
        <a:bodyPr/>
        <a:lstStyle/>
        <a:p>
          <a:endParaRPr lang="en-US"/>
        </a:p>
      </dgm:t>
    </dgm:pt>
    <dgm:pt modelId="{F4CEFD56-0E56-1346-9ED3-2DCFD3BDFB0B}">
      <dgm:prSet phldrT="[Text]"/>
      <dgm:spPr>
        <a:solidFill>
          <a:schemeClr val="tx1">
            <a:lumMod val="60000"/>
            <a:lumOff val="40000"/>
          </a:schemeClr>
        </a:solidFill>
      </dgm:spPr>
      <dgm:t>
        <a:bodyPr/>
        <a:lstStyle/>
        <a:p>
          <a:r>
            <a:rPr lang="en-US" dirty="0" smtClean="0"/>
            <a:t>Consultancy agreements</a:t>
          </a:r>
          <a:endParaRPr lang="en-US" dirty="0"/>
        </a:p>
      </dgm:t>
    </dgm:pt>
    <dgm:pt modelId="{D9A4E8D5-71B1-B146-AF05-5C31BB1178EB}" type="parTrans" cxnId="{E1D3D403-35BE-DE45-822A-CFBE38CA643E}">
      <dgm:prSet/>
      <dgm:spPr/>
      <dgm:t>
        <a:bodyPr/>
        <a:lstStyle/>
        <a:p>
          <a:endParaRPr lang="en-US"/>
        </a:p>
      </dgm:t>
    </dgm:pt>
    <dgm:pt modelId="{D3E42165-1D5A-414E-A8AA-ABAFA220020C}" type="sibTrans" cxnId="{E1D3D403-35BE-DE45-822A-CFBE38CA643E}">
      <dgm:prSet/>
      <dgm:spPr>
        <a:blipFill rotWithShape="1">
          <a:blip xmlns:r="http://schemas.openxmlformats.org/officeDocument/2006/relationships" r:embed="rId8"/>
          <a:stretch>
            <a:fillRect/>
          </a:stretch>
        </a:blipFill>
      </dgm:spPr>
      <dgm:t>
        <a:bodyPr/>
        <a:lstStyle/>
        <a:p>
          <a:endParaRPr lang="en-US"/>
        </a:p>
      </dgm:t>
    </dgm:pt>
    <dgm:pt modelId="{BCBF62CA-A0DA-4170-AB88-E529F5A66353}">
      <dgm:prSet phldrT="[Text]"/>
      <dgm:spPr>
        <a:solidFill>
          <a:schemeClr val="tx1">
            <a:lumMod val="60000"/>
            <a:lumOff val="40000"/>
          </a:schemeClr>
        </a:solidFill>
      </dgm:spPr>
      <dgm:t>
        <a:bodyPr/>
        <a:lstStyle/>
        <a:p>
          <a:r>
            <a:rPr lang="en-US" dirty="0" smtClean="0"/>
            <a:t>Patents</a:t>
          </a:r>
          <a:endParaRPr lang="en-US" dirty="0"/>
        </a:p>
      </dgm:t>
    </dgm:pt>
    <dgm:pt modelId="{F2EB9D95-E755-4DBF-9F95-70F0B796C207}" type="parTrans" cxnId="{56F1AC42-6620-4ED1-8839-D6A2A8CF4992}">
      <dgm:prSet/>
      <dgm:spPr/>
      <dgm:t>
        <a:bodyPr/>
        <a:lstStyle/>
        <a:p>
          <a:endParaRPr lang="en-GB"/>
        </a:p>
      </dgm:t>
    </dgm:pt>
    <dgm:pt modelId="{65AA4FE5-72AB-4E98-9BFD-35B1112BA799}" type="sibTrans" cxnId="{56F1AC42-6620-4ED1-8839-D6A2A8CF4992}">
      <dgm:prSet/>
      <dgm:spPr>
        <a:blipFill>
          <a:blip xmlns:r="http://schemas.openxmlformats.org/officeDocument/2006/relationships" r:embed="rId9" cstate="email">
            <a:extLst>
              <a:ext uri="{28A0092B-C50C-407E-A947-70E740481C1C}">
                <a14:useLocalDpi xmlns:a14="http://schemas.microsoft.com/office/drawing/2010/main" val="0"/>
              </a:ext>
            </a:extLst>
          </a:blip>
          <a:srcRect/>
          <a:stretch>
            <a:fillRect t="-1000" b="-1000"/>
          </a:stretch>
        </a:blipFill>
      </dgm:spPr>
      <dgm:t>
        <a:bodyPr/>
        <a:lstStyle/>
        <a:p>
          <a:endParaRPr lang="en-GB"/>
        </a:p>
      </dgm:t>
    </dgm:pt>
    <dgm:pt modelId="{59D190AA-FA2D-4F42-950F-3296F45AD870}">
      <dgm:prSet phldrT="[Text]"/>
      <dgm:spPr>
        <a:solidFill>
          <a:schemeClr val="tx1">
            <a:lumMod val="60000"/>
            <a:lumOff val="40000"/>
          </a:schemeClr>
        </a:solidFill>
      </dgm:spPr>
      <dgm:t>
        <a:bodyPr/>
        <a:lstStyle/>
        <a:p>
          <a:r>
            <a:rPr lang="en-US" dirty="0" smtClean="0"/>
            <a:t>Spin Out Companies and Incubators</a:t>
          </a:r>
          <a:endParaRPr lang="en-US" dirty="0"/>
        </a:p>
      </dgm:t>
    </dgm:pt>
    <dgm:pt modelId="{F2EEEE13-1B72-4F76-8A4D-BF4DD4E34022}" type="parTrans" cxnId="{1DD41C66-EBD5-43E5-931C-9448CA3EDDD7}">
      <dgm:prSet/>
      <dgm:spPr/>
      <dgm:t>
        <a:bodyPr/>
        <a:lstStyle/>
        <a:p>
          <a:endParaRPr lang="en-GB"/>
        </a:p>
      </dgm:t>
    </dgm:pt>
    <dgm:pt modelId="{9CB4EF0C-0982-4C81-AB82-552307A40BD4}" type="sibTrans" cxnId="{1DD41C66-EBD5-43E5-931C-9448CA3EDDD7}">
      <dgm:prSet/>
      <dgm:spPr>
        <a:blipFill>
          <a:blip xmlns:r="http://schemas.openxmlformats.org/officeDocument/2006/relationships" r:embed="rId10" cstate="email">
            <a:extLst>
              <a:ext uri="{28A0092B-C50C-407E-A947-70E740481C1C}">
                <a14:useLocalDpi xmlns:a14="http://schemas.microsoft.com/office/drawing/2010/main" val="0"/>
              </a:ext>
            </a:extLst>
          </a:blip>
          <a:srcRect/>
          <a:stretch>
            <a:fillRect t="-3000" b="-3000"/>
          </a:stretch>
        </a:blipFill>
      </dgm:spPr>
      <dgm:t>
        <a:bodyPr/>
        <a:lstStyle/>
        <a:p>
          <a:endParaRPr lang="en-GB"/>
        </a:p>
      </dgm:t>
    </dgm:pt>
    <dgm:pt modelId="{BB35EB35-5D1C-0845-8EEB-67918A7F3D9D}" type="pres">
      <dgm:prSet presAssocID="{9AC9A1EB-149D-BA46-951E-2C0798CEEE9C}" presName="Name0" presStyleCnt="0">
        <dgm:presLayoutVars>
          <dgm:chMax val="21"/>
          <dgm:chPref val="21"/>
        </dgm:presLayoutVars>
      </dgm:prSet>
      <dgm:spPr/>
      <dgm:t>
        <a:bodyPr/>
        <a:lstStyle/>
        <a:p>
          <a:endParaRPr lang="en-GB"/>
        </a:p>
      </dgm:t>
    </dgm:pt>
    <dgm:pt modelId="{BAF52AC3-42C3-B144-ACD6-31721BFAC88D}" type="pres">
      <dgm:prSet presAssocID="{4900FE6D-1634-C64D-8EEF-E382E03B1755}" presName="text1" presStyleCnt="0"/>
      <dgm:spPr/>
    </dgm:pt>
    <dgm:pt modelId="{9469BED6-B6FC-EA4A-B0F5-3F93DA40B74D}" type="pres">
      <dgm:prSet presAssocID="{4900FE6D-1634-C64D-8EEF-E382E03B1755}" presName="textRepeatNode" presStyleLbl="alignNode1" presStyleIdx="0" presStyleCnt="10">
        <dgm:presLayoutVars>
          <dgm:chMax val="0"/>
          <dgm:chPref val="0"/>
          <dgm:bulletEnabled val="1"/>
        </dgm:presLayoutVars>
      </dgm:prSet>
      <dgm:spPr/>
      <dgm:t>
        <a:bodyPr/>
        <a:lstStyle/>
        <a:p>
          <a:endParaRPr lang="en-US"/>
        </a:p>
      </dgm:t>
    </dgm:pt>
    <dgm:pt modelId="{EFD925A1-4167-094A-B183-D0B3DF994739}" type="pres">
      <dgm:prSet presAssocID="{4900FE6D-1634-C64D-8EEF-E382E03B1755}" presName="textaccent1" presStyleCnt="0"/>
      <dgm:spPr/>
    </dgm:pt>
    <dgm:pt modelId="{D8015EA9-675C-774F-B2E7-80218309061E}" type="pres">
      <dgm:prSet presAssocID="{4900FE6D-1634-C64D-8EEF-E382E03B1755}" presName="accentRepeatNode" presStyleLbl="solidAlignAcc1" presStyleIdx="0" presStyleCnt="20"/>
      <dgm:spPr>
        <a:noFill/>
        <a:ln>
          <a:noFill/>
        </a:ln>
      </dgm:spPr>
    </dgm:pt>
    <dgm:pt modelId="{E4EBE8F5-B42A-814A-8E48-F3D0EE807F84}" type="pres">
      <dgm:prSet presAssocID="{17BBB8CE-BC4E-AE47-8435-F1DC53D1F480}" presName="image1" presStyleCnt="0"/>
      <dgm:spPr/>
    </dgm:pt>
    <dgm:pt modelId="{532E1023-6A03-E74E-B6AD-171AD7253345}" type="pres">
      <dgm:prSet presAssocID="{17BBB8CE-BC4E-AE47-8435-F1DC53D1F480}" presName="imageRepeatNode" presStyleLbl="alignAcc1" presStyleIdx="0" presStyleCnt="10"/>
      <dgm:spPr/>
      <dgm:t>
        <a:bodyPr/>
        <a:lstStyle/>
        <a:p>
          <a:endParaRPr lang="en-GB"/>
        </a:p>
      </dgm:t>
    </dgm:pt>
    <dgm:pt modelId="{9DE700AD-9785-3448-8483-3314CFD2086E}" type="pres">
      <dgm:prSet presAssocID="{17BBB8CE-BC4E-AE47-8435-F1DC53D1F480}" presName="imageaccent1" presStyleCnt="0"/>
      <dgm:spPr/>
    </dgm:pt>
    <dgm:pt modelId="{49D9A4D4-740F-3442-BCB6-163FE132A39E}" type="pres">
      <dgm:prSet presAssocID="{17BBB8CE-BC4E-AE47-8435-F1DC53D1F480}" presName="accentRepeatNode" presStyleLbl="solidAlignAcc1" presStyleIdx="1" presStyleCnt="20" custLinFactX="-81503" custLinFactY="268616" custLinFactNeighborX="-100000" custLinFactNeighborY="300000"/>
      <dgm:spPr>
        <a:solidFill>
          <a:srgbClr val="FFFFFF"/>
        </a:solidFill>
        <a:ln>
          <a:solidFill>
            <a:srgbClr val="FFFFFF"/>
          </a:solidFill>
        </a:ln>
      </dgm:spPr>
    </dgm:pt>
    <dgm:pt modelId="{D2338FEE-2D7C-9E42-A061-1DDE158096FC}" type="pres">
      <dgm:prSet presAssocID="{16AA8883-8C25-F748-91E7-E4B9A3D1F8CD}" presName="text2" presStyleCnt="0"/>
      <dgm:spPr/>
    </dgm:pt>
    <dgm:pt modelId="{566D5DD3-4708-5C42-8DF9-16153EAC2CDF}" type="pres">
      <dgm:prSet presAssocID="{16AA8883-8C25-F748-91E7-E4B9A3D1F8CD}" presName="textRepeatNode" presStyleLbl="alignNode1" presStyleIdx="1" presStyleCnt="10">
        <dgm:presLayoutVars>
          <dgm:chMax val="0"/>
          <dgm:chPref val="0"/>
          <dgm:bulletEnabled val="1"/>
        </dgm:presLayoutVars>
      </dgm:prSet>
      <dgm:spPr/>
      <dgm:t>
        <a:bodyPr/>
        <a:lstStyle/>
        <a:p>
          <a:endParaRPr lang="en-GB"/>
        </a:p>
      </dgm:t>
    </dgm:pt>
    <dgm:pt modelId="{F86ECE76-68A5-CE4B-8212-54D09A1A040F}" type="pres">
      <dgm:prSet presAssocID="{16AA8883-8C25-F748-91E7-E4B9A3D1F8CD}" presName="textaccent2" presStyleCnt="0"/>
      <dgm:spPr/>
    </dgm:pt>
    <dgm:pt modelId="{2EA2002B-9F5C-A546-A33E-8B5CE0775667}" type="pres">
      <dgm:prSet presAssocID="{16AA8883-8C25-F748-91E7-E4B9A3D1F8CD}" presName="accentRepeatNode" presStyleLbl="solidAlignAcc1" presStyleIdx="2" presStyleCnt="20"/>
      <dgm:spPr>
        <a:noFill/>
        <a:ln>
          <a:noFill/>
        </a:ln>
      </dgm:spPr>
    </dgm:pt>
    <dgm:pt modelId="{807BF153-65E9-804B-987D-F9A17A7B112B}" type="pres">
      <dgm:prSet presAssocID="{0145421E-B829-AD46-BCA6-8A6E3AE7CC0A}" presName="image2" presStyleCnt="0"/>
      <dgm:spPr/>
    </dgm:pt>
    <dgm:pt modelId="{C4175843-FCA3-0447-A65A-408ED39EDFAA}" type="pres">
      <dgm:prSet presAssocID="{0145421E-B829-AD46-BCA6-8A6E3AE7CC0A}" presName="imageRepeatNode" presStyleLbl="alignAcc1" presStyleIdx="1" presStyleCnt="10"/>
      <dgm:spPr/>
      <dgm:t>
        <a:bodyPr/>
        <a:lstStyle/>
        <a:p>
          <a:endParaRPr lang="en-GB"/>
        </a:p>
      </dgm:t>
    </dgm:pt>
    <dgm:pt modelId="{E27CDEA6-7441-654D-832C-9798A2667B5F}" type="pres">
      <dgm:prSet presAssocID="{0145421E-B829-AD46-BCA6-8A6E3AE7CC0A}" presName="imageaccent2" presStyleCnt="0"/>
      <dgm:spPr/>
    </dgm:pt>
    <dgm:pt modelId="{9DB73A84-1630-754D-A6AC-8AB8CBFF814A}" type="pres">
      <dgm:prSet presAssocID="{0145421E-B829-AD46-BCA6-8A6E3AE7CC0A}" presName="accentRepeatNode" presStyleLbl="solidAlignAcc1" presStyleIdx="3" presStyleCnt="20" custLinFactX="1200000" custLinFactY="-700000" custLinFactNeighborX="1280529" custLinFactNeighborY="-743411"/>
      <dgm:spPr>
        <a:noFill/>
        <a:ln>
          <a:noFill/>
        </a:ln>
      </dgm:spPr>
      <dgm:t>
        <a:bodyPr/>
        <a:lstStyle/>
        <a:p>
          <a:endParaRPr lang="en-US"/>
        </a:p>
      </dgm:t>
    </dgm:pt>
    <dgm:pt modelId="{BE2C4CEB-EDCA-5541-B888-01D2807090A7}" type="pres">
      <dgm:prSet presAssocID="{7C03C5AB-6CAB-BA44-BE1F-02FFC1855DC4}" presName="text3" presStyleCnt="0"/>
      <dgm:spPr/>
    </dgm:pt>
    <dgm:pt modelId="{B664B915-88E9-6446-BB99-38493FA808C7}" type="pres">
      <dgm:prSet presAssocID="{7C03C5AB-6CAB-BA44-BE1F-02FFC1855DC4}" presName="textRepeatNode" presStyleLbl="alignNode1" presStyleIdx="2" presStyleCnt="10">
        <dgm:presLayoutVars>
          <dgm:chMax val="0"/>
          <dgm:chPref val="0"/>
          <dgm:bulletEnabled val="1"/>
        </dgm:presLayoutVars>
      </dgm:prSet>
      <dgm:spPr/>
      <dgm:t>
        <a:bodyPr/>
        <a:lstStyle/>
        <a:p>
          <a:endParaRPr lang="en-GB"/>
        </a:p>
      </dgm:t>
    </dgm:pt>
    <dgm:pt modelId="{63EC1361-31C0-644D-9407-BE12CBE2F531}" type="pres">
      <dgm:prSet presAssocID="{7C03C5AB-6CAB-BA44-BE1F-02FFC1855DC4}" presName="textaccent3" presStyleCnt="0"/>
      <dgm:spPr/>
    </dgm:pt>
    <dgm:pt modelId="{2A0E4739-937E-3642-A745-4F25C637E28B}" type="pres">
      <dgm:prSet presAssocID="{7C03C5AB-6CAB-BA44-BE1F-02FFC1855DC4}" presName="accentRepeatNode" presStyleLbl="solidAlignAcc1" presStyleIdx="4" presStyleCnt="20"/>
      <dgm:spPr>
        <a:noFill/>
        <a:ln>
          <a:noFill/>
        </a:ln>
      </dgm:spPr>
    </dgm:pt>
    <dgm:pt modelId="{96B3DBE8-9AE7-8B42-B7F9-DBC138E0BFDF}" type="pres">
      <dgm:prSet presAssocID="{F5B6A1D8-0908-8F42-8610-D707F6F29D9A}" presName="image3" presStyleCnt="0"/>
      <dgm:spPr/>
    </dgm:pt>
    <dgm:pt modelId="{DB03765C-2352-D145-AFB3-1ABC92846CA8}" type="pres">
      <dgm:prSet presAssocID="{F5B6A1D8-0908-8F42-8610-D707F6F29D9A}" presName="imageRepeatNode" presStyleLbl="alignAcc1" presStyleIdx="2" presStyleCnt="10"/>
      <dgm:spPr/>
      <dgm:t>
        <a:bodyPr/>
        <a:lstStyle/>
        <a:p>
          <a:endParaRPr lang="en-GB"/>
        </a:p>
      </dgm:t>
    </dgm:pt>
    <dgm:pt modelId="{1AEACA8A-28C1-6B44-A0A5-1F71DC5E339C}" type="pres">
      <dgm:prSet presAssocID="{F5B6A1D8-0908-8F42-8610-D707F6F29D9A}" presName="imageaccent3" presStyleCnt="0"/>
      <dgm:spPr/>
    </dgm:pt>
    <dgm:pt modelId="{1B2DA906-8C42-514E-B4A5-6C7906AA478E}" type="pres">
      <dgm:prSet presAssocID="{F5B6A1D8-0908-8F42-8610-D707F6F29D9A}" presName="accentRepeatNode" presStyleLbl="solidAlignAcc1" presStyleIdx="5" presStyleCnt="20" custLinFactX="-300000" custLinFactY="-100000" custLinFactNeighborX="-305007" custLinFactNeighborY="-197430"/>
      <dgm:spPr>
        <a:solidFill>
          <a:srgbClr val="FFFFFF"/>
        </a:solidFill>
        <a:ln>
          <a:solidFill>
            <a:srgbClr val="FFFFFF"/>
          </a:solidFill>
        </a:ln>
      </dgm:spPr>
      <dgm:t>
        <a:bodyPr/>
        <a:lstStyle/>
        <a:p>
          <a:endParaRPr lang="en-US"/>
        </a:p>
      </dgm:t>
    </dgm:pt>
    <dgm:pt modelId="{9B5EBFB8-E975-EA45-AAC1-164F721762F7}" type="pres">
      <dgm:prSet presAssocID="{88CBDD93-603E-144A-A036-D428C3C5471D}" presName="text4" presStyleCnt="0"/>
      <dgm:spPr/>
    </dgm:pt>
    <dgm:pt modelId="{80FDE706-434B-024C-8FCB-92BFB29DFC6F}" type="pres">
      <dgm:prSet presAssocID="{88CBDD93-603E-144A-A036-D428C3C5471D}" presName="textRepeatNode" presStyleLbl="alignNode1" presStyleIdx="3" presStyleCnt="10" custLinFactNeighborX="0" custLinFactNeighborY="3299">
        <dgm:presLayoutVars>
          <dgm:chMax val="0"/>
          <dgm:chPref val="0"/>
          <dgm:bulletEnabled val="1"/>
        </dgm:presLayoutVars>
      </dgm:prSet>
      <dgm:spPr/>
      <dgm:t>
        <a:bodyPr/>
        <a:lstStyle/>
        <a:p>
          <a:endParaRPr lang="en-GB"/>
        </a:p>
      </dgm:t>
    </dgm:pt>
    <dgm:pt modelId="{94B6FCBA-B940-344E-896F-3C60DEE56808}" type="pres">
      <dgm:prSet presAssocID="{88CBDD93-603E-144A-A036-D428C3C5471D}" presName="textaccent4" presStyleCnt="0"/>
      <dgm:spPr/>
    </dgm:pt>
    <dgm:pt modelId="{1FF736BD-7B60-8C47-B79D-413DE39ACABD}" type="pres">
      <dgm:prSet presAssocID="{88CBDD93-603E-144A-A036-D428C3C5471D}" presName="accentRepeatNode" presStyleLbl="solidAlignAcc1" presStyleIdx="6" presStyleCnt="20"/>
      <dgm:spPr>
        <a:noFill/>
        <a:ln>
          <a:noFill/>
        </a:ln>
      </dgm:spPr>
    </dgm:pt>
    <dgm:pt modelId="{89742830-7073-2A49-A554-298FAB70D7EA}" type="pres">
      <dgm:prSet presAssocID="{70A3371E-8D49-1B4D-9676-8F60B2205235}" presName="image4" presStyleCnt="0"/>
      <dgm:spPr/>
    </dgm:pt>
    <dgm:pt modelId="{F975E8D2-9FED-D349-B434-A17EF79AC1BE}" type="pres">
      <dgm:prSet presAssocID="{70A3371E-8D49-1B4D-9676-8F60B2205235}" presName="imageRepeatNode" presStyleLbl="alignAcc1" presStyleIdx="3" presStyleCnt="10"/>
      <dgm:spPr/>
      <dgm:t>
        <a:bodyPr/>
        <a:lstStyle/>
        <a:p>
          <a:endParaRPr lang="en-GB"/>
        </a:p>
      </dgm:t>
    </dgm:pt>
    <dgm:pt modelId="{6196D59A-5C66-1844-893F-A81D41A85364}" type="pres">
      <dgm:prSet presAssocID="{70A3371E-8D49-1B4D-9676-8F60B2205235}" presName="imageaccent4" presStyleCnt="0"/>
      <dgm:spPr/>
    </dgm:pt>
    <dgm:pt modelId="{94DD784D-912C-FC4E-997C-A533FB81C642}" type="pres">
      <dgm:prSet presAssocID="{70A3371E-8D49-1B4D-9676-8F60B2205235}" presName="accentRepeatNode" presStyleLbl="solidAlignAcc1" presStyleIdx="7" presStyleCnt="20" custLinFactX="800000" custLinFactY="-300000" custLinFactNeighborX="856207" custLinFactNeighborY="-321104"/>
      <dgm:spPr>
        <a:noFill/>
        <a:ln>
          <a:noFill/>
        </a:ln>
      </dgm:spPr>
    </dgm:pt>
    <dgm:pt modelId="{645ADC3A-50C8-4EDB-AB06-E997AE03317A}" type="pres">
      <dgm:prSet presAssocID="{BCBF62CA-A0DA-4170-AB88-E529F5A66353}" presName="text5" presStyleCnt="0"/>
      <dgm:spPr/>
    </dgm:pt>
    <dgm:pt modelId="{B054B410-D70D-492D-9EFA-2D92E38FE938}" type="pres">
      <dgm:prSet presAssocID="{BCBF62CA-A0DA-4170-AB88-E529F5A66353}" presName="textRepeatNode" presStyleLbl="alignNode1" presStyleIdx="4" presStyleCnt="10" custLinFactY="100000" custLinFactNeighborY="120316">
        <dgm:presLayoutVars>
          <dgm:chMax val="0"/>
          <dgm:chPref val="0"/>
          <dgm:bulletEnabled val="1"/>
        </dgm:presLayoutVars>
      </dgm:prSet>
      <dgm:spPr/>
      <dgm:t>
        <a:bodyPr/>
        <a:lstStyle/>
        <a:p>
          <a:endParaRPr lang="en-GB"/>
        </a:p>
      </dgm:t>
    </dgm:pt>
    <dgm:pt modelId="{3B3AAB25-42C6-4A84-ADE8-E4E02F155FB2}" type="pres">
      <dgm:prSet presAssocID="{BCBF62CA-A0DA-4170-AB88-E529F5A66353}" presName="textaccent5" presStyleCnt="0"/>
      <dgm:spPr/>
    </dgm:pt>
    <dgm:pt modelId="{DDE1D68A-F4C0-4FE9-BB51-1B4872505BA7}" type="pres">
      <dgm:prSet presAssocID="{BCBF62CA-A0DA-4170-AB88-E529F5A66353}" presName="accentRepeatNode" presStyleLbl="solidAlignAcc1" presStyleIdx="8" presStyleCnt="20"/>
      <dgm:spPr/>
    </dgm:pt>
    <dgm:pt modelId="{EBB84B34-ABDA-4B43-A7E5-E6E42D2F4DFD}" type="pres">
      <dgm:prSet presAssocID="{65AA4FE5-72AB-4E98-9BFD-35B1112BA799}" presName="image5" presStyleCnt="0"/>
      <dgm:spPr/>
    </dgm:pt>
    <dgm:pt modelId="{37F911F0-4D3E-4D32-A6A2-ED92DA34251F}" type="pres">
      <dgm:prSet presAssocID="{65AA4FE5-72AB-4E98-9BFD-35B1112BA799}" presName="imageRepeatNode" presStyleLbl="alignAcc1" presStyleIdx="4" presStyleCnt="10" custLinFactX="-68635" custLinFactY="100000" custLinFactNeighborX="-100000" custLinFactNeighborY="121719"/>
      <dgm:spPr/>
      <dgm:t>
        <a:bodyPr/>
        <a:lstStyle/>
        <a:p>
          <a:endParaRPr lang="en-GB"/>
        </a:p>
      </dgm:t>
    </dgm:pt>
    <dgm:pt modelId="{AD64E4C0-6485-4C51-89D5-ADE097F4C2E5}" type="pres">
      <dgm:prSet presAssocID="{65AA4FE5-72AB-4E98-9BFD-35B1112BA799}" presName="imageaccent5" presStyleCnt="0"/>
      <dgm:spPr/>
    </dgm:pt>
    <dgm:pt modelId="{5B373833-0EE2-42AC-8A48-1E824511DA6F}" type="pres">
      <dgm:prSet presAssocID="{65AA4FE5-72AB-4E98-9BFD-35B1112BA799}" presName="accentRepeatNode" presStyleLbl="solidAlignAcc1" presStyleIdx="9" presStyleCnt="20"/>
      <dgm:spPr/>
    </dgm:pt>
    <dgm:pt modelId="{568A08DA-A89A-440A-84BF-989625C9DCD6}" type="pres">
      <dgm:prSet presAssocID="{6E22CB90-9881-CA45-BD0A-1D13ABB295C0}" presName="text6" presStyleCnt="0"/>
      <dgm:spPr/>
    </dgm:pt>
    <dgm:pt modelId="{ADADA7C1-0E61-6C4A-94D8-EC6A94B92593}" type="pres">
      <dgm:prSet presAssocID="{6E22CB90-9881-CA45-BD0A-1D13ABB295C0}" presName="textRepeatNode" presStyleLbl="alignNode1" presStyleIdx="5" presStyleCnt="10" custLinFactY="-58551" custLinFactNeighborX="-85522" custLinFactNeighborY="-100000">
        <dgm:presLayoutVars>
          <dgm:chMax val="0"/>
          <dgm:chPref val="0"/>
          <dgm:bulletEnabled val="1"/>
        </dgm:presLayoutVars>
      </dgm:prSet>
      <dgm:spPr/>
      <dgm:t>
        <a:bodyPr/>
        <a:lstStyle/>
        <a:p>
          <a:endParaRPr lang="en-GB"/>
        </a:p>
      </dgm:t>
    </dgm:pt>
    <dgm:pt modelId="{5E636822-5A2B-43F8-B763-B28379BDC696}" type="pres">
      <dgm:prSet presAssocID="{6E22CB90-9881-CA45-BD0A-1D13ABB295C0}" presName="textaccent6" presStyleCnt="0"/>
      <dgm:spPr/>
    </dgm:pt>
    <dgm:pt modelId="{0BFC76B0-4E3B-5445-A71A-0DE227800391}" type="pres">
      <dgm:prSet presAssocID="{6E22CB90-9881-CA45-BD0A-1D13ABB295C0}" presName="accentRepeatNode" presStyleLbl="solidAlignAcc1" presStyleIdx="10" presStyleCnt="20"/>
      <dgm:spPr>
        <a:noFill/>
        <a:ln>
          <a:noFill/>
        </a:ln>
      </dgm:spPr>
    </dgm:pt>
    <dgm:pt modelId="{30FB933A-1F1E-4DDA-BA03-F2B09FF243BA}" type="pres">
      <dgm:prSet presAssocID="{8979070D-5012-5D41-A1B0-125ED1ACA323}" presName="image6" presStyleCnt="0"/>
      <dgm:spPr/>
    </dgm:pt>
    <dgm:pt modelId="{C81A1C2F-BB1A-1443-80B8-D481ABB139EC}" type="pres">
      <dgm:prSet presAssocID="{8979070D-5012-5D41-A1B0-125ED1ACA323}" presName="imageRepeatNode" presStyleLbl="alignAcc1" presStyleIdx="5" presStyleCnt="10" custLinFactX="72027" custLinFactNeighborX="100000" custLinFactNeighborY="1403"/>
      <dgm:spPr/>
      <dgm:t>
        <a:bodyPr/>
        <a:lstStyle/>
        <a:p>
          <a:endParaRPr lang="en-GB"/>
        </a:p>
      </dgm:t>
    </dgm:pt>
    <dgm:pt modelId="{CDC46C0E-3ECD-43CD-9C45-FC3B637476FE}" type="pres">
      <dgm:prSet presAssocID="{8979070D-5012-5D41-A1B0-125ED1ACA323}" presName="imageaccent6" presStyleCnt="0"/>
      <dgm:spPr/>
    </dgm:pt>
    <dgm:pt modelId="{8F864261-9142-694E-8CE7-3F1EEFBFEACB}" type="pres">
      <dgm:prSet presAssocID="{8979070D-5012-5D41-A1B0-125ED1ACA323}" presName="accentRepeatNode" presStyleLbl="solidAlignAcc1" presStyleIdx="11" presStyleCnt="20" custLinFactX="200000" custLinFactY="-123675" custLinFactNeighborX="238630" custLinFactNeighborY="-200000"/>
      <dgm:spPr>
        <a:noFill/>
        <a:ln>
          <a:noFill/>
        </a:ln>
      </dgm:spPr>
    </dgm:pt>
    <dgm:pt modelId="{6CC7EC88-0AF9-4C1C-BFA7-9CDDD311FEDD}" type="pres">
      <dgm:prSet presAssocID="{A8B35C6F-045B-3A4E-A4AA-7B893BC78EF1}" presName="text7" presStyleCnt="0"/>
      <dgm:spPr/>
    </dgm:pt>
    <dgm:pt modelId="{F9595708-58AC-844A-880D-BDC9BA1AE3D1}" type="pres">
      <dgm:prSet presAssocID="{A8B35C6F-045B-3A4E-A4AA-7B893BC78EF1}" presName="textRepeatNode" presStyleLbl="alignNode1" presStyleIdx="6" presStyleCnt="10">
        <dgm:presLayoutVars>
          <dgm:chMax val="0"/>
          <dgm:chPref val="0"/>
          <dgm:bulletEnabled val="1"/>
        </dgm:presLayoutVars>
      </dgm:prSet>
      <dgm:spPr/>
      <dgm:t>
        <a:bodyPr/>
        <a:lstStyle/>
        <a:p>
          <a:endParaRPr lang="en-GB"/>
        </a:p>
      </dgm:t>
    </dgm:pt>
    <dgm:pt modelId="{B04E75C0-4D18-4CC9-982E-D62FF10D7759}" type="pres">
      <dgm:prSet presAssocID="{A8B35C6F-045B-3A4E-A4AA-7B893BC78EF1}" presName="textaccent7" presStyleCnt="0"/>
      <dgm:spPr/>
    </dgm:pt>
    <dgm:pt modelId="{46CC8798-BCE8-214A-A242-93C723B8DDC5}" type="pres">
      <dgm:prSet presAssocID="{A8B35C6F-045B-3A4E-A4AA-7B893BC78EF1}" presName="accentRepeatNode" presStyleLbl="solidAlignAcc1" presStyleIdx="12" presStyleCnt="20"/>
      <dgm:spPr>
        <a:noFill/>
        <a:ln>
          <a:noFill/>
        </a:ln>
      </dgm:spPr>
    </dgm:pt>
    <dgm:pt modelId="{BA76EF77-7DF3-4C0F-8284-3389889AA235}" type="pres">
      <dgm:prSet presAssocID="{D7E5096C-44C6-0B4F-8042-7588ED2EEC3F}" presName="image7" presStyleCnt="0"/>
      <dgm:spPr/>
    </dgm:pt>
    <dgm:pt modelId="{63C3CB83-23C6-844F-A556-671D4582D72B}" type="pres">
      <dgm:prSet presAssocID="{D7E5096C-44C6-0B4F-8042-7588ED2EEC3F}" presName="imageRepeatNode" presStyleLbl="alignAcc1" presStyleIdx="6" presStyleCnt="10"/>
      <dgm:spPr/>
      <dgm:t>
        <a:bodyPr/>
        <a:lstStyle/>
        <a:p>
          <a:endParaRPr lang="en-GB"/>
        </a:p>
      </dgm:t>
    </dgm:pt>
    <dgm:pt modelId="{189F01FE-D234-4433-974B-5952291A0758}" type="pres">
      <dgm:prSet presAssocID="{D7E5096C-44C6-0B4F-8042-7588ED2EEC3F}" presName="imageaccent7" presStyleCnt="0"/>
      <dgm:spPr/>
    </dgm:pt>
    <dgm:pt modelId="{93A07A7E-82B7-9647-A4F2-465ECEA5556F}" type="pres">
      <dgm:prSet presAssocID="{D7E5096C-44C6-0B4F-8042-7588ED2EEC3F}" presName="accentRepeatNode" presStyleLbl="solidAlignAcc1" presStyleIdx="13" presStyleCnt="20" custLinFactX="-500000" custLinFactY="400000" custLinFactNeighborX="-520949" custLinFactNeighborY="413560"/>
      <dgm:spPr>
        <a:solidFill>
          <a:srgbClr val="FFFFFF"/>
        </a:solidFill>
        <a:ln>
          <a:solidFill>
            <a:srgbClr val="FFFFFF"/>
          </a:solidFill>
        </a:ln>
      </dgm:spPr>
    </dgm:pt>
    <dgm:pt modelId="{F3F58FB2-A77A-4C38-B620-7C2CF5FB137C}" type="pres">
      <dgm:prSet presAssocID="{F4CEFD56-0E56-1346-9ED3-2DCFD3BDFB0B}" presName="text8" presStyleCnt="0"/>
      <dgm:spPr/>
    </dgm:pt>
    <dgm:pt modelId="{3DF60F7B-BFFE-F74B-AA94-DFCA04D4B4D7}" type="pres">
      <dgm:prSet presAssocID="{F4CEFD56-0E56-1346-9ED3-2DCFD3BDFB0B}" presName="textRepeatNode" presStyleLbl="alignNode1" presStyleIdx="7" presStyleCnt="10" custLinFactX="-215773" custLinFactNeighborX="-300000" custLinFactNeighborY="-5633">
        <dgm:presLayoutVars>
          <dgm:chMax val="0"/>
          <dgm:chPref val="0"/>
          <dgm:bulletEnabled val="1"/>
        </dgm:presLayoutVars>
      </dgm:prSet>
      <dgm:spPr/>
      <dgm:t>
        <a:bodyPr/>
        <a:lstStyle/>
        <a:p>
          <a:endParaRPr lang="en-GB"/>
        </a:p>
      </dgm:t>
    </dgm:pt>
    <dgm:pt modelId="{48C6665F-78F7-4FAC-B21C-6B2AE8D3E844}" type="pres">
      <dgm:prSet presAssocID="{F4CEFD56-0E56-1346-9ED3-2DCFD3BDFB0B}" presName="textaccent8" presStyleCnt="0"/>
      <dgm:spPr/>
    </dgm:pt>
    <dgm:pt modelId="{66B9A2B5-3DD2-8E48-B09F-0422DE1EBDED}" type="pres">
      <dgm:prSet presAssocID="{F4CEFD56-0E56-1346-9ED3-2DCFD3BDFB0B}" presName="accentRepeatNode" presStyleLbl="solidAlignAcc1" presStyleIdx="14" presStyleCnt="20"/>
      <dgm:spPr>
        <a:noFill/>
        <a:ln>
          <a:noFill/>
        </a:ln>
      </dgm:spPr>
    </dgm:pt>
    <dgm:pt modelId="{92391905-9A9C-4964-8D63-C58B3BC748BB}" type="pres">
      <dgm:prSet presAssocID="{D3E42165-1D5A-414E-A8AA-ABAFA220020C}" presName="image8" presStyleCnt="0"/>
      <dgm:spPr/>
    </dgm:pt>
    <dgm:pt modelId="{0CB7B164-F2C4-674A-9358-520681CA7239}" type="pres">
      <dgm:prSet presAssocID="{D3E42165-1D5A-414E-A8AA-ABAFA220020C}" presName="imageRepeatNode" presStyleLbl="alignAcc1" presStyleIdx="7" presStyleCnt="10" custLinFactY="-100000" custLinFactNeighborX="4818" custLinFactNeighborY="-113299"/>
      <dgm:spPr/>
      <dgm:t>
        <a:bodyPr/>
        <a:lstStyle/>
        <a:p>
          <a:endParaRPr lang="en-GB"/>
        </a:p>
      </dgm:t>
    </dgm:pt>
    <dgm:pt modelId="{0E78F76C-22D8-4DDA-A8F5-641A05C50D0D}" type="pres">
      <dgm:prSet presAssocID="{D3E42165-1D5A-414E-A8AA-ABAFA220020C}" presName="imageaccent8" presStyleCnt="0"/>
      <dgm:spPr/>
    </dgm:pt>
    <dgm:pt modelId="{703CF83E-54C2-4440-8F03-784D639F9857}" type="pres">
      <dgm:prSet presAssocID="{D3E42165-1D5A-414E-A8AA-ABAFA220020C}" presName="accentRepeatNode" presStyleLbl="solidAlignAcc1" presStyleIdx="15" presStyleCnt="20" custLinFactX="-519263" custLinFactY="48716" custLinFactNeighborX="-600000" custLinFactNeighborY="100000"/>
      <dgm:spPr>
        <a:solidFill>
          <a:srgbClr val="FFFFFF"/>
        </a:solidFill>
        <a:ln>
          <a:solidFill>
            <a:srgbClr val="FFFFFF"/>
          </a:solidFill>
        </a:ln>
      </dgm:spPr>
    </dgm:pt>
    <dgm:pt modelId="{B04B5A1D-27EA-43AA-8E10-05A67CA863DB}" type="pres">
      <dgm:prSet presAssocID="{D82CB201-4832-E245-BE36-46067BEF6FF2}" presName="text9" presStyleCnt="0"/>
      <dgm:spPr/>
    </dgm:pt>
    <dgm:pt modelId="{BC6322C0-C5FA-5441-9C01-7AADC4DF8093}" type="pres">
      <dgm:prSet presAssocID="{D82CB201-4832-E245-BE36-46067BEF6FF2}" presName="textRepeatNode" presStyleLbl="alignNode1" presStyleIdx="8" presStyleCnt="10" custLinFactY="124152" custLinFactNeighborX="0" custLinFactNeighborY="200000">
        <dgm:presLayoutVars>
          <dgm:chMax val="0"/>
          <dgm:chPref val="0"/>
          <dgm:bulletEnabled val="1"/>
        </dgm:presLayoutVars>
      </dgm:prSet>
      <dgm:spPr/>
      <dgm:t>
        <a:bodyPr/>
        <a:lstStyle/>
        <a:p>
          <a:endParaRPr lang="en-US"/>
        </a:p>
      </dgm:t>
    </dgm:pt>
    <dgm:pt modelId="{BA5D5BE7-4E96-4ABA-AE5C-F175BF3C0604}" type="pres">
      <dgm:prSet presAssocID="{D82CB201-4832-E245-BE36-46067BEF6FF2}" presName="textaccent9" presStyleCnt="0"/>
      <dgm:spPr/>
    </dgm:pt>
    <dgm:pt modelId="{EC19F9AD-48B4-9242-926F-AF63BF458A97}" type="pres">
      <dgm:prSet presAssocID="{D82CB201-4832-E245-BE36-46067BEF6FF2}" presName="accentRepeatNode" presStyleLbl="solidAlignAcc1" presStyleIdx="16" presStyleCnt="20"/>
      <dgm:spPr>
        <a:noFill/>
        <a:ln>
          <a:noFill/>
        </a:ln>
      </dgm:spPr>
    </dgm:pt>
    <dgm:pt modelId="{B6255A79-079C-41DB-8015-B74ABF99F41F}" type="pres">
      <dgm:prSet presAssocID="{9BC32A8E-752F-F548-B735-809311132D5D}" presName="image9" presStyleCnt="0"/>
      <dgm:spPr/>
    </dgm:pt>
    <dgm:pt modelId="{9F6C189D-0A68-594A-B777-FCEDD1A8D289}" type="pres">
      <dgm:prSet presAssocID="{9BC32A8E-752F-F548-B735-809311132D5D}" presName="imageRepeatNode" presStyleLbl="alignAcc1" presStyleIdx="8" presStyleCnt="10"/>
      <dgm:spPr/>
      <dgm:t>
        <a:bodyPr/>
        <a:lstStyle/>
        <a:p>
          <a:endParaRPr lang="en-GB"/>
        </a:p>
      </dgm:t>
    </dgm:pt>
    <dgm:pt modelId="{9D4FDB1A-6AE8-42B3-9B54-BC4AF0F6CC43}" type="pres">
      <dgm:prSet presAssocID="{9BC32A8E-752F-F548-B735-809311132D5D}" presName="imageaccent9" presStyleCnt="0"/>
      <dgm:spPr/>
    </dgm:pt>
    <dgm:pt modelId="{6EE8B5F7-1ED8-264C-B956-3C639249F52A}" type="pres">
      <dgm:prSet presAssocID="{9BC32A8E-752F-F548-B735-809311132D5D}" presName="accentRepeatNode" presStyleLbl="solidAlignAcc1" presStyleIdx="17" presStyleCnt="20"/>
      <dgm:spPr/>
    </dgm:pt>
    <dgm:pt modelId="{DF131B16-EDB5-46CC-B64D-EBC2712141AE}" type="pres">
      <dgm:prSet presAssocID="{59D190AA-FA2D-4F42-950F-3296F45AD870}" presName="text10" presStyleCnt="0"/>
      <dgm:spPr/>
    </dgm:pt>
    <dgm:pt modelId="{E270DEE4-8F8B-4B4E-9555-5B7662D456DB}" type="pres">
      <dgm:prSet presAssocID="{59D190AA-FA2D-4F42-950F-3296F45AD870}" presName="textRepeatNode" presStyleLbl="alignNode1" presStyleIdx="9" presStyleCnt="10" custLinFactX="71684" custLinFactY="-6691" custLinFactNeighborX="100000" custLinFactNeighborY="-100000">
        <dgm:presLayoutVars>
          <dgm:chMax val="0"/>
          <dgm:chPref val="0"/>
          <dgm:bulletEnabled val="1"/>
        </dgm:presLayoutVars>
      </dgm:prSet>
      <dgm:spPr/>
      <dgm:t>
        <a:bodyPr/>
        <a:lstStyle/>
        <a:p>
          <a:endParaRPr lang="en-GB"/>
        </a:p>
      </dgm:t>
    </dgm:pt>
    <dgm:pt modelId="{8C9A49E1-E9F4-4AE3-9038-DA93DF32138A}" type="pres">
      <dgm:prSet presAssocID="{59D190AA-FA2D-4F42-950F-3296F45AD870}" presName="textaccent10" presStyleCnt="0"/>
      <dgm:spPr/>
    </dgm:pt>
    <dgm:pt modelId="{2343A844-A033-456B-A304-F40CAA6F36F2}" type="pres">
      <dgm:prSet presAssocID="{59D190AA-FA2D-4F42-950F-3296F45AD870}" presName="accentRepeatNode" presStyleLbl="solidAlignAcc1" presStyleIdx="18" presStyleCnt="20"/>
      <dgm:spPr/>
    </dgm:pt>
    <dgm:pt modelId="{3FE0CEE4-9166-402F-A61E-5BACDF78B9A1}" type="pres">
      <dgm:prSet presAssocID="{9CB4EF0C-0982-4C81-AB82-552307A40BD4}" presName="image10" presStyleCnt="0"/>
      <dgm:spPr/>
    </dgm:pt>
    <dgm:pt modelId="{14DD1351-E649-43FD-8C63-0D1205E1C406}" type="pres">
      <dgm:prSet presAssocID="{9CB4EF0C-0982-4C81-AB82-552307A40BD4}" presName="imageRepeatNode" presStyleLbl="alignAcc1" presStyleIdx="9" presStyleCnt="10" custScaleY="102529" custLinFactX="100000" custLinFactNeighborX="154157" custLinFactNeighborY="-51915"/>
      <dgm:spPr/>
      <dgm:t>
        <a:bodyPr/>
        <a:lstStyle/>
        <a:p>
          <a:endParaRPr lang="en-GB"/>
        </a:p>
      </dgm:t>
    </dgm:pt>
    <dgm:pt modelId="{534558B5-18A4-4882-A68D-8E68D6A93ADF}" type="pres">
      <dgm:prSet presAssocID="{9CB4EF0C-0982-4C81-AB82-552307A40BD4}" presName="imageaccent10" presStyleCnt="0"/>
      <dgm:spPr/>
    </dgm:pt>
    <dgm:pt modelId="{7F65F6A7-1874-4A4F-8272-40B4FFD2D33A}" type="pres">
      <dgm:prSet presAssocID="{9CB4EF0C-0982-4C81-AB82-552307A40BD4}" presName="accentRepeatNode" presStyleLbl="solidAlignAcc1" presStyleIdx="19" presStyleCnt="20"/>
      <dgm:spPr/>
    </dgm:pt>
  </dgm:ptLst>
  <dgm:cxnLst>
    <dgm:cxn modelId="{C1C1EC90-7276-4ECD-B16C-FC9173E7DCA2}" type="presOf" srcId="{9CB4EF0C-0982-4C81-AB82-552307A40BD4}" destId="{14DD1351-E649-43FD-8C63-0D1205E1C406}" srcOrd="0" destOrd="0" presId="urn:microsoft.com/office/officeart/2008/layout/HexagonCluster"/>
    <dgm:cxn modelId="{8126BD6D-56AA-41E8-AE45-422EAD360105}" type="presOf" srcId="{9AC9A1EB-149D-BA46-951E-2C0798CEEE9C}" destId="{BB35EB35-5D1C-0845-8EEB-67918A7F3D9D}" srcOrd="0" destOrd="0" presId="urn:microsoft.com/office/officeart/2008/layout/HexagonCluster"/>
    <dgm:cxn modelId="{8A76B604-F790-4521-90A8-8313E1D10A82}" type="presOf" srcId="{59D190AA-FA2D-4F42-950F-3296F45AD870}" destId="{E270DEE4-8F8B-4B4E-9555-5B7662D456DB}" srcOrd="0" destOrd="0" presId="urn:microsoft.com/office/officeart/2008/layout/HexagonCluster"/>
    <dgm:cxn modelId="{E1D3D403-35BE-DE45-822A-CFBE38CA643E}" srcId="{9AC9A1EB-149D-BA46-951E-2C0798CEEE9C}" destId="{F4CEFD56-0E56-1346-9ED3-2DCFD3BDFB0B}" srcOrd="7" destOrd="0" parTransId="{D9A4E8D5-71B1-B146-AF05-5C31BB1178EB}" sibTransId="{D3E42165-1D5A-414E-A8AA-ABAFA220020C}"/>
    <dgm:cxn modelId="{1E923E3F-3F35-4AB6-8BF4-5121D2D41464}" type="presOf" srcId="{7C03C5AB-6CAB-BA44-BE1F-02FFC1855DC4}" destId="{B664B915-88E9-6446-BB99-38493FA808C7}" srcOrd="0" destOrd="0" presId="urn:microsoft.com/office/officeart/2008/layout/HexagonCluster"/>
    <dgm:cxn modelId="{BB144589-EBAF-4C07-9508-73559F07643A}" type="presOf" srcId="{16AA8883-8C25-F748-91E7-E4B9A3D1F8CD}" destId="{566D5DD3-4708-5C42-8DF9-16153EAC2CDF}" srcOrd="0" destOrd="0" presId="urn:microsoft.com/office/officeart/2008/layout/HexagonCluster"/>
    <dgm:cxn modelId="{1DD41C66-EBD5-43E5-931C-9448CA3EDDD7}" srcId="{9AC9A1EB-149D-BA46-951E-2C0798CEEE9C}" destId="{59D190AA-FA2D-4F42-950F-3296F45AD870}" srcOrd="9" destOrd="0" parTransId="{F2EEEE13-1B72-4F76-8A4D-BF4DD4E34022}" sibTransId="{9CB4EF0C-0982-4C81-AB82-552307A40BD4}"/>
    <dgm:cxn modelId="{008C7B8D-D5CD-D649-8E7D-7C6FFB299A8A}" srcId="{9AC9A1EB-149D-BA46-951E-2C0798CEEE9C}" destId="{6E22CB90-9881-CA45-BD0A-1D13ABB295C0}" srcOrd="5" destOrd="0" parTransId="{4CC87532-F903-FB4C-A7A7-DB36E78B001E}" sibTransId="{8979070D-5012-5D41-A1B0-125ED1ACA323}"/>
    <dgm:cxn modelId="{CD1FF37F-4CED-4875-BCAA-269AEB365C65}" type="presOf" srcId="{A8B35C6F-045B-3A4E-A4AA-7B893BC78EF1}" destId="{F9595708-58AC-844A-880D-BDC9BA1AE3D1}" srcOrd="0" destOrd="0" presId="urn:microsoft.com/office/officeart/2008/layout/HexagonCluster"/>
    <dgm:cxn modelId="{BEAA388A-C6D2-4ED9-A18D-BFC856E07805}" type="presOf" srcId="{BCBF62CA-A0DA-4170-AB88-E529F5A66353}" destId="{B054B410-D70D-492D-9EFA-2D92E38FE938}" srcOrd="0" destOrd="0" presId="urn:microsoft.com/office/officeart/2008/layout/HexagonCluster"/>
    <dgm:cxn modelId="{DD18E127-156A-48FD-A383-84D542C51E59}" type="presOf" srcId="{4900FE6D-1634-C64D-8EEF-E382E03B1755}" destId="{9469BED6-B6FC-EA4A-B0F5-3F93DA40B74D}" srcOrd="0" destOrd="0" presId="urn:microsoft.com/office/officeart/2008/layout/HexagonCluster"/>
    <dgm:cxn modelId="{A410B654-97C8-4E58-83C0-05C6A4D51D4D}" type="presOf" srcId="{9BC32A8E-752F-F548-B735-809311132D5D}" destId="{9F6C189D-0A68-594A-B777-FCEDD1A8D289}" srcOrd="0" destOrd="0" presId="urn:microsoft.com/office/officeart/2008/layout/HexagonCluster"/>
    <dgm:cxn modelId="{DD562CC9-AFB0-E14D-8916-F6FD60C3CD9F}" srcId="{9AC9A1EB-149D-BA46-951E-2C0798CEEE9C}" destId="{88CBDD93-603E-144A-A036-D428C3C5471D}" srcOrd="3" destOrd="0" parTransId="{83A5896A-1710-0842-BBE5-258921FE0F4A}" sibTransId="{70A3371E-8D49-1B4D-9676-8F60B2205235}"/>
    <dgm:cxn modelId="{67B84871-DB7E-4EB9-96B9-110ABFFBFCE0}" type="presOf" srcId="{D82CB201-4832-E245-BE36-46067BEF6FF2}" destId="{BC6322C0-C5FA-5441-9C01-7AADC4DF8093}" srcOrd="0" destOrd="0" presId="urn:microsoft.com/office/officeart/2008/layout/HexagonCluster"/>
    <dgm:cxn modelId="{C3267FE1-D5F8-445F-A626-AFC775BE10E2}" type="presOf" srcId="{D3E42165-1D5A-414E-A8AA-ABAFA220020C}" destId="{0CB7B164-F2C4-674A-9358-520681CA7239}" srcOrd="0" destOrd="0" presId="urn:microsoft.com/office/officeart/2008/layout/HexagonCluster"/>
    <dgm:cxn modelId="{7EB246BE-EB4A-4D19-A52A-21AD2EFB628F}" type="presOf" srcId="{8979070D-5012-5D41-A1B0-125ED1ACA323}" destId="{C81A1C2F-BB1A-1443-80B8-D481ABB139EC}" srcOrd="0" destOrd="0" presId="urn:microsoft.com/office/officeart/2008/layout/HexagonCluster"/>
    <dgm:cxn modelId="{3A257D49-6ACD-D045-B75D-2B1E0154C50A}" srcId="{9AC9A1EB-149D-BA46-951E-2C0798CEEE9C}" destId="{A8B35C6F-045B-3A4E-A4AA-7B893BC78EF1}" srcOrd="6" destOrd="0" parTransId="{FBCE64FF-93EB-D240-877A-49056A6649C8}" sibTransId="{D7E5096C-44C6-0B4F-8042-7588ED2EEC3F}"/>
    <dgm:cxn modelId="{5FF5A253-F45D-431F-BBAD-0CE3B4AF6DC9}" type="presOf" srcId="{65AA4FE5-72AB-4E98-9BFD-35B1112BA799}" destId="{37F911F0-4D3E-4D32-A6A2-ED92DA34251F}" srcOrd="0" destOrd="0" presId="urn:microsoft.com/office/officeart/2008/layout/HexagonCluster"/>
    <dgm:cxn modelId="{865F4D41-5BFC-E148-B205-2E1FD6C09F9F}" srcId="{9AC9A1EB-149D-BA46-951E-2C0798CEEE9C}" destId="{16AA8883-8C25-F748-91E7-E4B9A3D1F8CD}" srcOrd="1" destOrd="0" parTransId="{114A869C-C54A-A844-A224-2F74770A58A8}" sibTransId="{0145421E-B829-AD46-BCA6-8A6E3AE7CC0A}"/>
    <dgm:cxn modelId="{021F0EFD-A9A5-4918-90A0-B488A6A0CA50}" type="presOf" srcId="{6E22CB90-9881-CA45-BD0A-1D13ABB295C0}" destId="{ADADA7C1-0E61-6C4A-94D8-EC6A94B92593}" srcOrd="0" destOrd="0" presId="urn:microsoft.com/office/officeart/2008/layout/HexagonCluster"/>
    <dgm:cxn modelId="{C174CBE7-9429-4707-B24B-5536E5398343}" type="presOf" srcId="{70A3371E-8D49-1B4D-9676-8F60B2205235}" destId="{F975E8D2-9FED-D349-B434-A17EF79AC1BE}" srcOrd="0" destOrd="0" presId="urn:microsoft.com/office/officeart/2008/layout/HexagonCluster"/>
    <dgm:cxn modelId="{EA854B2D-7FBA-9F49-B2E7-C4A177A0CBDF}" srcId="{9AC9A1EB-149D-BA46-951E-2C0798CEEE9C}" destId="{4900FE6D-1634-C64D-8EEF-E382E03B1755}" srcOrd="0" destOrd="0" parTransId="{4DA39189-ED47-E24E-8D68-891637AA13DC}" sibTransId="{17BBB8CE-BC4E-AE47-8435-F1DC53D1F480}"/>
    <dgm:cxn modelId="{1C007080-144D-41C6-BEBC-DA03D041C94E}" type="presOf" srcId="{F4CEFD56-0E56-1346-9ED3-2DCFD3BDFB0B}" destId="{3DF60F7B-BFFE-F74B-AA94-DFCA04D4B4D7}" srcOrd="0" destOrd="0" presId="urn:microsoft.com/office/officeart/2008/layout/HexagonCluster"/>
    <dgm:cxn modelId="{AADECA86-0674-4D99-8606-917EE4995857}" type="presOf" srcId="{88CBDD93-603E-144A-A036-D428C3C5471D}" destId="{80FDE706-434B-024C-8FCB-92BFB29DFC6F}" srcOrd="0" destOrd="0" presId="urn:microsoft.com/office/officeart/2008/layout/HexagonCluster"/>
    <dgm:cxn modelId="{B2BDE70C-A484-466F-A5CB-9059FC7FE56B}" type="presOf" srcId="{D7E5096C-44C6-0B4F-8042-7588ED2EEC3F}" destId="{63C3CB83-23C6-844F-A556-671D4582D72B}" srcOrd="0" destOrd="0" presId="urn:microsoft.com/office/officeart/2008/layout/HexagonCluster"/>
    <dgm:cxn modelId="{D1260FB2-577F-4441-BFFF-75BD9BD60EAB}" type="presOf" srcId="{0145421E-B829-AD46-BCA6-8A6E3AE7CC0A}" destId="{C4175843-FCA3-0447-A65A-408ED39EDFAA}" srcOrd="0" destOrd="0" presId="urn:microsoft.com/office/officeart/2008/layout/HexagonCluster"/>
    <dgm:cxn modelId="{56F1AC42-6620-4ED1-8839-D6A2A8CF4992}" srcId="{9AC9A1EB-149D-BA46-951E-2C0798CEEE9C}" destId="{BCBF62CA-A0DA-4170-AB88-E529F5A66353}" srcOrd="4" destOrd="0" parTransId="{F2EB9D95-E755-4DBF-9F95-70F0B796C207}" sibTransId="{65AA4FE5-72AB-4E98-9BFD-35B1112BA799}"/>
    <dgm:cxn modelId="{EBA28542-2030-6D41-B07C-3DC3AA10A737}" srcId="{9AC9A1EB-149D-BA46-951E-2C0798CEEE9C}" destId="{D82CB201-4832-E245-BE36-46067BEF6FF2}" srcOrd="8" destOrd="0" parTransId="{BC722B85-1FFF-D442-9775-EA5E350F80F4}" sibTransId="{9BC32A8E-752F-F548-B735-809311132D5D}"/>
    <dgm:cxn modelId="{062439D9-DF4F-4944-B6DA-833300E54DAA}" srcId="{9AC9A1EB-149D-BA46-951E-2C0798CEEE9C}" destId="{7C03C5AB-6CAB-BA44-BE1F-02FFC1855DC4}" srcOrd="2" destOrd="0" parTransId="{6C1D7C1A-C234-FA4B-B1C8-E8F9F34F7A3F}" sibTransId="{F5B6A1D8-0908-8F42-8610-D707F6F29D9A}"/>
    <dgm:cxn modelId="{3CD0CE52-6F1D-4432-B4CB-4E8289933027}" type="presOf" srcId="{F5B6A1D8-0908-8F42-8610-D707F6F29D9A}" destId="{DB03765C-2352-D145-AFB3-1ABC92846CA8}" srcOrd="0" destOrd="0" presId="urn:microsoft.com/office/officeart/2008/layout/HexagonCluster"/>
    <dgm:cxn modelId="{3B9E3D41-DE2B-4CAD-9620-03CA5B8D1C87}" type="presOf" srcId="{17BBB8CE-BC4E-AE47-8435-F1DC53D1F480}" destId="{532E1023-6A03-E74E-B6AD-171AD7253345}" srcOrd="0" destOrd="0" presId="urn:microsoft.com/office/officeart/2008/layout/HexagonCluster"/>
    <dgm:cxn modelId="{C9F344A5-0667-4931-ADF6-8094CCFAF458}" type="presParOf" srcId="{BB35EB35-5D1C-0845-8EEB-67918A7F3D9D}" destId="{BAF52AC3-42C3-B144-ACD6-31721BFAC88D}" srcOrd="0" destOrd="0" presId="urn:microsoft.com/office/officeart/2008/layout/HexagonCluster"/>
    <dgm:cxn modelId="{EA35ADAD-22F4-499D-AA3E-196598DA9990}" type="presParOf" srcId="{BAF52AC3-42C3-B144-ACD6-31721BFAC88D}" destId="{9469BED6-B6FC-EA4A-B0F5-3F93DA40B74D}" srcOrd="0" destOrd="0" presId="urn:microsoft.com/office/officeart/2008/layout/HexagonCluster"/>
    <dgm:cxn modelId="{F5880353-49A7-44A9-BB5C-8ADE22B5F753}" type="presParOf" srcId="{BB35EB35-5D1C-0845-8EEB-67918A7F3D9D}" destId="{EFD925A1-4167-094A-B183-D0B3DF994739}" srcOrd="1" destOrd="0" presId="urn:microsoft.com/office/officeart/2008/layout/HexagonCluster"/>
    <dgm:cxn modelId="{30E586ED-A179-4C9A-A534-AFCF0820C944}" type="presParOf" srcId="{EFD925A1-4167-094A-B183-D0B3DF994739}" destId="{D8015EA9-675C-774F-B2E7-80218309061E}" srcOrd="0" destOrd="0" presId="urn:microsoft.com/office/officeart/2008/layout/HexagonCluster"/>
    <dgm:cxn modelId="{BECEC436-6049-44A0-894E-FD05289F3DC9}" type="presParOf" srcId="{BB35EB35-5D1C-0845-8EEB-67918A7F3D9D}" destId="{E4EBE8F5-B42A-814A-8E48-F3D0EE807F84}" srcOrd="2" destOrd="0" presId="urn:microsoft.com/office/officeart/2008/layout/HexagonCluster"/>
    <dgm:cxn modelId="{7D671A16-C576-4A3F-AC3B-DA1EA76DC0AF}" type="presParOf" srcId="{E4EBE8F5-B42A-814A-8E48-F3D0EE807F84}" destId="{532E1023-6A03-E74E-B6AD-171AD7253345}" srcOrd="0" destOrd="0" presId="urn:microsoft.com/office/officeart/2008/layout/HexagonCluster"/>
    <dgm:cxn modelId="{8B3146D3-5383-433B-A5FF-CE5AA7A551FF}" type="presParOf" srcId="{BB35EB35-5D1C-0845-8EEB-67918A7F3D9D}" destId="{9DE700AD-9785-3448-8483-3314CFD2086E}" srcOrd="3" destOrd="0" presId="urn:microsoft.com/office/officeart/2008/layout/HexagonCluster"/>
    <dgm:cxn modelId="{0884F965-6F38-4F14-9912-0240EF45C89D}" type="presParOf" srcId="{9DE700AD-9785-3448-8483-3314CFD2086E}" destId="{49D9A4D4-740F-3442-BCB6-163FE132A39E}" srcOrd="0" destOrd="0" presId="urn:microsoft.com/office/officeart/2008/layout/HexagonCluster"/>
    <dgm:cxn modelId="{32232722-A2F4-46D1-A41B-256867A9A013}" type="presParOf" srcId="{BB35EB35-5D1C-0845-8EEB-67918A7F3D9D}" destId="{D2338FEE-2D7C-9E42-A061-1DDE158096FC}" srcOrd="4" destOrd="0" presId="urn:microsoft.com/office/officeart/2008/layout/HexagonCluster"/>
    <dgm:cxn modelId="{8570FEEA-0762-4602-A971-20E025DA4764}" type="presParOf" srcId="{D2338FEE-2D7C-9E42-A061-1DDE158096FC}" destId="{566D5DD3-4708-5C42-8DF9-16153EAC2CDF}" srcOrd="0" destOrd="0" presId="urn:microsoft.com/office/officeart/2008/layout/HexagonCluster"/>
    <dgm:cxn modelId="{DB397B29-2321-457F-A67B-BF7F37FEB052}" type="presParOf" srcId="{BB35EB35-5D1C-0845-8EEB-67918A7F3D9D}" destId="{F86ECE76-68A5-CE4B-8212-54D09A1A040F}" srcOrd="5" destOrd="0" presId="urn:microsoft.com/office/officeart/2008/layout/HexagonCluster"/>
    <dgm:cxn modelId="{371ACA5A-7D16-416D-ACE0-ECEA835CD0B1}" type="presParOf" srcId="{F86ECE76-68A5-CE4B-8212-54D09A1A040F}" destId="{2EA2002B-9F5C-A546-A33E-8B5CE0775667}" srcOrd="0" destOrd="0" presId="urn:microsoft.com/office/officeart/2008/layout/HexagonCluster"/>
    <dgm:cxn modelId="{E003AC3F-8971-4A11-A141-A6BB28E09122}" type="presParOf" srcId="{BB35EB35-5D1C-0845-8EEB-67918A7F3D9D}" destId="{807BF153-65E9-804B-987D-F9A17A7B112B}" srcOrd="6" destOrd="0" presId="urn:microsoft.com/office/officeart/2008/layout/HexagonCluster"/>
    <dgm:cxn modelId="{76B8F35D-486A-4DF3-A333-586512EFF647}" type="presParOf" srcId="{807BF153-65E9-804B-987D-F9A17A7B112B}" destId="{C4175843-FCA3-0447-A65A-408ED39EDFAA}" srcOrd="0" destOrd="0" presId="urn:microsoft.com/office/officeart/2008/layout/HexagonCluster"/>
    <dgm:cxn modelId="{DE3D7A25-6CE4-4AB2-95BF-0377885C8DDE}" type="presParOf" srcId="{BB35EB35-5D1C-0845-8EEB-67918A7F3D9D}" destId="{E27CDEA6-7441-654D-832C-9798A2667B5F}" srcOrd="7" destOrd="0" presId="urn:microsoft.com/office/officeart/2008/layout/HexagonCluster"/>
    <dgm:cxn modelId="{EB632BE8-D9E4-4377-B52D-2AE40F7425AC}" type="presParOf" srcId="{E27CDEA6-7441-654D-832C-9798A2667B5F}" destId="{9DB73A84-1630-754D-A6AC-8AB8CBFF814A}" srcOrd="0" destOrd="0" presId="urn:microsoft.com/office/officeart/2008/layout/HexagonCluster"/>
    <dgm:cxn modelId="{88181683-D568-4EBE-8638-0BE1C0E67771}" type="presParOf" srcId="{BB35EB35-5D1C-0845-8EEB-67918A7F3D9D}" destId="{BE2C4CEB-EDCA-5541-B888-01D2807090A7}" srcOrd="8" destOrd="0" presId="urn:microsoft.com/office/officeart/2008/layout/HexagonCluster"/>
    <dgm:cxn modelId="{F8FD4102-82D7-4B47-9A3A-24B3522FCFD7}" type="presParOf" srcId="{BE2C4CEB-EDCA-5541-B888-01D2807090A7}" destId="{B664B915-88E9-6446-BB99-38493FA808C7}" srcOrd="0" destOrd="0" presId="urn:microsoft.com/office/officeart/2008/layout/HexagonCluster"/>
    <dgm:cxn modelId="{406B4648-A509-4ABF-B7F2-34EFCB7E178C}" type="presParOf" srcId="{BB35EB35-5D1C-0845-8EEB-67918A7F3D9D}" destId="{63EC1361-31C0-644D-9407-BE12CBE2F531}" srcOrd="9" destOrd="0" presId="urn:microsoft.com/office/officeart/2008/layout/HexagonCluster"/>
    <dgm:cxn modelId="{5361EF8A-3BEA-464C-9115-8E1F4D8DC922}" type="presParOf" srcId="{63EC1361-31C0-644D-9407-BE12CBE2F531}" destId="{2A0E4739-937E-3642-A745-4F25C637E28B}" srcOrd="0" destOrd="0" presId="urn:microsoft.com/office/officeart/2008/layout/HexagonCluster"/>
    <dgm:cxn modelId="{4C7AD18F-1A27-48DB-9936-907DD3C4B240}" type="presParOf" srcId="{BB35EB35-5D1C-0845-8EEB-67918A7F3D9D}" destId="{96B3DBE8-9AE7-8B42-B7F9-DBC138E0BFDF}" srcOrd="10" destOrd="0" presId="urn:microsoft.com/office/officeart/2008/layout/HexagonCluster"/>
    <dgm:cxn modelId="{BAEE5A3E-E998-483D-856B-6EFEE646BC7A}" type="presParOf" srcId="{96B3DBE8-9AE7-8B42-B7F9-DBC138E0BFDF}" destId="{DB03765C-2352-D145-AFB3-1ABC92846CA8}" srcOrd="0" destOrd="0" presId="urn:microsoft.com/office/officeart/2008/layout/HexagonCluster"/>
    <dgm:cxn modelId="{2F73016D-D083-4FA9-9CD7-EB9E5C8C61F3}" type="presParOf" srcId="{BB35EB35-5D1C-0845-8EEB-67918A7F3D9D}" destId="{1AEACA8A-28C1-6B44-A0A5-1F71DC5E339C}" srcOrd="11" destOrd="0" presId="urn:microsoft.com/office/officeart/2008/layout/HexagonCluster"/>
    <dgm:cxn modelId="{2EA98083-9F0A-4B3C-8458-C68F2AAD295F}" type="presParOf" srcId="{1AEACA8A-28C1-6B44-A0A5-1F71DC5E339C}" destId="{1B2DA906-8C42-514E-B4A5-6C7906AA478E}" srcOrd="0" destOrd="0" presId="urn:microsoft.com/office/officeart/2008/layout/HexagonCluster"/>
    <dgm:cxn modelId="{34EF0FC2-5567-4184-A55F-0F7E3A55781E}" type="presParOf" srcId="{BB35EB35-5D1C-0845-8EEB-67918A7F3D9D}" destId="{9B5EBFB8-E975-EA45-AAC1-164F721762F7}" srcOrd="12" destOrd="0" presId="urn:microsoft.com/office/officeart/2008/layout/HexagonCluster"/>
    <dgm:cxn modelId="{9CC3C455-8FC7-4668-9E1C-D1344C86336D}" type="presParOf" srcId="{9B5EBFB8-E975-EA45-AAC1-164F721762F7}" destId="{80FDE706-434B-024C-8FCB-92BFB29DFC6F}" srcOrd="0" destOrd="0" presId="urn:microsoft.com/office/officeart/2008/layout/HexagonCluster"/>
    <dgm:cxn modelId="{966E4A43-5277-49DF-ACEB-2108500D241D}" type="presParOf" srcId="{BB35EB35-5D1C-0845-8EEB-67918A7F3D9D}" destId="{94B6FCBA-B940-344E-896F-3C60DEE56808}" srcOrd="13" destOrd="0" presId="urn:microsoft.com/office/officeart/2008/layout/HexagonCluster"/>
    <dgm:cxn modelId="{F007DF93-E6CF-4E29-923B-45E3C5898ADF}" type="presParOf" srcId="{94B6FCBA-B940-344E-896F-3C60DEE56808}" destId="{1FF736BD-7B60-8C47-B79D-413DE39ACABD}" srcOrd="0" destOrd="0" presId="urn:microsoft.com/office/officeart/2008/layout/HexagonCluster"/>
    <dgm:cxn modelId="{4CD8144C-CC09-41CC-952E-385D2001AE09}" type="presParOf" srcId="{BB35EB35-5D1C-0845-8EEB-67918A7F3D9D}" destId="{89742830-7073-2A49-A554-298FAB70D7EA}" srcOrd="14" destOrd="0" presId="urn:microsoft.com/office/officeart/2008/layout/HexagonCluster"/>
    <dgm:cxn modelId="{31F11A13-525D-4F09-A569-808BFA47CBB5}" type="presParOf" srcId="{89742830-7073-2A49-A554-298FAB70D7EA}" destId="{F975E8D2-9FED-D349-B434-A17EF79AC1BE}" srcOrd="0" destOrd="0" presId="urn:microsoft.com/office/officeart/2008/layout/HexagonCluster"/>
    <dgm:cxn modelId="{39240E6F-CBD2-4834-9266-0F44CBB7B42B}" type="presParOf" srcId="{BB35EB35-5D1C-0845-8EEB-67918A7F3D9D}" destId="{6196D59A-5C66-1844-893F-A81D41A85364}" srcOrd="15" destOrd="0" presId="urn:microsoft.com/office/officeart/2008/layout/HexagonCluster"/>
    <dgm:cxn modelId="{764D08D4-8449-4609-9AE6-ECCD8D2083DB}" type="presParOf" srcId="{6196D59A-5C66-1844-893F-A81D41A85364}" destId="{94DD784D-912C-FC4E-997C-A533FB81C642}" srcOrd="0" destOrd="0" presId="urn:microsoft.com/office/officeart/2008/layout/HexagonCluster"/>
    <dgm:cxn modelId="{B76C9BA1-2ECB-48A8-B7A5-E431B73F49A4}" type="presParOf" srcId="{BB35EB35-5D1C-0845-8EEB-67918A7F3D9D}" destId="{645ADC3A-50C8-4EDB-AB06-E997AE03317A}" srcOrd="16" destOrd="0" presId="urn:microsoft.com/office/officeart/2008/layout/HexagonCluster"/>
    <dgm:cxn modelId="{9B07847B-FB01-4834-BA9B-A6075ADCD3BE}" type="presParOf" srcId="{645ADC3A-50C8-4EDB-AB06-E997AE03317A}" destId="{B054B410-D70D-492D-9EFA-2D92E38FE938}" srcOrd="0" destOrd="0" presId="urn:microsoft.com/office/officeart/2008/layout/HexagonCluster"/>
    <dgm:cxn modelId="{3FAFCBF8-DE83-44D5-A5F1-17B39B309B1B}" type="presParOf" srcId="{BB35EB35-5D1C-0845-8EEB-67918A7F3D9D}" destId="{3B3AAB25-42C6-4A84-ADE8-E4E02F155FB2}" srcOrd="17" destOrd="0" presId="urn:microsoft.com/office/officeart/2008/layout/HexagonCluster"/>
    <dgm:cxn modelId="{BD0B70E0-EF86-4250-9272-2C971AE84C71}" type="presParOf" srcId="{3B3AAB25-42C6-4A84-ADE8-E4E02F155FB2}" destId="{DDE1D68A-F4C0-4FE9-BB51-1B4872505BA7}" srcOrd="0" destOrd="0" presId="urn:microsoft.com/office/officeart/2008/layout/HexagonCluster"/>
    <dgm:cxn modelId="{01E39B53-3C72-4E26-AA91-7C66205C0CCB}" type="presParOf" srcId="{BB35EB35-5D1C-0845-8EEB-67918A7F3D9D}" destId="{EBB84B34-ABDA-4B43-A7E5-E6E42D2F4DFD}" srcOrd="18" destOrd="0" presId="urn:microsoft.com/office/officeart/2008/layout/HexagonCluster"/>
    <dgm:cxn modelId="{38D003C6-0958-4DEB-AEE7-3895BAD71BCC}" type="presParOf" srcId="{EBB84B34-ABDA-4B43-A7E5-E6E42D2F4DFD}" destId="{37F911F0-4D3E-4D32-A6A2-ED92DA34251F}" srcOrd="0" destOrd="0" presId="urn:microsoft.com/office/officeart/2008/layout/HexagonCluster"/>
    <dgm:cxn modelId="{2A2A0D35-901C-41B4-872A-0BB3446974A4}" type="presParOf" srcId="{BB35EB35-5D1C-0845-8EEB-67918A7F3D9D}" destId="{AD64E4C0-6485-4C51-89D5-ADE097F4C2E5}" srcOrd="19" destOrd="0" presId="urn:microsoft.com/office/officeart/2008/layout/HexagonCluster"/>
    <dgm:cxn modelId="{954922D1-C784-4EF3-AFC0-0D1701A18012}" type="presParOf" srcId="{AD64E4C0-6485-4C51-89D5-ADE097F4C2E5}" destId="{5B373833-0EE2-42AC-8A48-1E824511DA6F}" srcOrd="0" destOrd="0" presId="urn:microsoft.com/office/officeart/2008/layout/HexagonCluster"/>
    <dgm:cxn modelId="{4D753D6D-9476-4DD0-A35D-A327377C3043}" type="presParOf" srcId="{BB35EB35-5D1C-0845-8EEB-67918A7F3D9D}" destId="{568A08DA-A89A-440A-84BF-989625C9DCD6}" srcOrd="20" destOrd="0" presId="urn:microsoft.com/office/officeart/2008/layout/HexagonCluster"/>
    <dgm:cxn modelId="{8E3B56FC-6A67-490A-BBD2-E05160F054D9}" type="presParOf" srcId="{568A08DA-A89A-440A-84BF-989625C9DCD6}" destId="{ADADA7C1-0E61-6C4A-94D8-EC6A94B92593}" srcOrd="0" destOrd="0" presId="urn:microsoft.com/office/officeart/2008/layout/HexagonCluster"/>
    <dgm:cxn modelId="{73F5ED75-2214-4EF6-B1E0-E146E8D5D248}" type="presParOf" srcId="{BB35EB35-5D1C-0845-8EEB-67918A7F3D9D}" destId="{5E636822-5A2B-43F8-B763-B28379BDC696}" srcOrd="21" destOrd="0" presId="urn:microsoft.com/office/officeart/2008/layout/HexagonCluster"/>
    <dgm:cxn modelId="{F24D3214-B1EE-4099-BA80-04BF9A3BE325}" type="presParOf" srcId="{5E636822-5A2B-43F8-B763-B28379BDC696}" destId="{0BFC76B0-4E3B-5445-A71A-0DE227800391}" srcOrd="0" destOrd="0" presId="urn:microsoft.com/office/officeart/2008/layout/HexagonCluster"/>
    <dgm:cxn modelId="{4FF224D8-0B83-4193-B724-7D050C6926D3}" type="presParOf" srcId="{BB35EB35-5D1C-0845-8EEB-67918A7F3D9D}" destId="{30FB933A-1F1E-4DDA-BA03-F2B09FF243BA}" srcOrd="22" destOrd="0" presId="urn:microsoft.com/office/officeart/2008/layout/HexagonCluster"/>
    <dgm:cxn modelId="{CE3B4081-1D35-4566-A0AC-B22D58A318EB}" type="presParOf" srcId="{30FB933A-1F1E-4DDA-BA03-F2B09FF243BA}" destId="{C81A1C2F-BB1A-1443-80B8-D481ABB139EC}" srcOrd="0" destOrd="0" presId="urn:microsoft.com/office/officeart/2008/layout/HexagonCluster"/>
    <dgm:cxn modelId="{8D97C31A-7525-4185-BB0E-F5B24A8173CC}" type="presParOf" srcId="{BB35EB35-5D1C-0845-8EEB-67918A7F3D9D}" destId="{CDC46C0E-3ECD-43CD-9C45-FC3B637476FE}" srcOrd="23" destOrd="0" presId="urn:microsoft.com/office/officeart/2008/layout/HexagonCluster"/>
    <dgm:cxn modelId="{40FA47C1-6801-432B-9731-F9FEB36DB9B8}" type="presParOf" srcId="{CDC46C0E-3ECD-43CD-9C45-FC3B637476FE}" destId="{8F864261-9142-694E-8CE7-3F1EEFBFEACB}" srcOrd="0" destOrd="0" presId="urn:microsoft.com/office/officeart/2008/layout/HexagonCluster"/>
    <dgm:cxn modelId="{676FD1FD-E13D-48C5-B647-C61C2D1E64BE}" type="presParOf" srcId="{BB35EB35-5D1C-0845-8EEB-67918A7F3D9D}" destId="{6CC7EC88-0AF9-4C1C-BFA7-9CDDD311FEDD}" srcOrd="24" destOrd="0" presId="urn:microsoft.com/office/officeart/2008/layout/HexagonCluster"/>
    <dgm:cxn modelId="{B0527013-7ADF-4C52-8CC8-304197B37D50}" type="presParOf" srcId="{6CC7EC88-0AF9-4C1C-BFA7-9CDDD311FEDD}" destId="{F9595708-58AC-844A-880D-BDC9BA1AE3D1}" srcOrd="0" destOrd="0" presId="urn:microsoft.com/office/officeart/2008/layout/HexagonCluster"/>
    <dgm:cxn modelId="{B963B217-29F4-4F69-8C7F-7724AB9E7FFA}" type="presParOf" srcId="{BB35EB35-5D1C-0845-8EEB-67918A7F3D9D}" destId="{B04E75C0-4D18-4CC9-982E-D62FF10D7759}" srcOrd="25" destOrd="0" presId="urn:microsoft.com/office/officeart/2008/layout/HexagonCluster"/>
    <dgm:cxn modelId="{E610B3E5-0FEA-4392-BE50-EA9F8DC55F13}" type="presParOf" srcId="{B04E75C0-4D18-4CC9-982E-D62FF10D7759}" destId="{46CC8798-BCE8-214A-A242-93C723B8DDC5}" srcOrd="0" destOrd="0" presId="urn:microsoft.com/office/officeart/2008/layout/HexagonCluster"/>
    <dgm:cxn modelId="{7CFB80FB-DE95-4077-8F20-925CAB7284B0}" type="presParOf" srcId="{BB35EB35-5D1C-0845-8EEB-67918A7F3D9D}" destId="{BA76EF77-7DF3-4C0F-8284-3389889AA235}" srcOrd="26" destOrd="0" presId="urn:microsoft.com/office/officeart/2008/layout/HexagonCluster"/>
    <dgm:cxn modelId="{3E04D65F-83CD-4654-A107-6F9E1EFCA8FA}" type="presParOf" srcId="{BA76EF77-7DF3-4C0F-8284-3389889AA235}" destId="{63C3CB83-23C6-844F-A556-671D4582D72B}" srcOrd="0" destOrd="0" presId="urn:microsoft.com/office/officeart/2008/layout/HexagonCluster"/>
    <dgm:cxn modelId="{A0EA51D8-DF69-42C3-AB44-B598000C2CE7}" type="presParOf" srcId="{BB35EB35-5D1C-0845-8EEB-67918A7F3D9D}" destId="{189F01FE-D234-4433-974B-5952291A0758}" srcOrd="27" destOrd="0" presId="urn:microsoft.com/office/officeart/2008/layout/HexagonCluster"/>
    <dgm:cxn modelId="{DA40455C-5423-4D85-8686-226AFDEE51C8}" type="presParOf" srcId="{189F01FE-D234-4433-974B-5952291A0758}" destId="{93A07A7E-82B7-9647-A4F2-465ECEA5556F}" srcOrd="0" destOrd="0" presId="urn:microsoft.com/office/officeart/2008/layout/HexagonCluster"/>
    <dgm:cxn modelId="{2C03BA4A-BE5B-41C0-A6DC-B2C46D209F52}" type="presParOf" srcId="{BB35EB35-5D1C-0845-8EEB-67918A7F3D9D}" destId="{F3F58FB2-A77A-4C38-B620-7C2CF5FB137C}" srcOrd="28" destOrd="0" presId="urn:microsoft.com/office/officeart/2008/layout/HexagonCluster"/>
    <dgm:cxn modelId="{587AC19D-FE7D-43A7-97DC-2BD214140929}" type="presParOf" srcId="{F3F58FB2-A77A-4C38-B620-7C2CF5FB137C}" destId="{3DF60F7B-BFFE-F74B-AA94-DFCA04D4B4D7}" srcOrd="0" destOrd="0" presId="urn:microsoft.com/office/officeart/2008/layout/HexagonCluster"/>
    <dgm:cxn modelId="{1293EE25-BB95-4D7B-8341-7CA33B1D15ED}" type="presParOf" srcId="{BB35EB35-5D1C-0845-8EEB-67918A7F3D9D}" destId="{48C6665F-78F7-4FAC-B21C-6B2AE8D3E844}" srcOrd="29" destOrd="0" presId="urn:microsoft.com/office/officeart/2008/layout/HexagonCluster"/>
    <dgm:cxn modelId="{E4886EC9-D543-4862-AF09-F3ADCACF32FB}" type="presParOf" srcId="{48C6665F-78F7-4FAC-B21C-6B2AE8D3E844}" destId="{66B9A2B5-3DD2-8E48-B09F-0422DE1EBDED}" srcOrd="0" destOrd="0" presId="urn:microsoft.com/office/officeart/2008/layout/HexagonCluster"/>
    <dgm:cxn modelId="{8A10CC67-3198-41A4-A3A5-61161E292C97}" type="presParOf" srcId="{BB35EB35-5D1C-0845-8EEB-67918A7F3D9D}" destId="{92391905-9A9C-4964-8D63-C58B3BC748BB}" srcOrd="30" destOrd="0" presId="urn:microsoft.com/office/officeart/2008/layout/HexagonCluster"/>
    <dgm:cxn modelId="{8773097D-B041-4832-BEE3-9117B5FC311D}" type="presParOf" srcId="{92391905-9A9C-4964-8D63-C58B3BC748BB}" destId="{0CB7B164-F2C4-674A-9358-520681CA7239}" srcOrd="0" destOrd="0" presId="urn:microsoft.com/office/officeart/2008/layout/HexagonCluster"/>
    <dgm:cxn modelId="{754FEE1F-BB8A-4A70-ABCC-0AFC04327BAB}" type="presParOf" srcId="{BB35EB35-5D1C-0845-8EEB-67918A7F3D9D}" destId="{0E78F76C-22D8-4DDA-A8F5-641A05C50D0D}" srcOrd="31" destOrd="0" presId="urn:microsoft.com/office/officeart/2008/layout/HexagonCluster"/>
    <dgm:cxn modelId="{109AC9C8-DBEA-49B1-9DA8-F9A381C3DFD4}" type="presParOf" srcId="{0E78F76C-22D8-4DDA-A8F5-641A05C50D0D}" destId="{703CF83E-54C2-4440-8F03-784D639F9857}" srcOrd="0" destOrd="0" presId="urn:microsoft.com/office/officeart/2008/layout/HexagonCluster"/>
    <dgm:cxn modelId="{82B07A69-FC17-4973-9985-7F7825336DA9}" type="presParOf" srcId="{BB35EB35-5D1C-0845-8EEB-67918A7F3D9D}" destId="{B04B5A1D-27EA-43AA-8E10-05A67CA863DB}" srcOrd="32" destOrd="0" presId="urn:microsoft.com/office/officeart/2008/layout/HexagonCluster"/>
    <dgm:cxn modelId="{D65B82D3-9A33-4D8F-BA2B-BFD5E03EF7E9}" type="presParOf" srcId="{B04B5A1D-27EA-43AA-8E10-05A67CA863DB}" destId="{BC6322C0-C5FA-5441-9C01-7AADC4DF8093}" srcOrd="0" destOrd="0" presId="urn:microsoft.com/office/officeart/2008/layout/HexagonCluster"/>
    <dgm:cxn modelId="{B243313D-3505-45C9-9E74-C8ECAD572149}" type="presParOf" srcId="{BB35EB35-5D1C-0845-8EEB-67918A7F3D9D}" destId="{BA5D5BE7-4E96-4ABA-AE5C-F175BF3C0604}" srcOrd="33" destOrd="0" presId="urn:microsoft.com/office/officeart/2008/layout/HexagonCluster"/>
    <dgm:cxn modelId="{2A9A2320-24D5-4384-BC48-C1FC9B22B922}" type="presParOf" srcId="{BA5D5BE7-4E96-4ABA-AE5C-F175BF3C0604}" destId="{EC19F9AD-48B4-9242-926F-AF63BF458A97}" srcOrd="0" destOrd="0" presId="urn:microsoft.com/office/officeart/2008/layout/HexagonCluster"/>
    <dgm:cxn modelId="{74F425AF-17E0-4EEB-BDAB-673D7C96078D}" type="presParOf" srcId="{BB35EB35-5D1C-0845-8EEB-67918A7F3D9D}" destId="{B6255A79-079C-41DB-8015-B74ABF99F41F}" srcOrd="34" destOrd="0" presId="urn:microsoft.com/office/officeart/2008/layout/HexagonCluster"/>
    <dgm:cxn modelId="{AC79BDC2-36D8-4910-AB9A-BF298ACC7E50}" type="presParOf" srcId="{B6255A79-079C-41DB-8015-B74ABF99F41F}" destId="{9F6C189D-0A68-594A-B777-FCEDD1A8D289}" srcOrd="0" destOrd="0" presId="urn:microsoft.com/office/officeart/2008/layout/HexagonCluster"/>
    <dgm:cxn modelId="{F8D19A50-E531-4A4B-9550-D5DF2E59F76A}" type="presParOf" srcId="{BB35EB35-5D1C-0845-8EEB-67918A7F3D9D}" destId="{9D4FDB1A-6AE8-42B3-9B54-BC4AF0F6CC43}" srcOrd="35" destOrd="0" presId="urn:microsoft.com/office/officeart/2008/layout/HexagonCluster"/>
    <dgm:cxn modelId="{52501F96-5620-4A0E-9F58-7D5B2E55F1E4}" type="presParOf" srcId="{9D4FDB1A-6AE8-42B3-9B54-BC4AF0F6CC43}" destId="{6EE8B5F7-1ED8-264C-B956-3C639249F52A}" srcOrd="0" destOrd="0" presId="urn:microsoft.com/office/officeart/2008/layout/HexagonCluster"/>
    <dgm:cxn modelId="{8DF8D3E7-CA77-4420-99C2-0A0D3A3D88DE}" type="presParOf" srcId="{BB35EB35-5D1C-0845-8EEB-67918A7F3D9D}" destId="{DF131B16-EDB5-46CC-B64D-EBC2712141AE}" srcOrd="36" destOrd="0" presId="urn:microsoft.com/office/officeart/2008/layout/HexagonCluster"/>
    <dgm:cxn modelId="{52F8109B-3F8B-4BDE-8B7D-6AD7785F702C}" type="presParOf" srcId="{DF131B16-EDB5-46CC-B64D-EBC2712141AE}" destId="{E270DEE4-8F8B-4B4E-9555-5B7662D456DB}" srcOrd="0" destOrd="0" presId="urn:microsoft.com/office/officeart/2008/layout/HexagonCluster"/>
    <dgm:cxn modelId="{3ABDEB4B-CC3B-49FE-855E-BF3AEC3ABA6C}" type="presParOf" srcId="{BB35EB35-5D1C-0845-8EEB-67918A7F3D9D}" destId="{8C9A49E1-E9F4-4AE3-9038-DA93DF32138A}" srcOrd="37" destOrd="0" presId="urn:microsoft.com/office/officeart/2008/layout/HexagonCluster"/>
    <dgm:cxn modelId="{E4FF811B-D80E-4134-8361-7065E77139C6}" type="presParOf" srcId="{8C9A49E1-E9F4-4AE3-9038-DA93DF32138A}" destId="{2343A844-A033-456B-A304-F40CAA6F36F2}" srcOrd="0" destOrd="0" presId="urn:microsoft.com/office/officeart/2008/layout/HexagonCluster"/>
    <dgm:cxn modelId="{24F4E295-F08A-4644-8250-F5B62A8BE2CF}" type="presParOf" srcId="{BB35EB35-5D1C-0845-8EEB-67918A7F3D9D}" destId="{3FE0CEE4-9166-402F-A61E-5BACDF78B9A1}" srcOrd="38" destOrd="0" presId="urn:microsoft.com/office/officeart/2008/layout/HexagonCluster"/>
    <dgm:cxn modelId="{E8C3BBD0-A136-4B69-9EBB-C31FED85DB71}" type="presParOf" srcId="{3FE0CEE4-9166-402F-A61E-5BACDF78B9A1}" destId="{14DD1351-E649-43FD-8C63-0D1205E1C406}" srcOrd="0" destOrd="0" presId="urn:microsoft.com/office/officeart/2008/layout/HexagonCluster"/>
    <dgm:cxn modelId="{3A72FC29-6531-4CF8-80AF-80E14466427A}" type="presParOf" srcId="{BB35EB35-5D1C-0845-8EEB-67918A7F3D9D}" destId="{534558B5-18A4-4882-A68D-8E68D6A93ADF}" srcOrd="39" destOrd="0" presId="urn:microsoft.com/office/officeart/2008/layout/HexagonCluster"/>
    <dgm:cxn modelId="{7455E825-D098-4343-8205-C36C10654810}" type="presParOf" srcId="{534558B5-18A4-4882-A68D-8E68D6A93ADF}" destId="{7F65F6A7-1874-4A4F-8272-40B4FFD2D33A}" srcOrd="0" destOrd="0" presId="urn:microsoft.com/office/officeart/2008/layout/Hexagon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69BED6-B6FC-EA4A-B0F5-3F93DA40B74D}">
      <dsp:nvSpPr>
        <dsp:cNvPr id="0" name=""/>
        <dsp:cNvSpPr/>
      </dsp:nvSpPr>
      <dsp:spPr>
        <a:xfrm>
          <a:off x="1231992" y="2093692"/>
          <a:ext cx="1432323" cy="1229613"/>
        </a:xfrm>
        <a:prstGeom prst="hexagon">
          <a:avLst>
            <a:gd name="adj" fmla="val 25000"/>
            <a:gd name="vf" fmla="val 115470"/>
          </a:avLst>
        </a:prstGeom>
        <a:solidFill>
          <a:schemeClr val="tx1">
            <a:lumMod val="60000"/>
            <a:lumOff val="40000"/>
          </a:schemeClr>
        </a:solidFill>
        <a:ln w="19050" cap="flat" cmpd="sng" algn="ctr">
          <a:solidFill>
            <a:schemeClr val="accent1">
              <a:hueOff val="0"/>
              <a:satOff val="0"/>
              <a:lumOff val="0"/>
              <a:alphaOff val="0"/>
            </a:schemeClr>
          </a:solidFill>
          <a:prstDash val="solid"/>
        </a:ln>
        <a:effectLst>
          <a:glow rad="63500">
            <a:schemeClr val="accent1">
              <a:hueOff val="0"/>
              <a:satOff val="0"/>
              <a:lumOff val="0"/>
              <a:alphaOff val="0"/>
              <a:tint val="30000"/>
              <a:shade val="95000"/>
              <a:satMod val="300000"/>
              <a:alpha val="50000"/>
            </a:schemeClr>
          </a:glow>
        </a:effectLst>
      </dsp:spPr>
      <dsp:style>
        <a:lnRef idx="2">
          <a:scrgbClr r="0" g="0" b="0"/>
        </a:lnRef>
        <a:fillRef idx="1">
          <a:scrgbClr r="0" g="0" b="0"/>
        </a:fillRef>
        <a:effectRef idx="1">
          <a:scrgbClr r="0" g="0" b="0"/>
        </a:effectRef>
        <a:fontRef idx="minor">
          <a:schemeClr val="lt1"/>
        </a:fontRef>
      </dsp:style>
      <ds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Service Agreements</a:t>
          </a:r>
          <a:endParaRPr lang="en-US" sz="1200" kern="1200" dirty="0"/>
        </a:p>
      </dsp:txBody>
      <dsp:txXfrm>
        <a:off x="1453820" y="2284126"/>
        <a:ext cx="988667" cy="848745"/>
      </dsp:txXfrm>
    </dsp:sp>
    <dsp:sp modelId="{D8015EA9-675C-774F-B2E7-80218309061E}">
      <dsp:nvSpPr>
        <dsp:cNvPr id="0" name=""/>
        <dsp:cNvSpPr/>
      </dsp:nvSpPr>
      <dsp:spPr>
        <a:xfrm>
          <a:off x="1266410" y="2643671"/>
          <a:ext cx="166795" cy="144004"/>
        </a:xfrm>
        <a:prstGeom prst="hexagon">
          <a:avLst>
            <a:gd name="adj" fmla="val 25000"/>
            <a:gd name="vf" fmla="val 115470"/>
          </a:avLst>
        </a:prstGeom>
        <a:noFill/>
        <a:ln w="19050" cap="flat" cmpd="sng" algn="ctr">
          <a:noFill/>
          <a:prstDash val="solid"/>
        </a:ln>
        <a:effectLst/>
      </dsp:spPr>
      <dsp:style>
        <a:lnRef idx="2">
          <a:scrgbClr r="0" g="0" b="0"/>
        </a:lnRef>
        <a:fillRef idx="1">
          <a:scrgbClr r="0" g="0" b="0"/>
        </a:fillRef>
        <a:effectRef idx="0">
          <a:scrgbClr r="0" g="0" b="0"/>
        </a:effectRef>
        <a:fontRef idx="minor"/>
      </dsp:style>
    </dsp:sp>
    <dsp:sp modelId="{532E1023-6A03-E74E-B6AD-171AD7253345}">
      <dsp:nvSpPr>
        <dsp:cNvPr id="0" name=""/>
        <dsp:cNvSpPr/>
      </dsp:nvSpPr>
      <dsp:spPr>
        <a:xfrm>
          <a:off x="0" y="1414057"/>
          <a:ext cx="1432323" cy="1229613"/>
        </a:xfrm>
        <a:prstGeom prst="hexagon">
          <a:avLst>
            <a:gd name="adj" fmla="val 25000"/>
            <a:gd name="vf" fmla="val 115470"/>
          </a:avLst>
        </a:prstGeom>
        <a:blipFill rotWithShape="1">
          <a:blip xmlns:r="http://schemas.openxmlformats.org/officeDocument/2006/relationships" r:embed="rId1"/>
          <a:stretch>
            <a:fillRect/>
          </a:stretch>
        </a:blip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9D9A4D4-740F-3442-BCB6-163FE132A39E}">
      <dsp:nvSpPr>
        <dsp:cNvPr id="0" name=""/>
        <dsp:cNvSpPr/>
      </dsp:nvSpPr>
      <dsp:spPr>
        <a:xfrm>
          <a:off x="677736" y="3298835"/>
          <a:ext cx="166795" cy="144004"/>
        </a:xfrm>
        <a:prstGeom prst="hexagon">
          <a:avLst>
            <a:gd name="adj" fmla="val 25000"/>
            <a:gd name="vf" fmla="val 115470"/>
          </a:avLst>
        </a:prstGeom>
        <a:solidFill>
          <a:srgbClr val="FFFFFF"/>
        </a:solidFill>
        <a:ln w="19050" cap="flat" cmpd="sng" algn="ctr">
          <a:solidFill>
            <a:srgbClr val="FFFFFF"/>
          </a:solidFill>
          <a:prstDash val="solid"/>
        </a:ln>
        <a:effectLst/>
      </dsp:spPr>
      <dsp:style>
        <a:lnRef idx="2">
          <a:scrgbClr r="0" g="0" b="0"/>
        </a:lnRef>
        <a:fillRef idx="1">
          <a:scrgbClr r="0" g="0" b="0"/>
        </a:fillRef>
        <a:effectRef idx="0">
          <a:scrgbClr r="0" g="0" b="0"/>
        </a:effectRef>
        <a:fontRef idx="minor"/>
      </dsp:style>
    </dsp:sp>
    <dsp:sp modelId="{566D5DD3-4708-5C42-8DF9-16153EAC2CDF}">
      <dsp:nvSpPr>
        <dsp:cNvPr id="0" name=""/>
        <dsp:cNvSpPr/>
      </dsp:nvSpPr>
      <dsp:spPr>
        <a:xfrm>
          <a:off x="2464867" y="1409806"/>
          <a:ext cx="1432323" cy="1229613"/>
        </a:xfrm>
        <a:prstGeom prst="hexagon">
          <a:avLst>
            <a:gd name="adj" fmla="val 25000"/>
            <a:gd name="vf" fmla="val 115470"/>
          </a:avLst>
        </a:prstGeom>
        <a:solidFill>
          <a:schemeClr val="tx1">
            <a:lumMod val="60000"/>
            <a:lumOff val="40000"/>
          </a:schemeClr>
        </a:solidFill>
        <a:ln w="19050" cap="flat" cmpd="sng" algn="ctr">
          <a:solidFill>
            <a:schemeClr val="accent1">
              <a:hueOff val="0"/>
              <a:satOff val="0"/>
              <a:lumOff val="0"/>
              <a:alphaOff val="0"/>
            </a:schemeClr>
          </a:solidFill>
          <a:prstDash val="solid"/>
        </a:ln>
        <a:effectLst>
          <a:glow rad="63500">
            <a:schemeClr val="accent1">
              <a:hueOff val="0"/>
              <a:satOff val="0"/>
              <a:lumOff val="0"/>
              <a:alphaOff val="0"/>
              <a:tint val="30000"/>
              <a:shade val="95000"/>
              <a:satMod val="300000"/>
              <a:alpha val="50000"/>
            </a:schemeClr>
          </a:glow>
        </a:effectLst>
      </dsp:spPr>
      <dsp:style>
        <a:lnRef idx="2">
          <a:scrgbClr r="0" g="0" b="0"/>
        </a:lnRef>
        <a:fillRef idx="1">
          <a:scrgbClr r="0" g="0" b="0"/>
        </a:fillRef>
        <a:effectRef idx="1">
          <a:scrgbClr r="0" g="0" b="0"/>
        </a:effectRef>
        <a:fontRef idx="minor">
          <a:schemeClr val="lt1"/>
        </a:fontRef>
      </dsp:style>
      <ds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Consortia &amp; exploitation agreements</a:t>
          </a:r>
          <a:endParaRPr lang="en-US" sz="1200" kern="1200" dirty="0"/>
        </a:p>
      </dsp:txBody>
      <dsp:txXfrm>
        <a:off x="2686695" y="1600240"/>
        <a:ext cx="988667" cy="848745"/>
      </dsp:txXfrm>
    </dsp:sp>
    <dsp:sp modelId="{2EA2002B-9F5C-A546-A33E-8B5CE0775667}">
      <dsp:nvSpPr>
        <dsp:cNvPr id="0" name=""/>
        <dsp:cNvSpPr/>
      </dsp:nvSpPr>
      <dsp:spPr>
        <a:xfrm>
          <a:off x="3450637" y="2473629"/>
          <a:ext cx="166795" cy="144004"/>
        </a:xfrm>
        <a:prstGeom prst="hexagon">
          <a:avLst>
            <a:gd name="adj" fmla="val 25000"/>
            <a:gd name="vf" fmla="val 115470"/>
          </a:avLst>
        </a:prstGeom>
        <a:noFill/>
        <a:ln w="19050" cap="flat" cmpd="sng" algn="ctr">
          <a:noFill/>
          <a:prstDash val="solid"/>
        </a:ln>
        <a:effectLst/>
      </dsp:spPr>
      <dsp:style>
        <a:lnRef idx="2">
          <a:scrgbClr r="0" g="0" b="0"/>
        </a:lnRef>
        <a:fillRef idx="1">
          <a:scrgbClr r="0" g="0" b="0"/>
        </a:fillRef>
        <a:effectRef idx="0">
          <a:scrgbClr r="0" g="0" b="0"/>
        </a:effectRef>
        <a:fontRef idx="minor"/>
      </dsp:style>
    </dsp:sp>
    <dsp:sp modelId="{C4175843-FCA3-0447-A65A-408ED39EDFAA}">
      <dsp:nvSpPr>
        <dsp:cNvPr id="0" name=""/>
        <dsp:cNvSpPr/>
      </dsp:nvSpPr>
      <dsp:spPr>
        <a:xfrm>
          <a:off x="3696859" y="2091035"/>
          <a:ext cx="1432323" cy="1229613"/>
        </a:xfrm>
        <a:prstGeom prst="hexagon">
          <a:avLst>
            <a:gd name="adj" fmla="val 25000"/>
            <a:gd name="vf" fmla="val 115470"/>
          </a:avLst>
        </a:prstGeom>
        <a:blipFill rotWithShape="1">
          <a:blip xmlns:r="http://schemas.openxmlformats.org/officeDocument/2006/relationships" r:embed="rId2"/>
          <a:stretch>
            <a:fillRect/>
          </a:stretch>
        </a:blip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DB73A84-1630-754D-A6AC-8AB8CBFF814A}">
      <dsp:nvSpPr>
        <dsp:cNvPr id="0" name=""/>
        <dsp:cNvSpPr/>
      </dsp:nvSpPr>
      <dsp:spPr>
        <a:xfrm>
          <a:off x="7868689" y="559787"/>
          <a:ext cx="166795" cy="144004"/>
        </a:xfrm>
        <a:prstGeom prst="hexagon">
          <a:avLst>
            <a:gd name="adj" fmla="val 25000"/>
            <a:gd name="vf" fmla="val 115470"/>
          </a:avLst>
        </a:prstGeom>
        <a:noFill/>
        <a:ln w="19050" cap="flat" cmpd="sng" algn="ctr">
          <a:noFill/>
          <a:prstDash val="solid"/>
        </a:ln>
        <a:effectLst/>
      </dsp:spPr>
      <dsp:style>
        <a:lnRef idx="2">
          <a:scrgbClr r="0" g="0" b="0"/>
        </a:lnRef>
        <a:fillRef idx="1">
          <a:scrgbClr r="0" g="0" b="0"/>
        </a:fillRef>
        <a:effectRef idx="0">
          <a:scrgbClr r="0" g="0" b="0"/>
        </a:effectRef>
        <a:fontRef idx="minor"/>
      </dsp:style>
    </dsp:sp>
    <dsp:sp modelId="{B664B915-88E9-6446-BB99-38493FA808C7}">
      <dsp:nvSpPr>
        <dsp:cNvPr id="0" name=""/>
        <dsp:cNvSpPr/>
      </dsp:nvSpPr>
      <dsp:spPr>
        <a:xfrm>
          <a:off x="1231992" y="733891"/>
          <a:ext cx="1432323" cy="1229613"/>
        </a:xfrm>
        <a:prstGeom prst="hexagon">
          <a:avLst>
            <a:gd name="adj" fmla="val 25000"/>
            <a:gd name="vf" fmla="val 115470"/>
          </a:avLst>
        </a:prstGeom>
        <a:solidFill>
          <a:schemeClr val="tx1">
            <a:lumMod val="60000"/>
            <a:lumOff val="40000"/>
          </a:schemeClr>
        </a:solidFill>
        <a:ln w="19050" cap="flat" cmpd="sng" algn="ctr">
          <a:solidFill>
            <a:schemeClr val="accent1">
              <a:hueOff val="0"/>
              <a:satOff val="0"/>
              <a:lumOff val="0"/>
              <a:alphaOff val="0"/>
            </a:schemeClr>
          </a:solidFill>
          <a:prstDash val="solid"/>
        </a:ln>
        <a:effectLst>
          <a:glow rad="63500">
            <a:schemeClr val="accent1">
              <a:hueOff val="0"/>
              <a:satOff val="0"/>
              <a:lumOff val="0"/>
              <a:alphaOff val="0"/>
              <a:tint val="30000"/>
              <a:shade val="95000"/>
              <a:satMod val="300000"/>
              <a:alpha val="50000"/>
            </a:schemeClr>
          </a:glow>
        </a:effectLst>
      </dsp:spPr>
      <dsp:style>
        <a:lnRef idx="2">
          <a:scrgbClr r="0" g="0" b="0"/>
        </a:lnRef>
        <a:fillRef idx="1">
          <a:scrgbClr r="0" g="0" b="0"/>
        </a:fillRef>
        <a:effectRef idx="1">
          <a:scrgbClr r="0" g="0" b="0"/>
        </a:effectRef>
        <a:fontRef idx="minor">
          <a:schemeClr val="lt1"/>
        </a:fontRef>
      </dsp:style>
      <ds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R&amp;D Collaborations</a:t>
          </a:r>
          <a:endParaRPr lang="en-US" sz="1200" kern="1200" dirty="0"/>
        </a:p>
      </dsp:txBody>
      <dsp:txXfrm>
        <a:off x="1453820" y="924325"/>
        <a:ext cx="988667" cy="848745"/>
      </dsp:txXfrm>
    </dsp:sp>
    <dsp:sp modelId="{2A0E4739-937E-3642-A745-4F25C637E28B}">
      <dsp:nvSpPr>
        <dsp:cNvPr id="0" name=""/>
        <dsp:cNvSpPr/>
      </dsp:nvSpPr>
      <dsp:spPr>
        <a:xfrm>
          <a:off x="2207172" y="750895"/>
          <a:ext cx="166795" cy="144004"/>
        </a:xfrm>
        <a:prstGeom prst="hexagon">
          <a:avLst>
            <a:gd name="adj" fmla="val 25000"/>
            <a:gd name="vf" fmla="val 115470"/>
          </a:avLst>
        </a:prstGeom>
        <a:noFill/>
        <a:ln w="19050" cap="flat" cmpd="sng" algn="ctr">
          <a:noFill/>
          <a:prstDash val="solid"/>
        </a:ln>
        <a:effectLst/>
      </dsp:spPr>
      <dsp:style>
        <a:lnRef idx="2">
          <a:scrgbClr r="0" g="0" b="0"/>
        </a:lnRef>
        <a:fillRef idx="1">
          <a:scrgbClr r="0" g="0" b="0"/>
        </a:fillRef>
        <a:effectRef idx="0">
          <a:scrgbClr r="0" g="0" b="0"/>
        </a:effectRef>
        <a:fontRef idx="minor"/>
      </dsp:style>
    </dsp:sp>
    <dsp:sp modelId="{DB03765C-2352-D145-AFB3-1ABC92846CA8}">
      <dsp:nvSpPr>
        <dsp:cNvPr id="0" name=""/>
        <dsp:cNvSpPr/>
      </dsp:nvSpPr>
      <dsp:spPr>
        <a:xfrm>
          <a:off x="2464867" y="50536"/>
          <a:ext cx="1432323" cy="1229613"/>
        </a:xfrm>
        <a:prstGeom prst="hexagon">
          <a:avLst>
            <a:gd name="adj" fmla="val 25000"/>
            <a:gd name="vf" fmla="val 115470"/>
          </a:avLst>
        </a:prstGeom>
        <a:blipFill>
          <a:blip xmlns:r="http://schemas.openxmlformats.org/officeDocument/2006/relationships" r:embed="rId3" cstate="email">
            <a:extLst>
              <a:ext uri="{28A0092B-C50C-407E-A947-70E740481C1C}">
                <a14:useLocalDpi xmlns:a14="http://schemas.microsoft.com/office/drawing/2010/main" val="0"/>
              </a:ext>
            </a:extLst>
          </a:blip>
          <a:srcRect/>
          <a:stretch>
            <a:fillRect l="-13000" r="-13000"/>
          </a:stretch>
        </a:blip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B2DA906-8C42-514E-B4A5-6C7906AA478E}">
      <dsp:nvSpPr>
        <dsp:cNvPr id="0" name=""/>
        <dsp:cNvSpPr/>
      </dsp:nvSpPr>
      <dsp:spPr>
        <a:xfrm>
          <a:off x="1496338" y="166889"/>
          <a:ext cx="166795" cy="144004"/>
        </a:xfrm>
        <a:prstGeom prst="hexagon">
          <a:avLst>
            <a:gd name="adj" fmla="val 25000"/>
            <a:gd name="vf" fmla="val 115470"/>
          </a:avLst>
        </a:prstGeom>
        <a:solidFill>
          <a:srgbClr val="FFFFFF"/>
        </a:solidFill>
        <a:ln w="19050" cap="flat" cmpd="sng" algn="ctr">
          <a:solidFill>
            <a:srgbClr val="FFFFFF"/>
          </a:solidFill>
          <a:prstDash val="solid"/>
        </a:ln>
        <a:effectLst/>
      </dsp:spPr>
      <dsp:style>
        <a:lnRef idx="2">
          <a:scrgbClr r="0" g="0" b="0"/>
        </a:lnRef>
        <a:fillRef idx="1">
          <a:scrgbClr r="0" g="0" b="0"/>
        </a:fillRef>
        <a:effectRef idx="0">
          <a:scrgbClr r="0" g="0" b="0"/>
        </a:effectRef>
        <a:fontRef idx="minor"/>
      </dsp:style>
    </dsp:sp>
    <dsp:sp modelId="{80FDE706-434B-024C-8FCB-92BFB29DFC6F}">
      <dsp:nvSpPr>
        <dsp:cNvPr id="0" name=""/>
        <dsp:cNvSpPr/>
      </dsp:nvSpPr>
      <dsp:spPr>
        <a:xfrm>
          <a:off x="3696859" y="772330"/>
          <a:ext cx="1432323" cy="1229613"/>
        </a:xfrm>
        <a:prstGeom prst="hexagon">
          <a:avLst>
            <a:gd name="adj" fmla="val 25000"/>
            <a:gd name="vf" fmla="val 115470"/>
          </a:avLst>
        </a:prstGeom>
        <a:solidFill>
          <a:schemeClr val="tx1">
            <a:lumMod val="60000"/>
            <a:lumOff val="40000"/>
          </a:schemeClr>
        </a:solidFill>
        <a:ln w="19050" cap="flat" cmpd="sng" algn="ctr">
          <a:solidFill>
            <a:schemeClr val="accent1">
              <a:hueOff val="0"/>
              <a:satOff val="0"/>
              <a:lumOff val="0"/>
              <a:alphaOff val="0"/>
            </a:schemeClr>
          </a:solidFill>
          <a:prstDash val="solid"/>
        </a:ln>
        <a:effectLst>
          <a:glow rad="63500">
            <a:schemeClr val="accent1">
              <a:hueOff val="0"/>
              <a:satOff val="0"/>
              <a:lumOff val="0"/>
              <a:alphaOff val="0"/>
              <a:tint val="30000"/>
              <a:shade val="95000"/>
              <a:satMod val="300000"/>
              <a:alpha val="50000"/>
            </a:schemeClr>
          </a:glow>
        </a:effectLst>
      </dsp:spPr>
      <dsp:style>
        <a:lnRef idx="2">
          <a:scrgbClr r="0" g="0" b="0"/>
        </a:lnRef>
        <a:fillRef idx="1">
          <a:scrgbClr r="0" g="0" b="0"/>
        </a:fillRef>
        <a:effectRef idx="1">
          <a:scrgbClr r="0" g="0" b="0"/>
        </a:effectRef>
        <a:fontRef idx="minor">
          <a:schemeClr val="lt1"/>
        </a:fontRef>
      </dsp:style>
      <ds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Licensing (Open, Protected)</a:t>
          </a:r>
          <a:endParaRPr lang="en-US" sz="1200" kern="1200" dirty="0"/>
        </a:p>
      </dsp:txBody>
      <dsp:txXfrm>
        <a:off x="3918687" y="962764"/>
        <a:ext cx="988667" cy="848745"/>
      </dsp:txXfrm>
    </dsp:sp>
    <dsp:sp modelId="{1FF736BD-7B60-8C47-B79D-413DE39ACABD}">
      <dsp:nvSpPr>
        <dsp:cNvPr id="0" name=""/>
        <dsp:cNvSpPr/>
      </dsp:nvSpPr>
      <dsp:spPr>
        <a:xfrm>
          <a:off x="4935912" y="1276430"/>
          <a:ext cx="166795" cy="144004"/>
        </a:xfrm>
        <a:prstGeom prst="hexagon">
          <a:avLst>
            <a:gd name="adj" fmla="val 25000"/>
            <a:gd name="vf" fmla="val 115470"/>
          </a:avLst>
        </a:prstGeom>
        <a:noFill/>
        <a:ln w="19050" cap="flat" cmpd="sng" algn="ctr">
          <a:noFill/>
          <a:prstDash val="solid"/>
        </a:ln>
        <a:effectLst/>
      </dsp:spPr>
      <dsp:style>
        <a:lnRef idx="2">
          <a:scrgbClr r="0" g="0" b="0"/>
        </a:lnRef>
        <a:fillRef idx="1">
          <a:scrgbClr r="0" g="0" b="0"/>
        </a:fillRef>
        <a:effectRef idx="0">
          <a:scrgbClr r="0" g="0" b="0"/>
        </a:effectRef>
        <a:fontRef idx="minor"/>
      </dsp:style>
    </dsp:sp>
    <dsp:sp modelId="{F975E8D2-9FED-D349-B434-A17EF79AC1BE}">
      <dsp:nvSpPr>
        <dsp:cNvPr id="0" name=""/>
        <dsp:cNvSpPr/>
      </dsp:nvSpPr>
      <dsp:spPr>
        <a:xfrm>
          <a:off x="4928852" y="1423091"/>
          <a:ext cx="1432323" cy="1229613"/>
        </a:xfrm>
        <a:prstGeom prst="hexagon">
          <a:avLst>
            <a:gd name="adj" fmla="val 25000"/>
            <a:gd name="vf" fmla="val 115470"/>
          </a:avLst>
        </a:prstGeom>
        <a:blipFill rotWithShape="1">
          <a:blip xmlns:r="http://schemas.openxmlformats.org/officeDocument/2006/relationships" r:embed="rId4"/>
          <a:stretch>
            <a:fillRect/>
          </a:stretch>
        </a:blip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4DD784D-912C-FC4E-997C-A533FB81C642}">
      <dsp:nvSpPr>
        <dsp:cNvPr id="0" name=""/>
        <dsp:cNvSpPr/>
      </dsp:nvSpPr>
      <dsp:spPr>
        <a:xfrm>
          <a:off x="7970206" y="550462"/>
          <a:ext cx="166795" cy="144004"/>
        </a:xfrm>
        <a:prstGeom prst="hexagon">
          <a:avLst>
            <a:gd name="adj" fmla="val 25000"/>
            <a:gd name="vf" fmla="val 115470"/>
          </a:avLst>
        </a:prstGeom>
        <a:noFill/>
        <a:ln w="19050" cap="flat" cmpd="sng" algn="ctr">
          <a:noFill/>
          <a:prstDash val="solid"/>
        </a:ln>
        <a:effectLst/>
      </dsp:spPr>
      <dsp:style>
        <a:lnRef idx="2">
          <a:scrgbClr r="0" g="0" b="0"/>
        </a:lnRef>
        <a:fillRef idx="1">
          <a:scrgbClr r="0" g="0" b="0"/>
        </a:fillRef>
        <a:effectRef idx="0">
          <a:scrgbClr r="0" g="0" b="0"/>
        </a:effectRef>
        <a:fontRef idx="minor"/>
      </dsp:style>
    </dsp:sp>
    <dsp:sp modelId="{B054B410-D70D-492D-9EFA-2D92E38FE938}">
      <dsp:nvSpPr>
        <dsp:cNvPr id="0" name=""/>
        <dsp:cNvSpPr/>
      </dsp:nvSpPr>
      <dsp:spPr>
        <a:xfrm>
          <a:off x="4928852" y="2772324"/>
          <a:ext cx="1432323" cy="1229613"/>
        </a:xfrm>
        <a:prstGeom prst="hexagon">
          <a:avLst>
            <a:gd name="adj" fmla="val 25000"/>
            <a:gd name="vf" fmla="val 115470"/>
          </a:avLst>
        </a:prstGeom>
        <a:solidFill>
          <a:schemeClr val="tx1">
            <a:lumMod val="60000"/>
            <a:lumOff val="40000"/>
          </a:schemeClr>
        </a:solidFill>
        <a:ln w="19050" cap="flat" cmpd="sng" algn="ctr">
          <a:solidFill>
            <a:schemeClr val="accent1">
              <a:hueOff val="0"/>
              <a:satOff val="0"/>
              <a:lumOff val="0"/>
              <a:alphaOff val="0"/>
            </a:schemeClr>
          </a:solidFill>
          <a:prstDash val="solid"/>
        </a:ln>
        <a:effectLst>
          <a:glow rad="63500">
            <a:schemeClr val="accent1">
              <a:hueOff val="0"/>
              <a:satOff val="0"/>
              <a:lumOff val="0"/>
              <a:alphaOff val="0"/>
              <a:tint val="30000"/>
              <a:shade val="95000"/>
              <a:satMod val="300000"/>
              <a:alpha val="50000"/>
            </a:schemeClr>
          </a:glow>
        </a:effectLst>
      </dsp:spPr>
      <dsp:style>
        <a:lnRef idx="2">
          <a:scrgbClr r="0" g="0" b="0"/>
        </a:lnRef>
        <a:fillRef idx="1">
          <a:scrgbClr r="0" g="0" b="0"/>
        </a:fillRef>
        <a:effectRef idx="1">
          <a:scrgbClr r="0" g="0" b="0"/>
        </a:effectRef>
        <a:fontRef idx="minor">
          <a:schemeClr val="lt1"/>
        </a:fontRef>
      </dsp:style>
      <ds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Patents</a:t>
          </a:r>
          <a:endParaRPr lang="en-US" sz="1200" kern="1200" dirty="0"/>
        </a:p>
      </dsp:txBody>
      <dsp:txXfrm>
        <a:off x="5150680" y="2962758"/>
        <a:ext cx="988667" cy="848745"/>
      </dsp:txXfrm>
    </dsp:sp>
    <dsp:sp modelId="{DDE1D68A-F4C0-4FE9-BB51-1B4872505BA7}">
      <dsp:nvSpPr>
        <dsp:cNvPr id="0" name=""/>
        <dsp:cNvSpPr/>
      </dsp:nvSpPr>
      <dsp:spPr>
        <a:xfrm>
          <a:off x="6167905" y="614861"/>
          <a:ext cx="166795" cy="144004"/>
        </a:xfrm>
        <a:prstGeom prst="hexagon">
          <a:avLst>
            <a:gd name="adj" fmla="val 25000"/>
            <a:gd name="vf" fmla="val 115470"/>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7F911F0-4D3E-4D32-A6A2-ED92DA34251F}">
      <dsp:nvSpPr>
        <dsp:cNvPr id="0" name=""/>
        <dsp:cNvSpPr/>
      </dsp:nvSpPr>
      <dsp:spPr>
        <a:xfrm>
          <a:off x="3746328" y="3476119"/>
          <a:ext cx="1432323" cy="1229613"/>
        </a:xfrm>
        <a:prstGeom prst="hexagon">
          <a:avLst>
            <a:gd name="adj" fmla="val 25000"/>
            <a:gd name="vf" fmla="val 115470"/>
          </a:avLst>
        </a:prstGeom>
        <a:blipFill>
          <a:blip xmlns:r="http://schemas.openxmlformats.org/officeDocument/2006/relationships" r:embed="rId5" cstate="email">
            <a:extLst>
              <a:ext uri="{28A0092B-C50C-407E-A947-70E740481C1C}">
                <a14:useLocalDpi xmlns:a14="http://schemas.microsoft.com/office/drawing/2010/main" val="0"/>
              </a:ext>
            </a:extLst>
          </a:blip>
          <a:srcRect/>
          <a:stretch>
            <a:fillRect t="-1000" b="-1000"/>
          </a:stretch>
        </a:blip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B373833-0EE2-42AC-8A48-1E824511DA6F}">
      <dsp:nvSpPr>
        <dsp:cNvPr id="0" name=""/>
        <dsp:cNvSpPr/>
      </dsp:nvSpPr>
      <dsp:spPr>
        <a:xfrm>
          <a:off x="6446780" y="776932"/>
          <a:ext cx="166795" cy="144004"/>
        </a:xfrm>
        <a:prstGeom prst="hexagon">
          <a:avLst>
            <a:gd name="adj" fmla="val 25000"/>
            <a:gd name="vf" fmla="val 115470"/>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DADA7C1-0E61-6C4A-94D8-EC6A94B92593}">
      <dsp:nvSpPr>
        <dsp:cNvPr id="0" name=""/>
        <dsp:cNvSpPr/>
      </dsp:nvSpPr>
      <dsp:spPr>
        <a:xfrm>
          <a:off x="4936775" y="157412"/>
          <a:ext cx="1432323" cy="1229613"/>
        </a:xfrm>
        <a:prstGeom prst="hexagon">
          <a:avLst>
            <a:gd name="adj" fmla="val 25000"/>
            <a:gd name="vf" fmla="val 115470"/>
          </a:avLst>
        </a:prstGeom>
        <a:solidFill>
          <a:schemeClr val="tx1">
            <a:lumMod val="60000"/>
            <a:lumOff val="40000"/>
          </a:schemeClr>
        </a:solidFill>
        <a:ln w="19050" cap="flat" cmpd="sng" algn="ctr">
          <a:solidFill>
            <a:schemeClr val="accent1">
              <a:hueOff val="0"/>
              <a:satOff val="0"/>
              <a:lumOff val="0"/>
              <a:alphaOff val="0"/>
            </a:schemeClr>
          </a:solidFill>
          <a:prstDash val="solid"/>
        </a:ln>
        <a:effectLst>
          <a:glow rad="63500">
            <a:schemeClr val="accent1">
              <a:hueOff val="0"/>
              <a:satOff val="0"/>
              <a:lumOff val="0"/>
              <a:alphaOff val="0"/>
              <a:tint val="30000"/>
              <a:shade val="95000"/>
              <a:satMod val="300000"/>
              <a:alpha val="50000"/>
            </a:schemeClr>
          </a:glow>
        </a:effectLst>
      </dsp:spPr>
      <dsp:style>
        <a:lnRef idx="2">
          <a:scrgbClr r="0" g="0" b="0"/>
        </a:lnRef>
        <a:fillRef idx="1">
          <a:scrgbClr r="0" g="0" b="0"/>
        </a:fillRef>
        <a:effectRef idx="1">
          <a:scrgbClr r="0" g="0" b="0"/>
        </a:effectRef>
        <a:fontRef idx="minor">
          <a:schemeClr val="lt1"/>
        </a:fontRef>
      </dsp:style>
      <ds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Know-How Exchange</a:t>
          </a:r>
          <a:endParaRPr lang="en-US" sz="1200" kern="1200" dirty="0"/>
        </a:p>
      </dsp:txBody>
      <dsp:txXfrm>
        <a:off x="5158603" y="347846"/>
        <a:ext cx="988667" cy="848745"/>
      </dsp:txXfrm>
    </dsp:sp>
    <dsp:sp modelId="{0BFC76B0-4E3B-5445-A71A-0DE227800391}">
      <dsp:nvSpPr>
        <dsp:cNvPr id="0" name=""/>
        <dsp:cNvSpPr/>
      </dsp:nvSpPr>
      <dsp:spPr>
        <a:xfrm>
          <a:off x="6445015" y="3184084"/>
          <a:ext cx="166795" cy="144004"/>
        </a:xfrm>
        <a:prstGeom prst="hexagon">
          <a:avLst>
            <a:gd name="adj" fmla="val 25000"/>
            <a:gd name="vf" fmla="val 115470"/>
          </a:avLst>
        </a:prstGeom>
        <a:noFill/>
        <a:ln w="19050" cap="flat" cmpd="sng" algn="ctr">
          <a:noFill/>
          <a:prstDash val="solid"/>
        </a:ln>
        <a:effectLst/>
      </dsp:spPr>
      <dsp:style>
        <a:lnRef idx="2">
          <a:scrgbClr r="0" g="0" b="0"/>
        </a:lnRef>
        <a:fillRef idx="1">
          <a:scrgbClr r="0" g="0" b="0"/>
        </a:fillRef>
        <a:effectRef idx="0">
          <a:scrgbClr r="0" g="0" b="0"/>
        </a:effectRef>
        <a:fontRef idx="minor"/>
      </dsp:style>
    </dsp:sp>
    <dsp:sp modelId="{C81A1C2F-BB1A-1443-80B8-D481ABB139EC}">
      <dsp:nvSpPr>
        <dsp:cNvPr id="0" name=""/>
        <dsp:cNvSpPr/>
      </dsp:nvSpPr>
      <dsp:spPr>
        <a:xfrm>
          <a:off x="7392835" y="2797487"/>
          <a:ext cx="1432323" cy="1229613"/>
        </a:xfrm>
        <a:prstGeom prst="hexagon">
          <a:avLst>
            <a:gd name="adj" fmla="val 25000"/>
            <a:gd name="vf" fmla="val 115470"/>
          </a:avLst>
        </a:prstGeom>
        <a:blipFill rotWithShape="1">
          <a:blip xmlns:r="http://schemas.openxmlformats.org/officeDocument/2006/relationships" r:embed="rId6"/>
          <a:stretch>
            <a:fillRect/>
          </a:stretch>
        </a:blip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F864261-9142-694E-8CE7-3F1EEFBFEACB}">
      <dsp:nvSpPr>
        <dsp:cNvPr id="0" name=""/>
        <dsp:cNvSpPr/>
      </dsp:nvSpPr>
      <dsp:spPr>
        <a:xfrm>
          <a:off x="6910993" y="2853481"/>
          <a:ext cx="166795" cy="144004"/>
        </a:xfrm>
        <a:prstGeom prst="hexagon">
          <a:avLst>
            <a:gd name="adj" fmla="val 25000"/>
            <a:gd name="vf" fmla="val 115470"/>
          </a:avLst>
        </a:prstGeom>
        <a:noFill/>
        <a:ln w="19050" cap="flat" cmpd="sng" algn="ctr">
          <a:noFill/>
          <a:prstDash val="solid"/>
        </a:ln>
        <a:effectLst/>
      </dsp:spPr>
      <dsp:style>
        <a:lnRef idx="2">
          <a:scrgbClr r="0" g="0" b="0"/>
        </a:lnRef>
        <a:fillRef idx="1">
          <a:scrgbClr r="0" g="0" b="0"/>
        </a:fillRef>
        <a:effectRef idx="0">
          <a:scrgbClr r="0" g="0" b="0"/>
        </a:effectRef>
        <a:fontRef idx="minor"/>
      </dsp:style>
    </dsp:sp>
    <dsp:sp modelId="{F9595708-58AC-844A-880D-BDC9BA1AE3D1}">
      <dsp:nvSpPr>
        <dsp:cNvPr id="0" name=""/>
        <dsp:cNvSpPr/>
      </dsp:nvSpPr>
      <dsp:spPr>
        <a:xfrm>
          <a:off x="2463984" y="2772265"/>
          <a:ext cx="1432323" cy="1229613"/>
        </a:xfrm>
        <a:prstGeom prst="hexagon">
          <a:avLst>
            <a:gd name="adj" fmla="val 25000"/>
            <a:gd name="vf" fmla="val 115470"/>
          </a:avLst>
        </a:prstGeom>
        <a:solidFill>
          <a:schemeClr val="tx1">
            <a:lumMod val="60000"/>
            <a:lumOff val="40000"/>
          </a:schemeClr>
        </a:solidFill>
        <a:ln w="19050" cap="flat" cmpd="sng" algn="ctr">
          <a:solidFill>
            <a:schemeClr val="accent1">
              <a:hueOff val="0"/>
              <a:satOff val="0"/>
              <a:lumOff val="0"/>
              <a:alphaOff val="0"/>
            </a:schemeClr>
          </a:solidFill>
          <a:prstDash val="solid"/>
        </a:ln>
        <a:effectLst>
          <a:glow rad="63500">
            <a:schemeClr val="accent1">
              <a:hueOff val="0"/>
              <a:satOff val="0"/>
              <a:lumOff val="0"/>
              <a:alphaOff val="0"/>
              <a:tint val="30000"/>
              <a:shade val="95000"/>
              <a:satMod val="300000"/>
              <a:alpha val="50000"/>
            </a:schemeClr>
          </a:glow>
        </a:effectLst>
      </dsp:spPr>
      <dsp:style>
        <a:lnRef idx="2">
          <a:scrgbClr r="0" g="0" b="0"/>
        </a:lnRef>
        <a:fillRef idx="1">
          <a:scrgbClr r="0" g="0" b="0"/>
        </a:fillRef>
        <a:effectRef idx="1">
          <a:scrgbClr r="0" g="0" b="0"/>
        </a:effectRef>
        <a:fontRef idx="minor">
          <a:schemeClr val="lt1"/>
        </a:fontRef>
      </dsp:style>
      <ds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Procurement</a:t>
          </a:r>
          <a:endParaRPr lang="en-US" sz="1200" kern="1200" dirty="0"/>
        </a:p>
      </dsp:txBody>
      <dsp:txXfrm>
        <a:off x="2685812" y="2962699"/>
        <a:ext cx="988667" cy="848745"/>
      </dsp:txXfrm>
    </dsp:sp>
    <dsp:sp modelId="{46CC8798-BCE8-214A-A242-93C723B8DDC5}">
      <dsp:nvSpPr>
        <dsp:cNvPr id="0" name=""/>
        <dsp:cNvSpPr/>
      </dsp:nvSpPr>
      <dsp:spPr>
        <a:xfrm>
          <a:off x="2504580" y="3317461"/>
          <a:ext cx="166795" cy="144004"/>
        </a:xfrm>
        <a:prstGeom prst="hexagon">
          <a:avLst>
            <a:gd name="adj" fmla="val 25000"/>
            <a:gd name="vf" fmla="val 115470"/>
          </a:avLst>
        </a:prstGeom>
        <a:noFill/>
        <a:ln w="19050" cap="flat" cmpd="sng" algn="ctr">
          <a:noFill/>
          <a:prstDash val="solid"/>
        </a:ln>
        <a:effectLst/>
      </dsp:spPr>
      <dsp:style>
        <a:lnRef idx="2">
          <a:scrgbClr r="0" g="0" b="0"/>
        </a:lnRef>
        <a:fillRef idx="1">
          <a:scrgbClr r="0" g="0" b="0"/>
        </a:fillRef>
        <a:effectRef idx="0">
          <a:scrgbClr r="0" g="0" b="0"/>
        </a:effectRef>
        <a:fontRef idx="minor"/>
      </dsp:style>
    </dsp:sp>
    <dsp:sp modelId="{63C3CB83-23C6-844F-A556-671D4582D72B}">
      <dsp:nvSpPr>
        <dsp:cNvPr id="0" name=""/>
        <dsp:cNvSpPr/>
      </dsp:nvSpPr>
      <dsp:spPr>
        <a:xfrm>
          <a:off x="1231109" y="3456151"/>
          <a:ext cx="1432323" cy="1229613"/>
        </a:xfrm>
        <a:prstGeom prst="hexagon">
          <a:avLst>
            <a:gd name="adj" fmla="val 25000"/>
            <a:gd name="vf" fmla="val 115470"/>
          </a:avLst>
        </a:prstGeom>
        <a:blipFill rotWithShape="1">
          <a:blip xmlns:r="http://schemas.openxmlformats.org/officeDocument/2006/relationships" r:embed="rId7"/>
          <a:stretch>
            <a:fillRect/>
          </a:stretch>
        </a:blip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3A07A7E-82B7-9647-A4F2-465ECEA5556F}">
      <dsp:nvSpPr>
        <dsp:cNvPr id="0" name=""/>
        <dsp:cNvSpPr/>
      </dsp:nvSpPr>
      <dsp:spPr>
        <a:xfrm>
          <a:off x="503392" y="4644714"/>
          <a:ext cx="166795" cy="144004"/>
        </a:xfrm>
        <a:prstGeom prst="hexagon">
          <a:avLst>
            <a:gd name="adj" fmla="val 25000"/>
            <a:gd name="vf" fmla="val 115470"/>
          </a:avLst>
        </a:prstGeom>
        <a:solidFill>
          <a:srgbClr val="FFFFFF"/>
        </a:solidFill>
        <a:ln w="19050" cap="flat" cmpd="sng" algn="ctr">
          <a:solidFill>
            <a:srgbClr val="FFFFFF"/>
          </a:solidFill>
          <a:prstDash val="solid"/>
        </a:ln>
        <a:effectLst/>
      </dsp:spPr>
      <dsp:style>
        <a:lnRef idx="2">
          <a:scrgbClr r="0" g="0" b="0"/>
        </a:lnRef>
        <a:fillRef idx="1">
          <a:scrgbClr r="0" g="0" b="0"/>
        </a:fillRef>
        <a:effectRef idx="0">
          <a:scrgbClr r="0" g="0" b="0"/>
        </a:effectRef>
        <a:fontRef idx="minor"/>
      </dsp:style>
    </dsp:sp>
    <dsp:sp modelId="{3DF60F7B-BFFE-F74B-AA94-DFCA04D4B4D7}">
      <dsp:nvSpPr>
        <dsp:cNvPr id="0" name=""/>
        <dsp:cNvSpPr/>
      </dsp:nvSpPr>
      <dsp:spPr>
        <a:xfrm>
          <a:off x="3" y="2726913"/>
          <a:ext cx="1432323" cy="1229613"/>
        </a:xfrm>
        <a:prstGeom prst="hexagon">
          <a:avLst>
            <a:gd name="adj" fmla="val 25000"/>
            <a:gd name="vf" fmla="val 115470"/>
          </a:avLst>
        </a:prstGeom>
        <a:solidFill>
          <a:schemeClr val="tx1">
            <a:lumMod val="60000"/>
            <a:lumOff val="40000"/>
          </a:schemeClr>
        </a:solidFill>
        <a:ln w="19050" cap="flat" cmpd="sng" algn="ctr">
          <a:solidFill>
            <a:schemeClr val="accent1">
              <a:hueOff val="0"/>
              <a:satOff val="0"/>
              <a:lumOff val="0"/>
              <a:alphaOff val="0"/>
            </a:schemeClr>
          </a:solidFill>
          <a:prstDash val="solid"/>
        </a:ln>
        <a:effectLst>
          <a:glow rad="63500">
            <a:schemeClr val="accent1">
              <a:hueOff val="0"/>
              <a:satOff val="0"/>
              <a:lumOff val="0"/>
              <a:alphaOff val="0"/>
              <a:tint val="30000"/>
              <a:shade val="95000"/>
              <a:satMod val="300000"/>
              <a:alpha val="50000"/>
            </a:schemeClr>
          </a:glow>
        </a:effectLst>
      </dsp:spPr>
      <dsp:style>
        <a:lnRef idx="2">
          <a:scrgbClr r="0" g="0" b="0"/>
        </a:lnRef>
        <a:fillRef idx="1">
          <a:scrgbClr r="0" g="0" b="0"/>
        </a:fillRef>
        <a:effectRef idx="1">
          <a:scrgbClr r="0" g="0" b="0"/>
        </a:effectRef>
        <a:fontRef idx="minor">
          <a:schemeClr val="lt1"/>
        </a:fontRef>
      </dsp:style>
      <ds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Consultancy agreements</a:t>
          </a:r>
          <a:endParaRPr lang="en-US" sz="1200" kern="1200" dirty="0"/>
        </a:p>
      </dsp:txBody>
      <dsp:txXfrm>
        <a:off x="221831" y="2917347"/>
        <a:ext cx="988667" cy="848745"/>
      </dsp:txXfrm>
    </dsp:sp>
    <dsp:sp modelId="{66B9A2B5-3DD2-8E48-B09F-0422DE1EBDED}">
      <dsp:nvSpPr>
        <dsp:cNvPr id="0" name=""/>
        <dsp:cNvSpPr/>
      </dsp:nvSpPr>
      <dsp:spPr>
        <a:xfrm>
          <a:off x="7671712" y="3873284"/>
          <a:ext cx="166795" cy="144004"/>
        </a:xfrm>
        <a:prstGeom prst="hexagon">
          <a:avLst>
            <a:gd name="adj" fmla="val 25000"/>
            <a:gd name="vf" fmla="val 115470"/>
          </a:avLst>
        </a:prstGeom>
        <a:noFill/>
        <a:ln w="19050" cap="flat" cmpd="sng" algn="ctr">
          <a:noFill/>
          <a:prstDash val="solid"/>
        </a:ln>
        <a:effectLst/>
      </dsp:spPr>
      <dsp:style>
        <a:lnRef idx="2">
          <a:scrgbClr r="0" g="0" b="0"/>
        </a:lnRef>
        <a:fillRef idx="1">
          <a:scrgbClr r="0" g="0" b="0"/>
        </a:fillRef>
        <a:effectRef idx="0">
          <a:scrgbClr r="0" g="0" b="0"/>
        </a:effectRef>
        <a:fontRef idx="minor"/>
      </dsp:style>
    </dsp:sp>
    <dsp:sp modelId="{0CB7B164-F2C4-674A-9358-520681CA7239}">
      <dsp:nvSpPr>
        <dsp:cNvPr id="0" name=""/>
        <dsp:cNvSpPr/>
      </dsp:nvSpPr>
      <dsp:spPr>
        <a:xfrm>
          <a:off x="6224559" y="846150"/>
          <a:ext cx="1432323" cy="1229613"/>
        </a:xfrm>
        <a:prstGeom prst="hexagon">
          <a:avLst>
            <a:gd name="adj" fmla="val 25000"/>
            <a:gd name="vf" fmla="val 115470"/>
          </a:avLst>
        </a:prstGeom>
        <a:blipFill rotWithShape="1">
          <a:blip xmlns:r="http://schemas.openxmlformats.org/officeDocument/2006/relationships" r:embed="rId8"/>
          <a:stretch>
            <a:fillRect/>
          </a:stretch>
        </a:blip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03CF83E-54C2-4440-8F03-784D639F9857}">
      <dsp:nvSpPr>
        <dsp:cNvPr id="0" name=""/>
        <dsp:cNvSpPr/>
      </dsp:nvSpPr>
      <dsp:spPr>
        <a:xfrm>
          <a:off x="5539194" y="4222943"/>
          <a:ext cx="166795" cy="144004"/>
        </a:xfrm>
        <a:prstGeom prst="hexagon">
          <a:avLst>
            <a:gd name="adj" fmla="val 25000"/>
            <a:gd name="vf" fmla="val 115470"/>
          </a:avLst>
        </a:prstGeom>
        <a:solidFill>
          <a:srgbClr val="FFFFFF"/>
        </a:solidFill>
        <a:ln w="19050" cap="flat" cmpd="sng" algn="ctr">
          <a:solidFill>
            <a:srgbClr val="FFFFFF"/>
          </a:solidFill>
          <a:prstDash val="solid"/>
        </a:ln>
        <a:effectLst/>
      </dsp:spPr>
      <dsp:style>
        <a:lnRef idx="2">
          <a:scrgbClr r="0" g="0" b="0"/>
        </a:lnRef>
        <a:fillRef idx="1">
          <a:scrgbClr r="0" g="0" b="0"/>
        </a:fillRef>
        <a:effectRef idx="0">
          <a:scrgbClr r="0" g="0" b="0"/>
        </a:effectRef>
        <a:fontRef idx="minor"/>
      </dsp:style>
    </dsp:sp>
    <dsp:sp modelId="{BC6322C0-C5FA-5441-9C01-7AADC4DF8093}">
      <dsp:nvSpPr>
        <dsp:cNvPr id="0" name=""/>
        <dsp:cNvSpPr/>
      </dsp:nvSpPr>
      <dsp:spPr>
        <a:xfrm>
          <a:off x="7392837" y="4062922"/>
          <a:ext cx="1432323" cy="1229613"/>
        </a:xfrm>
        <a:prstGeom prst="hexagon">
          <a:avLst>
            <a:gd name="adj" fmla="val 25000"/>
            <a:gd name="vf" fmla="val 115470"/>
          </a:avLst>
        </a:prstGeom>
        <a:solidFill>
          <a:schemeClr val="tx1">
            <a:lumMod val="60000"/>
            <a:lumOff val="40000"/>
          </a:schemeClr>
        </a:solidFill>
        <a:ln w="19050" cap="flat" cmpd="sng" algn="ctr">
          <a:solidFill>
            <a:schemeClr val="accent1">
              <a:hueOff val="0"/>
              <a:satOff val="0"/>
              <a:lumOff val="0"/>
              <a:alphaOff val="0"/>
            </a:schemeClr>
          </a:solidFill>
          <a:prstDash val="solid"/>
        </a:ln>
        <a:effectLst>
          <a:glow rad="63500">
            <a:schemeClr val="accent1">
              <a:hueOff val="0"/>
              <a:satOff val="0"/>
              <a:lumOff val="0"/>
              <a:alphaOff val="0"/>
              <a:tint val="30000"/>
              <a:shade val="95000"/>
              <a:satMod val="300000"/>
              <a:alpha val="50000"/>
            </a:schemeClr>
          </a:glow>
        </a:effectLst>
      </dsp:spPr>
      <dsp:style>
        <a:lnRef idx="2">
          <a:scrgbClr r="0" g="0" b="0"/>
        </a:lnRef>
        <a:fillRef idx="1">
          <a:scrgbClr r="0" g="0" b="0"/>
        </a:fillRef>
        <a:effectRef idx="1">
          <a:scrgbClr r="0" g="0" b="0"/>
        </a:effectRef>
        <a:fontRef idx="minor">
          <a:schemeClr val="lt1"/>
        </a:fontRef>
      </dsp:style>
      <ds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Training (Research Programs, Events, Outreach)</a:t>
          </a:r>
          <a:endParaRPr lang="en-US" sz="1200" kern="1200" dirty="0"/>
        </a:p>
      </dsp:txBody>
      <dsp:txXfrm>
        <a:off x="7614665" y="4253356"/>
        <a:ext cx="988667" cy="848745"/>
      </dsp:txXfrm>
    </dsp:sp>
    <dsp:sp modelId="{EC19F9AD-48B4-9242-926F-AF63BF458A97}">
      <dsp:nvSpPr>
        <dsp:cNvPr id="0" name=""/>
        <dsp:cNvSpPr/>
      </dsp:nvSpPr>
      <dsp:spPr>
        <a:xfrm>
          <a:off x="8383902" y="1157932"/>
          <a:ext cx="166795" cy="144004"/>
        </a:xfrm>
        <a:prstGeom prst="hexagon">
          <a:avLst>
            <a:gd name="adj" fmla="val 25000"/>
            <a:gd name="vf" fmla="val 115470"/>
          </a:avLst>
        </a:prstGeom>
        <a:noFill/>
        <a:ln w="19050" cap="flat" cmpd="sng" algn="ctr">
          <a:noFill/>
          <a:prstDash val="solid"/>
        </a:ln>
        <a:effectLst/>
      </dsp:spPr>
      <dsp:style>
        <a:lnRef idx="2">
          <a:scrgbClr r="0" g="0" b="0"/>
        </a:lnRef>
        <a:fillRef idx="1">
          <a:scrgbClr r="0" g="0" b="0"/>
        </a:fillRef>
        <a:effectRef idx="0">
          <a:scrgbClr r="0" g="0" b="0"/>
        </a:effectRef>
        <a:fontRef idx="minor"/>
      </dsp:style>
    </dsp:sp>
    <dsp:sp modelId="{9F6C189D-0A68-594A-B777-FCEDD1A8D289}">
      <dsp:nvSpPr>
        <dsp:cNvPr id="0" name=""/>
        <dsp:cNvSpPr/>
      </dsp:nvSpPr>
      <dsp:spPr>
        <a:xfrm>
          <a:off x="7392837" y="1434250"/>
          <a:ext cx="1432323" cy="1229613"/>
        </a:xfrm>
        <a:prstGeom prst="hexagon">
          <a:avLst>
            <a:gd name="adj" fmla="val 25000"/>
            <a:gd name="vf" fmla="val 115470"/>
          </a:avLst>
        </a:prstGeom>
        <a:blipFill rotWithShape="1">
          <a:blip xmlns:r="http://schemas.openxmlformats.org/officeDocument/2006/relationships" r:embed="rId9"/>
          <a:stretch>
            <a:fillRect/>
          </a:stretch>
        </a:blip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EE8B5F7-1ED8-264C-B956-3C639249F52A}">
      <dsp:nvSpPr>
        <dsp:cNvPr id="0" name=""/>
        <dsp:cNvSpPr/>
      </dsp:nvSpPr>
      <dsp:spPr>
        <a:xfrm>
          <a:off x="8383902" y="1441689"/>
          <a:ext cx="166795" cy="144004"/>
        </a:xfrm>
        <a:prstGeom prst="hexagon">
          <a:avLst>
            <a:gd name="adj" fmla="val 25000"/>
            <a:gd name="vf" fmla="val 115470"/>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270DEE4-8F8B-4B4E-9555-5B7662D456DB}">
      <dsp:nvSpPr>
        <dsp:cNvPr id="0" name=""/>
        <dsp:cNvSpPr/>
      </dsp:nvSpPr>
      <dsp:spPr>
        <a:xfrm>
          <a:off x="6150635" y="2149578"/>
          <a:ext cx="1432323" cy="1229613"/>
        </a:xfrm>
        <a:prstGeom prst="hexagon">
          <a:avLst>
            <a:gd name="adj" fmla="val 25000"/>
            <a:gd name="vf" fmla="val 115470"/>
          </a:avLst>
        </a:prstGeom>
        <a:solidFill>
          <a:schemeClr val="tx1">
            <a:lumMod val="60000"/>
            <a:lumOff val="40000"/>
          </a:schemeClr>
        </a:solidFill>
        <a:ln w="19050" cap="flat" cmpd="sng" algn="ctr">
          <a:solidFill>
            <a:schemeClr val="accent1">
              <a:hueOff val="0"/>
              <a:satOff val="0"/>
              <a:lumOff val="0"/>
              <a:alphaOff val="0"/>
            </a:schemeClr>
          </a:solidFill>
          <a:prstDash val="solid"/>
        </a:ln>
        <a:effectLst>
          <a:glow rad="63500">
            <a:schemeClr val="accent1">
              <a:hueOff val="0"/>
              <a:satOff val="0"/>
              <a:lumOff val="0"/>
              <a:alphaOff val="0"/>
              <a:tint val="30000"/>
              <a:shade val="95000"/>
              <a:satMod val="300000"/>
              <a:alpha val="50000"/>
            </a:schemeClr>
          </a:glow>
        </a:effectLst>
      </dsp:spPr>
      <dsp:style>
        <a:lnRef idx="2">
          <a:scrgbClr r="0" g="0" b="0"/>
        </a:lnRef>
        <a:fillRef idx="1">
          <a:scrgbClr r="0" g="0" b="0"/>
        </a:fillRef>
        <a:effectRef idx="1">
          <a:scrgbClr r="0" g="0" b="0"/>
        </a:effectRef>
        <a:fontRef idx="minor">
          <a:schemeClr val="lt1"/>
        </a:fontRef>
      </dsp:style>
      <dsp:txBody>
        <a:bodyPr spcFirstLastPara="0" vert="horz" wrap="square" lIns="0" tIns="15240" rIns="0" bIns="15240" numCol="1" spcCol="1270" anchor="ctr" anchorCtr="0">
          <a:noAutofit/>
        </a:bodyPr>
        <a:lstStyle/>
        <a:p>
          <a:pPr lvl="0" algn="ctr" defTabSz="533400">
            <a:lnSpc>
              <a:spcPct val="90000"/>
            </a:lnSpc>
            <a:spcBef>
              <a:spcPct val="0"/>
            </a:spcBef>
            <a:spcAft>
              <a:spcPct val="35000"/>
            </a:spcAft>
          </a:pPr>
          <a:r>
            <a:rPr lang="en-US" sz="1200" kern="1200" dirty="0" smtClean="0"/>
            <a:t>Spin Out Companies and Incubators</a:t>
          </a:r>
          <a:endParaRPr lang="en-US" sz="1200" kern="1200" dirty="0"/>
        </a:p>
      </dsp:txBody>
      <dsp:txXfrm>
        <a:off x="6372463" y="2340012"/>
        <a:ext cx="988667" cy="848745"/>
      </dsp:txXfrm>
    </dsp:sp>
    <dsp:sp modelId="{2343A844-A033-456B-A304-F40CAA6F36F2}">
      <dsp:nvSpPr>
        <dsp:cNvPr id="0" name=""/>
        <dsp:cNvSpPr/>
      </dsp:nvSpPr>
      <dsp:spPr>
        <a:xfrm>
          <a:off x="3974852" y="4538572"/>
          <a:ext cx="166795" cy="144004"/>
        </a:xfrm>
        <a:prstGeom prst="hexagon">
          <a:avLst>
            <a:gd name="adj" fmla="val 25000"/>
            <a:gd name="vf" fmla="val 115470"/>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4DD1351-E649-43FD-8C63-0D1205E1C406}">
      <dsp:nvSpPr>
        <dsp:cNvPr id="0" name=""/>
        <dsp:cNvSpPr/>
      </dsp:nvSpPr>
      <dsp:spPr>
        <a:xfrm>
          <a:off x="6099040" y="3480821"/>
          <a:ext cx="1432323" cy="1260710"/>
        </a:xfrm>
        <a:prstGeom prst="hexagon">
          <a:avLst>
            <a:gd name="adj" fmla="val 25000"/>
            <a:gd name="vf" fmla="val 115470"/>
          </a:avLst>
        </a:prstGeom>
        <a:blipFill>
          <a:blip xmlns:r="http://schemas.openxmlformats.org/officeDocument/2006/relationships" r:embed="rId10" cstate="email">
            <a:extLst>
              <a:ext uri="{28A0092B-C50C-407E-A947-70E740481C1C}">
                <a14:useLocalDpi xmlns:a14="http://schemas.microsoft.com/office/drawing/2010/main" val="0"/>
              </a:ext>
            </a:extLst>
          </a:blip>
          <a:srcRect/>
          <a:stretch>
            <a:fillRect t="-3000" b="-3000"/>
          </a:stretch>
        </a:blip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F65F6A7-1874-4A4F-8272-40B4FFD2D33A}">
      <dsp:nvSpPr>
        <dsp:cNvPr id="0" name=""/>
        <dsp:cNvSpPr/>
      </dsp:nvSpPr>
      <dsp:spPr>
        <a:xfrm>
          <a:off x="3709215" y="4674074"/>
          <a:ext cx="166795" cy="144004"/>
        </a:xfrm>
        <a:prstGeom prst="hexagon">
          <a:avLst>
            <a:gd name="adj" fmla="val 25000"/>
            <a:gd name="vf" fmla="val 115470"/>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D30BFE-8B68-453A-974A-01291161ACBC}" type="datetimeFigureOut">
              <a:rPr lang="en-US" smtClean="0"/>
              <a:pPr/>
              <a:t>8/26/2014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7785E5-0F1D-4F68-9E58-1244B824460A}" type="slidenum">
              <a:rPr lang="en-US" smtClean="0"/>
              <a:pPr/>
              <a:t>‹#›</a:t>
            </a:fld>
            <a:endParaRPr lang="en-US"/>
          </a:p>
        </p:txBody>
      </p:sp>
    </p:spTree>
    <p:extLst>
      <p:ext uri="{BB962C8B-B14F-4D97-AF65-F5344CB8AC3E}">
        <p14:creationId xmlns:p14="http://schemas.microsoft.com/office/powerpoint/2010/main" val="1449424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Have to innovate </a:t>
            </a:r>
            <a:r>
              <a:rPr lang="en-US" dirty="0" err="1" smtClean="0"/>
              <a:t>e.g</a:t>
            </a:r>
            <a:r>
              <a:rPr lang="en-US" dirty="0" smtClean="0"/>
              <a:t> LHC is a 27 km</a:t>
            </a:r>
            <a:r>
              <a:rPr lang="en-US" baseline="0" dirty="0" smtClean="0"/>
              <a:t> cryogenic installation at 1.9 K. You can’t go out any buy that stuff.</a:t>
            </a:r>
            <a:endParaRPr lang="en-US" dirty="0" smtClean="0"/>
          </a:p>
          <a:p>
            <a:pPr marL="171450" indent="-171450">
              <a:buFont typeface="Arial" panose="020B0604020202020204" pitchFamily="34" charset="0"/>
              <a:buChar char="•"/>
            </a:pPr>
            <a:r>
              <a:rPr lang="en-US" dirty="0" smtClean="0"/>
              <a:t>Our</a:t>
            </a:r>
            <a:r>
              <a:rPr lang="en-US" baseline="0" dirty="0" smtClean="0"/>
              <a:t> mission is to</a:t>
            </a:r>
            <a:r>
              <a:rPr lang="en-US" dirty="0" smtClean="0"/>
              <a:t> transfer these innovations (through open or protected dissemination) in order to </a:t>
            </a:r>
          </a:p>
          <a:p>
            <a:pPr marL="171450" indent="-171450">
              <a:buFont typeface="Arial" panose="020B0604020202020204" pitchFamily="34" charset="0"/>
              <a:buChar char="•"/>
            </a:pPr>
            <a:r>
              <a:rPr lang="en-US" dirty="0" smtClean="0"/>
              <a:t>Have impact in society (quality, health, economy, education)</a:t>
            </a:r>
            <a:endParaRPr lang="en-GB" dirty="0" smtClean="0"/>
          </a:p>
          <a:p>
            <a:endParaRPr lang="en-GB"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3</a:t>
            </a:fld>
            <a:endParaRPr lang="en-US"/>
          </a:p>
        </p:txBody>
      </p:sp>
    </p:spTree>
    <p:extLst>
      <p:ext uri="{BB962C8B-B14F-4D97-AF65-F5344CB8AC3E}">
        <p14:creationId xmlns:p14="http://schemas.microsoft.com/office/powerpoint/2010/main" val="15816488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 this picture we can see a system for material analysis</a:t>
            </a:r>
            <a:r>
              <a:rPr lang="en-GB" baseline="0" dirty="0" smtClean="0"/>
              <a:t> using </a:t>
            </a:r>
            <a:r>
              <a:rPr lang="en-GB" baseline="0" dirty="0" err="1" smtClean="0"/>
              <a:t>medipix</a:t>
            </a:r>
            <a:r>
              <a:rPr lang="en-GB" baseline="0" dirty="0" smtClean="0"/>
              <a:t> as detector, provided by a company from the Netherlands.</a:t>
            </a:r>
            <a:endParaRPr lang="en-GB" dirty="0" smtClean="0"/>
          </a:p>
          <a:p>
            <a:endParaRPr lang="en-US"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21</a:t>
            </a:fld>
            <a:endParaRPr lang="en-US"/>
          </a:p>
        </p:txBody>
      </p:sp>
    </p:spTree>
    <p:extLst>
      <p:ext uri="{BB962C8B-B14F-4D97-AF65-F5344CB8AC3E}">
        <p14:creationId xmlns:p14="http://schemas.microsoft.com/office/powerpoint/2010/main" val="11746208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 have also applications in the space, like … ESA and NASA are using the </a:t>
            </a:r>
            <a:r>
              <a:rPr lang="en-GB" dirty="0" err="1" smtClean="0"/>
              <a:t>medipix</a:t>
            </a:r>
            <a:r>
              <a:rPr lang="en-GB" dirty="0" smtClean="0"/>
              <a:t> family of chips to characterize the radiation in the space. </a:t>
            </a:r>
            <a:endParaRPr lang="en-US"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22</a:t>
            </a:fld>
            <a:endParaRPr lang="en-US"/>
          </a:p>
        </p:txBody>
      </p:sp>
    </p:spTree>
    <p:extLst>
      <p:ext uri="{BB962C8B-B14F-4D97-AF65-F5344CB8AC3E}">
        <p14:creationId xmlns:p14="http://schemas.microsoft.com/office/powerpoint/2010/main" val="27119296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 have</a:t>
            </a:r>
            <a:r>
              <a:rPr lang="en-US" baseline="0" dirty="0" smtClean="0"/>
              <a:t> also research </a:t>
            </a:r>
            <a:r>
              <a:rPr lang="en-US" dirty="0" smtClean="0"/>
              <a:t>applications such as … In</a:t>
            </a:r>
            <a:r>
              <a:rPr lang="en-US" baseline="0" dirty="0" smtClean="0"/>
              <a:t> this picture we can see an example of system based on the </a:t>
            </a:r>
            <a:r>
              <a:rPr lang="en-US" baseline="0" dirty="0" err="1" smtClean="0"/>
              <a:t>medipix</a:t>
            </a:r>
            <a:r>
              <a:rPr lang="en-US" baseline="0" dirty="0" smtClean="0"/>
              <a:t> family of chips, developed for synchrotron radiation applications in the </a:t>
            </a:r>
            <a:r>
              <a:rPr lang="en-US" dirty="0" smtClean="0"/>
              <a:t>ESRF </a:t>
            </a:r>
            <a:r>
              <a:rPr lang="en-US" baseline="0" dirty="0" smtClean="0"/>
              <a:t>(European Synchrotron Radiation Facility)</a:t>
            </a:r>
            <a:r>
              <a:rPr lang="en-US" dirty="0" smtClean="0"/>
              <a:t> in Grenoble</a:t>
            </a:r>
          </a:p>
          <a:p>
            <a:endParaRPr lang="en-US"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23</a:t>
            </a:fld>
            <a:endParaRPr lang="en-US"/>
          </a:p>
        </p:txBody>
      </p:sp>
    </p:spTree>
    <p:extLst>
      <p:ext uri="{BB962C8B-B14F-4D97-AF65-F5344CB8AC3E}">
        <p14:creationId xmlns:p14="http://schemas.microsoft.com/office/powerpoint/2010/main" val="42267057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Czech company JABLOTRON is using </a:t>
            </a:r>
            <a:r>
              <a:rPr lang="en-GB" dirty="0" err="1" smtClean="0"/>
              <a:t>medipix</a:t>
            </a:r>
            <a:r>
              <a:rPr lang="en-GB" dirty="0" smtClean="0"/>
              <a:t> 2 technology to produce and sell an educational toolkit,</a:t>
            </a:r>
            <a:r>
              <a:rPr lang="en-GB" baseline="0" dirty="0" smtClean="0"/>
              <a:t> that consists of an easy to use particle detector that can detect ionizing radiation in real time. The students can then observe the particles arriving to the detector on a PC screen. CERN has recently adopted this toolkit as part of its new </a:t>
            </a:r>
            <a:r>
              <a:rPr lang="en-GB" baseline="0" dirty="0" err="1" smtClean="0"/>
              <a:t>SchoolLab</a:t>
            </a:r>
            <a:endParaRPr lang="en-GB" dirty="0" smtClean="0"/>
          </a:p>
          <a:p>
            <a:endParaRPr lang="en-US"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24</a:t>
            </a:fld>
            <a:endParaRPr lang="en-US"/>
          </a:p>
        </p:txBody>
      </p:sp>
    </p:spTree>
    <p:extLst>
      <p:ext uri="{BB962C8B-B14F-4D97-AF65-F5344CB8AC3E}">
        <p14:creationId xmlns:p14="http://schemas.microsoft.com/office/powerpoint/2010/main" val="42267057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collaboration was initially founded to design the hybrid pixel detector for medical use</a:t>
            </a:r>
            <a:endParaRPr lang="en-US"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25</a:t>
            </a:fld>
            <a:endParaRPr lang="en-US"/>
          </a:p>
        </p:txBody>
      </p:sp>
    </p:spTree>
    <p:extLst>
      <p:ext uri="{BB962C8B-B14F-4D97-AF65-F5344CB8AC3E}">
        <p14:creationId xmlns:p14="http://schemas.microsoft.com/office/powerpoint/2010/main" val="42267057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the spirit of knowledge and technology dissemination, the CERN OHL was created to govern the use, copying, modification and distribution of hardware design documentation, and the manufacture and distribution of products. </a:t>
            </a:r>
          </a:p>
          <a:p>
            <a:endParaRPr lang="en-GB"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27</a:t>
            </a:fld>
            <a:endParaRPr lang="en-US"/>
          </a:p>
        </p:txBody>
      </p:sp>
    </p:spTree>
    <p:extLst>
      <p:ext uri="{BB962C8B-B14F-4D97-AF65-F5344CB8AC3E}">
        <p14:creationId xmlns:p14="http://schemas.microsoft.com/office/powerpoint/2010/main" val="3331729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28</a:t>
            </a:fld>
            <a:endParaRPr lang="en-US"/>
          </a:p>
        </p:txBody>
      </p:sp>
    </p:spTree>
    <p:extLst>
      <p:ext uri="{BB962C8B-B14F-4D97-AF65-F5344CB8AC3E}">
        <p14:creationId xmlns:p14="http://schemas.microsoft.com/office/powerpoint/2010/main" val="3331729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29</a:t>
            </a:fld>
            <a:endParaRPr lang="en-US"/>
          </a:p>
        </p:txBody>
      </p:sp>
    </p:spTree>
    <p:extLst>
      <p:ext uri="{BB962C8B-B14F-4D97-AF65-F5344CB8AC3E}">
        <p14:creationId xmlns:p14="http://schemas.microsoft.com/office/powerpoint/2010/main" val="3331729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30</a:t>
            </a:fld>
            <a:endParaRPr lang="en-US"/>
          </a:p>
        </p:txBody>
      </p:sp>
    </p:spTree>
    <p:extLst>
      <p:ext uri="{BB962C8B-B14F-4D97-AF65-F5344CB8AC3E}">
        <p14:creationId xmlns:p14="http://schemas.microsoft.com/office/powerpoint/2010/main" val="3331729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Screenshot from our</a:t>
            </a:r>
            <a:r>
              <a:rPr lang="en-US" baseline="0" dirty="0" smtClean="0"/>
              <a:t> webpage, showing the different technologies that are released under easy access IP.</a:t>
            </a:r>
            <a:endParaRPr lang="en-US"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31</a:t>
            </a:fld>
            <a:endParaRPr lang="en-US"/>
          </a:p>
        </p:txBody>
      </p:sp>
    </p:spTree>
    <p:extLst>
      <p:ext uri="{BB962C8B-B14F-4D97-AF65-F5344CB8AC3E}">
        <p14:creationId xmlns:p14="http://schemas.microsoft.com/office/powerpoint/2010/main" val="23158300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Wingdings" panose="05000000000000000000" pitchFamily="2" charset="2"/>
              <a:buChar char="Ø"/>
            </a:pPr>
            <a:r>
              <a:rPr lang="en-US" dirty="0" smtClean="0"/>
              <a:t>Collaboration agreements</a:t>
            </a:r>
          </a:p>
          <a:p>
            <a:pPr marL="742950" lvl="1" indent="-285750">
              <a:buFont typeface="Wingdings" panose="05000000000000000000" pitchFamily="2" charset="2"/>
              <a:buChar char="Ø"/>
            </a:pPr>
            <a:r>
              <a:rPr lang="en-US" dirty="0" smtClean="0"/>
              <a:t>Joint R&amp;D</a:t>
            </a:r>
          </a:p>
          <a:p>
            <a:pPr marL="742950" lvl="1" indent="-285750">
              <a:buFont typeface="Wingdings" panose="05000000000000000000" pitchFamily="2" charset="2"/>
              <a:buChar char="Ø"/>
            </a:pPr>
            <a:r>
              <a:rPr lang="en-US" dirty="0" smtClean="0"/>
              <a:t>Others</a:t>
            </a:r>
          </a:p>
          <a:p>
            <a:pPr marL="285750" indent="-285750">
              <a:buFont typeface="Wingdings" panose="05000000000000000000" pitchFamily="2" charset="2"/>
              <a:buChar char="Ø"/>
            </a:pPr>
            <a:r>
              <a:rPr lang="en-US" dirty="0" smtClean="0"/>
              <a:t>Service agreements</a:t>
            </a:r>
          </a:p>
          <a:p>
            <a:pPr marL="285750" indent="-285750">
              <a:buFont typeface="Wingdings" panose="05000000000000000000" pitchFamily="2" charset="2"/>
              <a:buChar char="Ø"/>
            </a:pPr>
            <a:r>
              <a:rPr lang="en-US" dirty="0" smtClean="0"/>
              <a:t>Consultancy agreements</a:t>
            </a:r>
          </a:p>
          <a:p>
            <a:pPr marL="285750" indent="-285750">
              <a:buFont typeface="Wingdings" panose="05000000000000000000" pitchFamily="2" charset="2"/>
              <a:buChar char="Ø"/>
            </a:pPr>
            <a:r>
              <a:rPr lang="en-US" dirty="0" smtClean="0"/>
              <a:t>Consortia &amp; exploitation agreements</a:t>
            </a:r>
          </a:p>
          <a:p>
            <a:pPr marL="285750" indent="-285750">
              <a:buFont typeface="Wingdings" panose="05000000000000000000" pitchFamily="2" charset="2"/>
              <a:buChar char="Ø"/>
            </a:pPr>
            <a:r>
              <a:rPr lang="en-US" dirty="0" smtClean="0"/>
              <a:t>Through Procurement</a:t>
            </a:r>
          </a:p>
          <a:p>
            <a:pPr marL="285750" indent="-285750">
              <a:buFont typeface="Wingdings" panose="05000000000000000000" pitchFamily="2" charset="2"/>
              <a:buChar char="Ø"/>
            </a:pPr>
            <a:r>
              <a:rPr lang="en-US" dirty="0" smtClean="0"/>
              <a:t>Licensing </a:t>
            </a:r>
          </a:p>
          <a:p>
            <a:pPr marL="742950" lvl="1" indent="-285750">
              <a:buFont typeface="Wingdings" panose="05000000000000000000" pitchFamily="2" charset="2"/>
              <a:buChar char="Ø"/>
            </a:pPr>
            <a:r>
              <a:rPr lang="en-US" dirty="0" smtClean="0"/>
              <a:t>Open</a:t>
            </a:r>
          </a:p>
          <a:p>
            <a:pPr marL="742950" lvl="1" indent="-285750">
              <a:buFont typeface="Wingdings" panose="05000000000000000000" pitchFamily="2" charset="2"/>
              <a:buChar char="Ø"/>
            </a:pPr>
            <a:r>
              <a:rPr lang="en-US" dirty="0" smtClean="0"/>
              <a:t>Protected</a:t>
            </a:r>
          </a:p>
          <a:p>
            <a:pPr marL="285750" indent="-285750">
              <a:buFont typeface="Wingdings" panose="05000000000000000000" pitchFamily="2" charset="2"/>
              <a:buChar char="Ø"/>
            </a:pPr>
            <a:r>
              <a:rPr lang="en-US" dirty="0" smtClean="0"/>
              <a:t>Patents</a:t>
            </a:r>
          </a:p>
          <a:p>
            <a:pPr marL="285750" indent="-285750">
              <a:buFont typeface="Wingdings" panose="05000000000000000000" pitchFamily="2" charset="2"/>
              <a:buChar char="Ø"/>
            </a:pPr>
            <a:r>
              <a:rPr lang="en-US" dirty="0" smtClean="0"/>
              <a:t>Know-how exchange</a:t>
            </a:r>
          </a:p>
          <a:p>
            <a:pPr marL="285750" indent="-285750">
              <a:buFont typeface="Wingdings" panose="05000000000000000000" pitchFamily="2" charset="2"/>
              <a:buChar char="Ø"/>
            </a:pPr>
            <a:r>
              <a:rPr lang="en-US" dirty="0" smtClean="0"/>
              <a:t>(Trade secrets)</a:t>
            </a:r>
          </a:p>
          <a:p>
            <a:pPr marL="285750" indent="-285750">
              <a:buFont typeface="Wingdings" panose="05000000000000000000" pitchFamily="2" charset="2"/>
              <a:buChar char="Ø"/>
            </a:pPr>
            <a:r>
              <a:rPr lang="en-US" dirty="0" smtClean="0"/>
              <a:t>Spin out companies &amp; Incubators</a:t>
            </a:r>
          </a:p>
          <a:p>
            <a:pPr marL="285750" indent="-285750">
              <a:buFont typeface="Wingdings" panose="05000000000000000000" pitchFamily="2" charset="2"/>
              <a:buChar char="Ø"/>
            </a:pPr>
            <a:r>
              <a:rPr lang="en-US" dirty="0" smtClean="0"/>
              <a:t>Training</a:t>
            </a:r>
          </a:p>
          <a:p>
            <a:pPr marL="742950" lvl="1" indent="-285750">
              <a:buFont typeface="Wingdings" panose="05000000000000000000" pitchFamily="2" charset="2"/>
              <a:buChar char="Ø"/>
            </a:pPr>
            <a:r>
              <a:rPr lang="en-US" dirty="0" smtClean="0"/>
              <a:t>Research programs</a:t>
            </a:r>
          </a:p>
          <a:p>
            <a:pPr marL="742950" lvl="1" indent="-285750">
              <a:buFont typeface="Wingdings" panose="05000000000000000000" pitchFamily="2" charset="2"/>
              <a:buChar char="Ø"/>
            </a:pPr>
            <a:r>
              <a:rPr lang="en-US" dirty="0" smtClean="0"/>
              <a:t>Events &amp; Conferences</a:t>
            </a:r>
          </a:p>
          <a:p>
            <a:pPr marL="742950" lvl="1" indent="-285750">
              <a:buFont typeface="Wingdings" panose="05000000000000000000" pitchFamily="2" charset="2"/>
              <a:buChar char="Ø"/>
            </a:pPr>
            <a:r>
              <a:rPr lang="en-US" dirty="0" smtClean="0"/>
              <a:t>Students &amp; Outreach</a:t>
            </a:r>
          </a:p>
          <a:p>
            <a:endParaRPr lang="en-US"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5</a:t>
            </a:fld>
            <a:endParaRPr lang="en-US"/>
          </a:p>
        </p:txBody>
      </p:sp>
    </p:spTree>
    <p:extLst>
      <p:ext uri="{BB962C8B-B14F-4D97-AF65-F5344CB8AC3E}">
        <p14:creationId xmlns:p14="http://schemas.microsoft.com/office/powerpoint/2010/main" val="25653595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7"/>
          <p:cNvSpPr txBox="1">
            <a:spLocks noGrp="1" noChangeArrowheads="1"/>
          </p:cNvSpPr>
          <p:nvPr/>
        </p:nvSpPr>
        <p:spPr bwMode="auto">
          <a:xfrm>
            <a:off x="3886200" y="8686643"/>
            <a:ext cx="2971800" cy="4573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6098" tIns="48049" rIns="96098" bIns="48049"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fld id="{3119EDEF-0AF3-D941-B6CA-8630B365E125}" type="slidenum">
              <a:rPr lang="en-GB">
                <a:latin typeface="Times" charset="0"/>
              </a:rPr>
              <a:pPr algn="r" eaLnBrk="1" hangingPunct="1"/>
              <a:t>32</a:t>
            </a:fld>
            <a:endParaRPr lang="en-GB">
              <a:latin typeface="Times" charset="0"/>
            </a:endParaRPr>
          </a:p>
        </p:txBody>
      </p:sp>
      <p:sp>
        <p:nvSpPr>
          <p:cNvPr id="75778" name="Rectangle 2"/>
          <p:cNvSpPr>
            <a:spLocks noGrp="1" noRot="1" noChangeAspect="1" noChangeArrowheads="1" noTextEdit="1"/>
          </p:cNvSpPr>
          <p:nvPr>
            <p:ph type="sldImg"/>
          </p:nvPr>
        </p:nvSpPr>
        <p:spPr>
          <a:solidFill>
            <a:srgbClr val="FFFFFF"/>
          </a:solidFill>
          <a:ln/>
        </p:spPr>
      </p:sp>
      <p:sp>
        <p:nvSpPr>
          <p:cNvPr id="75779" name="Rectangle 3"/>
          <p:cNvSpPr>
            <a:spLocks noGrp="1" noChangeArrowheads="1"/>
          </p:cNvSpPr>
          <p:nvPr>
            <p:ph type="body" idx="1"/>
          </p:nvPr>
        </p:nvSpPr>
        <p:spPr>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latin typeface="Times" charset="0"/>
              <a:ea typeface="ＭＳ Ｐゴシック" charset="0"/>
              <a:cs typeface="ＭＳ Ｐゴシック" charset="0"/>
            </a:endParaRPr>
          </a:p>
        </p:txBody>
      </p:sp>
    </p:spTree>
    <p:extLst>
      <p:ext uri="{BB962C8B-B14F-4D97-AF65-F5344CB8AC3E}">
        <p14:creationId xmlns:p14="http://schemas.microsoft.com/office/powerpoint/2010/main" val="17347600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All FP7 projects</a:t>
            </a:r>
          </a:p>
          <a:p>
            <a:pPr marL="171450" indent="-171450">
              <a:buFont typeface="Arial" panose="020B0604020202020204" pitchFamily="34" charset="0"/>
              <a:buChar char="•"/>
            </a:pPr>
            <a:r>
              <a:rPr lang="en-US" dirty="0" smtClean="0"/>
              <a:t>Partner – Multi disciplinary, &amp; </a:t>
            </a:r>
            <a:r>
              <a:rPr lang="en-US" dirty="0" err="1" smtClean="0"/>
              <a:t>Entervision</a:t>
            </a:r>
            <a:r>
              <a:rPr lang="en-US" dirty="0" smtClean="0"/>
              <a:t> – Medical</a:t>
            </a:r>
            <a:r>
              <a:rPr lang="en-US" baseline="0" dirty="0" smtClean="0"/>
              <a:t> Imaging TRAINING</a:t>
            </a:r>
          </a:p>
          <a:p>
            <a:pPr marL="628650" lvl="1" indent="-171450">
              <a:buFont typeface="Arial" panose="020B0604020202020204" pitchFamily="34" charset="0"/>
              <a:buChar char="•"/>
            </a:pPr>
            <a:r>
              <a:rPr lang="en-US" baseline="0" dirty="0" smtClean="0"/>
              <a:t>Med Physicist, Doctors, Engineers, IT specialists, Radiobiologists</a:t>
            </a:r>
          </a:p>
          <a:p>
            <a:pPr marL="171450" lvl="0" indent="-171450">
              <a:buFont typeface="Arial" panose="020B0604020202020204" pitchFamily="34" charset="0"/>
              <a:buChar char="•"/>
            </a:pPr>
            <a:r>
              <a:rPr lang="en-US" baseline="0" dirty="0" smtClean="0"/>
              <a:t>ULICE – Infrastructure. Learn from HIT, CNAO, </a:t>
            </a:r>
            <a:r>
              <a:rPr lang="en-US" baseline="0" dirty="0" err="1" smtClean="0"/>
              <a:t>MedAustron</a:t>
            </a:r>
            <a:r>
              <a:rPr lang="en-US" baseline="0" dirty="0" smtClean="0"/>
              <a:t> </a:t>
            </a:r>
          </a:p>
          <a:p>
            <a:pPr marL="628650" lvl="1" indent="-171450">
              <a:buFont typeface="Arial" panose="020B0604020202020204" pitchFamily="34" charset="0"/>
              <a:buChar char="•"/>
            </a:pPr>
            <a:r>
              <a:rPr lang="en-US" baseline="0" dirty="0" smtClean="0"/>
              <a:t>Clinical trials </a:t>
            </a:r>
            <a:r>
              <a:rPr lang="en-US" baseline="0" dirty="0" err="1" smtClean="0"/>
              <a:t>etc</a:t>
            </a:r>
            <a:endParaRPr lang="en-US" baseline="0" dirty="0" smtClean="0"/>
          </a:p>
          <a:p>
            <a:pPr marL="171450" lvl="0" indent="-171450">
              <a:buFont typeface="Arial" panose="020B0604020202020204" pitchFamily="34" charset="0"/>
              <a:buChar char="•"/>
            </a:pPr>
            <a:r>
              <a:rPr lang="en-US" baseline="0" dirty="0" smtClean="0"/>
              <a:t>Envision – Quality assurance for Hadron therapy in real time</a:t>
            </a:r>
          </a:p>
          <a:p>
            <a:pPr marL="628650" lvl="1" indent="-171450">
              <a:buFont typeface="Arial" panose="020B0604020202020204" pitchFamily="34" charset="0"/>
              <a:buChar char="•"/>
            </a:pPr>
            <a:r>
              <a:rPr lang="en-US" baseline="0" dirty="0" smtClean="0"/>
              <a:t>&amp; asses the effectiveness.</a:t>
            </a:r>
          </a:p>
          <a:p>
            <a:endParaRPr lang="en-US" dirty="0" smtClean="0"/>
          </a:p>
          <a:p>
            <a:endParaRPr lang="en-GB"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33</a:t>
            </a:fld>
            <a:endParaRPr lang="en-US"/>
          </a:p>
        </p:txBody>
      </p:sp>
    </p:spTree>
    <p:extLst>
      <p:ext uri="{BB962C8B-B14F-4D97-AF65-F5344CB8AC3E}">
        <p14:creationId xmlns:p14="http://schemas.microsoft.com/office/powerpoint/2010/main" val="7847864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Sci</a:t>
            </a:r>
            <a:r>
              <a:rPr lang="en-US" dirty="0" smtClean="0"/>
              <a:t> – Tech STFC Innovation Campus</a:t>
            </a:r>
            <a:r>
              <a:rPr lang="en-US" baseline="0" dirty="0" smtClean="0"/>
              <a:t> </a:t>
            </a:r>
            <a:r>
              <a:rPr lang="en-US" dirty="0" smtClean="0"/>
              <a:t>in </a:t>
            </a:r>
            <a:r>
              <a:rPr lang="en-US" dirty="0" err="1" smtClean="0"/>
              <a:t>Daresbury</a:t>
            </a:r>
            <a:r>
              <a:rPr lang="en-US" dirty="0" smtClean="0"/>
              <a:t> in the UK</a:t>
            </a:r>
            <a:endParaRPr lang="en-GB"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39</a:t>
            </a:fld>
            <a:endParaRPr lang="en-US"/>
          </a:p>
        </p:txBody>
      </p:sp>
    </p:spTree>
    <p:extLst>
      <p:ext uri="{BB962C8B-B14F-4D97-AF65-F5344CB8AC3E}">
        <p14:creationId xmlns:p14="http://schemas.microsoft.com/office/powerpoint/2010/main" val="16208167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patent in</a:t>
            </a:r>
            <a:r>
              <a:rPr lang="en-US" baseline="0" dirty="0" smtClean="0"/>
              <a:t> the picture is the Energy Amplifier by Nobel Laureate Carlo </a:t>
            </a:r>
            <a:r>
              <a:rPr lang="en-US" baseline="0" dirty="0" err="1" smtClean="0"/>
              <a:t>Rubia</a:t>
            </a:r>
            <a:r>
              <a:rPr lang="en-US" baseline="0" dirty="0" smtClean="0"/>
              <a:t> and one of the earlier patents taken by CERN!</a:t>
            </a:r>
            <a:endParaRPr lang="en-US"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6</a:t>
            </a:fld>
            <a:endParaRPr lang="en-US"/>
          </a:p>
        </p:txBody>
      </p:sp>
    </p:spTree>
    <p:extLst>
      <p:ext uri="{BB962C8B-B14F-4D97-AF65-F5344CB8AC3E}">
        <p14:creationId xmlns:p14="http://schemas.microsoft.com/office/powerpoint/2010/main" val="4781797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Accelerator Technology</a:t>
            </a:r>
          </a:p>
          <a:p>
            <a:r>
              <a:rPr lang="en-US" dirty="0" smtClean="0"/>
              <a:t>Detectors</a:t>
            </a:r>
          </a:p>
          <a:p>
            <a:r>
              <a:rPr lang="en-US" dirty="0" smtClean="0"/>
              <a:t>Information Technology</a:t>
            </a:r>
            <a:r>
              <a:rPr lang="en-US" baseline="0" dirty="0" smtClean="0"/>
              <a:t> (Grid </a:t>
            </a:r>
            <a:r>
              <a:rPr lang="en-US" baseline="0" dirty="0" err="1" smtClean="0"/>
              <a:t>etc</a:t>
            </a:r>
            <a:r>
              <a:rPr lang="en-US" baseline="0" dirty="0" smtClean="0"/>
              <a:t>)</a:t>
            </a:r>
            <a:endParaRPr lang="en-US" dirty="0" smtClean="0"/>
          </a:p>
        </p:txBody>
      </p:sp>
      <p:sp>
        <p:nvSpPr>
          <p:cNvPr id="4" name="Slide Number Placeholder 3"/>
          <p:cNvSpPr>
            <a:spLocks noGrp="1"/>
          </p:cNvSpPr>
          <p:nvPr>
            <p:ph type="sldNum" sz="quarter" idx="10"/>
          </p:nvPr>
        </p:nvSpPr>
        <p:spPr/>
        <p:txBody>
          <a:bodyPr/>
          <a:lstStyle/>
          <a:p>
            <a:fld id="{D67785E5-0F1D-4F68-9E58-1244B824460A}" type="slidenum">
              <a:rPr lang="en-US" smtClean="0"/>
              <a:pPr/>
              <a:t>7</a:t>
            </a:fld>
            <a:endParaRPr lang="en-US"/>
          </a:p>
        </p:txBody>
      </p:sp>
    </p:spTree>
    <p:extLst>
      <p:ext uri="{BB962C8B-B14F-4D97-AF65-F5344CB8AC3E}">
        <p14:creationId xmlns:p14="http://schemas.microsoft.com/office/powerpoint/2010/main" val="23448081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effectLst/>
                <a:latin typeface="+mn-lt"/>
                <a:ea typeface="+mn-ea"/>
                <a:cs typeface="+mn-cs"/>
              </a:rPr>
              <a:t>Protons and other ions deposit most of their energy at the end of their path,</a:t>
            </a:r>
            <a:r>
              <a:rPr lang="en-US" sz="1200" b="0" kern="1200" baseline="0" dirty="0" smtClean="0">
                <a:solidFill>
                  <a:schemeClr val="tx1"/>
                </a:solidFill>
                <a:effectLst/>
                <a:latin typeface="+mn-lt"/>
                <a:ea typeface="+mn-ea"/>
                <a:cs typeface="+mn-cs"/>
              </a:rPr>
              <a:t> </a:t>
            </a:r>
            <a:endParaRPr lang="en-US" dirty="0" smtClean="0">
              <a:effectLst/>
            </a:endParaRPr>
          </a:p>
          <a:p>
            <a:endParaRPr lang="en-US"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10</a:t>
            </a:fld>
            <a:endParaRPr lang="en-US"/>
          </a:p>
        </p:txBody>
      </p:sp>
    </p:spTree>
    <p:extLst>
      <p:ext uri="{BB962C8B-B14F-4D97-AF65-F5344CB8AC3E}">
        <p14:creationId xmlns:p14="http://schemas.microsoft.com/office/powerpoint/2010/main" val="34771627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Hadron therapy was originally developed at Berkeley</a:t>
            </a:r>
            <a:r>
              <a:rPr lang="en-US" baseline="0" dirty="0" smtClean="0"/>
              <a:t> in the US.</a:t>
            </a:r>
          </a:p>
          <a:p>
            <a:r>
              <a:rPr lang="en-US" baseline="0" dirty="0" smtClean="0"/>
              <a:t>CERNs contribution to the European community came first trough the Proton Ion Medical Machine Study</a:t>
            </a:r>
          </a:p>
          <a:p>
            <a:r>
              <a:rPr lang="en-US" dirty="0" smtClean="0"/>
              <a:t>This study was modified by the</a:t>
            </a:r>
            <a:r>
              <a:rPr lang="en-US" baseline="0" dirty="0" smtClean="0"/>
              <a:t> TERA foundation and later used as the basis for CNAO in Italy and </a:t>
            </a:r>
            <a:r>
              <a:rPr lang="en-US" baseline="0" dirty="0" err="1" smtClean="0"/>
              <a:t>MedAustron</a:t>
            </a:r>
            <a:r>
              <a:rPr lang="en-US" baseline="0" dirty="0" smtClean="0"/>
              <a:t> in Austria.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CERN has shared its expertise in accelerators with both these projects and hosted many researchers for periods at CERN during the d</a:t>
            </a:r>
            <a:r>
              <a:rPr lang="en-US" dirty="0" smtClean="0"/>
              <a:t>evelopment and construction of the accelerator components and for training of personnel,</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CNAO started treating patients in 2012 and </a:t>
            </a:r>
            <a:r>
              <a:rPr lang="en-US" baseline="0" dirty="0" err="1" smtClean="0"/>
              <a:t>MedAustron</a:t>
            </a:r>
            <a:r>
              <a:rPr lang="en-US" baseline="0" dirty="0" smtClean="0"/>
              <a:t> will be ready in 2015!</a:t>
            </a:r>
          </a:p>
        </p:txBody>
      </p:sp>
      <p:sp>
        <p:nvSpPr>
          <p:cNvPr id="4" name="Slide Number Placeholder 3"/>
          <p:cNvSpPr>
            <a:spLocks noGrp="1"/>
          </p:cNvSpPr>
          <p:nvPr>
            <p:ph type="sldNum" sz="quarter" idx="10"/>
          </p:nvPr>
        </p:nvSpPr>
        <p:spPr/>
        <p:txBody>
          <a:bodyPr/>
          <a:lstStyle/>
          <a:p>
            <a:fld id="{D67785E5-0F1D-4F68-9E58-1244B824460A}" type="slidenum">
              <a:rPr lang="en-US" smtClean="0"/>
              <a:pPr/>
              <a:t>12</a:t>
            </a:fld>
            <a:endParaRPr lang="en-US"/>
          </a:p>
        </p:txBody>
      </p:sp>
    </p:spTree>
    <p:extLst>
      <p:ext uri="{BB962C8B-B14F-4D97-AF65-F5344CB8AC3E}">
        <p14:creationId xmlns:p14="http://schemas.microsoft.com/office/powerpoint/2010/main" val="29906123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Treatment room and accelerator</a:t>
            </a:r>
            <a:r>
              <a:rPr lang="en-US" baseline="0" dirty="0" smtClean="0"/>
              <a:t> at CNAO</a:t>
            </a:r>
          </a:p>
        </p:txBody>
      </p:sp>
      <p:sp>
        <p:nvSpPr>
          <p:cNvPr id="4" name="Slide Number Placeholder 3"/>
          <p:cNvSpPr>
            <a:spLocks noGrp="1"/>
          </p:cNvSpPr>
          <p:nvPr>
            <p:ph type="sldNum" sz="quarter" idx="10"/>
          </p:nvPr>
        </p:nvSpPr>
        <p:spPr/>
        <p:txBody>
          <a:bodyPr/>
          <a:lstStyle/>
          <a:p>
            <a:fld id="{D67785E5-0F1D-4F68-9E58-1244B824460A}" type="slidenum">
              <a:rPr lang="en-US" smtClean="0"/>
              <a:pPr/>
              <a:t>13</a:t>
            </a:fld>
            <a:endParaRPr lang="en-US"/>
          </a:p>
        </p:txBody>
      </p:sp>
    </p:spTree>
    <p:extLst>
      <p:ext uri="{BB962C8B-B14F-4D97-AF65-F5344CB8AC3E}">
        <p14:creationId xmlns:p14="http://schemas.microsoft.com/office/powerpoint/2010/main" val="29906123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GB" sz="1200" kern="1200" dirty="0" err="1" smtClean="0">
                <a:solidFill>
                  <a:schemeClr val="tx1"/>
                </a:solidFill>
                <a:effectLst/>
                <a:latin typeface="+mn-lt"/>
                <a:ea typeface="+mn-ea"/>
                <a:cs typeface="+mn-cs"/>
              </a:rPr>
              <a:t>Medipix</a:t>
            </a:r>
            <a:r>
              <a:rPr lang="en-GB" sz="1200" kern="1200" dirty="0" smtClean="0">
                <a:solidFill>
                  <a:schemeClr val="tx1"/>
                </a:solidFill>
                <a:effectLst/>
                <a:latin typeface="+mn-lt"/>
                <a:ea typeface="+mn-ea"/>
                <a:cs typeface="+mn-cs"/>
              </a:rPr>
              <a:t> is a family of application specific integrated circuits or ASICs combined with a detection medium typically a semiconductor detector. </a:t>
            </a:r>
            <a:endParaRPr lang="en-US" sz="1200" kern="1200" dirty="0" smtClean="0">
              <a:solidFill>
                <a:schemeClr val="tx1"/>
              </a:solidFill>
              <a:effectLst/>
              <a:latin typeface="+mn-lt"/>
              <a:ea typeface="+mn-ea"/>
              <a:cs typeface="+mn-cs"/>
            </a:endParaRPr>
          </a:p>
          <a:p>
            <a:pPr marL="171450" indent="-171450">
              <a:buFont typeface="Arial"/>
              <a:buChar char="•"/>
            </a:pPr>
            <a:r>
              <a:rPr lang="en-GB" sz="1200" kern="1200" dirty="0" smtClean="0">
                <a:solidFill>
                  <a:schemeClr val="tx1"/>
                </a:solidFill>
                <a:effectLst/>
                <a:latin typeface="+mn-lt"/>
                <a:ea typeface="+mn-ea"/>
                <a:cs typeface="+mn-cs"/>
              </a:rPr>
              <a:t>In </a:t>
            </a:r>
            <a:r>
              <a:rPr lang="en-GB" sz="1200" kern="1200" dirty="0" err="1" smtClean="0">
                <a:solidFill>
                  <a:schemeClr val="tx1"/>
                </a:solidFill>
                <a:effectLst/>
                <a:latin typeface="+mn-lt"/>
                <a:ea typeface="+mn-ea"/>
                <a:cs typeface="+mn-cs"/>
              </a:rPr>
              <a:t>Medipix</a:t>
            </a:r>
            <a:r>
              <a:rPr lang="en-GB" sz="1200" kern="1200" dirty="0" smtClean="0">
                <a:solidFill>
                  <a:schemeClr val="tx1"/>
                </a:solidFill>
                <a:effectLst/>
                <a:latin typeface="+mn-lt"/>
                <a:ea typeface="+mn-ea"/>
                <a:cs typeface="+mn-cs"/>
              </a:rPr>
              <a:t> the ASIC is connected to the detection medium by a bump-bond contact, as shown in the figure to the right. This separation allows better optimization of both detection medium and electronics.</a:t>
            </a:r>
            <a:endParaRPr lang="en-US" sz="1200" kern="1200" dirty="0" smtClean="0">
              <a:solidFill>
                <a:schemeClr val="tx1"/>
              </a:solidFill>
              <a:effectLst/>
              <a:latin typeface="+mn-lt"/>
              <a:ea typeface="+mn-ea"/>
              <a:cs typeface="+mn-cs"/>
            </a:endParaRPr>
          </a:p>
          <a:p>
            <a:pPr marL="171450" indent="-171450">
              <a:buFont typeface="Arial"/>
              <a:buChar char="•"/>
            </a:pPr>
            <a:r>
              <a:rPr lang="en-GB" sz="1200" kern="1200" dirty="0" smtClean="0">
                <a:solidFill>
                  <a:schemeClr val="tx1"/>
                </a:solidFill>
                <a:effectLst/>
                <a:latin typeface="+mn-lt"/>
                <a:ea typeface="+mn-ea"/>
                <a:cs typeface="+mn-cs"/>
              </a:rPr>
              <a:t>The complex electronics, with different forms of embedded intelligence allows for high resolution and low noise in x-ray and gamma-ray detection, and the ability to detect single photons.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D67785E5-0F1D-4F68-9E58-1244B824460A}" type="slidenum">
              <a:rPr lang="en-US" smtClean="0"/>
              <a:pPr/>
              <a:t>18</a:t>
            </a:fld>
            <a:endParaRPr lang="en-US"/>
          </a:p>
        </p:txBody>
      </p:sp>
    </p:spTree>
    <p:extLst>
      <p:ext uri="{BB962C8B-B14F-4D97-AF65-F5344CB8AC3E}">
        <p14:creationId xmlns:p14="http://schemas.microsoft.com/office/powerpoint/2010/main" val="16234067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a:buChar char="•"/>
            </a:pPr>
            <a:r>
              <a:rPr lang="en-GB" sz="1200" kern="1200" dirty="0" smtClean="0">
                <a:solidFill>
                  <a:schemeClr val="tx1"/>
                </a:solidFill>
                <a:effectLst/>
                <a:latin typeface="+mn-lt"/>
                <a:ea typeface="+mn-ea"/>
                <a:cs typeface="+mn-cs"/>
              </a:rPr>
              <a:t>The </a:t>
            </a:r>
            <a:r>
              <a:rPr lang="en-GB" sz="1200" kern="1200" dirty="0" err="1" smtClean="0">
                <a:solidFill>
                  <a:schemeClr val="tx1"/>
                </a:solidFill>
                <a:effectLst/>
                <a:latin typeface="+mn-lt"/>
                <a:ea typeface="+mn-ea"/>
                <a:cs typeface="+mn-cs"/>
              </a:rPr>
              <a:t>Medipix</a:t>
            </a:r>
            <a:r>
              <a:rPr lang="en-GB" sz="1200" kern="1200" dirty="0" smtClean="0">
                <a:solidFill>
                  <a:schemeClr val="tx1"/>
                </a:solidFill>
                <a:effectLst/>
                <a:latin typeface="+mn-lt"/>
                <a:ea typeface="+mn-ea"/>
                <a:cs typeface="+mn-cs"/>
              </a:rPr>
              <a:t> chips was developed a part of the </a:t>
            </a:r>
            <a:r>
              <a:rPr lang="en-GB" sz="1200" kern="1200" dirty="0" err="1" smtClean="0">
                <a:solidFill>
                  <a:schemeClr val="tx1"/>
                </a:solidFill>
                <a:effectLst/>
                <a:latin typeface="+mn-lt"/>
                <a:ea typeface="+mn-ea"/>
                <a:cs typeface="+mn-cs"/>
              </a:rPr>
              <a:t>Medipix</a:t>
            </a:r>
            <a:r>
              <a:rPr lang="en-GB" sz="1200" kern="1200" dirty="0" smtClean="0">
                <a:solidFill>
                  <a:schemeClr val="tx1"/>
                </a:solidFill>
                <a:effectLst/>
                <a:latin typeface="+mn-lt"/>
                <a:ea typeface="+mn-ea"/>
                <a:cs typeface="+mn-cs"/>
              </a:rPr>
              <a:t> collaborations, which is hosted by CERN and contains close to 20 different institutes. </a:t>
            </a:r>
            <a:endParaRPr lang="en-US" sz="1200" kern="1200" dirty="0" smtClean="0">
              <a:solidFill>
                <a:schemeClr val="tx1"/>
              </a:solidFill>
              <a:effectLst/>
              <a:latin typeface="+mn-lt"/>
              <a:ea typeface="+mn-ea"/>
              <a:cs typeface="+mn-cs"/>
            </a:endParaRPr>
          </a:p>
          <a:p>
            <a:pPr marL="171450" lvl="0" indent="-171450">
              <a:buFont typeface="Arial"/>
              <a:buChar char="•"/>
            </a:pPr>
            <a:r>
              <a:rPr lang="en-GB" sz="1200" kern="1200" dirty="0" smtClean="0">
                <a:solidFill>
                  <a:schemeClr val="tx1"/>
                </a:solidFill>
                <a:effectLst/>
                <a:latin typeface="+mn-lt"/>
                <a:ea typeface="+mn-ea"/>
                <a:cs typeface="+mn-cs"/>
              </a:rPr>
              <a:t>These institutes have contributed both to the development of the chip itself, but also the dissemination of the technology, to industry by collaborations and spinning off companies, and to academia</a:t>
            </a:r>
          </a:p>
          <a:p>
            <a:pPr marL="171450" lvl="0" indent="-171450">
              <a:buFont typeface="Arial"/>
              <a:buChar char="•"/>
            </a:pPr>
            <a:endParaRPr lang="en-US" sz="1200" kern="1200" dirty="0" smtClean="0">
              <a:solidFill>
                <a:schemeClr val="tx1"/>
              </a:solidFill>
              <a:effectLst/>
              <a:latin typeface="+mn-lt"/>
              <a:ea typeface="+mn-ea"/>
              <a:cs typeface="+mn-cs"/>
            </a:endParaRPr>
          </a:p>
          <a:p>
            <a:pPr marL="171450" lvl="0" indent="-171450">
              <a:buFont typeface="Arial"/>
              <a:buChar char="•"/>
            </a:pPr>
            <a:r>
              <a:rPr lang="en-GB" sz="1200" kern="1200" dirty="0" smtClean="0">
                <a:solidFill>
                  <a:schemeClr val="tx1"/>
                </a:solidFill>
                <a:effectLst/>
                <a:latin typeface="+mn-lt"/>
                <a:ea typeface="+mn-ea"/>
                <a:cs typeface="+mn-cs"/>
              </a:rPr>
              <a:t>The </a:t>
            </a:r>
            <a:r>
              <a:rPr lang="en-GB" sz="1200" kern="1200" dirty="0" err="1" smtClean="0">
                <a:solidFill>
                  <a:schemeClr val="tx1"/>
                </a:solidFill>
                <a:effectLst/>
                <a:latin typeface="+mn-lt"/>
                <a:ea typeface="+mn-ea"/>
                <a:cs typeface="+mn-cs"/>
              </a:rPr>
              <a:t>Medipix</a:t>
            </a:r>
            <a:r>
              <a:rPr lang="en-GB" sz="1200" kern="1200" dirty="0" smtClean="0">
                <a:solidFill>
                  <a:schemeClr val="tx1"/>
                </a:solidFill>
                <a:effectLst/>
                <a:latin typeface="+mn-lt"/>
                <a:ea typeface="+mn-ea"/>
                <a:cs typeface="+mn-cs"/>
              </a:rPr>
              <a:t> case is special as the knowledge and technology transfer has gone full circle, so to speak. </a:t>
            </a:r>
            <a:endParaRPr lang="en-US" sz="1200" kern="1200" dirty="0" smtClean="0">
              <a:solidFill>
                <a:schemeClr val="tx1"/>
              </a:solidFill>
              <a:effectLst/>
              <a:latin typeface="+mn-lt"/>
              <a:ea typeface="+mn-ea"/>
              <a:cs typeface="+mn-cs"/>
            </a:endParaRPr>
          </a:p>
          <a:p>
            <a:pPr marL="171450" lvl="0" indent="-171450">
              <a:buFont typeface="Arial"/>
              <a:buChar char="•"/>
            </a:pPr>
            <a:r>
              <a:rPr lang="en-GB" sz="1200" kern="1200" dirty="0" smtClean="0">
                <a:solidFill>
                  <a:schemeClr val="tx1"/>
                </a:solidFill>
                <a:effectLst/>
                <a:latin typeface="+mn-lt"/>
                <a:ea typeface="+mn-ea"/>
                <a:cs typeface="+mn-cs"/>
              </a:rPr>
              <a:t>Initially the </a:t>
            </a:r>
            <a:r>
              <a:rPr lang="en-GB" sz="1200" kern="1200" dirty="0" err="1" smtClean="0">
                <a:solidFill>
                  <a:schemeClr val="tx1"/>
                </a:solidFill>
                <a:effectLst/>
                <a:latin typeface="+mn-lt"/>
                <a:ea typeface="+mn-ea"/>
                <a:cs typeface="+mn-cs"/>
              </a:rPr>
              <a:t>Medipix</a:t>
            </a:r>
            <a:r>
              <a:rPr lang="en-GB" sz="1200" kern="1200" dirty="0" smtClean="0">
                <a:solidFill>
                  <a:schemeClr val="tx1"/>
                </a:solidFill>
                <a:effectLst/>
                <a:latin typeface="+mn-lt"/>
                <a:ea typeface="+mn-ea"/>
                <a:cs typeface="+mn-cs"/>
              </a:rPr>
              <a:t> project sprung out as researchers saw that the detector technology developed for the experiments for the LHC could be useful in medical applications and the </a:t>
            </a:r>
            <a:r>
              <a:rPr lang="en-GB" sz="1200" kern="1200" dirty="0" err="1" smtClean="0">
                <a:solidFill>
                  <a:schemeClr val="tx1"/>
                </a:solidFill>
                <a:effectLst/>
                <a:latin typeface="+mn-lt"/>
                <a:ea typeface="+mn-ea"/>
                <a:cs typeface="+mn-cs"/>
              </a:rPr>
              <a:t>Medipix</a:t>
            </a:r>
            <a:r>
              <a:rPr lang="en-GB" sz="1200" kern="1200" dirty="0" smtClean="0">
                <a:solidFill>
                  <a:schemeClr val="tx1"/>
                </a:solidFill>
                <a:effectLst/>
                <a:latin typeface="+mn-lt"/>
                <a:ea typeface="+mn-ea"/>
                <a:cs typeface="+mn-cs"/>
              </a:rPr>
              <a:t> project was established.</a:t>
            </a:r>
            <a:endParaRPr lang="en-US" sz="1200" kern="1200" dirty="0" smtClean="0">
              <a:solidFill>
                <a:schemeClr val="tx1"/>
              </a:solidFill>
              <a:effectLst/>
              <a:latin typeface="+mn-lt"/>
              <a:ea typeface="+mn-ea"/>
              <a:cs typeface="+mn-cs"/>
            </a:endParaRPr>
          </a:p>
          <a:p>
            <a:pPr marL="171450" lvl="0" indent="-171450">
              <a:buFont typeface="Arial"/>
              <a:buChar char="•"/>
            </a:pPr>
            <a:r>
              <a:rPr lang="en-GB" sz="1200" kern="1200" dirty="0" smtClean="0">
                <a:solidFill>
                  <a:schemeClr val="tx1"/>
                </a:solidFill>
                <a:effectLst/>
                <a:latin typeface="+mn-lt"/>
                <a:ea typeface="+mn-ea"/>
                <a:cs typeface="+mn-cs"/>
              </a:rPr>
              <a:t>Later, however, developments done in the collaboration, the </a:t>
            </a:r>
            <a:r>
              <a:rPr lang="en-GB" sz="1200" kern="1200" dirty="0" err="1" smtClean="0">
                <a:solidFill>
                  <a:schemeClr val="tx1"/>
                </a:solidFill>
                <a:effectLst/>
                <a:latin typeface="+mn-lt"/>
                <a:ea typeface="+mn-ea"/>
                <a:cs typeface="+mn-cs"/>
              </a:rPr>
              <a:t>Timepix</a:t>
            </a:r>
            <a:r>
              <a:rPr lang="en-GB" sz="1200" kern="1200" dirty="0" smtClean="0">
                <a:solidFill>
                  <a:schemeClr val="tx1"/>
                </a:solidFill>
                <a:effectLst/>
                <a:latin typeface="+mn-lt"/>
                <a:ea typeface="+mn-ea"/>
                <a:cs typeface="+mn-cs"/>
              </a:rPr>
              <a:t> chip in particular, can be used in many high-energy physics applications.</a:t>
            </a:r>
            <a:endParaRPr lang="en-US" sz="1200" kern="1200" dirty="0" smtClean="0">
              <a:solidFill>
                <a:schemeClr val="tx1"/>
              </a:solidFill>
              <a:effectLst/>
              <a:latin typeface="+mn-lt"/>
              <a:ea typeface="+mn-ea"/>
              <a:cs typeface="+mn-cs"/>
            </a:endParaRPr>
          </a:p>
          <a:p>
            <a:pPr marL="171450" lvl="0" indent="-171450">
              <a:buFont typeface="Arial"/>
              <a:buChar char="•"/>
            </a:pPr>
            <a:r>
              <a:rPr lang="en-GB" sz="1200" kern="1200" dirty="0" err="1" smtClean="0">
                <a:solidFill>
                  <a:schemeClr val="tx1"/>
                </a:solidFill>
                <a:effectLst/>
                <a:latin typeface="+mn-lt"/>
                <a:ea typeface="+mn-ea"/>
                <a:cs typeface="+mn-cs"/>
              </a:rPr>
              <a:t>Timepix</a:t>
            </a:r>
            <a:r>
              <a:rPr lang="en-GB" sz="1200" kern="1200" dirty="0" smtClean="0">
                <a:solidFill>
                  <a:schemeClr val="tx1"/>
                </a:solidFill>
                <a:effectLst/>
                <a:latin typeface="+mn-lt"/>
                <a:ea typeface="+mn-ea"/>
                <a:cs typeface="+mn-cs"/>
              </a:rPr>
              <a:t> is based on the </a:t>
            </a:r>
            <a:r>
              <a:rPr lang="en-GB" sz="1200" kern="1200" dirty="0" err="1" smtClean="0">
                <a:solidFill>
                  <a:schemeClr val="tx1"/>
                </a:solidFill>
                <a:effectLst/>
                <a:latin typeface="+mn-lt"/>
                <a:ea typeface="+mn-ea"/>
                <a:cs typeface="+mn-cs"/>
              </a:rPr>
              <a:t>Medipix</a:t>
            </a:r>
            <a:r>
              <a:rPr lang="en-GB" sz="1200" kern="1200" dirty="0" smtClean="0">
                <a:solidFill>
                  <a:schemeClr val="tx1"/>
                </a:solidFill>
                <a:effectLst/>
                <a:latin typeface="+mn-lt"/>
                <a:ea typeface="+mn-ea"/>
                <a:cs typeface="+mn-cs"/>
              </a:rPr>
              <a:t> 2 developments, and it not only counts the particle arriving in the pixel, but also measures the time of their arrival with very high precisions. This is very useful for high-energy physics applications and the </a:t>
            </a:r>
            <a:r>
              <a:rPr lang="en-GB" sz="1200" kern="1200" dirty="0" err="1" smtClean="0">
                <a:solidFill>
                  <a:schemeClr val="tx1"/>
                </a:solidFill>
                <a:effectLst/>
                <a:latin typeface="+mn-lt"/>
                <a:ea typeface="+mn-ea"/>
                <a:cs typeface="+mn-cs"/>
              </a:rPr>
              <a:t>Medipix</a:t>
            </a:r>
            <a:r>
              <a:rPr lang="en-GB" sz="1200" kern="1200" dirty="0" smtClean="0">
                <a:solidFill>
                  <a:schemeClr val="tx1"/>
                </a:solidFill>
                <a:effectLst/>
                <a:latin typeface="+mn-lt"/>
                <a:ea typeface="+mn-ea"/>
                <a:cs typeface="+mn-cs"/>
              </a:rPr>
              <a:t> design team is working on using the </a:t>
            </a:r>
            <a:r>
              <a:rPr lang="en-GB" sz="1200" kern="1200" dirty="0" err="1" smtClean="0">
                <a:solidFill>
                  <a:schemeClr val="tx1"/>
                </a:solidFill>
                <a:effectLst/>
                <a:latin typeface="+mn-lt"/>
                <a:ea typeface="+mn-ea"/>
                <a:cs typeface="+mn-cs"/>
              </a:rPr>
              <a:t>Timepix</a:t>
            </a:r>
            <a:r>
              <a:rPr lang="en-GB" sz="1200" kern="1200" dirty="0" smtClean="0">
                <a:solidFill>
                  <a:schemeClr val="tx1"/>
                </a:solidFill>
                <a:effectLst/>
                <a:latin typeface="+mn-lt"/>
                <a:ea typeface="+mn-ea"/>
                <a:cs typeface="+mn-cs"/>
              </a:rPr>
              <a:t> as a prototype for one of the upgrades of </a:t>
            </a:r>
            <a:r>
              <a:rPr lang="en-GB" sz="1200" kern="1200" dirty="0" err="1" smtClean="0">
                <a:solidFill>
                  <a:schemeClr val="tx1"/>
                </a:solidFill>
                <a:effectLst/>
                <a:latin typeface="+mn-lt"/>
                <a:ea typeface="+mn-ea"/>
                <a:cs typeface="+mn-cs"/>
              </a:rPr>
              <a:t>LHCb</a:t>
            </a:r>
            <a:r>
              <a:rPr lang="en-GB" sz="1200" kern="1200" dirty="0" smtClean="0">
                <a:solidFill>
                  <a:schemeClr val="tx1"/>
                </a:solidFill>
                <a:effectLst/>
                <a:latin typeface="+mn-lt"/>
                <a:ea typeface="+mn-ea"/>
                <a:cs typeface="+mn-cs"/>
              </a:rPr>
              <a:t>, which is one of the LHC experiments. </a:t>
            </a:r>
            <a:endParaRPr lang="en-US"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19</a:t>
            </a:fld>
            <a:endParaRPr lang="en-US"/>
          </a:p>
        </p:txBody>
      </p:sp>
    </p:spTree>
    <p:extLst>
      <p:ext uri="{BB962C8B-B14F-4D97-AF65-F5344CB8AC3E}">
        <p14:creationId xmlns:p14="http://schemas.microsoft.com/office/powerpoint/2010/main" val="19548141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Espace réservé pour une image  4"/>
          <p:cNvSpPr>
            <a:spLocks noGrp="1"/>
          </p:cNvSpPr>
          <p:nvPr>
            <p:ph type="pic" sz="quarter" idx="10" hasCustomPrompt="1"/>
          </p:nvPr>
        </p:nvSpPr>
        <p:spPr>
          <a:xfrm>
            <a:off x="996950" y="6210300"/>
            <a:ext cx="3800961" cy="552450"/>
          </a:xfrm>
        </p:spPr>
        <p:txBody>
          <a:bodyPr/>
          <a:lstStyle/>
          <a:p>
            <a:r>
              <a:rPr lang="fr-FR" dirty="0" smtClean="0"/>
              <a:t>LOGO</a:t>
            </a:r>
            <a:endParaRPr lang="fr-FR" dirty="0"/>
          </a:p>
        </p:txBody>
      </p:sp>
      <p:sp>
        <p:nvSpPr>
          <p:cNvPr id="6" name="TextBox 5"/>
          <p:cNvSpPr txBox="1"/>
          <p:nvPr userDrawn="1"/>
        </p:nvSpPr>
        <p:spPr>
          <a:xfrm>
            <a:off x="5938221" y="6379284"/>
            <a:ext cx="3205780" cy="276999"/>
          </a:xfrm>
          <a:prstGeom prst="rect">
            <a:avLst/>
          </a:prstGeom>
          <a:noFill/>
        </p:spPr>
        <p:txBody>
          <a:bodyPr wrap="square" rtlCol="0">
            <a:spAutoFit/>
          </a:bodyPr>
          <a:lstStyle/>
          <a:p>
            <a:r>
              <a:rPr lang="en-GB" sz="1200" i="1" dirty="0" err="1" smtClean="0"/>
              <a:t>Openlab</a:t>
            </a:r>
            <a:r>
              <a:rPr lang="en-GB" sz="1200" i="1" baseline="0" dirty="0" smtClean="0"/>
              <a:t> Summer Student Lectures 26/08/14</a:t>
            </a:r>
            <a:endParaRPr lang="en-GB" sz="1200" i="1"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TextBox 5"/>
          <p:cNvSpPr txBox="1"/>
          <p:nvPr userDrawn="1"/>
        </p:nvSpPr>
        <p:spPr>
          <a:xfrm>
            <a:off x="5938221" y="6379284"/>
            <a:ext cx="3205780" cy="276999"/>
          </a:xfrm>
          <a:prstGeom prst="rect">
            <a:avLst/>
          </a:prstGeom>
          <a:noFill/>
        </p:spPr>
        <p:txBody>
          <a:bodyPr wrap="square" rtlCol="0">
            <a:spAutoFit/>
          </a:bodyPr>
          <a:lstStyle/>
          <a:p>
            <a:r>
              <a:rPr lang="en-GB" sz="1200" i="1" dirty="0" err="1" smtClean="0"/>
              <a:t>Openlab</a:t>
            </a:r>
            <a:r>
              <a:rPr lang="en-GB" sz="1200" i="1" baseline="0" dirty="0" smtClean="0"/>
              <a:t> Summer Student Lectures 26/08/14</a:t>
            </a:r>
            <a:endParaRPr lang="en-GB" sz="1200" i="1"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DFC345A4-8559-4C61-BD29-6A6C49370915}" type="datetimeFigureOut">
              <a:rPr lang="en-GB" smtClean="0">
                <a:solidFill>
                  <a:prstClr val="black">
                    <a:tint val="75000"/>
                  </a:prstClr>
                </a:solidFill>
              </a:rPr>
              <a:pPr/>
              <a:t>26/08/2014</a:t>
            </a:fld>
            <a:endParaRPr lang="en-GB">
              <a:solidFill>
                <a:prstClr val="black">
                  <a:tint val="75000"/>
                </a:prstClr>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GB">
              <a:solidFill>
                <a:prstClr val="black">
                  <a:tint val="75000"/>
                </a:prstClr>
              </a:solidFill>
            </a:endParaRPr>
          </a:p>
        </p:txBody>
      </p:sp>
      <p:sp>
        <p:nvSpPr>
          <p:cNvPr id="5" name="TextBox 4"/>
          <p:cNvSpPr txBox="1"/>
          <p:nvPr userDrawn="1"/>
        </p:nvSpPr>
        <p:spPr>
          <a:xfrm>
            <a:off x="5938221" y="6379284"/>
            <a:ext cx="3205780" cy="276999"/>
          </a:xfrm>
          <a:prstGeom prst="rect">
            <a:avLst/>
          </a:prstGeom>
          <a:noFill/>
        </p:spPr>
        <p:txBody>
          <a:bodyPr wrap="square" rtlCol="0">
            <a:spAutoFit/>
          </a:bodyPr>
          <a:lstStyle/>
          <a:p>
            <a:r>
              <a:rPr lang="en-GB" sz="1200" i="1" dirty="0" err="1" smtClean="0"/>
              <a:t>Openlab</a:t>
            </a:r>
            <a:r>
              <a:rPr lang="en-GB" sz="1200" i="1" baseline="0" dirty="0" smtClean="0"/>
              <a:t> Summer Student Lectures 26/08/14</a:t>
            </a:r>
            <a:endParaRPr lang="en-GB" sz="1200" i="1" dirty="0"/>
          </a:p>
        </p:txBody>
      </p:sp>
    </p:spTree>
    <p:extLst>
      <p:ext uri="{BB962C8B-B14F-4D97-AF65-F5344CB8AC3E}">
        <p14:creationId xmlns:p14="http://schemas.microsoft.com/office/powerpoint/2010/main" val="22753793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33194364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293634373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20506"/>
          <a:stretch/>
        </p:blipFill>
        <p:spPr>
          <a:xfrm>
            <a:off x="3974592" y="2878269"/>
            <a:ext cx="1221946" cy="1216911"/>
          </a:xfrm>
          <a:prstGeom prst="rect">
            <a:avLst/>
          </a:prstGeom>
        </p:spPr>
      </p:pic>
      <p:sp>
        <p:nvSpPr>
          <p:cNvPr id="4" name="TextBox 3"/>
          <p:cNvSpPr txBox="1"/>
          <p:nvPr userDrawn="1"/>
        </p:nvSpPr>
        <p:spPr>
          <a:xfrm>
            <a:off x="3096758" y="4394827"/>
            <a:ext cx="2943271" cy="369332"/>
          </a:xfrm>
          <a:prstGeom prst="rect">
            <a:avLst/>
          </a:prstGeom>
          <a:noFill/>
        </p:spPr>
        <p:txBody>
          <a:bodyPr wrap="none" rtlCol="0">
            <a:spAutoFit/>
          </a:bodyPr>
          <a:lstStyle/>
          <a:p>
            <a:r>
              <a:rPr lang="en-US" dirty="0" err="1" smtClean="0"/>
              <a:t>cern.ch</a:t>
            </a:r>
            <a:r>
              <a:rPr lang="en-US" dirty="0" smtClean="0"/>
              <a:t>/</a:t>
            </a:r>
            <a:r>
              <a:rPr lang="en-US" dirty="0" err="1" smtClean="0"/>
              <a:t>knowledgetransfer</a:t>
            </a:r>
            <a:endParaRPr lang="en-US" dirty="0"/>
          </a:p>
        </p:txBody>
      </p:sp>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3636010" cy="552450"/>
          </a:xfrm>
        </p:spPr>
        <p:txBody>
          <a:bodyPr/>
          <a:lstStyle/>
          <a:p>
            <a:r>
              <a:rPr lang="fr-FR" dirty="0" smtClean="0"/>
              <a:t>LOGO</a:t>
            </a:r>
            <a:endParaRPr lang="fr-FR" dirty="0"/>
          </a:p>
        </p:txBody>
      </p:sp>
      <p:sp>
        <p:nvSpPr>
          <p:cNvPr id="6" name="TextBox 5"/>
          <p:cNvSpPr txBox="1"/>
          <p:nvPr userDrawn="1"/>
        </p:nvSpPr>
        <p:spPr>
          <a:xfrm>
            <a:off x="5621229" y="6382152"/>
            <a:ext cx="3205780" cy="276999"/>
          </a:xfrm>
          <a:prstGeom prst="rect">
            <a:avLst/>
          </a:prstGeom>
          <a:noFill/>
        </p:spPr>
        <p:txBody>
          <a:bodyPr wrap="square" rtlCol="0">
            <a:spAutoFit/>
          </a:bodyPr>
          <a:lstStyle/>
          <a:p>
            <a:r>
              <a:rPr lang="en-GB" sz="1200" i="1" dirty="0" err="1" smtClean="0"/>
              <a:t>Openlab</a:t>
            </a:r>
            <a:r>
              <a:rPr lang="en-GB" sz="1200" i="1" baseline="0" dirty="0" smtClean="0"/>
              <a:t> Summer Student Lectures 26/08/14</a:t>
            </a:r>
            <a:endParaRPr lang="en-GB" sz="1200" i="1"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TextBox 3"/>
          <p:cNvSpPr txBox="1"/>
          <p:nvPr userDrawn="1"/>
        </p:nvSpPr>
        <p:spPr>
          <a:xfrm>
            <a:off x="5938221" y="6379284"/>
            <a:ext cx="3205780" cy="276999"/>
          </a:xfrm>
          <a:prstGeom prst="rect">
            <a:avLst/>
          </a:prstGeom>
          <a:noFill/>
        </p:spPr>
        <p:txBody>
          <a:bodyPr wrap="square" rtlCol="0">
            <a:spAutoFit/>
          </a:bodyPr>
          <a:lstStyle/>
          <a:p>
            <a:r>
              <a:rPr lang="en-GB" sz="1200" i="1" dirty="0" err="1" smtClean="0"/>
              <a:t>Openlab</a:t>
            </a:r>
            <a:r>
              <a:rPr lang="en-GB" sz="1200" i="1" baseline="0" dirty="0" smtClean="0"/>
              <a:t> Summer Student Lectures 26/08/14</a:t>
            </a:r>
            <a:endParaRPr lang="en-GB" sz="1200" i="1"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3704142" cy="552450"/>
          </a:xfrm>
        </p:spPr>
        <p:txBody>
          <a:bodyPr/>
          <a:lstStyle/>
          <a:p>
            <a:r>
              <a:rPr lang="fr-FR" dirty="0" smtClean="0"/>
              <a:t>LOGO</a:t>
            </a:r>
            <a:endParaRPr lang="fr-FR" dirty="0"/>
          </a:p>
        </p:txBody>
      </p:sp>
      <p:sp>
        <p:nvSpPr>
          <p:cNvPr id="6" name="TextBox 5"/>
          <p:cNvSpPr txBox="1"/>
          <p:nvPr userDrawn="1"/>
        </p:nvSpPr>
        <p:spPr>
          <a:xfrm>
            <a:off x="5938221" y="6379284"/>
            <a:ext cx="3205780" cy="276999"/>
          </a:xfrm>
          <a:prstGeom prst="rect">
            <a:avLst/>
          </a:prstGeom>
          <a:noFill/>
        </p:spPr>
        <p:txBody>
          <a:bodyPr wrap="square" rtlCol="0">
            <a:spAutoFit/>
          </a:bodyPr>
          <a:lstStyle/>
          <a:p>
            <a:r>
              <a:rPr lang="en-GB" sz="1200" i="1" dirty="0" err="1" smtClean="0"/>
              <a:t>Openlab</a:t>
            </a:r>
            <a:r>
              <a:rPr lang="en-GB" sz="1200" i="1" baseline="0" dirty="0" smtClean="0"/>
              <a:t> Summer Student Lectures 26/08/14</a:t>
            </a:r>
            <a:endParaRPr lang="en-GB" sz="1200" i="1"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Espace réservé pour une image  4"/>
          <p:cNvSpPr>
            <a:spLocks noGrp="1"/>
          </p:cNvSpPr>
          <p:nvPr>
            <p:ph type="pic" sz="quarter" idx="10" hasCustomPrompt="1"/>
          </p:nvPr>
        </p:nvSpPr>
        <p:spPr>
          <a:xfrm>
            <a:off x="996950" y="6210300"/>
            <a:ext cx="3648075" cy="552450"/>
          </a:xfrm>
        </p:spPr>
        <p:txBody>
          <a:bodyPr/>
          <a:lstStyle/>
          <a:p>
            <a:r>
              <a:rPr lang="fr-FR" dirty="0" smtClean="0"/>
              <a:t>LOGO</a:t>
            </a:r>
            <a:endParaRPr lang="fr-FR" dirty="0"/>
          </a:p>
        </p:txBody>
      </p:sp>
      <p:sp>
        <p:nvSpPr>
          <p:cNvPr id="8" name="TextBox 7"/>
          <p:cNvSpPr txBox="1"/>
          <p:nvPr userDrawn="1"/>
        </p:nvSpPr>
        <p:spPr>
          <a:xfrm>
            <a:off x="5938221" y="6379284"/>
            <a:ext cx="3205780" cy="276999"/>
          </a:xfrm>
          <a:prstGeom prst="rect">
            <a:avLst/>
          </a:prstGeom>
          <a:noFill/>
        </p:spPr>
        <p:txBody>
          <a:bodyPr wrap="square" rtlCol="0">
            <a:spAutoFit/>
          </a:bodyPr>
          <a:lstStyle/>
          <a:p>
            <a:r>
              <a:rPr lang="en-GB" sz="1200" i="1" dirty="0" err="1" smtClean="0"/>
              <a:t>Openlab</a:t>
            </a:r>
            <a:r>
              <a:rPr lang="en-GB" sz="1200" i="1" baseline="0" dirty="0" smtClean="0"/>
              <a:t> Summer Student Lectures 26/08/14</a:t>
            </a:r>
            <a:endParaRPr lang="en-GB" sz="1200" i="1"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3" name="Espace réservé pour une image  4"/>
          <p:cNvSpPr>
            <a:spLocks noGrp="1"/>
          </p:cNvSpPr>
          <p:nvPr>
            <p:ph type="pic" sz="quarter" idx="10" hasCustomPrompt="1"/>
          </p:nvPr>
        </p:nvSpPr>
        <p:spPr>
          <a:xfrm>
            <a:off x="996950" y="6210300"/>
            <a:ext cx="3693384" cy="552450"/>
          </a:xfrm>
        </p:spPr>
        <p:txBody>
          <a:bodyPr/>
          <a:lstStyle/>
          <a:p>
            <a:r>
              <a:rPr lang="fr-FR" dirty="0" smtClean="0"/>
              <a:t>LOGO</a:t>
            </a:r>
            <a:endParaRPr lang="fr-FR" dirty="0"/>
          </a:p>
        </p:txBody>
      </p:sp>
      <p:sp>
        <p:nvSpPr>
          <p:cNvPr id="4" name="TextBox 3"/>
          <p:cNvSpPr txBox="1"/>
          <p:nvPr userDrawn="1"/>
        </p:nvSpPr>
        <p:spPr>
          <a:xfrm>
            <a:off x="5938221" y="6379284"/>
            <a:ext cx="3205780" cy="276999"/>
          </a:xfrm>
          <a:prstGeom prst="rect">
            <a:avLst/>
          </a:prstGeom>
          <a:noFill/>
        </p:spPr>
        <p:txBody>
          <a:bodyPr wrap="square" rtlCol="0">
            <a:spAutoFit/>
          </a:bodyPr>
          <a:lstStyle/>
          <a:p>
            <a:r>
              <a:rPr lang="en-GB" sz="1200" i="1" dirty="0" err="1" smtClean="0"/>
              <a:t>Openlab</a:t>
            </a:r>
            <a:r>
              <a:rPr lang="en-GB" sz="1200" i="1" baseline="0" dirty="0" smtClean="0"/>
              <a:t> Summer Student Lectures 26/08/14</a:t>
            </a:r>
            <a:endParaRPr lang="en-GB" sz="1200" i="1"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2" name="Espace réservé pour une image  4"/>
          <p:cNvSpPr>
            <a:spLocks noGrp="1"/>
          </p:cNvSpPr>
          <p:nvPr>
            <p:ph type="pic" sz="quarter" idx="10" hasCustomPrompt="1"/>
          </p:nvPr>
        </p:nvSpPr>
        <p:spPr>
          <a:xfrm>
            <a:off x="996950" y="6210300"/>
            <a:ext cx="3725657" cy="552450"/>
          </a:xfrm>
        </p:spPr>
        <p:txBody>
          <a:bodyPr/>
          <a:lstStyle/>
          <a:p>
            <a:r>
              <a:rPr lang="fr-FR" dirty="0" smtClean="0"/>
              <a:t>LOGO</a:t>
            </a:r>
            <a:endParaRPr lang="fr-FR" dirty="0"/>
          </a:p>
        </p:txBody>
      </p:sp>
      <p:sp>
        <p:nvSpPr>
          <p:cNvPr id="3" name="TextBox 2"/>
          <p:cNvSpPr txBox="1"/>
          <p:nvPr userDrawn="1"/>
        </p:nvSpPr>
        <p:spPr>
          <a:xfrm>
            <a:off x="5938221" y="6379284"/>
            <a:ext cx="3205780" cy="276999"/>
          </a:xfrm>
          <a:prstGeom prst="rect">
            <a:avLst/>
          </a:prstGeom>
          <a:noFill/>
        </p:spPr>
        <p:txBody>
          <a:bodyPr wrap="square" rtlCol="0">
            <a:spAutoFit/>
          </a:bodyPr>
          <a:lstStyle/>
          <a:p>
            <a:r>
              <a:rPr lang="en-GB" sz="1200" i="1" dirty="0" err="1" smtClean="0"/>
              <a:t>Openlab</a:t>
            </a:r>
            <a:r>
              <a:rPr lang="en-GB" sz="1200" i="1" baseline="0" dirty="0" smtClean="0"/>
              <a:t> Summer Student Lectures 26/08/14</a:t>
            </a:r>
            <a:endParaRPr lang="en-GB" sz="1200" i="1"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3757930" cy="552450"/>
          </a:xfrm>
        </p:spPr>
        <p:txBody>
          <a:bodyPr/>
          <a:lstStyle/>
          <a:p>
            <a:r>
              <a:rPr lang="fr-FR" dirty="0" smtClean="0"/>
              <a:t>LOGO</a:t>
            </a:r>
            <a:endParaRPr lang="fr-FR" dirty="0"/>
          </a:p>
        </p:txBody>
      </p:sp>
      <p:sp>
        <p:nvSpPr>
          <p:cNvPr id="6" name="TextBox 5"/>
          <p:cNvSpPr txBox="1"/>
          <p:nvPr userDrawn="1"/>
        </p:nvSpPr>
        <p:spPr>
          <a:xfrm>
            <a:off x="5938221" y="6379284"/>
            <a:ext cx="3205780" cy="276999"/>
          </a:xfrm>
          <a:prstGeom prst="rect">
            <a:avLst/>
          </a:prstGeom>
          <a:noFill/>
        </p:spPr>
        <p:txBody>
          <a:bodyPr wrap="square" rtlCol="0">
            <a:spAutoFit/>
          </a:bodyPr>
          <a:lstStyle/>
          <a:p>
            <a:r>
              <a:rPr lang="en-GB" sz="1200" i="1" dirty="0" err="1" smtClean="0"/>
              <a:t>Openlab</a:t>
            </a:r>
            <a:r>
              <a:rPr lang="en-GB" sz="1200" i="1" baseline="0" dirty="0" smtClean="0"/>
              <a:t> Summer Student Lectures 26/08/14</a:t>
            </a:r>
            <a:endParaRPr lang="en-GB" sz="1200" i="1"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3" name="Image 2" descr="bande-02.eps"/>
          <p:cNvPicPr>
            <a:picLocks noChangeAspect="1"/>
          </p:cNvPicPr>
          <p:nvPr/>
        </p:nvPicPr>
        <p:blipFill>
          <a:blip r:embed="rId19" cstate="email">
            <a:extLst>
              <a:ext uri="{28A0092B-C50C-407E-A947-70E740481C1C}">
                <a14:useLocalDpi xmlns:a14="http://schemas.microsoft.com/office/drawing/2010/main" val="0"/>
              </a:ext>
            </a:extLst>
          </a:blip>
          <a:stretch>
            <a:fillRect/>
          </a:stretch>
        </p:blipFill>
        <p:spPr>
          <a:xfrm>
            <a:off x="6649" y="6124202"/>
            <a:ext cx="9144000" cy="707202"/>
          </a:xfrm>
          <a:prstGeom prst="rect">
            <a:avLst/>
          </a:prstGeom>
        </p:spPr>
      </p:pic>
      <p:sp>
        <p:nvSpPr>
          <p:cNvPr id="5" name="Rectangle 4"/>
          <p:cNvSpPr/>
          <p:nvPr userDrawn="1"/>
        </p:nvSpPr>
        <p:spPr>
          <a:xfrm>
            <a:off x="899582" y="6302001"/>
            <a:ext cx="8244418" cy="369332"/>
          </a:xfrm>
          <a:prstGeom prst="rect">
            <a:avLst/>
          </a:prstGeom>
        </p:spPr>
        <p:txBody>
          <a:bodyPr wrap="square">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2">
                    <a:lumMod val="75000"/>
                  </a:schemeClr>
                </a:solidFill>
                <a:latin typeface="Helvetica Neue"/>
                <a:cs typeface="Helvetica Neue"/>
              </a:rPr>
              <a:t>Knowledge Transfer</a:t>
            </a:r>
            <a:r>
              <a:rPr lang="en-US" sz="1400" i="1" dirty="0">
                <a:solidFill>
                  <a:schemeClr val="tx2">
                    <a:lumMod val="75000"/>
                  </a:schemeClr>
                </a:solidFill>
                <a:latin typeface="Helvetica Neue"/>
                <a:cs typeface="Helvetica Neue"/>
              </a:rPr>
              <a:t> </a:t>
            </a:r>
            <a:r>
              <a:rPr lang="en-US" sz="1400" dirty="0">
                <a:solidFill>
                  <a:schemeClr val="tx2">
                    <a:lumMod val="75000"/>
                  </a:schemeClr>
                </a:solidFill>
                <a:latin typeface="Helvetica Neue"/>
                <a:cs typeface="Helvetica Neue"/>
              </a:rPr>
              <a:t>|</a:t>
            </a:r>
            <a:r>
              <a:rPr lang="en-US" sz="1400" i="1" dirty="0">
                <a:solidFill>
                  <a:schemeClr val="tx2">
                    <a:lumMod val="75000"/>
                  </a:schemeClr>
                </a:solidFill>
                <a:latin typeface="Helvetica Neue"/>
                <a:cs typeface="Helvetica Neue"/>
              </a:rPr>
              <a:t> Accelerating </a:t>
            </a:r>
            <a:r>
              <a:rPr lang="en-US" sz="1400" i="1" dirty="0" smtClean="0">
                <a:solidFill>
                  <a:schemeClr val="tx2">
                    <a:lumMod val="75000"/>
                  </a:schemeClr>
                </a:solidFill>
                <a:latin typeface="Helvetica Neue"/>
                <a:cs typeface="Helvetica Neue"/>
              </a:rPr>
              <a:t>Innovation</a:t>
            </a:r>
            <a:r>
              <a:rPr lang="en-US" sz="1800" i="1" baseline="0" dirty="0" smtClean="0">
                <a:solidFill>
                  <a:schemeClr val="tx2">
                    <a:lumMod val="75000"/>
                  </a:schemeClr>
                </a:solidFill>
                <a:latin typeface="Helvetica Neue"/>
                <a:cs typeface="Helvetica Neue"/>
              </a:rPr>
              <a:t> </a:t>
            </a:r>
            <a:endParaRPr lang="en-US" sz="1000" dirty="0" smtClean="0"/>
          </a:p>
        </p:txBody>
      </p:sp>
      <p:sp>
        <p:nvSpPr>
          <p:cNvPr id="7" name="Rectangle 6"/>
          <p:cNvSpPr/>
          <p:nvPr userDrawn="1"/>
        </p:nvSpPr>
        <p:spPr>
          <a:xfrm>
            <a:off x="4079172" y="6395431"/>
            <a:ext cx="4629856" cy="369332"/>
          </a:xfrm>
          <a:prstGeom prst="rect">
            <a:avLst/>
          </a:prstGeom>
        </p:spPr>
        <p:txBody>
          <a:bodyPr wrap="square">
            <a:spAutoFit/>
          </a:bodyPr>
          <a:lstStyle/>
          <a:p>
            <a:r>
              <a:rPr lang="en-US" i="1" dirty="0" smtClean="0">
                <a:solidFill>
                  <a:schemeClr val="tx2">
                    <a:lumMod val="75000"/>
                  </a:schemeClr>
                </a:solidFill>
                <a:latin typeface="Helvetica Neue"/>
                <a:cs typeface="Helvetica Neue"/>
              </a:rPr>
              <a:t> </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4" r:id="rId13"/>
    <p:sldLayoutId id="2147483675" r:id="rId14"/>
    <p:sldLayoutId id="2147483676" r:id="rId15"/>
    <p:sldLayoutId id="2147483677" r:id="rId16"/>
    <p:sldLayoutId id="2147483678" r:id="rId17"/>
  </p:sldLayoutIdLst>
  <p:timing>
    <p:tnLst>
      <p:par>
        <p:cTn id="1" dur="indefinite" restart="never" nodeType="tmRoot"/>
      </p:par>
    </p:tnLst>
  </p:timing>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39.jpeg"/></Relationships>
</file>

<file path=ppt/slides/_rels/slide14.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44.gif"/><Relationship Id="rId2" Type="http://schemas.openxmlformats.org/officeDocument/2006/relationships/image" Target="../media/image43.jpe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8.xml"/><Relationship Id="rId1" Type="http://schemas.openxmlformats.org/officeDocument/2006/relationships/slideLayout" Target="../slideLayouts/slideLayout14.xml"/><Relationship Id="rId4" Type="http://schemas.openxmlformats.org/officeDocument/2006/relationships/image" Target="../media/image44.gif"/></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44.gif"/></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44.gif"/><Relationship Id="rId2" Type="http://schemas.openxmlformats.org/officeDocument/2006/relationships/image" Target="../media/image46.jpe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0.xml"/><Relationship Id="rId1" Type="http://schemas.openxmlformats.org/officeDocument/2006/relationships/slideLayout" Target="../slideLayouts/slideLayout14.xml"/><Relationship Id="rId5" Type="http://schemas.openxmlformats.org/officeDocument/2006/relationships/image" Target="../media/image44.gif"/><Relationship Id="rId4" Type="http://schemas.openxmlformats.org/officeDocument/2006/relationships/image" Target="../media/image47.png"/></Relationships>
</file>

<file path=ppt/slides/_rels/slide2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1.xml"/><Relationship Id="rId1" Type="http://schemas.openxmlformats.org/officeDocument/2006/relationships/slideLayout" Target="../slideLayouts/slideLayout14.xml"/><Relationship Id="rId6" Type="http://schemas.openxmlformats.org/officeDocument/2006/relationships/image" Target="../media/image44.gif"/><Relationship Id="rId5" Type="http://schemas.openxmlformats.org/officeDocument/2006/relationships/image" Target="../media/image48.png"/><Relationship Id="rId4" Type="http://schemas.openxmlformats.org/officeDocument/2006/relationships/image" Target="../media/image47.png"/></Relationships>
</file>

<file path=ppt/slides/_rels/slide23.xml.rels><?xml version="1.0" encoding="UTF-8" standalone="yes"?>
<Relationships xmlns="http://schemas.openxmlformats.org/package/2006/relationships"><Relationship Id="rId3" Type="http://schemas.openxmlformats.org/officeDocument/2006/relationships/image" Target="../media/image46.jpeg"/><Relationship Id="rId7" Type="http://schemas.openxmlformats.org/officeDocument/2006/relationships/image" Target="../media/image44.gif"/><Relationship Id="rId2" Type="http://schemas.openxmlformats.org/officeDocument/2006/relationships/notesSlide" Target="../notesSlides/notesSlide12.xml"/><Relationship Id="rId1" Type="http://schemas.openxmlformats.org/officeDocument/2006/relationships/slideLayout" Target="../slideLayouts/slideLayout14.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24.xml.rels><?xml version="1.0" encoding="UTF-8" standalone="yes"?>
<Relationships xmlns="http://schemas.openxmlformats.org/package/2006/relationships"><Relationship Id="rId8" Type="http://schemas.openxmlformats.org/officeDocument/2006/relationships/image" Target="../media/image44.gif"/><Relationship Id="rId3" Type="http://schemas.openxmlformats.org/officeDocument/2006/relationships/image" Target="../media/image46.jpeg"/><Relationship Id="rId7" Type="http://schemas.openxmlformats.org/officeDocument/2006/relationships/image" Target="../media/image50.png"/><Relationship Id="rId2" Type="http://schemas.openxmlformats.org/officeDocument/2006/relationships/notesSlide" Target="../notesSlides/notesSlide13.xml"/><Relationship Id="rId1" Type="http://schemas.openxmlformats.org/officeDocument/2006/relationships/slideLayout" Target="../slideLayouts/slideLayout14.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25.xml.rels><?xml version="1.0" encoding="UTF-8" standalone="yes"?>
<Relationships xmlns="http://schemas.openxmlformats.org/package/2006/relationships"><Relationship Id="rId8" Type="http://schemas.openxmlformats.org/officeDocument/2006/relationships/image" Target="../media/image51.jpeg"/><Relationship Id="rId3" Type="http://schemas.openxmlformats.org/officeDocument/2006/relationships/image" Target="../media/image46.jpeg"/><Relationship Id="rId7" Type="http://schemas.openxmlformats.org/officeDocument/2006/relationships/image" Target="../media/image50.png"/><Relationship Id="rId2" Type="http://schemas.openxmlformats.org/officeDocument/2006/relationships/notesSlide" Target="../notesSlides/notesSlide14.xml"/><Relationship Id="rId1" Type="http://schemas.openxmlformats.org/officeDocument/2006/relationships/slideLayout" Target="../slideLayouts/slideLayout14.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 Id="rId9" Type="http://schemas.openxmlformats.org/officeDocument/2006/relationships/image" Target="../media/image44.gi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7.xml"/><Relationship Id="rId1" Type="http://schemas.openxmlformats.org/officeDocument/2006/relationships/slideLayout" Target="../slideLayouts/slideLayout14.xml"/><Relationship Id="rId4" Type="http://schemas.openxmlformats.org/officeDocument/2006/relationships/image" Target="../media/image5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8.xml"/><Relationship Id="rId1" Type="http://schemas.openxmlformats.org/officeDocument/2006/relationships/slideLayout" Target="../slideLayouts/slideLayout14.xml"/><Relationship Id="rId5" Type="http://schemas.openxmlformats.org/officeDocument/2006/relationships/image" Target="../media/image55.png"/><Relationship Id="rId4" Type="http://schemas.openxmlformats.org/officeDocument/2006/relationships/image" Target="../media/image54.png"/></Relationships>
</file>

<file path=ppt/slides/_rels/slide3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58.jpeg"/></Relationships>
</file>

<file path=ppt/slides/_rels/slide33.xml.rels><?xml version="1.0" encoding="UTF-8" standalone="yes"?>
<Relationships xmlns="http://schemas.openxmlformats.org/package/2006/relationships"><Relationship Id="rId8" Type="http://schemas.openxmlformats.org/officeDocument/2006/relationships/image" Target="../media/image64.emf"/><Relationship Id="rId3" Type="http://schemas.openxmlformats.org/officeDocument/2006/relationships/image" Target="../media/image59.jpeg"/><Relationship Id="rId7" Type="http://schemas.openxmlformats.org/officeDocument/2006/relationships/image" Target="../media/image63.jpeg"/><Relationship Id="rId2" Type="http://schemas.openxmlformats.org/officeDocument/2006/relationships/notesSlide" Target="../notesSlides/notesSlide21.xml"/><Relationship Id="rId1" Type="http://schemas.openxmlformats.org/officeDocument/2006/relationships/slideLayout" Target="../slideLayouts/slideLayout16.xml"/><Relationship Id="rId6" Type="http://schemas.openxmlformats.org/officeDocument/2006/relationships/image" Target="../media/image62.jpeg"/><Relationship Id="rId5" Type="http://schemas.openxmlformats.org/officeDocument/2006/relationships/image" Target="../media/image61.jpeg"/><Relationship Id="rId4" Type="http://schemas.openxmlformats.org/officeDocument/2006/relationships/image" Target="../media/image60.jpeg"/><Relationship Id="rId9" Type="http://schemas.openxmlformats.org/officeDocument/2006/relationships/image" Target="../media/image65.png"/></Relationships>
</file>

<file path=ppt/slides/_rels/slide34.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image" Target="../media/image67.jpeg"/><Relationship Id="rId1" Type="http://schemas.openxmlformats.org/officeDocument/2006/relationships/slideLayout" Target="../slideLayouts/slideLayout3.xml"/><Relationship Id="rId4" Type="http://schemas.openxmlformats.org/officeDocument/2006/relationships/image" Target="../media/image68.png"/></Relationships>
</file>

<file path=ppt/slides/_rels/slide36.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3.xml"/><Relationship Id="rId4" Type="http://schemas.openxmlformats.org/officeDocument/2006/relationships/image" Target="../media/image71.png"/></Relationships>
</file>

<file path=ppt/slides/_rels/slide37.xml.rels><?xml version="1.0" encoding="UTF-8" standalone="yes"?>
<Relationships xmlns="http://schemas.openxmlformats.org/package/2006/relationships"><Relationship Id="rId2" Type="http://schemas.openxmlformats.org/officeDocument/2006/relationships/image" Target="../media/image72.jpg"/><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jpeg"/><Relationship Id="rId1" Type="http://schemas.openxmlformats.org/officeDocument/2006/relationships/slideLayout" Target="../slideLayouts/slideLayout3.xml"/><Relationship Id="rId4" Type="http://schemas.openxmlformats.org/officeDocument/2006/relationships/image" Target="../media/image75.png"/></Relationships>
</file>

<file path=ppt/slides/_rels/slide39.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4.xml"/><Relationship Id="rId4" Type="http://schemas.openxmlformats.org/officeDocument/2006/relationships/image" Target="../media/image9.jpeg"/></Relationships>
</file>

<file path=ppt/slides/_rels/slide40.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14.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3" Type="http://schemas.openxmlformats.org/officeDocument/2006/relationships/hyperlink" Target="mailto:mail-KT@cern.ch" TargetMode="External"/><Relationship Id="rId2" Type="http://schemas.openxmlformats.org/officeDocument/2006/relationships/hyperlink" Target="http://www.cern.ch/knowledgetransfer" TargetMode="External"/><Relationship Id="rId1" Type="http://schemas.openxmlformats.org/officeDocument/2006/relationships/slideLayout" Target="../slideLayouts/slideLayout14.xml"/><Relationship Id="rId5" Type="http://schemas.openxmlformats.org/officeDocument/2006/relationships/image" Target="../media/image84.jpeg"/><Relationship Id="rId4" Type="http://schemas.openxmlformats.org/officeDocument/2006/relationships/hyperlink" Target="mailto:Nick.Ziogas@cern.ch" TargetMode="Externa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xml"/><Relationship Id="rId1" Type="http://schemas.openxmlformats.org/officeDocument/2006/relationships/slideLayout" Target="../slideLayouts/slideLayout14.xml"/><Relationship Id="rId5" Type="http://schemas.openxmlformats.org/officeDocument/2006/relationships/image" Target="../media/image23.jpeg"/><Relationship Id="rId4" Type="http://schemas.openxmlformats.org/officeDocument/2006/relationships/image" Target="../media/image22.jpeg"/></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4.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image" Target="../media/image25.jpeg"/><Relationship Id="rId1" Type="http://schemas.openxmlformats.org/officeDocument/2006/relationships/slideLayout" Target="../slideLayouts/slideLayout14.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1374206"/>
            <a:ext cx="8265984" cy="2247701"/>
          </a:xfrm>
          <a:ln>
            <a:solidFill>
              <a:schemeClr val="bg1"/>
            </a:solidFill>
          </a:ln>
        </p:spPr>
        <p:txBody>
          <a:bodyPr>
            <a:normAutofit/>
          </a:bodyPr>
          <a:lstStyle/>
          <a:p>
            <a:pPr algn="r"/>
            <a:r>
              <a:rPr lang="en-US" sz="4000" b="0" dirty="0" smtClean="0">
                <a:ln w="12700">
                  <a:noFill/>
                  <a:prstDash val="solid"/>
                </a:ln>
              </a:rPr>
              <a:t>Knowledge Transfer at CERN</a:t>
            </a:r>
            <a:br>
              <a:rPr lang="en-US" sz="4000" b="0" dirty="0" smtClean="0">
                <a:ln w="12700">
                  <a:noFill/>
                  <a:prstDash val="solid"/>
                </a:ln>
              </a:rPr>
            </a:br>
            <a:r>
              <a:rPr lang="en-US" sz="4000" b="0" dirty="0" smtClean="0">
                <a:ln w="12700">
                  <a:noFill/>
                  <a:prstDash val="solid"/>
                </a:ln>
              </a:rPr>
              <a:t/>
            </a:r>
            <a:br>
              <a:rPr lang="en-US" sz="4000" b="0" dirty="0" smtClean="0">
                <a:ln w="12700">
                  <a:noFill/>
                  <a:prstDash val="solid"/>
                </a:ln>
              </a:rPr>
            </a:br>
            <a:endParaRPr lang="en-US" sz="1400" b="0" dirty="0">
              <a:ln w="12700">
                <a:noFill/>
                <a:prstDash val="solid"/>
              </a:ln>
              <a:solidFill>
                <a:srgbClr val="327AEB"/>
              </a:solidFill>
              <a:cs typeface="Arial" pitchFamily="34" charset="0"/>
            </a:endParaRPr>
          </a:p>
        </p:txBody>
      </p:sp>
      <p:sp>
        <p:nvSpPr>
          <p:cNvPr id="3" name="Rectangle 2"/>
          <p:cNvSpPr/>
          <p:nvPr/>
        </p:nvSpPr>
        <p:spPr>
          <a:xfrm>
            <a:off x="3639592" y="4296878"/>
            <a:ext cx="5058192" cy="892552"/>
          </a:xfrm>
          <a:prstGeom prst="rect">
            <a:avLst/>
          </a:prstGeom>
        </p:spPr>
        <p:txBody>
          <a:bodyPr wrap="square">
            <a:spAutoFit/>
          </a:bodyPr>
          <a:lstStyle/>
          <a:p>
            <a:pPr algn="r"/>
            <a:r>
              <a:rPr lang="en-US" sz="2800" dirty="0" smtClean="0"/>
              <a:t>N.Ziogas</a:t>
            </a:r>
          </a:p>
          <a:p>
            <a:pPr algn="r"/>
            <a:r>
              <a:rPr lang="en-US" sz="2400" dirty="0" smtClean="0">
                <a:solidFill>
                  <a:schemeClr val="accent5">
                    <a:lumMod val="60000"/>
                    <a:lumOff val="40000"/>
                  </a:schemeClr>
                </a:solidFill>
              </a:rPr>
              <a:t>Knowledge </a:t>
            </a:r>
            <a:r>
              <a:rPr lang="en-US" sz="2400" dirty="0">
                <a:solidFill>
                  <a:schemeClr val="accent5">
                    <a:lumMod val="60000"/>
                    <a:lumOff val="40000"/>
                  </a:schemeClr>
                </a:solidFill>
              </a:rPr>
              <a:t>Transfer </a:t>
            </a:r>
            <a:r>
              <a:rPr lang="en-US" sz="2400" dirty="0" smtClean="0">
                <a:solidFill>
                  <a:schemeClr val="accent5">
                    <a:lumMod val="60000"/>
                    <a:lumOff val="40000"/>
                  </a:schemeClr>
                </a:solidFill>
              </a:rPr>
              <a:t>Group</a:t>
            </a:r>
            <a:endParaRPr lang="en-US" sz="2400" dirty="0"/>
          </a:p>
        </p:txBody>
      </p:sp>
    </p:spTree>
    <p:extLst>
      <p:ext uri="{BB962C8B-B14F-4D97-AF65-F5344CB8AC3E}">
        <p14:creationId xmlns:p14="http://schemas.microsoft.com/office/powerpoint/2010/main" val="39644870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30"/>
          <p:cNvSpPr>
            <a:spLocks noGrp="1"/>
          </p:cNvSpPr>
          <p:nvPr>
            <p:ph type="title"/>
          </p:nvPr>
        </p:nvSpPr>
        <p:spPr/>
        <p:txBody>
          <a:bodyPr>
            <a:normAutofit fontScale="90000"/>
          </a:bodyPr>
          <a:lstStyle/>
          <a:p>
            <a:r>
              <a:rPr lang="en-US" dirty="0"/>
              <a:t>Hadron Therapy</a:t>
            </a:r>
            <a:br>
              <a:rPr lang="en-US" dirty="0"/>
            </a:br>
            <a:r>
              <a:rPr lang="en-US" sz="2200" dirty="0"/>
              <a:t>New treatment opportunities for deep-</a:t>
            </a:r>
            <a:r>
              <a:rPr lang="en-US" sz="2200" dirty="0" smtClean="0"/>
              <a:t>seated </a:t>
            </a:r>
            <a:r>
              <a:rPr lang="en-US" sz="2200" dirty="0" err="1"/>
              <a:t>tumours</a:t>
            </a:r>
            <a:r>
              <a:rPr lang="en-US" sz="2200" dirty="0"/>
              <a:t/>
            </a:r>
            <a:br>
              <a:rPr lang="en-US" sz="2200" dirty="0"/>
            </a:br>
            <a:endParaRPr lang="en-US" sz="2200" dirty="0"/>
          </a:p>
        </p:txBody>
      </p:sp>
      <p:sp>
        <p:nvSpPr>
          <p:cNvPr id="33" name="TextBox 32"/>
          <p:cNvSpPr txBox="1"/>
          <p:nvPr/>
        </p:nvSpPr>
        <p:spPr>
          <a:xfrm>
            <a:off x="-2379004" y="483342"/>
            <a:ext cx="184666" cy="369332"/>
          </a:xfrm>
          <a:prstGeom prst="rect">
            <a:avLst/>
          </a:prstGeom>
          <a:noFill/>
        </p:spPr>
        <p:txBody>
          <a:bodyPr wrap="none" rtlCol="0">
            <a:spAutoFit/>
          </a:bodyPr>
          <a:lstStyle/>
          <a:p>
            <a:endParaRPr lang="en-US" dirty="0"/>
          </a:p>
        </p:txBody>
      </p:sp>
      <p:sp>
        <p:nvSpPr>
          <p:cNvPr id="42" name="Oval 41"/>
          <p:cNvSpPr/>
          <p:nvPr/>
        </p:nvSpPr>
        <p:spPr>
          <a:xfrm>
            <a:off x="7885622" y="3690455"/>
            <a:ext cx="172616" cy="346399"/>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43" name="Rectangle 47"/>
          <p:cNvSpPr/>
          <p:nvPr/>
        </p:nvSpPr>
        <p:spPr>
          <a:xfrm>
            <a:off x="7183753" y="3684135"/>
            <a:ext cx="1225721" cy="359036"/>
          </a:xfrm>
          <a:custGeom>
            <a:avLst/>
            <a:gdLst>
              <a:gd name="connsiteX0" fmla="*/ 0 w 1269509"/>
              <a:gd name="connsiteY0" fmla="*/ 0 h 346399"/>
              <a:gd name="connsiteX1" fmla="*/ 1269509 w 1269509"/>
              <a:gd name="connsiteY1" fmla="*/ 0 h 346399"/>
              <a:gd name="connsiteX2" fmla="*/ 1269509 w 1269509"/>
              <a:gd name="connsiteY2" fmla="*/ 346399 h 346399"/>
              <a:gd name="connsiteX3" fmla="*/ 0 w 1269509"/>
              <a:gd name="connsiteY3" fmla="*/ 346399 h 346399"/>
              <a:gd name="connsiteX4" fmla="*/ 0 w 1269509"/>
              <a:gd name="connsiteY4" fmla="*/ 0 h 346399"/>
              <a:gd name="connsiteX0" fmla="*/ 139001 w 1269509"/>
              <a:gd name="connsiteY0" fmla="*/ 0 h 346399"/>
              <a:gd name="connsiteX1" fmla="*/ 1269509 w 1269509"/>
              <a:gd name="connsiteY1" fmla="*/ 0 h 346399"/>
              <a:gd name="connsiteX2" fmla="*/ 1269509 w 1269509"/>
              <a:gd name="connsiteY2" fmla="*/ 346399 h 346399"/>
              <a:gd name="connsiteX3" fmla="*/ 0 w 1269509"/>
              <a:gd name="connsiteY3" fmla="*/ 346399 h 346399"/>
              <a:gd name="connsiteX4" fmla="*/ 139001 w 1269509"/>
              <a:gd name="connsiteY4" fmla="*/ 0 h 346399"/>
              <a:gd name="connsiteX0" fmla="*/ 94773 w 1225281"/>
              <a:gd name="connsiteY0" fmla="*/ 0 h 352717"/>
              <a:gd name="connsiteX1" fmla="*/ 1225281 w 1225281"/>
              <a:gd name="connsiteY1" fmla="*/ 0 h 352717"/>
              <a:gd name="connsiteX2" fmla="*/ 1225281 w 1225281"/>
              <a:gd name="connsiteY2" fmla="*/ 346399 h 352717"/>
              <a:gd name="connsiteX3" fmla="*/ 0 w 1225281"/>
              <a:gd name="connsiteY3" fmla="*/ 352717 h 352717"/>
              <a:gd name="connsiteX4" fmla="*/ 94773 w 1225281"/>
              <a:gd name="connsiteY4" fmla="*/ 0 h 352717"/>
              <a:gd name="connsiteX0" fmla="*/ 94773 w 1225281"/>
              <a:gd name="connsiteY0" fmla="*/ 6319 h 359036"/>
              <a:gd name="connsiteX1" fmla="*/ 1199886 w 1225281"/>
              <a:gd name="connsiteY1" fmla="*/ 0 h 359036"/>
              <a:gd name="connsiteX2" fmla="*/ 1225281 w 1225281"/>
              <a:gd name="connsiteY2" fmla="*/ 352718 h 359036"/>
              <a:gd name="connsiteX3" fmla="*/ 0 w 1225281"/>
              <a:gd name="connsiteY3" fmla="*/ 359036 h 359036"/>
              <a:gd name="connsiteX4" fmla="*/ 94773 w 1225281"/>
              <a:gd name="connsiteY4" fmla="*/ 6319 h 359036"/>
              <a:gd name="connsiteX0" fmla="*/ 101121 w 1231629"/>
              <a:gd name="connsiteY0" fmla="*/ 6319 h 359036"/>
              <a:gd name="connsiteX1" fmla="*/ 1206234 w 1231629"/>
              <a:gd name="connsiteY1" fmla="*/ 0 h 359036"/>
              <a:gd name="connsiteX2" fmla="*/ 1231629 w 1231629"/>
              <a:gd name="connsiteY2" fmla="*/ 352718 h 359036"/>
              <a:gd name="connsiteX3" fmla="*/ 0 w 1231629"/>
              <a:gd name="connsiteY3" fmla="*/ 359036 h 359036"/>
              <a:gd name="connsiteX4" fmla="*/ 101121 w 1231629"/>
              <a:gd name="connsiteY4" fmla="*/ 6319 h 359036"/>
              <a:gd name="connsiteX0" fmla="*/ 113818 w 1231629"/>
              <a:gd name="connsiteY0" fmla="*/ 1 h 359036"/>
              <a:gd name="connsiteX1" fmla="*/ 1206234 w 1231629"/>
              <a:gd name="connsiteY1" fmla="*/ 0 h 359036"/>
              <a:gd name="connsiteX2" fmla="*/ 1231629 w 1231629"/>
              <a:gd name="connsiteY2" fmla="*/ 352718 h 359036"/>
              <a:gd name="connsiteX3" fmla="*/ 0 w 1231629"/>
              <a:gd name="connsiteY3" fmla="*/ 359036 h 359036"/>
              <a:gd name="connsiteX4" fmla="*/ 113818 w 1231629"/>
              <a:gd name="connsiteY4" fmla="*/ 1 h 359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1629" h="359036">
                <a:moveTo>
                  <a:pt x="113818" y="1"/>
                </a:moveTo>
                <a:lnTo>
                  <a:pt x="1206234" y="0"/>
                </a:lnTo>
                <a:lnTo>
                  <a:pt x="1231629" y="352718"/>
                </a:lnTo>
                <a:lnTo>
                  <a:pt x="0" y="359036"/>
                </a:lnTo>
                <a:lnTo>
                  <a:pt x="113818" y="1"/>
                </a:lnTo>
                <a:close/>
              </a:path>
            </a:pathLst>
          </a:custGeom>
          <a:gradFill flip="none" rotWithShape="1">
            <a:gsLst>
              <a:gs pos="15000">
                <a:srgbClr val="FF0000">
                  <a:alpha val="80000"/>
                </a:srgbClr>
              </a:gs>
              <a:gs pos="61000">
                <a:srgbClr val="FFFF00">
                  <a:alpha val="80000"/>
                </a:srgbClr>
              </a:gs>
              <a:gs pos="0">
                <a:schemeClr val="bg2">
                  <a:alpha val="80000"/>
                </a:schemeClr>
              </a:gs>
              <a:gs pos="86000">
                <a:schemeClr val="tx2">
                  <a:lumMod val="60000"/>
                  <a:lumOff val="40000"/>
                  <a:alpha val="80000"/>
                </a:schemeClr>
              </a:gs>
            </a:gsLst>
            <a:lin ang="720000" scaled="0"/>
            <a:tileRect/>
          </a:gra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4" name="Rectangle 47"/>
          <p:cNvSpPr/>
          <p:nvPr/>
        </p:nvSpPr>
        <p:spPr>
          <a:xfrm>
            <a:off x="7183753" y="3684137"/>
            <a:ext cx="1225721" cy="359036"/>
          </a:xfrm>
          <a:custGeom>
            <a:avLst/>
            <a:gdLst>
              <a:gd name="connsiteX0" fmla="*/ 0 w 1269509"/>
              <a:gd name="connsiteY0" fmla="*/ 0 h 346399"/>
              <a:gd name="connsiteX1" fmla="*/ 1269509 w 1269509"/>
              <a:gd name="connsiteY1" fmla="*/ 0 h 346399"/>
              <a:gd name="connsiteX2" fmla="*/ 1269509 w 1269509"/>
              <a:gd name="connsiteY2" fmla="*/ 346399 h 346399"/>
              <a:gd name="connsiteX3" fmla="*/ 0 w 1269509"/>
              <a:gd name="connsiteY3" fmla="*/ 346399 h 346399"/>
              <a:gd name="connsiteX4" fmla="*/ 0 w 1269509"/>
              <a:gd name="connsiteY4" fmla="*/ 0 h 346399"/>
              <a:gd name="connsiteX0" fmla="*/ 139001 w 1269509"/>
              <a:gd name="connsiteY0" fmla="*/ 0 h 346399"/>
              <a:gd name="connsiteX1" fmla="*/ 1269509 w 1269509"/>
              <a:gd name="connsiteY1" fmla="*/ 0 h 346399"/>
              <a:gd name="connsiteX2" fmla="*/ 1269509 w 1269509"/>
              <a:gd name="connsiteY2" fmla="*/ 346399 h 346399"/>
              <a:gd name="connsiteX3" fmla="*/ 0 w 1269509"/>
              <a:gd name="connsiteY3" fmla="*/ 346399 h 346399"/>
              <a:gd name="connsiteX4" fmla="*/ 139001 w 1269509"/>
              <a:gd name="connsiteY4" fmla="*/ 0 h 346399"/>
              <a:gd name="connsiteX0" fmla="*/ 94773 w 1225281"/>
              <a:gd name="connsiteY0" fmla="*/ 0 h 352717"/>
              <a:gd name="connsiteX1" fmla="*/ 1225281 w 1225281"/>
              <a:gd name="connsiteY1" fmla="*/ 0 h 352717"/>
              <a:gd name="connsiteX2" fmla="*/ 1225281 w 1225281"/>
              <a:gd name="connsiteY2" fmla="*/ 346399 h 352717"/>
              <a:gd name="connsiteX3" fmla="*/ 0 w 1225281"/>
              <a:gd name="connsiteY3" fmla="*/ 352717 h 352717"/>
              <a:gd name="connsiteX4" fmla="*/ 94773 w 1225281"/>
              <a:gd name="connsiteY4" fmla="*/ 0 h 352717"/>
              <a:gd name="connsiteX0" fmla="*/ 94773 w 1225281"/>
              <a:gd name="connsiteY0" fmla="*/ 6319 h 359036"/>
              <a:gd name="connsiteX1" fmla="*/ 1199886 w 1225281"/>
              <a:gd name="connsiteY1" fmla="*/ 0 h 359036"/>
              <a:gd name="connsiteX2" fmla="*/ 1225281 w 1225281"/>
              <a:gd name="connsiteY2" fmla="*/ 352718 h 359036"/>
              <a:gd name="connsiteX3" fmla="*/ 0 w 1225281"/>
              <a:gd name="connsiteY3" fmla="*/ 359036 h 359036"/>
              <a:gd name="connsiteX4" fmla="*/ 94773 w 1225281"/>
              <a:gd name="connsiteY4" fmla="*/ 6319 h 359036"/>
              <a:gd name="connsiteX0" fmla="*/ 101121 w 1231629"/>
              <a:gd name="connsiteY0" fmla="*/ 6319 h 359036"/>
              <a:gd name="connsiteX1" fmla="*/ 1206234 w 1231629"/>
              <a:gd name="connsiteY1" fmla="*/ 0 h 359036"/>
              <a:gd name="connsiteX2" fmla="*/ 1231629 w 1231629"/>
              <a:gd name="connsiteY2" fmla="*/ 352718 h 359036"/>
              <a:gd name="connsiteX3" fmla="*/ 0 w 1231629"/>
              <a:gd name="connsiteY3" fmla="*/ 359036 h 359036"/>
              <a:gd name="connsiteX4" fmla="*/ 101121 w 1231629"/>
              <a:gd name="connsiteY4" fmla="*/ 6319 h 359036"/>
              <a:gd name="connsiteX0" fmla="*/ 113818 w 1231629"/>
              <a:gd name="connsiteY0" fmla="*/ 1 h 359036"/>
              <a:gd name="connsiteX1" fmla="*/ 1206234 w 1231629"/>
              <a:gd name="connsiteY1" fmla="*/ 0 h 359036"/>
              <a:gd name="connsiteX2" fmla="*/ 1231629 w 1231629"/>
              <a:gd name="connsiteY2" fmla="*/ 352718 h 359036"/>
              <a:gd name="connsiteX3" fmla="*/ 0 w 1231629"/>
              <a:gd name="connsiteY3" fmla="*/ 359036 h 359036"/>
              <a:gd name="connsiteX4" fmla="*/ 113818 w 1231629"/>
              <a:gd name="connsiteY4" fmla="*/ 1 h 359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1629" h="359036">
                <a:moveTo>
                  <a:pt x="113818" y="1"/>
                </a:moveTo>
                <a:lnTo>
                  <a:pt x="1206234" y="0"/>
                </a:lnTo>
                <a:lnTo>
                  <a:pt x="1231629" y="352718"/>
                </a:lnTo>
                <a:lnTo>
                  <a:pt x="0" y="359036"/>
                </a:lnTo>
                <a:lnTo>
                  <a:pt x="113818" y="1"/>
                </a:lnTo>
                <a:close/>
              </a:path>
            </a:pathLst>
          </a:custGeom>
          <a:gradFill flip="none" rotWithShape="1">
            <a:gsLst>
              <a:gs pos="68000">
                <a:srgbClr val="FF0000">
                  <a:alpha val="80000"/>
                </a:srgbClr>
              </a:gs>
              <a:gs pos="57000">
                <a:srgbClr val="FFFF00">
                  <a:alpha val="80000"/>
                </a:srgbClr>
              </a:gs>
              <a:gs pos="39000">
                <a:schemeClr val="accent1">
                  <a:lumMod val="75000"/>
                  <a:alpha val="80000"/>
                </a:schemeClr>
              </a:gs>
              <a:gs pos="75000">
                <a:schemeClr val="accent1">
                  <a:alpha val="80000"/>
                </a:schemeClr>
              </a:gs>
              <a:gs pos="100000">
                <a:schemeClr val="bg1">
                  <a:alpha val="80000"/>
                </a:schemeClr>
              </a:gs>
            </a:gsLst>
            <a:lin ang="0" scaled="0"/>
            <a:tileRect/>
          </a:gra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45" name="Picture 44" descr="Outline.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329835" y="1112049"/>
            <a:ext cx="4600332" cy="4600332"/>
          </a:xfrm>
          <a:prstGeom prst="rect">
            <a:avLst/>
          </a:prstGeom>
        </p:spPr>
      </p:pic>
      <p:sp>
        <p:nvSpPr>
          <p:cNvPr id="51" name="Freeform 50"/>
          <p:cNvSpPr/>
          <p:nvPr/>
        </p:nvSpPr>
        <p:spPr>
          <a:xfrm>
            <a:off x="578870" y="2108551"/>
            <a:ext cx="3572725" cy="2172117"/>
          </a:xfrm>
          <a:custGeom>
            <a:avLst/>
            <a:gdLst>
              <a:gd name="connsiteX0" fmla="*/ 0 w 5032005"/>
              <a:gd name="connsiteY0" fmla="*/ 2266669 h 2726674"/>
              <a:gd name="connsiteX1" fmla="*/ 2036363 w 5032005"/>
              <a:gd name="connsiteY1" fmla="*/ 2233010 h 2726674"/>
              <a:gd name="connsiteX2" fmla="*/ 3085398 w 5032005"/>
              <a:gd name="connsiteY2" fmla="*/ 2064716 h 2726674"/>
              <a:gd name="connsiteX3" fmla="*/ 3500525 w 5032005"/>
              <a:gd name="connsiteY3" fmla="*/ 1571052 h 2726674"/>
              <a:gd name="connsiteX4" fmla="*/ 3623941 w 5032005"/>
              <a:gd name="connsiteY4" fmla="*/ 11523 h 2726674"/>
              <a:gd name="connsiteX5" fmla="*/ 3640770 w 5032005"/>
              <a:gd name="connsiteY5" fmla="*/ 2474232 h 2726674"/>
              <a:gd name="connsiteX6" fmla="*/ 3803455 w 5032005"/>
              <a:gd name="connsiteY6" fmla="*/ 2608868 h 2726674"/>
              <a:gd name="connsiteX7" fmla="*/ 5032005 w 5032005"/>
              <a:gd name="connsiteY7" fmla="*/ 2726674 h 2726674"/>
              <a:gd name="connsiteX8" fmla="*/ 5032005 w 5032005"/>
              <a:gd name="connsiteY8" fmla="*/ 2726674 h 2726674"/>
              <a:gd name="connsiteX0" fmla="*/ 0 w 5032005"/>
              <a:gd name="connsiteY0" fmla="*/ 2261846 h 2721851"/>
              <a:gd name="connsiteX1" fmla="*/ 2036363 w 5032005"/>
              <a:gd name="connsiteY1" fmla="*/ 2228187 h 2721851"/>
              <a:gd name="connsiteX2" fmla="*/ 3085398 w 5032005"/>
              <a:gd name="connsiteY2" fmla="*/ 2059893 h 2721851"/>
              <a:gd name="connsiteX3" fmla="*/ 3500525 w 5032005"/>
              <a:gd name="connsiteY3" fmla="*/ 1566229 h 2721851"/>
              <a:gd name="connsiteX4" fmla="*/ 3623941 w 5032005"/>
              <a:gd name="connsiteY4" fmla="*/ 6700 h 2721851"/>
              <a:gd name="connsiteX5" fmla="*/ 3640770 w 5032005"/>
              <a:gd name="connsiteY5" fmla="*/ 2239406 h 2721851"/>
              <a:gd name="connsiteX6" fmla="*/ 3803455 w 5032005"/>
              <a:gd name="connsiteY6" fmla="*/ 2604045 h 2721851"/>
              <a:gd name="connsiteX7" fmla="*/ 5032005 w 5032005"/>
              <a:gd name="connsiteY7" fmla="*/ 2721851 h 2721851"/>
              <a:gd name="connsiteX8" fmla="*/ 5032005 w 5032005"/>
              <a:gd name="connsiteY8" fmla="*/ 2721851 h 2721851"/>
              <a:gd name="connsiteX0" fmla="*/ 0 w 5032005"/>
              <a:gd name="connsiteY0" fmla="*/ 2261846 h 2721851"/>
              <a:gd name="connsiteX1" fmla="*/ 2036363 w 5032005"/>
              <a:gd name="connsiteY1" fmla="*/ 2228187 h 2721851"/>
              <a:gd name="connsiteX2" fmla="*/ 3085398 w 5032005"/>
              <a:gd name="connsiteY2" fmla="*/ 2059893 h 2721851"/>
              <a:gd name="connsiteX3" fmla="*/ 3500525 w 5032005"/>
              <a:gd name="connsiteY3" fmla="*/ 1566229 h 2721851"/>
              <a:gd name="connsiteX4" fmla="*/ 3623941 w 5032005"/>
              <a:gd name="connsiteY4" fmla="*/ 6700 h 2721851"/>
              <a:gd name="connsiteX5" fmla="*/ 3640770 w 5032005"/>
              <a:gd name="connsiteY5" fmla="*/ 2239406 h 2721851"/>
              <a:gd name="connsiteX6" fmla="*/ 3803455 w 5032005"/>
              <a:gd name="connsiteY6" fmla="*/ 2604045 h 2721851"/>
              <a:gd name="connsiteX7" fmla="*/ 5032005 w 5032005"/>
              <a:gd name="connsiteY7" fmla="*/ 2721851 h 2721851"/>
              <a:gd name="connsiteX8" fmla="*/ 5032005 w 5032005"/>
              <a:gd name="connsiteY8" fmla="*/ 2721851 h 2721851"/>
              <a:gd name="connsiteX0" fmla="*/ 0 w 5032005"/>
              <a:gd name="connsiteY0" fmla="*/ 2261846 h 2721851"/>
              <a:gd name="connsiteX1" fmla="*/ 2036363 w 5032005"/>
              <a:gd name="connsiteY1" fmla="*/ 2228187 h 2721851"/>
              <a:gd name="connsiteX2" fmla="*/ 3085398 w 5032005"/>
              <a:gd name="connsiteY2" fmla="*/ 2059893 h 2721851"/>
              <a:gd name="connsiteX3" fmla="*/ 3500525 w 5032005"/>
              <a:gd name="connsiteY3" fmla="*/ 1566229 h 2721851"/>
              <a:gd name="connsiteX4" fmla="*/ 3623941 w 5032005"/>
              <a:gd name="connsiteY4" fmla="*/ 6700 h 2721851"/>
              <a:gd name="connsiteX5" fmla="*/ 3640770 w 5032005"/>
              <a:gd name="connsiteY5" fmla="*/ 2239406 h 2721851"/>
              <a:gd name="connsiteX6" fmla="*/ 3881992 w 5032005"/>
              <a:gd name="connsiteY6" fmla="*/ 2615264 h 2721851"/>
              <a:gd name="connsiteX7" fmla="*/ 5032005 w 5032005"/>
              <a:gd name="connsiteY7" fmla="*/ 2721851 h 2721851"/>
              <a:gd name="connsiteX8" fmla="*/ 5032005 w 5032005"/>
              <a:gd name="connsiteY8" fmla="*/ 2721851 h 2721851"/>
              <a:gd name="connsiteX0" fmla="*/ 0 w 5032005"/>
              <a:gd name="connsiteY0" fmla="*/ 2261846 h 2721851"/>
              <a:gd name="connsiteX1" fmla="*/ 2036363 w 5032005"/>
              <a:gd name="connsiteY1" fmla="*/ 2228187 h 2721851"/>
              <a:gd name="connsiteX2" fmla="*/ 3085398 w 5032005"/>
              <a:gd name="connsiteY2" fmla="*/ 2059893 h 2721851"/>
              <a:gd name="connsiteX3" fmla="*/ 3500525 w 5032005"/>
              <a:gd name="connsiteY3" fmla="*/ 1566229 h 2721851"/>
              <a:gd name="connsiteX4" fmla="*/ 3623941 w 5032005"/>
              <a:gd name="connsiteY4" fmla="*/ 6700 h 2721851"/>
              <a:gd name="connsiteX5" fmla="*/ 3640770 w 5032005"/>
              <a:gd name="connsiteY5" fmla="*/ 2239406 h 2721851"/>
              <a:gd name="connsiteX6" fmla="*/ 3881992 w 5032005"/>
              <a:gd name="connsiteY6" fmla="*/ 2615264 h 2721851"/>
              <a:gd name="connsiteX7" fmla="*/ 5032005 w 5032005"/>
              <a:gd name="connsiteY7" fmla="*/ 2721851 h 2721851"/>
              <a:gd name="connsiteX8" fmla="*/ 5032005 w 5032005"/>
              <a:gd name="connsiteY8" fmla="*/ 2721851 h 2721851"/>
              <a:gd name="connsiteX0" fmla="*/ 0 w 5032005"/>
              <a:gd name="connsiteY0" fmla="*/ 2261846 h 2723811"/>
              <a:gd name="connsiteX1" fmla="*/ 2036363 w 5032005"/>
              <a:gd name="connsiteY1" fmla="*/ 2228187 h 2723811"/>
              <a:gd name="connsiteX2" fmla="*/ 3085398 w 5032005"/>
              <a:gd name="connsiteY2" fmla="*/ 2059893 h 2723811"/>
              <a:gd name="connsiteX3" fmla="*/ 3500525 w 5032005"/>
              <a:gd name="connsiteY3" fmla="*/ 1566229 h 2723811"/>
              <a:gd name="connsiteX4" fmla="*/ 3623941 w 5032005"/>
              <a:gd name="connsiteY4" fmla="*/ 6700 h 2723811"/>
              <a:gd name="connsiteX5" fmla="*/ 3640770 w 5032005"/>
              <a:gd name="connsiteY5" fmla="*/ 2239406 h 2723811"/>
              <a:gd name="connsiteX6" fmla="*/ 4078336 w 5032005"/>
              <a:gd name="connsiteY6" fmla="*/ 2671363 h 2723811"/>
              <a:gd name="connsiteX7" fmla="*/ 5032005 w 5032005"/>
              <a:gd name="connsiteY7" fmla="*/ 2721851 h 2723811"/>
              <a:gd name="connsiteX8" fmla="*/ 5032005 w 5032005"/>
              <a:gd name="connsiteY8" fmla="*/ 2721851 h 2723811"/>
              <a:gd name="connsiteX0" fmla="*/ 0 w 5032005"/>
              <a:gd name="connsiteY0" fmla="*/ 2261846 h 2723811"/>
              <a:gd name="connsiteX1" fmla="*/ 2036363 w 5032005"/>
              <a:gd name="connsiteY1" fmla="*/ 2228187 h 2723811"/>
              <a:gd name="connsiteX2" fmla="*/ 3085398 w 5032005"/>
              <a:gd name="connsiteY2" fmla="*/ 2059893 h 2723811"/>
              <a:gd name="connsiteX3" fmla="*/ 3500525 w 5032005"/>
              <a:gd name="connsiteY3" fmla="*/ 1566229 h 2723811"/>
              <a:gd name="connsiteX4" fmla="*/ 3623941 w 5032005"/>
              <a:gd name="connsiteY4" fmla="*/ 6700 h 2723811"/>
              <a:gd name="connsiteX5" fmla="*/ 3640770 w 5032005"/>
              <a:gd name="connsiteY5" fmla="*/ 2239406 h 2723811"/>
              <a:gd name="connsiteX6" fmla="*/ 4078336 w 5032005"/>
              <a:gd name="connsiteY6" fmla="*/ 2671363 h 2723811"/>
              <a:gd name="connsiteX7" fmla="*/ 5032005 w 5032005"/>
              <a:gd name="connsiteY7" fmla="*/ 2721851 h 2723811"/>
              <a:gd name="connsiteX8" fmla="*/ 5032005 w 5032005"/>
              <a:gd name="connsiteY8" fmla="*/ 2721851 h 2723811"/>
              <a:gd name="connsiteX0" fmla="*/ 0 w 5032005"/>
              <a:gd name="connsiteY0" fmla="*/ 2286408 h 2748373"/>
              <a:gd name="connsiteX1" fmla="*/ 2036363 w 5032005"/>
              <a:gd name="connsiteY1" fmla="*/ 2252749 h 2748373"/>
              <a:gd name="connsiteX2" fmla="*/ 3085398 w 5032005"/>
              <a:gd name="connsiteY2" fmla="*/ 2084455 h 2748373"/>
              <a:gd name="connsiteX3" fmla="*/ 3500525 w 5032005"/>
              <a:gd name="connsiteY3" fmla="*/ 1590791 h 2748373"/>
              <a:gd name="connsiteX4" fmla="*/ 3623941 w 5032005"/>
              <a:gd name="connsiteY4" fmla="*/ 31262 h 2748373"/>
              <a:gd name="connsiteX5" fmla="*/ 3640770 w 5032005"/>
              <a:gd name="connsiteY5" fmla="*/ 2263968 h 2748373"/>
              <a:gd name="connsiteX6" fmla="*/ 4078336 w 5032005"/>
              <a:gd name="connsiteY6" fmla="*/ 2695925 h 2748373"/>
              <a:gd name="connsiteX7" fmla="*/ 5032005 w 5032005"/>
              <a:gd name="connsiteY7" fmla="*/ 2746413 h 2748373"/>
              <a:gd name="connsiteX8" fmla="*/ 5032005 w 5032005"/>
              <a:gd name="connsiteY8" fmla="*/ 2746413 h 2748373"/>
              <a:gd name="connsiteX0" fmla="*/ 0 w 5032005"/>
              <a:gd name="connsiteY0" fmla="*/ 2258725 h 2732728"/>
              <a:gd name="connsiteX1" fmla="*/ 2036363 w 5032005"/>
              <a:gd name="connsiteY1" fmla="*/ 2225066 h 2732728"/>
              <a:gd name="connsiteX2" fmla="*/ 3085398 w 5032005"/>
              <a:gd name="connsiteY2" fmla="*/ 2056772 h 2732728"/>
              <a:gd name="connsiteX3" fmla="*/ 3500525 w 5032005"/>
              <a:gd name="connsiteY3" fmla="*/ 1563108 h 2732728"/>
              <a:gd name="connsiteX4" fmla="*/ 3623941 w 5032005"/>
              <a:gd name="connsiteY4" fmla="*/ 3579 h 2732728"/>
              <a:gd name="connsiteX5" fmla="*/ 3657600 w 5032005"/>
              <a:gd name="connsiteY5" fmla="*/ 2045551 h 2732728"/>
              <a:gd name="connsiteX6" fmla="*/ 4078336 w 5032005"/>
              <a:gd name="connsiteY6" fmla="*/ 2668242 h 2732728"/>
              <a:gd name="connsiteX7" fmla="*/ 5032005 w 5032005"/>
              <a:gd name="connsiteY7" fmla="*/ 2718730 h 2732728"/>
              <a:gd name="connsiteX8" fmla="*/ 5032005 w 5032005"/>
              <a:gd name="connsiteY8" fmla="*/ 2718730 h 2732728"/>
              <a:gd name="connsiteX0" fmla="*/ 0 w 5032005"/>
              <a:gd name="connsiteY0" fmla="*/ 2258725 h 2732728"/>
              <a:gd name="connsiteX1" fmla="*/ 2036363 w 5032005"/>
              <a:gd name="connsiteY1" fmla="*/ 2225066 h 2732728"/>
              <a:gd name="connsiteX2" fmla="*/ 3085398 w 5032005"/>
              <a:gd name="connsiteY2" fmla="*/ 2056772 h 2732728"/>
              <a:gd name="connsiteX3" fmla="*/ 3500525 w 5032005"/>
              <a:gd name="connsiteY3" fmla="*/ 1563108 h 2732728"/>
              <a:gd name="connsiteX4" fmla="*/ 3623941 w 5032005"/>
              <a:gd name="connsiteY4" fmla="*/ 3579 h 2732728"/>
              <a:gd name="connsiteX5" fmla="*/ 3657600 w 5032005"/>
              <a:gd name="connsiteY5" fmla="*/ 2045551 h 2732728"/>
              <a:gd name="connsiteX6" fmla="*/ 4078336 w 5032005"/>
              <a:gd name="connsiteY6" fmla="*/ 2668242 h 2732728"/>
              <a:gd name="connsiteX7" fmla="*/ 5032005 w 5032005"/>
              <a:gd name="connsiteY7" fmla="*/ 2718730 h 2732728"/>
              <a:gd name="connsiteX8" fmla="*/ 5032005 w 5032005"/>
              <a:gd name="connsiteY8" fmla="*/ 2718730 h 2732728"/>
              <a:gd name="connsiteX0" fmla="*/ 0 w 5032005"/>
              <a:gd name="connsiteY0" fmla="*/ 2258725 h 2718730"/>
              <a:gd name="connsiteX1" fmla="*/ 2036363 w 5032005"/>
              <a:gd name="connsiteY1" fmla="*/ 2225066 h 2718730"/>
              <a:gd name="connsiteX2" fmla="*/ 3085398 w 5032005"/>
              <a:gd name="connsiteY2" fmla="*/ 2056772 h 2718730"/>
              <a:gd name="connsiteX3" fmla="*/ 3500525 w 5032005"/>
              <a:gd name="connsiteY3" fmla="*/ 1563108 h 2718730"/>
              <a:gd name="connsiteX4" fmla="*/ 3623941 w 5032005"/>
              <a:gd name="connsiteY4" fmla="*/ 3579 h 2718730"/>
              <a:gd name="connsiteX5" fmla="*/ 3657600 w 5032005"/>
              <a:gd name="connsiteY5" fmla="*/ 2045551 h 2718730"/>
              <a:gd name="connsiteX6" fmla="*/ 3870773 w 5032005"/>
              <a:gd name="connsiteY6" fmla="*/ 2623363 h 2718730"/>
              <a:gd name="connsiteX7" fmla="*/ 5032005 w 5032005"/>
              <a:gd name="connsiteY7" fmla="*/ 2718730 h 2718730"/>
              <a:gd name="connsiteX8" fmla="*/ 5032005 w 5032005"/>
              <a:gd name="connsiteY8" fmla="*/ 2718730 h 2718730"/>
              <a:gd name="connsiteX0" fmla="*/ 0 w 5032005"/>
              <a:gd name="connsiteY0" fmla="*/ 2258725 h 2718730"/>
              <a:gd name="connsiteX1" fmla="*/ 2036363 w 5032005"/>
              <a:gd name="connsiteY1" fmla="*/ 2225066 h 2718730"/>
              <a:gd name="connsiteX2" fmla="*/ 3085398 w 5032005"/>
              <a:gd name="connsiteY2" fmla="*/ 2056772 h 2718730"/>
              <a:gd name="connsiteX3" fmla="*/ 3500525 w 5032005"/>
              <a:gd name="connsiteY3" fmla="*/ 1563108 h 2718730"/>
              <a:gd name="connsiteX4" fmla="*/ 3623941 w 5032005"/>
              <a:gd name="connsiteY4" fmla="*/ 3579 h 2718730"/>
              <a:gd name="connsiteX5" fmla="*/ 3657600 w 5032005"/>
              <a:gd name="connsiteY5" fmla="*/ 2045551 h 2718730"/>
              <a:gd name="connsiteX6" fmla="*/ 3870773 w 5032005"/>
              <a:gd name="connsiteY6" fmla="*/ 2623363 h 2718730"/>
              <a:gd name="connsiteX7" fmla="*/ 5032005 w 5032005"/>
              <a:gd name="connsiteY7" fmla="*/ 2718730 h 2718730"/>
              <a:gd name="connsiteX8" fmla="*/ 5032005 w 5032005"/>
              <a:gd name="connsiteY8" fmla="*/ 2718730 h 2718730"/>
              <a:gd name="connsiteX0" fmla="*/ 0 w 5032005"/>
              <a:gd name="connsiteY0" fmla="*/ 2258725 h 2718730"/>
              <a:gd name="connsiteX1" fmla="*/ 2036363 w 5032005"/>
              <a:gd name="connsiteY1" fmla="*/ 2225066 h 2718730"/>
              <a:gd name="connsiteX2" fmla="*/ 3085398 w 5032005"/>
              <a:gd name="connsiteY2" fmla="*/ 2056772 h 2718730"/>
              <a:gd name="connsiteX3" fmla="*/ 3500525 w 5032005"/>
              <a:gd name="connsiteY3" fmla="*/ 1563108 h 2718730"/>
              <a:gd name="connsiteX4" fmla="*/ 3623941 w 5032005"/>
              <a:gd name="connsiteY4" fmla="*/ 3579 h 2718730"/>
              <a:gd name="connsiteX5" fmla="*/ 3657600 w 5032005"/>
              <a:gd name="connsiteY5" fmla="*/ 2045551 h 2718730"/>
              <a:gd name="connsiteX6" fmla="*/ 3898822 w 5032005"/>
              <a:gd name="connsiteY6" fmla="*/ 2606534 h 2718730"/>
              <a:gd name="connsiteX7" fmla="*/ 5032005 w 5032005"/>
              <a:gd name="connsiteY7" fmla="*/ 2718730 h 2718730"/>
              <a:gd name="connsiteX8" fmla="*/ 5032005 w 5032005"/>
              <a:gd name="connsiteY8" fmla="*/ 2718730 h 2718730"/>
              <a:gd name="connsiteX0" fmla="*/ 0 w 5032005"/>
              <a:gd name="connsiteY0" fmla="*/ 2258725 h 2718730"/>
              <a:gd name="connsiteX1" fmla="*/ 2036363 w 5032005"/>
              <a:gd name="connsiteY1" fmla="*/ 2225066 h 2718730"/>
              <a:gd name="connsiteX2" fmla="*/ 3085398 w 5032005"/>
              <a:gd name="connsiteY2" fmla="*/ 2056772 h 2718730"/>
              <a:gd name="connsiteX3" fmla="*/ 3500525 w 5032005"/>
              <a:gd name="connsiteY3" fmla="*/ 1563108 h 2718730"/>
              <a:gd name="connsiteX4" fmla="*/ 3623941 w 5032005"/>
              <a:gd name="connsiteY4" fmla="*/ 3579 h 2718730"/>
              <a:gd name="connsiteX5" fmla="*/ 3657600 w 5032005"/>
              <a:gd name="connsiteY5" fmla="*/ 2045551 h 2718730"/>
              <a:gd name="connsiteX6" fmla="*/ 3898822 w 5032005"/>
              <a:gd name="connsiteY6" fmla="*/ 2606534 h 2718730"/>
              <a:gd name="connsiteX7" fmla="*/ 5032005 w 5032005"/>
              <a:gd name="connsiteY7" fmla="*/ 2718730 h 2718730"/>
              <a:gd name="connsiteX8" fmla="*/ 5032005 w 5032005"/>
              <a:gd name="connsiteY8" fmla="*/ 2718730 h 2718730"/>
              <a:gd name="connsiteX0" fmla="*/ 0 w 5032005"/>
              <a:gd name="connsiteY0" fmla="*/ 2258725 h 2718730"/>
              <a:gd name="connsiteX1" fmla="*/ 2036363 w 5032005"/>
              <a:gd name="connsiteY1" fmla="*/ 2225066 h 2718730"/>
              <a:gd name="connsiteX2" fmla="*/ 3085398 w 5032005"/>
              <a:gd name="connsiteY2" fmla="*/ 2056772 h 2718730"/>
              <a:gd name="connsiteX3" fmla="*/ 3500525 w 5032005"/>
              <a:gd name="connsiteY3" fmla="*/ 1563108 h 2718730"/>
              <a:gd name="connsiteX4" fmla="*/ 3623941 w 5032005"/>
              <a:gd name="connsiteY4" fmla="*/ 3579 h 2718730"/>
              <a:gd name="connsiteX5" fmla="*/ 3657600 w 5032005"/>
              <a:gd name="connsiteY5" fmla="*/ 2045551 h 2718730"/>
              <a:gd name="connsiteX6" fmla="*/ 3898822 w 5032005"/>
              <a:gd name="connsiteY6" fmla="*/ 2606534 h 2718730"/>
              <a:gd name="connsiteX7" fmla="*/ 5032005 w 5032005"/>
              <a:gd name="connsiteY7" fmla="*/ 2718730 h 2718730"/>
              <a:gd name="connsiteX8" fmla="*/ 5032005 w 5032005"/>
              <a:gd name="connsiteY8" fmla="*/ 2718730 h 2718730"/>
              <a:gd name="connsiteX0" fmla="*/ 0 w 5032005"/>
              <a:gd name="connsiteY0" fmla="*/ 2258725 h 2718730"/>
              <a:gd name="connsiteX1" fmla="*/ 3085398 w 5032005"/>
              <a:gd name="connsiteY1" fmla="*/ 2056772 h 2718730"/>
              <a:gd name="connsiteX2" fmla="*/ 3500525 w 5032005"/>
              <a:gd name="connsiteY2" fmla="*/ 1563108 h 2718730"/>
              <a:gd name="connsiteX3" fmla="*/ 3623941 w 5032005"/>
              <a:gd name="connsiteY3" fmla="*/ 3579 h 2718730"/>
              <a:gd name="connsiteX4" fmla="*/ 3657600 w 5032005"/>
              <a:gd name="connsiteY4" fmla="*/ 2045551 h 2718730"/>
              <a:gd name="connsiteX5" fmla="*/ 3898822 w 5032005"/>
              <a:gd name="connsiteY5" fmla="*/ 2606534 h 2718730"/>
              <a:gd name="connsiteX6" fmla="*/ 5032005 w 5032005"/>
              <a:gd name="connsiteY6" fmla="*/ 2718730 h 2718730"/>
              <a:gd name="connsiteX7" fmla="*/ 5032005 w 5032005"/>
              <a:gd name="connsiteY7" fmla="*/ 2718730 h 2718730"/>
              <a:gd name="connsiteX0" fmla="*/ 0 w 5032005"/>
              <a:gd name="connsiteY0" fmla="*/ 2258814 h 2718819"/>
              <a:gd name="connsiteX1" fmla="*/ 3500525 w 5032005"/>
              <a:gd name="connsiteY1" fmla="*/ 1563197 h 2718819"/>
              <a:gd name="connsiteX2" fmla="*/ 3623941 w 5032005"/>
              <a:gd name="connsiteY2" fmla="*/ 3668 h 2718819"/>
              <a:gd name="connsiteX3" fmla="*/ 3657600 w 5032005"/>
              <a:gd name="connsiteY3" fmla="*/ 2045640 h 2718819"/>
              <a:gd name="connsiteX4" fmla="*/ 3898822 w 5032005"/>
              <a:gd name="connsiteY4" fmla="*/ 2606623 h 2718819"/>
              <a:gd name="connsiteX5" fmla="*/ 5032005 w 5032005"/>
              <a:gd name="connsiteY5" fmla="*/ 2718819 h 2718819"/>
              <a:gd name="connsiteX6" fmla="*/ 5032005 w 5032005"/>
              <a:gd name="connsiteY6" fmla="*/ 2718819 h 27188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146 h 2715151"/>
              <a:gd name="connsiteX1" fmla="*/ 3623941 w 5032005"/>
              <a:gd name="connsiteY1" fmla="*/ 0 h 2715151"/>
              <a:gd name="connsiteX2" fmla="*/ 3657600 w 5032005"/>
              <a:gd name="connsiteY2" fmla="*/ 2041972 h 2715151"/>
              <a:gd name="connsiteX3" fmla="*/ 3898822 w 5032005"/>
              <a:gd name="connsiteY3" fmla="*/ 2602955 h 2715151"/>
              <a:gd name="connsiteX4" fmla="*/ 5032005 w 5032005"/>
              <a:gd name="connsiteY4" fmla="*/ 2715151 h 2715151"/>
              <a:gd name="connsiteX5" fmla="*/ 5032005 w 5032005"/>
              <a:gd name="connsiteY5" fmla="*/ 2715151 h 2715151"/>
              <a:gd name="connsiteX0" fmla="*/ 0 w 5032005"/>
              <a:gd name="connsiteY0" fmla="*/ 2255146 h 2715151"/>
              <a:gd name="connsiteX1" fmla="*/ 3623941 w 5032005"/>
              <a:gd name="connsiteY1" fmla="*/ 0 h 2715151"/>
              <a:gd name="connsiteX2" fmla="*/ 3638550 w 5032005"/>
              <a:gd name="connsiteY2" fmla="*/ 2038162 h 2715151"/>
              <a:gd name="connsiteX3" fmla="*/ 3898822 w 5032005"/>
              <a:gd name="connsiteY3" fmla="*/ 2602955 h 2715151"/>
              <a:gd name="connsiteX4" fmla="*/ 5032005 w 5032005"/>
              <a:gd name="connsiteY4" fmla="*/ 2715151 h 2715151"/>
              <a:gd name="connsiteX5" fmla="*/ 5032005 w 5032005"/>
              <a:gd name="connsiteY5" fmla="*/ 2715151 h 2715151"/>
              <a:gd name="connsiteX0" fmla="*/ 0 w 5032005"/>
              <a:gd name="connsiteY0" fmla="*/ 2255146 h 2715151"/>
              <a:gd name="connsiteX1" fmla="*/ 3623941 w 5032005"/>
              <a:gd name="connsiteY1" fmla="*/ 0 h 2715151"/>
              <a:gd name="connsiteX2" fmla="*/ 3638550 w 5032005"/>
              <a:gd name="connsiteY2" fmla="*/ 2038162 h 2715151"/>
              <a:gd name="connsiteX3" fmla="*/ 3898822 w 5032005"/>
              <a:gd name="connsiteY3" fmla="*/ 2602955 h 2715151"/>
              <a:gd name="connsiteX4" fmla="*/ 5032005 w 5032005"/>
              <a:gd name="connsiteY4" fmla="*/ 2715151 h 2715151"/>
              <a:gd name="connsiteX5" fmla="*/ 5032005 w 5032005"/>
              <a:gd name="connsiteY5" fmla="*/ 2715151 h 2715151"/>
              <a:gd name="connsiteX0" fmla="*/ 0 w 5032005"/>
              <a:gd name="connsiteY0" fmla="*/ 2255146 h 2715151"/>
              <a:gd name="connsiteX1" fmla="*/ 3623941 w 5032005"/>
              <a:gd name="connsiteY1" fmla="*/ 0 h 2715151"/>
              <a:gd name="connsiteX2" fmla="*/ 3638550 w 5032005"/>
              <a:gd name="connsiteY2" fmla="*/ 2038162 h 2715151"/>
              <a:gd name="connsiteX3" fmla="*/ 3898822 w 5032005"/>
              <a:gd name="connsiteY3" fmla="*/ 2602955 h 2715151"/>
              <a:gd name="connsiteX4" fmla="*/ 5032005 w 5032005"/>
              <a:gd name="connsiteY4" fmla="*/ 2715151 h 2715151"/>
              <a:gd name="connsiteX5" fmla="*/ 5032005 w 5032005"/>
              <a:gd name="connsiteY5" fmla="*/ 2715151 h 2715151"/>
              <a:gd name="connsiteX0" fmla="*/ 0 w 5032005"/>
              <a:gd name="connsiteY0" fmla="*/ 2255146 h 2715151"/>
              <a:gd name="connsiteX1" fmla="*/ 3623941 w 5032005"/>
              <a:gd name="connsiteY1" fmla="*/ 0 h 2715151"/>
              <a:gd name="connsiteX2" fmla="*/ 3638550 w 5032005"/>
              <a:gd name="connsiteY2" fmla="*/ 2038162 h 2715151"/>
              <a:gd name="connsiteX3" fmla="*/ 3898822 w 5032005"/>
              <a:gd name="connsiteY3" fmla="*/ 2602955 h 2715151"/>
              <a:gd name="connsiteX4" fmla="*/ 5032005 w 5032005"/>
              <a:gd name="connsiteY4" fmla="*/ 2715151 h 2715151"/>
              <a:gd name="connsiteX5" fmla="*/ 5032005 w 5032005"/>
              <a:gd name="connsiteY5" fmla="*/ 2715151 h 2715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32005" h="2715151">
                <a:moveTo>
                  <a:pt x="0" y="2255146"/>
                </a:moveTo>
                <a:cubicBezTo>
                  <a:pt x="3282288" y="2179024"/>
                  <a:pt x="3642991" y="2575529"/>
                  <a:pt x="3623941" y="0"/>
                </a:cubicBezTo>
                <a:cubicBezTo>
                  <a:pt x="3616321" y="741711"/>
                  <a:pt x="3632216" y="1429076"/>
                  <a:pt x="3638550" y="2038162"/>
                </a:cubicBezTo>
                <a:cubicBezTo>
                  <a:pt x="3644884" y="2647248"/>
                  <a:pt x="3678010" y="2570134"/>
                  <a:pt x="3898822" y="2602955"/>
                </a:cubicBezTo>
                <a:cubicBezTo>
                  <a:pt x="4119634" y="2635776"/>
                  <a:pt x="4843141" y="2696452"/>
                  <a:pt x="5032005" y="2715151"/>
                </a:cubicBezTo>
                <a:lnTo>
                  <a:pt x="5032005" y="2715151"/>
                </a:lnTo>
              </a:path>
            </a:pathLst>
          </a:custGeom>
          <a:ln w="28575">
            <a:solidFill>
              <a:srgbClr val="C0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52" name="Freeform 51"/>
          <p:cNvSpPr/>
          <p:nvPr/>
        </p:nvSpPr>
        <p:spPr>
          <a:xfrm>
            <a:off x="595702" y="2082628"/>
            <a:ext cx="5265485" cy="1542119"/>
          </a:xfrm>
          <a:custGeom>
            <a:avLst/>
            <a:gdLst>
              <a:gd name="connsiteX0" fmla="*/ 0 w 7416177"/>
              <a:gd name="connsiteY0" fmla="*/ 1919458 h 1919458"/>
              <a:gd name="connsiteX1" fmla="*/ 488054 w 7416177"/>
              <a:gd name="connsiteY1" fmla="*/ 90658 h 1919458"/>
              <a:gd name="connsiteX2" fmla="*/ 1795141 w 7416177"/>
              <a:gd name="connsiteY2" fmla="*/ 331880 h 1919458"/>
              <a:gd name="connsiteX3" fmla="*/ 3068569 w 7416177"/>
              <a:gd name="connsiteY3" fmla="*/ 803104 h 1919458"/>
              <a:gd name="connsiteX4" fmla="*/ 4678587 w 7416177"/>
              <a:gd name="connsiteY4" fmla="*/ 1285549 h 1919458"/>
              <a:gd name="connsiteX5" fmla="*/ 6961782 w 7416177"/>
              <a:gd name="connsiteY5" fmla="*/ 1796042 h 1919458"/>
              <a:gd name="connsiteX6" fmla="*/ 7416177 w 7416177"/>
              <a:gd name="connsiteY6" fmla="*/ 1863360 h 1919458"/>
              <a:gd name="connsiteX7" fmla="*/ 7416177 w 7416177"/>
              <a:gd name="connsiteY7" fmla="*/ 1863360 h 1919458"/>
              <a:gd name="connsiteX0" fmla="*/ 0 w 7416177"/>
              <a:gd name="connsiteY0" fmla="*/ 1932826 h 1932826"/>
              <a:gd name="connsiteX1" fmla="*/ 488054 w 7416177"/>
              <a:gd name="connsiteY1" fmla="*/ 104026 h 1932826"/>
              <a:gd name="connsiteX2" fmla="*/ 1666115 w 7416177"/>
              <a:gd name="connsiteY2" fmla="*/ 289150 h 1932826"/>
              <a:gd name="connsiteX3" fmla="*/ 3068569 w 7416177"/>
              <a:gd name="connsiteY3" fmla="*/ 816472 h 1932826"/>
              <a:gd name="connsiteX4" fmla="*/ 4678587 w 7416177"/>
              <a:gd name="connsiteY4" fmla="*/ 1298917 h 1932826"/>
              <a:gd name="connsiteX5" fmla="*/ 6961782 w 7416177"/>
              <a:gd name="connsiteY5" fmla="*/ 1809410 h 1932826"/>
              <a:gd name="connsiteX6" fmla="*/ 7416177 w 7416177"/>
              <a:gd name="connsiteY6" fmla="*/ 1876728 h 1932826"/>
              <a:gd name="connsiteX7" fmla="*/ 7416177 w 7416177"/>
              <a:gd name="connsiteY7" fmla="*/ 1876728 h 1932826"/>
              <a:gd name="connsiteX0" fmla="*/ 0 w 7416177"/>
              <a:gd name="connsiteY0" fmla="*/ 1937578 h 1937578"/>
              <a:gd name="connsiteX1" fmla="*/ 488054 w 7416177"/>
              <a:gd name="connsiteY1" fmla="*/ 108778 h 1937578"/>
              <a:gd name="connsiteX2" fmla="*/ 1666115 w 7416177"/>
              <a:gd name="connsiteY2" fmla="*/ 293902 h 1937578"/>
              <a:gd name="connsiteX3" fmla="*/ 3068569 w 7416177"/>
              <a:gd name="connsiteY3" fmla="*/ 821224 h 1937578"/>
              <a:gd name="connsiteX4" fmla="*/ 4678587 w 7416177"/>
              <a:gd name="connsiteY4" fmla="*/ 1303669 h 1937578"/>
              <a:gd name="connsiteX5" fmla="*/ 6961782 w 7416177"/>
              <a:gd name="connsiteY5" fmla="*/ 1814162 h 1937578"/>
              <a:gd name="connsiteX6" fmla="*/ 7416177 w 7416177"/>
              <a:gd name="connsiteY6" fmla="*/ 1881480 h 1937578"/>
              <a:gd name="connsiteX7" fmla="*/ 7416177 w 7416177"/>
              <a:gd name="connsiteY7" fmla="*/ 1881480 h 1937578"/>
              <a:gd name="connsiteX0" fmla="*/ 0 w 7416177"/>
              <a:gd name="connsiteY0" fmla="*/ 1937578 h 1937578"/>
              <a:gd name="connsiteX1" fmla="*/ 488054 w 7416177"/>
              <a:gd name="connsiteY1" fmla="*/ 108778 h 1937578"/>
              <a:gd name="connsiteX2" fmla="*/ 1666115 w 7416177"/>
              <a:gd name="connsiteY2" fmla="*/ 293902 h 1937578"/>
              <a:gd name="connsiteX3" fmla="*/ 3068569 w 7416177"/>
              <a:gd name="connsiteY3" fmla="*/ 821224 h 1937578"/>
              <a:gd name="connsiteX4" fmla="*/ 4678587 w 7416177"/>
              <a:gd name="connsiteY4" fmla="*/ 1303669 h 1937578"/>
              <a:gd name="connsiteX5" fmla="*/ 6961782 w 7416177"/>
              <a:gd name="connsiteY5" fmla="*/ 1814162 h 1937578"/>
              <a:gd name="connsiteX6" fmla="*/ 7416177 w 7416177"/>
              <a:gd name="connsiteY6" fmla="*/ 1881480 h 1937578"/>
              <a:gd name="connsiteX7" fmla="*/ 7416177 w 7416177"/>
              <a:gd name="connsiteY7" fmla="*/ 1881480 h 1937578"/>
              <a:gd name="connsiteX0" fmla="*/ 0 w 7416177"/>
              <a:gd name="connsiteY0" fmla="*/ 1937578 h 1937578"/>
              <a:gd name="connsiteX1" fmla="*/ 488054 w 7416177"/>
              <a:gd name="connsiteY1" fmla="*/ 108778 h 1937578"/>
              <a:gd name="connsiteX2" fmla="*/ 1666115 w 7416177"/>
              <a:gd name="connsiteY2" fmla="*/ 293902 h 1937578"/>
              <a:gd name="connsiteX3" fmla="*/ 3068569 w 7416177"/>
              <a:gd name="connsiteY3" fmla="*/ 821224 h 1937578"/>
              <a:gd name="connsiteX4" fmla="*/ 4678587 w 7416177"/>
              <a:gd name="connsiteY4" fmla="*/ 1303669 h 1937578"/>
              <a:gd name="connsiteX5" fmla="*/ 6961782 w 7416177"/>
              <a:gd name="connsiteY5" fmla="*/ 1814162 h 1937578"/>
              <a:gd name="connsiteX6" fmla="*/ 7416177 w 7416177"/>
              <a:gd name="connsiteY6" fmla="*/ 1881480 h 1937578"/>
              <a:gd name="connsiteX7" fmla="*/ 7416177 w 7416177"/>
              <a:gd name="connsiteY7" fmla="*/ 1881480 h 1937578"/>
              <a:gd name="connsiteX0" fmla="*/ 0 w 7416177"/>
              <a:gd name="connsiteY0" fmla="*/ 1681882 h 1681882"/>
              <a:gd name="connsiteX1" fmla="*/ 1666115 w 7416177"/>
              <a:gd name="connsiteY1" fmla="*/ 38206 h 1681882"/>
              <a:gd name="connsiteX2" fmla="*/ 3068569 w 7416177"/>
              <a:gd name="connsiteY2" fmla="*/ 565528 h 1681882"/>
              <a:gd name="connsiteX3" fmla="*/ 4678587 w 7416177"/>
              <a:gd name="connsiteY3" fmla="*/ 1047973 h 1681882"/>
              <a:gd name="connsiteX4" fmla="*/ 6961782 w 7416177"/>
              <a:gd name="connsiteY4" fmla="*/ 1558466 h 1681882"/>
              <a:gd name="connsiteX5" fmla="*/ 7416177 w 7416177"/>
              <a:gd name="connsiteY5" fmla="*/ 1625784 h 1681882"/>
              <a:gd name="connsiteX6" fmla="*/ 7416177 w 7416177"/>
              <a:gd name="connsiteY6" fmla="*/ 1625784 h 1681882"/>
              <a:gd name="connsiteX0" fmla="*/ 0 w 7416177"/>
              <a:gd name="connsiteY0" fmla="*/ 1133091 h 1133091"/>
              <a:gd name="connsiteX1" fmla="*/ 3068569 w 7416177"/>
              <a:gd name="connsiteY1" fmla="*/ 16737 h 1133091"/>
              <a:gd name="connsiteX2" fmla="*/ 4678587 w 7416177"/>
              <a:gd name="connsiteY2" fmla="*/ 499182 h 1133091"/>
              <a:gd name="connsiteX3" fmla="*/ 6961782 w 7416177"/>
              <a:gd name="connsiteY3" fmla="*/ 1009675 h 1133091"/>
              <a:gd name="connsiteX4" fmla="*/ 7416177 w 7416177"/>
              <a:gd name="connsiteY4" fmla="*/ 1076993 h 1133091"/>
              <a:gd name="connsiteX5" fmla="*/ 7416177 w 7416177"/>
              <a:gd name="connsiteY5" fmla="*/ 1076993 h 1133091"/>
              <a:gd name="connsiteX0" fmla="*/ 0 w 7416177"/>
              <a:gd name="connsiteY0" fmla="*/ 1116727 h 1116727"/>
              <a:gd name="connsiteX1" fmla="*/ 3068569 w 7416177"/>
              <a:gd name="connsiteY1" fmla="*/ 373 h 1116727"/>
              <a:gd name="connsiteX2" fmla="*/ 6961782 w 7416177"/>
              <a:gd name="connsiteY2" fmla="*/ 993311 h 1116727"/>
              <a:gd name="connsiteX3" fmla="*/ 7416177 w 7416177"/>
              <a:gd name="connsiteY3" fmla="*/ 1060629 h 1116727"/>
              <a:gd name="connsiteX4" fmla="*/ 7416177 w 7416177"/>
              <a:gd name="connsiteY4" fmla="*/ 1060629 h 1116727"/>
              <a:gd name="connsiteX0" fmla="*/ 0 w 7416177"/>
              <a:gd name="connsiteY0" fmla="*/ 1116427 h 1116427"/>
              <a:gd name="connsiteX1" fmla="*/ 3068569 w 7416177"/>
              <a:gd name="connsiteY1" fmla="*/ 73 h 1116427"/>
              <a:gd name="connsiteX2" fmla="*/ 7416177 w 7416177"/>
              <a:gd name="connsiteY2" fmla="*/ 1060329 h 1116427"/>
              <a:gd name="connsiteX3" fmla="*/ 7416177 w 7416177"/>
              <a:gd name="connsiteY3" fmla="*/ 1060329 h 1116427"/>
              <a:gd name="connsiteX0" fmla="*/ 0 w 7416177"/>
              <a:gd name="connsiteY0" fmla="*/ 1845700 h 1845700"/>
              <a:gd name="connsiteX1" fmla="*/ 3068569 w 7416177"/>
              <a:gd name="connsiteY1" fmla="*/ 729346 h 1845700"/>
              <a:gd name="connsiteX2" fmla="*/ 7416177 w 7416177"/>
              <a:gd name="connsiteY2" fmla="*/ 1789602 h 1845700"/>
              <a:gd name="connsiteX3" fmla="*/ 7416177 w 7416177"/>
              <a:gd name="connsiteY3" fmla="*/ 1789602 h 1845700"/>
              <a:gd name="connsiteX0" fmla="*/ 0 w 7416177"/>
              <a:gd name="connsiteY0" fmla="*/ 2052806 h 2052806"/>
              <a:gd name="connsiteX1" fmla="*/ 3068569 w 7416177"/>
              <a:gd name="connsiteY1" fmla="*/ 936452 h 2052806"/>
              <a:gd name="connsiteX2" fmla="*/ 7416177 w 7416177"/>
              <a:gd name="connsiteY2" fmla="*/ 1996708 h 2052806"/>
              <a:gd name="connsiteX3" fmla="*/ 7416177 w 7416177"/>
              <a:gd name="connsiteY3" fmla="*/ 1996708 h 2052806"/>
              <a:gd name="connsiteX0" fmla="*/ 0 w 7416177"/>
              <a:gd name="connsiteY0" fmla="*/ 1938493 h 1938493"/>
              <a:gd name="connsiteX1" fmla="*/ 3068569 w 7416177"/>
              <a:gd name="connsiteY1" fmla="*/ 822139 h 1938493"/>
              <a:gd name="connsiteX2" fmla="*/ 7416177 w 7416177"/>
              <a:gd name="connsiteY2" fmla="*/ 1882395 h 1938493"/>
              <a:gd name="connsiteX3" fmla="*/ 7416177 w 7416177"/>
              <a:gd name="connsiteY3" fmla="*/ 1882395 h 1938493"/>
              <a:gd name="connsiteX0" fmla="*/ 0 w 7416177"/>
              <a:gd name="connsiteY0" fmla="*/ 1994544 h 1994544"/>
              <a:gd name="connsiteX1" fmla="*/ 3068569 w 7416177"/>
              <a:gd name="connsiteY1" fmla="*/ 878190 h 1994544"/>
              <a:gd name="connsiteX2" fmla="*/ 7416177 w 7416177"/>
              <a:gd name="connsiteY2" fmla="*/ 1938446 h 1994544"/>
              <a:gd name="connsiteX3" fmla="*/ 7416177 w 7416177"/>
              <a:gd name="connsiteY3" fmla="*/ 1938446 h 1994544"/>
              <a:gd name="connsiteX0" fmla="*/ 0 w 7416177"/>
              <a:gd name="connsiteY0" fmla="*/ 1881664 h 1881664"/>
              <a:gd name="connsiteX1" fmla="*/ 3068569 w 7416177"/>
              <a:gd name="connsiteY1" fmla="*/ 765310 h 1881664"/>
              <a:gd name="connsiteX2" fmla="*/ 7416177 w 7416177"/>
              <a:gd name="connsiteY2" fmla="*/ 1825566 h 1881664"/>
              <a:gd name="connsiteX3" fmla="*/ 7416177 w 7416177"/>
              <a:gd name="connsiteY3" fmla="*/ 1825566 h 1881664"/>
              <a:gd name="connsiteX0" fmla="*/ 0 w 7416177"/>
              <a:gd name="connsiteY0" fmla="*/ 1928743 h 1928743"/>
              <a:gd name="connsiteX1" fmla="*/ 3068569 w 7416177"/>
              <a:gd name="connsiteY1" fmla="*/ 812389 h 1928743"/>
              <a:gd name="connsiteX2" fmla="*/ 7416177 w 7416177"/>
              <a:gd name="connsiteY2" fmla="*/ 1872645 h 1928743"/>
              <a:gd name="connsiteX3" fmla="*/ 7416177 w 7416177"/>
              <a:gd name="connsiteY3" fmla="*/ 1872645 h 1928743"/>
              <a:gd name="connsiteX0" fmla="*/ 0 w 7416177"/>
              <a:gd name="connsiteY0" fmla="*/ 1946249 h 1946249"/>
              <a:gd name="connsiteX1" fmla="*/ 3068569 w 7416177"/>
              <a:gd name="connsiteY1" fmla="*/ 829895 h 1946249"/>
              <a:gd name="connsiteX2" fmla="*/ 7416177 w 7416177"/>
              <a:gd name="connsiteY2" fmla="*/ 1890151 h 1946249"/>
              <a:gd name="connsiteX3" fmla="*/ 7416177 w 7416177"/>
              <a:gd name="connsiteY3" fmla="*/ 1890151 h 1946249"/>
              <a:gd name="connsiteX0" fmla="*/ 0 w 7416177"/>
              <a:gd name="connsiteY0" fmla="*/ 1908547 h 1908547"/>
              <a:gd name="connsiteX1" fmla="*/ 3068569 w 7416177"/>
              <a:gd name="connsiteY1" fmla="*/ 792193 h 1908547"/>
              <a:gd name="connsiteX2" fmla="*/ 7416177 w 7416177"/>
              <a:gd name="connsiteY2" fmla="*/ 1852449 h 1908547"/>
              <a:gd name="connsiteX3" fmla="*/ 7416177 w 7416177"/>
              <a:gd name="connsiteY3" fmla="*/ 1852449 h 1908547"/>
              <a:gd name="connsiteX0" fmla="*/ 0 w 7416177"/>
              <a:gd name="connsiteY0" fmla="*/ 1931492 h 1931492"/>
              <a:gd name="connsiteX1" fmla="*/ 3068569 w 7416177"/>
              <a:gd name="connsiteY1" fmla="*/ 815138 h 1931492"/>
              <a:gd name="connsiteX2" fmla="*/ 7416177 w 7416177"/>
              <a:gd name="connsiteY2" fmla="*/ 1875394 h 1931492"/>
              <a:gd name="connsiteX3" fmla="*/ 7416177 w 7416177"/>
              <a:gd name="connsiteY3" fmla="*/ 1875394 h 1931492"/>
              <a:gd name="connsiteX0" fmla="*/ 0 w 7416177"/>
              <a:gd name="connsiteY0" fmla="*/ 1931492 h 1931492"/>
              <a:gd name="connsiteX1" fmla="*/ 3068569 w 7416177"/>
              <a:gd name="connsiteY1" fmla="*/ 815138 h 1931492"/>
              <a:gd name="connsiteX2" fmla="*/ 7416177 w 7416177"/>
              <a:gd name="connsiteY2" fmla="*/ 1875394 h 1931492"/>
              <a:gd name="connsiteX3" fmla="*/ 7416177 w 7416177"/>
              <a:gd name="connsiteY3" fmla="*/ 1875394 h 1931492"/>
              <a:gd name="connsiteX0" fmla="*/ 0 w 7416177"/>
              <a:gd name="connsiteY0" fmla="*/ 1878152 h 1878152"/>
              <a:gd name="connsiteX1" fmla="*/ 3068569 w 7416177"/>
              <a:gd name="connsiteY1" fmla="*/ 761798 h 1878152"/>
              <a:gd name="connsiteX2" fmla="*/ 7416177 w 7416177"/>
              <a:gd name="connsiteY2" fmla="*/ 1822054 h 1878152"/>
              <a:gd name="connsiteX3" fmla="*/ 7416177 w 7416177"/>
              <a:gd name="connsiteY3" fmla="*/ 1822054 h 1878152"/>
              <a:gd name="connsiteX0" fmla="*/ 0 w 7416177"/>
              <a:gd name="connsiteY0" fmla="*/ 1927653 h 1927653"/>
              <a:gd name="connsiteX1" fmla="*/ 3068569 w 7416177"/>
              <a:gd name="connsiteY1" fmla="*/ 811299 h 1927653"/>
              <a:gd name="connsiteX2" fmla="*/ 7416177 w 7416177"/>
              <a:gd name="connsiteY2" fmla="*/ 1871555 h 1927653"/>
              <a:gd name="connsiteX3" fmla="*/ 7416177 w 7416177"/>
              <a:gd name="connsiteY3" fmla="*/ 1871555 h 1927653"/>
            </a:gdLst>
            <a:ahLst/>
            <a:cxnLst>
              <a:cxn ang="0">
                <a:pos x="connsiteX0" y="connsiteY0"/>
              </a:cxn>
              <a:cxn ang="0">
                <a:pos x="connsiteX1" y="connsiteY1"/>
              </a:cxn>
              <a:cxn ang="0">
                <a:pos x="connsiteX2" y="connsiteY2"/>
              </a:cxn>
              <a:cxn ang="0">
                <a:pos x="connsiteX3" y="connsiteY3"/>
              </a:cxn>
            </a:cxnLst>
            <a:rect l="l" t="t" r="r" b="b"/>
            <a:pathLst>
              <a:path w="7416177" h="1927653">
                <a:moveTo>
                  <a:pt x="0" y="1927653"/>
                </a:moveTo>
                <a:cubicBezTo>
                  <a:pt x="467835" y="-863971"/>
                  <a:pt x="346640" y="-42951"/>
                  <a:pt x="3068569" y="811299"/>
                </a:cubicBezTo>
                <a:cubicBezTo>
                  <a:pt x="5790498" y="1665549"/>
                  <a:pt x="6120076" y="1650396"/>
                  <a:pt x="7416177" y="1871555"/>
                </a:cubicBezTo>
                <a:lnTo>
                  <a:pt x="7416177" y="1871555"/>
                </a:lnTo>
              </a:path>
            </a:pathLst>
          </a:custGeom>
          <a:ln w="28575">
            <a:solidFill>
              <a:schemeClr val="tx2">
                <a:lumMod val="60000"/>
                <a:lumOff val="40000"/>
              </a:schemeClr>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53" name="Freeform 52"/>
          <p:cNvSpPr/>
          <p:nvPr/>
        </p:nvSpPr>
        <p:spPr>
          <a:xfrm>
            <a:off x="584485" y="3022956"/>
            <a:ext cx="3795768" cy="1436113"/>
          </a:xfrm>
          <a:custGeom>
            <a:avLst/>
            <a:gdLst>
              <a:gd name="connsiteX0" fmla="*/ 0 w 5391033"/>
              <a:gd name="connsiteY0" fmla="*/ 1494731 h 1814491"/>
              <a:gd name="connsiteX1" fmla="*/ 3612721 w 5391033"/>
              <a:gd name="connsiteY1" fmla="*/ 2520 h 1814491"/>
              <a:gd name="connsiteX2" fmla="*/ 5385423 w 5391033"/>
              <a:gd name="connsiteY2" fmla="*/ 1808881 h 1814491"/>
              <a:gd name="connsiteX3" fmla="*/ 5385423 w 5391033"/>
              <a:gd name="connsiteY3" fmla="*/ 1808881 h 1814491"/>
              <a:gd name="connsiteX4" fmla="*/ 5391033 w 5391033"/>
              <a:gd name="connsiteY4" fmla="*/ 1814491 h 1814491"/>
              <a:gd name="connsiteX0" fmla="*/ 0 w 5391033"/>
              <a:gd name="connsiteY0" fmla="*/ 2247646 h 2567406"/>
              <a:gd name="connsiteX1" fmla="*/ 3612721 w 5391033"/>
              <a:gd name="connsiteY1" fmla="*/ 755435 h 2567406"/>
              <a:gd name="connsiteX2" fmla="*/ 5385423 w 5391033"/>
              <a:gd name="connsiteY2" fmla="*/ 2561796 h 2567406"/>
              <a:gd name="connsiteX3" fmla="*/ 5385423 w 5391033"/>
              <a:gd name="connsiteY3" fmla="*/ 2561796 h 2567406"/>
              <a:gd name="connsiteX4" fmla="*/ 5391033 w 5391033"/>
              <a:gd name="connsiteY4" fmla="*/ 2567406 h 2567406"/>
              <a:gd name="connsiteX0" fmla="*/ 0 w 5391033"/>
              <a:gd name="connsiteY0" fmla="*/ 2247646 h 2567406"/>
              <a:gd name="connsiteX1" fmla="*/ 3612721 w 5391033"/>
              <a:gd name="connsiteY1" fmla="*/ 755435 h 2567406"/>
              <a:gd name="connsiteX2" fmla="*/ 5385423 w 5391033"/>
              <a:gd name="connsiteY2" fmla="*/ 2561796 h 2567406"/>
              <a:gd name="connsiteX3" fmla="*/ 5385423 w 5391033"/>
              <a:gd name="connsiteY3" fmla="*/ 2561796 h 2567406"/>
              <a:gd name="connsiteX4" fmla="*/ 5391033 w 5391033"/>
              <a:gd name="connsiteY4" fmla="*/ 2567406 h 2567406"/>
              <a:gd name="connsiteX0" fmla="*/ 0 w 5391033"/>
              <a:gd name="connsiteY0" fmla="*/ 2304525 h 2624285"/>
              <a:gd name="connsiteX1" fmla="*/ 3612721 w 5391033"/>
              <a:gd name="connsiteY1" fmla="*/ 812314 h 2624285"/>
              <a:gd name="connsiteX2" fmla="*/ 5385423 w 5391033"/>
              <a:gd name="connsiteY2" fmla="*/ 2618675 h 2624285"/>
              <a:gd name="connsiteX3" fmla="*/ 5385423 w 5391033"/>
              <a:gd name="connsiteY3" fmla="*/ 2618675 h 2624285"/>
              <a:gd name="connsiteX4" fmla="*/ 5391033 w 5391033"/>
              <a:gd name="connsiteY4" fmla="*/ 2624285 h 2624285"/>
              <a:gd name="connsiteX0" fmla="*/ 0 w 5391033"/>
              <a:gd name="connsiteY0" fmla="*/ 2304525 h 2624285"/>
              <a:gd name="connsiteX1" fmla="*/ 3612721 w 5391033"/>
              <a:gd name="connsiteY1" fmla="*/ 812314 h 2624285"/>
              <a:gd name="connsiteX2" fmla="*/ 5385423 w 5391033"/>
              <a:gd name="connsiteY2" fmla="*/ 2618675 h 2624285"/>
              <a:gd name="connsiteX3" fmla="*/ 5385423 w 5391033"/>
              <a:gd name="connsiteY3" fmla="*/ 2618675 h 2624285"/>
              <a:gd name="connsiteX4" fmla="*/ 5391033 w 5391033"/>
              <a:gd name="connsiteY4" fmla="*/ 2624285 h 2624285"/>
              <a:gd name="connsiteX0" fmla="*/ 0 w 5391033"/>
              <a:gd name="connsiteY0" fmla="*/ 2060266 h 2380026"/>
              <a:gd name="connsiteX1" fmla="*/ 3612721 w 5391033"/>
              <a:gd name="connsiteY1" fmla="*/ 568055 h 2380026"/>
              <a:gd name="connsiteX2" fmla="*/ 5385423 w 5391033"/>
              <a:gd name="connsiteY2" fmla="*/ 2374416 h 2380026"/>
              <a:gd name="connsiteX3" fmla="*/ 5385423 w 5391033"/>
              <a:gd name="connsiteY3" fmla="*/ 2374416 h 2380026"/>
              <a:gd name="connsiteX4" fmla="*/ 5391033 w 5391033"/>
              <a:gd name="connsiteY4" fmla="*/ 2380026 h 2380026"/>
              <a:gd name="connsiteX0" fmla="*/ 0 w 5391033"/>
              <a:gd name="connsiteY0" fmla="*/ 2060266 h 2380026"/>
              <a:gd name="connsiteX1" fmla="*/ 3612721 w 5391033"/>
              <a:gd name="connsiteY1" fmla="*/ 568055 h 2380026"/>
              <a:gd name="connsiteX2" fmla="*/ 5385423 w 5391033"/>
              <a:gd name="connsiteY2" fmla="*/ 2374416 h 2380026"/>
              <a:gd name="connsiteX3" fmla="*/ 5385423 w 5391033"/>
              <a:gd name="connsiteY3" fmla="*/ 2374416 h 2380026"/>
              <a:gd name="connsiteX4" fmla="*/ 5391033 w 5391033"/>
              <a:gd name="connsiteY4" fmla="*/ 2380026 h 2380026"/>
              <a:gd name="connsiteX0" fmla="*/ 0 w 5391033"/>
              <a:gd name="connsiteY0" fmla="*/ 1973667 h 2293427"/>
              <a:gd name="connsiteX1" fmla="*/ 3612721 w 5391033"/>
              <a:gd name="connsiteY1" fmla="*/ 481456 h 2293427"/>
              <a:gd name="connsiteX2" fmla="*/ 5385423 w 5391033"/>
              <a:gd name="connsiteY2" fmla="*/ 2287817 h 2293427"/>
              <a:gd name="connsiteX3" fmla="*/ 5385423 w 5391033"/>
              <a:gd name="connsiteY3" fmla="*/ 2287817 h 2293427"/>
              <a:gd name="connsiteX4" fmla="*/ 5391033 w 5391033"/>
              <a:gd name="connsiteY4" fmla="*/ 2293427 h 2293427"/>
              <a:gd name="connsiteX0" fmla="*/ 0 w 5391033"/>
              <a:gd name="connsiteY0" fmla="*/ 1973667 h 2293427"/>
              <a:gd name="connsiteX1" fmla="*/ 3612721 w 5391033"/>
              <a:gd name="connsiteY1" fmla="*/ 481456 h 2293427"/>
              <a:gd name="connsiteX2" fmla="*/ 5385423 w 5391033"/>
              <a:gd name="connsiteY2" fmla="*/ 2287817 h 2293427"/>
              <a:gd name="connsiteX3" fmla="*/ 5385423 w 5391033"/>
              <a:gd name="connsiteY3" fmla="*/ 2287817 h 2293427"/>
              <a:gd name="connsiteX4" fmla="*/ 5391033 w 5391033"/>
              <a:gd name="connsiteY4" fmla="*/ 2293427 h 2293427"/>
              <a:gd name="connsiteX0" fmla="*/ 0 w 5391033"/>
              <a:gd name="connsiteY0" fmla="*/ 1975805 h 2295565"/>
              <a:gd name="connsiteX1" fmla="*/ 3612721 w 5391033"/>
              <a:gd name="connsiteY1" fmla="*/ 483594 h 2295565"/>
              <a:gd name="connsiteX2" fmla="*/ 5385423 w 5391033"/>
              <a:gd name="connsiteY2" fmla="*/ 2289955 h 2295565"/>
              <a:gd name="connsiteX3" fmla="*/ 5385423 w 5391033"/>
              <a:gd name="connsiteY3" fmla="*/ 2289955 h 2295565"/>
              <a:gd name="connsiteX4" fmla="*/ 5391033 w 5391033"/>
              <a:gd name="connsiteY4" fmla="*/ 2295565 h 2295565"/>
              <a:gd name="connsiteX0" fmla="*/ 0 w 5391033"/>
              <a:gd name="connsiteY0" fmla="*/ 1975805 h 2295565"/>
              <a:gd name="connsiteX1" fmla="*/ 3612721 w 5391033"/>
              <a:gd name="connsiteY1" fmla="*/ 483594 h 2295565"/>
              <a:gd name="connsiteX2" fmla="*/ 5385423 w 5391033"/>
              <a:gd name="connsiteY2" fmla="*/ 2289955 h 2295565"/>
              <a:gd name="connsiteX3" fmla="*/ 5385423 w 5391033"/>
              <a:gd name="connsiteY3" fmla="*/ 2289955 h 2295565"/>
              <a:gd name="connsiteX4" fmla="*/ 5391033 w 5391033"/>
              <a:gd name="connsiteY4" fmla="*/ 2295565 h 2295565"/>
              <a:gd name="connsiteX0" fmla="*/ 0 w 5391033"/>
              <a:gd name="connsiteY0" fmla="*/ 1492211 h 1811971"/>
              <a:gd name="connsiteX1" fmla="*/ 3612721 w 5391033"/>
              <a:gd name="connsiteY1" fmla="*/ 0 h 1811971"/>
              <a:gd name="connsiteX2" fmla="*/ 5385423 w 5391033"/>
              <a:gd name="connsiteY2" fmla="*/ 1806361 h 1811971"/>
              <a:gd name="connsiteX3" fmla="*/ 5385423 w 5391033"/>
              <a:gd name="connsiteY3" fmla="*/ 1806361 h 1811971"/>
              <a:gd name="connsiteX4" fmla="*/ 5391033 w 5391033"/>
              <a:gd name="connsiteY4" fmla="*/ 1811971 h 1811971"/>
              <a:gd name="connsiteX0" fmla="*/ 0 w 5391033"/>
              <a:gd name="connsiteY0" fmla="*/ 1492211 h 1811971"/>
              <a:gd name="connsiteX1" fmla="*/ 3612721 w 5391033"/>
              <a:gd name="connsiteY1" fmla="*/ 0 h 1811971"/>
              <a:gd name="connsiteX2" fmla="*/ 5385423 w 5391033"/>
              <a:gd name="connsiteY2" fmla="*/ 1806361 h 1811971"/>
              <a:gd name="connsiteX3" fmla="*/ 5385423 w 5391033"/>
              <a:gd name="connsiteY3" fmla="*/ 1806361 h 1811971"/>
              <a:gd name="connsiteX4" fmla="*/ 5391033 w 5391033"/>
              <a:gd name="connsiteY4" fmla="*/ 1811971 h 1811971"/>
              <a:gd name="connsiteX0" fmla="*/ 0 w 5391033"/>
              <a:gd name="connsiteY0" fmla="*/ 1492211 h 1811971"/>
              <a:gd name="connsiteX1" fmla="*/ 3612721 w 5391033"/>
              <a:gd name="connsiteY1" fmla="*/ 0 h 1811971"/>
              <a:gd name="connsiteX2" fmla="*/ 5385423 w 5391033"/>
              <a:gd name="connsiteY2" fmla="*/ 1806361 h 1811971"/>
              <a:gd name="connsiteX3" fmla="*/ 5385423 w 5391033"/>
              <a:gd name="connsiteY3" fmla="*/ 1806361 h 1811971"/>
              <a:gd name="connsiteX4" fmla="*/ 5391033 w 5391033"/>
              <a:gd name="connsiteY4" fmla="*/ 1811971 h 1811971"/>
              <a:gd name="connsiteX0" fmla="*/ 0 w 5407862"/>
              <a:gd name="connsiteY0" fmla="*/ 1492211 h 1817580"/>
              <a:gd name="connsiteX1" fmla="*/ 3612721 w 5407862"/>
              <a:gd name="connsiteY1" fmla="*/ 0 h 1817580"/>
              <a:gd name="connsiteX2" fmla="*/ 5385423 w 5407862"/>
              <a:gd name="connsiteY2" fmla="*/ 1806361 h 1817580"/>
              <a:gd name="connsiteX3" fmla="*/ 5385423 w 5407862"/>
              <a:gd name="connsiteY3" fmla="*/ 1806361 h 1817580"/>
              <a:gd name="connsiteX4" fmla="*/ 5391033 w 5407862"/>
              <a:gd name="connsiteY4" fmla="*/ 1811971 h 1817580"/>
              <a:gd name="connsiteX5" fmla="*/ 5407862 w 5407862"/>
              <a:gd name="connsiteY5" fmla="*/ 1817580 h 1817580"/>
              <a:gd name="connsiteX0" fmla="*/ 0 w 5458350"/>
              <a:gd name="connsiteY0" fmla="*/ 1492211 h 2148559"/>
              <a:gd name="connsiteX1" fmla="*/ 3612721 w 5458350"/>
              <a:gd name="connsiteY1" fmla="*/ 0 h 2148559"/>
              <a:gd name="connsiteX2" fmla="*/ 5385423 w 5458350"/>
              <a:gd name="connsiteY2" fmla="*/ 1806361 h 2148559"/>
              <a:gd name="connsiteX3" fmla="*/ 5385423 w 5458350"/>
              <a:gd name="connsiteY3" fmla="*/ 1806361 h 2148559"/>
              <a:gd name="connsiteX4" fmla="*/ 5391033 w 5458350"/>
              <a:gd name="connsiteY4" fmla="*/ 1811971 h 2148559"/>
              <a:gd name="connsiteX5" fmla="*/ 5458350 w 5458350"/>
              <a:gd name="connsiteY5" fmla="*/ 2148559 h 2148559"/>
              <a:gd name="connsiteX0" fmla="*/ 0 w 5601310"/>
              <a:gd name="connsiteY0" fmla="*/ 1492211 h 2148559"/>
              <a:gd name="connsiteX1" fmla="*/ 3612721 w 5601310"/>
              <a:gd name="connsiteY1" fmla="*/ 0 h 2148559"/>
              <a:gd name="connsiteX2" fmla="*/ 5385423 w 5601310"/>
              <a:gd name="connsiteY2" fmla="*/ 1806361 h 2148559"/>
              <a:gd name="connsiteX3" fmla="*/ 5385423 w 5601310"/>
              <a:gd name="connsiteY3" fmla="*/ 1806361 h 2148559"/>
              <a:gd name="connsiteX4" fmla="*/ 5391033 w 5601310"/>
              <a:gd name="connsiteY4" fmla="*/ 1811971 h 2148559"/>
              <a:gd name="connsiteX5" fmla="*/ 5458350 w 5601310"/>
              <a:gd name="connsiteY5" fmla="*/ 2148559 h 2148559"/>
              <a:gd name="connsiteX0" fmla="*/ 0 w 5563429"/>
              <a:gd name="connsiteY0" fmla="*/ 1492211 h 2165399"/>
              <a:gd name="connsiteX1" fmla="*/ 3612721 w 5563429"/>
              <a:gd name="connsiteY1" fmla="*/ 0 h 2165399"/>
              <a:gd name="connsiteX2" fmla="*/ 5385423 w 5563429"/>
              <a:gd name="connsiteY2" fmla="*/ 1806361 h 2165399"/>
              <a:gd name="connsiteX3" fmla="*/ 5385423 w 5563429"/>
              <a:gd name="connsiteY3" fmla="*/ 1806361 h 2165399"/>
              <a:gd name="connsiteX4" fmla="*/ 5149811 w 5563429"/>
              <a:gd name="connsiteY4" fmla="*/ 2165390 h 2165399"/>
              <a:gd name="connsiteX5" fmla="*/ 5458350 w 5563429"/>
              <a:gd name="connsiteY5" fmla="*/ 2148559 h 2165399"/>
              <a:gd name="connsiteX0" fmla="*/ 0 w 5563429"/>
              <a:gd name="connsiteY0" fmla="*/ 1492211 h 2165399"/>
              <a:gd name="connsiteX1" fmla="*/ 3612721 w 5563429"/>
              <a:gd name="connsiteY1" fmla="*/ 0 h 2165399"/>
              <a:gd name="connsiteX2" fmla="*/ 5385423 w 5563429"/>
              <a:gd name="connsiteY2" fmla="*/ 1806361 h 2165399"/>
              <a:gd name="connsiteX3" fmla="*/ 5026394 w 5563429"/>
              <a:gd name="connsiteY3" fmla="*/ 1901728 h 2165399"/>
              <a:gd name="connsiteX4" fmla="*/ 5149811 w 5563429"/>
              <a:gd name="connsiteY4" fmla="*/ 2165390 h 2165399"/>
              <a:gd name="connsiteX5" fmla="*/ 5458350 w 5563429"/>
              <a:gd name="connsiteY5" fmla="*/ 2148559 h 2165399"/>
              <a:gd name="connsiteX0" fmla="*/ 0 w 5563429"/>
              <a:gd name="connsiteY0" fmla="*/ 1492211 h 2165399"/>
              <a:gd name="connsiteX1" fmla="*/ 3612721 w 5563429"/>
              <a:gd name="connsiteY1" fmla="*/ 0 h 2165399"/>
              <a:gd name="connsiteX2" fmla="*/ 5026394 w 5563429"/>
              <a:gd name="connsiteY2" fmla="*/ 1901728 h 2165399"/>
              <a:gd name="connsiteX3" fmla="*/ 5149811 w 5563429"/>
              <a:gd name="connsiteY3" fmla="*/ 2165390 h 2165399"/>
              <a:gd name="connsiteX4" fmla="*/ 5458350 w 5563429"/>
              <a:gd name="connsiteY4" fmla="*/ 2148559 h 2165399"/>
              <a:gd name="connsiteX0" fmla="*/ 0 w 5563429"/>
              <a:gd name="connsiteY0" fmla="*/ 1492211 h 2165399"/>
              <a:gd name="connsiteX1" fmla="*/ 3612721 w 5563429"/>
              <a:gd name="connsiteY1" fmla="*/ 0 h 2165399"/>
              <a:gd name="connsiteX2" fmla="*/ 5149811 w 5563429"/>
              <a:gd name="connsiteY2" fmla="*/ 2165390 h 2165399"/>
              <a:gd name="connsiteX3" fmla="*/ 5458350 w 5563429"/>
              <a:gd name="connsiteY3" fmla="*/ 2148559 h 2165399"/>
              <a:gd name="connsiteX0" fmla="*/ 0 w 5458350"/>
              <a:gd name="connsiteY0" fmla="*/ 1492211 h 2148559"/>
              <a:gd name="connsiteX1" fmla="*/ 3612721 w 5458350"/>
              <a:gd name="connsiteY1" fmla="*/ 0 h 2148559"/>
              <a:gd name="connsiteX2" fmla="*/ 5458350 w 5458350"/>
              <a:gd name="connsiteY2" fmla="*/ 2148559 h 2148559"/>
              <a:gd name="connsiteX0" fmla="*/ 0 w 5385423"/>
              <a:gd name="connsiteY0" fmla="*/ 1492211 h 1811970"/>
              <a:gd name="connsiteX1" fmla="*/ 3612721 w 5385423"/>
              <a:gd name="connsiteY1" fmla="*/ 0 h 1811970"/>
              <a:gd name="connsiteX2" fmla="*/ 5385423 w 5385423"/>
              <a:gd name="connsiteY2" fmla="*/ 1811970 h 181197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800402"/>
              <a:gd name="connsiteX1" fmla="*/ 3612721 w 5346154"/>
              <a:gd name="connsiteY1" fmla="*/ 0 h 1800402"/>
              <a:gd name="connsiteX2" fmla="*/ 5346154 w 5346154"/>
              <a:gd name="connsiteY2" fmla="*/ 1795140 h 1800402"/>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5379 h 1798308"/>
              <a:gd name="connsiteX1" fmla="*/ 3612721 w 5346154"/>
              <a:gd name="connsiteY1" fmla="*/ 3168 h 1798308"/>
              <a:gd name="connsiteX2" fmla="*/ 3570999 w 5346154"/>
              <a:gd name="connsiteY2" fmla="*/ 1120193 h 1798308"/>
              <a:gd name="connsiteX3" fmla="*/ 5346154 w 5346154"/>
              <a:gd name="connsiteY3" fmla="*/ 1798308 h 1798308"/>
              <a:gd name="connsiteX0" fmla="*/ 0 w 5346154"/>
              <a:gd name="connsiteY0" fmla="*/ 1494874 h 1797803"/>
              <a:gd name="connsiteX1" fmla="*/ 3612721 w 5346154"/>
              <a:gd name="connsiteY1" fmla="*/ 2663 h 1797803"/>
              <a:gd name="connsiteX2" fmla="*/ 3742449 w 5346154"/>
              <a:gd name="connsiteY2" fmla="*/ 1295900 h 1797803"/>
              <a:gd name="connsiteX3" fmla="*/ 5346154 w 5346154"/>
              <a:gd name="connsiteY3" fmla="*/ 1797803 h 1797803"/>
              <a:gd name="connsiteX0" fmla="*/ 0 w 5346154"/>
              <a:gd name="connsiteY0" fmla="*/ 1494316 h 1797245"/>
              <a:gd name="connsiteX1" fmla="*/ 3612721 w 5346154"/>
              <a:gd name="connsiteY1" fmla="*/ 2105 h 1797245"/>
              <a:gd name="connsiteX2" fmla="*/ 3630531 w 5346154"/>
              <a:gd name="connsiteY2" fmla="*/ 1588236 h 1797245"/>
              <a:gd name="connsiteX3" fmla="*/ 5346154 w 5346154"/>
              <a:gd name="connsiteY3" fmla="*/ 1797245 h 1797245"/>
              <a:gd name="connsiteX0" fmla="*/ 0 w 5346154"/>
              <a:gd name="connsiteY0" fmla="*/ 1494561 h 1797490"/>
              <a:gd name="connsiteX1" fmla="*/ 3612721 w 5346154"/>
              <a:gd name="connsiteY1" fmla="*/ 2350 h 1797490"/>
              <a:gd name="connsiteX2" fmla="*/ 3630531 w 5346154"/>
              <a:gd name="connsiteY2" fmla="*/ 1588481 h 1797490"/>
              <a:gd name="connsiteX3" fmla="*/ 5346154 w 5346154"/>
              <a:gd name="connsiteY3" fmla="*/ 1797490 h 1797490"/>
              <a:gd name="connsiteX0" fmla="*/ 0 w 5346154"/>
              <a:gd name="connsiteY0" fmla="*/ 1492211 h 1795140"/>
              <a:gd name="connsiteX1" fmla="*/ 3612721 w 5346154"/>
              <a:gd name="connsiteY1" fmla="*/ 0 h 1795140"/>
              <a:gd name="connsiteX2" fmla="*/ 3630531 w 5346154"/>
              <a:gd name="connsiteY2" fmla="*/ 1586131 h 1795140"/>
              <a:gd name="connsiteX3" fmla="*/ 5346154 w 5346154"/>
              <a:gd name="connsiteY3" fmla="*/ 1795140 h 1795140"/>
              <a:gd name="connsiteX0" fmla="*/ 0 w 5346154"/>
              <a:gd name="connsiteY0" fmla="*/ 1492211 h 1795140"/>
              <a:gd name="connsiteX1" fmla="*/ 3612721 w 5346154"/>
              <a:gd name="connsiteY1" fmla="*/ 0 h 1795140"/>
              <a:gd name="connsiteX2" fmla="*/ 3630531 w 5346154"/>
              <a:gd name="connsiteY2" fmla="*/ 1586131 h 1795140"/>
              <a:gd name="connsiteX3" fmla="*/ 3625768 w 5346154"/>
              <a:gd name="connsiteY3" fmla="*/ 1581368 h 1795140"/>
              <a:gd name="connsiteX4" fmla="*/ 5346154 w 5346154"/>
              <a:gd name="connsiteY4" fmla="*/ 1795140 h 1795140"/>
              <a:gd name="connsiteX0" fmla="*/ 0 w 5346154"/>
              <a:gd name="connsiteY0" fmla="*/ 1492211 h 1795140"/>
              <a:gd name="connsiteX1" fmla="*/ 3612721 w 5346154"/>
              <a:gd name="connsiteY1" fmla="*/ 0 h 1795140"/>
              <a:gd name="connsiteX2" fmla="*/ 3630531 w 5346154"/>
              <a:gd name="connsiteY2" fmla="*/ 1586131 h 1795140"/>
              <a:gd name="connsiteX3" fmla="*/ 3747212 w 5346154"/>
              <a:gd name="connsiteY3" fmla="*/ 1717100 h 1795140"/>
              <a:gd name="connsiteX4" fmla="*/ 5346154 w 5346154"/>
              <a:gd name="connsiteY4" fmla="*/ 1795140 h 1795140"/>
              <a:gd name="connsiteX0" fmla="*/ 0 w 5346154"/>
              <a:gd name="connsiteY0" fmla="*/ 1492211 h 1795140"/>
              <a:gd name="connsiteX1" fmla="*/ 3612721 w 5346154"/>
              <a:gd name="connsiteY1" fmla="*/ 0 h 1795140"/>
              <a:gd name="connsiteX2" fmla="*/ 3630531 w 5346154"/>
              <a:gd name="connsiteY2" fmla="*/ 1586131 h 1795140"/>
              <a:gd name="connsiteX3" fmla="*/ 3747212 w 5346154"/>
              <a:gd name="connsiteY3" fmla="*/ 1717100 h 1795140"/>
              <a:gd name="connsiteX4" fmla="*/ 5346154 w 5346154"/>
              <a:gd name="connsiteY4" fmla="*/ 1795140 h 1795140"/>
              <a:gd name="connsiteX0" fmla="*/ 0 w 5346154"/>
              <a:gd name="connsiteY0" fmla="*/ 1492211 h 1795140"/>
              <a:gd name="connsiteX1" fmla="*/ 3612721 w 5346154"/>
              <a:gd name="connsiteY1" fmla="*/ 0 h 1795140"/>
              <a:gd name="connsiteX2" fmla="*/ 3630531 w 5346154"/>
              <a:gd name="connsiteY2" fmla="*/ 1586131 h 1795140"/>
              <a:gd name="connsiteX3" fmla="*/ 3747212 w 5346154"/>
              <a:gd name="connsiteY3" fmla="*/ 1717100 h 1795140"/>
              <a:gd name="connsiteX4" fmla="*/ 5346154 w 5346154"/>
              <a:gd name="connsiteY4" fmla="*/ 1795140 h 1795140"/>
              <a:gd name="connsiteX0" fmla="*/ 0 w 5346154"/>
              <a:gd name="connsiteY0" fmla="*/ 1492211 h 1795140"/>
              <a:gd name="connsiteX1" fmla="*/ 3612721 w 5346154"/>
              <a:gd name="connsiteY1" fmla="*/ 0 h 1795140"/>
              <a:gd name="connsiteX2" fmla="*/ 3630531 w 5346154"/>
              <a:gd name="connsiteY2" fmla="*/ 1586131 h 1795140"/>
              <a:gd name="connsiteX3" fmla="*/ 3747212 w 5346154"/>
              <a:gd name="connsiteY3" fmla="*/ 1717100 h 1795140"/>
              <a:gd name="connsiteX4" fmla="*/ 5346154 w 5346154"/>
              <a:gd name="connsiteY4" fmla="*/ 1795140 h 1795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6154" h="1795140">
                <a:moveTo>
                  <a:pt x="0" y="1492211"/>
                </a:moveTo>
                <a:cubicBezTo>
                  <a:pt x="3332231" y="1415543"/>
                  <a:pt x="3629549" y="1748394"/>
                  <a:pt x="3612721" y="0"/>
                </a:cubicBezTo>
                <a:cubicBezTo>
                  <a:pt x="3624480" y="675657"/>
                  <a:pt x="3624995" y="1139303"/>
                  <a:pt x="3630531" y="1586131"/>
                </a:cubicBezTo>
                <a:cubicBezTo>
                  <a:pt x="3642231" y="1711579"/>
                  <a:pt x="3666062" y="1713221"/>
                  <a:pt x="3747212" y="1717100"/>
                </a:cubicBezTo>
                <a:cubicBezTo>
                  <a:pt x="4046830" y="1743113"/>
                  <a:pt x="4813173" y="1769127"/>
                  <a:pt x="5346154" y="1795140"/>
                </a:cubicBezTo>
              </a:path>
            </a:pathLst>
          </a:custGeom>
          <a:ln w="28575">
            <a:solidFill>
              <a:srgbClr val="00B0F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54" name="TextBox 53"/>
          <p:cNvSpPr txBox="1"/>
          <p:nvPr/>
        </p:nvSpPr>
        <p:spPr>
          <a:xfrm>
            <a:off x="9016021" y="4081826"/>
            <a:ext cx="184666" cy="369332"/>
          </a:xfrm>
          <a:prstGeom prst="rect">
            <a:avLst/>
          </a:prstGeom>
          <a:noFill/>
        </p:spPr>
        <p:txBody>
          <a:bodyPr wrap="none" rtlCol="0">
            <a:spAutoFit/>
          </a:bodyPr>
          <a:lstStyle/>
          <a:p>
            <a:endParaRPr lang="en-US" dirty="0"/>
          </a:p>
        </p:txBody>
      </p:sp>
      <p:sp>
        <p:nvSpPr>
          <p:cNvPr id="2" name="TextBox 1"/>
          <p:cNvSpPr txBox="1"/>
          <p:nvPr/>
        </p:nvSpPr>
        <p:spPr>
          <a:xfrm>
            <a:off x="4329835" y="2838290"/>
            <a:ext cx="1753449" cy="369332"/>
          </a:xfrm>
          <a:prstGeom prst="rect">
            <a:avLst/>
          </a:prstGeom>
          <a:noFill/>
        </p:spPr>
        <p:txBody>
          <a:bodyPr wrap="square" rtlCol="0">
            <a:spAutoFit/>
          </a:bodyPr>
          <a:lstStyle/>
          <a:p>
            <a:r>
              <a:rPr lang="en-US" dirty="0" smtClean="0">
                <a:solidFill>
                  <a:schemeClr val="tx1">
                    <a:lumMod val="60000"/>
                    <a:lumOff val="40000"/>
                  </a:schemeClr>
                </a:solidFill>
              </a:rPr>
              <a:t>Photons</a:t>
            </a:r>
            <a:endParaRPr lang="en-US" dirty="0">
              <a:solidFill>
                <a:schemeClr val="tx1">
                  <a:lumMod val="60000"/>
                  <a:lumOff val="40000"/>
                </a:schemeClr>
              </a:solidFill>
            </a:endParaRPr>
          </a:p>
        </p:txBody>
      </p:sp>
      <p:sp>
        <p:nvSpPr>
          <p:cNvPr id="13" name="TextBox 12"/>
          <p:cNvSpPr txBox="1"/>
          <p:nvPr/>
        </p:nvSpPr>
        <p:spPr>
          <a:xfrm>
            <a:off x="4380253" y="3914685"/>
            <a:ext cx="1753449" cy="369332"/>
          </a:xfrm>
          <a:prstGeom prst="rect">
            <a:avLst/>
          </a:prstGeom>
          <a:noFill/>
        </p:spPr>
        <p:txBody>
          <a:bodyPr wrap="square" rtlCol="0">
            <a:spAutoFit/>
          </a:bodyPr>
          <a:lstStyle/>
          <a:p>
            <a:r>
              <a:rPr lang="en-US" dirty="0" smtClean="0">
                <a:solidFill>
                  <a:srgbClr val="FF0000"/>
                </a:solidFill>
              </a:rPr>
              <a:t>Carbon</a:t>
            </a:r>
            <a:endParaRPr lang="en-US" dirty="0">
              <a:solidFill>
                <a:srgbClr val="FF0000"/>
              </a:solidFill>
            </a:endParaRPr>
          </a:p>
        </p:txBody>
      </p:sp>
      <p:sp>
        <p:nvSpPr>
          <p:cNvPr id="14" name="TextBox 13"/>
          <p:cNvSpPr txBox="1"/>
          <p:nvPr/>
        </p:nvSpPr>
        <p:spPr>
          <a:xfrm>
            <a:off x="4390614" y="4252379"/>
            <a:ext cx="1753449" cy="369332"/>
          </a:xfrm>
          <a:prstGeom prst="rect">
            <a:avLst/>
          </a:prstGeom>
          <a:noFill/>
        </p:spPr>
        <p:txBody>
          <a:bodyPr wrap="square" rtlCol="0">
            <a:spAutoFit/>
          </a:bodyPr>
          <a:lstStyle/>
          <a:p>
            <a:r>
              <a:rPr lang="en-US" dirty="0" smtClean="0">
                <a:solidFill>
                  <a:srgbClr val="33B9DB"/>
                </a:solidFill>
              </a:rPr>
              <a:t>Protons</a:t>
            </a:r>
            <a:endParaRPr lang="en-US" dirty="0">
              <a:solidFill>
                <a:srgbClr val="33B9DB"/>
              </a:solidFill>
            </a:endParaRPr>
          </a:p>
        </p:txBody>
      </p:sp>
    </p:spTree>
    <p:extLst>
      <p:ext uri="{BB962C8B-B14F-4D97-AF65-F5344CB8AC3E}">
        <p14:creationId xmlns:p14="http://schemas.microsoft.com/office/powerpoint/2010/main" val="2139391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1000"/>
                                        <p:tgtEl>
                                          <p:spTgt spid="52"/>
                                        </p:tgtEl>
                                      </p:cBhvr>
                                    </p:animEffect>
                                  </p:childTnLst>
                                </p:cTn>
                              </p:par>
                              <p:par>
                                <p:cTn id="8" presetID="1" presetClass="entr" presetSubtype="0" fill="hold" grpId="0" nodeType="withEffect">
                                  <p:stCondLst>
                                    <p:cond delay="1000"/>
                                  </p:stCondLst>
                                  <p:childTnLst>
                                    <p:set>
                                      <p:cBhvr>
                                        <p:cTn id="9" dur="1" fill="hold">
                                          <p:stCondLst>
                                            <p:cond delay="0"/>
                                          </p:stCondLst>
                                        </p:cTn>
                                        <p:tgtEl>
                                          <p:spTgt spid="2"/>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43"/>
                                        </p:tgtEl>
                                        <p:attrNameLst>
                                          <p:attrName>style.visibility</p:attrName>
                                        </p:attrNameLst>
                                      </p:cBhvr>
                                      <p:to>
                                        <p:strVal val="visible"/>
                                      </p:to>
                                    </p:set>
                                    <p:animEffect transition="in" filter="wipe(left)">
                                      <p:cBhvr>
                                        <p:cTn id="14" dur="2000"/>
                                        <p:tgtEl>
                                          <p:spTgt spid="4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wipe(left)">
                                      <p:cBhvr>
                                        <p:cTn id="19" dur="1000"/>
                                        <p:tgtEl>
                                          <p:spTgt spid="53"/>
                                        </p:tgtEl>
                                      </p:cBhvr>
                                    </p:animEffect>
                                  </p:childTnLst>
                                </p:cTn>
                              </p:par>
                              <p:par>
                                <p:cTn id="20" presetID="1" presetClass="entr" presetSubtype="0" fill="hold" grpId="0" nodeType="withEffect">
                                  <p:stCondLst>
                                    <p:cond delay="1000"/>
                                  </p:stCondLst>
                                  <p:childTnLst>
                                    <p:set>
                                      <p:cBhvr>
                                        <p:cTn id="21" dur="1" fill="hold">
                                          <p:stCondLst>
                                            <p:cond delay="0"/>
                                          </p:stCondLst>
                                        </p:cTn>
                                        <p:tgtEl>
                                          <p:spTgt spid="14"/>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51"/>
                                        </p:tgtEl>
                                        <p:attrNameLst>
                                          <p:attrName>style.visibility</p:attrName>
                                        </p:attrNameLst>
                                      </p:cBhvr>
                                      <p:to>
                                        <p:strVal val="visible"/>
                                      </p:to>
                                    </p:set>
                                    <p:animEffect transition="in" filter="wipe(left)">
                                      <p:cBhvr>
                                        <p:cTn id="26" dur="1000"/>
                                        <p:tgtEl>
                                          <p:spTgt spid="51"/>
                                        </p:tgtEl>
                                      </p:cBhvr>
                                    </p:animEffect>
                                  </p:childTnLst>
                                </p:cTn>
                              </p:par>
                              <p:par>
                                <p:cTn id="27" presetID="1" presetClass="entr" presetSubtype="0" fill="hold" grpId="0" nodeType="withEffect">
                                  <p:stCondLst>
                                    <p:cond delay="100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1" nodeType="clickEffect">
                                  <p:stCondLst>
                                    <p:cond delay="0"/>
                                  </p:stCondLst>
                                  <p:childTnLst>
                                    <p:set>
                                      <p:cBhvr>
                                        <p:cTn id="32" dur="1" fill="hold">
                                          <p:stCondLst>
                                            <p:cond delay="0"/>
                                          </p:stCondLst>
                                        </p:cTn>
                                        <p:tgtEl>
                                          <p:spTgt spid="43"/>
                                        </p:tgtEl>
                                        <p:attrNameLst>
                                          <p:attrName>style.visibility</p:attrName>
                                        </p:attrNameLst>
                                      </p:cBhvr>
                                      <p:to>
                                        <p:strVal val="hidden"/>
                                      </p:to>
                                    </p:set>
                                  </p:childTnLst>
                                </p:cTn>
                              </p:par>
                              <p:par>
                                <p:cTn id="33" presetID="22" presetClass="entr" presetSubtype="8"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wipe(left)">
                                      <p:cBhvr>
                                        <p:cTn id="35" dur="2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3" grpId="1" animBg="1"/>
      <p:bldP spid="44" grpId="0" animBg="1"/>
      <p:bldP spid="51" grpId="0" animBg="1"/>
      <p:bldP spid="52" grpId="0" animBg="1"/>
      <p:bldP spid="53" grpId="0" animBg="1"/>
      <p:bldP spid="2" grpId="0"/>
      <p:bldP spid="13"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558753" y="1489052"/>
            <a:ext cx="2011954" cy="4180600"/>
          </a:xfrm>
          <a:prstGeom prst="rect">
            <a:avLst/>
          </a:prstGeom>
          <a:solidFill>
            <a:srgbClr val="00000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1" name="Title 30"/>
          <p:cNvSpPr>
            <a:spLocks noGrp="1"/>
          </p:cNvSpPr>
          <p:nvPr>
            <p:ph type="title"/>
          </p:nvPr>
        </p:nvSpPr>
        <p:spPr/>
        <p:txBody>
          <a:bodyPr>
            <a:normAutofit fontScale="90000"/>
          </a:bodyPr>
          <a:lstStyle/>
          <a:p>
            <a:r>
              <a:rPr lang="en-US" dirty="0"/>
              <a:t>Hadron Therapy</a:t>
            </a:r>
            <a:br>
              <a:rPr lang="en-US" dirty="0"/>
            </a:br>
            <a:r>
              <a:rPr lang="en-US" sz="2200" dirty="0"/>
              <a:t>New treatment opportunities for deep-</a:t>
            </a:r>
            <a:r>
              <a:rPr lang="en-US" sz="2200" dirty="0" smtClean="0"/>
              <a:t>seated </a:t>
            </a:r>
            <a:r>
              <a:rPr lang="en-US" sz="2200" dirty="0" err="1"/>
              <a:t>tumours</a:t>
            </a:r>
            <a:r>
              <a:rPr lang="en-US" sz="2200" dirty="0"/>
              <a:t/>
            </a:r>
            <a:br>
              <a:rPr lang="en-US" sz="2200" dirty="0"/>
            </a:br>
            <a:endParaRPr lang="en-US" sz="2200" dirty="0"/>
          </a:p>
        </p:txBody>
      </p:sp>
      <p:sp>
        <p:nvSpPr>
          <p:cNvPr id="33" name="TextBox 32"/>
          <p:cNvSpPr txBox="1"/>
          <p:nvPr/>
        </p:nvSpPr>
        <p:spPr>
          <a:xfrm>
            <a:off x="-2379004" y="483342"/>
            <a:ext cx="184666" cy="369332"/>
          </a:xfrm>
          <a:prstGeom prst="rect">
            <a:avLst/>
          </a:prstGeom>
          <a:noFill/>
        </p:spPr>
        <p:txBody>
          <a:bodyPr wrap="none" rtlCol="0">
            <a:spAutoFit/>
          </a:bodyPr>
          <a:lstStyle/>
          <a:p>
            <a:endParaRPr lang="en-US" dirty="0"/>
          </a:p>
        </p:txBody>
      </p:sp>
      <p:sp>
        <p:nvSpPr>
          <p:cNvPr id="51" name="Freeform 50"/>
          <p:cNvSpPr/>
          <p:nvPr/>
        </p:nvSpPr>
        <p:spPr>
          <a:xfrm>
            <a:off x="578870" y="2108551"/>
            <a:ext cx="3572725" cy="2172117"/>
          </a:xfrm>
          <a:custGeom>
            <a:avLst/>
            <a:gdLst>
              <a:gd name="connsiteX0" fmla="*/ 0 w 5032005"/>
              <a:gd name="connsiteY0" fmla="*/ 2266669 h 2726674"/>
              <a:gd name="connsiteX1" fmla="*/ 2036363 w 5032005"/>
              <a:gd name="connsiteY1" fmla="*/ 2233010 h 2726674"/>
              <a:gd name="connsiteX2" fmla="*/ 3085398 w 5032005"/>
              <a:gd name="connsiteY2" fmla="*/ 2064716 h 2726674"/>
              <a:gd name="connsiteX3" fmla="*/ 3500525 w 5032005"/>
              <a:gd name="connsiteY3" fmla="*/ 1571052 h 2726674"/>
              <a:gd name="connsiteX4" fmla="*/ 3623941 w 5032005"/>
              <a:gd name="connsiteY4" fmla="*/ 11523 h 2726674"/>
              <a:gd name="connsiteX5" fmla="*/ 3640770 w 5032005"/>
              <a:gd name="connsiteY5" fmla="*/ 2474232 h 2726674"/>
              <a:gd name="connsiteX6" fmla="*/ 3803455 w 5032005"/>
              <a:gd name="connsiteY6" fmla="*/ 2608868 h 2726674"/>
              <a:gd name="connsiteX7" fmla="*/ 5032005 w 5032005"/>
              <a:gd name="connsiteY7" fmla="*/ 2726674 h 2726674"/>
              <a:gd name="connsiteX8" fmla="*/ 5032005 w 5032005"/>
              <a:gd name="connsiteY8" fmla="*/ 2726674 h 2726674"/>
              <a:gd name="connsiteX0" fmla="*/ 0 w 5032005"/>
              <a:gd name="connsiteY0" fmla="*/ 2261846 h 2721851"/>
              <a:gd name="connsiteX1" fmla="*/ 2036363 w 5032005"/>
              <a:gd name="connsiteY1" fmla="*/ 2228187 h 2721851"/>
              <a:gd name="connsiteX2" fmla="*/ 3085398 w 5032005"/>
              <a:gd name="connsiteY2" fmla="*/ 2059893 h 2721851"/>
              <a:gd name="connsiteX3" fmla="*/ 3500525 w 5032005"/>
              <a:gd name="connsiteY3" fmla="*/ 1566229 h 2721851"/>
              <a:gd name="connsiteX4" fmla="*/ 3623941 w 5032005"/>
              <a:gd name="connsiteY4" fmla="*/ 6700 h 2721851"/>
              <a:gd name="connsiteX5" fmla="*/ 3640770 w 5032005"/>
              <a:gd name="connsiteY5" fmla="*/ 2239406 h 2721851"/>
              <a:gd name="connsiteX6" fmla="*/ 3803455 w 5032005"/>
              <a:gd name="connsiteY6" fmla="*/ 2604045 h 2721851"/>
              <a:gd name="connsiteX7" fmla="*/ 5032005 w 5032005"/>
              <a:gd name="connsiteY7" fmla="*/ 2721851 h 2721851"/>
              <a:gd name="connsiteX8" fmla="*/ 5032005 w 5032005"/>
              <a:gd name="connsiteY8" fmla="*/ 2721851 h 2721851"/>
              <a:gd name="connsiteX0" fmla="*/ 0 w 5032005"/>
              <a:gd name="connsiteY0" fmla="*/ 2261846 h 2721851"/>
              <a:gd name="connsiteX1" fmla="*/ 2036363 w 5032005"/>
              <a:gd name="connsiteY1" fmla="*/ 2228187 h 2721851"/>
              <a:gd name="connsiteX2" fmla="*/ 3085398 w 5032005"/>
              <a:gd name="connsiteY2" fmla="*/ 2059893 h 2721851"/>
              <a:gd name="connsiteX3" fmla="*/ 3500525 w 5032005"/>
              <a:gd name="connsiteY3" fmla="*/ 1566229 h 2721851"/>
              <a:gd name="connsiteX4" fmla="*/ 3623941 w 5032005"/>
              <a:gd name="connsiteY4" fmla="*/ 6700 h 2721851"/>
              <a:gd name="connsiteX5" fmla="*/ 3640770 w 5032005"/>
              <a:gd name="connsiteY5" fmla="*/ 2239406 h 2721851"/>
              <a:gd name="connsiteX6" fmla="*/ 3803455 w 5032005"/>
              <a:gd name="connsiteY6" fmla="*/ 2604045 h 2721851"/>
              <a:gd name="connsiteX7" fmla="*/ 5032005 w 5032005"/>
              <a:gd name="connsiteY7" fmla="*/ 2721851 h 2721851"/>
              <a:gd name="connsiteX8" fmla="*/ 5032005 w 5032005"/>
              <a:gd name="connsiteY8" fmla="*/ 2721851 h 2721851"/>
              <a:gd name="connsiteX0" fmla="*/ 0 w 5032005"/>
              <a:gd name="connsiteY0" fmla="*/ 2261846 h 2721851"/>
              <a:gd name="connsiteX1" fmla="*/ 2036363 w 5032005"/>
              <a:gd name="connsiteY1" fmla="*/ 2228187 h 2721851"/>
              <a:gd name="connsiteX2" fmla="*/ 3085398 w 5032005"/>
              <a:gd name="connsiteY2" fmla="*/ 2059893 h 2721851"/>
              <a:gd name="connsiteX3" fmla="*/ 3500525 w 5032005"/>
              <a:gd name="connsiteY3" fmla="*/ 1566229 h 2721851"/>
              <a:gd name="connsiteX4" fmla="*/ 3623941 w 5032005"/>
              <a:gd name="connsiteY4" fmla="*/ 6700 h 2721851"/>
              <a:gd name="connsiteX5" fmla="*/ 3640770 w 5032005"/>
              <a:gd name="connsiteY5" fmla="*/ 2239406 h 2721851"/>
              <a:gd name="connsiteX6" fmla="*/ 3881992 w 5032005"/>
              <a:gd name="connsiteY6" fmla="*/ 2615264 h 2721851"/>
              <a:gd name="connsiteX7" fmla="*/ 5032005 w 5032005"/>
              <a:gd name="connsiteY7" fmla="*/ 2721851 h 2721851"/>
              <a:gd name="connsiteX8" fmla="*/ 5032005 w 5032005"/>
              <a:gd name="connsiteY8" fmla="*/ 2721851 h 2721851"/>
              <a:gd name="connsiteX0" fmla="*/ 0 w 5032005"/>
              <a:gd name="connsiteY0" fmla="*/ 2261846 h 2721851"/>
              <a:gd name="connsiteX1" fmla="*/ 2036363 w 5032005"/>
              <a:gd name="connsiteY1" fmla="*/ 2228187 h 2721851"/>
              <a:gd name="connsiteX2" fmla="*/ 3085398 w 5032005"/>
              <a:gd name="connsiteY2" fmla="*/ 2059893 h 2721851"/>
              <a:gd name="connsiteX3" fmla="*/ 3500525 w 5032005"/>
              <a:gd name="connsiteY3" fmla="*/ 1566229 h 2721851"/>
              <a:gd name="connsiteX4" fmla="*/ 3623941 w 5032005"/>
              <a:gd name="connsiteY4" fmla="*/ 6700 h 2721851"/>
              <a:gd name="connsiteX5" fmla="*/ 3640770 w 5032005"/>
              <a:gd name="connsiteY5" fmla="*/ 2239406 h 2721851"/>
              <a:gd name="connsiteX6" fmla="*/ 3881992 w 5032005"/>
              <a:gd name="connsiteY6" fmla="*/ 2615264 h 2721851"/>
              <a:gd name="connsiteX7" fmla="*/ 5032005 w 5032005"/>
              <a:gd name="connsiteY7" fmla="*/ 2721851 h 2721851"/>
              <a:gd name="connsiteX8" fmla="*/ 5032005 w 5032005"/>
              <a:gd name="connsiteY8" fmla="*/ 2721851 h 2721851"/>
              <a:gd name="connsiteX0" fmla="*/ 0 w 5032005"/>
              <a:gd name="connsiteY0" fmla="*/ 2261846 h 2723811"/>
              <a:gd name="connsiteX1" fmla="*/ 2036363 w 5032005"/>
              <a:gd name="connsiteY1" fmla="*/ 2228187 h 2723811"/>
              <a:gd name="connsiteX2" fmla="*/ 3085398 w 5032005"/>
              <a:gd name="connsiteY2" fmla="*/ 2059893 h 2723811"/>
              <a:gd name="connsiteX3" fmla="*/ 3500525 w 5032005"/>
              <a:gd name="connsiteY3" fmla="*/ 1566229 h 2723811"/>
              <a:gd name="connsiteX4" fmla="*/ 3623941 w 5032005"/>
              <a:gd name="connsiteY4" fmla="*/ 6700 h 2723811"/>
              <a:gd name="connsiteX5" fmla="*/ 3640770 w 5032005"/>
              <a:gd name="connsiteY5" fmla="*/ 2239406 h 2723811"/>
              <a:gd name="connsiteX6" fmla="*/ 4078336 w 5032005"/>
              <a:gd name="connsiteY6" fmla="*/ 2671363 h 2723811"/>
              <a:gd name="connsiteX7" fmla="*/ 5032005 w 5032005"/>
              <a:gd name="connsiteY7" fmla="*/ 2721851 h 2723811"/>
              <a:gd name="connsiteX8" fmla="*/ 5032005 w 5032005"/>
              <a:gd name="connsiteY8" fmla="*/ 2721851 h 2723811"/>
              <a:gd name="connsiteX0" fmla="*/ 0 w 5032005"/>
              <a:gd name="connsiteY0" fmla="*/ 2261846 h 2723811"/>
              <a:gd name="connsiteX1" fmla="*/ 2036363 w 5032005"/>
              <a:gd name="connsiteY1" fmla="*/ 2228187 h 2723811"/>
              <a:gd name="connsiteX2" fmla="*/ 3085398 w 5032005"/>
              <a:gd name="connsiteY2" fmla="*/ 2059893 h 2723811"/>
              <a:gd name="connsiteX3" fmla="*/ 3500525 w 5032005"/>
              <a:gd name="connsiteY3" fmla="*/ 1566229 h 2723811"/>
              <a:gd name="connsiteX4" fmla="*/ 3623941 w 5032005"/>
              <a:gd name="connsiteY4" fmla="*/ 6700 h 2723811"/>
              <a:gd name="connsiteX5" fmla="*/ 3640770 w 5032005"/>
              <a:gd name="connsiteY5" fmla="*/ 2239406 h 2723811"/>
              <a:gd name="connsiteX6" fmla="*/ 4078336 w 5032005"/>
              <a:gd name="connsiteY6" fmla="*/ 2671363 h 2723811"/>
              <a:gd name="connsiteX7" fmla="*/ 5032005 w 5032005"/>
              <a:gd name="connsiteY7" fmla="*/ 2721851 h 2723811"/>
              <a:gd name="connsiteX8" fmla="*/ 5032005 w 5032005"/>
              <a:gd name="connsiteY8" fmla="*/ 2721851 h 2723811"/>
              <a:gd name="connsiteX0" fmla="*/ 0 w 5032005"/>
              <a:gd name="connsiteY0" fmla="*/ 2286408 h 2748373"/>
              <a:gd name="connsiteX1" fmla="*/ 2036363 w 5032005"/>
              <a:gd name="connsiteY1" fmla="*/ 2252749 h 2748373"/>
              <a:gd name="connsiteX2" fmla="*/ 3085398 w 5032005"/>
              <a:gd name="connsiteY2" fmla="*/ 2084455 h 2748373"/>
              <a:gd name="connsiteX3" fmla="*/ 3500525 w 5032005"/>
              <a:gd name="connsiteY3" fmla="*/ 1590791 h 2748373"/>
              <a:gd name="connsiteX4" fmla="*/ 3623941 w 5032005"/>
              <a:gd name="connsiteY4" fmla="*/ 31262 h 2748373"/>
              <a:gd name="connsiteX5" fmla="*/ 3640770 w 5032005"/>
              <a:gd name="connsiteY5" fmla="*/ 2263968 h 2748373"/>
              <a:gd name="connsiteX6" fmla="*/ 4078336 w 5032005"/>
              <a:gd name="connsiteY6" fmla="*/ 2695925 h 2748373"/>
              <a:gd name="connsiteX7" fmla="*/ 5032005 w 5032005"/>
              <a:gd name="connsiteY7" fmla="*/ 2746413 h 2748373"/>
              <a:gd name="connsiteX8" fmla="*/ 5032005 w 5032005"/>
              <a:gd name="connsiteY8" fmla="*/ 2746413 h 2748373"/>
              <a:gd name="connsiteX0" fmla="*/ 0 w 5032005"/>
              <a:gd name="connsiteY0" fmla="*/ 2258725 h 2732728"/>
              <a:gd name="connsiteX1" fmla="*/ 2036363 w 5032005"/>
              <a:gd name="connsiteY1" fmla="*/ 2225066 h 2732728"/>
              <a:gd name="connsiteX2" fmla="*/ 3085398 w 5032005"/>
              <a:gd name="connsiteY2" fmla="*/ 2056772 h 2732728"/>
              <a:gd name="connsiteX3" fmla="*/ 3500525 w 5032005"/>
              <a:gd name="connsiteY3" fmla="*/ 1563108 h 2732728"/>
              <a:gd name="connsiteX4" fmla="*/ 3623941 w 5032005"/>
              <a:gd name="connsiteY4" fmla="*/ 3579 h 2732728"/>
              <a:gd name="connsiteX5" fmla="*/ 3657600 w 5032005"/>
              <a:gd name="connsiteY5" fmla="*/ 2045551 h 2732728"/>
              <a:gd name="connsiteX6" fmla="*/ 4078336 w 5032005"/>
              <a:gd name="connsiteY6" fmla="*/ 2668242 h 2732728"/>
              <a:gd name="connsiteX7" fmla="*/ 5032005 w 5032005"/>
              <a:gd name="connsiteY7" fmla="*/ 2718730 h 2732728"/>
              <a:gd name="connsiteX8" fmla="*/ 5032005 w 5032005"/>
              <a:gd name="connsiteY8" fmla="*/ 2718730 h 2732728"/>
              <a:gd name="connsiteX0" fmla="*/ 0 w 5032005"/>
              <a:gd name="connsiteY0" fmla="*/ 2258725 h 2732728"/>
              <a:gd name="connsiteX1" fmla="*/ 2036363 w 5032005"/>
              <a:gd name="connsiteY1" fmla="*/ 2225066 h 2732728"/>
              <a:gd name="connsiteX2" fmla="*/ 3085398 w 5032005"/>
              <a:gd name="connsiteY2" fmla="*/ 2056772 h 2732728"/>
              <a:gd name="connsiteX3" fmla="*/ 3500525 w 5032005"/>
              <a:gd name="connsiteY3" fmla="*/ 1563108 h 2732728"/>
              <a:gd name="connsiteX4" fmla="*/ 3623941 w 5032005"/>
              <a:gd name="connsiteY4" fmla="*/ 3579 h 2732728"/>
              <a:gd name="connsiteX5" fmla="*/ 3657600 w 5032005"/>
              <a:gd name="connsiteY5" fmla="*/ 2045551 h 2732728"/>
              <a:gd name="connsiteX6" fmla="*/ 4078336 w 5032005"/>
              <a:gd name="connsiteY6" fmla="*/ 2668242 h 2732728"/>
              <a:gd name="connsiteX7" fmla="*/ 5032005 w 5032005"/>
              <a:gd name="connsiteY7" fmla="*/ 2718730 h 2732728"/>
              <a:gd name="connsiteX8" fmla="*/ 5032005 w 5032005"/>
              <a:gd name="connsiteY8" fmla="*/ 2718730 h 2732728"/>
              <a:gd name="connsiteX0" fmla="*/ 0 w 5032005"/>
              <a:gd name="connsiteY0" fmla="*/ 2258725 h 2718730"/>
              <a:gd name="connsiteX1" fmla="*/ 2036363 w 5032005"/>
              <a:gd name="connsiteY1" fmla="*/ 2225066 h 2718730"/>
              <a:gd name="connsiteX2" fmla="*/ 3085398 w 5032005"/>
              <a:gd name="connsiteY2" fmla="*/ 2056772 h 2718730"/>
              <a:gd name="connsiteX3" fmla="*/ 3500525 w 5032005"/>
              <a:gd name="connsiteY3" fmla="*/ 1563108 h 2718730"/>
              <a:gd name="connsiteX4" fmla="*/ 3623941 w 5032005"/>
              <a:gd name="connsiteY4" fmla="*/ 3579 h 2718730"/>
              <a:gd name="connsiteX5" fmla="*/ 3657600 w 5032005"/>
              <a:gd name="connsiteY5" fmla="*/ 2045551 h 2718730"/>
              <a:gd name="connsiteX6" fmla="*/ 3870773 w 5032005"/>
              <a:gd name="connsiteY6" fmla="*/ 2623363 h 2718730"/>
              <a:gd name="connsiteX7" fmla="*/ 5032005 w 5032005"/>
              <a:gd name="connsiteY7" fmla="*/ 2718730 h 2718730"/>
              <a:gd name="connsiteX8" fmla="*/ 5032005 w 5032005"/>
              <a:gd name="connsiteY8" fmla="*/ 2718730 h 2718730"/>
              <a:gd name="connsiteX0" fmla="*/ 0 w 5032005"/>
              <a:gd name="connsiteY0" fmla="*/ 2258725 h 2718730"/>
              <a:gd name="connsiteX1" fmla="*/ 2036363 w 5032005"/>
              <a:gd name="connsiteY1" fmla="*/ 2225066 h 2718730"/>
              <a:gd name="connsiteX2" fmla="*/ 3085398 w 5032005"/>
              <a:gd name="connsiteY2" fmla="*/ 2056772 h 2718730"/>
              <a:gd name="connsiteX3" fmla="*/ 3500525 w 5032005"/>
              <a:gd name="connsiteY3" fmla="*/ 1563108 h 2718730"/>
              <a:gd name="connsiteX4" fmla="*/ 3623941 w 5032005"/>
              <a:gd name="connsiteY4" fmla="*/ 3579 h 2718730"/>
              <a:gd name="connsiteX5" fmla="*/ 3657600 w 5032005"/>
              <a:gd name="connsiteY5" fmla="*/ 2045551 h 2718730"/>
              <a:gd name="connsiteX6" fmla="*/ 3870773 w 5032005"/>
              <a:gd name="connsiteY6" fmla="*/ 2623363 h 2718730"/>
              <a:gd name="connsiteX7" fmla="*/ 5032005 w 5032005"/>
              <a:gd name="connsiteY7" fmla="*/ 2718730 h 2718730"/>
              <a:gd name="connsiteX8" fmla="*/ 5032005 w 5032005"/>
              <a:gd name="connsiteY8" fmla="*/ 2718730 h 2718730"/>
              <a:gd name="connsiteX0" fmla="*/ 0 w 5032005"/>
              <a:gd name="connsiteY0" fmla="*/ 2258725 h 2718730"/>
              <a:gd name="connsiteX1" fmla="*/ 2036363 w 5032005"/>
              <a:gd name="connsiteY1" fmla="*/ 2225066 h 2718730"/>
              <a:gd name="connsiteX2" fmla="*/ 3085398 w 5032005"/>
              <a:gd name="connsiteY2" fmla="*/ 2056772 h 2718730"/>
              <a:gd name="connsiteX3" fmla="*/ 3500525 w 5032005"/>
              <a:gd name="connsiteY3" fmla="*/ 1563108 h 2718730"/>
              <a:gd name="connsiteX4" fmla="*/ 3623941 w 5032005"/>
              <a:gd name="connsiteY4" fmla="*/ 3579 h 2718730"/>
              <a:gd name="connsiteX5" fmla="*/ 3657600 w 5032005"/>
              <a:gd name="connsiteY5" fmla="*/ 2045551 h 2718730"/>
              <a:gd name="connsiteX6" fmla="*/ 3898822 w 5032005"/>
              <a:gd name="connsiteY6" fmla="*/ 2606534 h 2718730"/>
              <a:gd name="connsiteX7" fmla="*/ 5032005 w 5032005"/>
              <a:gd name="connsiteY7" fmla="*/ 2718730 h 2718730"/>
              <a:gd name="connsiteX8" fmla="*/ 5032005 w 5032005"/>
              <a:gd name="connsiteY8" fmla="*/ 2718730 h 2718730"/>
              <a:gd name="connsiteX0" fmla="*/ 0 w 5032005"/>
              <a:gd name="connsiteY0" fmla="*/ 2258725 h 2718730"/>
              <a:gd name="connsiteX1" fmla="*/ 2036363 w 5032005"/>
              <a:gd name="connsiteY1" fmla="*/ 2225066 h 2718730"/>
              <a:gd name="connsiteX2" fmla="*/ 3085398 w 5032005"/>
              <a:gd name="connsiteY2" fmla="*/ 2056772 h 2718730"/>
              <a:gd name="connsiteX3" fmla="*/ 3500525 w 5032005"/>
              <a:gd name="connsiteY3" fmla="*/ 1563108 h 2718730"/>
              <a:gd name="connsiteX4" fmla="*/ 3623941 w 5032005"/>
              <a:gd name="connsiteY4" fmla="*/ 3579 h 2718730"/>
              <a:gd name="connsiteX5" fmla="*/ 3657600 w 5032005"/>
              <a:gd name="connsiteY5" fmla="*/ 2045551 h 2718730"/>
              <a:gd name="connsiteX6" fmla="*/ 3898822 w 5032005"/>
              <a:gd name="connsiteY6" fmla="*/ 2606534 h 2718730"/>
              <a:gd name="connsiteX7" fmla="*/ 5032005 w 5032005"/>
              <a:gd name="connsiteY7" fmla="*/ 2718730 h 2718730"/>
              <a:gd name="connsiteX8" fmla="*/ 5032005 w 5032005"/>
              <a:gd name="connsiteY8" fmla="*/ 2718730 h 2718730"/>
              <a:gd name="connsiteX0" fmla="*/ 0 w 5032005"/>
              <a:gd name="connsiteY0" fmla="*/ 2258725 h 2718730"/>
              <a:gd name="connsiteX1" fmla="*/ 2036363 w 5032005"/>
              <a:gd name="connsiteY1" fmla="*/ 2225066 h 2718730"/>
              <a:gd name="connsiteX2" fmla="*/ 3085398 w 5032005"/>
              <a:gd name="connsiteY2" fmla="*/ 2056772 h 2718730"/>
              <a:gd name="connsiteX3" fmla="*/ 3500525 w 5032005"/>
              <a:gd name="connsiteY3" fmla="*/ 1563108 h 2718730"/>
              <a:gd name="connsiteX4" fmla="*/ 3623941 w 5032005"/>
              <a:gd name="connsiteY4" fmla="*/ 3579 h 2718730"/>
              <a:gd name="connsiteX5" fmla="*/ 3657600 w 5032005"/>
              <a:gd name="connsiteY5" fmla="*/ 2045551 h 2718730"/>
              <a:gd name="connsiteX6" fmla="*/ 3898822 w 5032005"/>
              <a:gd name="connsiteY6" fmla="*/ 2606534 h 2718730"/>
              <a:gd name="connsiteX7" fmla="*/ 5032005 w 5032005"/>
              <a:gd name="connsiteY7" fmla="*/ 2718730 h 2718730"/>
              <a:gd name="connsiteX8" fmla="*/ 5032005 w 5032005"/>
              <a:gd name="connsiteY8" fmla="*/ 2718730 h 2718730"/>
              <a:gd name="connsiteX0" fmla="*/ 0 w 5032005"/>
              <a:gd name="connsiteY0" fmla="*/ 2258725 h 2718730"/>
              <a:gd name="connsiteX1" fmla="*/ 3085398 w 5032005"/>
              <a:gd name="connsiteY1" fmla="*/ 2056772 h 2718730"/>
              <a:gd name="connsiteX2" fmla="*/ 3500525 w 5032005"/>
              <a:gd name="connsiteY2" fmla="*/ 1563108 h 2718730"/>
              <a:gd name="connsiteX3" fmla="*/ 3623941 w 5032005"/>
              <a:gd name="connsiteY3" fmla="*/ 3579 h 2718730"/>
              <a:gd name="connsiteX4" fmla="*/ 3657600 w 5032005"/>
              <a:gd name="connsiteY4" fmla="*/ 2045551 h 2718730"/>
              <a:gd name="connsiteX5" fmla="*/ 3898822 w 5032005"/>
              <a:gd name="connsiteY5" fmla="*/ 2606534 h 2718730"/>
              <a:gd name="connsiteX6" fmla="*/ 5032005 w 5032005"/>
              <a:gd name="connsiteY6" fmla="*/ 2718730 h 2718730"/>
              <a:gd name="connsiteX7" fmla="*/ 5032005 w 5032005"/>
              <a:gd name="connsiteY7" fmla="*/ 2718730 h 2718730"/>
              <a:gd name="connsiteX0" fmla="*/ 0 w 5032005"/>
              <a:gd name="connsiteY0" fmla="*/ 2258814 h 2718819"/>
              <a:gd name="connsiteX1" fmla="*/ 3500525 w 5032005"/>
              <a:gd name="connsiteY1" fmla="*/ 1563197 h 2718819"/>
              <a:gd name="connsiteX2" fmla="*/ 3623941 w 5032005"/>
              <a:gd name="connsiteY2" fmla="*/ 3668 h 2718819"/>
              <a:gd name="connsiteX3" fmla="*/ 3657600 w 5032005"/>
              <a:gd name="connsiteY3" fmla="*/ 2045640 h 2718819"/>
              <a:gd name="connsiteX4" fmla="*/ 3898822 w 5032005"/>
              <a:gd name="connsiteY4" fmla="*/ 2606623 h 2718819"/>
              <a:gd name="connsiteX5" fmla="*/ 5032005 w 5032005"/>
              <a:gd name="connsiteY5" fmla="*/ 2718819 h 2718819"/>
              <a:gd name="connsiteX6" fmla="*/ 5032005 w 5032005"/>
              <a:gd name="connsiteY6" fmla="*/ 2718819 h 27188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714 h 2715719"/>
              <a:gd name="connsiteX1" fmla="*/ 3623941 w 5032005"/>
              <a:gd name="connsiteY1" fmla="*/ 568 h 2715719"/>
              <a:gd name="connsiteX2" fmla="*/ 3657600 w 5032005"/>
              <a:gd name="connsiteY2" fmla="*/ 2042540 h 2715719"/>
              <a:gd name="connsiteX3" fmla="*/ 3898822 w 5032005"/>
              <a:gd name="connsiteY3" fmla="*/ 2603523 h 2715719"/>
              <a:gd name="connsiteX4" fmla="*/ 5032005 w 5032005"/>
              <a:gd name="connsiteY4" fmla="*/ 2715719 h 2715719"/>
              <a:gd name="connsiteX5" fmla="*/ 5032005 w 5032005"/>
              <a:gd name="connsiteY5" fmla="*/ 2715719 h 2715719"/>
              <a:gd name="connsiteX0" fmla="*/ 0 w 5032005"/>
              <a:gd name="connsiteY0" fmla="*/ 2255146 h 2715151"/>
              <a:gd name="connsiteX1" fmla="*/ 3623941 w 5032005"/>
              <a:gd name="connsiteY1" fmla="*/ 0 h 2715151"/>
              <a:gd name="connsiteX2" fmla="*/ 3657600 w 5032005"/>
              <a:gd name="connsiteY2" fmla="*/ 2041972 h 2715151"/>
              <a:gd name="connsiteX3" fmla="*/ 3898822 w 5032005"/>
              <a:gd name="connsiteY3" fmla="*/ 2602955 h 2715151"/>
              <a:gd name="connsiteX4" fmla="*/ 5032005 w 5032005"/>
              <a:gd name="connsiteY4" fmla="*/ 2715151 h 2715151"/>
              <a:gd name="connsiteX5" fmla="*/ 5032005 w 5032005"/>
              <a:gd name="connsiteY5" fmla="*/ 2715151 h 2715151"/>
              <a:gd name="connsiteX0" fmla="*/ 0 w 5032005"/>
              <a:gd name="connsiteY0" fmla="*/ 2255146 h 2715151"/>
              <a:gd name="connsiteX1" fmla="*/ 3623941 w 5032005"/>
              <a:gd name="connsiteY1" fmla="*/ 0 h 2715151"/>
              <a:gd name="connsiteX2" fmla="*/ 3638550 w 5032005"/>
              <a:gd name="connsiteY2" fmla="*/ 2038162 h 2715151"/>
              <a:gd name="connsiteX3" fmla="*/ 3898822 w 5032005"/>
              <a:gd name="connsiteY3" fmla="*/ 2602955 h 2715151"/>
              <a:gd name="connsiteX4" fmla="*/ 5032005 w 5032005"/>
              <a:gd name="connsiteY4" fmla="*/ 2715151 h 2715151"/>
              <a:gd name="connsiteX5" fmla="*/ 5032005 w 5032005"/>
              <a:gd name="connsiteY5" fmla="*/ 2715151 h 2715151"/>
              <a:gd name="connsiteX0" fmla="*/ 0 w 5032005"/>
              <a:gd name="connsiteY0" fmla="*/ 2255146 h 2715151"/>
              <a:gd name="connsiteX1" fmla="*/ 3623941 w 5032005"/>
              <a:gd name="connsiteY1" fmla="*/ 0 h 2715151"/>
              <a:gd name="connsiteX2" fmla="*/ 3638550 w 5032005"/>
              <a:gd name="connsiteY2" fmla="*/ 2038162 h 2715151"/>
              <a:gd name="connsiteX3" fmla="*/ 3898822 w 5032005"/>
              <a:gd name="connsiteY3" fmla="*/ 2602955 h 2715151"/>
              <a:gd name="connsiteX4" fmla="*/ 5032005 w 5032005"/>
              <a:gd name="connsiteY4" fmla="*/ 2715151 h 2715151"/>
              <a:gd name="connsiteX5" fmla="*/ 5032005 w 5032005"/>
              <a:gd name="connsiteY5" fmla="*/ 2715151 h 2715151"/>
              <a:gd name="connsiteX0" fmla="*/ 0 w 5032005"/>
              <a:gd name="connsiteY0" fmla="*/ 2255146 h 2715151"/>
              <a:gd name="connsiteX1" fmla="*/ 3623941 w 5032005"/>
              <a:gd name="connsiteY1" fmla="*/ 0 h 2715151"/>
              <a:gd name="connsiteX2" fmla="*/ 3638550 w 5032005"/>
              <a:gd name="connsiteY2" fmla="*/ 2038162 h 2715151"/>
              <a:gd name="connsiteX3" fmla="*/ 3898822 w 5032005"/>
              <a:gd name="connsiteY3" fmla="*/ 2602955 h 2715151"/>
              <a:gd name="connsiteX4" fmla="*/ 5032005 w 5032005"/>
              <a:gd name="connsiteY4" fmla="*/ 2715151 h 2715151"/>
              <a:gd name="connsiteX5" fmla="*/ 5032005 w 5032005"/>
              <a:gd name="connsiteY5" fmla="*/ 2715151 h 2715151"/>
              <a:gd name="connsiteX0" fmla="*/ 0 w 5032005"/>
              <a:gd name="connsiteY0" fmla="*/ 2255146 h 2715151"/>
              <a:gd name="connsiteX1" fmla="*/ 3623941 w 5032005"/>
              <a:gd name="connsiteY1" fmla="*/ 0 h 2715151"/>
              <a:gd name="connsiteX2" fmla="*/ 3638550 w 5032005"/>
              <a:gd name="connsiteY2" fmla="*/ 2038162 h 2715151"/>
              <a:gd name="connsiteX3" fmla="*/ 3898822 w 5032005"/>
              <a:gd name="connsiteY3" fmla="*/ 2602955 h 2715151"/>
              <a:gd name="connsiteX4" fmla="*/ 5032005 w 5032005"/>
              <a:gd name="connsiteY4" fmla="*/ 2715151 h 2715151"/>
              <a:gd name="connsiteX5" fmla="*/ 5032005 w 5032005"/>
              <a:gd name="connsiteY5" fmla="*/ 2715151 h 2715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32005" h="2715151">
                <a:moveTo>
                  <a:pt x="0" y="2255146"/>
                </a:moveTo>
                <a:cubicBezTo>
                  <a:pt x="3282288" y="2179024"/>
                  <a:pt x="3642991" y="2575529"/>
                  <a:pt x="3623941" y="0"/>
                </a:cubicBezTo>
                <a:cubicBezTo>
                  <a:pt x="3616321" y="741711"/>
                  <a:pt x="3632216" y="1429076"/>
                  <a:pt x="3638550" y="2038162"/>
                </a:cubicBezTo>
                <a:cubicBezTo>
                  <a:pt x="3644884" y="2647248"/>
                  <a:pt x="3678010" y="2570134"/>
                  <a:pt x="3898822" y="2602955"/>
                </a:cubicBezTo>
                <a:cubicBezTo>
                  <a:pt x="4119634" y="2635776"/>
                  <a:pt x="4843141" y="2696452"/>
                  <a:pt x="5032005" y="2715151"/>
                </a:cubicBezTo>
                <a:lnTo>
                  <a:pt x="5032005" y="2715151"/>
                </a:lnTo>
              </a:path>
            </a:pathLst>
          </a:custGeom>
          <a:ln w="28575">
            <a:solidFill>
              <a:srgbClr val="C0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52" name="Freeform 51"/>
          <p:cNvSpPr/>
          <p:nvPr/>
        </p:nvSpPr>
        <p:spPr>
          <a:xfrm>
            <a:off x="595702" y="2082628"/>
            <a:ext cx="5265485" cy="1542119"/>
          </a:xfrm>
          <a:custGeom>
            <a:avLst/>
            <a:gdLst>
              <a:gd name="connsiteX0" fmla="*/ 0 w 7416177"/>
              <a:gd name="connsiteY0" fmla="*/ 1919458 h 1919458"/>
              <a:gd name="connsiteX1" fmla="*/ 488054 w 7416177"/>
              <a:gd name="connsiteY1" fmla="*/ 90658 h 1919458"/>
              <a:gd name="connsiteX2" fmla="*/ 1795141 w 7416177"/>
              <a:gd name="connsiteY2" fmla="*/ 331880 h 1919458"/>
              <a:gd name="connsiteX3" fmla="*/ 3068569 w 7416177"/>
              <a:gd name="connsiteY3" fmla="*/ 803104 h 1919458"/>
              <a:gd name="connsiteX4" fmla="*/ 4678587 w 7416177"/>
              <a:gd name="connsiteY4" fmla="*/ 1285549 h 1919458"/>
              <a:gd name="connsiteX5" fmla="*/ 6961782 w 7416177"/>
              <a:gd name="connsiteY5" fmla="*/ 1796042 h 1919458"/>
              <a:gd name="connsiteX6" fmla="*/ 7416177 w 7416177"/>
              <a:gd name="connsiteY6" fmla="*/ 1863360 h 1919458"/>
              <a:gd name="connsiteX7" fmla="*/ 7416177 w 7416177"/>
              <a:gd name="connsiteY7" fmla="*/ 1863360 h 1919458"/>
              <a:gd name="connsiteX0" fmla="*/ 0 w 7416177"/>
              <a:gd name="connsiteY0" fmla="*/ 1932826 h 1932826"/>
              <a:gd name="connsiteX1" fmla="*/ 488054 w 7416177"/>
              <a:gd name="connsiteY1" fmla="*/ 104026 h 1932826"/>
              <a:gd name="connsiteX2" fmla="*/ 1666115 w 7416177"/>
              <a:gd name="connsiteY2" fmla="*/ 289150 h 1932826"/>
              <a:gd name="connsiteX3" fmla="*/ 3068569 w 7416177"/>
              <a:gd name="connsiteY3" fmla="*/ 816472 h 1932826"/>
              <a:gd name="connsiteX4" fmla="*/ 4678587 w 7416177"/>
              <a:gd name="connsiteY4" fmla="*/ 1298917 h 1932826"/>
              <a:gd name="connsiteX5" fmla="*/ 6961782 w 7416177"/>
              <a:gd name="connsiteY5" fmla="*/ 1809410 h 1932826"/>
              <a:gd name="connsiteX6" fmla="*/ 7416177 w 7416177"/>
              <a:gd name="connsiteY6" fmla="*/ 1876728 h 1932826"/>
              <a:gd name="connsiteX7" fmla="*/ 7416177 w 7416177"/>
              <a:gd name="connsiteY7" fmla="*/ 1876728 h 1932826"/>
              <a:gd name="connsiteX0" fmla="*/ 0 w 7416177"/>
              <a:gd name="connsiteY0" fmla="*/ 1937578 h 1937578"/>
              <a:gd name="connsiteX1" fmla="*/ 488054 w 7416177"/>
              <a:gd name="connsiteY1" fmla="*/ 108778 h 1937578"/>
              <a:gd name="connsiteX2" fmla="*/ 1666115 w 7416177"/>
              <a:gd name="connsiteY2" fmla="*/ 293902 h 1937578"/>
              <a:gd name="connsiteX3" fmla="*/ 3068569 w 7416177"/>
              <a:gd name="connsiteY3" fmla="*/ 821224 h 1937578"/>
              <a:gd name="connsiteX4" fmla="*/ 4678587 w 7416177"/>
              <a:gd name="connsiteY4" fmla="*/ 1303669 h 1937578"/>
              <a:gd name="connsiteX5" fmla="*/ 6961782 w 7416177"/>
              <a:gd name="connsiteY5" fmla="*/ 1814162 h 1937578"/>
              <a:gd name="connsiteX6" fmla="*/ 7416177 w 7416177"/>
              <a:gd name="connsiteY6" fmla="*/ 1881480 h 1937578"/>
              <a:gd name="connsiteX7" fmla="*/ 7416177 w 7416177"/>
              <a:gd name="connsiteY7" fmla="*/ 1881480 h 1937578"/>
              <a:gd name="connsiteX0" fmla="*/ 0 w 7416177"/>
              <a:gd name="connsiteY0" fmla="*/ 1937578 h 1937578"/>
              <a:gd name="connsiteX1" fmla="*/ 488054 w 7416177"/>
              <a:gd name="connsiteY1" fmla="*/ 108778 h 1937578"/>
              <a:gd name="connsiteX2" fmla="*/ 1666115 w 7416177"/>
              <a:gd name="connsiteY2" fmla="*/ 293902 h 1937578"/>
              <a:gd name="connsiteX3" fmla="*/ 3068569 w 7416177"/>
              <a:gd name="connsiteY3" fmla="*/ 821224 h 1937578"/>
              <a:gd name="connsiteX4" fmla="*/ 4678587 w 7416177"/>
              <a:gd name="connsiteY4" fmla="*/ 1303669 h 1937578"/>
              <a:gd name="connsiteX5" fmla="*/ 6961782 w 7416177"/>
              <a:gd name="connsiteY5" fmla="*/ 1814162 h 1937578"/>
              <a:gd name="connsiteX6" fmla="*/ 7416177 w 7416177"/>
              <a:gd name="connsiteY6" fmla="*/ 1881480 h 1937578"/>
              <a:gd name="connsiteX7" fmla="*/ 7416177 w 7416177"/>
              <a:gd name="connsiteY7" fmla="*/ 1881480 h 1937578"/>
              <a:gd name="connsiteX0" fmla="*/ 0 w 7416177"/>
              <a:gd name="connsiteY0" fmla="*/ 1937578 h 1937578"/>
              <a:gd name="connsiteX1" fmla="*/ 488054 w 7416177"/>
              <a:gd name="connsiteY1" fmla="*/ 108778 h 1937578"/>
              <a:gd name="connsiteX2" fmla="*/ 1666115 w 7416177"/>
              <a:gd name="connsiteY2" fmla="*/ 293902 h 1937578"/>
              <a:gd name="connsiteX3" fmla="*/ 3068569 w 7416177"/>
              <a:gd name="connsiteY3" fmla="*/ 821224 h 1937578"/>
              <a:gd name="connsiteX4" fmla="*/ 4678587 w 7416177"/>
              <a:gd name="connsiteY4" fmla="*/ 1303669 h 1937578"/>
              <a:gd name="connsiteX5" fmla="*/ 6961782 w 7416177"/>
              <a:gd name="connsiteY5" fmla="*/ 1814162 h 1937578"/>
              <a:gd name="connsiteX6" fmla="*/ 7416177 w 7416177"/>
              <a:gd name="connsiteY6" fmla="*/ 1881480 h 1937578"/>
              <a:gd name="connsiteX7" fmla="*/ 7416177 w 7416177"/>
              <a:gd name="connsiteY7" fmla="*/ 1881480 h 1937578"/>
              <a:gd name="connsiteX0" fmla="*/ 0 w 7416177"/>
              <a:gd name="connsiteY0" fmla="*/ 1681882 h 1681882"/>
              <a:gd name="connsiteX1" fmla="*/ 1666115 w 7416177"/>
              <a:gd name="connsiteY1" fmla="*/ 38206 h 1681882"/>
              <a:gd name="connsiteX2" fmla="*/ 3068569 w 7416177"/>
              <a:gd name="connsiteY2" fmla="*/ 565528 h 1681882"/>
              <a:gd name="connsiteX3" fmla="*/ 4678587 w 7416177"/>
              <a:gd name="connsiteY3" fmla="*/ 1047973 h 1681882"/>
              <a:gd name="connsiteX4" fmla="*/ 6961782 w 7416177"/>
              <a:gd name="connsiteY4" fmla="*/ 1558466 h 1681882"/>
              <a:gd name="connsiteX5" fmla="*/ 7416177 w 7416177"/>
              <a:gd name="connsiteY5" fmla="*/ 1625784 h 1681882"/>
              <a:gd name="connsiteX6" fmla="*/ 7416177 w 7416177"/>
              <a:gd name="connsiteY6" fmla="*/ 1625784 h 1681882"/>
              <a:gd name="connsiteX0" fmla="*/ 0 w 7416177"/>
              <a:gd name="connsiteY0" fmla="*/ 1133091 h 1133091"/>
              <a:gd name="connsiteX1" fmla="*/ 3068569 w 7416177"/>
              <a:gd name="connsiteY1" fmla="*/ 16737 h 1133091"/>
              <a:gd name="connsiteX2" fmla="*/ 4678587 w 7416177"/>
              <a:gd name="connsiteY2" fmla="*/ 499182 h 1133091"/>
              <a:gd name="connsiteX3" fmla="*/ 6961782 w 7416177"/>
              <a:gd name="connsiteY3" fmla="*/ 1009675 h 1133091"/>
              <a:gd name="connsiteX4" fmla="*/ 7416177 w 7416177"/>
              <a:gd name="connsiteY4" fmla="*/ 1076993 h 1133091"/>
              <a:gd name="connsiteX5" fmla="*/ 7416177 w 7416177"/>
              <a:gd name="connsiteY5" fmla="*/ 1076993 h 1133091"/>
              <a:gd name="connsiteX0" fmla="*/ 0 w 7416177"/>
              <a:gd name="connsiteY0" fmla="*/ 1116727 h 1116727"/>
              <a:gd name="connsiteX1" fmla="*/ 3068569 w 7416177"/>
              <a:gd name="connsiteY1" fmla="*/ 373 h 1116727"/>
              <a:gd name="connsiteX2" fmla="*/ 6961782 w 7416177"/>
              <a:gd name="connsiteY2" fmla="*/ 993311 h 1116727"/>
              <a:gd name="connsiteX3" fmla="*/ 7416177 w 7416177"/>
              <a:gd name="connsiteY3" fmla="*/ 1060629 h 1116727"/>
              <a:gd name="connsiteX4" fmla="*/ 7416177 w 7416177"/>
              <a:gd name="connsiteY4" fmla="*/ 1060629 h 1116727"/>
              <a:gd name="connsiteX0" fmla="*/ 0 w 7416177"/>
              <a:gd name="connsiteY0" fmla="*/ 1116427 h 1116427"/>
              <a:gd name="connsiteX1" fmla="*/ 3068569 w 7416177"/>
              <a:gd name="connsiteY1" fmla="*/ 73 h 1116427"/>
              <a:gd name="connsiteX2" fmla="*/ 7416177 w 7416177"/>
              <a:gd name="connsiteY2" fmla="*/ 1060329 h 1116427"/>
              <a:gd name="connsiteX3" fmla="*/ 7416177 w 7416177"/>
              <a:gd name="connsiteY3" fmla="*/ 1060329 h 1116427"/>
              <a:gd name="connsiteX0" fmla="*/ 0 w 7416177"/>
              <a:gd name="connsiteY0" fmla="*/ 1845700 h 1845700"/>
              <a:gd name="connsiteX1" fmla="*/ 3068569 w 7416177"/>
              <a:gd name="connsiteY1" fmla="*/ 729346 h 1845700"/>
              <a:gd name="connsiteX2" fmla="*/ 7416177 w 7416177"/>
              <a:gd name="connsiteY2" fmla="*/ 1789602 h 1845700"/>
              <a:gd name="connsiteX3" fmla="*/ 7416177 w 7416177"/>
              <a:gd name="connsiteY3" fmla="*/ 1789602 h 1845700"/>
              <a:gd name="connsiteX0" fmla="*/ 0 w 7416177"/>
              <a:gd name="connsiteY0" fmla="*/ 2052806 h 2052806"/>
              <a:gd name="connsiteX1" fmla="*/ 3068569 w 7416177"/>
              <a:gd name="connsiteY1" fmla="*/ 936452 h 2052806"/>
              <a:gd name="connsiteX2" fmla="*/ 7416177 w 7416177"/>
              <a:gd name="connsiteY2" fmla="*/ 1996708 h 2052806"/>
              <a:gd name="connsiteX3" fmla="*/ 7416177 w 7416177"/>
              <a:gd name="connsiteY3" fmla="*/ 1996708 h 2052806"/>
              <a:gd name="connsiteX0" fmla="*/ 0 w 7416177"/>
              <a:gd name="connsiteY0" fmla="*/ 1938493 h 1938493"/>
              <a:gd name="connsiteX1" fmla="*/ 3068569 w 7416177"/>
              <a:gd name="connsiteY1" fmla="*/ 822139 h 1938493"/>
              <a:gd name="connsiteX2" fmla="*/ 7416177 w 7416177"/>
              <a:gd name="connsiteY2" fmla="*/ 1882395 h 1938493"/>
              <a:gd name="connsiteX3" fmla="*/ 7416177 w 7416177"/>
              <a:gd name="connsiteY3" fmla="*/ 1882395 h 1938493"/>
              <a:gd name="connsiteX0" fmla="*/ 0 w 7416177"/>
              <a:gd name="connsiteY0" fmla="*/ 1994544 h 1994544"/>
              <a:gd name="connsiteX1" fmla="*/ 3068569 w 7416177"/>
              <a:gd name="connsiteY1" fmla="*/ 878190 h 1994544"/>
              <a:gd name="connsiteX2" fmla="*/ 7416177 w 7416177"/>
              <a:gd name="connsiteY2" fmla="*/ 1938446 h 1994544"/>
              <a:gd name="connsiteX3" fmla="*/ 7416177 w 7416177"/>
              <a:gd name="connsiteY3" fmla="*/ 1938446 h 1994544"/>
              <a:gd name="connsiteX0" fmla="*/ 0 w 7416177"/>
              <a:gd name="connsiteY0" fmla="*/ 1881664 h 1881664"/>
              <a:gd name="connsiteX1" fmla="*/ 3068569 w 7416177"/>
              <a:gd name="connsiteY1" fmla="*/ 765310 h 1881664"/>
              <a:gd name="connsiteX2" fmla="*/ 7416177 w 7416177"/>
              <a:gd name="connsiteY2" fmla="*/ 1825566 h 1881664"/>
              <a:gd name="connsiteX3" fmla="*/ 7416177 w 7416177"/>
              <a:gd name="connsiteY3" fmla="*/ 1825566 h 1881664"/>
              <a:gd name="connsiteX0" fmla="*/ 0 w 7416177"/>
              <a:gd name="connsiteY0" fmla="*/ 1928743 h 1928743"/>
              <a:gd name="connsiteX1" fmla="*/ 3068569 w 7416177"/>
              <a:gd name="connsiteY1" fmla="*/ 812389 h 1928743"/>
              <a:gd name="connsiteX2" fmla="*/ 7416177 w 7416177"/>
              <a:gd name="connsiteY2" fmla="*/ 1872645 h 1928743"/>
              <a:gd name="connsiteX3" fmla="*/ 7416177 w 7416177"/>
              <a:gd name="connsiteY3" fmla="*/ 1872645 h 1928743"/>
              <a:gd name="connsiteX0" fmla="*/ 0 w 7416177"/>
              <a:gd name="connsiteY0" fmla="*/ 1946249 h 1946249"/>
              <a:gd name="connsiteX1" fmla="*/ 3068569 w 7416177"/>
              <a:gd name="connsiteY1" fmla="*/ 829895 h 1946249"/>
              <a:gd name="connsiteX2" fmla="*/ 7416177 w 7416177"/>
              <a:gd name="connsiteY2" fmla="*/ 1890151 h 1946249"/>
              <a:gd name="connsiteX3" fmla="*/ 7416177 w 7416177"/>
              <a:gd name="connsiteY3" fmla="*/ 1890151 h 1946249"/>
              <a:gd name="connsiteX0" fmla="*/ 0 w 7416177"/>
              <a:gd name="connsiteY0" fmla="*/ 1908547 h 1908547"/>
              <a:gd name="connsiteX1" fmla="*/ 3068569 w 7416177"/>
              <a:gd name="connsiteY1" fmla="*/ 792193 h 1908547"/>
              <a:gd name="connsiteX2" fmla="*/ 7416177 w 7416177"/>
              <a:gd name="connsiteY2" fmla="*/ 1852449 h 1908547"/>
              <a:gd name="connsiteX3" fmla="*/ 7416177 w 7416177"/>
              <a:gd name="connsiteY3" fmla="*/ 1852449 h 1908547"/>
              <a:gd name="connsiteX0" fmla="*/ 0 w 7416177"/>
              <a:gd name="connsiteY0" fmla="*/ 1931492 h 1931492"/>
              <a:gd name="connsiteX1" fmla="*/ 3068569 w 7416177"/>
              <a:gd name="connsiteY1" fmla="*/ 815138 h 1931492"/>
              <a:gd name="connsiteX2" fmla="*/ 7416177 w 7416177"/>
              <a:gd name="connsiteY2" fmla="*/ 1875394 h 1931492"/>
              <a:gd name="connsiteX3" fmla="*/ 7416177 w 7416177"/>
              <a:gd name="connsiteY3" fmla="*/ 1875394 h 1931492"/>
              <a:gd name="connsiteX0" fmla="*/ 0 w 7416177"/>
              <a:gd name="connsiteY0" fmla="*/ 1931492 h 1931492"/>
              <a:gd name="connsiteX1" fmla="*/ 3068569 w 7416177"/>
              <a:gd name="connsiteY1" fmla="*/ 815138 h 1931492"/>
              <a:gd name="connsiteX2" fmla="*/ 7416177 w 7416177"/>
              <a:gd name="connsiteY2" fmla="*/ 1875394 h 1931492"/>
              <a:gd name="connsiteX3" fmla="*/ 7416177 w 7416177"/>
              <a:gd name="connsiteY3" fmla="*/ 1875394 h 1931492"/>
              <a:gd name="connsiteX0" fmla="*/ 0 w 7416177"/>
              <a:gd name="connsiteY0" fmla="*/ 1878152 h 1878152"/>
              <a:gd name="connsiteX1" fmla="*/ 3068569 w 7416177"/>
              <a:gd name="connsiteY1" fmla="*/ 761798 h 1878152"/>
              <a:gd name="connsiteX2" fmla="*/ 7416177 w 7416177"/>
              <a:gd name="connsiteY2" fmla="*/ 1822054 h 1878152"/>
              <a:gd name="connsiteX3" fmla="*/ 7416177 w 7416177"/>
              <a:gd name="connsiteY3" fmla="*/ 1822054 h 1878152"/>
              <a:gd name="connsiteX0" fmla="*/ 0 w 7416177"/>
              <a:gd name="connsiteY0" fmla="*/ 1927653 h 1927653"/>
              <a:gd name="connsiteX1" fmla="*/ 3068569 w 7416177"/>
              <a:gd name="connsiteY1" fmla="*/ 811299 h 1927653"/>
              <a:gd name="connsiteX2" fmla="*/ 7416177 w 7416177"/>
              <a:gd name="connsiteY2" fmla="*/ 1871555 h 1927653"/>
              <a:gd name="connsiteX3" fmla="*/ 7416177 w 7416177"/>
              <a:gd name="connsiteY3" fmla="*/ 1871555 h 1927653"/>
            </a:gdLst>
            <a:ahLst/>
            <a:cxnLst>
              <a:cxn ang="0">
                <a:pos x="connsiteX0" y="connsiteY0"/>
              </a:cxn>
              <a:cxn ang="0">
                <a:pos x="connsiteX1" y="connsiteY1"/>
              </a:cxn>
              <a:cxn ang="0">
                <a:pos x="connsiteX2" y="connsiteY2"/>
              </a:cxn>
              <a:cxn ang="0">
                <a:pos x="connsiteX3" y="connsiteY3"/>
              </a:cxn>
            </a:cxnLst>
            <a:rect l="l" t="t" r="r" b="b"/>
            <a:pathLst>
              <a:path w="7416177" h="1927653">
                <a:moveTo>
                  <a:pt x="0" y="1927653"/>
                </a:moveTo>
                <a:cubicBezTo>
                  <a:pt x="467835" y="-863971"/>
                  <a:pt x="346640" y="-42951"/>
                  <a:pt x="3068569" y="811299"/>
                </a:cubicBezTo>
                <a:cubicBezTo>
                  <a:pt x="5790498" y="1665549"/>
                  <a:pt x="6120076" y="1650396"/>
                  <a:pt x="7416177" y="1871555"/>
                </a:cubicBezTo>
                <a:lnTo>
                  <a:pt x="7416177" y="1871555"/>
                </a:lnTo>
              </a:path>
            </a:pathLst>
          </a:custGeom>
          <a:ln w="28575">
            <a:solidFill>
              <a:schemeClr val="tx2">
                <a:lumMod val="60000"/>
                <a:lumOff val="40000"/>
              </a:schemeClr>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53" name="Freeform 52"/>
          <p:cNvSpPr/>
          <p:nvPr/>
        </p:nvSpPr>
        <p:spPr>
          <a:xfrm>
            <a:off x="584485" y="3022956"/>
            <a:ext cx="3795768" cy="1436113"/>
          </a:xfrm>
          <a:custGeom>
            <a:avLst/>
            <a:gdLst>
              <a:gd name="connsiteX0" fmla="*/ 0 w 5391033"/>
              <a:gd name="connsiteY0" fmla="*/ 1494731 h 1814491"/>
              <a:gd name="connsiteX1" fmla="*/ 3612721 w 5391033"/>
              <a:gd name="connsiteY1" fmla="*/ 2520 h 1814491"/>
              <a:gd name="connsiteX2" fmla="*/ 5385423 w 5391033"/>
              <a:gd name="connsiteY2" fmla="*/ 1808881 h 1814491"/>
              <a:gd name="connsiteX3" fmla="*/ 5385423 w 5391033"/>
              <a:gd name="connsiteY3" fmla="*/ 1808881 h 1814491"/>
              <a:gd name="connsiteX4" fmla="*/ 5391033 w 5391033"/>
              <a:gd name="connsiteY4" fmla="*/ 1814491 h 1814491"/>
              <a:gd name="connsiteX0" fmla="*/ 0 w 5391033"/>
              <a:gd name="connsiteY0" fmla="*/ 2247646 h 2567406"/>
              <a:gd name="connsiteX1" fmla="*/ 3612721 w 5391033"/>
              <a:gd name="connsiteY1" fmla="*/ 755435 h 2567406"/>
              <a:gd name="connsiteX2" fmla="*/ 5385423 w 5391033"/>
              <a:gd name="connsiteY2" fmla="*/ 2561796 h 2567406"/>
              <a:gd name="connsiteX3" fmla="*/ 5385423 w 5391033"/>
              <a:gd name="connsiteY3" fmla="*/ 2561796 h 2567406"/>
              <a:gd name="connsiteX4" fmla="*/ 5391033 w 5391033"/>
              <a:gd name="connsiteY4" fmla="*/ 2567406 h 2567406"/>
              <a:gd name="connsiteX0" fmla="*/ 0 w 5391033"/>
              <a:gd name="connsiteY0" fmla="*/ 2247646 h 2567406"/>
              <a:gd name="connsiteX1" fmla="*/ 3612721 w 5391033"/>
              <a:gd name="connsiteY1" fmla="*/ 755435 h 2567406"/>
              <a:gd name="connsiteX2" fmla="*/ 5385423 w 5391033"/>
              <a:gd name="connsiteY2" fmla="*/ 2561796 h 2567406"/>
              <a:gd name="connsiteX3" fmla="*/ 5385423 w 5391033"/>
              <a:gd name="connsiteY3" fmla="*/ 2561796 h 2567406"/>
              <a:gd name="connsiteX4" fmla="*/ 5391033 w 5391033"/>
              <a:gd name="connsiteY4" fmla="*/ 2567406 h 2567406"/>
              <a:gd name="connsiteX0" fmla="*/ 0 w 5391033"/>
              <a:gd name="connsiteY0" fmla="*/ 2304525 h 2624285"/>
              <a:gd name="connsiteX1" fmla="*/ 3612721 w 5391033"/>
              <a:gd name="connsiteY1" fmla="*/ 812314 h 2624285"/>
              <a:gd name="connsiteX2" fmla="*/ 5385423 w 5391033"/>
              <a:gd name="connsiteY2" fmla="*/ 2618675 h 2624285"/>
              <a:gd name="connsiteX3" fmla="*/ 5385423 w 5391033"/>
              <a:gd name="connsiteY3" fmla="*/ 2618675 h 2624285"/>
              <a:gd name="connsiteX4" fmla="*/ 5391033 w 5391033"/>
              <a:gd name="connsiteY4" fmla="*/ 2624285 h 2624285"/>
              <a:gd name="connsiteX0" fmla="*/ 0 w 5391033"/>
              <a:gd name="connsiteY0" fmla="*/ 2304525 h 2624285"/>
              <a:gd name="connsiteX1" fmla="*/ 3612721 w 5391033"/>
              <a:gd name="connsiteY1" fmla="*/ 812314 h 2624285"/>
              <a:gd name="connsiteX2" fmla="*/ 5385423 w 5391033"/>
              <a:gd name="connsiteY2" fmla="*/ 2618675 h 2624285"/>
              <a:gd name="connsiteX3" fmla="*/ 5385423 w 5391033"/>
              <a:gd name="connsiteY3" fmla="*/ 2618675 h 2624285"/>
              <a:gd name="connsiteX4" fmla="*/ 5391033 w 5391033"/>
              <a:gd name="connsiteY4" fmla="*/ 2624285 h 2624285"/>
              <a:gd name="connsiteX0" fmla="*/ 0 w 5391033"/>
              <a:gd name="connsiteY0" fmla="*/ 2060266 h 2380026"/>
              <a:gd name="connsiteX1" fmla="*/ 3612721 w 5391033"/>
              <a:gd name="connsiteY1" fmla="*/ 568055 h 2380026"/>
              <a:gd name="connsiteX2" fmla="*/ 5385423 w 5391033"/>
              <a:gd name="connsiteY2" fmla="*/ 2374416 h 2380026"/>
              <a:gd name="connsiteX3" fmla="*/ 5385423 w 5391033"/>
              <a:gd name="connsiteY3" fmla="*/ 2374416 h 2380026"/>
              <a:gd name="connsiteX4" fmla="*/ 5391033 w 5391033"/>
              <a:gd name="connsiteY4" fmla="*/ 2380026 h 2380026"/>
              <a:gd name="connsiteX0" fmla="*/ 0 w 5391033"/>
              <a:gd name="connsiteY0" fmla="*/ 2060266 h 2380026"/>
              <a:gd name="connsiteX1" fmla="*/ 3612721 w 5391033"/>
              <a:gd name="connsiteY1" fmla="*/ 568055 h 2380026"/>
              <a:gd name="connsiteX2" fmla="*/ 5385423 w 5391033"/>
              <a:gd name="connsiteY2" fmla="*/ 2374416 h 2380026"/>
              <a:gd name="connsiteX3" fmla="*/ 5385423 w 5391033"/>
              <a:gd name="connsiteY3" fmla="*/ 2374416 h 2380026"/>
              <a:gd name="connsiteX4" fmla="*/ 5391033 w 5391033"/>
              <a:gd name="connsiteY4" fmla="*/ 2380026 h 2380026"/>
              <a:gd name="connsiteX0" fmla="*/ 0 w 5391033"/>
              <a:gd name="connsiteY0" fmla="*/ 1973667 h 2293427"/>
              <a:gd name="connsiteX1" fmla="*/ 3612721 w 5391033"/>
              <a:gd name="connsiteY1" fmla="*/ 481456 h 2293427"/>
              <a:gd name="connsiteX2" fmla="*/ 5385423 w 5391033"/>
              <a:gd name="connsiteY2" fmla="*/ 2287817 h 2293427"/>
              <a:gd name="connsiteX3" fmla="*/ 5385423 w 5391033"/>
              <a:gd name="connsiteY3" fmla="*/ 2287817 h 2293427"/>
              <a:gd name="connsiteX4" fmla="*/ 5391033 w 5391033"/>
              <a:gd name="connsiteY4" fmla="*/ 2293427 h 2293427"/>
              <a:gd name="connsiteX0" fmla="*/ 0 w 5391033"/>
              <a:gd name="connsiteY0" fmla="*/ 1973667 h 2293427"/>
              <a:gd name="connsiteX1" fmla="*/ 3612721 w 5391033"/>
              <a:gd name="connsiteY1" fmla="*/ 481456 h 2293427"/>
              <a:gd name="connsiteX2" fmla="*/ 5385423 w 5391033"/>
              <a:gd name="connsiteY2" fmla="*/ 2287817 h 2293427"/>
              <a:gd name="connsiteX3" fmla="*/ 5385423 w 5391033"/>
              <a:gd name="connsiteY3" fmla="*/ 2287817 h 2293427"/>
              <a:gd name="connsiteX4" fmla="*/ 5391033 w 5391033"/>
              <a:gd name="connsiteY4" fmla="*/ 2293427 h 2293427"/>
              <a:gd name="connsiteX0" fmla="*/ 0 w 5391033"/>
              <a:gd name="connsiteY0" fmla="*/ 1975805 h 2295565"/>
              <a:gd name="connsiteX1" fmla="*/ 3612721 w 5391033"/>
              <a:gd name="connsiteY1" fmla="*/ 483594 h 2295565"/>
              <a:gd name="connsiteX2" fmla="*/ 5385423 w 5391033"/>
              <a:gd name="connsiteY2" fmla="*/ 2289955 h 2295565"/>
              <a:gd name="connsiteX3" fmla="*/ 5385423 w 5391033"/>
              <a:gd name="connsiteY3" fmla="*/ 2289955 h 2295565"/>
              <a:gd name="connsiteX4" fmla="*/ 5391033 w 5391033"/>
              <a:gd name="connsiteY4" fmla="*/ 2295565 h 2295565"/>
              <a:gd name="connsiteX0" fmla="*/ 0 w 5391033"/>
              <a:gd name="connsiteY0" fmla="*/ 1975805 h 2295565"/>
              <a:gd name="connsiteX1" fmla="*/ 3612721 w 5391033"/>
              <a:gd name="connsiteY1" fmla="*/ 483594 h 2295565"/>
              <a:gd name="connsiteX2" fmla="*/ 5385423 w 5391033"/>
              <a:gd name="connsiteY2" fmla="*/ 2289955 h 2295565"/>
              <a:gd name="connsiteX3" fmla="*/ 5385423 w 5391033"/>
              <a:gd name="connsiteY3" fmla="*/ 2289955 h 2295565"/>
              <a:gd name="connsiteX4" fmla="*/ 5391033 w 5391033"/>
              <a:gd name="connsiteY4" fmla="*/ 2295565 h 2295565"/>
              <a:gd name="connsiteX0" fmla="*/ 0 w 5391033"/>
              <a:gd name="connsiteY0" fmla="*/ 1492211 h 1811971"/>
              <a:gd name="connsiteX1" fmla="*/ 3612721 w 5391033"/>
              <a:gd name="connsiteY1" fmla="*/ 0 h 1811971"/>
              <a:gd name="connsiteX2" fmla="*/ 5385423 w 5391033"/>
              <a:gd name="connsiteY2" fmla="*/ 1806361 h 1811971"/>
              <a:gd name="connsiteX3" fmla="*/ 5385423 w 5391033"/>
              <a:gd name="connsiteY3" fmla="*/ 1806361 h 1811971"/>
              <a:gd name="connsiteX4" fmla="*/ 5391033 w 5391033"/>
              <a:gd name="connsiteY4" fmla="*/ 1811971 h 1811971"/>
              <a:gd name="connsiteX0" fmla="*/ 0 w 5391033"/>
              <a:gd name="connsiteY0" fmla="*/ 1492211 h 1811971"/>
              <a:gd name="connsiteX1" fmla="*/ 3612721 w 5391033"/>
              <a:gd name="connsiteY1" fmla="*/ 0 h 1811971"/>
              <a:gd name="connsiteX2" fmla="*/ 5385423 w 5391033"/>
              <a:gd name="connsiteY2" fmla="*/ 1806361 h 1811971"/>
              <a:gd name="connsiteX3" fmla="*/ 5385423 w 5391033"/>
              <a:gd name="connsiteY3" fmla="*/ 1806361 h 1811971"/>
              <a:gd name="connsiteX4" fmla="*/ 5391033 w 5391033"/>
              <a:gd name="connsiteY4" fmla="*/ 1811971 h 1811971"/>
              <a:gd name="connsiteX0" fmla="*/ 0 w 5391033"/>
              <a:gd name="connsiteY0" fmla="*/ 1492211 h 1811971"/>
              <a:gd name="connsiteX1" fmla="*/ 3612721 w 5391033"/>
              <a:gd name="connsiteY1" fmla="*/ 0 h 1811971"/>
              <a:gd name="connsiteX2" fmla="*/ 5385423 w 5391033"/>
              <a:gd name="connsiteY2" fmla="*/ 1806361 h 1811971"/>
              <a:gd name="connsiteX3" fmla="*/ 5385423 w 5391033"/>
              <a:gd name="connsiteY3" fmla="*/ 1806361 h 1811971"/>
              <a:gd name="connsiteX4" fmla="*/ 5391033 w 5391033"/>
              <a:gd name="connsiteY4" fmla="*/ 1811971 h 1811971"/>
              <a:gd name="connsiteX0" fmla="*/ 0 w 5407862"/>
              <a:gd name="connsiteY0" fmla="*/ 1492211 h 1817580"/>
              <a:gd name="connsiteX1" fmla="*/ 3612721 w 5407862"/>
              <a:gd name="connsiteY1" fmla="*/ 0 h 1817580"/>
              <a:gd name="connsiteX2" fmla="*/ 5385423 w 5407862"/>
              <a:gd name="connsiteY2" fmla="*/ 1806361 h 1817580"/>
              <a:gd name="connsiteX3" fmla="*/ 5385423 w 5407862"/>
              <a:gd name="connsiteY3" fmla="*/ 1806361 h 1817580"/>
              <a:gd name="connsiteX4" fmla="*/ 5391033 w 5407862"/>
              <a:gd name="connsiteY4" fmla="*/ 1811971 h 1817580"/>
              <a:gd name="connsiteX5" fmla="*/ 5407862 w 5407862"/>
              <a:gd name="connsiteY5" fmla="*/ 1817580 h 1817580"/>
              <a:gd name="connsiteX0" fmla="*/ 0 w 5458350"/>
              <a:gd name="connsiteY0" fmla="*/ 1492211 h 2148559"/>
              <a:gd name="connsiteX1" fmla="*/ 3612721 w 5458350"/>
              <a:gd name="connsiteY1" fmla="*/ 0 h 2148559"/>
              <a:gd name="connsiteX2" fmla="*/ 5385423 w 5458350"/>
              <a:gd name="connsiteY2" fmla="*/ 1806361 h 2148559"/>
              <a:gd name="connsiteX3" fmla="*/ 5385423 w 5458350"/>
              <a:gd name="connsiteY3" fmla="*/ 1806361 h 2148559"/>
              <a:gd name="connsiteX4" fmla="*/ 5391033 w 5458350"/>
              <a:gd name="connsiteY4" fmla="*/ 1811971 h 2148559"/>
              <a:gd name="connsiteX5" fmla="*/ 5458350 w 5458350"/>
              <a:gd name="connsiteY5" fmla="*/ 2148559 h 2148559"/>
              <a:gd name="connsiteX0" fmla="*/ 0 w 5601310"/>
              <a:gd name="connsiteY0" fmla="*/ 1492211 h 2148559"/>
              <a:gd name="connsiteX1" fmla="*/ 3612721 w 5601310"/>
              <a:gd name="connsiteY1" fmla="*/ 0 h 2148559"/>
              <a:gd name="connsiteX2" fmla="*/ 5385423 w 5601310"/>
              <a:gd name="connsiteY2" fmla="*/ 1806361 h 2148559"/>
              <a:gd name="connsiteX3" fmla="*/ 5385423 w 5601310"/>
              <a:gd name="connsiteY3" fmla="*/ 1806361 h 2148559"/>
              <a:gd name="connsiteX4" fmla="*/ 5391033 w 5601310"/>
              <a:gd name="connsiteY4" fmla="*/ 1811971 h 2148559"/>
              <a:gd name="connsiteX5" fmla="*/ 5458350 w 5601310"/>
              <a:gd name="connsiteY5" fmla="*/ 2148559 h 2148559"/>
              <a:gd name="connsiteX0" fmla="*/ 0 w 5563429"/>
              <a:gd name="connsiteY0" fmla="*/ 1492211 h 2165399"/>
              <a:gd name="connsiteX1" fmla="*/ 3612721 w 5563429"/>
              <a:gd name="connsiteY1" fmla="*/ 0 h 2165399"/>
              <a:gd name="connsiteX2" fmla="*/ 5385423 w 5563429"/>
              <a:gd name="connsiteY2" fmla="*/ 1806361 h 2165399"/>
              <a:gd name="connsiteX3" fmla="*/ 5385423 w 5563429"/>
              <a:gd name="connsiteY3" fmla="*/ 1806361 h 2165399"/>
              <a:gd name="connsiteX4" fmla="*/ 5149811 w 5563429"/>
              <a:gd name="connsiteY4" fmla="*/ 2165390 h 2165399"/>
              <a:gd name="connsiteX5" fmla="*/ 5458350 w 5563429"/>
              <a:gd name="connsiteY5" fmla="*/ 2148559 h 2165399"/>
              <a:gd name="connsiteX0" fmla="*/ 0 w 5563429"/>
              <a:gd name="connsiteY0" fmla="*/ 1492211 h 2165399"/>
              <a:gd name="connsiteX1" fmla="*/ 3612721 w 5563429"/>
              <a:gd name="connsiteY1" fmla="*/ 0 h 2165399"/>
              <a:gd name="connsiteX2" fmla="*/ 5385423 w 5563429"/>
              <a:gd name="connsiteY2" fmla="*/ 1806361 h 2165399"/>
              <a:gd name="connsiteX3" fmla="*/ 5026394 w 5563429"/>
              <a:gd name="connsiteY3" fmla="*/ 1901728 h 2165399"/>
              <a:gd name="connsiteX4" fmla="*/ 5149811 w 5563429"/>
              <a:gd name="connsiteY4" fmla="*/ 2165390 h 2165399"/>
              <a:gd name="connsiteX5" fmla="*/ 5458350 w 5563429"/>
              <a:gd name="connsiteY5" fmla="*/ 2148559 h 2165399"/>
              <a:gd name="connsiteX0" fmla="*/ 0 w 5563429"/>
              <a:gd name="connsiteY0" fmla="*/ 1492211 h 2165399"/>
              <a:gd name="connsiteX1" fmla="*/ 3612721 w 5563429"/>
              <a:gd name="connsiteY1" fmla="*/ 0 h 2165399"/>
              <a:gd name="connsiteX2" fmla="*/ 5026394 w 5563429"/>
              <a:gd name="connsiteY2" fmla="*/ 1901728 h 2165399"/>
              <a:gd name="connsiteX3" fmla="*/ 5149811 w 5563429"/>
              <a:gd name="connsiteY3" fmla="*/ 2165390 h 2165399"/>
              <a:gd name="connsiteX4" fmla="*/ 5458350 w 5563429"/>
              <a:gd name="connsiteY4" fmla="*/ 2148559 h 2165399"/>
              <a:gd name="connsiteX0" fmla="*/ 0 w 5563429"/>
              <a:gd name="connsiteY0" fmla="*/ 1492211 h 2165399"/>
              <a:gd name="connsiteX1" fmla="*/ 3612721 w 5563429"/>
              <a:gd name="connsiteY1" fmla="*/ 0 h 2165399"/>
              <a:gd name="connsiteX2" fmla="*/ 5149811 w 5563429"/>
              <a:gd name="connsiteY2" fmla="*/ 2165390 h 2165399"/>
              <a:gd name="connsiteX3" fmla="*/ 5458350 w 5563429"/>
              <a:gd name="connsiteY3" fmla="*/ 2148559 h 2165399"/>
              <a:gd name="connsiteX0" fmla="*/ 0 w 5458350"/>
              <a:gd name="connsiteY0" fmla="*/ 1492211 h 2148559"/>
              <a:gd name="connsiteX1" fmla="*/ 3612721 w 5458350"/>
              <a:gd name="connsiteY1" fmla="*/ 0 h 2148559"/>
              <a:gd name="connsiteX2" fmla="*/ 5458350 w 5458350"/>
              <a:gd name="connsiteY2" fmla="*/ 2148559 h 2148559"/>
              <a:gd name="connsiteX0" fmla="*/ 0 w 5385423"/>
              <a:gd name="connsiteY0" fmla="*/ 1492211 h 1811970"/>
              <a:gd name="connsiteX1" fmla="*/ 3612721 w 5385423"/>
              <a:gd name="connsiteY1" fmla="*/ 0 h 1811970"/>
              <a:gd name="connsiteX2" fmla="*/ 5385423 w 5385423"/>
              <a:gd name="connsiteY2" fmla="*/ 1811970 h 181197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800402"/>
              <a:gd name="connsiteX1" fmla="*/ 3612721 w 5346154"/>
              <a:gd name="connsiteY1" fmla="*/ 0 h 1800402"/>
              <a:gd name="connsiteX2" fmla="*/ 5346154 w 5346154"/>
              <a:gd name="connsiteY2" fmla="*/ 1795140 h 1800402"/>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2211 h 1795140"/>
              <a:gd name="connsiteX1" fmla="*/ 3612721 w 5346154"/>
              <a:gd name="connsiteY1" fmla="*/ 0 h 1795140"/>
              <a:gd name="connsiteX2" fmla="*/ 5346154 w 5346154"/>
              <a:gd name="connsiteY2" fmla="*/ 1795140 h 1795140"/>
              <a:gd name="connsiteX0" fmla="*/ 0 w 5346154"/>
              <a:gd name="connsiteY0" fmla="*/ 1495379 h 1798308"/>
              <a:gd name="connsiteX1" fmla="*/ 3612721 w 5346154"/>
              <a:gd name="connsiteY1" fmla="*/ 3168 h 1798308"/>
              <a:gd name="connsiteX2" fmla="*/ 3570999 w 5346154"/>
              <a:gd name="connsiteY2" fmla="*/ 1120193 h 1798308"/>
              <a:gd name="connsiteX3" fmla="*/ 5346154 w 5346154"/>
              <a:gd name="connsiteY3" fmla="*/ 1798308 h 1798308"/>
              <a:gd name="connsiteX0" fmla="*/ 0 w 5346154"/>
              <a:gd name="connsiteY0" fmla="*/ 1494874 h 1797803"/>
              <a:gd name="connsiteX1" fmla="*/ 3612721 w 5346154"/>
              <a:gd name="connsiteY1" fmla="*/ 2663 h 1797803"/>
              <a:gd name="connsiteX2" fmla="*/ 3742449 w 5346154"/>
              <a:gd name="connsiteY2" fmla="*/ 1295900 h 1797803"/>
              <a:gd name="connsiteX3" fmla="*/ 5346154 w 5346154"/>
              <a:gd name="connsiteY3" fmla="*/ 1797803 h 1797803"/>
              <a:gd name="connsiteX0" fmla="*/ 0 w 5346154"/>
              <a:gd name="connsiteY0" fmla="*/ 1494316 h 1797245"/>
              <a:gd name="connsiteX1" fmla="*/ 3612721 w 5346154"/>
              <a:gd name="connsiteY1" fmla="*/ 2105 h 1797245"/>
              <a:gd name="connsiteX2" fmla="*/ 3630531 w 5346154"/>
              <a:gd name="connsiteY2" fmla="*/ 1588236 h 1797245"/>
              <a:gd name="connsiteX3" fmla="*/ 5346154 w 5346154"/>
              <a:gd name="connsiteY3" fmla="*/ 1797245 h 1797245"/>
              <a:gd name="connsiteX0" fmla="*/ 0 w 5346154"/>
              <a:gd name="connsiteY0" fmla="*/ 1494561 h 1797490"/>
              <a:gd name="connsiteX1" fmla="*/ 3612721 w 5346154"/>
              <a:gd name="connsiteY1" fmla="*/ 2350 h 1797490"/>
              <a:gd name="connsiteX2" fmla="*/ 3630531 w 5346154"/>
              <a:gd name="connsiteY2" fmla="*/ 1588481 h 1797490"/>
              <a:gd name="connsiteX3" fmla="*/ 5346154 w 5346154"/>
              <a:gd name="connsiteY3" fmla="*/ 1797490 h 1797490"/>
              <a:gd name="connsiteX0" fmla="*/ 0 w 5346154"/>
              <a:gd name="connsiteY0" fmla="*/ 1492211 h 1795140"/>
              <a:gd name="connsiteX1" fmla="*/ 3612721 w 5346154"/>
              <a:gd name="connsiteY1" fmla="*/ 0 h 1795140"/>
              <a:gd name="connsiteX2" fmla="*/ 3630531 w 5346154"/>
              <a:gd name="connsiteY2" fmla="*/ 1586131 h 1795140"/>
              <a:gd name="connsiteX3" fmla="*/ 5346154 w 5346154"/>
              <a:gd name="connsiteY3" fmla="*/ 1795140 h 1795140"/>
              <a:gd name="connsiteX0" fmla="*/ 0 w 5346154"/>
              <a:gd name="connsiteY0" fmla="*/ 1492211 h 1795140"/>
              <a:gd name="connsiteX1" fmla="*/ 3612721 w 5346154"/>
              <a:gd name="connsiteY1" fmla="*/ 0 h 1795140"/>
              <a:gd name="connsiteX2" fmla="*/ 3630531 w 5346154"/>
              <a:gd name="connsiteY2" fmla="*/ 1586131 h 1795140"/>
              <a:gd name="connsiteX3" fmla="*/ 3625768 w 5346154"/>
              <a:gd name="connsiteY3" fmla="*/ 1581368 h 1795140"/>
              <a:gd name="connsiteX4" fmla="*/ 5346154 w 5346154"/>
              <a:gd name="connsiteY4" fmla="*/ 1795140 h 1795140"/>
              <a:gd name="connsiteX0" fmla="*/ 0 w 5346154"/>
              <a:gd name="connsiteY0" fmla="*/ 1492211 h 1795140"/>
              <a:gd name="connsiteX1" fmla="*/ 3612721 w 5346154"/>
              <a:gd name="connsiteY1" fmla="*/ 0 h 1795140"/>
              <a:gd name="connsiteX2" fmla="*/ 3630531 w 5346154"/>
              <a:gd name="connsiteY2" fmla="*/ 1586131 h 1795140"/>
              <a:gd name="connsiteX3" fmla="*/ 3747212 w 5346154"/>
              <a:gd name="connsiteY3" fmla="*/ 1717100 h 1795140"/>
              <a:gd name="connsiteX4" fmla="*/ 5346154 w 5346154"/>
              <a:gd name="connsiteY4" fmla="*/ 1795140 h 1795140"/>
              <a:gd name="connsiteX0" fmla="*/ 0 w 5346154"/>
              <a:gd name="connsiteY0" fmla="*/ 1492211 h 1795140"/>
              <a:gd name="connsiteX1" fmla="*/ 3612721 w 5346154"/>
              <a:gd name="connsiteY1" fmla="*/ 0 h 1795140"/>
              <a:gd name="connsiteX2" fmla="*/ 3630531 w 5346154"/>
              <a:gd name="connsiteY2" fmla="*/ 1586131 h 1795140"/>
              <a:gd name="connsiteX3" fmla="*/ 3747212 w 5346154"/>
              <a:gd name="connsiteY3" fmla="*/ 1717100 h 1795140"/>
              <a:gd name="connsiteX4" fmla="*/ 5346154 w 5346154"/>
              <a:gd name="connsiteY4" fmla="*/ 1795140 h 1795140"/>
              <a:gd name="connsiteX0" fmla="*/ 0 w 5346154"/>
              <a:gd name="connsiteY0" fmla="*/ 1492211 h 1795140"/>
              <a:gd name="connsiteX1" fmla="*/ 3612721 w 5346154"/>
              <a:gd name="connsiteY1" fmla="*/ 0 h 1795140"/>
              <a:gd name="connsiteX2" fmla="*/ 3630531 w 5346154"/>
              <a:gd name="connsiteY2" fmla="*/ 1586131 h 1795140"/>
              <a:gd name="connsiteX3" fmla="*/ 3747212 w 5346154"/>
              <a:gd name="connsiteY3" fmla="*/ 1717100 h 1795140"/>
              <a:gd name="connsiteX4" fmla="*/ 5346154 w 5346154"/>
              <a:gd name="connsiteY4" fmla="*/ 1795140 h 1795140"/>
              <a:gd name="connsiteX0" fmla="*/ 0 w 5346154"/>
              <a:gd name="connsiteY0" fmla="*/ 1492211 h 1795140"/>
              <a:gd name="connsiteX1" fmla="*/ 3612721 w 5346154"/>
              <a:gd name="connsiteY1" fmla="*/ 0 h 1795140"/>
              <a:gd name="connsiteX2" fmla="*/ 3630531 w 5346154"/>
              <a:gd name="connsiteY2" fmla="*/ 1586131 h 1795140"/>
              <a:gd name="connsiteX3" fmla="*/ 3747212 w 5346154"/>
              <a:gd name="connsiteY3" fmla="*/ 1717100 h 1795140"/>
              <a:gd name="connsiteX4" fmla="*/ 5346154 w 5346154"/>
              <a:gd name="connsiteY4" fmla="*/ 1795140 h 1795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6154" h="1795140">
                <a:moveTo>
                  <a:pt x="0" y="1492211"/>
                </a:moveTo>
                <a:cubicBezTo>
                  <a:pt x="3332231" y="1415543"/>
                  <a:pt x="3629549" y="1748394"/>
                  <a:pt x="3612721" y="0"/>
                </a:cubicBezTo>
                <a:cubicBezTo>
                  <a:pt x="3624480" y="675657"/>
                  <a:pt x="3624995" y="1139303"/>
                  <a:pt x="3630531" y="1586131"/>
                </a:cubicBezTo>
                <a:cubicBezTo>
                  <a:pt x="3642231" y="1711579"/>
                  <a:pt x="3666062" y="1713221"/>
                  <a:pt x="3747212" y="1717100"/>
                </a:cubicBezTo>
                <a:cubicBezTo>
                  <a:pt x="4046830" y="1743113"/>
                  <a:pt x="4813173" y="1769127"/>
                  <a:pt x="5346154" y="1795140"/>
                </a:cubicBezTo>
              </a:path>
            </a:pathLst>
          </a:custGeom>
          <a:ln w="28575">
            <a:solidFill>
              <a:srgbClr val="00B0F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pic>
        <p:nvPicPr>
          <p:cNvPr id="12"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l="27692" t="18321" r="27344" b="13441"/>
          <a:stretch>
            <a:fillRect/>
          </a:stretch>
        </p:blipFill>
        <p:spPr bwMode="auto">
          <a:xfrm>
            <a:off x="6553522" y="3501844"/>
            <a:ext cx="1983929" cy="216780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7691012" y="5439123"/>
            <a:ext cx="870217" cy="253916"/>
          </a:xfrm>
          <a:prstGeom prst="rect">
            <a:avLst/>
          </a:prstGeom>
          <a:noFill/>
        </p:spPr>
        <p:txBody>
          <a:bodyPr wrap="square" rtlCol="0">
            <a:spAutoFit/>
          </a:bodyPr>
          <a:lstStyle/>
          <a:p>
            <a:pPr algn="r"/>
            <a:r>
              <a:rPr lang="en-US" sz="1050" dirty="0" smtClean="0">
                <a:solidFill>
                  <a:schemeClr val="bg1"/>
                </a:solidFill>
              </a:rPr>
              <a:t>GSI</a:t>
            </a:r>
            <a:endParaRPr lang="en-GB" sz="1050" dirty="0">
              <a:solidFill>
                <a:schemeClr val="bg1"/>
              </a:solidFill>
            </a:endParaRPr>
          </a:p>
        </p:txBody>
      </p:sp>
      <p:pic>
        <p:nvPicPr>
          <p:cNvPr id="14" name="Picture 18"/>
          <p:cNvPicPr>
            <a:picLocks noChangeAspect="1" noChangeArrowheads="1"/>
          </p:cNvPicPr>
          <p:nvPr/>
        </p:nvPicPr>
        <p:blipFill>
          <a:blip r:embed="rId3"/>
          <a:srcRect/>
          <a:stretch>
            <a:fillRect/>
          </a:stretch>
        </p:blipFill>
        <p:spPr bwMode="auto">
          <a:xfrm>
            <a:off x="6558753" y="1526960"/>
            <a:ext cx="1916944" cy="1993540"/>
          </a:xfrm>
          <a:prstGeom prst="rect">
            <a:avLst/>
          </a:prstGeom>
          <a:noFill/>
          <a:ln w="9525">
            <a:noFill/>
            <a:miter lim="800000"/>
            <a:headEnd/>
            <a:tailEnd/>
          </a:ln>
        </p:spPr>
      </p:pic>
      <p:sp>
        <p:nvSpPr>
          <p:cNvPr id="11" name="TextBox 10"/>
          <p:cNvSpPr txBox="1"/>
          <p:nvPr/>
        </p:nvSpPr>
        <p:spPr>
          <a:xfrm>
            <a:off x="4329835" y="2838290"/>
            <a:ext cx="1753449" cy="369332"/>
          </a:xfrm>
          <a:prstGeom prst="rect">
            <a:avLst/>
          </a:prstGeom>
          <a:noFill/>
        </p:spPr>
        <p:txBody>
          <a:bodyPr wrap="square" rtlCol="0">
            <a:spAutoFit/>
          </a:bodyPr>
          <a:lstStyle/>
          <a:p>
            <a:r>
              <a:rPr lang="en-US" dirty="0" smtClean="0">
                <a:solidFill>
                  <a:schemeClr val="tx1">
                    <a:lumMod val="60000"/>
                    <a:lumOff val="40000"/>
                  </a:schemeClr>
                </a:solidFill>
              </a:rPr>
              <a:t>Photons</a:t>
            </a:r>
            <a:endParaRPr lang="en-US" dirty="0">
              <a:solidFill>
                <a:schemeClr val="tx1">
                  <a:lumMod val="60000"/>
                  <a:lumOff val="40000"/>
                </a:schemeClr>
              </a:solidFill>
            </a:endParaRPr>
          </a:p>
        </p:txBody>
      </p:sp>
      <p:sp>
        <p:nvSpPr>
          <p:cNvPr id="15" name="TextBox 14"/>
          <p:cNvSpPr txBox="1"/>
          <p:nvPr/>
        </p:nvSpPr>
        <p:spPr>
          <a:xfrm>
            <a:off x="4380253" y="3914685"/>
            <a:ext cx="1753449" cy="369332"/>
          </a:xfrm>
          <a:prstGeom prst="rect">
            <a:avLst/>
          </a:prstGeom>
          <a:noFill/>
        </p:spPr>
        <p:txBody>
          <a:bodyPr wrap="square" rtlCol="0">
            <a:spAutoFit/>
          </a:bodyPr>
          <a:lstStyle/>
          <a:p>
            <a:r>
              <a:rPr lang="en-US" dirty="0" smtClean="0">
                <a:solidFill>
                  <a:srgbClr val="FF0000"/>
                </a:solidFill>
              </a:rPr>
              <a:t>Carbon</a:t>
            </a:r>
            <a:endParaRPr lang="en-US" dirty="0">
              <a:solidFill>
                <a:srgbClr val="FF0000"/>
              </a:solidFill>
            </a:endParaRPr>
          </a:p>
        </p:txBody>
      </p:sp>
      <p:sp>
        <p:nvSpPr>
          <p:cNvPr id="16" name="TextBox 15"/>
          <p:cNvSpPr txBox="1"/>
          <p:nvPr/>
        </p:nvSpPr>
        <p:spPr>
          <a:xfrm>
            <a:off x="4390614" y="4252379"/>
            <a:ext cx="1753449" cy="369332"/>
          </a:xfrm>
          <a:prstGeom prst="rect">
            <a:avLst/>
          </a:prstGeom>
          <a:noFill/>
        </p:spPr>
        <p:txBody>
          <a:bodyPr wrap="square" rtlCol="0">
            <a:spAutoFit/>
          </a:bodyPr>
          <a:lstStyle/>
          <a:p>
            <a:r>
              <a:rPr lang="en-US" dirty="0" smtClean="0">
                <a:solidFill>
                  <a:srgbClr val="33B9DB"/>
                </a:solidFill>
              </a:rPr>
              <a:t>Protons</a:t>
            </a:r>
            <a:endParaRPr lang="en-US" dirty="0">
              <a:solidFill>
                <a:srgbClr val="33B9DB"/>
              </a:solidFill>
            </a:endParaRPr>
          </a:p>
        </p:txBody>
      </p:sp>
      <p:sp>
        <p:nvSpPr>
          <p:cNvPr id="2" name="Right Arrow 1"/>
          <p:cNvSpPr/>
          <p:nvPr/>
        </p:nvSpPr>
        <p:spPr>
          <a:xfrm>
            <a:off x="5525734" y="2790762"/>
            <a:ext cx="890942" cy="464387"/>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7" name="Right Arrow 16"/>
          <p:cNvSpPr/>
          <p:nvPr/>
        </p:nvSpPr>
        <p:spPr>
          <a:xfrm>
            <a:off x="5525734" y="4048474"/>
            <a:ext cx="890942" cy="464387"/>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3076115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226854" cy="1169146"/>
          </a:xfrm>
        </p:spPr>
        <p:txBody>
          <a:bodyPr>
            <a:normAutofit/>
          </a:bodyPr>
          <a:lstStyle/>
          <a:p>
            <a:r>
              <a:rPr lang="en-US" dirty="0"/>
              <a:t>Hadron Therapy</a:t>
            </a:r>
            <a:br>
              <a:rPr lang="en-US" dirty="0"/>
            </a:br>
            <a:r>
              <a:rPr lang="en-US" sz="2200" dirty="0" smtClean="0"/>
              <a:t>Contributions from CERN</a:t>
            </a:r>
            <a:endParaRPr lang="en-US" sz="2200" dirty="0"/>
          </a:p>
        </p:txBody>
      </p:sp>
      <p:pic>
        <p:nvPicPr>
          <p:cNvPr id="5" name="Picture 4" descr="PIMMS.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7200" y="1626288"/>
            <a:ext cx="1896179" cy="1869934"/>
          </a:xfrm>
          <a:prstGeom prst="rect">
            <a:avLst/>
          </a:prstGeom>
        </p:spPr>
      </p:pic>
      <p:pic>
        <p:nvPicPr>
          <p:cNvPr id="6" name="Picture 5"/>
          <p:cNvPicPr>
            <a:picLocks noChangeAspect="1"/>
          </p:cNvPicPr>
          <p:nvPr/>
        </p:nvPicPr>
        <p:blipFill>
          <a:blip r:embed="rId4"/>
          <a:stretch>
            <a:fillRect/>
          </a:stretch>
        </p:blipFill>
        <p:spPr>
          <a:xfrm>
            <a:off x="6587762" y="2678952"/>
            <a:ext cx="1897524" cy="585813"/>
          </a:xfrm>
          <a:prstGeom prst="rect">
            <a:avLst/>
          </a:prstGeom>
        </p:spPr>
      </p:pic>
      <p:sp>
        <p:nvSpPr>
          <p:cNvPr id="7" name="Right Arrow 6"/>
          <p:cNvSpPr/>
          <p:nvPr/>
        </p:nvSpPr>
        <p:spPr>
          <a:xfrm>
            <a:off x="5485402" y="2360521"/>
            <a:ext cx="561244" cy="373396"/>
          </a:xfrm>
          <a:prstGeom prst="rightArrow">
            <a:avLst/>
          </a:prstGeom>
          <a:gradFill flip="none" rotWithShape="1">
            <a:gsLst>
              <a:gs pos="0">
                <a:schemeClr val="tx2">
                  <a:lumMod val="50000"/>
                  <a:alpha val="83000"/>
                </a:schemeClr>
              </a:gs>
              <a:gs pos="100000">
                <a:schemeClr val="tx2">
                  <a:lumMod val="75000"/>
                  <a:alpha val="39000"/>
                </a:schemeClr>
              </a:gs>
            </a:gsLst>
            <a:lin ang="0" scaled="1"/>
            <a:tileRect/>
          </a:gra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ight Arrow 7"/>
          <p:cNvSpPr/>
          <p:nvPr/>
        </p:nvSpPr>
        <p:spPr>
          <a:xfrm>
            <a:off x="2639418" y="2383511"/>
            <a:ext cx="561244" cy="373396"/>
          </a:xfrm>
          <a:prstGeom prst="rightArrow">
            <a:avLst/>
          </a:prstGeom>
          <a:gradFill flip="none" rotWithShape="1">
            <a:gsLst>
              <a:gs pos="0">
                <a:schemeClr val="tx2">
                  <a:lumMod val="50000"/>
                  <a:alpha val="83000"/>
                </a:schemeClr>
              </a:gs>
              <a:gs pos="100000">
                <a:schemeClr val="tx2">
                  <a:lumMod val="75000"/>
                  <a:alpha val="39000"/>
                </a:schemeClr>
              </a:gs>
            </a:gsLst>
            <a:lin ang="0" scaled="1"/>
            <a:tileRect/>
          </a:gra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9" name="Picture 8" descr="CNAO.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301832" y="1709075"/>
            <a:ext cx="2601397" cy="674436"/>
          </a:xfrm>
          <a:prstGeom prst="rect">
            <a:avLst/>
          </a:prstGeom>
        </p:spPr>
      </p:pic>
      <p:pic>
        <p:nvPicPr>
          <p:cNvPr id="10" name="Picture 9" descr="tera.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3299589" y="2278201"/>
            <a:ext cx="2080844" cy="539478"/>
          </a:xfrm>
          <a:prstGeom prst="rect">
            <a:avLst/>
          </a:prstGeom>
        </p:spPr>
      </p:pic>
      <p:sp>
        <p:nvSpPr>
          <p:cNvPr id="3" name="TextBox 2"/>
          <p:cNvSpPr txBox="1"/>
          <p:nvPr/>
        </p:nvSpPr>
        <p:spPr>
          <a:xfrm>
            <a:off x="457200" y="3771959"/>
            <a:ext cx="1896179" cy="1754327"/>
          </a:xfrm>
          <a:prstGeom prst="rect">
            <a:avLst/>
          </a:prstGeom>
          <a:noFill/>
        </p:spPr>
        <p:txBody>
          <a:bodyPr wrap="square" rtlCol="0">
            <a:spAutoFit/>
          </a:bodyPr>
          <a:lstStyle/>
          <a:p>
            <a:r>
              <a:rPr lang="en-US" dirty="0" smtClean="0"/>
              <a:t>PIMMS Proton-Ion Medical Machine Study</a:t>
            </a:r>
          </a:p>
          <a:p>
            <a:endParaRPr lang="en-US" dirty="0" smtClean="0"/>
          </a:p>
          <a:p>
            <a:r>
              <a:rPr lang="en-US" dirty="0" smtClean="0"/>
              <a:t>Coordinated by CERN </a:t>
            </a:r>
            <a:endParaRPr lang="en-US" dirty="0"/>
          </a:p>
        </p:txBody>
      </p:sp>
      <p:sp>
        <p:nvSpPr>
          <p:cNvPr id="11" name="TextBox 10"/>
          <p:cNvSpPr txBox="1"/>
          <p:nvPr/>
        </p:nvSpPr>
        <p:spPr>
          <a:xfrm>
            <a:off x="3299589" y="3771959"/>
            <a:ext cx="2080844" cy="1200329"/>
          </a:xfrm>
          <a:prstGeom prst="rect">
            <a:avLst/>
          </a:prstGeom>
          <a:noFill/>
        </p:spPr>
        <p:txBody>
          <a:bodyPr wrap="square" rtlCol="0">
            <a:spAutoFit/>
          </a:bodyPr>
          <a:lstStyle/>
          <a:p>
            <a:r>
              <a:rPr lang="en-US" dirty="0" smtClean="0"/>
              <a:t>PIMMS was then modified by the TERA foundation in Italy </a:t>
            </a:r>
          </a:p>
        </p:txBody>
      </p:sp>
      <p:sp>
        <p:nvSpPr>
          <p:cNvPr id="12" name="TextBox 11"/>
          <p:cNvSpPr txBox="1"/>
          <p:nvPr/>
        </p:nvSpPr>
        <p:spPr>
          <a:xfrm>
            <a:off x="6560057" y="3771959"/>
            <a:ext cx="2080844" cy="2585323"/>
          </a:xfrm>
          <a:prstGeom prst="rect">
            <a:avLst/>
          </a:prstGeom>
          <a:noFill/>
        </p:spPr>
        <p:txBody>
          <a:bodyPr wrap="square" rtlCol="0">
            <a:spAutoFit/>
          </a:bodyPr>
          <a:lstStyle/>
          <a:p>
            <a:r>
              <a:rPr lang="en-US" dirty="0" smtClean="0"/>
              <a:t>CNAO in Italy and </a:t>
            </a:r>
            <a:r>
              <a:rPr lang="en-US" dirty="0" err="1" smtClean="0"/>
              <a:t>MedAustron</a:t>
            </a:r>
            <a:r>
              <a:rPr lang="en-US" dirty="0" smtClean="0"/>
              <a:t> in Austria are based on the modified PIMMS and also collaborated with CERN on the accelerator development </a:t>
            </a:r>
          </a:p>
        </p:txBody>
      </p:sp>
    </p:spTree>
    <p:extLst>
      <p:ext uri="{BB962C8B-B14F-4D97-AF65-F5344CB8AC3E}">
        <p14:creationId xmlns:p14="http://schemas.microsoft.com/office/powerpoint/2010/main" val="1500704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1"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226854" cy="1169146"/>
          </a:xfrm>
        </p:spPr>
        <p:txBody>
          <a:bodyPr>
            <a:normAutofit/>
          </a:bodyPr>
          <a:lstStyle/>
          <a:p>
            <a:r>
              <a:rPr lang="en-US" dirty="0"/>
              <a:t>Hadron Therapy</a:t>
            </a:r>
            <a:br>
              <a:rPr lang="en-US" dirty="0"/>
            </a:br>
            <a:r>
              <a:rPr lang="en-US" sz="2200" dirty="0" smtClean="0"/>
              <a:t>CNAO</a:t>
            </a:r>
            <a:endParaRPr lang="en-US" sz="2200" dirty="0"/>
          </a:p>
        </p:txBody>
      </p:sp>
      <p:pic>
        <p:nvPicPr>
          <p:cNvPr id="13" name="Picture 12"/>
          <p:cNvPicPr>
            <a:picLocks noChangeAspect="1"/>
          </p:cNvPicPr>
          <p:nvPr/>
        </p:nvPicPr>
        <p:blipFill>
          <a:blip r:embed="rId3"/>
          <a:stretch>
            <a:fillRect/>
          </a:stretch>
        </p:blipFill>
        <p:spPr>
          <a:xfrm rot="21285537">
            <a:off x="295412" y="1613161"/>
            <a:ext cx="4760208" cy="3296444"/>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 name="Picture 13" descr="CNAO_accelerator.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21372293">
            <a:off x="4508437" y="2501571"/>
            <a:ext cx="4773082" cy="3182054"/>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5859066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high vacuum…</a:t>
            </a:r>
            <a:endParaRPr lang="en-GB" dirty="0"/>
          </a:p>
        </p:txBody>
      </p:sp>
      <p:sp>
        <p:nvSpPr>
          <p:cNvPr id="3" name="Content Placeholder 2"/>
          <p:cNvSpPr>
            <a:spLocks noGrp="1"/>
          </p:cNvSpPr>
          <p:nvPr>
            <p:ph idx="1"/>
          </p:nvPr>
        </p:nvSpPr>
        <p:spPr/>
        <p:txBody>
          <a:bodyPr/>
          <a:lstStyle/>
          <a:p>
            <a:pPr marL="36576" indent="0" defTabSz="1300163">
              <a:buNone/>
            </a:pPr>
            <a:r>
              <a:rPr lang="en-US" sz="2800" dirty="0" smtClean="0">
                <a:solidFill>
                  <a:srgbClr val="0C377B"/>
                </a:solidFill>
                <a:ea typeface="ＭＳ Ｐゴシック"/>
                <a:cs typeface="ＭＳ Ｐゴシック"/>
              </a:rPr>
              <a:t>NEGs - Non-Evaporable Getter thin film coatings</a:t>
            </a:r>
          </a:p>
          <a:p>
            <a:endParaRPr lang="en-GB" dirty="0"/>
          </a:p>
        </p:txBody>
      </p:sp>
      <p:pic>
        <p:nvPicPr>
          <p:cNvPr id="5" name="Picture 4" descr="0310030_02.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rot="369784">
            <a:off x="4075828" y="2368801"/>
            <a:ext cx="5152498" cy="3357346"/>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6" name="Rectangle 5"/>
          <p:cNvSpPr/>
          <p:nvPr/>
        </p:nvSpPr>
        <p:spPr>
          <a:xfrm>
            <a:off x="457200" y="2199675"/>
            <a:ext cx="3589950" cy="2246769"/>
          </a:xfrm>
          <a:prstGeom prst="rect">
            <a:avLst/>
          </a:prstGeom>
        </p:spPr>
        <p:txBody>
          <a:bodyPr wrap="square">
            <a:spAutoFit/>
          </a:bodyPr>
          <a:lstStyle/>
          <a:p>
            <a:pPr defTabSz="1300163"/>
            <a:r>
              <a:rPr lang="en-US" sz="2800" dirty="0">
                <a:ea typeface="ＭＳ Ｐゴシック"/>
                <a:cs typeface="ＭＳ Ｐゴシック"/>
              </a:rPr>
              <a:t>Technology used to create and maintain ultra-high vacuum in the accelerator vacuum chambers. </a:t>
            </a:r>
          </a:p>
        </p:txBody>
      </p:sp>
    </p:spTree>
    <p:extLst>
      <p:ext uri="{BB962C8B-B14F-4D97-AF65-F5344CB8AC3E}">
        <p14:creationId xmlns:p14="http://schemas.microsoft.com/office/powerpoint/2010/main" val="27843602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 </a:t>
            </a:r>
            <a:r>
              <a:rPr lang="en-US" dirty="0" smtClean="0"/>
              <a:t>to solar </a:t>
            </a:r>
            <a:r>
              <a:rPr lang="en-US" dirty="0"/>
              <a:t>energy collectors</a:t>
            </a:r>
            <a:endParaRPr lang="en-GB" dirty="0"/>
          </a:p>
        </p:txBody>
      </p:sp>
      <p:sp>
        <p:nvSpPr>
          <p:cNvPr id="3" name="Content Placeholder 2"/>
          <p:cNvSpPr>
            <a:spLocks noGrp="1"/>
          </p:cNvSpPr>
          <p:nvPr>
            <p:ph idx="1"/>
          </p:nvPr>
        </p:nvSpPr>
        <p:spPr>
          <a:xfrm>
            <a:off x="457200" y="1325606"/>
            <a:ext cx="8226854" cy="4667421"/>
          </a:xfrm>
        </p:spPr>
        <p:txBody>
          <a:bodyPr/>
          <a:lstStyle/>
          <a:p>
            <a:pPr marL="36576" indent="0">
              <a:buNone/>
            </a:pPr>
            <a:r>
              <a:rPr lang="en-US" sz="2400" dirty="0" smtClean="0"/>
              <a:t>The </a:t>
            </a:r>
            <a:r>
              <a:rPr lang="en-US" sz="2400" dirty="0"/>
              <a:t>innovative technology within the collectors was developed at CERN and </a:t>
            </a:r>
            <a:r>
              <a:rPr lang="en-US" sz="2400" dirty="0" smtClean="0"/>
              <a:t>commercialized </a:t>
            </a:r>
            <a:r>
              <a:rPr lang="en-US" sz="2400" dirty="0"/>
              <a:t>by the CERN spin-off company, SRB Energy.</a:t>
            </a:r>
          </a:p>
        </p:txBody>
      </p:sp>
      <p:pic>
        <p:nvPicPr>
          <p:cNvPr id="5" name="Picture 4" descr="1206129_05.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57200" y="2672594"/>
            <a:ext cx="4897928" cy="3268834"/>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Rectangle 5"/>
          <p:cNvSpPr/>
          <p:nvPr/>
        </p:nvSpPr>
        <p:spPr>
          <a:xfrm>
            <a:off x="5622293" y="4411176"/>
            <a:ext cx="3220777" cy="1569660"/>
          </a:xfrm>
          <a:prstGeom prst="rect">
            <a:avLst/>
          </a:prstGeom>
        </p:spPr>
        <p:txBody>
          <a:bodyPr wrap="square">
            <a:spAutoFit/>
          </a:bodyPr>
          <a:lstStyle/>
          <a:p>
            <a:r>
              <a:rPr lang="en-US" sz="2400" dirty="0"/>
              <a:t>Here you can see thermal solar collector panels on the roof of Geneva </a:t>
            </a:r>
            <a:r>
              <a:rPr lang="en-US" sz="2400" dirty="0" smtClean="0"/>
              <a:t>airport </a:t>
            </a:r>
            <a:endParaRPr lang="en-US" sz="2400" dirty="0"/>
          </a:p>
        </p:txBody>
      </p:sp>
    </p:spTree>
    <p:extLst>
      <p:ext uri="{BB962C8B-B14F-4D97-AF65-F5344CB8AC3E}">
        <p14:creationId xmlns:p14="http://schemas.microsoft.com/office/powerpoint/2010/main" val="23248686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 </a:t>
            </a:r>
            <a:r>
              <a:rPr lang="en-US" dirty="0" smtClean="0"/>
              <a:t>to solar </a:t>
            </a:r>
            <a:r>
              <a:rPr lang="en-US" dirty="0"/>
              <a:t>energy collectors</a:t>
            </a:r>
            <a:endParaRPr lang="en-GB" dirty="0"/>
          </a:p>
        </p:txBody>
      </p:sp>
      <p:sp>
        <p:nvSpPr>
          <p:cNvPr id="3" name="Content Placeholder 2"/>
          <p:cNvSpPr>
            <a:spLocks noGrp="1"/>
          </p:cNvSpPr>
          <p:nvPr>
            <p:ph idx="1"/>
          </p:nvPr>
        </p:nvSpPr>
        <p:spPr>
          <a:xfrm>
            <a:off x="457200" y="1325606"/>
            <a:ext cx="8226854" cy="4667421"/>
          </a:xfrm>
        </p:spPr>
        <p:txBody>
          <a:bodyPr/>
          <a:lstStyle/>
          <a:p>
            <a:pPr marL="36576" indent="0">
              <a:buNone/>
            </a:pPr>
            <a:r>
              <a:rPr lang="en-US" sz="2400" dirty="0"/>
              <a:t>Vacuum acts as an Excellent insulator! </a:t>
            </a:r>
          </a:p>
        </p:txBody>
      </p:sp>
      <p:pic>
        <p:nvPicPr>
          <p:cNvPr id="5" name="Picture 4" descr="1206129_05.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57200" y="2672594"/>
            <a:ext cx="4897928" cy="3268834"/>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2" descr="C:\Documents and Settings\cmoreno\Escritorio\Comercial\Presentacion\02_Pictures\15_snow.JPG"/>
          <p:cNvPicPr>
            <a:picLocks noChangeAspect="1" noChangeArrowheads="1"/>
          </p:cNvPicPr>
          <p:nvPr/>
        </p:nvPicPr>
        <p:blipFill>
          <a:blip r:embed="rId3" cstate="print"/>
          <a:srcRect/>
          <a:stretch>
            <a:fillRect/>
          </a:stretch>
        </p:blipFill>
        <p:spPr bwMode="auto">
          <a:xfrm rot="21273300">
            <a:off x="3645998" y="1761927"/>
            <a:ext cx="5411134" cy="4043319"/>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1031660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Silicon pixel detectors (SPDs)</a:t>
            </a:r>
            <a:endParaRPr lang="en-GB" sz="4400" dirty="0"/>
          </a:p>
        </p:txBody>
      </p:sp>
      <p:sp>
        <p:nvSpPr>
          <p:cNvPr id="3" name="Content Placeholder 2"/>
          <p:cNvSpPr>
            <a:spLocks noGrp="1"/>
          </p:cNvSpPr>
          <p:nvPr>
            <p:ph idx="1"/>
          </p:nvPr>
        </p:nvSpPr>
        <p:spPr/>
        <p:txBody>
          <a:bodyPr/>
          <a:lstStyle/>
          <a:p>
            <a:pPr marL="36576" indent="0">
              <a:buNone/>
            </a:pPr>
            <a:r>
              <a:rPr lang="en-US" sz="3200" dirty="0">
                <a:solidFill>
                  <a:srgbClr val="0C377B"/>
                </a:solidFill>
              </a:rPr>
              <a:t>Hybrid silicon pixel detectors for tracking applications in High Energy Physics</a:t>
            </a:r>
            <a:endParaRPr lang="en-US" sz="3200" dirty="0">
              <a:solidFill>
                <a:srgbClr val="0C377B"/>
              </a:solidFill>
              <a:ea typeface="ＭＳ Ｐゴシック"/>
              <a:cs typeface="ＭＳ Ｐゴシック"/>
            </a:endParaRPr>
          </a:p>
          <a:p>
            <a:endParaRPr lang="en-GB" dirty="0"/>
          </a:p>
        </p:txBody>
      </p:sp>
      <p:pic>
        <p:nvPicPr>
          <p:cNvPr id="4" name="Picture 1" descr="153tracknotitle"/>
          <p:cNvPicPr>
            <a:picLocks noChangeAspect="1" noChangeArrowheads="1"/>
          </p:cNvPicPr>
          <p:nvPr/>
        </p:nvPicPr>
        <p:blipFill>
          <a:blip r:embed="rId2" cstate="print"/>
          <a:srcRect l="12100" t="29929" r="18152" b="21378"/>
          <a:stretch>
            <a:fillRect/>
          </a:stretch>
        </p:blipFill>
        <p:spPr bwMode="auto">
          <a:xfrm>
            <a:off x="144423" y="2609529"/>
            <a:ext cx="5248275" cy="3312368"/>
          </a:xfrm>
          <a:prstGeom prst="rect">
            <a:avLst/>
          </a:prstGeom>
          <a:noFill/>
          <a:ln w="9525">
            <a:noFill/>
            <a:miter lim="800000"/>
            <a:headEnd/>
            <a:tailEnd/>
          </a:ln>
        </p:spPr>
      </p:pic>
      <p:sp>
        <p:nvSpPr>
          <p:cNvPr id="5" name="Rectangle 4"/>
          <p:cNvSpPr/>
          <p:nvPr/>
        </p:nvSpPr>
        <p:spPr>
          <a:xfrm>
            <a:off x="5805751" y="3382695"/>
            <a:ext cx="2429123" cy="2031325"/>
          </a:xfrm>
          <a:prstGeom prst="rect">
            <a:avLst/>
          </a:prstGeom>
        </p:spPr>
        <p:txBody>
          <a:bodyPr wrap="square">
            <a:spAutoFit/>
          </a:bodyPr>
          <a:lstStyle/>
          <a:p>
            <a:r>
              <a:rPr lang="en-US" dirty="0"/>
              <a:t>153 high energy particle tracks flying through a telescope of half a million pixels in the WA97 experiment back in 1995</a:t>
            </a:r>
          </a:p>
        </p:txBody>
      </p:sp>
      <p:pic>
        <p:nvPicPr>
          <p:cNvPr id="6" name="Picture 1" descr="Medipix logo, click to enlarge"/>
          <p:cNvPicPr>
            <a:picLocks noChangeAspect="1" noChangeArrowheads="1"/>
          </p:cNvPicPr>
          <p:nvPr/>
        </p:nvPicPr>
        <p:blipFill>
          <a:blip r:embed="rId3" cstate="print"/>
          <a:srcRect/>
          <a:stretch>
            <a:fillRect/>
          </a:stretch>
        </p:blipFill>
        <p:spPr bwMode="auto">
          <a:xfrm>
            <a:off x="8281568" y="0"/>
            <a:ext cx="890865" cy="890865"/>
          </a:xfrm>
          <a:prstGeom prst="rect">
            <a:avLst/>
          </a:prstGeom>
          <a:noFill/>
        </p:spPr>
      </p:pic>
    </p:spTree>
    <p:extLst>
      <p:ext uri="{BB962C8B-B14F-4D97-AF65-F5344CB8AC3E}">
        <p14:creationId xmlns:p14="http://schemas.microsoft.com/office/powerpoint/2010/main" val="27919892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p:cNvPicPr>
            <a:picLocks noChangeAspect="1" noChangeArrowheads="1"/>
          </p:cNvPicPr>
          <p:nvPr/>
        </p:nvPicPr>
        <p:blipFill>
          <a:blip r:embed="rId3" cstate="print"/>
          <a:srcRect/>
          <a:stretch>
            <a:fillRect/>
          </a:stretch>
        </p:blipFill>
        <p:spPr bwMode="auto">
          <a:xfrm>
            <a:off x="1702826" y="1790195"/>
            <a:ext cx="7272808" cy="4025313"/>
          </a:xfrm>
          <a:prstGeom prst="rect">
            <a:avLst/>
          </a:prstGeom>
          <a:noFill/>
          <a:ln w="9525">
            <a:noFill/>
            <a:miter lim="800000"/>
            <a:headEnd/>
            <a:tailEnd/>
          </a:ln>
        </p:spPr>
      </p:pic>
      <p:sp>
        <p:nvSpPr>
          <p:cNvPr id="6" name="Title 5"/>
          <p:cNvSpPr>
            <a:spLocks noGrp="1"/>
          </p:cNvSpPr>
          <p:nvPr>
            <p:ph type="title"/>
          </p:nvPr>
        </p:nvSpPr>
        <p:spPr/>
        <p:txBody>
          <a:bodyPr/>
          <a:lstStyle/>
          <a:p>
            <a:r>
              <a:rPr lang="en-US" dirty="0" err="1" smtClean="0"/>
              <a:t>Medipix</a:t>
            </a:r>
            <a:endParaRPr lang="en-US" dirty="0"/>
          </a:p>
        </p:txBody>
      </p:sp>
      <p:pic>
        <p:nvPicPr>
          <p:cNvPr id="5" name="Picture 1" descr="Medipix logo, click to enlarge"/>
          <p:cNvPicPr>
            <a:picLocks noChangeAspect="1" noChangeArrowheads="1"/>
          </p:cNvPicPr>
          <p:nvPr/>
        </p:nvPicPr>
        <p:blipFill>
          <a:blip r:embed="rId4" cstate="print"/>
          <a:srcRect/>
          <a:stretch>
            <a:fillRect/>
          </a:stretch>
        </p:blipFill>
        <p:spPr bwMode="auto">
          <a:xfrm>
            <a:off x="8281568" y="0"/>
            <a:ext cx="890865" cy="890865"/>
          </a:xfrm>
          <a:prstGeom prst="rect">
            <a:avLst/>
          </a:prstGeom>
          <a:noFill/>
        </p:spPr>
      </p:pic>
    </p:spTree>
    <p:extLst>
      <p:ext uri="{BB962C8B-B14F-4D97-AF65-F5344CB8AC3E}">
        <p14:creationId xmlns:p14="http://schemas.microsoft.com/office/powerpoint/2010/main" val="2406068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p:cNvPicPr>
            <a:picLocks noChangeAspect="1" noChangeArrowheads="1"/>
          </p:cNvPicPr>
          <p:nvPr/>
        </p:nvPicPr>
        <p:blipFill rotWithShape="1">
          <a:blip r:embed="rId3" cstate="print"/>
          <a:srcRect l="50000"/>
          <a:stretch/>
        </p:blipFill>
        <p:spPr bwMode="auto">
          <a:xfrm>
            <a:off x="5339230" y="1790195"/>
            <a:ext cx="3636404" cy="4025313"/>
          </a:xfrm>
          <a:prstGeom prst="rect">
            <a:avLst/>
          </a:prstGeom>
          <a:noFill/>
          <a:ln w="9525">
            <a:noFill/>
            <a:miter lim="800000"/>
            <a:headEnd/>
            <a:tailEnd/>
          </a:ln>
        </p:spPr>
      </p:pic>
      <p:sp>
        <p:nvSpPr>
          <p:cNvPr id="6" name="Title 5"/>
          <p:cNvSpPr>
            <a:spLocks noGrp="1"/>
          </p:cNvSpPr>
          <p:nvPr>
            <p:ph type="title"/>
          </p:nvPr>
        </p:nvSpPr>
        <p:spPr/>
        <p:txBody>
          <a:bodyPr/>
          <a:lstStyle/>
          <a:p>
            <a:r>
              <a:rPr lang="en-US" dirty="0" err="1" smtClean="0"/>
              <a:t>Medipix</a:t>
            </a:r>
            <a:endParaRPr lang="en-US" dirty="0"/>
          </a:p>
        </p:txBody>
      </p:sp>
      <p:sp>
        <p:nvSpPr>
          <p:cNvPr id="5" name="Content Placeholder 6"/>
          <p:cNvSpPr>
            <a:spLocks noGrp="1"/>
          </p:cNvSpPr>
          <p:nvPr>
            <p:ph idx="1"/>
          </p:nvPr>
        </p:nvSpPr>
        <p:spPr>
          <a:xfrm>
            <a:off x="457201" y="1295400"/>
            <a:ext cx="4882029" cy="4800600"/>
          </a:xfrm>
        </p:spPr>
        <p:txBody>
          <a:bodyPr>
            <a:normAutofit fontScale="77500" lnSpcReduction="20000"/>
          </a:bodyPr>
          <a:lstStyle/>
          <a:p>
            <a:r>
              <a:rPr lang="en-US" dirty="0" smtClean="0"/>
              <a:t>A family of single photon counting integrated circuits used in Hybrid Silicon Pixel Detectors</a:t>
            </a:r>
          </a:p>
          <a:p>
            <a:endParaRPr lang="en-US" dirty="0" smtClean="0"/>
          </a:p>
          <a:p>
            <a:r>
              <a:rPr lang="en-US" dirty="0" smtClean="0"/>
              <a:t>The </a:t>
            </a:r>
            <a:r>
              <a:rPr lang="en-US" dirty="0" err="1" smtClean="0"/>
              <a:t>Medipix</a:t>
            </a:r>
            <a:r>
              <a:rPr lang="en-US" dirty="0" smtClean="0"/>
              <a:t> </a:t>
            </a:r>
            <a:r>
              <a:rPr lang="en-US" dirty="0"/>
              <a:t>collaborations (close to 20 institutes) </a:t>
            </a:r>
            <a:r>
              <a:rPr lang="en-US" dirty="0" smtClean="0"/>
              <a:t>contributed to the development and dissemination of the technology</a:t>
            </a:r>
          </a:p>
          <a:p>
            <a:endParaRPr lang="en-US" dirty="0" smtClean="0"/>
          </a:p>
          <a:p>
            <a:r>
              <a:rPr lang="en-US" dirty="0" smtClean="0"/>
              <a:t>A good example of how (fundamental) science fosters innovation which can be transferred to society… and back!</a:t>
            </a:r>
            <a:endParaRPr lang="en-US" dirty="0"/>
          </a:p>
        </p:txBody>
      </p:sp>
      <p:pic>
        <p:nvPicPr>
          <p:cNvPr id="8" name="Picture 1" descr="Medipix logo, click to enlarge"/>
          <p:cNvPicPr>
            <a:picLocks noChangeAspect="1" noChangeArrowheads="1"/>
          </p:cNvPicPr>
          <p:nvPr/>
        </p:nvPicPr>
        <p:blipFill>
          <a:blip r:embed="rId4" cstate="print"/>
          <a:srcRect/>
          <a:stretch>
            <a:fillRect/>
          </a:stretch>
        </p:blipFill>
        <p:spPr bwMode="auto">
          <a:xfrm>
            <a:off x="8281568" y="0"/>
            <a:ext cx="890865" cy="890865"/>
          </a:xfrm>
          <a:prstGeom prst="rect">
            <a:avLst/>
          </a:prstGeom>
          <a:noFill/>
        </p:spPr>
      </p:pic>
    </p:spTree>
    <p:extLst>
      <p:ext uri="{BB962C8B-B14F-4D97-AF65-F5344CB8AC3E}">
        <p14:creationId xmlns:p14="http://schemas.microsoft.com/office/powerpoint/2010/main" val="9450270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2696" b="3198"/>
          <a:stretch/>
        </p:blipFill>
        <p:spPr>
          <a:xfrm>
            <a:off x="3848857" y="-288636"/>
            <a:ext cx="6624850" cy="6638636"/>
          </a:xfrm>
          <a:prstGeom prst="rect">
            <a:avLst/>
          </a:prstGeom>
        </p:spPr>
      </p:pic>
      <p:sp>
        <p:nvSpPr>
          <p:cNvPr id="7" name="Rectangle 6"/>
          <p:cNvSpPr/>
          <p:nvPr/>
        </p:nvSpPr>
        <p:spPr>
          <a:xfrm>
            <a:off x="3956945" y="136452"/>
            <a:ext cx="1281257" cy="959449"/>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sp>
        <p:nvSpPr>
          <p:cNvPr id="8" name="Title 7"/>
          <p:cNvSpPr>
            <a:spLocks noGrp="1"/>
          </p:cNvSpPr>
          <p:nvPr>
            <p:ph type="title"/>
          </p:nvPr>
        </p:nvSpPr>
        <p:spPr/>
        <p:txBody>
          <a:bodyPr>
            <a:normAutofit/>
          </a:bodyPr>
          <a:lstStyle/>
          <a:p>
            <a:r>
              <a:rPr lang="en-US" sz="4000" dirty="0" smtClean="0"/>
              <a:t>Knowledge Transfer Aims</a:t>
            </a:r>
            <a:endParaRPr lang="en-GB" sz="4000" dirty="0"/>
          </a:p>
        </p:txBody>
      </p:sp>
      <p:sp>
        <p:nvSpPr>
          <p:cNvPr id="9" name="Content Placeholder 8"/>
          <p:cNvSpPr>
            <a:spLocks noGrp="1"/>
          </p:cNvSpPr>
          <p:nvPr>
            <p:ph idx="1"/>
          </p:nvPr>
        </p:nvSpPr>
        <p:spPr>
          <a:xfrm>
            <a:off x="457201" y="1325606"/>
            <a:ext cx="3992792" cy="4667421"/>
          </a:xfrm>
        </p:spPr>
        <p:txBody>
          <a:bodyPr>
            <a:normAutofit fontScale="92500"/>
          </a:bodyPr>
          <a:lstStyle/>
          <a:p>
            <a:pPr marL="36576" indent="0">
              <a:buNone/>
            </a:pPr>
            <a:r>
              <a:rPr lang="en-US" dirty="0" smtClean="0"/>
              <a:t>Maximizing </a:t>
            </a:r>
            <a:r>
              <a:rPr lang="en-US" dirty="0"/>
              <a:t>the technological and knowledge return to the Member States </a:t>
            </a:r>
            <a:r>
              <a:rPr lang="en-US" dirty="0" smtClean="0"/>
              <a:t>industry and society in general</a:t>
            </a:r>
          </a:p>
          <a:p>
            <a:pPr marL="36576" indent="0">
              <a:buNone/>
            </a:pPr>
            <a:endParaRPr lang="en-US" dirty="0"/>
          </a:p>
          <a:p>
            <a:pPr marL="36576" indent="0">
              <a:buNone/>
            </a:pPr>
            <a:r>
              <a:rPr lang="en-US" dirty="0" smtClean="0"/>
              <a:t>Promoting </a:t>
            </a:r>
            <a:r>
              <a:rPr lang="en-US" dirty="0"/>
              <a:t>CERN’s image as a center of excellence for technology</a:t>
            </a:r>
          </a:p>
          <a:p>
            <a:endParaRPr lang="en-GB" dirty="0"/>
          </a:p>
        </p:txBody>
      </p:sp>
      <p:sp>
        <p:nvSpPr>
          <p:cNvPr id="3" name="Rectangle 2"/>
          <p:cNvSpPr/>
          <p:nvPr/>
        </p:nvSpPr>
        <p:spPr>
          <a:xfrm>
            <a:off x="4212832" y="6268005"/>
            <a:ext cx="511773" cy="139008"/>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sp>
        <p:nvSpPr>
          <p:cNvPr id="6" name="Rectangle 5"/>
          <p:cNvSpPr/>
          <p:nvPr/>
        </p:nvSpPr>
        <p:spPr>
          <a:xfrm>
            <a:off x="5238202" y="6280495"/>
            <a:ext cx="1857549" cy="196021"/>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spTree>
    <p:extLst>
      <p:ext uri="{BB962C8B-B14F-4D97-AF65-F5344CB8AC3E}">
        <p14:creationId xmlns:p14="http://schemas.microsoft.com/office/powerpoint/2010/main" val="4842995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Application: </a:t>
            </a:r>
            <a:r>
              <a:rPr lang="en-US" sz="4400" dirty="0" smtClean="0"/>
              <a:t>X-Ray</a:t>
            </a:r>
            <a:endParaRPr lang="en-GB" sz="4400" dirty="0"/>
          </a:p>
        </p:txBody>
      </p:sp>
      <p:sp>
        <p:nvSpPr>
          <p:cNvPr id="3" name="Content Placeholder 2"/>
          <p:cNvSpPr>
            <a:spLocks noGrp="1"/>
          </p:cNvSpPr>
          <p:nvPr>
            <p:ph idx="1"/>
          </p:nvPr>
        </p:nvSpPr>
        <p:spPr>
          <a:xfrm>
            <a:off x="457200" y="1325606"/>
            <a:ext cx="3770034" cy="4667421"/>
          </a:xfrm>
        </p:spPr>
        <p:txBody>
          <a:bodyPr>
            <a:normAutofit/>
          </a:bodyPr>
          <a:lstStyle/>
          <a:p>
            <a:pPr marL="36576" indent="0">
              <a:buNone/>
            </a:pPr>
            <a:r>
              <a:rPr lang="en-US" sz="2400" dirty="0"/>
              <a:t>Medical and industrial X Ray </a:t>
            </a:r>
            <a:r>
              <a:rPr lang="en-US" sz="2400" dirty="0" smtClean="0"/>
              <a:t>imaging</a:t>
            </a:r>
          </a:p>
          <a:p>
            <a:pPr marL="36576" indent="0">
              <a:buNone/>
            </a:pPr>
            <a:endParaRPr lang="en-US" sz="2400" dirty="0" smtClean="0"/>
          </a:p>
          <a:p>
            <a:pPr marL="36576" indent="0">
              <a:buNone/>
            </a:pPr>
            <a:r>
              <a:rPr lang="en-US" sz="2400" dirty="0" smtClean="0"/>
              <a:t>Picture is from </a:t>
            </a:r>
            <a:r>
              <a:rPr lang="en-US" sz="2400" dirty="0"/>
              <a:t>X-Ray Imaging </a:t>
            </a:r>
            <a:r>
              <a:rPr lang="en-US" sz="2400" dirty="0" smtClean="0"/>
              <a:t>Europe GmbH a start-up company </a:t>
            </a:r>
            <a:r>
              <a:rPr lang="en-US" sz="2400" dirty="0"/>
              <a:t>s</a:t>
            </a:r>
            <a:r>
              <a:rPr lang="en-US" sz="2400" dirty="0" smtClean="0"/>
              <a:t>elling </a:t>
            </a:r>
            <a:r>
              <a:rPr lang="en-US" sz="2400" dirty="0"/>
              <a:t>Medipix2 and </a:t>
            </a:r>
            <a:r>
              <a:rPr lang="en-US" sz="2400" dirty="0" err="1"/>
              <a:t>Timepix</a:t>
            </a:r>
            <a:r>
              <a:rPr lang="en-US" sz="2400" dirty="0"/>
              <a:t> detectors and detector </a:t>
            </a:r>
            <a:r>
              <a:rPr lang="en-US" sz="2400" dirty="0" smtClean="0"/>
              <a:t>systems</a:t>
            </a:r>
            <a:endParaRPr lang="en-US" sz="2400" dirty="0"/>
          </a:p>
        </p:txBody>
      </p:sp>
      <p:pic>
        <p:nvPicPr>
          <p:cNvPr id="7" name="Picture 6" descr="Medipix2_Skull_003n.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rot="21080901">
            <a:off x="4274624" y="2217583"/>
            <a:ext cx="4916766" cy="3092306"/>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1" descr="Medipix logo, click to enlarge"/>
          <p:cNvPicPr>
            <a:picLocks noChangeAspect="1" noChangeArrowheads="1"/>
          </p:cNvPicPr>
          <p:nvPr/>
        </p:nvPicPr>
        <p:blipFill>
          <a:blip r:embed="rId3" cstate="print"/>
          <a:srcRect/>
          <a:stretch>
            <a:fillRect/>
          </a:stretch>
        </p:blipFill>
        <p:spPr bwMode="auto">
          <a:xfrm>
            <a:off x="8281568" y="0"/>
            <a:ext cx="890865" cy="890865"/>
          </a:xfrm>
          <a:prstGeom prst="rect">
            <a:avLst/>
          </a:prstGeom>
          <a:noFill/>
        </p:spPr>
      </p:pic>
      <p:sp>
        <p:nvSpPr>
          <p:cNvPr id="4" name="TextBox 3"/>
          <p:cNvSpPr txBox="1"/>
          <p:nvPr/>
        </p:nvSpPr>
        <p:spPr>
          <a:xfrm rot="21109183">
            <a:off x="4433119" y="5409052"/>
            <a:ext cx="1803925" cy="230832"/>
          </a:xfrm>
          <a:prstGeom prst="rect">
            <a:avLst/>
          </a:prstGeom>
          <a:noFill/>
        </p:spPr>
        <p:txBody>
          <a:bodyPr wrap="square" rtlCol="0">
            <a:spAutoFit/>
          </a:bodyPr>
          <a:lstStyle/>
          <a:p>
            <a:pPr algn="r"/>
            <a:r>
              <a:rPr lang="en-US" sz="900" dirty="0" smtClean="0"/>
              <a:t>Credit X-Ray Imaging Europe</a:t>
            </a:r>
            <a:endParaRPr lang="en-US" sz="900" dirty="0"/>
          </a:p>
        </p:txBody>
      </p:sp>
    </p:spTree>
    <p:extLst>
      <p:ext uri="{BB962C8B-B14F-4D97-AF65-F5344CB8AC3E}">
        <p14:creationId xmlns:p14="http://schemas.microsoft.com/office/powerpoint/2010/main" val="13545351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Application: Material analysis </a:t>
            </a:r>
            <a:endParaRPr lang="en-GB" sz="4400" dirty="0"/>
          </a:p>
        </p:txBody>
      </p:sp>
      <p:sp>
        <p:nvSpPr>
          <p:cNvPr id="3" name="Content Placeholder 2"/>
          <p:cNvSpPr>
            <a:spLocks noGrp="1"/>
          </p:cNvSpPr>
          <p:nvPr>
            <p:ph idx="1"/>
          </p:nvPr>
        </p:nvSpPr>
        <p:spPr>
          <a:xfrm>
            <a:off x="457200" y="1325606"/>
            <a:ext cx="3770034" cy="4667421"/>
          </a:xfrm>
        </p:spPr>
        <p:txBody>
          <a:bodyPr>
            <a:normAutofit/>
          </a:bodyPr>
          <a:lstStyle/>
          <a:p>
            <a:pPr marL="36576" indent="0">
              <a:buNone/>
            </a:pPr>
            <a:r>
              <a:rPr lang="en-US" sz="2400" dirty="0" err="1" smtClean="0"/>
              <a:t>PANalytical</a:t>
            </a:r>
            <a:r>
              <a:rPr lang="en-US" sz="2400" dirty="0" smtClean="0"/>
              <a:t> is a Dutch company that develops </a:t>
            </a:r>
            <a:r>
              <a:rPr lang="en-US" sz="2400" dirty="0"/>
              <a:t>and produces scientific instruments</a:t>
            </a:r>
          </a:p>
          <a:p>
            <a:pPr marL="36576" indent="0">
              <a:buNone/>
            </a:pPr>
            <a:endParaRPr lang="en-US" sz="2400" dirty="0" smtClean="0"/>
          </a:p>
          <a:p>
            <a:pPr marL="36576" indent="0">
              <a:buNone/>
            </a:pPr>
            <a:r>
              <a:rPr lang="en-US" sz="2400" dirty="0" err="1" smtClean="0"/>
              <a:t>Medipix</a:t>
            </a:r>
            <a:r>
              <a:rPr lang="en-US" sz="2400" dirty="0" smtClean="0"/>
              <a:t> </a:t>
            </a:r>
            <a:r>
              <a:rPr lang="en-US" sz="2400" dirty="0"/>
              <a:t>is used </a:t>
            </a:r>
            <a:r>
              <a:rPr lang="en-US" sz="2400" dirty="0" smtClean="0"/>
              <a:t>in their range of for x-ray </a:t>
            </a:r>
            <a:r>
              <a:rPr lang="en-US" sz="2400" dirty="0" err="1" smtClean="0"/>
              <a:t>diffractometers</a:t>
            </a:r>
            <a:endParaRPr lang="en-US" sz="2400" dirty="0"/>
          </a:p>
        </p:txBody>
      </p:sp>
      <p:pic>
        <p:nvPicPr>
          <p:cNvPr id="7" name="Picture 6" descr="Medipix2_Skull_003n.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21080901">
            <a:off x="4274624" y="2217583"/>
            <a:ext cx="4916766" cy="3092306"/>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p:cNvPicPr>
            <a:picLocks noChangeAspect="1"/>
          </p:cNvPicPr>
          <p:nvPr/>
        </p:nvPicPr>
        <p:blipFill rotWithShape="1">
          <a:blip r:embed="rId4"/>
          <a:srcRect r="44590"/>
          <a:stretch/>
        </p:blipFill>
        <p:spPr>
          <a:xfrm>
            <a:off x="4594434" y="2130164"/>
            <a:ext cx="3807180" cy="3359108"/>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1" descr="Medipix logo, click to enlarge"/>
          <p:cNvPicPr>
            <a:picLocks noChangeAspect="1" noChangeArrowheads="1"/>
          </p:cNvPicPr>
          <p:nvPr/>
        </p:nvPicPr>
        <p:blipFill>
          <a:blip r:embed="rId5" cstate="print"/>
          <a:srcRect/>
          <a:stretch>
            <a:fillRect/>
          </a:stretch>
        </p:blipFill>
        <p:spPr bwMode="auto">
          <a:xfrm>
            <a:off x="8281568" y="0"/>
            <a:ext cx="890865" cy="890865"/>
          </a:xfrm>
          <a:prstGeom prst="rect">
            <a:avLst/>
          </a:prstGeom>
          <a:noFill/>
        </p:spPr>
      </p:pic>
    </p:spTree>
    <p:extLst>
      <p:ext uri="{BB962C8B-B14F-4D97-AF65-F5344CB8AC3E}">
        <p14:creationId xmlns:p14="http://schemas.microsoft.com/office/powerpoint/2010/main" val="31793537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a:t>Application: Radiation </a:t>
            </a:r>
            <a:r>
              <a:rPr lang="en-US" sz="4400" dirty="0" smtClean="0"/>
              <a:t>monitoring</a:t>
            </a:r>
            <a:endParaRPr lang="en-GB" sz="4400" dirty="0"/>
          </a:p>
        </p:txBody>
      </p:sp>
      <p:sp>
        <p:nvSpPr>
          <p:cNvPr id="3" name="Content Placeholder 2"/>
          <p:cNvSpPr>
            <a:spLocks noGrp="1"/>
          </p:cNvSpPr>
          <p:nvPr>
            <p:ph idx="1"/>
          </p:nvPr>
        </p:nvSpPr>
        <p:spPr>
          <a:xfrm>
            <a:off x="457200" y="1325606"/>
            <a:ext cx="3485691" cy="4667421"/>
          </a:xfrm>
        </p:spPr>
        <p:txBody>
          <a:bodyPr>
            <a:normAutofit/>
          </a:bodyPr>
          <a:lstStyle/>
          <a:p>
            <a:pPr marL="36576" indent="0">
              <a:buNone/>
            </a:pPr>
            <a:r>
              <a:rPr lang="en-US" sz="2400" dirty="0" err="1" smtClean="0"/>
              <a:t>Medipix</a:t>
            </a:r>
            <a:r>
              <a:rPr lang="en-US" sz="2400" dirty="0" smtClean="0"/>
              <a:t> is used for radiation </a:t>
            </a:r>
            <a:r>
              <a:rPr lang="en-US" sz="2400" dirty="0"/>
              <a:t>monitoring in </a:t>
            </a:r>
            <a:r>
              <a:rPr lang="en-US" sz="2400" dirty="0" smtClean="0"/>
              <a:t>space and other types background </a:t>
            </a:r>
            <a:r>
              <a:rPr lang="en-US" sz="2400" dirty="0"/>
              <a:t>radiation monitoring and </a:t>
            </a:r>
            <a:r>
              <a:rPr lang="en-US" sz="2400" dirty="0" err="1"/>
              <a:t>dosimetry</a:t>
            </a:r>
            <a:endParaRPr lang="en-US" sz="2400" dirty="0"/>
          </a:p>
          <a:p>
            <a:pPr marL="36576" indent="0">
              <a:buNone/>
            </a:pPr>
            <a:endParaRPr lang="en-US" sz="2400" dirty="0"/>
          </a:p>
        </p:txBody>
      </p:sp>
      <p:pic>
        <p:nvPicPr>
          <p:cNvPr id="7" name="Picture 6" descr="Medipix2_Skull_003n.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21080901">
            <a:off x="4274624" y="2217583"/>
            <a:ext cx="4916766" cy="3092306"/>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p:cNvPicPr>
            <a:picLocks noChangeAspect="1"/>
          </p:cNvPicPr>
          <p:nvPr/>
        </p:nvPicPr>
        <p:blipFill rotWithShape="1">
          <a:blip r:embed="rId4"/>
          <a:srcRect r="44590"/>
          <a:stretch/>
        </p:blipFill>
        <p:spPr>
          <a:xfrm>
            <a:off x="4594434" y="2130164"/>
            <a:ext cx="3807180" cy="3359108"/>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p:cNvPicPr>
            <a:picLocks noChangeAspect="1"/>
          </p:cNvPicPr>
          <p:nvPr/>
        </p:nvPicPr>
        <p:blipFill>
          <a:blip r:embed="rId5"/>
          <a:stretch>
            <a:fillRect/>
          </a:stretch>
        </p:blipFill>
        <p:spPr>
          <a:xfrm rot="15463297">
            <a:off x="4341712" y="2248132"/>
            <a:ext cx="4524957" cy="3272294"/>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1" descr="Medipix logo, click to enlarge"/>
          <p:cNvPicPr>
            <a:picLocks noChangeAspect="1" noChangeArrowheads="1"/>
          </p:cNvPicPr>
          <p:nvPr/>
        </p:nvPicPr>
        <p:blipFill>
          <a:blip r:embed="rId6" cstate="print"/>
          <a:srcRect/>
          <a:stretch>
            <a:fillRect/>
          </a:stretch>
        </p:blipFill>
        <p:spPr bwMode="auto">
          <a:xfrm>
            <a:off x="8281568" y="0"/>
            <a:ext cx="890865" cy="890865"/>
          </a:xfrm>
          <a:prstGeom prst="rect">
            <a:avLst/>
          </a:prstGeom>
          <a:noFill/>
        </p:spPr>
      </p:pic>
    </p:spTree>
    <p:extLst>
      <p:ext uri="{BB962C8B-B14F-4D97-AF65-F5344CB8AC3E}">
        <p14:creationId xmlns:p14="http://schemas.microsoft.com/office/powerpoint/2010/main" val="27541124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Application</a:t>
            </a:r>
            <a:r>
              <a:rPr lang="en-US" sz="4400" dirty="0" smtClean="0"/>
              <a:t>: Research</a:t>
            </a:r>
            <a:endParaRPr lang="en-GB" sz="4400" dirty="0"/>
          </a:p>
        </p:txBody>
      </p:sp>
      <p:sp>
        <p:nvSpPr>
          <p:cNvPr id="3" name="Content Placeholder 2"/>
          <p:cNvSpPr>
            <a:spLocks noGrp="1"/>
          </p:cNvSpPr>
          <p:nvPr>
            <p:ph idx="1"/>
          </p:nvPr>
        </p:nvSpPr>
        <p:spPr>
          <a:xfrm>
            <a:off x="457200" y="1325606"/>
            <a:ext cx="3722643" cy="4667421"/>
          </a:xfrm>
        </p:spPr>
        <p:txBody>
          <a:bodyPr>
            <a:normAutofit/>
          </a:bodyPr>
          <a:lstStyle/>
          <a:p>
            <a:pPr marL="36576" indent="0">
              <a:buNone/>
            </a:pPr>
            <a:r>
              <a:rPr lang="en-US" sz="2400" dirty="0"/>
              <a:t>Research </a:t>
            </a:r>
            <a:r>
              <a:rPr lang="en-US" sz="2400" dirty="0" smtClean="0"/>
              <a:t>applications: </a:t>
            </a:r>
          </a:p>
          <a:p>
            <a:r>
              <a:rPr lang="en-US" sz="2400" dirty="0"/>
              <a:t>S</a:t>
            </a:r>
            <a:r>
              <a:rPr lang="en-US" sz="2400" dirty="0" smtClean="0"/>
              <a:t>ynchrotron radiation</a:t>
            </a:r>
          </a:p>
          <a:p>
            <a:r>
              <a:rPr lang="en-US" sz="2400" dirty="0"/>
              <a:t>E</a:t>
            </a:r>
            <a:r>
              <a:rPr lang="en-US" sz="2400" dirty="0" smtClean="0"/>
              <a:t>lectron microscopy </a:t>
            </a:r>
          </a:p>
          <a:p>
            <a:r>
              <a:rPr lang="en-US" sz="2400" dirty="0"/>
              <a:t>D</a:t>
            </a:r>
            <a:r>
              <a:rPr lang="en-US" sz="2400" dirty="0" smtClean="0"/>
              <a:t>etection </a:t>
            </a:r>
            <a:r>
              <a:rPr lang="en-US" sz="2400" dirty="0"/>
              <a:t>of low energy </a:t>
            </a:r>
            <a:r>
              <a:rPr lang="en-US" sz="2400" dirty="0" smtClean="0"/>
              <a:t>particles </a:t>
            </a:r>
          </a:p>
          <a:p>
            <a:r>
              <a:rPr lang="en-US" sz="2400" dirty="0"/>
              <a:t>A</a:t>
            </a:r>
            <a:r>
              <a:rPr lang="en-US" sz="2400" dirty="0" smtClean="0"/>
              <a:t>daptive optics</a:t>
            </a:r>
          </a:p>
          <a:p>
            <a:r>
              <a:rPr lang="en-US" sz="2400" dirty="0"/>
              <a:t>N</a:t>
            </a:r>
            <a:r>
              <a:rPr lang="en-US" sz="2400" dirty="0" smtClean="0"/>
              <a:t>eutron imaging</a:t>
            </a:r>
          </a:p>
          <a:p>
            <a:r>
              <a:rPr lang="en-US" sz="2400" dirty="0"/>
              <a:t>a</a:t>
            </a:r>
            <a:r>
              <a:rPr lang="en-US" sz="2400" dirty="0" smtClean="0"/>
              <a:t>nd more</a:t>
            </a:r>
            <a:endParaRPr lang="en-US" sz="2400" dirty="0"/>
          </a:p>
          <a:p>
            <a:pPr marL="36576" indent="0">
              <a:buNone/>
            </a:pPr>
            <a:endParaRPr lang="en-US" sz="2400" dirty="0"/>
          </a:p>
        </p:txBody>
      </p:sp>
      <p:pic>
        <p:nvPicPr>
          <p:cNvPr id="7" name="Picture 6" descr="Medipix2_Skull_003n.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21080901">
            <a:off x="4274624" y="2217583"/>
            <a:ext cx="4916766" cy="3092306"/>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p:cNvPicPr>
            <a:picLocks noChangeAspect="1"/>
          </p:cNvPicPr>
          <p:nvPr/>
        </p:nvPicPr>
        <p:blipFill rotWithShape="1">
          <a:blip r:embed="rId4"/>
          <a:srcRect r="44590"/>
          <a:stretch/>
        </p:blipFill>
        <p:spPr>
          <a:xfrm>
            <a:off x="4594434" y="2130164"/>
            <a:ext cx="3807180" cy="3359108"/>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p:cNvPicPr>
            <a:picLocks noChangeAspect="1"/>
          </p:cNvPicPr>
          <p:nvPr/>
        </p:nvPicPr>
        <p:blipFill>
          <a:blip r:embed="rId5"/>
          <a:stretch>
            <a:fillRect/>
          </a:stretch>
        </p:blipFill>
        <p:spPr>
          <a:xfrm rot="15463297">
            <a:off x="4341712" y="2248132"/>
            <a:ext cx="4524957" cy="3272294"/>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9"/>
          <p:cNvPicPr>
            <a:picLocks noChangeAspect="1"/>
          </p:cNvPicPr>
          <p:nvPr/>
        </p:nvPicPr>
        <p:blipFill>
          <a:blip r:embed="rId6"/>
          <a:stretch>
            <a:fillRect/>
          </a:stretch>
        </p:blipFill>
        <p:spPr>
          <a:xfrm>
            <a:off x="4410228" y="1865370"/>
            <a:ext cx="4733772" cy="3572658"/>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Picture 1" descr="Medipix logo, click to enlarge"/>
          <p:cNvPicPr>
            <a:picLocks noChangeAspect="1" noChangeArrowheads="1"/>
          </p:cNvPicPr>
          <p:nvPr/>
        </p:nvPicPr>
        <p:blipFill>
          <a:blip r:embed="rId7" cstate="print"/>
          <a:srcRect/>
          <a:stretch>
            <a:fillRect/>
          </a:stretch>
        </p:blipFill>
        <p:spPr bwMode="auto">
          <a:xfrm>
            <a:off x="8281568" y="0"/>
            <a:ext cx="890865" cy="890865"/>
          </a:xfrm>
          <a:prstGeom prst="rect">
            <a:avLst/>
          </a:prstGeom>
          <a:noFill/>
        </p:spPr>
      </p:pic>
    </p:spTree>
    <p:extLst>
      <p:ext uri="{BB962C8B-B14F-4D97-AF65-F5344CB8AC3E}">
        <p14:creationId xmlns:p14="http://schemas.microsoft.com/office/powerpoint/2010/main" val="3399459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Application</a:t>
            </a:r>
            <a:r>
              <a:rPr lang="en-US" sz="4400" dirty="0" smtClean="0"/>
              <a:t>: Education</a:t>
            </a:r>
            <a:endParaRPr lang="en-GB" sz="4400" dirty="0"/>
          </a:p>
        </p:txBody>
      </p:sp>
      <p:sp>
        <p:nvSpPr>
          <p:cNvPr id="3" name="Content Placeholder 2"/>
          <p:cNvSpPr>
            <a:spLocks noGrp="1"/>
          </p:cNvSpPr>
          <p:nvPr>
            <p:ph idx="1"/>
          </p:nvPr>
        </p:nvSpPr>
        <p:spPr>
          <a:xfrm>
            <a:off x="457200" y="1325606"/>
            <a:ext cx="3722643" cy="4667421"/>
          </a:xfrm>
        </p:spPr>
        <p:txBody>
          <a:bodyPr>
            <a:normAutofit/>
          </a:bodyPr>
          <a:lstStyle/>
          <a:p>
            <a:pPr marL="36576" indent="0">
              <a:buNone/>
            </a:pPr>
            <a:r>
              <a:rPr lang="en-GB" sz="2400" dirty="0" err="1" smtClean="0"/>
              <a:t>Medipix</a:t>
            </a:r>
            <a:r>
              <a:rPr lang="en-GB" sz="2400" dirty="0" smtClean="0"/>
              <a:t> </a:t>
            </a:r>
            <a:r>
              <a:rPr lang="en-GB" sz="2400" dirty="0"/>
              <a:t>2 technology </a:t>
            </a:r>
            <a:r>
              <a:rPr lang="en-GB" sz="2400" dirty="0" smtClean="0"/>
              <a:t>used in an </a:t>
            </a:r>
            <a:r>
              <a:rPr lang="en-GB" sz="2400" dirty="0"/>
              <a:t>educational </a:t>
            </a:r>
            <a:r>
              <a:rPr lang="en-GB" sz="2400" dirty="0" smtClean="0"/>
              <a:t>toolkit</a:t>
            </a:r>
          </a:p>
          <a:p>
            <a:pPr marL="36576" indent="0">
              <a:buNone/>
            </a:pPr>
            <a:endParaRPr lang="en-GB" sz="2400" dirty="0"/>
          </a:p>
          <a:p>
            <a:pPr marL="36576" indent="0">
              <a:buNone/>
            </a:pPr>
            <a:r>
              <a:rPr lang="en-GB" sz="2400" dirty="0"/>
              <a:t>A</a:t>
            </a:r>
            <a:r>
              <a:rPr lang="en-GB" sz="2400" dirty="0" smtClean="0"/>
              <a:t>llows </a:t>
            </a:r>
            <a:r>
              <a:rPr lang="en-GB" sz="2400" dirty="0"/>
              <a:t>students to use a </a:t>
            </a:r>
            <a:r>
              <a:rPr lang="en-GB" sz="2400" dirty="0" err="1"/>
              <a:t>Timepix</a:t>
            </a:r>
            <a:r>
              <a:rPr lang="en-GB" sz="2400" dirty="0"/>
              <a:t> chip in the lab to visualise radiation </a:t>
            </a:r>
          </a:p>
          <a:p>
            <a:pPr marL="36576" indent="0">
              <a:buNone/>
            </a:pPr>
            <a:endParaRPr lang="en-GB" sz="2400" dirty="0"/>
          </a:p>
          <a:p>
            <a:pPr marL="36576" indent="0">
              <a:buNone/>
            </a:pPr>
            <a:r>
              <a:rPr lang="en-GB" sz="2400" dirty="0" smtClean="0"/>
              <a:t>CERN </a:t>
            </a:r>
            <a:r>
              <a:rPr lang="en-GB" sz="2400" dirty="0"/>
              <a:t>has recently adopted this toolkit as part of its new </a:t>
            </a:r>
            <a:r>
              <a:rPr lang="en-GB" sz="2400" dirty="0" err="1"/>
              <a:t>SchoolLab</a:t>
            </a:r>
            <a:endParaRPr lang="en-GB" sz="2400" dirty="0"/>
          </a:p>
          <a:p>
            <a:pPr marL="36576" indent="0">
              <a:buNone/>
            </a:pPr>
            <a:endParaRPr lang="en-US" sz="2400" dirty="0"/>
          </a:p>
          <a:p>
            <a:pPr marL="36576" indent="0">
              <a:buNone/>
            </a:pPr>
            <a:endParaRPr lang="en-US" sz="2400" dirty="0"/>
          </a:p>
        </p:txBody>
      </p:sp>
      <p:pic>
        <p:nvPicPr>
          <p:cNvPr id="7" name="Picture 6" descr="Medipix2_Skull_003n.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21080901">
            <a:off x="4274624" y="2217583"/>
            <a:ext cx="4916766" cy="3092306"/>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p:cNvPicPr>
            <a:picLocks noChangeAspect="1"/>
          </p:cNvPicPr>
          <p:nvPr/>
        </p:nvPicPr>
        <p:blipFill rotWithShape="1">
          <a:blip r:embed="rId4"/>
          <a:srcRect r="44590"/>
          <a:stretch/>
        </p:blipFill>
        <p:spPr>
          <a:xfrm>
            <a:off x="4594434" y="2130164"/>
            <a:ext cx="3807180" cy="3359108"/>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p:cNvPicPr>
            <a:picLocks noChangeAspect="1"/>
          </p:cNvPicPr>
          <p:nvPr/>
        </p:nvPicPr>
        <p:blipFill>
          <a:blip r:embed="rId5"/>
          <a:stretch>
            <a:fillRect/>
          </a:stretch>
        </p:blipFill>
        <p:spPr>
          <a:xfrm rot="15463297">
            <a:off x="4341712" y="2248132"/>
            <a:ext cx="4524957" cy="3272294"/>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9"/>
          <p:cNvPicPr>
            <a:picLocks noChangeAspect="1"/>
          </p:cNvPicPr>
          <p:nvPr/>
        </p:nvPicPr>
        <p:blipFill>
          <a:blip r:embed="rId6"/>
          <a:stretch>
            <a:fillRect/>
          </a:stretch>
        </p:blipFill>
        <p:spPr>
          <a:xfrm>
            <a:off x="4410228" y="1865370"/>
            <a:ext cx="4733772" cy="3572658"/>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Picture 10"/>
          <p:cNvPicPr>
            <a:picLocks noChangeAspect="1"/>
          </p:cNvPicPr>
          <p:nvPr/>
        </p:nvPicPr>
        <p:blipFill>
          <a:blip r:embed="rId7"/>
          <a:stretch>
            <a:fillRect/>
          </a:stretch>
        </p:blipFill>
        <p:spPr>
          <a:xfrm>
            <a:off x="4305969" y="2245597"/>
            <a:ext cx="5487575" cy="3662914"/>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Picture 1" descr="Medipix logo, click to enlarge"/>
          <p:cNvPicPr>
            <a:picLocks noChangeAspect="1" noChangeArrowheads="1"/>
          </p:cNvPicPr>
          <p:nvPr/>
        </p:nvPicPr>
        <p:blipFill>
          <a:blip r:embed="rId8" cstate="print"/>
          <a:srcRect/>
          <a:stretch>
            <a:fillRect/>
          </a:stretch>
        </p:blipFill>
        <p:spPr bwMode="auto">
          <a:xfrm>
            <a:off x="8281568" y="0"/>
            <a:ext cx="890865" cy="890865"/>
          </a:xfrm>
          <a:prstGeom prst="rect">
            <a:avLst/>
          </a:prstGeom>
          <a:noFill/>
        </p:spPr>
      </p:pic>
    </p:spTree>
    <p:extLst>
      <p:ext uri="{BB962C8B-B14F-4D97-AF65-F5344CB8AC3E}">
        <p14:creationId xmlns:p14="http://schemas.microsoft.com/office/powerpoint/2010/main" val="26205091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Application: Medical Imaging</a:t>
            </a:r>
            <a:endParaRPr lang="en-GB" sz="4400" dirty="0"/>
          </a:p>
        </p:txBody>
      </p:sp>
      <p:sp>
        <p:nvSpPr>
          <p:cNvPr id="3" name="Content Placeholder 2"/>
          <p:cNvSpPr>
            <a:spLocks noGrp="1"/>
          </p:cNvSpPr>
          <p:nvPr>
            <p:ph idx="1"/>
          </p:nvPr>
        </p:nvSpPr>
        <p:spPr>
          <a:xfrm>
            <a:off x="457200" y="1325606"/>
            <a:ext cx="3722643" cy="4667421"/>
          </a:xfrm>
        </p:spPr>
        <p:txBody>
          <a:bodyPr>
            <a:normAutofit/>
          </a:bodyPr>
          <a:lstStyle/>
          <a:p>
            <a:r>
              <a:rPr lang="en-US" sz="2400" dirty="0" smtClean="0"/>
              <a:t>Computed Tomography</a:t>
            </a:r>
            <a:r>
              <a:rPr lang="en-US" sz="2400" dirty="0"/>
              <a:t> </a:t>
            </a:r>
            <a:r>
              <a:rPr lang="en-US" sz="2400" dirty="0" smtClean="0"/>
              <a:t>(CT)</a:t>
            </a:r>
          </a:p>
          <a:p>
            <a:r>
              <a:rPr lang="en-US" sz="2400" dirty="0"/>
              <a:t>R</a:t>
            </a:r>
            <a:r>
              <a:rPr lang="en-US" sz="2400" dirty="0" smtClean="0"/>
              <a:t>adiography</a:t>
            </a:r>
            <a:r>
              <a:rPr lang="en-US" sz="2400" dirty="0"/>
              <a:t>, </a:t>
            </a:r>
            <a:endParaRPr lang="en-US" sz="2400" dirty="0" smtClean="0"/>
          </a:p>
          <a:p>
            <a:r>
              <a:rPr lang="en-US" sz="2400" dirty="0"/>
              <a:t>M</a:t>
            </a:r>
            <a:r>
              <a:rPr lang="en-US" sz="2400" dirty="0" smtClean="0"/>
              <a:t>ammography</a:t>
            </a:r>
            <a:r>
              <a:rPr lang="en-US" sz="2400" dirty="0"/>
              <a:t>, </a:t>
            </a:r>
            <a:endParaRPr lang="en-US" sz="2400" dirty="0" smtClean="0"/>
          </a:p>
          <a:p>
            <a:r>
              <a:rPr lang="en-US" sz="2400" dirty="0" smtClean="0"/>
              <a:t>SPECT</a:t>
            </a:r>
            <a:r>
              <a:rPr lang="en-US" sz="2400" dirty="0"/>
              <a:t>, </a:t>
            </a:r>
            <a:endParaRPr lang="en-US" sz="2400" dirty="0" smtClean="0"/>
          </a:p>
          <a:p>
            <a:r>
              <a:rPr lang="en-US" sz="2400" dirty="0"/>
              <a:t>D</a:t>
            </a:r>
            <a:r>
              <a:rPr lang="en-US" sz="2400" dirty="0" smtClean="0"/>
              <a:t>ental </a:t>
            </a:r>
            <a:r>
              <a:rPr lang="en-US" sz="2400" dirty="0"/>
              <a:t>radiography, </a:t>
            </a:r>
            <a:endParaRPr lang="en-US" sz="2400" dirty="0" smtClean="0"/>
          </a:p>
          <a:p>
            <a:r>
              <a:rPr lang="en-US" sz="2400" dirty="0"/>
              <a:t>A</a:t>
            </a:r>
            <a:r>
              <a:rPr lang="en-US" sz="2400" dirty="0" smtClean="0"/>
              <a:t>ngiography</a:t>
            </a:r>
            <a:r>
              <a:rPr lang="en-US" sz="2400" dirty="0"/>
              <a:t>, </a:t>
            </a:r>
            <a:endParaRPr lang="en-US" sz="2400" dirty="0" smtClean="0"/>
          </a:p>
          <a:p>
            <a:r>
              <a:rPr lang="en-US" sz="2400" dirty="0" smtClean="0"/>
              <a:t>PET</a:t>
            </a:r>
            <a:endParaRPr lang="en-US" sz="2400" dirty="0"/>
          </a:p>
          <a:p>
            <a:r>
              <a:rPr lang="en-US" sz="2400" dirty="0" smtClean="0"/>
              <a:t>and more</a:t>
            </a:r>
          </a:p>
        </p:txBody>
      </p:sp>
      <p:pic>
        <p:nvPicPr>
          <p:cNvPr id="7" name="Picture 6" descr="Medipix2_Skull_003n.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21080901">
            <a:off x="4274624" y="2217583"/>
            <a:ext cx="4916766" cy="3092306"/>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p:cNvPicPr>
            <a:picLocks noChangeAspect="1"/>
          </p:cNvPicPr>
          <p:nvPr/>
        </p:nvPicPr>
        <p:blipFill rotWithShape="1">
          <a:blip r:embed="rId4"/>
          <a:srcRect r="44590"/>
          <a:stretch/>
        </p:blipFill>
        <p:spPr>
          <a:xfrm>
            <a:off x="4594434" y="2130164"/>
            <a:ext cx="3807180" cy="3359108"/>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p:cNvPicPr>
            <a:picLocks noChangeAspect="1"/>
          </p:cNvPicPr>
          <p:nvPr/>
        </p:nvPicPr>
        <p:blipFill>
          <a:blip r:embed="rId5"/>
          <a:stretch>
            <a:fillRect/>
          </a:stretch>
        </p:blipFill>
        <p:spPr>
          <a:xfrm rot="15463297">
            <a:off x="4341712" y="2248132"/>
            <a:ext cx="4524957" cy="3272294"/>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9"/>
          <p:cNvPicPr>
            <a:picLocks noChangeAspect="1"/>
          </p:cNvPicPr>
          <p:nvPr/>
        </p:nvPicPr>
        <p:blipFill>
          <a:blip r:embed="rId6"/>
          <a:stretch>
            <a:fillRect/>
          </a:stretch>
        </p:blipFill>
        <p:spPr>
          <a:xfrm>
            <a:off x="4410228" y="1865370"/>
            <a:ext cx="4733772" cy="3572658"/>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Picture 10"/>
          <p:cNvPicPr>
            <a:picLocks noChangeAspect="1"/>
          </p:cNvPicPr>
          <p:nvPr/>
        </p:nvPicPr>
        <p:blipFill>
          <a:blip r:embed="rId7"/>
          <a:stretch>
            <a:fillRect/>
          </a:stretch>
        </p:blipFill>
        <p:spPr>
          <a:xfrm>
            <a:off x="4305969" y="2245597"/>
            <a:ext cx="5487575" cy="3662914"/>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Picture 15" descr="http://www.neurology.org/content/vol63/issue8/images/large/39FF2.jpeg"/>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rot="307006">
            <a:off x="4902050" y="1865370"/>
            <a:ext cx="3499564" cy="3376329"/>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3" name="Picture 1" descr="Medipix logo, click to enlarge"/>
          <p:cNvPicPr>
            <a:picLocks noChangeAspect="1" noChangeArrowheads="1"/>
          </p:cNvPicPr>
          <p:nvPr/>
        </p:nvPicPr>
        <p:blipFill>
          <a:blip r:embed="rId9" cstate="print"/>
          <a:srcRect/>
          <a:stretch>
            <a:fillRect/>
          </a:stretch>
        </p:blipFill>
        <p:spPr bwMode="auto">
          <a:xfrm>
            <a:off x="8281568" y="0"/>
            <a:ext cx="890865" cy="890865"/>
          </a:xfrm>
          <a:prstGeom prst="rect">
            <a:avLst/>
          </a:prstGeom>
          <a:noFill/>
        </p:spPr>
      </p:pic>
    </p:spTree>
    <p:extLst>
      <p:ext uri="{BB962C8B-B14F-4D97-AF65-F5344CB8AC3E}">
        <p14:creationId xmlns:p14="http://schemas.microsoft.com/office/powerpoint/2010/main" val="42042091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 ways of dissemination</a:t>
            </a:r>
            <a:endParaRPr lang="en-GB" dirty="0"/>
          </a:p>
        </p:txBody>
      </p:sp>
      <p:sp>
        <p:nvSpPr>
          <p:cNvPr id="3" name="Content Placeholder 2"/>
          <p:cNvSpPr>
            <a:spLocks noGrp="1"/>
          </p:cNvSpPr>
          <p:nvPr>
            <p:ph idx="1"/>
          </p:nvPr>
        </p:nvSpPr>
        <p:spPr/>
        <p:txBody>
          <a:bodyPr/>
          <a:lstStyle/>
          <a:p>
            <a:pPr marL="36576" indent="0">
              <a:buNone/>
            </a:pPr>
            <a:r>
              <a:rPr lang="en-US" dirty="0"/>
              <a:t>The Technology Transfer process:</a:t>
            </a:r>
            <a:br>
              <a:rPr lang="en-US" dirty="0"/>
            </a:br>
            <a:r>
              <a:rPr lang="en-US" sz="2000" dirty="0"/>
              <a:t/>
            </a:r>
            <a:br>
              <a:rPr lang="en-US" sz="2000" dirty="0"/>
            </a:br>
            <a:r>
              <a:rPr lang="en-US" sz="2000" i="1" dirty="0"/>
              <a:t>invention disclosure </a:t>
            </a:r>
            <a:r>
              <a:rPr lang="en-US" sz="2000" i="1" dirty="0">
                <a:sym typeface="Wingdings" pitchFamily="2" charset="2"/>
              </a:rPr>
              <a:t> </a:t>
            </a:r>
            <a:r>
              <a:rPr lang="en-US" sz="2000" i="1" dirty="0"/>
              <a:t>IP protection </a:t>
            </a:r>
            <a:r>
              <a:rPr lang="en-US" sz="2000" i="1" dirty="0">
                <a:sym typeface="Wingdings" pitchFamily="2" charset="2"/>
              </a:rPr>
              <a:t> </a:t>
            </a:r>
            <a:r>
              <a:rPr lang="en-US" sz="2000" i="1" dirty="0"/>
              <a:t>license to a company</a:t>
            </a:r>
            <a:br>
              <a:rPr lang="en-US" sz="2000" i="1" dirty="0"/>
            </a:br>
            <a:endParaRPr lang="en-US" sz="2400" dirty="0"/>
          </a:p>
          <a:p>
            <a:r>
              <a:rPr lang="en-US" sz="2400" dirty="0" smtClean="0"/>
              <a:t>Difficult</a:t>
            </a:r>
            <a:r>
              <a:rPr lang="en-US" sz="2400" dirty="0"/>
              <a:t>, especially for the world of particle physics. </a:t>
            </a:r>
            <a:endParaRPr lang="en-US" sz="2400" dirty="0" smtClean="0"/>
          </a:p>
          <a:p>
            <a:r>
              <a:rPr lang="en-US" sz="2400" dirty="0" smtClean="0"/>
              <a:t>Collaborative </a:t>
            </a:r>
            <a:r>
              <a:rPr lang="en-US" sz="2400" dirty="0"/>
              <a:t>R&amp;D (with industry and other research institutes) is key for a successful transfer.</a:t>
            </a:r>
          </a:p>
          <a:p>
            <a:pPr marL="36576" indent="0">
              <a:buNone/>
            </a:pPr>
            <a:endParaRPr lang="en-US" sz="2400" dirty="0" smtClean="0"/>
          </a:p>
          <a:p>
            <a:pPr marL="36576" indent="0">
              <a:buNone/>
            </a:pPr>
            <a:r>
              <a:rPr lang="en-US" sz="2400" dirty="0" smtClean="0"/>
              <a:t>Other </a:t>
            </a:r>
            <a:r>
              <a:rPr lang="en-US" sz="2400" dirty="0"/>
              <a:t>ways of dissemination are also very important for the Organization</a:t>
            </a:r>
          </a:p>
          <a:p>
            <a:endParaRPr lang="en-GB" dirty="0"/>
          </a:p>
        </p:txBody>
      </p:sp>
    </p:spTree>
    <p:extLst>
      <p:ext uri="{BB962C8B-B14F-4D97-AF65-F5344CB8AC3E}">
        <p14:creationId xmlns:p14="http://schemas.microsoft.com/office/powerpoint/2010/main" val="227617962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dirty="0"/>
              <a:t>CERN Open Hardware </a:t>
            </a:r>
            <a:r>
              <a:rPr lang="en-US" sz="4800" dirty="0" smtClean="0"/>
              <a:t>License</a:t>
            </a:r>
            <a:endParaRPr lang="en-GB" dirty="0"/>
          </a:p>
        </p:txBody>
      </p:sp>
      <p:sp>
        <p:nvSpPr>
          <p:cNvPr id="3" name="Content Placeholder 2"/>
          <p:cNvSpPr>
            <a:spLocks noGrp="1"/>
          </p:cNvSpPr>
          <p:nvPr>
            <p:ph idx="1"/>
          </p:nvPr>
        </p:nvSpPr>
        <p:spPr>
          <a:xfrm>
            <a:off x="457200" y="1325606"/>
            <a:ext cx="4202264" cy="4667421"/>
          </a:xfrm>
        </p:spPr>
        <p:txBody>
          <a:bodyPr/>
          <a:lstStyle/>
          <a:p>
            <a:pPr marL="36576" indent="0">
              <a:buNone/>
            </a:pPr>
            <a:r>
              <a:rPr lang="en-US" dirty="0"/>
              <a:t>A legal framework to facilitate knowledge exchange across the electronic design community.</a:t>
            </a:r>
          </a:p>
        </p:txBody>
      </p:sp>
      <p:pic>
        <p:nvPicPr>
          <p:cNvPr id="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22147" y="1994966"/>
            <a:ext cx="2716013" cy="321775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72674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Open Source Software</a:t>
            </a:r>
            <a:endParaRPr lang="en-GB" dirty="0"/>
          </a:p>
        </p:txBody>
      </p:sp>
      <p:sp>
        <p:nvSpPr>
          <p:cNvPr id="3" name="Content Placeholder 2"/>
          <p:cNvSpPr>
            <a:spLocks noGrp="1"/>
          </p:cNvSpPr>
          <p:nvPr>
            <p:ph idx="1"/>
          </p:nvPr>
        </p:nvSpPr>
        <p:spPr>
          <a:xfrm>
            <a:off x="457200" y="1325606"/>
            <a:ext cx="4202264" cy="4667421"/>
          </a:xfrm>
        </p:spPr>
        <p:txBody>
          <a:bodyPr/>
          <a:lstStyle/>
          <a:p>
            <a:pPr marL="36576" indent="0">
              <a:buNone/>
            </a:pPr>
            <a:r>
              <a:rPr lang="en-US" dirty="0"/>
              <a:t>S</a:t>
            </a:r>
            <a:r>
              <a:rPr lang="en-US" dirty="0" smtClean="0"/>
              <a:t>oftware developed at CERN is often released as open source</a:t>
            </a:r>
          </a:p>
          <a:p>
            <a:pPr marL="36576" indent="0">
              <a:buNone/>
            </a:pPr>
            <a:endParaRPr lang="en-US" dirty="0" smtClean="0"/>
          </a:p>
          <a:p>
            <a:pPr marL="36576" indent="0">
              <a:buNone/>
            </a:pPr>
            <a:r>
              <a:rPr lang="en-US" dirty="0" smtClean="0"/>
              <a:t>Some examples of the use of CERN’s open source software are:</a:t>
            </a:r>
            <a:endParaRPr lang="en-US" dirty="0"/>
          </a:p>
        </p:txBody>
      </p:sp>
      <p:pic>
        <p:nvPicPr>
          <p:cNvPr id="5" name="Picture 4"/>
          <p:cNvPicPr>
            <a:picLocks noChangeAspect="1"/>
          </p:cNvPicPr>
          <p:nvPr/>
        </p:nvPicPr>
        <p:blipFill>
          <a:blip r:embed="rId3"/>
          <a:stretch>
            <a:fillRect/>
          </a:stretch>
        </p:blipFill>
        <p:spPr>
          <a:xfrm rot="21277398">
            <a:off x="4888865" y="1923889"/>
            <a:ext cx="4733507" cy="3357140"/>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54231620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OSS example</a:t>
            </a:r>
            <a:endParaRPr lang="en-GB" dirty="0"/>
          </a:p>
        </p:txBody>
      </p:sp>
      <p:sp>
        <p:nvSpPr>
          <p:cNvPr id="3" name="Content Placeholder 2"/>
          <p:cNvSpPr>
            <a:spLocks noGrp="1"/>
          </p:cNvSpPr>
          <p:nvPr>
            <p:ph idx="1"/>
          </p:nvPr>
        </p:nvSpPr>
        <p:spPr>
          <a:xfrm>
            <a:off x="457200" y="1325606"/>
            <a:ext cx="4202264" cy="4667421"/>
          </a:xfrm>
        </p:spPr>
        <p:txBody>
          <a:bodyPr>
            <a:normAutofit fontScale="77500" lnSpcReduction="20000"/>
          </a:bodyPr>
          <a:lstStyle/>
          <a:p>
            <a:pPr marL="36576" indent="0">
              <a:buNone/>
            </a:pPr>
            <a:r>
              <a:rPr lang="en-US" sz="4600" dirty="0" smtClean="0"/>
              <a:t>ROOT</a:t>
            </a:r>
          </a:p>
          <a:p>
            <a:pPr marL="36576" indent="0">
              <a:buNone/>
            </a:pPr>
            <a:endParaRPr lang="en-GB" dirty="0" smtClean="0"/>
          </a:p>
          <a:p>
            <a:pPr marL="36576" indent="0">
              <a:buNone/>
            </a:pPr>
            <a:r>
              <a:rPr lang="en-GB" dirty="0" smtClean="0"/>
              <a:t>Powerful </a:t>
            </a:r>
            <a:r>
              <a:rPr lang="en-GB" dirty="0"/>
              <a:t>tool </a:t>
            </a:r>
            <a:r>
              <a:rPr lang="en-GB" dirty="0" smtClean="0"/>
              <a:t>developed for handling </a:t>
            </a:r>
            <a:r>
              <a:rPr lang="en-GB" dirty="0"/>
              <a:t>b</a:t>
            </a:r>
            <a:r>
              <a:rPr lang="en-GB" dirty="0" smtClean="0"/>
              <a:t>ig </a:t>
            </a:r>
            <a:r>
              <a:rPr lang="en-GB" dirty="0"/>
              <a:t>data </a:t>
            </a:r>
            <a:r>
              <a:rPr lang="en-GB" dirty="0" smtClean="0"/>
              <a:t>in the CERN experiments</a:t>
            </a:r>
          </a:p>
          <a:p>
            <a:pPr marL="36576" indent="0">
              <a:buNone/>
            </a:pPr>
            <a:endParaRPr lang="en-GB" dirty="0" smtClean="0"/>
          </a:p>
          <a:p>
            <a:pPr marL="36576" indent="0">
              <a:buNone/>
            </a:pPr>
            <a:r>
              <a:rPr lang="en-GB" dirty="0"/>
              <a:t>W</a:t>
            </a:r>
            <a:r>
              <a:rPr lang="en-GB" dirty="0" smtClean="0"/>
              <a:t>idely adopted by the physics community and has found other applications such as:</a:t>
            </a:r>
          </a:p>
          <a:p>
            <a:r>
              <a:rPr lang="en-GB" dirty="0" smtClean="0"/>
              <a:t>Finance </a:t>
            </a:r>
          </a:p>
          <a:p>
            <a:r>
              <a:rPr lang="en-GB" dirty="0" smtClean="0"/>
              <a:t>Aerospace</a:t>
            </a:r>
          </a:p>
          <a:p>
            <a:r>
              <a:rPr lang="en-GB" dirty="0" smtClean="0"/>
              <a:t>Telecom </a:t>
            </a:r>
          </a:p>
          <a:p>
            <a:r>
              <a:rPr lang="en-GB" dirty="0" smtClean="0"/>
              <a:t>Automobile and more </a:t>
            </a:r>
          </a:p>
          <a:p>
            <a:endParaRPr lang="en-GB" dirty="0" smtClean="0"/>
          </a:p>
          <a:p>
            <a:pPr marL="36576" indent="0">
              <a:buNone/>
            </a:pPr>
            <a:endParaRPr lang="en-GB" dirty="0" smtClean="0"/>
          </a:p>
        </p:txBody>
      </p:sp>
      <p:pic>
        <p:nvPicPr>
          <p:cNvPr id="5" name="Picture 4"/>
          <p:cNvPicPr>
            <a:picLocks noChangeAspect="1"/>
          </p:cNvPicPr>
          <p:nvPr/>
        </p:nvPicPr>
        <p:blipFill>
          <a:blip r:embed="rId3"/>
          <a:stretch>
            <a:fillRect/>
          </a:stretch>
        </p:blipFill>
        <p:spPr>
          <a:xfrm rot="21277398">
            <a:off x="4888865" y="1923889"/>
            <a:ext cx="4733507" cy="3357140"/>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p:cNvPicPr>
            <a:picLocks noChangeAspect="1"/>
          </p:cNvPicPr>
          <p:nvPr/>
        </p:nvPicPr>
        <p:blipFill>
          <a:blip r:embed="rId4"/>
          <a:stretch>
            <a:fillRect/>
          </a:stretch>
        </p:blipFill>
        <p:spPr>
          <a:xfrm>
            <a:off x="5017804" y="1452105"/>
            <a:ext cx="4126196" cy="4043312"/>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5713936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Impact-driven Innovation </a:t>
            </a:r>
            <a:r>
              <a:rPr lang="en-US" dirty="0" smtClean="0"/>
              <a:t>Approach</a:t>
            </a:r>
            <a:endParaRPr lang="en-US" dirty="0"/>
          </a:p>
        </p:txBody>
      </p:sp>
      <p:sp>
        <p:nvSpPr>
          <p:cNvPr id="3" name="Content Placeholder 2"/>
          <p:cNvSpPr>
            <a:spLocks noGrp="1"/>
          </p:cNvSpPr>
          <p:nvPr>
            <p:ph idx="1"/>
          </p:nvPr>
        </p:nvSpPr>
        <p:spPr/>
        <p:txBody>
          <a:bodyPr/>
          <a:lstStyle/>
          <a:p>
            <a:endParaRPr lang="en-US"/>
          </a:p>
        </p:txBody>
      </p:sp>
      <p:pic>
        <p:nvPicPr>
          <p:cNvPr id="5"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2700" y="1052736"/>
            <a:ext cx="9156700" cy="51625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4" name="TextBox 3"/>
          <p:cNvSpPr txBox="1"/>
          <p:nvPr/>
        </p:nvSpPr>
        <p:spPr>
          <a:xfrm>
            <a:off x="-136268" y="5748312"/>
            <a:ext cx="7549978" cy="523220"/>
          </a:xfrm>
          <a:prstGeom prst="rect">
            <a:avLst/>
          </a:prstGeom>
          <a:noFill/>
        </p:spPr>
        <p:txBody>
          <a:bodyPr wrap="square" rtlCol="0">
            <a:spAutoFit/>
          </a:bodyPr>
          <a:lstStyle/>
          <a:p>
            <a:pPr algn="ctr"/>
            <a:r>
              <a:rPr lang="en-US" sz="2800" b="1" i="1" dirty="0" smtClean="0">
                <a:solidFill>
                  <a:srgbClr val="FF0000"/>
                </a:solidFill>
              </a:rPr>
              <a:t>Key words</a:t>
            </a:r>
            <a:r>
              <a:rPr lang="en-US" sz="2800" b="1" i="1" dirty="0">
                <a:solidFill>
                  <a:srgbClr val="FF0000"/>
                </a:solidFill>
              </a:rPr>
              <a:t>: dissemination and impact</a:t>
            </a:r>
            <a:endParaRPr lang="en-GB" sz="2800" dirty="0"/>
          </a:p>
        </p:txBody>
      </p:sp>
    </p:spTree>
    <p:extLst>
      <p:ext uri="{BB962C8B-B14F-4D97-AF65-F5344CB8AC3E}">
        <p14:creationId xmlns:p14="http://schemas.microsoft.com/office/powerpoint/2010/main" val="124451153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OSS example</a:t>
            </a:r>
            <a:endParaRPr lang="en-GB" dirty="0"/>
          </a:p>
        </p:txBody>
      </p:sp>
      <p:sp>
        <p:nvSpPr>
          <p:cNvPr id="3" name="Content Placeholder 2"/>
          <p:cNvSpPr>
            <a:spLocks noGrp="1"/>
          </p:cNvSpPr>
          <p:nvPr>
            <p:ph idx="1"/>
          </p:nvPr>
        </p:nvSpPr>
        <p:spPr>
          <a:xfrm>
            <a:off x="457200" y="1325606"/>
            <a:ext cx="4202264" cy="4667421"/>
          </a:xfrm>
        </p:spPr>
        <p:txBody>
          <a:bodyPr>
            <a:normAutofit fontScale="85000" lnSpcReduction="20000"/>
          </a:bodyPr>
          <a:lstStyle/>
          <a:p>
            <a:pPr marL="36576" indent="0">
              <a:buNone/>
            </a:pPr>
            <a:r>
              <a:rPr lang="en-US" sz="4600" dirty="0" err="1" smtClean="0"/>
              <a:t>Invenio</a:t>
            </a:r>
            <a:endParaRPr lang="en-US" sz="4600" dirty="0" smtClean="0"/>
          </a:p>
          <a:p>
            <a:pPr marL="36576" indent="0">
              <a:buNone/>
            </a:pPr>
            <a:endParaRPr lang="en-GB" dirty="0" smtClean="0"/>
          </a:p>
          <a:p>
            <a:pPr marL="36576" indent="0">
              <a:buNone/>
            </a:pPr>
            <a:r>
              <a:rPr lang="en-GB" dirty="0" smtClean="0"/>
              <a:t>Software developed for running the digital library at CERN</a:t>
            </a:r>
          </a:p>
          <a:p>
            <a:pPr marL="36576" indent="0">
              <a:buNone/>
            </a:pPr>
            <a:endParaRPr lang="en-GB" dirty="0"/>
          </a:p>
          <a:p>
            <a:pPr marL="36576" indent="0">
              <a:buNone/>
            </a:pPr>
            <a:r>
              <a:rPr lang="en-GB" dirty="0" err="1"/>
              <a:t>Invenio</a:t>
            </a:r>
            <a:r>
              <a:rPr lang="en-GB" dirty="0"/>
              <a:t> is widely adopted outside </a:t>
            </a:r>
            <a:r>
              <a:rPr lang="en-GB" dirty="0" smtClean="0"/>
              <a:t>CERN and a spin-off company has been created for delivering service, support and customisation</a:t>
            </a:r>
            <a:endParaRPr lang="en-US" dirty="0"/>
          </a:p>
          <a:p>
            <a:pPr marL="36576" indent="0">
              <a:buNone/>
            </a:pPr>
            <a:endParaRPr lang="en-US" dirty="0"/>
          </a:p>
        </p:txBody>
      </p:sp>
      <p:pic>
        <p:nvPicPr>
          <p:cNvPr id="5" name="Picture 4"/>
          <p:cNvPicPr>
            <a:picLocks noChangeAspect="1"/>
          </p:cNvPicPr>
          <p:nvPr/>
        </p:nvPicPr>
        <p:blipFill>
          <a:blip r:embed="rId3"/>
          <a:stretch>
            <a:fillRect/>
          </a:stretch>
        </p:blipFill>
        <p:spPr>
          <a:xfrm rot="21277398">
            <a:off x="4888865" y="1923889"/>
            <a:ext cx="4733507" cy="3357140"/>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p:cNvPicPr>
            <a:picLocks noChangeAspect="1"/>
          </p:cNvPicPr>
          <p:nvPr/>
        </p:nvPicPr>
        <p:blipFill>
          <a:blip r:embed="rId4"/>
          <a:stretch>
            <a:fillRect/>
          </a:stretch>
        </p:blipFill>
        <p:spPr>
          <a:xfrm>
            <a:off x="5017804" y="1452105"/>
            <a:ext cx="4126196" cy="4043312"/>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p:cNvPicPr>
            <a:picLocks noChangeAspect="1"/>
          </p:cNvPicPr>
          <p:nvPr/>
        </p:nvPicPr>
        <p:blipFill>
          <a:blip r:embed="rId5"/>
          <a:stretch>
            <a:fillRect/>
          </a:stretch>
        </p:blipFill>
        <p:spPr>
          <a:xfrm rot="21069041">
            <a:off x="4880555" y="2932070"/>
            <a:ext cx="4886286" cy="3252481"/>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528281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CERN Easy Access IP</a:t>
            </a:r>
          </a:p>
        </p:txBody>
      </p:sp>
      <p:sp>
        <p:nvSpPr>
          <p:cNvPr id="3" name="Content Placeholder 2"/>
          <p:cNvSpPr>
            <a:spLocks noGrp="1"/>
          </p:cNvSpPr>
          <p:nvPr>
            <p:ph idx="1"/>
          </p:nvPr>
        </p:nvSpPr>
        <p:spPr>
          <a:xfrm>
            <a:off x="457200" y="1325606"/>
            <a:ext cx="3951496" cy="4667421"/>
          </a:xfrm>
        </p:spPr>
        <p:txBody>
          <a:bodyPr>
            <a:normAutofit fontScale="92500" lnSpcReduction="10000"/>
          </a:bodyPr>
          <a:lstStyle/>
          <a:p>
            <a:pPr marL="36576" indent="0">
              <a:buNone/>
            </a:pPr>
            <a:r>
              <a:rPr lang="en-US" dirty="0" smtClean="0"/>
              <a:t>Scheme pioneered </a:t>
            </a:r>
            <a:r>
              <a:rPr lang="en-US" dirty="0"/>
              <a:t>by the University of </a:t>
            </a:r>
            <a:r>
              <a:rPr lang="en-US" dirty="0" smtClean="0"/>
              <a:t>Glasgow</a:t>
            </a:r>
          </a:p>
          <a:p>
            <a:pPr marL="36576" indent="0">
              <a:buNone/>
            </a:pPr>
            <a:endParaRPr lang="en-US" dirty="0"/>
          </a:p>
          <a:p>
            <a:pPr marL="36576" indent="0">
              <a:buNone/>
            </a:pPr>
            <a:r>
              <a:rPr lang="en-US" dirty="0"/>
              <a:t>F</a:t>
            </a:r>
            <a:r>
              <a:rPr lang="en-US" dirty="0" smtClean="0"/>
              <a:t>or </a:t>
            </a:r>
            <a:r>
              <a:rPr lang="en-US" dirty="0"/>
              <a:t>some of our </a:t>
            </a:r>
            <a:r>
              <a:rPr lang="en-US" dirty="0" smtClean="0"/>
              <a:t>technologies free licenses are given </a:t>
            </a:r>
            <a:r>
              <a:rPr lang="en-US" dirty="0"/>
              <a:t>to companies </a:t>
            </a:r>
            <a:r>
              <a:rPr lang="en-US" dirty="0" smtClean="0"/>
              <a:t>who will </a:t>
            </a:r>
            <a:r>
              <a:rPr lang="en-US" dirty="0"/>
              <a:t>demonstrate that they can turn it into a </a:t>
            </a:r>
            <a:r>
              <a:rPr lang="en-US" dirty="0" smtClean="0"/>
              <a:t>product</a:t>
            </a:r>
            <a:endParaRPr lang="en-GB" dirty="0"/>
          </a:p>
          <a:p>
            <a:endParaRPr lang="en-US" dirty="0"/>
          </a:p>
        </p:txBody>
      </p:sp>
      <p:pic>
        <p:nvPicPr>
          <p:cNvPr id="5" name="Picture 4" descr="Screen Shot 2014-03-06 at 15.44.51.png"/>
          <p:cNvPicPr>
            <a:picLocks noChangeAspect="1"/>
          </p:cNvPicPr>
          <p:nvPr/>
        </p:nvPicPr>
        <p:blipFill rotWithShape="1">
          <a:blip r:embed="rId3" cstate="email">
            <a:extLst>
              <a:ext uri="{28A0092B-C50C-407E-A947-70E740481C1C}">
                <a14:useLocalDpi xmlns:a14="http://schemas.microsoft.com/office/drawing/2010/main" val="0"/>
              </a:ext>
            </a:extLst>
          </a:blip>
          <a:srcRect l="46968" t="6579" r="1862"/>
          <a:stretch/>
        </p:blipFill>
        <p:spPr>
          <a:xfrm>
            <a:off x="4900912" y="1338008"/>
            <a:ext cx="3947080" cy="4984420"/>
          </a:xfrm>
          <a:prstGeom prst="rect">
            <a:avLst/>
          </a:prstGeom>
          <a:ln>
            <a:noFill/>
          </a:ln>
          <a:effectLst>
            <a:outerShdw blurRad="292100" dir="2700000" algn="tl" rotWithShape="0">
              <a:srgbClr val="333333">
                <a:alpha val="65000"/>
              </a:srgbClr>
            </a:outerShdw>
          </a:effectLst>
        </p:spPr>
      </p:pic>
    </p:spTree>
    <p:extLst>
      <p:ext uri="{BB962C8B-B14F-4D97-AF65-F5344CB8AC3E}">
        <p14:creationId xmlns:p14="http://schemas.microsoft.com/office/powerpoint/2010/main" val="302425334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ChangeArrowheads="1"/>
          </p:cNvSpPr>
          <p:nvPr>
            <p:ph type="title"/>
          </p:nvPr>
        </p:nvSpPr>
        <p:spPr/>
        <p:txBody>
          <a:bodyPr>
            <a:normAutofit fontScale="90000"/>
          </a:bodyPr>
          <a:lstStyle/>
          <a:p>
            <a:r>
              <a:rPr lang="en-GB" sz="4000" dirty="0" smtClean="0">
                <a:ea typeface="ＭＳ Ｐゴシック" charset="0"/>
                <a:cs typeface="ＭＳ Ｐゴシック" charset="0"/>
              </a:rPr>
              <a:t>12 years of ENLIGHT Collaboration </a:t>
            </a:r>
            <a:r>
              <a:rPr lang="en-GB" sz="3600" dirty="0" smtClean="0">
                <a:ea typeface="ＭＳ Ｐゴシック" charset="0"/>
                <a:cs typeface="ＭＳ Ｐゴシック" charset="0"/>
              </a:rPr>
              <a:t/>
            </a:r>
            <a:br>
              <a:rPr lang="en-GB" sz="3600" dirty="0" smtClean="0">
                <a:ea typeface="ＭＳ Ｐゴシック" charset="0"/>
                <a:cs typeface="ＭＳ Ｐゴシック" charset="0"/>
              </a:rPr>
            </a:br>
            <a:r>
              <a:rPr lang="en-GB" sz="2200" dirty="0" smtClean="0">
                <a:ea typeface="ＭＳ Ｐゴシック" charset="0"/>
                <a:cs typeface="ＭＳ Ｐゴシック" charset="0"/>
              </a:rPr>
              <a:t>CERN philosophy into health field</a:t>
            </a:r>
            <a:endParaRPr lang="en-GB" sz="2200" dirty="0">
              <a:latin typeface="Helvetica" charset="0"/>
              <a:ea typeface="ＭＳ Ｐゴシック" charset="0"/>
              <a:cs typeface="ＭＳ Ｐゴシック" charset="0"/>
            </a:endParaRPr>
          </a:p>
        </p:txBody>
      </p:sp>
      <p:sp>
        <p:nvSpPr>
          <p:cNvPr id="73730" name="Rectangle 3"/>
          <p:cNvSpPr>
            <a:spLocks noGrp="1" noChangeArrowheads="1"/>
          </p:cNvSpPr>
          <p:nvPr>
            <p:ph idx="1"/>
          </p:nvPr>
        </p:nvSpPr>
        <p:spPr/>
        <p:txBody>
          <a:bodyPr>
            <a:normAutofit/>
          </a:bodyPr>
          <a:lstStyle/>
          <a:p>
            <a:pPr>
              <a:lnSpc>
                <a:spcPct val="90000"/>
              </a:lnSpc>
              <a:buClrTx/>
              <a:defRPr/>
            </a:pPr>
            <a:r>
              <a:rPr lang="en-GB" sz="2400" dirty="0" smtClean="0">
                <a:solidFill>
                  <a:srgbClr val="0C377B"/>
                </a:solidFill>
                <a:ea typeface="ＭＳ Ｐゴシック" charset="0"/>
              </a:rPr>
              <a:t>Common </a:t>
            </a:r>
            <a:r>
              <a:rPr lang="en-GB" sz="2400" dirty="0">
                <a:solidFill>
                  <a:srgbClr val="0C377B"/>
                </a:solidFill>
                <a:ea typeface="ＭＳ Ｐゴシック" charset="0"/>
              </a:rPr>
              <a:t>multidisciplinary </a:t>
            </a:r>
            <a:r>
              <a:rPr lang="en-GB" sz="2400" dirty="0" smtClean="0">
                <a:solidFill>
                  <a:srgbClr val="0C377B"/>
                </a:solidFill>
                <a:ea typeface="ＭＳ Ｐゴシック" charset="0"/>
              </a:rPr>
              <a:t>platform</a:t>
            </a:r>
          </a:p>
          <a:p>
            <a:pPr>
              <a:lnSpc>
                <a:spcPct val="90000"/>
              </a:lnSpc>
              <a:buClrTx/>
              <a:defRPr/>
            </a:pPr>
            <a:r>
              <a:rPr lang="en-GB" sz="2400" dirty="0" smtClean="0">
                <a:solidFill>
                  <a:srgbClr val="0C377B"/>
                </a:solidFill>
                <a:ea typeface="ＭＳ Ｐゴシック" charset="0"/>
              </a:rPr>
              <a:t>Identify challenges</a:t>
            </a:r>
            <a:endParaRPr lang="en-GB" sz="2400" dirty="0">
              <a:solidFill>
                <a:srgbClr val="0C377B"/>
              </a:solidFill>
              <a:ea typeface="ＭＳ Ｐゴシック" charset="0"/>
            </a:endParaRPr>
          </a:p>
          <a:p>
            <a:pPr>
              <a:lnSpc>
                <a:spcPct val="90000"/>
              </a:lnSpc>
              <a:buClrTx/>
              <a:defRPr/>
            </a:pPr>
            <a:r>
              <a:rPr lang="en-GB" sz="2400" dirty="0" smtClean="0">
                <a:solidFill>
                  <a:srgbClr val="0C377B"/>
                </a:solidFill>
                <a:ea typeface="ＭＳ Ｐゴシック" charset="0"/>
              </a:rPr>
              <a:t>Share knowledge</a:t>
            </a:r>
          </a:p>
          <a:p>
            <a:pPr>
              <a:lnSpc>
                <a:spcPct val="90000"/>
              </a:lnSpc>
              <a:buClrTx/>
              <a:defRPr/>
            </a:pPr>
            <a:r>
              <a:rPr lang="en-GB" sz="2400" dirty="0" smtClean="0">
                <a:solidFill>
                  <a:srgbClr val="0C377B"/>
                </a:solidFill>
                <a:ea typeface="ＭＳ Ｐゴシック" charset="0"/>
              </a:rPr>
              <a:t>Share </a:t>
            </a:r>
            <a:r>
              <a:rPr lang="en-GB" sz="2400" dirty="0">
                <a:solidFill>
                  <a:srgbClr val="0C377B"/>
                </a:solidFill>
                <a:ea typeface="ＭＳ Ｐゴシック" charset="0"/>
              </a:rPr>
              <a:t>best practices </a:t>
            </a:r>
            <a:endParaRPr lang="en-GB" sz="2400" dirty="0" smtClean="0">
              <a:solidFill>
                <a:srgbClr val="0C377B"/>
              </a:solidFill>
              <a:ea typeface="ＭＳ Ｐゴシック" charset="0"/>
            </a:endParaRPr>
          </a:p>
          <a:p>
            <a:pPr>
              <a:lnSpc>
                <a:spcPct val="90000"/>
              </a:lnSpc>
              <a:buClrTx/>
              <a:defRPr/>
            </a:pPr>
            <a:r>
              <a:rPr lang="en-GB" sz="2400" dirty="0" smtClean="0">
                <a:solidFill>
                  <a:srgbClr val="0C377B"/>
                </a:solidFill>
                <a:ea typeface="ＭＳ Ｐゴシック" charset="0"/>
              </a:rPr>
              <a:t>Harmonise </a:t>
            </a:r>
            <a:r>
              <a:rPr lang="en-GB" sz="2400" dirty="0">
                <a:solidFill>
                  <a:srgbClr val="0C377B"/>
                </a:solidFill>
                <a:ea typeface="ＭＳ Ｐゴシック" charset="0"/>
              </a:rPr>
              <a:t>data   </a:t>
            </a:r>
            <a:endParaRPr lang="en-GB" sz="2400" dirty="0" smtClean="0">
              <a:solidFill>
                <a:srgbClr val="0C377B"/>
              </a:solidFill>
              <a:ea typeface="ＭＳ Ｐゴシック" charset="0"/>
            </a:endParaRPr>
          </a:p>
          <a:p>
            <a:pPr>
              <a:lnSpc>
                <a:spcPct val="90000"/>
              </a:lnSpc>
              <a:buClrTx/>
              <a:defRPr/>
            </a:pPr>
            <a:r>
              <a:rPr lang="en-GB" sz="2400" dirty="0" smtClean="0">
                <a:solidFill>
                  <a:srgbClr val="0C377B"/>
                </a:solidFill>
                <a:ea typeface="ＭＳ Ｐゴシック" charset="0"/>
              </a:rPr>
              <a:t>Provide </a:t>
            </a:r>
            <a:r>
              <a:rPr lang="en-GB" sz="2400" dirty="0">
                <a:solidFill>
                  <a:srgbClr val="0C377B"/>
                </a:solidFill>
                <a:ea typeface="ＭＳ Ｐゴシック" charset="0"/>
              </a:rPr>
              <a:t>training, </a:t>
            </a:r>
            <a:r>
              <a:rPr lang="en-GB" sz="2400" dirty="0" smtClean="0">
                <a:solidFill>
                  <a:srgbClr val="0C377B"/>
                </a:solidFill>
                <a:ea typeface="ＭＳ Ｐゴシック" charset="0"/>
              </a:rPr>
              <a:t>education</a:t>
            </a:r>
          </a:p>
          <a:p>
            <a:pPr>
              <a:lnSpc>
                <a:spcPct val="90000"/>
              </a:lnSpc>
              <a:buClrTx/>
              <a:defRPr/>
            </a:pPr>
            <a:r>
              <a:rPr lang="en-GB" sz="2400" dirty="0" smtClean="0">
                <a:solidFill>
                  <a:srgbClr val="0C377B"/>
                </a:solidFill>
                <a:ea typeface="ＭＳ Ｐゴシック" charset="0"/>
                <a:sym typeface="Wingdings" charset="0"/>
              </a:rPr>
              <a:t>Innovate to improve</a:t>
            </a:r>
            <a:endParaRPr lang="en-GB" sz="2400" dirty="0">
              <a:solidFill>
                <a:srgbClr val="0C377B"/>
              </a:solidFill>
              <a:ea typeface="ＭＳ Ｐゴシック" charset="0"/>
              <a:sym typeface="Wingdings" charset="0"/>
            </a:endParaRPr>
          </a:p>
          <a:p>
            <a:pPr>
              <a:lnSpc>
                <a:spcPct val="90000"/>
              </a:lnSpc>
              <a:buClrTx/>
              <a:defRPr/>
            </a:pPr>
            <a:r>
              <a:rPr lang="en-GB" sz="2400" dirty="0" smtClean="0">
                <a:solidFill>
                  <a:srgbClr val="0C377B"/>
                </a:solidFill>
                <a:ea typeface="ＭＳ Ｐゴシック" charset="0"/>
                <a:sym typeface="Wingdings" charset="0"/>
              </a:rPr>
              <a:t>Lobbying </a:t>
            </a:r>
            <a:r>
              <a:rPr lang="en-GB" sz="2400" dirty="0">
                <a:solidFill>
                  <a:srgbClr val="0C377B"/>
                </a:solidFill>
                <a:ea typeface="ＭＳ Ｐゴシック" charset="0"/>
                <a:sym typeface="Wingdings" charset="0"/>
              </a:rPr>
              <a:t>for </a:t>
            </a:r>
            <a:r>
              <a:rPr lang="en-GB" sz="2400" dirty="0" smtClean="0">
                <a:solidFill>
                  <a:srgbClr val="0C377B"/>
                </a:solidFill>
                <a:ea typeface="ＭＳ Ｐゴシック" charset="0"/>
                <a:sym typeface="Wingdings" charset="0"/>
              </a:rPr>
              <a:t>funding</a:t>
            </a:r>
          </a:p>
          <a:p>
            <a:pPr>
              <a:lnSpc>
                <a:spcPct val="90000"/>
              </a:lnSpc>
              <a:buClrTx/>
              <a:defRPr/>
            </a:pPr>
            <a:endParaRPr lang="en-GB" sz="2400" dirty="0">
              <a:solidFill>
                <a:srgbClr val="0C377B"/>
              </a:solidFill>
              <a:ea typeface="ＭＳ Ｐゴシック" charset="0"/>
              <a:sym typeface="Wingdings" charset="0"/>
            </a:endParaRPr>
          </a:p>
          <a:p>
            <a:pPr marL="36576" indent="0">
              <a:lnSpc>
                <a:spcPct val="90000"/>
              </a:lnSpc>
              <a:buClrTx/>
              <a:buNone/>
              <a:defRPr/>
            </a:pPr>
            <a:r>
              <a:rPr lang="en-GB" sz="2400" dirty="0" smtClean="0">
                <a:solidFill>
                  <a:srgbClr val="0C377B"/>
                </a:solidFill>
                <a:ea typeface="ＭＳ Ｐゴシック" charset="0"/>
                <a:sym typeface="Wingdings" charset="0"/>
              </a:rPr>
              <a:t>Coordinated by CERN</a:t>
            </a:r>
          </a:p>
          <a:p>
            <a:pPr marL="457200" lvl="1" indent="0">
              <a:lnSpc>
                <a:spcPct val="90000"/>
              </a:lnSpc>
              <a:buFont typeface="Wingdings" charset="0"/>
              <a:buNone/>
              <a:defRPr/>
            </a:pPr>
            <a:endParaRPr lang="en-GB" sz="1600" dirty="0">
              <a:latin typeface="Constantia" charset="0"/>
              <a:ea typeface="ＭＳ Ｐゴシック" charset="0"/>
            </a:endParaRPr>
          </a:p>
          <a:p>
            <a:pPr lvl="1">
              <a:lnSpc>
                <a:spcPct val="90000"/>
              </a:lnSpc>
              <a:buFont typeface="Wingdings 2" charset="0"/>
              <a:buNone/>
              <a:defRPr/>
            </a:pPr>
            <a:endParaRPr lang="en-GB" sz="1600" dirty="0">
              <a:latin typeface="Constantia" charset="0"/>
              <a:ea typeface="ＭＳ Ｐゴシック" charset="0"/>
            </a:endParaRPr>
          </a:p>
        </p:txBody>
      </p:sp>
      <p:pic>
        <p:nvPicPr>
          <p:cNvPr id="6" name="Picture 5" descr="europe.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24554" y="1325606"/>
            <a:ext cx="2657849" cy="2745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Rectangle 3"/>
          <p:cNvSpPr txBox="1">
            <a:spLocks noChangeArrowheads="1"/>
          </p:cNvSpPr>
          <p:nvPr/>
        </p:nvSpPr>
        <p:spPr bwMode="auto">
          <a:xfrm>
            <a:off x="5766017" y="4012952"/>
            <a:ext cx="3137647" cy="1987176"/>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r">
              <a:lnSpc>
                <a:spcPct val="140000"/>
              </a:lnSpc>
              <a:buFont typeface="Arial"/>
              <a:buNone/>
            </a:pPr>
            <a:r>
              <a:rPr lang="en-US" sz="1800" dirty="0" smtClean="0">
                <a:ea typeface="ＭＳ Ｐゴシック" charset="0"/>
                <a:cs typeface="ＭＳ Ｐゴシック" charset="0"/>
              </a:rPr>
              <a:t>&gt; 150 institutes</a:t>
            </a:r>
          </a:p>
          <a:p>
            <a:pPr marL="36576" indent="0" algn="r">
              <a:lnSpc>
                <a:spcPct val="140000"/>
              </a:lnSpc>
              <a:buFont typeface="Arial"/>
              <a:buNone/>
            </a:pPr>
            <a:r>
              <a:rPr lang="en-US" sz="1800" dirty="0" smtClean="0">
                <a:ea typeface="ＭＳ Ｐゴシック" charset="0"/>
                <a:cs typeface="ＭＳ Ｐゴシック" charset="0"/>
              </a:rPr>
              <a:t>&gt; 400 people  </a:t>
            </a:r>
          </a:p>
          <a:p>
            <a:pPr marL="36576" indent="0" algn="r">
              <a:lnSpc>
                <a:spcPct val="140000"/>
              </a:lnSpc>
              <a:buFont typeface="Arial"/>
              <a:buNone/>
            </a:pPr>
            <a:r>
              <a:rPr lang="en-US" sz="1800" dirty="0" smtClean="0">
                <a:ea typeface="ＭＳ Ｐゴシック" charset="0"/>
                <a:cs typeface="ＭＳ Ｐゴシック" charset="0"/>
              </a:rPr>
              <a:t>&gt; 25 countries  </a:t>
            </a:r>
          </a:p>
          <a:p>
            <a:pPr marL="36576" indent="0" algn="r">
              <a:lnSpc>
                <a:spcPct val="140000"/>
              </a:lnSpc>
              <a:buFont typeface="Arial"/>
              <a:buNone/>
            </a:pPr>
            <a:r>
              <a:rPr lang="en-US" sz="1800" dirty="0" smtClean="0">
                <a:ea typeface="ＭＳ Ｐゴシック" charset="0"/>
                <a:cs typeface="ＭＳ Ｐゴシック" charset="0"/>
              </a:rPr>
              <a:t>(with &gt;80% of  MS involved)</a:t>
            </a:r>
            <a:endParaRPr lang="en-GB" dirty="0">
              <a:ea typeface="ＭＳ Ｐゴシック" charset="0"/>
              <a:cs typeface="Arial" charset="0"/>
            </a:endParaRPr>
          </a:p>
        </p:txBody>
      </p:sp>
      <p:pic>
        <p:nvPicPr>
          <p:cNvPr id="8" name="Picture 7" descr="Enlight logo.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913566" y="0"/>
            <a:ext cx="1230434" cy="889000"/>
          </a:xfrm>
          <a:prstGeom prst="rect">
            <a:avLst/>
          </a:prstGeom>
        </p:spPr>
      </p:pic>
    </p:spTree>
    <p:extLst>
      <p:ext uri="{BB962C8B-B14F-4D97-AF65-F5344CB8AC3E}">
        <p14:creationId xmlns:p14="http://schemas.microsoft.com/office/powerpoint/2010/main" val="64176731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5955"/>
            <a:ext cx="8350250" cy="940443"/>
          </a:xfrm>
        </p:spPr>
        <p:txBody>
          <a:bodyPr>
            <a:normAutofit/>
          </a:bodyPr>
          <a:lstStyle/>
          <a:p>
            <a:pPr algn="ctr"/>
            <a:r>
              <a:rPr lang="en-US" sz="4000" dirty="0" smtClean="0">
                <a:solidFill>
                  <a:srgbClr val="17375E"/>
                </a:solidFill>
              </a:rPr>
              <a:t>       ENLIGHT platform projects</a:t>
            </a:r>
            <a:endParaRPr lang="en-US" sz="4000" dirty="0">
              <a:solidFill>
                <a:srgbClr val="17375E"/>
              </a:solidFill>
            </a:endParaRPr>
          </a:p>
        </p:txBody>
      </p:sp>
      <p:sp>
        <p:nvSpPr>
          <p:cNvPr id="6" name="Segnaposto data 3"/>
          <p:cNvSpPr txBox="1">
            <a:spLocks/>
          </p:cNvSpPr>
          <p:nvPr/>
        </p:nvSpPr>
        <p:spPr>
          <a:xfrm>
            <a:off x="494184" y="6520259"/>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l" defTabSz="914400" rtl="0" eaLnBrk="1" latinLnBrk="0" hangingPunct="1">
              <a:defRPr sz="1200" kern="1200" smtClean="0">
                <a:solidFill>
                  <a:srgbClr val="000000"/>
                </a:solidFill>
                <a:latin typeface="Calibri" pitchFamily="-103"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1400" smtClean="0">
                <a:solidFill>
                  <a:srgbClr val="FFFFFF"/>
                </a:solidFill>
              </a:rPr>
              <a:t>13/06/2013</a:t>
            </a:r>
            <a:endParaRPr lang="en-GB" sz="1400" dirty="0">
              <a:solidFill>
                <a:srgbClr val="FFFFFF"/>
              </a:solidFill>
            </a:endParaRPr>
          </a:p>
        </p:txBody>
      </p:sp>
      <p:sp>
        <p:nvSpPr>
          <p:cNvPr id="7" name="Slide Number Placeholder 6"/>
          <p:cNvSpPr txBox="1">
            <a:spLocks/>
          </p:cNvSpPr>
          <p:nvPr/>
        </p:nvSpPr>
        <p:spPr>
          <a:xfrm>
            <a:off x="6553200" y="6493390"/>
            <a:ext cx="2133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7BFDB34-98D3-CF41-B563-BF56CBEBEB94}" type="slidenum">
              <a:rPr lang="en-US" sz="1400" smtClean="0">
                <a:solidFill>
                  <a:srgbClr val="FFFFFF"/>
                </a:solidFill>
              </a:rPr>
              <a:pPr/>
              <a:t>33</a:t>
            </a:fld>
            <a:endParaRPr lang="en-US" sz="1400" dirty="0">
              <a:solidFill>
                <a:srgbClr val="FFFFFF"/>
              </a:solidFill>
            </a:endParaRPr>
          </a:p>
        </p:txBody>
      </p:sp>
      <p:grpSp>
        <p:nvGrpSpPr>
          <p:cNvPr id="10" name="Group 9"/>
          <p:cNvGrpSpPr/>
          <p:nvPr/>
        </p:nvGrpSpPr>
        <p:grpSpPr>
          <a:xfrm>
            <a:off x="1129507" y="3257275"/>
            <a:ext cx="7040562" cy="628650"/>
            <a:chOff x="1116013" y="38100"/>
            <a:chExt cx="7040562" cy="628650"/>
          </a:xfrm>
        </p:grpSpPr>
        <p:cxnSp>
          <p:nvCxnSpPr>
            <p:cNvPr id="11" name="Straight Connector 10"/>
            <p:cNvCxnSpPr/>
            <p:nvPr/>
          </p:nvCxnSpPr>
          <p:spPr>
            <a:xfrm>
              <a:off x="1116013" y="569913"/>
              <a:ext cx="5927725" cy="1587"/>
            </a:xfrm>
            <a:prstGeom prst="line">
              <a:avLst/>
            </a:prstGeom>
            <a:ln w="63500">
              <a:solidFill>
                <a:srgbClr val="E67D3C"/>
              </a:solidFill>
            </a:ln>
            <a:effectLst/>
          </p:spPr>
          <p:style>
            <a:lnRef idx="2">
              <a:schemeClr val="accent1"/>
            </a:lnRef>
            <a:fillRef idx="0">
              <a:schemeClr val="accent1"/>
            </a:fillRef>
            <a:effectRef idx="1">
              <a:schemeClr val="accent1"/>
            </a:effectRef>
            <a:fontRef idx="minor">
              <a:schemeClr val="tx1"/>
            </a:fontRef>
          </p:style>
        </p:cxnSp>
        <p:pic>
          <p:nvPicPr>
            <p:cNvPr id="12" name="Picture 9" descr="bragg.jp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013575" y="38100"/>
              <a:ext cx="1143000"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8" descr="Enlight logo.jpg"/>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0" y="0"/>
            <a:ext cx="1230313"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Content Placeholder 9"/>
          <p:cNvSpPr txBox="1">
            <a:spLocks/>
          </p:cNvSpPr>
          <p:nvPr/>
        </p:nvSpPr>
        <p:spPr>
          <a:xfrm>
            <a:off x="2074863" y="1010963"/>
            <a:ext cx="5765800" cy="44291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80000"/>
              </a:lnSpc>
              <a:buNone/>
            </a:pPr>
            <a:endParaRPr lang="en-US" sz="2700" dirty="0">
              <a:solidFill>
                <a:schemeClr val="tx2"/>
              </a:solidFill>
              <a:ea typeface="ＭＳ Ｐゴシック" pitchFamily="34" charset="-128"/>
            </a:endParaRPr>
          </a:p>
        </p:txBody>
      </p:sp>
      <p:pic>
        <p:nvPicPr>
          <p:cNvPr id="15" name="Picture 11" descr="Partner_logo_small.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30200" y="1488800"/>
            <a:ext cx="1366838" cy="117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ontent Placeholder 2"/>
          <p:cNvSpPr txBox="1">
            <a:spLocks/>
          </p:cNvSpPr>
          <p:nvPr/>
        </p:nvSpPr>
        <p:spPr bwMode="auto">
          <a:xfrm>
            <a:off x="2006600" y="1632469"/>
            <a:ext cx="2643188" cy="176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457200" eaLnBrk="0" hangingPunct="0">
              <a:defRPr>
                <a:solidFill>
                  <a:schemeClr val="tx1"/>
                </a:solidFill>
                <a:latin typeface="Arial" charset="0"/>
                <a:cs typeface="Arial" charset="0"/>
              </a:defRPr>
            </a:lvl1pPr>
            <a:lvl2pPr marL="742950" indent="-285750" defTabSz="457200" eaLnBrk="0" hangingPunct="0">
              <a:defRPr>
                <a:solidFill>
                  <a:schemeClr val="tx1"/>
                </a:solidFill>
                <a:latin typeface="Arial" charset="0"/>
                <a:cs typeface="Arial" charset="0"/>
              </a:defRPr>
            </a:lvl2pPr>
            <a:lvl3pPr marL="1143000" indent="-228600" defTabSz="457200" eaLnBrk="0" hangingPunct="0">
              <a:defRPr>
                <a:solidFill>
                  <a:schemeClr val="tx1"/>
                </a:solidFill>
                <a:latin typeface="Arial" charset="0"/>
                <a:cs typeface="Arial" charset="0"/>
              </a:defRPr>
            </a:lvl3pPr>
            <a:lvl4pPr marL="1600200" indent="-228600" defTabSz="457200" eaLnBrk="0" hangingPunct="0">
              <a:defRPr>
                <a:solidFill>
                  <a:schemeClr val="tx1"/>
                </a:solidFill>
                <a:latin typeface="Arial" charset="0"/>
                <a:cs typeface="Arial" charset="0"/>
              </a:defRPr>
            </a:lvl4pPr>
            <a:lvl5pPr marL="2057400" indent="-228600" defTabSz="4572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lnSpc>
                <a:spcPct val="80000"/>
              </a:lnSpc>
              <a:spcBef>
                <a:spcPct val="20000"/>
              </a:spcBef>
              <a:buFont typeface="Arial" charset="0"/>
              <a:buChar char="•"/>
            </a:pPr>
            <a:r>
              <a:rPr lang="en-US" sz="2400" dirty="0">
                <a:solidFill>
                  <a:srgbClr val="3366FF"/>
                </a:solidFill>
                <a:latin typeface="Calibri" pitchFamily="34" charset="0"/>
                <a:ea typeface="ＭＳ Ｐゴシック" pitchFamily="34" charset="-128"/>
              </a:rPr>
              <a:t>Marie Curie Initial Training Network</a:t>
            </a:r>
          </a:p>
          <a:p>
            <a:pPr eaLnBrk="1" hangingPunct="1">
              <a:lnSpc>
                <a:spcPct val="80000"/>
              </a:lnSpc>
              <a:spcBef>
                <a:spcPct val="20000"/>
              </a:spcBef>
              <a:buFont typeface="Arial" charset="0"/>
              <a:buChar char="•"/>
            </a:pPr>
            <a:r>
              <a:rPr lang="en-US" sz="2400" dirty="0">
                <a:solidFill>
                  <a:srgbClr val="3366FF"/>
                </a:solidFill>
                <a:latin typeface="Calibri" pitchFamily="34" charset="0"/>
                <a:ea typeface="ＭＳ Ｐゴシック" pitchFamily="34" charset="-128"/>
              </a:rPr>
              <a:t>12 institutions</a:t>
            </a:r>
          </a:p>
          <a:p>
            <a:pPr eaLnBrk="1" hangingPunct="1">
              <a:lnSpc>
                <a:spcPct val="80000"/>
              </a:lnSpc>
              <a:spcBef>
                <a:spcPct val="20000"/>
              </a:spcBef>
              <a:buFont typeface="Arial" charset="0"/>
              <a:buChar char="•"/>
            </a:pPr>
            <a:r>
              <a:rPr lang="en-US" sz="2400" dirty="0">
                <a:solidFill>
                  <a:srgbClr val="3366FF"/>
                </a:solidFill>
                <a:latin typeface="Calibri" pitchFamily="34" charset="0"/>
                <a:ea typeface="ＭＳ Ｐゴシック" pitchFamily="34" charset="-128"/>
              </a:rPr>
              <a:t>29 trainees</a:t>
            </a:r>
          </a:p>
          <a:p>
            <a:pPr eaLnBrk="1" hangingPunct="1">
              <a:lnSpc>
                <a:spcPct val="80000"/>
              </a:lnSpc>
              <a:spcBef>
                <a:spcPct val="20000"/>
              </a:spcBef>
              <a:buFont typeface="Arial" charset="0"/>
              <a:buChar char="•"/>
            </a:pPr>
            <a:endParaRPr lang="en-US" sz="2800" dirty="0">
              <a:solidFill>
                <a:schemeClr val="tx2"/>
              </a:solidFill>
              <a:latin typeface="Calibri" pitchFamily="34" charset="0"/>
              <a:ea typeface="ＭＳ Ｐゴシック" pitchFamily="34" charset="-128"/>
            </a:endParaRPr>
          </a:p>
        </p:txBody>
      </p:sp>
      <p:pic>
        <p:nvPicPr>
          <p:cNvPr id="17" name="Picture 11" descr="ULICE.jpg"/>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957763" y="1504675"/>
            <a:ext cx="1536700" cy="1011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Content Placeholder 2"/>
          <p:cNvSpPr txBox="1">
            <a:spLocks/>
          </p:cNvSpPr>
          <p:nvPr/>
        </p:nvSpPr>
        <p:spPr bwMode="auto">
          <a:xfrm>
            <a:off x="6738938" y="1535896"/>
            <a:ext cx="2422525" cy="2138362"/>
          </a:xfrm>
          <a:prstGeom prst="rect">
            <a:avLst/>
          </a:prstGeom>
          <a:noFill/>
          <a:ln>
            <a:noFill/>
          </a:ln>
          <a:extLst/>
        </p:spPr>
        <p:txBody>
          <a:bodyPr/>
          <a:lstStyle>
            <a:lvl1pPr marL="342900" indent="-342900" defTabSz="457200" eaLnBrk="0" hangingPunct="0">
              <a:defRPr sz="2400">
                <a:solidFill>
                  <a:schemeClr val="tx1"/>
                </a:solidFill>
                <a:latin typeface="Arial" charset="0"/>
                <a:ea typeface="ＭＳ Ｐゴシック" charset="0"/>
                <a:cs typeface="ＭＳ Ｐゴシック" charset="0"/>
              </a:defRPr>
            </a:lvl1pPr>
            <a:lvl2pPr marL="742950" indent="-285750" defTabSz="457200" eaLnBrk="0" hangingPunct="0">
              <a:defRPr sz="2400">
                <a:solidFill>
                  <a:schemeClr val="tx1"/>
                </a:solidFill>
                <a:latin typeface="Arial" charset="0"/>
                <a:ea typeface="ＭＳ Ｐゴシック" charset="0"/>
              </a:defRPr>
            </a:lvl2pPr>
            <a:lvl3pPr marL="1143000" indent="-228600" defTabSz="457200" eaLnBrk="0" hangingPunct="0">
              <a:defRPr sz="2400">
                <a:solidFill>
                  <a:schemeClr val="tx1"/>
                </a:solidFill>
                <a:latin typeface="Arial" charset="0"/>
                <a:ea typeface="ＭＳ Ｐゴシック" charset="0"/>
              </a:defRPr>
            </a:lvl3pPr>
            <a:lvl4pPr marL="1600200" indent="-228600" defTabSz="457200" eaLnBrk="0" hangingPunct="0">
              <a:defRPr sz="2400">
                <a:solidFill>
                  <a:schemeClr val="tx1"/>
                </a:solidFill>
                <a:latin typeface="Arial" charset="0"/>
                <a:ea typeface="ＭＳ Ｐゴシック" charset="0"/>
              </a:defRPr>
            </a:lvl4pPr>
            <a:lvl5pPr marL="2057400" indent="-228600" defTabSz="4572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80000"/>
              </a:lnSpc>
              <a:spcBef>
                <a:spcPct val="20000"/>
              </a:spcBef>
              <a:buFont typeface="Arial" charset="0"/>
              <a:buChar char="•"/>
              <a:defRPr/>
            </a:pPr>
            <a:r>
              <a:rPr lang="en-US" dirty="0" smtClean="0">
                <a:solidFill>
                  <a:srgbClr val="3366FF"/>
                </a:solidFill>
                <a:latin typeface="Calibri"/>
                <a:cs typeface="Calibri"/>
              </a:rPr>
              <a:t>Infrastructures for hadron therapy</a:t>
            </a:r>
          </a:p>
          <a:p>
            <a:pPr eaLnBrk="1" hangingPunct="1">
              <a:lnSpc>
                <a:spcPct val="80000"/>
              </a:lnSpc>
              <a:spcBef>
                <a:spcPct val="20000"/>
              </a:spcBef>
              <a:buFont typeface="Arial" charset="0"/>
              <a:buChar char="•"/>
              <a:defRPr/>
            </a:pPr>
            <a:r>
              <a:rPr lang="en-US" dirty="0" smtClean="0">
                <a:solidFill>
                  <a:srgbClr val="3366FF"/>
                </a:solidFill>
                <a:latin typeface="Calibri"/>
                <a:cs typeface="Calibri"/>
              </a:rPr>
              <a:t>20 institutions</a:t>
            </a:r>
          </a:p>
        </p:txBody>
      </p:sp>
      <p:pic>
        <p:nvPicPr>
          <p:cNvPr id="19" name="Picture 10" descr="Envision-Logo.jpg"/>
          <p:cNvPicPr>
            <a:picLocks noChangeAspect="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428625" y="4330425"/>
            <a:ext cx="1622425"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Content Placeholder 2"/>
          <p:cNvSpPr txBox="1">
            <a:spLocks/>
          </p:cNvSpPr>
          <p:nvPr/>
        </p:nvSpPr>
        <p:spPr bwMode="auto">
          <a:xfrm>
            <a:off x="2073275" y="4214538"/>
            <a:ext cx="2447925" cy="1422400"/>
          </a:xfrm>
          <a:prstGeom prst="rect">
            <a:avLst/>
          </a:prstGeom>
          <a:noFill/>
          <a:ln>
            <a:noFill/>
          </a:ln>
          <a:extLst/>
        </p:spPr>
        <p:txBody>
          <a:bodyPr/>
          <a:lstStyle>
            <a:lvl1pPr marL="342900" indent="-342900" defTabSz="457200" eaLnBrk="0" hangingPunct="0">
              <a:defRPr sz="2400">
                <a:solidFill>
                  <a:schemeClr val="tx1"/>
                </a:solidFill>
                <a:latin typeface="Arial" charset="0"/>
                <a:ea typeface="ＭＳ Ｐゴシック" charset="0"/>
                <a:cs typeface="ＭＳ Ｐゴシック" charset="0"/>
              </a:defRPr>
            </a:lvl1pPr>
            <a:lvl2pPr marL="742950" indent="-285750" defTabSz="457200" eaLnBrk="0" hangingPunct="0">
              <a:defRPr sz="2400">
                <a:solidFill>
                  <a:schemeClr val="tx1"/>
                </a:solidFill>
                <a:latin typeface="Arial" charset="0"/>
                <a:ea typeface="ＭＳ Ｐゴシック" charset="0"/>
              </a:defRPr>
            </a:lvl2pPr>
            <a:lvl3pPr marL="1143000" indent="-228600" defTabSz="457200" eaLnBrk="0" hangingPunct="0">
              <a:defRPr sz="2400">
                <a:solidFill>
                  <a:schemeClr val="tx1"/>
                </a:solidFill>
                <a:latin typeface="Arial" charset="0"/>
                <a:ea typeface="ＭＳ Ｐゴシック" charset="0"/>
              </a:defRPr>
            </a:lvl3pPr>
            <a:lvl4pPr marL="1600200" indent="-228600" defTabSz="457200" eaLnBrk="0" hangingPunct="0">
              <a:defRPr sz="2400">
                <a:solidFill>
                  <a:schemeClr val="tx1"/>
                </a:solidFill>
                <a:latin typeface="Arial" charset="0"/>
                <a:ea typeface="ＭＳ Ｐゴシック" charset="0"/>
              </a:defRPr>
            </a:lvl4pPr>
            <a:lvl5pPr marL="2057400" indent="-228600" defTabSz="4572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80000"/>
              </a:lnSpc>
              <a:spcBef>
                <a:spcPct val="20000"/>
              </a:spcBef>
              <a:buFont typeface="Arial" charset="0"/>
              <a:buChar char="•"/>
              <a:defRPr/>
            </a:pPr>
            <a:r>
              <a:rPr lang="en-US" dirty="0" smtClean="0">
                <a:solidFill>
                  <a:srgbClr val="3366FF"/>
                </a:solidFill>
                <a:latin typeface="Calibri"/>
                <a:cs typeface="Calibri"/>
              </a:rPr>
              <a:t>R&amp;D on medical imaging for hadron therapy</a:t>
            </a:r>
          </a:p>
          <a:p>
            <a:pPr eaLnBrk="1" hangingPunct="1">
              <a:lnSpc>
                <a:spcPct val="80000"/>
              </a:lnSpc>
              <a:spcBef>
                <a:spcPct val="20000"/>
              </a:spcBef>
              <a:buFont typeface="Arial" charset="0"/>
              <a:buChar char="•"/>
              <a:defRPr/>
            </a:pPr>
            <a:r>
              <a:rPr lang="en-US" dirty="0" smtClean="0">
                <a:solidFill>
                  <a:srgbClr val="3366FF"/>
                </a:solidFill>
                <a:latin typeface="Calibri"/>
                <a:cs typeface="Calibri"/>
              </a:rPr>
              <a:t>16 institutions </a:t>
            </a:r>
          </a:p>
        </p:txBody>
      </p:sp>
      <p:sp>
        <p:nvSpPr>
          <p:cNvPr id="21" name="Content Placeholder 2"/>
          <p:cNvSpPr txBox="1">
            <a:spLocks/>
          </p:cNvSpPr>
          <p:nvPr/>
        </p:nvSpPr>
        <p:spPr bwMode="auto">
          <a:xfrm>
            <a:off x="6719888" y="4214538"/>
            <a:ext cx="2355850" cy="1550987"/>
          </a:xfrm>
          <a:prstGeom prst="rect">
            <a:avLst/>
          </a:prstGeom>
          <a:noFill/>
          <a:ln>
            <a:noFill/>
          </a:ln>
          <a:extLst/>
        </p:spPr>
        <p:txBody>
          <a:bodyPr/>
          <a:lstStyle>
            <a:lvl1pPr marL="342900" indent="-342900" defTabSz="457200" eaLnBrk="0" hangingPunct="0">
              <a:defRPr sz="2400">
                <a:solidFill>
                  <a:schemeClr val="tx1"/>
                </a:solidFill>
                <a:latin typeface="Arial" charset="0"/>
                <a:ea typeface="ＭＳ Ｐゴシック" charset="0"/>
                <a:cs typeface="ＭＳ Ｐゴシック" charset="0"/>
              </a:defRPr>
            </a:lvl1pPr>
            <a:lvl2pPr marL="742950" indent="-285750" defTabSz="457200" eaLnBrk="0" hangingPunct="0">
              <a:defRPr sz="2400">
                <a:solidFill>
                  <a:schemeClr val="tx1"/>
                </a:solidFill>
                <a:latin typeface="Arial" charset="0"/>
                <a:ea typeface="ＭＳ Ｐゴシック" charset="0"/>
              </a:defRPr>
            </a:lvl2pPr>
            <a:lvl3pPr marL="1143000" indent="-228600" defTabSz="457200" eaLnBrk="0" hangingPunct="0">
              <a:defRPr sz="2400">
                <a:solidFill>
                  <a:schemeClr val="tx1"/>
                </a:solidFill>
                <a:latin typeface="Arial" charset="0"/>
                <a:ea typeface="ＭＳ Ｐゴシック" charset="0"/>
              </a:defRPr>
            </a:lvl3pPr>
            <a:lvl4pPr marL="1600200" indent="-228600" defTabSz="457200" eaLnBrk="0" hangingPunct="0">
              <a:defRPr sz="2400">
                <a:solidFill>
                  <a:schemeClr val="tx1"/>
                </a:solidFill>
                <a:latin typeface="Arial" charset="0"/>
                <a:ea typeface="ＭＳ Ｐゴシック" charset="0"/>
              </a:defRPr>
            </a:lvl4pPr>
            <a:lvl5pPr marL="2057400" indent="-228600" defTabSz="4572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80000"/>
              </a:lnSpc>
              <a:spcBef>
                <a:spcPct val="20000"/>
              </a:spcBef>
              <a:buFont typeface="Arial" charset="0"/>
              <a:buChar char="•"/>
              <a:defRPr/>
            </a:pPr>
            <a:r>
              <a:rPr lang="en-US" dirty="0" smtClean="0">
                <a:solidFill>
                  <a:srgbClr val="3366FF"/>
                </a:solidFill>
                <a:latin typeface="Calibri"/>
                <a:cs typeface="Calibri"/>
              </a:rPr>
              <a:t>Marie Curie ITN</a:t>
            </a:r>
          </a:p>
          <a:p>
            <a:pPr eaLnBrk="1" hangingPunct="1">
              <a:lnSpc>
                <a:spcPct val="80000"/>
              </a:lnSpc>
              <a:spcBef>
                <a:spcPct val="20000"/>
              </a:spcBef>
              <a:buFont typeface="Arial" charset="0"/>
              <a:buChar char="•"/>
              <a:defRPr/>
            </a:pPr>
            <a:r>
              <a:rPr lang="en-US" dirty="0" smtClean="0">
                <a:solidFill>
                  <a:srgbClr val="3366FF"/>
                </a:solidFill>
                <a:latin typeface="Calibri"/>
                <a:cs typeface="Calibri"/>
              </a:rPr>
              <a:t>12 institutions</a:t>
            </a:r>
          </a:p>
          <a:p>
            <a:pPr eaLnBrk="1" hangingPunct="1">
              <a:lnSpc>
                <a:spcPct val="80000"/>
              </a:lnSpc>
              <a:spcBef>
                <a:spcPct val="20000"/>
              </a:spcBef>
              <a:buFont typeface="Arial" charset="0"/>
              <a:buChar char="•"/>
              <a:defRPr/>
            </a:pPr>
            <a:r>
              <a:rPr lang="en-US" dirty="0" smtClean="0">
                <a:solidFill>
                  <a:srgbClr val="3366FF"/>
                </a:solidFill>
                <a:latin typeface="Calibri"/>
                <a:cs typeface="Calibri"/>
              </a:rPr>
              <a:t>16 trainees</a:t>
            </a:r>
          </a:p>
        </p:txBody>
      </p:sp>
      <p:pic>
        <p:nvPicPr>
          <p:cNvPr id="22" name="Picture 18"/>
          <p:cNvPicPr>
            <a:picLocks noChangeAspect="1" noChangeArrowheads="1"/>
          </p:cNvPicPr>
          <p:nvPr/>
        </p:nvPicPr>
        <p:blipFill>
          <a:blip r:embed="rId8" cstate="email">
            <a:extLst>
              <a:ext uri="{28A0092B-C50C-407E-A947-70E740481C1C}">
                <a14:useLocalDpi xmlns:a14="http://schemas.microsoft.com/office/drawing/2010/main" val="0"/>
              </a:ext>
            </a:extLst>
          </a:blip>
          <a:srcRect l="19949" t="29652" r="24907" b="37970"/>
          <a:stretch>
            <a:fillRect/>
          </a:stretch>
        </p:blipFill>
        <p:spPr bwMode="auto">
          <a:xfrm>
            <a:off x="4910138" y="4214538"/>
            <a:ext cx="1824037"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Box 1"/>
          <p:cNvSpPr txBox="1">
            <a:spLocks noChangeArrowheads="1"/>
          </p:cNvSpPr>
          <p:nvPr/>
        </p:nvSpPr>
        <p:spPr bwMode="auto">
          <a:xfrm>
            <a:off x="254000" y="3020738"/>
            <a:ext cx="1752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dirty="0">
                <a:solidFill>
                  <a:srgbClr val="E65B01"/>
                </a:solidFill>
                <a:latin typeface="Gill Sans" pitchFamily="-103" charset="0"/>
                <a:ea typeface="ＭＳ Ｐゴシック" pitchFamily="34" charset="-128"/>
              </a:rPr>
              <a:t>2008-2012</a:t>
            </a:r>
          </a:p>
        </p:txBody>
      </p:sp>
      <p:sp>
        <p:nvSpPr>
          <p:cNvPr id="24" name="TextBox 20"/>
          <p:cNvSpPr txBox="1">
            <a:spLocks noChangeArrowheads="1"/>
          </p:cNvSpPr>
          <p:nvPr/>
        </p:nvSpPr>
        <p:spPr bwMode="auto">
          <a:xfrm>
            <a:off x="4910138" y="3033438"/>
            <a:ext cx="1752600" cy="461962"/>
          </a:xfrm>
          <a:prstGeom prst="rect">
            <a:avLst/>
          </a:prstGeom>
          <a:noFill/>
          <a:ln>
            <a:noFill/>
          </a:ln>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defRPr/>
            </a:pPr>
            <a:r>
              <a:rPr lang="en-US" dirty="0">
                <a:solidFill>
                  <a:srgbClr val="E65B01"/>
                </a:solidFill>
                <a:latin typeface="+mn-lt"/>
              </a:rPr>
              <a:t>2009-</a:t>
            </a:r>
            <a:r>
              <a:rPr lang="en-US" dirty="0" smtClean="0">
                <a:solidFill>
                  <a:srgbClr val="E65B01"/>
                </a:solidFill>
                <a:latin typeface="+mn-lt"/>
              </a:rPr>
              <a:t>2014</a:t>
            </a:r>
            <a:endParaRPr lang="en-US" dirty="0">
              <a:solidFill>
                <a:srgbClr val="E65B01"/>
              </a:solidFill>
              <a:latin typeface="+mn-lt"/>
            </a:endParaRPr>
          </a:p>
        </p:txBody>
      </p:sp>
      <p:sp>
        <p:nvSpPr>
          <p:cNvPr id="25" name="TextBox 21"/>
          <p:cNvSpPr txBox="1">
            <a:spLocks noChangeArrowheads="1"/>
          </p:cNvSpPr>
          <p:nvPr/>
        </p:nvSpPr>
        <p:spPr bwMode="auto">
          <a:xfrm>
            <a:off x="254000" y="5530575"/>
            <a:ext cx="1752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dirty="0">
                <a:solidFill>
                  <a:srgbClr val="E65B01"/>
                </a:solidFill>
                <a:latin typeface="Gill Sans" pitchFamily="-103" charset="0"/>
                <a:ea typeface="ＭＳ Ｐゴシック" pitchFamily="34" charset="-128"/>
              </a:rPr>
              <a:t>2010-2014</a:t>
            </a:r>
          </a:p>
        </p:txBody>
      </p:sp>
      <p:sp>
        <p:nvSpPr>
          <p:cNvPr id="26" name="TextBox 22"/>
          <p:cNvSpPr txBox="1">
            <a:spLocks noChangeArrowheads="1"/>
          </p:cNvSpPr>
          <p:nvPr/>
        </p:nvSpPr>
        <p:spPr bwMode="auto">
          <a:xfrm>
            <a:off x="4957763" y="5530575"/>
            <a:ext cx="1905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dirty="0">
                <a:solidFill>
                  <a:srgbClr val="E65B01"/>
                </a:solidFill>
                <a:latin typeface="Gill Sans" pitchFamily="-103" charset="0"/>
                <a:ea typeface="ＭＳ Ｐゴシック" pitchFamily="34" charset="-128"/>
              </a:rPr>
              <a:t>2011-2015</a:t>
            </a:r>
          </a:p>
        </p:txBody>
      </p:sp>
      <p:pic>
        <p:nvPicPr>
          <p:cNvPr id="27" name="Picture 6"/>
          <p:cNvPicPr>
            <a:picLocks noChangeAspect="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8104650" y="76463"/>
            <a:ext cx="1001250" cy="68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Segnaposto piè di pagina 4"/>
          <p:cNvSpPr txBox="1">
            <a:spLocks/>
          </p:cNvSpPr>
          <p:nvPr/>
        </p:nvSpPr>
        <p:spPr>
          <a:xfrm>
            <a:off x="3124200" y="6525345"/>
            <a:ext cx="3883212" cy="360040"/>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sz="1200" kern="1200" smtClean="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GB" sz="1400" smtClean="0">
                <a:solidFill>
                  <a:srgbClr val="FFFFFF"/>
                </a:solidFill>
              </a:rPr>
              <a:t>Manjit Dosanjh – Zuppinger-Symposium 2013</a:t>
            </a:r>
            <a:endParaRPr lang="en-GB" sz="1400" dirty="0">
              <a:solidFill>
                <a:srgbClr val="FFFFFF"/>
              </a:solidFill>
            </a:endParaRPr>
          </a:p>
        </p:txBody>
      </p:sp>
    </p:spTree>
    <p:extLst>
      <p:ext uri="{BB962C8B-B14F-4D97-AF65-F5344CB8AC3E}">
        <p14:creationId xmlns:p14="http://schemas.microsoft.com/office/powerpoint/2010/main" val="370382349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6"/>
          <p:cNvSpPr>
            <a:spLocks noGrp="1"/>
          </p:cNvSpPr>
          <p:nvPr>
            <p:ph type="title"/>
          </p:nvPr>
        </p:nvSpPr>
        <p:spPr/>
        <p:txBody>
          <a:bodyPr>
            <a:normAutofit fontScale="90000"/>
          </a:bodyPr>
          <a:lstStyle/>
          <a:p>
            <a:r>
              <a:rPr lang="en-US" sz="3100" dirty="0" smtClean="0">
                <a:solidFill>
                  <a:srgbClr val="0C377B"/>
                </a:solidFill>
                <a:latin typeface="+mn-lt"/>
                <a:ea typeface="ＭＳ Ｐゴシック" pitchFamily="18" charset="-128"/>
                <a:cs typeface="ＭＳ Ｐゴシック" pitchFamily="18" charset="-128"/>
              </a:rPr>
              <a:t>PARTNER – one of the ENLIGHT platform projects:</a:t>
            </a:r>
            <a:br>
              <a:rPr lang="en-US" sz="3100" dirty="0" smtClean="0">
                <a:solidFill>
                  <a:srgbClr val="0C377B"/>
                </a:solidFill>
                <a:latin typeface="+mn-lt"/>
                <a:ea typeface="ＭＳ Ｐゴシック" pitchFamily="18" charset="-128"/>
                <a:cs typeface="ＭＳ Ｐゴシック" pitchFamily="18" charset="-128"/>
              </a:rPr>
            </a:br>
            <a:r>
              <a:rPr lang="en-US" sz="2200" dirty="0">
                <a:solidFill>
                  <a:srgbClr val="0C377B"/>
                </a:solidFill>
                <a:latin typeface="+mn-lt"/>
              </a:rPr>
              <a:t>Particle Training Network for European </a:t>
            </a:r>
            <a:r>
              <a:rPr lang="en-US" sz="2200" dirty="0" smtClean="0">
                <a:solidFill>
                  <a:srgbClr val="0C377B"/>
                </a:solidFill>
                <a:latin typeface="+mn-lt"/>
              </a:rPr>
              <a:t>Radiotherapy</a:t>
            </a:r>
            <a:endParaRPr lang="en-US" sz="2200" dirty="0" smtClean="0">
              <a:solidFill>
                <a:srgbClr val="0C377B"/>
              </a:solidFill>
              <a:latin typeface="+mn-lt"/>
              <a:ea typeface="ＭＳ Ｐゴシック" pitchFamily="18" charset="-128"/>
              <a:cs typeface="ＭＳ Ｐゴシック" pitchFamily="18" charset="-128"/>
            </a:endParaRPr>
          </a:p>
        </p:txBody>
      </p:sp>
      <p:sp>
        <p:nvSpPr>
          <p:cNvPr id="34819" name="Content Placeholder 17"/>
          <p:cNvSpPr>
            <a:spLocks noGrp="1"/>
          </p:cNvSpPr>
          <p:nvPr>
            <p:ph idx="1"/>
          </p:nvPr>
        </p:nvSpPr>
        <p:spPr>
          <a:xfrm>
            <a:off x="457200" y="1325606"/>
            <a:ext cx="8226854" cy="2142039"/>
          </a:xfrm>
        </p:spPr>
        <p:txBody>
          <a:bodyPr>
            <a:normAutofit/>
          </a:bodyPr>
          <a:lstStyle/>
          <a:p>
            <a:pPr>
              <a:lnSpc>
                <a:spcPct val="80000"/>
              </a:lnSpc>
              <a:buClrTx/>
            </a:pPr>
            <a:r>
              <a:rPr lang="en-US" sz="2000" dirty="0" smtClean="0">
                <a:solidFill>
                  <a:srgbClr val="0C377B"/>
                </a:solidFill>
                <a:latin typeface="+mj-lt"/>
                <a:ea typeface="ＭＳ Ｐゴシック" pitchFamily="18" charset="-128"/>
                <a:cs typeface="ＭＳ Ｐゴシック" pitchFamily="18" charset="-128"/>
              </a:rPr>
              <a:t>4-year Marie Curie Training project </a:t>
            </a:r>
          </a:p>
          <a:p>
            <a:pPr>
              <a:lnSpc>
                <a:spcPct val="80000"/>
              </a:lnSpc>
              <a:buClrTx/>
            </a:pPr>
            <a:endParaRPr lang="en-US" sz="2000" dirty="0" smtClean="0">
              <a:solidFill>
                <a:srgbClr val="0C377B"/>
              </a:solidFill>
              <a:latin typeface="+mj-lt"/>
              <a:ea typeface="ＭＳ Ｐゴシック" pitchFamily="18" charset="-128"/>
              <a:cs typeface="ＭＳ Ｐゴシック" pitchFamily="18" charset="-128"/>
            </a:endParaRPr>
          </a:p>
          <a:p>
            <a:pPr>
              <a:lnSpc>
                <a:spcPct val="80000"/>
              </a:lnSpc>
              <a:buClrTx/>
            </a:pPr>
            <a:r>
              <a:rPr lang="en-US" sz="2000" dirty="0">
                <a:solidFill>
                  <a:srgbClr val="0C377B"/>
                </a:solidFill>
              </a:rPr>
              <a:t>Research and training opportunities for 25 young biologists, engineers, physicians and </a:t>
            </a:r>
            <a:r>
              <a:rPr lang="en-US" sz="2000" dirty="0" smtClean="0">
                <a:solidFill>
                  <a:srgbClr val="0C377B"/>
                </a:solidFill>
              </a:rPr>
              <a:t>physicists with aim of creating the new generation of experts </a:t>
            </a:r>
            <a:endParaRPr lang="en-US" sz="2000" dirty="0">
              <a:solidFill>
                <a:srgbClr val="0C377B"/>
              </a:solidFill>
            </a:endParaRPr>
          </a:p>
          <a:p>
            <a:pPr marL="36576" indent="0">
              <a:lnSpc>
                <a:spcPct val="80000"/>
              </a:lnSpc>
              <a:buClrTx/>
              <a:buNone/>
            </a:pPr>
            <a:endParaRPr lang="en-US" sz="2000" dirty="0" smtClean="0">
              <a:solidFill>
                <a:srgbClr val="0C377B"/>
              </a:solidFill>
              <a:latin typeface="+mj-lt"/>
            </a:endParaRPr>
          </a:p>
        </p:txBody>
      </p:sp>
      <p:pic>
        <p:nvPicPr>
          <p:cNvPr id="34824" name="Picture 10" descr="meeting.jpg"/>
          <p:cNvPicPr>
            <a:picLocks noChangeAspect="1"/>
          </p:cNvPicPr>
          <p:nvPr/>
        </p:nvPicPr>
        <p:blipFill>
          <a:blip r:embed="rId2"/>
          <a:srcRect/>
          <a:stretch>
            <a:fillRect/>
          </a:stretch>
        </p:blipFill>
        <p:spPr bwMode="auto">
          <a:xfrm>
            <a:off x="457200" y="3016432"/>
            <a:ext cx="4654499" cy="2615663"/>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Rectangle 2"/>
          <p:cNvSpPr/>
          <p:nvPr/>
        </p:nvSpPr>
        <p:spPr>
          <a:xfrm>
            <a:off x="5322424" y="3087255"/>
            <a:ext cx="3361629" cy="2564804"/>
          </a:xfrm>
          <a:prstGeom prst="rect">
            <a:avLst/>
          </a:prstGeom>
        </p:spPr>
        <p:txBody>
          <a:bodyPr wrap="square">
            <a:spAutoFit/>
          </a:bodyPr>
          <a:lstStyle/>
          <a:p>
            <a:pPr>
              <a:lnSpc>
                <a:spcPct val="80000"/>
              </a:lnSpc>
              <a:buClrTx/>
            </a:pPr>
            <a:r>
              <a:rPr lang="en-US" sz="2000" dirty="0">
                <a:solidFill>
                  <a:srgbClr val="0C377B"/>
                </a:solidFill>
              </a:rPr>
              <a:t>Brought together key academic institutes and research </a:t>
            </a:r>
            <a:r>
              <a:rPr lang="en-US" sz="2000" dirty="0" err="1">
                <a:solidFill>
                  <a:srgbClr val="0C377B"/>
                </a:solidFill>
              </a:rPr>
              <a:t>centres</a:t>
            </a:r>
            <a:r>
              <a:rPr lang="en-US" sz="2000" dirty="0">
                <a:solidFill>
                  <a:srgbClr val="0C377B"/>
                </a:solidFill>
              </a:rPr>
              <a:t> and IBA and Siemens</a:t>
            </a:r>
          </a:p>
          <a:p>
            <a:pPr>
              <a:lnSpc>
                <a:spcPct val="80000"/>
              </a:lnSpc>
              <a:buClrTx/>
            </a:pPr>
            <a:endParaRPr lang="en-US" sz="2000" dirty="0">
              <a:solidFill>
                <a:srgbClr val="0C377B"/>
              </a:solidFill>
            </a:endParaRPr>
          </a:p>
          <a:p>
            <a:pPr>
              <a:lnSpc>
                <a:spcPct val="80000"/>
              </a:lnSpc>
              <a:buClrTx/>
            </a:pPr>
            <a:endParaRPr lang="en-US" sz="2000" dirty="0">
              <a:solidFill>
                <a:srgbClr val="0C377B"/>
              </a:solidFill>
              <a:cs typeface="Arial"/>
            </a:endParaRPr>
          </a:p>
          <a:p>
            <a:pPr>
              <a:lnSpc>
                <a:spcPct val="80000"/>
              </a:lnSpc>
              <a:buClrTx/>
            </a:pPr>
            <a:r>
              <a:rPr lang="en-US" sz="2000" dirty="0">
                <a:solidFill>
                  <a:srgbClr val="0C377B"/>
                </a:solidFill>
                <a:cs typeface="Arial"/>
              </a:rPr>
              <a:t>PARTNER  research published in Open  Access Journal of Radiation Research</a:t>
            </a:r>
          </a:p>
        </p:txBody>
      </p:sp>
    </p:spTree>
    <p:extLst>
      <p:ext uri="{BB962C8B-B14F-4D97-AF65-F5344CB8AC3E}">
        <p14:creationId xmlns:p14="http://schemas.microsoft.com/office/powerpoint/2010/main" val="128012752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0" indent="0">
              <a:lnSpc>
                <a:spcPct val="80000"/>
              </a:lnSpc>
            </a:pPr>
            <a:r>
              <a:rPr lang="en-US" sz="4400" dirty="0" smtClean="0">
                <a:solidFill>
                  <a:srgbClr val="0C377B"/>
                </a:solidFill>
                <a:latin typeface="+mn-lt"/>
              </a:rPr>
              <a:t>Envision and </a:t>
            </a:r>
            <a:r>
              <a:rPr lang="en-US" sz="4400" dirty="0" err="1" smtClean="0">
                <a:solidFill>
                  <a:srgbClr val="0C377B"/>
                </a:solidFill>
                <a:latin typeface="+mn-lt"/>
              </a:rPr>
              <a:t>Entervision</a:t>
            </a:r>
            <a:r>
              <a:rPr lang="en-US" sz="4400" dirty="0" smtClean="0">
                <a:solidFill>
                  <a:srgbClr val="0C377B"/>
                </a:solidFill>
                <a:latin typeface="+mn-lt"/>
              </a:rPr>
              <a:t/>
            </a:r>
            <a:br>
              <a:rPr lang="en-US" sz="4400" dirty="0" smtClean="0">
                <a:solidFill>
                  <a:srgbClr val="0C377B"/>
                </a:solidFill>
                <a:latin typeface="+mn-lt"/>
              </a:rPr>
            </a:br>
            <a:r>
              <a:rPr lang="en-US" sz="2000" dirty="0">
                <a:solidFill>
                  <a:srgbClr val="0C377B"/>
                </a:solidFill>
                <a:latin typeface="+mn-lt"/>
              </a:rPr>
              <a:t>Accurate positioning is a crucial </a:t>
            </a:r>
            <a:r>
              <a:rPr lang="en-US" sz="2000" dirty="0" smtClean="0">
                <a:solidFill>
                  <a:srgbClr val="0C377B"/>
                </a:solidFill>
                <a:latin typeface="+mn-lt"/>
              </a:rPr>
              <a:t>challenge for </a:t>
            </a:r>
            <a:r>
              <a:rPr lang="en-US" sz="2000" dirty="0">
                <a:solidFill>
                  <a:srgbClr val="0C377B"/>
                </a:solidFill>
                <a:latin typeface="+mn-lt"/>
              </a:rPr>
              <a:t>targeting moving organs during particle </a:t>
            </a:r>
            <a:r>
              <a:rPr lang="en-US" sz="2000" dirty="0" smtClean="0">
                <a:solidFill>
                  <a:srgbClr val="0C377B"/>
                </a:solidFill>
                <a:latin typeface="+mn-lt"/>
              </a:rPr>
              <a:t>treatment</a:t>
            </a:r>
            <a:endParaRPr lang="en-US" sz="2000" dirty="0">
              <a:solidFill>
                <a:srgbClr val="0C377B"/>
              </a:solidFill>
              <a:latin typeface="+mn-lt"/>
            </a:endParaRPr>
          </a:p>
        </p:txBody>
      </p:sp>
      <p:sp>
        <p:nvSpPr>
          <p:cNvPr id="3" name="Content Placeholder 2"/>
          <p:cNvSpPr>
            <a:spLocks noGrp="1"/>
          </p:cNvSpPr>
          <p:nvPr>
            <p:ph idx="1"/>
          </p:nvPr>
        </p:nvSpPr>
        <p:spPr>
          <a:xfrm>
            <a:off x="2347883" y="1576280"/>
            <a:ext cx="6336171" cy="1816164"/>
          </a:xfrm>
        </p:spPr>
        <p:txBody>
          <a:bodyPr>
            <a:noAutofit/>
          </a:bodyPr>
          <a:lstStyle/>
          <a:p>
            <a:pPr>
              <a:buClrTx/>
            </a:pPr>
            <a:r>
              <a:rPr lang="en-US" sz="1800" dirty="0" smtClean="0"/>
              <a:t>R&amp;D in real-time medical imaging for more precise and effective hadron therapy</a:t>
            </a:r>
          </a:p>
          <a:p>
            <a:pPr>
              <a:buClrTx/>
            </a:pPr>
            <a:r>
              <a:rPr lang="en-US" sz="1800" dirty="0" smtClean="0"/>
              <a:t>2 demonstrators for real time imaging have been constructed and are being tested</a:t>
            </a:r>
          </a:p>
          <a:p>
            <a:pPr>
              <a:buClrTx/>
            </a:pPr>
            <a:r>
              <a:rPr lang="en-US" sz="1800" dirty="0" smtClean="0"/>
              <a:t>More than 40 scientific publications and 80 conference talks/posters</a:t>
            </a:r>
          </a:p>
        </p:txBody>
      </p:sp>
      <p:pic>
        <p:nvPicPr>
          <p:cNvPr id="13" name="Picture 10" descr="Envision-Logo.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435875" y="2086336"/>
            <a:ext cx="1485879" cy="6843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4" name="Picture 18"/>
          <p:cNvPicPr>
            <a:picLocks noChangeAspect="1" noChangeArrowheads="1"/>
          </p:cNvPicPr>
          <p:nvPr/>
        </p:nvPicPr>
        <p:blipFill>
          <a:blip r:embed="rId3" cstate="print">
            <a:extLst>
              <a:ext uri="{28A0092B-C50C-407E-A947-70E740481C1C}">
                <a14:useLocalDpi xmlns:a14="http://schemas.microsoft.com/office/drawing/2010/main"/>
              </a:ext>
            </a:extLst>
          </a:blip>
          <a:srcRect l="19949" t="29652" r="24907" b="37970"/>
          <a:stretch>
            <a:fillRect/>
          </a:stretch>
        </p:blipFill>
        <p:spPr bwMode="auto">
          <a:xfrm>
            <a:off x="351549" y="4458502"/>
            <a:ext cx="1695537" cy="84998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 name="Content Placeholder 2"/>
          <p:cNvSpPr txBox="1">
            <a:spLocks/>
          </p:cNvSpPr>
          <p:nvPr/>
        </p:nvSpPr>
        <p:spPr>
          <a:xfrm>
            <a:off x="351549" y="991474"/>
            <a:ext cx="8470718" cy="83470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rgbClr val="025EA0"/>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rgbClr val="025EA0"/>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025EA0"/>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025EA0"/>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025EA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80000"/>
              </a:lnSpc>
              <a:buFont typeface="Arial"/>
              <a:buNone/>
            </a:pPr>
            <a:endParaRPr lang="en-US" sz="2400" dirty="0">
              <a:solidFill>
                <a:srgbClr val="F79646"/>
              </a:solidFill>
            </a:endParaRPr>
          </a:p>
        </p:txBody>
      </p:sp>
      <p:sp>
        <p:nvSpPr>
          <p:cNvPr id="20" name="Content Placeholder 2"/>
          <p:cNvSpPr txBox="1">
            <a:spLocks/>
          </p:cNvSpPr>
          <p:nvPr/>
        </p:nvSpPr>
        <p:spPr>
          <a:xfrm>
            <a:off x="2347883" y="4226194"/>
            <a:ext cx="6336171" cy="2043416"/>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rgbClr val="025EA0"/>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rgbClr val="025EA0"/>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025EA0"/>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025EA0"/>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025EA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smtClean="0">
                <a:solidFill>
                  <a:srgbClr val="0C377B"/>
                </a:solidFill>
              </a:rPr>
              <a:t>Marie Curie ITN for young scientists that uses ENVISION as training platform</a:t>
            </a:r>
          </a:p>
          <a:p>
            <a:r>
              <a:rPr lang="en-US" sz="1800" dirty="0" smtClean="0">
                <a:solidFill>
                  <a:srgbClr val="0C377B"/>
                </a:solidFill>
              </a:rPr>
              <a:t>15 researchers recruited from 9 nationalities and from disciplines such as medical physics, engineering, nuclear physics, high energy physics and biological physics</a:t>
            </a:r>
          </a:p>
          <a:p>
            <a:pPr lvl="1"/>
            <a:endParaRPr lang="en-US" sz="1800" dirty="0" smtClean="0">
              <a:solidFill>
                <a:srgbClr val="0C377B"/>
              </a:solidFill>
            </a:endParaRPr>
          </a:p>
        </p:txBody>
      </p:sp>
      <p:pic>
        <p:nvPicPr>
          <p:cNvPr id="15" name="Picture 6"/>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8254996" y="124880"/>
            <a:ext cx="759883" cy="5171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849438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57199" y="131049"/>
            <a:ext cx="8226855" cy="914095"/>
          </a:xfrm>
          <a:prstGeom prst="rect">
            <a:avLst/>
          </a:prstGeom>
        </p:spPr>
      </p:pic>
      <p:pic>
        <p:nvPicPr>
          <p:cNvPr id="6" name="Picture 5"/>
          <p:cNvPicPr>
            <a:picLocks noChangeAspect="1"/>
          </p:cNvPicPr>
          <p:nvPr/>
        </p:nvPicPr>
        <p:blipFill>
          <a:blip r:embed="rId3"/>
          <a:stretch>
            <a:fillRect/>
          </a:stretch>
        </p:blipFill>
        <p:spPr>
          <a:xfrm>
            <a:off x="457200" y="866399"/>
            <a:ext cx="8226854" cy="1226094"/>
          </a:xfrm>
          <a:prstGeom prst="rect">
            <a:avLst/>
          </a:prstGeom>
        </p:spPr>
      </p:pic>
      <p:sp>
        <p:nvSpPr>
          <p:cNvPr id="15" name="Content Placeholder 14"/>
          <p:cNvSpPr>
            <a:spLocks noGrp="1"/>
          </p:cNvSpPr>
          <p:nvPr>
            <p:ph idx="1"/>
          </p:nvPr>
        </p:nvSpPr>
        <p:spPr>
          <a:xfrm>
            <a:off x="457200" y="2257012"/>
            <a:ext cx="8226854" cy="3736015"/>
          </a:xfrm>
        </p:spPr>
        <p:txBody>
          <a:bodyPr>
            <a:normAutofit/>
          </a:bodyPr>
          <a:lstStyle/>
          <a:p>
            <a:pPr marL="36576" indent="0">
              <a:buNone/>
            </a:pPr>
            <a:r>
              <a:rPr lang="en-US" sz="2000" dirty="0" smtClean="0"/>
              <a:t>February 10 – 14, 2014 (CICG, Geneva)  </a:t>
            </a:r>
          </a:p>
          <a:p>
            <a:pPr marL="36576" indent="0">
              <a:buNone/>
            </a:pPr>
            <a:r>
              <a:rPr lang="en-US" sz="1800" dirty="0" smtClean="0">
                <a:solidFill>
                  <a:schemeClr val="tx2"/>
                </a:solidFill>
              </a:rPr>
              <a:t>2 </a:t>
            </a:r>
            <a:r>
              <a:rPr lang="en-US" sz="1800" dirty="0">
                <a:solidFill>
                  <a:schemeClr val="tx2"/>
                </a:solidFill>
              </a:rPr>
              <a:t>days devoted to physics, 2 days to medicine, 1 day of overlapping topics</a:t>
            </a:r>
          </a:p>
          <a:p>
            <a:pPr marL="0" indent="0">
              <a:buNone/>
            </a:pPr>
            <a:r>
              <a:rPr lang="en-US" sz="1800" dirty="0" smtClean="0"/>
              <a:t>Chairs</a:t>
            </a:r>
            <a:r>
              <a:rPr lang="en-US" sz="1800" dirty="0"/>
              <a:t>: Jacques Bernier (</a:t>
            </a:r>
            <a:r>
              <a:rPr lang="en-US" sz="1800" dirty="0" err="1"/>
              <a:t>Genolier</a:t>
            </a:r>
            <a:r>
              <a:rPr lang="en-US" sz="1800" dirty="0"/>
              <a:t>) and </a:t>
            </a:r>
            <a:r>
              <a:rPr lang="en-US" sz="1800" dirty="0" err="1"/>
              <a:t>Manjit</a:t>
            </a:r>
            <a:r>
              <a:rPr lang="en-US" sz="1800" dirty="0"/>
              <a:t> </a:t>
            </a:r>
            <a:r>
              <a:rPr lang="en-US" sz="1800" dirty="0" err="1"/>
              <a:t>Dosanjh</a:t>
            </a:r>
            <a:r>
              <a:rPr lang="en-US" sz="1800" dirty="0"/>
              <a:t> (CERN)</a:t>
            </a:r>
          </a:p>
          <a:p>
            <a:pPr marL="36576" indent="0">
              <a:buNone/>
            </a:pPr>
            <a:endParaRPr lang="en-US" sz="1800" dirty="0" smtClean="0"/>
          </a:p>
          <a:p>
            <a:endParaRPr lang="en-US" dirty="0"/>
          </a:p>
        </p:txBody>
      </p:sp>
      <p:sp>
        <p:nvSpPr>
          <p:cNvPr id="17" name="Content Placeholder 14"/>
          <p:cNvSpPr txBox="1">
            <a:spLocks/>
          </p:cNvSpPr>
          <p:nvPr/>
        </p:nvSpPr>
        <p:spPr>
          <a:xfrm>
            <a:off x="4773005" y="5378620"/>
            <a:ext cx="3911049" cy="954186"/>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US" sz="1800" dirty="0" smtClean="0"/>
              <a:t>400 participants </a:t>
            </a:r>
            <a:r>
              <a:rPr lang="en-US" sz="1800" dirty="0"/>
              <a:t>from </a:t>
            </a:r>
            <a:r>
              <a:rPr lang="en-US" sz="1800" dirty="0" smtClean="0"/>
              <a:t>31</a:t>
            </a:r>
            <a:r>
              <a:rPr lang="en-US" sz="1800" dirty="0"/>
              <a:t> </a:t>
            </a:r>
            <a:r>
              <a:rPr lang="en-US" sz="1800" dirty="0" smtClean="0"/>
              <a:t>countries</a:t>
            </a:r>
          </a:p>
        </p:txBody>
      </p:sp>
      <p:sp>
        <p:nvSpPr>
          <p:cNvPr id="18" name="Rectangle 17"/>
          <p:cNvSpPr/>
          <p:nvPr/>
        </p:nvSpPr>
        <p:spPr>
          <a:xfrm>
            <a:off x="554878" y="3429000"/>
            <a:ext cx="4572000" cy="2308324"/>
          </a:xfrm>
          <a:prstGeom prst="rect">
            <a:avLst/>
          </a:prstGeom>
        </p:spPr>
        <p:txBody>
          <a:bodyPr>
            <a:spAutoFit/>
          </a:bodyPr>
          <a:lstStyle/>
          <a:p>
            <a:pPr marL="36576" indent="0">
              <a:buNone/>
            </a:pPr>
            <a:endParaRPr lang="en-US" dirty="0"/>
          </a:p>
          <a:p>
            <a:pPr marL="36576" indent="0">
              <a:buNone/>
            </a:pPr>
            <a:r>
              <a:rPr lang="en-US" dirty="0" smtClean="0"/>
              <a:t>Key Subjects:</a:t>
            </a:r>
            <a:endParaRPr lang="en-US" dirty="0"/>
          </a:p>
          <a:p>
            <a:pPr marL="285750" indent="-285750">
              <a:buFont typeface="Arial"/>
              <a:buChar char="•"/>
            </a:pPr>
            <a:r>
              <a:rPr lang="en-US" dirty="0"/>
              <a:t>Biology</a:t>
            </a:r>
          </a:p>
          <a:p>
            <a:pPr marL="285750" indent="-285750">
              <a:buFont typeface="Arial"/>
              <a:buChar char="•"/>
            </a:pPr>
            <a:r>
              <a:rPr lang="en-US" dirty="0"/>
              <a:t>Pre-clinical &amp; clinical strategies</a:t>
            </a:r>
          </a:p>
          <a:p>
            <a:pPr marL="285750" indent="-285750">
              <a:buFont typeface="Arial"/>
              <a:buChar char="•"/>
            </a:pPr>
            <a:r>
              <a:rPr lang="en-US" dirty="0"/>
              <a:t>Nuclear medicine</a:t>
            </a:r>
          </a:p>
          <a:p>
            <a:pPr marL="285750" indent="-285750">
              <a:buFont typeface="Arial"/>
              <a:buChar char="•"/>
            </a:pPr>
            <a:r>
              <a:rPr lang="en-US" dirty="0"/>
              <a:t>Detectors &amp; Imaging</a:t>
            </a:r>
          </a:p>
          <a:p>
            <a:pPr marL="285750" indent="-285750">
              <a:buFont typeface="Arial"/>
              <a:buChar char="•"/>
            </a:pPr>
            <a:r>
              <a:rPr lang="en-US" dirty="0"/>
              <a:t>New Technologies</a:t>
            </a:r>
          </a:p>
          <a:p>
            <a:pPr marL="285750" indent="-285750">
              <a:buFont typeface="Arial"/>
              <a:buChar char="•"/>
            </a:pPr>
            <a:r>
              <a:rPr lang="en-US" dirty="0"/>
              <a:t>Radiotherapy</a:t>
            </a:r>
          </a:p>
        </p:txBody>
      </p:sp>
      <p:pic>
        <p:nvPicPr>
          <p:cNvPr id="19" name="Picture 18"/>
          <p:cNvPicPr>
            <a:picLocks noChangeAspect="1"/>
          </p:cNvPicPr>
          <p:nvPr/>
        </p:nvPicPr>
        <p:blipFill rotWithShape="1">
          <a:blip r:embed="rId4"/>
          <a:srcRect t="24757" b="6819"/>
          <a:stretch/>
        </p:blipFill>
        <p:spPr>
          <a:xfrm>
            <a:off x="4773005" y="3768780"/>
            <a:ext cx="3911049" cy="1609840"/>
          </a:xfrm>
          <a:prstGeom prst="rect">
            <a:avLst/>
          </a:prstGeom>
        </p:spPr>
      </p:pic>
    </p:spTree>
    <p:extLst>
      <p:ext uri="{BB962C8B-B14F-4D97-AF65-F5344CB8AC3E}">
        <p14:creationId xmlns:p14="http://schemas.microsoft.com/office/powerpoint/2010/main" val="19108602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492"/>
            <a:ext cx="8226854" cy="940443"/>
          </a:xfrm>
        </p:spPr>
        <p:txBody>
          <a:bodyPr/>
          <a:lstStyle/>
          <a:p>
            <a:r>
              <a:rPr lang="en-US" dirty="0" smtClean="0"/>
              <a:t>KT implementation ways</a:t>
            </a:r>
            <a:endParaRPr lang="en-US" dirty="0"/>
          </a:p>
        </p:txBody>
      </p:sp>
      <p:sp>
        <p:nvSpPr>
          <p:cNvPr id="4" name="TextBox 3"/>
          <p:cNvSpPr txBox="1"/>
          <p:nvPr/>
        </p:nvSpPr>
        <p:spPr>
          <a:xfrm>
            <a:off x="315020" y="2064188"/>
            <a:ext cx="4750643" cy="461665"/>
          </a:xfrm>
          <a:prstGeom prst="rect">
            <a:avLst/>
          </a:prstGeom>
          <a:noFill/>
          <a:ln>
            <a:solidFill>
              <a:srgbClr val="000090"/>
            </a:solidFill>
          </a:ln>
        </p:spPr>
        <p:txBody>
          <a:bodyPr wrap="square" rtlCol="0">
            <a:spAutoFit/>
          </a:bodyPr>
          <a:lstStyle/>
          <a:p>
            <a:pPr algn="ctr"/>
            <a:r>
              <a:rPr lang="fr-CH" sz="2400" dirty="0" smtClean="0"/>
              <a:t>Transfer to </a:t>
            </a:r>
            <a:r>
              <a:rPr lang="fr-CH" sz="2400" dirty="0" err="1" smtClean="0"/>
              <a:t>Existing</a:t>
            </a:r>
            <a:r>
              <a:rPr lang="fr-CH" sz="2400" dirty="0" smtClean="0"/>
              <a:t> </a:t>
            </a:r>
            <a:r>
              <a:rPr lang="fr-CH" sz="2400" dirty="0" err="1" smtClean="0"/>
              <a:t>Companies</a:t>
            </a:r>
            <a:endParaRPr lang="en-GB" sz="2400" dirty="0"/>
          </a:p>
        </p:txBody>
      </p:sp>
      <p:sp>
        <p:nvSpPr>
          <p:cNvPr id="5" name="TextBox 4"/>
          <p:cNvSpPr txBox="1"/>
          <p:nvPr/>
        </p:nvSpPr>
        <p:spPr>
          <a:xfrm>
            <a:off x="387027" y="4039344"/>
            <a:ext cx="4678635" cy="523220"/>
          </a:xfrm>
          <a:prstGeom prst="rect">
            <a:avLst/>
          </a:prstGeom>
          <a:noFill/>
          <a:ln>
            <a:solidFill>
              <a:srgbClr val="000090"/>
            </a:solidFill>
          </a:ln>
        </p:spPr>
        <p:txBody>
          <a:bodyPr wrap="square" rtlCol="0">
            <a:spAutoFit/>
          </a:bodyPr>
          <a:lstStyle/>
          <a:p>
            <a:r>
              <a:rPr lang="fr-CH" sz="2800" dirty="0" err="1" smtClean="0"/>
              <a:t>Creation</a:t>
            </a:r>
            <a:r>
              <a:rPr lang="fr-CH" sz="2800" dirty="0" smtClean="0"/>
              <a:t> of New </a:t>
            </a:r>
            <a:r>
              <a:rPr lang="fr-CH" sz="2800" dirty="0" err="1" smtClean="0"/>
              <a:t>Companies</a:t>
            </a:r>
            <a:endParaRPr lang="en-GB" sz="2800" dirty="0"/>
          </a:p>
        </p:txBody>
      </p:sp>
      <p:sp>
        <p:nvSpPr>
          <p:cNvPr id="6" name="TextBox 5"/>
          <p:cNvSpPr txBox="1"/>
          <p:nvPr/>
        </p:nvSpPr>
        <p:spPr>
          <a:xfrm>
            <a:off x="5914318" y="1378625"/>
            <a:ext cx="2736304" cy="523220"/>
          </a:xfrm>
          <a:prstGeom prst="rect">
            <a:avLst/>
          </a:prstGeom>
          <a:noFill/>
          <a:ln>
            <a:solidFill>
              <a:srgbClr val="000090"/>
            </a:solidFill>
          </a:ln>
        </p:spPr>
        <p:txBody>
          <a:bodyPr wrap="square" rtlCol="0">
            <a:spAutoFit/>
          </a:bodyPr>
          <a:lstStyle/>
          <a:p>
            <a:pPr algn="ctr"/>
            <a:r>
              <a:rPr lang="fr-CH" sz="2800" dirty="0" err="1" smtClean="0"/>
              <a:t>Market</a:t>
            </a:r>
            <a:r>
              <a:rPr lang="fr-CH" sz="2800" dirty="0" smtClean="0"/>
              <a:t> Pull</a:t>
            </a:r>
            <a:endParaRPr lang="en-GB" sz="2800" dirty="0"/>
          </a:p>
        </p:txBody>
      </p:sp>
      <p:sp>
        <p:nvSpPr>
          <p:cNvPr id="7" name="TextBox 6"/>
          <p:cNvSpPr txBox="1"/>
          <p:nvPr/>
        </p:nvSpPr>
        <p:spPr>
          <a:xfrm>
            <a:off x="5914318" y="2833093"/>
            <a:ext cx="2736304" cy="461665"/>
          </a:xfrm>
          <a:prstGeom prst="rect">
            <a:avLst/>
          </a:prstGeom>
          <a:noFill/>
          <a:ln>
            <a:solidFill>
              <a:srgbClr val="000090"/>
            </a:solidFill>
          </a:ln>
        </p:spPr>
        <p:txBody>
          <a:bodyPr wrap="square" rtlCol="0">
            <a:spAutoFit/>
          </a:bodyPr>
          <a:lstStyle/>
          <a:p>
            <a:pPr algn="ctr"/>
            <a:r>
              <a:rPr lang="fr-CH" sz="2400" dirty="0" smtClean="0"/>
              <a:t>Technology Push</a:t>
            </a:r>
            <a:endParaRPr lang="en-GB" sz="2400" dirty="0"/>
          </a:p>
        </p:txBody>
      </p:sp>
      <p:sp>
        <p:nvSpPr>
          <p:cNvPr id="8" name="TextBox 7"/>
          <p:cNvSpPr txBox="1"/>
          <p:nvPr/>
        </p:nvSpPr>
        <p:spPr>
          <a:xfrm>
            <a:off x="5859636" y="4039344"/>
            <a:ext cx="2845668" cy="523220"/>
          </a:xfrm>
          <a:prstGeom prst="rect">
            <a:avLst/>
          </a:prstGeom>
          <a:noFill/>
          <a:ln>
            <a:solidFill>
              <a:srgbClr val="000090"/>
            </a:solidFill>
          </a:ln>
        </p:spPr>
        <p:txBody>
          <a:bodyPr wrap="square" rtlCol="0">
            <a:spAutoFit/>
          </a:bodyPr>
          <a:lstStyle/>
          <a:p>
            <a:pPr algn="ctr"/>
            <a:r>
              <a:rPr lang="fr-CH" sz="2800" dirty="0" smtClean="0"/>
              <a:t>Spin-Off Support</a:t>
            </a:r>
            <a:endParaRPr lang="en-GB" sz="2800" dirty="0"/>
          </a:p>
        </p:txBody>
      </p:sp>
      <p:cxnSp>
        <p:nvCxnSpPr>
          <p:cNvPr id="9" name="Straight Arrow Connector 8"/>
          <p:cNvCxnSpPr>
            <a:endCxn id="6" idx="1"/>
          </p:cNvCxnSpPr>
          <p:nvPr/>
        </p:nvCxnSpPr>
        <p:spPr>
          <a:xfrm flipV="1">
            <a:off x="5065663" y="1640235"/>
            <a:ext cx="848655" cy="654786"/>
          </a:xfrm>
          <a:prstGeom prst="straightConnector1">
            <a:avLst/>
          </a:prstGeom>
          <a:ln>
            <a:solidFill>
              <a:srgbClr val="00009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endCxn id="7" idx="1"/>
          </p:cNvCxnSpPr>
          <p:nvPr/>
        </p:nvCxnSpPr>
        <p:spPr>
          <a:xfrm>
            <a:off x="5065663" y="2377591"/>
            <a:ext cx="848655" cy="686335"/>
          </a:xfrm>
          <a:prstGeom prst="straightConnector1">
            <a:avLst/>
          </a:prstGeom>
          <a:ln>
            <a:solidFill>
              <a:srgbClr val="00009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5" idx="3"/>
            <a:endCxn id="8" idx="1"/>
          </p:cNvCxnSpPr>
          <p:nvPr/>
        </p:nvCxnSpPr>
        <p:spPr>
          <a:xfrm>
            <a:off x="5065662" y="4300954"/>
            <a:ext cx="793974" cy="0"/>
          </a:xfrm>
          <a:prstGeom prst="straightConnector1">
            <a:avLst/>
          </a:prstGeom>
          <a:ln>
            <a:solidFill>
              <a:srgbClr val="000090"/>
            </a:solidFill>
            <a:tailEnd type="arrow"/>
          </a:ln>
        </p:spPr>
        <p:style>
          <a:lnRef idx="1">
            <a:schemeClr val="accent1"/>
          </a:lnRef>
          <a:fillRef idx="0">
            <a:schemeClr val="accent1"/>
          </a:fillRef>
          <a:effectRef idx="0">
            <a:schemeClr val="accent1"/>
          </a:effectRef>
          <a:fontRef idx="minor">
            <a:schemeClr val="tx1"/>
          </a:fontRef>
        </p:style>
      </p:cxnSp>
      <p:pic>
        <p:nvPicPr>
          <p:cNvPr id="13" name="Picture 12" descr="DonorsSpinoff.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477000" y="4714964"/>
            <a:ext cx="1647736" cy="1647736"/>
          </a:xfrm>
          <a:prstGeom prst="rect">
            <a:avLst/>
          </a:prstGeom>
        </p:spPr>
      </p:pic>
    </p:spTree>
    <p:extLst>
      <p:ext uri="{BB962C8B-B14F-4D97-AF65-F5344CB8AC3E}">
        <p14:creationId xmlns:p14="http://schemas.microsoft.com/office/powerpoint/2010/main" val="428629638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492"/>
            <a:ext cx="8226854" cy="940443"/>
          </a:xfrm>
        </p:spPr>
        <p:txBody>
          <a:bodyPr>
            <a:normAutofit fontScale="90000"/>
          </a:bodyPr>
          <a:lstStyle/>
          <a:p>
            <a:r>
              <a:rPr lang="en-US" dirty="0" smtClean="0"/>
              <a:t>CERN Business Ideas Accelerator</a:t>
            </a:r>
            <a:endParaRPr lang="en-US" dirty="0"/>
          </a:p>
        </p:txBody>
      </p:sp>
      <p:pic>
        <p:nvPicPr>
          <p:cNvPr id="5" name="Picture 4" descr="alice FE card.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42811" y="2139464"/>
            <a:ext cx="1875692" cy="1248526"/>
          </a:xfrm>
          <a:prstGeom prst="rect">
            <a:avLst/>
          </a:prstGeom>
        </p:spPr>
      </p:pic>
      <p:pic>
        <p:nvPicPr>
          <p:cNvPr id="6" name="Picture 5" descr="moneystack.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768966" y="1105552"/>
            <a:ext cx="1875692" cy="1249357"/>
          </a:xfrm>
          <a:prstGeom prst="rect">
            <a:avLst/>
          </a:prstGeom>
        </p:spPr>
      </p:pic>
      <p:pic>
        <p:nvPicPr>
          <p:cNvPr id="7" name="Picture 6" descr="STH-BinaryPeople-High.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777888" y="2138633"/>
            <a:ext cx="1745436" cy="1309077"/>
          </a:xfrm>
          <a:prstGeom prst="rect">
            <a:avLst/>
          </a:prstGeom>
        </p:spPr>
      </p:pic>
      <p:sp>
        <p:nvSpPr>
          <p:cNvPr id="8" name="Hexagon 7"/>
          <p:cNvSpPr/>
          <p:nvPr/>
        </p:nvSpPr>
        <p:spPr>
          <a:xfrm>
            <a:off x="3768966" y="2969843"/>
            <a:ext cx="1953846" cy="1563077"/>
          </a:xfrm>
          <a:prstGeom prst="hexagon">
            <a:avLst/>
          </a:prstGeom>
          <a:noFill/>
          <a:ln>
            <a:solidFill>
              <a:schemeClr val="tx1"/>
            </a:solidFill>
          </a:ln>
          <a:effectLst>
            <a:glow rad="139700">
              <a:schemeClr val="accent6">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3946768" y="3367626"/>
            <a:ext cx="1592384" cy="646331"/>
          </a:xfrm>
          <a:prstGeom prst="rect">
            <a:avLst/>
          </a:prstGeom>
          <a:noFill/>
        </p:spPr>
        <p:txBody>
          <a:bodyPr wrap="square" rtlCol="0">
            <a:spAutoFit/>
          </a:bodyPr>
          <a:lstStyle/>
          <a:p>
            <a:pPr algn="ctr"/>
            <a:r>
              <a:rPr lang="en-US" dirty="0" smtClean="0"/>
              <a:t>CERN</a:t>
            </a:r>
          </a:p>
          <a:p>
            <a:pPr algn="ctr"/>
            <a:r>
              <a:rPr lang="en-US" dirty="0" smtClean="0"/>
              <a:t>Pre-Incubator</a:t>
            </a:r>
            <a:endParaRPr lang="en-US" dirty="0"/>
          </a:p>
        </p:txBody>
      </p:sp>
      <p:cxnSp>
        <p:nvCxnSpPr>
          <p:cNvPr id="11" name="Straight Arrow Connector 10"/>
          <p:cNvCxnSpPr/>
          <p:nvPr/>
        </p:nvCxnSpPr>
        <p:spPr>
          <a:xfrm>
            <a:off x="2643547" y="2774458"/>
            <a:ext cx="1125419" cy="498231"/>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cxnSp>
        <p:nvCxnSpPr>
          <p:cNvPr id="13" name="Straight Arrow Connector 12"/>
          <p:cNvCxnSpPr/>
          <p:nvPr/>
        </p:nvCxnSpPr>
        <p:spPr>
          <a:xfrm flipH="1">
            <a:off x="5722812" y="2720727"/>
            <a:ext cx="1125419" cy="498231"/>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cxnSp>
        <p:nvCxnSpPr>
          <p:cNvPr id="14" name="Straight Arrow Connector 13"/>
          <p:cNvCxnSpPr/>
          <p:nvPr/>
        </p:nvCxnSpPr>
        <p:spPr>
          <a:xfrm flipH="1">
            <a:off x="4734169" y="2441301"/>
            <a:ext cx="2" cy="391771"/>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cxnSp>
        <p:nvCxnSpPr>
          <p:cNvPr id="17" name="Straight Arrow Connector 16"/>
          <p:cNvCxnSpPr/>
          <p:nvPr/>
        </p:nvCxnSpPr>
        <p:spPr>
          <a:xfrm>
            <a:off x="5722812" y="4254496"/>
            <a:ext cx="1125419" cy="498231"/>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cxnSp>
        <p:nvCxnSpPr>
          <p:cNvPr id="18" name="Straight Arrow Connector 17"/>
          <p:cNvCxnSpPr/>
          <p:nvPr/>
        </p:nvCxnSpPr>
        <p:spPr>
          <a:xfrm flipH="1">
            <a:off x="2643547" y="4254496"/>
            <a:ext cx="1125419" cy="498231"/>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cxnSp>
        <p:nvCxnSpPr>
          <p:cNvPr id="19" name="Straight Arrow Connector 18"/>
          <p:cNvCxnSpPr/>
          <p:nvPr/>
        </p:nvCxnSpPr>
        <p:spPr>
          <a:xfrm>
            <a:off x="4720493" y="4782035"/>
            <a:ext cx="0" cy="619369"/>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cxnSp>
        <p:nvCxnSpPr>
          <p:cNvPr id="20" name="Straight Arrow Connector 19"/>
          <p:cNvCxnSpPr/>
          <p:nvPr/>
        </p:nvCxnSpPr>
        <p:spPr>
          <a:xfrm>
            <a:off x="5455131" y="4685320"/>
            <a:ext cx="535361" cy="569547"/>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cxnSp>
        <p:nvCxnSpPr>
          <p:cNvPr id="22" name="Straight Arrow Connector 21"/>
          <p:cNvCxnSpPr/>
          <p:nvPr/>
        </p:nvCxnSpPr>
        <p:spPr>
          <a:xfrm flipH="1">
            <a:off x="3501285" y="4719512"/>
            <a:ext cx="535361" cy="569547"/>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sp>
        <p:nvSpPr>
          <p:cNvPr id="25" name="TextBox 24"/>
          <p:cNvSpPr txBox="1"/>
          <p:nvPr/>
        </p:nvSpPr>
        <p:spPr>
          <a:xfrm>
            <a:off x="840153" y="4597369"/>
            <a:ext cx="1678349" cy="646331"/>
          </a:xfrm>
          <a:prstGeom prst="rect">
            <a:avLst/>
          </a:prstGeom>
          <a:noFill/>
          <a:ln>
            <a:solidFill>
              <a:schemeClr val="tx2"/>
            </a:solidFill>
          </a:ln>
        </p:spPr>
        <p:txBody>
          <a:bodyPr wrap="square" rtlCol="0">
            <a:spAutoFit/>
          </a:bodyPr>
          <a:lstStyle/>
          <a:p>
            <a:pPr algn="ctr"/>
            <a:r>
              <a:rPr lang="en-US" dirty="0" smtClean="0"/>
              <a:t>CERN STFC BIC</a:t>
            </a:r>
            <a:endParaRPr lang="en-US" dirty="0"/>
          </a:p>
        </p:txBody>
      </p:sp>
      <p:sp>
        <p:nvSpPr>
          <p:cNvPr id="26" name="TextBox 25"/>
          <p:cNvSpPr txBox="1"/>
          <p:nvPr/>
        </p:nvSpPr>
        <p:spPr>
          <a:xfrm>
            <a:off x="2518503" y="5401404"/>
            <a:ext cx="1361833" cy="646331"/>
          </a:xfrm>
          <a:prstGeom prst="rect">
            <a:avLst/>
          </a:prstGeom>
          <a:noFill/>
          <a:ln>
            <a:solidFill>
              <a:schemeClr val="tx2"/>
            </a:solidFill>
          </a:ln>
        </p:spPr>
        <p:txBody>
          <a:bodyPr wrap="square" rtlCol="0">
            <a:spAutoFit/>
          </a:bodyPr>
          <a:lstStyle/>
          <a:p>
            <a:pPr algn="ctr"/>
            <a:r>
              <a:rPr lang="en-US" dirty="0" smtClean="0"/>
              <a:t>NATIONAL BIC</a:t>
            </a:r>
            <a:endParaRPr lang="en-US" dirty="0"/>
          </a:p>
        </p:txBody>
      </p:sp>
      <p:sp>
        <p:nvSpPr>
          <p:cNvPr id="27" name="TextBox 26"/>
          <p:cNvSpPr txBox="1"/>
          <p:nvPr/>
        </p:nvSpPr>
        <p:spPr>
          <a:xfrm>
            <a:off x="4036646" y="5530942"/>
            <a:ext cx="1361833" cy="646331"/>
          </a:xfrm>
          <a:prstGeom prst="rect">
            <a:avLst/>
          </a:prstGeom>
          <a:noFill/>
          <a:ln>
            <a:solidFill>
              <a:schemeClr val="tx2"/>
            </a:solidFill>
          </a:ln>
        </p:spPr>
        <p:txBody>
          <a:bodyPr wrap="square" rtlCol="0">
            <a:spAutoFit/>
          </a:bodyPr>
          <a:lstStyle/>
          <a:p>
            <a:pPr algn="ctr"/>
            <a:r>
              <a:rPr lang="en-US" dirty="0" smtClean="0"/>
              <a:t>NATIONAL BIC</a:t>
            </a:r>
            <a:endParaRPr lang="en-US" dirty="0"/>
          </a:p>
        </p:txBody>
      </p:sp>
      <p:sp>
        <p:nvSpPr>
          <p:cNvPr id="28" name="TextBox 27"/>
          <p:cNvSpPr txBox="1"/>
          <p:nvPr/>
        </p:nvSpPr>
        <p:spPr>
          <a:xfrm>
            <a:off x="5539152" y="5401404"/>
            <a:ext cx="1361833" cy="646331"/>
          </a:xfrm>
          <a:prstGeom prst="rect">
            <a:avLst/>
          </a:prstGeom>
          <a:noFill/>
          <a:ln>
            <a:solidFill>
              <a:schemeClr val="tx2"/>
            </a:solidFill>
          </a:ln>
        </p:spPr>
        <p:txBody>
          <a:bodyPr wrap="square" rtlCol="0">
            <a:spAutoFit/>
          </a:bodyPr>
          <a:lstStyle/>
          <a:p>
            <a:pPr algn="ctr"/>
            <a:r>
              <a:rPr lang="en-US" dirty="0" smtClean="0"/>
              <a:t>NATIONAL BIC</a:t>
            </a:r>
            <a:endParaRPr lang="en-US" dirty="0"/>
          </a:p>
        </p:txBody>
      </p:sp>
      <p:sp>
        <p:nvSpPr>
          <p:cNvPr id="29" name="TextBox 28"/>
          <p:cNvSpPr txBox="1"/>
          <p:nvPr/>
        </p:nvSpPr>
        <p:spPr>
          <a:xfrm>
            <a:off x="6971321" y="4781059"/>
            <a:ext cx="1361833" cy="646331"/>
          </a:xfrm>
          <a:prstGeom prst="rect">
            <a:avLst/>
          </a:prstGeom>
          <a:noFill/>
          <a:ln>
            <a:solidFill>
              <a:schemeClr val="tx2"/>
            </a:solidFill>
          </a:ln>
        </p:spPr>
        <p:txBody>
          <a:bodyPr wrap="square" rtlCol="0">
            <a:spAutoFit/>
          </a:bodyPr>
          <a:lstStyle/>
          <a:p>
            <a:pPr algn="ctr"/>
            <a:r>
              <a:rPr lang="en-US" dirty="0" smtClean="0"/>
              <a:t>NATIONAL BIC</a:t>
            </a:r>
            <a:endParaRPr lang="en-US" dirty="0"/>
          </a:p>
        </p:txBody>
      </p:sp>
    </p:spTree>
    <p:extLst>
      <p:ext uri="{BB962C8B-B14F-4D97-AF65-F5344CB8AC3E}">
        <p14:creationId xmlns:p14="http://schemas.microsoft.com/office/powerpoint/2010/main" val="282140156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Turning CERN technologies into new business opportunities</a:t>
            </a:r>
            <a:endParaRPr lang="en-GB" dirty="0"/>
          </a:p>
        </p:txBody>
      </p:sp>
      <p:pic>
        <p:nvPicPr>
          <p:cNvPr id="5" name="Content Placeholder 4"/>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647152" y="1614967"/>
            <a:ext cx="7849696" cy="4496428"/>
          </a:xfrm>
        </p:spPr>
      </p:pic>
    </p:spTree>
    <p:extLst>
      <p:ext uri="{BB962C8B-B14F-4D97-AF65-F5344CB8AC3E}">
        <p14:creationId xmlns:p14="http://schemas.microsoft.com/office/powerpoint/2010/main" val="6343883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The World Wide Web</a:t>
            </a:r>
            <a:endParaRPr lang="en-GB" sz="4000" dirty="0"/>
          </a:p>
        </p:txBody>
      </p:sp>
      <p:pic>
        <p:nvPicPr>
          <p:cNvPr id="6" name="Picture 5" descr="9407011_31.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rot="21373806">
            <a:off x="2405320" y="1954198"/>
            <a:ext cx="6430384" cy="4126536"/>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3" name="TextBox 2"/>
          <p:cNvSpPr txBox="1"/>
          <p:nvPr/>
        </p:nvSpPr>
        <p:spPr>
          <a:xfrm>
            <a:off x="457200" y="1241524"/>
            <a:ext cx="8226854" cy="646331"/>
          </a:xfrm>
          <a:prstGeom prst="rect">
            <a:avLst/>
          </a:prstGeom>
          <a:noFill/>
        </p:spPr>
        <p:txBody>
          <a:bodyPr wrap="square" rtlCol="0">
            <a:spAutoFit/>
          </a:bodyPr>
          <a:lstStyle/>
          <a:p>
            <a:r>
              <a:rPr lang="en-US" dirty="0"/>
              <a:t>I</a:t>
            </a:r>
            <a:r>
              <a:rPr lang="en-US" dirty="0" smtClean="0"/>
              <a:t>nvented </a:t>
            </a:r>
            <a:r>
              <a:rPr lang="en-US" dirty="0"/>
              <a:t>at CERN in 1989 by British scientist Tim Berners-Lee and has grown to </a:t>
            </a:r>
            <a:r>
              <a:rPr lang="en-US" dirty="0" smtClean="0"/>
              <a:t>revolutionize communication </a:t>
            </a:r>
            <a:r>
              <a:rPr lang="en-US" dirty="0"/>
              <a:t>worldwide</a:t>
            </a:r>
          </a:p>
        </p:txBody>
      </p:sp>
      <p:pic>
        <p:nvPicPr>
          <p:cNvPr id="5" name="Picture 4" descr="Vague but exciting.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384709">
            <a:off x="849078" y="2485573"/>
            <a:ext cx="2609641" cy="35988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descr="Vague but exciting.jpg"/>
          <p:cNvPicPr>
            <a:picLocks noChangeAspect="1"/>
          </p:cNvPicPr>
          <p:nvPr/>
        </p:nvPicPr>
        <p:blipFill rotWithShape="1">
          <a:blip r:embed="rId4" cstate="print">
            <a:extLst>
              <a:ext uri="{28A0092B-C50C-407E-A947-70E740481C1C}">
                <a14:useLocalDpi xmlns:a14="http://schemas.microsoft.com/office/drawing/2010/main" val="0"/>
              </a:ext>
            </a:extLst>
          </a:blip>
          <a:srcRect l="42295" t="278" r="19236" b="95211"/>
          <a:stretch/>
        </p:blipFill>
        <p:spPr>
          <a:xfrm rot="384709">
            <a:off x="-121540" y="2141370"/>
            <a:ext cx="5638881" cy="911882"/>
          </a:xfrm>
          <a:prstGeom prst="ellipse">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480332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r-CH" sz="3200" dirty="0" err="1"/>
              <a:t>Knowledge</a:t>
            </a:r>
            <a:r>
              <a:rPr lang="fr-CH" sz="3200" dirty="0"/>
              <a:t> Transfer </a:t>
            </a:r>
            <a:r>
              <a:rPr lang="fr-CH" sz="3200" dirty="0" err="1"/>
              <a:t>through</a:t>
            </a:r>
            <a:r>
              <a:rPr lang="fr-CH" sz="3200" dirty="0"/>
              <a:t> </a:t>
            </a:r>
            <a:r>
              <a:rPr lang="fr-CH" sz="3200" dirty="0" err="1"/>
              <a:t>Procurement</a:t>
            </a:r>
            <a:endParaRPr lang="en-GB" sz="3200" dirty="0"/>
          </a:p>
        </p:txBody>
      </p:sp>
      <p:sp>
        <p:nvSpPr>
          <p:cNvPr id="3" name="Content Placeholder 2"/>
          <p:cNvSpPr>
            <a:spLocks noGrp="1"/>
          </p:cNvSpPr>
          <p:nvPr>
            <p:ph idx="1"/>
          </p:nvPr>
        </p:nvSpPr>
        <p:spPr>
          <a:xfrm>
            <a:off x="457200" y="1325606"/>
            <a:ext cx="5153837" cy="4667421"/>
          </a:xfrm>
        </p:spPr>
        <p:txBody>
          <a:bodyPr>
            <a:normAutofit fontScale="70000" lnSpcReduction="20000"/>
          </a:bodyPr>
          <a:lstStyle/>
          <a:p>
            <a:pPr marL="0" indent="0">
              <a:buNone/>
            </a:pPr>
            <a:r>
              <a:rPr lang="en-US" sz="3100" dirty="0">
                <a:solidFill>
                  <a:schemeClr val="tx2"/>
                </a:solidFill>
              </a:rPr>
              <a:t>S</a:t>
            </a:r>
            <a:r>
              <a:rPr lang="en-US" sz="3100" dirty="0" smtClean="0">
                <a:solidFill>
                  <a:schemeClr val="tx2"/>
                </a:solidFill>
              </a:rPr>
              <a:t>urvey </a:t>
            </a:r>
            <a:r>
              <a:rPr lang="en-US" sz="3100" dirty="0">
                <a:solidFill>
                  <a:schemeClr val="tx2"/>
                </a:solidFill>
              </a:rPr>
              <a:t>of companies involved in </a:t>
            </a:r>
            <a:r>
              <a:rPr lang="en-US" sz="3100" dirty="0" smtClean="0">
                <a:solidFill>
                  <a:schemeClr val="tx2"/>
                </a:solidFill>
              </a:rPr>
              <a:t>technology-intensive procurement </a:t>
            </a:r>
            <a:r>
              <a:rPr lang="en-US" sz="3100" dirty="0">
                <a:solidFill>
                  <a:schemeClr val="tx2"/>
                </a:solidFill>
              </a:rPr>
              <a:t>contracts with CERN. </a:t>
            </a:r>
            <a:endParaRPr lang="en-US" sz="3100" dirty="0" smtClean="0">
              <a:solidFill>
                <a:schemeClr val="tx2"/>
              </a:solidFill>
            </a:endParaRPr>
          </a:p>
          <a:p>
            <a:pPr marL="342900" indent="-342900"/>
            <a:r>
              <a:rPr lang="en-US" sz="3100" dirty="0" smtClean="0">
                <a:solidFill>
                  <a:schemeClr val="tx2"/>
                </a:solidFill>
              </a:rPr>
              <a:t>178 </a:t>
            </a:r>
            <a:r>
              <a:rPr lang="en-US" sz="3100" dirty="0">
                <a:solidFill>
                  <a:schemeClr val="tx2"/>
                </a:solidFill>
              </a:rPr>
              <a:t>questionnaires </a:t>
            </a:r>
            <a:r>
              <a:rPr lang="en-US" sz="3100" dirty="0" smtClean="0">
                <a:solidFill>
                  <a:schemeClr val="tx2"/>
                </a:solidFill>
              </a:rPr>
              <a:t>analyzed</a:t>
            </a:r>
          </a:p>
          <a:p>
            <a:pPr marL="342900" indent="-342900"/>
            <a:r>
              <a:rPr lang="en-US" sz="3100" dirty="0" smtClean="0">
                <a:solidFill>
                  <a:schemeClr val="tx2"/>
                </a:solidFill>
              </a:rPr>
              <a:t>503 </a:t>
            </a:r>
            <a:r>
              <a:rPr lang="en-US" sz="3100" dirty="0">
                <a:solidFill>
                  <a:schemeClr val="tx2"/>
                </a:solidFill>
              </a:rPr>
              <a:t>MCHF procurement </a:t>
            </a:r>
            <a:r>
              <a:rPr lang="en-US" sz="3100" dirty="0" smtClean="0">
                <a:solidFill>
                  <a:schemeClr val="tx2"/>
                </a:solidFill>
              </a:rPr>
              <a:t>budget</a:t>
            </a:r>
            <a:endParaRPr lang="en-US" sz="3100" dirty="0">
              <a:solidFill>
                <a:schemeClr val="tx2"/>
              </a:solidFill>
            </a:endParaRPr>
          </a:p>
          <a:p>
            <a:pPr marL="342900" lvl="0" indent="-342900" eaLnBrk="0" fontAlgn="base" hangingPunct="0">
              <a:lnSpc>
                <a:spcPct val="90000"/>
              </a:lnSpc>
              <a:spcAft>
                <a:spcPct val="0"/>
              </a:spcAft>
              <a:buClr>
                <a:schemeClr val="folHlink"/>
              </a:buClr>
              <a:buSzPct val="75000"/>
              <a:buNone/>
              <a:defRPr/>
            </a:pPr>
            <a:endParaRPr lang="en-GB" sz="3400" u="sng" kern="0" dirty="0" smtClean="0">
              <a:solidFill>
                <a:srgbClr val="CC3300"/>
              </a:solidFill>
              <a:cs typeface="Times New Roman" pitchFamily="18" charset="0"/>
            </a:endParaRPr>
          </a:p>
          <a:p>
            <a:pPr marL="342900" lvl="0" indent="-342900" eaLnBrk="0" fontAlgn="base" hangingPunct="0">
              <a:lnSpc>
                <a:spcPct val="90000"/>
              </a:lnSpc>
              <a:spcAft>
                <a:spcPct val="0"/>
              </a:spcAft>
              <a:buClr>
                <a:schemeClr val="folHlink"/>
              </a:buClr>
              <a:buSzPct val="75000"/>
              <a:buNone/>
              <a:defRPr/>
            </a:pPr>
            <a:r>
              <a:rPr lang="en-GB" sz="2800" kern="0" dirty="0" smtClean="0">
                <a:solidFill>
                  <a:srgbClr val="CC3300"/>
                </a:solidFill>
                <a:cs typeface="Times New Roman" pitchFamily="18" charset="0"/>
              </a:rPr>
              <a:t>R</a:t>
            </a:r>
            <a:r>
              <a:rPr lang="en-GB" sz="2800" kern="0" dirty="0" smtClean="0">
                <a:solidFill>
                  <a:srgbClr val="CC3300"/>
                </a:solidFill>
                <a:ea typeface="ＭＳ Ｐゴシック" pitchFamily="-112" charset="-128"/>
                <a:cs typeface="Times New Roman" pitchFamily="18" charset="0"/>
              </a:rPr>
              <a:t>esults</a:t>
            </a:r>
            <a:r>
              <a:rPr lang="en-GB" sz="2800" kern="0" dirty="0">
                <a:solidFill>
                  <a:srgbClr val="CC3300"/>
                </a:solidFill>
                <a:ea typeface="ＭＳ Ｐゴシック" pitchFamily="-112" charset="-128"/>
                <a:cs typeface="Times New Roman" pitchFamily="18" charset="0"/>
              </a:rPr>
              <a:t>:</a:t>
            </a:r>
          </a:p>
          <a:p>
            <a:pPr marL="457200" eaLnBrk="0" fontAlgn="base" hangingPunct="0">
              <a:lnSpc>
                <a:spcPct val="90000"/>
              </a:lnSpc>
              <a:spcAft>
                <a:spcPct val="0"/>
              </a:spcAft>
              <a:buClr>
                <a:schemeClr val="folHlink"/>
              </a:buClr>
              <a:buSzPct val="75000"/>
              <a:defRPr/>
            </a:pPr>
            <a:r>
              <a:rPr lang="en-GB" sz="2400" kern="0" dirty="0" smtClean="0">
                <a:solidFill>
                  <a:srgbClr val="CC3300"/>
                </a:solidFill>
                <a:ea typeface="ＭＳ Ｐゴシック" pitchFamily="-112" charset="-128"/>
                <a:cs typeface="Arial" charset="0"/>
              </a:rPr>
              <a:t>44</a:t>
            </a:r>
            <a:r>
              <a:rPr lang="en-GB" sz="2400" kern="0" dirty="0">
                <a:solidFill>
                  <a:srgbClr val="CC3300"/>
                </a:solidFill>
                <a:ea typeface="ＭＳ Ｐゴシック" pitchFamily="-112" charset="-128"/>
                <a:cs typeface="Arial" charset="0"/>
              </a:rPr>
              <a:t>%</a:t>
            </a:r>
            <a:r>
              <a:rPr lang="en-GB" sz="2400" kern="0" dirty="0">
                <a:solidFill>
                  <a:schemeClr val="accent2"/>
                </a:solidFill>
                <a:ea typeface="ＭＳ Ｐゴシック" pitchFamily="-112" charset="-128"/>
                <a:cs typeface="Arial" charset="0"/>
              </a:rPr>
              <a:t> </a:t>
            </a:r>
            <a:r>
              <a:rPr lang="en-GB" sz="2400" kern="0" dirty="0">
                <a:ea typeface="ＭＳ Ｐゴシック" pitchFamily="-112" charset="-128"/>
                <a:cs typeface="Arial" charset="0"/>
              </a:rPr>
              <a:t>indicated technological </a:t>
            </a:r>
            <a:r>
              <a:rPr lang="en-GB" sz="2400" kern="0" dirty="0" smtClean="0">
                <a:ea typeface="ＭＳ Ｐゴシック" pitchFamily="-112" charset="-128"/>
                <a:cs typeface="Arial" charset="0"/>
              </a:rPr>
              <a:t>learning</a:t>
            </a:r>
            <a:endParaRPr lang="en-GB" sz="2400" kern="0" dirty="0" smtClean="0">
              <a:ea typeface="Arial Unicode MS" pitchFamily="34" charset="-128"/>
              <a:cs typeface="Arial Unicode MS" pitchFamily="34" charset="-128"/>
            </a:endParaRPr>
          </a:p>
          <a:p>
            <a:pPr marL="457200" eaLnBrk="0" fontAlgn="base" hangingPunct="0">
              <a:lnSpc>
                <a:spcPct val="90000"/>
              </a:lnSpc>
              <a:spcAft>
                <a:spcPct val="0"/>
              </a:spcAft>
              <a:buClr>
                <a:schemeClr val="folHlink"/>
              </a:buClr>
              <a:buSzPct val="75000"/>
              <a:defRPr/>
            </a:pPr>
            <a:r>
              <a:rPr lang="en-GB" sz="2400" kern="0" dirty="0" smtClean="0">
                <a:solidFill>
                  <a:srgbClr val="CC3300"/>
                </a:solidFill>
                <a:ea typeface="ＭＳ Ｐゴシック" pitchFamily="-112" charset="-128"/>
                <a:cs typeface="Arial" charset="0"/>
              </a:rPr>
              <a:t>42</a:t>
            </a:r>
            <a:r>
              <a:rPr lang="en-GB" sz="2400" kern="0" dirty="0">
                <a:solidFill>
                  <a:srgbClr val="CC3300"/>
                </a:solidFill>
                <a:ea typeface="ＭＳ Ｐゴシック" pitchFamily="-112" charset="-128"/>
                <a:cs typeface="Arial" charset="0"/>
              </a:rPr>
              <a:t>%</a:t>
            </a:r>
            <a:r>
              <a:rPr lang="en-GB" sz="2400" kern="0" dirty="0">
                <a:solidFill>
                  <a:schemeClr val="accent2"/>
                </a:solidFill>
                <a:ea typeface="ＭＳ Ｐゴシック" pitchFamily="-112" charset="-128"/>
                <a:cs typeface="Arial" charset="0"/>
              </a:rPr>
              <a:t> </a:t>
            </a:r>
            <a:r>
              <a:rPr lang="en-GB" sz="2400" kern="0" dirty="0">
                <a:ea typeface="ＭＳ Ｐゴシック" pitchFamily="-112" charset="-128"/>
                <a:cs typeface="Arial" charset="0"/>
              </a:rPr>
              <a:t>increased their international </a:t>
            </a:r>
            <a:r>
              <a:rPr lang="en-GB" sz="2400" kern="0" dirty="0" smtClean="0">
                <a:ea typeface="ＭＳ Ｐゴシック" pitchFamily="-112" charset="-128"/>
                <a:cs typeface="Arial" charset="0"/>
              </a:rPr>
              <a:t>exposure</a:t>
            </a:r>
            <a:endParaRPr lang="en-GB" sz="2400" kern="0" dirty="0" smtClean="0">
              <a:ea typeface="Arial Unicode MS" pitchFamily="34" charset="-128"/>
              <a:cs typeface="Arial Unicode MS" pitchFamily="34" charset="-128"/>
            </a:endParaRPr>
          </a:p>
          <a:p>
            <a:pPr marL="457200" eaLnBrk="0" fontAlgn="base" hangingPunct="0">
              <a:lnSpc>
                <a:spcPct val="90000"/>
              </a:lnSpc>
              <a:spcAft>
                <a:spcPct val="0"/>
              </a:spcAft>
              <a:buClr>
                <a:schemeClr val="folHlink"/>
              </a:buClr>
              <a:buSzPct val="75000"/>
              <a:defRPr/>
            </a:pPr>
            <a:r>
              <a:rPr lang="en-GB" sz="2400" kern="0" dirty="0" smtClean="0">
                <a:solidFill>
                  <a:srgbClr val="CC3300"/>
                </a:solidFill>
                <a:ea typeface="ＭＳ Ｐゴシック" pitchFamily="-112" charset="-128"/>
                <a:cs typeface="Times New Roman" pitchFamily="18" charset="0"/>
              </a:rPr>
              <a:t>38</a:t>
            </a:r>
            <a:r>
              <a:rPr lang="en-GB" sz="2400" kern="0" dirty="0">
                <a:solidFill>
                  <a:srgbClr val="CC3300"/>
                </a:solidFill>
                <a:ea typeface="ＭＳ Ｐゴシック" pitchFamily="-112" charset="-128"/>
                <a:cs typeface="Times New Roman" pitchFamily="18" charset="0"/>
              </a:rPr>
              <a:t>%</a:t>
            </a:r>
            <a:r>
              <a:rPr lang="en-GB" sz="2400" kern="0" dirty="0">
                <a:solidFill>
                  <a:schemeClr val="accent2"/>
                </a:solidFill>
                <a:ea typeface="ＭＳ Ｐゴシック" pitchFamily="-112" charset="-128"/>
                <a:cs typeface="Times New Roman" pitchFamily="18" charset="0"/>
              </a:rPr>
              <a:t> </a:t>
            </a:r>
            <a:r>
              <a:rPr lang="en-GB" sz="2400" kern="0" dirty="0">
                <a:ea typeface="ＭＳ Ｐゴシック" pitchFamily="-112" charset="-128"/>
                <a:cs typeface="Times New Roman" pitchFamily="18" charset="0"/>
              </a:rPr>
              <a:t>developed new </a:t>
            </a:r>
            <a:r>
              <a:rPr lang="en-GB" sz="2400" kern="0" dirty="0" smtClean="0">
                <a:ea typeface="ＭＳ Ｐゴシック" pitchFamily="-112" charset="-128"/>
                <a:cs typeface="Times New Roman" pitchFamily="18" charset="0"/>
              </a:rPr>
              <a:t>products</a:t>
            </a:r>
          </a:p>
          <a:p>
            <a:pPr marL="457200" eaLnBrk="0" fontAlgn="base" hangingPunct="0">
              <a:lnSpc>
                <a:spcPct val="90000"/>
              </a:lnSpc>
              <a:spcAft>
                <a:spcPct val="0"/>
              </a:spcAft>
              <a:buClr>
                <a:schemeClr val="folHlink"/>
              </a:buClr>
              <a:buSzPct val="75000"/>
              <a:defRPr/>
            </a:pPr>
            <a:r>
              <a:rPr lang="en-GB" sz="2400" kern="0" dirty="0" smtClean="0">
                <a:solidFill>
                  <a:srgbClr val="CC3300"/>
                </a:solidFill>
                <a:ea typeface="ＭＳ Ｐゴシック" pitchFamily="-112" charset="-128"/>
                <a:cs typeface="Arial" charset="0"/>
              </a:rPr>
              <a:t>36</a:t>
            </a:r>
            <a:r>
              <a:rPr lang="en-GB" sz="2400" kern="0" dirty="0">
                <a:solidFill>
                  <a:srgbClr val="CC3300"/>
                </a:solidFill>
                <a:ea typeface="ＭＳ Ｐゴシック" pitchFamily="-112" charset="-128"/>
                <a:cs typeface="Arial" charset="0"/>
              </a:rPr>
              <a:t>%</a:t>
            </a:r>
            <a:r>
              <a:rPr lang="en-GB" sz="2400" kern="0" dirty="0">
                <a:solidFill>
                  <a:schemeClr val="accent2"/>
                </a:solidFill>
                <a:ea typeface="ＭＳ Ｐゴシック" pitchFamily="-112" charset="-128"/>
                <a:cs typeface="Arial" charset="0"/>
              </a:rPr>
              <a:t> </a:t>
            </a:r>
            <a:r>
              <a:rPr lang="en-GB" sz="2400" kern="0" dirty="0">
                <a:ea typeface="ＭＳ Ｐゴシック" pitchFamily="-112" charset="-128"/>
                <a:cs typeface="Arial" charset="0"/>
              </a:rPr>
              <a:t>indicated market </a:t>
            </a:r>
            <a:r>
              <a:rPr lang="en-GB" sz="2400" kern="0" dirty="0" smtClean="0">
                <a:ea typeface="ＭＳ Ｐゴシック" pitchFamily="-112" charset="-128"/>
                <a:cs typeface="Arial" charset="0"/>
              </a:rPr>
              <a:t>learning</a:t>
            </a:r>
            <a:endParaRPr lang="en-GB" sz="2400" kern="0" dirty="0" smtClean="0">
              <a:ea typeface="Arial Unicode MS" pitchFamily="34" charset="-128"/>
              <a:cs typeface="Arial Unicode MS" pitchFamily="34" charset="-128"/>
            </a:endParaRPr>
          </a:p>
          <a:p>
            <a:pPr marL="457200" eaLnBrk="0" fontAlgn="base" hangingPunct="0">
              <a:lnSpc>
                <a:spcPct val="90000"/>
              </a:lnSpc>
              <a:spcAft>
                <a:spcPct val="0"/>
              </a:spcAft>
              <a:buClr>
                <a:schemeClr val="folHlink"/>
              </a:buClr>
              <a:buSzPct val="75000"/>
              <a:defRPr/>
            </a:pPr>
            <a:r>
              <a:rPr lang="en-GB" sz="2400" kern="0" dirty="0" smtClean="0">
                <a:solidFill>
                  <a:srgbClr val="CC3300"/>
                </a:solidFill>
                <a:ea typeface="ＭＳ Ｐゴシック" pitchFamily="-112" charset="-128"/>
                <a:cs typeface="Times New Roman" pitchFamily="18" charset="0"/>
              </a:rPr>
              <a:t>13</a:t>
            </a:r>
            <a:r>
              <a:rPr lang="en-GB" sz="2400" kern="0" dirty="0">
                <a:solidFill>
                  <a:srgbClr val="CC3300"/>
                </a:solidFill>
                <a:ea typeface="ＭＳ Ｐゴシック" pitchFamily="-112" charset="-128"/>
                <a:cs typeface="Times New Roman" pitchFamily="18" charset="0"/>
              </a:rPr>
              <a:t>%</a:t>
            </a:r>
            <a:r>
              <a:rPr lang="en-GB" sz="2400" kern="0" dirty="0">
                <a:solidFill>
                  <a:schemeClr val="accent2"/>
                </a:solidFill>
                <a:ea typeface="ＭＳ Ｐゴシック" pitchFamily="-112" charset="-128"/>
                <a:cs typeface="Times New Roman" pitchFamily="18" charset="0"/>
              </a:rPr>
              <a:t> </a:t>
            </a:r>
            <a:r>
              <a:rPr lang="en-GB" sz="2400" kern="0" dirty="0">
                <a:ea typeface="ＭＳ Ｐゴシック" pitchFamily="-112" charset="-128"/>
                <a:cs typeface="Times New Roman" pitchFamily="18" charset="0"/>
              </a:rPr>
              <a:t>started new R&amp;D teams </a:t>
            </a:r>
            <a:endParaRPr lang="en-GB" sz="2400" kern="0" dirty="0" smtClean="0">
              <a:solidFill>
                <a:schemeClr val="accent2"/>
              </a:solidFill>
              <a:ea typeface="ＭＳ Ｐゴシック" pitchFamily="-112" charset="-128"/>
              <a:cs typeface="Times New Roman" pitchFamily="18" charset="0"/>
            </a:endParaRPr>
          </a:p>
          <a:p>
            <a:pPr marL="457200" eaLnBrk="0" fontAlgn="base" hangingPunct="0">
              <a:lnSpc>
                <a:spcPct val="90000"/>
              </a:lnSpc>
              <a:spcAft>
                <a:spcPct val="0"/>
              </a:spcAft>
              <a:buClr>
                <a:schemeClr val="folHlink"/>
              </a:buClr>
              <a:buSzPct val="75000"/>
              <a:defRPr/>
            </a:pPr>
            <a:r>
              <a:rPr lang="en-GB" sz="2400" kern="0" dirty="0" smtClean="0">
                <a:solidFill>
                  <a:srgbClr val="CC3300"/>
                </a:solidFill>
                <a:ea typeface="ＭＳ Ｐゴシック" pitchFamily="-112" charset="-128"/>
                <a:cs typeface="Times New Roman" pitchFamily="18" charset="0"/>
              </a:rPr>
              <a:t>52</a:t>
            </a:r>
            <a:r>
              <a:rPr lang="en-GB" sz="2400" kern="0" dirty="0">
                <a:solidFill>
                  <a:srgbClr val="CC3300"/>
                </a:solidFill>
                <a:ea typeface="ＭＳ Ｐゴシック" pitchFamily="-112" charset="-128"/>
                <a:cs typeface="Times New Roman" pitchFamily="18" charset="0"/>
              </a:rPr>
              <a:t>%</a:t>
            </a:r>
            <a:r>
              <a:rPr lang="en-GB" sz="2400" kern="0" dirty="0">
                <a:solidFill>
                  <a:schemeClr val="accent2"/>
                </a:solidFill>
                <a:ea typeface="ＭＳ Ｐゴシック" pitchFamily="-112" charset="-128"/>
                <a:cs typeface="Times New Roman" pitchFamily="18" charset="0"/>
              </a:rPr>
              <a:t> </a:t>
            </a:r>
            <a:r>
              <a:rPr lang="en-GB" sz="2400" kern="0" dirty="0">
                <a:ea typeface="ＭＳ Ｐゴシック" pitchFamily="-112" charset="-128"/>
                <a:cs typeface="Times New Roman" pitchFamily="18" charset="0"/>
              </a:rPr>
              <a:t>would have had poorer sales performance without CER</a:t>
            </a:r>
            <a:r>
              <a:rPr lang="fr-FR" sz="2400" kern="0" dirty="0" smtClean="0">
                <a:ea typeface="ＭＳ Ｐゴシック" pitchFamily="-112" charset="-128"/>
                <a:cs typeface="Times New Roman" pitchFamily="18" charset="0"/>
              </a:rPr>
              <a:t>N</a:t>
            </a:r>
          </a:p>
          <a:p>
            <a:pPr marL="457200" eaLnBrk="0" fontAlgn="base" hangingPunct="0">
              <a:lnSpc>
                <a:spcPct val="90000"/>
              </a:lnSpc>
              <a:spcAft>
                <a:spcPct val="0"/>
              </a:spcAft>
              <a:buClr>
                <a:schemeClr val="folHlink"/>
              </a:buClr>
              <a:buSzPct val="75000"/>
              <a:defRPr/>
            </a:pPr>
            <a:r>
              <a:rPr lang="en-GB" sz="2400" kern="0" dirty="0" smtClean="0">
                <a:solidFill>
                  <a:srgbClr val="CC3300"/>
                </a:solidFill>
                <a:ea typeface="ＭＳ Ｐゴシック" pitchFamily="-112" charset="-128"/>
                <a:cs typeface="Times New Roman" pitchFamily="18" charset="0"/>
              </a:rPr>
              <a:t>41</a:t>
            </a:r>
            <a:r>
              <a:rPr lang="en-GB" sz="2400" kern="0" dirty="0">
                <a:solidFill>
                  <a:srgbClr val="CC3300"/>
                </a:solidFill>
                <a:ea typeface="ＭＳ Ｐゴシック" pitchFamily="-112" charset="-128"/>
                <a:cs typeface="Times New Roman" pitchFamily="18" charset="0"/>
              </a:rPr>
              <a:t>%</a:t>
            </a:r>
            <a:r>
              <a:rPr lang="en-GB" sz="2400" kern="0" dirty="0">
                <a:solidFill>
                  <a:schemeClr val="accent2"/>
                </a:solidFill>
                <a:ea typeface="ＭＳ Ｐゴシック" pitchFamily="-112" charset="-128"/>
                <a:cs typeface="Times New Roman" pitchFamily="18" charset="0"/>
              </a:rPr>
              <a:t> </a:t>
            </a:r>
            <a:r>
              <a:rPr lang="en-GB" sz="2400" kern="0" dirty="0">
                <a:ea typeface="ＭＳ Ｐゴシック" pitchFamily="-112" charset="-128"/>
                <a:cs typeface="Times New Roman" pitchFamily="18" charset="0"/>
              </a:rPr>
              <a:t>would have had poorer technological performance</a:t>
            </a:r>
            <a:r>
              <a:rPr lang="fr-FR" sz="2400" kern="0" dirty="0">
                <a:ea typeface="ＭＳ Ｐゴシック" pitchFamily="-112" charset="-128"/>
                <a:cs typeface="Times New Roman" pitchFamily="18" charset="0"/>
              </a:rPr>
              <a:t> </a:t>
            </a:r>
            <a:r>
              <a:rPr lang="en-GB" sz="2400" kern="0" dirty="0">
                <a:ea typeface="ＭＳ Ｐゴシック" pitchFamily="-112" charset="-128"/>
                <a:cs typeface="Times New Roman" pitchFamily="18" charset="0"/>
              </a:rPr>
              <a:t> </a:t>
            </a:r>
            <a:endParaRPr lang="fr-FR" sz="2400" kern="0" dirty="0">
              <a:ea typeface="ＭＳ Ｐゴシック" pitchFamily="-112" charset="-128"/>
              <a:cs typeface="Times New Roman" pitchFamily="18" charset="0"/>
            </a:endParaRPr>
          </a:p>
          <a:p>
            <a:pPr marL="36576" indent="0">
              <a:buNone/>
            </a:pPr>
            <a:endParaRPr lang="en-US" dirty="0" smtClean="0"/>
          </a:p>
          <a:p>
            <a:pPr marL="36576" indent="0">
              <a:buNone/>
            </a:pPr>
            <a:endParaRPr lang="en-GB" dirty="0"/>
          </a:p>
        </p:txBody>
      </p:sp>
      <p:pic>
        <p:nvPicPr>
          <p:cNvPr id="4" name="Picture 3" descr="0408025_02.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rot="16953035">
            <a:off x="5109721" y="2369372"/>
            <a:ext cx="4585501" cy="3051486"/>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95661152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sz="4000" dirty="0" err="1"/>
              <a:t>Knowledge</a:t>
            </a:r>
            <a:r>
              <a:rPr lang="fr-CH" sz="4000" dirty="0"/>
              <a:t> Transfer </a:t>
            </a:r>
            <a:r>
              <a:rPr lang="fr-CH" sz="4000" dirty="0" err="1"/>
              <a:t>through</a:t>
            </a:r>
            <a:r>
              <a:rPr lang="fr-CH" sz="4000" dirty="0"/>
              <a:t> People</a:t>
            </a:r>
            <a:endParaRPr lang="en-GB" sz="4000" dirty="0"/>
          </a:p>
        </p:txBody>
      </p:sp>
      <p:sp>
        <p:nvSpPr>
          <p:cNvPr id="3" name="Content Placeholder 2"/>
          <p:cNvSpPr>
            <a:spLocks noGrp="1"/>
          </p:cNvSpPr>
          <p:nvPr>
            <p:ph idx="1"/>
          </p:nvPr>
        </p:nvSpPr>
        <p:spPr>
          <a:xfrm>
            <a:off x="457199" y="1325606"/>
            <a:ext cx="3504647" cy="4667421"/>
          </a:xfrm>
        </p:spPr>
        <p:txBody>
          <a:bodyPr>
            <a:noAutofit/>
          </a:bodyPr>
          <a:lstStyle/>
          <a:p>
            <a:pPr marL="0" indent="0">
              <a:buNone/>
            </a:pPr>
            <a:r>
              <a:rPr lang="en-US" sz="2200" dirty="0">
                <a:solidFill>
                  <a:schemeClr val="tx2"/>
                </a:solidFill>
              </a:rPr>
              <a:t>Every </a:t>
            </a:r>
            <a:r>
              <a:rPr lang="en-US" sz="2200" dirty="0" smtClean="0">
                <a:solidFill>
                  <a:schemeClr val="tx2"/>
                </a:solidFill>
              </a:rPr>
              <a:t>year hundreds </a:t>
            </a:r>
            <a:r>
              <a:rPr lang="en-US" sz="2200" dirty="0">
                <a:solidFill>
                  <a:schemeClr val="tx2"/>
                </a:solidFill>
              </a:rPr>
              <a:t>of </a:t>
            </a:r>
            <a:r>
              <a:rPr lang="en-US" sz="2200" dirty="0" smtClean="0">
                <a:solidFill>
                  <a:schemeClr val="tx2"/>
                </a:solidFill>
              </a:rPr>
              <a:t>students come to CERN to </a:t>
            </a:r>
            <a:r>
              <a:rPr lang="en-US" sz="2200" dirty="0" err="1" smtClean="0">
                <a:solidFill>
                  <a:schemeClr val="tx2"/>
                </a:solidFill>
              </a:rPr>
              <a:t>ontribute</a:t>
            </a:r>
            <a:r>
              <a:rPr lang="en-US" sz="2200" dirty="0" smtClean="0">
                <a:solidFill>
                  <a:schemeClr val="tx2"/>
                </a:solidFill>
              </a:rPr>
              <a:t> to our research programs</a:t>
            </a:r>
          </a:p>
          <a:p>
            <a:pPr marL="180000"/>
            <a:endParaRPr lang="en-US" sz="2200" dirty="0">
              <a:solidFill>
                <a:schemeClr val="tx2"/>
              </a:solidFill>
            </a:endParaRPr>
          </a:p>
          <a:p>
            <a:pPr marL="0" indent="0">
              <a:buNone/>
            </a:pPr>
            <a:r>
              <a:rPr lang="en-US" sz="2200" dirty="0">
                <a:solidFill>
                  <a:schemeClr val="tx2"/>
                </a:solidFill>
              </a:rPr>
              <a:t>An opportunity for young people to learn in a multicultural environment</a:t>
            </a:r>
          </a:p>
          <a:p>
            <a:pPr marL="180000"/>
            <a:endParaRPr lang="en-US" sz="2200" kern="0" dirty="0">
              <a:solidFill>
                <a:schemeClr val="tx2"/>
              </a:solidFill>
              <a:ea typeface="ＭＳ Ｐゴシック" pitchFamily="-112" charset="-128"/>
              <a:cs typeface="Times New Roman" pitchFamily="18" charset="0"/>
            </a:endParaRPr>
          </a:p>
          <a:p>
            <a:pPr marL="0" indent="0">
              <a:buNone/>
            </a:pPr>
            <a:r>
              <a:rPr lang="en-US" sz="2200" kern="0" dirty="0">
                <a:solidFill>
                  <a:schemeClr val="tx2"/>
                </a:solidFill>
                <a:ea typeface="ＭＳ Ｐゴシック" pitchFamily="-112" charset="-128"/>
                <a:cs typeface="Times New Roman" pitchFamily="18" charset="0"/>
              </a:rPr>
              <a:t>Not only for physicists! Also engineers, computer scientists, administrative students</a:t>
            </a:r>
            <a:r>
              <a:rPr lang="en-US" sz="2200" kern="0" dirty="0" smtClean="0">
                <a:solidFill>
                  <a:schemeClr val="tx2"/>
                </a:solidFill>
                <a:ea typeface="ＭＳ Ｐゴシック" pitchFamily="-112" charset="-128"/>
                <a:cs typeface="Times New Roman" pitchFamily="18" charset="0"/>
              </a:rPr>
              <a:t>…</a:t>
            </a:r>
            <a:endParaRPr lang="fr-FR" sz="2200" kern="0" dirty="0">
              <a:ea typeface="ＭＳ Ｐゴシック" pitchFamily="-112" charset="-128"/>
              <a:cs typeface="Times New Roman" pitchFamily="18" charset="0"/>
            </a:endParaRPr>
          </a:p>
        </p:txBody>
      </p:sp>
      <p:pic>
        <p:nvPicPr>
          <p:cNvPr id="6" name="Picture 5" descr="1107200_02.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rot="21392938">
            <a:off x="4309954" y="2054770"/>
            <a:ext cx="4374100" cy="3282829"/>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8701148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European Knowledge Transfer Networks </a:t>
            </a:r>
            <a:endParaRPr lang="en-GB" sz="3200" dirty="0"/>
          </a:p>
        </p:txBody>
      </p:sp>
      <p:pic>
        <p:nvPicPr>
          <p:cNvPr id="4" name="Picture 3"/>
          <p:cNvPicPr>
            <a:picLocks noChangeAspect="1"/>
          </p:cNvPicPr>
          <p:nvPr/>
        </p:nvPicPr>
        <p:blipFill>
          <a:blip r:embed="rId2" cstate="print"/>
          <a:stretch>
            <a:fillRect/>
          </a:stretch>
        </p:blipFill>
        <p:spPr>
          <a:xfrm>
            <a:off x="516955" y="1253030"/>
            <a:ext cx="1024739" cy="906643"/>
          </a:xfrm>
          <a:prstGeom prst="rect">
            <a:avLst/>
          </a:prstGeom>
        </p:spPr>
      </p:pic>
      <p:sp>
        <p:nvSpPr>
          <p:cNvPr id="5" name="Rectangle 4"/>
          <p:cNvSpPr/>
          <p:nvPr/>
        </p:nvSpPr>
        <p:spPr>
          <a:xfrm>
            <a:off x="2079100" y="1464236"/>
            <a:ext cx="6858000" cy="369332"/>
          </a:xfrm>
          <a:prstGeom prst="rect">
            <a:avLst/>
          </a:prstGeom>
        </p:spPr>
        <p:txBody>
          <a:bodyPr wrap="square">
            <a:spAutoFit/>
          </a:bodyPr>
          <a:lstStyle/>
          <a:p>
            <a:r>
              <a:rPr lang="en-US" dirty="0"/>
              <a:t>Forum for European </a:t>
            </a:r>
            <a:r>
              <a:rPr lang="en-US" dirty="0" smtClean="0"/>
              <a:t>Intergovernmental Research </a:t>
            </a:r>
            <a:r>
              <a:rPr lang="en-US" dirty="0" err="1"/>
              <a:t>Organisations</a:t>
            </a:r>
            <a:r>
              <a:rPr lang="en-US" dirty="0"/>
              <a:t> </a:t>
            </a:r>
          </a:p>
        </p:txBody>
      </p:sp>
      <p:pic>
        <p:nvPicPr>
          <p:cNvPr id="6" name="Picture 5"/>
          <p:cNvPicPr>
            <a:picLocks noChangeAspect="1"/>
          </p:cNvPicPr>
          <p:nvPr/>
        </p:nvPicPr>
        <p:blipFill>
          <a:blip r:embed="rId3" cstate="print"/>
          <a:stretch>
            <a:fillRect/>
          </a:stretch>
        </p:blipFill>
        <p:spPr>
          <a:xfrm>
            <a:off x="587577" y="2330330"/>
            <a:ext cx="914280" cy="849116"/>
          </a:xfrm>
          <a:prstGeom prst="rect">
            <a:avLst/>
          </a:prstGeom>
        </p:spPr>
      </p:pic>
      <p:sp>
        <p:nvSpPr>
          <p:cNvPr id="7" name="Rectangle 6"/>
          <p:cNvSpPr/>
          <p:nvPr/>
        </p:nvSpPr>
        <p:spPr>
          <a:xfrm>
            <a:off x="2079100" y="2486340"/>
            <a:ext cx="3558787" cy="369332"/>
          </a:xfrm>
          <a:prstGeom prst="rect">
            <a:avLst/>
          </a:prstGeom>
        </p:spPr>
        <p:txBody>
          <a:bodyPr wrap="none">
            <a:spAutoFit/>
          </a:bodyPr>
          <a:lstStyle/>
          <a:p>
            <a:r>
              <a:rPr lang="en-US" dirty="0"/>
              <a:t>EEN, Enterprise Europe Network </a:t>
            </a:r>
          </a:p>
        </p:txBody>
      </p:sp>
      <p:pic>
        <p:nvPicPr>
          <p:cNvPr id="8" name="Picture 7"/>
          <p:cNvPicPr>
            <a:picLocks noChangeAspect="1"/>
          </p:cNvPicPr>
          <p:nvPr/>
        </p:nvPicPr>
        <p:blipFill>
          <a:blip r:embed="rId4" cstate="print"/>
          <a:stretch>
            <a:fillRect/>
          </a:stretch>
        </p:blipFill>
        <p:spPr>
          <a:xfrm>
            <a:off x="457199" y="3363826"/>
            <a:ext cx="1719225" cy="629302"/>
          </a:xfrm>
          <a:prstGeom prst="rect">
            <a:avLst/>
          </a:prstGeom>
        </p:spPr>
      </p:pic>
      <p:sp>
        <p:nvSpPr>
          <p:cNvPr id="9" name="Rectangle 8"/>
          <p:cNvSpPr/>
          <p:nvPr/>
        </p:nvSpPr>
        <p:spPr>
          <a:xfrm>
            <a:off x="2079100" y="3528384"/>
            <a:ext cx="3809826" cy="369332"/>
          </a:xfrm>
          <a:prstGeom prst="rect">
            <a:avLst/>
          </a:prstGeom>
        </p:spPr>
        <p:txBody>
          <a:bodyPr wrap="none">
            <a:spAutoFit/>
          </a:bodyPr>
          <a:lstStyle/>
          <a:p>
            <a:r>
              <a:rPr lang="en-US" dirty="0"/>
              <a:t>TTN, </a:t>
            </a:r>
            <a:r>
              <a:rPr lang="en-US" dirty="0" smtClean="0"/>
              <a:t>Technology </a:t>
            </a:r>
            <a:r>
              <a:rPr lang="en-US" dirty="0"/>
              <a:t>T</a:t>
            </a:r>
            <a:r>
              <a:rPr lang="en-US" dirty="0" smtClean="0"/>
              <a:t>ransfer </a:t>
            </a:r>
            <a:r>
              <a:rPr lang="en-US" dirty="0"/>
              <a:t>N</a:t>
            </a:r>
            <a:r>
              <a:rPr lang="en-US" dirty="0" smtClean="0"/>
              <a:t>etwork </a:t>
            </a:r>
            <a:endParaRPr lang="en-US" dirty="0"/>
          </a:p>
        </p:txBody>
      </p:sp>
      <p:sp>
        <p:nvSpPr>
          <p:cNvPr id="10" name="Rectangle 9"/>
          <p:cNvSpPr/>
          <p:nvPr/>
        </p:nvSpPr>
        <p:spPr>
          <a:xfrm>
            <a:off x="2079100" y="4369977"/>
            <a:ext cx="7145616" cy="369332"/>
          </a:xfrm>
          <a:prstGeom prst="rect">
            <a:avLst/>
          </a:prstGeom>
        </p:spPr>
        <p:txBody>
          <a:bodyPr wrap="square">
            <a:spAutoFit/>
          </a:bodyPr>
          <a:lstStyle/>
          <a:p>
            <a:r>
              <a:rPr lang="en-US" dirty="0" smtClean="0"/>
              <a:t>TTO Circle - European Technology Transfer Offices Circle </a:t>
            </a:r>
            <a:endParaRPr lang="en-US" dirty="0"/>
          </a:p>
        </p:txBody>
      </p:sp>
      <p:pic>
        <p:nvPicPr>
          <p:cNvPr id="11"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77119" y="4255065"/>
            <a:ext cx="1024738" cy="77408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2" name="Picture 3"/>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540808" y="5109922"/>
            <a:ext cx="984902" cy="98490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3" name="Rectangle 12"/>
          <p:cNvSpPr/>
          <p:nvPr/>
        </p:nvSpPr>
        <p:spPr>
          <a:xfrm>
            <a:off x="2079100" y="5270468"/>
            <a:ext cx="5637454" cy="369332"/>
          </a:xfrm>
          <a:prstGeom prst="rect">
            <a:avLst/>
          </a:prstGeom>
        </p:spPr>
        <p:txBody>
          <a:bodyPr wrap="square">
            <a:spAutoFit/>
          </a:bodyPr>
          <a:lstStyle/>
          <a:p>
            <a:r>
              <a:rPr lang="en-US" dirty="0"/>
              <a:t>The European Network for </a:t>
            </a:r>
            <a:r>
              <a:rPr lang="en-US" dirty="0" err="1"/>
              <a:t>LIGht</a:t>
            </a:r>
            <a:r>
              <a:rPr lang="en-US" dirty="0"/>
              <a:t> ion Hadron Therapy</a:t>
            </a:r>
          </a:p>
        </p:txBody>
      </p:sp>
    </p:spTree>
    <p:extLst>
      <p:ext uri="{BB962C8B-B14F-4D97-AF65-F5344CB8AC3E}">
        <p14:creationId xmlns:p14="http://schemas.microsoft.com/office/powerpoint/2010/main" val="48000953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z="4800" dirty="0"/>
              <a:t>Conclusions</a:t>
            </a:r>
            <a:endParaRPr lang="en-GB" dirty="0"/>
          </a:p>
        </p:txBody>
      </p:sp>
      <p:sp>
        <p:nvSpPr>
          <p:cNvPr id="3" name="Content Placeholder 2"/>
          <p:cNvSpPr>
            <a:spLocks noGrp="1"/>
          </p:cNvSpPr>
          <p:nvPr>
            <p:ph idx="1"/>
          </p:nvPr>
        </p:nvSpPr>
        <p:spPr>
          <a:xfrm>
            <a:off x="457200" y="1325606"/>
            <a:ext cx="8226854" cy="4667421"/>
          </a:xfrm>
        </p:spPr>
        <p:txBody>
          <a:bodyPr>
            <a:normAutofit fontScale="92500" lnSpcReduction="20000"/>
          </a:bodyPr>
          <a:lstStyle/>
          <a:p>
            <a:pPr marL="36576" indent="0">
              <a:buClr>
                <a:schemeClr val="tx2"/>
              </a:buClr>
              <a:buNone/>
            </a:pPr>
            <a:r>
              <a:rPr lang="fr-CH" sz="3200" dirty="0" smtClean="0">
                <a:solidFill>
                  <a:schemeClr val="tx2"/>
                </a:solidFill>
              </a:rPr>
              <a:t>KT </a:t>
            </a:r>
            <a:r>
              <a:rPr lang="fr-CH" sz="3200" dirty="0" err="1" smtClean="0">
                <a:solidFill>
                  <a:schemeClr val="tx2"/>
                </a:solidFill>
              </a:rPr>
              <a:t>is</a:t>
            </a:r>
            <a:r>
              <a:rPr lang="fr-CH" sz="3200" dirty="0" smtClean="0">
                <a:solidFill>
                  <a:schemeClr val="tx2"/>
                </a:solidFill>
              </a:rPr>
              <a:t> </a:t>
            </a:r>
            <a:r>
              <a:rPr lang="fr-CH" sz="3200" dirty="0" err="1">
                <a:solidFill>
                  <a:schemeClr val="tx2"/>
                </a:solidFill>
              </a:rPr>
              <a:t>i</a:t>
            </a:r>
            <a:r>
              <a:rPr lang="fr-CH" sz="3200" dirty="0" err="1" smtClean="0">
                <a:solidFill>
                  <a:schemeClr val="tx2"/>
                </a:solidFill>
              </a:rPr>
              <a:t>ntegral</a:t>
            </a:r>
            <a:r>
              <a:rPr lang="fr-CH" sz="3200" dirty="0" smtClean="0">
                <a:solidFill>
                  <a:schemeClr val="tx2"/>
                </a:solidFill>
              </a:rPr>
              <a:t> </a:t>
            </a:r>
            <a:r>
              <a:rPr lang="fr-CH" sz="3200" dirty="0">
                <a:solidFill>
                  <a:schemeClr val="tx2"/>
                </a:solidFill>
              </a:rPr>
              <a:t>part </a:t>
            </a:r>
            <a:r>
              <a:rPr lang="fr-CH" sz="3200" dirty="0" smtClean="0">
                <a:solidFill>
                  <a:schemeClr val="tx2"/>
                </a:solidFill>
              </a:rPr>
              <a:t>of </a:t>
            </a:r>
            <a:r>
              <a:rPr lang="fr-CH" sz="3200" dirty="0" err="1" smtClean="0">
                <a:solidFill>
                  <a:schemeClr val="tx2"/>
                </a:solidFill>
              </a:rPr>
              <a:t>CERN’s</a:t>
            </a:r>
            <a:r>
              <a:rPr lang="fr-CH" sz="3200" dirty="0" smtClean="0">
                <a:solidFill>
                  <a:schemeClr val="tx2"/>
                </a:solidFill>
              </a:rPr>
              <a:t> mission</a:t>
            </a:r>
          </a:p>
          <a:p>
            <a:pPr marL="36576" indent="0">
              <a:buClr>
                <a:schemeClr val="tx2"/>
              </a:buClr>
              <a:buNone/>
            </a:pPr>
            <a:r>
              <a:rPr lang="fr-CH" sz="3200" dirty="0" smtClean="0">
                <a:solidFill>
                  <a:schemeClr val="tx2"/>
                </a:solidFill>
              </a:rPr>
              <a:t> </a:t>
            </a:r>
          </a:p>
          <a:p>
            <a:pPr marL="36576" indent="0">
              <a:buClr>
                <a:schemeClr val="tx2"/>
              </a:buClr>
              <a:buNone/>
            </a:pPr>
            <a:r>
              <a:rPr lang="fr-CH" sz="3200" dirty="0" smtClean="0">
                <a:solidFill>
                  <a:schemeClr val="tx2"/>
                </a:solidFill>
              </a:rPr>
              <a:t>CERN </a:t>
            </a:r>
            <a:r>
              <a:rPr lang="fr-CH" sz="3200" dirty="0">
                <a:solidFill>
                  <a:schemeClr val="tx2"/>
                </a:solidFill>
              </a:rPr>
              <a:t>technologies have applications in </a:t>
            </a:r>
            <a:r>
              <a:rPr lang="fr-CH" sz="3200" dirty="0" err="1">
                <a:solidFill>
                  <a:schemeClr val="tx2"/>
                </a:solidFill>
              </a:rPr>
              <a:t>several</a:t>
            </a:r>
            <a:r>
              <a:rPr lang="fr-CH" sz="3200" dirty="0">
                <a:solidFill>
                  <a:schemeClr val="tx2"/>
                </a:solidFill>
              </a:rPr>
              <a:t> </a:t>
            </a:r>
            <a:r>
              <a:rPr lang="fr-CH" sz="3200" dirty="0" err="1">
                <a:solidFill>
                  <a:schemeClr val="tx2"/>
                </a:solidFill>
              </a:rPr>
              <a:t>domains</a:t>
            </a:r>
            <a:r>
              <a:rPr lang="fr-CH" sz="3200" dirty="0">
                <a:solidFill>
                  <a:schemeClr val="tx2"/>
                </a:solidFill>
              </a:rPr>
              <a:t> </a:t>
            </a:r>
            <a:r>
              <a:rPr lang="fr-CH" sz="3200" dirty="0" err="1">
                <a:solidFill>
                  <a:schemeClr val="tx2"/>
                </a:solidFill>
              </a:rPr>
              <a:t>with</a:t>
            </a:r>
            <a:r>
              <a:rPr lang="fr-CH" sz="3200" dirty="0">
                <a:solidFill>
                  <a:schemeClr val="tx2"/>
                </a:solidFill>
              </a:rPr>
              <a:t> high </a:t>
            </a:r>
            <a:r>
              <a:rPr lang="fr-CH" sz="3200" dirty="0" smtClean="0">
                <a:solidFill>
                  <a:schemeClr val="tx2"/>
                </a:solidFill>
              </a:rPr>
              <a:t>relevance </a:t>
            </a:r>
            <a:r>
              <a:rPr lang="fr-CH" sz="3200" dirty="0">
                <a:solidFill>
                  <a:schemeClr val="tx2"/>
                </a:solidFill>
              </a:rPr>
              <a:t>to society. </a:t>
            </a:r>
            <a:endParaRPr lang="fr-CH" sz="3200" dirty="0" smtClean="0">
              <a:solidFill>
                <a:schemeClr val="tx2"/>
              </a:solidFill>
            </a:endParaRPr>
          </a:p>
          <a:p>
            <a:pPr>
              <a:buClr>
                <a:schemeClr val="tx2"/>
              </a:buClr>
            </a:pPr>
            <a:endParaRPr lang="fr-CH" sz="3200" dirty="0">
              <a:solidFill>
                <a:schemeClr val="tx2"/>
              </a:solidFill>
            </a:endParaRPr>
          </a:p>
          <a:p>
            <a:pPr marL="36576" indent="0">
              <a:buClr>
                <a:schemeClr val="tx2"/>
              </a:buClr>
              <a:buNone/>
            </a:pPr>
            <a:r>
              <a:rPr lang="fr-CH" sz="3200" dirty="0" err="1" smtClean="0">
                <a:solidFill>
                  <a:schemeClr val="tx2"/>
                </a:solidFill>
              </a:rPr>
              <a:t>Significant</a:t>
            </a:r>
            <a:r>
              <a:rPr lang="fr-CH" sz="3200" dirty="0" smtClean="0">
                <a:solidFill>
                  <a:schemeClr val="tx2"/>
                </a:solidFill>
              </a:rPr>
              <a:t> contribution </a:t>
            </a:r>
            <a:r>
              <a:rPr lang="fr-CH" sz="3200" dirty="0">
                <a:solidFill>
                  <a:schemeClr val="tx2"/>
                </a:solidFill>
              </a:rPr>
              <a:t>to innovation in </a:t>
            </a:r>
            <a:r>
              <a:rPr lang="fr-CH" sz="3200" dirty="0" err="1">
                <a:solidFill>
                  <a:schemeClr val="tx2"/>
                </a:solidFill>
              </a:rPr>
              <a:t>medical</a:t>
            </a:r>
            <a:r>
              <a:rPr lang="fr-CH" sz="3200" dirty="0">
                <a:solidFill>
                  <a:schemeClr val="tx2"/>
                </a:solidFill>
              </a:rPr>
              <a:t> sciences over the last 10-15 </a:t>
            </a:r>
            <a:r>
              <a:rPr lang="fr-CH" sz="3200" dirty="0" err="1" smtClean="0">
                <a:solidFill>
                  <a:schemeClr val="tx2"/>
                </a:solidFill>
              </a:rPr>
              <a:t>years</a:t>
            </a:r>
            <a:endParaRPr lang="fr-CH" sz="3200" dirty="0" smtClean="0">
              <a:solidFill>
                <a:schemeClr val="tx2"/>
              </a:solidFill>
            </a:endParaRPr>
          </a:p>
          <a:p>
            <a:pPr>
              <a:buClr>
                <a:schemeClr val="tx2"/>
              </a:buClr>
            </a:pPr>
            <a:endParaRPr lang="fr-CH" sz="3200" dirty="0" smtClean="0">
              <a:solidFill>
                <a:schemeClr val="tx2"/>
              </a:solidFill>
            </a:endParaRPr>
          </a:p>
          <a:p>
            <a:pPr marL="36576" indent="0">
              <a:buClr>
                <a:schemeClr val="tx2"/>
              </a:buClr>
              <a:buNone/>
            </a:pPr>
            <a:r>
              <a:rPr lang="fr-CH" sz="3200" dirty="0" smtClean="0">
                <a:solidFill>
                  <a:schemeClr val="tx2"/>
                </a:solidFill>
              </a:rPr>
              <a:t>Impact which </a:t>
            </a:r>
            <a:r>
              <a:rPr lang="fr-CH" sz="3200" dirty="0">
                <a:solidFill>
                  <a:schemeClr val="tx2"/>
                </a:solidFill>
              </a:rPr>
              <a:t>delivers </a:t>
            </a:r>
            <a:r>
              <a:rPr lang="fr-CH" sz="3200" dirty="0" smtClean="0">
                <a:solidFill>
                  <a:schemeClr val="tx2"/>
                </a:solidFill>
              </a:rPr>
              <a:t>tangible </a:t>
            </a:r>
            <a:r>
              <a:rPr lang="fr-CH" sz="3200" dirty="0">
                <a:solidFill>
                  <a:schemeClr val="tx2"/>
                </a:solidFill>
              </a:rPr>
              <a:t>benefits to </a:t>
            </a:r>
            <a:r>
              <a:rPr lang="fr-CH" sz="3200" dirty="0" smtClean="0">
                <a:solidFill>
                  <a:schemeClr val="tx2"/>
                </a:solidFill>
              </a:rPr>
              <a:t>mankind</a:t>
            </a:r>
            <a:endParaRPr lang="fr-CH" sz="3200" dirty="0">
              <a:solidFill>
                <a:schemeClr val="tx2"/>
              </a:solidFill>
            </a:endParaRPr>
          </a:p>
        </p:txBody>
      </p:sp>
    </p:spTree>
    <p:extLst>
      <p:ext uri="{BB962C8B-B14F-4D97-AF65-F5344CB8AC3E}">
        <p14:creationId xmlns:p14="http://schemas.microsoft.com/office/powerpoint/2010/main" val="394421048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z="4800" dirty="0"/>
              <a:t>More info / Contacts</a:t>
            </a:r>
            <a:endParaRPr lang="en-GB" dirty="0"/>
          </a:p>
        </p:txBody>
      </p:sp>
      <p:sp>
        <p:nvSpPr>
          <p:cNvPr id="3" name="Content Placeholder 2"/>
          <p:cNvSpPr>
            <a:spLocks noGrp="1"/>
          </p:cNvSpPr>
          <p:nvPr>
            <p:ph idx="1"/>
          </p:nvPr>
        </p:nvSpPr>
        <p:spPr>
          <a:xfrm>
            <a:off x="457200" y="1325607"/>
            <a:ext cx="8226854" cy="2158374"/>
          </a:xfrm>
        </p:spPr>
        <p:txBody>
          <a:bodyPr/>
          <a:lstStyle/>
          <a:p>
            <a:pPr marL="36576" indent="0">
              <a:buNone/>
            </a:pPr>
            <a:r>
              <a:rPr lang="en-US" dirty="0" smtClean="0">
                <a:hlinkClick r:id="rId2"/>
              </a:rPr>
              <a:t>www.cern.ch/knowledgetransfer</a:t>
            </a:r>
            <a:endParaRPr lang="en-US" dirty="0" smtClean="0"/>
          </a:p>
          <a:p>
            <a:pPr marL="36576" indent="0">
              <a:buNone/>
            </a:pPr>
            <a:r>
              <a:rPr lang="en-US" dirty="0" smtClean="0">
                <a:hlinkClick r:id="rId3"/>
              </a:rPr>
              <a:t>mail-KT@cern.ch</a:t>
            </a:r>
            <a:endParaRPr lang="en-US" dirty="0" smtClean="0"/>
          </a:p>
          <a:p>
            <a:pPr marL="36576" indent="0">
              <a:buNone/>
            </a:pPr>
            <a:r>
              <a:rPr lang="en-US" sz="2800" dirty="0" smtClean="0">
                <a:hlinkClick r:id="rId4"/>
              </a:rPr>
              <a:t>Nick.Ziogas@cern.ch</a:t>
            </a:r>
            <a:endParaRPr lang="en-US" sz="2800" dirty="0" smtClean="0"/>
          </a:p>
          <a:p>
            <a:pPr marL="36576" indent="0">
              <a:buNone/>
            </a:pPr>
            <a:endParaRPr lang="en-US" dirty="0" smtClean="0"/>
          </a:p>
          <a:p>
            <a:endParaRPr lang="en-GB" dirty="0"/>
          </a:p>
        </p:txBody>
      </p:sp>
      <p:pic>
        <p:nvPicPr>
          <p:cNvPr id="4" name="Picture 2" descr="https://encrypted-tbn3.gstatic.com/images?q=tbn:ANd9GcQMG7d28W4T_EEPAZy9il5I_-ZagrBBZDk3QzTYCsOeMbdxM7hd"/>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9064" y="3228136"/>
            <a:ext cx="2143125" cy="214312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032098" y="5538182"/>
            <a:ext cx="3692324" cy="1569660"/>
          </a:xfrm>
          <a:prstGeom prst="rect">
            <a:avLst/>
          </a:prstGeom>
          <a:noFill/>
        </p:spPr>
        <p:txBody>
          <a:bodyPr wrap="square" rtlCol="0">
            <a:spAutoFit/>
          </a:bodyPr>
          <a:lstStyle/>
          <a:p>
            <a:r>
              <a:rPr lang="en-US" sz="4800" dirty="0"/>
              <a:t>Questions ?</a:t>
            </a:r>
            <a:endParaRPr lang="en-GB" sz="4800" dirty="0"/>
          </a:p>
          <a:p>
            <a:endParaRPr lang="en-GB" sz="4800" dirty="0"/>
          </a:p>
        </p:txBody>
      </p:sp>
    </p:spTree>
    <p:extLst>
      <p:ext uri="{BB962C8B-B14F-4D97-AF65-F5344CB8AC3E}">
        <p14:creationId xmlns:p14="http://schemas.microsoft.com/office/powerpoint/2010/main" val="41690143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How? – The Knowledge Exchange</a:t>
            </a:r>
          </a:p>
        </p:txBody>
      </p:sp>
      <p:graphicFrame>
        <p:nvGraphicFramePr>
          <p:cNvPr id="14" name="Diagram 13"/>
          <p:cNvGraphicFramePr/>
          <p:nvPr>
            <p:extLst/>
          </p:nvPr>
        </p:nvGraphicFramePr>
        <p:xfrm>
          <a:off x="199900" y="893627"/>
          <a:ext cx="8825161" cy="54304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846888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CERN and patents</a:t>
            </a:r>
            <a:endParaRPr lang="en-GB" dirty="0"/>
          </a:p>
        </p:txBody>
      </p:sp>
      <p:sp>
        <p:nvSpPr>
          <p:cNvPr id="3" name="Content Placeholder 2"/>
          <p:cNvSpPr>
            <a:spLocks noGrp="1"/>
          </p:cNvSpPr>
          <p:nvPr>
            <p:ph idx="1"/>
          </p:nvPr>
        </p:nvSpPr>
        <p:spPr>
          <a:xfrm>
            <a:off x="457200" y="1325606"/>
            <a:ext cx="4629150" cy="1763989"/>
          </a:xfrm>
        </p:spPr>
        <p:txBody>
          <a:bodyPr>
            <a:noAutofit/>
          </a:bodyPr>
          <a:lstStyle/>
          <a:p>
            <a:pPr>
              <a:buNone/>
            </a:pPr>
            <a:r>
              <a:rPr lang="en-GB" sz="2400" dirty="0"/>
              <a:t>Strategic motivation:</a:t>
            </a:r>
          </a:p>
          <a:p>
            <a:pPr marL="0" lvl="1" indent="1588">
              <a:buNone/>
            </a:pPr>
            <a:r>
              <a:rPr lang="en-GB" sz="2000" dirty="0" smtClean="0"/>
              <a:t>“</a:t>
            </a:r>
            <a:r>
              <a:rPr lang="en-GB" sz="2000" dirty="0"/>
              <a:t>Promote and enhance the image of the </a:t>
            </a:r>
            <a:r>
              <a:rPr lang="en-GB" sz="2000" dirty="0" smtClean="0"/>
              <a:t>organization </a:t>
            </a:r>
            <a:r>
              <a:rPr lang="en-GB" sz="2000" dirty="0"/>
              <a:t>as a source of innovation and economic activities</a:t>
            </a:r>
            <a:r>
              <a:rPr lang="en-GB" sz="2000" dirty="0" smtClean="0"/>
              <a:t>”</a:t>
            </a:r>
          </a:p>
          <a:p>
            <a:pPr marL="0" lvl="1" indent="1588">
              <a:buNone/>
            </a:pPr>
            <a:endParaRPr lang="en-GB" sz="2000" dirty="0"/>
          </a:p>
        </p:txBody>
      </p:sp>
      <p:pic>
        <p:nvPicPr>
          <p:cNvPr id="5122" name="Picture 2" descr="\\cern.ch\dfs\Users\v\vnilsen\Documents\My Pictures\Patent.pn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rot="892420">
            <a:off x="5465067" y="1399639"/>
            <a:ext cx="3353293" cy="4765206"/>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5" name="Content Placeholder 2"/>
          <p:cNvSpPr txBox="1">
            <a:spLocks/>
          </p:cNvSpPr>
          <p:nvPr/>
        </p:nvSpPr>
        <p:spPr>
          <a:xfrm>
            <a:off x="457199" y="2965176"/>
            <a:ext cx="4452457" cy="3043422"/>
          </a:xfrm>
          <a:prstGeom prst="rect">
            <a:avLst/>
          </a:prstGeom>
        </p:spPr>
        <p:txBody>
          <a:bodyPr vert="horz">
            <a:no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GB" sz="2400" dirty="0"/>
              <a:t>Patents are taken </a:t>
            </a:r>
            <a:r>
              <a:rPr lang="en-GB" sz="2400" dirty="0" smtClean="0"/>
              <a:t>when it:</a:t>
            </a:r>
          </a:p>
          <a:p>
            <a:pPr>
              <a:buClrTx/>
            </a:pPr>
            <a:r>
              <a:rPr lang="en-GB" sz="2000" dirty="0"/>
              <a:t>I</a:t>
            </a:r>
            <a:r>
              <a:rPr lang="en-GB" sz="2000" dirty="0" smtClean="0"/>
              <a:t>ncreases </a:t>
            </a:r>
            <a:r>
              <a:rPr lang="en-GB" sz="2000" dirty="0"/>
              <a:t>the probability of having the technology </a:t>
            </a:r>
            <a:r>
              <a:rPr lang="en-GB" sz="2000" dirty="0" smtClean="0"/>
              <a:t>transferred (justify development investments from industry)</a:t>
            </a:r>
            <a:endParaRPr lang="en-GB" sz="2000" dirty="0"/>
          </a:p>
          <a:p>
            <a:pPr>
              <a:buClrTx/>
            </a:pPr>
            <a:r>
              <a:rPr lang="en-GB" sz="2000" dirty="0"/>
              <a:t>S</a:t>
            </a:r>
            <a:r>
              <a:rPr lang="en-GB" sz="2000" dirty="0" smtClean="0"/>
              <a:t>ignificantly </a:t>
            </a:r>
            <a:r>
              <a:rPr lang="en-GB" sz="2000" dirty="0"/>
              <a:t>enhances the commercial value </a:t>
            </a:r>
            <a:endParaRPr lang="en-GB" sz="2000" dirty="0" smtClean="0"/>
          </a:p>
          <a:p>
            <a:pPr>
              <a:buClrTx/>
            </a:pPr>
            <a:r>
              <a:rPr lang="en-GB" sz="2000" dirty="0" smtClean="0"/>
              <a:t>Is </a:t>
            </a:r>
            <a:r>
              <a:rPr lang="en-GB" sz="2000" dirty="0"/>
              <a:t>needed to ensure </a:t>
            </a:r>
            <a:r>
              <a:rPr lang="en-GB" sz="2000" dirty="0" smtClean="0"/>
              <a:t>CERNs recognition as inventor</a:t>
            </a:r>
            <a:endParaRPr lang="en-GB" sz="2000" dirty="0"/>
          </a:p>
          <a:p>
            <a:pPr>
              <a:buFont typeface="Arial"/>
              <a:buNone/>
            </a:pPr>
            <a:endParaRPr lang="en-GB" sz="2400" dirty="0" smtClean="0"/>
          </a:p>
        </p:txBody>
      </p:sp>
    </p:spTree>
    <p:extLst>
      <p:ext uri="{BB962C8B-B14F-4D97-AF65-F5344CB8AC3E}">
        <p14:creationId xmlns:p14="http://schemas.microsoft.com/office/powerpoint/2010/main" val="9818350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CERN’s areas of excellence</a:t>
            </a:r>
            <a:endParaRPr lang="en-GB" dirty="0"/>
          </a:p>
        </p:txBody>
      </p:sp>
      <p:pic>
        <p:nvPicPr>
          <p:cNvPr id="5" name="Picture 4" descr="0910152_02.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219094">
            <a:off x="-123432" y="1308709"/>
            <a:ext cx="5602799" cy="3728461"/>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8" name="Picture 7" descr="0610026_03.jpg"/>
          <p:cNvPicPr>
            <a:picLocks noChangeAspect="1"/>
          </p:cNvPicPr>
          <p:nvPr/>
        </p:nvPicPr>
        <p:blipFill rotWithShape="1">
          <a:blip r:embed="rId4" cstate="email">
            <a:extLst>
              <a:ext uri="{28A0092B-C50C-407E-A947-70E740481C1C}">
                <a14:useLocalDpi xmlns:a14="http://schemas.microsoft.com/office/drawing/2010/main" val="0"/>
              </a:ext>
            </a:extLst>
          </a:blip>
          <a:srcRect l="18405"/>
          <a:stretch/>
        </p:blipFill>
        <p:spPr>
          <a:xfrm rot="600301">
            <a:off x="5333611" y="1415878"/>
            <a:ext cx="4891051" cy="4013693"/>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9" name="Picture 8" descr="1008289_04.jp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rot="21265844">
            <a:off x="2003671" y="2928483"/>
            <a:ext cx="4578189" cy="316697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3175754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cstate="print"/>
          <a:srcRect b="8201"/>
          <a:stretch/>
        </p:blipFill>
        <p:spPr bwMode="auto">
          <a:xfrm>
            <a:off x="-1407756" y="304496"/>
            <a:ext cx="11571803" cy="6098599"/>
          </a:xfrm>
          <a:prstGeom prst="rect">
            <a:avLst/>
          </a:prstGeom>
          <a:noFill/>
          <a:ln w="9525">
            <a:noFill/>
            <a:miter lim="800000"/>
            <a:headEnd/>
            <a:tailEnd/>
          </a:ln>
          <a:effectLst/>
        </p:spPr>
      </p:pic>
      <p:sp>
        <p:nvSpPr>
          <p:cNvPr id="9" name="Rectangle 8"/>
          <p:cNvSpPr/>
          <p:nvPr/>
        </p:nvSpPr>
        <p:spPr>
          <a:xfrm>
            <a:off x="-2161008" y="-180063"/>
            <a:ext cx="5547107" cy="2230602"/>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151651" y="6308435"/>
            <a:ext cx="5013917" cy="2230602"/>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rot="20735160">
            <a:off x="-575647" y="93804"/>
            <a:ext cx="3708274" cy="2505444"/>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 name="Title 1"/>
          <p:cNvSpPr>
            <a:spLocks noGrp="1"/>
          </p:cNvSpPr>
          <p:nvPr>
            <p:ph type="title"/>
          </p:nvPr>
        </p:nvSpPr>
        <p:spPr>
          <a:xfrm>
            <a:off x="381376" y="233492"/>
            <a:ext cx="3741600" cy="2145306"/>
          </a:xfrm>
        </p:spPr>
        <p:txBody>
          <a:bodyPr>
            <a:normAutofit/>
          </a:bodyPr>
          <a:lstStyle/>
          <a:p>
            <a:r>
              <a:rPr lang="en-US" sz="4400" dirty="0"/>
              <a:t>CERN’s Technology </a:t>
            </a:r>
            <a:r>
              <a:rPr lang="en-US" sz="4400" dirty="0" smtClean="0"/>
              <a:t>Portfolio</a:t>
            </a:r>
            <a:endParaRPr lang="en-GB" sz="4400" dirty="0"/>
          </a:p>
        </p:txBody>
      </p:sp>
      <p:pic>
        <p:nvPicPr>
          <p:cNvPr id="5" name="Image 2" descr="bande-02.eps"/>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649" y="6124202"/>
            <a:ext cx="9144000" cy="707202"/>
          </a:xfrm>
          <a:prstGeom prst="rect">
            <a:avLst/>
          </a:prstGeom>
        </p:spPr>
      </p:pic>
      <p:sp>
        <p:nvSpPr>
          <p:cNvPr id="6" name="Rectangle 5"/>
          <p:cNvSpPr/>
          <p:nvPr/>
        </p:nvSpPr>
        <p:spPr>
          <a:xfrm>
            <a:off x="899582" y="6302001"/>
            <a:ext cx="8244418" cy="369332"/>
          </a:xfrm>
          <a:prstGeom prst="rect">
            <a:avLst/>
          </a:prstGeom>
        </p:spPr>
        <p:txBody>
          <a:bodyPr wrap="square">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2">
                    <a:lumMod val="75000"/>
                  </a:schemeClr>
                </a:solidFill>
                <a:latin typeface="Helvetica Neue"/>
                <a:cs typeface="Helvetica Neue"/>
              </a:rPr>
              <a:t>Knowledge Transfer</a:t>
            </a:r>
            <a:r>
              <a:rPr lang="en-US" sz="1400" i="1" dirty="0">
                <a:solidFill>
                  <a:schemeClr val="tx2">
                    <a:lumMod val="75000"/>
                  </a:schemeClr>
                </a:solidFill>
                <a:latin typeface="Helvetica Neue"/>
                <a:cs typeface="Helvetica Neue"/>
              </a:rPr>
              <a:t> </a:t>
            </a:r>
            <a:r>
              <a:rPr lang="en-US" sz="1400" dirty="0">
                <a:solidFill>
                  <a:schemeClr val="tx2">
                    <a:lumMod val="75000"/>
                  </a:schemeClr>
                </a:solidFill>
                <a:latin typeface="Helvetica Neue"/>
                <a:cs typeface="Helvetica Neue"/>
              </a:rPr>
              <a:t>|</a:t>
            </a:r>
            <a:r>
              <a:rPr lang="en-US" sz="1400" i="1" dirty="0">
                <a:solidFill>
                  <a:schemeClr val="tx2">
                    <a:lumMod val="75000"/>
                  </a:schemeClr>
                </a:solidFill>
                <a:latin typeface="Helvetica Neue"/>
                <a:cs typeface="Helvetica Neue"/>
              </a:rPr>
              <a:t> Accelerating </a:t>
            </a:r>
            <a:r>
              <a:rPr lang="en-US" sz="1400" i="1" dirty="0" smtClean="0">
                <a:solidFill>
                  <a:schemeClr val="tx2">
                    <a:lumMod val="75000"/>
                  </a:schemeClr>
                </a:solidFill>
                <a:latin typeface="Helvetica Neue"/>
                <a:cs typeface="Helvetica Neue"/>
              </a:rPr>
              <a:t>Innovation</a:t>
            </a:r>
            <a:r>
              <a:rPr lang="en-US" sz="1800" i="1" baseline="0" dirty="0" smtClean="0">
                <a:solidFill>
                  <a:schemeClr val="tx2">
                    <a:lumMod val="75000"/>
                  </a:schemeClr>
                </a:solidFill>
                <a:latin typeface="Helvetica Neue"/>
                <a:cs typeface="Helvetica Neue"/>
              </a:rPr>
              <a:t> </a:t>
            </a:r>
            <a:endParaRPr lang="en-US" sz="1000" dirty="0" smtClean="0"/>
          </a:p>
        </p:txBody>
      </p:sp>
    </p:spTree>
    <p:extLst>
      <p:ext uri="{BB962C8B-B14F-4D97-AF65-F5344CB8AC3E}">
        <p14:creationId xmlns:p14="http://schemas.microsoft.com/office/powerpoint/2010/main" val="5455812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331375" y="2924274"/>
            <a:ext cx="2236727" cy="1489937"/>
          </a:xfrm>
          <a:prstGeom prst="rect">
            <a:avLst/>
          </a:prstGeom>
          <a:solidFill>
            <a:srgbClr val="00000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 name="Title 1"/>
          <p:cNvSpPr>
            <a:spLocks noGrp="1"/>
          </p:cNvSpPr>
          <p:nvPr>
            <p:ph type="title"/>
          </p:nvPr>
        </p:nvSpPr>
        <p:spPr/>
        <p:txBody>
          <a:bodyPr>
            <a:normAutofit/>
          </a:bodyPr>
          <a:lstStyle/>
          <a:p>
            <a:pPr lvl="0"/>
            <a:r>
              <a:rPr lang="en-US" sz="4800" kern="0" dirty="0">
                <a:ea typeface="ＭＳ Ｐゴシック" pitchFamily="-112" charset="-128"/>
                <a:cs typeface="ＭＳ Ｐゴシック" pitchFamily="-112" charset="-128"/>
              </a:rPr>
              <a:t>Medical </a:t>
            </a:r>
            <a:r>
              <a:rPr lang="en-US" sz="4800" kern="0" dirty="0" smtClean="0">
                <a:ea typeface="ＭＳ Ｐゴシック" pitchFamily="-112" charset="-128"/>
                <a:cs typeface="ＭＳ Ｐゴシック" pitchFamily="-112" charset="-128"/>
              </a:rPr>
              <a:t>application examples</a:t>
            </a:r>
            <a:endParaRPr lang="en-GB" dirty="0"/>
          </a:p>
        </p:txBody>
      </p:sp>
      <p:sp>
        <p:nvSpPr>
          <p:cNvPr id="20" name="TextBox 19"/>
          <p:cNvSpPr txBox="1"/>
          <p:nvPr/>
        </p:nvSpPr>
        <p:spPr>
          <a:xfrm>
            <a:off x="2938403" y="1325567"/>
            <a:ext cx="3279233" cy="646331"/>
          </a:xfrm>
          <a:prstGeom prst="rect">
            <a:avLst/>
          </a:prstGeom>
          <a:noFill/>
        </p:spPr>
        <p:txBody>
          <a:bodyPr wrap="square" rtlCol="0">
            <a:spAutoFit/>
          </a:bodyPr>
          <a:lstStyle/>
          <a:p>
            <a:r>
              <a:rPr lang="en-US" dirty="0"/>
              <a:t>F</a:t>
            </a:r>
            <a:r>
              <a:rPr lang="en-US" dirty="0" smtClean="0"/>
              <a:t>rom </a:t>
            </a:r>
            <a:r>
              <a:rPr lang="en-US" dirty="0"/>
              <a:t>particle accelerators to cancer therapy</a:t>
            </a:r>
            <a:endParaRPr lang="en-GB" dirty="0"/>
          </a:p>
        </p:txBody>
      </p:sp>
      <p:sp>
        <p:nvSpPr>
          <p:cNvPr id="21" name="TextBox 20"/>
          <p:cNvSpPr txBox="1"/>
          <p:nvPr/>
        </p:nvSpPr>
        <p:spPr>
          <a:xfrm>
            <a:off x="2938404" y="2927851"/>
            <a:ext cx="3212886" cy="923330"/>
          </a:xfrm>
          <a:prstGeom prst="rect">
            <a:avLst/>
          </a:prstGeom>
          <a:noFill/>
        </p:spPr>
        <p:txBody>
          <a:bodyPr wrap="square" rtlCol="0">
            <a:spAutoFit/>
          </a:bodyPr>
          <a:lstStyle/>
          <a:p>
            <a:r>
              <a:rPr lang="en-US" dirty="0" smtClean="0"/>
              <a:t>From particle detectors to </a:t>
            </a:r>
            <a:r>
              <a:rPr lang="en-US" dirty="0" smtClean="0">
                <a:solidFill>
                  <a:srgbClr val="0C377B"/>
                </a:solidFill>
              </a:rPr>
              <a:t>medical imaging</a:t>
            </a:r>
            <a:endParaRPr lang="en-US" dirty="0">
              <a:solidFill>
                <a:srgbClr val="0C377B"/>
              </a:solidFill>
            </a:endParaRPr>
          </a:p>
          <a:p>
            <a:endParaRPr lang="en-GB" dirty="0"/>
          </a:p>
        </p:txBody>
      </p:sp>
      <p:sp>
        <p:nvSpPr>
          <p:cNvPr id="22" name="TextBox 21"/>
          <p:cNvSpPr txBox="1"/>
          <p:nvPr/>
        </p:nvSpPr>
        <p:spPr>
          <a:xfrm>
            <a:off x="2928925" y="4572230"/>
            <a:ext cx="3222365" cy="1200329"/>
          </a:xfrm>
          <a:prstGeom prst="rect">
            <a:avLst/>
          </a:prstGeom>
          <a:noFill/>
        </p:spPr>
        <p:txBody>
          <a:bodyPr wrap="square" rtlCol="0">
            <a:spAutoFit/>
          </a:bodyPr>
          <a:lstStyle/>
          <a:p>
            <a:r>
              <a:rPr lang="en-US" dirty="0" smtClean="0"/>
              <a:t>From grid computing to medical </a:t>
            </a:r>
            <a:r>
              <a:rPr lang="en-US" dirty="0"/>
              <a:t>data management and analysis</a:t>
            </a:r>
          </a:p>
          <a:p>
            <a:endParaRPr lang="en-GB" dirty="0"/>
          </a:p>
        </p:txBody>
      </p:sp>
      <p:pic>
        <p:nvPicPr>
          <p:cNvPr id="32" name="Picture 31" descr="0910152_02.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52768" y="1325567"/>
            <a:ext cx="2238945" cy="1489937"/>
          </a:xfrm>
          <a:prstGeom prst="rect">
            <a:avLst/>
          </a:prstGeom>
        </p:spPr>
      </p:pic>
      <p:pic>
        <p:nvPicPr>
          <p:cNvPr id="33" name="Picture 32" descr="0610026_03.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52768" y="2926320"/>
            <a:ext cx="2222100" cy="1487891"/>
          </a:xfrm>
          <a:prstGeom prst="rect">
            <a:avLst/>
          </a:prstGeom>
        </p:spPr>
      </p:pic>
      <p:pic>
        <p:nvPicPr>
          <p:cNvPr id="34" name="Picture 33" descr="1008289_04.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52768" y="4572230"/>
            <a:ext cx="2222100" cy="1537143"/>
          </a:xfrm>
          <a:prstGeom prst="rect">
            <a:avLst/>
          </a:prstGeom>
        </p:spPr>
      </p:pic>
      <p:pic>
        <p:nvPicPr>
          <p:cNvPr id="35" name="Picture 34" descr="1106240_10.jp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331376" y="4548964"/>
            <a:ext cx="2238944" cy="1489936"/>
          </a:xfrm>
          <a:prstGeom prst="rect">
            <a:avLst/>
          </a:prstGeom>
        </p:spPr>
      </p:pic>
      <p:pic>
        <p:nvPicPr>
          <p:cNvPr id="36" name="Picture 35" descr="CNAO_34.jp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6333593" y="1324353"/>
            <a:ext cx="2236727" cy="1491151"/>
          </a:xfrm>
          <a:prstGeom prst="rect">
            <a:avLst/>
          </a:prstGeom>
        </p:spPr>
      </p:pic>
      <p:pic>
        <p:nvPicPr>
          <p:cNvPr id="37" name="Picture 15" descr="http://www.neurology.org/content/vol63/issue8/images/large/39FF2.jpeg"/>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6732182" y="3021109"/>
            <a:ext cx="1362124" cy="131415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3232633470"/>
      </p:ext>
    </p:extLst>
  </p:cSld>
  <p:clrMapOvr>
    <a:masterClrMapping/>
  </p:clrMapOvr>
  <p:timing>
    <p:tnLst>
      <p:par>
        <p:cTn id="1" dur="indefinite" restart="never" nodeType="tmRoot"/>
      </p:par>
    </p:tnLst>
  </p:timing>
</p:sld>
</file>

<file path=ppt/theme/theme1.xml><?xml version="1.0" encoding="utf-8"?>
<a:theme xmlns:a="http://schemas.openxmlformats.org/drawingml/2006/main" name="PrésentationCERN2">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PrésentationCERN2.thmx</Template>
  <TotalTime>6949</TotalTime>
  <Words>2112</Words>
  <Application>Microsoft Office PowerPoint</Application>
  <PresentationFormat>On-screen Show (4:3)</PresentationFormat>
  <Paragraphs>327</Paragraphs>
  <Slides>44</Slides>
  <Notes>22</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44</vt:i4>
      </vt:variant>
    </vt:vector>
  </HeadingPairs>
  <TitlesOfParts>
    <vt:vector size="57" baseType="lpstr">
      <vt:lpstr>Arial Unicode MS</vt:lpstr>
      <vt:lpstr>ＭＳ Ｐゴシック</vt:lpstr>
      <vt:lpstr>Arial</vt:lpstr>
      <vt:lpstr>Calibri</vt:lpstr>
      <vt:lpstr>Constantia</vt:lpstr>
      <vt:lpstr>Gill Sans</vt:lpstr>
      <vt:lpstr>Helvetica</vt:lpstr>
      <vt:lpstr>Helvetica Neue</vt:lpstr>
      <vt:lpstr>Times</vt:lpstr>
      <vt:lpstr>Times New Roman</vt:lpstr>
      <vt:lpstr>Wingdings</vt:lpstr>
      <vt:lpstr>Wingdings 2</vt:lpstr>
      <vt:lpstr>PrésentationCERN2</vt:lpstr>
      <vt:lpstr>Knowledge Transfer at CERN  </vt:lpstr>
      <vt:lpstr>Knowledge Transfer Aims</vt:lpstr>
      <vt:lpstr>Impact-driven Innovation Approach</vt:lpstr>
      <vt:lpstr>The World Wide Web</vt:lpstr>
      <vt:lpstr>How? – The Knowledge Exchange</vt:lpstr>
      <vt:lpstr>CERN and patents</vt:lpstr>
      <vt:lpstr>CERN’s areas of excellence</vt:lpstr>
      <vt:lpstr>CERN’s Technology Portfolio</vt:lpstr>
      <vt:lpstr>Medical application examples</vt:lpstr>
      <vt:lpstr>Hadron Therapy New treatment opportunities for deep-seated tumours </vt:lpstr>
      <vt:lpstr>Hadron Therapy New treatment opportunities for deep-seated tumours </vt:lpstr>
      <vt:lpstr>Hadron Therapy Contributions from CERN</vt:lpstr>
      <vt:lpstr>Hadron Therapy CNAO</vt:lpstr>
      <vt:lpstr>From high vacuum…</vt:lpstr>
      <vt:lpstr>… to solar energy collectors</vt:lpstr>
      <vt:lpstr>… to solar energy collectors</vt:lpstr>
      <vt:lpstr>Silicon pixel detectors (SPDs)</vt:lpstr>
      <vt:lpstr>Medipix</vt:lpstr>
      <vt:lpstr>Medipix</vt:lpstr>
      <vt:lpstr>Application: X-Ray</vt:lpstr>
      <vt:lpstr>Application: Material analysis </vt:lpstr>
      <vt:lpstr>Application: Radiation monitoring</vt:lpstr>
      <vt:lpstr>Application: Research</vt:lpstr>
      <vt:lpstr>Application: Education</vt:lpstr>
      <vt:lpstr>Application: Medical Imaging</vt:lpstr>
      <vt:lpstr>Other ways of dissemination</vt:lpstr>
      <vt:lpstr>CERN Open Hardware License</vt:lpstr>
      <vt:lpstr>Open Source Software</vt:lpstr>
      <vt:lpstr>OSS example</vt:lpstr>
      <vt:lpstr>OSS example</vt:lpstr>
      <vt:lpstr>CERN Easy Access IP</vt:lpstr>
      <vt:lpstr>12 years of ENLIGHT Collaboration  CERN philosophy into health field</vt:lpstr>
      <vt:lpstr>       ENLIGHT platform projects</vt:lpstr>
      <vt:lpstr>PARTNER – one of the ENLIGHT platform projects: Particle Training Network for European Radiotherapy</vt:lpstr>
      <vt:lpstr>Envision and Entervision Accurate positioning is a crucial challenge for targeting moving organs during particle treatment</vt:lpstr>
      <vt:lpstr>PowerPoint Presentation</vt:lpstr>
      <vt:lpstr>KT implementation ways</vt:lpstr>
      <vt:lpstr>CERN Business Ideas Accelerator</vt:lpstr>
      <vt:lpstr>Turning CERN technologies into new business opportunities</vt:lpstr>
      <vt:lpstr>Knowledge Transfer through Procurement</vt:lpstr>
      <vt:lpstr>Knowledge Transfer through People</vt:lpstr>
      <vt:lpstr>European Knowledge Transfer Networks </vt:lpstr>
      <vt:lpstr>Conclusions</vt:lpstr>
      <vt:lpstr>More info / Contacts</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Vetle Nilsen</dc:creator>
  <cp:lastModifiedBy>Nick Ziogas</cp:lastModifiedBy>
  <cp:revision>248</cp:revision>
  <dcterms:created xsi:type="dcterms:W3CDTF">2012-03-07T13:21:43Z</dcterms:created>
  <dcterms:modified xsi:type="dcterms:W3CDTF">2014-08-26T13:23:30Z</dcterms:modified>
</cp:coreProperties>
</file>