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E8415-A807-4E9F-BC61-2DC00139F760}" type="datetimeFigureOut">
              <a:rPr lang="en-GB" smtClean="0"/>
              <a:t>26/06/2014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5DCA6-A5D3-46C4-9AD2-C0AB49DE2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13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551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99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977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223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089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14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481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225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39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57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69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29095-5D06-4FE1-AA64-F4762FEB2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98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HPPS extraction, 24-June-14</a:t>
            </a:r>
            <a:endParaRPr lang="en-GB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7366724"/>
              </p:ext>
            </p:extLst>
          </p:nvPr>
        </p:nvGraphicFramePr>
        <p:xfrm>
          <a:off x="467544" y="1772816"/>
          <a:ext cx="8136905" cy="34827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86021"/>
                <a:gridCol w="883277"/>
                <a:gridCol w="988928"/>
                <a:gridCol w="1149395"/>
                <a:gridCol w="1064642"/>
                <a:gridCol w="1064642"/>
              </a:tblGrid>
              <a:tr h="349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50 </a:t>
                      </a:r>
                      <a:r>
                        <a:rPr lang="en-GB" sz="1600" smtClean="0">
                          <a:effectLst/>
                        </a:rPr>
                        <a:t>GeV</a:t>
                      </a: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75 </a:t>
                      </a:r>
                      <a:r>
                        <a:rPr lang="en-GB" sz="1600" smtClean="0">
                          <a:effectLst/>
                        </a:rPr>
                        <a:t>GeV</a:t>
                      </a: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9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</a:t>
                      </a:r>
                      <a:r>
                        <a:rPr lang="en-GB" sz="1600" smtClean="0">
                          <a:effectLst/>
                        </a:rPr>
                        <a:t>oil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laser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foil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laser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9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r>
                        <a:rPr lang="en-GB" sz="1600" baseline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kick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[mrad]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3.1</a:t>
                      </a:r>
                      <a:endParaRPr lang="en-GB" sz="16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3.3</a:t>
                      </a:r>
                      <a:endParaRPr lang="en-GB" sz="16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2.4</a:t>
                      </a:r>
                      <a:endParaRPr lang="en-GB" sz="16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2.7</a:t>
                      </a:r>
                      <a:endParaRPr lang="en-GB" sz="16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359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b="1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Kicker/septum drift length</a:t>
                      </a:r>
                      <a:endParaRPr lang="en-GB" sz="16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[m]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15.065</a:t>
                      </a:r>
                      <a:endParaRPr lang="en-GB" sz="16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15.065</a:t>
                      </a:r>
                      <a:endParaRPr lang="en-GB" sz="160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15.065</a:t>
                      </a:r>
                      <a:endParaRPr lang="en-GB" sz="160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15.065</a:t>
                      </a:r>
                      <a:endParaRPr lang="en-GB" sz="160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35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smtClean="0">
                          <a:effectLst/>
                        </a:rPr>
                        <a:t>MQFS1,</a:t>
                      </a:r>
                      <a:r>
                        <a:rPr lang="en-GB" sz="1600" baseline="0" smtClean="0">
                          <a:effectLst/>
                        </a:rPr>
                        <a:t> required</a:t>
                      </a:r>
                      <a:r>
                        <a:rPr lang="en-GB" sz="1600" smtClean="0">
                          <a:effectLst/>
                        </a:rPr>
                        <a:t> radius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[mm]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99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9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smtClean="0">
                          <a:effectLst/>
                        </a:rPr>
                        <a:t>MQDS1,</a:t>
                      </a:r>
                      <a:r>
                        <a:rPr lang="en-GB" sz="1600" baseline="0" smtClean="0">
                          <a:effectLst/>
                        </a:rPr>
                        <a:t> required</a:t>
                      </a:r>
                      <a:r>
                        <a:rPr lang="en-GB" sz="1600" smtClean="0">
                          <a:effectLst/>
                        </a:rPr>
                        <a:t> radius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[mm]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110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124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84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9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MQFS2</a:t>
                      </a:r>
                      <a:r>
                        <a:rPr lang="en-GB" sz="1600" smtClean="0">
                          <a:effectLst/>
                        </a:rPr>
                        <a:t>,</a:t>
                      </a:r>
                      <a:r>
                        <a:rPr lang="en-GB" sz="1600" baseline="0" smtClean="0">
                          <a:effectLst/>
                        </a:rPr>
                        <a:t> required</a:t>
                      </a:r>
                      <a:r>
                        <a:rPr lang="en-GB" sz="1600" smtClean="0">
                          <a:effectLst/>
                        </a:rPr>
                        <a:t> radius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[mm]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97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99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944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b="1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Emittance x/y, rms, normalised</a:t>
                      </a:r>
                      <a:endParaRPr lang="en-GB" sz="16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[um]</a:t>
                      </a:r>
                      <a:endParaRPr lang="en-GB" sz="1600" kern="12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10.5/13.5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10/13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5.5/8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6/7.5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944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b="1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Dp/p, full</a:t>
                      </a:r>
                      <a:endParaRPr lang="en-GB" sz="16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kern="12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6.6e-3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7.3e-3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7.6e-3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7.6e-3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944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b="1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Phase advance (MKE</a:t>
                      </a:r>
                      <a:r>
                        <a:rPr lang="en-GB" sz="1600" b="1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MSE)</a:t>
                      </a:r>
                      <a:endParaRPr lang="en-GB" sz="16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[deg]</a:t>
                      </a:r>
                      <a:endParaRPr lang="en-GB" sz="1600" kern="12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107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107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907704" y="5381066"/>
            <a:ext cx="576064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mtClean="0"/>
              <a:t>Maximum kick strength in </a:t>
            </a:r>
            <a:r>
              <a:rPr lang="en-GB" b="1" smtClean="0"/>
              <a:t>18 m</a:t>
            </a:r>
            <a:r>
              <a:rPr lang="en-GB" smtClean="0"/>
              <a:t> with conventional cables:</a:t>
            </a:r>
          </a:p>
          <a:p>
            <a:pPr algn="ctr"/>
            <a:r>
              <a:rPr lang="en-GB" smtClean="0"/>
              <a:t>50 GeV: 3.1 mrad</a:t>
            </a:r>
          </a:p>
          <a:p>
            <a:pPr algn="ctr"/>
            <a:r>
              <a:rPr lang="en-GB" smtClean="0"/>
              <a:t>75 GeV: 2.1 mrad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972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Extraction: Laser optics, 50 GeV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2</a:t>
            </a:fld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34" y="1600200"/>
            <a:ext cx="769013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248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Extraction: </a:t>
            </a:r>
            <a:r>
              <a:rPr lang="en-GB" smtClean="0"/>
              <a:t>Foil </a:t>
            </a:r>
            <a:r>
              <a:rPr lang="en-GB"/>
              <a:t>optics, 50 GeV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3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34" y="1600200"/>
            <a:ext cx="769013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2158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Extraction: Foil </a:t>
            </a:r>
            <a:r>
              <a:rPr lang="en-GB" smtClean="0"/>
              <a:t>optics, 75 GeV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24/06/2014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Bartmann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095-5D06-4FE1-AA64-F4762FEB2AA1}" type="slidenum">
              <a:rPr lang="en-GB" smtClean="0"/>
              <a:t>4</a:t>
            </a:fld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34" y="1600200"/>
            <a:ext cx="769013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8143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159</Words>
  <Application>Microsoft Office PowerPoint</Application>
  <PresentationFormat>On-screen Show (4:3)</PresentationFormat>
  <Paragraphs>74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HPPS extraction, 24-June-14</vt:lpstr>
      <vt:lpstr>Extraction: Laser optics, 50 GeV</vt:lpstr>
      <vt:lpstr>Extraction: Foil optics, 50 GeV</vt:lpstr>
      <vt:lpstr>Extraction: Foil optics, 75 GeV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HPPS extraction, 18-June-14</dc:title>
  <dc:creator>wbartman</dc:creator>
  <cp:lastModifiedBy>wb</cp:lastModifiedBy>
  <cp:revision>9</cp:revision>
  <dcterms:created xsi:type="dcterms:W3CDTF">2014-06-18T10:03:26Z</dcterms:created>
  <dcterms:modified xsi:type="dcterms:W3CDTF">2014-06-26T07:04:35Z</dcterms:modified>
</cp:coreProperties>
</file>