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1"/>
  </p:notesMasterIdLst>
  <p:handoutMasterIdLst>
    <p:handoutMasterId r:id="rId32"/>
  </p:handoutMasterIdLst>
  <p:sldIdLst>
    <p:sldId id="260" r:id="rId3"/>
    <p:sldId id="357" r:id="rId4"/>
    <p:sldId id="423" r:id="rId5"/>
    <p:sldId id="422" r:id="rId6"/>
    <p:sldId id="408" r:id="rId7"/>
    <p:sldId id="332" r:id="rId8"/>
    <p:sldId id="410" r:id="rId9"/>
    <p:sldId id="411" r:id="rId10"/>
    <p:sldId id="417" r:id="rId11"/>
    <p:sldId id="415" r:id="rId12"/>
    <p:sldId id="418" r:id="rId13"/>
    <p:sldId id="420" r:id="rId14"/>
    <p:sldId id="421" r:id="rId15"/>
    <p:sldId id="416" r:id="rId16"/>
    <p:sldId id="412" r:id="rId17"/>
    <p:sldId id="413" r:id="rId18"/>
    <p:sldId id="414" r:id="rId19"/>
    <p:sldId id="383" r:id="rId20"/>
    <p:sldId id="392" r:id="rId21"/>
    <p:sldId id="396" r:id="rId22"/>
    <p:sldId id="394" r:id="rId23"/>
    <p:sldId id="378" r:id="rId24"/>
    <p:sldId id="377" r:id="rId25"/>
    <p:sldId id="365" r:id="rId26"/>
    <p:sldId id="364" r:id="rId27"/>
    <p:sldId id="407" r:id="rId28"/>
    <p:sldId id="398" r:id="rId29"/>
    <p:sldId id="379" r:id="rId30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Arial" charset="0"/>
        <a:ea typeface="ヒラギノ角ゴ ProN W3" charset="0"/>
        <a:cs typeface="ヒラギノ角ゴ ProN W3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clrMru>
    <a:srgbClr val="1D8A50"/>
    <a:srgbClr val="20AC6F"/>
    <a:srgbClr val="FFFF99"/>
    <a:srgbClr val="FFDC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 autoAdjust="0"/>
    <p:restoredTop sz="99858" autoAdjust="0"/>
  </p:normalViewPr>
  <p:slideViewPr>
    <p:cSldViewPr>
      <p:cViewPr varScale="1">
        <p:scale>
          <a:sx n="110" d="100"/>
          <a:sy n="110" d="100"/>
        </p:scale>
        <p:origin x="-1040" y="-120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1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A9EF0-C959-CE41-8225-D10769EE2781}" type="datetime1">
              <a:rPr lang="en-US" smtClean="0"/>
              <a:t>6/22/14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B587A-B094-C346-A67E-9F35BBC4B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349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25AEE-6910-C74E-B895-A967AC3D3BBC}" type="datetime1">
              <a:rPr lang="en-US" smtClean="0"/>
              <a:t>6/22/14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81B60-EC50-7A41-83EE-5B2F670C5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215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81B60-EC50-7A41-83EE-5B2F670C59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76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4134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426BDB-E251-154E-9E0C-05C6C3EE14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153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99650" y="0"/>
            <a:ext cx="2686050" cy="953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41500" y="0"/>
            <a:ext cx="7905750" cy="953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568E64-F043-1C47-A327-6F36310990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2541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06125F9-F857-184E-A128-FD6DC45ADBC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16294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FFD58F-D112-A641-99A8-53AB25EF2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604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5C84C5-794E-6F40-865A-AFEADB7026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7248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700" y="1562100"/>
            <a:ext cx="5905500" cy="778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562100"/>
            <a:ext cx="5905500" cy="778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83905-3625-CA4F-AEE0-98C5753304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0314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23D64E-FBEB-494A-A531-BEDB94E573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45027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9C8F2E-FFAD-F341-AEED-116DF2BAE8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340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A2EA1D-BE97-514F-8389-AFE24CB7AB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22691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D89CA1-34FB-9441-947A-CA0F6AF288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59363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9D5F64-FADE-A342-9B92-5FBBAAAFF3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210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C7F88A-1C3B-AC41-8049-E90A6529B2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88126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069208-A0E6-7A41-8F4D-6885890E20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2503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93250" y="88900"/>
            <a:ext cx="2990850" cy="9258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700" y="88900"/>
            <a:ext cx="8820150" cy="9258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F17392-482C-FD42-9A0D-F6832FFD24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3876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301FE8-E056-404C-AA70-CB091E53FE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276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4200" y="1295400"/>
            <a:ext cx="5289550" cy="824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6150" y="1295400"/>
            <a:ext cx="5289550" cy="824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B731C6-3C72-7047-A97F-75A3F3AEB3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757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33221D-D48F-2A4A-84C1-AF6A3B11F5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1937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7012EC-2800-684A-BE83-1E326995AA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8472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522CFE-554C-AC4F-9022-96E7B43C6F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50804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07FD38-B116-954C-A64F-7ABA25E1CB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170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0DDE29-E8A7-A945-A192-0A822CABA4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2710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7" Type="http://schemas.microsoft.com/office/2007/relationships/hdphoto" Target="../media/hdphoto1.wdp"/><Relationship Id="rId18" Type="http://schemas.openxmlformats.org/officeDocument/2006/relationships/image" Target="../media/image5.png"/><Relationship Id="rId19" Type="http://schemas.openxmlformats.org/officeDocument/2006/relationships/image" Target="../media/image6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6.tif"/><Relationship Id="rId14" Type="http://schemas.openxmlformats.org/officeDocument/2006/relationships/image" Target="../media/image4.jpeg"/><Relationship Id="rId15" Type="http://schemas.microsoft.com/office/2007/relationships/hdphoto" Target="../media/hdphoto2.wdp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7912"/>
            <a:ext cx="1783150" cy="22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613"/>
            <a:ext cx="1783149" cy="376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/>
          </p:cNvSpPr>
          <p:nvPr/>
        </p:nvSpPr>
        <p:spPr bwMode="auto">
          <a:xfrm>
            <a:off x="1244600" y="0"/>
            <a:ext cx="11760200" cy="1231900"/>
          </a:xfrm>
          <a:prstGeom prst="rect">
            <a:avLst/>
          </a:prstGeom>
          <a:solidFill>
            <a:srgbClr val="254B9A"/>
          </a:solidFill>
          <a:ln w="9525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7353300"/>
            <a:ext cx="17430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841500" y="0"/>
            <a:ext cx="7912100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4200" y="1295400"/>
            <a:ext cx="10731500" cy="824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Arial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charset="0"/>
              </a:rPr>
              <a:t>Second level</a:t>
            </a:r>
          </a:p>
          <a:p>
            <a:pPr lvl="2"/>
            <a:r>
              <a:rPr lang="en-US" dirty="0">
                <a:sym typeface="Arial" charset="0"/>
              </a:rPr>
              <a:t>Third level</a:t>
            </a:r>
          </a:p>
          <a:p>
            <a:pPr lvl="3"/>
            <a:r>
              <a:rPr lang="en-US" dirty="0">
                <a:sym typeface="Arial" charset="0"/>
              </a:rPr>
              <a:t>Fourth level</a:t>
            </a:r>
          </a:p>
          <a:p>
            <a:pPr lvl="4"/>
            <a:r>
              <a:rPr lang="en-US" dirty="0">
                <a:sym typeface="Arial" charset="0"/>
              </a:rPr>
              <a:t>Fifth level</a:t>
            </a:r>
          </a:p>
        </p:txBody>
      </p:sp>
      <p:sp>
        <p:nvSpPr>
          <p:cNvPr id="1030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115800" y="9169400"/>
            <a:ext cx="36830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3861AA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DCBD81CC-1F9E-1F48-863A-F070FD3414EC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2"/>
          <a:stretch/>
        </p:blipFill>
        <p:spPr bwMode="auto">
          <a:xfrm>
            <a:off x="11807255" y="9525"/>
            <a:ext cx="1194370" cy="121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4" name="Rectangle 10"/>
          <p:cNvSpPr>
            <a:spLocks/>
          </p:cNvSpPr>
          <p:nvPr/>
        </p:nvSpPr>
        <p:spPr bwMode="auto">
          <a:xfrm>
            <a:off x="0" y="8691563"/>
            <a:ext cx="18542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57799" bIns="0"/>
          <a:lstStyle/>
          <a:p>
            <a:pPr marL="57150" algn="r"/>
            <a:endParaRPr lang="en-US" sz="1200" dirty="0" smtClean="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57150" algn="r"/>
            <a:endParaRPr lang="en-US" sz="1200" dirty="0" smtClean="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57150" algn="r"/>
            <a:endParaRPr lang="en-US" sz="1200" dirty="0" smtClean="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57150" algn="r"/>
            <a:r>
              <a:rPr lang="en-US" sz="1200" dirty="0" smtClean="0">
                <a:solidFill>
                  <a:schemeClr val="tx1"/>
                </a:solidFill>
                <a:latin typeface="Tahoma" charset="0"/>
                <a:ea typeface="ＭＳ Ｐゴシック" charset="0"/>
                <a:cs typeface="Tahoma" charset="0"/>
                <a:sym typeface="Tahoma" charset="0"/>
              </a:rPr>
              <a:t>Philippe  CANAL</a:t>
            </a:r>
            <a:endParaRPr lang="en-US" sz="1200" dirty="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57150" algn="r"/>
            <a:r>
              <a:rPr lang="en-US" sz="1100" u="sng" dirty="0" err="1" smtClean="0">
                <a:solidFill>
                  <a:schemeClr val="tx1"/>
                </a:solidFill>
                <a:latin typeface="Tahoma Bold" charset="0"/>
                <a:ea typeface="ＭＳ Ｐゴシック" charset="0"/>
                <a:cs typeface="Tahoma Bold" charset="0"/>
                <a:sym typeface="Tahoma Bold" charset="0"/>
              </a:rPr>
              <a:t>root.cern.ch</a:t>
            </a:r>
            <a:endParaRPr lang="en-US" sz="1100" u="sng" dirty="0">
              <a:solidFill>
                <a:schemeClr val="tx1"/>
              </a:solidFill>
              <a:latin typeface="Tahoma Bold" charset="0"/>
              <a:ea typeface="ＭＳ Ｐゴシック" charset="0"/>
              <a:cs typeface="Tahoma Bold" charset="0"/>
              <a:sym typeface="Tahoma Bold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4700"/>
            <a:ext cx="1783149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" name="Picture 1" descr="mark_blue-inv.tif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84984" cy="176755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/>
  <p:hf hdr="0" ftr="0" dt="0"/>
  <p:txStyles>
    <p:titleStyle>
      <a:lvl1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  <a:sym typeface="Arial" charset="0"/>
        </a:defRPr>
      </a:lvl1pPr>
      <a:lvl2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635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207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79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351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900"/>
        </a:spcBef>
        <a:spcAft>
          <a:spcPct val="0"/>
        </a:spcAft>
        <a:buClr>
          <a:srgbClr val="3861AA"/>
        </a:buClr>
        <a:buSzPct val="100000"/>
        <a:buFont typeface="Arial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31838" indent="-285750" algn="l" rtl="0" fontAlgn="base">
        <a:spcBef>
          <a:spcPts val="800"/>
        </a:spcBef>
        <a:spcAft>
          <a:spcPct val="0"/>
        </a:spcAft>
        <a:buClr>
          <a:srgbClr val="004F9E"/>
        </a:buClr>
        <a:buSzPct val="100000"/>
        <a:buFont typeface="Arial" charset="0"/>
        <a:buChar char="–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fontAlgn="base">
        <a:spcBef>
          <a:spcPts val="700"/>
        </a:spcBef>
        <a:spcAft>
          <a:spcPct val="0"/>
        </a:spcAft>
        <a:buClr>
          <a:srgbClr val="3E282B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1244600" y="0"/>
            <a:ext cx="11760200" cy="1384300"/>
          </a:xfrm>
          <a:prstGeom prst="rect">
            <a:avLst/>
          </a:prstGeom>
          <a:solidFill>
            <a:srgbClr val="254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>
            <a:off x="-1231900" y="9047163"/>
            <a:ext cx="2463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57799" bIns="0"/>
          <a:lstStyle/>
          <a:p>
            <a:pPr marL="57150" algn="r"/>
            <a:endParaRPr lang="en-US" sz="1200" dirty="0">
              <a:solidFill>
                <a:schemeClr val="tx1"/>
              </a:solidFill>
              <a:latin typeface="Tahoma" charset="0"/>
              <a:ea typeface="ＭＳ Ｐゴシック" charset="0"/>
              <a:cs typeface="Tahoma" charset="0"/>
              <a:sym typeface="Tahoma" charset="0"/>
            </a:endParaRPr>
          </a:p>
          <a:p>
            <a:pPr marL="57150" algn="r"/>
            <a:endParaRPr lang="en-US" sz="1100" u="sng" dirty="0" smtClean="0">
              <a:solidFill>
                <a:schemeClr val="tx1"/>
              </a:solidFill>
              <a:latin typeface="Tahoma Bold" charset="0"/>
              <a:ea typeface="ＭＳ Ｐゴシック" charset="0"/>
              <a:cs typeface="Tahoma Bold" charset="0"/>
              <a:sym typeface="Tahoma Bold" charset="0"/>
            </a:endParaRPr>
          </a:p>
          <a:p>
            <a:pPr marL="57150" algn="r"/>
            <a:r>
              <a:rPr lang="en-US" sz="1100" u="sng" dirty="0" err="1" smtClean="0">
                <a:solidFill>
                  <a:schemeClr val="tx1"/>
                </a:solidFill>
                <a:latin typeface="Tahoma Bold" charset="0"/>
                <a:ea typeface="ＭＳ Ｐゴシック" charset="0"/>
                <a:cs typeface="Tahoma Bold" charset="0"/>
                <a:sym typeface="Tahoma Bold" charset="0"/>
              </a:rPr>
              <a:t>root.cern.ch</a:t>
            </a:r>
            <a:endParaRPr lang="en-US" sz="1100" u="sng" dirty="0">
              <a:solidFill>
                <a:schemeClr val="tx1"/>
              </a:solidFill>
              <a:latin typeface="Tahoma Bold" charset="0"/>
              <a:ea typeface="ＭＳ Ｐゴシック" charset="0"/>
              <a:cs typeface="Tahoma Bold" charset="0"/>
              <a:sym typeface="Tahoma Bold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816100" y="88900"/>
            <a:ext cx="9728200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Arial" charset="0"/>
              </a:rPr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0700" y="1562100"/>
            <a:ext cx="11963400" cy="778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Arial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charset="0"/>
              </a:rPr>
              <a:t>Second level</a:t>
            </a:r>
          </a:p>
          <a:p>
            <a:pPr lvl="2"/>
            <a:r>
              <a:rPr lang="en-US" dirty="0">
                <a:sym typeface="Arial" charset="0"/>
              </a:rPr>
              <a:t>Third level</a:t>
            </a:r>
          </a:p>
          <a:p>
            <a:pPr lvl="3"/>
            <a:r>
              <a:rPr lang="en-US" dirty="0">
                <a:sym typeface="Arial" charset="0"/>
              </a:rPr>
              <a:t>Fourth level</a:t>
            </a:r>
          </a:p>
          <a:p>
            <a:pPr lvl="4"/>
            <a:r>
              <a:rPr lang="en-US" dirty="0">
                <a:sym typeface="Arial" charset="0"/>
              </a:rPr>
              <a:t>Fifth level</a:t>
            </a:r>
          </a:p>
        </p:txBody>
      </p:sp>
      <p:sp>
        <p:nvSpPr>
          <p:cNvPr id="2053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115800" y="9296400"/>
            <a:ext cx="368300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3861AA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defRPr>
            </a:lvl1pPr>
            <a:lvl2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+mn-lt"/>
                <a:ea typeface="ＭＳ Ｐゴシック" charset="0"/>
              </a:defRPr>
            </a:lvl9pPr>
          </a:lstStyle>
          <a:p>
            <a:fld id="{F22EC235-636C-DA40-A02F-4FFF8EBCB9D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054" name="Rectangle 6"/>
          <p:cNvSpPr>
            <a:spLocks/>
          </p:cNvSpPr>
          <p:nvPr/>
        </p:nvSpPr>
        <p:spPr bwMode="auto">
          <a:xfrm>
            <a:off x="3492500" y="9347200"/>
            <a:ext cx="6007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57799" bIns="0"/>
          <a:lstStyle/>
          <a:p>
            <a:pPr marL="57150"/>
            <a:r>
              <a:rPr lang="en-US" sz="1800" dirty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ROOT </a:t>
            </a:r>
            <a:r>
              <a:rPr lang="en-US" sz="1800" dirty="0" smtClean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Planning</a:t>
            </a:r>
            <a:r>
              <a:rPr lang="en-US" sz="1800" baseline="0" dirty="0" smtClean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 Day	</a:t>
            </a:r>
            <a:r>
              <a:rPr lang="en-US" sz="1800" dirty="0" smtClean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                     </a:t>
            </a:r>
            <a:r>
              <a:rPr lang="en-US" sz="1800" baseline="0" dirty="0" smtClean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      </a:t>
            </a:r>
            <a:r>
              <a:rPr lang="en-US" sz="1800" baseline="0" dirty="0" smtClean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08</a:t>
            </a:r>
            <a:r>
              <a:rPr lang="en-US" sz="1800" dirty="0" smtClean="0">
                <a:solidFill>
                  <a:srgbClr val="00529E"/>
                </a:solidFill>
                <a:latin typeface="Arial Bold Italic" charset="0"/>
                <a:ea typeface="ＭＳ Ｐゴシック" charset="0"/>
                <a:cs typeface="Arial Bold Italic" charset="0"/>
                <a:sym typeface="Arial Bold Italic" charset="0"/>
              </a:rPr>
              <a:t> July 2014</a:t>
            </a:r>
            <a:endParaRPr lang="en-US" sz="1800" dirty="0">
              <a:solidFill>
                <a:srgbClr val="00529E"/>
              </a:solidFill>
              <a:latin typeface="Arial Bold Italic" charset="0"/>
              <a:ea typeface="ＭＳ Ｐゴシック" charset="0"/>
              <a:cs typeface="Arial Bold Italic" charset="0"/>
              <a:sym typeface="Arial Bold Italic" charset="0"/>
            </a:endParaRPr>
          </a:p>
        </p:txBody>
      </p:sp>
      <p:pic>
        <p:nvPicPr>
          <p:cNvPr id="11" name="Picture 10" descr="mark_blue-inv.t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4" y="1"/>
            <a:ext cx="1398808" cy="13851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2"/>
          <a:stretch/>
        </p:blipFill>
        <p:spPr bwMode="auto">
          <a:xfrm>
            <a:off x="11661553" y="0"/>
            <a:ext cx="134324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hf hdr="0" ftr="0" dt="0"/>
  <p:txStyles>
    <p:titleStyle>
      <a:lvl1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  <a:sym typeface="Arial" charset="0"/>
        </a:defRPr>
      </a:lvl1pPr>
      <a:lvl2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2pPr>
      <a:lvl3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3pPr>
      <a:lvl4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4pPr>
      <a:lvl5pPr marL="63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5pPr>
      <a:lvl6pPr marL="4635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207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79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3515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fontAlgn="base">
        <a:spcBef>
          <a:spcPts val="900"/>
        </a:spcBef>
        <a:spcAft>
          <a:spcPct val="0"/>
        </a:spcAft>
        <a:buClr>
          <a:srgbClr val="3861AA"/>
        </a:buClr>
        <a:buSzPct val="100000"/>
        <a:buFont typeface="Arial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96925" indent="-350838" algn="l" rtl="0" fontAlgn="base">
        <a:spcBef>
          <a:spcPts val="800"/>
        </a:spcBef>
        <a:spcAft>
          <a:spcPct val="0"/>
        </a:spcAft>
        <a:buClr>
          <a:srgbClr val="004F9E"/>
        </a:buClr>
        <a:buSzPct val="100000"/>
        <a:buFont typeface="Arial" charset="0"/>
        <a:buChar char="–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31888" indent="-228600" algn="l" rtl="0" fontAlgn="base">
        <a:spcBef>
          <a:spcPts val="700"/>
        </a:spcBef>
        <a:spcAft>
          <a:spcPct val="0"/>
        </a:spcAft>
        <a:buClr>
          <a:srgbClr val="3E282B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5890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62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34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600"/>
        </a:spcBef>
        <a:spcAft>
          <a:spcPct val="0"/>
        </a:spcAft>
        <a:buSzPct val="100000"/>
        <a:buFont typeface="Arial" charset="0"/>
        <a:buChar char="»"/>
        <a:defRPr sz="24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ROOT, I/O and Concurrency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Philippe Canal</a:t>
            </a:r>
          </a:p>
          <a:p>
            <a:r>
              <a:rPr lang="en-US" dirty="0" smtClean="0"/>
              <a:t>Fermilab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00" y="1562100"/>
            <a:ext cx="12306300" cy="7785100"/>
          </a:xfrm>
        </p:spPr>
        <p:txBody>
          <a:bodyPr/>
          <a:lstStyle/>
          <a:p>
            <a:r>
              <a:rPr lang="en-US" dirty="0" smtClean="0"/>
              <a:t>Framework want to owns </a:t>
            </a:r>
            <a:r>
              <a:rPr lang="en-US" dirty="0" err="1" smtClean="0"/>
              <a:t>histos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39688" indent="0">
              <a:buNone/>
            </a:pPr>
            <a:endParaRPr lang="en-US" dirty="0" smtClean="0"/>
          </a:p>
          <a:p>
            <a:r>
              <a:rPr lang="en-US" dirty="0" smtClean="0"/>
              <a:t>But what about the case where there is 100,000 of </a:t>
            </a:r>
            <a:r>
              <a:rPr lang="en-US" dirty="0" err="1" smtClean="0"/>
              <a:t>histo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Especially if filled rapidly (so need lock less Fill)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92200" y="2514600"/>
            <a:ext cx="4376889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</a:t>
            </a:r>
            <a:r>
              <a:rPr lang="en-US" b="1" i="1" dirty="0" smtClean="0">
                <a:solidFill>
                  <a:srgbClr val="1D8A50"/>
                </a:solidFill>
              </a:rPr>
              <a:t>thread/task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smtClean="0"/>
              <a:t>TH1F* h = new THF1(“h”,…);</a:t>
            </a:r>
          </a:p>
          <a:p>
            <a:r>
              <a:rPr lang="en-US" dirty="0" err="1" smtClean="0"/>
              <a:t>fwk_ownlist</a:t>
            </a:r>
            <a:r>
              <a:rPr lang="en-US" dirty="0" smtClean="0"/>
              <a:t>-&gt;</a:t>
            </a:r>
            <a:r>
              <a:rPr lang="en-US" dirty="0" err="1" smtClean="0"/>
              <a:t>push_back</a:t>
            </a:r>
            <a:r>
              <a:rPr lang="en-US" dirty="0" smtClean="0"/>
              <a:t>(h);</a:t>
            </a:r>
          </a:p>
        </p:txBody>
      </p:sp>
      <p:sp>
        <p:nvSpPr>
          <p:cNvPr id="6" name="Rectangle 5"/>
          <p:cNvSpPr/>
          <p:nvPr/>
        </p:nvSpPr>
        <p:spPr>
          <a:xfrm>
            <a:off x="1168400" y="4038600"/>
            <a:ext cx="571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</a:t>
            </a:r>
            <a:r>
              <a:rPr lang="en-US" b="1" i="1" dirty="0" smtClean="0">
                <a:solidFill>
                  <a:srgbClr val="1D8A50"/>
                </a:solidFill>
              </a:rPr>
              <a:t>thread/task even</a:t>
            </a:r>
            <a:r>
              <a:rPr lang="en-US" b="1" i="1" dirty="0">
                <a:solidFill>
                  <a:srgbClr val="1D8A50"/>
                </a:solidFill>
              </a:rPr>
              <a:t>t</a:t>
            </a:r>
            <a:r>
              <a:rPr lang="en-US" b="1" i="1" dirty="0" smtClean="0">
                <a:solidFill>
                  <a:srgbClr val="1D8A50"/>
                </a:solidFill>
              </a:rPr>
              <a:t> </a:t>
            </a:r>
            <a:r>
              <a:rPr lang="en-US" b="1" i="1" dirty="0">
                <a:solidFill>
                  <a:srgbClr val="1D8A50"/>
                </a:solidFill>
              </a:rPr>
              <a:t>loop</a:t>
            </a:r>
          </a:p>
          <a:p>
            <a:r>
              <a:rPr lang="en-US" dirty="0"/>
              <a:t>h-&gt;Fill(value);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2200" y="5029200"/>
            <a:ext cx="10363200" cy="197797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Tear </a:t>
            </a:r>
            <a:r>
              <a:rPr lang="en-US" b="1" i="1" dirty="0">
                <a:solidFill>
                  <a:srgbClr val="1D8A50"/>
                </a:solidFill>
              </a:rPr>
              <a:t>down</a:t>
            </a:r>
            <a:r>
              <a:rPr lang="en-US" b="1" i="1" dirty="0">
                <a:solidFill>
                  <a:srgbClr val="1D8A50"/>
                </a:solidFill>
              </a:rPr>
              <a:t> or end</a:t>
            </a:r>
          </a:p>
          <a:p>
            <a:r>
              <a:rPr lang="en-US" dirty="0" err="1"/>
              <a:t>f</a:t>
            </a:r>
            <a:r>
              <a:rPr lang="en-US" dirty="0" err="1" smtClean="0"/>
              <a:t>oreach</a:t>
            </a:r>
            <a:r>
              <a:rPr lang="en-US" dirty="0" smtClean="0"/>
              <a:t> h in </a:t>
            </a:r>
            <a:r>
              <a:rPr lang="en-US" dirty="0" err="1" smtClean="0"/>
              <a:t>ownlist</a:t>
            </a:r>
            <a:r>
              <a:rPr lang="en-US" dirty="0" smtClean="0"/>
              <a:t>(s) (or </a:t>
            </a:r>
            <a:r>
              <a:rPr lang="en-US" dirty="0" err="1" smtClean="0"/>
              <a:t>equiv</a:t>
            </a:r>
            <a:r>
              <a:rPr lang="en-US" dirty="0" smtClean="0"/>
              <a:t>)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TList</a:t>
            </a:r>
            <a:r>
              <a:rPr lang="en-US" dirty="0" smtClean="0"/>
              <a:t> *</a:t>
            </a:r>
            <a:r>
              <a:rPr lang="en-US" dirty="0" err="1" smtClean="0"/>
              <a:t>lst</a:t>
            </a:r>
            <a:r>
              <a:rPr lang="en-US" dirty="0" smtClean="0"/>
              <a:t> = </a:t>
            </a:r>
            <a:r>
              <a:rPr lang="en-US" dirty="0" err="1" smtClean="0"/>
              <a:t>complex_code_to_gather_histo</a:t>
            </a:r>
            <a:r>
              <a:rPr lang="en-US" dirty="0" smtClean="0"/>
              <a:t>(</a:t>
            </a:r>
            <a:r>
              <a:rPr lang="en-US" dirty="0" err="1"/>
              <a:t>fwk_threadlist</a:t>
            </a:r>
            <a:r>
              <a:rPr lang="en-US" dirty="0" smtClean="0"/>
              <a:t>);</a:t>
            </a:r>
          </a:p>
          <a:p>
            <a:r>
              <a:rPr lang="en-US" dirty="0"/>
              <a:t> </a:t>
            </a:r>
            <a:r>
              <a:rPr lang="en-US" dirty="0" smtClean="0"/>
              <a:t>  merged = Merge(</a:t>
            </a:r>
            <a:r>
              <a:rPr lang="en-US" dirty="0" err="1" smtClean="0"/>
              <a:t>lst</a:t>
            </a:r>
            <a:r>
              <a:rPr lang="en-US" dirty="0" smtClean="0"/>
              <a:t>);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outputdir</a:t>
            </a:r>
            <a:r>
              <a:rPr lang="en-US" dirty="0" smtClean="0"/>
              <a:t>-&gt;</a:t>
            </a:r>
            <a:r>
              <a:rPr lang="en-US" dirty="0" err="1" smtClean="0"/>
              <a:t>WriteObject</a:t>
            </a:r>
            <a:r>
              <a:rPr lang="en-US" dirty="0" smtClean="0"/>
              <a:t>(merged);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80858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100,000 of </a:t>
            </a:r>
            <a:r>
              <a:rPr lang="en-US" dirty="0" err="1" smtClean="0"/>
              <a:t>histos</a:t>
            </a:r>
            <a:r>
              <a:rPr lang="en-US" dirty="0" smtClean="0"/>
              <a:t> on several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</a:p>
          <a:p>
            <a:pPr lvl="1"/>
            <a:r>
              <a:rPr lang="en-US" dirty="0" smtClean="0"/>
              <a:t>What is the use case really like?</a:t>
            </a:r>
          </a:p>
          <a:p>
            <a:pPr lvl="2"/>
            <a:r>
              <a:rPr lang="en-US" dirty="0" smtClean="0"/>
              <a:t>What is the required performance (‘where’ can we put a lock)</a:t>
            </a:r>
          </a:p>
          <a:p>
            <a:pPr lvl="1"/>
            <a:r>
              <a:rPr lang="en-US" dirty="0" smtClean="0"/>
              <a:t>When is the data merge done?</a:t>
            </a:r>
          </a:p>
          <a:p>
            <a:pPr lvl="2"/>
            <a:r>
              <a:rPr lang="en-US" dirty="0" smtClean="0"/>
              <a:t>Every Fill</a:t>
            </a:r>
          </a:p>
          <a:p>
            <a:pPr lvl="2"/>
            <a:r>
              <a:rPr lang="en-US" dirty="0" smtClean="0"/>
              <a:t>Every so many calls fills</a:t>
            </a:r>
          </a:p>
          <a:p>
            <a:pPr lvl="3"/>
            <a:r>
              <a:rPr lang="en-US" dirty="0" smtClean="0"/>
              <a:t>One of the threads</a:t>
            </a:r>
          </a:p>
          <a:p>
            <a:pPr lvl="3"/>
            <a:r>
              <a:rPr lang="en-US" dirty="0" smtClean="0"/>
              <a:t>A merger thread?</a:t>
            </a:r>
          </a:p>
          <a:p>
            <a:pPr lvl="3"/>
            <a:r>
              <a:rPr lang="en-US" dirty="0" smtClean="0"/>
              <a:t>Why is it better that one </a:t>
            </a:r>
            <a:r>
              <a:rPr lang="en-US" dirty="0" err="1" smtClean="0"/>
              <a:t>histo</a:t>
            </a:r>
            <a:r>
              <a:rPr lang="en-US" dirty="0" smtClean="0"/>
              <a:t> per threads</a:t>
            </a:r>
          </a:p>
          <a:p>
            <a:pPr lvl="1"/>
            <a:r>
              <a:rPr lang="en-US" dirty="0" smtClean="0"/>
              <a:t>Are TH* really heavy weight?</a:t>
            </a:r>
          </a:p>
          <a:p>
            <a:pPr lvl="2"/>
            <a:r>
              <a:rPr lang="en-US" dirty="0" smtClean="0"/>
              <a:t>What is the real over-head?</a:t>
            </a:r>
          </a:p>
          <a:p>
            <a:pPr lvl="2"/>
            <a:r>
              <a:rPr lang="en-US" dirty="0" smtClean="0"/>
              <a:t>When/how is the allocate-the-bins-only-when needed used?</a:t>
            </a:r>
          </a:p>
          <a:p>
            <a:pPr lvl="1"/>
            <a:r>
              <a:rPr lang="en-US" dirty="0" smtClean="0"/>
              <a:t>Related concerns</a:t>
            </a:r>
          </a:p>
          <a:p>
            <a:pPr lvl="2"/>
            <a:r>
              <a:rPr lang="en-US" dirty="0" smtClean="0"/>
              <a:t>Should variable size and fixed size bins </a:t>
            </a:r>
            <a:r>
              <a:rPr lang="en-US" dirty="0" err="1" smtClean="0"/>
              <a:t>histo</a:t>
            </a:r>
            <a:r>
              <a:rPr lang="en-US" dirty="0" smtClean="0"/>
              <a:t> be more clearly separated?</a:t>
            </a:r>
          </a:p>
          <a:p>
            <a:pPr lvl="3"/>
            <a:r>
              <a:rPr lang="en-US" dirty="0" smtClean="0"/>
              <a:t>Improve performance, Reduce over head (of fixed size case)</a:t>
            </a:r>
          </a:p>
          <a:p>
            <a:pPr lvl="3"/>
            <a:r>
              <a:rPr lang="en-US" dirty="0" smtClean="0"/>
              <a:t>Is it making the interface harder to use/explain?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52480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interface idea.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25800" y="2438400"/>
            <a:ext cx="5410200" cy="869980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Main initialization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TH1F *</a:t>
            </a:r>
            <a:r>
              <a:rPr lang="en-US" dirty="0" err="1" smtClean="0"/>
              <a:t>mainh</a:t>
            </a:r>
            <a:r>
              <a:rPr lang="en-US" dirty="0" smtClean="0"/>
              <a:t> = new TH1F(“h”,….)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3200" y="3962400"/>
            <a:ext cx="3957453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err="1" smtClean="0"/>
              <a:t>HistoTaskHandle</a:t>
            </a:r>
            <a:r>
              <a:rPr lang="en-US" dirty="0" smtClean="0"/>
              <a:t> h(</a:t>
            </a:r>
            <a:r>
              <a:rPr lang="en-US" dirty="0" err="1" smtClean="0"/>
              <a:t>mainh</a:t>
            </a:r>
            <a:r>
              <a:rPr lang="en-US" dirty="0" smtClean="0"/>
              <a:t>);</a:t>
            </a:r>
          </a:p>
          <a:p>
            <a:r>
              <a:rPr lang="en-US" dirty="0"/>
              <a:t>h</a:t>
            </a:r>
            <a:r>
              <a:rPr lang="en-US" dirty="0" smtClean="0"/>
              <a:t>-&gt;</a:t>
            </a:r>
            <a:r>
              <a:rPr lang="en-US" dirty="0" err="1" smtClean="0"/>
              <a:t>SetBufferSize</a:t>
            </a:r>
            <a:r>
              <a:rPr lang="en-US" dirty="0" smtClean="0"/>
              <a:t>(…);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3200" y="5715000"/>
            <a:ext cx="3332106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iteration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54400" y="6934200"/>
            <a:ext cx="4694157" cy="1608643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Final task</a:t>
            </a:r>
          </a:p>
          <a:p>
            <a:r>
              <a:rPr lang="en-US" dirty="0" err="1"/>
              <a:t>f</a:t>
            </a:r>
            <a:r>
              <a:rPr lang="en-US" dirty="0" err="1" smtClean="0"/>
              <a:t>oreach</a:t>
            </a:r>
            <a:r>
              <a:rPr lang="en-US" dirty="0" smtClean="0"/>
              <a:t> handle h: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mainh</a:t>
            </a:r>
            <a:r>
              <a:rPr lang="en-US" dirty="0" smtClean="0"/>
              <a:t>-&gt;Add(h);</a:t>
            </a:r>
          </a:p>
          <a:p>
            <a:r>
              <a:rPr lang="en-US" dirty="0" err="1" smtClean="0"/>
              <a:t>outputdir</a:t>
            </a:r>
            <a:r>
              <a:rPr lang="en-US" dirty="0" smtClean="0"/>
              <a:t>-&gt;Write(</a:t>
            </a:r>
            <a:r>
              <a:rPr lang="en-US" dirty="0" err="1" smtClean="0"/>
              <a:t>mainh</a:t>
            </a:r>
            <a:r>
              <a:rPr lang="en-US" dirty="0" smtClean="0"/>
              <a:t>);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31000" y="5715000"/>
            <a:ext cx="3332106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iteration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31000" y="3962400"/>
            <a:ext cx="3957453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err="1" smtClean="0"/>
              <a:t>HistoTaskHandle</a:t>
            </a:r>
            <a:r>
              <a:rPr lang="en-US" dirty="0" smtClean="0"/>
              <a:t> h(</a:t>
            </a:r>
            <a:r>
              <a:rPr lang="en-US" dirty="0" err="1" smtClean="0"/>
              <a:t>mainh</a:t>
            </a:r>
            <a:r>
              <a:rPr lang="en-US" dirty="0" smtClean="0"/>
              <a:t>);</a:t>
            </a:r>
          </a:p>
          <a:p>
            <a:r>
              <a:rPr lang="en-US" dirty="0" smtClean="0"/>
              <a:t>h-&gt;</a:t>
            </a:r>
            <a:r>
              <a:rPr lang="en-US" dirty="0" err="1" smtClean="0"/>
              <a:t>SetBufferSize</a:t>
            </a:r>
            <a:r>
              <a:rPr lang="en-US" dirty="0"/>
              <a:t>(…)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838315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interface idea.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 Spot the difference </a:t>
            </a:r>
            <a:r>
              <a:rPr lang="en-US" sz="2800" dirty="0" smtClean="0">
                <a:sym typeface="Wingdings"/>
              </a:rPr>
              <a:t></a:t>
            </a: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225800" y="2438400"/>
            <a:ext cx="5410200" cy="869980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Main initialization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TH1F *</a:t>
            </a:r>
            <a:r>
              <a:rPr lang="en-US" dirty="0" err="1" smtClean="0"/>
              <a:t>mainh</a:t>
            </a:r>
            <a:r>
              <a:rPr lang="en-US" dirty="0" smtClean="0"/>
              <a:t> = new TH1F(“h”,….)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3200" y="3962400"/>
            <a:ext cx="3700923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smtClean="0"/>
              <a:t>TH1*h = </a:t>
            </a:r>
            <a:r>
              <a:rPr lang="en-US" dirty="0" err="1" smtClean="0"/>
              <a:t>mainh</a:t>
            </a:r>
            <a:r>
              <a:rPr lang="en-US" dirty="0" smtClean="0"/>
              <a:t>-&gt;Clone();</a:t>
            </a:r>
          </a:p>
          <a:p>
            <a:r>
              <a:rPr lang="en-US" dirty="0" smtClean="0"/>
              <a:t>h-&gt;</a:t>
            </a:r>
            <a:r>
              <a:rPr lang="en-US" dirty="0" err="1" smtClean="0"/>
              <a:t>SetBufferSize</a:t>
            </a:r>
            <a:r>
              <a:rPr lang="en-US" dirty="0" smtClean="0"/>
              <a:t>(…);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3200" y="5715000"/>
            <a:ext cx="3315785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</a:t>
            </a:r>
            <a:r>
              <a:rPr lang="en-US" b="1" i="1" dirty="0">
                <a:solidFill>
                  <a:srgbClr val="1D8A50"/>
                </a:solidFill>
              </a:rPr>
              <a:t> </a:t>
            </a:r>
            <a:r>
              <a:rPr lang="en-US" b="1" i="1" dirty="0">
                <a:solidFill>
                  <a:srgbClr val="1D8A50"/>
                </a:solidFill>
              </a:rPr>
              <a:t>Each</a:t>
            </a:r>
            <a:r>
              <a:rPr lang="en-US" b="1" i="1" dirty="0">
                <a:solidFill>
                  <a:srgbClr val="1D8A50"/>
                </a:solidFill>
              </a:rPr>
              <a:t> </a:t>
            </a:r>
            <a:r>
              <a:rPr lang="en-US" b="1" i="1" dirty="0">
                <a:solidFill>
                  <a:srgbClr val="1D8A50"/>
                </a:solidFill>
              </a:rPr>
              <a:t>task</a:t>
            </a:r>
            <a:r>
              <a:rPr lang="en-US" b="1" i="1" dirty="0">
                <a:solidFill>
                  <a:srgbClr val="1D8A50"/>
                </a:solidFill>
              </a:rPr>
              <a:t> </a:t>
            </a:r>
            <a:r>
              <a:rPr lang="en-US" b="1" i="1" dirty="0">
                <a:solidFill>
                  <a:srgbClr val="1D8A50"/>
                </a:solidFill>
              </a:rPr>
              <a:t>iteration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54400" y="6934200"/>
            <a:ext cx="4694157" cy="197797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Final task</a:t>
            </a:r>
          </a:p>
          <a:p>
            <a:r>
              <a:rPr lang="en-US" dirty="0" err="1"/>
              <a:t>f</a:t>
            </a:r>
            <a:r>
              <a:rPr lang="en-US" dirty="0" err="1" smtClean="0"/>
              <a:t>oreach</a:t>
            </a:r>
            <a:r>
              <a:rPr lang="en-US" dirty="0" smtClean="0"/>
              <a:t> handle h: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lst</a:t>
            </a:r>
            <a:r>
              <a:rPr lang="en-US" dirty="0" smtClean="0"/>
              <a:t>-&gt;Add(h);</a:t>
            </a:r>
          </a:p>
          <a:p>
            <a:r>
              <a:rPr lang="en-US" dirty="0" err="1"/>
              <a:t>m</a:t>
            </a:r>
            <a:r>
              <a:rPr lang="en-US" dirty="0" err="1" smtClean="0"/>
              <a:t>ainh</a:t>
            </a:r>
            <a:r>
              <a:rPr lang="en-US" dirty="0" smtClean="0"/>
              <a:t>-&gt;Merge(</a:t>
            </a:r>
            <a:r>
              <a:rPr lang="en-US" dirty="0" err="1" smtClean="0"/>
              <a:t>lst</a:t>
            </a:r>
            <a:r>
              <a:rPr lang="en-US" dirty="0" smtClean="0"/>
              <a:t>);</a:t>
            </a:r>
          </a:p>
          <a:p>
            <a:r>
              <a:rPr lang="en-US" dirty="0" err="1" smtClean="0"/>
              <a:t>outputdir</a:t>
            </a:r>
            <a:r>
              <a:rPr lang="en-US" dirty="0" smtClean="0"/>
              <a:t>-&gt;Write(</a:t>
            </a:r>
            <a:r>
              <a:rPr lang="en-US" dirty="0" err="1" smtClean="0"/>
              <a:t>mainh</a:t>
            </a:r>
            <a:r>
              <a:rPr lang="en-US" dirty="0" smtClean="0"/>
              <a:t>);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31000" y="5715000"/>
            <a:ext cx="3332106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iteration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31000" y="3962400"/>
            <a:ext cx="3700923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/>
              <a:t>TH1*h = </a:t>
            </a:r>
            <a:r>
              <a:rPr lang="en-US" dirty="0" err="1"/>
              <a:t>mainh</a:t>
            </a:r>
            <a:r>
              <a:rPr lang="en-US" dirty="0"/>
              <a:t>-&gt;Clone();</a:t>
            </a:r>
          </a:p>
          <a:p>
            <a:r>
              <a:rPr lang="en-US" dirty="0" smtClean="0"/>
              <a:t>h-&gt;</a:t>
            </a:r>
            <a:r>
              <a:rPr lang="en-US" dirty="0" err="1" smtClean="0"/>
              <a:t>SetBufferSize</a:t>
            </a:r>
            <a:r>
              <a:rPr lang="en-US" dirty="0"/>
              <a:t>(…)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129947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ROOT uses threads that should be not computationally intensive</a:t>
            </a:r>
          </a:p>
          <a:p>
            <a:pPr lvl="1"/>
            <a:r>
              <a:rPr lang="en-US" dirty="0" smtClean="0"/>
              <a:t>Example: prefetching thread</a:t>
            </a:r>
          </a:p>
          <a:p>
            <a:endParaRPr lang="en-US" dirty="0" smtClean="0"/>
          </a:p>
          <a:p>
            <a:r>
              <a:rPr lang="en-US" dirty="0" smtClean="0"/>
              <a:t>If ROOT wants to run </a:t>
            </a:r>
            <a:r>
              <a:rPr lang="en-US" dirty="0" err="1" smtClean="0"/>
              <a:t>cpu</a:t>
            </a:r>
            <a:r>
              <a:rPr lang="en-US" dirty="0" smtClean="0"/>
              <a:t>-intensive tasks they must (be able to be forced to) request CPU time from the framework</a:t>
            </a:r>
          </a:p>
          <a:p>
            <a:pPr lvl="1"/>
            <a:r>
              <a:rPr lang="en-US" dirty="0" smtClean="0"/>
              <a:t>For example a parallel unzipping would need to be a Task pushed on the TBB stack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Implies that when adding improvement that uses parallel execution we ought to follow a task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12786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vs. 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Task model simpler to use</a:t>
            </a:r>
          </a:p>
          <a:p>
            <a:pPr lvl="1"/>
            <a:r>
              <a:rPr lang="en-US" dirty="0" smtClean="0"/>
              <a:t>Delegate load balancing to ‘framework’</a:t>
            </a:r>
          </a:p>
          <a:p>
            <a:pPr lvl="1"/>
            <a:r>
              <a:rPr lang="en-US" dirty="0" smtClean="0"/>
              <a:t>Similar to Proof</a:t>
            </a:r>
          </a:p>
          <a:p>
            <a:pPr lvl="2"/>
            <a:r>
              <a:rPr lang="en-US" dirty="0" smtClean="0"/>
              <a:t>However task more ‘flexible’ control flow</a:t>
            </a:r>
          </a:p>
          <a:p>
            <a:pPr lvl="2"/>
            <a:r>
              <a:rPr lang="en-US" dirty="0" smtClean="0"/>
              <a:t>Proof more extensive (over more hardware </a:t>
            </a:r>
            <a:r>
              <a:rPr lang="en-US" dirty="0" err="1" smtClean="0"/>
              <a:t>config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Should we promote the task mode (tutorials, etc.) ?</a:t>
            </a:r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Need (virtual) Interface</a:t>
            </a:r>
          </a:p>
          <a:p>
            <a:pPr lvl="2"/>
            <a:r>
              <a:rPr lang="en-US" dirty="0" smtClean="0"/>
              <a:t>To allow replacing TBB with Apple GCD.</a:t>
            </a:r>
          </a:p>
          <a:p>
            <a:pPr lvl="1"/>
            <a:r>
              <a:rPr lang="en-US" dirty="0" smtClean="0"/>
              <a:t>Need always available default implementation</a:t>
            </a:r>
          </a:p>
          <a:p>
            <a:pPr lvl="2"/>
            <a:r>
              <a:rPr lang="en-US" dirty="0" smtClean="0"/>
              <a:t>Which is easily replaceable by the user controlled one.</a:t>
            </a:r>
          </a:p>
          <a:p>
            <a:pPr lvl="1"/>
            <a:r>
              <a:rPr lang="en-US" dirty="0" smtClean="0"/>
              <a:t>Need to be pluggable/controllable by the user</a:t>
            </a:r>
          </a:p>
          <a:p>
            <a:r>
              <a:rPr lang="en-US" dirty="0" smtClean="0"/>
              <a:t>Other Utilities we could offer</a:t>
            </a:r>
          </a:p>
          <a:p>
            <a:pPr lvl="1"/>
            <a:r>
              <a:rPr lang="en-US" dirty="0" smtClean="0"/>
              <a:t>Similar to boost::</a:t>
            </a:r>
            <a:r>
              <a:rPr lang="en-US" dirty="0" err="1" smtClean="0"/>
              <a:t>thread_specific</a:t>
            </a:r>
            <a:r>
              <a:rPr lang="en-US" dirty="0" smtClean="0"/>
              <a:t> smart pointer.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553777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vs. Task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difference?</a:t>
            </a:r>
          </a:p>
          <a:p>
            <a:r>
              <a:rPr lang="en-US" dirty="0" smtClean="0"/>
              <a:t>i.e. can PROOF(lite-with-thread) be (extended to be) our interface?</a:t>
            </a:r>
          </a:p>
          <a:p>
            <a:r>
              <a:rPr lang="en-US" dirty="0" smtClean="0"/>
              <a:t>If not how do we provide a smooth experience</a:t>
            </a:r>
          </a:p>
          <a:p>
            <a:pPr lvl="1"/>
            <a:r>
              <a:rPr lang="en-US" dirty="0" smtClean="0"/>
              <a:t>From single stream of operation</a:t>
            </a:r>
          </a:p>
          <a:p>
            <a:pPr lvl="1"/>
            <a:r>
              <a:rPr lang="en-US" dirty="0" smtClean="0"/>
              <a:t>To many streams of operation</a:t>
            </a:r>
          </a:p>
          <a:p>
            <a:pPr lvl="1"/>
            <a:r>
              <a:rPr lang="en-US" dirty="0" smtClean="0"/>
              <a:t>To many machine with many streams of operations</a:t>
            </a:r>
          </a:p>
          <a:p>
            <a:pPr lvl="1"/>
            <a:r>
              <a:rPr lang="en-US" dirty="0" smtClean="0"/>
              <a:t>Without changing the code?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82081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Vectorization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alternative </a:t>
            </a:r>
            <a:r>
              <a:rPr lang="en-US" dirty="0" err="1" smtClean="0"/>
              <a:t>vectorization</a:t>
            </a:r>
            <a:r>
              <a:rPr lang="en-US" dirty="0" smtClean="0"/>
              <a:t> techniques</a:t>
            </a:r>
          </a:p>
          <a:p>
            <a:pPr lvl="1"/>
            <a:r>
              <a:rPr lang="en-US" dirty="0" smtClean="0"/>
              <a:t>VC, VDT, </a:t>
            </a:r>
            <a:r>
              <a:rPr lang="en-US" dirty="0" err="1" smtClean="0"/>
              <a:t>Cuda</a:t>
            </a:r>
            <a:r>
              <a:rPr lang="en-US" dirty="0" smtClean="0"/>
              <a:t>, by hand, etc.</a:t>
            </a:r>
          </a:p>
          <a:p>
            <a:r>
              <a:rPr lang="en-US" dirty="0" err="1" smtClean="0"/>
              <a:t>GeantV</a:t>
            </a:r>
            <a:r>
              <a:rPr lang="en-US" dirty="0"/>
              <a:t> </a:t>
            </a:r>
            <a:r>
              <a:rPr lang="en-US" dirty="0" smtClean="0"/>
              <a:t>uses template techniques and traits to steer the choice.</a:t>
            </a:r>
          </a:p>
          <a:p>
            <a:r>
              <a:rPr lang="en-US" dirty="0" smtClean="0"/>
              <a:t>Should we adopt the same techniques</a:t>
            </a:r>
          </a:p>
          <a:p>
            <a:pPr lvl="1"/>
            <a:r>
              <a:rPr lang="en-US" dirty="0" smtClean="0"/>
              <a:t>and share/distribute the common parts?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40773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en-US" sz="8800" dirty="0" smtClean="0"/>
              <a:t>Backup slides</a:t>
            </a:r>
            <a:endParaRPr lang="en-US" sz="8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175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7600" y="1295400"/>
            <a:ext cx="10198100" cy="8001000"/>
          </a:xfrm>
        </p:spPr>
        <p:txBody>
          <a:bodyPr anchor="ctr"/>
          <a:lstStyle/>
          <a:p>
            <a:r>
              <a:rPr lang="en-US" dirty="0" smtClean="0"/>
              <a:t>Multi</a:t>
            </a:r>
            <a:r>
              <a:rPr lang="en-US" dirty="0"/>
              <a:t>-</a:t>
            </a:r>
            <a:r>
              <a:rPr lang="en-US" dirty="0" smtClean="0"/>
              <a:t>processing / Multi-threading</a:t>
            </a:r>
          </a:p>
          <a:p>
            <a:endParaRPr lang="en-US" dirty="0" smtClean="0"/>
          </a:p>
          <a:p>
            <a:r>
              <a:rPr lang="en-US" dirty="0" smtClean="0"/>
              <a:t>Performances improvements</a:t>
            </a:r>
          </a:p>
          <a:p>
            <a:pPr lvl="1"/>
            <a:r>
              <a:rPr lang="en-US" sz="2400" dirty="0" smtClean="0"/>
              <a:t>Amdahl, File Format, Streaming, </a:t>
            </a:r>
            <a:r>
              <a:rPr lang="en-US" sz="2400" dirty="0" err="1" smtClean="0"/>
              <a:t>Vectorization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Interface Simplification and Clarification</a:t>
            </a:r>
          </a:p>
          <a:p>
            <a:pPr lvl="1"/>
            <a:r>
              <a:rPr lang="en-US" sz="2400" dirty="0"/>
              <a:t>Leverage </a:t>
            </a:r>
            <a:r>
              <a:rPr lang="en-US" sz="2400" b="1" i="1" dirty="0"/>
              <a:t>C++11 </a:t>
            </a:r>
            <a:r>
              <a:rPr lang="en-US" sz="2400" dirty="0"/>
              <a:t>for ease of use/</a:t>
            </a:r>
            <a:r>
              <a:rPr lang="en-US" sz="2400" dirty="0" smtClean="0"/>
              <a:t>documentation</a:t>
            </a:r>
            <a:endParaRPr lang="en-US" sz="2400" dirty="0"/>
          </a:p>
          <a:p>
            <a:pPr lvl="1"/>
            <a:endParaRPr lang="en-US" dirty="0" smtClean="0"/>
          </a:p>
          <a:p>
            <a:r>
              <a:rPr lang="en-US" dirty="0" smtClean="0"/>
              <a:t>Interoperability</a:t>
            </a:r>
          </a:p>
          <a:p>
            <a:pPr lvl="1"/>
            <a:r>
              <a:rPr lang="en-US" sz="2400" b="1" i="1" dirty="0"/>
              <a:t>HDF5, R, Python, Blaze, </a:t>
            </a:r>
            <a:r>
              <a:rPr lang="en-US" sz="2400" b="1" i="1" dirty="0" err="1"/>
              <a:t>numpy</a:t>
            </a:r>
            <a:r>
              <a:rPr lang="en-US" sz="2400" dirty="0"/>
              <a:t>, etc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Additional statistics and Feedback on I/O </a:t>
            </a:r>
            <a:r>
              <a:rPr lang="en-US" dirty="0" err="1" smtClean="0"/>
              <a:t>Perf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5F64-FADE-A342-9B92-5FBBAAAFF39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886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500" y="0"/>
            <a:ext cx="8166100" cy="1193800"/>
          </a:xfrm>
        </p:spPr>
        <p:txBody>
          <a:bodyPr/>
          <a:lstStyle/>
          <a:p>
            <a:pPr algn="ctr"/>
            <a:r>
              <a:rPr lang="en-US" dirty="0" smtClean="0"/>
              <a:t>  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7200" y="1600200"/>
            <a:ext cx="9588500" cy="7937500"/>
          </a:xfrm>
        </p:spPr>
        <p:txBody>
          <a:bodyPr anchor="ctr"/>
          <a:lstStyle/>
          <a:p>
            <a:r>
              <a:rPr lang="en-US" dirty="0" smtClean="0"/>
              <a:t>ROOT</a:t>
            </a:r>
            <a:endParaRPr lang="en-US" b="1" i="1" dirty="0" smtClean="0"/>
          </a:p>
          <a:p>
            <a:pPr marL="1195388" lvl="1"/>
            <a:endParaRPr lang="en-US" dirty="0"/>
          </a:p>
          <a:p>
            <a:r>
              <a:rPr lang="en-US" dirty="0" smtClean="0"/>
              <a:t>I/O</a:t>
            </a:r>
          </a:p>
          <a:p>
            <a:endParaRPr lang="en-US" dirty="0" smtClean="0"/>
          </a:p>
          <a:p>
            <a:r>
              <a:rPr lang="en-US" dirty="0" smtClean="0"/>
              <a:t>Concurrency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019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Import Chris’ changes to </a:t>
            </a:r>
            <a:r>
              <a:rPr lang="en-US" b="1" i="1" dirty="0" smtClean="0"/>
              <a:t>v5.34</a:t>
            </a:r>
            <a:r>
              <a:rPr lang="en-US" dirty="0" smtClean="0"/>
              <a:t> and port to </a:t>
            </a:r>
            <a:r>
              <a:rPr lang="en-US" b="1" i="1" dirty="0" smtClean="0"/>
              <a:t>v6.02</a:t>
            </a:r>
          </a:p>
          <a:p>
            <a:endParaRPr lang="en-US" b="1" dirty="0" smtClean="0"/>
          </a:p>
          <a:p>
            <a:r>
              <a:rPr lang="en-US" dirty="0" smtClean="0"/>
              <a:t>Extend the ability to disable auto-add</a:t>
            </a:r>
          </a:p>
          <a:p>
            <a:pPr lvl="1"/>
            <a:r>
              <a:rPr lang="en-US" dirty="0" smtClean="0"/>
              <a:t>Limited to </a:t>
            </a:r>
            <a:r>
              <a:rPr lang="en-US" b="1" i="1" dirty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TH*</a:t>
            </a:r>
            <a:r>
              <a:rPr lang="en-US" dirty="0" smtClean="0"/>
              <a:t> so far</a:t>
            </a:r>
          </a:p>
          <a:p>
            <a:pPr lvl="1"/>
            <a:r>
              <a:rPr lang="en-US" dirty="0" smtClean="0"/>
              <a:t>Remove use of </a:t>
            </a:r>
            <a:r>
              <a:rPr lang="en-US" b="1" i="1" dirty="0" smtClean="0"/>
              <a:t>I/O</a:t>
            </a:r>
            <a:r>
              <a:rPr lang="en-US" i="1" dirty="0" smtClean="0"/>
              <a:t> </a:t>
            </a:r>
            <a:r>
              <a:rPr lang="en-US" dirty="0" smtClean="0"/>
              <a:t>in </a:t>
            </a:r>
            <a:r>
              <a:rPr lang="en-US" b="1" i="1" dirty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TH*::Clone</a:t>
            </a:r>
          </a:p>
          <a:p>
            <a:endParaRPr lang="en-US" dirty="0" smtClean="0"/>
          </a:p>
          <a:p>
            <a:r>
              <a:rPr lang="en-US" dirty="0" smtClean="0"/>
              <a:t>Resolve parallelism limitations</a:t>
            </a:r>
          </a:p>
          <a:p>
            <a:pPr lvl="1"/>
            <a:r>
              <a:rPr lang="en-US" dirty="0" smtClean="0"/>
              <a:t>As shown </a:t>
            </a:r>
            <a:r>
              <a:rPr lang="en-US" dirty="0"/>
              <a:t>in the </a:t>
            </a:r>
            <a:r>
              <a:rPr lang="en-US" b="1" dirty="0"/>
              <a:t>CMS</a:t>
            </a:r>
            <a:r>
              <a:rPr lang="en-US" dirty="0"/>
              <a:t> condition database example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5F64-FADE-A342-9B92-5FBBAAAFF39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0" y="2819400"/>
            <a:ext cx="3086063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396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6600"/>
                </a:solidFill>
              </a:rPr>
              <a:t>Histogram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multi-threading</a:t>
            </a:r>
          </a:p>
          <a:p>
            <a:pPr lvl="1"/>
            <a:r>
              <a:rPr lang="en-US" dirty="0" smtClean="0"/>
              <a:t>Need to start prototyping &amp;</a:t>
            </a:r>
            <a:br>
              <a:rPr lang="en-US" dirty="0" smtClean="0"/>
            </a:br>
            <a:r>
              <a:rPr lang="en-US" dirty="0" smtClean="0"/>
              <a:t>testing </a:t>
            </a:r>
            <a:r>
              <a:rPr lang="en-US" dirty="0" err="1" smtClean="0"/>
              <a:t>asap</a:t>
            </a:r>
            <a:endParaRPr lang="en-US" dirty="0" smtClean="0"/>
          </a:p>
          <a:p>
            <a:pPr lvl="1"/>
            <a:r>
              <a:rPr lang="en-US" dirty="0" smtClean="0"/>
              <a:t>New interface to incrementally</a:t>
            </a:r>
            <a:br>
              <a:rPr lang="en-US" dirty="0" smtClean="0"/>
            </a:br>
            <a:r>
              <a:rPr lang="en-US" dirty="0" smtClean="0"/>
              <a:t>merge histograms from </a:t>
            </a:r>
            <a:br>
              <a:rPr lang="en-US" dirty="0" smtClean="0"/>
            </a:br>
            <a:r>
              <a:rPr lang="en-US" dirty="0" smtClean="0"/>
              <a:t>multiple threads</a:t>
            </a:r>
          </a:p>
          <a:p>
            <a:r>
              <a:rPr lang="en-US" dirty="0" smtClean="0"/>
              <a:t>Read</a:t>
            </a:r>
            <a:r>
              <a:rPr lang="en-US" dirty="0"/>
              <a:t>/Write </a:t>
            </a:r>
            <a:r>
              <a:rPr lang="en-US" b="1" i="1" dirty="0" smtClean="0">
                <a:solidFill>
                  <a:srgbClr val="FF6600"/>
                </a:solidFill>
              </a:rPr>
              <a:t>TTree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branches </a:t>
            </a:r>
            <a:r>
              <a:rPr lang="en-US" dirty="0"/>
              <a:t>in multiple user thread</a:t>
            </a:r>
          </a:p>
          <a:p>
            <a:pPr lvl="1"/>
            <a:r>
              <a:rPr lang="en-US" dirty="0"/>
              <a:t>Need to start prototyping/testing </a:t>
            </a:r>
            <a:r>
              <a:rPr lang="en-US" dirty="0" err="1" smtClean="0"/>
              <a:t>asap</a:t>
            </a:r>
            <a:endParaRPr lang="en-US" dirty="0"/>
          </a:p>
          <a:p>
            <a:pPr lvl="1"/>
            <a:r>
              <a:rPr lang="en-US" dirty="0"/>
              <a:t>Do we need new/simpler </a:t>
            </a:r>
            <a:r>
              <a:rPr lang="en-US" dirty="0" smtClean="0"/>
              <a:t>interface?</a:t>
            </a:r>
            <a:endParaRPr lang="en-US" dirty="0"/>
          </a:p>
          <a:p>
            <a:pPr lvl="1"/>
            <a:r>
              <a:rPr lang="en-US" dirty="0" smtClean="0"/>
              <a:t>Need </a:t>
            </a:r>
            <a:r>
              <a:rPr lang="en-US" dirty="0"/>
              <a:t>to design the limit and semantics</a:t>
            </a:r>
          </a:p>
          <a:p>
            <a:pPr lvl="1"/>
            <a:r>
              <a:rPr lang="en-US" dirty="0"/>
              <a:t>Extra </a:t>
            </a:r>
            <a:r>
              <a:rPr lang="en-US" dirty="0" smtClean="0"/>
              <a:t>complexity/cost </a:t>
            </a:r>
            <a:r>
              <a:rPr lang="en-US" dirty="0"/>
              <a:t>to conserve basket clustering</a:t>
            </a:r>
          </a:p>
          <a:p>
            <a:pPr lvl="1"/>
            <a:r>
              <a:rPr lang="en-US" dirty="0"/>
              <a:t>Require </a:t>
            </a:r>
            <a:r>
              <a:rPr lang="en-US" b="1" i="1" dirty="0">
                <a:solidFill>
                  <a:srgbClr val="FF6600"/>
                </a:solidFill>
              </a:rPr>
              <a:t>TFile</a:t>
            </a:r>
            <a:r>
              <a:rPr lang="en-US" sz="2800" dirty="0"/>
              <a:t> </a:t>
            </a:r>
            <a:r>
              <a:rPr lang="en-US" dirty="0"/>
              <a:t>synchronization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5F64-FADE-A342-9B92-5FBBAAAFF399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294" y="1371600"/>
            <a:ext cx="600185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231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00" y="1562100"/>
            <a:ext cx="12306300" cy="7785100"/>
          </a:xfrm>
        </p:spPr>
        <p:txBody>
          <a:bodyPr>
            <a:normAutofit fontScale="92500"/>
          </a:bodyPr>
          <a:lstStyle/>
          <a:p>
            <a:r>
              <a:rPr lang="en-US" b="1" i="1" dirty="0" smtClean="0"/>
              <a:t>Cling</a:t>
            </a:r>
            <a:r>
              <a:rPr lang="en-US" dirty="0" smtClean="0"/>
              <a:t> enables support for robust multi-thread </a:t>
            </a:r>
            <a:r>
              <a:rPr lang="en-US" b="1" i="1" dirty="0" smtClean="0"/>
              <a:t>I/O</a:t>
            </a:r>
          </a:p>
          <a:p>
            <a:pPr lvl="1"/>
            <a:r>
              <a:rPr lang="en-US" b="1" i="1" dirty="0" smtClean="0"/>
              <a:t>Cling</a:t>
            </a:r>
            <a:r>
              <a:rPr lang="en-US" dirty="0" smtClean="0"/>
              <a:t> has clear separation of database engine and execution engine allowing to lock them independently</a:t>
            </a:r>
          </a:p>
          <a:p>
            <a:endParaRPr lang="en-US" dirty="0" smtClean="0"/>
          </a:p>
          <a:p>
            <a:r>
              <a:rPr lang="en-US" dirty="0" smtClean="0"/>
              <a:t>Chris’ changes allow multi</a:t>
            </a:r>
            <a:r>
              <a:rPr lang="en-US" dirty="0" smtClean="0"/>
              <a:t>-threaded </a:t>
            </a:r>
            <a:r>
              <a:rPr lang="en-US" b="1" i="1" dirty="0" smtClean="0"/>
              <a:t>I/O</a:t>
            </a:r>
            <a:r>
              <a:rPr lang="en-US" dirty="0" smtClean="0"/>
              <a:t> </a:t>
            </a:r>
            <a:r>
              <a:rPr lang="en-US" dirty="0" smtClean="0"/>
              <a:t>as </a:t>
            </a:r>
            <a:r>
              <a:rPr lang="en-US" dirty="0" smtClean="0"/>
              <a:t>long as</a:t>
            </a:r>
          </a:p>
          <a:p>
            <a:pPr lvl="1"/>
            <a:r>
              <a:rPr lang="en-US" sz="3400" kern="1200" dirty="0" smtClean="0">
                <a:latin typeface="Georgia" charset="0"/>
                <a:ea typeface="ＭＳ Ｐゴシック" charset="0"/>
              </a:rPr>
              <a:t>Each </a:t>
            </a:r>
            <a:r>
              <a:rPr lang="en-US" sz="3400" b="1" i="1" kern="1200" dirty="0" smtClean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TFile</a:t>
            </a:r>
            <a:r>
              <a:rPr lang="en-US" dirty="0" smtClean="0"/>
              <a:t> and </a:t>
            </a:r>
            <a:r>
              <a:rPr lang="en-US" sz="3400" b="1" i="1" kern="1200" dirty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TTree</a:t>
            </a:r>
            <a:r>
              <a:rPr lang="en-US" dirty="0" smtClean="0"/>
              <a:t> objects are accessed by only one thread (or the user code is explicitly locking the access to them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Interpreter is *not* the top level entry </a:t>
            </a:r>
            <a:r>
              <a:rPr lang="en-US" dirty="0" smtClean="0"/>
              <a:t>point.</a:t>
            </a:r>
            <a:endParaRPr lang="en-US" dirty="0" smtClean="0"/>
          </a:p>
          <a:p>
            <a:pPr lvl="1"/>
            <a:r>
              <a:rPr lang="en-US" b="1" i="1" dirty="0" smtClean="0"/>
              <a:t>Cling</a:t>
            </a:r>
            <a:r>
              <a:rPr lang="en-US" dirty="0" smtClean="0"/>
              <a:t> will allow to remove the second limitation.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More has to be done to optimize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object layout </a:t>
            </a:r>
            <a:r>
              <a:rPr lang="en-US" dirty="0" smtClean="0"/>
              <a:t>leads </a:t>
            </a:r>
            <a:r>
              <a:rPr lang="en-US" dirty="0"/>
              <a:t>to poor performance and poor </a:t>
            </a:r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Reduce </a:t>
            </a:r>
            <a:r>
              <a:rPr lang="en-US" dirty="0"/>
              <a:t>number of ‘class/version/checksum’ </a:t>
            </a:r>
            <a:r>
              <a:rPr lang="en-US" dirty="0" smtClean="0"/>
              <a:t>searches</a:t>
            </a:r>
            <a:endParaRPr lang="en-US" dirty="0"/>
          </a:p>
          <a:p>
            <a:pPr lvl="2"/>
            <a:r>
              <a:rPr lang="en-US" dirty="0" smtClean="0"/>
              <a:t>To </a:t>
            </a:r>
            <a:r>
              <a:rPr lang="en-US" dirty="0"/>
              <a:t>reduce the number of atomic and thread local </a:t>
            </a:r>
            <a:r>
              <a:rPr lang="en-US" dirty="0" smtClean="0"/>
              <a:t>uses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052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Merge Challenges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official daemon/thread </a:t>
            </a:r>
            <a:r>
              <a:rPr lang="en-US" b="1" i="1" dirty="0" err="1">
                <a:solidFill>
                  <a:srgbClr val="FF6600"/>
                </a:solidFill>
              </a:rPr>
              <a:t>parallelMergeServer</a:t>
            </a:r>
            <a:endParaRPr lang="en-US" b="1" i="1" dirty="0">
              <a:solidFill>
                <a:srgbClr val="FF6600"/>
              </a:solidFill>
            </a:endParaRPr>
          </a:p>
          <a:p>
            <a:pPr lvl="1"/>
            <a:r>
              <a:rPr lang="en-US" sz="2000" dirty="0" smtClean="0"/>
              <a:t>Could use </a:t>
            </a:r>
            <a:r>
              <a:rPr lang="en-US" sz="2000" b="1" i="1" dirty="0" smtClean="0">
                <a:latin typeface="Times New Roman"/>
                <a:cs typeface="Times New Roman"/>
              </a:rPr>
              <a:t>Zero </a:t>
            </a:r>
            <a:r>
              <a:rPr lang="en-US" sz="2000" b="1" i="1" dirty="0" smtClean="0"/>
              <a:t>MQ </a:t>
            </a:r>
            <a:r>
              <a:rPr lang="en-US" sz="2000" dirty="0" smtClean="0"/>
              <a:t>as underlying transport.</a:t>
            </a:r>
            <a:endParaRPr lang="en-US" dirty="0" smtClean="0"/>
          </a:p>
          <a:p>
            <a:r>
              <a:rPr lang="en-US" dirty="0" smtClean="0"/>
              <a:t>Need to efficiently </a:t>
            </a:r>
            <a:r>
              <a:rPr lang="en-US" dirty="0" smtClean="0"/>
              <a:t>deal with many histograms</a:t>
            </a:r>
          </a:p>
          <a:p>
            <a:pPr lvl="1"/>
            <a:r>
              <a:rPr lang="en-US" sz="2400" dirty="0" smtClean="0"/>
              <a:t>Each of them still need to be merged at the </a:t>
            </a:r>
            <a:r>
              <a:rPr lang="en-US" sz="2400" dirty="0" smtClean="0"/>
              <a:t>end</a:t>
            </a:r>
            <a:endParaRPr lang="en-US" sz="2400" dirty="0" smtClean="0"/>
          </a:p>
          <a:p>
            <a:r>
              <a:rPr lang="en-US" dirty="0" smtClean="0"/>
              <a:t>Lack of ordering of the output of the workers</a:t>
            </a:r>
          </a:p>
          <a:p>
            <a:pPr lvl="1"/>
            <a:r>
              <a:rPr lang="en-US" sz="2400" dirty="0" smtClean="0"/>
              <a:t>No enforcing of luminosity block boundaries for example</a:t>
            </a:r>
          </a:p>
          <a:p>
            <a:pPr lvl="1"/>
            <a:r>
              <a:rPr lang="en-US" sz="2400" dirty="0" smtClean="0"/>
              <a:t>Support </a:t>
            </a:r>
            <a:r>
              <a:rPr lang="en-US" sz="2400" dirty="0" smtClean="0"/>
              <a:t>for </a:t>
            </a:r>
            <a:r>
              <a:rPr lang="en-US" sz="2400" dirty="0" smtClean="0"/>
              <a:t>ordering increases worker/server coupling</a:t>
            </a:r>
            <a:endParaRPr lang="en-US" sz="2400" dirty="0" smtClean="0"/>
          </a:p>
          <a:p>
            <a:pPr lvl="1"/>
            <a:r>
              <a:rPr lang="en-US" sz="2400" dirty="0" smtClean="0"/>
              <a:t>Space reservation </a:t>
            </a:r>
            <a:r>
              <a:rPr lang="en-US" sz="2400" dirty="0" smtClean="0"/>
              <a:t>is challenging </a:t>
            </a:r>
            <a:r>
              <a:rPr lang="en-US" sz="2400" dirty="0" smtClean="0"/>
              <a:t>(variable entry)</a:t>
            </a:r>
          </a:p>
          <a:p>
            <a:pPr lvl="1"/>
            <a:endParaRPr lang="en-US" sz="2400" dirty="0" smtClean="0"/>
          </a:p>
          <a:p>
            <a:r>
              <a:rPr lang="en-US" dirty="0" smtClean="0"/>
              <a:t>Need a new concept (an </a:t>
            </a:r>
            <a:r>
              <a:rPr lang="en-US" b="1" i="1" dirty="0">
                <a:solidFill>
                  <a:srgbClr val="FF6600"/>
                </a:solidFill>
              </a:rPr>
              <a:t>Entry</a:t>
            </a:r>
            <a:r>
              <a:rPr lang="en-US" b="1" dirty="0" smtClean="0"/>
              <a:t> </a:t>
            </a:r>
            <a:r>
              <a:rPr lang="en-US" b="1" i="1" dirty="0">
                <a:solidFill>
                  <a:srgbClr val="FF6600"/>
                </a:solidFill>
              </a:rPr>
              <a:t>Block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‘Set of entries that are semantically related’</a:t>
            </a:r>
          </a:p>
          <a:p>
            <a:pPr lvl="1"/>
            <a:r>
              <a:rPr lang="en-US" dirty="0" smtClean="0"/>
              <a:t>To be used to gather those entries together ‘automatically’</a:t>
            </a:r>
          </a:p>
          <a:p>
            <a:pPr lvl="1"/>
            <a:r>
              <a:rPr lang="en-US" dirty="0" smtClean="0"/>
              <a:t>Need flexible/customizable marker</a:t>
            </a:r>
          </a:p>
          <a:p>
            <a:pPr lvl="1"/>
            <a:r>
              <a:rPr lang="en-US" dirty="0" smtClean="0"/>
              <a:t>Is it really worth the extra complexity?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C8F2E-FFAD-F341-AEED-116DF2BAE84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041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600" y="3124200"/>
            <a:ext cx="5537200" cy="41529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ully </a:t>
            </a:r>
            <a:r>
              <a:rPr lang="en-US" dirty="0" smtClean="0"/>
              <a:t>tested and performing </a:t>
            </a:r>
            <a:r>
              <a:rPr lang="en-US" dirty="0" smtClean="0"/>
              <a:t>version requires</a:t>
            </a:r>
          </a:p>
          <a:p>
            <a:pPr lvl="2"/>
            <a:r>
              <a:rPr lang="en-US" dirty="0" smtClean="0"/>
              <a:t>Parallel Merge Thread</a:t>
            </a:r>
            <a:endParaRPr lang="en-US" dirty="0" smtClean="0"/>
          </a:p>
          <a:p>
            <a:pPr lvl="2"/>
            <a:r>
              <a:rPr lang="en-US" dirty="0" smtClean="0"/>
              <a:t>Parallel </a:t>
            </a:r>
            <a:r>
              <a:rPr lang="en-US" dirty="0"/>
              <a:t>Merge </a:t>
            </a:r>
            <a:r>
              <a:rPr lang="en-US" dirty="0" smtClean="0"/>
              <a:t>Daemon (authorization, auto-start, error handling)</a:t>
            </a:r>
            <a:endParaRPr lang="en-US" dirty="0"/>
          </a:p>
          <a:p>
            <a:pPr lvl="2"/>
            <a:r>
              <a:rPr lang="en-US" b="1" i="1" dirty="0">
                <a:solidFill>
                  <a:srgbClr val="FF0000"/>
                </a:solidFill>
              </a:rPr>
              <a:t>Parallel Merge for </a:t>
            </a:r>
            <a:r>
              <a:rPr lang="en-US" b="1" i="1" dirty="0" smtClean="0">
                <a:solidFill>
                  <a:srgbClr val="FF0000"/>
                </a:solidFill>
              </a:rPr>
              <a:t>Histogram </a:t>
            </a:r>
            <a:r>
              <a:rPr lang="en-US" dirty="0" smtClean="0">
                <a:solidFill>
                  <a:srgbClr val="000000"/>
                </a:solidFill>
              </a:rPr>
              <a:t>(proper set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of benchmarks, performance improvement, etc.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 smtClean="0"/>
          </a:p>
          <a:p>
            <a:pPr marL="39688" indent="0">
              <a:buNone/>
            </a:pPr>
            <a:endParaRPr lang="en-US" dirty="0" smtClean="0"/>
          </a:p>
          <a:p>
            <a:pPr marL="39688" indent="0">
              <a:buNone/>
            </a:pPr>
            <a:endParaRPr lang="en-US" sz="1200" dirty="0"/>
          </a:p>
          <a:p>
            <a:r>
              <a:rPr lang="en-US" dirty="0" smtClean="0"/>
              <a:t>Benchmarks</a:t>
            </a:r>
          </a:p>
          <a:p>
            <a:pPr lvl="1"/>
            <a:r>
              <a:rPr lang="en-US" dirty="0" smtClean="0"/>
              <a:t>Still to be designed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ased on existing example (some multithread) and new example based of the </a:t>
            </a:r>
            <a:r>
              <a:rPr lang="en-US" b="1" i="1" dirty="0" smtClean="0">
                <a:solidFill>
                  <a:srgbClr val="FF6600"/>
                </a:solidFill>
              </a:rPr>
              <a:t>Event</a:t>
            </a:r>
            <a:r>
              <a:rPr lang="en-US" dirty="0" smtClean="0"/>
              <a:t> test.</a:t>
            </a:r>
          </a:p>
          <a:p>
            <a:pPr lvl="1"/>
            <a:r>
              <a:rPr lang="en-US" dirty="0" smtClean="0"/>
              <a:t>Based on experiment uses cases.</a:t>
            </a:r>
          </a:p>
          <a:p>
            <a:pPr lvl="2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</a:t>
            </a:r>
            <a:r>
              <a:rPr lang="en-US" dirty="0" smtClean="0"/>
              <a:t>merge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363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0400" y="4114800"/>
            <a:ext cx="3352800" cy="251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Possible Parallel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Read/Write branches using </a:t>
            </a:r>
            <a:r>
              <a:rPr lang="en-US" i="1" dirty="0" smtClean="0"/>
              <a:t>internals</a:t>
            </a:r>
            <a:r>
              <a:rPr lang="en-US" dirty="0" smtClean="0"/>
              <a:t> thread/tasks</a:t>
            </a:r>
          </a:p>
          <a:p>
            <a:pPr lvl="1"/>
            <a:r>
              <a:rPr lang="en-US" dirty="0" smtClean="0"/>
              <a:t>Need to partially back out memory optimization</a:t>
            </a:r>
          </a:p>
          <a:p>
            <a:pPr lvl="1"/>
            <a:r>
              <a:rPr lang="en-US" dirty="0" smtClean="0"/>
              <a:t>Require </a:t>
            </a:r>
            <a:r>
              <a:rPr lang="en-US" b="1" i="1" dirty="0">
                <a:solidFill>
                  <a:srgbClr val="FF6600"/>
                </a:solidFill>
              </a:rPr>
              <a:t>TFile</a:t>
            </a:r>
            <a:r>
              <a:rPr lang="en-US" dirty="0" smtClean="0"/>
              <a:t> </a:t>
            </a:r>
            <a:r>
              <a:rPr lang="en-US" dirty="0" smtClean="0"/>
              <a:t>synchronization</a:t>
            </a:r>
            <a:endParaRPr lang="en-US" dirty="0"/>
          </a:p>
          <a:p>
            <a:r>
              <a:rPr lang="en-US" dirty="0" smtClean="0"/>
              <a:t>Offload </a:t>
            </a:r>
            <a:r>
              <a:rPr lang="en-US" dirty="0" smtClean="0"/>
              <a:t>work </a:t>
            </a:r>
            <a:r>
              <a:rPr lang="en-US" dirty="0"/>
              <a:t>(compression) to separate </a:t>
            </a:r>
            <a:r>
              <a:rPr lang="en-US" dirty="0" smtClean="0"/>
              <a:t>thread</a:t>
            </a:r>
          </a:p>
          <a:p>
            <a:pPr lvl="1"/>
            <a:r>
              <a:rPr lang="en-US" dirty="0" smtClean="0"/>
              <a:t>Need to work well with task based scheduler</a:t>
            </a:r>
          </a:p>
          <a:p>
            <a:r>
              <a:rPr lang="en-US" dirty="0" smtClean="0"/>
              <a:t>Thread safe version of </a:t>
            </a:r>
            <a:r>
              <a:rPr lang="en-US" b="1" i="1" dirty="0">
                <a:solidFill>
                  <a:srgbClr val="FF6600"/>
                </a:solidFill>
              </a:rPr>
              <a:t>TFile</a:t>
            </a:r>
          </a:p>
          <a:p>
            <a:pPr lvl="1"/>
            <a:r>
              <a:rPr lang="en-US" dirty="0" smtClean="0"/>
              <a:t>Not quite sure of semantic</a:t>
            </a:r>
          </a:p>
          <a:p>
            <a:pPr lvl="1"/>
            <a:r>
              <a:rPr lang="en-US" dirty="0" smtClean="0"/>
              <a:t>Need to be cost-neutral for traditional </a:t>
            </a:r>
            <a:r>
              <a:rPr lang="en-US" dirty="0" smtClean="0"/>
              <a:t>uses</a:t>
            </a:r>
          </a:p>
          <a:p>
            <a:endParaRPr lang="en-US" dirty="0"/>
          </a:p>
          <a:p>
            <a:r>
              <a:rPr lang="en-US" dirty="0" smtClean="0"/>
              <a:t>Support </a:t>
            </a:r>
            <a:r>
              <a:rPr lang="en-US" dirty="0"/>
              <a:t>for ‘multiple’ interpreter state</a:t>
            </a:r>
          </a:p>
          <a:p>
            <a:pPr lvl="1"/>
            <a:r>
              <a:rPr lang="en-US" dirty="0"/>
              <a:t>Decide on need / interface / use limitations </a:t>
            </a:r>
          </a:p>
          <a:p>
            <a:pPr lvl="1"/>
            <a:r>
              <a:rPr lang="en-US" dirty="0"/>
              <a:t>shared libraries (their PCMs) shared between interpreters?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434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9688" indent="0"/>
            <a:r>
              <a:rPr lang="en-US" dirty="0" err="1" smtClean="0"/>
              <a:t>Vectorization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b="1" i="1" dirty="0" smtClean="0">
                <a:solidFill>
                  <a:srgbClr val="FF6600"/>
                </a:solidFill>
              </a:rPr>
              <a:t>TTree</a:t>
            </a:r>
            <a:endParaRPr lang="en-US" b="1" i="1" dirty="0" smtClean="0">
              <a:solidFill>
                <a:srgbClr val="FF6600"/>
              </a:solidFill>
            </a:endParaRP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 </a:t>
            </a:r>
            <a:r>
              <a:rPr lang="en-US" b="1" i="1" dirty="0" smtClean="0">
                <a:solidFill>
                  <a:srgbClr val="FF6600"/>
                </a:solidFill>
              </a:rPr>
              <a:t>TTree::Draw </a:t>
            </a:r>
            <a:r>
              <a:rPr lang="en-US" dirty="0" smtClean="0"/>
              <a:t>execute formula on more than one element at a time</a:t>
            </a:r>
          </a:p>
          <a:p>
            <a:pPr lvl="1"/>
            <a:r>
              <a:rPr lang="en-US" dirty="0" smtClean="0"/>
              <a:t>New interface allowing retrieval of multiple entries at once.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Streaming</a:t>
            </a:r>
          </a:p>
          <a:p>
            <a:pPr lvl="1"/>
            <a:r>
              <a:rPr lang="en-US" dirty="0" smtClean="0"/>
              <a:t>Changing </a:t>
            </a:r>
            <a:r>
              <a:rPr lang="en-US" dirty="0" err="1" smtClean="0"/>
              <a:t>endianess</a:t>
            </a:r>
            <a:r>
              <a:rPr lang="en-US" dirty="0" smtClean="0"/>
              <a:t> would also merging and </a:t>
            </a:r>
            <a:r>
              <a:rPr lang="en-US" dirty="0" err="1" smtClean="0"/>
              <a:t>vectorization</a:t>
            </a:r>
            <a:r>
              <a:rPr lang="en-US" dirty="0" smtClean="0"/>
              <a:t> of even more streaming actions.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06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00" y="1524000"/>
            <a:ext cx="12077700" cy="7785100"/>
          </a:xfrm>
        </p:spPr>
        <p:txBody>
          <a:bodyPr/>
          <a:lstStyle/>
          <a:p>
            <a:r>
              <a:rPr lang="en-US" b="1" i="1" dirty="0" smtClean="0"/>
              <a:t>HDF5, R, Python, Blaze, </a:t>
            </a:r>
            <a:r>
              <a:rPr lang="en-US" b="1" i="1" dirty="0" err="1" smtClean="0"/>
              <a:t>numpy</a:t>
            </a:r>
            <a:r>
              <a:rPr lang="en-US" dirty="0" smtClean="0"/>
              <a:t>, etc.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These ecosystems </a:t>
            </a:r>
            <a:r>
              <a:rPr lang="en-US" dirty="0"/>
              <a:t>has their strengths and weaknesses </a:t>
            </a:r>
            <a:r>
              <a:rPr lang="en-US" dirty="0" smtClean="0"/>
              <a:t>as well some similarities and significant differences with </a:t>
            </a:r>
            <a:r>
              <a:rPr lang="en-US" b="1" i="1" dirty="0" smtClean="0"/>
              <a:t>ROOT</a:t>
            </a:r>
            <a:endParaRPr lang="en-US" b="1" i="1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can we learn from them?</a:t>
            </a:r>
          </a:p>
          <a:p>
            <a:pPr lvl="1"/>
            <a:r>
              <a:rPr lang="en-US" dirty="0" smtClean="0"/>
              <a:t>How can </a:t>
            </a:r>
            <a:r>
              <a:rPr lang="en-US" b="1" i="1" dirty="0" smtClean="0"/>
              <a:t>ROOT [I</a:t>
            </a:r>
            <a:r>
              <a:rPr lang="en-US" b="1" i="1" dirty="0"/>
              <a:t>/</a:t>
            </a:r>
            <a:r>
              <a:rPr lang="en-US" b="1" i="1" dirty="0" smtClean="0"/>
              <a:t>O]</a:t>
            </a:r>
            <a:r>
              <a:rPr lang="en-US" dirty="0" smtClean="0"/>
              <a:t> </a:t>
            </a:r>
            <a:r>
              <a:rPr lang="en-US" dirty="0"/>
              <a:t>can be leveraged to enhance </a:t>
            </a:r>
            <a:r>
              <a:rPr lang="en-US" dirty="0" smtClean="0"/>
              <a:t>them?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could our workflows benefit </a:t>
            </a:r>
            <a:r>
              <a:rPr lang="en-US" dirty="0"/>
              <a:t>from using directly or indirectly any part of these </a:t>
            </a:r>
            <a:r>
              <a:rPr lang="en-US" dirty="0" smtClean="0"/>
              <a:t>ecosystems?</a:t>
            </a:r>
          </a:p>
          <a:p>
            <a:pPr lvl="1"/>
            <a:r>
              <a:rPr lang="en-US" dirty="0" smtClean="0"/>
              <a:t>Who can help?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36705"/>
      </p:ext>
    </p:extLst>
  </p:cSld>
  <p:clrMapOvr>
    <a:masterClrMapping/>
  </p:clrMapOvr>
  <p:transition xmlns:p14="http://schemas.microsoft.com/office/powerpoint/2010/main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one thread/schedule per TTree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reading TTree holds:</a:t>
            </a:r>
          </a:p>
          <a:p>
            <a:pPr lvl="1"/>
            <a:r>
              <a:rPr lang="en-US" dirty="0" smtClean="0"/>
              <a:t>Static State:</a:t>
            </a:r>
          </a:p>
          <a:p>
            <a:pPr lvl="2"/>
            <a:r>
              <a:rPr lang="en-US" dirty="0" smtClean="0"/>
              <a:t>List of branches, their types their data location on file.</a:t>
            </a:r>
          </a:p>
          <a:p>
            <a:pPr lvl="1"/>
            <a:r>
              <a:rPr lang="en-US" dirty="0" smtClean="0"/>
              <a:t>Dynamic State:</a:t>
            </a:r>
          </a:p>
          <a:p>
            <a:pPr lvl="2"/>
            <a:r>
              <a:rPr lang="en-US" dirty="0" smtClean="0"/>
              <a:t>Current entry number, </a:t>
            </a:r>
            <a:r>
              <a:rPr lang="en-US" b="1" i="1" kern="1200" dirty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TTreeCache</a:t>
            </a:r>
            <a:r>
              <a:rPr lang="en-US" dirty="0" smtClean="0"/>
              <a:t> buffer (per </a:t>
            </a:r>
            <a:r>
              <a:rPr lang="en-US" b="1" i="1" kern="1200" dirty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TTree</a:t>
            </a:r>
            <a:r>
              <a:rPr lang="en-US" dirty="0" smtClean="0"/>
              <a:t>),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User object </a:t>
            </a:r>
            <a:r>
              <a:rPr lang="en-US" dirty="0" err="1" smtClean="0"/>
              <a:t>ptr</a:t>
            </a:r>
            <a:r>
              <a:rPr lang="en-US" dirty="0" smtClean="0"/>
              <a:t> (one per (top level) branch), </a:t>
            </a:r>
            <a:br>
              <a:rPr lang="en-US" dirty="0" smtClean="0"/>
            </a:br>
            <a:r>
              <a:rPr lang="en-US" dirty="0" smtClean="0"/>
              <a:t>Decompressed basket (one per branch)</a:t>
            </a:r>
          </a:p>
          <a:p>
            <a:pPr lvl="1"/>
            <a:r>
              <a:rPr lang="en-US" dirty="0" smtClean="0"/>
              <a:t>Separating both would decrease efficiency</a:t>
            </a:r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Works now!</a:t>
            </a:r>
          </a:p>
          <a:p>
            <a:pPr lvl="1"/>
            <a:r>
              <a:rPr lang="en-US" dirty="0" smtClean="0"/>
              <a:t>No need for locks or synchronization</a:t>
            </a:r>
          </a:p>
          <a:p>
            <a:pPr lvl="1"/>
            <a:r>
              <a:rPr lang="en-US" dirty="0" smtClean="0"/>
              <a:t>Decoupling of the access patterns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Duplication of some data and some buffers.</a:t>
            </a:r>
          </a:p>
          <a:p>
            <a:pPr lvl="2"/>
            <a:r>
              <a:rPr lang="en-US" dirty="0" smtClean="0"/>
              <a:t>However this is usually small compare to the dynamic state.</a:t>
            </a:r>
          </a:p>
          <a:p>
            <a:pPr lvl="1"/>
            <a:r>
              <a:rPr lang="en-US" dirty="0" smtClean="0"/>
              <a:t>Duplication of work if access overlap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FFD58F-D112-A641-99A8-53AB25EF2EA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Content Placeholder 4" descr="http://z.about.com/d/goeurope/1/0/a/Y/torino-railroad.jpg"/>
          <p:cNvPicPr>
            <a:picLocks noChangeAspect="1" noChangeArrowheads="1"/>
          </p:cNvPicPr>
          <p:nvPr/>
        </p:nvPicPr>
        <p:blipFill>
          <a:blip r:embed="rId2" cstate="print"/>
          <a:srcRect t="6617" b="6617"/>
          <a:stretch>
            <a:fillRect/>
          </a:stretch>
        </p:blipFill>
        <p:spPr bwMode="auto">
          <a:xfrm>
            <a:off x="8940800" y="1752600"/>
            <a:ext cx="3630001" cy="2362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6" name="Picture 5" descr="railya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800" y="5105400"/>
            <a:ext cx="3552180" cy="2362200"/>
          </a:xfrm>
          <a:prstGeom prst="rect">
            <a:avLst/>
          </a:prstGeom>
        </p:spPr>
      </p:pic>
      <p:pic>
        <p:nvPicPr>
          <p:cNvPr id="8" name="Picture 7" descr="1261311947531094826Anti Sybol.svg.h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201" y="1600200"/>
            <a:ext cx="39624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310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Guiding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sz="3200" dirty="0" smtClean="0"/>
              <a:t>User Oriented</a:t>
            </a:r>
          </a:p>
          <a:p>
            <a:pPr lvl="1"/>
            <a:r>
              <a:rPr lang="en-US" sz="2800" dirty="0" smtClean="0"/>
              <a:t>Support and Feedback is </a:t>
            </a:r>
            <a:r>
              <a:rPr lang="en-US" sz="2800" b="1" i="1" dirty="0" smtClean="0"/>
              <a:t>essential</a:t>
            </a:r>
          </a:p>
          <a:p>
            <a:pPr lvl="1"/>
            <a:r>
              <a:rPr lang="en-US" sz="2800" dirty="0" smtClean="0"/>
              <a:t>HEP is main but not sole user/target</a:t>
            </a:r>
          </a:p>
          <a:p>
            <a:endParaRPr lang="en-US" sz="3200" dirty="0"/>
          </a:p>
          <a:p>
            <a:r>
              <a:rPr lang="en-US" sz="3200" dirty="0" smtClean="0"/>
              <a:t>C++: Interpreter and Reflection</a:t>
            </a:r>
          </a:p>
          <a:p>
            <a:endParaRPr lang="en-US" sz="3200" dirty="0"/>
          </a:p>
          <a:p>
            <a:r>
              <a:rPr lang="en-US" sz="3200" dirty="0" smtClean="0"/>
              <a:t>High performance </a:t>
            </a:r>
            <a:r>
              <a:rPr lang="en-US" sz="2400" dirty="0" smtClean="0"/>
              <a:t>(many dimensions)</a:t>
            </a:r>
          </a:p>
          <a:p>
            <a:endParaRPr lang="en-US" sz="3200" dirty="0" smtClean="0"/>
          </a:p>
          <a:p>
            <a:r>
              <a:rPr lang="en-US" sz="3200" dirty="0" smtClean="0"/>
              <a:t>Release early and often</a:t>
            </a:r>
          </a:p>
          <a:p>
            <a:endParaRPr lang="en-US" sz="3200" dirty="0" smtClean="0"/>
          </a:p>
          <a:p>
            <a:r>
              <a:rPr lang="en-US" sz="3200" dirty="0" smtClean="0"/>
              <a:t>Open-ended</a:t>
            </a:r>
          </a:p>
          <a:p>
            <a:pPr lvl="1"/>
            <a:r>
              <a:rPr lang="en-US" sz="2800" dirty="0"/>
              <a:t>Include </a:t>
            </a:r>
            <a:r>
              <a:rPr lang="en-US" sz="2800" i="1" dirty="0"/>
              <a:t>interfaces</a:t>
            </a:r>
            <a:r>
              <a:rPr lang="en-US" sz="2800" dirty="0"/>
              <a:t> to other languages</a:t>
            </a:r>
          </a:p>
          <a:p>
            <a:pPr lvl="1"/>
            <a:r>
              <a:rPr lang="en-US" sz="2800" dirty="0" smtClean="0"/>
              <a:t>Help promote associated project (</a:t>
            </a:r>
            <a:r>
              <a:rPr lang="en-US" sz="2800" dirty="0" err="1" smtClean="0"/>
              <a:t>RooFit</a:t>
            </a:r>
            <a:r>
              <a:rPr lang="en-US" sz="2800" dirty="0" smtClean="0"/>
              <a:t>, etc.)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5F64-FADE-A342-9B92-5FBBAAAFF39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48082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Long Term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Keep up / Pass competition</a:t>
            </a:r>
          </a:p>
          <a:p>
            <a:pPr lvl="2"/>
            <a:r>
              <a:rPr lang="en-US" dirty="0" smtClean="0"/>
              <a:t>With StreamerInfo layer and JIT,  large opportunities for optimizations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Maintain and enhance schema evolution support</a:t>
            </a:r>
          </a:p>
          <a:p>
            <a:pPr lvl="1"/>
            <a:r>
              <a:rPr lang="en-US" dirty="0" smtClean="0"/>
              <a:t>Adapt to new hardware landscape</a:t>
            </a:r>
          </a:p>
          <a:p>
            <a:pPr lvl="2"/>
            <a:r>
              <a:rPr lang="en-US" dirty="0" smtClean="0"/>
              <a:t>Today: multitask, </a:t>
            </a:r>
            <a:r>
              <a:rPr lang="en-US" dirty="0" err="1" smtClean="0"/>
              <a:t>vectorization</a:t>
            </a:r>
            <a:r>
              <a:rPr lang="en-US" dirty="0"/>
              <a:t> </a:t>
            </a:r>
            <a:r>
              <a:rPr lang="en-US" dirty="0" smtClean="0"/>
              <a:t>; Tomorrow: transactional memory.</a:t>
            </a:r>
          </a:p>
          <a:p>
            <a:pPr lvl="1"/>
            <a:endParaRPr lang="en-US" dirty="0"/>
          </a:p>
          <a:p>
            <a:r>
              <a:rPr lang="en-US" dirty="0" smtClean="0"/>
              <a:t>Interoperability</a:t>
            </a:r>
          </a:p>
          <a:p>
            <a:pPr lvl="1"/>
            <a:r>
              <a:rPr lang="en-US" dirty="0" smtClean="0"/>
              <a:t>Open their ecosystem to using ROOT [I/O]</a:t>
            </a:r>
          </a:p>
          <a:p>
            <a:pPr lvl="1"/>
            <a:r>
              <a:rPr lang="en-US" dirty="0" smtClean="0"/>
              <a:t>Open ROOT users to use the other ecosystem(s)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5F64-FADE-A342-9B92-5FBBAAAFF39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01676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I/O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Multi</a:t>
            </a:r>
            <a:r>
              <a:rPr lang="en-US" dirty="0"/>
              <a:t>-</a:t>
            </a:r>
            <a:r>
              <a:rPr lang="en-US" dirty="0" smtClean="0"/>
              <a:t>processing / Multi-threading</a:t>
            </a:r>
          </a:p>
          <a:p>
            <a:endParaRPr lang="en-US" dirty="0" smtClean="0"/>
          </a:p>
          <a:p>
            <a:r>
              <a:rPr lang="en-US" dirty="0" smtClean="0"/>
              <a:t>Performances improvements</a:t>
            </a:r>
          </a:p>
          <a:p>
            <a:pPr lvl="1"/>
            <a:r>
              <a:rPr lang="en-US" sz="2400" dirty="0" smtClean="0"/>
              <a:t>Amdahl, File Format, Streaming, </a:t>
            </a:r>
            <a:r>
              <a:rPr lang="en-US" sz="2400" dirty="0" err="1" smtClean="0"/>
              <a:t>Vectorization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Interface Simplification and Clarification</a:t>
            </a:r>
          </a:p>
          <a:p>
            <a:pPr lvl="1"/>
            <a:r>
              <a:rPr lang="en-US" sz="2400" dirty="0"/>
              <a:t>Leverage C++11 for ease of use/</a:t>
            </a:r>
            <a:r>
              <a:rPr lang="en-US" sz="2400" dirty="0" smtClean="0"/>
              <a:t>documentation</a:t>
            </a:r>
            <a:endParaRPr lang="en-US" sz="2400" dirty="0"/>
          </a:p>
          <a:p>
            <a:pPr lvl="1"/>
            <a:endParaRPr lang="en-US" dirty="0" smtClean="0"/>
          </a:p>
          <a:p>
            <a:r>
              <a:rPr lang="en-US" dirty="0" smtClean="0"/>
              <a:t>Interoperability</a:t>
            </a:r>
          </a:p>
          <a:p>
            <a:pPr lvl="1"/>
            <a:r>
              <a:rPr lang="en-US" sz="2400" dirty="0"/>
              <a:t>HDF5, R, Python, Blaze, </a:t>
            </a:r>
            <a:r>
              <a:rPr lang="en-US" sz="2400" dirty="0" err="1"/>
              <a:t>numpy</a:t>
            </a:r>
            <a:r>
              <a:rPr lang="en-US" sz="2400" dirty="0"/>
              <a:t>, etc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Additional statistics and Feedback on I/O </a:t>
            </a:r>
            <a:r>
              <a:rPr lang="en-US" dirty="0" err="1" smtClean="0"/>
              <a:t>Perf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D5F64-FADE-A342-9B92-5FBBAAAFF39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26425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Here comes cling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/>
              <a:t>Cling</a:t>
            </a:r>
            <a:r>
              <a:rPr lang="en-US" dirty="0" smtClean="0"/>
              <a:t> introduces binary compatible </a:t>
            </a:r>
            <a:br>
              <a:rPr lang="en-US" dirty="0" smtClean="0"/>
            </a:br>
            <a:r>
              <a:rPr lang="en-US" dirty="0" smtClean="0"/>
              <a:t>Just In Time compilation of script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and code snippets. 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Will allow:</a:t>
            </a:r>
          </a:p>
          <a:p>
            <a:pPr lvl="1"/>
            <a:r>
              <a:rPr lang="en-US" b="1" i="1" dirty="0"/>
              <a:t>I/O </a:t>
            </a:r>
            <a:r>
              <a:rPr lang="en-US" dirty="0"/>
              <a:t>for ‘interpreted’ </a:t>
            </a:r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Runtime generation of </a:t>
            </a:r>
            <a:br>
              <a:rPr lang="en-US" dirty="0" smtClean="0"/>
            </a:br>
            <a:r>
              <a:rPr lang="en-US" b="1" i="1" dirty="0" err="1">
                <a:solidFill>
                  <a:srgbClr val="FF6600"/>
                </a:solidFill>
                <a:latin typeface="Georgia" charset="0"/>
                <a:ea typeface="ＭＳ Ｐゴシック" charset="0"/>
              </a:rPr>
              <a:t>CollectionProxy</a:t>
            </a:r>
            <a:endParaRPr lang="en-US" b="1" i="1" dirty="0">
              <a:solidFill>
                <a:srgbClr val="FF6600"/>
              </a:solidFill>
              <a:latin typeface="Georgia" charset="0"/>
              <a:ea typeface="ＭＳ Ｐゴシック" charset="0"/>
            </a:endParaRPr>
          </a:p>
          <a:p>
            <a:pPr lvl="2"/>
            <a:r>
              <a:rPr lang="en-US" dirty="0" smtClean="0"/>
              <a:t>Dictionary </a:t>
            </a:r>
            <a:r>
              <a:rPr lang="en-US" b="1" i="1" dirty="0" smtClean="0"/>
              <a:t>no longer </a:t>
            </a:r>
            <a:r>
              <a:rPr lang="en-US" dirty="0" smtClean="0"/>
              <a:t>needed for collections! </a:t>
            </a:r>
            <a:r>
              <a:rPr lang="en-US" b="1" i="1" dirty="0" smtClean="0">
                <a:solidFill>
                  <a:srgbClr val="1D8A50"/>
                </a:solidFill>
              </a:rPr>
              <a:t>[Summer Student]</a:t>
            </a:r>
            <a:endParaRPr lang="en-US" b="1" i="1" dirty="0">
              <a:solidFill>
                <a:srgbClr val="1D8A50"/>
              </a:solidFill>
            </a:endParaRPr>
          </a:p>
          <a:p>
            <a:pPr lvl="1"/>
            <a:r>
              <a:rPr lang="en-US" dirty="0" smtClean="0"/>
              <a:t>Run-time compilation of </a:t>
            </a:r>
            <a:r>
              <a:rPr lang="en-US" b="1" i="1" dirty="0" smtClean="0"/>
              <a:t>I/O</a:t>
            </a:r>
            <a:r>
              <a:rPr lang="en-US" dirty="0" smtClean="0"/>
              <a:t> Customization rules</a:t>
            </a:r>
          </a:p>
          <a:p>
            <a:pPr lvl="2"/>
            <a:r>
              <a:rPr lang="en-US" dirty="0" smtClean="0"/>
              <a:t>including those carried in </a:t>
            </a:r>
            <a:r>
              <a:rPr lang="en-US" b="1" i="1" dirty="0" smtClean="0"/>
              <a:t>ROOT</a:t>
            </a:r>
            <a:r>
              <a:rPr lang="en-US" dirty="0" smtClean="0"/>
              <a:t> file.</a:t>
            </a:r>
          </a:p>
          <a:p>
            <a:pPr lvl="1"/>
            <a:r>
              <a:rPr lang="en-US" dirty="0" smtClean="0"/>
              <a:t>Derivation of ‘interpreted’ class from compiled class</a:t>
            </a:r>
          </a:p>
          <a:p>
            <a:pPr lvl="2"/>
            <a:r>
              <a:rPr lang="en-US" dirty="0" smtClean="0"/>
              <a:t>In particular </a:t>
            </a:r>
            <a:r>
              <a:rPr lang="en-US" b="1" i="1" dirty="0" err="1">
                <a:solidFill>
                  <a:srgbClr val="FF6600"/>
                </a:solidFill>
                <a:latin typeface="Georgia" charset="0"/>
                <a:ea typeface="ＭＳ Ｐゴシック" charset="0"/>
              </a:rPr>
              <a:t>TObject</a:t>
            </a:r>
            <a:endParaRPr lang="en-US" b="1" i="1" dirty="0">
              <a:solidFill>
                <a:srgbClr val="FF6600"/>
              </a:solidFill>
              <a:latin typeface="Georgia" charset="0"/>
              <a:ea typeface="ＭＳ Ｐゴシック" charset="0"/>
            </a:endParaRPr>
          </a:p>
          <a:p>
            <a:pPr lvl="1"/>
            <a:r>
              <a:rPr lang="en-US" dirty="0" smtClean="0"/>
              <a:t>Faster, smarter </a:t>
            </a:r>
            <a:r>
              <a:rPr lang="en-US" b="1" i="1" dirty="0">
                <a:solidFill>
                  <a:srgbClr val="FF6600"/>
                </a:solidFill>
                <a:latin typeface="Georgia" charset="0"/>
                <a:ea typeface="ＭＳ Ｐゴシック" charset="0"/>
              </a:rPr>
              <a:t>TTreeFormula</a:t>
            </a:r>
          </a:p>
          <a:p>
            <a:pPr lvl="1"/>
            <a:r>
              <a:rPr lang="en-US" dirty="0" smtClean="0"/>
              <a:t>Potential performance enhancement of </a:t>
            </a:r>
            <a:r>
              <a:rPr lang="en-US" b="1" i="1" dirty="0" smtClean="0"/>
              <a:t>I/O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ptimize hotspot by generating/compiling new code on demand</a:t>
            </a:r>
          </a:p>
          <a:p>
            <a:pPr lvl="1"/>
            <a:r>
              <a:rPr lang="en-US" dirty="0" smtClean="0"/>
              <a:t>Interface simplification thanks to full </a:t>
            </a:r>
            <a:r>
              <a:rPr lang="en-US" b="1" i="1" dirty="0" smtClean="0"/>
              <a:t>C++</a:t>
            </a:r>
            <a:r>
              <a:rPr lang="en-US" dirty="0" smtClean="0"/>
              <a:t> support</a:t>
            </a:r>
          </a:p>
          <a:p>
            <a:pPr lvl="2"/>
            <a:r>
              <a:rPr lang="en-US" dirty="0" smtClean="0"/>
              <a:t>New, simpler TTree interface (</a:t>
            </a:r>
            <a:r>
              <a:rPr lang="en-US" b="1" i="1" dirty="0" err="1">
                <a:solidFill>
                  <a:srgbClr val="FF6600"/>
                </a:solidFill>
                <a:latin typeface="Georgia" charset="0"/>
                <a:ea typeface="ＭＳ Ｐゴシック" charset="0"/>
              </a:rPr>
              <a:t>TTreeReader</a:t>
            </a:r>
            <a:r>
              <a:rPr lang="en-US" dirty="0" smtClean="0"/>
              <a:t>) </a:t>
            </a:r>
            <a:r>
              <a:rPr lang="en-US" b="1" i="1" dirty="0">
                <a:solidFill>
                  <a:srgbClr val="1D8A50"/>
                </a:solidFill>
              </a:rPr>
              <a:t>[Summer </a:t>
            </a:r>
            <a:r>
              <a:rPr lang="en-US" b="1" i="1" dirty="0" smtClean="0">
                <a:solidFill>
                  <a:srgbClr val="1D8A50"/>
                </a:solidFill>
              </a:rPr>
              <a:t>Contributor]</a:t>
            </a:r>
            <a:endParaRPr lang="en-US" b="1" i="1" dirty="0">
              <a:solidFill>
                <a:srgbClr val="1D8A50"/>
              </a:solidFill>
            </a:endParaRPr>
          </a:p>
          <a:p>
            <a:pPr lvl="2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C8F2E-FFAD-F341-AEED-116DF2BAE84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 descr="high-speed-rail-updat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21599" y="1526365"/>
            <a:ext cx="5098099" cy="340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798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distinct user bases</a:t>
            </a:r>
          </a:p>
          <a:p>
            <a:pPr lvl="1"/>
            <a:r>
              <a:rPr lang="en-US" dirty="0" smtClean="0"/>
              <a:t>Individual Users</a:t>
            </a:r>
          </a:p>
          <a:p>
            <a:pPr lvl="2"/>
            <a:r>
              <a:rPr lang="en-US" dirty="0" smtClean="0"/>
              <a:t>Want everything automatic / just works</a:t>
            </a:r>
          </a:p>
          <a:p>
            <a:pPr lvl="1"/>
            <a:r>
              <a:rPr lang="en-US" dirty="0" smtClean="0"/>
              <a:t>Framework Developers</a:t>
            </a:r>
          </a:p>
          <a:p>
            <a:pPr lvl="2"/>
            <a:r>
              <a:rPr lang="en-US" dirty="0" smtClean="0"/>
              <a:t>Want to control everything (want no surprise)</a:t>
            </a:r>
          </a:p>
          <a:p>
            <a:r>
              <a:rPr lang="en-US" dirty="0" smtClean="0"/>
              <a:t>Two distinct mode of operations</a:t>
            </a:r>
          </a:p>
          <a:p>
            <a:pPr lvl="1"/>
            <a:r>
              <a:rPr lang="en-US" dirty="0" smtClean="0"/>
              <a:t>Thread based</a:t>
            </a:r>
          </a:p>
          <a:p>
            <a:pPr lvl="1"/>
            <a:r>
              <a:rPr lang="en-US" dirty="0" smtClean="0"/>
              <a:t>Task based</a:t>
            </a:r>
          </a:p>
          <a:p>
            <a:r>
              <a:rPr lang="en-US" dirty="0" smtClean="0"/>
              <a:t>Must support all 4 combinations</a:t>
            </a:r>
          </a:p>
          <a:p>
            <a:r>
              <a:rPr lang="en-US" dirty="0" smtClean="0"/>
              <a:t>Concurrent access must not cost (too much) for non-threaded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55158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/ Thread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merge </a:t>
            </a:r>
            <a:r>
              <a:rPr lang="en-US" dirty="0" err="1" smtClean="0"/>
              <a:t>histo</a:t>
            </a:r>
            <a:r>
              <a:rPr lang="en-US" dirty="0" smtClean="0"/>
              <a:t> interface.</a:t>
            </a:r>
          </a:p>
          <a:p>
            <a:pPr lvl="1"/>
            <a:r>
              <a:rPr lang="en-US" dirty="0" smtClean="0"/>
              <a:t>User add ‘only’ the lines (*)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6200" y="3200400"/>
            <a:ext cx="7842746" cy="869980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 smtClean="0">
                <a:solidFill>
                  <a:srgbClr val="1D8A50"/>
                </a:solidFill>
              </a:rPr>
              <a:t>// Main Thread</a:t>
            </a:r>
            <a:br>
              <a:rPr lang="en-US" b="1" i="1" dirty="0" smtClean="0">
                <a:solidFill>
                  <a:srgbClr val="1D8A50"/>
                </a:solidFill>
              </a:rPr>
            </a:br>
            <a:r>
              <a:rPr lang="en-US" dirty="0" smtClean="0"/>
              <a:t>TDirectory *merger = new </a:t>
            </a:r>
            <a:r>
              <a:rPr lang="en-US" dirty="0" err="1" smtClean="0"/>
              <a:t>THistoMerger</a:t>
            </a:r>
            <a:r>
              <a:rPr lang="en-US" dirty="0" smtClean="0"/>
              <a:t>(</a:t>
            </a:r>
            <a:r>
              <a:rPr lang="en-US" dirty="0" err="1" smtClean="0"/>
              <a:t>nthreads</a:t>
            </a:r>
            <a:r>
              <a:rPr lang="en-US" dirty="0" smtClean="0"/>
              <a:t>); // (*)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3200" y="4267200"/>
            <a:ext cx="4233220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thread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/>
              <a:t>m</a:t>
            </a:r>
            <a:r>
              <a:rPr lang="en-US" dirty="0" smtClean="0"/>
              <a:t>erger-&gt;cd();  // (*)</a:t>
            </a:r>
          </a:p>
          <a:p>
            <a:r>
              <a:rPr lang="en-US" dirty="0" smtClean="0"/>
              <a:t>TH1F* h = new THF1(“h”,…);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3200" y="5638800"/>
            <a:ext cx="3981623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thread </a:t>
            </a:r>
            <a:r>
              <a:rPr lang="en-US" b="1" i="1" dirty="0" smtClean="0">
                <a:solidFill>
                  <a:srgbClr val="1D8A50"/>
                </a:solidFill>
              </a:rPr>
              <a:t>even</a:t>
            </a:r>
            <a:r>
              <a:rPr lang="en-US" b="1" i="1" dirty="0">
                <a:solidFill>
                  <a:srgbClr val="1D8A50"/>
                </a:solidFill>
              </a:rPr>
              <a:t>t</a:t>
            </a:r>
            <a:r>
              <a:rPr lang="en-US" b="1" i="1" dirty="0" smtClean="0">
                <a:solidFill>
                  <a:srgbClr val="1D8A50"/>
                </a:solidFill>
              </a:rPr>
              <a:t> </a:t>
            </a:r>
            <a:r>
              <a:rPr lang="en-US" b="1" i="1" dirty="0">
                <a:solidFill>
                  <a:srgbClr val="1D8A50"/>
                </a:solidFill>
              </a:rPr>
              <a:t>loop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4609" y="6741184"/>
            <a:ext cx="4694157" cy="1608643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Tear down or </a:t>
            </a:r>
            <a:r>
              <a:rPr lang="en-US" b="1" i="1" dirty="0" smtClean="0">
                <a:solidFill>
                  <a:srgbClr val="1D8A50"/>
                </a:solidFill>
              </a:rPr>
              <a:t>end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smtClean="0"/>
              <a:t>merger-&gt;Merge(); // (*)</a:t>
            </a:r>
          </a:p>
          <a:p>
            <a:r>
              <a:rPr lang="en-US" dirty="0" err="1" smtClean="0"/>
              <a:t>ouputdir</a:t>
            </a:r>
            <a:r>
              <a:rPr lang="en-US" dirty="0" smtClean="0"/>
              <a:t>-&gt;cd();</a:t>
            </a:r>
          </a:p>
          <a:p>
            <a:r>
              <a:rPr lang="en-US" dirty="0"/>
              <a:t>m</a:t>
            </a:r>
            <a:r>
              <a:rPr lang="en-US" dirty="0" smtClean="0"/>
              <a:t>erger-&gt;Write();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69000" y="4267200"/>
            <a:ext cx="4233220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thread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/>
              <a:t>m</a:t>
            </a:r>
            <a:r>
              <a:rPr lang="en-US" dirty="0" smtClean="0"/>
              <a:t>erger-&gt;cd();  // (*)</a:t>
            </a:r>
          </a:p>
          <a:p>
            <a:r>
              <a:rPr lang="en-US" dirty="0" smtClean="0"/>
              <a:t>TH1F* h = new THF1(“h”,…);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56418" y="5588427"/>
            <a:ext cx="3981623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thread </a:t>
            </a:r>
            <a:r>
              <a:rPr lang="en-US" b="1" i="1" dirty="0" smtClean="0">
                <a:solidFill>
                  <a:srgbClr val="1D8A50"/>
                </a:solidFill>
              </a:rPr>
              <a:t>even</a:t>
            </a:r>
            <a:r>
              <a:rPr lang="en-US" b="1" i="1" dirty="0">
                <a:solidFill>
                  <a:srgbClr val="1D8A50"/>
                </a:solidFill>
              </a:rPr>
              <a:t>t</a:t>
            </a:r>
            <a:r>
              <a:rPr lang="en-US" b="1" i="1" dirty="0" smtClean="0">
                <a:solidFill>
                  <a:srgbClr val="1D8A50"/>
                </a:solidFill>
              </a:rPr>
              <a:t> </a:t>
            </a:r>
            <a:r>
              <a:rPr lang="en-US" b="1" i="1" dirty="0">
                <a:solidFill>
                  <a:srgbClr val="1D8A50"/>
                </a:solidFill>
              </a:rPr>
              <a:t>loop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</p:spTree>
    <p:extLst>
      <p:ext uri="{BB962C8B-B14F-4D97-AF65-F5344CB8AC3E}">
        <p14:creationId xmlns:p14="http://schemas.microsoft.com/office/powerpoint/2010/main" val="1027063559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/ Task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merge </a:t>
            </a:r>
            <a:r>
              <a:rPr lang="en-US" dirty="0" err="1" smtClean="0"/>
              <a:t>histo</a:t>
            </a:r>
            <a:r>
              <a:rPr lang="en-US" dirty="0" smtClean="0"/>
              <a:t> interface.</a:t>
            </a:r>
          </a:p>
          <a:p>
            <a:pPr lvl="1"/>
            <a:r>
              <a:rPr lang="en-US" dirty="0" smtClean="0"/>
              <a:t>User add ‘only’ the lines (*)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6200" y="3200400"/>
            <a:ext cx="7842746" cy="869980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Main initialization</a:t>
            </a:r>
            <a:br>
              <a:rPr lang="en-US" b="1" i="1" dirty="0">
                <a:solidFill>
                  <a:srgbClr val="1D8A50"/>
                </a:solidFill>
              </a:rPr>
            </a:br>
            <a:r>
              <a:rPr lang="en-US" dirty="0" smtClean="0"/>
              <a:t>TDirectory *merger = new </a:t>
            </a:r>
            <a:r>
              <a:rPr lang="en-US" dirty="0" err="1" smtClean="0"/>
              <a:t>THistoMerger</a:t>
            </a:r>
            <a:r>
              <a:rPr lang="en-US" dirty="0" smtClean="0"/>
              <a:t>(</a:t>
            </a:r>
            <a:r>
              <a:rPr lang="en-US" dirty="0" err="1" smtClean="0"/>
              <a:t>nthreads</a:t>
            </a:r>
            <a:r>
              <a:rPr lang="en-US" dirty="0" smtClean="0"/>
              <a:t>); // (*)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7400" y="4343400"/>
            <a:ext cx="4529425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smtClean="0"/>
              <a:t>TH1F* h = new THF1(“h”,…);</a:t>
            </a:r>
          </a:p>
          <a:p>
            <a:r>
              <a:rPr lang="en-US" dirty="0"/>
              <a:t>h</a:t>
            </a:r>
            <a:r>
              <a:rPr lang="en-US" dirty="0" smtClean="0"/>
              <a:t>-&gt;</a:t>
            </a:r>
            <a:r>
              <a:rPr lang="en-US" dirty="0" err="1" smtClean="0"/>
              <a:t>SetDirectrory</a:t>
            </a:r>
            <a:r>
              <a:rPr lang="en-US" dirty="0" smtClean="0"/>
              <a:t>(merger)</a:t>
            </a:r>
            <a:r>
              <a:rPr lang="en-US" dirty="0"/>
              <a:t>;  // (*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7400" y="5715000"/>
            <a:ext cx="3332106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iteration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4609" y="6741184"/>
            <a:ext cx="4694157" cy="1608643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Final task</a:t>
            </a:r>
          </a:p>
          <a:p>
            <a:r>
              <a:rPr lang="en-US" dirty="0" smtClean="0"/>
              <a:t>merger-&gt;Merge(); // (*)</a:t>
            </a:r>
          </a:p>
          <a:p>
            <a:r>
              <a:rPr lang="en-US" dirty="0" err="1" smtClean="0"/>
              <a:t>ouputdir</a:t>
            </a:r>
            <a:r>
              <a:rPr lang="en-US" dirty="0" smtClean="0"/>
              <a:t>-&gt;cd();</a:t>
            </a:r>
          </a:p>
          <a:p>
            <a:r>
              <a:rPr lang="en-US" dirty="0"/>
              <a:t>m</a:t>
            </a:r>
            <a:r>
              <a:rPr lang="en-US" dirty="0" smtClean="0"/>
              <a:t>erger-&gt;Write();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50000" y="4343400"/>
            <a:ext cx="4233220" cy="1239311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</a:t>
            </a:r>
            <a:r>
              <a:rPr lang="en-US" b="1" i="1" dirty="0" err="1">
                <a:solidFill>
                  <a:srgbClr val="1D8A50"/>
                </a:solidFill>
              </a:rPr>
              <a:t>init</a:t>
            </a:r>
            <a:endParaRPr lang="en-US" b="1" i="1" dirty="0">
              <a:solidFill>
                <a:srgbClr val="1D8A50"/>
              </a:solidFill>
            </a:endParaRPr>
          </a:p>
          <a:p>
            <a:r>
              <a:rPr lang="en-US" dirty="0" smtClean="0"/>
              <a:t>TH1F* h = new THF1(“h”,…);</a:t>
            </a:r>
          </a:p>
          <a:p>
            <a:r>
              <a:rPr lang="en-US" dirty="0"/>
              <a:t>m</a:t>
            </a:r>
            <a:r>
              <a:rPr lang="en-US" dirty="0" smtClean="0"/>
              <a:t>erger-&gt;Append(h);  </a:t>
            </a:r>
            <a:r>
              <a:rPr lang="en-US" dirty="0"/>
              <a:t>// (*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50000" y="5715000"/>
            <a:ext cx="3332106" cy="869980"/>
          </a:xfrm>
          <a:prstGeom prst="rect">
            <a:avLst/>
          </a:prstGeom>
          <a:noFill/>
        </p:spPr>
        <p:txBody>
          <a:bodyPr wrap="none" lIns="130046" tIns="65023" rIns="130046" bIns="65023" rtlCol="0">
            <a:spAutoFit/>
          </a:bodyPr>
          <a:lstStyle/>
          <a:p>
            <a:r>
              <a:rPr lang="en-US" b="1" i="1" dirty="0">
                <a:solidFill>
                  <a:srgbClr val="1D8A50"/>
                </a:solidFill>
              </a:rPr>
              <a:t>// Each task iteration</a:t>
            </a:r>
          </a:p>
          <a:p>
            <a:r>
              <a:rPr lang="en-US" dirty="0"/>
              <a:t>h</a:t>
            </a:r>
            <a:r>
              <a:rPr lang="en-US" dirty="0" smtClean="0"/>
              <a:t>-&gt;Fill(value);</a:t>
            </a:r>
          </a:p>
        </p:txBody>
      </p:sp>
    </p:spTree>
    <p:extLst>
      <p:ext uri="{BB962C8B-B14F-4D97-AF65-F5344CB8AC3E}">
        <p14:creationId xmlns:p14="http://schemas.microsoft.com/office/powerpoint/2010/main" val="2598132052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master">
  <a:themeElements>
    <a:clrScheme name="Title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Title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lides master">
  <a:themeElements>
    <a:clrScheme name="Slides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Slides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40823</TotalTime>
  <Pages>0</Pages>
  <Words>1933</Words>
  <Characters>0</Characters>
  <Application>Microsoft Macintosh PowerPoint</Application>
  <PresentationFormat>Custom</PresentationFormat>
  <Lines>0</Lines>
  <Paragraphs>364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Title master</vt:lpstr>
      <vt:lpstr>Slides master</vt:lpstr>
      <vt:lpstr>ROOT, I/O and Concurrency</vt:lpstr>
      <vt:lpstr>   Overview</vt:lpstr>
      <vt:lpstr>ROOT Guiding Principles</vt:lpstr>
      <vt:lpstr>I/O Long Term Goals</vt:lpstr>
      <vt:lpstr>  I/O Priorities</vt:lpstr>
      <vt:lpstr>Here comes cling</vt:lpstr>
      <vt:lpstr>Challenges</vt:lpstr>
      <vt:lpstr>User / Thread Example</vt:lpstr>
      <vt:lpstr>User / Task Example</vt:lpstr>
      <vt:lpstr>Framework example</vt:lpstr>
      <vt:lpstr>100,000 of histos on several threads</vt:lpstr>
      <vt:lpstr>Another interface idea.</vt:lpstr>
      <vt:lpstr>Another interface idea.</vt:lpstr>
      <vt:lpstr>Framework Requirements</vt:lpstr>
      <vt:lpstr>Task vs. Thread</vt:lpstr>
      <vt:lpstr>PROOF vs. Task Models</vt:lpstr>
      <vt:lpstr>Vectorization</vt:lpstr>
      <vt:lpstr>PowerPoint Presentation</vt:lpstr>
      <vt:lpstr>  Priorities</vt:lpstr>
      <vt:lpstr>Multi-Processing</vt:lpstr>
      <vt:lpstr>Multi-Processing</vt:lpstr>
      <vt:lpstr>Thread Safety</vt:lpstr>
      <vt:lpstr>Parallel Merge Challenges </vt:lpstr>
      <vt:lpstr>Parallel merge</vt:lpstr>
      <vt:lpstr>Other Possible Parallel Processing</vt:lpstr>
      <vt:lpstr>Vectorization</vt:lpstr>
      <vt:lpstr>Interoperability</vt:lpstr>
      <vt:lpstr>Why one thread/schedule per TTree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Philippe Canal</cp:lastModifiedBy>
  <cp:revision>273</cp:revision>
  <cp:lastPrinted>2013-03-08T21:09:26Z</cp:lastPrinted>
  <dcterms:modified xsi:type="dcterms:W3CDTF">2014-07-08T06:25:30Z</dcterms:modified>
</cp:coreProperties>
</file>