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4" r:id="rId2"/>
    <p:sldMasterId id="2147483686" r:id="rId3"/>
  </p:sldMasterIdLst>
  <p:notesMasterIdLst>
    <p:notesMasterId r:id="rId24"/>
  </p:notesMasterIdLst>
  <p:sldIdLst>
    <p:sldId id="263" r:id="rId4"/>
    <p:sldId id="281" r:id="rId5"/>
    <p:sldId id="282" r:id="rId6"/>
    <p:sldId id="283" r:id="rId7"/>
    <p:sldId id="265" r:id="rId8"/>
    <p:sldId id="274" r:id="rId9"/>
    <p:sldId id="275" r:id="rId10"/>
    <p:sldId id="276" r:id="rId11"/>
    <p:sldId id="277" r:id="rId12"/>
    <p:sldId id="280" r:id="rId13"/>
    <p:sldId id="264" r:id="rId14"/>
    <p:sldId id="284" r:id="rId15"/>
    <p:sldId id="285" r:id="rId16"/>
    <p:sldId id="286" r:id="rId17"/>
    <p:sldId id="287" r:id="rId18"/>
    <p:sldId id="288" r:id="rId19"/>
    <p:sldId id="289" r:id="rId20"/>
    <p:sldId id="273" r:id="rId21"/>
    <p:sldId id="278" r:id="rId22"/>
    <p:sldId id="272" r:id="rId2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20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4601A5-BB91-4AA5-BEE9-9C8A9A181052}" type="datetimeFigureOut">
              <a:rPr lang="fr-CH" smtClean="0"/>
              <a:t>10.07.2014</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D70E49-F4DC-4034-8541-06A12A7839CF}" type="slidenum">
              <a:rPr lang="fr-CH" smtClean="0"/>
              <a:t>‹#›</a:t>
            </a:fld>
            <a:endParaRPr lang="fr-CH"/>
          </a:p>
        </p:txBody>
      </p:sp>
    </p:spTree>
    <p:extLst>
      <p:ext uri="{BB962C8B-B14F-4D97-AF65-F5344CB8AC3E}">
        <p14:creationId xmlns:p14="http://schemas.microsoft.com/office/powerpoint/2010/main" val="2882248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http://english.ihep.cas.cn/images/enq07.jpg"/>
          <p:cNvPicPr>
            <a:picLocks noChangeAspect="1" noChangeArrowheads="1"/>
          </p:cNvPicPr>
          <p:nvPr userDrawn="1"/>
        </p:nvPicPr>
        <p:blipFill>
          <a:blip r:embed="rId2">
            <a:extLst>
              <a:ext uri="{28A0092B-C50C-407E-A947-70E740481C1C}">
                <a14:useLocalDpi xmlns:a14="http://schemas.microsoft.com/office/drawing/2010/main" val="0"/>
              </a:ext>
            </a:extLst>
          </a:blip>
          <a:srcRect r="85902"/>
          <a:stretch>
            <a:fillRect/>
          </a:stretch>
        </p:blipFill>
        <p:spPr bwMode="auto">
          <a:xfrm>
            <a:off x="8094663" y="6057900"/>
            <a:ext cx="10334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
          <p:cNvSpPr>
            <a:spLocks noGrp="1" noChangeArrowheads="1"/>
          </p:cNvSpPr>
          <p:nvPr>
            <p:ph type="sldNum" sz="quarter" idx="10"/>
          </p:nvPr>
        </p:nvSpPr>
        <p:spPr/>
        <p:txBody>
          <a:bodyPr/>
          <a:lstStyle>
            <a:lvl1pPr>
              <a:defRPr/>
            </a:lvl1pPr>
          </a:lstStyle>
          <a:p>
            <a:pPr>
              <a:defRPr/>
            </a:pPr>
            <a:fld id="{35A74F35-0F12-4B5F-9138-82AB4300D15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66547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912013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922758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593131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644658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5" descr="Logo_BB.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9134059" cy="5229200"/>
          </a:xfrm>
          <a:prstGeom prst="rect">
            <a:avLst/>
          </a:prstGeom>
        </p:spPr>
      </p:pic>
      <p:pic>
        <p:nvPicPr>
          <p:cNvPr id="4" name="Picture 4" descr="imp_logo"/>
          <p:cNvPicPr>
            <a:picLocks noChangeAspect="1" noChangeArrowheads="1"/>
          </p:cNvPicPr>
          <p:nvPr/>
        </p:nvPicPr>
        <p:blipFill>
          <a:blip r:embed="rId3" cstate="screen"/>
          <a:srcRect/>
          <a:stretch>
            <a:fillRect/>
          </a:stretch>
        </p:blipFill>
        <p:spPr bwMode="auto">
          <a:xfrm>
            <a:off x="0" y="6168347"/>
            <a:ext cx="2297844" cy="689653"/>
          </a:xfrm>
          <a:prstGeom prst="rect">
            <a:avLst/>
          </a:prstGeom>
          <a:noFill/>
          <a:ln w="9525">
            <a:noFill/>
            <a:miter lim="800000"/>
            <a:headEnd/>
            <a:tailEnd/>
          </a:ln>
        </p:spPr>
      </p:pic>
      <p:sp>
        <p:nvSpPr>
          <p:cNvPr id="5" name="Text Box 5"/>
          <p:cNvSpPr txBox="1">
            <a:spLocks noChangeArrowheads="1"/>
          </p:cNvSpPr>
          <p:nvPr/>
        </p:nvSpPr>
        <p:spPr bwMode="auto">
          <a:xfrm>
            <a:off x="0" y="5517232"/>
            <a:ext cx="2843808" cy="646331"/>
          </a:xfrm>
          <a:prstGeom prst="rect">
            <a:avLst/>
          </a:prstGeom>
          <a:noFill/>
          <a:ln w="9525">
            <a:noFill/>
            <a:miter lim="800000"/>
            <a:headEnd/>
            <a:tailEnd/>
          </a:ln>
          <a:effectLst/>
        </p:spPr>
        <p:txBody>
          <a:bodyPr wrap="square">
            <a:spAutoFit/>
          </a:bodyPr>
          <a:lstStyle/>
          <a:p>
            <a:pPr>
              <a:defRPr/>
            </a:pPr>
            <a:r>
              <a:rPr lang="en-GB" b="1" dirty="0">
                <a:solidFill>
                  <a:prstClr val="white"/>
                </a:solidFill>
                <a:latin typeface="Arial" pitchFamily="34" charset="0"/>
                <a:cs typeface="Arial" pitchFamily="34" charset="0"/>
              </a:rPr>
              <a:t>K. </a:t>
            </a:r>
            <a:r>
              <a:rPr lang="en-GB" b="1" dirty="0" smtClean="0">
                <a:solidFill>
                  <a:prstClr val="white"/>
                </a:solidFill>
                <a:latin typeface="Arial" pitchFamily="34" charset="0"/>
                <a:cs typeface="Arial" pitchFamily="34" charset="0"/>
              </a:rPr>
              <a:t>Long</a:t>
            </a:r>
            <a:br>
              <a:rPr lang="en-GB" b="1" dirty="0" smtClean="0">
                <a:solidFill>
                  <a:prstClr val="white"/>
                </a:solidFill>
                <a:latin typeface="Arial" pitchFamily="34" charset="0"/>
                <a:cs typeface="Arial" pitchFamily="34" charset="0"/>
              </a:rPr>
            </a:br>
            <a:fld id="{B46D80FD-1E49-4E81-A679-73D7E036491C}" type="datetime3">
              <a:rPr lang="en-GB" b="1" smtClean="0">
                <a:solidFill>
                  <a:prstClr val="white"/>
                </a:solidFill>
                <a:latin typeface="Arial" pitchFamily="34" charset="0"/>
                <a:cs typeface="Arial" pitchFamily="34" charset="0"/>
              </a:rPr>
              <a:pPr>
                <a:defRPr/>
              </a:pPr>
              <a:t>10 July, 2014</a:t>
            </a:fld>
            <a:endParaRPr lang="en-GB" b="1" dirty="0">
              <a:solidFill>
                <a:prstClr val="white"/>
              </a:solidFill>
              <a:latin typeface="Arial" pitchFamily="34" charset="0"/>
              <a:cs typeface="Arial" pitchFamily="34" charset="0"/>
            </a:endParaRPr>
          </a:p>
        </p:txBody>
      </p:sp>
      <p:sp>
        <p:nvSpPr>
          <p:cNvPr id="2" name="Title 1"/>
          <p:cNvSpPr>
            <a:spLocks noGrp="1"/>
          </p:cNvSpPr>
          <p:nvPr>
            <p:ph type="ctrTitle"/>
          </p:nvPr>
        </p:nvSpPr>
        <p:spPr>
          <a:xfrm>
            <a:off x="685800" y="2831009"/>
            <a:ext cx="7772400" cy="769441"/>
          </a:xfrm>
          <a:solidFill>
            <a:srgbClr val="FFFF00"/>
          </a:solidFill>
        </p:spPr>
        <p:txBody>
          <a:bodyPr anchor="b">
            <a:spAutoFit/>
          </a:bodyPr>
          <a:lstStyle>
            <a:lvl1pPr algn="r">
              <a:defRPr b="1">
                <a:solidFill>
                  <a:srgbClr val="000066"/>
                </a:solidFill>
              </a:defRPr>
            </a:lvl1pPr>
          </a:lstStyle>
          <a:p>
            <a:r>
              <a:rPr lang="en-GB"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r">
              <a:buNone/>
              <a:defRPr b="1">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dirty="0"/>
          </a:p>
        </p:txBody>
      </p:sp>
    </p:spTree>
    <p:extLst>
      <p:ext uri="{BB962C8B-B14F-4D97-AF65-F5344CB8AC3E}">
        <p14:creationId xmlns:p14="http://schemas.microsoft.com/office/powerpoint/2010/main" val="685118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GB" smtClean="0"/>
              <a:t>Click to edit Master title style</a:t>
            </a:r>
            <a:endParaRPr lang="en-GB" dirty="0"/>
          </a:p>
        </p:txBody>
      </p:sp>
      <p:sp>
        <p:nvSpPr>
          <p:cNvPr id="3" name="Content Placeholder 2"/>
          <p:cNvSpPr>
            <a:spLocks noGrp="1"/>
          </p:cNvSpPr>
          <p:nvPr>
            <p:ph idx="1"/>
          </p:nvPr>
        </p:nvSpPr>
        <p:spPr>
          <a:xfrm>
            <a:off x="0" y="714357"/>
            <a:ext cx="9144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Tree>
    <p:extLst>
      <p:ext uri="{BB962C8B-B14F-4D97-AF65-F5344CB8AC3E}">
        <p14:creationId xmlns:p14="http://schemas.microsoft.com/office/powerpoint/2010/main" val="1377398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a:solidFill>
            <a:srgbClr val="FFFF00"/>
          </a:solidFill>
        </p:spPr>
        <p:txBody>
          <a:bodyPr anchor="t"/>
          <a:lstStyle>
            <a:lvl1pPr algn="l">
              <a:defRPr sz="4000" b="1" cap="none">
                <a:solidFill>
                  <a:schemeClr val="tx2"/>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lgn="r">
              <a:buNone/>
              <a:defRPr sz="2800" b="1">
                <a:solidFill>
                  <a:schemeClr val="bg1">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Tree>
    <p:extLst>
      <p:ext uri="{BB962C8B-B14F-4D97-AF65-F5344CB8AC3E}">
        <p14:creationId xmlns:p14="http://schemas.microsoft.com/office/powerpoint/2010/main" val="2741113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
          </p:nvPr>
        </p:nvSpPr>
        <p:spPr>
          <a:xfrm>
            <a:off x="0" y="714357"/>
            <a:ext cx="4572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9" name="Content Placeholder 2"/>
          <p:cNvSpPr>
            <a:spLocks noGrp="1"/>
          </p:cNvSpPr>
          <p:nvPr>
            <p:ph idx="13"/>
          </p:nvPr>
        </p:nvSpPr>
        <p:spPr>
          <a:xfrm>
            <a:off x="4572000" y="714357"/>
            <a:ext cx="4572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10"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GB" smtClean="0"/>
              <a:t>Click to edit Master title style</a:t>
            </a:r>
            <a:endParaRPr lang="en-GB" dirty="0"/>
          </a:p>
        </p:txBody>
      </p:sp>
    </p:spTree>
    <p:extLst>
      <p:ext uri="{BB962C8B-B14F-4D97-AF65-F5344CB8AC3E}">
        <p14:creationId xmlns:p14="http://schemas.microsoft.com/office/powerpoint/2010/main" val="36047502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496" y="764704"/>
            <a:ext cx="4497388" cy="639762"/>
          </a:xfrm>
        </p:spPr>
        <p:txBody>
          <a:bodyPr anchor="ctr" anchorCtr="0">
            <a:normAutofit/>
          </a:bodyPr>
          <a:lstStyle>
            <a:lvl1pPr marL="0" indent="0">
              <a:buNone/>
              <a:defRPr sz="2400" b="1">
                <a:solidFill>
                  <a:srgbClr val="FF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609529" y="764704"/>
            <a:ext cx="4498975" cy="639762"/>
          </a:xfrm>
        </p:spPr>
        <p:txBody>
          <a:bodyPr anchor="ctr" anchorCtr="0"/>
          <a:lstStyle>
            <a:lvl1pPr marL="0" indent="0">
              <a:buNone/>
              <a:defRPr sz="2400" b="1">
                <a:solidFill>
                  <a:srgbClr val="FF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10" name="Content Placeholder 2"/>
          <p:cNvSpPr>
            <a:spLocks noGrp="1"/>
          </p:cNvSpPr>
          <p:nvPr>
            <p:ph idx="10"/>
          </p:nvPr>
        </p:nvSpPr>
        <p:spPr>
          <a:xfrm>
            <a:off x="0" y="1412777"/>
            <a:ext cx="4572000" cy="544522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11" name="Content Placeholder 2"/>
          <p:cNvSpPr>
            <a:spLocks noGrp="1"/>
          </p:cNvSpPr>
          <p:nvPr>
            <p:ph idx="13"/>
          </p:nvPr>
        </p:nvSpPr>
        <p:spPr>
          <a:xfrm>
            <a:off x="4572000" y="1412777"/>
            <a:ext cx="4572000" cy="544522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12"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GB" smtClean="0"/>
              <a:t>Click to edit Master title style</a:t>
            </a:r>
            <a:endParaRPr lang="en-GB" dirty="0"/>
          </a:p>
        </p:txBody>
      </p:sp>
    </p:spTree>
    <p:extLst>
      <p:ext uri="{BB962C8B-B14F-4D97-AF65-F5344CB8AC3E}">
        <p14:creationId xmlns:p14="http://schemas.microsoft.com/office/powerpoint/2010/main" val="34688619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309029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GB" smtClean="0"/>
              <a:t>Click to edit Master title style</a:t>
            </a:r>
            <a:endParaRPr lang="en-GB" dirty="0"/>
          </a:p>
        </p:txBody>
      </p:sp>
      <p:sp>
        <p:nvSpPr>
          <p:cNvPr id="3" name="Content Placeholder 2"/>
          <p:cNvSpPr>
            <a:spLocks noGrp="1"/>
          </p:cNvSpPr>
          <p:nvPr>
            <p:ph idx="1"/>
          </p:nvPr>
        </p:nvSpPr>
        <p:spPr>
          <a:xfrm>
            <a:off x="0" y="714357"/>
            <a:ext cx="9144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Tree>
    <p:extLst>
      <p:ext uri="{BB962C8B-B14F-4D97-AF65-F5344CB8AC3E}">
        <p14:creationId xmlns:p14="http://schemas.microsoft.com/office/powerpoint/2010/main" val="14505230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2606764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9120139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922758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5931310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644658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5" descr="Logo_BB.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 y="0"/>
            <a:ext cx="9134059" cy="5229200"/>
          </a:xfrm>
          <a:prstGeom prst="rect">
            <a:avLst/>
          </a:prstGeom>
        </p:spPr>
      </p:pic>
      <p:pic>
        <p:nvPicPr>
          <p:cNvPr id="4" name="Picture 4" descr="imp_logo"/>
          <p:cNvPicPr>
            <a:picLocks noChangeAspect="1" noChangeArrowheads="1"/>
          </p:cNvPicPr>
          <p:nvPr/>
        </p:nvPicPr>
        <p:blipFill>
          <a:blip r:embed="rId3" cstate="screen"/>
          <a:srcRect/>
          <a:stretch>
            <a:fillRect/>
          </a:stretch>
        </p:blipFill>
        <p:spPr bwMode="auto">
          <a:xfrm>
            <a:off x="0" y="6168347"/>
            <a:ext cx="2297844" cy="689653"/>
          </a:xfrm>
          <a:prstGeom prst="rect">
            <a:avLst/>
          </a:prstGeom>
          <a:noFill/>
          <a:ln w="9525">
            <a:noFill/>
            <a:miter lim="800000"/>
            <a:headEnd/>
            <a:tailEnd/>
          </a:ln>
        </p:spPr>
      </p:pic>
      <p:sp>
        <p:nvSpPr>
          <p:cNvPr id="5" name="Text Box 5"/>
          <p:cNvSpPr txBox="1">
            <a:spLocks noChangeArrowheads="1"/>
          </p:cNvSpPr>
          <p:nvPr/>
        </p:nvSpPr>
        <p:spPr bwMode="auto">
          <a:xfrm>
            <a:off x="0" y="5517232"/>
            <a:ext cx="2843808" cy="646331"/>
          </a:xfrm>
          <a:prstGeom prst="rect">
            <a:avLst/>
          </a:prstGeom>
          <a:noFill/>
          <a:ln w="9525">
            <a:noFill/>
            <a:miter lim="800000"/>
            <a:headEnd/>
            <a:tailEnd/>
          </a:ln>
          <a:effectLst/>
        </p:spPr>
        <p:txBody>
          <a:bodyPr wrap="square">
            <a:spAutoFit/>
          </a:bodyPr>
          <a:lstStyle/>
          <a:p>
            <a:pPr>
              <a:defRPr/>
            </a:pPr>
            <a:r>
              <a:rPr lang="en-GB" b="1" dirty="0">
                <a:solidFill>
                  <a:prstClr val="white"/>
                </a:solidFill>
                <a:latin typeface="Arial" pitchFamily="34" charset="0"/>
                <a:cs typeface="Arial" pitchFamily="34" charset="0"/>
              </a:rPr>
              <a:t>K. </a:t>
            </a:r>
            <a:r>
              <a:rPr lang="en-GB" b="1" dirty="0" smtClean="0">
                <a:solidFill>
                  <a:prstClr val="white"/>
                </a:solidFill>
                <a:latin typeface="Arial" pitchFamily="34" charset="0"/>
                <a:cs typeface="Arial" pitchFamily="34" charset="0"/>
              </a:rPr>
              <a:t>Long</a:t>
            </a:r>
            <a:br>
              <a:rPr lang="en-GB" b="1" dirty="0" smtClean="0">
                <a:solidFill>
                  <a:prstClr val="white"/>
                </a:solidFill>
                <a:latin typeface="Arial" pitchFamily="34" charset="0"/>
                <a:cs typeface="Arial" pitchFamily="34" charset="0"/>
              </a:rPr>
            </a:br>
            <a:fld id="{B46D80FD-1E49-4E81-A679-73D7E036491C}" type="datetime3">
              <a:rPr lang="en-GB" b="1" smtClean="0">
                <a:solidFill>
                  <a:prstClr val="white"/>
                </a:solidFill>
                <a:latin typeface="Arial" pitchFamily="34" charset="0"/>
                <a:cs typeface="Arial" pitchFamily="34" charset="0"/>
              </a:rPr>
              <a:pPr>
                <a:defRPr/>
              </a:pPr>
              <a:t>10 July, 2014</a:t>
            </a:fld>
            <a:endParaRPr lang="en-GB" b="1" dirty="0">
              <a:solidFill>
                <a:prstClr val="white"/>
              </a:solidFill>
              <a:latin typeface="Arial" pitchFamily="34" charset="0"/>
              <a:cs typeface="Arial" pitchFamily="34" charset="0"/>
            </a:endParaRPr>
          </a:p>
        </p:txBody>
      </p:sp>
      <p:sp>
        <p:nvSpPr>
          <p:cNvPr id="2" name="Title 1"/>
          <p:cNvSpPr>
            <a:spLocks noGrp="1"/>
          </p:cNvSpPr>
          <p:nvPr>
            <p:ph type="ctrTitle"/>
          </p:nvPr>
        </p:nvSpPr>
        <p:spPr>
          <a:xfrm>
            <a:off x="685800" y="2831009"/>
            <a:ext cx="7772400" cy="769441"/>
          </a:xfrm>
          <a:solidFill>
            <a:srgbClr val="FFFF00"/>
          </a:solidFill>
        </p:spPr>
        <p:txBody>
          <a:bodyPr anchor="b">
            <a:spAutoFit/>
          </a:bodyPr>
          <a:lstStyle>
            <a:lvl1pPr algn="r">
              <a:defRPr b="1">
                <a:solidFill>
                  <a:srgbClr val="000066"/>
                </a:solidFill>
              </a:defRPr>
            </a:lvl1pPr>
          </a:lstStyle>
          <a:p>
            <a:r>
              <a:rPr lang="en-GB"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r">
              <a:buNone/>
              <a:defRPr b="1">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GB" dirty="0"/>
          </a:p>
        </p:txBody>
      </p:sp>
    </p:spTree>
    <p:extLst>
      <p:ext uri="{BB962C8B-B14F-4D97-AF65-F5344CB8AC3E}">
        <p14:creationId xmlns:p14="http://schemas.microsoft.com/office/powerpoint/2010/main" val="685118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GB" smtClean="0"/>
              <a:t>Click to edit Master title style</a:t>
            </a:r>
            <a:endParaRPr lang="en-GB" dirty="0"/>
          </a:p>
        </p:txBody>
      </p:sp>
      <p:sp>
        <p:nvSpPr>
          <p:cNvPr id="3" name="Content Placeholder 2"/>
          <p:cNvSpPr>
            <a:spLocks noGrp="1"/>
          </p:cNvSpPr>
          <p:nvPr>
            <p:ph idx="1"/>
          </p:nvPr>
        </p:nvSpPr>
        <p:spPr>
          <a:xfrm>
            <a:off x="0" y="714357"/>
            <a:ext cx="9144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Tree>
    <p:extLst>
      <p:ext uri="{BB962C8B-B14F-4D97-AF65-F5344CB8AC3E}">
        <p14:creationId xmlns:p14="http://schemas.microsoft.com/office/powerpoint/2010/main" val="1377398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a:solidFill>
            <a:srgbClr val="FFFF00"/>
          </a:solidFill>
        </p:spPr>
        <p:txBody>
          <a:bodyPr anchor="t"/>
          <a:lstStyle>
            <a:lvl1pPr algn="l">
              <a:defRPr sz="4000" b="1" cap="none">
                <a:solidFill>
                  <a:schemeClr val="tx2"/>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lstStyle>
            <a:lvl1pPr marL="0" indent="0" algn="r">
              <a:buNone/>
              <a:defRPr sz="2800" b="1">
                <a:solidFill>
                  <a:schemeClr val="bg1">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Tree>
    <p:extLst>
      <p:ext uri="{BB962C8B-B14F-4D97-AF65-F5344CB8AC3E}">
        <p14:creationId xmlns:p14="http://schemas.microsoft.com/office/powerpoint/2010/main" val="2741113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
          </p:nvPr>
        </p:nvSpPr>
        <p:spPr>
          <a:xfrm>
            <a:off x="0" y="714357"/>
            <a:ext cx="4572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9" name="Content Placeholder 2"/>
          <p:cNvSpPr>
            <a:spLocks noGrp="1"/>
          </p:cNvSpPr>
          <p:nvPr>
            <p:ph idx="13"/>
          </p:nvPr>
        </p:nvSpPr>
        <p:spPr>
          <a:xfrm>
            <a:off x="4572000" y="714357"/>
            <a:ext cx="4572000" cy="614364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10"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GB" smtClean="0"/>
              <a:t>Click to edit Master title style</a:t>
            </a:r>
            <a:endParaRPr lang="en-GB" dirty="0"/>
          </a:p>
        </p:txBody>
      </p:sp>
    </p:spTree>
    <p:extLst>
      <p:ext uri="{BB962C8B-B14F-4D97-AF65-F5344CB8AC3E}">
        <p14:creationId xmlns:p14="http://schemas.microsoft.com/office/powerpoint/2010/main" val="3604750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496" y="764704"/>
            <a:ext cx="4497388" cy="639762"/>
          </a:xfrm>
        </p:spPr>
        <p:txBody>
          <a:bodyPr anchor="ctr" anchorCtr="0">
            <a:normAutofit/>
          </a:bodyPr>
          <a:lstStyle>
            <a:lvl1pPr marL="0" indent="0">
              <a:buNone/>
              <a:defRPr sz="2400" b="1">
                <a:solidFill>
                  <a:srgbClr val="FF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5" name="Text Placeholder 4"/>
          <p:cNvSpPr>
            <a:spLocks noGrp="1"/>
          </p:cNvSpPr>
          <p:nvPr>
            <p:ph type="body" sz="quarter" idx="3"/>
          </p:nvPr>
        </p:nvSpPr>
        <p:spPr>
          <a:xfrm>
            <a:off x="4609529" y="764704"/>
            <a:ext cx="4498975" cy="639762"/>
          </a:xfrm>
        </p:spPr>
        <p:txBody>
          <a:bodyPr anchor="ctr" anchorCtr="0"/>
          <a:lstStyle>
            <a:lvl1pPr marL="0" indent="0">
              <a:buNone/>
              <a:defRPr sz="2400" b="1">
                <a:solidFill>
                  <a:srgbClr val="FF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10" name="Content Placeholder 2"/>
          <p:cNvSpPr>
            <a:spLocks noGrp="1"/>
          </p:cNvSpPr>
          <p:nvPr>
            <p:ph idx="10"/>
          </p:nvPr>
        </p:nvSpPr>
        <p:spPr>
          <a:xfrm>
            <a:off x="0" y="1412777"/>
            <a:ext cx="4572000" cy="544522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11" name="Content Placeholder 2"/>
          <p:cNvSpPr>
            <a:spLocks noGrp="1"/>
          </p:cNvSpPr>
          <p:nvPr>
            <p:ph idx="13"/>
          </p:nvPr>
        </p:nvSpPr>
        <p:spPr>
          <a:xfrm>
            <a:off x="4572000" y="1412777"/>
            <a:ext cx="4572000" cy="5445224"/>
          </a:xfrm>
        </p:spPr>
        <p:txBody>
          <a:bodyPr>
            <a:normAutofit/>
          </a:bodyPr>
          <a:lstStyle>
            <a:lvl1pPr>
              <a:defRPr sz="3600" b="1">
                <a:solidFill>
                  <a:schemeClr val="bg1"/>
                </a:solidFill>
              </a:defRPr>
            </a:lvl1pPr>
            <a:lvl2pPr>
              <a:defRPr sz="3200" b="1">
                <a:solidFill>
                  <a:srgbClr val="FFC000"/>
                </a:solidFill>
              </a:defRPr>
            </a:lvl2pPr>
            <a:lvl3pPr>
              <a:defRPr sz="2800" b="1">
                <a:solidFill>
                  <a:srgbClr val="00FF00"/>
                </a:solidFill>
              </a:defRPr>
            </a:lvl3pPr>
            <a:lvl4pPr>
              <a:defRPr sz="2400" b="1">
                <a:solidFill>
                  <a:srgbClr val="66FFFF"/>
                </a:solidFill>
              </a:defRPr>
            </a:lvl4pPr>
            <a:lvl5pPr>
              <a:defRPr sz="2400" b="1">
                <a:solidFill>
                  <a:srgbClr val="FF0000"/>
                </a:solidFil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12" name="Title 1"/>
          <p:cNvSpPr>
            <a:spLocks noGrp="1"/>
          </p:cNvSpPr>
          <p:nvPr>
            <p:ph type="title"/>
          </p:nvPr>
        </p:nvSpPr>
        <p:spPr>
          <a:xfrm>
            <a:off x="0" y="0"/>
            <a:ext cx="9144000" cy="714356"/>
          </a:xfrm>
        </p:spPr>
        <p:txBody>
          <a:bodyPr>
            <a:normAutofit/>
          </a:bodyPr>
          <a:lstStyle>
            <a:lvl1pPr algn="r">
              <a:defRPr sz="4000" b="1">
                <a:solidFill>
                  <a:srgbClr val="FFFF00"/>
                </a:solidFill>
              </a:defRPr>
            </a:lvl1pPr>
          </a:lstStyle>
          <a:p>
            <a:r>
              <a:rPr lang="en-GB" smtClean="0"/>
              <a:t>Click to edit Master title style</a:t>
            </a:r>
            <a:endParaRPr lang="en-GB" dirty="0"/>
          </a:p>
        </p:txBody>
      </p:sp>
    </p:spTree>
    <p:extLst>
      <p:ext uri="{BB962C8B-B14F-4D97-AF65-F5344CB8AC3E}">
        <p14:creationId xmlns:p14="http://schemas.microsoft.com/office/powerpoint/2010/main" val="3468861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2309029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15B4530E-1745-4EA4-86ED-B2AAFE5A9E7F}" type="datetimeFigureOut">
              <a:rPr lang="en-GB" smtClean="0">
                <a:solidFill>
                  <a:prstClr val="black">
                    <a:tint val="75000"/>
                  </a:prstClr>
                </a:solidFill>
              </a:rPr>
              <a:pPr/>
              <a:t>10/07/2014</a:t>
            </a:fld>
            <a:endParaRPr lang="en-GB"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endParaRPr lang="en-GB"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3CF2A14D-58FC-4ADE-82BA-96C80A9DF57C}"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42606764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Cliquez pour modifier le style du titre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1028" name="Rectangle 4"/>
          <p:cNvSpPr>
            <a:spLocks noGrp="1" noChangeArrowheads="1"/>
          </p:cNvSpPr>
          <p:nvPr>
            <p:ph type="dt" sz="half" idx="2"/>
          </p:nvPr>
        </p:nvSpPr>
        <p:spPr bwMode="auto">
          <a:xfrm>
            <a:off x="1331913" y="620077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fontAlgn="base">
              <a:spcBef>
                <a:spcPct val="0"/>
              </a:spcBef>
              <a:spcAft>
                <a:spcPct val="0"/>
              </a:spcAft>
              <a:defRPr/>
            </a:pPr>
            <a:fld id="{209485C7-BB70-4299-BFDC-5974A64A976D}" type="slidenum">
              <a:rPr lang="en-US">
                <a:solidFill>
                  <a:srgbClr val="000000"/>
                </a:solidFill>
              </a:rPr>
              <a:pPr fontAlgn="base">
                <a:spcBef>
                  <a:spcPct val="0"/>
                </a:spcBef>
                <a:spcAft>
                  <a:spcPct val="0"/>
                </a:spcAft>
                <a:defRPr/>
              </a:pPr>
              <a:t>‹#›</a:t>
            </a:fld>
            <a:endParaRPr lang="en-US">
              <a:solidFill>
                <a:srgbClr val="000000"/>
              </a:solidFill>
            </a:endParaRPr>
          </a:p>
        </p:txBody>
      </p:sp>
      <p:pic>
        <p:nvPicPr>
          <p:cNvPr id="2" name="Picture 7"/>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091238"/>
            <a:ext cx="823913" cy="766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ooter Placeholder 1"/>
          <p:cNvSpPr txBox="1">
            <a:spLocks/>
          </p:cNvSpPr>
          <p:nvPr userDrawn="1"/>
        </p:nvSpPr>
        <p:spPr>
          <a:xfrm>
            <a:off x="862013" y="6570663"/>
            <a:ext cx="5156200" cy="19685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200" dirty="0" smtClean="0">
                <a:solidFill>
                  <a:srgbClr val="000000"/>
                </a:solidFill>
              </a:rPr>
              <a:t>A. Blondel   LBNO meeting</a:t>
            </a:r>
            <a:r>
              <a:rPr lang="en-US" sz="1200" baseline="0" dirty="0" smtClean="0">
                <a:solidFill>
                  <a:srgbClr val="000000"/>
                </a:solidFill>
              </a:rPr>
              <a:t> 16</a:t>
            </a:r>
            <a:r>
              <a:rPr lang="en-US" sz="1200" dirty="0" smtClean="0">
                <a:solidFill>
                  <a:srgbClr val="000000"/>
                </a:solidFill>
              </a:rPr>
              <a:t> September 2013</a:t>
            </a:r>
            <a:endParaRPr lang="en-US" sz="1200" dirty="0">
              <a:solidFill>
                <a:srgbClr val="000000"/>
              </a:solidFill>
            </a:endParaRPr>
          </a:p>
        </p:txBody>
      </p:sp>
      <p:pic>
        <p:nvPicPr>
          <p:cNvPr id="1032" name="Picture 2" descr="http://english.ihep.cas.cn/images/enq07.jpg"/>
          <p:cNvPicPr>
            <a:picLocks noChangeAspect="1" noChangeArrowheads="1"/>
          </p:cNvPicPr>
          <p:nvPr userDrawn="1"/>
        </p:nvPicPr>
        <p:blipFill>
          <a:blip r:embed="rId5">
            <a:extLst>
              <a:ext uri="{28A0092B-C50C-407E-A947-70E740481C1C}">
                <a14:useLocalDpi xmlns:a14="http://schemas.microsoft.com/office/drawing/2010/main" val="0"/>
              </a:ext>
            </a:extLst>
          </a:blip>
          <a:srcRect r="85902"/>
          <a:stretch>
            <a:fillRect/>
          </a:stretch>
        </p:blipFill>
        <p:spPr bwMode="auto">
          <a:xfrm>
            <a:off x="8135938" y="6089650"/>
            <a:ext cx="992187"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3516169"/>
      </p:ext>
    </p:extLst>
  </p:cSld>
  <p:clrMap bg1="lt1" tx1="dk1" bg2="lt2" tx2="dk2" accent1="accent1" accent2="accent2" accent3="accent3" accent4="accent4" accent5="accent5" accent6="accent6" hlink="hlink" folHlink="folHlink"/>
  <p:sldLayoutIdLst>
    <p:sldLayoutId id="2147483673" r:id="rId1"/>
    <p:sldLayoutId id="2147483698" r:id="rId2"/>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fld id="{15B4530E-1745-4EA4-86ED-B2AAFE5A9E7F}" type="datetimeFigureOut">
              <a:rPr lang="en-GB">
                <a:solidFill>
                  <a:prstClr val="black">
                    <a:tint val="75000"/>
                  </a:prstClr>
                </a:solidFill>
              </a:rPr>
              <a:pPr/>
              <a:t>10/07/2014</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fld id="{3CF2A14D-58FC-4ADE-82BA-96C80A9DF57C}" type="slidenum">
              <a:rPr lang="en-GB">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60909287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fld id="{15B4530E-1745-4EA4-86ED-B2AAFE5A9E7F}" type="datetimeFigureOut">
              <a:rPr lang="en-GB">
                <a:solidFill>
                  <a:prstClr val="black">
                    <a:tint val="75000"/>
                  </a:prstClr>
                </a:solidFill>
              </a:rPr>
              <a:pPr/>
              <a:t>10/07/2014</a:t>
            </a:fld>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fld id="{3CF2A14D-58FC-4ADE-82BA-96C80A9DF57C}" type="slidenum">
              <a:rPr lang="en-GB">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3609092873"/>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4.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7.emf"/><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43608" y="260648"/>
            <a:ext cx="7156639" cy="646331"/>
          </a:xfrm>
          <a:prstGeom prst="rect">
            <a:avLst/>
          </a:prstGeom>
          <a:noFill/>
        </p:spPr>
        <p:txBody>
          <a:bodyPr wrap="none" rtlCol="0">
            <a:spAutoFit/>
          </a:bodyPr>
          <a:lstStyle/>
          <a:p>
            <a:pPr algn="ctr"/>
            <a:r>
              <a:rPr lang="fr-CH" b="1" dirty="0" err="1" smtClean="0"/>
              <a:t>Towards</a:t>
            </a:r>
            <a:r>
              <a:rPr lang="fr-CH" b="1" dirty="0" smtClean="0"/>
              <a:t> a </a:t>
            </a:r>
            <a:r>
              <a:rPr lang="fr-CH" b="1" dirty="0" err="1" smtClean="0"/>
              <a:t>coherent</a:t>
            </a:r>
            <a:r>
              <a:rPr lang="fr-CH" b="1" dirty="0" smtClean="0"/>
              <a:t> program to </a:t>
            </a:r>
            <a:r>
              <a:rPr lang="fr-CH" b="1" dirty="0" err="1" smtClean="0"/>
              <a:t>establish</a:t>
            </a:r>
            <a:r>
              <a:rPr lang="fr-CH" b="1" dirty="0" smtClean="0"/>
              <a:t> the </a:t>
            </a:r>
            <a:r>
              <a:rPr lang="fr-CH" b="1" dirty="0" err="1" smtClean="0"/>
              <a:t>systematic</a:t>
            </a:r>
            <a:r>
              <a:rPr lang="fr-CH" b="1" dirty="0" smtClean="0"/>
              <a:t> </a:t>
            </a:r>
            <a:r>
              <a:rPr lang="fr-CH" b="1" dirty="0" err="1" smtClean="0"/>
              <a:t>errors</a:t>
            </a:r>
            <a:r>
              <a:rPr lang="fr-CH" b="1" dirty="0" smtClean="0"/>
              <a:t> </a:t>
            </a:r>
          </a:p>
          <a:p>
            <a:pPr algn="ctr"/>
            <a:r>
              <a:rPr lang="fr-CH" b="1" dirty="0" smtClean="0"/>
              <a:t>in the long </a:t>
            </a:r>
            <a:r>
              <a:rPr lang="fr-CH" b="1" dirty="0" err="1" smtClean="0"/>
              <a:t>baseline</a:t>
            </a:r>
            <a:r>
              <a:rPr lang="fr-CH" b="1" dirty="0" smtClean="0"/>
              <a:t> </a:t>
            </a:r>
            <a:r>
              <a:rPr lang="fr-CH" b="1" dirty="0" err="1" smtClean="0"/>
              <a:t>experiments</a:t>
            </a:r>
            <a:endParaRPr lang="fr-CH" b="1" dirty="0"/>
          </a:p>
        </p:txBody>
      </p:sp>
      <p:sp>
        <p:nvSpPr>
          <p:cNvPr id="4" name="TextBox 3"/>
          <p:cNvSpPr txBox="1"/>
          <p:nvPr/>
        </p:nvSpPr>
        <p:spPr>
          <a:xfrm>
            <a:off x="139683" y="1411863"/>
            <a:ext cx="8964488" cy="1200329"/>
          </a:xfrm>
          <a:prstGeom prst="rect">
            <a:avLst/>
          </a:prstGeom>
          <a:noFill/>
        </p:spPr>
        <p:txBody>
          <a:bodyPr wrap="square" rtlCol="0">
            <a:spAutoFit/>
          </a:bodyPr>
          <a:lstStyle/>
          <a:p>
            <a:r>
              <a:rPr lang="en-US" dirty="0" smtClean="0"/>
              <a:t>The </a:t>
            </a:r>
            <a:r>
              <a:rPr lang="en-US" dirty="0"/>
              <a:t>community should support a program for detector R&amp;D and critical measurements like cross sections and hadron production. The CERN neutrino platform is an important basis to fulfil these goals. </a:t>
            </a:r>
          </a:p>
          <a:p>
            <a:r>
              <a:rPr lang="en-US" b="1" dirty="0"/>
              <a:t>The European members of the ICFA Neutrino panel </a:t>
            </a:r>
            <a:endParaRPr lang="fr-CH" dirty="0"/>
          </a:p>
        </p:txBody>
      </p:sp>
      <p:sp>
        <p:nvSpPr>
          <p:cNvPr id="5" name="TextBox 4"/>
          <p:cNvSpPr txBox="1"/>
          <p:nvPr/>
        </p:nvSpPr>
        <p:spPr>
          <a:xfrm>
            <a:off x="265443" y="2956828"/>
            <a:ext cx="8712968" cy="2062103"/>
          </a:xfrm>
          <a:prstGeom prst="rect">
            <a:avLst/>
          </a:prstGeom>
          <a:noFill/>
        </p:spPr>
        <p:txBody>
          <a:bodyPr wrap="square" rtlCol="0">
            <a:spAutoFit/>
          </a:bodyPr>
          <a:lstStyle/>
          <a:p>
            <a:r>
              <a:rPr lang="en-US" sz="1600" b="1" dirty="0">
                <a:solidFill>
                  <a:srgbClr val="FF0000"/>
                </a:solidFill>
              </a:rPr>
              <a:t>P5 report </a:t>
            </a:r>
            <a:r>
              <a:rPr lang="en-US" sz="1600" i="1" dirty="0" err="1" smtClean="0"/>
              <a:t>NuSTORM</a:t>
            </a:r>
            <a:r>
              <a:rPr lang="en-US" sz="1600" i="1" dirty="0" smtClean="0"/>
              <a:t> </a:t>
            </a:r>
            <a:r>
              <a:rPr lang="en-US" sz="1600" i="1" dirty="0"/>
              <a:t>is a proposal for a small </a:t>
            </a:r>
            <a:r>
              <a:rPr lang="en-US" sz="1600" i="1" dirty="0" err="1"/>
              <a:t>muon</a:t>
            </a:r>
            <a:r>
              <a:rPr lang="en-US" sz="1600" i="1" dirty="0"/>
              <a:t> storage ring to </a:t>
            </a:r>
            <a:r>
              <a:rPr lang="en-US" sz="1600" i="1" dirty="0" smtClean="0"/>
              <a:t>produce ~</a:t>
            </a:r>
            <a:r>
              <a:rPr lang="en-US" sz="1600" i="1" dirty="0" err="1" smtClean="0"/>
              <a:t>GeV</a:t>
            </a:r>
            <a:r>
              <a:rPr lang="en-US" sz="1600" i="1" dirty="0" smtClean="0"/>
              <a:t> </a:t>
            </a:r>
            <a:r>
              <a:rPr lang="en-US" sz="1600" i="1" dirty="0"/>
              <a:t>neutrinos and antineutrinos with the advantage of a </a:t>
            </a:r>
            <a:r>
              <a:rPr lang="en-US" sz="1600" i="1" dirty="0" smtClean="0"/>
              <a:t>precisely known </a:t>
            </a:r>
            <a:r>
              <a:rPr lang="en-US" sz="1600" i="1" dirty="0"/>
              <a:t>flux. The facility would also serve as an </a:t>
            </a:r>
            <a:r>
              <a:rPr lang="en-US" sz="1600" i="1" dirty="0" smtClean="0"/>
              <a:t>intense source </a:t>
            </a:r>
            <a:r>
              <a:rPr lang="en-US" sz="1600" i="1" dirty="0"/>
              <a:t>of low-energy </a:t>
            </a:r>
            <a:r>
              <a:rPr lang="en-US" sz="1600" i="1" dirty="0" err="1"/>
              <a:t>muons</a:t>
            </a:r>
            <a:r>
              <a:rPr lang="en-US" sz="1600" i="1" dirty="0"/>
              <a:t> and serve as a technology </a:t>
            </a:r>
            <a:r>
              <a:rPr lang="en-US" sz="1600" i="1" dirty="0" smtClean="0"/>
              <a:t>demonstrator for </a:t>
            </a:r>
            <a:r>
              <a:rPr lang="en-US" sz="1600" i="1" dirty="0"/>
              <a:t>a future neutrino factory. The physics reach of </a:t>
            </a:r>
            <a:r>
              <a:rPr lang="en-US" sz="1600" i="1" dirty="0" smtClean="0"/>
              <a:t>this program </a:t>
            </a:r>
            <a:r>
              <a:rPr lang="en-US" sz="1600" i="1" dirty="0"/>
              <a:t>includes sensitive sterile neutrino searches and </a:t>
            </a:r>
            <a:r>
              <a:rPr lang="en-US" sz="1600" i="1" dirty="0" smtClean="0"/>
              <a:t>precision neutrino </a:t>
            </a:r>
            <a:r>
              <a:rPr lang="en-US" sz="1600" i="1" dirty="0"/>
              <a:t>cross-section measurements. Although the </a:t>
            </a:r>
            <a:r>
              <a:rPr lang="en-US" sz="1600" i="1" dirty="0" smtClean="0"/>
              <a:t>concept is </a:t>
            </a:r>
            <a:r>
              <a:rPr lang="en-US" sz="1600" i="1" dirty="0"/>
              <a:t>attractive as a first step towards a neutrino factory and as </a:t>
            </a:r>
            <a:r>
              <a:rPr lang="en-US" sz="1600" i="1" dirty="0" smtClean="0"/>
              <a:t>a means </a:t>
            </a:r>
            <a:r>
              <a:rPr lang="en-US" sz="1600" i="1" dirty="0"/>
              <a:t>to reduce the beam-related systematic errors for </a:t>
            </a:r>
            <a:r>
              <a:rPr lang="en-US" sz="1600" i="1" dirty="0" smtClean="0"/>
              <a:t>LBNF, the </a:t>
            </a:r>
            <a:r>
              <a:rPr lang="en-US" sz="1600" i="1" dirty="0"/>
              <a:t>high cost makes it impossible to pursue at the same time </a:t>
            </a:r>
            <a:r>
              <a:rPr lang="en-US" sz="1600" i="1" dirty="0" smtClean="0"/>
              <a:t>as PIP-II </a:t>
            </a:r>
            <a:r>
              <a:rPr lang="en-US" sz="1600" i="1" dirty="0"/>
              <a:t>and LBNF, which are the primary objectives</a:t>
            </a:r>
            <a:r>
              <a:rPr lang="en-US" sz="1600" i="1" dirty="0" smtClean="0"/>
              <a:t>.  </a:t>
            </a:r>
            <a:endParaRPr lang="fr-CH" sz="1600" b="1" dirty="0">
              <a:solidFill>
                <a:srgbClr val="FF0000"/>
              </a:solidFill>
            </a:endParaRPr>
          </a:p>
        </p:txBody>
      </p:sp>
      <p:sp>
        <p:nvSpPr>
          <p:cNvPr id="7" name="TextBox 6"/>
          <p:cNvSpPr txBox="1"/>
          <p:nvPr/>
        </p:nvSpPr>
        <p:spPr>
          <a:xfrm>
            <a:off x="129721" y="5021657"/>
            <a:ext cx="9122799" cy="923330"/>
          </a:xfrm>
          <a:prstGeom prst="rect">
            <a:avLst/>
          </a:prstGeom>
          <a:noFill/>
        </p:spPr>
        <p:txBody>
          <a:bodyPr wrap="square" rtlCol="0">
            <a:spAutoFit/>
          </a:bodyPr>
          <a:lstStyle/>
          <a:p>
            <a:r>
              <a:rPr lang="en-GB" dirty="0"/>
              <a:t>While the agencies and the laboratory directors recognise that to realise the success of the above projects there will be a need for investment in theory and necessary support measurements, this document should not be interpreted as a funding endorsement. </a:t>
            </a:r>
            <a:endParaRPr lang="fr-CH" dirty="0"/>
          </a:p>
        </p:txBody>
      </p:sp>
    </p:spTree>
    <p:extLst>
      <p:ext uri="{BB962C8B-B14F-4D97-AF65-F5344CB8AC3E}">
        <p14:creationId xmlns:p14="http://schemas.microsoft.com/office/powerpoint/2010/main" val="793460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584" y="880081"/>
            <a:ext cx="8751114" cy="5262979"/>
          </a:xfrm>
          <a:prstGeom prst="rect">
            <a:avLst/>
          </a:prstGeom>
          <a:noFill/>
        </p:spPr>
        <p:txBody>
          <a:bodyPr wrap="none" rtlCol="0">
            <a:spAutoFit/>
          </a:bodyPr>
          <a:lstStyle/>
          <a:p>
            <a:r>
              <a:rPr lang="fr-CH" b="1" dirty="0" err="1" smtClean="0"/>
              <a:t>what</a:t>
            </a:r>
            <a:r>
              <a:rPr lang="fr-CH" b="1" dirty="0" smtClean="0"/>
              <a:t> </a:t>
            </a:r>
            <a:r>
              <a:rPr lang="fr-CH" b="1" dirty="0" err="1" smtClean="0"/>
              <a:t>is</a:t>
            </a:r>
            <a:r>
              <a:rPr lang="fr-CH" b="1" dirty="0" smtClean="0"/>
              <a:t> </a:t>
            </a:r>
            <a:r>
              <a:rPr lang="fr-CH" b="1" dirty="0" err="1" smtClean="0"/>
              <a:t>needed</a:t>
            </a:r>
            <a:r>
              <a:rPr lang="fr-CH" b="1" dirty="0" smtClean="0"/>
              <a:t> to </a:t>
            </a:r>
            <a:r>
              <a:rPr lang="fr-CH" b="1" dirty="0" err="1" smtClean="0"/>
              <a:t>keep</a:t>
            </a:r>
            <a:r>
              <a:rPr lang="fr-CH" b="1" dirty="0" smtClean="0"/>
              <a:t> </a:t>
            </a:r>
            <a:r>
              <a:rPr lang="fr-CH" b="1" dirty="0" err="1" smtClean="0"/>
              <a:t>systematics</a:t>
            </a:r>
            <a:r>
              <a:rPr lang="fr-CH" b="1" dirty="0" smtClean="0"/>
              <a:t> at </a:t>
            </a:r>
            <a:r>
              <a:rPr lang="fr-CH" b="1" dirty="0" err="1" smtClean="0"/>
              <a:t>low</a:t>
            </a:r>
            <a:r>
              <a:rPr lang="fr-CH" b="1" dirty="0" smtClean="0"/>
              <a:t> </a:t>
            </a:r>
            <a:r>
              <a:rPr lang="fr-CH" b="1" dirty="0" err="1" smtClean="0"/>
              <a:t>level</a:t>
            </a:r>
            <a:r>
              <a:rPr lang="fr-CH" b="1" dirty="0" smtClean="0"/>
              <a:t> in the </a:t>
            </a:r>
            <a:r>
              <a:rPr lang="fr-CH" b="1" dirty="0" err="1" smtClean="0"/>
              <a:t>measurements</a:t>
            </a:r>
            <a:r>
              <a:rPr lang="fr-CH" b="1" dirty="0" smtClean="0"/>
              <a:t> of </a:t>
            </a:r>
          </a:p>
          <a:p>
            <a:r>
              <a:rPr lang="fr-CH" b="1" dirty="0" smtClean="0">
                <a:sym typeface="Symbol"/>
              </a:rPr>
              <a:t></a:t>
            </a:r>
            <a:r>
              <a:rPr lang="fr-CH" b="1" baseline="-25000" dirty="0" smtClean="0">
                <a:solidFill>
                  <a:schemeClr val="accent2">
                    <a:lumMod val="60000"/>
                    <a:lumOff val="40000"/>
                  </a:schemeClr>
                </a:solidFill>
                <a:sym typeface="Symbol"/>
              </a:rPr>
              <a:t></a:t>
            </a:r>
            <a:r>
              <a:rPr lang="fr-CH" b="1" dirty="0" smtClean="0">
                <a:sym typeface="Symbol"/>
              </a:rPr>
              <a:t></a:t>
            </a:r>
            <a:r>
              <a:rPr lang="fr-CH" b="1" baseline="-25000" dirty="0" smtClean="0">
                <a:solidFill>
                  <a:srgbClr val="FF0000"/>
                </a:solidFill>
                <a:sym typeface="Symbol"/>
              </a:rPr>
              <a:t>e</a:t>
            </a:r>
            <a:r>
              <a:rPr lang="fr-CH" b="1" dirty="0" smtClean="0">
                <a:solidFill>
                  <a:srgbClr val="FF0000"/>
                </a:solidFill>
                <a:sym typeface="Symbol"/>
              </a:rPr>
              <a:t> </a:t>
            </a:r>
            <a:r>
              <a:rPr lang="fr-CH" b="1" dirty="0" smtClean="0">
                <a:sym typeface="Symbol"/>
              </a:rPr>
              <a:t>oscillation </a:t>
            </a:r>
            <a:r>
              <a:rPr lang="fr-CH" b="1" dirty="0" err="1" smtClean="0">
                <a:sym typeface="Symbol"/>
              </a:rPr>
              <a:t>probability</a:t>
            </a:r>
            <a:endParaRPr lang="fr-CH" b="1" dirty="0" smtClean="0">
              <a:sym typeface="Symbol"/>
            </a:endParaRPr>
          </a:p>
          <a:p>
            <a:endParaRPr lang="fr-CH" dirty="0">
              <a:sym typeface="Symbol"/>
            </a:endParaRPr>
          </a:p>
          <a:p>
            <a:r>
              <a:rPr lang="fr-CH" dirty="0" smtClean="0">
                <a:sym typeface="Symbol"/>
              </a:rPr>
              <a:t>-- </a:t>
            </a:r>
            <a:r>
              <a:rPr lang="fr-CH" dirty="0" err="1" smtClean="0">
                <a:sym typeface="Symbol"/>
              </a:rPr>
              <a:t>need</a:t>
            </a:r>
            <a:r>
              <a:rPr lang="fr-CH" dirty="0" smtClean="0">
                <a:sym typeface="Symbol"/>
              </a:rPr>
              <a:t> </a:t>
            </a:r>
            <a:r>
              <a:rPr lang="fr-CH" dirty="0" err="1" smtClean="0">
                <a:sym typeface="Symbol"/>
              </a:rPr>
              <a:t>hadroproduction</a:t>
            </a:r>
            <a:r>
              <a:rPr lang="fr-CH" dirty="0" smtClean="0">
                <a:sym typeface="Symbol"/>
              </a:rPr>
              <a:t> </a:t>
            </a:r>
            <a:r>
              <a:rPr lang="fr-CH" dirty="0" err="1" smtClean="0">
                <a:sym typeface="Symbol"/>
              </a:rPr>
              <a:t>experiment</a:t>
            </a:r>
            <a:r>
              <a:rPr lang="fr-CH" dirty="0" smtClean="0">
                <a:sym typeface="Symbol"/>
              </a:rPr>
              <a:t> for </a:t>
            </a:r>
            <a:r>
              <a:rPr lang="fr-CH" dirty="0" err="1" smtClean="0">
                <a:sym typeface="Symbol"/>
              </a:rPr>
              <a:t>near</a:t>
            </a:r>
            <a:r>
              <a:rPr lang="fr-CH" dirty="0" smtClean="0">
                <a:sym typeface="Symbol"/>
              </a:rPr>
              <a:t>/far flux ratio </a:t>
            </a:r>
            <a:r>
              <a:rPr lang="fr-CH" b="1" dirty="0" smtClean="0">
                <a:solidFill>
                  <a:srgbClr val="C00000"/>
                </a:solidFill>
                <a:sym typeface="Symbol"/>
              </a:rPr>
              <a:t> NA61/SHINE</a:t>
            </a:r>
          </a:p>
          <a:p>
            <a:endParaRPr lang="fr-CH" dirty="0">
              <a:sym typeface="Symbol"/>
            </a:endParaRPr>
          </a:p>
          <a:p>
            <a:r>
              <a:rPr lang="fr-CH" dirty="0" smtClean="0">
                <a:sym typeface="Symbol"/>
              </a:rPr>
              <a:t>-- </a:t>
            </a:r>
            <a:r>
              <a:rPr lang="fr-CH" dirty="0" err="1" smtClean="0">
                <a:sym typeface="Symbol"/>
              </a:rPr>
              <a:t>need</a:t>
            </a:r>
            <a:r>
              <a:rPr lang="fr-CH" dirty="0" smtClean="0">
                <a:sym typeface="Symbol"/>
              </a:rPr>
              <a:t> </a:t>
            </a:r>
            <a:r>
              <a:rPr lang="fr-CH" dirty="0" err="1" smtClean="0">
                <a:sym typeface="Symbol"/>
              </a:rPr>
              <a:t>energy</a:t>
            </a:r>
            <a:r>
              <a:rPr lang="fr-CH" dirty="0" smtClean="0">
                <a:sym typeface="Symbol"/>
              </a:rPr>
              <a:t> calibration of </a:t>
            </a:r>
            <a:r>
              <a:rPr lang="fr-CH" dirty="0" err="1" smtClean="0">
                <a:sym typeface="Symbol"/>
              </a:rPr>
              <a:t>electrons</a:t>
            </a:r>
            <a:r>
              <a:rPr lang="fr-CH" dirty="0" smtClean="0">
                <a:sym typeface="Symbol"/>
              </a:rPr>
              <a:t> vs muons </a:t>
            </a:r>
          </a:p>
          <a:p>
            <a:endParaRPr lang="fr-CH" dirty="0">
              <a:sym typeface="Symbol"/>
            </a:endParaRPr>
          </a:p>
          <a:p>
            <a:r>
              <a:rPr lang="fr-CH" dirty="0" smtClean="0">
                <a:sym typeface="Symbol"/>
              </a:rPr>
              <a:t>-- </a:t>
            </a:r>
            <a:r>
              <a:rPr lang="fr-CH" dirty="0" err="1" smtClean="0">
                <a:sym typeface="Symbol"/>
              </a:rPr>
              <a:t>need</a:t>
            </a:r>
            <a:r>
              <a:rPr lang="fr-CH" dirty="0" smtClean="0">
                <a:sym typeface="Symbol"/>
              </a:rPr>
              <a:t> cross-section </a:t>
            </a:r>
            <a:r>
              <a:rPr lang="fr-CH" dirty="0" err="1" smtClean="0">
                <a:sym typeface="Symbol"/>
              </a:rPr>
              <a:t>measurements</a:t>
            </a:r>
            <a:r>
              <a:rPr lang="fr-CH" dirty="0" smtClean="0">
                <a:sym typeface="Symbol"/>
              </a:rPr>
              <a:t> </a:t>
            </a:r>
            <a:r>
              <a:rPr lang="fr-CH" dirty="0" err="1" smtClean="0">
                <a:sym typeface="Symbol"/>
              </a:rPr>
              <a:t>especially</a:t>
            </a:r>
            <a:r>
              <a:rPr lang="fr-CH" dirty="0" smtClean="0">
                <a:sym typeface="Symbol"/>
              </a:rPr>
              <a:t> to </a:t>
            </a:r>
            <a:r>
              <a:rPr lang="fr-CH" dirty="0" err="1" smtClean="0">
                <a:sym typeface="Symbol"/>
              </a:rPr>
              <a:t>establish</a:t>
            </a:r>
            <a:r>
              <a:rPr lang="fr-CH" dirty="0" smtClean="0">
                <a:sym typeface="Symbol"/>
              </a:rPr>
              <a:t> ratio </a:t>
            </a:r>
          </a:p>
          <a:p>
            <a:r>
              <a:rPr lang="fr-CH" dirty="0">
                <a:sym typeface="Symbol"/>
              </a:rPr>
              <a:t> </a:t>
            </a:r>
            <a:r>
              <a:rPr lang="fr-CH" dirty="0" smtClean="0">
                <a:sym typeface="Symbol"/>
              </a:rPr>
              <a:t>             (</a:t>
            </a:r>
            <a:r>
              <a:rPr lang="fr-CH" baseline="-25000" dirty="0" smtClean="0">
                <a:sym typeface="Symbol"/>
              </a:rPr>
              <a:t></a:t>
            </a:r>
            <a:r>
              <a:rPr lang="fr-CH" dirty="0" smtClean="0">
                <a:sym typeface="Symbol"/>
              </a:rPr>
              <a:t>)</a:t>
            </a:r>
            <a:r>
              <a:rPr lang="fr-CH" dirty="0" err="1" smtClean="0">
                <a:sym typeface="Symbol"/>
              </a:rPr>
              <a:t>xeff</a:t>
            </a:r>
            <a:r>
              <a:rPr lang="fr-CH" dirty="0" smtClean="0">
                <a:sym typeface="Symbol"/>
              </a:rPr>
              <a:t> /(</a:t>
            </a:r>
            <a:r>
              <a:rPr lang="fr-CH" baseline="-25000" dirty="0" smtClean="0">
                <a:sym typeface="Symbol"/>
              </a:rPr>
              <a:t>e</a:t>
            </a:r>
            <a:r>
              <a:rPr lang="fr-CH" dirty="0" smtClean="0">
                <a:sym typeface="Symbol"/>
              </a:rPr>
              <a:t>)</a:t>
            </a:r>
            <a:r>
              <a:rPr lang="fr-CH" dirty="0" err="1" smtClean="0">
                <a:sym typeface="Symbol"/>
              </a:rPr>
              <a:t>xeff</a:t>
            </a:r>
            <a:r>
              <a:rPr lang="fr-CH" dirty="0" smtClean="0">
                <a:sym typeface="Symbol"/>
              </a:rPr>
              <a:t>   for neutrino and antineutrino </a:t>
            </a:r>
          </a:p>
          <a:p>
            <a:r>
              <a:rPr lang="fr-CH" dirty="0">
                <a:sym typeface="Symbol"/>
              </a:rPr>
              <a:t> </a:t>
            </a:r>
            <a:r>
              <a:rPr lang="fr-CH" dirty="0" smtClean="0">
                <a:sym typeface="Symbol"/>
              </a:rPr>
              <a:t>              (</a:t>
            </a:r>
            <a:r>
              <a:rPr lang="fr-CH" dirty="0" err="1" smtClean="0">
                <a:sym typeface="Symbol"/>
              </a:rPr>
              <a:t>especially</a:t>
            </a:r>
            <a:r>
              <a:rPr lang="fr-CH" dirty="0" smtClean="0">
                <a:sym typeface="Symbol"/>
              </a:rPr>
              <a:t> sensitive for CP violation)</a:t>
            </a:r>
          </a:p>
          <a:p>
            <a:endParaRPr lang="fr-CH" dirty="0" smtClean="0">
              <a:sym typeface="Symbol"/>
            </a:endParaRPr>
          </a:p>
          <a:p>
            <a:r>
              <a:rPr lang="fr-CH" dirty="0" smtClean="0">
                <a:sym typeface="Symbol"/>
              </a:rPr>
              <a:t> -?- </a:t>
            </a:r>
            <a:r>
              <a:rPr lang="fr-CH" dirty="0" err="1" smtClean="0">
                <a:sym typeface="Symbol"/>
              </a:rPr>
              <a:t>is</a:t>
            </a:r>
            <a:r>
              <a:rPr lang="fr-CH" dirty="0" smtClean="0">
                <a:sym typeface="Symbol"/>
              </a:rPr>
              <a:t> </a:t>
            </a:r>
            <a:r>
              <a:rPr lang="fr-CH" dirty="0" err="1" smtClean="0">
                <a:sym typeface="Symbol"/>
              </a:rPr>
              <a:t>theory</a:t>
            </a:r>
            <a:r>
              <a:rPr lang="fr-CH" dirty="0" smtClean="0">
                <a:sym typeface="Symbol"/>
              </a:rPr>
              <a:t>/</a:t>
            </a:r>
            <a:r>
              <a:rPr lang="fr-CH" dirty="0" err="1" smtClean="0">
                <a:sym typeface="Symbol"/>
              </a:rPr>
              <a:t>experiment</a:t>
            </a:r>
            <a:r>
              <a:rPr lang="fr-CH" dirty="0" smtClean="0">
                <a:sym typeface="Symbol"/>
              </a:rPr>
              <a:t> </a:t>
            </a:r>
            <a:r>
              <a:rPr lang="fr-CH" dirty="0" err="1" smtClean="0">
                <a:sym typeface="Symbol"/>
              </a:rPr>
              <a:t>otherwise</a:t>
            </a:r>
            <a:r>
              <a:rPr lang="fr-CH" dirty="0" smtClean="0">
                <a:sym typeface="Symbol"/>
              </a:rPr>
              <a:t> able to </a:t>
            </a:r>
            <a:r>
              <a:rPr lang="fr-CH" dirty="0" err="1" smtClean="0">
                <a:sym typeface="Symbol"/>
              </a:rPr>
              <a:t>provide</a:t>
            </a:r>
            <a:r>
              <a:rPr lang="fr-CH" dirty="0" smtClean="0">
                <a:sym typeface="Symbol"/>
              </a:rPr>
              <a:t> cross-section ratio and </a:t>
            </a:r>
            <a:r>
              <a:rPr lang="fr-CH" dirty="0" err="1" smtClean="0">
                <a:sym typeface="Symbol"/>
              </a:rPr>
              <a:t>precise</a:t>
            </a:r>
            <a:r>
              <a:rPr lang="fr-CH" dirty="0" smtClean="0">
                <a:sym typeface="Symbol"/>
              </a:rPr>
              <a:t> </a:t>
            </a:r>
          </a:p>
          <a:p>
            <a:r>
              <a:rPr lang="fr-CH" dirty="0">
                <a:sym typeface="Symbol"/>
              </a:rPr>
              <a:t> </a:t>
            </a:r>
            <a:r>
              <a:rPr lang="fr-CH" dirty="0" smtClean="0">
                <a:sym typeface="Symbol"/>
              </a:rPr>
              <a:t>        </a:t>
            </a:r>
            <a:r>
              <a:rPr lang="fr-CH" dirty="0" err="1" smtClean="0">
                <a:sym typeface="Symbol"/>
              </a:rPr>
              <a:t>event</a:t>
            </a:r>
            <a:r>
              <a:rPr lang="fr-CH" dirty="0" smtClean="0">
                <a:sym typeface="Symbol"/>
              </a:rPr>
              <a:t> </a:t>
            </a:r>
            <a:r>
              <a:rPr lang="fr-CH" dirty="0" err="1" smtClean="0">
                <a:sym typeface="Symbol"/>
              </a:rPr>
              <a:t>generator</a:t>
            </a:r>
            <a:r>
              <a:rPr lang="fr-CH" dirty="0" smtClean="0">
                <a:sym typeface="Symbol"/>
              </a:rPr>
              <a:t> </a:t>
            </a:r>
          </a:p>
          <a:p>
            <a:endParaRPr lang="fr-CH" dirty="0">
              <a:sym typeface="Symbol"/>
            </a:endParaRPr>
          </a:p>
          <a:p>
            <a:r>
              <a:rPr lang="fr-CH" dirty="0" smtClean="0">
                <a:sym typeface="Symbol"/>
              </a:rPr>
              <a:t>-- </a:t>
            </a:r>
            <a:r>
              <a:rPr lang="fr-CH" dirty="0" err="1" smtClean="0">
                <a:sym typeface="Symbol"/>
              </a:rPr>
              <a:t>need</a:t>
            </a:r>
            <a:r>
              <a:rPr lang="fr-CH" dirty="0" smtClean="0">
                <a:sym typeface="Symbol"/>
              </a:rPr>
              <a:t> to </a:t>
            </a:r>
            <a:r>
              <a:rPr lang="fr-CH" dirty="0" err="1" smtClean="0">
                <a:sym typeface="Symbol"/>
              </a:rPr>
              <a:t>understand</a:t>
            </a:r>
            <a:r>
              <a:rPr lang="fr-CH" dirty="0" smtClean="0">
                <a:sym typeface="Symbol"/>
              </a:rPr>
              <a:t> </a:t>
            </a:r>
            <a:r>
              <a:rPr lang="fr-CH" dirty="0" err="1" smtClean="0">
                <a:sym typeface="Symbol"/>
              </a:rPr>
              <a:t>resolution</a:t>
            </a:r>
            <a:r>
              <a:rPr lang="fr-CH" dirty="0" smtClean="0">
                <a:sym typeface="Symbol"/>
              </a:rPr>
              <a:t> on reconstruction of E </a:t>
            </a:r>
          </a:p>
          <a:p>
            <a:r>
              <a:rPr lang="fr-CH" dirty="0">
                <a:sym typeface="Symbol"/>
              </a:rPr>
              <a:t> </a:t>
            </a:r>
            <a:r>
              <a:rPr lang="fr-CH" dirty="0" smtClean="0">
                <a:sym typeface="Symbol"/>
              </a:rPr>
              <a:t>     esp. sensitive for </a:t>
            </a:r>
            <a:r>
              <a:rPr lang="fr-CH" baseline="-25000" dirty="0" smtClean="0">
                <a:sym typeface="Symbol"/>
              </a:rPr>
              <a:t>23</a:t>
            </a:r>
          </a:p>
          <a:p>
            <a:endParaRPr lang="fr-CH" baseline="-25000" dirty="0">
              <a:sym typeface="Symbol"/>
            </a:endParaRPr>
          </a:p>
          <a:p>
            <a:endParaRPr lang="fr-CH" dirty="0" smtClean="0">
              <a:sym typeface="Symbol"/>
            </a:endParaRPr>
          </a:p>
          <a:p>
            <a:endParaRPr lang="fr-CH" dirty="0"/>
          </a:p>
        </p:txBody>
      </p:sp>
    </p:spTree>
    <p:extLst>
      <p:ext uri="{BB962C8B-B14F-4D97-AF65-F5344CB8AC3E}">
        <p14:creationId xmlns:p14="http://schemas.microsoft.com/office/powerpoint/2010/main" val="2183903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Content Placeholder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7700" y="4076700"/>
            <a:ext cx="822960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Content Placeholder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80063" y="0"/>
            <a:ext cx="2951162" cy="285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Text Box 7"/>
          <p:cNvSpPr txBox="1">
            <a:spLocks noChangeArrowheads="1"/>
          </p:cNvSpPr>
          <p:nvPr/>
        </p:nvSpPr>
        <p:spPr bwMode="auto">
          <a:xfrm>
            <a:off x="431800" y="188913"/>
            <a:ext cx="3641725" cy="679450"/>
          </a:xfrm>
          <a:prstGeom prst="rect">
            <a:avLst/>
          </a:prstGeom>
          <a:solidFill>
            <a:srgbClr val="F8F8F8"/>
          </a:solidFill>
          <a:ln w="38100" cmpd="dbl">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a:t>CP asymmetry decreases as </a:t>
            </a:r>
          </a:p>
          <a:p>
            <a:r>
              <a:rPr lang="en-US" altLang="fr-FR"/>
              <a:t>sin</a:t>
            </a:r>
            <a:r>
              <a:rPr lang="en-US" altLang="fr-FR" baseline="30000"/>
              <a:t>2</a:t>
            </a:r>
            <a:r>
              <a:rPr lang="en-US" altLang="fr-FR"/>
              <a:t>2</a:t>
            </a:r>
            <a:r>
              <a:rPr lang="en-US" altLang="fr-FR">
                <a:sym typeface="Symbol" pitchFamily="18" charset="2"/>
              </a:rPr>
              <a:t></a:t>
            </a:r>
            <a:r>
              <a:rPr lang="en-US" altLang="fr-FR" baseline="-25000">
                <a:sym typeface="Symbol" pitchFamily="18" charset="2"/>
              </a:rPr>
              <a:t>13</a:t>
            </a:r>
            <a:r>
              <a:rPr lang="en-US" altLang="fr-FR">
                <a:sym typeface="Symbol" pitchFamily="18" charset="2"/>
              </a:rPr>
              <a:t> increases… </a:t>
            </a:r>
            <a:r>
              <a:rPr lang="en-US" altLang="fr-FR">
                <a:solidFill>
                  <a:srgbClr val="FF0000"/>
                </a:solidFill>
                <a:effectLst>
                  <a:outerShdw blurRad="38100" dist="38100" dir="2700000" algn="tl">
                    <a:srgbClr val="C0C0C0"/>
                  </a:outerShdw>
                </a:effectLst>
                <a:sym typeface="Symbol" pitchFamily="18" charset="2"/>
              </a:rPr>
              <a:t>Systematics!</a:t>
            </a:r>
          </a:p>
        </p:txBody>
      </p:sp>
      <p:sp>
        <p:nvSpPr>
          <p:cNvPr id="2056" name="Text Box 8"/>
          <p:cNvSpPr txBox="1">
            <a:spLocks noChangeArrowheads="1"/>
          </p:cNvSpPr>
          <p:nvPr/>
        </p:nvSpPr>
        <p:spPr bwMode="auto">
          <a:xfrm>
            <a:off x="179388" y="1016000"/>
            <a:ext cx="831830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342900" indent="-342900">
              <a:defRPr>
                <a:solidFill>
                  <a:schemeClr val="tx1"/>
                </a:solidFill>
                <a:latin typeface="Arial" pitchFamily="34" charset="0"/>
              </a:defRPr>
            </a:lvl1pPr>
            <a:lvl2pPr marL="800100" indent="-342900">
              <a:defRPr>
                <a:solidFill>
                  <a:schemeClr val="tx1"/>
                </a:solidFill>
                <a:latin typeface="Arial" pitchFamily="34" charset="0"/>
              </a:defRPr>
            </a:lvl2pPr>
            <a:lvl3pPr marL="1257300" indent="-342900">
              <a:defRPr>
                <a:solidFill>
                  <a:schemeClr val="tx1"/>
                </a:solidFill>
                <a:latin typeface="Arial" pitchFamily="34" charset="0"/>
              </a:defRPr>
            </a:lvl3pPr>
            <a:lvl4pPr marL="1714500" indent="-342900">
              <a:defRPr>
                <a:solidFill>
                  <a:schemeClr val="tx1"/>
                </a:solidFill>
                <a:latin typeface="Arial" pitchFamily="34" charset="0"/>
              </a:defRPr>
            </a:lvl4pPr>
            <a:lvl5pPr marL="2171700" indent="-342900">
              <a:defRPr>
                <a:solidFill>
                  <a:schemeClr val="tx1"/>
                </a:solidFill>
                <a:latin typeface="Arial" pitchFamily="34" charset="0"/>
              </a:defRPr>
            </a:lvl5pPr>
            <a:lvl6pPr marL="2628900" indent="-342900" fontAlgn="base">
              <a:spcBef>
                <a:spcPct val="0"/>
              </a:spcBef>
              <a:spcAft>
                <a:spcPct val="0"/>
              </a:spcAft>
              <a:defRPr>
                <a:solidFill>
                  <a:schemeClr val="tx1"/>
                </a:solidFill>
                <a:latin typeface="Arial" pitchFamily="34" charset="0"/>
              </a:defRPr>
            </a:lvl6pPr>
            <a:lvl7pPr marL="3086100" indent="-342900" fontAlgn="base">
              <a:spcBef>
                <a:spcPct val="0"/>
              </a:spcBef>
              <a:spcAft>
                <a:spcPct val="0"/>
              </a:spcAft>
              <a:defRPr>
                <a:solidFill>
                  <a:schemeClr val="tx1"/>
                </a:solidFill>
                <a:latin typeface="Arial" pitchFamily="34" charset="0"/>
              </a:defRPr>
            </a:lvl7pPr>
            <a:lvl8pPr marL="3543300" indent="-342900" fontAlgn="base">
              <a:spcBef>
                <a:spcPct val="0"/>
              </a:spcBef>
              <a:spcAft>
                <a:spcPct val="0"/>
              </a:spcAft>
              <a:defRPr>
                <a:solidFill>
                  <a:schemeClr val="tx1"/>
                </a:solidFill>
                <a:latin typeface="Arial" pitchFamily="34" charset="0"/>
              </a:defRPr>
            </a:lvl8pPr>
            <a:lvl9pPr marL="4000500" indent="-342900" fontAlgn="base">
              <a:spcBef>
                <a:spcPct val="0"/>
              </a:spcBef>
              <a:spcAft>
                <a:spcPct val="0"/>
              </a:spcAft>
              <a:defRPr>
                <a:solidFill>
                  <a:schemeClr val="tx1"/>
                </a:solidFill>
                <a:latin typeface="Arial" pitchFamily="34" charset="0"/>
              </a:defRPr>
            </a:lvl9pPr>
          </a:lstStyle>
          <a:p>
            <a:r>
              <a:rPr lang="en-US" altLang="fr-FR" dirty="0"/>
              <a:t>Challenge of precision! </a:t>
            </a:r>
          </a:p>
          <a:p>
            <a:r>
              <a:rPr lang="en-US" altLang="fr-FR" dirty="0"/>
              <a:t>Flux and cross-sections must be known to &lt;&lt;5%</a:t>
            </a:r>
          </a:p>
          <a:p>
            <a:endParaRPr lang="en-US" altLang="fr-FR" dirty="0"/>
          </a:p>
          <a:p>
            <a:pPr>
              <a:buFontTx/>
              <a:buChar char="•"/>
            </a:pPr>
            <a:r>
              <a:rPr lang="en-US" altLang="fr-FR" dirty="0">
                <a:sym typeface="Wingdings" pitchFamily="2" charset="2"/>
              </a:rPr>
              <a:t></a:t>
            </a:r>
            <a:r>
              <a:rPr lang="en-US" altLang="fr-FR" dirty="0" err="1"/>
              <a:t>hadro</a:t>
            </a:r>
            <a:r>
              <a:rPr lang="en-US" altLang="fr-FR" dirty="0"/>
              <a:t> production experiments (NA61@CERN)</a:t>
            </a:r>
            <a:br>
              <a:rPr lang="en-US" altLang="fr-FR" dirty="0"/>
            </a:br>
            <a:r>
              <a:rPr lang="en-US" altLang="fr-FR" dirty="0"/>
              <a:t> + near detectors </a:t>
            </a:r>
            <a:r>
              <a:rPr lang="en-US" altLang="fr-FR" dirty="0">
                <a:sym typeface="Wingdings" pitchFamily="2" charset="2"/>
              </a:rPr>
              <a:t> cross-sections to 5%</a:t>
            </a:r>
            <a:endParaRPr lang="en-US" altLang="fr-FR" dirty="0"/>
          </a:p>
          <a:p>
            <a:pPr>
              <a:buFontTx/>
              <a:buChar char="•"/>
            </a:pPr>
            <a:endParaRPr lang="en-US" altLang="fr-FR" dirty="0"/>
          </a:p>
          <a:p>
            <a:pPr>
              <a:buFontTx/>
              <a:buChar char="•"/>
            </a:pPr>
            <a:r>
              <a:rPr lang="en-US" altLang="fr-FR" dirty="0" smtClean="0"/>
              <a:t>needed </a:t>
            </a:r>
            <a:r>
              <a:rPr lang="en-US" altLang="fr-FR" dirty="0"/>
              <a:t>to measure                           cross-sections </a:t>
            </a:r>
          </a:p>
          <a:p>
            <a:r>
              <a:rPr lang="en-US" altLang="fr-FR" dirty="0"/>
              <a:t>               to 1% precision </a:t>
            </a:r>
            <a:r>
              <a:rPr lang="en-US" altLang="fr-FR" dirty="0">
                <a:sym typeface="Wingdings" pitchFamily="2" charset="2"/>
              </a:rPr>
              <a:t></a:t>
            </a:r>
            <a:r>
              <a:rPr lang="en-US" altLang="fr-FR" dirty="0"/>
              <a:t> mini neutrino factory (first step </a:t>
            </a:r>
            <a:r>
              <a:rPr lang="en-US" altLang="fr-FR" dirty="0" err="1"/>
              <a:t>muon</a:t>
            </a:r>
            <a:r>
              <a:rPr lang="en-US" altLang="fr-FR" dirty="0"/>
              <a:t> storage ring)  </a:t>
            </a:r>
          </a:p>
          <a:p>
            <a:r>
              <a:rPr lang="en-US" altLang="fr-FR" dirty="0" smtClean="0"/>
              <a:t> </a:t>
            </a:r>
          </a:p>
          <a:p>
            <a:r>
              <a:rPr lang="en-US" altLang="fr-FR" dirty="0" smtClean="0"/>
              <a:t>Old idea, re-publicized in 2009. Now proposed under name </a:t>
            </a:r>
            <a:r>
              <a:rPr lang="en-US" altLang="fr-FR" dirty="0" err="1" smtClean="0"/>
              <a:t>nuSTORM</a:t>
            </a:r>
            <a:endParaRPr lang="en-US" altLang="fr-FR" dirty="0"/>
          </a:p>
        </p:txBody>
      </p:sp>
      <p:pic>
        <p:nvPicPr>
          <p:cNvPr id="2057"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0338" y="5418138"/>
            <a:ext cx="2663825" cy="55562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058" name="Line 10"/>
          <p:cNvSpPr>
            <a:spLocks noChangeShapeType="1"/>
          </p:cNvSpPr>
          <p:nvPr/>
        </p:nvSpPr>
        <p:spPr bwMode="auto">
          <a:xfrm>
            <a:off x="6335713" y="5842000"/>
            <a:ext cx="1549400" cy="0"/>
          </a:xfrm>
          <a:prstGeom prst="line">
            <a:avLst/>
          </a:prstGeom>
          <a:noFill/>
          <a:ln w="9525">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CH"/>
          </a:p>
        </p:txBody>
      </p:sp>
      <p:graphicFrame>
        <p:nvGraphicFramePr>
          <p:cNvPr id="2059" name="Object 11"/>
          <p:cNvGraphicFramePr>
            <a:graphicFrameLocks noChangeAspect="1"/>
          </p:cNvGraphicFramePr>
          <p:nvPr>
            <p:extLst>
              <p:ext uri="{D42A27DB-BD31-4B8C-83A1-F6EECF244321}">
                <p14:modId xmlns:p14="http://schemas.microsoft.com/office/powerpoint/2010/main" val="1311617127"/>
              </p:ext>
            </p:extLst>
          </p:nvPr>
        </p:nvGraphicFramePr>
        <p:xfrm>
          <a:off x="2771800" y="2600325"/>
          <a:ext cx="1439862" cy="455613"/>
        </p:xfrm>
        <a:graphic>
          <a:graphicData uri="http://schemas.openxmlformats.org/presentationml/2006/ole">
            <mc:AlternateContent xmlns:mc="http://schemas.openxmlformats.org/markup-compatibility/2006">
              <mc:Choice xmlns:v="urn:schemas-microsoft-com:vml" Requires="v">
                <p:oleObj spid="_x0000_s1032" name="Equation" r:id="rId6" imgW="761760" imgH="241200" progId="Equation.3">
                  <p:embed/>
                </p:oleObj>
              </mc:Choice>
              <mc:Fallback>
                <p:oleObj name="Equation" r:id="rId6" imgW="761760" imgH="241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1800" y="2600325"/>
                        <a:ext cx="1439862" cy="455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60" name="Text Box 12"/>
          <p:cNvSpPr txBox="1">
            <a:spLocks noChangeArrowheads="1"/>
          </p:cNvSpPr>
          <p:nvPr/>
        </p:nvSpPr>
        <p:spPr bwMode="auto">
          <a:xfrm>
            <a:off x="6696075" y="4076700"/>
            <a:ext cx="21812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a:solidFill>
                  <a:schemeClr val="folHlink"/>
                </a:solidFill>
              </a:rPr>
              <a:t>Bross@NUFACT11</a:t>
            </a:r>
          </a:p>
        </p:txBody>
      </p:sp>
      <p:sp>
        <p:nvSpPr>
          <p:cNvPr id="2061" name="Text Box 13"/>
          <p:cNvSpPr txBox="1">
            <a:spLocks noChangeArrowheads="1"/>
          </p:cNvSpPr>
          <p:nvPr/>
        </p:nvSpPr>
        <p:spPr bwMode="auto">
          <a:xfrm>
            <a:off x="7512050" y="6491288"/>
            <a:ext cx="1631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fr-FR"/>
              <a:t>TASD, LArg…</a:t>
            </a:r>
          </a:p>
        </p:txBody>
      </p:sp>
      <p:sp>
        <p:nvSpPr>
          <p:cNvPr id="2" name="TextBox 1"/>
          <p:cNvSpPr txBox="1"/>
          <p:nvPr/>
        </p:nvSpPr>
        <p:spPr>
          <a:xfrm>
            <a:off x="7609203" y="374749"/>
            <a:ext cx="1358064" cy="307777"/>
          </a:xfrm>
          <a:prstGeom prst="rect">
            <a:avLst/>
          </a:prstGeom>
          <a:solidFill>
            <a:srgbClr val="FFFF00"/>
          </a:solidFill>
        </p:spPr>
        <p:txBody>
          <a:bodyPr wrap="none" rtlCol="0">
            <a:spAutoFit/>
          </a:bodyPr>
          <a:lstStyle/>
          <a:p>
            <a:r>
              <a:rPr lang="fr-CH" sz="1400" dirty="0" smtClean="0"/>
              <a:t>First maximum</a:t>
            </a:r>
            <a:endParaRPr lang="fr-CH" sz="1400" dirty="0"/>
          </a:p>
        </p:txBody>
      </p:sp>
    </p:spTree>
    <p:extLst>
      <p:ext uri="{BB962C8B-B14F-4D97-AF65-F5344CB8AC3E}">
        <p14:creationId xmlns:p14="http://schemas.microsoft.com/office/powerpoint/2010/main" val="3972458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71800" y="1700808"/>
            <a:ext cx="2056973" cy="369332"/>
          </a:xfrm>
          <a:prstGeom prst="rect">
            <a:avLst/>
          </a:prstGeom>
          <a:noFill/>
        </p:spPr>
        <p:txBody>
          <a:bodyPr wrap="none" rtlCol="0">
            <a:spAutoFit/>
          </a:bodyPr>
          <a:lstStyle/>
          <a:p>
            <a:r>
              <a:rPr lang="fr-CH" dirty="0" smtClean="0"/>
              <a:t>PRACTICALITIES</a:t>
            </a:r>
            <a:endParaRPr lang="fr-CH" dirty="0"/>
          </a:p>
        </p:txBody>
      </p:sp>
    </p:spTree>
    <p:extLst>
      <p:ext uri="{BB962C8B-B14F-4D97-AF65-F5344CB8AC3E}">
        <p14:creationId xmlns:p14="http://schemas.microsoft.com/office/powerpoint/2010/main" val="2584497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85211"/>
            <a:ext cx="8496944" cy="6074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9199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at CERN:</a:t>
            </a:r>
            <a:endParaRPr lang="en-US" dirty="0"/>
          </a:p>
        </p:txBody>
      </p:sp>
      <p:sp>
        <p:nvSpPr>
          <p:cNvPr id="3" name="Content Placeholder 2"/>
          <p:cNvSpPr>
            <a:spLocks noGrp="1"/>
          </p:cNvSpPr>
          <p:nvPr>
            <p:ph idx="1"/>
          </p:nvPr>
        </p:nvSpPr>
        <p:spPr>
          <a:xfrm>
            <a:off x="0" y="3573015"/>
            <a:ext cx="5724128" cy="3284985"/>
          </a:xfrm>
        </p:spPr>
        <p:txBody>
          <a:bodyPr>
            <a:normAutofit fontScale="55000" lnSpcReduction="20000"/>
          </a:bodyPr>
          <a:lstStyle/>
          <a:p>
            <a:r>
              <a:rPr lang="en-US" dirty="0" smtClean="0"/>
              <a:t>Principal issue:</a:t>
            </a:r>
          </a:p>
          <a:p>
            <a:pPr lvl="1"/>
            <a:r>
              <a:rPr lang="en-US" dirty="0" smtClean="0"/>
              <a:t>SPS spill is 10 </a:t>
            </a:r>
            <a:r>
              <a:rPr lang="en-US" dirty="0" err="1" smtClean="0"/>
              <a:t>μs</a:t>
            </a:r>
            <a:r>
              <a:rPr lang="en-US" dirty="0" smtClean="0"/>
              <a:t>:</a:t>
            </a:r>
          </a:p>
          <a:p>
            <a:pPr lvl="2"/>
            <a:r>
              <a:rPr lang="en-US" dirty="0" smtClean="0"/>
              <a:t>Implies bend for proton or pion beam</a:t>
            </a:r>
          </a:p>
          <a:p>
            <a:pPr lvl="3"/>
            <a:r>
              <a:rPr lang="en-US" dirty="0" smtClean="0"/>
              <a:t>Or development of fast extraction</a:t>
            </a:r>
          </a:p>
          <a:p>
            <a:pPr lvl="3"/>
            <a:endParaRPr lang="en-US" dirty="0" smtClean="0"/>
          </a:p>
          <a:p>
            <a:r>
              <a:rPr lang="en-US" dirty="0" smtClean="0"/>
              <a:t>Two options:</a:t>
            </a:r>
          </a:p>
          <a:p>
            <a:pPr lvl="1"/>
            <a:r>
              <a:rPr lang="en-US" dirty="0" smtClean="0"/>
              <a:t>NA implementation:</a:t>
            </a:r>
          </a:p>
          <a:p>
            <a:pPr lvl="2"/>
            <a:r>
              <a:rPr lang="en-US" dirty="0" smtClean="0"/>
              <a:t>Possible exploitation of synergies with ICARUS/</a:t>
            </a:r>
            <a:r>
              <a:rPr lang="en-US" dirty="0" err="1" smtClean="0"/>
              <a:t>NESSiE</a:t>
            </a:r>
            <a:endParaRPr lang="en-US" dirty="0" smtClean="0"/>
          </a:p>
          <a:p>
            <a:pPr lvl="1"/>
            <a:r>
              <a:rPr lang="en-US" dirty="0" smtClean="0"/>
              <a:t>NA-to-WA implementation:</a:t>
            </a:r>
          </a:p>
          <a:p>
            <a:pPr lvl="2"/>
            <a:r>
              <a:rPr lang="en-US" dirty="0" smtClean="0"/>
              <a:t>Advantage is proton/pion bend not required;</a:t>
            </a:r>
          </a:p>
          <a:p>
            <a:pPr lvl="2"/>
            <a:r>
              <a:rPr lang="en-US" dirty="0" smtClean="0"/>
              <a:t>Longer baseline must be tuned to larger </a:t>
            </a:r>
            <a:r>
              <a:rPr lang="en-US" dirty="0" err="1" smtClean="0"/>
              <a:t>muon</a:t>
            </a:r>
            <a:r>
              <a:rPr lang="en-US" dirty="0" smtClean="0"/>
              <a:t> energy (possibly an advantage too)</a:t>
            </a:r>
          </a:p>
          <a:p>
            <a:pPr lvl="1"/>
            <a:endParaRPr lang="en-US" dirty="0"/>
          </a:p>
        </p:txBody>
      </p:sp>
      <p:pic>
        <p:nvPicPr>
          <p:cNvPr id="5" name="Picture 4" descr="10-NA-Case.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508" y="764704"/>
            <a:ext cx="6740748" cy="2696299"/>
          </a:xfrm>
          <a:prstGeom prst="rect">
            <a:avLst/>
          </a:prstGeom>
          <a:ln w="28575" cmpd="sng">
            <a:solidFill>
              <a:srgbClr val="FF0000"/>
            </a:solidFill>
          </a:ln>
        </p:spPr>
      </p:pic>
      <p:pic>
        <p:nvPicPr>
          <p:cNvPr id="6" name="Picture 5" descr="09-Baseline-ISR.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07176" y="2276872"/>
            <a:ext cx="3188137" cy="4441676"/>
          </a:xfrm>
          <a:prstGeom prst="rect">
            <a:avLst/>
          </a:prstGeom>
          <a:ln w="28575" cmpd="sng">
            <a:solidFill>
              <a:srgbClr val="FF0000"/>
            </a:solidFill>
          </a:ln>
        </p:spPr>
      </p:pic>
    </p:spTree>
    <p:extLst>
      <p:ext uri="{BB962C8B-B14F-4D97-AF65-F5344CB8AC3E}">
        <p14:creationId xmlns:p14="http://schemas.microsoft.com/office/powerpoint/2010/main" val="28049136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at CERN:</a:t>
            </a:r>
            <a:endParaRPr lang="en-US" dirty="0"/>
          </a:p>
        </p:txBody>
      </p:sp>
      <p:sp>
        <p:nvSpPr>
          <p:cNvPr id="3" name="Content Placeholder 2"/>
          <p:cNvSpPr>
            <a:spLocks noGrp="1"/>
          </p:cNvSpPr>
          <p:nvPr>
            <p:ph idx="1"/>
          </p:nvPr>
        </p:nvSpPr>
        <p:spPr>
          <a:xfrm>
            <a:off x="0" y="3573015"/>
            <a:ext cx="5724128" cy="3284985"/>
          </a:xfrm>
        </p:spPr>
        <p:txBody>
          <a:bodyPr>
            <a:normAutofit fontScale="55000" lnSpcReduction="20000"/>
          </a:bodyPr>
          <a:lstStyle/>
          <a:p>
            <a:r>
              <a:rPr lang="en-US" dirty="0" smtClean="0"/>
              <a:t>Principal issue:</a:t>
            </a:r>
          </a:p>
          <a:p>
            <a:pPr lvl="1"/>
            <a:r>
              <a:rPr lang="en-US" dirty="0" smtClean="0"/>
              <a:t>SPS spill is 10 </a:t>
            </a:r>
            <a:r>
              <a:rPr lang="en-US" dirty="0" err="1" smtClean="0"/>
              <a:t>μs</a:t>
            </a:r>
            <a:r>
              <a:rPr lang="en-US" dirty="0" smtClean="0"/>
              <a:t>:</a:t>
            </a:r>
          </a:p>
          <a:p>
            <a:pPr lvl="2"/>
            <a:r>
              <a:rPr lang="en-US" dirty="0" smtClean="0"/>
              <a:t>Implies bend for proton or pion beam</a:t>
            </a:r>
          </a:p>
          <a:p>
            <a:pPr lvl="3"/>
            <a:r>
              <a:rPr lang="en-US" dirty="0" smtClean="0"/>
              <a:t>Or development of fast extraction</a:t>
            </a:r>
          </a:p>
          <a:p>
            <a:pPr lvl="3"/>
            <a:endParaRPr lang="en-US" dirty="0" smtClean="0"/>
          </a:p>
          <a:p>
            <a:r>
              <a:rPr lang="en-US" dirty="0" smtClean="0"/>
              <a:t>Two options:</a:t>
            </a:r>
          </a:p>
          <a:p>
            <a:pPr lvl="1"/>
            <a:r>
              <a:rPr lang="en-US" dirty="0" smtClean="0"/>
              <a:t>NA implementation:</a:t>
            </a:r>
          </a:p>
          <a:p>
            <a:pPr lvl="2"/>
            <a:r>
              <a:rPr lang="en-US" dirty="0" smtClean="0"/>
              <a:t>Possible exploitation of synergies with ICARUS/</a:t>
            </a:r>
            <a:r>
              <a:rPr lang="en-US" dirty="0" err="1" smtClean="0"/>
              <a:t>NESSiE</a:t>
            </a:r>
            <a:endParaRPr lang="en-US" dirty="0" smtClean="0"/>
          </a:p>
          <a:p>
            <a:pPr lvl="1"/>
            <a:r>
              <a:rPr lang="en-US" dirty="0" smtClean="0"/>
              <a:t>NA-to-WA implementation:</a:t>
            </a:r>
          </a:p>
          <a:p>
            <a:pPr lvl="2"/>
            <a:r>
              <a:rPr lang="en-US" dirty="0" smtClean="0"/>
              <a:t>Advantage is proton/pion bend not required;</a:t>
            </a:r>
          </a:p>
          <a:p>
            <a:pPr lvl="2"/>
            <a:r>
              <a:rPr lang="en-US" dirty="0" smtClean="0"/>
              <a:t>Longer baseline must be tuned to larger </a:t>
            </a:r>
            <a:r>
              <a:rPr lang="en-US" dirty="0" err="1" smtClean="0"/>
              <a:t>muon</a:t>
            </a:r>
            <a:r>
              <a:rPr lang="en-US" dirty="0" smtClean="0"/>
              <a:t> energy (possibly an advantage too)</a:t>
            </a:r>
          </a:p>
          <a:p>
            <a:pPr lvl="1"/>
            <a:endParaRPr lang="en-US" dirty="0"/>
          </a:p>
        </p:txBody>
      </p:sp>
      <p:pic>
        <p:nvPicPr>
          <p:cNvPr id="5" name="Picture 4" descr="10-NA-Case.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508" y="764704"/>
            <a:ext cx="6740748" cy="2696299"/>
          </a:xfrm>
          <a:prstGeom prst="rect">
            <a:avLst/>
          </a:prstGeom>
          <a:ln w="28575" cmpd="sng">
            <a:solidFill>
              <a:srgbClr val="FF0000"/>
            </a:solidFill>
          </a:ln>
        </p:spPr>
      </p:pic>
      <p:pic>
        <p:nvPicPr>
          <p:cNvPr id="6" name="Picture 5" descr="09-Baseline-ISR.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07176" y="2276872"/>
            <a:ext cx="3188137" cy="4441676"/>
          </a:xfrm>
          <a:prstGeom prst="rect">
            <a:avLst/>
          </a:prstGeom>
          <a:ln w="28575" cmpd="sng">
            <a:solidFill>
              <a:srgbClr val="FF0000"/>
            </a:solidFill>
          </a:ln>
        </p:spPr>
      </p:pic>
      <p:sp>
        <p:nvSpPr>
          <p:cNvPr id="9" name="Rectangle 8"/>
          <p:cNvSpPr/>
          <p:nvPr/>
        </p:nvSpPr>
        <p:spPr>
          <a:xfrm>
            <a:off x="4860032" y="1772816"/>
            <a:ext cx="360040" cy="21602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7" name="Straight Arrow Connector 6"/>
          <p:cNvCxnSpPr/>
          <p:nvPr/>
        </p:nvCxnSpPr>
        <p:spPr>
          <a:xfrm>
            <a:off x="2880000" y="1556792"/>
            <a:ext cx="2124236" cy="288032"/>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735142" y="829834"/>
            <a:ext cx="2260171" cy="1200329"/>
          </a:xfrm>
          <a:prstGeom prst="rect">
            <a:avLst/>
          </a:prstGeom>
          <a:solidFill>
            <a:schemeClr val="accent6">
              <a:lumMod val="20000"/>
              <a:lumOff val="80000"/>
            </a:schemeClr>
          </a:solidFill>
        </p:spPr>
        <p:txBody>
          <a:bodyPr wrap="none" rtlCol="0">
            <a:spAutoFit/>
          </a:bodyPr>
          <a:lstStyle/>
          <a:p>
            <a:r>
              <a:rPr lang="fr-CH" sz="3600" b="1" dirty="0" err="1" smtClean="0">
                <a:solidFill>
                  <a:srgbClr val="FFC000"/>
                </a:solidFill>
              </a:rPr>
              <a:t>North</a:t>
            </a:r>
            <a:r>
              <a:rPr lang="fr-CH" sz="3600" b="1" dirty="0" smtClean="0">
                <a:solidFill>
                  <a:srgbClr val="FFC000"/>
                </a:solidFill>
              </a:rPr>
              <a:t> area</a:t>
            </a:r>
          </a:p>
          <a:p>
            <a:r>
              <a:rPr lang="fr-CH" sz="3600" b="1" dirty="0" smtClean="0">
                <a:solidFill>
                  <a:srgbClr val="FFC000"/>
                </a:solidFill>
              </a:rPr>
              <a:t>extension </a:t>
            </a:r>
          </a:p>
        </p:txBody>
      </p:sp>
      <p:cxnSp>
        <p:nvCxnSpPr>
          <p:cNvPr id="15" name="Straight Arrow Connector 14"/>
          <p:cNvCxnSpPr>
            <a:stCxn id="9" idx="3"/>
          </p:cNvCxnSpPr>
          <p:nvPr/>
        </p:nvCxnSpPr>
        <p:spPr>
          <a:xfrm flipV="1">
            <a:off x="5220072" y="1700808"/>
            <a:ext cx="1515070" cy="180020"/>
          </a:xfrm>
          <a:prstGeom prst="straightConnector1">
            <a:avLst/>
          </a:prstGeom>
          <a:ln w="38100">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96789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152"/>
            <a:ext cx="5715000" cy="923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198" y="1303486"/>
            <a:ext cx="7569200" cy="5149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000609" y="366968"/>
            <a:ext cx="2929007" cy="646331"/>
          </a:xfrm>
          <a:prstGeom prst="rect">
            <a:avLst/>
          </a:prstGeom>
          <a:noFill/>
        </p:spPr>
        <p:txBody>
          <a:bodyPr wrap="none" rtlCol="0">
            <a:spAutoFit/>
          </a:bodyPr>
          <a:lstStyle/>
          <a:p>
            <a:r>
              <a:rPr lang="fr-CH" dirty="0" smtClean="0"/>
              <a:t>Event rates per </a:t>
            </a:r>
            <a:r>
              <a:rPr lang="fr-CH" dirty="0" smtClean="0"/>
              <a:t>100ton </a:t>
            </a:r>
            <a:endParaRPr lang="fr-CH" dirty="0" smtClean="0"/>
          </a:p>
          <a:p>
            <a:r>
              <a:rPr lang="fr-CH" dirty="0" err="1" smtClean="0"/>
              <a:t>at</a:t>
            </a:r>
            <a:r>
              <a:rPr lang="fr-CH" dirty="0" smtClean="0"/>
              <a:t> the </a:t>
            </a:r>
            <a:r>
              <a:rPr lang="fr-CH" dirty="0" err="1" smtClean="0"/>
              <a:t>near</a:t>
            </a:r>
            <a:r>
              <a:rPr lang="fr-CH" dirty="0" smtClean="0"/>
              <a:t> detector station</a:t>
            </a:r>
          </a:p>
        </p:txBody>
      </p:sp>
      <p:sp>
        <p:nvSpPr>
          <p:cNvPr id="3" name="TextBox 2"/>
          <p:cNvSpPr txBox="1"/>
          <p:nvPr/>
        </p:nvSpPr>
        <p:spPr>
          <a:xfrm>
            <a:off x="2267744" y="801280"/>
            <a:ext cx="2108269" cy="369332"/>
          </a:xfrm>
          <a:prstGeom prst="rect">
            <a:avLst/>
          </a:prstGeom>
          <a:noFill/>
        </p:spPr>
        <p:txBody>
          <a:bodyPr wrap="none" rtlCol="0">
            <a:spAutoFit/>
          </a:bodyPr>
          <a:lstStyle/>
          <a:p>
            <a:r>
              <a:rPr lang="fr-CH" dirty="0"/>
              <a:t>arXiv:1308.6822v1</a:t>
            </a:r>
          </a:p>
        </p:txBody>
      </p:sp>
      <p:sp>
        <p:nvSpPr>
          <p:cNvPr id="4" name="Freeform 3"/>
          <p:cNvSpPr/>
          <p:nvPr/>
        </p:nvSpPr>
        <p:spPr>
          <a:xfrm>
            <a:off x="1906073" y="2036191"/>
            <a:ext cx="1300766" cy="1119133"/>
          </a:xfrm>
          <a:custGeom>
            <a:avLst/>
            <a:gdLst>
              <a:gd name="connsiteX0" fmla="*/ 0 w 1300766"/>
              <a:gd name="connsiteY0" fmla="*/ 1093375 h 1119133"/>
              <a:gd name="connsiteX1" fmla="*/ 90152 w 1300766"/>
              <a:gd name="connsiteY1" fmla="*/ 1080496 h 1119133"/>
              <a:gd name="connsiteX2" fmla="*/ 206062 w 1300766"/>
              <a:gd name="connsiteY2" fmla="*/ 938829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00766" h="1119133">
                <a:moveTo>
                  <a:pt x="0" y="1093375"/>
                </a:moveTo>
                <a:cubicBezTo>
                  <a:pt x="27904" y="1099814"/>
                  <a:pt x="55808" y="1106254"/>
                  <a:pt x="90152" y="1080496"/>
                </a:cubicBezTo>
                <a:cubicBezTo>
                  <a:pt x="124496" y="1054738"/>
                  <a:pt x="163132" y="1007516"/>
                  <a:pt x="206062" y="938829"/>
                </a:cubicBezTo>
                <a:cubicBezTo>
                  <a:pt x="248992" y="870142"/>
                  <a:pt x="306947" y="760671"/>
                  <a:pt x="347730" y="668372"/>
                </a:cubicBezTo>
                <a:cubicBezTo>
                  <a:pt x="388513" y="576073"/>
                  <a:pt x="409978" y="485921"/>
                  <a:pt x="450761" y="385037"/>
                </a:cubicBezTo>
                <a:cubicBezTo>
                  <a:pt x="491544" y="284152"/>
                  <a:pt x="534473" y="123166"/>
                  <a:pt x="592428" y="63065"/>
                </a:cubicBezTo>
                <a:cubicBezTo>
                  <a:pt x="650383" y="2964"/>
                  <a:pt x="738389" y="-22794"/>
                  <a:pt x="798490" y="24429"/>
                </a:cubicBezTo>
                <a:cubicBezTo>
                  <a:pt x="858592" y="71652"/>
                  <a:pt x="912254" y="245516"/>
                  <a:pt x="953037" y="346401"/>
                </a:cubicBezTo>
                <a:cubicBezTo>
                  <a:pt x="993820" y="447286"/>
                  <a:pt x="1006699" y="526705"/>
                  <a:pt x="1043189" y="629736"/>
                </a:cubicBezTo>
                <a:cubicBezTo>
                  <a:pt x="1079679" y="732767"/>
                  <a:pt x="1135488" y="889459"/>
                  <a:pt x="1171978" y="964586"/>
                </a:cubicBezTo>
                <a:cubicBezTo>
                  <a:pt x="1208468" y="1039713"/>
                  <a:pt x="1240665" y="1054738"/>
                  <a:pt x="1262130" y="1080496"/>
                </a:cubicBezTo>
                <a:cubicBezTo>
                  <a:pt x="1283595" y="1106254"/>
                  <a:pt x="1292180" y="1112693"/>
                  <a:pt x="1300766" y="1119133"/>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1032980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48149" b="50000"/>
          <a:stretch/>
        </p:blipFill>
        <p:spPr bwMode="auto">
          <a:xfrm>
            <a:off x="763197" y="1303486"/>
            <a:ext cx="7739669" cy="5077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reeform 6"/>
          <p:cNvSpPr/>
          <p:nvPr/>
        </p:nvSpPr>
        <p:spPr>
          <a:xfrm>
            <a:off x="2987824" y="2789493"/>
            <a:ext cx="2592288" cy="2151675"/>
          </a:xfrm>
          <a:custGeom>
            <a:avLst/>
            <a:gdLst>
              <a:gd name="connsiteX0" fmla="*/ 0 w 1300766"/>
              <a:gd name="connsiteY0" fmla="*/ 1093375 h 1119133"/>
              <a:gd name="connsiteX1" fmla="*/ 90152 w 1300766"/>
              <a:gd name="connsiteY1" fmla="*/ 1080496 h 1119133"/>
              <a:gd name="connsiteX2" fmla="*/ 206062 w 1300766"/>
              <a:gd name="connsiteY2" fmla="*/ 938829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93375 h 1119133"/>
              <a:gd name="connsiteX1" fmla="*/ 174163 w 1300766"/>
              <a:gd name="connsiteY1" fmla="*/ 1027120 h 1119133"/>
              <a:gd name="connsiteX2" fmla="*/ 206062 w 1300766"/>
              <a:gd name="connsiteY2" fmla="*/ 938829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93375 h 1119133"/>
              <a:gd name="connsiteX1" fmla="*/ 174163 w 1300766"/>
              <a:gd name="connsiteY1" fmla="*/ 1027120 h 1119133"/>
              <a:gd name="connsiteX2" fmla="*/ 206062 w 1300766"/>
              <a:gd name="connsiteY2" fmla="*/ 938829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93375 h 1119133"/>
              <a:gd name="connsiteX1" fmla="*/ 174163 w 1300766"/>
              <a:gd name="connsiteY1" fmla="*/ 1027120 h 1119133"/>
              <a:gd name="connsiteX2" fmla="*/ 238374 w 1300766"/>
              <a:gd name="connsiteY2" fmla="*/ 912141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93375 h 1119133"/>
              <a:gd name="connsiteX1" fmla="*/ 141851 w 1300766"/>
              <a:gd name="connsiteY1" fmla="*/ 1053808 h 1119133"/>
              <a:gd name="connsiteX2" fmla="*/ 238374 w 1300766"/>
              <a:gd name="connsiteY2" fmla="*/ 912141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88938 h 1114696"/>
              <a:gd name="connsiteX1" fmla="*/ 141851 w 1300766"/>
              <a:gd name="connsiteY1" fmla="*/ 1049371 h 1114696"/>
              <a:gd name="connsiteX2" fmla="*/ 238374 w 1300766"/>
              <a:gd name="connsiteY2" fmla="*/ 907704 h 1114696"/>
              <a:gd name="connsiteX3" fmla="*/ 347730 w 1300766"/>
              <a:gd name="connsiteY3" fmla="*/ 663935 h 1114696"/>
              <a:gd name="connsiteX4" fmla="*/ 450761 w 1300766"/>
              <a:gd name="connsiteY4" fmla="*/ 380600 h 1114696"/>
              <a:gd name="connsiteX5" fmla="*/ 592428 w 1300766"/>
              <a:gd name="connsiteY5" fmla="*/ 71972 h 1114696"/>
              <a:gd name="connsiteX6" fmla="*/ 798490 w 1300766"/>
              <a:gd name="connsiteY6" fmla="*/ 19992 h 1114696"/>
              <a:gd name="connsiteX7" fmla="*/ 953037 w 1300766"/>
              <a:gd name="connsiteY7" fmla="*/ 341964 h 1114696"/>
              <a:gd name="connsiteX8" fmla="*/ 1043189 w 1300766"/>
              <a:gd name="connsiteY8" fmla="*/ 625299 h 1114696"/>
              <a:gd name="connsiteX9" fmla="*/ 1171978 w 1300766"/>
              <a:gd name="connsiteY9" fmla="*/ 960149 h 1114696"/>
              <a:gd name="connsiteX10" fmla="*/ 1262130 w 1300766"/>
              <a:gd name="connsiteY10" fmla="*/ 1076059 h 1114696"/>
              <a:gd name="connsiteX11" fmla="*/ 1300766 w 1300766"/>
              <a:gd name="connsiteY11" fmla="*/ 1114696 h 1114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00766" h="1114696">
                <a:moveTo>
                  <a:pt x="0" y="1088938"/>
                </a:moveTo>
                <a:cubicBezTo>
                  <a:pt x="27904" y="1095377"/>
                  <a:pt x="102122" y="1079577"/>
                  <a:pt x="141851" y="1049371"/>
                </a:cubicBezTo>
                <a:cubicBezTo>
                  <a:pt x="181580" y="1019165"/>
                  <a:pt x="204061" y="971943"/>
                  <a:pt x="238374" y="907704"/>
                </a:cubicBezTo>
                <a:cubicBezTo>
                  <a:pt x="272687" y="843465"/>
                  <a:pt x="312332" y="751786"/>
                  <a:pt x="347730" y="663935"/>
                </a:cubicBezTo>
                <a:cubicBezTo>
                  <a:pt x="383128" y="576084"/>
                  <a:pt x="409978" y="479260"/>
                  <a:pt x="450761" y="380600"/>
                </a:cubicBezTo>
                <a:cubicBezTo>
                  <a:pt x="491544" y="281940"/>
                  <a:pt x="534473" y="132073"/>
                  <a:pt x="592428" y="71972"/>
                </a:cubicBezTo>
                <a:cubicBezTo>
                  <a:pt x="650383" y="11871"/>
                  <a:pt x="738389" y="-25007"/>
                  <a:pt x="798490" y="19992"/>
                </a:cubicBezTo>
                <a:cubicBezTo>
                  <a:pt x="858592" y="64991"/>
                  <a:pt x="912254" y="241079"/>
                  <a:pt x="953037" y="341964"/>
                </a:cubicBezTo>
                <a:cubicBezTo>
                  <a:pt x="993820" y="442849"/>
                  <a:pt x="1006699" y="522268"/>
                  <a:pt x="1043189" y="625299"/>
                </a:cubicBezTo>
                <a:cubicBezTo>
                  <a:pt x="1079679" y="728330"/>
                  <a:pt x="1135488" y="885022"/>
                  <a:pt x="1171978" y="960149"/>
                </a:cubicBezTo>
                <a:cubicBezTo>
                  <a:pt x="1208468" y="1035276"/>
                  <a:pt x="1240665" y="1050301"/>
                  <a:pt x="1262130" y="1076059"/>
                </a:cubicBezTo>
                <a:cubicBezTo>
                  <a:pt x="1283595" y="1101817"/>
                  <a:pt x="1292180" y="1108256"/>
                  <a:pt x="1300766" y="111469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 name="Freeform 7"/>
          <p:cNvSpPr/>
          <p:nvPr/>
        </p:nvSpPr>
        <p:spPr>
          <a:xfrm>
            <a:off x="2987824" y="3212976"/>
            <a:ext cx="2232248" cy="1719627"/>
          </a:xfrm>
          <a:custGeom>
            <a:avLst/>
            <a:gdLst>
              <a:gd name="connsiteX0" fmla="*/ 0 w 1300766"/>
              <a:gd name="connsiteY0" fmla="*/ 1093375 h 1119133"/>
              <a:gd name="connsiteX1" fmla="*/ 90152 w 1300766"/>
              <a:gd name="connsiteY1" fmla="*/ 1080496 h 1119133"/>
              <a:gd name="connsiteX2" fmla="*/ 206062 w 1300766"/>
              <a:gd name="connsiteY2" fmla="*/ 938829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93375 h 1119133"/>
              <a:gd name="connsiteX1" fmla="*/ 174163 w 1300766"/>
              <a:gd name="connsiteY1" fmla="*/ 1027120 h 1119133"/>
              <a:gd name="connsiteX2" fmla="*/ 206062 w 1300766"/>
              <a:gd name="connsiteY2" fmla="*/ 938829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93375 h 1119133"/>
              <a:gd name="connsiteX1" fmla="*/ 174163 w 1300766"/>
              <a:gd name="connsiteY1" fmla="*/ 1027120 h 1119133"/>
              <a:gd name="connsiteX2" fmla="*/ 206062 w 1300766"/>
              <a:gd name="connsiteY2" fmla="*/ 938829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93375 h 1119133"/>
              <a:gd name="connsiteX1" fmla="*/ 174163 w 1300766"/>
              <a:gd name="connsiteY1" fmla="*/ 1027120 h 1119133"/>
              <a:gd name="connsiteX2" fmla="*/ 238374 w 1300766"/>
              <a:gd name="connsiteY2" fmla="*/ 912141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93375 h 1119133"/>
              <a:gd name="connsiteX1" fmla="*/ 141851 w 1300766"/>
              <a:gd name="connsiteY1" fmla="*/ 1053808 h 1119133"/>
              <a:gd name="connsiteX2" fmla="*/ 238374 w 1300766"/>
              <a:gd name="connsiteY2" fmla="*/ 912141 h 1119133"/>
              <a:gd name="connsiteX3" fmla="*/ 347730 w 1300766"/>
              <a:gd name="connsiteY3" fmla="*/ 668372 h 1119133"/>
              <a:gd name="connsiteX4" fmla="*/ 450761 w 1300766"/>
              <a:gd name="connsiteY4" fmla="*/ 385037 h 1119133"/>
              <a:gd name="connsiteX5" fmla="*/ 592428 w 1300766"/>
              <a:gd name="connsiteY5" fmla="*/ 63065 h 1119133"/>
              <a:gd name="connsiteX6" fmla="*/ 798490 w 1300766"/>
              <a:gd name="connsiteY6" fmla="*/ 24429 h 1119133"/>
              <a:gd name="connsiteX7" fmla="*/ 953037 w 1300766"/>
              <a:gd name="connsiteY7" fmla="*/ 346401 h 1119133"/>
              <a:gd name="connsiteX8" fmla="*/ 1043189 w 1300766"/>
              <a:gd name="connsiteY8" fmla="*/ 629736 h 1119133"/>
              <a:gd name="connsiteX9" fmla="*/ 1171978 w 1300766"/>
              <a:gd name="connsiteY9" fmla="*/ 964586 h 1119133"/>
              <a:gd name="connsiteX10" fmla="*/ 1262130 w 1300766"/>
              <a:gd name="connsiteY10" fmla="*/ 1080496 h 1119133"/>
              <a:gd name="connsiteX11" fmla="*/ 1300766 w 1300766"/>
              <a:gd name="connsiteY11" fmla="*/ 1119133 h 1119133"/>
              <a:gd name="connsiteX0" fmla="*/ 0 w 1300766"/>
              <a:gd name="connsiteY0" fmla="*/ 1088938 h 1114696"/>
              <a:gd name="connsiteX1" fmla="*/ 141851 w 1300766"/>
              <a:gd name="connsiteY1" fmla="*/ 1049371 h 1114696"/>
              <a:gd name="connsiteX2" fmla="*/ 238374 w 1300766"/>
              <a:gd name="connsiteY2" fmla="*/ 907704 h 1114696"/>
              <a:gd name="connsiteX3" fmla="*/ 347730 w 1300766"/>
              <a:gd name="connsiteY3" fmla="*/ 663935 h 1114696"/>
              <a:gd name="connsiteX4" fmla="*/ 450761 w 1300766"/>
              <a:gd name="connsiteY4" fmla="*/ 380600 h 1114696"/>
              <a:gd name="connsiteX5" fmla="*/ 592428 w 1300766"/>
              <a:gd name="connsiteY5" fmla="*/ 71972 h 1114696"/>
              <a:gd name="connsiteX6" fmla="*/ 798490 w 1300766"/>
              <a:gd name="connsiteY6" fmla="*/ 19992 h 1114696"/>
              <a:gd name="connsiteX7" fmla="*/ 953037 w 1300766"/>
              <a:gd name="connsiteY7" fmla="*/ 341964 h 1114696"/>
              <a:gd name="connsiteX8" fmla="*/ 1043189 w 1300766"/>
              <a:gd name="connsiteY8" fmla="*/ 625299 h 1114696"/>
              <a:gd name="connsiteX9" fmla="*/ 1171978 w 1300766"/>
              <a:gd name="connsiteY9" fmla="*/ 960149 h 1114696"/>
              <a:gd name="connsiteX10" fmla="*/ 1262130 w 1300766"/>
              <a:gd name="connsiteY10" fmla="*/ 1076059 h 1114696"/>
              <a:gd name="connsiteX11" fmla="*/ 1300766 w 1300766"/>
              <a:gd name="connsiteY11" fmla="*/ 1114696 h 1114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00766" h="1114696">
                <a:moveTo>
                  <a:pt x="0" y="1088938"/>
                </a:moveTo>
                <a:cubicBezTo>
                  <a:pt x="27904" y="1095377"/>
                  <a:pt x="102122" y="1079577"/>
                  <a:pt x="141851" y="1049371"/>
                </a:cubicBezTo>
                <a:cubicBezTo>
                  <a:pt x="181580" y="1019165"/>
                  <a:pt x="204061" y="971943"/>
                  <a:pt x="238374" y="907704"/>
                </a:cubicBezTo>
                <a:cubicBezTo>
                  <a:pt x="272687" y="843465"/>
                  <a:pt x="312332" y="751786"/>
                  <a:pt x="347730" y="663935"/>
                </a:cubicBezTo>
                <a:cubicBezTo>
                  <a:pt x="383128" y="576084"/>
                  <a:pt x="409978" y="479260"/>
                  <a:pt x="450761" y="380600"/>
                </a:cubicBezTo>
                <a:cubicBezTo>
                  <a:pt x="491544" y="281940"/>
                  <a:pt x="534473" y="132073"/>
                  <a:pt x="592428" y="71972"/>
                </a:cubicBezTo>
                <a:cubicBezTo>
                  <a:pt x="650383" y="11871"/>
                  <a:pt x="738389" y="-25007"/>
                  <a:pt x="798490" y="19992"/>
                </a:cubicBezTo>
                <a:cubicBezTo>
                  <a:pt x="858592" y="64991"/>
                  <a:pt x="912254" y="241079"/>
                  <a:pt x="953037" y="341964"/>
                </a:cubicBezTo>
                <a:cubicBezTo>
                  <a:pt x="993820" y="442849"/>
                  <a:pt x="1006699" y="522268"/>
                  <a:pt x="1043189" y="625299"/>
                </a:cubicBezTo>
                <a:cubicBezTo>
                  <a:pt x="1079679" y="728330"/>
                  <a:pt x="1135488" y="885022"/>
                  <a:pt x="1171978" y="960149"/>
                </a:cubicBezTo>
                <a:cubicBezTo>
                  <a:pt x="1208468" y="1035276"/>
                  <a:pt x="1240665" y="1050301"/>
                  <a:pt x="1262130" y="1076059"/>
                </a:cubicBezTo>
                <a:cubicBezTo>
                  <a:pt x="1283595" y="1101817"/>
                  <a:pt x="1292180" y="1108256"/>
                  <a:pt x="1300766" y="1114696"/>
                </a:cubicBezTo>
              </a:path>
            </a:pathLst>
          </a:cu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 name="TextBox 4"/>
          <p:cNvSpPr txBox="1"/>
          <p:nvPr/>
        </p:nvSpPr>
        <p:spPr>
          <a:xfrm>
            <a:off x="763197" y="548680"/>
            <a:ext cx="7497565" cy="646331"/>
          </a:xfrm>
          <a:prstGeom prst="rect">
            <a:avLst/>
          </a:prstGeom>
          <a:noFill/>
        </p:spPr>
        <p:txBody>
          <a:bodyPr wrap="none" rtlCol="0">
            <a:spAutoFit/>
          </a:bodyPr>
          <a:lstStyle/>
          <a:p>
            <a:r>
              <a:rPr lang="fr-CH" dirty="0" smtClean="0"/>
              <a:t>by </a:t>
            </a:r>
            <a:r>
              <a:rPr lang="fr-CH" dirty="0" err="1" smtClean="0"/>
              <a:t>varying</a:t>
            </a:r>
            <a:r>
              <a:rPr lang="fr-CH" dirty="0" smtClean="0"/>
              <a:t> the muon </a:t>
            </a:r>
            <a:r>
              <a:rPr lang="fr-CH" dirty="0" err="1" smtClean="0"/>
              <a:t>beam</a:t>
            </a:r>
            <a:r>
              <a:rPr lang="fr-CH" dirty="0" smtClean="0"/>
              <a:t> </a:t>
            </a:r>
            <a:r>
              <a:rPr lang="fr-CH" dirty="0" err="1" smtClean="0"/>
              <a:t>energy</a:t>
            </a:r>
            <a:r>
              <a:rPr lang="fr-CH" dirty="0" smtClean="0"/>
              <a:t>, </a:t>
            </a:r>
            <a:r>
              <a:rPr lang="fr-CH" dirty="0" err="1" smtClean="0"/>
              <a:t>can</a:t>
            </a:r>
            <a:r>
              <a:rPr lang="fr-CH" dirty="0" smtClean="0"/>
              <a:t> </a:t>
            </a:r>
            <a:r>
              <a:rPr lang="fr-CH" dirty="0" err="1" smtClean="0"/>
              <a:t>access</a:t>
            </a:r>
            <a:r>
              <a:rPr lang="fr-CH" dirty="0" smtClean="0"/>
              <a:t> a </a:t>
            </a:r>
            <a:r>
              <a:rPr lang="fr-CH" dirty="0" err="1" smtClean="0"/>
              <a:t>narrow</a:t>
            </a:r>
            <a:r>
              <a:rPr lang="fr-CH" dirty="0" smtClean="0"/>
              <a:t> band </a:t>
            </a:r>
            <a:r>
              <a:rPr lang="fr-CH" dirty="0" err="1" smtClean="0"/>
              <a:t>beam</a:t>
            </a:r>
            <a:r>
              <a:rPr lang="fr-CH" dirty="0" smtClean="0"/>
              <a:t> </a:t>
            </a:r>
          </a:p>
          <a:p>
            <a:r>
              <a:rPr lang="fr-CH" dirty="0" smtClean="0">
                <a:sym typeface="Wingdings" panose="05000000000000000000" pitchFamily="2" charset="2"/>
              </a:rPr>
              <a:t> </a:t>
            </a:r>
            <a:r>
              <a:rPr lang="fr-CH" dirty="0" err="1" smtClean="0">
                <a:sym typeface="Wingdings" panose="05000000000000000000" pitchFamily="2" charset="2"/>
              </a:rPr>
              <a:t>evaluate</a:t>
            </a:r>
            <a:r>
              <a:rPr lang="fr-CH" dirty="0" smtClean="0">
                <a:sym typeface="Wingdings" panose="05000000000000000000" pitchFamily="2" charset="2"/>
              </a:rPr>
              <a:t> </a:t>
            </a:r>
            <a:r>
              <a:rPr lang="fr-CH" dirty="0" err="1" smtClean="0">
                <a:sym typeface="Wingdings" panose="05000000000000000000" pitchFamily="2" charset="2"/>
              </a:rPr>
              <a:t>resolution</a:t>
            </a:r>
            <a:r>
              <a:rPr lang="fr-CH" dirty="0" smtClean="0">
                <a:sym typeface="Wingdings" panose="05000000000000000000" pitchFamily="2" charset="2"/>
              </a:rPr>
              <a:t> and calibration  of neutrino </a:t>
            </a:r>
            <a:r>
              <a:rPr lang="fr-CH" dirty="0" err="1" smtClean="0">
                <a:sym typeface="Wingdings" panose="05000000000000000000" pitchFamily="2" charset="2"/>
              </a:rPr>
              <a:t>energy</a:t>
            </a:r>
            <a:r>
              <a:rPr lang="fr-CH" dirty="0" smtClean="0">
                <a:sym typeface="Wingdings" panose="05000000000000000000" pitchFamily="2" charset="2"/>
              </a:rPr>
              <a:t> reconstruction</a:t>
            </a:r>
            <a:endParaRPr lang="fr-CH" dirty="0"/>
          </a:p>
        </p:txBody>
      </p:sp>
    </p:spTree>
    <p:extLst>
      <p:ext uri="{BB962C8B-B14F-4D97-AF65-F5344CB8AC3E}">
        <p14:creationId xmlns:p14="http://schemas.microsoft.com/office/powerpoint/2010/main" val="2192796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980728"/>
            <a:ext cx="8060861" cy="4708981"/>
          </a:xfrm>
          <a:prstGeom prst="rect">
            <a:avLst/>
          </a:prstGeom>
          <a:noFill/>
        </p:spPr>
        <p:txBody>
          <a:bodyPr wrap="none" rtlCol="0">
            <a:spAutoFit/>
          </a:bodyPr>
          <a:lstStyle/>
          <a:p>
            <a:endParaRPr lang="fr-CH" dirty="0"/>
          </a:p>
          <a:p>
            <a:r>
              <a:rPr lang="fr-CH" dirty="0" smtClean="0"/>
              <a:t>It </a:t>
            </a:r>
            <a:r>
              <a:rPr lang="fr-CH" dirty="0" err="1" smtClean="0"/>
              <a:t>seems</a:t>
            </a:r>
            <a:r>
              <a:rPr lang="fr-CH" dirty="0" smtClean="0"/>
              <a:t> </a:t>
            </a:r>
            <a:r>
              <a:rPr lang="fr-CH" dirty="0" err="1" smtClean="0"/>
              <a:t>that</a:t>
            </a:r>
            <a:r>
              <a:rPr lang="fr-CH" dirty="0" smtClean="0"/>
              <a:t> </a:t>
            </a:r>
            <a:r>
              <a:rPr lang="fr-CH" dirty="0" err="1" smtClean="0"/>
              <a:t>adding</a:t>
            </a:r>
            <a:r>
              <a:rPr lang="fr-CH" dirty="0" smtClean="0"/>
              <a:t> </a:t>
            </a:r>
            <a:r>
              <a:rPr lang="fr-CH" dirty="0" err="1" smtClean="0"/>
              <a:t>precise</a:t>
            </a:r>
            <a:r>
              <a:rPr lang="fr-CH" dirty="0" smtClean="0"/>
              <a:t> signal cross-section ( =</a:t>
            </a:r>
            <a:r>
              <a:rPr lang="fr-CH" dirty="0" smtClean="0">
                <a:sym typeface="Symbol"/>
              </a:rPr>
              <a:t>. ) </a:t>
            </a:r>
          </a:p>
          <a:p>
            <a:r>
              <a:rPr lang="fr-CH" dirty="0" smtClean="0">
                <a:sym typeface="Symbol"/>
              </a:rPr>
              <a:t>-- for </a:t>
            </a:r>
            <a:r>
              <a:rPr lang="fr-CH" dirty="0" err="1" smtClean="0">
                <a:sym typeface="Symbol"/>
              </a:rPr>
              <a:t>near</a:t>
            </a:r>
            <a:r>
              <a:rPr lang="fr-CH" dirty="0" smtClean="0">
                <a:sym typeface="Symbol"/>
              </a:rPr>
              <a:t> detector  </a:t>
            </a:r>
            <a:r>
              <a:rPr lang="fr-CH" dirty="0" err="1" smtClean="0">
                <a:sym typeface="Symbol"/>
              </a:rPr>
              <a:t>normalization</a:t>
            </a:r>
            <a:r>
              <a:rPr lang="fr-CH" dirty="0" smtClean="0">
                <a:sym typeface="Symbol"/>
              </a:rPr>
              <a:t> </a:t>
            </a:r>
            <a:r>
              <a:rPr lang="fr-CH" dirty="0" err="1" smtClean="0">
                <a:sym typeface="Symbol"/>
              </a:rPr>
              <a:t>channel</a:t>
            </a:r>
            <a:r>
              <a:rPr lang="fr-CH" dirty="0" smtClean="0">
                <a:sym typeface="Symbol"/>
              </a:rPr>
              <a:t> (</a:t>
            </a:r>
            <a:r>
              <a:rPr lang="fr-CH" baseline="-25000" dirty="0" smtClean="0">
                <a:sym typeface="Symbol"/>
              </a:rPr>
              <a:t></a:t>
            </a:r>
            <a:r>
              <a:rPr lang="fr-CH" dirty="0" smtClean="0"/>
              <a:t> or</a:t>
            </a:r>
            <a:r>
              <a:rPr lang="fr-CH" dirty="0" smtClean="0">
                <a:sym typeface="Symbol"/>
              </a:rPr>
              <a:t></a:t>
            </a:r>
            <a:r>
              <a:rPr lang="fr-CH" baseline="-25000" dirty="0" smtClean="0">
                <a:sym typeface="Symbol"/>
              </a:rPr>
              <a:t> </a:t>
            </a:r>
            <a:r>
              <a:rPr lang="fr-CH" dirty="0" smtClean="0">
                <a:sym typeface="Symbol"/>
              </a:rPr>
              <a:t>)</a:t>
            </a:r>
          </a:p>
          <a:p>
            <a:r>
              <a:rPr lang="fr-CH" dirty="0" smtClean="0">
                <a:sym typeface="Symbol"/>
              </a:rPr>
              <a:t>-- and far detector signal </a:t>
            </a:r>
            <a:r>
              <a:rPr lang="fr-CH" dirty="0" err="1" smtClean="0">
                <a:sym typeface="Symbol"/>
              </a:rPr>
              <a:t>channel</a:t>
            </a:r>
            <a:r>
              <a:rPr lang="fr-CH" dirty="0" smtClean="0">
                <a:sym typeface="Symbol"/>
              </a:rPr>
              <a:t>                (</a:t>
            </a:r>
            <a:r>
              <a:rPr lang="fr-CH" baseline="-25000" dirty="0" smtClean="0">
                <a:sym typeface="Symbol"/>
              </a:rPr>
              <a:t>e</a:t>
            </a:r>
            <a:r>
              <a:rPr lang="fr-CH" dirty="0" smtClean="0"/>
              <a:t> </a:t>
            </a:r>
            <a:r>
              <a:rPr lang="fr-CH" dirty="0"/>
              <a:t>or</a:t>
            </a:r>
            <a:r>
              <a:rPr lang="fr-CH" dirty="0" smtClean="0">
                <a:sym typeface="Symbol"/>
              </a:rPr>
              <a:t></a:t>
            </a:r>
            <a:r>
              <a:rPr lang="fr-CH" baseline="-25000" dirty="0" smtClean="0">
                <a:sym typeface="Symbol"/>
              </a:rPr>
              <a:t>e</a:t>
            </a:r>
            <a:r>
              <a:rPr lang="fr-CH" dirty="0" smtClean="0">
                <a:sym typeface="Symbol"/>
              </a:rPr>
              <a:t>)</a:t>
            </a:r>
          </a:p>
          <a:p>
            <a:endParaRPr lang="fr-CH" baseline="-25000" dirty="0">
              <a:sym typeface="Symbol"/>
            </a:endParaRPr>
          </a:p>
          <a:p>
            <a:r>
              <a:rPr lang="fr-CH" dirty="0" err="1">
                <a:sym typeface="Symbol"/>
              </a:rPr>
              <a:t>c</a:t>
            </a:r>
            <a:r>
              <a:rPr lang="fr-CH" dirty="0" err="1" smtClean="0">
                <a:sym typeface="Symbol"/>
              </a:rPr>
              <a:t>an</a:t>
            </a:r>
            <a:r>
              <a:rPr lang="fr-CH" dirty="0" smtClean="0">
                <a:sym typeface="Symbol"/>
              </a:rPr>
              <a:t> </a:t>
            </a:r>
            <a:r>
              <a:rPr lang="fr-CH" dirty="0" err="1" smtClean="0">
                <a:sym typeface="Symbol"/>
              </a:rPr>
              <a:t>improve</a:t>
            </a:r>
            <a:r>
              <a:rPr lang="fr-CH" dirty="0" smtClean="0">
                <a:sym typeface="Symbol"/>
              </a:rPr>
              <a:t> the final </a:t>
            </a:r>
            <a:r>
              <a:rPr lang="fr-CH" dirty="0" err="1" smtClean="0">
                <a:sym typeface="Symbol"/>
              </a:rPr>
              <a:t>reach</a:t>
            </a:r>
            <a:r>
              <a:rPr lang="fr-CH" dirty="0" smtClean="0">
                <a:sym typeface="Symbol"/>
              </a:rPr>
              <a:t> of a long </a:t>
            </a:r>
            <a:r>
              <a:rPr lang="fr-CH" dirty="0" err="1" smtClean="0">
                <a:sym typeface="Symbol"/>
              </a:rPr>
              <a:t>baseline</a:t>
            </a:r>
            <a:r>
              <a:rPr lang="fr-CH" dirty="0" smtClean="0">
                <a:sym typeface="Symbol"/>
              </a:rPr>
              <a:t> </a:t>
            </a:r>
            <a:r>
              <a:rPr lang="fr-CH" dirty="0" err="1" smtClean="0">
                <a:sym typeface="Symbol"/>
              </a:rPr>
              <a:t>experiment</a:t>
            </a:r>
            <a:r>
              <a:rPr lang="fr-CH" dirty="0" smtClean="0">
                <a:sym typeface="Symbol"/>
              </a:rPr>
              <a:t> </a:t>
            </a:r>
            <a:r>
              <a:rPr lang="fr-CH" dirty="0" err="1" smtClean="0">
                <a:sym typeface="Symbol"/>
              </a:rPr>
              <a:t>considerably</a:t>
            </a:r>
            <a:r>
              <a:rPr lang="fr-CH" dirty="0" smtClean="0">
                <a:sym typeface="Symbol"/>
              </a:rPr>
              <a:t>.</a:t>
            </a:r>
          </a:p>
          <a:p>
            <a:endParaRPr lang="fr-CH" dirty="0" smtClean="0">
              <a:sym typeface="Symbol"/>
            </a:endParaRPr>
          </a:p>
          <a:p>
            <a:endParaRPr lang="fr-CH" dirty="0">
              <a:sym typeface="Symbol"/>
            </a:endParaRPr>
          </a:p>
          <a:p>
            <a:r>
              <a:rPr lang="fr-CH" dirty="0" err="1" smtClean="0"/>
              <a:t>nuSTORM</a:t>
            </a:r>
            <a:r>
              <a:rPr lang="fr-CH" dirty="0" smtClean="0"/>
              <a:t> </a:t>
            </a:r>
            <a:r>
              <a:rPr lang="fr-CH" dirty="0" err="1" smtClean="0"/>
              <a:t>exposure</a:t>
            </a:r>
            <a:r>
              <a:rPr lang="fr-CH" dirty="0" smtClean="0"/>
              <a:t> of </a:t>
            </a:r>
            <a:r>
              <a:rPr lang="fr-CH" dirty="0" err="1" smtClean="0"/>
              <a:t>near</a:t>
            </a:r>
            <a:r>
              <a:rPr lang="fr-CH" dirty="0" smtClean="0"/>
              <a:t> detector and far detector prototype </a:t>
            </a:r>
          </a:p>
          <a:p>
            <a:r>
              <a:rPr lang="fr-CH" dirty="0" smtClean="0"/>
              <a:t>              -- size 1-100 tons </a:t>
            </a:r>
          </a:p>
          <a:p>
            <a:r>
              <a:rPr lang="fr-CH" dirty="0" err="1"/>
              <a:t>s</a:t>
            </a:r>
            <a:r>
              <a:rPr lang="fr-CH" dirty="0" err="1" smtClean="0"/>
              <a:t>hould</a:t>
            </a:r>
            <a:r>
              <a:rPr lang="fr-CH" dirty="0" smtClean="0"/>
              <a:t> </a:t>
            </a:r>
            <a:r>
              <a:rPr lang="fr-CH" dirty="0" err="1" smtClean="0"/>
              <a:t>provide</a:t>
            </a:r>
            <a:r>
              <a:rPr lang="fr-CH" dirty="0" smtClean="0"/>
              <a:t> the </a:t>
            </a:r>
            <a:r>
              <a:rPr lang="fr-CH" dirty="0" err="1" smtClean="0"/>
              <a:t>proper</a:t>
            </a:r>
            <a:r>
              <a:rPr lang="fr-CH" dirty="0" smtClean="0"/>
              <a:t> data set for 1% </a:t>
            </a:r>
            <a:r>
              <a:rPr lang="fr-CH" dirty="0" err="1" smtClean="0"/>
              <a:t>meaasurement</a:t>
            </a:r>
            <a:r>
              <a:rPr lang="fr-CH" dirty="0" smtClean="0"/>
              <a:t> of cross-sections. </a:t>
            </a:r>
          </a:p>
          <a:p>
            <a:endParaRPr lang="fr-CH" dirty="0" smtClean="0"/>
          </a:p>
          <a:p>
            <a:r>
              <a:rPr lang="fr-CH" dirty="0" smtClean="0"/>
              <a:t>It </a:t>
            </a:r>
            <a:r>
              <a:rPr lang="fr-CH" dirty="0" err="1" smtClean="0"/>
              <a:t>fits</a:t>
            </a:r>
            <a:r>
              <a:rPr lang="fr-CH" dirty="0" smtClean="0"/>
              <a:t> </a:t>
            </a:r>
            <a:r>
              <a:rPr lang="fr-CH" dirty="0" err="1" smtClean="0"/>
              <a:t>well</a:t>
            </a:r>
            <a:r>
              <a:rPr lang="fr-CH" dirty="0" smtClean="0"/>
              <a:t> in a </a:t>
            </a:r>
            <a:r>
              <a:rPr lang="fr-CH" dirty="0" err="1" smtClean="0"/>
              <a:t>staged</a:t>
            </a:r>
            <a:r>
              <a:rPr lang="fr-CH" dirty="0" smtClean="0"/>
              <a:t> </a:t>
            </a:r>
            <a:r>
              <a:rPr lang="fr-CH" dirty="0" err="1" smtClean="0"/>
              <a:t>approach</a:t>
            </a:r>
            <a:r>
              <a:rPr lang="fr-CH" dirty="0" smtClean="0"/>
              <a:t> </a:t>
            </a:r>
            <a:r>
              <a:rPr lang="fr-CH" dirty="0" err="1" smtClean="0"/>
              <a:t>with</a:t>
            </a:r>
            <a:r>
              <a:rPr lang="fr-CH" dirty="0" smtClean="0"/>
              <a:t> excellent </a:t>
            </a:r>
            <a:r>
              <a:rPr lang="fr-CH" dirty="0" err="1" smtClean="0"/>
              <a:t>physics</a:t>
            </a:r>
            <a:r>
              <a:rPr lang="fr-CH" dirty="0" smtClean="0"/>
              <a:t> output </a:t>
            </a:r>
            <a:r>
              <a:rPr lang="fr-CH" dirty="0" err="1" smtClean="0"/>
              <a:t>at</a:t>
            </a:r>
            <a:r>
              <a:rPr lang="fr-CH" dirty="0" smtClean="0"/>
              <a:t> </a:t>
            </a:r>
            <a:r>
              <a:rPr lang="fr-CH" dirty="0" err="1" smtClean="0"/>
              <a:t>each</a:t>
            </a:r>
            <a:r>
              <a:rPr lang="fr-CH" dirty="0" smtClean="0"/>
              <a:t> stage </a:t>
            </a:r>
          </a:p>
          <a:p>
            <a:endParaRPr lang="fr-CH" dirty="0"/>
          </a:p>
          <a:p>
            <a:r>
              <a:rPr lang="fr-CH" b="1" i="1" dirty="0" err="1" smtClean="0">
                <a:solidFill>
                  <a:srgbClr val="FF0000"/>
                </a:solidFill>
              </a:rPr>
              <a:t>desired</a:t>
            </a:r>
            <a:r>
              <a:rPr lang="fr-CH" b="1" i="1" dirty="0" smtClean="0">
                <a:solidFill>
                  <a:srgbClr val="FF0000"/>
                </a:solidFill>
              </a:rPr>
              <a:t> date = if possible a </a:t>
            </a:r>
            <a:r>
              <a:rPr lang="fr-CH" b="1" i="1" dirty="0" smtClean="0">
                <a:solidFill>
                  <a:srgbClr val="FF0000"/>
                </a:solidFill>
              </a:rPr>
              <a:t>few </a:t>
            </a:r>
            <a:r>
              <a:rPr lang="fr-CH" b="1" i="1" dirty="0" err="1" smtClean="0">
                <a:solidFill>
                  <a:srgbClr val="FF0000"/>
                </a:solidFill>
              </a:rPr>
              <a:t>years</a:t>
            </a:r>
            <a:r>
              <a:rPr lang="fr-CH" b="1" i="1" dirty="0" smtClean="0">
                <a:solidFill>
                  <a:srgbClr val="FF0000"/>
                </a:solidFill>
              </a:rPr>
              <a:t> </a:t>
            </a:r>
            <a:r>
              <a:rPr lang="fr-CH" b="1" i="1" dirty="0" err="1" smtClean="0">
                <a:solidFill>
                  <a:srgbClr val="FF0000"/>
                </a:solidFill>
              </a:rPr>
              <a:t>before</a:t>
            </a:r>
            <a:r>
              <a:rPr lang="fr-CH" b="1" i="1" dirty="0" smtClean="0">
                <a:solidFill>
                  <a:srgbClr val="FF0000"/>
                </a:solidFill>
              </a:rPr>
              <a:t> the LBL </a:t>
            </a:r>
            <a:r>
              <a:rPr lang="fr-CH" b="1" i="1" dirty="0" err="1" smtClean="0">
                <a:solidFill>
                  <a:srgbClr val="FF0000"/>
                </a:solidFill>
              </a:rPr>
              <a:t>experiment</a:t>
            </a:r>
            <a:r>
              <a:rPr lang="fr-CH" b="1" i="1" dirty="0" smtClean="0">
                <a:solidFill>
                  <a:srgbClr val="FF0000"/>
                </a:solidFill>
              </a:rPr>
              <a:t> </a:t>
            </a:r>
            <a:r>
              <a:rPr lang="fr-CH" b="1" i="1" dirty="0" err="1" smtClean="0">
                <a:solidFill>
                  <a:srgbClr val="FF0000"/>
                </a:solidFill>
              </a:rPr>
              <a:t>starts</a:t>
            </a:r>
            <a:r>
              <a:rPr lang="fr-CH" b="1" i="1" dirty="0" smtClean="0">
                <a:solidFill>
                  <a:srgbClr val="FF0000"/>
                </a:solidFill>
              </a:rPr>
              <a:t>. </a:t>
            </a:r>
            <a:endParaRPr lang="fr-CH" b="1" i="1" dirty="0" smtClean="0">
              <a:solidFill>
                <a:srgbClr val="FF0000"/>
              </a:solidFill>
            </a:endParaRPr>
          </a:p>
          <a:p>
            <a:endParaRPr lang="fr-CH" dirty="0"/>
          </a:p>
          <a:p>
            <a:endParaRPr lang="fr-CH" dirty="0" smtClean="0"/>
          </a:p>
        </p:txBody>
      </p:sp>
    </p:spTree>
    <p:extLst>
      <p:ext uri="{BB962C8B-B14F-4D97-AF65-F5344CB8AC3E}">
        <p14:creationId xmlns:p14="http://schemas.microsoft.com/office/powerpoint/2010/main" val="3452883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917" y="213899"/>
            <a:ext cx="4515660" cy="461665"/>
          </a:xfrm>
          <a:prstGeom prst="rect">
            <a:avLst/>
          </a:prstGeom>
          <a:noFill/>
        </p:spPr>
        <p:txBody>
          <a:bodyPr wrap="none" rtlCol="0">
            <a:spAutoFit/>
          </a:bodyPr>
          <a:lstStyle/>
          <a:p>
            <a:r>
              <a:rPr lang="fr-CH" sz="2400" b="1" dirty="0" err="1" smtClean="0"/>
              <a:t>Personal</a:t>
            </a:r>
            <a:r>
              <a:rPr lang="fr-CH" sz="2400" b="1" dirty="0" smtClean="0"/>
              <a:t> </a:t>
            </a:r>
            <a:r>
              <a:rPr lang="fr-CH" sz="2400" b="1" dirty="0" err="1" smtClean="0"/>
              <a:t>comments</a:t>
            </a:r>
            <a:r>
              <a:rPr lang="fr-CH" sz="2400" b="1" dirty="0" smtClean="0"/>
              <a:t> on </a:t>
            </a:r>
            <a:r>
              <a:rPr lang="fr-CH" sz="2400" b="1" dirty="0" err="1" smtClean="0"/>
              <a:t>nuSTORM</a:t>
            </a:r>
            <a:r>
              <a:rPr lang="fr-CH" sz="2400" b="1" dirty="0" smtClean="0"/>
              <a:t>:</a:t>
            </a:r>
          </a:p>
        </p:txBody>
      </p:sp>
      <p:sp>
        <p:nvSpPr>
          <p:cNvPr id="3" name="TextBox 2"/>
          <p:cNvSpPr txBox="1"/>
          <p:nvPr/>
        </p:nvSpPr>
        <p:spPr>
          <a:xfrm>
            <a:off x="395536" y="692905"/>
            <a:ext cx="8532440" cy="5262979"/>
          </a:xfrm>
          <a:prstGeom prst="rect">
            <a:avLst/>
          </a:prstGeom>
          <a:noFill/>
        </p:spPr>
        <p:txBody>
          <a:bodyPr wrap="square" rtlCol="0">
            <a:spAutoFit/>
          </a:bodyPr>
          <a:lstStyle/>
          <a:p>
            <a:r>
              <a:rPr lang="en-US" sz="1600" b="1" dirty="0" err="1" smtClean="0"/>
              <a:t>nuSTORM</a:t>
            </a:r>
            <a:r>
              <a:rPr lang="en-US" sz="1600" b="1" dirty="0" smtClean="0"/>
              <a:t> does four things: </a:t>
            </a:r>
            <a:br>
              <a:rPr lang="en-US" sz="1600" b="1" dirty="0" smtClean="0"/>
            </a:br>
            <a:r>
              <a:rPr lang="en-US" sz="1600" dirty="0" smtClean="0"/>
              <a:t/>
            </a:r>
            <a:br>
              <a:rPr lang="en-US" sz="1600" dirty="0" smtClean="0"/>
            </a:br>
            <a:r>
              <a:rPr lang="en-US" sz="1600" b="1" dirty="0" smtClean="0"/>
              <a:t>1. </a:t>
            </a:r>
            <a:r>
              <a:rPr lang="en-US" sz="1600" dirty="0" smtClean="0"/>
              <a:t>a first experience with running a production </a:t>
            </a:r>
            <a:r>
              <a:rPr lang="en-US" sz="1600" dirty="0" err="1" smtClean="0"/>
              <a:t>muon</a:t>
            </a:r>
            <a:r>
              <a:rPr lang="en-US" sz="1600" dirty="0" smtClean="0"/>
              <a:t> storage ring!</a:t>
            </a:r>
            <a:br>
              <a:rPr lang="en-US" sz="1600" dirty="0" smtClean="0"/>
            </a:br>
            <a:r>
              <a:rPr lang="en-US" sz="1600" dirty="0" smtClean="0"/>
              <a:t/>
            </a:r>
            <a:br>
              <a:rPr lang="en-US" sz="1600" dirty="0" smtClean="0"/>
            </a:br>
            <a:r>
              <a:rPr lang="en-US" sz="1600" b="1" dirty="0" smtClean="0"/>
              <a:t>2. </a:t>
            </a:r>
            <a:r>
              <a:rPr lang="en-US" sz="1600" dirty="0" smtClean="0"/>
              <a:t>provide beams of </a:t>
            </a:r>
            <a:r>
              <a:rPr lang="en-US" sz="1600" dirty="0" err="1" smtClean="0"/>
              <a:t>nu_e</a:t>
            </a:r>
            <a:r>
              <a:rPr lang="en-US" sz="1600" dirty="0" smtClean="0"/>
              <a:t>, </a:t>
            </a:r>
            <a:r>
              <a:rPr lang="en-US" sz="1600" dirty="0" err="1" smtClean="0"/>
              <a:t>antinu_e</a:t>
            </a:r>
            <a:r>
              <a:rPr lang="en-US" sz="1600" dirty="0" smtClean="0"/>
              <a:t>, </a:t>
            </a:r>
            <a:r>
              <a:rPr lang="en-US" sz="1600" dirty="0" err="1" smtClean="0"/>
              <a:t>nu_mu</a:t>
            </a:r>
            <a:r>
              <a:rPr lang="en-US" sz="1600" dirty="0" smtClean="0"/>
              <a:t> and </a:t>
            </a:r>
            <a:r>
              <a:rPr lang="en-US" sz="1600" dirty="0" err="1" smtClean="0"/>
              <a:t>antinu_mu</a:t>
            </a:r>
            <a:r>
              <a:rPr lang="en-US" sz="1600" dirty="0" smtClean="0"/>
              <a:t> with fluxes known to &lt;1% precision and measurements of neutrino cross-sections with that kind of precision for these </a:t>
            </a:r>
            <a:r>
              <a:rPr lang="en-US" sz="1600" u="sng" dirty="0" smtClean="0"/>
              <a:t>four species</a:t>
            </a:r>
            <a:r>
              <a:rPr lang="en-US" sz="1600" dirty="0" smtClean="0"/>
              <a:t> of neutrinos and for any detector that can distinguish e's from </a:t>
            </a:r>
            <a:r>
              <a:rPr lang="en-US" sz="1600" dirty="0" err="1" smtClean="0"/>
              <a:t>mu's</a:t>
            </a:r>
            <a:r>
              <a:rPr lang="en-US" sz="1600" dirty="0" smtClean="0"/>
              <a:t>, </a:t>
            </a:r>
            <a:br>
              <a:rPr lang="en-US" sz="1600" dirty="0" smtClean="0"/>
            </a:br>
            <a:r>
              <a:rPr lang="en-US" sz="1600" dirty="0" smtClean="0"/>
              <a:t>Liquid Argon in particular. </a:t>
            </a:r>
            <a:br>
              <a:rPr lang="en-US" sz="1600" dirty="0" smtClean="0"/>
            </a:br>
            <a:r>
              <a:rPr lang="en-US" sz="1600" dirty="0" smtClean="0"/>
              <a:t/>
            </a:r>
            <a:br>
              <a:rPr lang="en-US" sz="1600" dirty="0" smtClean="0"/>
            </a:br>
            <a:r>
              <a:rPr lang="en-US" sz="1600" b="1" dirty="0" smtClean="0"/>
              <a:t>3. </a:t>
            </a:r>
            <a:r>
              <a:rPr lang="en-US" sz="1600" dirty="0" smtClean="0"/>
              <a:t>possibly provide a very sensitive search for the particular light sterile neutrino that is claimed to have been observed by the LSND experiment at Los Alamos. My fear is that this observation is very weak and controversial, and furthermore maybe killed long before </a:t>
            </a:r>
            <a:r>
              <a:rPr lang="en-US" sz="1600" dirty="0" err="1" smtClean="0"/>
              <a:t>nustorm</a:t>
            </a:r>
            <a:r>
              <a:rPr lang="en-US" sz="1600" dirty="0" smtClean="0"/>
              <a:t> can be built, by e.g. the LAR1 program on the </a:t>
            </a:r>
            <a:r>
              <a:rPr lang="en-US" sz="1600" dirty="0" err="1" smtClean="0"/>
              <a:t>BooNE</a:t>
            </a:r>
            <a:r>
              <a:rPr lang="en-US" sz="1600" dirty="0" smtClean="0"/>
              <a:t> beam at </a:t>
            </a:r>
            <a:r>
              <a:rPr lang="en-US" sz="1600" dirty="0" err="1" smtClean="0"/>
              <a:t>Fermilab</a:t>
            </a:r>
            <a:r>
              <a:rPr lang="en-US" sz="1600" dirty="0" smtClean="0"/>
              <a:t>. </a:t>
            </a:r>
            <a:br>
              <a:rPr lang="en-US" sz="1600" dirty="0" smtClean="0"/>
            </a:br>
            <a:r>
              <a:rPr lang="en-US" sz="1600" dirty="0" smtClean="0"/>
              <a:t/>
            </a:r>
            <a:br>
              <a:rPr lang="en-US" sz="1600" dirty="0" smtClean="0"/>
            </a:br>
            <a:r>
              <a:rPr lang="en-US" sz="1600" b="1" dirty="0" smtClean="0"/>
              <a:t>4. </a:t>
            </a:r>
            <a:r>
              <a:rPr lang="en-US" sz="1600" dirty="0" smtClean="0"/>
              <a:t>also provide a high flux of </a:t>
            </a:r>
            <a:r>
              <a:rPr lang="en-US" sz="1600" dirty="0" err="1" smtClean="0"/>
              <a:t>muons</a:t>
            </a:r>
            <a:r>
              <a:rPr lang="en-US" sz="1600" dirty="0" smtClean="0"/>
              <a:t> for the sake of doing </a:t>
            </a:r>
            <a:r>
              <a:rPr lang="en-US" sz="1600" dirty="0" err="1" smtClean="0"/>
              <a:t>muon</a:t>
            </a:r>
            <a:r>
              <a:rPr lang="en-US" sz="1600" dirty="0" smtClean="0"/>
              <a:t> cooling R&amp;D </a:t>
            </a:r>
            <a:br>
              <a:rPr lang="en-US" sz="1600" dirty="0" smtClean="0"/>
            </a:br>
            <a:r>
              <a:rPr lang="en-US" sz="1600" dirty="0" smtClean="0"/>
              <a:t/>
            </a:r>
            <a:br>
              <a:rPr lang="en-US" sz="1600" dirty="0" smtClean="0"/>
            </a:br>
            <a:r>
              <a:rPr lang="en-US" sz="1600" dirty="0" smtClean="0"/>
              <a:t>Because of property 2. I would argue that </a:t>
            </a:r>
            <a:r>
              <a:rPr lang="en-US" sz="1600" dirty="0" err="1" smtClean="0"/>
              <a:t>nuSTORM</a:t>
            </a:r>
            <a:r>
              <a:rPr lang="en-US" sz="1600" dirty="0" smtClean="0"/>
              <a:t> should be integral part of the long baseline neutrino program aiming at the discovery and study of CP violation with conventional neutrino beams (</a:t>
            </a:r>
            <a:r>
              <a:rPr lang="en-US" sz="1600" dirty="0" err="1" smtClean="0"/>
              <a:t>HyperK</a:t>
            </a:r>
            <a:r>
              <a:rPr lang="en-US" sz="1600" dirty="0" smtClean="0"/>
              <a:t>, LBNE or LBNO). The desirable commissioning timescale is "early 2020's".  </a:t>
            </a:r>
            <a:r>
              <a:rPr lang="en-US" sz="1600" b="1" i="1" dirty="0" err="1" smtClean="0"/>
              <a:t>nuSTORM</a:t>
            </a:r>
            <a:r>
              <a:rPr lang="en-US" sz="1600" b="1" i="1" dirty="0" smtClean="0"/>
              <a:t> would be a fantastic contribution from CERN</a:t>
            </a:r>
            <a:r>
              <a:rPr lang="en-US" sz="1600" dirty="0" smtClean="0"/>
              <a:t>.</a:t>
            </a:r>
            <a:br>
              <a:rPr lang="en-US" sz="1600" dirty="0" smtClean="0"/>
            </a:br>
            <a:endParaRPr lang="fr-CH" sz="1600" dirty="0"/>
          </a:p>
        </p:txBody>
      </p:sp>
    </p:spTree>
    <p:extLst>
      <p:ext uri="{BB962C8B-B14F-4D97-AF65-F5344CB8AC3E}">
        <p14:creationId xmlns:p14="http://schemas.microsoft.com/office/powerpoint/2010/main" val="3178294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260648"/>
            <a:ext cx="8195898" cy="5663089"/>
          </a:xfrm>
          <a:prstGeom prst="rect">
            <a:avLst/>
          </a:prstGeom>
          <a:noFill/>
        </p:spPr>
        <p:txBody>
          <a:bodyPr wrap="none" rtlCol="0">
            <a:spAutoFit/>
          </a:bodyPr>
          <a:lstStyle/>
          <a:p>
            <a:r>
              <a:rPr lang="fr-CH" sz="3200" b="1" dirty="0" err="1" smtClean="0">
                <a:solidFill>
                  <a:srgbClr val="0070C0"/>
                </a:solidFill>
              </a:rPr>
              <a:t>consequences</a:t>
            </a:r>
            <a:r>
              <a:rPr lang="fr-CH" sz="3200" b="1" dirty="0" smtClean="0">
                <a:solidFill>
                  <a:srgbClr val="0070C0"/>
                </a:solidFill>
              </a:rPr>
              <a:t> of large theta_13. </a:t>
            </a:r>
          </a:p>
          <a:p>
            <a:endParaRPr lang="fr-CH" dirty="0" smtClean="0"/>
          </a:p>
          <a:p>
            <a:r>
              <a:rPr lang="fr-CH" dirty="0" err="1" smtClean="0"/>
              <a:t>Superbeam</a:t>
            </a:r>
            <a:r>
              <a:rPr lang="fr-CH" dirty="0" smtClean="0"/>
              <a:t> (Water </a:t>
            </a:r>
            <a:r>
              <a:rPr lang="fr-CH" dirty="0" err="1" smtClean="0"/>
              <a:t>Cherenkov</a:t>
            </a:r>
            <a:r>
              <a:rPr lang="fr-CH" dirty="0" smtClean="0"/>
              <a:t> vs </a:t>
            </a:r>
            <a:r>
              <a:rPr lang="fr-CH" dirty="0" err="1" smtClean="0"/>
              <a:t>Liquid</a:t>
            </a:r>
            <a:r>
              <a:rPr lang="fr-CH" dirty="0" smtClean="0"/>
              <a:t> Argon) vs </a:t>
            </a:r>
            <a:r>
              <a:rPr lang="fr-CH" dirty="0" err="1" smtClean="0"/>
              <a:t>betabeam</a:t>
            </a:r>
            <a:r>
              <a:rPr lang="fr-CH" dirty="0" smtClean="0"/>
              <a:t> / neutrino </a:t>
            </a:r>
            <a:r>
              <a:rPr lang="fr-CH" dirty="0" err="1" smtClean="0"/>
              <a:t>factory</a:t>
            </a:r>
            <a:endParaRPr lang="fr-CH" dirty="0" smtClean="0"/>
          </a:p>
          <a:p>
            <a:endParaRPr lang="fr-CH" dirty="0"/>
          </a:p>
          <a:p>
            <a:r>
              <a:rPr lang="fr-CH" sz="2000" b="1" dirty="0" smtClean="0"/>
              <a:t>-1- golden </a:t>
            </a:r>
            <a:r>
              <a:rPr lang="fr-CH" sz="2000" b="1" dirty="0" err="1" smtClean="0"/>
              <a:t>channel</a:t>
            </a:r>
            <a:r>
              <a:rPr lang="fr-CH" sz="2000" b="1" dirty="0" smtClean="0"/>
              <a:t> signal  </a:t>
            </a:r>
            <a:r>
              <a:rPr lang="fr-CH" sz="2000" b="1" dirty="0" smtClean="0">
                <a:sym typeface="Symbol"/>
              </a:rPr>
              <a:t></a:t>
            </a:r>
            <a:r>
              <a:rPr lang="fr-CH" sz="2000" b="1" baseline="-25000" dirty="0" smtClean="0">
                <a:solidFill>
                  <a:srgbClr val="0070C0"/>
                </a:solidFill>
                <a:sym typeface="Symbol"/>
              </a:rPr>
              <a:t></a:t>
            </a:r>
            <a:r>
              <a:rPr lang="fr-CH" sz="2000" b="1" dirty="0" smtClean="0">
                <a:sym typeface="Symbol"/>
              </a:rPr>
              <a:t></a:t>
            </a:r>
            <a:r>
              <a:rPr lang="fr-CH" sz="2000" b="1" baseline="-25000" dirty="0" smtClean="0">
                <a:solidFill>
                  <a:srgbClr val="FF0000"/>
                </a:solidFill>
                <a:sym typeface="Symbol"/>
              </a:rPr>
              <a:t>e </a:t>
            </a:r>
            <a:r>
              <a:rPr lang="fr-CH" sz="2000" b="1" dirty="0" smtClean="0">
                <a:solidFill>
                  <a:srgbClr val="FF0000"/>
                </a:solidFill>
                <a:sym typeface="Symbol"/>
              </a:rPr>
              <a:t> </a:t>
            </a:r>
            <a:r>
              <a:rPr lang="fr-CH" sz="2000" b="1" dirty="0" err="1" smtClean="0">
                <a:sym typeface="Symbol"/>
              </a:rPr>
              <a:t>is</a:t>
            </a:r>
            <a:r>
              <a:rPr lang="fr-CH" sz="2000" b="1" dirty="0" smtClean="0">
                <a:sym typeface="Symbol"/>
              </a:rPr>
              <a:t> large ( 5%) </a:t>
            </a:r>
          </a:p>
          <a:p>
            <a:r>
              <a:rPr lang="fr-CH" b="1" dirty="0">
                <a:solidFill>
                  <a:srgbClr val="0070C0"/>
                </a:solidFill>
                <a:sym typeface="Symbol"/>
              </a:rPr>
              <a:t> </a:t>
            </a:r>
            <a:r>
              <a:rPr lang="fr-CH" b="1" dirty="0" smtClean="0">
                <a:solidFill>
                  <a:srgbClr val="0070C0"/>
                </a:solidFill>
                <a:sym typeface="Symbol"/>
              </a:rPr>
              <a:t> </a:t>
            </a:r>
            <a:r>
              <a:rPr lang="fr-CH" b="1" dirty="0" smtClean="0">
                <a:solidFill>
                  <a:srgbClr val="0070C0"/>
                </a:solidFill>
                <a:sym typeface="Wingdings" panose="05000000000000000000" pitchFamily="2" charset="2"/>
              </a:rPr>
              <a:t></a:t>
            </a:r>
            <a:r>
              <a:rPr lang="fr-CH" b="1" dirty="0" smtClean="0">
                <a:solidFill>
                  <a:srgbClr val="0070C0"/>
                </a:solidFill>
                <a:sym typeface="Symbol"/>
              </a:rPr>
              <a:t>  backgrounds are not </a:t>
            </a:r>
            <a:r>
              <a:rPr lang="fr-CH" b="1" dirty="0" err="1" smtClean="0">
                <a:solidFill>
                  <a:srgbClr val="0070C0"/>
                </a:solidFill>
                <a:sym typeface="Symbol"/>
              </a:rPr>
              <a:t>so</a:t>
            </a:r>
            <a:r>
              <a:rPr lang="fr-CH" b="1" dirty="0" smtClean="0">
                <a:solidFill>
                  <a:srgbClr val="0070C0"/>
                </a:solidFill>
                <a:sym typeface="Symbol"/>
              </a:rPr>
              <a:t> important   (water OK)</a:t>
            </a:r>
          </a:p>
          <a:p>
            <a:r>
              <a:rPr lang="fr-CH" b="1" dirty="0">
                <a:solidFill>
                  <a:srgbClr val="0070C0"/>
                </a:solidFill>
                <a:sym typeface="Symbol"/>
              </a:rPr>
              <a:t> </a:t>
            </a:r>
            <a:r>
              <a:rPr lang="fr-CH" b="1" dirty="0" smtClean="0">
                <a:solidFill>
                  <a:srgbClr val="0070C0"/>
                </a:solidFill>
                <a:sym typeface="Symbol"/>
              </a:rPr>
              <a:t> </a:t>
            </a:r>
            <a:r>
              <a:rPr lang="fr-CH" b="1" dirty="0" smtClean="0">
                <a:solidFill>
                  <a:srgbClr val="0070C0"/>
                </a:solidFill>
                <a:sym typeface="Wingdings" panose="05000000000000000000" pitchFamily="2" charset="2"/>
              </a:rPr>
              <a:t>  signal </a:t>
            </a:r>
            <a:r>
              <a:rPr lang="fr-CH" b="1" dirty="0" err="1" smtClean="0">
                <a:solidFill>
                  <a:srgbClr val="0070C0"/>
                </a:solidFill>
                <a:sym typeface="Wingdings" panose="05000000000000000000" pitchFamily="2" charset="2"/>
              </a:rPr>
              <a:t>can</a:t>
            </a:r>
            <a:r>
              <a:rPr lang="fr-CH" b="1" dirty="0" smtClean="0">
                <a:solidFill>
                  <a:srgbClr val="0070C0"/>
                </a:solidFill>
                <a:sym typeface="Wingdings" panose="05000000000000000000" pitchFamily="2" charset="2"/>
              </a:rPr>
              <a:t> </a:t>
            </a:r>
            <a:r>
              <a:rPr lang="fr-CH" b="1" dirty="0" err="1" smtClean="0">
                <a:solidFill>
                  <a:srgbClr val="0070C0"/>
                </a:solidFill>
                <a:sym typeface="Wingdings" panose="05000000000000000000" pitchFamily="2" charset="2"/>
              </a:rPr>
              <a:t>be</a:t>
            </a:r>
            <a:r>
              <a:rPr lang="fr-CH" b="1" dirty="0" smtClean="0">
                <a:solidFill>
                  <a:srgbClr val="0070C0"/>
                </a:solidFill>
                <a:sym typeface="Wingdings" panose="05000000000000000000" pitchFamily="2" charset="2"/>
              </a:rPr>
              <a:t> </a:t>
            </a:r>
            <a:r>
              <a:rPr lang="fr-CH" b="1" dirty="0" err="1" smtClean="0">
                <a:solidFill>
                  <a:srgbClr val="0070C0"/>
                </a:solidFill>
                <a:sym typeface="Wingdings" panose="05000000000000000000" pitchFamily="2" charset="2"/>
              </a:rPr>
              <a:t>seen</a:t>
            </a:r>
            <a:r>
              <a:rPr lang="fr-CH" b="1" dirty="0" smtClean="0">
                <a:solidFill>
                  <a:srgbClr val="0070C0"/>
                </a:solidFill>
                <a:sym typeface="Wingdings" panose="05000000000000000000" pitchFamily="2" charset="2"/>
              </a:rPr>
              <a:t> and CP violation </a:t>
            </a:r>
            <a:r>
              <a:rPr lang="fr-CH" b="1" dirty="0" err="1" smtClean="0">
                <a:solidFill>
                  <a:srgbClr val="0070C0"/>
                </a:solidFill>
                <a:sym typeface="Wingdings" panose="05000000000000000000" pitchFamily="2" charset="2"/>
              </a:rPr>
              <a:t>measured</a:t>
            </a:r>
            <a:r>
              <a:rPr lang="fr-CH" b="1" dirty="0" smtClean="0">
                <a:solidFill>
                  <a:srgbClr val="0070C0"/>
                </a:solidFill>
                <a:sym typeface="Wingdings" panose="05000000000000000000" pitchFamily="2" charset="2"/>
              </a:rPr>
              <a:t> at </a:t>
            </a:r>
            <a:r>
              <a:rPr lang="fr-CH" b="1" dirty="0" err="1" smtClean="0">
                <a:solidFill>
                  <a:srgbClr val="0070C0"/>
                </a:solidFill>
                <a:sym typeface="Wingdings" panose="05000000000000000000" pitchFamily="2" charset="2"/>
              </a:rPr>
              <a:t>conventional</a:t>
            </a:r>
            <a:r>
              <a:rPr lang="fr-CH" b="1" dirty="0" smtClean="0">
                <a:solidFill>
                  <a:srgbClr val="0070C0"/>
                </a:solidFill>
                <a:sym typeface="Wingdings" panose="05000000000000000000" pitchFamily="2" charset="2"/>
              </a:rPr>
              <a:t> </a:t>
            </a:r>
            <a:r>
              <a:rPr lang="fr-CH" b="1" dirty="0" err="1" smtClean="0">
                <a:solidFill>
                  <a:srgbClr val="0070C0"/>
                </a:solidFill>
                <a:sym typeface="Wingdings" panose="05000000000000000000" pitchFamily="2" charset="2"/>
              </a:rPr>
              <a:t>superbeam</a:t>
            </a:r>
            <a:r>
              <a:rPr lang="fr-CH" b="1" dirty="0" smtClean="0">
                <a:solidFill>
                  <a:srgbClr val="0070C0"/>
                </a:solidFill>
                <a:sym typeface="Wingdings" panose="05000000000000000000" pitchFamily="2" charset="2"/>
              </a:rPr>
              <a:t>.  </a:t>
            </a:r>
            <a:endParaRPr lang="fr-CH" b="1" dirty="0" smtClean="0">
              <a:solidFill>
                <a:srgbClr val="0070C0"/>
              </a:solidFill>
              <a:sym typeface="Symbol"/>
            </a:endParaRPr>
          </a:p>
          <a:p>
            <a:endParaRPr lang="fr-CH" dirty="0" smtClean="0">
              <a:sym typeface="Symbol"/>
            </a:endParaRPr>
          </a:p>
          <a:p>
            <a:r>
              <a:rPr lang="fr-CH" sz="2000" b="1" dirty="0" smtClean="0">
                <a:sym typeface="Symbol"/>
              </a:rPr>
              <a:t>-2- CP </a:t>
            </a:r>
            <a:r>
              <a:rPr lang="fr-CH" sz="2000" b="1" dirty="0" err="1" smtClean="0">
                <a:sym typeface="Symbol"/>
              </a:rPr>
              <a:t>asymmetry</a:t>
            </a:r>
            <a:r>
              <a:rPr lang="fr-CH" sz="2000" b="1" dirty="0" smtClean="0">
                <a:sym typeface="Symbol"/>
              </a:rPr>
              <a:t> </a:t>
            </a:r>
            <a:r>
              <a:rPr lang="fr-CH" sz="2000" b="1" dirty="0" err="1" smtClean="0">
                <a:sym typeface="Symbol"/>
              </a:rPr>
              <a:t>is</a:t>
            </a:r>
            <a:r>
              <a:rPr lang="fr-CH" sz="2000" b="1" dirty="0" smtClean="0">
                <a:sym typeface="Symbol"/>
              </a:rPr>
              <a:t> </a:t>
            </a:r>
            <a:r>
              <a:rPr lang="fr-CH" sz="2000" b="1" dirty="0" err="1" smtClean="0">
                <a:sym typeface="Symbol"/>
              </a:rPr>
              <a:t>small</a:t>
            </a:r>
            <a:r>
              <a:rPr lang="fr-CH" sz="2000" b="1" dirty="0" smtClean="0">
                <a:sym typeface="Symbol"/>
              </a:rPr>
              <a:t> (~</a:t>
            </a:r>
            <a:r>
              <a:rPr lang="fr-CH" sz="2000" b="1" dirty="0" smtClean="0">
                <a:sym typeface="Symbol"/>
              </a:rPr>
              <a:t>0.3 </a:t>
            </a:r>
            <a:r>
              <a:rPr lang="fr-CH" sz="2000" b="1" dirty="0" smtClean="0">
                <a:sym typeface="Symbol"/>
              </a:rPr>
              <a:t>x sin ) for first maximum</a:t>
            </a:r>
          </a:p>
          <a:p>
            <a:r>
              <a:rPr lang="fr-CH" b="1" dirty="0">
                <a:solidFill>
                  <a:srgbClr val="0070C0"/>
                </a:solidFill>
                <a:sym typeface="Symbol"/>
              </a:rPr>
              <a:t>  </a:t>
            </a:r>
            <a:r>
              <a:rPr lang="fr-CH" b="1" dirty="0" smtClean="0">
                <a:solidFill>
                  <a:srgbClr val="0070C0"/>
                </a:solidFill>
                <a:sym typeface="Symbol"/>
              </a:rPr>
              <a:t> </a:t>
            </a:r>
            <a:r>
              <a:rPr lang="fr-CH" b="1" dirty="0" smtClean="0">
                <a:solidFill>
                  <a:srgbClr val="0070C0"/>
                </a:solidFill>
                <a:sym typeface="Wingdings" panose="05000000000000000000" pitchFamily="2" charset="2"/>
              </a:rPr>
              <a:t> </a:t>
            </a:r>
            <a:r>
              <a:rPr lang="fr-CH" b="1" dirty="0" err="1" smtClean="0">
                <a:solidFill>
                  <a:srgbClr val="0070C0"/>
                </a:solidFill>
                <a:sym typeface="Symbol"/>
              </a:rPr>
              <a:t>Systematics</a:t>
            </a:r>
            <a:r>
              <a:rPr lang="fr-CH" b="1" dirty="0" smtClean="0">
                <a:solidFill>
                  <a:srgbClr val="0070C0"/>
                </a:solidFill>
                <a:sym typeface="Symbol"/>
              </a:rPr>
              <a:t> </a:t>
            </a:r>
            <a:r>
              <a:rPr lang="fr-CH" b="1" dirty="0" err="1" smtClean="0">
                <a:solidFill>
                  <a:srgbClr val="0070C0"/>
                </a:solidFill>
                <a:sym typeface="Symbol"/>
              </a:rPr>
              <a:t>from</a:t>
            </a:r>
            <a:r>
              <a:rPr lang="fr-CH" b="1" dirty="0" smtClean="0">
                <a:solidFill>
                  <a:srgbClr val="0070C0"/>
                </a:solidFill>
                <a:sym typeface="Symbol"/>
              </a:rPr>
              <a:t> </a:t>
            </a:r>
            <a:r>
              <a:rPr lang="fr-CH" b="1" dirty="0" err="1" smtClean="0">
                <a:solidFill>
                  <a:srgbClr val="0070C0"/>
                </a:solidFill>
                <a:sym typeface="Symbol"/>
              </a:rPr>
              <a:t>detection</a:t>
            </a:r>
            <a:r>
              <a:rPr lang="fr-CH" b="1" dirty="0" smtClean="0">
                <a:solidFill>
                  <a:srgbClr val="0070C0"/>
                </a:solidFill>
                <a:sym typeface="Symbol"/>
              </a:rPr>
              <a:t> (</a:t>
            </a:r>
            <a:r>
              <a:rPr lang="fr-CH" b="1" dirty="0" err="1" smtClean="0">
                <a:solidFill>
                  <a:srgbClr val="0070C0"/>
                </a:solidFill>
                <a:sym typeface="Symbol"/>
              </a:rPr>
              <a:t>efficiency</a:t>
            </a:r>
            <a:r>
              <a:rPr lang="fr-CH" b="1" dirty="0" smtClean="0">
                <a:solidFill>
                  <a:srgbClr val="0070C0"/>
                </a:solidFill>
                <a:sym typeface="Symbol"/>
              </a:rPr>
              <a:t> x cross-sections) </a:t>
            </a:r>
            <a:r>
              <a:rPr lang="fr-CH" b="1" dirty="0" err="1" smtClean="0">
                <a:solidFill>
                  <a:srgbClr val="0070C0"/>
                </a:solidFill>
                <a:sym typeface="Symbol"/>
              </a:rPr>
              <a:t>become</a:t>
            </a:r>
            <a:r>
              <a:rPr lang="fr-CH" b="1" dirty="0" smtClean="0">
                <a:solidFill>
                  <a:srgbClr val="0070C0"/>
                </a:solidFill>
                <a:sym typeface="Symbol"/>
              </a:rPr>
              <a:t> dominant </a:t>
            </a:r>
          </a:p>
          <a:p>
            <a:r>
              <a:rPr lang="fr-CH" dirty="0">
                <a:sym typeface="Symbol"/>
              </a:rPr>
              <a:t> (to </a:t>
            </a:r>
            <a:r>
              <a:rPr lang="fr-CH" dirty="0" err="1">
                <a:sym typeface="Symbol"/>
              </a:rPr>
              <a:t>demonstrate</a:t>
            </a:r>
            <a:r>
              <a:rPr lang="fr-CH" dirty="0">
                <a:sym typeface="Symbol"/>
              </a:rPr>
              <a:t> «</a:t>
            </a:r>
            <a:r>
              <a:rPr lang="fr-CH" dirty="0" err="1">
                <a:sym typeface="Symbol"/>
              </a:rPr>
              <a:t>better</a:t>
            </a:r>
            <a:r>
              <a:rPr lang="fr-CH" dirty="0">
                <a:sym typeface="Symbol"/>
              </a:rPr>
              <a:t> </a:t>
            </a:r>
            <a:r>
              <a:rPr lang="fr-CH" dirty="0" err="1">
                <a:sym typeface="Symbol"/>
              </a:rPr>
              <a:t>than</a:t>
            </a:r>
            <a:r>
              <a:rPr lang="fr-CH" dirty="0">
                <a:sym typeface="Symbol"/>
              </a:rPr>
              <a:t> 5%» </a:t>
            </a:r>
            <a:r>
              <a:rPr lang="fr-CH" dirty="0" smtClean="0">
                <a:sym typeface="Symbol"/>
              </a:rPr>
              <a:t>  on </a:t>
            </a:r>
            <a:r>
              <a:rPr lang="fr-CH" b="1" dirty="0">
                <a:sym typeface="Symbol"/>
              </a:rPr>
              <a:t></a:t>
            </a:r>
            <a:r>
              <a:rPr lang="fr-CH" b="1" baseline="-25000" dirty="0">
                <a:solidFill>
                  <a:srgbClr val="FF0000"/>
                </a:solidFill>
                <a:sym typeface="Symbol"/>
              </a:rPr>
              <a:t>e </a:t>
            </a:r>
            <a:r>
              <a:rPr lang="fr-CH" b="1" dirty="0" smtClean="0">
                <a:solidFill>
                  <a:srgbClr val="0070C0"/>
                </a:solidFill>
                <a:sym typeface="Symbol"/>
              </a:rPr>
              <a:t>/</a:t>
            </a:r>
            <a:r>
              <a:rPr lang="fr-CH" b="1" baseline="-25000" dirty="0" smtClean="0">
                <a:solidFill>
                  <a:srgbClr val="FF0000"/>
                </a:solidFill>
                <a:sym typeface="Symbol"/>
              </a:rPr>
              <a:t> </a:t>
            </a:r>
            <a:r>
              <a:rPr lang="fr-CH" b="1" dirty="0" smtClean="0">
                <a:sym typeface="Symbol"/>
              </a:rPr>
              <a:t></a:t>
            </a:r>
            <a:r>
              <a:rPr lang="fr-CH" b="1" baseline="-25000" dirty="0" smtClean="0">
                <a:solidFill>
                  <a:srgbClr val="0070C0"/>
                </a:solidFill>
                <a:sym typeface="Symbol"/>
              </a:rPr>
              <a:t></a:t>
            </a:r>
            <a:r>
              <a:rPr lang="fr-CH" b="1" dirty="0">
                <a:sym typeface="Symbol"/>
              </a:rPr>
              <a:t> </a:t>
            </a:r>
            <a:r>
              <a:rPr lang="fr-CH" b="1" dirty="0" smtClean="0">
                <a:sym typeface="Symbol"/>
              </a:rPr>
              <a:t>  </a:t>
            </a:r>
            <a:r>
              <a:rPr lang="fr-CH" dirty="0" err="1" smtClean="0">
                <a:sym typeface="Symbol"/>
              </a:rPr>
              <a:t>is</a:t>
            </a:r>
            <a:r>
              <a:rPr lang="fr-CH" dirty="0" smtClean="0">
                <a:sym typeface="Symbol"/>
              </a:rPr>
              <a:t> </a:t>
            </a:r>
            <a:r>
              <a:rPr lang="fr-CH" dirty="0">
                <a:sym typeface="Symbol"/>
              </a:rPr>
              <a:t>not </a:t>
            </a:r>
            <a:r>
              <a:rPr lang="fr-CH" dirty="0" smtClean="0">
                <a:sym typeface="Symbol"/>
              </a:rPr>
              <a:t>trivial) </a:t>
            </a:r>
            <a:endParaRPr lang="fr-CH" b="1" dirty="0" smtClean="0">
              <a:solidFill>
                <a:srgbClr val="0070C0"/>
              </a:solidFill>
              <a:sym typeface="Symbol"/>
            </a:endParaRPr>
          </a:p>
          <a:p>
            <a:endParaRPr lang="fr-CH" dirty="0">
              <a:sym typeface="Symbol"/>
            </a:endParaRPr>
          </a:p>
          <a:p>
            <a:r>
              <a:rPr lang="fr-CH" sz="2000" b="1" dirty="0" smtClean="0">
                <a:sym typeface="Symbol"/>
              </a:rPr>
              <a:t>=&gt; ICFA panel :  </a:t>
            </a:r>
            <a:r>
              <a:rPr lang="fr-CH" sz="2000" b="1" dirty="0" err="1" smtClean="0">
                <a:sym typeface="Symbol"/>
              </a:rPr>
              <a:t>need</a:t>
            </a:r>
            <a:r>
              <a:rPr lang="fr-CH" sz="2000" b="1" dirty="0" smtClean="0">
                <a:sym typeface="Symbol"/>
              </a:rPr>
              <a:t> </a:t>
            </a:r>
            <a:r>
              <a:rPr lang="fr-CH" sz="2000" b="1" dirty="0" err="1" smtClean="0">
                <a:sym typeface="Symbol"/>
              </a:rPr>
              <a:t>comprehensive</a:t>
            </a:r>
            <a:r>
              <a:rPr lang="fr-CH" sz="2000" b="1" dirty="0" smtClean="0">
                <a:sym typeface="Symbol"/>
              </a:rPr>
              <a:t> program to </a:t>
            </a:r>
            <a:r>
              <a:rPr lang="fr-CH" sz="2000" b="1" dirty="0" err="1" smtClean="0">
                <a:sym typeface="Symbol"/>
              </a:rPr>
              <a:t>tackle</a:t>
            </a:r>
            <a:r>
              <a:rPr lang="fr-CH" sz="2000" b="1" dirty="0" smtClean="0">
                <a:sym typeface="Symbol"/>
              </a:rPr>
              <a:t> </a:t>
            </a:r>
            <a:r>
              <a:rPr lang="fr-CH" sz="2000" b="1" dirty="0" err="1" smtClean="0">
                <a:sym typeface="Symbol"/>
              </a:rPr>
              <a:t>systematic</a:t>
            </a:r>
            <a:r>
              <a:rPr lang="fr-CH" sz="2000" b="1" dirty="0" smtClean="0">
                <a:sym typeface="Symbol"/>
              </a:rPr>
              <a:t> </a:t>
            </a:r>
            <a:r>
              <a:rPr lang="fr-CH" sz="2000" b="1" dirty="0" err="1" smtClean="0">
                <a:sym typeface="Symbol"/>
              </a:rPr>
              <a:t>errors</a:t>
            </a:r>
            <a:r>
              <a:rPr lang="fr-CH" sz="2000" b="1" dirty="0" smtClean="0">
                <a:sym typeface="Symbol"/>
              </a:rPr>
              <a:t>.    </a:t>
            </a:r>
          </a:p>
          <a:p>
            <a:endParaRPr lang="fr-CH" dirty="0">
              <a:sym typeface="Symbol"/>
            </a:endParaRPr>
          </a:p>
          <a:p>
            <a:r>
              <a:rPr lang="fr-CH" dirty="0" err="1">
                <a:sym typeface="Symbol"/>
              </a:rPr>
              <a:t>A</a:t>
            </a:r>
            <a:r>
              <a:rPr lang="fr-CH" dirty="0" err="1" smtClean="0">
                <a:sym typeface="Symbol"/>
              </a:rPr>
              <a:t>mong</a:t>
            </a:r>
            <a:r>
              <a:rPr lang="fr-CH" dirty="0" smtClean="0">
                <a:sym typeface="Symbol"/>
              </a:rPr>
              <a:t> best </a:t>
            </a:r>
            <a:r>
              <a:rPr lang="fr-CH" dirty="0" err="1" smtClean="0">
                <a:sym typeface="Symbol"/>
              </a:rPr>
              <a:t>possibilities</a:t>
            </a:r>
            <a:r>
              <a:rPr lang="fr-CH" dirty="0" smtClean="0">
                <a:sym typeface="Symbol"/>
              </a:rPr>
              <a:t>: muon </a:t>
            </a:r>
            <a:r>
              <a:rPr lang="fr-CH" dirty="0" err="1" smtClean="0">
                <a:sym typeface="Symbol"/>
              </a:rPr>
              <a:t>storage</a:t>
            </a:r>
            <a:r>
              <a:rPr lang="fr-CH" dirty="0" smtClean="0">
                <a:sym typeface="Symbol"/>
              </a:rPr>
              <a:t> ring </a:t>
            </a:r>
            <a:r>
              <a:rPr lang="fr-CH" dirty="0" err="1" smtClean="0">
                <a:sym typeface="Symbol"/>
              </a:rPr>
              <a:t>nustorm</a:t>
            </a:r>
            <a:r>
              <a:rPr lang="fr-CH" dirty="0">
                <a:sym typeface="Symbol"/>
              </a:rPr>
              <a:t> </a:t>
            </a:r>
            <a:r>
              <a:rPr lang="fr-CH" dirty="0" smtClean="0">
                <a:sym typeface="Symbol"/>
              </a:rPr>
              <a:t>for cross-section and calibration</a:t>
            </a:r>
          </a:p>
          <a:p>
            <a:r>
              <a:rPr lang="fr-CH" dirty="0" err="1" smtClean="0">
                <a:sym typeface="Symbol"/>
              </a:rPr>
              <a:t>with</a:t>
            </a:r>
            <a:r>
              <a:rPr lang="fr-CH" dirty="0" smtClean="0">
                <a:sym typeface="Symbol"/>
              </a:rPr>
              <a:t> </a:t>
            </a:r>
            <a:r>
              <a:rPr lang="fr-CH" dirty="0" err="1" smtClean="0">
                <a:sym typeface="Symbol"/>
              </a:rPr>
              <a:t>Liquid</a:t>
            </a:r>
            <a:r>
              <a:rPr lang="fr-CH" dirty="0" smtClean="0">
                <a:sym typeface="Symbol"/>
              </a:rPr>
              <a:t> Argon or Water </a:t>
            </a:r>
            <a:r>
              <a:rPr lang="fr-CH" dirty="0" err="1" smtClean="0">
                <a:sym typeface="Symbol"/>
              </a:rPr>
              <a:t>Cherenkov</a:t>
            </a:r>
            <a:r>
              <a:rPr lang="fr-CH" dirty="0" smtClean="0">
                <a:sym typeface="Symbol"/>
              </a:rPr>
              <a:t> detector  (as the case </a:t>
            </a:r>
            <a:r>
              <a:rPr lang="fr-CH" dirty="0" err="1" smtClean="0">
                <a:sym typeface="Symbol"/>
              </a:rPr>
              <a:t>maybe</a:t>
            </a:r>
            <a:r>
              <a:rPr lang="fr-CH" dirty="0" smtClean="0">
                <a:sym typeface="Symbol"/>
              </a:rPr>
              <a:t>). </a:t>
            </a:r>
          </a:p>
          <a:p>
            <a:r>
              <a:rPr lang="fr-CH" b="1" dirty="0" smtClean="0">
                <a:sym typeface="Symbol"/>
              </a:rPr>
              <a:t>Not in P5, US </a:t>
            </a:r>
            <a:r>
              <a:rPr lang="fr-CH" b="1" dirty="0" err="1" smtClean="0">
                <a:sym typeface="Symbol"/>
              </a:rPr>
              <a:t>wont</a:t>
            </a:r>
            <a:r>
              <a:rPr lang="fr-CH" b="1" dirty="0" smtClean="0">
                <a:sym typeface="Symbol"/>
              </a:rPr>
              <a:t> do </a:t>
            </a:r>
            <a:r>
              <a:rPr lang="fr-CH" b="1" dirty="0" err="1" smtClean="0">
                <a:sym typeface="Symbol"/>
              </a:rPr>
              <a:t>it</a:t>
            </a:r>
            <a:r>
              <a:rPr lang="fr-CH" b="1" dirty="0" smtClean="0">
                <a:sym typeface="Symbol"/>
              </a:rPr>
              <a:t>.  </a:t>
            </a:r>
          </a:p>
          <a:p>
            <a:r>
              <a:rPr lang="fr-CH" dirty="0">
                <a:sym typeface="Symbol"/>
              </a:rPr>
              <a:t> </a:t>
            </a:r>
            <a:r>
              <a:rPr lang="fr-CH" dirty="0" smtClean="0">
                <a:sym typeface="Symbol"/>
              </a:rPr>
              <a:t>            </a:t>
            </a:r>
            <a:r>
              <a:rPr lang="fr-CH" dirty="0" err="1" smtClean="0">
                <a:sym typeface="Symbol"/>
              </a:rPr>
              <a:t>My</a:t>
            </a:r>
            <a:r>
              <a:rPr lang="fr-CH" dirty="0" smtClean="0">
                <a:sym typeface="Symbol"/>
              </a:rPr>
              <a:t> </a:t>
            </a:r>
            <a:r>
              <a:rPr lang="fr-CH" dirty="0" err="1" smtClean="0">
                <a:sym typeface="Symbol"/>
              </a:rPr>
              <a:t>personnal</a:t>
            </a:r>
            <a:r>
              <a:rPr lang="fr-CH" dirty="0" smtClean="0">
                <a:sym typeface="Symbol"/>
              </a:rPr>
              <a:t> opinion: </a:t>
            </a:r>
            <a:r>
              <a:rPr lang="fr-CH" dirty="0" err="1" smtClean="0">
                <a:sym typeface="Symbol"/>
              </a:rPr>
              <a:t>this</a:t>
            </a:r>
            <a:r>
              <a:rPr lang="fr-CH" dirty="0" smtClean="0">
                <a:sym typeface="Symbol"/>
              </a:rPr>
              <a:t> </a:t>
            </a:r>
            <a:r>
              <a:rPr lang="fr-CH" dirty="0" err="1" smtClean="0">
                <a:sym typeface="Symbol"/>
              </a:rPr>
              <a:t>could</a:t>
            </a:r>
            <a:r>
              <a:rPr lang="fr-CH" dirty="0" smtClean="0">
                <a:sym typeface="Symbol"/>
              </a:rPr>
              <a:t> </a:t>
            </a:r>
            <a:r>
              <a:rPr lang="fr-CH" dirty="0" err="1" smtClean="0">
                <a:sym typeface="Symbol"/>
              </a:rPr>
              <a:t>be</a:t>
            </a:r>
            <a:r>
              <a:rPr lang="fr-CH" dirty="0" smtClean="0">
                <a:sym typeface="Symbol"/>
              </a:rPr>
              <a:t> a </a:t>
            </a:r>
            <a:r>
              <a:rPr lang="fr-CH" dirty="0" err="1" smtClean="0">
                <a:sym typeface="Symbol"/>
              </a:rPr>
              <a:t>fantastic</a:t>
            </a:r>
            <a:r>
              <a:rPr lang="fr-CH" dirty="0" smtClean="0">
                <a:sym typeface="Symbol"/>
              </a:rPr>
              <a:t> contribution </a:t>
            </a:r>
            <a:r>
              <a:rPr lang="fr-CH" dirty="0" err="1" smtClean="0">
                <a:sym typeface="Symbol"/>
              </a:rPr>
              <a:t>from</a:t>
            </a:r>
            <a:r>
              <a:rPr lang="fr-CH" dirty="0" smtClean="0">
                <a:sym typeface="Symbol"/>
              </a:rPr>
              <a:t> CERN. </a:t>
            </a:r>
          </a:p>
          <a:p>
            <a:endParaRPr lang="fr-CH" dirty="0" smtClean="0">
              <a:sym typeface="Symbol"/>
            </a:endParaRPr>
          </a:p>
        </p:txBody>
      </p:sp>
    </p:spTree>
    <p:extLst>
      <p:ext uri="{BB962C8B-B14F-4D97-AF65-F5344CB8AC3E}">
        <p14:creationId xmlns:p14="http://schemas.microsoft.com/office/powerpoint/2010/main" val="2001214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07704" y="836712"/>
            <a:ext cx="1441420" cy="369332"/>
          </a:xfrm>
          <a:prstGeom prst="rect">
            <a:avLst/>
          </a:prstGeom>
          <a:noFill/>
        </p:spPr>
        <p:txBody>
          <a:bodyPr wrap="none" rtlCol="0">
            <a:spAutoFit/>
          </a:bodyPr>
          <a:lstStyle/>
          <a:p>
            <a:r>
              <a:rPr lang="fr-CH" dirty="0" smtClean="0"/>
              <a:t>Conclusions</a:t>
            </a:r>
          </a:p>
        </p:txBody>
      </p:sp>
      <p:sp>
        <p:nvSpPr>
          <p:cNvPr id="4" name="TextBox 3"/>
          <p:cNvSpPr txBox="1"/>
          <p:nvPr/>
        </p:nvSpPr>
        <p:spPr>
          <a:xfrm>
            <a:off x="1043608" y="1772816"/>
            <a:ext cx="7301999" cy="1754326"/>
          </a:xfrm>
          <a:prstGeom prst="rect">
            <a:avLst/>
          </a:prstGeom>
          <a:noFill/>
        </p:spPr>
        <p:txBody>
          <a:bodyPr wrap="none" rtlCol="0">
            <a:spAutoFit/>
          </a:bodyPr>
          <a:lstStyle/>
          <a:p>
            <a:r>
              <a:rPr lang="fr-CH" dirty="0" smtClean="0"/>
              <a:t>I </a:t>
            </a:r>
            <a:r>
              <a:rPr lang="fr-CH" dirty="0" err="1" smtClean="0"/>
              <a:t>believe</a:t>
            </a:r>
            <a:r>
              <a:rPr lang="fr-CH" dirty="0" smtClean="0"/>
              <a:t> </a:t>
            </a:r>
            <a:r>
              <a:rPr lang="fr-CH" dirty="0" err="1" smtClean="0"/>
              <a:t>we</a:t>
            </a:r>
            <a:r>
              <a:rPr lang="fr-CH" dirty="0" smtClean="0"/>
              <a:t> </a:t>
            </a:r>
            <a:r>
              <a:rPr lang="fr-CH" dirty="0" err="1" smtClean="0"/>
              <a:t>should</a:t>
            </a:r>
            <a:r>
              <a:rPr lang="fr-CH" dirty="0" smtClean="0"/>
              <a:t> </a:t>
            </a:r>
            <a:r>
              <a:rPr lang="fr-CH" dirty="0" smtClean="0"/>
              <a:t>look at </a:t>
            </a:r>
            <a:r>
              <a:rPr lang="fr-CH" dirty="0" err="1" smtClean="0"/>
              <a:t>nuSTROM</a:t>
            </a:r>
            <a:r>
              <a:rPr lang="fr-CH" dirty="0" smtClean="0"/>
              <a:t> </a:t>
            </a:r>
            <a:r>
              <a:rPr lang="fr-CH" dirty="0" err="1" smtClean="0"/>
              <a:t>with</a:t>
            </a:r>
            <a:r>
              <a:rPr lang="fr-CH" dirty="0" smtClean="0"/>
              <a:t> </a:t>
            </a:r>
            <a:r>
              <a:rPr lang="fr-CH" dirty="0" err="1" smtClean="0"/>
              <a:t>great</a:t>
            </a:r>
            <a:r>
              <a:rPr lang="fr-CH" dirty="0" smtClean="0"/>
              <a:t> </a:t>
            </a:r>
            <a:r>
              <a:rPr lang="fr-CH" dirty="0" err="1" smtClean="0"/>
              <a:t>interest</a:t>
            </a:r>
            <a:endParaRPr lang="fr-CH" dirty="0" smtClean="0"/>
          </a:p>
          <a:p>
            <a:endParaRPr lang="fr-CH" dirty="0" smtClean="0"/>
          </a:p>
          <a:p>
            <a:r>
              <a:rPr lang="fr-CH" dirty="0" smtClean="0"/>
              <a:t>For instance </a:t>
            </a:r>
            <a:r>
              <a:rPr lang="fr-CH" dirty="0" err="1" smtClean="0"/>
              <a:t>implementation</a:t>
            </a:r>
            <a:r>
              <a:rPr lang="fr-CH" dirty="0" smtClean="0"/>
              <a:t> </a:t>
            </a:r>
            <a:r>
              <a:rPr lang="fr-CH" dirty="0" err="1" smtClean="0"/>
              <a:t>at</a:t>
            </a:r>
            <a:r>
              <a:rPr lang="fr-CH" dirty="0" smtClean="0"/>
              <a:t> CERN </a:t>
            </a:r>
            <a:r>
              <a:rPr lang="fr-CH" dirty="0" err="1" smtClean="0"/>
              <a:t>should</a:t>
            </a:r>
            <a:r>
              <a:rPr lang="fr-CH" dirty="0" smtClean="0"/>
              <a:t> point to </a:t>
            </a:r>
            <a:r>
              <a:rPr lang="fr-CH" dirty="0" err="1" smtClean="0"/>
              <a:t>Larg</a:t>
            </a:r>
            <a:r>
              <a:rPr lang="fr-CH" dirty="0" smtClean="0"/>
              <a:t> prototype! </a:t>
            </a:r>
          </a:p>
          <a:p>
            <a:endParaRPr lang="fr-CH" dirty="0"/>
          </a:p>
          <a:p>
            <a:r>
              <a:rPr lang="fr-CH" dirty="0" smtClean="0"/>
              <a:t>This </a:t>
            </a:r>
            <a:r>
              <a:rPr lang="fr-CH" dirty="0" err="1" smtClean="0"/>
              <a:t>could</a:t>
            </a:r>
            <a:r>
              <a:rPr lang="fr-CH" dirty="0" smtClean="0"/>
              <a:t> </a:t>
            </a:r>
            <a:r>
              <a:rPr lang="fr-CH" dirty="0" err="1" smtClean="0"/>
              <a:t>be</a:t>
            </a:r>
            <a:r>
              <a:rPr lang="fr-CH" dirty="0" smtClean="0"/>
              <a:t> a </a:t>
            </a:r>
            <a:r>
              <a:rPr lang="fr-CH" dirty="0" err="1" smtClean="0"/>
              <a:t>very</a:t>
            </a:r>
            <a:r>
              <a:rPr lang="fr-CH" dirty="0" smtClean="0"/>
              <a:t> important (and </a:t>
            </a:r>
            <a:r>
              <a:rPr lang="fr-CH" dirty="0" err="1" smtClean="0"/>
              <a:t>interesting</a:t>
            </a:r>
            <a:r>
              <a:rPr lang="fr-CH" dirty="0" smtClean="0"/>
              <a:t>) contribution </a:t>
            </a:r>
          </a:p>
          <a:p>
            <a:r>
              <a:rPr lang="fr-CH" dirty="0"/>
              <a:t> </a:t>
            </a:r>
            <a:r>
              <a:rPr lang="fr-CH" dirty="0" smtClean="0"/>
              <a:t>         to a long </a:t>
            </a:r>
            <a:r>
              <a:rPr lang="fr-CH" dirty="0" err="1" smtClean="0"/>
              <a:t>baseline</a:t>
            </a:r>
            <a:r>
              <a:rPr lang="fr-CH" dirty="0" smtClean="0"/>
              <a:t> program.</a:t>
            </a:r>
            <a:endParaRPr lang="fr-CH" dirty="0"/>
          </a:p>
        </p:txBody>
      </p:sp>
    </p:spTree>
    <p:extLst>
      <p:ext uri="{BB962C8B-B14F-4D97-AF65-F5344CB8AC3E}">
        <p14:creationId xmlns:p14="http://schemas.microsoft.com/office/powerpoint/2010/main" val="412927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3671" y="3599259"/>
            <a:ext cx="3552825"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8954" y="476672"/>
            <a:ext cx="4019550"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077" y="620688"/>
            <a:ext cx="5069987" cy="16606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78077" y="31781"/>
            <a:ext cx="8031366" cy="461665"/>
          </a:xfrm>
          <a:prstGeom prst="rect">
            <a:avLst/>
          </a:prstGeom>
          <a:noFill/>
        </p:spPr>
        <p:txBody>
          <a:bodyPr wrap="none" rtlCol="0">
            <a:spAutoFit/>
          </a:bodyPr>
          <a:lstStyle/>
          <a:p>
            <a:r>
              <a:rPr lang="fr-CH" sz="2400" b="1" dirty="0" smtClean="0"/>
              <a:t>HYPERK (WC, 300km </a:t>
            </a:r>
            <a:r>
              <a:rPr lang="fr-CH" sz="2400" b="1" dirty="0" err="1" smtClean="0"/>
              <a:t>optimized</a:t>
            </a:r>
            <a:r>
              <a:rPr lang="fr-CH" sz="2400" b="1" dirty="0" smtClean="0"/>
              <a:t> off-axis </a:t>
            </a:r>
            <a:r>
              <a:rPr lang="fr-CH" sz="2400" b="1" dirty="0" err="1" smtClean="0"/>
              <a:t>narrow</a:t>
            </a:r>
            <a:r>
              <a:rPr lang="fr-CH" sz="2400" b="1" dirty="0" smtClean="0"/>
              <a:t> band)</a:t>
            </a:r>
            <a:endParaRPr lang="fr-CH" sz="2400" b="1" dirty="0"/>
          </a:p>
        </p:txBody>
      </p:sp>
      <p:pic>
        <p:nvPicPr>
          <p:cNvPr id="1229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4365102"/>
            <a:ext cx="2016224" cy="955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2039" y="3132257"/>
            <a:ext cx="6669326" cy="461665"/>
          </a:xfrm>
          <a:prstGeom prst="rect">
            <a:avLst/>
          </a:prstGeom>
          <a:noFill/>
        </p:spPr>
        <p:txBody>
          <a:bodyPr wrap="none" rtlCol="0">
            <a:spAutoFit/>
          </a:bodyPr>
          <a:lstStyle/>
          <a:p>
            <a:r>
              <a:rPr lang="fr-CH" sz="2400" b="1" dirty="0" smtClean="0">
                <a:solidFill>
                  <a:schemeClr val="tx2"/>
                </a:solidFill>
              </a:rPr>
              <a:t>LBNE (</a:t>
            </a:r>
            <a:r>
              <a:rPr lang="fr-CH" sz="2400" b="1" dirty="0" err="1" smtClean="0">
                <a:solidFill>
                  <a:schemeClr val="tx2"/>
                </a:solidFill>
              </a:rPr>
              <a:t>Larg</a:t>
            </a:r>
            <a:r>
              <a:rPr lang="fr-CH" sz="2400" b="1" dirty="0" smtClean="0">
                <a:solidFill>
                  <a:schemeClr val="tx2"/>
                </a:solidFill>
              </a:rPr>
              <a:t>, 1300km </a:t>
            </a:r>
            <a:r>
              <a:rPr lang="fr-CH" sz="2400" b="1" dirty="0" err="1" smtClean="0">
                <a:solidFill>
                  <a:schemeClr val="tx2"/>
                </a:solidFill>
              </a:rPr>
              <a:t>Optimized</a:t>
            </a:r>
            <a:r>
              <a:rPr lang="fr-CH" sz="2400" b="1" dirty="0" smtClean="0">
                <a:solidFill>
                  <a:schemeClr val="tx2"/>
                </a:solidFill>
              </a:rPr>
              <a:t> </a:t>
            </a:r>
            <a:r>
              <a:rPr lang="fr-CH" sz="2400" b="1" dirty="0" smtClean="0">
                <a:solidFill>
                  <a:schemeClr val="tx2"/>
                </a:solidFill>
              </a:rPr>
              <a:t>Wide Band)</a:t>
            </a:r>
            <a:endParaRPr lang="fr-CH" sz="2400" b="1" dirty="0">
              <a:solidFill>
                <a:schemeClr val="tx2"/>
              </a:solidFill>
            </a:endParaRPr>
          </a:p>
        </p:txBody>
      </p:sp>
      <p:sp>
        <p:nvSpPr>
          <p:cNvPr id="4" name="TextBox 3"/>
          <p:cNvSpPr txBox="1"/>
          <p:nvPr/>
        </p:nvSpPr>
        <p:spPr>
          <a:xfrm>
            <a:off x="323528" y="5661248"/>
            <a:ext cx="4384983" cy="923330"/>
          </a:xfrm>
          <a:prstGeom prst="rect">
            <a:avLst/>
          </a:prstGeom>
          <a:solidFill>
            <a:srgbClr val="FFFF00"/>
          </a:solidFill>
        </p:spPr>
        <p:txBody>
          <a:bodyPr wrap="none" rtlCol="0">
            <a:spAutoFit/>
          </a:bodyPr>
          <a:lstStyle/>
          <a:p>
            <a:r>
              <a:rPr lang="fr-CH" dirty="0" err="1" smtClean="0"/>
              <a:t>Also</a:t>
            </a:r>
            <a:r>
              <a:rPr lang="fr-CH" dirty="0" smtClean="0"/>
              <a:t> to </a:t>
            </a:r>
            <a:r>
              <a:rPr lang="fr-CH" dirty="0" err="1" smtClean="0"/>
              <a:t>consider</a:t>
            </a:r>
            <a:r>
              <a:rPr lang="fr-CH" dirty="0" smtClean="0"/>
              <a:t>: </a:t>
            </a:r>
          </a:p>
          <a:p>
            <a:r>
              <a:rPr lang="fr-CH" dirty="0" smtClean="0"/>
              <a:t>timing, </a:t>
            </a:r>
            <a:r>
              <a:rPr lang="fr-CH" dirty="0" err="1" smtClean="0"/>
              <a:t>political</a:t>
            </a:r>
            <a:r>
              <a:rPr lang="fr-CH" dirty="0" smtClean="0"/>
              <a:t> situation, </a:t>
            </a:r>
          </a:p>
          <a:p>
            <a:r>
              <a:rPr lang="fr-CH" dirty="0" err="1" smtClean="0"/>
              <a:t>astroparticle</a:t>
            </a:r>
            <a:r>
              <a:rPr lang="fr-CH" dirty="0" smtClean="0"/>
              <a:t> and proton </a:t>
            </a:r>
            <a:r>
              <a:rPr lang="fr-CH" dirty="0" err="1" smtClean="0"/>
              <a:t>decay</a:t>
            </a:r>
            <a:r>
              <a:rPr lang="fr-CH" dirty="0" smtClean="0"/>
              <a:t>  </a:t>
            </a:r>
            <a:r>
              <a:rPr lang="fr-CH" dirty="0" err="1" smtClean="0"/>
              <a:t>capabilities</a:t>
            </a:r>
            <a:r>
              <a:rPr lang="fr-CH" dirty="0" smtClean="0"/>
              <a:t>.  </a:t>
            </a:r>
            <a:endParaRPr lang="fr-CH" dirty="0"/>
          </a:p>
        </p:txBody>
      </p:sp>
      <p:sp>
        <p:nvSpPr>
          <p:cNvPr id="5" name="TextBox 4"/>
          <p:cNvSpPr txBox="1"/>
          <p:nvPr/>
        </p:nvSpPr>
        <p:spPr>
          <a:xfrm>
            <a:off x="179512" y="2380238"/>
            <a:ext cx="5688632" cy="369332"/>
          </a:xfrm>
          <a:prstGeom prst="rect">
            <a:avLst/>
          </a:prstGeom>
          <a:noFill/>
        </p:spPr>
        <p:txBody>
          <a:bodyPr wrap="square" rtlCol="0">
            <a:spAutoFit/>
          </a:bodyPr>
          <a:lstStyle/>
          <a:p>
            <a:r>
              <a:rPr lang="fr-CH" dirty="0" smtClean="0"/>
              <a:t>New </a:t>
            </a:r>
            <a:r>
              <a:rPr lang="fr-CH" dirty="0" err="1" smtClean="0"/>
              <a:t>near</a:t>
            </a:r>
            <a:r>
              <a:rPr lang="fr-CH" dirty="0" smtClean="0"/>
              <a:t> detector to </a:t>
            </a:r>
            <a:r>
              <a:rPr lang="fr-CH" dirty="0" err="1" smtClean="0"/>
              <a:t>reduce</a:t>
            </a:r>
            <a:r>
              <a:rPr lang="fr-CH" dirty="0" smtClean="0"/>
              <a:t>  </a:t>
            </a:r>
            <a:r>
              <a:rPr lang="fr-CH" dirty="0" err="1" smtClean="0"/>
              <a:t>systematics</a:t>
            </a:r>
            <a:r>
              <a:rPr lang="fr-CH" dirty="0" smtClean="0"/>
              <a:t>! </a:t>
            </a:r>
            <a:endParaRPr lang="fr-CH" dirty="0"/>
          </a:p>
        </p:txBody>
      </p:sp>
    </p:spTree>
    <p:extLst>
      <p:ext uri="{BB962C8B-B14F-4D97-AF65-F5344CB8AC3E}">
        <p14:creationId xmlns:p14="http://schemas.microsoft.com/office/powerpoint/2010/main" val="39150501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1614" y="31566"/>
            <a:ext cx="8409674" cy="6740307"/>
          </a:xfrm>
          <a:prstGeom prst="rect">
            <a:avLst/>
          </a:prstGeom>
          <a:noFill/>
        </p:spPr>
        <p:txBody>
          <a:bodyPr wrap="none" rtlCol="0">
            <a:spAutoFit/>
          </a:bodyPr>
          <a:lstStyle/>
          <a:p>
            <a:r>
              <a:rPr lang="fr-CH" b="1" dirty="0" err="1">
                <a:solidFill>
                  <a:srgbClr val="C00000"/>
                </a:solidFill>
                <a:latin typeface="Comic Sans MS" pitchFamily="66" charset="0"/>
              </a:rPr>
              <a:t>C</a:t>
            </a:r>
            <a:r>
              <a:rPr lang="fr-CH" b="1" dirty="0" err="1" smtClean="0">
                <a:solidFill>
                  <a:srgbClr val="C00000"/>
                </a:solidFill>
                <a:latin typeface="Comic Sans MS" pitchFamily="66" charset="0"/>
              </a:rPr>
              <a:t>omplementarity</a:t>
            </a:r>
            <a:endParaRPr lang="fr-CH" b="1" dirty="0" smtClean="0">
              <a:solidFill>
                <a:srgbClr val="C00000"/>
              </a:solidFill>
              <a:latin typeface="Comic Sans MS" pitchFamily="66" charset="0"/>
            </a:endParaRPr>
          </a:p>
          <a:p>
            <a:endParaRPr lang="fr-CH" dirty="0">
              <a:latin typeface="Comic Sans MS" pitchFamily="66" charset="0"/>
            </a:endParaRPr>
          </a:p>
          <a:p>
            <a:r>
              <a:rPr lang="fr-CH" sz="2000" b="1" dirty="0" smtClean="0">
                <a:latin typeface="Comic Sans MS" pitchFamily="66" charset="0"/>
              </a:rPr>
              <a:t>-1- </a:t>
            </a:r>
            <a:r>
              <a:rPr lang="fr-CH" sz="2000" b="1" dirty="0" err="1" smtClean="0">
                <a:latin typeface="Comic Sans MS" pitchFamily="66" charset="0"/>
              </a:rPr>
              <a:t>HyperK</a:t>
            </a:r>
            <a:r>
              <a:rPr lang="fr-CH" sz="2000" b="1" dirty="0" smtClean="0">
                <a:latin typeface="Comic Sans MS" pitchFamily="66" charset="0"/>
              </a:rPr>
              <a:t> </a:t>
            </a:r>
            <a:r>
              <a:rPr lang="fr-CH" sz="2000" b="1" dirty="0" err="1" smtClean="0">
                <a:latin typeface="Comic Sans MS" pitchFamily="66" charset="0"/>
              </a:rPr>
              <a:t>is</a:t>
            </a:r>
            <a:r>
              <a:rPr lang="fr-CH" sz="2000" b="1" dirty="0" smtClean="0">
                <a:latin typeface="Comic Sans MS" pitchFamily="66" charset="0"/>
              </a:rPr>
              <a:t> the </a:t>
            </a:r>
            <a:r>
              <a:rPr lang="fr-CH" sz="2000" b="1" dirty="0" err="1" smtClean="0">
                <a:latin typeface="Comic Sans MS" pitchFamily="66" charset="0"/>
              </a:rPr>
              <a:t>natural</a:t>
            </a:r>
            <a:r>
              <a:rPr lang="fr-CH" sz="2000" b="1" dirty="0" smtClean="0">
                <a:latin typeface="Comic Sans MS" pitchFamily="66" charset="0"/>
              </a:rPr>
              <a:t> continuation to T2K </a:t>
            </a:r>
          </a:p>
          <a:p>
            <a:r>
              <a:rPr lang="fr-CH" sz="2000" dirty="0">
                <a:latin typeface="Comic Sans MS" pitchFamily="66" charset="0"/>
              </a:rPr>
              <a:t> </a:t>
            </a:r>
            <a:r>
              <a:rPr lang="fr-CH" sz="2000" dirty="0" smtClean="0">
                <a:latin typeface="Comic Sans MS" pitchFamily="66" charset="0"/>
              </a:rPr>
              <a:t>   </a:t>
            </a:r>
            <a:r>
              <a:rPr lang="fr-CH" sz="2000" dirty="0" err="1" smtClean="0">
                <a:latin typeface="Comic Sans MS" pitchFamily="66" charset="0"/>
              </a:rPr>
              <a:t>We</a:t>
            </a:r>
            <a:r>
              <a:rPr lang="fr-CH" sz="2000" dirty="0" smtClean="0">
                <a:latin typeface="Comic Sans MS" pitchFamily="66" charset="0"/>
              </a:rPr>
              <a:t> have </a:t>
            </a:r>
            <a:r>
              <a:rPr lang="fr-CH" sz="2000" dirty="0" err="1" smtClean="0">
                <a:latin typeface="Comic Sans MS" pitchFamily="66" charset="0"/>
              </a:rPr>
              <a:t>invested</a:t>
            </a:r>
            <a:r>
              <a:rPr lang="fr-CH" sz="2000" dirty="0" smtClean="0">
                <a:latin typeface="Comic Sans MS" pitchFamily="66" charset="0"/>
              </a:rPr>
              <a:t> in NA61, and in the </a:t>
            </a:r>
            <a:r>
              <a:rPr lang="fr-CH" sz="2000" dirty="0" err="1" smtClean="0">
                <a:latin typeface="Comic Sans MS" pitchFamily="66" charset="0"/>
              </a:rPr>
              <a:t>near</a:t>
            </a:r>
            <a:r>
              <a:rPr lang="fr-CH" sz="2000" dirty="0" smtClean="0">
                <a:latin typeface="Comic Sans MS" pitchFamily="66" charset="0"/>
              </a:rPr>
              <a:t> detectors of T2K</a:t>
            </a:r>
          </a:p>
          <a:p>
            <a:r>
              <a:rPr lang="fr-CH" sz="2000" dirty="0">
                <a:latin typeface="Comic Sans MS" pitchFamily="66" charset="0"/>
              </a:rPr>
              <a:t> </a:t>
            </a:r>
            <a:r>
              <a:rPr lang="fr-CH" sz="2000" dirty="0" smtClean="0">
                <a:latin typeface="Comic Sans MS" pitchFamily="66" charset="0"/>
              </a:rPr>
              <a:t>   It </a:t>
            </a:r>
            <a:r>
              <a:rPr lang="fr-CH" sz="2000" dirty="0" err="1" smtClean="0">
                <a:latin typeface="Comic Sans MS" pitchFamily="66" charset="0"/>
              </a:rPr>
              <a:t>is</a:t>
            </a:r>
            <a:r>
              <a:rPr lang="fr-CH" sz="2000" dirty="0" smtClean="0">
                <a:latin typeface="Comic Sans MS" pitchFamily="66" charset="0"/>
              </a:rPr>
              <a:t> the </a:t>
            </a:r>
            <a:r>
              <a:rPr lang="fr-CH" sz="2000" dirty="0" err="1" smtClean="0">
                <a:latin typeface="Comic Sans MS" pitchFamily="66" charset="0"/>
              </a:rPr>
              <a:t>most</a:t>
            </a:r>
            <a:r>
              <a:rPr lang="fr-CH" sz="2000" dirty="0" smtClean="0">
                <a:latin typeface="Comic Sans MS" pitchFamily="66" charset="0"/>
              </a:rPr>
              <a:t> sensitive </a:t>
            </a:r>
            <a:r>
              <a:rPr lang="fr-CH" sz="2000" dirty="0" err="1" smtClean="0">
                <a:latin typeface="Comic Sans MS" pitchFamily="66" charset="0"/>
              </a:rPr>
              <a:t>proposal</a:t>
            </a:r>
            <a:r>
              <a:rPr lang="fr-CH" sz="2000" dirty="0" smtClean="0">
                <a:latin typeface="Comic Sans MS" pitchFamily="66" charset="0"/>
              </a:rPr>
              <a:t> for the observation </a:t>
            </a:r>
          </a:p>
          <a:p>
            <a:r>
              <a:rPr lang="fr-CH" sz="2000" dirty="0">
                <a:latin typeface="Comic Sans MS" pitchFamily="66" charset="0"/>
              </a:rPr>
              <a:t> </a:t>
            </a:r>
            <a:r>
              <a:rPr lang="fr-CH" sz="2000" dirty="0" smtClean="0">
                <a:latin typeface="Comic Sans MS" pitchFamily="66" charset="0"/>
              </a:rPr>
              <a:t>   of CP violation in neutrino oscillations </a:t>
            </a:r>
          </a:p>
          <a:p>
            <a:r>
              <a:rPr lang="fr-CH" sz="2000" dirty="0">
                <a:latin typeface="Comic Sans MS" pitchFamily="66" charset="0"/>
              </a:rPr>
              <a:t> </a:t>
            </a:r>
            <a:r>
              <a:rPr lang="fr-CH" sz="2000" dirty="0" smtClean="0">
                <a:latin typeface="Comic Sans MS" pitchFamily="66" charset="0"/>
              </a:rPr>
              <a:t>   and for a large part of underground </a:t>
            </a:r>
            <a:r>
              <a:rPr lang="fr-CH" sz="2000" dirty="0" err="1" smtClean="0">
                <a:latin typeface="Comic Sans MS" pitchFamily="66" charset="0"/>
              </a:rPr>
              <a:t>physics</a:t>
            </a:r>
            <a:r>
              <a:rPr lang="fr-CH" sz="2000" dirty="0" smtClean="0">
                <a:latin typeface="Comic Sans MS" pitchFamily="66" charset="0"/>
              </a:rPr>
              <a:t>  </a:t>
            </a:r>
          </a:p>
          <a:p>
            <a:r>
              <a:rPr lang="fr-CH" sz="2000" dirty="0">
                <a:latin typeface="Comic Sans MS" pitchFamily="66" charset="0"/>
              </a:rPr>
              <a:t> </a:t>
            </a:r>
            <a:r>
              <a:rPr lang="fr-CH" sz="2000" dirty="0" smtClean="0">
                <a:latin typeface="Comic Sans MS" pitchFamily="66" charset="0"/>
              </a:rPr>
              <a:t>        (proton </a:t>
            </a:r>
            <a:r>
              <a:rPr lang="fr-CH" sz="2000" dirty="0" err="1" smtClean="0">
                <a:latin typeface="Comic Sans MS" pitchFamily="66" charset="0"/>
              </a:rPr>
              <a:t>decay</a:t>
            </a:r>
            <a:r>
              <a:rPr lang="fr-CH" sz="2000" dirty="0" smtClean="0">
                <a:latin typeface="Comic Sans MS" pitchFamily="66" charset="0"/>
              </a:rPr>
              <a:t>,  </a:t>
            </a:r>
            <a:r>
              <a:rPr lang="fr-CH" sz="2000" dirty="0" err="1" smtClean="0">
                <a:latin typeface="Comic Sans MS" pitchFamily="66" charset="0"/>
              </a:rPr>
              <a:t>atmospheric</a:t>
            </a:r>
            <a:r>
              <a:rPr lang="fr-CH" sz="2000" dirty="0" smtClean="0">
                <a:latin typeface="Comic Sans MS" pitchFamily="66" charset="0"/>
              </a:rPr>
              <a:t>, </a:t>
            </a:r>
            <a:r>
              <a:rPr lang="fr-CH" sz="2000" dirty="0" err="1" smtClean="0">
                <a:latin typeface="Comic Sans MS" pitchFamily="66" charset="0"/>
              </a:rPr>
              <a:t>solar</a:t>
            </a:r>
            <a:r>
              <a:rPr lang="fr-CH" sz="2000" dirty="0" smtClean="0">
                <a:latin typeface="Comic Sans MS" pitchFamily="66" charset="0"/>
              </a:rPr>
              <a:t> and </a:t>
            </a:r>
            <a:r>
              <a:rPr lang="fr-CH" sz="2000" dirty="0" err="1" smtClean="0">
                <a:latin typeface="Comic Sans MS" pitchFamily="66" charset="0"/>
              </a:rPr>
              <a:t>supernovae</a:t>
            </a:r>
            <a:r>
              <a:rPr lang="fr-CH" sz="2000" dirty="0" smtClean="0">
                <a:latin typeface="Comic Sans MS" pitchFamily="66" charset="0"/>
              </a:rPr>
              <a:t> neutrinos) </a:t>
            </a:r>
          </a:p>
          <a:p>
            <a:r>
              <a:rPr lang="fr-CH" sz="2000" dirty="0" smtClean="0">
                <a:latin typeface="Comic Sans MS" pitchFamily="66" charset="0"/>
              </a:rPr>
              <a:t>    .... and the </a:t>
            </a:r>
            <a:r>
              <a:rPr lang="fr-CH" sz="2000" dirty="0" err="1" smtClean="0">
                <a:latin typeface="Comic Sans MS" pitchFamily="66" charset="0"/>
              </a:rPr>
              <a:t>most</a:t>
            </a:r>
            <a:r>
              <a:rPr lang="fr-CH" sz="2000" dirty="0" smtClean="0">
                <a:latin typeface="Comic Sans MS" pitchFamily="66" charset="0"/>
              </a:rPr>
              <a:t> straight-</a:t>
            </a:r>
            <a:r>
              <a:rPr lang="fr-CH" sz="2000" dirty="0" err="1" smtClean="0">
                <a:latin typeface="Comic Sans MS" pitchFamily="66" charset="0"/>
              </a:rPr>
              <a:t>forward</a:t>
            </a:r>
            <a:r>
              <a:rPr lang="fr-CH" sz="2000" dirty="0" smtClean="0">
                <a:latin typeface="Comic Sans MS" pitchFamily="66" charset="0"/>
              </a:rPr>
              <a:t> </a:t>
            </a:r>
            <a:r>
              <a:rPr lang="fr-CH" sz="2000" dirty="0" err="1" smtClean="0">
                <a:latin typeface="Comic Sans MS" pitchFamily="66" charset="0"/>
              </a:rPr>
              <a:t>technology</a:t>
            </a:r>
            <a:r>
              <a:rPr lang="fr-CH" sz="2000" dirty="0" smtClean="0">
                <a:latin typeface="Comic Sans MS" pitchFamily="66" charset="0"/>
              </a:rPr>
              <a:t>   </a:t>
            </a:r>
          </a:p>
          <a:p>
            <a:endParaRPr lang="fr-CH" dirty="0">
              <a:latin typeface="Comic Sans MS" pitchFamily="66" charset="0"/>
            </a:endParaRPr>
          </a:p>
          <a:p>
            <a:r>
              <a:rPr lang="fr-CH" sz="2000" b="1" dirty="0" smtClean="0">
                <a:latin typeface="Comic Sans MS" pitchFamily="66" charset="0"/>
              </a:rPr>
              <a:t>-2- </a:t>
            </a:r>
            <a:r>
              <a:rPr lang="fr-CH" sz="2000" b="1" dirty="0" err="1" smtClean="0">
                <a:latin typeface="Comic Sans MS" pitchFamily="66" charset="0"/>
              </a:rPr>
              <a:t>it</a:t>
            </a:r>
            <a:r>
              <a:rPr lang="fr-CH" sz="2000" b="1" dirty="0" smtClean="0">
                <a:latin typeface="Comic Sans MS" pitchFamily="66" charset="0"/>
              </a:rPr>
              <a:t> </a:t>
            </a:r>
            <a:r>
              <a:rPr lang="fr-CH" sz="2000" b="1" dirty="0" err="1" smtClean="0">
                <a:latin typeface="Comic Sans MS" pitchFamily="66" charset="0"/>
              </a:rPr>
              <a:t>is</a:t>
            </a:r>
            <a:r>
              <a:rPr lang="fr-CH" sz="2000" b="1" dirty="0" smtClean="0">
                <a:latin typeface="Comic Sans MS" pitchFamily="66" charset="0"/>
              </a:rPr>
              <a:t> not </a:t>
            </a:r>
            <a:r>
              <a:rPr lang="fr-CH" sz="2000" b="1" dirty="0" err="1" smtClean="0">
                <a:latin typeface="Comic Sans MS" pitchFamily="66" charset="0"/>
              </a:rPr>
              <a:t>complete</a:t>
            </a:r>
            <a:r>
              <a:rPr lang="fr-CH" sz="2000" b="1" dirty="0" smtClean="0">
                <a:latin typeface="Comic Sans MS" pitchFamily="66" charset="0"/>
              </a:rPr>
              <a:t> </a:t>
            </a:r>
            <a:r>
              <a:rPr lang="fr-CH" sz="2000" b="1" dirty="0" err="1" smtClean="0">
                <a:latin typeface="Comic Sans MS" pitchFamily="66" charset="0"/>
              </a:rPr>
              <a:t>however</a:t>
            </a:r>
            <a:r>
              <a:rPr lang="fr-CH" sz="2000" b="1" dirty="0" smtClean="0">
                <a:latin typeface="Comic Sans MS" pitchFamily="66" charset="0"/>
              </a:rPr>
              <a:t> and </a:t>
            </a:r>
            <a:r>
              <a:rPr lang="fr-CH" sz="2000" b="1" dirty="0" err="1" smtClean="0">
                <a:latin typeface="Comic Sans MS" pitchFamily="66" charset="0"/>
              </a:rPr>
              <a:t>there</a:t>
            </a:r>
            <a:r>
              <a:rPr lang="fr-CH" sz="2000" b="1" dirty="0" smtClean="0">
                <a:latin typeface="Comic Sans MS" pitchFamily="66" charset="0"/>
              </a:rPr>
              <a:t> </a:t>
            </a:r>
            <a:r>
              <a:rPr lang="fr-CH" sz="2000" b="1" dirty="0" err="1" smtClean="0">
                <a:latin typeface="Comic Sans MS" pitchFamily="66" charset="0"/>
              </a:rPr>
              <a:t>is</a:t>
            </a:r>
            <a:r>
              <a:rPr lang="fr-CH" sz="2000" b="1" dirty="0" smtClean="0">
                <a:latin typeface="Comic Sans MS" pitchFamily="66" charset="0"/>
              </a:rPr>
              <a:t> a </a:t>
            </a:r>
            <a:r>
              <a:rPr lang="fr-CH" sz="2000" b="1" dirty="0" err="1" smtClean="0">
                <a:latin typeface="Comic Sans MS" pitchFamily="66" charset="0"/>
              </a:rPr>
              <a:t>physics</a:t>
            </a:r>
            <a:r>
              <a:rPr lang="fr-CH" sz="2000" b="1" dirty="0" smtClean="0">
                <a:latin typeface="Comic Sans MS" pitchFamily="66" charset="0"/>
              </a:rPr>
              <a:t> case </a:t>
            </a:r>
          </a:p>
          <a:p>
            <a:r>
              <a:rPr lang="fr-CH" sz="2000" b="1" dirty="0">
                <a:latin typeface="Comic Sans MS" pitchFamily="66" charset="0"/>
              </a:rPr>
              <a:t> </a:t>
            </a:r>
            <a:r>
              <a:rPr lang="fr-CH" sz="2000" b="1" dirty="0" smtClean="0">
                <a:latin typeface="Comic Sans MS" pitchFamily="66" charset="0"/>
              </a:rPr>
              <a:t>   for a </a:t>
            </a:r>
            <a:r>
              <a:rPr lang="fr-CH" sz="2000" b="1" dirty="0" err="1" smtClean="0">
                <a:latin typeface="Comic Sans MS" pitchFamily="66" charset="0"/>
              </a:rPr>
              <a:t>complementary</a:t>
            </a:r>
            <a:r>
              <a:rPr lang="fr-CH" sz="2000" b="1" dirty="0" smtClean="0">
                <a:latin typeface="Comic Sans MS" pitchFamily="66" charset="0"/>
              </a:rPr>
              <a:t> </a:t>
            </a:r>
            <a:r>
              <a:rPr lang="fr-CH" sz="2000" b="1" dirty="0" err="1" smtClean="0">
                <a:latin typeface="Comic Sans MS" pitchFamily="66" charset="0"/>
              </a:rPr>
              <a:t>experiment</a:t>
            </a:r>
            <a:r>
              <a:rPr lang="fr-CH" sz="2000" b="1" dirty="0" smtClean="0">
                <a:latin typeface="Comic Sans MS" pitchFamily="66" charset="0"/>
              </a:rPr>
              <a:t> </a:t>
            </a:r>
            <a:r>
              <a:rPr lang="fr-CH" sz="2000" dirty="0" err="1" smtClean="0">
                <a:latin typeface="Comic Sans MS" pitchFamily="66" charset="0"/>
              </a:rPr>
              <a:t>that</a:t>
            </a:r>
            <a:r>
              <a:rPr lang="fr-CH" sz="2000" dirty="0" smtClean="0">
                <a:latin typeface="Comic Sans MS" pitchFamily="66" charset="0"/>
              </a:rPr>
              <a:t> </a:t>
            </a:r>
            <a:r>
              <a:rPr lang="fr-CH" sz="2000" dirty="0" err="1" smtClean="0">
                <a:latin typeface="Comic Sans MS" pitchFamily="66" charset="0"/>
              </a:rPr>
              <a:t>would</a:t>
            </a:r>
            <a:r>
              <a:rPr lang="fr-CH" sz="2000" dirty="0" smtClean="0">
                <a:latin typeface="Comic Sans MS" pitchFamily="66" charset="0"/>
              </a:rPr>
              <a:t> </a:t>
            </a:r>
            <a:r>
              <a:rPr lang="fr-CH" sz="2000" dirty="0" err="1" smtClean="0">
                <a:latin typeface="Comic Sans MS" pitchFamily="66" charset="0"/>
              </a:rPr>
              <a:t>determine</a:t>
            </a:r>
            <a:endParaRPr lang="fr-CH" sz="2000" dirty="0" smtClean="0">
              <a:latin typeface="Comic Sans MS" pitchFamily="66" charset="0"/>
            </a:endParaRPr>
          </a:p>
          <a:p>
            <a:r>
              <a:rPr lang="fr-CH" sz="2000" dirty="0">
                <a:latin typeface="Comic Sans MS" pitchFamily="66" charset="0"/>
              </a:rPr>
              <a:t> </a:t>
            </a:r>
            <a:r>
              <a:rPr lang="fr-CH" sz="2000" dirty="0" smtClean="0">
                <a:latin typeface="Comic Sans MS" pitchFamily="66" charset="0"/>
              </a:rPr>
              <a:t>   </a:t>
            </a:r>
            <a:r>
              <a:rPr lang="fr-CH" sz="2000" dirty="0" err="1" smtClean="0">
                <a:latin typeface="Comic Sans MS" pitchFamily="66" charset="0"/>
              </a:rPr>
              <a:t>unambiguously</a:t>
            </a:r>
            <a:r>
              <a:rPr lang="fr-CH" sz="2000" dirty="0" smtClean="0">
                <a:latin typeface="Comic Sans MS" pitchFamily="66" charset="0"/>
              </a:rPr>
              <a:t> the value of </a:t>
            </a:r>
            <a:r>
              <a:rPr lang="fr-CH" sz="2000" dirty="0" smtClean="0">
                <a:latin typeface="Comic Sans MS" pitchFamily="66" charset="0"/>
                <a:sym typeface="Symbol"/>
              </a:rPr>
              <a:t></a:t>
            </a:r>
            <a:r>
              <a:rPr lang="fr-CH" sz="2000" baseline="-25000" dirty="0" smtClean="0">
                <a:latin typeface="Comic Sans MS" pitchFamily="66" charset="0"/>
                <a:sym typeface="Symbol"/>
              </a:rPr>
              <a:t>CP </a:t>
            </a:r>
            <a:r>
              <a:rPr lang="fr-CH" sz="2000" dirty="0" smtClean="0">
                <a:latin typeface="Comic Sans MS" pitchFamily="66" charset="0"/>
                <a:sym typeface="Symbol"/>
              </a:rPr>
              <a:t>and the mass </a:t>
            </a:r>
            <a:r>
              <a:rPr lang="fr-CH" sz="2000" dirty="0" err="1" smtClean="0">
                <a:latin typeface="Comic Sans MS" pitchFamily="66" charset="0"/>
                <a:sym typeface="Symbol"/>
              </a:rPr>
              <a:t>hierarchy</a:t>
            </a:r>
            <a:r>
              <a:rPr lang="fr-CH" sz="2000" dirty="0" smtClean="0">
                <a:latin typeface="Comic Sans MS" pitchFamily="66" charset="0"/>
                <a:sym typeface="Symbol"/>
              </a:rPr>
              <a:t>,</a:t>
            </a:r>
          </a:p>
          <a:p>
            <a:r>
              <a:rPr lang="fr-CH" sz="2000" dirty="0">
                <a:latin typeface="Comic Sans MS" pitchFamily="66" charset="0"/>
                <a:sym typeface="Symbol"/>
              </a:rPr>
              <a:t> </a:t>
            </a:r>
            <a:r>
              <a:rPr lang="fr-CH" sz="2000" dirty="0" smtClean="0">
                <a:latin typeface="Comic Sans MS" pitchFamily="66" charset="0"/>
                <a:sym typeface="Symbol"/>
              </a:rPr>
              <a:t>   </a:t>
            </a:r>
            <a:r>
              <a:rPr lang="fr-CH" sz="2000" dirty="0" err="1" smtClean="0">
                <a:latin typeface="Comic Sans MS" pitchFamily="66" charset="0"/>
                <a:sym typeface="Symbol"/>
              </a:rPr>
              <a:t>complete</a:t>
            </a:r>
            <a:r>
              <a:rPr lang="fr-CH" sz="2000" dirty="0" smtClean="0">
                <a:latin typeface="Comic Sans MS" pitchFamily="66" charset="0"/>
                <a:sym typeface="Symbol"/>
              </a:rPr>
              <a:t> the observations of oscillations </a:t>
            </a:r>
            <a:r>
              <a:rPr lang="fr-CH" sz="2000" dirty="0" err="1" smtClean="0">
                <a:latin typeface="Comic Sans MS" pitchFamily="66" charset="0"/>
                <a:sym typeface="Symbol"/>
              </a:rPr>
              <a:t>involving</a:t>
            </a:r>
            <a:r>
              <a:rPr lang="fr-CH" sz="2000" dirty="0" smtClean="0">
                <a:latin typeface="Comic Sans MS" pitchFamily="66" charset="0"/>
                <a:sym typeface="Symbol"/>
              </a:rPr>
              <a:t> tau </a:t>
            </a:r>
          </a:p>
          <a:p>
            <a:r>
              <a:rPr lang="fr-CH" sz="2000" dirty="0">
                <a:latin typeface="Comic Sans MS" pitchFamily="66" charset="0"/>
                <a:sym typeface="Symbol"/>
              </a:rPr>
              <a:t> </a:t>
            </a:r>
            <a:r>
              <a:rPr lang="fr-CH" sz="2000" dirty="0" smtClean="0">
                <a:latin typeface="Comic Sans MS" pitchFamily="66" charset="0"/>
                <a:sym typeface="Symbol"/>
              </a:rPr>
              <a:t>   leptons and </a:t>
            </a:r>
            <a:r>
              <a:rPr lang="fr-CH" sz="2000" dirty="0" err="1" smtClean="0">
                <a:latin typeface="Comic Sans MS" pitchFamily="66" charset="0"/>
                <a:sym typeface="Symbol"/>
              </a:rPr>
              <a:t>matter</a:t>
            </a:r>
            <a:r>
              <a:rPr lang="fr-CH" sz="2000" dirty="0" smtClean="0">
                <a:latin typeface="Comic Sans MS" pitchFamily="66" charset="0"/>
                <a:sym typeface="Symbol"/>
              </a:rPr>
              <a:t> </a:t>
            </a:r>
            <a:r>
              <a:rPr lang="fr-CH" sz="2000" dirty="0" err="1" smtClean="0">
                <a:latin typeface="Comic Sans MS" pitchFamily="66" charset="0"/>
                <a:sym typeface="Symbol"/>
              </a:rPr>
              <a:t>effects</a:t>
            </a:r>
            <a:r>
              <a:rPr lang="fr-CH" sz="2000" dirty="0">
                <a:latin typeface="Comic Sans MS" pitchFamily="66" charset="0"/>
                <a:sym typeface="Symbol"/>
              </a:rPr>
              <a:t> </a:t>
            </a:r>
            <a:r>
              <a:rPr lang="fr-CH" sz="2000" dirty="0" smtClean="0">
                <a:latin typeface="Comic Sans MS" pitchFamily="66" charset="0"/>
                <a:sym typeface="Wingdings" panose="05000000000000000000" pitchFamily="2" charset="2"/>
              </a:rPr>
              <a:t> {LBNO; LBNE} .</a:t>
            </a:r>
            <a:endParaRPr lang="fr-CH" sz="2000" dirty="0" smtClean="0">
              <a:latin typeface="Comic Sans MS" pitchFamily="66" charset="0"/>
              <a:sym typeface="Symbol"/>
            </a:endParaRPr>
          </a:p>
          <a:p>
            <a:r>
              <a:rPr lang="fr-CH" sz="2000" dirty="0">
                <a:latin typeface="Comic Sans MS" pitchFamily="66" charset="0"/>
                <a:sym typeface="Symbol"/>
              </a:rPr>
              <a:t> </a:t>
            </a:r>
            <a:r>
              <a:rPr lang="fr-CH" sz="2000" dirty="0" smtClean="0">
                <a:latin typeface="Comic Sans MS" pitchFamily="66" charset="0"/>
                <a:sym typeface="Symbol"/>
              </a:rPr>
              <a:t>   This </a:t>
            </a:r>
            <a:r>
              <a:rPr lang="fr-CH" sz="2000" dirty="0" err="1" smtClean="0">
                <a:latin typeface="Comic Sans MS" pitchFamily="66" charset="0"/>
                <a:sym typeface="Symbol"/>
              </a:rPr>
              <a:t>requires</a:t>
            </a:r>
            <a:r>
              <a:rPr lang="fr-CH" sz="2000" dirty="0" smtClean="0">
                <a:latin typeface="Comic Sans MS" pitchFamily="66" charset="0"/>
                <a:sym typeface="Symbol"/>
              </a:rPr>
              <a:t> a more sensitive </a:t>
            </a:r>
            <a:r>
              <a:rPr lang="fr-CH" sz="2000" dirty="0" err="1" smtClean="0">
                <a:latin typeface="Comic Sans MS" pitchFamily="66" charset="0"/>
                <a:sym typeface="Symbol"/>
              </a:rPr>
              <a:t>technology</a:t>
            </a:r>
            <a:r>
              <a:rPr lang="fr-CH" sz="2000" dirty="0" smtClean="0">
                <a:latin typeface="Comic Sans MS" pitchFamily="66" charset="0"/>
                <a:sym typeface="Symbol"/>
              </a:rPr>
              <a:t> (</a:t>
            </a:r>
            <a:r>
              <a:rPr lang="fr-CH" sz="2000" dirty="0" err="1" smtClean="0">
                <a:latin typeface="Comic Sans MS" pitchFamily="66" charset="0"/>
                <a:sym typeface="Symbol"/>
              </a:rPr>
              <a:t>Liq</a:t>
            </a:r>
            <a:r>
              <a:rPr lang="fr-CH" sz="2000" dirty="0" smtClean="0">
                <a:latin typeface="Comic Sans MS" pitchFamily="66" charset="0"/>
                <a:sym typeface="Symbol"/>
              </a:rPr>
              <a:t>. Argon) , in </a:t>
            </a:r>
            <a:r>
              <a:rPr lang="fr-CH" sz="2000" dirty="0" err="1" smtClean="0">
                <a:latin typeface="Comic Sans MS" pitchFamily="66" charset="0"/>
                <a:sym typeface="Symbol"/>
              </a:rPr>
              <a:t>need</a:t>
            </a:r>
            <a:endParaRPr lang="fr-CH" sz="2000" dirty="0" smtClean="0">
              <a:latin typeface="Comic Sans MS" pitchFamily="66" charset="0"/>
              <a:sym typeface="Symbol"/>
            </a:endParaRPr>
          </a:p>
          <a:p>
            <a:r>
              <a:rPr lang="fr-CH" sz="2000" dirty="0">
                <a:latin typeface="Comic Sans MS" pitchFamily="66" charset="0"/>
                <a:sym typeface="Symbol"/>
              </a:rPr>
              <a:t> </a:t>
            </a:r>
            <a:r>
              <a:rPr lang="fr-CH" sz="2000" dirty="0" smtClean="0">
                <a:latin typeface="Comic Sans MS" pitchFamily="66" charset="0"/>
                <a:sym typeface="Symbol"/>
              </a:rPr>
              <a:t>    of R&amp;D and </a:t>
            </a:r>
            <a:r>
              <a:rPr lang="fr-CH" sz="2000" dirty="0" err="1" smtClean="0">
                <a:latin typeface="Comic Sans MS" pitchFamily="66" charset="0"/>
                <a:sym typeface="Symbol"/>
              </a:rPr>
              <a:t>experience</a:t>
            </a:r>
            <a:r>
              <a:rPr lang="fr-CH" sz="2000" dirty="0">
                <a:latin typeface="Comic Sans MS" pitchFamily="66" charset="0"/>
                <a:sym typeface="Symbol"/>
              </a:rPr>
              <a:t> </a:t>
            </a:r>
            <a:r>
              <a:rPr lang="fr-CH" sz="2000" dirty="0" smtClean="0">
                <a:latin typeface="Comic Sans MS" pitchFamily="66" charset="0"/>
                <a:sym typeface="Symbol"/>
              </a:rPr>
              <a:t>(and </a:t>
            </a:r>
            <a:r>
              <a:rPr lang="fr-CH" sz="2000" dirty="0" err="1" smtClean="0">
                <a:latin typeface="Comic Sans MS" pitchFamily="66" charset="0"/>
                <a:sym typeface="Symbol"/>
              </a:rPr>
              <a:t>probably</a:t>
            </a:r>
            <a:r>
              <a:rPr lang="fr-CH" sz="2000" dirty="0" smtClean="0">
                <a:latin typeface="Comic Sans MS" pitchFamily="66" charset="0"/>
                <a:sym typeface="Symbol"/>
              </a:rPr>
              <a:t> a longer time </a:t>
            </a:r>
            <a:r>
              <a:rPr lang="fr-CH" sz="2000" dirty="0" err="1" smtClean="0">
                <a:latin typeface="Comic Sans MS" pitchFamily="66" charset="0"/>
                <a:sym typeface="Symbol"/>
              </a:rPr>
              <a:t>scale</a:t>
            </a:r>
            <a:r>
              <a:rPr lang="fr-CH" sz="2000" dirty="0" smtClean="0">
                <a:latin typeface="Comic Sans MS" pitchFamily="66" charset="0"/>
                <a:sym typeface="Symbol"/>
              </a:rPr>
              <a:t>)  </a:t>
            </a:r>
          </a:p>
          <a:p>
            <a:endParaRPr lang="fr-CH" sz="2000" dirty="0">
              <a:latin typeface="Comic Sans MS" pitchFamily="66" charset="0"/>
              <a:sym typeface="Wingdings" panose="05000000000000000000" pitchFamily="2" charset="2"/>
            </a:endParaRPr>
          </a:p>
          <a:p>
            <a:r>
              <a:rPr lang="fr-CH" sz="2000" dirty="0" smtClean="0">
                <a:latin typeface="Comic Sans MS" pitchFamily="66" charset="0"/>
                <a:sym typeface="Wingdings" panose="05000000000000000000" pitchFamily="2" charset="2"/>
              </a:rPr>
              <a:t>    The </a:t>
            </a:r>
            <a:r>
              <a:rPr lang="fr-CH" sz="2000" dirty="0" err="1" smtClean="0">
                <a:latin typeface="Comic Sans MS" pitchFamily="66" charset="0"/>
                <a:sym typeface="Wingdings" panose="05000000000000000000" pitchFamily="2" charset="2"/>
              </a:rPr>
              <a:t>path</a:t>
            </a:r>
            <a:r>
              <a:rPr lang="fr-CH" sz="2000" dirty="0" smtClean="0">
                <a:latin typeface="Comic Sans MS" pitchFamily="66" charset="0"/>
                <a:sym typeface="Wingdings" panose="05000000000000000000" pitchFamily="2" charset="2"/>
              </a:rPr>
              <a:t> </a:t>
            </a:r>
            <a:r>
              <a:rPr lang="fr-CH" sz="2000" dirty="0" err="1" smtClean="0">
                <a:latin typeface="Comic Sans MS" pitchFamily="66" charset="0"/>
                <a:sym typeface="Wingdings" panose="05000000000000000000" pitchFamily="2" charset="2"/>
              </a:rPr>
              <a:t>is</a:t>
            </a:r>
            <a:r>
              <a:rPr lang="fr-CH" sz="2000" dirty="0" smtClean="0">
                <a:latin typeface="Comic Sans MS" pitchFamily="66" charset="0"/>
                <a:sym typeface="Wingdings" panose="05000000000000000000" pitchFamily="2" charset="2"/>
              </a:rPr>
              <a:t> not unique and </a:t>
            </a:r>
            <a:r>
              <a:rPr lang="fr-CH" sz="2000" dirty="0" err="1" smtClean="0">
                <a:latin typeface="Comic Sans MS" pitchFamily="66" charset="0"/>
                <a:sym typeface="Wingdings" panose="05000000000000000000" pitchFamily="2" charset="2"/>
              </a:rPr>
              <a:t>includes</a:t>
            </a:r>
            <a:r>
              <a:rPr lang="fr-CH" sz="2000" dirty="0" smtClean="0">
                <a:latin typeface="Comic Sans MS" pitchFamily="66" charset="0"/>
                <a:sym typeface="Wingdings" panose="05000000000000000000" pitchFamily="2" charset="2"/>
              </a:rPr>
              <a:t> </a:t>
            </a:r>
            <a:r>
              <a:rPr lang="fr-CH" sz="2000" dirty="0" err="1" smtClean="0">
                <a:latin typeface="Comic Sans MS" pitchFamily="66" charset="0"/>
                <a:sym typeface="Wingdings" panose="05000000000000000000" pitchFamily="2" charset="2"/>
              </a:rPr>
              <a:t>focused</a:t>
            </a:r>
            <a:r>
              <a:rPr lang="fr-CH" sz="2000" dirty="0" smtClean="0">
                <a:latin typeface="Comic Sans MS" pitchFamily="66" charset="0"/>
                <a:sym typeface="Wingdings" panose="05000000000000000000" pitchFamily="2" charset="2"/>
              </a:rPr>
              <a:t> R&amp;D </a:t>
            </a:r>
            <a:r>
              <a:rPr lang="fr-CH" sz="2000" b="1" dirty="0" smtClean="0">
                <a:latin typeface="Comic Sans MS" pitchFamily="66" charset="0"/>
                <a:sym typeface="Wingdings" panose="05000000000000000000" pitchFamily="2" charset="2"/>
              </a:rPr>
              <a:t>(WA105) </a:t>
            </a:r>
          </a:p>
          <a:p>
            <a:r>
              <a:rPr lang="fr-CH" sz="2000" dirty="0">
                <a:latin typeface="Comic Sans MS" pitchFamily="66" charset="0"/>
                <a:sym typeface="Wingdings" panose="05000000000000000000" pitchFamily="2" charset="2"/>
              </a:rPr>
              <a:t> </a:t>
            </a:r>
            <a:r>
              <a:rPr lang="fr-CH" sz="2000" dirty="0" smtClean="0">
                <a:latin typeface="Comic Sans MS" pitchFamily="66" charset="0"/>
                <a:sym typeface="Wingdings" panose="05000000000000000000" pitchFamily="2" charset="2"/>
              </a:rPr>
              <a:t>   and  application + </a:t>
            </a:r>
            <a:r>
              <a:rPr lang="fr-CH" sz="2000" dirty="0" err="1" smtClean="0">
                <a:latin typeface="Comic Sans MS" pitchFamily="66" charset="0"/>
                <a:sym typeface="Wingdings" panose="05000000000000000000" pitchFamily="2" charset="2"/>
              </a:rPr>
              <a:t>experience</a:t>
            </a:r>
            <a:r>
              <a:rPr lang="fr-CH" sz="2000" dirty="0" smtClean="0">
                <a:latin typeface="Comic Sans MS" pitchFamily="66" charset="0"/>
                <a:sym typeface="Wingdings" panose="05000000000000000000" pitchFamily="2" charset="2"/>
              </a:rPr>
              <a:t> on running </a:t>
            </a:r>
            <a:r>
              <a:rPr lang="fr-CH" sz="2000" dirty="0" err="1" smtClean="0">
                <a:latin typeface="Comic Sans MS" pitchFamily="66" charset="0"/>
                <a:sym typeface="Wingdings" panose="05000000000000000000" pitchFamily="2" charset="2"/>
              </a:rPr>
              <a:t>experiments</a:t>
            </a:r>
            <a:r>
              <a:rPr lang="fr-CH" sz="2000" dirty="0">
                <a:latin typeface="Comic Sans MS" pitchFamily="66" charset="0"/>
                <a:sym typeface="Wingdings" panose="05000000000000000000" pitchFamily="2" charset="2"/>
              </a:rPr>
              <a:t> </a:t>
            </a:r>
            <a:r>
              <a:rPr lang="fr-CH" sz="2000" b="1" dirty="0" smtClean="0">
                <a:latin typeface="Comic Sans MS" pitchFamily="66" charset="0"/>
                <a:sym typeface="Wingdings" panose="05000000000000000000" pitchFamily="2" charset="2"/>
              </a:rPr>
              <a:t>(</a:t>
            </a:r>
            <a:r>
              <a:rPr lang="fr-CH" sz="2000" b="1" dirty="0" err="1" smtClean="0">
                <a:latin typeface="Comic Sans MS" pitchFamily="66" charset="0"/>
                <a:sym typeface="Wingdings" panose="05000000000000000000" pitchFamily="2" charset="2"/>
              </a:rPr>
              <a:t>microboone</a:t>
            </a:r>
            <a:r>
              <a:rPr lang="fr-CH" sz="2000" b="1" dirty="0" smtClean="0">
                <a:latin typeface="Comic Sans MS" pitchFamily="66" charset="0"/>
                <a:sym typeface="Wingdings" panose="05000000000000000000" pitchFamily="2" charset="2"/>
              </a:rPr>
              <a:t>)</a:t>
            </a:r>
          </a:p>
          <a:p>
            <a:endParaRPr lang="fr-CH" sz="2000" b="1" dirty="0">
              <a:latin typeface="Comic Sans MS" pitchFamily="66" charset="0"/>
              <a:sym typeface="Symbol"/>
            </a:endParaRPr>
          </a:p>
          <a:p>
            <a:r>
              <a:rPr lang="fr-CH" dirty="0" smtClean="0">
                <a:latin typeface="Comic Sans MS" pitchFamily="66" charset="0"/>
                <a:sym typeface="Symbol"/>
              </a:rPr>
              <a:t>    </a:t>
            </a:r>
            <a:endParaRPr lang="fr-CH" dirty="0">
              <a:latin typeface="Comic Sans MS" pitchFamily="66" charset="0"/>
              <a:sym typeface="Symbol"/>
            </a:endParaRPr>
          </a:p>
        </p:txBody>
      </p:sp>
    </p:spTree>
    <p:extLst>
      <p:ext uri="{BB962C8B-B14F-4D97-AF65-F5344CB8AC3E}">
        <p14:creationId xmlns:p14="http://schemas.microsoft.com/office/powerpoint/2010/main" val="21800777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350838"/>
            <a:ext cx="8316912" cy="598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2753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r="1042"/>
          <a:stretch>
            <a:fillRect/>
          </a:stretch>
        </p:blipFill>
        <p:spPr bwMode="auto">
          <a:xfrm>
            <a:off x="0" y="0"/>
            <a:ext cx="9036050" cy="6253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89843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873125"/>
            <a:ext cx="7961312" cy="585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555" name="TextBox 1"/>
          <p:cNvSpPr txBox="1">
            <a:spLocks noChangeArrowheads="1"/>
          </p:cNvSpPr>
          <p:nvPr/>
        </p:nvSpPr>
        <p:spPr bwMode="auto">
          <a:xfrm>
            <a:off x="395288" y="112713"/>
            <a:ext cx="51260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CH" altLang="fr-FR" sz="2000" u="sng"/>
              <a:t>Zooming on «parametric» systematic errors</a:t>
            </a:r>
          </a:p>
        </p:txBody>
      </p:sp>
      <p:sp>
        <p:nvSpPr>
          <p:cNvPr id="3" name="TextBox 2"/>
          <p:cNvSpPr txBox="1"/>
          <p:nvPr/>
        </p:nvSpPr>
        <p:spPr>
          <a:xfrm>
            <a:off x="5867400" y="296863"/>
            <a:ext cx="2938463" cy="369887"/>
          </a:xfrm>
          <a:prstGeom prst="rect">
            <a:avLst/>
          </a:prstGeom>
          <a:solidFill>
            <a:schemeClr val="accent5"/>
          </a:solidFill>
        </p:spPr>
        <p:txBody>
          <a:bodyPr wrap="none">
            <a:spAutoFit/>
          </a:bodyPr>
          <a:lstStyle/>
          <a:p>
            <a:pPr>
              <a:defRPr/>
            </a:pPr>
            <a:r>
              <a:rPr lang="fr-CH" dirty="0">
                <a:latin typeface="Arial" charset="0"/>
              </a:rPr>
              <a:t>As </a:t>
            </a:r>
            <a:r>
              <a:rPr lang="fr-CH" dirty="0" err="1">
                <a:latin typeface="Arial" charset="0"/>
              </a:rPr>
              <a:t>expected</a:t>
            </a:r>
            <a:r>
              <a:rPr lang="fr-CH" dirty="0">
                <a:latin typeface="Arial" charset="0"/>
              </a:rPr>
              <a:t> </a:t>
            </a:r>
            <a:r>
              <a:rPr lang="fr-CH" dirty="0">
                <a:latin typeface="Arial" charset="0"/>
                <a:sym typeface="Symbol"/>
              </a:rPr>
              <a:t></a:t>
            </a:r>
            <a:r>
              <a:rPr lang="fr-CH" baseline="-25000" dirty="0">
                <a:latin typeface="Arial" charset="0"/>
                <a:sym typeface="Symbol"/>
              </a:rPr>
              <a:t>13</a:t>
            </a:r>
            <a:r>
              <a:rPr lang="fr-CH" dirty="0">
                <a:latin typeface="Arial" charset="0"/>
                <a:sym typeface="Symbol"/>
              </a:rPr>
              <a:t> </a:t>
            </a:r>
            <a:r>
              <a:rPr lang="fr-CH" dirty="0" err="1">
                <a:latin typeface="Arial" charset="0"/>
                <a:sym typeface="Symbol"/>
              </a:rPr>
              <a:t>dominates</a:t>
            </a:r>
            <a:endParaRPr lang="fr-CH" dirty="0">
              <a:latin typeface="Arial" charset="0"/>
            </a:endParaRPr>
          </a:p>
        </p:txBody>
      </p:sp>
    </p:spTree>
    <p:extLst>
      <p:ext uri="{BB962C8B-B14F-4D97-AF65-F5344CB8AC3E}">
        <p14:creationId xmlns:p14="http://schemas.microsoft.com/office/powerpoint/2010/main" val="2277201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163" y="666750"/>
            <a:ext cx="7704137" cy="5246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579" name="TextBox 2"/>
          <p:cNvSpPr txBox="1">
            <a:spLocks noChangeArrowheads="1"/>
          </p:cNvSpPr>
          <p:nvPr/>
        </p:nvSpPr>
        <p:spPr bwMode="auto">
          <a:xfrm>
            <a:off x="395288" y="112713"/>
            <a:ext cx="4927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CH" sz="2000" u="sng"/>
              <a:t>Zooming on detection-related systematics</a:t>
            </a:r>
          </a:p>
        </p:txBody>
      </p:sp>
      <p:sp>
        <p:nvSpPr>
          <p:cNvPr id="4" name="TextBox 3"/>
          <p:cNvSpPr txBox="1"/>
          <p:nvPr/>
        </p:nvSpPr>
        <p:spPr>
          <a:xfrm>
            <a:off x="5867400" y="296863"/>
            <a:ext cx="2995613" cy="369887"/>
          </a:xfrm>
          <a:prstGeom prst="rect">
            <a:avLst/>
          </a:prstGeom>
          <a:solidFill>
            <a:schemeClr val="accent5"/>
          </a:solidFill>
        </p:spPr>
        <p:txBody>
          <a:bodyPr wrap="none">
            <a:spAutoFit/>
          </a:bodyPr>
          <a:lstStyle/>
          <a:p>
            <a:pPr>
              <a:defRPr/>
            </a:pPr>
            <a:r>
              <a:rPr lang="fr-CH" dirty="0">
                <a:latin typeface="Arial" charset="0"/>
              </a:rPr>
              <a:t>As </a:t>
            </a:r>
            <a:r>
              <a:rPr lang="fr-CH" dirty="0" err="1">
                <a:latin typeface="Arial" charset="0"/>
              </a:rPr>
              <a:t>expected</a:t>
            </a:r>
            <a:r>
              <a:rPr lang="fr-CH" dirty="0">
                <a:latin typeface="Arial" charset="0"/>
              </a:rPr>
              <a:t> </a:t>
            </a:r>
            <a:r>
              <a:rPr lang="fr-CH" dirty="0">
                <a:latin typeface="Arial" charset="0"/>
                <a:sym typeface="Symbol"/>
              </a:rPr>
              <a:t></a:t>
            </a:r>
            <a:r>
              <a:rPr lang="fr-CH" baseline="-25000" dirty="0">
                <a:latin typeface="Arial" charset="0"/>
                <a:sym typeface="Symbol"/>
              </a:rPr>
              <a:t>e </a:t>
            </a:r>
            <a:r>
              <a:rPr lang="fr-CH" dirty="0" err="1">
                <a:latin typeface="Arial" charset="0"/>
                <a:sym typeface="Symbol"/>
              </a:rPr>
              <a:t>dominates</a:t>
            </a:r>
            <a:r>
              <a:rPr lang="fr-CH" dirty="0">
                <a:latin typeface="Arial" charset="0"/>
                <a:sym typeface="Symbol"/>
              </a:rPr>
              <a:t>!</a:t>
            </a:r>
            <a:endParaRPr lang="fr-CH" dirty="0">
              <a:latin typeface="Arial" charset="0"/>
            </a:endParaRPr>
          </a:p>
        </p:txBody>
      </p:sp>
      <p:sp>
        <p:nvSpPr>
          <p:cNvPr id="24581" name="TextBox 1"/>
          <p:cNvSpPr txBox="1">
            <a:spLocks noChangeArrowheads="1"/>
          </p:cNvSpPr>
          <p:nvPr/>
        </p:nvSpPr>
        <p:spPr bwMode="auto">
          <a:xfrm>
            <a:off x="930275" y="5913438"/>
            <a:ext cx="7985125" cy="64611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CH"/>
              <a:t>Emphasizes once more the importance to know </a:t>
            </a:r>
          </a:p>
          <a:p>
            <a:pPr eaLnBrk="1" hangingPunct="1"/>
            <a:r>
              <a:rPr lang="fr-CH" b="1" i="1"/>
              <a:t>cross-section x efficiency </a:t>
            </a:r>
            <a:r>
              <a:rPr lang="fr-CH"/>
              <a:t>for the </a:t>
            </a:r>
            <a:r>
              <a:rPr lang="fr-CH">
                <a:sym typeface="Symbol" pitchFamily="18" charset="2"/>
              </a:rPr>
              <a:t></a:t>
            </a:r>
            <a:r>
              <a:rPr lang="fr-CH" baseline="-25000">
                <a:sym typeface="Symbol" pitchFamily="18" charset="2"/>
              </a:rPr>
              <a:t>e</a:t>
            </a:r>
            <a:r>
              <a:rPr lang="fr-CH">
                <a:sym typeface="Symbol" pitchFamily="18" charset="2"/>
              </a:rPr>
              <a:t> (in far detector) /  </a:t>
            </a:r>
            <a:r>
              <a:rPr lang="fr-CH" baseline="-25000">
                <a:sym typeface="Symbol" pitchFamily="18" charset="2"/>
              </a:rPr>
              <a:t> </a:t>
            </a:r>
            <a:r>
              <a:rPr lang="fr-CH">
                <a:sym typeface="Symbol" pitchFamily="18" charset="2"/>
              </a:rPr>
              <a:t>(in near detector)</a:t>
            </a:r>
            <a:endParaRPr lang="fr-CH" baseline="-25000"/>
          </a:p>
        </p:txBody>
      </p:sp>
      <p:sp>
        <p:nvSpPr>
          <p:cNvPr id="24582" name="TextBox 4"/>
          <p:cNvSpPr txBox="1">
            <a:spLocks noChangeArrowheads="1"/>
          </p:cNvSpPr>
          <p:nvPr/>
        </p:nvSpPr>
        <p:spPr bwMode="auto">
          <a:xfrm>
            <a:off x="8277225" y="5337175"/>
            <a:ext cx="6207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fr-CH" sz="2400" b="1">
                <a:sym typeface="Symbol" pitchFamily="18" charset="2"/>
              </a:rPr>
              <a:t></a:t>
            </a:r>
            <a:r>
              <a:rPr lang="fr-CH" sz="2400" b="1" baseline="-25000">
                <a:sym typeface="Symbol" pitchFamily="18" charset="2"/>
              </a:rPr>
              <a:t>CP</a:t>
            </a:r>
            <a:endParaRPr lang="fr-CH" sz="2400" b="1"/>
          </a:p>
        </p:txBody>
      </p:sp>
    </p:spTree>
    <p:extLst>
      <p:ext uri="{BB962C8B-B14F-4D97-AF65-F5344CB8AC3E}">
        <p14:creationId xmlns:p14="http://schemas.microsoft.com/office/powerpoint/2010/main" val="42109747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475" y="749300"/>
            <a:ext cx="6877050" cy="535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4590862"/>
      </p:ext>
    </p:extLst>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tandard-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3600" b="1" dirty="0" err="1" smtClean="0">
            <a:solidFill>
              <a:srgbClr val="FFC000"/>
            </a:solidFill>
          </a:defRPr>
        </a:defPPr>
      </a:lstStyle>
    </a:txDef>
  </a:objectDefaults>
  <a:extraClrSchemeLst/>
</a:theme>
</file>

<file path=ppt/theme/theme3.xml><?xml version="1.0" encoding="utf-8"?>
<a:theme xmlns:a="http://schemas.openxmlformats.org/drawingml/2006/main" name="1_Standard-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3600" b="1" dirty="0" err="1" smtClean="0">
            <a:solidFill>
              <a:srgbClr val="FFC000"/>
            </a:soli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TotalTime>
  <Words>1092</Words>
  <Application>Microsoft Office PowerPoint</Application>
  <PresentationFormat>On-screen Show (4:3)</PresentationFormat>
  <Paragraphs>146</Paragraphs>
  <Slides>20</Slides>
  <Notes>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20</vt:i4>
      </vt:variant>
    </vt:vector>
  </HeadingPairs>
  <TitlesOfParts>
    <vt:vector size="24" baseType="lpstr">
      <vt:lpstr>Modèle par défaut</vt:lpstr>
      <vt:lpstr>Standard-black</vt:lpstr>
      <vt:lpstr>1_Standard-black</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Implementation, at CERN:</vt:lpstr>
      <vt:lpstr>Implementation, at CERN: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bdl</dc:creator>
  <cp:lastModifiedBy>bdl</cp:lastModifiedBy>
  <cp:revision>21</cp:revision>
  <dcterms:created xsi:type="dcterms:W3CDTF">2013-09-04T10:23:17Z</dcterms:created>
  <dcterms:modified xsi:type="dcterms:W3CDTF">2014-07-10T08:40:13Z</dcterms:modified>
</cp:coreProperties>
</file>